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pening" id="{BA8A891D-3716-E69F-6E0E-A10C28AF7338}">
          <p14:sldIdLst>
            <p14:sldId id="256"/>
            <p14:sldId id="257"/>
          </p14:sldIdLst>
        </p14:section>
        <p14:section name="The machine" id="{8E1D2911-9724-D04C-9EA8-77B6B22EB341}">
          <p14:sldIdLst>
            <p14:sldId id="258"/>
            <p14:sldId id="259"/>
            <p14:sldId id="260"/>
          </p14:sldIdLst>
        </p14:section>
        <p14:section name="The simulation, and its price" id="{189263E1-3F17-BD94-16AE-A0B63983940D}">
          <p14:sldIdLst>
            <p14:sldId id="261"/>
            <p14:sldId id="262"/>
            <p14:sldId id="263"/>
            <p14:sldId id="264"/>
            <p14:sldId id="265"/>
          </p14:sldIdLst>
        </p14:section>
        <p14:section name="The challenge" id="{DF8F14D4-A4F0-CBF2-F6B7-D2DAF9D87387}">
          <p14:sldIdLst>
            <p14:sldId id="266"/>
            <p14:sldId id="267"/>
            <p14:sldId id="268"/>
            <p14:sldId id="269"/>
            <p14:sldId id="270"/>
            <p14:sldId id="271"/>
          </p14:sldIdLst>
        </p14:section>
        <p14:section name="The data and the bars" id="{ED5C10AE-CA52-E18A-57DA-8403B92A13F6}">
          <p14:sldIdLst>
            <p14:sldId id="272"/>
            <p14:sldId id="273"/>
            <p14:sldId id="274"/>
            <p14:sldId id="275"/>
            <p14:sldId id="276"/>
            <p14:sldId id="277"/>
            <p14:sldId id="278"/>
          </p14:sldIdLst>
        </p14:section>
        <p14:section name="Closing" id="{AF702745-0CD6-63A2-F920-4DF1365CBCA8}">
          <p14:sldIdLst>
            <p14:sldId id="279"/>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109" d="100"/>
          <a:sy n="109" d="100"/>
        </p:scale>
        <p:origin x="100"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lineChart>
        <c:grouping val="standard"/>
        <c:varyColors val="0"/>
        <c:ser>
          <c:idx val="0"/>
          <c:order val="0"/>
          <c:tx>
            <c:strRef>
              <c:f>Sheet1!$B$1</c:f>
              <c:strCache>
                <c:ptCount val="1"/>
                <c:pt idx="0">
                  <c:v>full laser field</c:v>
                </c:pt>
              </c:strCache>
            </c:strRef>
          </c:tx>
          <c:spPr>
            <a:ln w="12700" cap="flat">
              <a:solidFill>
                <a:srgbClr val="E0533D"/>
              </a:solidFill>
              <a:prstDash val="solid"/>
              <a:round/>
            </a:ln>
            <a:effectLst/>
          </c:spPr>
          <c:marker>
            <c:symbol val="none"/>
          </c:marker>
          <c:cat>
            <c:strRef>
              <c:f>Sheet1!$A$2:$A$602</c:f>
              <c:strCache>
                <c:ptCount val="601"/>
                <c:pt idx="0">
                  <c:v>-30</c:v>
                </c:pt>
                <c:pt idx="1">
                  <c:v>-29.9</c:v>
                </c:pt>
                <c:pt idx="2">
                  <c:v>-29.8</c:v>
                </c:pt>
                <c:pt idx="3">
                  <c:v>-29.7</c:v>
                </c:pt>
                <c:pt idx="4">
                  <c:v>-29.6</c:v>
                </c:pt>
                <c:pt idx="5">
                  <c:v>-29.5</c:v>
                </c:pt>
                <c:pt idx="6">
                  <c:v>-29.4</c:v>
                </c:pt>
                <c:pt idx="7">
                  <c:v>-29.3</c:v>
                </c:pt>
                <c:pt idx="8">
                  <c:v>-29.2</c:v>
                </c:pt>
                <c:pt idx="9">
                  <c:v>-29.1</c:v>
                </c:pt>
                <c:pt idx="10">
                  <c:v>-29</c:v>
                </c:pt>
                <c:pt idx="11">
                  <c:v>-28.9</c:v>
                </c:pt>
                <c:pt idx="12">
                  <c:v>-28.8</c:v>
                </c:pt>
                <c:pt idx="13">
                  <c:v>-28.7</c:v>
                </c:pt>
                <c:pt idx="14">
                  <c:v>-28.6</c:v>
                </c:pt>
                <c:pt idx="15">
                  <c:v>-28.5</c:v>
                </c:pt>
                <c:pt idx="16">
                  <c:v>-28.4</c:v>
                </c:pt>
                <c:pt idx="17">
                  <c:v>-28.3</c:v>
                </c:pt>
                <c:pt idx="18">
                  <c:v>-28.2</c:v>
                </c:pt>
                <c:pt idx="19">
                  <c:v>-28.1</c:v>
                </c:pt>
                <c:pt idx="20">
                  <c:v>-28</c:v>
                </c:pt>
                <c:pt idx="21">
                  <c:v>-27.9</c:v>
                </c:pt>
                <c:pt idx="22">
                  <c:v>-27.8</c:v>
                </c:pt>
                <c:pt idx="23">
                  <c:v>-27.7</c:v>
                </c:pt>
                <c:pt idx="24">
                  <c:v>-27.6</c:v>
                </c:pt>
                <c:pt idx="25">
                  <c:v>-27.5</c:v>
                </c:pt>
                <c:pt idx="26">
                  <c:v>-27.4</c:v>
                </c:pt>
                <c:pt idx="27">
                  <c:v>-27.3</c:v>
                </c:pt>
                <c:pt idx="28">
                  <c:v>-27.2</c:v>
                </c:pt>
                <c:pt idx="29">
                  <c:v>-27.1</c:v>
                </c:pt>
                <c:pt idx="30">
                  <c:v>-27</c:v>
                </c:pt>
                <c:pt idx="31">
                  <c:v>-26.9</c:v>
                </c:pt>
                <c:pt idx="32">
                  <c:v>-26.8</c:v>
                </c:pt>
                <c:pt idx="33">
                  <c:v>-26.7</c:v>
                </c:pt>
                <c:pt idx="34">
                  <c:v>-26.6</c:v>
                </c:pt>
                <c:pt idx="35">
                  <c:v>-26.5</c:v>
                </c:pt>
                <c:pt idx="36">
                  <c:v>-26.4</c:v>
                </c:pt>
                <c:pt idx="37">
                  <c:v>-26.3</c:v>
                </c:pt>
                <c:pt idx="38">
                  <c:v>-26.2</c:v>
                </c:pt>
                <c:pt idx="39">
                  <c:v>-26.1</c:v>
                </c:pt>
                <c:pt idx="40">
                  <c:v>-26</c:v>
                </c:pt>
                <c:pt idx="41">
                  <c:v>-25.9</c:v>
                </c:pt>
                <c:pt idx="42">
                  <c:v>-25.8</c:v>
                </c:pt>
                <c:pt idx="43">
                  <c:v>-25.7</c:v>
                </c:pt>
                <c:pt idx="44">
                  <c:v>-25.6</c:v>
                </c:pt>
                <c:pt idx="45">
                  <c:v>-25.5</c:v>
                </c:pt>
                <c:pt idx="46">
                  <c:v>-25.4</c:v>
                </c:pt>
                <c:pt idx="47">
                  <c:v>-25.3</c:v>
                </c:pt>
                <c:pt idx="48">
                  <c:v>-25.2</c:v>
                </c:pt>
                <c:pt idx="49">
                  <c:v>-25.1</c:v>
                </c:pt>
                <c:pt idx="50">
                  <c:v>-25</c:v>
                </c:pt>
                <c:pt idx="51">
                  <c:v>-24.9</c:v>
                </c:pt>
                <c:pt idx="52">
                  <c:v>-24.8</c:v>
                </c:pt>
                <c:pt idx="53">
                  <c:v>-24.7</c:v>
                </c:pt>
                <c:pt idx="54">
                  <c:v>-24.6</c:v>
                </c:pt>
                <c:pt idx="55">
                  <c:v>-24.5</c:v>
                </c:pt>
                <c:pt idx="56">
                  <c:v>-24.4</c:v>
                </c:pt>
                <c:pt idx="57">
                  <c:v>-24.3</c:v>
                </c:pt>
                <c:pt idx="58">
                  <c:v>-24.2</c:v>
                </c:pt>
                <c:pt idx="59">
                  <c:v>-24.1</c:v>
                </c:pt>
                <c:pt idx="60">
                  <c:v>-24</c:v>
                </c:pt>
                <c:pt idx="61">
                  <c:v>-23.9</c:v>
                </c:pt>
                <c:pt idx="62">
                  <c:v>-23.8</c:v>
                </c:pt>
                <c:pt idx="63">
                  <c:v>-23.7</c:v>
                </c:pt>
                <c:pt idx="64">
                  <c:v>-23.6</c:v>
                </c:pt>
                <c:pt idx="65">
                  <c:v>-23.5</c:v>
                </c:pt>
                <c:pt idx="66">
                  <c:v>-23.4</c:v>
                </c:pt>
                <c:pt idx="67">
                  <c:v>-23.3</c:v>
                </c:pt>
                <c:pt idx="68">
                  <c:v>-23.2</c:v>
                </c:pt>
                <c:pt idx="69">
                  <c:v>-23.1</c:v>
                </c:pt>
                <c:pt idx="70">
                  <c:v>-23</c:v>
                </c:pt>
                <c:pt idx="71">
                  <c:v>-22.9</c:v>
                </c:pt>
                <c:pt idx="72">
                  <c:v>-22.8</c:v>
                </c:pt>
                <c:pt idx="73">
                  <c:v>-22.7</c:v>
                </c:pt>
                <c:pt idx="74">
                  <c:v>-22.6</c:v>
                </c:pt>
                <c:pt idx="75">
                  <c:v>-22.5</c:v>
                </c:pt>
                <c:pt idx="76">
                  <c:v>-22.4</c:v>
                </c:pt>
                <c:pt idx="77">
                  <c:v>-22.3</c:v>
                </c:pt>
                <c:pt idx="78">
                  <c:v>-22.2</c:v>
                </c:pt>
                <c:pt idx="79">
                  <c:v>-22.1</c:v>
                </c:pt>
                <c:pt idx="80">
                  <c:v>-22</c:v>
                </c:pt>
                <c:pt idx="81">
                  <c:v>-21.9</c:v>
                </c:pt>
                <c:pt idx="82">
                  <c:v>-21.8</c:v>
                </c:pt>
                <c:pt idx="83">
                  <c:v>-21.7</c:v>
                </c:pt>
                <c:pt idx="84">
                  <c:v>-21.6</c:v>
                </c:pt>
                <c:pt idx="85">
                  <c:v>-21.5</c:v>
                </c:pt>
                <c:pt idx="86">
                  <c:v>-21.4</c:v>
                </c:pt>
                <c:pt idx="87">
                  <c:v>-21.3</c:v>
                </c:pt>
                <c:pt idx="88">
                  <c:v>-21.2</c:v>
                </c:pt>
                <c:pt idx="89">
                  <c:v>-21.1</c:v>
                </c:pt>
                <c:pt idx="90">
                  <c:v>-21</c:v>
                </c:pt>
                <c:pt idx="91">
                  <c:v>-20.9</c:v>
                </c:pt>
                <c:pt idx="92">
                  <c:v>-20.8</c:v>
                </c:pt>
                <c:pt idx="93">
                  <c:v>-20.7</c:v>
                </c:pt>
                <c:pt idx="94">
                  <c:v>-20.6</c:v>
                </c:pt>
                <c:pt idx="95">
                  <c:v>-20.5</c:v>
                </c:pt>
                <c:pt idx="96">
                  <c:v>-20.4</c:v>
                </c:pt>
                <c:pt idx="97">
                  <c:v>-20.3</c:v>
                </c:pt>
                <c:pt idx="98">
                  <c:v>-20.2</c:v>
                </c:pt>
                <c:pt idx="99">
                  <c:v>-20.1</c:v>
                </c:pt>
                <c:pt idx="100">
                  <c:v>-20</c:v>
                </c:pt>
                <c:pt idx="101">
                  <c:v>-19.9</c:v>
                </c:pt>
                <c:pt idx="102">
                  <c:v>-19.8</c:v>
                </c:pt>
                <c:pt idx="103">
                  <c:v>-19.7</c:v>
                </c:pt>
                <c:pt idx="104">
                  <c:v>-19.6</c:v>
                </c:pt>
                <c:pt idx="105">
                  <c:v>-19.5</c:v>
                </c:pt>
                <c:pt idx="106">
                  <c:v>-19.4</c:v>
                </c:pt>
                <c:pt idx="107">
                  <c:v>-19.3</c:v>
                </c:pt>
                <c:pt idx="108">
                  <c:v>-19.2</c:v>
                </c:pt>
                <c:pt idx="109">
                  <c:v>-19.1</c:v>
                </c:pt>
                <c:pt idx="110">
                  <c:v>-19</c:v>
                </c:pt>
                <c:pt idx="111">
                  <c:v>-18.9</c:v>
                </c:pt>
                <c:pt idx="112">
                  <c:v>-18.8</c:v>
                </c:pt>
                <c:pt idx="113">
                  <c:v>-18.7</c:v>
                </c:pt>
                <c:pt idx="114">
                  <c:v>-18.6</c:v>
                </c:pt>
                <c:pt idx="115">
                  <c:v>-18.5</c:v>
                </c:pt>
                <c:pt idx="116">
                  <c:v>-18.4</c:v>
                </c:pt>
                <c:pt idx="117">
                  <c:v>-18.3</c:v>
                </c:pt>
                <c:pt idx="118">
                  <c:v>-18.2</c:v>
                </c:pt>
                <c:pt idx="119">
                  <c:v>-18.1</c:v>
                </c:pt>
                <c:pt idx="120">
                  <c:v>-18</c:v>
                </c:pt>
                <c:pt idx="121">
                  <c:v>-17.9</c:v>
                </c:pt>
                <c:pt idx="122">
                  <c:v>-17.8</c:v>
                </c:pt>
                <c:pt idx="123">
                  <c:v>-17.7</c:v>
                </c:pt>
                <c:pt idx="124">
                  <c:v>-17.6</c:v>
                </c:pt>
                <c:pt idx="125">
                  <c:v>-17.5</c:v>
                </c:pt>
                <c:pt idx="126">
                  <c:v>-17.4</c:v>
                </c:pt>
                <c:pt idx="127">
                  <c:v>-17.3</c:v>
                </c:pt>
                <c:pt idx="128">
                  <c:v>-17.2</c:v>
                </c:pt>
                <c:pt idx="129">
                  <c:v>-17.1</c:v>
                </c:pt>
                <c:pt idx="130">
                  <c:v>-17</c:v>
                </c:pt>
                <c:pt idx="131">
                  <c:v>-16.9</c:v>
                </c:pt>
                <c:pt idx="132">
                  <c:v>-16.8</c:v>
                </c:pt>
                <c:pt idx="133">
                  <c:v>-16.7</c:v>
                </c:pt>
                <c:pt idx="134">
                  <c:v>-16.6</c:v>
                </c:pt>
                <c:pt idx="135">
                  <c:v>-16.5</c:v>
                </c:pt>
                <c:pt idx="136">
                  <c:v>-16.4</c:v>
                </c:pt>
                <c:pt idx="137">
                  <c:v>-16.3</c:v>
                </c:pt>
                <c:pt idx="138">
                  <c:v>-16.2</c:v>
                </c:pt>
                <c:pt idx="139">
                  <c:v>-16.1</c:v>
                </c:pt>
                <c:pt idx="140">
                  <c:v>-16</c:v>
                </c:pt>
                <c:pt idx="141">
                  <c:v>-15.9</c:v>
                </c:pt>
                <c:pt idx="142">
                  <c:v>-15.8</c:v>
                </c:pt>
                <c:pt idx="143">
                  <c:v>-15.7</c:v>
                </c:pt>
                <c:pt idx="144">
                  <c:v>-15.6</c:v>
                </c:pt>
                <c:pt idx="145">
                  <c:v>-15.5</c:v>
                </c:pt>
                <c:pt idx="146">
                  <c:v>-15.4</c:v>
                </c:pt>
                <c:pt idx="147">
                  <c:v>-15.3</c:v>
                </c:pt>
                <c:pt idx="148">
                  <c:v>-15.2</c:v>
                </c:pt>
                <c:pt idx="149">
                  <c:v>-15.1</c:v>
                </c:pt>
                <c:pt idx="150">
                  <c:v>-15</c:v>
                </c:pt>
                <c:pt idx="151">
                  <c:v>-14.9</c:v>
                </c:pt>
                <c:pt idx="152">
                  <c:v>-14.8</c:v>
                </c:pt>
                <c:pt idx="153">
                  <c:v>-14.7</c:v>
                </c:pt>
                <c:pt idx="154">
                  <c:v>-14.6</c:v>
                </c:pt>
                <c:pt idx="155">
                  <c:v>-14.5</c:v>
                </c:pt>
                <c:pt idx="156">
                  <c:v>-14.4</c:v>
                </c:pt>
                <c:pt idx="157">
                  <c:v>-14.3</c:v>
                </c:pt>
                <c:pt idx="158">
                  <c:v>-14.2</c:v>
                </c:pt>
                <c:pt idx="159">
                  <c:v>-14.1</c:v>
                </c:pt>
                <c:pt idx="160">
                  <c:v>-14</c:v>
                </c:pt>
                <c:pt idx="161">
                  <c:v>-13.9</c:v>
                </c:pt>
                <c:pt idx="162">
                  <c:v>-13.8</c:v>
                </c:pt>
                <c:pt idx="163">
                  <c:v>-13.7</c:v>
                </c:pt>
                <c:pt idx="164">
                  <c:v>-13.6</c:v>
                </c:pt>
                <c:pt idx="165">
                  <c:v>-13.5</c:v>
                </c:pt>
                <c:pt idx="166">
                  <c:v>-13.4</c:v>
                </c:pt>
                <c:pt idx="167">
                  <c:v>-13.3</c:v>
                </c:pt>
                <c:pt idx="168">
                  <c:v>-13.2</c:v>
                </c:pt>
                <c:pt idx="169">
                  <c:v>-13.1</c:v>
                </c:pt>
                <c:pt idx="170">
                  <c:v>-13</c:v>
                </c:pt>
                <c:pt idx="171">
                  <c:v>-12.9</c:v>
                </c:pt>
                <c:pt idx="172">
                  <c:v>-12.8</c:v>
                </c:pt>
                <c:pt idx="173">
                  <c:v>-12.7</c:v>
                </c:pt>
                <c:pt idx="174">
                  <c:v>-12.6</c:v>
                </c:pt>
                <c:pt idx="175">
                  <c:v>-12.5</c:v>
                </c:pt>
                <c:pt idx="176">
                  <c:v>-12.4</c:v>
                </c:pt>
                <c:pt idx="177">
                  <c:v>-12.3</c:v>
                </c:pt>
                <c:pt idx="178">
                  <c:v>-12.2</c:v>
                </c:pt>
                <c:pt idx="179">
                  <c:v>-12.1</c:v>
                </c:pt>
                <c:pt idx="180">
                  <c:v>-12</c:v>
                </c:pt>
                <c:pt idx="181">
                  <c:v>-11.9</c:v>
                </c:pt>
                <c:pt idx="182">
                  <c:v>-11.8</c:v>
                </c:pt>
                <c:pt idx="183">
                  <c:v>-11.7</c:v>
                </c:pt>
                <c:pt idx="184">
                  <c:v>-11.6</c:v>
                </c:pt>
                <c:pt idx="185">
                  <c:v>-11.5</c:v>
                </c:pt>
                <c:pt idx="186">
                  <c:v>-11.4</c:v>
                </c:pt>
                <c:pt idx="187">
                  <c:v>-11.3</c:v>
                </c:pt>
                <c:pt idx="188">
                  <c:v>-11.2</c:v>
                </c:pt>
                <c:pt idx="189">
                  <c:v>-11.1</c:v>
                </c:pt>
                <c:pt idx="190">
                  <c:v>-11</c:v>
                </c:pt>
                <c:pt idx="191">
                  <c:v>-10.9</c:v>
                </c:pt>
                <c:pt idx="192">
                  <c:v>-10.8</c:v>
                </c:pt>
                <c:pt idx="193">
                  <c:v>-10.7</c:v>
                </c:pt>
                <c:pt idx="194">
                  <c:v>-10.6</c:v>
                </c:pt>
                <c:pt idx="195">
                  <c:v>-10.5</c:v>
                </c:pt>
                <c:pt idx="196">
                  <c:v>-10.4</c:v>
                </c:pt>
                <c:pt idx="197">
                  <c:v>-10.3</c:v>
                </c:pt>
                <c:pt idx="198">
                  <c:v>-10.2</c:v>
                </c:pt>
                <c:pt idx="199">
                  <c:v>-10.1</c:v>
                </c:pt>
                <c:pt idx="200">
                  <c:v>-10</c:v>
                </c:pt>
                <c:pt idx="201">
                  <c:v>-9.9</c:v>
                </c:pt>
                <c:pt idx="202">
                  <c:v>-9.8</c:v>
                </c:pt>
                <c:pt idx="203">
                  <c:v>-9.7</c:v>
                </c:pt>
                <c:pt idx="204">
                  <c:v>-9.6</c:v>
                </c:pt>
                <c:pt idx="205">
                  <c:v>-9.5</c:v>
                </c:pt>
                <c:pt idx="206">
                  <c:v>-9.4</c:v>
                </c:pt>
                <c:pt idx="207">
                  <c:v>-9.3</c:v>
                </c:pt>
                <c:pt idx="208">
                  <c:v>-9.2</c:v>
                </c:pt>
                <c:pt idx="209">
                  <c:v>-9.1</c:v>
                </c:pt>
                <c:pt idx="210">
                  <c:v>-9</c:v>
                </c:pt>
                <c:pt idx="211">
                  <c:v>-8.9</c:v>
                </c:pt>
                <c:pt idx="212">
                  <c:v>-8.8</c:v>
                </c:pt>
                <c:pt idx="213">
                  <c:v>-8.7</c:v>
                </c:pt>
                <c:pt idx="214">
                  <c:v>-8.6</c:v>
                </c:pt>
                <c:pt idx="215">
                  <c:v>-8.5</c:v>
                </c:pt>
                <c:pt idx="216">
                  <c:v>-8.4</c:v>
                </c:pt>
                <c:pt idx="217">
                  <c:v>-8.3</c:v>
                </c:pt>
                <c:pt idx="218">
                  <c:v>-8.2</c:v>
                </c:pt>
                <c:pt idx="219">
                  <c:v>-8.1</c:v>
                </c:pt>
                <c:pt idx="220">
                  <c:v>-8</c:v>
                </c:pt>
                <c:pt idx="221">
                  <c:v>-7.9</c:v>
                </c:pt>
                <c:pt idx="222">
                  <c:v>-7.8</c:v>
                </c:pt>
                <c:pt idx="223">
                  <c:v>-7.7</c:v>
                </c:pt>
                <c:pt idx="224">
                  <c:v>-7.6</c:v>
                </c:pt>
                <c:pt idx="225">
                  <c:v>-7.5</c:v>
                </c:pt>
                <c:pt idx="226">
                  <c:v>-7.4</c:v>
                </c:pt>
                <c:pt idx="227">
                  <c:v>-7.3</c:v>
                </c:pt>
                <c:pt idx="228">
                  <c:v>-7.2</c:v>
                </c:pt>
                <c:pt idx="229">
                  <c:v>-7.1</c:v>
                </c:pt>
                <c:pt idx="230">
                  <c:v>-7</c:v>
                </c:pt>
                <c:pt idx="231">
                  <c:v>-6.9</c:v>
                </c:pt>
                <c:pt idx="232">
                  <c:v>-6.8</c:v>
                </c:pt>
                <c:pt idx="233">
                  <c:v>-6.7</c:v>
                </c:pt>
                <c:pt idx="234">
                  <c:v>-6.6</c:v>
                </c:pt>
                <c:pt idx="235">
                  <c:v>-6.5</c:v>
                </c:pt>
                <c:pt idx="236">
                  <c:v>-6.4</c:v>
                </c:pt>
                <c:pt idx="237">
                  <c:v>-6.3</c:v>
                </c:pt>
                <c:pt idx="238">
                  <c:v>-6.2</c:v>
                </c:pt>
                <c:pt idx="239">
                  <c:v>-6.1</c:v>
                </c:pt>
                <c:pt idx="240">
                  <c:v>-6</c:v>
                </c:pt>
                <c:pt idx="241">
                  <c:v>-5.9</c:v>
                </c:pt>
                <c:pt idx="242">
                  <c:v>-5.8</c:v>
                </c:pt>
                <c:pt idx="243">
                  <c:v>-5.7</c:v>
                </c:pt>
                <c:pt idx="244">
                  <c:v>-5.6</c:v>
                </c:pt>
                <c:pt idx="245">
                  <c:v>-5.5</c:v>
                </c:pt>
                <c:pt idx="246">
                  <c:v>-5.4</c:v>
                </c:pt>
                <c:pt idx="247">
                  <c:v>-5.3</c:v>
                </c:pt>
                <c:pt idx="248">
                  <c:v>-5.2</c:v>
                </c:pt>
                <c:pt idx="249">
                  <c:v>-5.1</c:v>
                </c:pt>
                <c:pt idx="250">
                  <c:v>-5</c:v>
                </c:pt>
                <c:pt idx="251">
                  <c:v>-4.9</c:v>
                </c:pt>
                <c:pt idx="252">
                  <c:v>-4.8</c:v>
                </c:pt>
                <c:pt idx="253">
                  <c:v>-4.7</c:v>
                </c:pt>
                <c:pt idx="254">
                  <c:v>-4.6</c:v>
                </c:pt>
                <c:pt idx="255">
                  <c:v>-4.5</c:v>
                </c:pt>
                <c:pt idx="256">
                  <c:v>-4.4</c:v>
                </c:pt>
                <c:pt idx="257">
                  <c:v>-4.3</c:v>
                </c:pt>
                <c:pt idx="258">
                  <c:v>-4.2</c:v>
                </c:pt>
                <c:pt idx="259">
                  <c:v>-4.1</c:v>
                </c:pt>
                <c:pt idx="260">
                  <c:v>-4</c:v>
                </c:pt>
                <c:pt idx="261">
                  <c:v>-3.9</c:v>
                </c:pt>
                <c:pt idx="262">
                  <c:v>-3.8</c:v>
                </c:pt>
                <c:pt idx="263">
                  <c:v>-3.7</c:v>
                </c:pt>
                <c:pt idx="264">
                  <c:v>-3.6</c:v>
                </c:pt>
                <c:pt idx="265">
                  <c:v>-3.5</c:v>
                </c:pt>
                <c:pt idx="266">
                  <c:v>-3.4</c:v>
                </c:pt>
                <c:pt idx="267">
                  <c:v>-3.3</c:v>
                </c:pt>
                <c:pt idx="268">
                  <c:v>-3.2</c:v>
                </c:pt>
                <c:pt idx="269">
                  <c:v>-3.1</c:v>
                </c:pt>
                <c:pt idx="270">
                  <c:v>-3</c:v>
                </c:pt>
                <c:pt idx="271">
                  <c:v>-2.9</c:v>
                </c:pt>
                <c:pt idx="272">
                  <c:v>-2.8</c:v>
                </c:pt>
                <c:pt idx="273">
                  <c:v>-2.7</c:v>
                </c:pt>
                <c:pt idx="274">
                  <c:v>-2.6</c:v>
                </c:pt>
                <c:pt idx="275">
                  <c:v>-2.5</c:v>
                </c:pt>
                <c:pt idx="276">
                  <c:v>-2.4</c:v>
                </c:pt>
                <c:pt idx="277">
                  <c:v>-2.3</c:v>
                </c:pt>
                <c:pt idx="278">
                  <c:v>-2.2</c:v>
                </c:pt>
                <c:pt idx="279">
                  <c:v>-2.1</c:v>
                </c:pt>
                <c:pt idx="280">
                  <c:v>-2</c:v>
                </c:pt>
                <c:pt idx="281">
                  <c:v>-1.9</c:v>
                </c:pt>
                <c:pt idx="282">
                  <c:v>-1.8</c:v>
                </c:pt>
                <c:pt idx="283">
                  <c:v>-1.7</c:v>
                </c:pt>
                <c:pt idx="284">
                  <c:v>-1.6</c:v>
                </c:pt>
                <c:pt idx="285">
                  <c:v>-1.5</c:v>
                </c:pt>
                <c:pt idx="286">
                  <c:v>-1.4</c:v>
                </c:pt>
                <c:pt idx="287">
                  <c:v>-1.3</c:v>
                </c:pt>
                <c:pt idx="288">
                  <c:v>-1.2</c:v>
                </c:pt>
                <c:pt idx="289">
                  <c:v>-1.1</c:v>
                </c:pt>
                <c:pt idx="290">
                  <c:v>-1</c:v>
                </c:pt>
                <c:pt idx="291">
                  <c:v>-0.9</c:v>
                </c:pt>
                <c:pt idx="292">
                  <c:v>-0.8</c:v>
                </c:pt>
                <c:pt idx="293">
                  <c:v>-0.7</c:v>
                </c:pt>
                <c:pt idx="294">
                  <c:v>-0.6</c:v>
                </c:pt>
                <c:pt idx="295">
                  <c:v>-0.5</c:v>
                </c:pt>
                <c:pt idx="296">
                  <c:v>-0.4</c:v>
                </c:pt>
                <c:pt idx="297">
                  <c:v>-0.3</c:v>
                </c:pt>
                <c:pt idx="298">
                  <c:v>-0.2</c:v>
                </c:pt>
                <c:pt idx="299">
                  <c:v>-0.1</c:v>
                </c:pt>
                <c:pt idx="300">
                  <c:v>0</c:v>
                </c:pt>
                <c:pt idx="301">
                  <c:v>0.1</c:v>
                </c:pt>
                <c:pt idx="302">
                  <c:v>0.2</c:v>
                </c:pt>
                <c:pt idx="303">
                  <c:v>0.3</c:v>
                </c:pt>
                <c:pt idx="304">
                  <c:v>0.4</c:v>
                </c:pt>
                <c:pt idx="305">
                  <c:v>0.5</c:v>
                </c:pt>
                <c:pt idx="306">
                  <c:v>0.6</c:v>
                </c:pt>
                <c:pt idx="307">
                  <c:v>0.7</c:v>
                </c:pt>
                <c:pt idx="308">
                  <c:v>0.8</c:v>
                </c:pt>
                <c:pt idx="309">
                  <c:v>0.9</c:v>
                </c:pt>
                <c:pt idx="310">
                  <c:v>1</c:v>
                </c:pt>
                <c:pt idx="311">
                  <c:v>1.1</c:v>
                </c:pt>
                <c:pt idx="312">
                  <c:v>1.2</c:v>
                </c:pt>
                <c:pt idx="313">
                  <c:v>1.3</c:v>
                </c:pt>
                <c:pt idx="314">
                  <c:v>1.4</c:v>
                </c:pt>
                <c:pt idx="315">
                  <c:v>1.5</c:v>
                </c:pt>
                <c:pt idx="316">
                  <c:v>1.6</c:v>
                </c:pt>
                <c:pt idx="317">
                  <c:v>1.7</c:v>
                </c:pt>
                <c:pt idx="318">
                  <c:v>1.8</c:v>
                </c:pt>
                <c:pt idx="319">
                  <c:v>1.9</c:v>
                </c:pt>
                <c:pt idx="320">
                  <c:v>2</c:v>
                </c:pt>
                <c:pt idx="321">
                  <c:v>2.1</c:v>
                </c:pt>
                <c:pt idx="322">
                  <c:v>2.2</c:v>
                </c:pt>
                <c:pt idx="323">
                  <c:v>2.3</c:v>
                </c:pt>
                <c:pt idx="324">
                  <c:v>2.4</c:v>
                </c:pt>
                <c:pt idx="325">
                  <c:v>2.5</c:v>
                </c:pt>
                <c:pt idx="326">
                  <c:v>2.6</c:v>
                </c:pt>
                <c:pt idx="327">
                  <c:v>2.7</c:v>
                </c:pt>
                <c:pt idx="328">
                  <c:v>2.8</c:v>
                </c:pt>
                <c:pt idx="329">
                  <c:v>2.9</c:v>
                </c:pt>
                <c:pt idx="330">
                  <c:v>3</c:v>
                </c:pt>
                <c:pt idx="331">
                  <c:v>3.1</c:v>
                </c:pt>
                <c:pt idx="332">
                  <c:v>3.2</c:v>
                </c:pt>
                <c:pt idx="333">
                  <c:v>3.3</c:v>
                </c:pt>
                <c:pt idx="334">
                  <c:v>3.4</c:v>
                </c:pt>
                <c:pt idx="335">
                  <c:v>3.5</c:v>
                </c:pt>
                <c:pt idx="336">
                  <c:v>3.6</c:v>
                </c:pt>
                <c:pt idx="337">
                  <c:v>3.7</c:v>
                </c:pt>
                <c:pt idx="338">
                  <c:v>3.8</c:v>
                </c:pt>
                <c:pt idx="339">
                  <c:v>3.9</c:v>
                </c:pt>
                <c:pt idx="340">
                  <c:v>4</c:v>
                </c:pt>
                <c:pt idx="341">
                  <c:v>4.1</c:v>
                </c:pt>
                <c:pt idx="342">
                  <c:v>4.2</c:v>
                </c:pt>
                <c:pt idx="343">
                  <c:v>4.3</c:v>
                </c:pt>
                <c:pt idx="344">
                  <c:v>4.4</c:v>
                </c:pt>
                <c:pt idx="345">
                  <c:v>4.5</c:v>
                </c:pt>
                <c:pt idx="346">
                  <c:v>4.6</c:v>
                </c:pt>
                <c:pt idx="347">
                  <c:v>4.7</c:v>
                </c:pt>
                <c:pt idx="348">
                  <c:v>4.8</c:v>
                </c:pt>
                <c:pt idx="349">
                  <c:v>4.9</c:v>
                </c:pt>
                <c:pt idx="350">
                  <c:v>5</c:v>
                </c:pt>
                <c:pt idx="351">
                  <c:v>5.1</c:v>
                </c:pt>
                <c:pt idx="352">
                  <c:v>5.2</c:v>
                </c:pt>
                <c:pt idx="353">
                  <c:v>5.3</c:v>
                </c:pt>
                <c:pt idx="354">
                  <c:v>5.4</c:v>
                </c:pt>
                <c:pt idx="355">
                  <c:v>5.5</c:v>
                </c:pt>
                <c:pt idx="356">
                  <c:v>5.6</c:v>
                </c:pt>
                <c:pt idx="357">
                  <c:v>5.7</c:v>
                </c:pt>
                <c:pt idx="358">
                  <c:v>5.8</c:v>
                </c:pt>
                <c:pt idx="359">
                  <c:v>5.9</c:v>
                </c:pt>
                <c:pt idx="360">
                  <c:v>6</c:v>
                </c:pt>
                <c:pt idx="361">
                  <c:v>6.1</c:v>
                </c:pt>
                <c:pt idx="362">
                  <c:v>6.2</c:v>
                </c:pt>
                <c:pt idx="363">
                  <c:v>6.3</c:v>
                </c:pt>
                <c:pt idx="364">
                  <c:v>6.4</c:v>
                </c:pt>
                <c:pt idx="365">
                  <c:v>6.5</c:v>
                </c:pt>
                <c:pt idx="366">
                  <c:v>6.6</c:v>
                </c:pt>
                <c:pt idx="367">
                  <c:v>6.7</c:v>
                </c:pt>
                <c:pt idx="368">
                  <c:v>6.8</c:v>
                </c:pt>
                <c:pt idx="369">
                  <c:v>6.9</c:v>
                </c:pt>
                <c:pt idx="370">
                  <c:v>7</c:v>
                </c:pt>
                <c:pt idx="371">
                  <c:v>7.1</c:v>
                </c:pt>
                <c:pt idx="372">
                  <c:v>7.2</c:v>
                </c:pt>
                <c:pt idx="373">
                  <c:v>7.3</c:v>
                </c:pt>
                <c:pt idx="374">
                  <c:v>7.4</c:v>
                </c:pt>
                <c:pt idx="375">
                  <c:v>7.5</c:v>
                </c:pt>
                <c:pt idx="376">
                  <c:v>7.6</c:v>
                </c:pt>
                <c:pt idx="377">
                  <c:v>7.7</c:v>
                </c:pt>
                <c:pt idx="378">
                  <c:v>7.8</c:v>
                </c:pt>
                <c:pt idx="379">
                  <c:v>7.9</c:v>
                </c:pt>
                <c:pt idx="380">
                  <c:v>8</c:v>
                </c:pt>
                <c:pt idx="381">
                  <c:v>8.1</c:v>
                </c:pt>
                <c:pt idx="382">
                  <c:v>8.2</c:v>
                </c:pt>
                <c:pt idx="383">
                  <c:v>8.3</c:v>
                </c:pt>
                <c:pt idx="384">
                  <c:v>8.4</c:v>
                </c:pt>
                <c:pt idx="385">
                  <c:v>8.5</c:v>
                </c:pt>
                <c:pt idx="386">
                  <c:v>8.6</c:v>
                </c:pt>
                <c:pt idx="387">
                  <c:v>8.7</c:v>
                </c:pt>
                <c:pt idx="388">
                  <c:v>8.8</c:v>
                </c:pt>
                <c:pt idx="389">
                  <c:v>8.9</c:v>
                </c:pt>
                <c:pt idx="390">
                  <c:v>9</c:v>
                </c:pt>
                <c:pt idx="391">
                  <c:v>9.1</c:v>
                </c:pt>
                <c:pt idx="392">
                  <c:v>9.2</c:v>
                </c:pt>
                <c:pt idx="393">
                  <c:v>9.3</c:v>
                </c:pt>
                <c:pt idx="394">
                  <c:v>9.4</c:v>
                </c:pt>
                <c:pt idx="395">
                  <c:v>9.5</c:v>
                </c:pt>
                <c:pt idx="396">
                  <c:v>9.6</c:v>
                </c:pt>
                <c:pt idx="397">
                  <c:v>9.7</c:v>
                </c:pt>
                <c:pt idx="398">
                  <c:v>9.8</c:v>
                </c:pt>
                <c:pt idx="399">
                  <c:v>9.9</c:v>
                </c:pt>
                <c:pt idx="400">
                  <c:v>10</c:v>
                </c:pt>
                <c:pt idx="401">
                  <c:v>10.1</c:v>
                </c:pt>
                <c:pt idx="402">
                  <c:v>10.2</c:v>
                </c:pt>
                <c:pt idx="403">
                  <c:v>10.3</c:v>
                </c:pt>
                <c:pt idx="404">
                  <c:v>10.4</c:v>
                </c:pt>
                <c:pt idx="405">
                  <c:v>10.5</c:v>
                </c:pt>
                <c:pt idx="406">
                  <c:v>10.6</c:v>
                </c:pt>
                <c:pt idx="407">
                  <c:v>10.7</c:v>
                </c:pt>
                <c:pt idx="408">
                  <c:v>10.8</c:v>
                </c:pt>
                <c:pt idx="409">
                  <c:v>10.9</c:v>
                </c:pt>
                <c:pt idx="410">
                  <c:v>11</c:v>
                </c:pt>
                <c:pt idx="411">
                  <c:v>11.1</c:v>
                </c:pt>
                <c:pt idx="412">
                  <c:v>11.2</c:v>
                </c:pt>
                <c:pt idx="413">
                  <c:v>11.3</c:v>
                </c:pt>
                <c:pt idx="414">
                  <c:v>11.4</c:v>
                </c:pt>
                <c:pt idx="415">
                  <c:v>11.5</c:v>
                </c:pt>
                <c:pt idx="416">
                  <c:v>11.6</c:v>
                </c:pt>
                <c:pt idx="417">
                  <c:v>11.7</c:v>
                </c:pt>
                <c:pt idx="418">
                  <c:v>11.8</c:v>
                </c:pt>
                <c:pt idx="419">
                  <c:v>11.9</c:v>
                </c:pt>
                <c:pt idx="420">
                  <c:v>12</c:v>
                </c:pt>
                <c:pt idx="421">
                  <c:v>12.1</c:v>
                </c:pt>
                <c:pt idx="422">
                  <c:v>12.2</c:v>
                </c:pt>
                <c:pt idx="423">
                  <c:v>12.3</c:v>
                </c:pt>
                <c:pt idx="424">
                  <c:v>12.4</c:v>
                </c:pt>
                <c:pt idx="425">
                  <c:v>12.5</c:v>
                </c:pt>
                <c:pt idx="426">
                  <c:v>12.6</c:v>
                </c:pt>
                <c:pt idx="427">
                  <c:v>12.7</c:v>
                </c:pt>
                <c:pt idx="428">
                  <c:v>12.8</c:v>
                </c:pt>
                <c:pt idx="429">
                  <c:v>12.9</c:v>
                </c:pt>
                <c:pt idx="430">
                  <c:v>13</c:v>
                </c:pt>
                <c:pt idx="431">
                  <c:v>13.1</c:v>
                </c:pt>
                <c:pt idx="432">
                  <c:v>13.2</c:v>
                </c:pt>
                <c:pt idx="433">
                  <c:v>13.3</c:v>
                </c:pt>
                <c:pt idx="434">
                  <c:v>13.4</c:v>
                </c:pt>
                <c:pt idx="435">
                  <c:v>13.5</c:v>
                </c:pt>
                <c:pt idx="436">
                  <c:v>13.6</c:v>
                </c:pt>
                <c:pt idx="437">
                  <c:v>13.7</c:v>
                </c:pt>
                <c:pt idx="438">
                  <c:v>13.8</c:v>
                </c:pt>
                <c:pt idx="439">
                  <c:v>13.9</c:v>
                </c:pt>
                <c:pt idx="440">
                  <c:v>14</c:v>
                </c:pt>
                <c:pt idx="441">
                  <c:v>14.1</c:v>
                </c:pt>
                <c:pt idx="442">
                  <c:v>14.2</c:v>
                </c:pt>
                <c:pt idx="443">
                  <c:v>14.3</c:v>
                </c:pt>
                <c:pt idx="444">
                  <c:v>14.4</c:v>
                </c:pt>
                <c:pt idx="445">
                  <c:v>14.5</c:v>
                </c:pt>
                <c:pt idx="446">
                  <c:v>14.6</c:v>
                </c:pt>
                <c:pt idx="447">
                  <c:v>14.7</c:v>
                </c:pt>
                <c:pt idx="448">
                  <c:v>14.8</c:v>
                </c:pt>
                <c:pt idx="449">
                  <c:v>14.9</c:v>
                </c:pt>
                <c:pt idx="450">
                  <c:v>15</c:v>
                </c:pt>
                <c:pt idx="451">
                  <c:v>15.1</c:v>
                </c:pt>
                <c:pt idx="452">
                  <c:v>15.2</c:v>
                </c:pt>
                <c:pt idx="453">
                  <c:v>15.3</c:v>
                </c:pt>
                <c:pt idx="454">
                  <c:v>15.4</c:v>
                </c:pt>
                <c:pt idx="455">
                  <c:v>15.5</c:v>
                </c:pt>
                <c:pt idx="456">
                  <c:v>15.6</c:v>
                </c:pt>
                <c:pt idx="457">
                  <c:v>15.7</c:v>
                </c:pt>
                <c:pt idx="458">
                  <c:v>15.8</c:v>
                </c:pt>
                <c:pt idx="459">
                  <c:v>15.9</c:v>
                </c:pt>
                <c:pt idx="460">
                  <c:v>16</c:v>
                </c:pt>
                <c:pt idx="461">
                  <c:v>16.1</c:v>
                </c:pt>
                <c:pt idx="462">
                  <c:v>16.2</c:v>
                </c:pt>
                <c:pt idx="463">
                  <c:v>16.3</c:v>
                </c:pt>
                <c:pt idx="464">
                  <c:v>16.4</c:v>
                </c:pt>
                <c:pt idx="465">
                  <c:v>16.5</c:v>
                </c:pt>
                <c:pt idx="466">
                  <c:v>16.6</c:v>
                </c:pt>
                <c:pt idx="467">
                  <c:v>16.7</c:v>
                </c:pt>
                <c:pt idx="468">
                  <c:v>16.8</c:v>
                </c:pt>
                <c:pt idx="469">
                  <c:v>16.9</c:v>
                </c:pt>
                <c:pt idx="470">
                  <c:v>17</c:v>
                </c:pt>
                <c:pt idx="471">
                  <c:v>17.1</c:v>
                </c:pt>
                <c:pt idx="472">
                  <c:v>17.2</c:v>
                </c:pt>
                <c:pt idx="473">
                  <c:v>17.3</c:v>
                </c:pt>
                <c:pt idx="474">
                  <c:v>17.4</c:v>
                </c:pt>
                <c:pt idx="475">
                  <c:v>17.5</c:v>
                </c:pt>
                <c:pt idx="476">
                  <c:v>17.6</c:v>
                </c:pt>
                <c:pt idx="477">
                  <c:v>17.7</c:v>
                </c:pt>
                <c:pt idx="478">
                  <c:v>17.8</c:v>
                </c:pt>
                <c:pt idx="479">
                  <c:v>17.9</c:v>
                </c:pt>
                <c:pt idx="480">
                  <c:v>18</c:v>
                </c:pt>
                <c:pt idx="481">
                  <c:v>18.1</c:v>
                </c:pt>
                <c:pt idx="482">
                  <c:v>18.2</c:v>
                </c:pt>
                <c:pt idx="483">
                  <c:v>18.3</c:v>
                </c:pt>
                <c:pt idx="484">
                  <c:v>18.4</c:v>
                </c:pt>
                <c:pt idx="485">
                  <c:v>18.5</c:v>
                </c:pt>
                <c:pt idx="486">
                  <c:v>18.6</c:v>
                </c:pt>
                <c:pt idx="487">
                  <c:v>18.7</c:v>
                </c:pt>
                <c:pt idx="488">
                  <c:v>18.8</c:v>
                </c:pt>
                <c:pt idx="489">
                  <c:v>18.9</c:v>
                </c:pt>
                <c:pt idx="490">
                  <c:v>19</c:v>
                </c:pt>
                <c:pt idx="491">
                  <c:v>19.1</c:v>
                </c:pt>
                <c:pt idx="492">
                  <c:v>19.2</c:v>
                </c:pt>
                <c:pt idx="493">
                  <c:v>19.3</c:v>
                </c:pt>
                <c:pt idx="494">
                  <c:v>19.4</c:v>
                </c:pt>
                <c:pt idx="495">
                  <c:v>19.5</c:v>
                </c:pt>
                <c:pt idx="496">
                  <c:v>19.6</c:v>
                </c:pt>
                <c:pt idx="497">
                  <c:v>19.7</c:v>
                </c:pt>
                <c:pt idx="498">
                  <c:v>19.8</c:v>
                </c:pt>
                <c:pt idx="499">
                  <c:v>19.9</c:v>
                </c:pt>
                <c:pt idx="500">
                  <c:v>20</c:v>
                </c:pt>
                <c:pt idx="501">
                  <c:v>20.1</c:v>
                </c:pt>
                <c:pt idx="502">
                  <c:v>20.2</c:v>
                </c:pt>
                <c:pt idx="503">
                  <c:v>20.3</c:v>
                </c:pt>
                <c:pt idx="504">
                  <c:v>20.4</c:v>
                </c:pt>
                <c:pt idx="505">
                  <c:v>20.5</c:v>
                </c:pt>
                <c:pt idx="506">
                  <c:v>20.6</c:v>
                </c:pt>
                <c:pt idx="507">
                  <c:v>20.7</c:v>
                </c:pt>
                <c:pt idx="508">
                  <c:v>20.8</c:v>
                </c:pt>
                <c:pt idx="509">
                  <c:v>20.9</c:v>
                </c:pt>
                <c:pt idx="510">
                  <c:v>21</c:v>
                </c:pt>
                <c:pt idx="511">
                  <c:v>21.1</c:v>
                </c:pt>
                <c:pt idx="512">
                  <c:v>21.2</c:v>
                </c:pt>
                <c:pt idx="513">
                  <c:v>21.3</c:v>
                </c:pt>
                <c:pt idx="514">
                  <c:v>21.4</c:v>
                </c:pt>
                <c:pt idx="515">
                  <c:v>21.5</c:v>
                </c:pt>
                <c:pt idx="516">
                  <c:v>21.6</c:v>
                </c:pt>
                <c:pt idx="517">
                  <c:v>21.7</c:v>
                </c:pt>
                <c:pt idx="518">
                  <c:v>21.8</c:v>
                </c:pt>
                <c:pt idx="519">
                  <c:v>21.9</c:v>
                </c:pt>
                <c:pt idx="520">
                  <c:v>22</c:v>
                </c:pt>
                <c:pt idx="521">
                  <c:v>22.1</c:v>
                </c:pt>
                <c:pt idx="522">
                  <c:v>22.2</c:v>
                </c:pt>
                <c:pt idx="523">
                  <c:v>22.3</c:v>
                </c:pt>
                <c:pt idx="524">
                  <c:v>22.4</c:v>
                </c:pt>
                <c:pt idx="525">
                  <c:v>22.5</c:v>
                </c:pt>
                <c:pt idx="526">
                  <c:v>22.6</c:v>
                </c:pt>
                <c:pt idx="527">
                  <c:v>22.7</c:v>
                </c:pt>
                <c:pt idx="528">
                  <c:v>22.8</c:v>
                </c:pt>
                <c:pt idx="529">
                  <c:v>22.9</c:v>
                </c:pt>
                <c:pt idx="530">
                  <c:v>23</c:v>
                </c:pt>
                <c:pt idx="531">
                  <c:v>23.1</c:v>
                </c:pt>
                <c:pt idx="532">
                  <c:v>23.2</c:v>
                </c:pt>
                <c:pt idx="533">
                  <c:v>23.3</c:v>
                </c:pt>
                <c:pt idx="534">
                  <c:v>23.4</c:v>
                </c:pt>
                <c:pt idx="535">
                  <c:v>23.5</c:v>
                </c:pt>
                <c:pt idx="536">
                  <c:v>23.6</c:v>
                </c:pt>
                <c:pt idx="537">
                  <c:v>23.7</c:v>
                </c:pt>
                <c:pt idx="538">
                  <c:v>23.8</c:v>
                </c:pt>
                <c:pt idx="539">
                  <c:v>23.9</c:v>
                </c:pt>
                <c:pt idx="540">
                  <c:v>24</c:v>
                </c:pt>
                <c:pt idx="541">
                  <c:v>24.1</c:v>
                </c:pt>
                <c:pt idx="542">
                  <c:v>24.2</c:v>
                </c:pt>
                <c:pt idx="543">
                  <c:v>24.3</c:v>
                </c:pt>
                <c:pt idx="544">
                  <c:v>24.4</c:v>
                </c:pt>
                <c:pt idx="545">
                  <c:v>24.5</c:v>
                </c:pt>
                <c:pt idx="546">
                  <c:v>24.6</c:v>
                </c:pt>
                <c:pt idx="547">
                  <c:v>24.7</c:v>
                </c:pt>
                <c:pt idx="548">
                  <c:v>24.8</c:v>
                </c:pt>
                <c:pt idx="549">
                  <c:v>24.9</c:v>
                </c:pt>
                <c:pt idx="550">
                  <c:v>25</c:v>
                </c:pt>
                <c:pt idx="551">
                  <c:v>25.1</c:v>
                </c:pt>
                <c:pt idx="552">
                  <c:v>25.2</c:v>
                </c:pt>
                <c:pt idx="553">
                  <c:v>25.3</c:v>
                </c:pt>
                <c:pt idx="554">
                  <c:v>25.4</c:v>
                </c:pt>
                <c:pt idx="555">
                  <c:v>25.5</c:v>
                </c:pt>
                <c:pt idx="556">
                  <c:v>25.6</c:v>
                </c:pt>
                <c:pt idx="557">
                  <c:v>25.7</c:v>
                </c:pt>
                <c:pt idx="558">
                  <c:v>25.8</c:v>
                </c:pt>
                <c:pt idx="559">
                  <c:v>25.9</c:v>
                </c:pt>
                <c:pt idx="560">
                  <c:v>26</c:v>
                </c:pt>
                <c:pt idx="561">
                  <c:v>26.1</c:v>
                </c:pt>
                <c:pt idx="562">
                  <c:v>26.2</c:v>
                </c:pt>
                <c:pt idx="563">
                  <c:v>26.3</c:v>
                </c:pt>
                <c:pt idx="564">
                  <c:v>26.4</c:v>
                </c:pt>
                <c:pt idx="565">
                  <c:v>26.5</c:v>
                </c:pt>
                <c:pt idx="566">
                  <c:v>26.6</c:v>
                </c:pt>
                <c:pt idx="567">
                  <c:v>26.7</c:v>
                </c:pt>
                <c:pt idx="568">
                  <c:v>26.8</c:v>
                </c:pt>
                <c:pt idx="569">
                  <c:v>26.9</c:v>
                </c:pt>
                <c:pt idx="570">
                  <c:v>27</c:v>
                </c:pt>
                <c:pt idx="571">
                  <c:v>27.1</c:v>
                </c:pt>
                <c:pt idx="572">
                  <c:v>27.2</c:v>
                </c:pt>
                <c:pt idx="573">
                  <c:v>27.3</c:v>
                </c:pt>
                <c:pt idx="574">
                  <c:v>27.4</c:v>
                </c:pt>
                <c:pt idx="575">
                  <c:v>27.5</c:v>
                </c:pt>
                <c:pt idx="576">
                  <c:v>27.6</c:v>
                </c:pt>
                <c:pt idx="577">
                  <c:v>27.7</c:v>
                </c:pt>
                <c:pt idx="578">
                  <c:v>27.8</c:v>
                </c:pt>
                <c:pt idx="579">
                  <c:v>27.9</c:v>
                </c:pt>
                <c:pt idx="580">
                  <c:v>28</c:v>
                </c:pt>
                <c:pt idx="581">
                  <c:v>28.1</c:v>
                </c:pt>
                <c:pt idx="582">
                  <c:v>28.2</c:v>
                </c:pt>
                <c:pt idx="583">
                  <c:v>28.3</c:v>
                </c:pt>
                <c:pt idx="584">
                  <c:v>28.4</c:v>
                </c:pt>
                <c:pt idx="585">
                  <c:v>28.5</c:v>
                </c:pt>
                <c:pt idx="586">
                  <c:v>28.6</c:v>
                </c:pt>
                <c:pt idx="587">
                  <c:v>28.7</c:v>
                </c:pt>
                <c:pt idx="588">
                  <c:v>28.8</c:v>
                </c:pt>
                <c:pt idx="589">
                  <c:v>28.9</c:v>
                </c:pt>
                <c:pt idx="590">
                  <c:v>29</c:v>
                </c:pt>
                <c:pt idx="591">
                  <c:v>29.1</c:v>
                </c:pt>
                <c:pt idx="592">
                  <c:v>29.2</c:v>
                </c:pt>
                <c:pt idx="593">
                  <c:v>29.3</c:v>
                </c:pt>
                <c:pt idx="594">
                  <c:v>29.4</c:v>
                </c:pt>
                <c:pt idx="595">
                  <c:v>29.5</c:v>
                </c:pt>
                <c:pt idx="596">
                  <c:v>29.6</c:v>
                </c:pt>
                <c:pt idx="597">
                  <c:v>29.7</c:v>
                </c:pt>
                <c:pt idx="598">
                  <c:v>29.8</c:v>
                </c:pt>
                <c:pt idx="599">
                  <c:v>29.9</c:v>
                </c:pt>
                <c:pt idx="600">
                  <c:v>30</c:v>
                </c:pt>
              </c:strCache>
            </c:strRef>
          </c:cat>
          <c:val>
            <c:numRef>
              <c:f>Sheet1!$B$2:$B$602</c:f>
              <c:numCache>
                <c:formatCode>General</c:formatCode>
                <c:ptCount val="601"/>
                <c:pt idx="0">
                  <c:v>-7.9456090935898947E-17</c:v>
                </c:pt>
                <c:pt idx="1">
                  <c:v>-1.4230164952507831E-3</c:v>
                </c:pt>
                <c:pt idx="2">
                  <c:v>-2.0976356605737255E-3</c:v>
                </c:pt>
                <c:pt idx="3">
                  <c:v>-1.5458233618697505E-3</c:v>
                </c:pt>
                <c:pt idx="4">
                  <c:v>6.9203504114337337E-17</c:v>
                </c:pt>
                <c:pt idx="5">
                  <c:v>1.6782958623115542E-3</c:v>
                </c:pt>
                <c:pt idx="6">
                  <c:v>2.4725630358741965E-3</c:v>
                </c:pt>
                <c:pt idx="7">
                  <c:v>1.8211088568893424E-3</c:v>
                </c:pt>
                <c:pt idx="8">
                  <c:v>-1.2879951043928265E-16</c:v>
                </c:pt>
                <c:pt idx="9">
                  <c:v>-1.9749768735748637E-3</c:v>
                </c:pt>
                <c:pt idx="10">
                  <c:v>-2.9080347261855595E-3</c:v>
                </c:pt>
                <c:pt idx="11">
                  <c:v>-2.1406558290521229E-3</c:v>
                </c:pt>
                <c:pt idx="12">
                  <c:v>2.7784790876095812E-17</c:v>
                </c:pt>
                <c:pt idx="13">
                  <c:v>2.3189447759552864E-3</c:v>
                </c:pt>
                <c:pt idx="14">
                  <c:v>3.4126103644004438E-3</c:v>
                </c:pt>
                <c:pt idx="15">
                  <c:v>2.5106876724363576E-3</c:v>
                </c:pt>
                <c:pt idx="16">
                  <c:v>-9.7731500577735733E-17</c:v>
                </c:pt>
                <c:pt idx="17">
                  <c:v>-2.7167751698007571E-3</c:v>
                </c:pt>
                <c:pt idx="18">
                  <c:v>-3.9958458300846291E-3</c:v>
                </c:pt>
                <c:pt idx="19">
                  <c:v>-2.9381464135094354E-3</c:v>
                </c:pt>
                <c:pt idx="20">
                  <c:v>6.7732519855111072E-17</c:v>
                </c:pt>
                <c:pt idx="21">
                  <c:v>3.1757908524144601E-3</c:v>
                </c:pt>
                <c:pt idx="22">
                  <c:v>4.6683740156721583E-3</c:v>
                </c:pt>
                <c:pt idx="23">
                  <c:v>3.4307500506267066E-3</c:v>
                </c:pt>
                <c:pt idx="24">
                  <c:v>-2.4691260752445383E-17</c:v>
                </c:pt>
                <c:pt idx="25">
                  <c:v>-3.7041194959570914E-3</c:v>
                </c:pt>
                <c:pt idx="26">
                  <c:v>-5.4419865447259E-3</c:v>
                </c:pt>
                <c:pt idx="27">
                  <c:v>-3.9970503983826301E-3</c:v>
                </c:pt>
                <c:pt idx="28">
                  <c:v>1.3231697525229677E-16</c:v>
                </c:pt>
                <c:pt idx="29">
                  <c:v>4.3107514715163015E-3</c:v>
                </c:pt>
                <c:pt idx="30">
                  <c:v>6.3297154274857461E-3</c:v>
                </c:pt>
                <c:pt idx="31">
                  <c:v>4.6464906895497355E-3</c:v>
                </c:pt>
                <c:pt idx="32">
                  <c:v>-8.0197983286821966E-17</c:v>
                </c:pt>
                <c:pt idx="33">
                  <c:v>-5.0055970116586164E-3</c:v>
                </c:pt>
                <c:pt idx="34">
                  <c:v>-7.3459134681083489E-3</c:v>
                </c:pt>
                <c:pt idx="35">
                  <c:v>-5.3894620653374302E-3</c:v>
                </c:pt>
                <c:pt idx="36">
                  <c:v>2.3245909419946139E-16</c:v>
                </c:pt>
                <c:pt idx="37">
                  <c:v>5.7995417796592877E-3</c:v>
                </c:pt>
                <c:pt idx="38">
                  <c:v>8.5063320612107883E-3</c:v>
                </c:pt>
                <c:pt idx="39">
                  <c:v>6.2373579589253417E-3</c:v>
                </c:pt>
                <c:pt idx="40">
                  <c:v>8.9661049767455818E-17</c:v>
                </c:pt>
                <c:pt idx="41">
                  <c:v>-6.7044997867088873E-3</c:v>
                </c:pt>
                <c:pt idx="42">
                  <c:v>-9.8281948353796892E-3</c:v>
                </c:pt>
                <c:pt idx="43">
                  <c:v>-7.2026252497874319E-3</c:v>
                </c:pt>
                <c:pt idx="44">
                  <c:v>8.2731020913553022E-17</c:v>
                </c:pt>
                <c:pt idx="45">
                  <c:v>7.7334624710097485E-3</c:v>
                </c:pt>
                <c:pt idx="46">
                  <c:v>1.1330265421552042E-2</c:v>
                </c:pt>
                <c:pt idx="47">
                  <c:v>8.2988109396585838E-3</c:v>
                </c:pt>
                <c:pt idx="48">
                  <c:v>-3.096998830839533E-16</c:v>
                </c:pt>
                <c:pt idx="49">
                  <c:v>-8.9005426274657764E-3</c:v>
                </c:pt>
                <c:pt idx="50">
                  <c:v>-1.3032907448509346E-2</c:v>
                </c:pt>
                <c:pt idx="51">
                  <c:v>-9.5406029779831099E-3</c:v>
                </c:pt>
                <c:pt idx="52">
                  <c:v>2.0527935469896155E-16</c:v>
                </c:pt>
                <c:pt idx="53">
                  <c:v>1.0221011756651984E-2</c:v>
                </c:pt>
                <c:pt idx="54">
                  <c:v>1.4958134700577467E-2</c:v>
                </c:pt>
                <c:pt idx="55">
                  <c:v>1.0943863748531429E-2</c:v>
                </c:pt>
                <c:pt idx="56">
                  <c:v>-5.1780323673681648E-16</c:v>
                </c:pt>
                <c:pt idx="57">
                  <c:v>-1.171132929033681E-2</c:v>
                </c:pt>
                <c:pt idx="58">
                  <c:v>-1.7129649218906133E-2</c:v>
                </c:pt>
                <c:pt idx="59">
                  <c:v>-1.2525654623123205E-2</c:v>
                </c:pt>
                <c:pt idx="60">
                  <c:v>3.9486201450046784E-16</c:v>
                </c:pt>
                <c:pt idx="61">
                  <c:v>1.3389162051740773E-2</c:v>
                </c:pt>
                <c:pt idx="62">
                  <c:v>1.957286499277467E-2</c:v>
                </c:pt>
                <c:pt idx="63">
                  <c:v>1.4304249896938757E-2</c:v>
                </c:pt>
                <c:pt idx="64">
                  <c:v>-2.2531435559949081E-16</c:v>
                </c:pt>
                <c:pt idx="65">
                  <c:v>-1.5273392225900335E-2</c:v>
                </c:pt>
                <c:pt idx="66">
                  <c:v>-2.2314914776966413E-2</c:v>
                </c:pt>
                <c:pt idx="67">
                  <c:v>-1.6299138346828741E-2</c:v>
                </c:pt>
                <c:pt idx="68">
                  <c:v>6.7657523486082887E-16</c:v>
                </c:pt>
                <c:pt idx="69">
                  <c:v>1.7384112053245429E-2</c:v>
                </c:pt>
                <c:pt idx="70">
                  <c:v>2.5384637491376701E-2</c:v>
                </c:pt>
                <c:pt idx="71">
                  <c:v>1.8531010603611005E-2</c:v>
                </c:pt>
                <c:pt idx="72">
                  <c:v>2.9170227324186557E-16</c:v>
                </c:pt>
                <c:pt idx="73">
                  <c:v>-1.9742603422044799E-2</c:v>
                </c:pt>
                <c:pt idx="74">
                  <c:v>-2.8812543615843022E-2</c:v>
                </c:pt>
                <c:pt idx="75">
                  <c:v>-2.1021730506014878E-2</c:v>
                </c:pt>
                <c:pt idx="76">
                  <c:v>2.1034097563967306E-16</c:v>
                </c:pt>
                <c:pt idx="77">
                  <c:v>2.2371300527201644E-2</c:v>
                </c:pt>
                <c:pt idx="78">
                  <c:v>3.2630755992896048E-2</c:v>
                </c:pt>
                <c:pt idx="79">
                  <c:v>2.3794288611947066E-2</c:v>
                </c:pt>
                <c:pt idx="80">
                  <c:v>-8.5003846611743763E-16</c:v>
                </c:pt>
                <c:pt idx="81">
                  <c:v>-2.5293733788233522E-2</c:v>
                </c:pt>
                <c:pt idx="82">
                  <c:v>-3.6872923499791876E-2</c:v>
                </c:pt>
                <c:pt idx="83">
                  <c:v>-2.6872736086500284E-2</c:v>
                </c:pt>
                <c:pt idx="84">
                  <c:v>5.3727068105219148E-16</c:v>
                </c:pt>
                <c:pt idx="85">
                  <c:v>2.853445328231511E-2</c:v>
                </c:pt>
                <c:pt idx="86">
                  <c:v>4.157410515454249E-2</c:v>
                </c:pt>
                <c:pt idx="87">
                  <c:v>3.0282097269451455E-2</c:v>
                </c:pt>
                <c:pt idx="88">
                  <c:v>-1.383214430069805E-15</c:v>
                </c:pt>
                <c:pt idx="89">
                  <c:v>-3.2118930052842103E-2</c:v>
                </c:pt>
                <c:pt idx="90">
                  <c:v>-4.6770622383958987E-2</c:v>
                </c:pt>
                <c:pt idx="91">
                  <c:v>-3.40482593515899E-2</c:v>
                </c:pt>
                <c:pt idx="92">
                  <c:v>2.428783951270031E-15</c:v>
                </c:pt>
                <c:pt idx="93">
                  <c:v>3.6073433803323313E-2</c:v>
                </c:pt>
                <c:pt idx="94">
                  <c:v>5.2499877409499109E-2</c:v>
                </c:pt>
                <c:pt idx="95">
                  <c:v>3.8197837762108361E-2</c:v>
                </c:pt>
                <c:pt idx="96">
                  <c:v>-2.1241296143519339E-15</c:v>
                </c:pt>
                <c:pt idx="97">
                  <c:v>-4.0424885683432769E-2</c:v>
                </c:pt>
                <c:pt idx="98">
                  <c:v>-5.880013600258422E-2</c:v>
                </c:pt>
                <c:pt idx="99">
                  <c:v>-4.2758016090862327E-2</c:v>
                </c:pt>
                <c:pt idx="100">
                  <c:v>1.7060937299908092E-15</c:v>
                </c:pt>
                <c:pt idx="101">
                  <c:v>4.5200685120556403E-2</c:v>
                </c:pt>
                <c:pt idx="102">
                  <c:v>6.5710273227502947E-2</c:v>
                </c:pt>
                <c:pt idx="103">
                  <c:v>4.7756359641024031E-2</c:v>
                </c:pt>
                <c:pt idx="104">
                  <c:v>8.1641224712845566E-16</c:v>
                </c:pt>
                <c:pt idx="105">
                  <c:v>-5.0428509947314744E-2</c:v>
                </c:pt>
                <c:pt idx="106">
                  <c:v>-7.3269481228193545E-2</c:v>
                </c:pt>
                <c:pt idx="107">
                  <c:v>-5.3220602030252313E-2</c:v>
                </c:pt>
                <c:pt idx="108">
                  <c:v>4.5442081412545918E-16</c:v>
                </c:pt>
                <c:pt idx="109">
                  <c:v>5.6136089423282243E-2</c:v>
                </c:pt>
                <c:pt idx="110">
                  <c:v>8.1516938624689561E-2</c:v>
                </c:pt>
                <c:pt idx="111">
                  <c:v>5.9178404631090108E-2</c:v>
                </c:pt>
                <c:pt idx="112">
                  <c:v>-2.0205737850487265E-15</c:v>
                </c:pt>
                <c:pt idx="113">
                  <c:v>-6.2350950146317384E-2</c:v>
                </c:pt>
                <c:pt idx="114">
                  <c:v>-9.0491441663695882E-2</c:v>
                </c:pt>
                <c:pt idx="115">
                  <c:v>-6.5657089062412965E-2</c:v>
                </c:pt>
                <c:pt idx="116">
                  <c:v>3.9210843701841353E-15</c:v>
                </c:pt>
                <c:pt idx="117">
                  <c:v>6.91001352929973E-2</c:v>
                </c:pt>
                <c:pt idx="118">
                  <c:v>0.10023099791164468</c:v>
                </c:pt>
                <c:pt idx="119">
                  <c:v>7.2683343409936874E-2</c:v>
                </c:pt>
                <c:pt idx="120">
                  <c:v>-2.0639243662944993E-16</c:v>
                </c:pt>
                <c:pt idx="121">
                  <c:v>-7.6409898114841959E-2</c:v>
                </c:pt>
                <c:pt idx="122">
                  <c:v>-0.11077238398165073</c:v>
                </c:pt>
                <c:pt idx="123">
                  <c:v>-8.028290336055649E-2</c:v>
                </c:pt>
                <c:pt idx="124">
                  <c:v>-1.0265296361000251E-15</c:v>
                </c:pt>
                <c:pt idx="125">
                  <c:v>8.4305371141871727E-2</c:v>
                </c:pt>
                <c:pt idx="126">
                  <c:v>0.12215066953999</c:v>
                </c:pt>
                <c:pt idx="127">
                  <c:v>8.8480209976589702E-2</c:v>
                </c:pt>
                <c:pt idx="128">
                  <c:v>-1.1302393741487472E-15</c:v>
                </c:pt>
                <c:pt idx="129">
                  <c:v>-9.2810213100809447E-2</c:v>
                </c:pt>
                <c:pt idx="130">
                  <c:v>-0.13439871063288247</c:v>
                </c:pt>
                <c:pt idx="131">
                  <c:v>-9.7298046404174846E-2</c:v>
                </c:pt>
                <c:pt idx="132">
                  <c:v>3.7270854528010293E-15</c:v>
                </c:pt>
                <c:pt idx="133">
                  <c:v>0.10194623613365433</c:v>
                </c:pt>
                <c:pt idx="134">
                  <c:v>0.14754661619823184</c:v>
                </c:pt>
                <c:pt idx="135">
                  <c:v>0.10675715639621426</c:v>
                </c:pt>
                <c:pt idx="136">
                  <c:v>-6.8121137815463933E-15</c:v>
                </c:pt>
                <c:pt idx="137">
                  <c:v>-0.11173301649357412</c:v>
                </c:pt>
                <c:pt idx="138">
                  <c:v>-0.16162119246533932</c:v>
                </c:pt>
                <c:pt idx="139">
                  <c:v>-0.11687584812391288</c:v>
                </c:pt>
                <c:pt idx="140">
                  <c:v>8.2792646290128355E-16</c:v>
                </c:pt>
                <c:pt idx="141">
                  <c:v>0.12218749248821771</c:v>
                </c:pt>
                <c:pt idx="142">
                  <c:v>0.17664537078239301</c:v>
                </c:pt>
                <c:pt idx="143">
                  <c:v>0.12766958734042891</c:v>
                </c:pt>
                <c:pt idx="144">
                  <c:v>-1.5368328902046594E-15</c:v>
                </c:pt>
                <c:pt idx="145">
                  <c:v>-0.13332355402325299</c:v>
                </c:pt>
                <c:pt idx="146">
                  <c:v>-0.19263762522909411</c:v>
                </c:pt>
                <c:pt idx="147">
                  <c:v>-0.13915058453284007</c:v>
                </c:pt>
                <c:pt idx="148">
                  <c:v>2.3635901317914169E-15</c:v>
                </c:pt>
                <c:pt idx="149">
                  <c:v>0.14515162865799994</c:v>
                </c:pt>
                <c:pt idx="150">
                  <c:v>0.20961138715109784</c:v>
                </c:pt>
                <c:pt idx="151">
                  <c:v>0.15132738124068068</c:v>
                </c:pt>
                <c:pt idx="152">
                  <c:v>-3.3183987840395554E-15</c:v>
                </c:pt>
                <c:pt idx="153">
                  <c:v>-0.15767826960673892</c:v>
                </c:pt>
                <c:pt idx="154">
                  <c:v>-0.22757446447410015</c:v>
                </c:pt>
                <c:pt idx="155">
                  <c:v>-0.16420444121676811</c:v>
                </c:pt>
                <c:pt idx="156">
                  <c:v>7.7784420699373256E-15</c:v>
                </c:pt>
                <c:pt idx="157">
                  <c:v>0.17090575158865681</c:v>
                </c:pt>
                <c:pt idx="158">
                  <c:v>0.24652847429784697</c:v>
                </c:pt>
                <c:pt idx="159">
                  <c:v>0.17778175254407791</c:v>
                </c:pt>
                <c:pt idx="160">
                  <c:v>-2.0097237820101296E-15</c:v>
                </c:pt>
                <c:pt idx="161">
                  <c:v>-0.18483168083252977</c:v>
                </c:pt>
                <c:pt idx="162">
                  <c:v>-0.26646829781352405</c:v>
                </c:pt>
                <c:pt idx="163">
                  <c:v>-0.19205444718672562</c:v>
                </c:pt>
                <c:pt idx="164">
                  <c:v>7.0529965753839187E-15</c:v>
                </c:pt>
                <c:pt idx="165">
                  <c:v>0.19944862586419221</c:v>
                </c:pt>
                <c:pt idx="166">
                  <c:v>0.28738156701172568</c:v>
                </c:pt>
                <c:pt idx="167">
                  <c:v>0.20701244472948621</c:v>
                </c:pt>
                <c:pt idx="168">
                  <c:v>-4.3833435952702291E-15</c:v>
                </c:pt>
                <c:pt idx="169">
                  <c:v>-0.21474377593225943</c:v>
                </c:pt>
                <c:pt idx="170">
                  <c:v>-0.30924819293334382</c:v>
                </c:pt>
                <c:pt idx="171">
                  <c:v>-0.22264012723534729</c:v>
                </c:pt>
                <c:pt idx="172">
                  <c:v>1.2561173650902913E-15</c:v>
                </c:pt>
                <c:pt idx="173">
                  <c:v>0.23069863404734475</c:v>
                </c:pt>
                <c:pt idx="174">
                  <c:v>0.33203994534466075</c:v>
                </c:pt>
                <c:pt idx="175">
                  <c:v>0.23891605221257595</c:v>
                </c:pt>
                <c:pt idx="176">
                  <c:v>-7.4117067083875893E-15</c:v>
                </c:pt>
                <c:pt idx="177">
                  <c:v>-0.24728875161124717</c:v>
                </c:pt>
                <c:pt idx="178">
                  <c:v>-0.3557200936751701</c:v>
                </c:pt>
                <c:pt idx="179">
                  <c:v>-0.25581271062034228</c:v>
                </c:pt>
                <c:pt idx="180">
                  <c:v>3.9655077859067061E-15</c:v>
                </c:pt>
                <c:pt idx="181">
                  <c:v>0.26448351148504323</c:v>
                </c:pt>
                <c:pt idx="182">
                  <c:v>0.38024311882946293</c:v>
                </c:pt>
                <c:pt idx="183">
                  <c:v>0.27329633664798092</c:v>
                </c:pt>
                <c:pt idx="184">
                  <c:v>-1.1163675710113258E-14</c:v>
                </c:pt>
                <c:pt idx="185">
                  <c:v>-0.28224596608208502</c:v>
                </c:pt>
                <c:pt idx="186">
                  <c:v>-0.40555450506332064</c:v>
                </c:pt>
                <c:pt idx="187">
                  <c:v>-0.29132677566965981</c:v>
                </c:pt>
                <c:pt idx="188">
                  <c:v>1.4349941625096739E-15</c:v>
                </c:pt>
                <c:pt idx="189">
                  <c:v>0.30053273666849062</c:v>
                </c:pt>
                <c:pt idx="190">
                  <c:v>0.43159062049319485</c:v>
                </c:pt>
                <c:pt idx="191">
                  <c:v>0.30985741630189606</c:v>
                </c:pt>
                <c:pt idx="192">
                  <c:v>-9.3732105035368908E-15</c:v>
                </c:pt>
                <c:pt idx="193">
                  <c:v>-0.31929397950742455</c:v>
                </c:pt>
                <c:pt idx="194">
                  <c:v>-0.45827869398586302</c:v>
                </c:pt>
                <c:pt idx="195">
                  <c:v>-0.32883519187420301</c:v>
                </c:pt>
                <c:pt idx="196">
                  <c:v>1.1560300448857153E-14</c:v>
                </c:pt>
                <c:pt idx="197">
                  <c:v>0.33847342379664608</c:v>
                </c:pt>
                <c:pt idx="198">
                  <c:v>0.4855368951540795</c:v>
                </c:pt>
                <c:pt idx="199">
                  <c:v>0.34820065586675386</c:v>
                </c:pt>
                <c:pt idx="200">
                  <c:v>-6.8509857135619568E-15</c:v>
                </c:pt>
                <c:pt idx="201">
                  <c:v>-0.35800848552449616</c:v>
                </c:pt>
                <c:pt idx="202">
                  <c:v>-0.51327452297211962</c:v>
                </c:pt>
                <c:pt idx="203">
                  <c:v>-0.36788813497987427</c:v>
                </c:pt>
                <c:pt idx="204">
                  <c:v>1.6536344811370433E-14</c:v>
                </c:pt>
                <c:pt idx="205">
                  <c:v>0.37783046041731949</c:v>
                </c:pt>
                <c:pt idx="206">
                  <c:v>0.54139230713466813</c:v>
                </c:pt>
                <c:pt idx="207">
                  <c:v>0.38782596248656542</c:v>
                </c:pt>
                <c:pt idx="208">
                  <c:v>-1.143357718452693E-14</c:v>
                </c:pt>
                <c:pt idx="209">
                  <c:v>-0.39786479808084557</c:v>
                </c:pt>
                <c:pt idx="210">
                  <c:v>-0.56978282473092301</c:v>
                </c:pt>
                <c:pt idx="211">
                  <c:v>-0.40793679339667144</c:v>
                </c:pt>
                <c:pt idx="212">
                  <c:v>2.2322982144734045E-14</c:v>
                </c:pt>
                <c:pt idx="213">
                  <c:v>0.41803145826585919</c:v>
                </c:pt>
                <c:pt idx="214">
                  <c:v>0.59833103311511426</c:v>
                </c:pt>
                <c:pt idx="215">
                  <c:v>0.42813800174340549</c:v>
                </c:pt>
                <c:pt idx="216">
                  <c:v>-8.1049855125329819E-15</c:v>
                </c:pt>
                <c:pt idx="217">
                  <c:v>-0.43824534893136513</c:v>
                </c:pt>
                <c:pt idx="218">
                  <c:v>-0.62691491805149213</c:v>
                </c:pt>
                <c:pt idx="219">
                  <c:v>-0.44834215901175273</c:v>
                </c:pt>
                <c:pt idx="220">
                  <c:v>1.5704390207336011E-15</c:v>
                </c:pt>
                <c:pt idx="221">
                  <c:v>0.45841684445762299</c:v>
                </c:pt>
                <c:pt idx="222">
                  <c:v>0.65540625432684063</c:v>
                </c:pt>
                <c:pt idx="223">
                  <c:v>0.46845759138456766</c:v>
                </c:pt>
                <c:pt idx="224">
                  <c:v>-1.3452041032247115E-14</c:v>
                </c:pt>
                <c:pt idx="225">
                  <c:v>-0.47845238100129867</c:v>
                </c:pt>
                <c:pt idx="226">
                  <c:v>-0.68367147409089624</c:v>
                </c:pt>
                <c:pt idx="227">
                  <c:v>-0.48838901211073005</c:v>
                </c:pt>
                <c:pt idx="228">
                  <c:v>1.1452509651246114E-14</c:v>
                </c:pt>
                <c:pt idx="229">
                  <c:v>0.4982551246097337</c:v>
                </c:pt>
                <c:pt idx="230">
                  <c:v>0.7115726362417969</c:v>
                </c:pt>
                <c:pt idx="231">
                  <c:v>0.50803822392881059</c:v>
                </c:pt>
                <c:pt idx="232">
                  <c:v>-2.4702503431318367E-14</c:v>
                </c:pt>
                <c:pt idx="233">
                  <c:v>-0.51772570634999882</c:v>
                </c:pt>
                <c:pt idx="234">
                  <c:v>-0.73896848825894434</c:v>
                </c:pt>
                <c:pt idx="235">
                  <c:v>-0.52730488513440277</c:v>
                </c:pt>
                <c:pt idx="236">
                  <c:v>1.2167045863679776E-14</c:v>
                </c:pt>
                <c:pt idx="237">
                  <c:v>0.53676301738841514</c:v>
                </c:pt>
                <c:pt idx="238">
                  <c:v>0.76571561003984934</c:v>
                </c:pt>
                <c:pt idx="239">
                  <c:v>0.54608733159149947</c:v>
                </c:pt>
                <c:pt idx="240">
                  <c:v>-4.197490024321094E-15</c:v>
                </c:pt>
                <c:pt idx="241">
                  <c:v>-0.5552650557059956</c:v>
                </c:pt>
                <c:pt idx="242">
                  <c:v>-0.7916696275612658</c:v>
                </c:pt>
                <c:pt idx="243">
                  <c:v>-0.5642834457839998</c:v>
                </c:pt>
                <c:pt idx="244">
                  <c:v>1.8523758177394776E-14</c:v>
                </c:pt>
                <c:pt idx="245">
                  <c:v>0.57312981498491089</c:v>
                </c:pt>
                <c:pt idx="246">
                  <c:v>0.81668648259811094</c:v>
                </c:pt>
                <c:pt idx="247">
                  <c:v>0.58179156291195266</c:v>
                </c:pt>
                <c:pt idx="248">
                  <c:v>-1.0152936825655301E-14</c:v>
                </c:pt>
                <c:pt idx="249">
                  <c:v>-0.59025620517537059</c:v>
                </c:pt>
                <c:pt idx="250">
                  <c:v>-0.84062374333450529</c:v>
                </c:pt>
                <c:pt idx="251">
                  <c:v>-0.59851140308554363</c:v>
                </c:pt>
                <c:pt idx="252">
                  <c:v>1.9416827568475806E-14</c:v>
                </c:pt>
                <c:pt idx="253">
                  <c:v>0.6065449933795255</c:v>
                </c:pt>
                <c:pt idx="254">
                  <c:v>0.86334193952511118</c:v>
                </c:pt>
                <c:pt idx="255">
                  <c:v>0.61434501788042783</c:v>
                </c:pt>
                <c:pt idx="256">
                  <c:v>-1.6706583946099253E-14</c:v>
                </c:pt>
                <c:pt idx="257">
                  <c:v>-0.62189975299042799</c:v>
                </c:pt>
                <c:pt idx="258">
                  <c:v>-0.88470590494348356</c:v>
                </c:pt>
                <c:pt idx="259">
                  <c:v>-0.62919773891529207</c:v>
                </c:pt>
                <c:pt idx="260">
                  <c:v>1.0958621050879223E-15</c:v>
                </c:pt>
                <c:pt idx="261">
                  <c:v>0.63622780851983884</c:v>
                </c:pt>
                <c:pt idx="262">
                  <c:v>0.90458610921434646</c:v>
                </c:pt>
                <c:pt idx="263">
                  <c:v>0.64297911571208244</c:v>
                </c:pt>
                <c:pt idx="264">
                  <c:v>-1.7241997727592257E-14</c:v>
                </c:pt>
                <c:pt idx="265">
                  <c:v>-0.64944116325662549</c:v>
                </c:pt>
                <c:pt idx="266">
                  <c:v>-0.92285996079006538</c:v>
                </c:pt>
                <c:pt idx="267">
                  <c:v>-0.65560382991655086</c:v>
                </c:pt>
                <c:pt idx="268">
                  <c:v>7.5301675388972848E-15</c:v>
                </c:pt>
                <c:pt idx="269">
                  <c:v>0.66145739682681948</c:v>
                </c:pt>
                <c:pt idx="270">
                  <c:v>0.93941306281347581</c:v>
                </c:pt>
                <c:pt idx="271">
                  <c:v>0.66699257300218528</c:v>
                </c:pt>
                <c:pt idx="272">
                  <c:v>-2.436304339330285E-14</c:v>
                </c:pt>
                <c:pt idx="273">
                  <c:v>-0.67220051988718565</c:v>
                </c:pt>
                <c:pt idx="274">
                  <c:v>-0.95414040391817723</c:v>
                </c:pt>
                <c:pt idx="275">
                  <c:v>-0.67707287485617917</c:v>
                </c:pt>
                <c:pt idx="276">
                  <c:v>1.0946205975558046E-14</c:v>
                </c:pt>
                <c:pt idx="277">
                  <c:v>0.68160177357728891</c:v>
                </c:pt>
                <c:pt idx="278">
                  <c:v>0.96694746665496423</c:v>
                </c:pt>
                <c:pt idx="279">
                  <c:v>0.68577987115557071</c:v>
                </c:pt>
                <c:pt idx="280">
                  <c:v>-5.9554847986846056E-16</c:v>
                </c:pt>
                <c:pt idx="281">
                  <c:v>-0.68960036197682339</c:v>
                </c:pt>
                <c:pt idx="282">
                  <c:v>-0.97775123719333645</c:v>
                </c:pt>
                <c:pt idx="283">
                  <c:v>-0.69305699817586841</c:v>
                </c:pt>
                <c:pt idx="284">
                  <c:v>1.7931789217351591E-14</c:v>
                </c:pt>
                <c:pt idx="285">
                  <c:v>0.69614410666051996</c:v>
                </c:pt>
                <c:pt idx="286">
                  <c:v>0.98648110121687127</c:v>
                </c:pt>
                <c:pt idx="287">
                  <c:v>0.69885660462503063</c:v>
                </c:pt>
                <c:pt idx="288">
                  <c:v>-5.6397837885514341E-15</c:v>
                </c:pt>
                <c:pt idx="289">
                  <c:v>-0.70119001349469456</c:v>
                </c:pt>
                <c:pt idx="290">
                  <c:v>-0.99307961249031607</c:v>
                </c:pt>
                <c:pt idx="291">
                  <c:v>-0.70314047124710777</c:v>
                </c:pt>
                <c:pt idx="292">
                  <c:v>2.2349836180578212E-14</c:v>
                </c:pt>
                <c:pt idx="293">
                  <c:v>0.70470474306373276</c:v>
                </c:pt>
                <c:pt idx="294">
                  <c:v>0.9975031223974602</c:v>
                </c:pt>
                <c:pt idx="295">
                  <c:v>0.70588023026940239</c:v>
                </c:pt>
                <c:pt idx="296">
                  <c:v>-1.1212229969173515E-14</c:v>
                </c:pt>
                <c:pt idx="297">
                  <c:v>-0.70666497752634716</c:v>
                </c:pt>
                <c:pt idx="298">
                  <c:v>-0.99972226079889714</c:v>
                </c:pt>
                <c:pt idx="299">
                  <c:v>-0.70705767825393584</c:v>
                </c:pt>
                <c:pt idx="300">
                  <c:v>0</c:v>
                </c:pt>
                <c:pt idx="301">
                  <c:v>0.7070576782539556</c:v>
                </c:pt>
                <c:pt idx="302">
                  <c:v>0.99972226079889714</c:v>
                </c:pt>
                <c:pt idx="303">
                  <c:v>0.70666497752632773</c:v>
                </c:pt>
                <c:pt idx="304">
                  <c:v>-1.6290725219009978E-14</c:v>
                </c:pt>
                <c:pt idx="305">
                  <c:v>-0.70588023026940239</c:v>
                </c:pt>
                <c:pt idx="306">
                  <c:v>-0.99750312239746008</c:v>
                </c:pt>
                <c:pt idx="307">
                  <c:v>-0.70470474306371289</c:v>
                </c:pt>
                <c:pt idx="308">
                  <c:v>5.0615951148768795E-15</c:v>
                </c:pt>
                <c:pt idx="309">
                  <c:v>0.7031404712471272</c:v>
                </c:pt>
                <c:pt idx="310">
                  <c:v>0.99307961249031607</c:v>
                </c:pt>
                <c:pt idx="311">
                  <c:v>0.7011900134946758</c:v>
                </c:pt>
                <c:pt idx="312">
                  <c:v>-2.07404431143598E-14</c:v>
                </c:pt>
                <c:pt idx="313">
                  <c:v>-0.69885660462505039</c:v>
                </c:pt>
                <c:pt idx="314">
                  <c:v>-0.98648110121687127</c:v>
                </c:pt>
                <c:pt idx="315">
                  <c:v>-0.69614410666051996</c:v>
                </c:pt>
                <c:pt idx="316">
                  <c:v>9.9891102131656936E-15</c:v>
                </c:pt>
                <c:pt idx="317">
                  <c:v>0.69305699817588917</c:v>
                </c:pt>
                <c:pt idx="318">
                  <c:v>0.97775123719333634</c:v>
                </c:pt>
                <c:pt idx="319">
                  <c:v>0.68960036197680374</c:v>
                </c:pt>
                <c:pt idx="320">
                  <c:v>5.9554847986846056E-16</c:v>
                </c:pt>
                <c:pt idx="321">
                  <c:v>-0.68577987115559269</c:v>
                </c:pt>
                <c:pt idx="322">
                  <c:v>-0.96694746665496412</c:v>
                </c:pt>
                <c:pt idx="323">
                  <c:v>-0.68160177357725238</c:v>
                </c:pt>
                <c:pt idx="324">
                  <c:v>-1.0946205975558046E-14</c:v>
                </c:pt>
                <c:pt idx="325">
                  <c:v>0.67707287485617917</c:v>
                </c:pt>
                <c:pt idx="326">
                  <c:v>0.95414040391817712</c:v>
                </c:pt>
                <c:pt idx="327">
                  <c:v>0.672200519887169</c:v>
                </c:pt>
                <c:pt idx="328">
                  <c:v>-3.2832765673869066E-14</c:v>
                </c:pt>
                <c:pt idx="329">
                  <c:v>-0.66699257300218528</c:v>
                </c:pt>
                <c:pt idx="330">
                  <c:v>-0.93941306281347581</c:v>
                </c:pt>
                <c:pt idx="331">
                  <c:v>-0.66145739682679805</c:v>
                </c:pt>
                <c:pt idx="332">
                  <c:v>1.8940630341476936E-14</c:v>
                </c:pt>
                <c:pt idx="333">
                  <c:v>0.65560382991658794</c:v>
                </c:pt>
                <c:pt idx="334">
                  <c:v>0.92285996079006538</c:v>
                </c:pt>
                <c:pt idx="335">
                  <c:v>0.64944116325662549</c:v>
                </c:pt>
                <c:pt idx="336">
                  <c:v>-8.7334888595713212E-15</c:v>
                </c:pt>
                <c:pt idx="337">
                  <c:v>-0.64297911571210054</c:v>
                </c:pt>
                <c:pt idx="338">
                  <c:v>-0.90458610921434612</c:v>
                </c:pt>
                <c:pt idx="339">
                  <c:v>-0.63622780851983884</c:v>
                </c:pt>
                <c:pt idx="340">
                  <c:v>-1.0958621050879223E-15</c:v>
                </c:pt>
                <c:pt idx="341">
                  <c:v>0.62919773891530983</c:v>
                </c:pt>
                <c:pt idx="342">
                  <c:v>0.88470590494348345</c:v>
                </c:pt>
                <c:pt idx="343">
                  <c:v>0.62189975299039246</c:v>
                </c:pt>
                <c:pt idx="344">
                  <c:v>1.6706583946099253E-14</c:v>
                </c:pt>
                <c:pt idx="345">
                  <c:v>-0.61434501788042783</c:v>
                </c:pt>
                <c:pt idx="346">
                  <c:v>-0.86334193952511096</c:v>
                </c:pt>
                <c:pt idx="347">
                  <c:v>-0.6065449933795124</c:v>
                </c:pt>
                <c:pt idx="348">
                  <c:v>2.902193875736654E-14</c:v>
                </c:pt>
                <c:pt idx="349">
                  <c:v>0.59851140308554363</c:v>
                </c:pt>
                <c:pt idx="350">
                  <c:v>0.84062374333450529</c:v>
                </c:pt>
                <c:pt idx="351">
                  <c:v>0.5902562051753536</c:v>
                </c:pt>
                <c:pt idx="352">
                  <c:v>-1.929191379591149E-14</c:v>
                </c:pt>
                <c:pt idx="353">
                  <c:v>-0.58179156291198542</c:v>
                </c:pt>
                <c:pt idx="354">
                  <c:v>-0.81668648259811094</c:v>
                </c:pt>
                <c:pt idx="355">
                  <c:v>-0.57312981498491089</c:v>
                </c:pt>
                <c:pt idx="356">
                  <c:v>4.3359408399672393E-15</c:v>
                </c:pt>
                <c:pt idx="357">
                  <c:v>0.56428344578401568</c:v>
                </c:pt>
                <c:pt idx="358">
                  <c:v>0.79166962756126535</c:v>
                </c:pt>
                <c:pt idx="359">
                  <c:v>0.5552650557059956</c:v>
                </c:pt>
                <c:pt idx="360">
                  <c:v>4.197490024321094E-15</c:v>
                </c:pt>
                <c:pt idx="361">
                  <c:v>-0.5460873315915109</c:v>
                </c:pt>
                <c:pt idx="362">
                  <c:v>-0.765715610039849</c:v>
                </c:pt>
                <c:pt idx="363">
                  <c:v>-0.53676301738838428</c:v>
                </c:pt>
                <c:pt idx="364">
                  <c:v>-1.2167045863679776E-14</c:v>
                </c:pt>
                <c:pt idx="365">
                  <c:v>0.52730488513440277</c:v>
                </c:pt>
                <c:pt idx="366">
                  <c:v>0.73896848825894412</c:v>
                </c:pt>
                <c:pt idx="367">
                  <c:v>0.51772570634998405</c:v>
                </c:pt>
                <c:pt idx="368">
                  <c:v>-2.1682322333642372E-14</c:v>
                </c:pt>
                <c:pt idx="369">
                  <c:v>-0.50803822392881059</c:v>
                </c:pt>
                <c:pt idx="370">
                  <c:v>-0.7115726362417969</c:v>
                </c:pt>
                <c:pt idx="371">
                  <c:v>-0.49825512460971927</c:v>
                </c:pt>
                <c:pt idx="372">
                  <c:v>1.3333932618832187E-14</c:v>
                </c:pt>
                <c:pt idx="373">
                  <c:v>0.48838901211075392</c:v>
                </c:pt>
                <c:pt idx="374">
                  <c:v>0.68367147409089624</c:v>
                </c:pt>
                <c:pt idx="375">
                  <c:v>0.47845238100129867</c:v>
                </c:pt>
                <c:pt idx="376">
                  <c:v>-8.2082259706330309E-16</c:v>
                </c:pt>
                <c:pt idx="377">
                  <c:v>-0.46845759138458071</c:v>
                </c:pt>
                <c:pt idx="378">
                  <c:v>-0.65540625432684019</c:v>
                </c:pt>
                <c:pt idx="379">
                  <c:v>-0.45841684445762299</c:v>
                </c:pt>
                <c:pt idx="380">
                  <c:v>-1.5704390207336011E-15</c:v>
                </c:pt>
                <c:pt idx="381">
                  <c:v>0.44834215901176522</c:v>
                </c:pt>
                <c:pt idx="382">
                  <c:v>0.62691491805149191</c:v>
                </c:pt>
                <c:pt idx="383">
                  <c:v>0.43824534893134609</c:v>
                </c:pt>
                <c:pt idx="384">
                  <c:v>-2.6718793217278242E-14</c:v>
                </c:pt>
                <c:pt idx="385">
                  <c:v>-0.42813800174340549</c:v>
                </c:pt>
                <c:pt idx="386">
                  <c:v>-0.59833103311511393</c:v>
                </c:pt>
                <c:pt idx="387">
                  <c:v>-0.41803145826584714</c:v>
                </c:pt>
                <c:pt idx="388">
                  <c:v>1.9175888928395511E-14</c:v>
                </c:pt>
                <c:pt idx="389">
                  <c:v>0.40793679339670014</c:v>
                </c:pt>
                <c:pt idx="390">
                  <c:v>0.56978282473092301</c:v>
                </c:pt>
                <c:pt idx="391">
                  <c:v>0.39786479808083425</c:v>
                </c:pt>
                <c:pt idx="392">
                  <c:v>-1.2251391164466479E-14</c:v>
                </c:pt>
                <c:pt idx="393">
                  <c:v>-0.38782596248658163</c:v>
                </c:pt>
                <c:pt idx="394">
                  <c:v>-0.54139230713466768</c:v>
                </c:pt>
                <c:pt idx="395">
                  <c:v>-0.37783046041731949</c:v>
                </c:pt>
                <c:pt idx="396">
                  <c:v>-1.5497927503655234E-15</c:v>
                </c:pt>
                <c:pt idx="397">
                  <c:v>0.36788813497987932</c:v>
                </c:pt>
                <c:pt idx="398">
                  <c:v>0.51327452297211906</c:v>
                </c:pt>
                <c:pt idx="399">
                  <c:v>0.35800848552447034</c:v>
                </c:pt>
                <c:pt idx="400">
                  <c:v>6.8509857135619568E-15</c:v>
                </c:pt>
                <c:pt idx="401">
                  <c:v>-0.34820065586676358</c:v>
                </c:pt>
                <c:pt idx="402">
                  <c:v>-0.48553689515407927</c:v>
                </c:pt>
                <c:pt idx="403">
                  <c:v>-0.33847342379662643</c:v>
                </c:pt>
                <c:pt idx="404">
                  <c:v>2.1966089570324356E-14</c:v>
                </c:pt>
                <c:pt idx="405">
                  <c:v>0.32883519187420301</c:v>
                </c:pt>
                <c:pt idx="406">
                  <c:v>0.4582786939858628</c:v>
                </c:pt>
                <c:pt idx="407">
                  <c:v>0.31929397950741073</c:v>
                </c:pt>
                <c:pt idx="408">
                  <c:v>-9.5922295404028927E-15</c:v>
                </c:pt>
                <c:pt idx="409">
                  <c:v>-0.30985741630191332</c:v>
                </c:pt>
                <c:pt idx="410">
                  <c:v>-0.43159062049319485</c:v>
                </c:pt>
                <c:pt idx="411">
                  <c:v>-0.30053273666848185</c:v>
                </c:pt>
                <c:pt idx="412">
                  <c:v>4.5120539329627712E-15</c:v>
                </c:pt>
                <c:pt idx="413">
                  <c:v>0.29132677566967208</c:v>
                </c:pt>
                <c:pt idx="414">
                  <c:v>0.40555450506332014</c:v>
                </c:pt>
                <c:pt idx="415">
                  <c:v>0.28224596608208502</c:v>
                </c:pt>
                <c:pt idx="416">
                  <c:v>-5.5825672693211166E-15</c:v>
                </c:pt>
                <c:pt idx="417">
                  <c:v>-0.27329633664798852</c:v>
                </c:pt>
                <c:pt idx="418">
                  <c:v>-0.38024311882946271</c:v>
                </c:pt>
                <c:pt idx="419">
                  <c:v>-0.26448351148503169</c:v>
                </c:pt>
                <c:pt idx="420">
                  <c:v>-3.9655077859067061E-15</c:v>
                </c:pt>
                <c:pt idx="421">
                  <c:v>0.25581271062034933</c:v>
                </c:pt>
                <c:pt idx="422">
                  <c:v>0.35572009367516999</c:v>
                </c:pt>
                <c:pt idx="423">
                  <c:v>0.2472887516112435</c:v>
                </c:pt>
                <c:pt idx="424">
                  <c:v>-1.7014735041297788E-14</c:v>
                </c:pt>
                <c:pt idx="425">
                  <c:v>-0.23891605221257595</c:v>
                </c:pt>
                <c:pt idx="426">
                  <c:v>-0.33203994534466064</c:v>
                </c:pt>
                <c:pt idx="427">
                  <c:v>-0.23069863404733484</c:v>
                </c:pt>
                <c:pt idx="428">
                  <c:v>7.8539079667894223E-15</c:v>
                </c:pt>
                <c:pt idx="429">
                  <c:v>0.22264012723535975</c:v>
                </c:pt>
                <c:pt idx="430">
                  <c:v>0.30924819293334382</c:v>
                </c:pt>
                <c:pt idx="431">
                  <c:v>0.21474377593225319</c:v>
                </c:pt>
                <c:pt idx="432">
                  <c:v>-4.0919328336230177E-15</c:v>
                </c:pt>
                <c:pt idx="433">
                  <c:v>-0.20701244472949198</c:v>
                </c:pt>
                <c:pt idx="434">
                  <c:v>-0.28738156701172524</c:v>
                </c:pt>
                <c:pt idx="435">
                  <c:v>-0.19944862586419221</c:v>
                </c:pt>
                <c:pt idx="436">
                  <c:v>8.1425540804476799E-16</c:v>
                </c:pt>
                <c:pt idx="437">
                  <c:v>0.19205444718673376</c:v>
                </c:pt>
                <c:pt idx="438">
                  <c:v>0.26646829781352388</c:v>
                </c:pt>
                <c:pt idx="439">
                  <c:v>0.184831680832519</c:v>
                </c:pt>
                <c:pt idx="440">
                  <c:v>2.0097237820101296E-15</c:v>
                </c:pt>
                <c:pt idx="441">
                  <c:v>-0.17778175254407791</c:v>
                </c:pt>
                <c:pt idx="442">
                  <c:v>-0.2465284742978468</c:v>
                </c:pt>
                <c:pt idx="443">
                  <c:v>-0.17090575158864935</c:v>
                </c:pt>
                <c:pt idx="444">
                  <c:v>9.0562877132130264E-15</c:v>
                </c:pt>
                <c:pt idx="445">
                  <c:v>0.16420444121676811</c:v>
                </c:pt>
                <c:pt idx="446">
                  <c:v>0.22757446447410007</c:v>
                </c:pt>
                <c:pt idx="447">
                  <c:v>0.15767826960673426</c:v>
                </c:pt>
                <c:pt idx="448">
                  <c:v>-5.9954952432685455E-15</c:v>
                </c:pt>
                <c:pt idx="449">
                  <c:v>-0.15132738124068687</c:v>
                </c:pt>
                <c:pt idx="450">
                  <c:v>-0.20961138715109784</c:v>
                </c:pt>
                <c:pt idx="451">
                  <c:v>-0.1451516286579978</c:v>
                </c:pt>
                <c:pt idx="452">
                  <c:v>4.9280859429999468E-16</c:v>
                </c:pt>
                <c:pt idx="453">
                  <c:v>0.13915058453284784</c:v>
                </c:pt>
                <c:pt idx="454">
                  <c:v>0.19263762522909378</c:v>
                </c:pt>
                <c:pt idx="455">
                  <c:v>0.13332355402325299</c:v>
                </c:pt>
                <c:pt idx="456">
                  <c:v>-1.085347257377941E-15</c:v>
                </c:pt>
                <c:pt idx="457">
                  <c:v>-0.12766958734043424</c:v>
                </c:pt>
                <c:pt idx="458">
                  <c:v>-0.17664537078239279</c:v>
                </c:pt>
                <c:pt idx="459">
                  <c:v>-0.12218749248821061</c:v>
                </c:pt>
                <c:pt idx="460">
                  <c:v>-8.2792646290128355E-16</c:v>
                </c:pt>
                <c:pt idx="461">
                  <c:v>0.11687584812391288</c:v>
                </c:pt>
                <c:pt idx="462">
                  <c:v>0.16162119246533913</c:v>
                </c:pt>
                <c:pt idx="463">
                  <c:v>0.11173301649356761</c:v>
                </c:pt>
                <c:pt idx="464">
                  <c:v>-6.3584955406005506E-15</c:v>
                </c:pt>
                <c:pt idx="465">
                  <c:v>-0.10675715639621426</c:v>
                </c:pt>
                <c:pt idx="466">
                  <c:v>-0.14754661619823184</c:v>
                </c:pt>
                <c:pt idx="467">
                  <c:v>-0.10194623613365135</c:v>
                </c:pt>
                <c:pt idx="468">
                  <c:v>4.279788767685932E-15</c:v>
                </c:pt>
                <c:pt idx="469">
                  <c:v>9.7298046404180188E-2</c:v>
                </c:pt>
                <c:pt idx="470">
                  <c:v>0.13439871063288247</c:v>
                </c:pt>
                <c:pt idx="471">
                  <c:v>9.2810213100809447E-2</c:v>
                </c:pt>
                <c:pt idx="472">
                  <c:v>1.1302393741487466E-15</c:v>
                </c:pt>
                <c:pt idx="473">
                  <c:v>-8.8480209976594545E-2</c:v>
                </c:pt>
                <c:pt idx="474">
                  <c:v>-0.12215066953998985</c:v>
                </c:pt>
                <c:pt idx="475">
                  <c:v>-8.4305371141871727E-2</c:v>
                </c:pt>
                <c:pt idx="476">
                  <c:v>1.0265296361000251E-15</c:v>
                </c:pt>
                <c:pt idx="477">
                  <c:v>8.0282903360558655E-2</c:v>
                </c:pt>
                <c:pt idx="478">
                  <c:v>0.11077238398165058</c:v>
                </c:pt>
                <c:pt idx="479">
                  <c:v>7.6409898114837477E-2</c:v>
                </c:pt>
                <c:pt idx="480">
                  <c:v>2.0639243662944993E-16</c:v>
                </c:pt>
                <c:pt idx="481">
                  <c:v>-7.2683343409936874E-2</c:v>
                </c:pt>
                <c:pt idx="482">
                  <c:v>-0.10023099791164464</c:v>
                </c:pt>
                <c:pt idx="483">
                  <c:v>-6.9100135292993248E-2</c:v>
                </c:pt>
                <c:pt idx="484">
                  <c:v>4.2015493167800819E-15</c:v>
                </c:pt>
                <c:pt idx="485">
                  <c:v>6.5657089062412965E-2</c:v>
                </c:pt>
                <c:pt idx="486">
                  <c:v>9.0491441663695882E-2</c:v>
                </c:pt>
                <c:pt idx="487">
                  <c:v>6.2350950146315587E-2</c:v>
                </c:pt>
                <c:pt idx="488">
                  <c:v>-2.8628960834744321E-15</c:v>
                </c:pt>
                <c:pt idx="489">
                  <c:v>-5.9178404631093397E-2</c:v>
                </c:pt>
                <c:pt idx="490">
                  <c:v>-8.1516938624689561E-2</c:v>
                </c:pt>
                <c:pt idx="491">
                  <c:v>-5.6136089423282243E-2</c:v>
                </c:pt>
                <c:pt idx="492">
                  <c:v>-4.5442081412545859E-16</c:v>
                </c:pt>
                <c:pt idx="493">
                  <c:v>5.3220602030255269E-2</c:v>
                </c:pt>
                <c:pt idx="494">
                  <c:v>7.3269481228193406E-2</c:v>
                </c:pt>
                <c:pt idx="495">
                  <c:v>5.0428509947314744E-2</c:v>
                </c:pt>
                <c:pt idx="496">
                  <c:v>-8.1641224712845566E-16</c:v>
                </c:pt>
                <c:pt idx="497">
                  <c:v>-4.7756359641025342E-2</c:v>
                </c:pt>
                <c:pt idx="498">
                  <c:v>-6.5710273227502794E-2</c:v>
                </c:pt>
                <c:pt idx="499">
                  <c:v>-4.5200685120553738E-2</c:v>
                </c:pt>
                <c:pt idx="500">
                  <c:v>-1.7060937299908092E-15</c:v>
                </c:pt>
                <c:pt idx="501">
                  <c:v>4.2758016090862327E-2</c:v>
                </c:pt>
                <c:pt idx="502">
                  <c:v>5.88001360025842E-2</c:v>
                </c:pt>
                <c:pt idx="503">
                  <c:v>4.0424885683430382E-2</c:v>
                </c:pt>
                <c:pt idx="504">
                  <c:v>-2.6145832839058426E-15</c:v>
                </c:pt>
                <c:pt idx="505">
                  <c:v>-3.8197837762108361E-2</c:v>
                </c:pt>
                <c:pt idx="506">
                  <c:v>-5.2499877409499109E-2</c:v>
                </c:pt>
                <c:pt idx="507">
                  <c:v>-3.6073433803322244E-2</c:v>
                </c:pt>
                <c:pt idx="508">
                  <c:v>3.887330633732278E-16</c:v>
                </c:pt>
                <c:pt idx="509">
                  <c:v>3.404825935159176E-2</c:v>
                </c:pt>
                <c:pt idx="510">
                  <c:v>4.6770622383958987E-2</c:v>
                </c:pt>
                <c:pt idx="511">
                  <c:v>3.2118930052842103E-2</c:v>
                </c:pt>
                <c:pt idx="512">
                  <c:v>1.2958591467998866E-16</c:v>
                </c:pt>
                <c:pt idx="513">
                  <c:v>-3.0282097269452246E-2</c:v>
                </c:pt>
                <c:pt idx="514">
                  <c:v>-4.1574105154542393E-2</c:v>
                </c:pt>
                <c:pt idx="515">
                  <c:v>-2.853445328231511E-2</c:v>
                </c:pt>
                <c:pt idx="516">
                  <c:v>-5.3727068105219148E-16</c:v>
                </c:pt>
                <c:pt idx="517">
                  <c:v>2.6872736086501037E-2</c:v>
                </c:pt>
                <c:pt idx="518">
                  <c:v>3.6872923499791779E-2</c:v>
                </c:pt>
                <c:pt idx="519">
                  <c:v>2.5293733788231333E-2</c:v>
                </c:pt>
                <c:pt idx="520">
                  <c:v>8.5003846611743763E-16</c:v>
                </c:pt>
                <c:pt idx="521">
                  <c:v>-2.3794288611947066E-2</c:v>
                </c:pt>
                <c:pt idx="522">
                  <c:v>-3.2630755992895992E-2</c:v>
                </c:pt>
                <c:pt idx="523">
                  <c:v>-2.2371300527200353E-2</c:v>
                </c:pt>
                <c:pt idx="524">
                  <c:v>6.6137539175655969E-16</c:v>
                </c:pt>
                <c:pt idx="525">
                  <c:v>2.1021730506014878E-2</c:v>
                </c:pt>
                <c:pt idx="526">
                  <c:v>2.8812543615843022E-2</c:v>
                </c:pt>
                <c:pt idx="527">
                  <c:v>1.974260342204422E-2</c:v>
                </c:pt>
                <c:pt idx="528">
                  <c:v>-2.9170227324186528E-16</c:v>
                </c:pt>
                <c:pt idx="529">
                  <c:v>-1.8531010603612015E-2</c:v>
                </c:pt>
                <c:pt idx="530">
                  <c:v>-2.5384637491376701E-2</c:v>
                </c:pt>
                <c:pt idx="531">
                  <c:v>-1.7384112053245429E-2</c:v>
                </c:pt>
                <c:pt idx="532">
                  <c:v>6.7669312318303313E-16</c:v>
                </c:pt>
                <c:pt idx="533">
                  <c:v>1.6299138346829174E-2</c:v>
                </c:pt>
                <c:pt idx="534">
                  <c:v>2.2314914776966371E-2</c:v>
                </c:pt>
                <c:pt idx="535">
                  <c:v>1.5273392225900335E-2</c:v>
                </c:pt>
                <c:pt idx="536">
                  <c:v>2.2531435559949081E-16</c:v>
                </c:pt>
                <c:pt idx="537">
                  <c:v>-1.4304249896939547E-2</c:v>
                </c:pt>
                <c:pt idx="538">
                  <c:v>-1.9572864992774656E-2</c:v>
                </c:pt>
                <c:pt idx="539">
                  <c:v>-1.3389162051740356E-2</c:v>
                </c:pt>
                <c:pt idx="540">
                  <c:v>-3.9486201450046784E-16</c:v>
                </c:pt>
                <c:pt idx="541">
                  <c:v>1.2525654623123205E-2</c:v>
                </c:pt>
                <c:pt idx="542">
                  <c:v>1.7129649218906102E-2</c:v>
                </c:pt>
                <c:pt idx="543">
                  <c:v>1.1711329290336457E-2</c:v>
                </c:pt>
                <c:pt idx="544">
                  <c:v>-3.9234845952849925E-16</c:v>
                </c:pt>
                <c:pt idx="545">
                  <c:v>-1.0943863748531429E-2</c:v>
                </c:pt>
                <c:pt idx="546">
                  <c:v>-1.4958134700577467E-2</c:v>
                </c:pt>
                <c:pt idx="547">
                  <c:v>-1.0221011756651676E-2</c:v>
                </c:pt>
                <c:pt idx="548">
                  <c:v>1.9166552841552823E-16</c:v>
                </c:pt>
                <c:pt idx="549">
                  <c:v>9.5406029779833475E-3</c:v>
                </c:pt>
                <c:pt idx="550">
                  <c:v>1.3032907448509346E-2</c:v>
                </c:pt>
                <c:pt idx="551">
                  <c:v>8.9005426274657764E-3</c:v>
                </c:pt>
                <c:pt idx="552">
                  <c:v>-3.57710634836324E-17</c:v>
                </c:pt>
                <c:pt idx="553">
                  <c:v>-8.2988109396585699E-3</c:v>
                </c:pt>
                <c:pt idx="554">
                  <c:v>-1.1330265421552022E-2</c:v>
                </c:pt>
                <c:pt idx="555">
                  <c:v>-7.7334624710097485E-3</c:v>
                </c:pt>
                <c:pt idx="556">
                  <c:v>-8.2731020913553022E-17</c:v>
                </c:pt>
                <c:pt idx="557">
                  <c:v>7.2026252497876236E-3</c:v>
                </c:pt>
                <c:pt idx="558">
                  <c:v>9.8281948353796719E-3</c:v>
                </c:pt>
                <c:pt idx="559">
                  <c:v>6.7044997867083036E-3</c:v>
                </c:pt>
                <c:pt idx="560">
                  <c:v>-8.9661049767455818E-17</c:v>
                </c:pt>
                <c:pt idx="561">
                  <c:v>-6.2373579589253417E-3</c:v>
                </c:pt>
                <c:pt idx="562">
                  <c:v>-8.5063320612107744E-3</c:v>
                </c:pt>
                <c:pt idx="563">
                  <c:v>-5.7995417796591229E-3</c:v>
                </c:pt>
                <c:pt idx="564">
                  <c:v>2.170048912103133E-16</c:v>
                </c:pt>
                <c:pt idx="565">
                  <c:v>5.3894620653374302E-3</c:v>
                </c:pt>
                <c:pt idx="566">
                  <c:v>7.3459134681083489E-3</c:v>
                </c:pt>
                <c:pt idx="567">
                  <c:v>5.0055970116584742E-3</c:v>
                </c:pt>
                <c:pt idx="568">
                  <c:v>8.0197983286821744E-17</c:v>
                </c:pt>
                <c:pt idx="569">
                  <c:v>-4.646490689550118E-3</c:v>
                </c:pt>
                <c:pt idx="570">
                  <c:v>-6.3297154274857461E-3</c:v>
                </c:pt>
                <c:pt idx="571">
                  <c:v>-4.3107514715163015E-3</c:v>
                </c:pt>
                <c:pt idx="572">
                  <c:v>3.4538958993632917E-17</c:v>
                </c:pt>
                <c:pt idx="573">
                  <c:v>3.9970503983828469E-3</c:v>
                </c:pt>
                <c:pt idx="574">
                  <c:v>5.4419865447258905E-3</c:v>
                </c:pt>
                <c:pt idx="575">
                  <c:v>3.7041194959570914E-3</c:v>
                </c:pt>
                <c:pt idx="576">
                  <c:v>2.4691260752445383E-17</c:v>
                </c:pt>
                <c:pt idx="577">
                  <c:v>-3.4307500506267977E-3</c:v>
                </c:pt>
                <c:pt idx="578">
                  <c:v>-4.6683740156721583E-3</c:v>
                </c:pt>
                <c:pt idx="579">
                  <c:v>-3.1757908524143561E-3</c:v>
                </c:pt>
                <c:pt idx="580">
                  <c:v>-6.7732519855111072E-17</c:v>
                </c:pt>
                <c:pt idx="581">
                  <c:v>2.9381464135094354E-3</c:v>
                </c:pt>
                <c:pt idx="582">
                  <c:v>3.9958458300846291E-3</c:v>
                </c:pt>
                <c:pt idx="583">
                  <c:v>2.7167751698006725E-3</c:v>
                </c:pt>
                <c:pt idx="584">
                  <c:v>-1.1223429056846213E-16</c:v>
                </c:pt>
                <c:pt idx="585">
                  <c:v>-2.5106876724363576E-3</c:v>
                </c:pt>
                <c:pt idx="586">
                  <c:v>-3.4126103644004438E-3</c:v>
                </c:pt>
                <c:pt idx="587">
                  <c:v>-2.3189447759551507E-3</c:v>
                </c:pt>
                <c:pt idx="588">
                  <c:v>6.1775187357667891E-17</c:v>
                </c:pt>
                <c:pt idx="589">
                  <c:v>2.140655829052178E-3</c:v>
                </c:pt>
                <c:pt idx="590">
                  <c:v>2.9080347261855595E-3</c:v>
                </c:pt>
                <c:pt idx="591">
                  <c:v>1.9749768735748637E-3</c:v>
                </c:pt>
                <c:pt idx="592">
                  <c:v>-2.3666946619944921E-17</c:v>
                </c:pt>
                <c:pt idx="593">
                  <c:v>-1.8211088568893424E-3</c:v>
                </c:pt>
                <c:pt idx="594">
                  <c:v>-2.4725630358741857E-3</c:v>
                </c:pt>
                <c:pt idx="595">
                  <c:v>-1.6782958623115542E-3</c:v>
                </c:pt>
                <c:pt idx="596">
                  <c:v>-6.9203504114337337E-17</c:v>
                </c:pt>
                <c:pt idx="597">
                  <c:v>1.5458233618697943E-3</c:v>
                </c:pt>
                <c:pt idx="598">
                  <c:v>2.0976356605737216E-3</c:v>
                </c:pt>
                <c:pt idx="599">
                  <c:v>1.4230164952506983E-3</c:v>
                </c:pt>
                <c:pt idx="600">
                  <c:v>7.9456090935898947E-17</c:v>
                </c:pt>
              </c:numCache>
            </c:numRef>
          </c:val>
          <c:smooth val="0"/>
          <c:extLst>
            <c:ext xmlns:c16="http://schemas.microsoft.com/office/drawing/2014/chart" uri="{C3380CC4-5D6E-409C-BE32-E72D297353CC}">
              <c16:uniqueId val="{00000000-1676-4FC6-A882-DDCF21BE9FF0}"/>
            </c:ext>
          </c:extLst>
        </c:ser>
        <c:dLbls>
          <c:showLegendKey val="0"/>
          <c:showVal val="0"/>
          <c:showCatName val="0"/>
          <c:showSerName val="0"/>
          <c:showPercent val="0"/>
          <c:showBubbleSize val="0"/>
        </c:dLbls>
        <c:marker val="1"/>
        <c:smooth val="0"/>
        <c:axId val="2094734554"/>
        <c:axId val="2094734552"/>
      </c:lineChart>
      <c:lineChart>
        <c:grouping val="standard"/>
        <c:varyColors val="0"/>
        <c:ser>
          <c:idx val="1"/>
          <c:order val="1"/>
          <c:tx>
            <c:strRef>
              <c:f>Sheet1!$C$1</c:f>
              <c:strCache>
                <c:ptCount val="1"/>
                <c:pt idx="0">
                  <c:v>envelope</c:v>
                </c:pt>
              </c:strCache>
            </c:strRef>
          </c:tx>
          <c:spPr>
            <a:ln w="38100" cap="flat">
              <a:solidFill>
                <a:srgbClr val="22D3EE"/>
              </a:solidFill>
              <a:prstDash val="solid"/>
              <a:round/>
            </a:ln>
            <a:effectLst/>
          </c:spPr>
          <c:marker>
            <c:symbol val="none"/>
          </c:marker>
          <c:cat>
            <c:strRef>
              <c:f>Sheet1!$A$2:$A$602</c:f>
              <c:strCache>
                <c:ptCount val="601"/>
                <c:pt idx="0">
                  <c:v>-30</c:v>
                </c:pt>
                <c:pt idx="1">
                  <c:v>-29.9</c:v>
                </c:pt>
                <c:pt idx="2">
                  <c:v>-29.8</c:v>
                </c:pt>
                <c:pt idx="3">
                  <c:v>-29.7</c:v>
                </c:pt>
                <c:pt idx="4">
                  <c:v>-29.6</c:v>
                </c:pt>
                <c:pt idx="5">
                  <c:v>-29.5</c:v>
                </c:pt>
                <c:pt idx="6">
                  <c:v>-29.4</c:v>
                </c:pt>
                <c:pt idx="7">
                  <c:v>-29.3</c:v>
                </c:pt>
                <c:pt idx="8">
                  <c:v>-29.2</c:v>
                </c:pt>
                <c:pt idx="9">
                  <c:v>-29.1</c:v>
                </c:pt>
                <c:pt idx="10">
                  <c:v>-29</c:v>
                </c:pt>
                <c:pt idx="11">
                  <c:v>-28.9</c:v>
                </c:pt>
                <c:pt idx="12">
                  <c:v>-28.8</c:v>
                </c:pt>
                <c:pt idx="13">
                  <c:v>-28.7</c:v>
                </c:pt>
                <c:pt idx="14">
                  <c:v>-28.6</c:v>
                </c:pt>
                <c:pt idx="15">
                  <c:v>-28.5</c:v>
                </c:pt>
                <c:pt idx="16">
                  <c:v>-28.4</c:v>
                </c:pt>
                <c:pt idx="17">
                  <c:v>-28.3</c:v>
                </c:pt>
                <c:pt idx="18">
                  <c:v>-28.2</c:v>
                </c:pt>
                <c:pt idx="19">
                  <c:v>-28.1</c:v>
                </c:pt>
                <c:pt idx="20">
                  <c:v>-28</c:v>
                </c:pt>
                <c:pt idx="21">
                  <c:v>-27.9</c:v>
                </c:pt>
                <c:pt idx="22">
                  <c:v>-27.8</c:v>
                </c:pt>
                <c:pt idx="23">
                  <c:v>-27.7</c:v>
                </c:pt>
                <c:pt idx="24">
                  <c:v>-27.6</c:v>
                </c:pt>
                <c:pt idx="25">
                  <c:v>-27.5</c:v>
                </c:pt>
                <c:pt idx="26">
                  <c:v>-27.4</c:v>
                </c:pt>
                <c:pt idx="27">
                  <c:v>-27.3</c:v>
                </c:pt>
                <c:pt idx="28">
                  <c:v>-27.2</c:v>
                </c:pt>
                <c:pt idx="29">
                  <c:v>-27.1</c:v>
                </c:pt>
                <c:pt idx="30">
                  <c:v>-27</c:v>
                </c:pt>
                <c:pt idx="31">
                  <c:v>-26.9</c:v>
                </c:pt>
                <c:pt idx="32">
                  <c:v>-26.8</c:v>
                </c:pt>
                <c:pt idx="33">
                  <c:v>-26.7</c:v>
                </c:pt>
                <c:pt idx="34">
                  <c:v>-26.6</c:v>
                </c:pt>
                <c:pt idx="35">
                  <c:v>-26.5</c:v>
                </c:pt>
                <c:pt idx="36">
                  <c:v>-26.4</c:v>
                </c:pt>
                <c:pt idx="37">
                  <c:v>-26.3</c:v>
                </c:pt>
                <c:pt idx="38">
                  <c:v>-26.2</c:v>
                </c:pt>
                <c:pt idx="39">
                  <c:v>-26.1</c:v>
                </c:pt>
                <c:pt idx="40">
                  <c:v>-26</c:v>
                </c:pt>
                <c:pt idx="41">
                  <c:v>-25.9</c:v>
                </c:pt>
                <c:pt idx="42">
                  <c:v>-25.8</c:v>
                </c:pt>
                <c:pt idx="43">
                  <c:v>-25.7</c:v>
                </c:pt>
                <c:pt idx="44">
                  <c:v>-25.6</c:v>
                </c:pt>
                <c:pt idx="45">
                  <c:v>-25.5</c:v>
                </c:pt>
                <c:pt idx="46">
                  <c:v>-25.4</c:v>
                </c:pt>
                <c:pt idx="47">
                  <c:v>-25.3</c:v>
                </c:pt>
                <c:pt idx="48">
                  <c:v>-25.2</c:v>
                </c:pt>
                <c:pt idx="49">
                  <c:v>-25.1</c:v>
                </c:pt>
                <c:pt idx="50">
                  <c:v>-25</c:v>
                </c:pt>
                <c:pt idx="51">
                  <c:v>-24.9</c:v>
                </c:pt>
                <c:pt idx="52">
                  <c:v>-24.8</c:v>
                </c:pt>
                <c:pt idx="53">
                  <c:v>-24.7</c:v>
                </c:pt>
                <c:pt idx="54">
                  <c:v>-24.6</c:v>
                </c:pt>
                <c:pt idx="55">
                  <c:v>-24.5</c:v>
                </c:pt>
                <c:pt idx="56">
                  <c:v>-24.4</c:v>
                </c:pt>
                <c:pt idx="57">
                  <c:v>-24.3</c:v>
                </c:pt>
                <c:pt idx="58">
                  <c:v>-24.2</c:v>
                </c:pt>
                <c:pt idx="59">
                  <c:v>-24.1</c:v>
                </c:pt>
                <c:pt idx="60">
                  <c:v>-24</c:v>
                </c:pt>
                <c:pt idx="61">
                  <c:v>-23.9</c:v>
                </c:pt>
                <c:pt idx="62">
                  <c:v>-23.8</c:v>
                </c:pt>
                <c:pt idx="63">
                  <c:v>-23.7</c:v>
                </c:pt>
                <c:pt idx="64">
                  <c:v>-23.6</c:v>
                </c:pt>
                <c:pt idx="65">
                  <c:v>-23.5</c:v>
                </c:pt>
                <c:pt idx="66">
                  <c:v>-23.4</c:v>
                </c:pt>
                <c:pt idx="67">
                  <c:v>-23.3</c:v>
                </c:pt>
                <c:pt idx="68">
                  <c:v>-23.2</c:v>
                </c:pt>
                <c:pt idx="69">
                  <c:v>-23.1</c:v>
                </c:pt>
                <c:pt idx="70">
                  <c:v>-23</c:v>
                </c:pt>
                <c:pt idx="71">
                  <c:v>-22.9</c:v>
                </c:pt>
                <c:pt idx="72">
                  <c:v>-22.8</c:v>
                </c:pt>
                <c:pt idx="73">
                  <c:v>-22.7</c:v>
                </c:pt>
                <c:pt idx="74">
                  <c:v>-22.6</c:v>
                </c:pt>
                <c:pt idx="75">
                  <c:v>-22.5</c:v>
                </c:pt>
                <c:pt idx="76">
                  <c:v>-22.4</c:v>
                </c:pt>
                <c:pt idx="77">
                  <c:v>-22.3</c:v>
                </c:pt>
                <c:pt idx="78">
                  <c:v>-22.2</c:v>
                </c:pt>
                <c:pt idx="79">
                  <c:v>-22.1</c:v>
                </c:pt>
                <c:pt idx="80">
                  <c:v>-22</c:v>
                </c:pt>
                <c:pt idx="81">
                  <c:v>-21.9</c:v>
                </c:pt>
                <c:pt idx="82">
                  <c:v>-21.8</c:v>
                </c:pt>
                <c:pt idx="83">
                  <c:v>-21.7</c:v>
                </c:pt>
                <c:pt idx="84">
                  <c:v>-21.6</c:v>
                </c:pt>
                <c:pt idx="85">
                  <c:v>-21.5</c:v>
                </c:pt>
                <c:pt idx="86">
                  <c:v>-21.4</c:v>
                </c:pt>
                <c:pt idx="87">
                  <c:v>-21.3</c:v>
                </c:pt>
                <c:pt idx="88">
                  <c:v>-21.2</c:v>
                </c:pt>
                <c:pt idx="89">
                  <c:v>-21.1</c:v>
                </c:pt>
                <c:pt idx="90">
                  <c:v>-21</c:v>
                </c:pt>
                <c:pt idx="91">
                  <c:v>-20.9</c:v>
                </c:pt>
                <c:pt idx="92">
                  <c:v>-20.8</c:v>
                </c:pt>
                <c:pt idx="93">
                  <c:v>-20.7</c:v>
                </c:pt>
                <c:pt idx="94">
                  <c:v>-20.6</c:v>
                </c:pt>
                <c:pt idx="95">
                  <c:v>-20.5</c:v>
                </c:pt>
                <c:pt idx="96">
                  <c:v>-20.4</c:v>
                </c:pt>
                <c:pt idx="97">
                  <c:v>-20.3</c:v>
                </c:pt>
                <c:pt idx="98">
                  <c:v>-20.2</c:v>
                </c:pt>
                <c:pt idx="99">
                  <c:v>-20.1</c:v>
                </c:pt>
                <c:pt idx="100">
                  <c:v>-20</c:v>
                </c:pt>
                <c:pt idx="101">
                  <c:v>-19.9</c:v>
                </c:pt>
                <c:pt idx="102">
                  <c:v>-19.8</c:v>
                </c:pt>
                <c:pt idx="103">
                  <c:v>-19.7</c:v>
                </c:pt>
                <c:pt idx="104">
                  <c:v>-19.6</c:v>
                </c:pt>
                <c:pt idx="105">
                  <c:v>-19.5</c:v>
                </c:pt>
                <c:pt idx="106">
                  <c:v>-19.4</c:v>
                </c:pt>
                <c:pt idx="107">
                  <c:v>-19.3</c:v>
                </c:pt>
                <c:pt idx="108">
                  <c:v>-19.2</c:v>
                </c:pt>
                <c:pt idx="109">
                  <c:v>-19.1</c:v>
                </c:pt>
                <c:pt idx="110">
                  <c:v>-19</c:v>
                </c:pt>
                <c:pt idx="111">
                  <c:v>-18.9</c:v>
                </c:pt>
                <c:pt idx="112">
                  <c:v>-18.8</c:v>
                </c:pt>
                <c:pt idx="113">
                  <c:v>-18.7</c:v>
                </c:pt>
                <c:pt idx="114">
                  <c:v>-18.6</c:v>
                </c:pt>
                <c:pt idx="115">
                  <c:v>-18.5</c:v>
                </c:pt>
                <c:pt idx="116">
                  <c:v>-18.4</c:v>
                </c:pt>
                <c:pt idx="117">
                  <c:v>-18.3</c:v>
                </c:pt>
                <c:pt idx="118">
                  <c:v>-18.2</c:v>
                </c:pt>
                <c:pt idx="119">
                  <c:v>-18.1</c:v>
                </c:pt>
                <c:pt idx="120">
                  <c:v>-18</c:v>
                </c:pt>
                <c:pt idx="121">
                  <c:v>-17.9</c:v>
                </c:pt>
                <c:pt idx="122">
                  <c:v>-17.8</c:v>
                </c:pt>
                <c:pt idx="123">
                  <c:v>-17.7</c:v>
                </c:pt>
                <c:pt idx="124">
                  <c:v>-17.6</c:v>
                </c:pt>
                <c:pt idx="125">
                  <c:v>-17.5</c:v>
                </c:pt>
                <c:pt idx="126">
                  <c:v>-17.4</c:v>
                </c:pt>
                <c:pt idx="127">
                  <c:v>-17.3</c:v>
                </c:pt>
                <c:pt idx="128">
                  <c:v>-17.2</c:v>
                </c:pt>
                <c:pt idx="129">
                  <c:v>-17.1</c:v>
                </c:pt>
                <c:pt idx="130">
                  <c:v>-17</c:v>
                </c:pt>
                <c:pt idx="131">
                  <c:v>-16.9</c:v>
                </c:pt>
                <c:pt idx="132">
                  <c:v>-16.8</c:v>
                </c:pt>
                <c:pt idx="133">
                  <c:v>-16.7</c:v>
                </c:pt>
                <c:pt idx="134">
                  <c:v>-16.6</c:v>
                </c:pt>
                <c:pt idx="135">
                  <c:v>-16.5</c:v>
                </c:pt>
                <c:pt idx="136">
                  <c:v>-16.4</c:v>
                </c:pt>
                <c:pt idx="137">
                  <c:v>-16.3</c:v>
                </c:pt>
                <c:pt idx="138">
                  <c:v>-16.2</c:v>
                </c:pt>
                <c:pt idx="139">
                  <c:v>-16.1</c:v>
                </c:pt>
                <c:pt idx="140">
                  <c:v>-16</c:v>
                </c:pt>
                <c:pt idx="141">
                  <c:v>-15.9</c:v>
                </c:pt>
                <c:pt idx="142">
                  <c:v>-15.8</c:v>
                </c:pt>
                <c:pt idx="143">
                  <c:v>-15.7</c:v>
                </c:pt>
                <c:pt idx="144">
                  <c:v>-15.6</c:v>
                </c:pt>
                <c:pt idx="145">
                  <c:v>-15.5</c:v>
                </c:pt>
                <c:pt idx="146">
                  <c:v>-15.4</c:v>
                </c:pt>
                <c:pt idx="147">
                  <c:v>-15.3</c:v>
                </c:pt>
                <c:pt idx="148">
                  <c:v>-15.2</c:v>
                </c:pt>
                <c:pt idx="149">
                  <c:v>-15.1</c:v>
                </c:pt>
                <c:pt idx="150">
                  <c:v>-15</c:v>
                </c:pt>
                <c:pt idx="151">
                  <c:v>-14.9</c:v>
                </c:pt>
                <c:pt idx="152">
                  <c:v>-14.8</c:v>
                </c:pt>
                <c:pt idx="153">
                  <c:v>-14.7</c:v>
                </c:pt>
                <c:pt idx="154">
                  <c:v>-14.6</c:v>
                </c:pt>
                <c:pt idx="155">
                  <c:v>-14.5</c:v>
                </c:pt>
                <c:pt idx="156">
                  <c:v>-14.4</c:v>
                </c:pt>
                <c:pt idx="157">
                  <c:v>-14.3</c:v>
                </c:pt>
                <c:pt idx="158">
                  <c:v>-14.2</c:v>
                </c:pt>
                <c:pt idx="159">
                  <c:v>-14.1</c:v>
                </c:pt>
                <c:pt idx="160">
                  <c:v>-14</c:v>
                </c:pt>
                <c:pt idx="161">
                  <c:v>-13.9</c:v>
                </c:pt>
                <c:pt idx="162">
                  <c:v>-13.8</c:v>
                </c:pt>
                <c:pt idx="163">
                  <c:v>-13.7</c:v>
                </c:pt>
                <c:pt idx="164">
                  <c:v>-13.6</c:v>
                </c:pt>
                <c:pt idx="165">
                  <c:v>-13.5</c:v>
                </c:pt>
                <c:pt idx="166">
                  <c:v>-13.4</c:v>
                </c:pt>
                <c:pt idx="167">
                  <c:v>-13.3</c:v>
                </c:pt>
                <c:pt idx="168">
                  <c:v>-13.2</c:v>
                </c:pt>
                <c:pt idx="169">
                  <c:v>-13.1</c:v>
                </c:pt>
                <c:pt idx="170">
                  <c:v>-13</c:v>
                </c:pt>
                <c:pt idx="171">
                  <c:v>-12.9</c:v>
                </c:pt>
                <c:pt idx="172">
                  <c:v>-12.8</c:v>
                </c:pt>
                <c:pt idx="173">
                  <c:v>-12.7</c:v>
                </c:pt>
                <c:pt idx="174">
                  <c:v>-12.6</c:v>
                </c:pt>
                <c:pt idx="175">
                  <c:v>-12.5</c:v>
                </c:pt>
                <c:pt idx="176">
                  <c:v>-12.4</c:v>
                </c:pt>
                <c:pt idx="177">
                  <c:v>-12.3</c:v>
                </c:pt>
                <c:pt idx="178">
                  <c:v>-12.2</c:v>
                </c:pt>
                <c:pt idx="179">
                  <c:v>-12.1</c:v>
                </c:pt>
                <c:pt idx="180">
                  <c:v>-12</c:v>
                </c:pt>
                <c:pt idx="181">
                  <c:v>-11.9</c:v>
                </c:pt>
                <c:pt idx="182">
                  <c:v>-11.8</c:v>
                </c:pt>
                <c:pt idx="183">
                  <c:v>-11.7</c:v>
                </c:pt>
                <c:pt idx="184">
                  <c:v>-11.6</c:v>
                </c:pt>
                <c:pt idx="185">
                  <c:v>-11.5</c:v>
                </c:pt>
                <c:pt idx="186">
                  <c:v>-11.4</c:v>
                </c:pt>
                <c:pt idx="187">
                  <c:v>-11.3</c:v>
                </c:pt>
                <c:pt idx="188">
                  <c:v>-11.2</c:v>
                </c:pt>
                <c:pt idx="189">
                  <c:v>-11.1</c:v>
                </c:pt>
                <c:pt idx="190">
                  <c:v>-11</c:v>
                </c:pt>
                <c:pt idx="191">
                  <c:v>-10.9</c:v>
                </c:pt>
                <c:pt idx="192">
                  <c:v>-10.8</c:v>
                </c:pt>
                <c:pt idx="193">
                  <c:v>-10.7</c:v>
                </c:pt>
                <c:pt idx="194">
                  <c:v>-10.6</c:v>
                </c:pt>
                <c:pt idx="195">
                  <c:v>-10.5</c:v>
                </c:pt>
                <c:pt idx="196">
                  <c:v>-10.4</c:v>
                </c:pt>
                <c:pt idx="197">
                  <c:v>-10.3</c:v>
                </c:pt>
                <c:pt idx="198">
                  <c:v>-10.2</c:v>
                </c:pt>
                <c:pt idx="199">
                  <c:v>-10.1</c:v>
                </c:pt>
                <c:pt idx="200">
                  <c:v>-10</c:v>
                </c:pt>
                <c:pt idx="201">
                  <c:v>-9.9</c:v>
                </c:pt>
                <c:pt idx="202">
                  <c:v>-9.8</c:v>
                </c:pt>
                <c:pt idx="203">
                  <c:v>-9.7</c:v>
                </c:pt>
                <c:pt idx="204">
                  <c:v>-9.6</c:v>
                </c:pt>
                <c:pt idx="205">
                  <c:v>-9.5</c:v>
                </c:pt>
                <c:pt idx="206">
                  <c:v>-9.4</c:v>
                </c:pt>
                <c:pt idx="207">
                  <c:v>-9.3</c:v>
                </c:pt>
                <c:pt idx="208">
                  <c:v>-9.2</c:v>
                </c:pt>
                <c:pt idx="209">
                  <c:v>-9.1</c:v>
                </c:pt>
                <c:pt idx="210">
                  <c:v>-9</c:v>
                </c:pt>
                <c:pt idx="211">
                  <c:v>-8.9</c:v>
                </c:pt>
                <c:pt idx="212">
                  <c:v>-8.8</c:v>
                </c:pt>
                <c:pt idx="213">
                  <c:v>-8.7</c:v>
                </c:pt>
                <c:pt idx="214">
                  <c:v>-8.6</c:v>
                </c:pt>
                <c:pt idx="215">
                  <c:v>-8.5</c:v>
                </c:pt>
                <c:pt idx="216">
                  <c:v>-8.4</c:v>
                </c:pt>
                <c:pt idx="217">
                  <c:v>-8.3</c:v>
                </c:pt>
                <c:pt idx="218">
                  <c:v>-8.2</c:v>
                </c:pt>
                <c:pt idx="219">
                  <c:v>-8.1</c:v>
                </c:pt>
                <c:pt idx="220">
                  <c:v>-8</c:v>
                </c:pt>
                <c:pt idx="221">
                  <c:v>-7.9</c:v>
                </c:pt>
                <c:pt idx="222">
                  <c:v>-7.8</c:v>
                </c:pt>
                <c:pt idx="223">
                  <c:v>-7.7</c:v>
                </c:pt>
                <c:pt idx="224">
                  <c:v>-7.6</c:v>
                </c:pt>
                <c:pt idx="225">
                  <c:v>-7.5</c:v>
                </c:pt>
                <c:pt idx="226">
                  <c:v>-7.4</c:v>
                </c:pt>
                <c:pt idx="227">
                  <c:v>-7.3</c:v>
                </c:pt>
                <c:pt idx="228">
                  <c:v>-7.2</c:v>
                </c:pt>
                <c:pt idx="229">
                  <c:v>-7.1</c:v>
                </c:pt>
                <c:pt idx="230">
                  <c:v>-7</c:v>
                </c:pt>
                <c:pt idx="231">
                  <c:v>-6.9</c:v>
                </c:pt>
                <c:pt idx="232">
                  <c:v>-6.8</c:v>
                </c:pt>
                <c:pt idx="233">
                  <c:v>-6.7</c:v>
                </c:pt>
                <c:pt idx="234">
                  <c:v>-6.6</c:v>
                </c:pt>
                <c:pt idx="235">
                  <c:v>-6.5</c:v>
                </c:pt>
                <c:pt idx="236">
                  <c:v>-6.4</c:v>
                </c:pt>
                <c:pt idx="237">
                  <c:v>-6.3</c:v>
                </c:pt>
                <c:pt idx="238">
                  <c:v>-6.2</c:v>
                </c:pt>
                <c:pt idx="239">
                  <c:v>-6.1</c:v>
                </c:pt>
                <c:pt idx="240">
                  <c:v>-6</c:v>
                </c:pt>
                <c:pt idx="241">
                  <c:v>-5.9</c:v>
                </c:pt>
                <c:pt idx="242">
                  <c:v>-5.8</c:v>
                </c:pt>
                <c:pt idx="243">
                  <c:v>-5.7</c:v>
                </c:pt>
                <c:pt idx="244">
                  <c:v>-5.6</c:v>
                </c:pt>
                <c:pt idx="245">
                  <c:v>-5.5</c:v>
                </c:pt>
                <c:pt idx="246">
                  <c:v>-5.4</c:v>
                </c:pt>
                <c:pt idx="247">
                  <c:v>-5.3</c:v>
                </c:pt>
                <c:pt idx="248">
                  <c:v>-5.2</c:v>
                </c:pt>
                <c:pt idx="249">
                  <c:v>-5.1</c:v>
                </c:pt>
                <c:pt idx="250">
                  <c:v>-5</c:v>
                </c:pt>
                <c:pt idx="251">
                  <c:v>-4.9</c:v>
                </c:pt>
                <c:pt idx="252">
                  <c:v>-4.8</c:v>
                </c:pt>
                <c:pt idx="253">
                  <c:v>-4.7</c:v>
                </c:pt>
                <c:pt idx="254">
                  <c:v>-4.6</c:v>
                </c:pt>
                <c:pt idx="255">
                  <c:v>-4.5</c:v>
                </c:pt>
                <c:pt idx="256">
                  <c:v>-4.4</c:v>
                </c:pt>
                <c:pt idx="257">
                  <c:v>-4.3</c:v>
                </c:pt>
                <c:pt idx="258">
                  <c:v>-4.2</c:v>
                </c:pt>
                <c:pt idx="259">
                  <c:v>-4.1</c:v>
                </c:pt>
                <c:pt idx="260">
                  <c:v>-4</c:v>
                </c:pt>
                <c:pt idx="261">
                  <c:v>-3.9</c:v>
                </c:pt>
                <c:pt idx="262">
                  <c:v>-3.8</c:v>
                </c:pt>
                <c:pt idx="263">
                  <c:v>-3.7</c:v>
                </c:pt>
                <c:pt idx="264">
                  <c:v>-3.6</c:v>
                </c:pt>
                <c:pt idx="265">
                  <c:v>-3.5</c:v>
                </c:pt>
                <c:pt idx="266">
                  <c:v>-3.4</c:v>
                </c:pt>
                <c:pt idx="267">
                  <c:v>-3.3</c:v>
                </c:pt>
                <c:pt idx="268">
                  <c:v>-3.2</c:v>
                </c:pt>
                <c:pt idx="269">
                  <c:v>-3.1</c:v>
                </c:pt>
                <c:pt idx="270">
                  <c:v>-3</c:v>
                </c:pt>
                <c:pt idx="271">
                  <c:v>-2.9</c:v>
                </c:pt>
                <c:pt idx="272">
                  <c:v>-2.8</c:v>
                </c:pt>
                <c:pt idx="273">
                  <c:v>-2.7</c:v>
                </c:pt>
                <c:pt idx="274">
                  <c:v>-2.6</c:v>
                </c:pt>
                <c:pt idx="275">
                  <c:v>-2.5</c:v>
                </c:pt>
                <c:pt idx="276">
                  <c:v>-2.4</c:v>
                </c:pt>
                <c:pt idx="277">
                  <c:v>-2.3</c:v>
                </c:pt>
                <c:pt idx="278">
                  <c:v>-2.2</c:v>
                </c:pt>
                <c:pt idx="279">
                  <c:v>-2.1</c:v>
                </c:pt>
                <c:pt idx="280">
                  <c:v>-2</c:v>
                </c:pt>
                <c:pt idx="281">
                  <c:v>-1.9</c:v>
                </c:pt>
                <c:pt idx="282">
                  <c:v>-1.8</c:v>
                </c:pt>
                <c:pt idx="283">
                  <c:v>-1.7</c:v>
                </c:pt>
                <c:pt idx="284">
                  <c:v>-1.6</c:v>
                </c:pt>
                <c:pt idx="285">
                  <c:v>-1.5</c:v>
                </c:pt>
                <c:pt idx="286">
                  <c:v>-1.4</c:v>
                </c:pt>
                <c:pt idx="287">
                  <c:v>-1.3</c:v>
                </c:pt>
                <c:pt idx="288">
                  <c:v>-1.2</c:v>
                </c:pt>
                <c:pt idx="289">
                  <c:v>-1.1</c:v>
                </c:pt>
                <c:pt idx="290">
                  <c:v>-1</c:v>
                </c:pt>
                <c:pt idx="291">
                  <c:v>-0.9</c:v>
                </c:pt>
                <c:pt idx="292">
                  <c:v>-0.8</c:v>
                </c:pt>
                <c:pt idx="293">
                  <c:v>-0.7</c:v>
                </c:pt>
                <c:pt idx="294">
                  <c:v>-0.6</c:v>
                </c:pt>
                <c:pt idx="295">
                  <c:v>-0.5</c:v>
                </c:pt>
                <c:pt idx="296">
                  <c:v>-0.4</c:v>
                </c:pt>
                <c:pt idx="297">
                  <c:v>-0.3</c:v>
                </c:pt>
                <c:pt idx="298">
                  <c:v>-0.2</c:v>
                </c:pt>
                <c:pt idx="299">
                  <c:v>-0.1</c:v>
                </c:pt>
                <c:pt idx="300">
                  <c:v>0</c:v>
                </c:pt>
                <c:pt idx="301">
                  <c:v>0.1</c:v>
                </c:pt>
                <c:pt idx="302">
                  <c:v>0.2</c:v>
                </c:pt>
                <c:pt idx="303">
                  <c:v>0.3</c:v>
                </c:pt>
                <c:pt idx="304">
                  <c:v>0.4</c:v>
                </c:pt>
                <c:pt idx="305">
                  <c:v>0.5</c:v>
                </c:pt>
                <c:pt idx="306">
                  <c:v>0.6</c:v>
                </c:pt>
                <c:pt idx="307">
                  <c:v>0.7</c:v>
                </c:pt>
                <c:pt idx="308">
                  <c:v>0.8</c:v>
                </c:pt>
                <c:pt idx="309">
                  <c:v>0.9</c:v>
                </c:pt>
                <c:pt idx="310">
                  <c:v>1</c:v>
                </c:pt>
                <c:pt idx="311">
                  <c:v>1.1</c:v>
                </c:pt>
                <c:pt idx="312">
                  <c:v>1.2</c:v>
                </c:pt>
                <c:pt idx="313">
                  <c:v>1.3</c:v>
                </c:pt>
                <c:pt idx="314">
                  <c:v>1.4</c:v>
                </c:pt>
                <c:pt idx="315">
                  <c:v>1.5</c:v>
                </c:pt>
                <c:pt idx="316">
                  <c:v>1.6</c:v>
                </c:pt>
                <c:pt idx="317">
                  <c:v>1.7</c:v>
                </c:pt>
                <c:pt idx="318">
                  <c:v>1.8</c:v>
                </c:pt>
                <c:pt idx="319">
                  <c:v>1.9</c:v>
                </c:pt>
                <c:pt idx="320">
                  <c:v>2</c:v>
                </c:pt>
                <c:pt idx="321">
                  <c:v>2.1</c:v>
                </c:pt>
                <c:pt idx="322">
                  <c:v>2.2</c:v>
                </c:pt>
                <c:pt idx="323">
                  <c:v>2.3</c:v>
                </c:pt>
                <c:pt idx="324">
                  <c:v>2.4</c:v>
                </c:pt>
                <c:pt idx="325">
                  <c:v>2.5</c:v>
                </c:pt>
                <c:pt idx="326">
                  <c:v>2.6</c:v>
                </c:pt>
                <c:pt idx="327">
                  <c:v>2.7</c:v>
                </c:pt>
                <c:pt idx="328">
                  <c:v>2.8</c:v>
                </c:pt>
                <c:pt idx="329">
                  <c:v>2.9</c:v>
                </c:pt>
                <c:pt idx="330">
                  <c:v>3</c:v>
                </c:pt>
                <c:pt idx="331">
                  <c:v>3.1</c:v>
                </c:pt>
                <c:pt idx="332">
                  <c:v>3.2</c:v>
                </c:pt>
                <c:pt idx="333">
                  <c:v>3.3</c:v>
                </c:pt>
                <c:pt idx="334">
                  <c:v>3.4</c:v>
                </c:pt>
                <c:pt idx="335">
                  <c:v>3.5</c:v>
                </c:pt>
                <c:pt idx="336">
                  <c:v>3.6</c:v>
                </c:pt>
                <c:pt idx="337">
                  <c:v>3.7</c:v>
                </c:pt>
                <c:pt idx="338">
                  <c:v>3.8</c:v>
                </c:pt>
                <c:pt idx="339">
                  <c:v>3.9</c:v>
                </c:pt>
                <c:pt idx="340">
                  <c:v>4</c:v>
                </c:pt>
                <c:pt idx="341">
                  <c:v>4.1</c:v>
                </c:pt>
                <c:pt idx="342">
                  <c:v>4.2</c:v>
                </c:pt>
                <c:pt idx="343">
                  <c:v>4.3</c:v>
                </c:pt>
                <c:pt idx="344">
                  <c:v>4.4</c:v>
                </c:pt>
                <c:pt idx="345">
                  <c:v>4.5</c:v>
                </c:pt>
                <c:pt idx="346">
                  <c:v>4.6</c:v>
                </c:pt>
                <c:pt idx="347">
                  <c:v>4.7</c:v>
                </c:pt>
                <c:pt idx="348">
                  <c:v>4.8</c:v>
                </c:pt>
                <c:pt idx="349">
                  <c:v>4.9</c:v>
                </c:pt>
                <c:pt idx="350">
                  <c:v>5</c:v>
                </c:pt>
                <c:pt idx="351">
                  <c:v>5.1</c:v>
                </c:pt>
                <c:pt idx="352">
                  <c:v>5.2</c:v>
                </c:pt>
                <c:pt idx="353">
                  <c:v>5.3</c:v>
                </c:pt>
                <c:pt idx="354">
                  <c:v>5.4</c:v>
                </c:pt>
                <c:pt idx="355">
                  <c:v>5.5</c:v>
                </c:pt>
                <c:pt idx="356">
                  <c:v>5.6</c:v>
                </c:pt>
                <c:pt idx="357">
                  <c:v>5.7</c:v>
                </c:pt>
                <c:pt idx="358">
                  <c:v>5.8</c:v>
                </c:pt>
                <c:pt idx="359">
                  <c:v>5.9</c:v>
                </c:pt>
                <c:pt idx="360">
                  <c:v>6</c:v>
                </c:pt>
                <c:pt idx="361">
                  <c:v>6.1</c:v>
                </c:pt>
                <c:pt idx="362">
                  <c:v>6.2</c:v>
                </c:pt>
                <c:pt idx="363">
                  <c:v>6.3</c:v>
                </c:pt>
                <c:pt idx="364">
                  <c:v>6.4</c:v>
                </c:pt>
                <c:pt idx="365">
                  <c:v>6.5</c:v>
                </c:pt>
                <c:pt idx="366">
                  <c:v>6.6</c:v>
                </c:pt>
                <c:pt idx="367">
                  <c:v>6.7</c:v>
                </c:pt>
                <c:pt idx="368">
                  <c:v>6.8</c:v>
                </c:pt>
                <c:pt idx="369">
                  <c:v>6.9</c:v>
                </c:pt>
                <c:pt idx="370">
                  <c:v>7</c:v>
                </c:pt>
                <c:pt idx="371">
                  <c:v>7.1</c:v>
                </c:pt>
                <c:pt idx="372">
                  <c:v>7.2</c:v>
                </c:pt>
                <c:pt idx="373">
                  <c:v>7.3</c:v>
                </c:pt>
                <c:pt idx="374">
                  <c:v>7.4</c:v>
                </c:pt>
                <c:pt idx="375">
                  <c:v>7.5</c:v>
                </c:pt>
                <c:pt idx="376">
                  <c:v>7.6</c:v>
                </c:pt>
                <c:pt idx="377">
                  <c:v>7.7</c:v>
                </c:pt>
                <c:pt idx="378">
                  <c:v>7.8</c:v>
                </c:pt>
                <c:pt idx="379">
                  <c:v>7.9</c:v>
                </c:pt>
                <c:pt idx="380">
                  <c:v>8</c:v>
                </c:pt>
                <c:pt idx="381">
                  <c:v>8.1</c:v>
                </c:pt>
                <c:pt idx="382">
                  <c:v>8.2</c:v>
                </c:pt>
                <c:pt idx="383">
                  <c:v>8.3</c:v>
                </c:pt>
                <c:pt idx="384">
                  <c:v>8.4</c:v>
                </c:pt>
                <c:pt idx="385">
                  <c:v>8.5</c:v>
                </c:pt>
                <c:pt idx="386">
                  <c:v>8.6</c:v>
                </c:pt>
                <c:pt idx="387">
                  <c:v>8.7</c:v>
                </c:pt>
                <c:pt idx="388">
                  <c:v>8.8</c:v>
                </c:pt>
                <c:pt idx="389">
                  <c:v>8.9</c:v>
                </c:pt>
                <c:pt idx="390">
                  <c:v>9</c:v>
                </c:pt>
                <c:pt idx="391">
                  <c:v>9.1</c:v>
                </c:pt>
                <c:pt idx="392">
                  <c:v>9.2</c:v>
                </c:pt>
                <c:pt idx="393">
                  <c:v>9.3</c:v>
                </c:pt>
                <c:pt idx="394">
                  <c:v>9.4</c:v>
                </c:pt>
                <c:pt idx="395">
                  <c:v>9.5</c:v>
                </c:pt>
                <c:pt idx="396">
                  <c:v>9.6</c:v>
                </c:pt>
                <c:pt idx="397">
                  <c:v>9.7</c:v>
                </c:pt>
                <c:pt idx="398">
                  <c:v>9.8</c:v>
                </c:pt>
                <c:pt idx="399">
                  <c:v>9.9</c:v>
                </c:pt>
                <c:pt idx="400">
                  <c:v>10</c:v>
                </c:pt>
                <c:pt idx="401">
                  <c:v>10.1</c:v>
                </c:pt>
                <c:pt idx="402">
                  <c:v>10.2</c:v>
                </c:pt>
                <c:pt idx="403">
                  <c:v>10.3</c:v>
                </c:pt>
                <c:pt idx="404">
                  <c:v>10.4</c:v>
                </c:pt>
                <c:pt idx="405">
                  <c:v>10.5</c:v>
                </c:pt>
                <c:pt idx="406">
                  <c:v>10.6</c:v>
                </c:pt>
                <c:pt idx="407">
                  <c:v>10.7</c:v>
                </c:pt>
                <c:pt idx="408">
                  <c:v>10.8</c:v>
                </c:pt>
                <c:pt idx="409">
                  <c:v>10.9</c:v>
                </c:pt>
                <c:pt idx="410">
                  <c:v>11</c:v>
                </c:pt>
                <c:pt idx="411">
                  <c:v>11.1</c:v>
                </c:pt>
                <c:pt idx="412">
                  <c:v>11.2</c:v>
                </c:pt>
                <c:pt idx="413">
                  <c:v>11.3</c:v>
                </c:pt>
                <c:pt idx="414">
                  <c:v>11.4</c:v>
                </c:pt>
                <c:pt idx="415">
                  <c:v>11.5</c:v>
                </c:pt>
                <c:pt idx="416">
                  <c:v>11.6</c:v>
                </c:pt>
                <c:pt idx="417">
                  <c:v>11.7</c:v>
                </c:pt>
                <c:pt idx="418">
                  <c:v>11.8</c:v>
                </c:pt>
                <c:pt idx="419">
                  <c:v>11.9</c:v>
                </c:pt>
                <c:pt idx="420">
                  <c:v>12</c:v>
                </c:pt>
                <c:pt idx="421">
                  <c:v>12.1</c:v>
                </c:pt>
                <c:pt idx="422">
                  <c:v>12.2</c:v>
                </c:pt>
                <c:pt idx="423">
                  <c:v>12.3</c:v>
                </c:pt>
                <c:pt idx="424">
                  <c:v>12.4</c:v>
                </c:pt>
                <c:pt idx="425">
                  <c:v>12.5</c:v>
                </c:pt>
                <c:pt idx="426">
                  <c:v>12.6</c:v>
                </c:pt>
                <c:pt idx="427">
                  <c:v>12.7</c:v>
                </c:pt>
                <c:pt idx="428">
                  <c:v>12.8</c:v>
                </c:pt>
                <c:pt idx="429">
                  <c:v>12.9</c:v>
                </c:pt>
                <c:pt idx="430">
                  <c:v>13</c:v>
                </c:pt>
                <c:pt idx="431">
                  <c:v>13.1</c:v>
                </c:pt>
                <c:pt idx="432">
                  <c:v>13.2</c:v>
                </c:pt>
                <c:pt idx="433">
                  <c:v>13.3</c:v>
                </c:pt>
                <c:pt idx="434">
                  <c:v>13.4</c:v>
                </c:pt>
                <c:pt idx="435">
                  <c:v>13.5</c:v>
                </c:pt>
                <c:pt idx="436">
                  <c:v>13.6</c:v>
                </c:pt>
                <c:pt idx="437">
                  <c:v>13.7</c:v>
                </c:pt>
                <c:pt idx="438">
                  <c:v>13.8</c:v>
                </c:pt>
                <c:pt idx="439">
                  <c:v>13.9</c:v>
                </c:pt>
                <c:pt idx="440">
                  <c:v>14</c:v>
                </c:pt>
                <c:pt idx="441">
                  <c:v>14.1</c:v>
                </c:pt>
                <c:pt idx="442">
                  <c:v>14.2</c:v>
                </c:pt>
                <c:pt idx="443">
                  <c:v>14.3</c:v>
                </c:pt>
                <c:pt idx="444">
                  <c:v>14.4</c:v>
                </c:pt>
                <c:pt idx="445">
                  <c:v>14.5</c:v>
                </c:pt>
                <c:pt idx="446">
                  <c:v>14.6</c:v>
                </c:pt>
                <c:pt idx="447">
                  <c:v>14.7</c:v>
                </c:pt>
                <c:pt idx="448">
                  <c:v>14.8</c:v>
                </c:pt>
                <c:pt idx="449">
                  <c:v>14.9</c:v>
                </c:pt>
                <c:pt idx="450">
                  <c:v>15</c:v>
                </c:pt>
                <c:pt idx="451">
                  <c:v>15.1</c:v>
                </c:pt>
                <c:pt idx="452">
                  <c:v>15.2</c:v>
                </c:pt>
                <c:pt idx="453">
                  <c:v>15.3</c:v>
                </c:pt>
                <c:pt idx="454">
                  <c:v>15.4</c:v>
                </c:pt>
                <c:pt idx="455">
                  <c:v>15.5</c:v>
                </c:pt>
                <c:pt idx="456">
                  <c:v>15.6</c:v>
                </c:pt>
                <c:pt idx="457">
                  <c:v>15.7</c:v>
                </c:pt>
                <c:pt idx="458">
                  <c:v>15.8</c:v>
                </c:pt>
                <c:pt idx="459">
                  <c:v>15.9</c:v>
                </c:pt>
                <c:pt idx="460">
                  <c:v>16</c:v>
                </c:pt>
                <c:pt idx="461">
                  <c:v>16.1</c:v>
                </c:pt>
                <c:pt idx="462">
                  <c:v>16.2</c:v>
                </c:pt>
                <c:pt idx="463">
                  <c:v>16.3</c:v>
                </c:pt>
                <c:pt idx="464">
                  <c:v>16.4</c:v>
                </c:pt>
                <c:pt idx="465">
                  <c:v>16.5</c:v>
                </c:pt>
                <c:pt idx="466">
                  <c:v>16.6</c:v>
                </c:pt>
                <c:pt idx="467">
                  <c:v>16.7</c:v>
                </c:pt>
                <c:pt idx="468">
                  <c:v>16.8</c:v>
                </c:pt>
                <c:pt idx="469">
                  <c:v>16.9</c:v>
                </c:pt>
                <c:pt idx="470">
                  <c:v>17</c:v>
                </c:pt>
                <c:pt idx="471">
                  <c:v>17.1</c:v>
                </c:pt>
                <c:pt idx="472">
                  <c:v>17.2</c:v>
                </c:pt>
                <c:pt idx="473">
                  <c:v>17.3</c:v>
                </c:pt>
                <c:pt idx="474">
                  <c:v>17.4</c:v>
                </c:pt>
                <c:pt idx="475">
                  <c:v>17.5</c:v>
                </c:pt>
                <c:pt idx="476">
                  <c:v>17.6</c:v>
                </c:pt>
                <c:pt idx="477">
                  <c:v>17.7</c:v>
                </c:pt>
                <c:pt idx="478">
                  <c:v>17.8</c:v>
                </c:pt>
                <c:pt idx="479">
                  <c:v>17.9</c:v>
                </c:pt>
                <c:pt idx="480">
                  <c:v>18</c:v>
                </c:pt>
                <c:pt idx="481">
                  <c:v>18.1</c:v>
                </c:pt>
                <c:pt idx="482">
                  <c:v>18.2</c:v>
                </c:pt>
                <c:pt idx="483">
                  <c:v>18.3</c:v>
                </c:pt>
                <c:pt idx="484">
                  <c:v>18.4</c:v>
                </c:pt>
                <c:pt idx="485">
                  <c:v>18.5</c:v>
                </c:pt>
                <c:pt idx="486">
                  <c:v>18.6</c:v>
                </c:pt>
                <c:pt idx="487">
                  <c:v>18.7</c:v>
                </c:pt>
                <c:pt idx="488">
                  <c:v>18.8</c:v>
                </c:pt>
                <c:pt idx="489">
                  <c:v>18.9</c:v>
                </c:pt>
                <c:pt idx="490">
                  <c:v>19</c:v>
                </c:pt>
                <c:pt idx="491">
                  <c:v>19.1</c:v>
                </c:pt>
                <c:pt idx="492">
                  <c:v>19.2</c:v>
                </c:pt>
                <c:pt idx="493">
                  <c:v>19.3</c:v>
                </c:pt>
                <c:pt idx="494">
                  <c:v>19.4</c:v>
                </c:pt>
                <c:pt idx="495">
                  <c:v>19.5</c:v>
                </c:pt>
                <c:pt idx="496">
                  <c:v>19.6</c:v>
                </c:pt>
                <c:pt idx="497">
                  <c:v>19.7</c:v>
                </c:pt>
                <c:pt idx="498">
                  <c:v>19.8</c:v>
                </c:pt>
                <c:pt idx="499">
                  <c:v>19.9</c:v>
                </c:pt>
                <c:pt idx="500">
                  <c:v>20</c:v>
                </c:pt>
                <c:pt idx="501">
                  <c:v>20.1</c:v>
                </c:pt>
                <c:pt idx="502">
                  <c:v>20.2</c:v>
                </c:pt>
                <c:pt idx="503">
                  <c:v>20.3</c:v>
                </c:pt>
                <c:pt idx="504">
                  <c:v>20.4</c:v>
                </c:pt>
                <c:pt idx="505">
                  <c:v>20.5</c:v>
                </c:pt>
                <c:pt idx="506">
                  <c:v>20.6</c:v>
                </c:pt>
                <c:pt idx="507">
                  <c:v>20.7</c:v>
                </c:pt>
                <c:pt idx="508">
                  <c:v>20.8</c:v>
                </c:pt>
                <c:pt idx="509">
                  <c:v>20.9</c:v>
                </c:pt>
                <c:pt idx="510">
                  <c:v>21</c:v>
                </c:pt>
                <c:pt idx="511">
                  <c:v>21.1</c:v>
                </c:pt>
                <c:pt idx="512">
                  <c:v>21.2</c:v>
                </c:pt>
                <c:pt idx="513">
                  <c:v>21.3</c:v>
                </c:pt>
                <c:pt idx="514">
                  <c:v>21.4</c:v>
                </c:pt>
                <c:pt idx="515">
                  <c:v>21.5</c:v>
                </c:pt>
                <c:pt idx="516">
                  <c:v>21.6</c:v>
                </c:pt>
                <c:pt idx="517">
                  <c:v>21.7</c:v>
                </c:pt>
                <c:pt idx="518">
                  <c:v>21.8</c:v>
                </c:pt>
                <c:pt idx="519">
                  <c:v>21.9</c:v>
                </c:pt>
                <c:pt idx="520">
                  <c:v>22</c:v>
                </c:pt>
                <c:pt idx="521">
                  <c:v>22.1</c:v>
                </c:pt>
                <c:pt idx="522">
                  <c:v>22.2</c:v>
                </c:pt>
                <c:pt idx="523">
                  <c:v>22.3</c:v>
                </c:pt>
                <c:pt idx="524">
                  <c:v>22.4</c:v>
                </c:pt>
                <c:pt idx="525">
                  <c:v>22.5</c:v>
                </c:pt>
                <c:pt idx="526">
                  <c:v>22.6</c:v>
                </c:pt>
                <c:pt idx="527">
                  <c:v>22.7</c:v>
                </c:pt>
                <c:pt idx="528">
                  <c:v>22.8</c:v>
                </c:pt>
                <c:pt idx="529">
                  <c:v>22.9</c:v>
                </c:pt>
                <c:pt idx="530">
                  <c:v>23</c:v>
                </c:pt>
                <c:pt idx="531">
                  <c:v>23.1</c:v>
                </c:pt>
                <c:pt idx="532">
                  <c:v>23.2</c:v>
                </c:pt>
                <c:pt idx="533">
                  <c:v>23.3</c:v>
                </c:pt>
                <c:pt idx="534">
                  <c:v>23.4</c:v>
                </c:pt>
                <c:pt idx="535">
                  <c:v>23.5</c:v>
                </c:pt>
                <c:pt idx="536">
                  <c:v>23.6</c:v>
                </c:pt>
                <c:pt idx="537">
                  <c:v>23.7</c:v>
                </c:pt>
                <c:pt idx="538">
                  <c:v>23.8</c:v>
                </c:pt>
                <c:pt idx="539">
                  <c:v>23.9</c:v>
                </c:pt>
                <c:pt idx="540">
                  <c:v>24</c:v>
                </c:pt>
                <c:pt idx="541">
                  <c:v>24.1</c:v>
                </c:pt>
                <c:pt idx="542">
                  <c:v>24.2</c:v>
                </c:pt>
                <c:pt idx="543">
                  <c:v>24.3</c:v>
                </c:pt>
                <c:pt idx="544">
                  <c:v>24.4</c:v>
                </c:pt>
                <c:pt idx="545">
                  <c:v>24.5</c:v>
                </c:pt>
                <c:pt idx="546">
                  <c:v>24.6</c:v>
                </c:pt>
                <c:pt idx="547">
                  <c:v>24.7</c:v>
                </c:pt>
                <c:pt idx="548">
                  <c:v>24.8</c:v>
                </c:pt>
                <c:pt idx="549">
                  <c:v>24.9</c:v>
                </c:pt>
                <c:pt idx="550">
                  <c:v>25</c:v>
                </c:pt>
                <c:pt idx="551">
                  <c:v>25.1</c:v>
                </c:pt>
                <c:pt idx="552">
                  <c:v>25.2</c:v>
                </c:pt>
                <c:pt idx="553">
                  <c:v>25.3</c:v>
                </c:pt>
                <c:pt idx="554">
                  <c:v>25.4</c:v>
                </c:pt>
                <c:pt idx="555">
                  <c:v>25.5</c:v>
                </c:pt>
                <c:pt idx="556">
                  <c:v>25.6</c:v>
                </c:pt>
                <c:pt idx="557">
                  <c:v>25.7</c:v>
                </c:pt>
                <c:pt idx="558">
                  <c:v>25.8</c:v>
                </c:pt>
                <c:pt idx="559">
                  <c:v>25.9</c:v>
                </c:pt>
                <c:pt idx="560">
                  <c:v>26</c:v>
                </c:pt>
                <c:pt idx="561">
                  <c:v>26.1</c:v>
                </c:pt>
                <c:pt idx="562">
                  <c:v>26.2</c:v>
                </c:pt>
                <c:pt idx="563">
                  <c:v>26.3</c:v>
                </c:pt>
                <c:pt idx="564">
                  <c:v>26.4</c:v>
                </c:pt>
                <c:pt idx="565">
                  <c:v>26.5</c:v>
                </c:pt>
                <c:pt idx="566">
                  <c:v>26.6</c:v>
                </c:pt>
                <c:pt idx="567">
                  <c:v>26.7</c:v>
                </c:pt>
                <c:pt idx="568">
                  <c:v>26.8</c:v>
                </c:pt>
                <c:pt idx="569">
                  <c:v>26.9</c:v>
                </c:pt>
                <c:pt idx="570">
                  <c:v>27</c:v>
                </c:pt>
                <c:pt idx="571">
                  <c:v>27.1</c:v>
                </c:pt>
                <c:pt idx="572">
                  <c:v>27.2</c:v>
                </c:pt>
                <c:pt idx="573">
                  <c:v>27.3</c:v>
                </c:pt>
                <c:pt idx="574">
                  <c:v>27.4</c:v>
                </c:pt>
                <c:pt idx="575">
                  <c:v>27.5</c:v>
                </c:pt>
                <c:pt idx="576">
                  <c:v>27.6</c:v>
                </c:pt>
                <c:pt idx="577">
                  <c:v>27.7</c:v>
                </c:pt>
                <c:pt idx="578">
                  <c:v>27.8</c:v>
                </c:pt>
                <c:pt idx="579">
                  <c:v>27.9</c:v>
                </c:pt>
                <c:pt idx="580">
                  <c:v>28</c:v>
                </c:pt>
                <c:pt idx="581">
                  <c:v>28.1</c:v>
                </c:pt>
                <c:pt idx="582">
                  <c:v>28.2</c:v>
                </c:pt>
                <c:pt idx="583">
                  <c:v>28.3</c:v>
                </c:pt>
                <c:pt idx="584">
                  <c:v>28.4</c:v>
                </c:pt>
                <c:pt idx="585">
                  <c:v>28.5</c:v>
                </c:pt>
                <c:pt idx="586">
                  <c:v>28.6</c:v>
                </c:pt>
                <c:pt idx="587">
                  <c:v>28.7</c:v>
                </c:pt>
                <c:pt idx="588">
                  <c:v>28.8</c:v>
                </c:pt>
                <c:pt idx="589">
                  <c:v>28.9</c:v>
                </c:pt>
                <c:pt idx="590">
                  <c:v>29</c:v>
                </c:pt>
                <c:pt idx="591">
                  <c:v>29.1</c:v>
                </c:pt>
                <c:pt idx="592">
                  <c:v>29.2</c:v>
                </c:pt>
                <c:pt idx="593">
                  <c:v>29.3</c:v>
                </c:pt>
                <c:pt idx="594">
                  <c:v>29.4</c:v>
                </c:pt>
                <c:pt idx="595">
                  <c:v>29.5</c:v>
                </c:pt>
                <c:pt idx="596">
                  <c:v>29.6</c:v>
                </c:pt>
                <c:pt idx="597">
                  <c:v>29.7</c:v>
                </c:pt>
                <c:pt idx="598">
                  <c:v>29.8</c:v>
                </c:pt>
                <c:pt idx="599">
                  <c:v>29.9</c:v>
                </c:pt>
                <c:pt idx="600">
                  <c:v>30</c:v>
                </c:pt>
              </c:strCache>
            </c:strRef>
          </c:cat>
          <c:val>
            <c:numRef>
              <c:f>Sheet1!$C$2:$C$602</c:f>
              <c:numCache>
                <c:formatCode>General</c:formatCode>
                <c:ptCount val="601"/>
                <c:pt idx="0">
                  <c:v>1.9304541362277093E-3</c:v>
                </c:pt>
                <c:pt idx="1">
                  <c:v>2.0124492270642089E-3</c:v>
                </c:pt>
                <c:pt idx="2">
                  <c:v>2.0976356605737255E-3</c:v>
                </c:pt>
                <c:pt idx="3">
                  <c:v>2.1861243633893839E-3</c:v>
                </c:pt>
                <c:pt idx="4">
                  <c:v>2.278029544741524E-3</c:v>
                </c:pt>
                <c:pt idx="5">
                  <c:v>2.3734687701555826E-3</c:v>
                </c:pt>
                <c:pt idx="6">
                  <c:v>2.4725630358741965E-3</c:v>
                </c:pt>
                <c:pt idx="7">
                  <c:v>2.5754368439706563E-3</c:v>
                </c:pt>
                <c:pt idx="8">
                  <c:v>2.6822182781188952E-3</c:v>
                </c:pt>
                <c:pt idx="9">
                  <c:v>2.7930390799827389E-3</c:v>
                </c:pt>
                <c:pt idx="10">
                  <c:v>2.9080347261855595E-3</c:v>
                </c:pt>
                <c:pt idx="11">
                  <c:v>3.0273445058185688E-3</c:v>
                </c:pt>
                <c:pt idx="12">
                  <c:v>3.1511115984444414E-3</c:v>
                </c:pt>
                <c:pt idx="13">
                  <c:v>3.2794831525500912E-3</c:v>
                </c:pt>
                <c:pt idx="14">
                  <c:v>3.4126103644004438E-3</c:v>
                </c:pt>
                <c:pt idx="15">
                  <c:v>3.550648557242539E-3</c:v>
                </c:pt>
                <c:pt idx="16">
                  <c:v>3.6937572608069119E-3</c:v>
                </c:pt>
                <c:pt idx="17">
                  <c:v>3.8421002910507167E-3</c:v>
                </c:pt>
                <c:pt idx="18">
                  <c:v>3.9958458300846291E-3</c:v>
                </c:pt>
                <c:pt idx="19">
                  <c:v>4.1551665062229881E-3</c:v>
                </c:pt>
                <c:pt idx="20">
                  <c:v>4.3202394740940618E-3</c:v>
                </c:pt>
                <c:pt idx="21">
                  <c:v>4.4912464947448839E-3</c:v>
                </c:pt>
                <c:pt idx="22">
                  <c:v>4.6683740156721583E-3</c:v>
                </c:pt>
                <c:pt idx="23">
                  <c:v>4.8518132507086456E-3</c:v>
                </c:pt>
                <c:pt idx="24">
                  <c:v>5.0417602596909746E-3</c:v>
                </c:pt>
                <c:pt idx="25">
                  <c:v>5.2384160278330996E-3</c:v>
                </c:pt>
                <c:pt idx="26">
                  <c:v>5.4419865447259E-3</c:v>
                </c:pt>
                <c:pt idx="27">
                  <c:v>5.6526828828816402E-3</c:v>
                </c:pt>
                <c:pt idx="28">
                  <c:v>5.8707212757384795E-3</c:v>
                </c:pt>
                <c:pt idx="29">
                  <c:v>6.0963231950380099E-3</c:v>
                </c:pt>
                <c:pt idx="30">
                  <c:v>6.3297154274857461E-3</c:v>
                </c:pt>
                <c:pt idx="31">
                  <c:v>6.571130150601831E-3</c:v>
                </c:pt>
                <c:pt idx="32">
                  <c:v>6.8208050076664336E-3</c:v>
                </c:pt>
                <c:pt idx="33">
                  <c:v>7.0789831816615856E-3</c:v>
                </c:pt>
                <c:pt idx="34">
                  <c:v>7.3459134681083489E-3</c:v>
                </c:pt>
                <c:pt idx="35">
                  <c:v>7.6218503466955337E-3</c:v>
                </c:pt>
                <c:pt idx="36">
                  <c:v>7.9070540515934484E-3</c:v>
                </c:pt>
                <c:pt idx="37">
                  <c:v>8.2017906403433413E-3</c:v>
                </c:pt>
                <c:pt idx="38">
                  <c:v>8.5063320612107883E-3</c:v>
                </c:pt>
                <c:pt idx="39">
                  <c:v>8.8209562188879213E-3</c:v>
                </c:pt>
                <c:pt idx="40">
                  <c:v>9.1459470384278787E-3</c:v>
                </c:pt>
                <c:pt idx="41">
                  <c:v>9.4815945272908111E-3</c:v>
                </c:pt>
                <c:pt idx="42">
                  <c:v>9.8281948353796892E-3</c:v>
                </c:pt>
                <c:pt idx="43">
                  <c:v>1.0186050312940394E-2</c:v>
                </c:pt>
                <c:pt idx="44">
                  <c:v>1.0555469566198799E-2</c:v>
                </c:pt>
                <c:pt idx="45">
                  <c:v>1.0936767510604968E-2</c:v>
                </c:pt>
                <c:pt idx="46">
                  <c:v>1.1330265421552042E-2</c:v>
                </c:pt>
                <c:pt idx="47">
                  <c:v>1.1736290982435376E-2</c:v>
                </c:pt>
                <c:pt idx="48">
                  <c:v>1.2155178329914935E-2</c:v>
                </c:pt>
                <c:pt idx="49">
                  <c:v>1.2587268096242032E-2</c:v>
                </c:pt>
                <c:pt idx="50">
                  <c:v>1.3032907448509346E-2</c:v>
                </c:pt>
                <c:pt idx="51">
                  <c:v>1.3492450124681088E-2</c:v>
                </c:pt>
                <c:pt idx="52">
                  <c:v>1.3966256466258136E-2</c:v>
                </c:pt>
                <c:pt idx="53">
                  <c:v>1.4454693447431916E-2</c:v>
                </c:pt>
                <c:pt idx="54">
                  <c:v>1.4958134700577467E-2</c:v>
                </c:pt>
                <c:pt idx="55">
                  <c:v>1.5476960537936948E-2</c:v>
                </c:pt>
                <c:pt idx="56">
                  <c:v>1.601155796934025E-2</c:v>
                </c:pt>
                <c:pt idx="57">
                  <c:v>1.6562320715811572E-2</c:v>
                </c:pt>
                <c:pt idx="58">
                  <c:v>1.7129649218906133E-2</c:v>
                </c:pt>
                <c:pt idx="59">
                  <c:v>1.7713950645622523E-2</c:v>
                </c:pt>
                <c:pt idx="60">
                  <c:v>1.8315638888734179E-2</c:v>
                </c:pt>
                <c:pt idx="61">
                  <c:v>1.8935134562382619E-2</c:v>
                </c:pt>
                <c:pt idx="62">
                  <c:v>1.957286499277467E-2</c:v>
                </c:pt>
                <c:pt idx="63">
                  <c:v>2.0229264203825585E-2</c:v>
                </c:pt>
                <c:pt idx="64">
                  <c:v>2.0904772897588408E-2</c:v>
                </c:pt>
                <c:pt idx="65">
                  <c:v>2.1599838429311874E-2</c:v>
                </c:pt>
                <c:pt idx="66">
                  <c:v>2.2314914776966413E-2</c:v>
                </c:pt>
                <c:pt idx="67">
                  <c:v>2.3050462505080652E-2</c:v>
                </c:pt>
                <c:pt idx="68">
                  <c:v>2.3806948722728996E-2</c:v>
                </c:pt>
                <c:pt idx="69">
                  <c:v>2.4584847035512645E-2</c:v>
                </c:pt>
                <c:pt idx="70">
                  <c:v>2.5384637491376701E-2</c:v>
                </c:pt>
                <c:pt idx="71">
                  <c:v>2.6206806520106849E-2</c:v>
                </c:pt>
                <c:pt idx="72">
                  <c:v>2.7051846866350402E-2</c:v>
                </c:pt>
                <c:pt idx="73">
                  <c:v>2.7920257516008021E-2</c:v>
                </c:pt>
                <c:pt idx="74">
                  <c:v>2.8812543615843022E-2</c:v>
                </c:pt>
                <c:pt idx="75">
                  <c:v>2.972921638615875E-2</c:v>
                </c:pt>
                <c:pt idx="76">
                  <c:v>3.0670793026394083E-2</c:v>
                </c:pt>
                <c:pt idx="77">
                  <c:v>3.1637796613491906E-2</c:v>
                </c:pt>
                <c:pt idx="78">
                  <c:v>3.2630755992896048E-2</c:v>
                </c:pt>
                <c:pt idx="79">
                  <c:v>3.3650205662035186E-2</c:v>
                </c:pt>
                <c:pt idx="80">
                  <c:v>3.4696685646156522E-2</c:v>
                </c:pt>
                <c:pt idx="81">
                  <c:v>3.5770741366372656E-2</c:v>
                </c:pt>
                <c:pt idx="82">
                  <c:v>3.6872923499791876E-2</c:v>
                </c:pt>
                <c:pt idx="83">
                  <c:v>3.8003787831602215E-2</c:v>
                </c:pt>
                <c:pt idx="84">
                  <c:v>3.9163895098987066E-2</c:v>
                </c:pt>
                <c:pt idx="85">
                  <c:v>4.035381082675106E-2</c:v>
                </c:pt>
                <c:pt idx="86">
                  <c:v>4.157410515454249E-2</c:v>
                </c:pt>
                <c:pt idx="87">
                  <c:v>4.2825352655560971E-2</c:v>
                </c:pt>
                <c:pt idx="88">
                  <c:v>4.410813214664535E-2</c:v>
                </c:pt>
                <c:pt idx="89">
                  <c:v>4.5423026489642082E-2</c:v>
                </c:pt>
                <c:pt idx="90">
                  <c:v>4.6770622383958987E-2</c:v>
                </c:pt>
                <c:pt idx="91">
                  <c:v>4.8151510150216126E-2</c:v>
                </c:pt>
                <c:pt idx="92">
                  <c:v>4.9566283504911782E-2</c:v>
                </c:pt>
                <c:pt idx="93">
                  <c:v>5.1015539326026982E-2</c:v>
                </c:pt>
                <c:pt idx="94">
                  <c:v>5.2499877409499109E-2</c:v>
                </c:pt>
                <c:pt idx="95">
                  <c:v>5.4019900216503006E-2</c:v>
                </c:pt>
                <c:pt idx="96">
                  <c:v>5.5576212611483086E-2</c:v>
                </c:pt>
                <c:pt idx="97">
                  <c:v>5.7169421590890557E-2</c:v>
                </c:pt>
                <c:pt idx="98">
                  <c:v>5.880013600258422E-2</c:v>
                </c:pt>
                <c:pt idx="99">
                  <c:v>6.0468966255864634E-2</c:v>
                </c:pt>
                <c:pt idx="100">
                  <c:v>6.2176524022116292E-2</c:v>
                </c:pt>
                <c:pt idx="101">
                  <c:v>6.392342192604504E-2</c:v>
                </c:pt>
                <c:pt idx="102">
                  <c:v>6.5710273227502947E-2</c:v>
                </c:pt>
                <c:pt idx="103">
                  <c:v>6.7537691493904609E-2</c:v>
                </c:pt>
                <c:pt idx="104">
                  <c:v>6.9406290263247628E-2</c:v>
                </c:pt>
                <c:pt idx="105">
                  <c:v>7.1316682697758038E-2</c:v>
                </c:pt>
                <c:pt idx="106">
                  <c:v>7.3269481228193545E-2</c:v>
                </c:pt>
                <c:pt idx="107">
                  <c:v>7.5265297188846683E-2</c:v>
                </c:pt>
                <c:pt idx="108">
                  <c:v>7.7304740443299769E-2</c:v>
                </c:pt>
                <c:pt idx="109">
                  <c:v>7.9388419000994345E-2</c:v>
                </c:pt>
                <c:pt idx="110">
                  <c:v>8.1516938624689561E-2</c:v>
                </c:pt>
                <c:pt idx="111">
                  <c:v>8.36909024288926E-2</c:v>
                </c:pt>
                <c:pt idx="112">
                  <c:v>8.5910910469359253E-2</c:v>
                </c:pt>
                <c:pt idx="113">
                  <c:v>8.8177559323768931E-2</c:v>
                </c:pt>
                <c:pt idx="114">
                  <c:v>9.0491441663695882E-2</c:v>
                </c:pt>
                <c:pt idx="115">
                  <c:v>9.2853145818004051E-2</c:v>
                </c:pt>
                <c:pt idx="116">
                  <c:v>9.5263255327810215E-2</c:v>
                </c:pt>
                <c:pt idx="117">
                  <c:v>9.772234849316877E-2</c:v>
                </c:pt>
                <c:pt idx="118">
                  <c:v>0.10023099791164468</c:v>
                </c:pt>
                <c:pt idx="119">
                  <c:v>0.10278977000895433</c:v>
                </c:pt>
                <c:pt idx="120">
                  <c:v>0.10539922456186433</c:v>
                </c:pt>
                <c:pt idx="121">
                  <c:v>0.10805991421355289</c:v>
                </c:pt>
                <c:pt idx="122">
                  <c:v>0.11077238398165073</c:v>
                </c:pt>
                <c:pt idx="123">
                  <c:v>0.11353717075919005</c:v>
                </c:pt>
                <c:pt idx="124">
                  <c:v>0.11635480280870379</c:v>
                </c:pt>
                <c:pt idx="125">
                  <c:v>0.11922579924973033</c:v>
                </c:pt>
                <c:pt idx="126">
                  <c:v>0.12215066953999</c:v>
                </c:pt>
                <c:pt idx="127">
                  <c:v>0.1251299129505174</c:v>
                </c:pt>
                <c:pt idx="128">
                  <c:v>0.12816401803503799</c:v>
                </c:pt>
                <c:pt idx="129">
                  <c:v>0.13125346209390101</c:v>
                </c:pt>
                <c:pt idx="130">
                  <c:v>0.13439871063288247</c:v>
                </c:pt>
                <c:pt idx="131">
                  <c:v>0.13760021681719484</c:v>
                </c:pt>
                <c:pt idx="132">
                  <c:v>0.14085842092104511</c:v>
                </c:pt>
                <c:pt idx="133">
                  <c:v>0.1441737497731006</c:v>
                </c:pt>
                <c:pt idx="134">
                  <c:v>0.14754661619823184</c:v>
                </c:pt>
                <c:pt idx="135">
                  <c:v>0.15097741845591461</c:v>
                </c:pt>
                <c:pt idx="136">
                  <c:v>0.15446653967568597</c:v>
                </c:pt>
                <c:pt idx="137">
                  <c:v>0.1580143472900627</c:v>
                </c:pt>
                <c:pt idx="138">
                  <c:v>0.16162119246533932</c:v>
                </c:pt>
                <c:pt idx="139">
                  <c:v>0.16528740953069693</c:v>
                </c:pt>
                <c:pt idx="140">
                  <c:v>0.16901331540606609</c:v>
                </c:pt>
                <c:pt idx="141">
                  <c:v>0.17279920902919532</c:v>
                </c:pt>
                <c:pt idx="142">
                  <c:v>0.17664537078239301</c:v>
                </c:pt>
                <c:pt idx="143">
                  <c:v>0.1805520619194155</c:v>
                </c:pt>
                <c:pt idx="144">
                  <c:v>0.18451952399298924</c:v>
                </c:pt>
                <c:pt idx="145">
                  <c:v>0.18854797828346265</c:v>
                </c:pt>
                <c:pt idx="146">
                  <c:v>0.19263762522909411</c:v>
                </c:pt>
                <c:pt idx="147">
                  <c:v>0.1967886438584919</c:v>
                </c:pt>
                <c:pt idx="148">
                  <c:v>0.2010011912257319</c:v>
                </c:pt>
                <c:pt idx="149">
                  <c:v>0.20527540184868487</c:v>
                </c:pt>
                <c:pt idx="150">
                  <c:v>0.20961138715109784</c:v>
                </c:pt>
                <c:pt idx="151">
                  <c:v>0.21400923490897833</c:v>
                </c:pt>
                <c:pt idx="152">
                  <c:v>0.21846900870183897</c:v>
                </c:pt>
                <c:pt idx="153">
                  <c:v>0.22299074736936877</c:v>
                </c:pt>
                <c:pt idx="154">
                  <c:v>0.22757446447410015</c:v>
                </c:pt>
                <c:pt idx="155">
                  <c:v>0.23222014777065075</c:v>
                </c:pt>
                <c:pt idx="156">
                  <c:v>0.23692775868212176</c:v>
                </c:pt>
                <c:pt idx="157">
                  <c:v>0.24169723178424177</c:v>
                </c:pt>
                <c:pt idx="158">
                  <c:v>0.24652847429784697</c:v>
                </c:pt>
                <c:pt idx="159">
                  <c:v>0.2514213655902951</c:v>
                </c:pt>
                <c:pt idx="160">
                  <c:v>0.25637575668641222</c:v>
                </c:pt>
                <c:pt idx="161">
                  <c:v>0.26139146978957378</c:v>
                </c:pt>
                <c:pt idx="162">
                  <c:v>0.26646829781352405</c:v>
                </c:pt>
                <c:pt idx="163">
                  <c:v>0.27160600392554235</c:v>
                </c:pt>
                <c:pt idx="164">
                  <c:v>0.27680432110155651</c:v>
                </c:pt>
                <c:pt idx="165">
                  <c:v>0.28206295169381546</c:v>
                </c:pt>
                <c:pt idx="166">
                  <c:v>0.28738156701172568</c:v>
                </c:pt>
                <c:pt idx="167">
                  <c:v>0.29275980691645104</c:v>
                </c:pt>
                <c:pt idx="168">
                  <c:v>0.29819727942988744</c:v>
                </c:pt>
                <c:pt idx="169">
                  <c:v>0.30369356035860234</c:v>
                </c:pt>
                <c:pt idx="170">
                  <c:v>0.30924819293334382</c:v>
                </c:pt>
                <c:pt idx="171">
                  <c:v>0.31486068746470619</c:v>
                </c:pt>
                <c:pt idx="172">
                  <c:v>0.32053052101554125</c:v>
                </c:pt>
                <c:pt idx="173">
                  <c:v>0.32625713709069737</c:v>
                </c:pt>
                <c:pt idx="174">
                  <c:v>0.33203994534466075</c:v>
                </c:pt>
                <c:pt idx="175">
                  <c:v>0.33787832130766676</c:v>
                </c:pt>
                <c:pt idx="176">
                  <c:v>0.34377160613084468</c:v>
                </c:pt>
                <c:pt idx="177">
                  <c:v>0.34971910635094061</c:v>
                </c:pt>
                <c:pt idx="178">
                  <c:v>0.3557200936751701</c:v>
                </c:pt>
                <c:pt idx="179">
                  <c:v>0.36177380478672194</c:v>
                </c:pt>
                <c:pt idx="180">
                  <c:v>0.36787944117144233</c:v>
                </c:pt>
                <c:pt idx="181">
                  <c:v>0.37403616896620534</c:v>
                </c:pt>
                <c:pt idx="182">
                  <c:v>0.38024311882946293</c:v>
                </c:pt>
                <c:pt idx="183">
                  <c:v>0.38649938583446425</c:v>
                </c:pt>
                <c:pt idx="184">
                  <c:v>0.39280402938560649</c:v>
                </c:pt>
                <c:pt idx="185">
                  <c:v>0.39915607315837665</c:v>
                </c:pt>
                <c:pt idx="186">
                  <c:v>0.40555450506332064</c:v>
                </c:pt>
                <c:pt idx="187">
                  <c:v>0.41199827723445959</c:v>
                </c:pt>
                <c:pt idx="188">
                  <c:v>0.41848630604256459</c:v>
                </c:pt>
                <c:pt idx="189">
                  <c:v>0.42501747213366903</c:v>
                </c:pt>
                <c:pt idx="190">
                  <c:v>0.43159062049319485</c:v>
                </c:pt>
                <c:pt idx="191">
                  <c:v>0.43820456053603796</c:v>
                </c:pt>
                <c:pt idx="192">
                  <c:v>0.44485806622294133</c:v>
                </c:pt>
                <c:pt idx="193">
                  <c:v>0.45154987620346854</c:v>
                </c:pt>
                <c:pt idx="194">
                  <c:v>0.45827869398586302</c:v>
                </c:pt>
                <c:pt idx="195">
                  <c:v>0.46504318813405632</c:v>
                </c:pt>
                <c:pt idx="196">
                  <c:v>0.47184199249207459</c:v>
                </c:pt>
                <c:pt idx="197">
                  <c:v>0.47867370643605595</c:v>
                </c:pt>
                <c:pt idx="198">
                  <c:v>0.4855368951540795</c:v>
                </c:pt>
                <c:pt idx="199">
                  <c:v>0.49243008995397819</c:v>
                </c:pt>
                <c:pt idx="200">
                  <c:v>0.49935178859927615</c:v>
                </c:pt>
                <c:pt idx="201">
                  <c:v>0.50630045567338156</c:v>
                </c:pt>
                <c:pt idx="202">
                  <c:v>0.51327452297211962</c:v>
                </c:pt>
                <c:pt idx="203">
                  <c:v>0.52027238992468494</c:v>
                </c:pt>
                <c:pt idx="204">
                  <c:v>0.52729242404304877</c:v>
                </c:pt>
                <c:pt idx="205">
                  <c:v>0.53433296139983644</c:v>
                </c:pt>
                <c:pt idx="206">
                  <c:v>0.54139230713466813</c:v>
                </c:pt>
                <c:pt idx="207">
                  <c:v>0.54846873598891277</c:v>
                </c:pt>
                <c:pt idx="208">
                  <c:v>0.5555604928687955</c:v>
                </c:pt>
                <c:pt idx="209">
                  <c:v>0.56266579343675471</c:v>
                </c:pt>
                <c:pt idx="210">
                  <c:v>0.56978282473092301</c:v>
                </c:pt>
                <c:pt idx="211">
                  <c:v>0.57690974581257948</c:v>
                </c:pt>
                <c:pt idx="212">
                  <c:v>0.58404468844138313</c:v>
                </c:pt>
                <c:pt idx="213">
                  <c:v>0.59118575777817628</c:v>
                </c:pt>
                <c:pt idx="214">
                  <c:v>0.59833103311511426</c:v>
                </c:pt>
                <c:pt idx="215">
                  <c:v>0.60547856863284089</c:v>
                </c:pt>
                <c:pt idx="216">
                  <c:v>0.61262639418441622</c:v>
                </c:pt>
                <c:pt idx="217">
                  <c:v>0.61977251610565065</c:v>
                </c:pt>
                <c:pt idx="218">
                  <c:v>0.62691491805149213</c:v>
                </c:pt>
                <c:pt idx="219">
                  <c:v>0.63405156185806777</c:v>
                </c:pt>
                <c:pt idx="220">
                  <c:v>0.64118038842995462</c:v>
                </c:pt>
                <c:pt idx="221">
                  <c:v>0.64829931865223434</c:v>
                </c:pt>
                <c:pt idx="222">
                  <c:v>0.65540625432684063</c:v>
                </c:pt>
                <c:pt idx="223">
                  <c:v>0.66249907913269479</c:v>
                </c:pt>
                <c:pt idx="224">
                  <c:v>0.66957565960908649</c:v>
                </c:pt>
                <c:pt idx="225">
                  <c:v>0.67663384616172895</c:v>
                </c:pt>
                <c:pt idx="226">
                  <c:v>0.68367147409089624</c:v>
                </c:pt>
                <c:pt idx="227">
                  <c:v>0.6906863646410103</c:v>
                </c:pt>
                <c:pt idx="228">
                  <c:v>0.69767632607103103</c:v>
                </c:pt>
                <c:pt idx="229">
                  <c:v>0.70463915474496719</c:v>
                </c:pt>
                <c:pt idx="230">
                  <c:v>0.7115726362417969</c:v>
                </c:pt>
                <c:pt idx="231">
                  <c:v>0.71847454648407449</c:v>
                </c:pt>
                <c:pt idx="232">
                  <c:v>0.72534265288445354</c:v>
                </c:pt>
                <c:pt idx="233">
                  <c:v>0.73217471550935143</c:v>
                </c:pt>
                <c:pt idx="234">
                  <c:v>0.73896848825894434</c:v>
                </c:pt>
                <c:pt idx="235">
                  <c:v>0.74572172006265769</c:v>
                </c:pt>
                <c:pt idx="236">
                  <c:v>0.75243215608930325</c:v>
                </c:pt>
                <c:pt idx="237">
                  <c:v>0.75909753897098109</c:v>
                </c:pt>
                <c:pt idx="238">
                  <c:v>0.76571561003984934</c:v>
                </c:pt>
                <c:pt idx="239">
                  <c:v>0.77228411057684376</c:v>
                </c:pt>
                <c:pt idx="240">
                  <c:v>0.77880078307140488</c:v>
                </c:pt>
                <c:pt idx="241">
                  <c:v>0.78526337249125788</c:v>
                </c:pt>
                <c:pt idx="242">
                  <c:v>0.7916696275612658</c:v>
                </c:pt>
                <c:pt idx="243">
                  <c:v>0.79801730205036481</c:v>
                </c:pt>
                <c:pt idx="244">
                  <c:v>0.80430415606557237</c:v>
                </c:pt>
                <c:pt idx="245">
                  <c:v>0.81052795735203886</c:v>
                </c:pt>
                <c:pt idx="246">
                  <c:v>0.81668648259811094</c:v>
                </c:pt>
                <c:pt idx="247">
                  <c:v>0.82277751874434712</c:v>
                </c:pt>
                <c:pt idx="248">
                  <c:v>0.82879886429542593</c:v>
                </c:pt>
                <c:pt idx="249">
                  <c:v>0.83474833063387133</c:v>
                </c:pt>
                <c:pt idx="250">
                  <c:v>0.84062374333450529</c:v>
                </c:pt>
                <c:pt idx="251">
                  <c:v>0.84642294347854163</c:v>
                </c:pt>
                <c:pt idx="252">
                  <c:v>0.85214378896621157</c:v>
                </c:pt>
                <c:pt idx="253">
                  <c:v>0.85778415582681899</c:v>
                </c:pt>
                <c:pt idx="254">
                  <c:v>0.86334193952511118</c:v>
                </c:pt>
                <c:pt idx="255">
                  <c:v>0.86881505626284317</c:v>
                </c:pt>
                <c:pt idx="256">
                  <c:v>0.87420144427442503</c:v>
                </c:pt>
                <c:pt idx="257">
                  <c:v>0.87949906511552045</c:v>
                </c:pt>
                <c:pt idx="258">
                  <c:v>0.88470590494348356</c:v>
                </c:pt>
                <c:pt idx="259">
                  <c:v>0.88981997578850791</c:v>
                </c:pt>
                <c:pt idx="260">
                  <c:v>0.89483931681436979</c:v>
                </c:pt>
                <c:pt idx="261">
                  <c:v>0.89976199556765402</c:v>
                </c:pt>
                <c:pt idx="262">
                  <c:v>0.90458610921434646</c:v>
                </c:pt>
                <c:pt idx="263">
                  <c:v>0.90930978576269328</c:v>
                </c:pt>
                <c:pt idx="264">
                  <c:v>0.9139311852712283</c:v>
                </c:pt>
                <c:pt idx="265">
                  <c:v>0.91844850104087739</c:v>
                </c:pt>
                <c:pt idx="266">
                  <c:v>0.92285996079006538</c:v>
                </c:pt>
                <c:pt idx="267">
                  <c:v>0.92716382781175333</c:v>
                </c:pt>
                <c:pt idx="268">
                  <c:v>0.93135840211135201</c:v>
                </c:pt>
                <c:pt idx="269">
                  <c:v>0.93544202152447187</c:v>
                </c:pt>
                <c:pt idx="270">
                  <c:v>0.93941306281347581</c:v>
                </c:pt>
                <c:pt idx="271">
                  <c:v>0.94326994274183051</c:v>
                </c:pt>
                <c:pt idx="272">
                  <c:v>0.9470111191252556</c:v>
                </c:pt>
                <c:pt idx="273">
                  <c:v>0.95063509185869843</c:v>
                </c:pt>
                <c:pt idx="274">
                  <c:v>0.95414040391817723</c:v>
                </c:pt>
                <c:pt idx="275">
                  <c:v>0.95752564233655324</c:v>
                </c:pt>
                <c:pt idx="276">
                  <c:v>0.96078943915232329</c:v>
                </c:pt>
                <c:pt idx="277">
                  <c:v>0.9639304723305353</c:v>
                </c:pt>
                <c:pt idx="278">
                  <c:v>0.96694746665496423</c:v>
                </c:pt>
                <c:pt idx="279">
                  <c:v>0.96983919459070234</c:v>
                </c:pt>
                <c:pt idx="280">
                  <c:v>0.97260447711634834</c:v>
                </c:pt>
                <c:pt idx="281">
                  <c:v>0.97524218452500733</c:v>
                </c:pt>
                <c:pt idx="282">
                  <c:v>0.97775123719333645</c:v>
                </c:pt>
                <c:pt idx="283">
                  <c:v>0.98013060631790683</c:v>
                </c:pt>
                <c:pt idx="284">
                  <c:v>0.98237931461817762</c:v>
                </c:pt>
                <c:pt idx="285">
                  <c:v>0.98449643700540845</c:v>
                </c:pt>
                <c:pt idx="286">
                  <c:v>0.98648110121687127</c:v>
                </c:pt>
                <c:pt idx="287">
                  <c:v>0.98833248841475241</c:v>
                </c:pt>
                <c:pt idx="288">
                  <c:v>0.99004983374916811</c:v>
                </c:pt>
                <c:pt idx="289">
                  <c:v>0.9916324268847535</c:v>
                </c:pt>
                <c:pt idx="290">
                  <c:v>0.99307961249031607</c:v>
                </c:pt>
                <c:pt idx="291">
                  <c:v>0.99439079069108094</c:v>
                </c:pt>
                <c:pt idx="292">
                  <c:v>0.9955654174830928</c:v>
                </c:pt>
                <c:pt idx="293">
                  <c:v>0.99660300510937183</c:v>
                </c:pt>
                <c:pt idx="294">
                  <c:v>0.9975031223974602</c:v>
                </c:pt>
                <c:pt idx="295">
                  <c:v>0.99826539505803225</c:v>
                </c:pt>
                <c:pt idx="296">
                  <c:v>0.99888950594427928</c:v>
                </c:pt>
                <c:pt idx="297">
                  <c:v>0.99937519527181629</c:v>
                </c:pt>
                <c:pt idx="298">
                  <c:v>0.99972226079889714</c:v>
                </c:pt>
                <c:pt idx="299">
                  <c:v>0.99993055796676522</c:v>
                </c:pt>
                <c:pt idx="300">
                  <c:v>1</c:v>
                </c:pt>
                <c:pt idx="301">
                  <c:v>0.99993055796676522</c:v>
                </c:pt>
                <c:pt idx="302">
                  <c:v>0.99972226079889714</c:v>
                </c:pt>
                <c:pt idx="303">
                  <c:v>0.99937519527181629</c:v>
                </c:pt>
                <c:pt idx="304">
                  <c:v>0.99888950594427928</c:v>
                </c:pt>
                <c:pt idx="305">
                  <c:v>0.99826539505803225</c:v>
                </c:pt>
                <c:pt idx="306">
                  <c:v>0.99750312239746008</c:v>
                </c:pt>
                <c:pt idx="307">
                  <c:v>0.99660300510937183</c:v>
                </c:pt>
                <c:pt idx="308">
                  <c:v>0.9955654174830928</c:v>
                </c:pt>
                <c:pt idx="309">
                  <c:v>0.99439079069108083</c:v>
                </c:pt>
                <c:pt idx="310">
                  <c:v>0.99307961249031607</c:v>
                </c:pt>
                <c:pt idx="311">
                  <c:v>0.9916324268847535</c:v>
                </c:pt>
                <c:pt idx="312">
                  <c:v>0.990049833749168</c:v>
                </c:pt>
                <c:pt idx="313">
                  <c:v>0.9883324884147523</c:v>
                </c:pt>
                <c:pt idx="314">
                  <c:v>0.98648110121687127</c:v>
                </c:pt>
                <c:pt idx="315">
                  <c:v>0.98449643700540845</c:v>
                </c:pt>
                <c:pt idx="316">
                  <c:v>0.98237931461817762</c:v>
                </c:pt>
                <c:pt idx="317">
                  <c:v>0.98013060631790672</c:v>
                </c:pt>
                <c:pt idx="318">
                  <c:v>0.97775123719333634</c:v>
                </c:pt>
                <c:pt idx="319">
                  <c:v>0.97524218452500733</c:v>
                </c:pt>
                <c:pt idx="320">
                  <c:v>0.97260447711634834</c:v>
                </c:pt>
                <c:pt idx="321">
                  <c:v>0.96983919459070222</c:v>
                </c:pt>
                <c:pt idx="322">
                  <c:v>0.96694746665496412</c:v>
                </c:pt>
                <c:pt idx="323">
                  <c:v>0.96393047233053508</c:v>
                </c:pt>
                <c:pt idx="324">
                  <c:v>0.96078943915232329</c:v>
                </c:pt>
                <c:pt idx="325">
                  <c:v>0.95752564233655324</c:v>
                </c:pt>
                <c:pt idx="326">
                  <c:v>0.95414040391817712</c:v>
                </c:pt>
                <c:pt idx="327">
                  <c:v>0.95063509185869832</c:v>
                </c:pt>
                <c:pt idx="328">
                  <c:v>0.94701111912525526</c:v>
                </c:pt>
                <c:pt idx="329">
                  <c:v>0.94326994274183051</c:v>
                </c:pt>
                <c:pt idx="330">
                  <c:v>0.93941306281347581</c:v>
                </c:pt>
                <c:pt idx="331">
                  <c:v>0.93544202152447165</c:v>
                </c:pt>
                <c:pt idx="332">
                  <c:v>0.9313584021113519</c:v>
                </c:pt>
                <c:pt idx="333">
                  <c:v>0.92716382781175299</c:v>
                </c:pt>
                <c:pt idx="334">
                  <c:v>0.92285996079006538</c:v>
                </c:pt>
                <c:pt idx="335">
                  <c:v>0.91844850104087739</c:v>
                </c:pt>
                <c:pt idx="336">
                  <c:v>0.91393118527122819</c:v>
                </c:pt>
                <c:pt idx="337">
                  <c:v>0.90930978576269306</c:v>
                </c:pt>
                <c:pt idx="338">
                  <c:v>0.90458610921434612</c:v>
                </c:pt>
                <c:pt idx="339">
                  <c:v>0.89976199556765402</c:v>
                </c:pt>
                <c:pt idx="340">
                  <c:v>0.89483931681436979</c:v>
                </c:pt>
                <c:pt idx="341">
                  <c:v>0.88981997578850769</c:v>
                </c:pt>
                <c:pt idx="342">
                  <c:v>0.88470590494348345</c:v>
                </c:pt>
                <c:pt idx="343">
                  <c:v>0.87949906511552012</c:v>
                </c:pt>
                <c:pt idx="344">
                  <c:v>0.87420144427442503</c:v>
                </c:pt>
                <c:pt idx="345">
                  <c:v>0.86881505626284317</c:v>
                </c:pt>
                <c:pt idx="346">
                  <c:v>0.86334193952511096</c:v>
                </c:pt>
                <c:pt idx="347">
                  <c:v>0.85778415582681888</c:v>
                </c:pt>
                <c:pt idx="348">
                  <c:v>0.85214378896621112</c:v>
                </c:pt>
                <c:pt idx="349">
                  <c:v>0.84642294347854163</c:v>
                </c:pt>
                <c:pt idx="350">
                  <c:v>0.84062374333450529</c:v>
                </c:pt>
                <c:pt idx="351">
                  <c:v>0.83474833063387111</c:v>
                </c:pt>
                <c:pt idx="352">
                  <c:v>0.82879886429542571</c:v>
                </c:pt>
                <c:pt idx="353">
                  <c:v>0.82277751874434668</c:v>
                </c:pt>
                <c:pt idx="354">
                  <c:v>0.81668648259811094</c:v>
                </c:pt>
                <c:pt idx="355">
                  <c:v>0.81052795735203886</c:v>
                </c:pt>
                <c:pt idx="356">
                  <c:v>0.80430415606557215</c:v>
                </c:pt>
                <c:pt idx="357">
                  <c:v>0.79801730205036459</c:v>
                </c:pt>
                <c:pt idx="358">
                  <c:v>0.79166962756126535</c:v>
                </c:pt>
                <c:pt idx="359">
                  <c:v>0.78526337249125788</c:v>
                </c:pt>
                <c:pt idx="360">
                  <c:v>0.77880078307140488</c:v>
                </c:pt>
                <c:pt idx="361">
                  <c:v>0.77228411057684365</c:v>
                </c:pt>
                <c:pt idx="362">
                  <c:v>0.765715610039849</c:v>
                </c:pt>
                <c:pt idx="363">
                  <c:v>0.75909753897098065</c:v>
                </c:pt>
                <c:pt idx="364">
                  <c:v>0.75243215608930325</c:v>
                </c:pt>
                <c:pt idx="365">
                  <c:v>0.74572172006265769</c:v>
                </c:pt>
                <c:pt idx="366">
                  <c:v>0.73896848825894412</c:v>
                </c:pt>
                <c:pt idx="367">
                  <c:v>0.7321747155093512</c:v>
                </c:pt>
                <c:pt idx="368">
                  <c:v>0.7253426528844531</c:v>
                </c:pt>
                <c:pt idx="369">
                  <c:v>0.71847454648407449</c:v>
                </c:pt>
                <c:pt idx="370">
                  <c:v>0.7115726362417969</c:v>
                </c:pt>
                <c:pt idx="371">
                  <c:v>0.70463915474496686</c:v>
                </c:pt>
                <c:pt idx="372">
                  <c:v>0.69767632607103081</c:v>
                </c:pt>
                <c:pt idx="373">
                  <c:v>0.69068636464100974</c:v>
                </c:pt>
                <c:pt idx="374">
                  <c:v>0.68367147409089624</c:v>
                </c:pt>
                <c:pt idx="375">
                  <c:v>0.67663384616172895</c:v>
                </c:pt>
                <c:pt idx="376">
                  <c:v>0.66957565960908627</c:v>
                </c:pt>
                <c:pt idx="377">
                  <c:v>0.66249907913269446</c:v>
                </c:pt>
                <c:pt idx="378">
                  <c:v>0.65540625432684019</c:v>
                </c:pt>
                <c:pt idx="379">
                  <c:v>0.64829931865223434</c:v>
                </c:pt>
                <c:pt idx="380">
                  <c:v>0.64118038842995462</c:v>
                </c:pt>
                <c:pt idx="381">
                  <c:v>0.63405156185806744</c:v>
                </c:pt>
                <c:pt idx="382">
                  <c:v>0.62691491805149191</c:v>
                </c:pt>
                <c:pt idx="383">
                  <c:v>0.6197725161056501</c:v>
                </c:pt>
                <c:pt idx="384">
                  <c:v>0.61262639418441567</c:v>
                </c:pt>
                <c:pt idx="385">
                  <c:v>0.60547856863284089</c:v>
                </c:pt>
                <c:pt idx="386">
                  <c:v>0.59833103311511393</c:v>
                </c:pt>
                <c:pt idx="387">
                  <c:v>0.59118575777817606</c:v>
                </c:pt>
                <c:pt idx="388">
                  <c:v>0.58404468844138258</c:v>
                </c:pt>
                <c:pt idx="389">
                  <c:v>0.57690974581257903</c:v>
                </c:pt>
                <c:pt idx="390">
                  <c:v>0.56978282473092301</c:v>
                </c:pt>
                <c:pt idx="391">
                  <c:v>0.5626657934367546</c:v>
                </c:pt>
                <c:pt idx="392">
                  <c:v>0.55556049286879527</c:v>
                </c:pt>
                <c:pt idx="393">
                  <c:v>0.54846873598891233</c:v>
                </c:pt>
                <c:pt idx="394">
                  <c:v>0.54139230713466768</c:v>
                </c:pt>
                <c:pt idx="395">
                  <c:v>0.53433296139983644</c:v>
                </c:pt>
                <c:pt idx="396">
                  <c:v>0.52729242404304844</c:v>
                </c:pt>
                <c:pt idx="397">
                  <c:v>0.52027238992468472</c:v>
                </c:pt>
                <c:pt idx="398">
                  <c:v>0.51327452297211906</c:v>
                </c:pt>
                <c:pt idx="399">
                  <c:v>0.506300455673381</c:v>
                </c:pt>
                <c:pt idx="400">
                  <c:v>0.49935178859927615</c:v>
                </c:pt>
                <c:pt idx="401">
                  <c:v>0.49243008995397791</c:v>
                </c:pt>
                <c:pt idx="402">
                  <c:v>0.48553689515407927</c:v>
                </c:pt>
                <c:pt idx="403">
                  <c:v>0.47867370643605534</c:v>
                </c:pt>
                <c:pt idx="404">
                  <c:v>0.47184199249207415</c:v>
                </c:pt>
                <c:pt idx="405">
                  <c:v>0.46504318813405632</c:v>
                </c:pt>
                <c:pt idx="406">
                  <c:v>0.4582786939858628</c:v>
                </c:pt>
                <c:pt idx="407">
                  <c:v>0.45154987620346831</c:v>
                </c:pt>
                <c:pt idx="408">
                  <c:v>0.44485806622294088</c:v>
                </c:pt>
                <c:pt idx="409">
                  <c:v>0.43820456053603751</c:v>
                </c:pt>
                <c:pt idx="410">
                  <c:v>0.43159062049319485</c:v>
                </c:pt>
                <c:pt idx="411">
                  <c:v>0.42501747213366869</c:v>
                </c:pt>
                <c:pt idx="412">
                  <c:v>0.41848630604256432</c:v>
                </c:pt>
                <c:pt idx="413">
                  <c:v>0.41199827723445942</c:v>
                </c:pt>
                <c:pt idx="414">
                  <c:v>0.40555450506332014</c:v>
                </c:pt>
                <c:pt idx="415">
                  <c:v>0.39915607315837665</c:v>
                </c:pt>
                <c:pt idx="416">
                  <c:v>0.39280402938560632</c:v>
                </c:pt>
                <c:pt idx="417">
                  <c:v>0.38649938583446408</c:v>
                </c:pt>
                <c:pt idx="418">
                  <c:v>0.38024311882946271</c:v>
                </c:pt>
                <c:pt idx="419">
                  <c:v>0.37403616896620495</c:v>
                </c:pt>
                <c:pt idx="420">
                  <c:v>0.36787944117144233</c:v>
                </c:pt>
                <c:pt idx="421">
                  <c:v>0.36177380478672161</c:v>
                </c:pt>
                <c:pt idx="422">
                  <c:v>0.35572009367516999</c:v>
                </c:pt>
                <c:pt idx="423">
                  <c:v>0.34971910635094045</c:v>
                </c:pt>
                <c:pt idx="424">
                  <c:v>0.34377160613084423</c:v>
                </c:pt>
                <c:pt idx="425">
                  <c:v>0.33787832130766676</c:v>
                </c:pt>
                <c:pt idx="426">
                  <c:v>0.33203994534466064</c:v>
                </c:pt>
                <c:pt idx="427">
                  <c:v>0.32625713709069726</c:v>
                </c:pt>
                <c:pt idx="428">
                  <c:v>0.32053052101554103</c:v>
                </c:pt>
                <c:pt idx="429">
                  <c:v>0.31486068746470591</c:v>
                </c:pt>
                <c:pt idx="430">
                  <c:v>0.30924819293334382</c:v>
                </c:pt>
                <c:pt idx="431">
                  <c:v>0.30369356035860218</c:v>
                </c:pt>
                <c:pt idx="432">
                  <c:v>0.29819727942988716</c:v>
                </c:pt>
                <c:pt idx="433">
                  <c:v>0.29275980691645093</c:v>
                </c:pt>
                <c:pt idx="434">
                  <c:v>0.28738156701172524</c:v>
                </c:pt>
                <c:pt idx="435">
                  <c:v>0.28206295169381546</c:v>
                </c:pt>
                <c:pt idx="436">
                  <c:v>0.27680432110155617</c:v>
                </c:pt>
                <c:pt idx="437">
                  <c:v>0.27160600392554224</c:v>
                </c:pt>
                <c:pt idx="438">
                  <c:v>0.26646829781352388</c:v>
                </c:pt>
                <c:pt idx="439">
                  <c:v>0.26139146978957339</c:v>
                </c:pt>
                <c:pt idx="440">
                  <c:v>0.25637575668641222</c:v>
                </c:pt>
                <c:pt idx="441">
                  <c:v>0.2514213655902951</c:v>
                </c:pt>
                <c:pt idx="442">
                  <c:v>0.2465284742978468</c:v>
                </c:pt>
                <c:pt idx="443">
                  <c:v>0.24169723178424152</c:v>
                </c:pt>
                <c:pt idx="444">
                  <c:v>0.23692775868212151</c:v>
                </c:pt>
                <c:pt idx="445">
                  <c:v>0.23222014777065075</c:v>
                </c:pt>
                <c:pt idx="446">
                  <c:v>0.22757446447410007</c:v>
                </c:pt>
                <c:pt idx="447">
                  <c:v>0.22299074736936852</c:v>
                </c:pt>
                <c:pt idx="448">
                  <c:v>0.21846900870183872</c:v>
                </c:pt>
                <c:pt idx="449">
                  <c:v>0.21400923490897797</c:v>
                </c:pt>
                <c:pt idx="450">
                  <c:v>0.20961138715109784</c:v>
                </c:pt>
                <c:pt idx="451">
                  <c:v>0.20527540184868476</c:v>
                </c:pt>
                <c:pt idx="452">
                  <c:v>0.20100119122573179</c:v>
                </c:pt>
                <c:pt idx="453">
                  <c:v>0.19678864385849171</c:v>
                </c:pt>
                <c:pt idx="454">
                  <c:v>0.19263762522909378</c:v>
                </c:pt>
                <c:pt idx="455">
                  <c:v>0.18854797828346265</c:v>
                </c:pt>
                <c:pt idx="456">
                  <c:v>0.18451952399298924</c:v>
                </c:pt>
                <c:pt idx="457">
                  <c:v>0.18055206191941536</c:v>
                </c:pt>
                <c:pt idx="458">
                  <c:v>0.17664537078239279</c:v>
                </c:pt>
                <c:pt idx="459">
                  <c:v>0.1727992090291951</c:v>
                </c:pt>
                <c:pt idx="460">
                  <c:v>0.16901331540606609</c:v>
                </c:pt>
                <c:pt idx="461">
                  <c:v>0.16528740953069693</c:v>
                </c:pt>
                <c:pt idx="462">
                  <c:v>0.16162119246533913</c:v>
                </c:pt>
                <c:pt idx="463">
                  <c:v>0.15801434729006247</c:v>
                </c:pt>
                <c:pt idx="464">
                  <c:v>0.15446653967568569</c:v>
                </c:pt>
                <c:pt idx="465">
                  <c:v>0.15097741845591461</c:v>
                </c:pt>
                <c:pt idx="466">
                  <c:v>0.14754661619823184</c:v>
                </c:pt>
                <c:pt idx="467">
                  <c:v>0.14417374977310049</c:v>
                </c:pt>
                <c:pt idx="468">
                  <c:v>0.14085842092104484</c:v>
                </c:pt>
                <c:pt idx="469">
                  <c:v>0.13760021681719456</c:v>
                </c:pt>
                <c:pt idx="470">
                  <c:v>0.13439871063288247</c:v>
                </c:pt>
                <c:pt idx="471">
                  <c:v>0.13125346209390101</c:v>
                </c:pt>
                <c:pt idx="472">
                  <c:v>0.12816401803503794</c:v>
                </c:pt>
                <c:pt idx="473">
                  <c:v>0.12512991295051712</c:v>
                </c:pt>
                <c:pt idx="474">
                  <c:v>0.12215066953998985</c:v>
                </c:pt>
                <c:pt idx="475">
                  <c:v>0.11922579924973033</c:v>
                </c:pt>
                <c:pt idx="476">
                  <c:v>0.11635480280870379</c:v>
                </c:pt>
                <c:pt idx="477">
                  <c:v>0.1135371707591899</c:v>
                </c:pt>
                <c:pt idx="478">
                  <c:v>0.11077238398165058</c:v>
                </c:pt>
                <c:pt idx="479">
                  <c:v>0.1080599142135527</c:v>
                </c:pt>
                <c:pt idx="480">
                  <c:v>0.10539922456186433</c:v>
                </c:pt>
                <c:pt idx="481">
                  <c:v>0.10278977000895433</c:v>
                </c:pt>
                <c:pt idx="482">
                  <c:v>0.10023099791164464</c:v>
                </c:pt>
                <c:pt idx="483">
                  <c:v>9.7722348493168604E-2</c:v>
                </c:pt>
                <c:pt idx="484">
                  <c:v>9.5263255327810034E-2</c:v>
                </c:pt>
                <c:pt idx="485">
                  <c:v>9.2853145818004051E-2</c:v>
                </c:pt>
                <c:pt idx="486">
                  <c:v>9.0491441663695882E-2</c:v>
                </c:pt>
                <c:pt idx="487">
                  <c:v>8.8177559323768889E-2</c:v>
                </c:pt>
                <c:pt idx="488">
                  <c:v>8.5910910469359072E-2</c:v>
                </c:pt>
                <c:pt idx="489">
                  <c:v>8.3690902428892489E-2</c:v>
                </c:pt>
                <c:pt idx="490">
                  <c:v>8.1516938624689561E-2</c:v>
                </c:pt>
                <c:pt idx="491">
                  <c:v>7.9388419000994345E-2</c:v>
                </c:pt>
                <c:pt idx="492">
                  <c:v>7.7304740443299672E-2</c:v>
                </c:pt>
                <c:pt idx="493">
                  <c:v>7.5265297188846586E-2</c:v>
                </c:pt>
                <c:pt idx="494">
                  <c:v>7.3269481228193406E-2</c:v>
                </c:pt>
                <c:pt idx="495">
                  <c:v>7.1316682697758038E-2</c:v>
                </c:pt>
                <c:pt idx="496">
                  <c:v>6.9406290263247628E-2</c:v>
                </c:pt>
                <c:pt idx="497">
                  <c:v>6.7537691493904539E-2</c:v>
                </c:pt>
                <c:pt idx="498">
                  <c:v>6.5710273227502794E-2</c:v>
                </c:pt>
                <c:pt idx="499">
                  <c:v>6.3923421926044902E-2</c:v>
                </c:pt>
                <c:pt idx="500">
                  <c:v>6.2176524022116292E-2</c:v>
                </c:pt>
                <c:pt idx="501">
                  <c:v>6.0468966255864634E-2</c:v>
                </c:pt>
                <c:pt idx="502">
                  <c:v>5.88001360025842E-2</c:v>
                </c:pt>
                <c:pt idx="503">
                  <c:v>5.7169421590890432E-2</c:v>
                </c:pt>
                <c:pt idx="504">
                  <c:v>5.5576212611482989E-2</c:v>
                </c:pt>
                <c:pt idx="505">
                  <c:v>5.4019900216503006E-2</c:v>
                </c:pt>
                <c:pt idx="506">
                  <c:v>5.2499877409499109E-2</c:v>
                </c:pt>
                <c:pt idx="507">
                  <c:v>5.1015539326026912E-2</c:v>
                </c:pt>
                <c:pt idx="508">
                  <c:v>4.9566283504911698E-2</c:v>
                </c:pt>
                <c:pt idx="509">
                  <c:v>4.8151510150216015E-2</c:v>
                </c:pt>
                <c:pt idx="510">
                  <c:v>4.6770622383958987E-2</c:v>
                </c:pt>
                <c:pt idx="511">
                  <c:v>4.5423026489642082E-2</c:v>
                </c:pt>
                <c:pt idx="512">
                  <c:v>4.4108132146645308E-2</c:v>
                </c:pt>
                <c:pt idx="513">
                  <c:v>4.2825352655560874E-2</c:v>
                </c:pt>
                <c:pt idx="514">
                  <c:v>4.1574105154542393E-2</c:v>
                </c:pt>
                <c:pt idx="515">
                  <c:v>4.035381082675106E-2</c:v>
                </c:pt>
                <c:pt idx="516">
                  <c:v>3.9163895098987066E-2</c:v>
                </c:pt>
                <c:pt idx="517">
                  <c:v>3.8003787831602201E-2</c:v>
                </c:pt>
                <c:pt idx="518">
                  <c:v>3.6872923499791779E-2</c:v>
                </c:pt>
                <c:pt idx="519">
                  <c:v>3.5770741366372608E-2</c:v>
                </c:pt>
                <c:pt idx="520">
                  <c:v>3.4696685646156522E-2</c:v>
                </c:pt>
                <c:pt idx="521">
                  <c:v>3.3650205662035186E-2</c:v>
                </c:pt>
                <c:pt idx="522">
                  <c:v>3.2630755992895992E-2</c:v>
                </c:pt>
                <c:pt idx="523">
                  <c:v>3.1637796613491878E-2</c:v>
                </c:pt>
                <c:pt idx="524">
                  <c:v>3.0670793026394017E-2</c:v>
                </c:pt>
                <c:pt idx="525">
                  <c:v>2.972921638615875E-2</c:v>
                </c:pt>
                <c:pt idx="526">
                  <c:v>2.8812543615843022E-2</c:v>
                </c:pt>
                <c:pt idx="527">
                  <c:v>2.7920257516007997E-2</c:v>
                </c:pt>
                <c:pt idx="528">
                  <c:v>2.7051846866350378E-2</c:v>
                </c:pt>
                <c:pt idx="529">
                  <c:v>2.620680652010679E-2</c:v>
                </c:pt>
                <c:pt idx="530">
                  <c:v>2.5384637491376701E-2</c:v>
                </c:pt>
                <c:pt idx="531">
                  <c:v>2.4584847035512645E-2</c:v>
                </c:pt>
                <c:pt idx="532">
                  <c:v>2.3806948722728975E-2</c:v>
                </c:pt>
                <c:pt idx="533">
                  <c:v>2.305046250508061E-2</c:v>
                </c:pt>
                <c:pt idx="534">
                  <c:v>2.2314914776966371E-2</c:v>
                </c:pt>
                <c:pt idx="535">
                  <c:v>2.1599838429311874E-2</c:v>
                </c:pt>
                <c:pt idx="536">
                  <c:v>2.0904772897588408E-2</c:v>
                </c:pt>
                <c:pt idx="537">
                  <c:v>2.022926420382555E-2</c:v>
                </c:pt>
                <c:pt idx="538">
                  <c:v>1.9572864992774656E-2</c:v>
                </c:pt>
                <c:pt idx="539">
                  <c:v>1.8935134562382567E-2</c:v>
                </c:pt>
                <c:pt idx="540">
                  <c:v>1.8315638888734179E-2</c:v>
                </c:pt>
                <c:pt idx="541">
                  <c:v>1.7713950645622523E-2</c:v>
                </c:pt>
                <c:pt idx="542">
                  <c:v>1.7129649218906102E-2</c:v>
                </c:pt>
                <c:pt idx="543">
                  <c:v>1.6562320715811544E-2</c:v>
                </c:pt>
                <c:pt idx="544">
                  <c:v>1.6011557969340218E-2</c:v>
                </c:pt>
                <c:pt idx="545">
                  <c:v>1.5476960537936948E-2</c:v>
                </c:pt>
                <c:pt idx="546">
                  <c:v>1.4958134700577467E-2</c:v>
                </c:pt>
                <c:pt idx="547">
                  <c:v>1.445469344743189E-2</c:v>
                </c:pt>
                <c:pt idx="548">
                  <c:v>1.3966256466258136E-2</c:v>
                </c:pt>
                <c:pt idx="549">
                  <c:v>1.3492450124681039E-2</c:v>
                </c:pt>
                <c:pt idx="550">
                  <c:v>1.3032907448509346E-2</c:v>
                </c:pt>
                <c:pt idx="551">
                  <c:v>1.2587268096242032E-2</c:v>
                </c:pt>
                <c:pt idx="552">
                  <c:v>1.2155178329914935E-2</c:v>
                </c:pt>
                <c:pt idx="553">
                  <c:v>1.1736290982435355E-2</c:v>
                </c:pt>
                <c:pt idx="554">
                  <c:v>1.1330265421552022E-2</c:v>
                </c:pt>
                <c:pt idx="555">
                  <c:v>1.0936767510604968E-2</c:v>
                </c:pt>
                <c:pt idx="556">
                  <c:v>1.0555469566198799E-2</c:v>
                </c:pt>
                <c:pt idx="557">
                  <c:v>1.0186050312940377E-2</c:v>
                </c:pt>
                <c:pt idx="558">
                  <c:v>9.8281948353796719E-3</c:v>
                </c:pt>
                <c:pt idx="559">
                  <c:v>9.4815945272907938E-3</c:v>
                </c:pt>
                <c:pt idx="560">
                  <c:v>9.1459470384278787E-3</c:v>
                </c:pt>
                <c:pt idx="561">
                  <c:v>8.8209562188879213E-3</c:v>
                </c:pt>
                <c:pt idx="562">
                  <c:v>8.5063320612107744E-3</c:v>
                </c:pt>
                <c:pt idx="563">
                  <c:v>8.2017906403433413E-3</c:v>
                </c:pt>
                <c:pt idx="564">
                  <c:v>7.9070540515934207E-3</c:v>
                </c:pt>
                <c:pt idx="565">
                  <c:v>7.6218503466955337E-3</c:v>
                </c:pt>
                <c:pt idx="566">
                  <c:v>7.3459134681083489E-3</c:v>
                </c:pt>
                <c:pt idx="567">
                  <c:v>7.0789831816615856E-3</c:v>
                </c:pt>
                <c:pt idx="568">
                  <c:v>6.8208050076664153E-3</c:v>
                </c:pt>
                <c:pt idx="569">
                  <c:v>6.5711301506018128E-3</c:v>
                </c:pt>
                <c:pt idx="570">
                  <c:v>6.3297154274857461E-3</c:v>
                </c:pt>
                <c:pt idx="571">
                  <c:v>6.0963231950380099E-3</c:v>
                </c:pt>
                <c:pt idx="572">
                  <c:v>5.8707212757384639E-3</c:v>
                </c:pt>
                <c:pt idx="573">
                  <c:v>5.6526828828816263E-3</c:v>
                </c:pt>
                <c:pt idx="574">
                  <c:v>5.4419865447258905E-3</c:v>
                </c:pt>
                <c:pt idx="575">
                  <c:v>5.2384160278330996E-3</c:v>
                </c:pt>
                <c:pt idx="576">
                  <c:v>5.0417602596909746E-3</c:v>
                </c:pt>
                <c:pt idx="577">
                  <c:v>4.851813250708637E-3</c:v>
                </c:pt>
                <c:pt idx="578">
                  <c:v>4.6683740156721583E-3</c:v>
                </c:pt>
                <c:pt idx="579">
                  <c:v>4.491246494744864E-3</c:v>
                </c:pt>
                <c:pt idx="580">
                  <c:v>4.3202394740940618E-3</c:v>
                </c:pt>
                <c:pt idx="581">
                  <c:v>4.1551665062229881E-3</c:v>
                </c:pt>
                <c:pt idx="582">
                  <c:v>3.9958458300846291E-3</c:v>
                </c:pt>
                <c:pt idx="583">
                  <c:v>3.8421002910507063E-3</c:v>
                </c:pt>
                <c:pt idx="584">
                  <c:v>3.6937572608069023E-3</c:v>
                </c:pt>
                <c:pt idx="585">
                  <c:v>3.550648557242539E-3</c:v>
                </c:pt>
                <c:pt idx="586">
                  <c:v>3.4126103644004438E-3</c:v>
                </c:pt>
                <c:pt idx="587">
                  <c:v>3.2794831525500851E-3</c:v>
                </c:pt>
                <c:pt idx="588">
                  <c:v>3.1511115984444353E-3</c:v>
                </c:pt>
                <c:pt idx="589">
                  <c:v>3.0273445058185606E-3</c:v>
                </c:pt>
                <c:pt idx="590">
                  <c:v>2.9080347261855595E-3</c:v>
                </c:pt>
                <c:pt idx="591">
                  <c:v>2.7930390799827389E-3</c:v>
                </c:pt>
                <c:pt idx="592">
                  <c:v>2.68221827811889E-3</c:v>
                </c:pt>
                <c:pt idx="593">
                  <c:v>2.5754368439706563E-3</c:v>
                </c:pt>
                <c:pt idx="594">
                  <c:v>2.4725630358741857E-3</c:v>
                </c:pt>
                <c:pt idx="595">
                  <c:v>2.3734687701555826E-3</c:v>
                </c:pt>
                <c:pt idx="596">
                  <c:v>2.278029544741524E-3</c:v>
                </c:pt>
                <c:pt idx="597">
                  <c:v>2.1861243633893839E-3</c:v>
                </c:pt>
                <c:pt idx="598">
                  <c:v>2.0976356605737216E-3</c:v>
                </c:pt>
                <c:pt idx="599">
                  <c:v>2.0124492270642033E-3</c:v>
                </c:pt>
                <c:pt idx="600">
                  <c:v>1.9304541362277093E-3</c:v>
                </c:pt>
              </c:numCache>
            </c:numRef>
          </c:val>
          <c:smooth val="0"/>
          <c:extLst>
            <c:ext xmlns:c16="http://schemas.microsoft.com/office/drawing/2014/chart" uri="{C3380CC4-5D6E-409C-BE32-E72D297353CC}">
              <c16:uniqueId val="{00000001-1676-4FC6-A882-DDCF21BE9FF0}"/>
            </c:ext>
          </c:extLst>
        </c:ser>
        <c:dLbls>
          <c:showLegendKey val="0"/>
          <c:showVal val="0"/>
          <c:showCatName val="0"/>
          <c:showSerName val="0"/>
          <c:showPercent val="0"/>
          <c:showBubbleSize val="0"/>
        </c:dLbls>
        <c:marker val="1"/>
        <c:smooth val="0"/>
        <c:axId val="2094734554"/>
        <c:axId val="2094734552"/>
      </c:lineChart>
      <c:catAx>
        <c:axId val="2094734554"/>
        <c:scaling>
          <c:orientation val="minMax"/>
        </c:scaling>
        <c:delete val="0"/>
        <c:axPos val="b"/>
        <c:title>
          <c:tx>
            <c:rich>
              <a:bodyPr/>
              <a:lstStyle/>
              <a:p>
                <a:pPr>
                  <a:defRPr sz="1200" b="0" i="0" u="none" strike="noStrike">
                    <a:solidFill>
                      <a:srgbClr val="475569"/>
                    </a:solidFill>
                    <a:latin typeface="+mn-lt"/>
                  </a:defRPr>
                </a:pPr>
                <a:r>
                  <a:rPr lang="en-US" sz="1200" b="0" i="0" u="none" strike="noStrike">
                    <a:solidFill>
                      <a:srgbClr val="475569"/>
                    </a:solidFill>
                    <a:latin typeface="+mn-lt"/>
                  </a:rPr>
                  <a:t>z (µm)</a:t>
                </a:r>
              </a:p>
            </c:rich>
          </c:tx>
          <c:overlay val="0"/>
        </c:title>
        <c:numFmt formatCode="General" sourceLinked="1"/>
        <c:majorTickMark val="out"/>
        <c:minorTickMark val="none"/>
        <c:tickLblPos val="low"/>
        <c:spPr>
          <a:ln w="12700" cap="flat">
            <a:solidFill>
              <a:srgbClr val="888888"/>
            </a:solidFill>
            <a:prstDash val="solid"/>
            <a:round/>
          </a:ln>
        </c:spPr>
        <c:txPr>
          <a:bodyPr/>
          <a:lstStyle/>
          <a:p>
            <a:pPr>
              <a:defRPr sz="1100" b="0" i="0" u="none" strike="noStrike">
                <a:solidFill>
                  <a:srgbClr val="475569"/>
                </a:solidFill>
                <a:latin typeface="+mn-lt"/>
              </a:defRPr>
            </a:pPr>
            <a:endParaRPr lang="en-US"/>
          </a:p>
        </c:txPr>
        <c:crossAx val="2094734552"/>
        <c:crosses val="autoZero"/>
        <c:auto val="1"/>
        <c:lblAlgn val="ctr"/>
        <c:lblOffset val="100"/>
        <c:tickLblSkip val="100"/>
        <c:noMultiLvlLbl val="1"/>
      </c:catAx>
      <c:valAx>
        <c:axId val="2094734552"/>
        <c:scaling>
          <c:orientation val="minMax"/>
          <c:max val="1.05"/>
          <c:min val="-1.05"/>
        </c:scaling>
        <c:delete val="1"/>
        <c:axPos val="l"/>
        <c:numFmt formatCode="General" sourceLinked="0"/>
        <c:majorTickMark val="out"/>
        <c:minorTickMark val="none"/>
        <c:tickLblPos val="nextTo"/>
        <c:crossAx val="2094734554"/>
        <c:crosses val="autoZero"/>
        <c:crossBetween val="between"/>
      </c:valAx>
      <c:spPr>
        <a:solidFill>
          <a:srgbClr val="FFFFFF">
            <a:alpha val="0"/>
          </a:srgbClr>
        </a:solidFill>
        <a:ln>
          <a:noFill/>
        </a:ln>
        <a:effectLst/>
      </c:spPr>
    </c:plotArea>
    <c:legend>
      <c:legendPos val="b"/>
      <c:overlay val="0"/>
      <c:txPr>
        <a:bodyPr/>
        <a:lstStyle/>
        <a:p>
          <a:pPr>
            <a:defRPr sz="1200">
              <a:solidFill>
                <a:srgbClr val="475569"/>
              </a:solidFill>
              <a:latin typeface="+mn-lt"/>
              <a:cs typeface="+mn-lt"/>
            </a:defRPr>
          </a:pPr>
          <a:endParaRPr lang="en-US"/>
        </a:p>
      </c:txPr>
    </c:legend>
    <c:plotVisOnly val="1"/>
    <c:dispBlanksAs val="span"/>
    <c:showDLblsOverMax val="1"/>
  </c:chart>
  <c:spPr>
    <a:solidFill>
      <a:srgbClr val="FFFFFF">
        <a:alpha val="0"/>
      </a:srgbClr>
    </a:solid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663655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0:30. Adnan's lecture showed why surrogates exist in general. This talk is the specific machine, the data, and what we want the two teams to find out.</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0:30.</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one: the machine.</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1:30. Keep it to the picture. Schematic: the laser enters from the left, drives the plasma wave (the bubble) inside the gas cell, the trapped electrons ride at the back of the bubble, and the bunch leaves on the right at tens to hundreds of MeV.</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only mechanism they need: ionisation injection — the nitrogen inner shell is ionised late, at the right place to be trapped.</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two: the simulation, and its price.</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2:00. The point: the map from knobs to bunch is known exactly, but each point costs a cluster job.
Step 1, fields on a grid: the electric and magnetic fields live on the cells of a mesh, and Maxwell's equations are advanced one time step on every cell.
Step 2, interpolate: each macro-particle sits between grid points, so the fields are read off the grid at its position.
Step 3, push: every macro-particle is moved by the Lorentz force, F = q(E + v × B), for one time step.
Step 4, deposit: the moved particles carry charge and current, which are spread back onto the grid as the source for the next field solve.
Picture: one simulation of the kind in the data pack, about 2 mm into the gas: the laser (red) pushes plasma electrons aside and leaves a bubble behind it; nitrogen electrons freed inside the bubble are trapped (blue) and accelerated.
Smilei is the code (Derouillat et al. 2018); the data pack uses its cylindrical grid and the laser-envelope approximation, which is what makes thousands of runs affordable.</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34× between the two Smilei rows on the next slide is this: the envelope grid follows the plasma wavelength, the full-wave grid follows the laser wavelength. The envelope also has its own ionisation model, computed from the averaged field. Smilei: Derouillat et al. 2018; the envelope model in Smilei: Massimo et al. 2019, J. Comput. Phys.</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0:45. The table is the honest price of one training sample: even the cheap envelope run is a quarter of a thousand core-hours. On a GPU the full-wave code needs most of a day for one configuration. The envelope model is 34× cheaper than the full wave on CPUs and still goes further.</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0:45. Do not re-sell surrogates; they saw Adnan's speed chart. The spectra: the machine jitters, so a controller needs an answer every shot. Scanning, optimising or inverting the machine needs thousands of such answers.</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three: the challenge.</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2:00. These are the organisers' three questions. The physics point: our own attempt with the textbook energy-gain law along the profile did not explain most of the variation — the optional objective "Find the physics that helps" has that negative result. Full wording of question one: a network can learn everything from the simulations, or you can give it what physics already knows — for example, a formula for the energy gain as an extra input. We tried the textbook formula: it explains little of the difference between simulations. Which physics does help is open.</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2:00. Everyone climbs the same ladder, so teams are compared on the same tasks. Friday is presentations only, so the ladder ends Thursday. Keep the last hour of Thursday for slides.
The schedule is a suggestion: the Easy bars will probably fall much faster than a day each — move on as soon as you beat them.
Easy trajectory task: your submission is then scored by the organisers on the hidden test (test_trajectory.parquet); the pack quotes no linear number, so fit the linear model yourself.
Particles take long to train. Each simulation holds about 20,000 particles; the loss compares clouds of 2,000 particles × 6 coordinates and is backpropagated through all of them, so every step is slow. If you aim for them, start a run early.</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2:00. Everyone climbs the same ladder, so teams are compared on the same tasks. Friday is presentations only, so the ladder ends Thursday. Keep the last hour of Thursday for slides.
The schedule is a suggestion: the Easy bars will probably fall much faster than a day each — move on as soon as you beat them.
Easy trajectory task: your submission is then scored by the organisers on the hidden test (test_trajectory.parquet); the pack quotes no linear number, so fit the linear model yourself.
Particles take long to train. Each simulation holds about 20,000 particles; the loss compares clouds of 2,000 particles × 6 coordinates and is backpropagated through all of them, so every step is slow. If you aim for them, start a run early.</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2:00. Inverse model: in review. Say so.</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1:30. These are what would make the result useful to us — not the jury's criteria. Ranking and hand-in: GRADING.md in the challenge repository. The jury decides.</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four: the data and the bars.</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1:30. Two campaigns, two knob sets — that is why they are two files. Energy spread dE_mad is a fraction, not a percent. Ranges: Campaign A p_1 10–100 mbar, c_N2 0.002–0.12, a_0 1.10–1.85; Campaign B a_0 fixed at 1.25, P_max 4–7 kPa, cN2_max 0.05–0.25, L_inj 0.4–0.8 mm, dip_frac 0.1–0.5.</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1:00. One Campaign B simulation at the end of the accelerator. Left: the energy spectrum — median energy, spread (a fraction), charge. Right: each dot is where an electron is and where it is heading; a thin stripe means a small emittance, so the bunch can be focused to a small spot.</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1:30. The beam starts to grow a little before the shaded plasma end: the gas density is already falling there. Drift is reported, not ranked.</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1:30. One row = one simulation = one config id, everywhere except the moments table (sim_id string).</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1:30. Kane is the only published number; the inverse is in review — say so. Campaign B numbers are ours, internal, trained on our own split: stretch targets, not bars. The Campaign B reference reused the Campaign A approach on the new data; notebooks 2 and 3, shared by the organisers, contain it.</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1:30. The pitfalls (dE_mad is a fraction, trajectories ranked in-plasma only, the test leans to high density) are in the repository; do not read them out.</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0:30, then 10 min questions.</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698480" y="6446520"/>
            <a:ext cx="941832" cy="274320"/>
          </a:xfrm>
          <a:prstGeom prst="rect">
            <a:avLst/>
          </a:prstGeom>
          <a:extLst>
            <a:ext uri="{C572A759-6A51-4108-AA02-DFA0A04FC94B}">
              <ma14:wrappingTextBoxFlag xmlns:ma14="http://schemas.microsoft.com/office/mac/drawingml/2011/main" xmlns="" val="0"/>
            </a:ext>
          </a:extLst>
        </p:spPr>
        <p:txBody>
          <a:bodyPr lIns="0" tIns="0" rIns="0" bIns="0"/>
          <a:lstStyle>
            <a:lvl1pPr>
              <a:defRPr sz="1000">
                <a:solidFill>
                  <a:srgbClr val="94A3B8"/>
                </a:solidFill>
              </a:defRPr>
            </a:lvl1pPr>
          </a:lstStyle>
          <a:p>
            <a:pPr algn="r"/>
            <a:fld id="{F7021451-1387-4CA6-816F-3879F97B5CBC}" type="slidenum">
              <a:rPr lang="en-US" b="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NTENT">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6446520"/>
            <a:ext cx="9601200" cy="274320"/>
          </a:xfrm>
          <a:prstGeom prst="rect">
            <a:avLst/>
          </a:prstGeom>
          <a:noFill/>
          <a:ln/>
        </p:spPr>
        <p:txBody>
          <a:bodyPr wrap="square" lIns="0" tIns="0" rIns="0" bIns="0" rtlCol="0" anchor="ctr"/>
          <a:lstStyle/>
          <a:p>
            <a:pPr marL="0" indent="0">
              <a:buNone/>
            </a:pPr>
            <a:r>
              <a:rPr lang="en-US" sz="1000" dirty="0">
                <a:solidFill>
                  <a:srgbClr val="475569"/>
                </a:solidFill>
              </a:rPr>
              <a:t>AISSAI Hackathon 2026 · Surrogate Models (PALLAS) · M. Lenivenko</a:t>
            </a:r>
            <a:endParaRPr lang="en-US" sz="1000" dirty="0"/>
          </a:p>
        </p:txBody>
      </p:sp>
      <p:sp>
        <p:nvSpPr>
          <p:cNvPr id="3" name="Text 1"/>
          <p:cNvSpPr>
            <a:spLocks noGrp="1"/>
          </p:cNvSpPr>
          <p:nvPr>
            <p:ph type="title" idx="101" hasCustomPrompt="1"/>
          </p:nvPr>
        </p:nvSpPr>
        <p:spPr>
          <a:xfrm>
            <a:off x="548640" y="292608"/>
            <a:ext cx="11091672" cy="960120"/>
          </a:xfrm>
          <a:prstGeom prst="rect">
            <a:avLst/>
          </a:prstGeom>
          <a:noFill/>
          <a:ln/>
        </p:spPr>
        <p:txBody>
          <a:bodyPr wrap="square" rtlCol="0"/>
          <a:lstStyle>
            <a:lvl1pPr marL="0" indent="0" algn="l">
              <a:buNone/>
              <a:defRPr lang="en-US" sz="3600" b="1" dirty="0">
                <a:solidFill>
                  <a:schemeClr val="tx1"/>
                </a:solidFill>
              </a:defRPr>
            </a:lvl1pPr>
          </a:lstStyle>
          <a:p>
            <a:pPr marL="0" indent="0" algn="l">
              <a:buNone/>
            </a:pPr>
            <a:endParaRPr lang="en-US" sz="3600" dirty="0"/>
          </a:p>
        </p:txBody>
      </p:sp>
      <p:sp>
        <p:nvSpPr>
          <p:cNvPr id="25" name="Slide Number Placeholder 0"/>
          <p:cNvSpPr>
            <a:spLocks noGrp="1"/>
          </p:cNvSpPr>
          <p:nvPr>
            <p:ph type="sldNum" sz="quarter" idx="4294967295"/>
          </p:nvPr>
        </p:nvSpPr>
        <p:spPr>
          <a:xfrm>
            <a:off x="10698480" y="6446520"/>
            <a:ext cx="941832" cy="274320"/>
          </a:xfrm>
          <a:prstGeom prst="rect">
            <a:avLst/>
          </a:prstGeom>
          <a:extLst>
            <a:ext uri="{C572A759-6A51-4108-AA02-DFA0A04FC94B}">
              <ma14:wrappingTextBoxFlag xmlns:ma14="http://schemas.microsoft.com/office/mac/drawingml/2011/main" xmlns="" val="0"/>
            </a:ext>
          </a:extLst>
        </p:spPr>
        <p:txBody>
          <a:bodyPr lIns="0" tIns="0" rIns="0" bIns="0"/>
          <a:lstStyle>
            <a:lvl1pPr>
              <a:defRPr sz="1000">
                <a:solidFill>
                  <a:srgbClr val="475569"/>
                </a:solidFill>
              </a:defRPr>
            </a:lvl1pPr>
          </a:lstStyle>
          <a:p>
            <a:pPr algn="r"/>
            <a:fld id="{F7021451-1387-4CA6-816F-3879F97B5CBC}" type="slidenum">
              <a:rPr lang="en-US" b="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DARK_TITLE">
    <p:bg>
      <p:bgPr>
        <a:solidFill>
          <a:srgbClr val="0D1B2A"/>
        </a:solidFill>
        <a:effectLst/>
      </p:bgPr>
    </p:bg>
    <p:spTree>
      <p:nvGrpSpPr>
        <p:cNvPr id="1" name=""/>
        <p:cNvGrpSpPr/>
        <p:nvPr/>
      </p:nvGrpSpPr>
      <p:grpSpPr>
        <a:xfrm>
          <a:off x="0" y="0"/>
          <a:ext cx="0" cy="0"/>
          <a:chOff x="0" y="0"/>
          <a:chExt cx="0" cy="0"/>
        </a:xfrm>
      </p:grpSpPr>
      <p:sp>
        <p:nvSpPr>
          <p:cNvPr id="2" name="Text 0"/>
          <p:cNvSpPr/>
          <p:nvPr/>
        </p:nvSpPr>
        <p:spPr>
          <a:xfrm>
            <a:off x="548640" y="6446520"/>
            <a:ext cx="9601200" cy="274320"/>
          </a:xfrm>
          <a:prstGeom prst="rect">
            <a:avLst/>
          </a:prstGeom>
          <a:noFill/>
          <a:ln/>
        </p:spPr>
        <p:txBody>
          <a:bodyPr wrap="square" lIns="0" tIns="0" rIns="0" bIns="0" rtlCol="0" anchor="ctr"/>
          <a:lstStyle/>
          <a:p>
            <a:pPr marL="0" indent="0">
              <a:buNone/>
            </a:pPr>
            <a:r>
              <a:rPr lang="en-US" sz="1000" dirty="0">
                <a:solidFill>
                  <a:srgbClr val="94A3B8"/>
                </a:solidFill>
              </a:rPr>
              <a:t>AISSAI Hackathon 2026 · Surrogate Models (PALLAS) · M. Lenivenko</a:t>
            </a:r>
            <a:endParaRPr lang="en-US" sz="1000" dirty="0"/>
          </a:p>
        </p:txBody>
      </p:sp>
      <p:sp>
        <p:nvSpPr>
          <p:cNvPr id="3" name="Text 1"/>
          <p:cNvSpPr>
            <a:spLocks noGrp="1"/>
          </p:cNvSpPr>
          <p:nvPr>
            <p:ph type="body" idx="101" hasCustomPrompt="1"/>
          </p:nvPr>
        </p:nvSpPr>
        <p:spPr>
          <a:xfrm>
            <a:off x="548640" y="1051560"/>
            <a:ext cx="7680960" cy="457200"/>
          </a:xfrm>
          <a:prstGeom prst="rect">
            <a:avLst/>
          </a:prstGeom>
          <a:noFill/>
          <a:ln/>
        </p:spPr>
        <p:txBody>
          <a:bodyPr wrap="square" rtlCol="0"/>
          <a:lstStyle>
            <a:lvl1pPr marL="0" indent="0">
              <a:buNone/>
              <a:defRPr lang="en-US" sz="2000" dirty="0">
                <a:solidFill>
                  <a:schemeClr val="bg1"/>
                </a:solidFill>
              </a:defRPr>
            </a:lvl1pPr>
          </a:lstStyle>
          <a:p>
            <a:pPr marL="0" indent="0">
              <a:buNone/>
            </a:pPr>
            <a:endParaRPr lang="en-US" sz="2000" dirty="0"/>
          </a:p>
        </p:txBody>
      </p:sp>
      <p:sp>
        <p:nvSpPr>
          <p:cNvPr id="4" name="Text 1"/>
          <p:cNvSpPr>
            <a:spLocks noGrp="1"/>
          </p:cNvSpPr>
          <p:nvPr>
            <p:ph type="title" idx="102" hasCustomPrompt="1"/>
          </p:nvPr>
        </p:nvSpPr>
        <p:spPr>
          <a:xfrm>
            <a:off x="548640" y="1600200"/>
            <a:ext cx="7680960" cy="2103120"/>
          </a:xfrm>
          <a:prstGeom prst="rect">
            <a:avLst/>
          </a:prstGeom>
          <a:noFill/>
          <a:ln/>
        </p:spPr>
        <p:txBody>
          <a:bodyPr wrap="square" rtlCol="0"/>
          <a:lstStyle>
            <a:lvl1pPr marL="0" indent="0" algn="l">
              <a:buNone/>
              <a:defRPr lang="en-US" sz="4000" b="1" dirty="0">
                <a:solidFill>
                  <a:schemeClr val="accent1"/>
                </a:solidFill>
              </a:defRPr>
            </a:lvl1pPr>
          </a:lstStyle>
          <a:p>
            <a:pPr marL="0" indent="0" algn="l">
              <a:buNone/>
            </a:pPr>
            <a:endParaRPr lang="en-US" sz="4000" dirty="0"/>
          </a:p>
        </p:txBody>
      </p:sp>
      <p:sp>
        <p:nvSpPr>
          <p:cNvPr id="5" name="Text 1"/>
          <p:cNvSpPr>
            <a:spLocks noGrp="1"/>
          </p:cNvSpPr>
          <p:nvPr>
            <p:ph type="body" idx="103" hasCustomPrompt="1"/>
          </p:nvPr>
        </p:nvSpPr>
        <p:spPr>
          <a:xfrm>
            <a:off x="548640" y="3931920"/>
            <a:ext cx="7680960" cy="457200"/>
          </a:xfrm>
          <a:prstGeom prst="rect">
            <a:avLst/>
          </a:prstGeom>
          <a:noFill/>
          <a:ln/>
        </p:spPr>
        <p:txBody>
          <a:bodyPr wrap="square" rtlCol="0"/>
          <a:lstStyle>
            <a:lvl1pPr marL="0" indent="0">
              <a:buNone/>
              <a:defRPr lang="en-US" sz="1800" dirty="0">
                <a:solidFill>
                  <a:schemeClr val="bg1"/>
                </a:solidFill>
              </a:defRPr>
            </a:lvl1pPr>
          </a:lstStyle>
          <a:p>
            <a:pPr marL="0" indent="0">
              <a:buNone/>
            </a:pPr>
            <a:endParaRPr lang="en-US" sz="1800" dirty="0"/>
          </a:p>
        </p:txBody>
      </p:sp>
      <p:sp>
        <p:nvSpPr>
          <p:cNvPr id="6" name="Text 1"/>
          <p:cNvSpPr>
            <a:spLocks noGrp="1"/>
          </p:cNvSpPr>
          <p:nvPr>
            <p:ph type="body" idx="104" hasCustomPrompt="1"/>
          </p:nvPr>
        </p:nvSpPr>
        <p:spPr>
          <a:xfrm>
            <a:off x="548640" y="4572000"/>
            <a:ext cx="7680960" cy="1188720"/>
          </a:xfrm>
          <a:prstGeom prst="rect">
            <a:avLst/>
          </a:prstGeom>
          <a:noFill/>
          <a:ln/>
        </p:spPr>
        <p:txBody>
          <a:bodyPr wrap="square" rtlCol="0"/>
          <a:lstStyle>
            <a:lvl1pPr marL="0" indent="0">
              <a:buNone/>
              <a:defRPr lang="en-US" sz="1600" dirty="0">
                <a:solidFill>
                  <a:srgbClr val="94A3B8"/>
                </a:solidFill>
              </a:defRPr>
            </a:lvl1pPr>
          </a:lstStyle>
          <a:p>
            <a:pPr marL="0" indent="0">
              <a:buNone/>
            </a:pPr>
            <a:endParaRPr lang="en-US" sz="1600" dirty="0"/>
          </a:p>
        </p:txBody>
      </p:sp>
      <p:sp>
        <p:nvSpPr>
          <p:cNvPr id="25" name="Slide Number Placeholder 0"/>
          <p:cNvSpPr>
            <a:spLocks noGrp="1"/>
          </p:cNvSpPr>
          <p:nvPr>
            <p:ph type="sldNum" sz="quarter" idx="4294967295"/>
          </p:nvPr>
        </p:nvSpPr>
        <p:spPr>
          <a:xfrm>
            <a:off x="10698480" y="6446520"/>
            <a:ext cx="941832" cy="274320"/>
          </a:xfrm>
          <a:prstGeom prst="rect">
            <a:avLst/>
          </a:prstGeom>
          <a:extLst>
            <a:ext uri="{C572A759-6A51-4108-AA02-DFA0A04FC94B}">
              <ma14:wrappingTextBoxFlag xmlns:ma14="http://schemas.microsoft.com/office/mac/drawingml/2011/main" xmlns="" val="0"/>
            </a:ext>
          </a:extLst>
        </p:spPr>
        <p:txBody>
          <a:bodyPr lIns="0" tIns="0" rIns="0" bIns="0"/>
          <a:lstStyle>
            <a:lvl1pPr>
              <a:defRPr sz="1000">
                <a:solidFill>
                  <a:srgbClr val="94A3B8"/>
                </a:solidFill>
              </a:defRPr>
            </a:lvl1pPr>
          </a:lstStyle>
          <a:p>
            <a:pPr algn="r"/>
            <a:fld id="{F7021451-1387-4CA6-816F-3879F97B5CBC}" type="slidenum">
              <a:rPr lang="en-US" b="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DARK_SECTION">
    <p:bg>
      <p:bgPr>
        <a:solidFill>
          <a:srgbClr val="0D1B2A"/>
        </a:solidFill>
        <a:effectLst/>
      </p:bgPr>
    </p:bg>
    <p:spTree>
      <p:nvGrpSpPr>
        <p:cNvPr id="1" name=""/>
        <p:cNvGrpSpPr/>
        <p:nvPr/>
      </p:nvGrpSpPr>
      <p:grpSpPr>
        <a:xfrm>
          <a:off x="0" y="0"/>
          <a:ext cx="0" cy="0"/>
          <a:chOff x="0" y="0"/>
          <a:chExt cx="0" cy="0"/>
        </a:xfrm>
      </p:grpSpPr>
      <p:sp>
        <p:nvSpPr>
          <p:cNvPr id="2" name="Text 0"/>
          <p:cNvSpPr/>
          <p:nvPr/>
        </p:nvSpPr>
        <p:spPr>
          <a:xfrm>
            <a:off x="548640" y="6446520"/>
            <a:ext cx="9601200" cy="274320"/>
          </a:xfrm>
          <a:prstGeom prst="rect">
            <a:avLst/>
          </a:prstGeom>
          <a:noFill/>
          <a:ln/>
        </p:spPr>
        <p:txBody>
          <a:bodyPr wrap="square" lIns="0" tIns="0" rIns="0" bIns="0" rtlCol="0" anchor="ctr"/>
          <a:lstStyle/>
          <a:p>
            <a:pPr marL="0" indent="0">
              <a:buNone/>
            </a:pPr>
            <a:r>
              <a:rPr lang="en-US" sz="1000" dirty="0">
                <a:solidFill>
                  <a:srgbClr val="94A3B8"/>
                </a:solidFill>
              </a:rPr>
              <a:t>AISSAI Hackathon 2026 · Surrogate Models (PALLAS) · M. Lenivenko</a:t>
            </a:r>
            <a:endParaRPr lang="en-US" sz="1000" dirty="0"/>
          </a:p>
        </p:txBody>
      </p:sp>
      <p:sp>
        <p:nvSpPr>
          <p:cNvPr id="3" name="Text 1"/>
          <p:cNvSpPr>
            <a:spLocks noGrp="1"/>
          </p:cNvSpPr>
          <p:nvPr>
            <p:ph type="body" idx="101" hasCustomPrompt="1"/>
          </p:nvPr>
        </p:nvSpPr>
        <p:spPr>
          <a:xfrm>
            <a:off x="548640" y="1828800"/>
            <a:ext cx="2377440" cy="2377440"/>
          </a:xfrm>
          <a:prstGeom prst="rect">
            <a:avLst/>
          </a:prstGeom>
          <a:noFill/>
          <a:ln/>
        </p:spPr>
        <p:txBody>
          <a:bodyPr wrap="square" rtlCol="0"/>
          <a:lstStyle>
            <a:lvl1pPr marL="0" indent="0" algn="ctr">
              <a:buNone/>
              <a:defRPr lang="en-US" sz="12000" b="1" dirty="0">
                <a:solidFill>
                  <a:schemeClr val="accent1"/>
                </a:solidFill>
              </a:defRPr>
            </a:lvl1pPr>
          </a:lstStyle>
          <a:p>
            <a:pPr marL="0" indent="0" algn="ctr">
              <a:buNone/>
            </a:pPr>
            <a:endParaRPr lang="en-US" sz="12000" dirty="0"/>
          </a:p>
        </p:txBody>
      </p:sp>
      <p:sp>
        <p:nvSpPr>
          <p:cNvPr id="4" name="Text 1"/>
          <p:cNvSpPr>
            <a:spLocks noGrp="1"/>
          </p:cNvSpPr>
          <p:nvPr>
            <p:ph type="title" idx="102" hasCustomPrompt="1"/>
          </p:nvPr>
        </p:nvSpPr>
        <p:spPr>
          <a:xfrm>
            <a:off x="3291840" y="1828800"/>
            <a:ext cx="8321040" cy="2377440"/>
          </a:xfrm>
          <a:prstGeom prst="rect">
            <a:avLst/>
          </a:prstGeom>
          <a:noFill/>
          <a:ln/>
        </p:spPr>
        <p:txBody>
          <a:bodyPr wrap="square" rtlCol="0"/>
          <a:lstStyle>
            <a:lvl1pPr marL="0" indent="0" algn="l">
              <a:buNone/>
              <a:defRPr lang="en-US" sz="4400" b="1" dirty="0">
                <a:solidFill>
                  <a:schemeClr val="bg1"/>
                </a:solidFill>
              </a:defRPr>
            </a:lvl1pPr>
          </a:lstStyle>
          <a:p>
            <a:pPr marL="0" indent="0" algn="l">
              <a:buNone/>
            </a:pPr>
            <a:endParaRPr lang="en-US" sz="4400" dirty="0"/>
          </a:p>
        </p:txBody>
      </p:sp>
      <p:sp>
        <p:nvSpPr>
          <p:cNvPr id="25" name="Slide Number Placeholder 0"/>
          <p:cNvSpPr>
            <a:spLocks noGrp="1"/>
          </p:cNvSpPr>
          <p:nvPr>
            <p:ph type="sldNum" sz="quarter" idx="4294967295"/>
          </p:nvPr>
        </p:nvSpPr>
        <p:spPr>
          <a:xfrm>
            <a:off x="10698480" y="6446520"/>
            <a:ext cx="941832" cy="274320"/>
          </a:xfrm>
          <a:prstGeom prst="rect">
            <a:avLst/>
          </a:prstGeom>
          <a:extLst>
            <a:ext uri="{C572A759-6A51-4108-AA02-DFA0A04FC94B}">
              <ma14:wrappingTextBoxFlag xmlns:ma14="http://schemas.microsoft.com/office/mac/drawingml/2011/main" xmlns="" val="0"/>
            </a:ext>
          </a:extLst>
        </p:spPr>
        <p:txBody>
          <a:bodyPr lIns="0" tIns="0" rIns="0" bIns="0"/>
          <a:lstStyle>
            <a:lvl1pPr>
              <a:defRPr sz="1000">
                <a:solidFill>
                  <a:srgbClr val="94A3B8"/>
                </a:solidFill>
              </a:defRPr>
            </a:lvl1pPr>
          </a:lstStyle>
          <a:p>
            <a:pPr algn="r"/>
            <a:fld id="{F7021451-1387-4CA6-816F-3879F97B5CBC}" type="slidenum">
              <a:rPr lang="en-US" b="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DARK_CLOSING">
    <p:bg>
      <p:bgPr>
        <a:solidFill>
          <a:srgbClr val="0D1B2A"/>
        </a:solidFill>
        <a:effectLst/>
      </p:bgPr>
    </p:bg>
    <p:spTree>
      <p:nvGrpSpPr>
        <p:cNvPr id="1" name=""/>
        <p:cNvGrpSpPr/>
        <p:nvPr/>
      </p:nvGrpSpPr>
      <p:grpSpPr>
        <a:xfrm>
          <a:off x="0" y="0"/>
          <a:ext cx="0" cy="0"/>
          <a:chOff x="0" y="0"/>
          <a:chExt cx="0" cy="0"/>
        </a:xfrm>
      </p:grpSpPr>
      <p:sp>
        <p:nvSpPr>
          <p:cNvPr id="2" name="Text 0"/>
          <p:cNvSpPr/>
          <p:nvPr/>
        </p:nvSpPr>
        <p:spPr>
          <a:xfrm>
            <a:off x="548640" y="6446520"/>
            <a:ext cx="9601200" cy="274320"/>
          </a:xfrm>
          <a:prstGeom prst="rect">
            <a:avLst/>
          </a:prstGeom>
          <a:noFill/>
          <a:ln/>
        </p:spPr>
        <p:txBody>
          <a:bodyPr wrap="square" lIns="0" tIns="0" rIns="0" bIns="0" rtlCol="0" anchor="ctr"/>
          <a:lstStyle/>
          <a:p>
            <a:pPr marL="0" indent="0">
              <a:buNone/>
            </a:pPr>
            <a:r>
              <a:rPr lang="en-US" sz="1000" dirty="0">
                <a:solidFill>
                  <a:srgbClr val="94A3B8"/>
                </a:solidFill>
              </a:rPr>
              <a:t>AISSAI Hackathon 2026 · Surrogate Models (PALLAS) · M. Lenivenko</a:t>
            </a:r>
            <a:endParaRPr lang="en-US" sz="1000" dirty="0"/>
          </a:p>
        </p:txBody>
      </p:sp>
      <p:sp>
        <p:nvSpPr>
          <p:cNvPr id="3" name="Text 1"/>
          <p:cNvSpPr>
            <a:spLocks noGrp="1"/>
          </p:cNvSpPr>
          <p:nvPr>
            <p:ph type="title" idx="101" hasCustomPrompt="1"/>
          </p:nvPr>
        </p:nvSpPr>
        <p:spPr>
          <a:xfrm>
            <a:off x="548640" y="548640"/>
            <a:ext cx="7863840" cy="1005840"/>
          </a:xfrm>
          <a:prstGeom prst="rect">
            <a:avLst/>
          </a:prstGeom>
          <a:noFill/>
          <a:ln/>
        </p:spPr>
        <p:txBody>
          <a:bodyPr wrap="square" rtlCol="0"/>
          <a:lstStyle>
            <a:lvl1pPr marL="0" indent="0" algn="l">
              <a:buNone/>
              <a:defRPr lang="en-US" sz="4000" b="1" dirty="0">
                <a:solidFill>
                  <a:schemeClr val="accent1"/>
                </a:solidFill>
              </a:defRPr>
            </a:lvl1pPr>
          </a:lstStyle>
          <a:p>
            <a:pPr marL="0" indent="0" algn="l">
              <a:buNone/>
            </a:pPr>
            <a:endParaRPr lang="en-US" sz="4000" dirty="0"/>
          </a:p>
        </p:txBody>
      </p:sp>
      <p:sp>
        <p:nvSpPr>
          <p:cNvPr id="4" name="Text 1"/>
          <p:cNvSpPr>
            <a:spLocks noGrp="1"/>
          </p:cNvSpPr>
          <p:nvPr>
            <p:ph type="body" idx="102" hasCustomPrompt="1"/>
          </p:nvPr>
        </p:nvSpPr>
        <p:spPr>
          <a:xfrm>
            <a:off x="548640" y="1645920"/>
            <a:ext cx="7863840" cy="457200"/>
          </a:xfrm>
          <a:prstGeom prst="rect">
            <a:avLst/>
          </a:prstGeom>
          <a:noFill/>
          <a:ln/>
        </p:spPr>
        <p:txBody>
          <a:bodyPr wrap="square" rtlCol="0"/>
          <a:lstStyle>
            <a:lvl1pPr marL="0" indent="0">
              <a:buNone/>
              <a:defRPr lang="en-US" sz="1800" dirty="0">
                <a:solidFill>
                  <a:schemeClr val="bg1"/>
                </a:solidFill>
              </a:defRPr>
            </a:lvl1pPr>
          </a:lstStyle>
          <a:p>
            <a:pPr marL="0" indent="0">
              <a:buNone/>
            </a:pPr>
            <a:endParaRPr lang="en-US" sz="1800" dirty="0"/>
          </a:p>
        </p:txBody>
      </p:sp>
      <p:sp>
        <p:nvSpPr>
          <p:cNvPr id="5" name="Text 1"/>
          <p:cNvSpPr>
            <a:spLocks noGrp="1"/>
          </p:cNvSpPr>
          <p:nvPr>
            <p:ph type="body" idx="103" hasCustomPrompt="1"/>
          </p:nvPr>
        </p:nvSpPr>
        <p:spPr>
          <a:xfrm>
            <a:off x="548640" y="2468880"/>
            <a:ext cx="7863840" cy="3566160"/>
          </a:xfrm>
          <a:prstGeom prst="rect">
            <a:avLst/>
          </a:prstGeom>
          <a:noFill/>
          <a:ln/>
        </p:spPr>
        <p:txBody>
          <a:bodyPr wrap="square" rtlCol="0"/>
          <a:lstStyle>
            <a:lvl1pPr marL="0" indent="0">
              <a:buNone/>
              <a:defRPr lang="en-US" sz="1200" dirty="0">
                <a:solidFill>
                  <a:srgbClr val="94A3B8"/>
                </a:solidFill>
              </a:defRPr>
            </a:lvl1pPr>
          </a:lstStyle>
          <a:p>
            <a:pPr marL="0" indent="0">
              <a:buNone/>
            </a:pPr>
            <a:endParaRPr lang="en-US" sz="1200" dirty="0"/>
          </a:p>
        </p:txBody>
      </p:sp>
      <p:sp>
        <p:nvSpPr>
          <p:cNvPr id="25" name="Slide Number Placeholder 0"/>
          <p:cNvSpPr>
            <a:spLocks noGrp="1"/>
          </p:cNvSpPr>
          <p:nvPr>
            <p:ph type="sldNum" sz="quarter" idx="4294967295"/>
          </p:nvPr>
        </p:nvSpPr>
        <p:spPr>
          <a:xfrm>
            <a:off x="10698480" y="6446520"/>
            <a:ext cx="941832" cy="274320"/>
          </a:xfrm>
          <a:prstGeom prst="rect">
            <a:avLst/>
          </a:prstGeom>
          <a:extLst>
            <a:ext uri="{C572A759-6A51-4108-AA02-DFA0A04FC94B}">
              <ma14:wrappingTextBoxFlag xmlns:ma14="http://schemas.microsoft.com/office/mac/drawingml/2011/main" xmlns="" val="0"/>
            </a:ext>
          </a:extLst>
        </p:spPr>
        <p:txBody>
          <a:bodyPr lIns="0" tIns="0" rIns="0" bIns="0"/>
          <a:lstStyle>
            <a:lvl1pPr>
              <a:defRPr sz="1000">
                <a:solidFill>
                  <a:srgbClr val="94A3B8"/>
                </a:solidFill>
              </a:defRPr>
            </a:lvl1pPr>
          </a:lstStyle>
          <a:p>
            <a:pPr algn="r"/>
            <a:fld id="{F7021451-1387-4CA6-816F-3879F97B5CBC}" type="slidenum">
              <a:rPr lang="en-US" b="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698480" y="6446520"/>
            <a:ext cx="941832" cy="274320"/>
          </a:xfrm>
          <a:prstGeom prst="rect">
            <a:avLst/>
          </a:prstGeom>
          <a:extLst>
            <a:ext uri="{C572A759-6A51-4108-AA02-DFA0A04FC94B}">
              <ma14:wrappingTextBoxFlag xmlns:ma14="http://schemas.microsoft.com/office/mac/drawingml/2011/main" xmlns="" val="0"/>
            </a:ext>
          </a:extLst>
        </p:spPr>
        <p:txBody>
          <a:bodyPr lIns="0" tIns="0" rIns="0" bIns="0"/>
          <a:lstStyle>
            <a:lvl1pPr>
              <a:defRPr sz="1000">
                <a:solidFill>
                  <a:srgbClr val="94A3B8"/>
                </a:solidFill>
              </a:defRPr>
            </a:lvl1pPr>
          </a:lstStyle>
          <a:p>
            <a:pPr algn="r"/>
            <a:fld id="{F7021451-1387-4CA6-816F-3879F97B5CBC}" type="slidenum">
              <a:rPr lang="en-US" b="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PALLAS gas cell during a shot" descr="/data/mykyta/pallas-ml-study/reports/hackathon/talk/assets/pallas_target_plasma.jpg"/>
          <p:cNvPicPr>
            <a:picLocks noChangeAspect="1"/>
          </p:cNvPicPr>
          <p:nvPr/>
        </p:nvPicPr>
        <p:blipFill>
          <a:blip r:embed="rId3"/>
          <a:srcRect t="7692" r="23077" b="34615"/>
          <a:stretch/>
        </p:blipFill>
        <p:spPr>
          <a:xfrm>
            <a:off x="0" y="0"/>
            <a:ext cx="12191695" cy="6858000"/>
          </a:xfrm>
          <a:prstGeom prst="rect">
            <a:avLst/>
          </a:prstGeom>
        </p:spPr>
      </p:pic>
      <p:sp>
        <p:nvSpPr>
          <p:cNvPr id="3" name="title panel"/>
          <p:cNvSpPr/>
          <p:nvPr/>
        </p:nvSpPr>
        <p:spPr>
          <a:xfrm>
            <a:off x="0" y="0"/>
            <a:ext cx="6705295" cy="6858000"/>
          </a:xfrm>
          <a:prstGeom prst="rect">
            <a:avLst/>
          </a:prstGeom>
          <a:solidFill>
            <a:srgbClr val="0D1B2A">
              <a:alpha val="75000"/>
            </a:srgbClr>
          </a:solidFill>
          <a:ln w="12700">
            <a:solidFill>
              <a:srgbClr val="0D1B2A">
                <a:alpha val="0"/>
              </a:srgbClr>
            </a:solidFill>
            <a:prstDash val="solid"/>
          </a:ln>
        </p:spPr>
        <p:txBody>
          <a:bodyPr/>
          <a:lstStyle/>
          <a:p>
            <a:endParaRPr lang="LID4096"/>
          </a:p>
        </p:txBody>
      </p:sp>
      <p:sp>
        <p:nvSpPr>
          <p:cNvPr id="4" name="Text 1"/>
          <p:cNvSpPr>
            <a:spLocks noGrp="1"/>
          </p:cNvSpPr>
          <p:nvPr>
            <p:ph type="body" idx="101" hasCustomPrompt="1"/>
          </p:nvPr>
        </p:nvSpPr>
        <p:spPr>
          <a:xfrm>
            <a:off x="548640" y="1051560"/>
            <a:ext cx="7680960" cy="457200"/>
          </a:xfrm>
          <a:prstGeom prst="rect">
            <a:avLst/>
          </a:prstGeom>
          <a:noFill/>
          <a:ln/>
        </p:spPr>
        <p:txBody>
          <a:bodyPr wrap="square" lIns="0" tIns="0" rIns="0" bIns="0" rtlCol="0" anchor="t"/>
          <a:lstStyle/>
          <a:p>
            <a:pPr marL="0" indent="0">
              <a:buNone/>
            </a:pPr>
            <a:r>
              <a:rPr lang="en-US" sz="2000" dirty="0">
                <a:solidFill>
                  <a:schemeClr val="bg1"/>
                </a:solidFill>
              </a:rPr>
              <a:t>Challenge — Surrogate Models</a:t>
            </a:r>
            <a:endParaRPr lang="en-US" sz="2000" dirty="0"/>
          </a:p>
        </p:txBody>
      </p:sp>
      <p:sp>
        <p:nvSpPr>
          <p:cNvPr id="5" name="title"/>
          <p:cNvSpPr txBox="1"/>
          <p:nvPr/>
        </p:nvSpPr>
        <p:spPr>
          <a:xfrm>
            <a:off x="548640" y="1508760"/>
            <a:ext cx="5852160" cy="2468880"/>
          </a:xfrm>
          <a:prstGeom prst="rect">
            <a:avLst/>
          </a:prstGeom>
          <a:noFill/>
          <a:ln/>
        </p:spPr>
        <p:txBody>
          <a:bodyPr wrap="square" lIns="0" tIns="0" rIns="0" bIns="0" rtlCol="0" anchor="t"/>
          <a:lstStyle/>
          <a:p>
            <a:pPr marL="0" indent="0">
              <a:buNone/>
            </a:pPr>
            <a:r>
              <a:rPr lang="en-US" sz="3600" b="1" dirty="0">
                <a:solidFill>
                  <a:schemeClr val="accent1"/>
                </a:solidFill>
                <a:latin typeface="Cambria" pitchFamily="34" charset="0"/>
                <a:ea typeface="Cambria" pitchFamily="34" charset="-122"/>
                <a:cs typeface="Cambria" pitchFamily="34" charset="-120"/>
              </a:rPr>
              <a:t>A laser-plasma accelerator, </a:t>
            </a:r>
          </a:p>
          <a:p>
            <a:pPr marL="0" indent="0">
              <a:buNone/>
            </a:pPr>
            <a:r>
              <a:rPr lang="en-US" sz="3600" b="1" dirty="0">
                <a:solidFill>
                  <a:schemeClr val="accent1"/>
                </a:solidFill>
                <a:latin typeface="Cambria" pitchFamily="34" charset="0"/>
                <a:ea typeface="Cambria" pitchFamily="34" charset="-122"/>
              </a:rPr>
              <a:t>PALLAS simulation data</a:t>
            </a:r>
            <a:endParaRPr lang="en-US" sz="3600" dirty="0"/>
          </a:p>
        </p:txBody>
      </p:sp>
      <p:sp>
        <p:nvSpPr>
          <p:cNvPr id="6" name="Text 3"/>
          <p:cNvSpPr txBox="1"/>
          <p:nvPr/>
        </p:nvSpPr>
        <p:spPr>
          <a:xfrm>
            <a:off x="548639" y="4114800"/>
            <a:ext cx="6104207" cy="640080"/>
          </a:xfrm>
          <a:prstGeom prst="rect">
            <a:avLst/>
          </a:prstGeom>
          <a:noFill/>
          <a:ln/>
        </p:spPr>
        <p:txBody>
          <a:bodyPr wrap="square" lIns="0" tIns="0" rIns="0" bIns="0" rtlCol="0" anchor="t"/>
          <a:lstStyle/>
          <a:p>
            <a:pPr marL="0" indent="0">
              <a:buNone/>
            </a:pPr>
            <a:r>
              <a:rPr lang="en-US" sz="1800" dirty="0">
                <a:solidFill>
                  <a:schemeClr val="bg1"/>
                </a:solidFill>
              </a:rPr>
              <a:t>AISSAI Hackathon 2026 · Les Domaines de Gaston · 12 October 2026</a:t>
            </a:r>
            <a:endParaRPr lang="en-US" sz="1800" dirty="0"/>
          </a:p>
        </p:txBody>
      </p:sp>
      <p:sp>
        <p:nvSpPr>
          <p:cNvPr id="7" name="Text 4"/>
          <p:cNvSpPr txBox="1"/>
          <p:nvPr/>
        </p:nvSpPr>
        <p:spPr>
          <a:xfrm>
            <a:off x="548640" y="4846320"/>
            <a:ext cx="5852160" cy="640080"/>
          </a:xfrm>
          <a:prstGeom prst="rect">
            <a:avLst/>
          </a:prstGeom>
          <a:noFill/>
          <a:ln/>
        </p:spPr>
        <p:txBody>
          <a:bodyPr wrap="square" lIns="0" tIns="0" rIns="0" bIns="0" rtlCol="0" anchor="t"/>
          <a:lstStyle/>
          <a:p>
            <a:pPr marL="0" indent="0">
              <a:buNone/>
            </a:pPr>
            <a:r>
              <a:rPr lang="en-US" sz="1600" dirty="0">
                <a:solidFill>
                  <a:srgbClr val="94A3B8"/>
                </a:solidFill>
              </a:rPr>
              <a:t>Mykyta Lenivenko — IJCLab, Université Paris-Saclay / CNRS-IN2P3</a:t>
            </a:r>
          </a:p>
          <a:p>
            <a:pPr marL="0" indent="0">
              <a:buNone/>
            </a:pPr>
            <a:r>
              <a:rPr lang="en-US" sz="1600" dirty="0">
                <a:solidFill>
                  <a:srgbClr val="94A3B8"/>
                </a:solidFill>
              </a:rPr>
              <a:t>Challenge supervisor: </a:t>
            </a:r>
            <a:r>
              <a:rPr lang="en-US" sz="1600" dirty="0" err="1">
                <a:solidFill>
                  <a:srgbClr val="94A3B8"/>
                </a:solidFill>
              </a:rPr>
              <a:t>Hyag</a:t>
            </a:r>
            <a:r>
              <a:rPr lang="en-US" sz="1600" dirty="0">
                <a:solidFill>
                  <a:srgbClr val="94A3B8"/>
                </a:solidFill>
              </a:rPr>
              <a:t> Guler – IJCLab</a:t>
            </a:r>
            <a:endParaRPr lang="en-US" sz="1600" dirty="0"/>
          </a:p>
        </p:txBody>
      </p:sp>
      <p:sp>
        <p:nvSpPr>
          <p:cNvPr id="8" name="Text 5"/>
          <p:cNvSpPr txBox="1"/>
          <p:nvPr/>
        </p:nvSpPr>
        <p:spPr>
          <a:xfrm>
            <a:off x="6309360" y="6080760"/>
            <a:ext cx="5330952" cy="274320"/>
          </a:xfrm>
          <a:prstGeom prst="rect">
            <a:avLst/>
          </a:prstGeom>
          <a:noFill/>
          <a:ln/>
        </p:spPr>
        <p:txBody>
          <a:bodyPr wrap="square" lIns="0" tIns="0" rIns="0" bIns="0" rtlCol="0" anchor="t"/>
          <a:lstStyle/>
          <a:p>
            <a:pPr marL="0" indent="0" algn="r">
              <a:buNone/>
            </a:pPr>
            <a:r>
              <a:rPr lang="en-US" sz="1100" dirty="0">
                <a:solidFill>
                  <a:srgbClr val="94A3B8"/>
                </a:solidFill>
              </a:rPr>
              <a:t>The PALLAS gas cell during a shot — the orange streak is the plasma</a:t>
            </a:r>
            <a:endParaRPr lang="en-US" sz="1100" dirty="0"/>
          </a:p>
        </p:txBody>
      </p:sp>
      <p:sp>
        <p:nvSpPr>
          <p:cNvPr id="9" name="Text 6"/>
          <p:cNvSpPr txBox="1"/>
          <p:nvPr/>
        </p:nvSpPr>
        <p:spPr>
          <a:xfrm>
            <a:off x="548640" y="6446520"/>
            <a:ext cx="9601200" cy="274320"/>
          </a:xfrm>
          <a:prstGeom prst="rect">
            <a:avLst/>
          </a:prstGeom>
          <a:noFill/>
          <a:ln/>
        </p:spPr>
        <p:txBody>
          <a:bodyPr wrap="square" lIns="0" tIns="0" rIns="0" bIns="0" rtlCol="0" anchor="ctr"/>
          <a:lstStyle/>
          <a:p>
            <a:pPr marL="0" indent="0">
              <a:buNone/>
            </a:pPr>
            <a:r>
              <a:rPr lang="en-US" sz="1000" dirty="0">
                <a:solidFill>
                  <a:srgbClr val="94A3B8"/>
                </a:solidFill>
              </a:rPr>
              <a:t>AISSAI Hackathon 2026 · Surrogate Models (PALLAS) · M. Lenivenko</a:t>
            </a:r>
            <a:endParaRPr lang="en-US" sz="1000" dirty="0"/>
          </a:p>
        </p:txBody>
      </p:sp>
      <p:sp>
        <p:nvSpPr>
          <p:cNvPr id="25" name="Slide Number Placeholder 0"/>
          <p:cNvSpPr>
            <a:spLocks noGrp="1"/>
          </p:cNvSpPr>
          <p:nvPr>
            <p:ph type="sldNum" sz="quarter" idx="4294967295"/>
          </p:nvPr>
        </p:nvSpPr>
        <p:spPr>
          <a:xfrm>
            <a:off x="10698480" y="6446520"/>
            <a:ext cx="941832" cy="274320"/>
          </a:xfrm>
          <a:prstGeom prst="rect">
            <a:avLst/>
          </a:prstGeom>
          <a:extLst>
            <a:ext uri="{C572A759-6A51-4108-AA02-DFA0A04FC94B}">
              <ma14:wrappingTextBoxFlag xmlns:ma14="http://schemas.microsoft.com/office/mac/drawingml/2011/main" xmlns="" val="0"/>
            </a:ext>
          </a:extLst>
        </p:spPr>
        <p:txBody>
          <a:bodyPr lIns="0" tIns="0" rIns="0" bIns="0"/>
          <a:lstStyle>
            <a:lvl1pPr>
              <a:defRPr sz="1000">
                <a:solidFill>
                  <a:srgbClr val="94A3B8"/>
                </a:solidFill>
              </a:defRPr>
            </a:lvl1pPr>
          </a:lstStyle>
          <a:p>
            <a:pPr algn="r"/>
            <a:fld id="{F7021451-1387-4CA6-816F-3879F97B5CBC}" type="slidenum">
              <a:rPr lang="en-US" b="0"/>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1"/>
          <p:cNvSpPr>
            <a:spLocks noGrp="1"/>
          </p:cNvSpPr>
          <p:nvPr>
            <p:ph type="title" idx="101" hasCustomPrompt="1"/>
          </p:nvPr>
        </p:nvSpPr>
        <p:spPr>
          <a:xfrm>
            <a:off x="548640" y="292608"/>
            <a:ext cx="11091672" cy="960120"/>
          </a:xfrm>
          <a:prstGeom prst="rect">
            <a:avLst/>
          </a:prstGeom>
          <a:noFill/>
          <a:ln/>
        </p:spPr>
        <p:txBody>
          <a:bodyPr wrap="square" lIns="0" tIns="0" rIns="0" bIns="0" rtlCol="0" anchor="t"/>
          <a:lstStyle/>
          <a:p>
            <a:pPr marL="0" indent="0" algn="l">
              <a:buNone/>
            </a:pPr>
            <a:r>
              <a:rPr lang="en-US" sz="3600" b="1" dirty="0">
                <a:solidFill>
                  <a:schemeClr val="tx1"/>
                </a:solidFill>
              </a:rPr>
              <a:t>The challenge in one sentence</a:t>
            </a:r>
            <a:endParaRPr lang="en-US" sz="3600" dirty="0"/>
          </a:p>
        </p:txBody>
      </p:sp>
      <p:sp>
        <p:nvSpPr>
          <p:cNvPr id="4" name="Text 1"/>
          <p:cNvSpPr txBox="1"/>
          <p:nvPr/>
        </p:nvSpPr>
        <p:spPr>
          <a:xfrm>
            <a:off x="548640" y="1463040"/>
            <a:ext cx="11091672" cy="1188720"/>
          </a:xfrm>
          <a:prstGeom prst="rect">
            <a:avLst/>
          </a:prstGeom>
          <a:noFill/>
          <a:ln/>
        </p:spPr>
        <p:txBody>
          <a:bodyPr wrap="square" lIns="0" tIns="0" rIns="0" bIns="0" rtlCol="0" anchor="t"/>
          <a:lstStyle/>
          <a:p>
            <a:pPr marL="0" indent="0">
              <a:buNone/>
            </a:pPr>
            <a:r>
              <a:rPr lang="en-US" sz="2400" dirty="0">
                <a:solidFill>
                  <a:schemeClr val="tx1"/>
                </a:solidFill>
              </a:rPr>
              <a:t>Replace an hours-long plasma simulation by a millisecond model — </a:t>
            </a:r>
            <a:r>
              <a:rPr lang="en-US" sz="2400" b="1" dirty="0">
                <a:solidFill>
                  <a:schemeClr val="tx1"/>
                </a:solidFill>
              </a:rPr>
              <a:t>and measure honestly what that model gives up.</a:t>
            </a:r>
            <a:endParaRPr lang="en-US" sz="2400" dirty="0"/>
          </a:p>
        </p:txBody>
      </p:sp>
      <p:sp>
        <p:nvSpPr>
          <p:cNvPr id="5" name="outline card 1"/>
          <p:cNvSpPr/>
          <p:nvPr/>
        </p:nvSpPr>
        <p:spPr>
          <a:xfrm>
            <a:off x="548640" y="3108960"/>
            <a:ext cx="2587752" cy="2651760"/>
          </a:xfrm>
          <a:prstGeom prst="roundRect">
            <a:avLst>
              <a:gd name="adj" fmla="val 2827"/>
            </a:avLst>
          </a:prstGeom>
          <a:solidFill>
            <a:schemeClr val="bg2"/>
          </a:solidFill>
          <a:ln w="12700">
            <a:solidFill>
              <a:schemeClr val="bg2"/>
            </a:solidFill>
            <a:prstDash val="solid"/>
          </a:ln>
        </p:spPr>
        <p:txBody>
          <a:bodyPr/>
          <a:lstStyle/>
          <a:p>
            <a:endParaRPr lang="LID4096"/>
          </a:p>
        </p:txBody>
      </p:sp>
      <p:sp>
        <p:nvSpPr>
          <p:cNvPr id="6" name="numeral 1"/>
          <p:cNvSpPr/>
          <p:nvPr/>
        </p:nvSpPr>
        <p:spPr>
          <a:xfrm>
            <a:off x="822960" y="3383280"/>
            <a:ext cx="502920" cy="502920"/>
          </a:xfrm>
          <a:prstGeom prst="ellipse">
            <a:avLst/>
          </a:prstGeom>
          <a:solidFill>
            <a:schemeClr val="accent1"/>
          </a:solidFill>
          <a:ln w="12700">
            <a:solidFill>
              <a:schemeClr val="accent1"/>
            </a:solidFill>
            <a:prstDash val="solid"/>
          </a:ln>
        </p:spPr>
        <p:txBody>
          <a:bodyPr/>
          <a:lstStyle/>
          <a:p>
            <a:endParaRPr lang="LID4096"/>
          </a:p>
        </p:txBody>
      </p:sp>
      <p:sp>
        <p:nvSpPr>
          <p:cNvPr id="7" name="Text 4"/>
          <p:cNvSpPr txBox="1"/>
          <p:nvPr/>
        </p:nvSpPr>
        <p:spPr>
          <a:xfrm>
            <a:off x="822960" y="3383280"/>
            <a:ext cx="502920" cy="502920"/>
          </a:xfrm>
          <a:prstGeom prst="rect">
            <a:avLst/>
          </a:prstGeom>
          <a:noFill/>
          <a:ln/>
        </p:spPr>
        <p:txBody>
          <a:bodyPr wrap="square" lIns="0" tIns="0" rIns="0" bIns="0" rtlCol="0" anchor="ctr"/>
          <a:lstStyle/>
          <a:p>
            <a:pPr marL="0" indent="0" algn="ctr">
              <a:buNone/>
            </a:pPr>
            <a:r>
              <a:rPr lang="en-US" sz="1800" b="1" dirty="0">
                <a:solidFill>
                  <a:schemeClr val="tx1"/>
                </a:solidFill>
              </a:rPr>
              <a:t>1</a:t>
            </a:r>
            <a:endParaRPr lang="en-US" sz="1800" dirty="0"/>
          </a:p>
        </p:txBody>
      </p:sp>
      <p:sp>
        <p:nvSpPr>
          <p:cNvPr id="8" name="Text 5"/>
          <p:cNvSpPr txBox="1"/>
          <p:nvPr/>
        </p:nvSpPr>
        <p:spPr>
          <a:xfrm>
            <a:off x="822960" y="4069080"/>
            <a:ext cx="2039112" cy="365760"/>
          </a:xfrm>
          <a:prstGeom prst="rect">
            <a:avLst/>
          </a:prstGeom>
          <a:noFill/>
          <a:ln/>
        </p:spPr>
        <p:txBody>
          <a:bodyPr wrap="square" lIns="0" tIns="0" rIns="0" bIns="0" rtlCol="0" anchor="t"/>
          <a:lstStyle/>
          <a:p>
            <a:pPr marL="0" indent="0">
              <a:buNone/>
            </a:pPr>
            <a:r>
              <a:rPr lang="en-US" sz="1800" b="1" dirty="0">
                <a:solidFill>
                  <a:schemeClr val="tx1"/>
                </a:solidFill>
              </a:rPr>
              <a:t>The machine</a:t>
            </a:r>
            <a:endParaRPr lang="en-US" sz="1800" dirty="0"/>
          </a:p>
        </p:txBody>
      </p:sp>
      <p:sp>
        <p:nvSpPr>
          <p:cNvPr id="9" name="Text 6"/>
          <p:cNvSpPr txBox="1"/>
          <p:nvPr/>
        </p:nvSpPr>
        <p:spPr>
          <a:xfrm>
            <a:off x="822960" y="4480560"/>
            <a:ext cx="2039112" cy="1188720"/>
          </a:xfrm>
          <a:prstGeom prst="rect">
            <a:avLst/>
          </a:prstGeom>
          <a:noFill/>
          <a:ln/>
        </p:spPr>
        <p:txBody>
          <a:bodyPr wrap="square" lIns="0" tIns="0" rIns="0" bIns="0" rtlCol="0" anchor="t"/>
          <a:lstStyle/>
          <a:p>
            <a:pPr marL="0" indent="0">
              <a:buNone/>
            </a:pPr>
            <a:r>
              <a:rPr lang="en-US" sz="1600" dirty="0">
                <a:solidFill>
                  <a:schemeClr val="tx2"/>
                </a:solidFill>
              </a:rPr>
              <a:t>laser-plasma acceleration, and PALLAS</a:t>
            </a:r>
            <a:endParaRPr lang="en-US" sz="1600" dirty="0"/>
          </a:p>
        </p:txBody>
      </p:sp>
      <p:sp>
        <p:nvSpPr>
          <p:cNvPr id="10" name="outline card 2"/>
          <p:cNvSpPr/>
          <p:nvPr/>
        </p:nvSpPr>
        <p:spPr>
          <a:xfrm>
            <a:off x="3383280" y="3108960"/>
            <a:ext cx="2587752" cy="2651760"/>
          </a:xfrm>
          <a:prstGeom prst="roundRect">
            <a:avLst>
              <a:gd name="adj" fmla="val 2827"/>
            </a:avLst>
          </a:prstGeom>
          <a:solidFill>
            <a:schemeClr val="bg2"/>
          </a:solidFill>
          <a:ln w="12700">
            <a:solidFill>
              <a:schemeClr val="bg2"/>
            </a:solidFill>
            <a:prstDash val="solid"/>
          </a:ln>
        </p:spPr>
        <p:txBody>
          <a:bodyPr/>
          <a:lstStyle/>
          <a:p>
            <a:endParaRPr lang="LID4096"/>
          </a:p>
        </p:txBody>
      </p:sp>
      <p:sp>
        <p:nvSpPr>
          <p:cNvPr id="11" name="numeral 2"/>
          <p:cNvSpPr/>
          <p:nvPr/>
        </p:nvSpPr>
        <p:spPr>
          <a:xfrm>
            <a:off x="3657600" y="3383280"/>
            <a:ext cx="502920" cy="502920"/>
          </a:xfrm>
          <a:prstGeom prst="ellipse">
            <a:avLst/>
          </a:prstGeom>
          <a:solidFill>
            <a:schemeClr val="accent1"/>
          </a:solidFill>
          <a:ln w="12700">
            <a:solidFill>
              <a:schemeClr val="accent1"/>
            </a:solidFill>
            <a:prstDash val="solid"/>
          </a:ln>
        </p:spPr>
        <p:txBody>
          <a:bodyPr/>
          <a:lstStyle/>
          <a:p>
            <a:endParaRPr lang="LID4096"/>
          </a:p>
        </p:txBody>
      </p:sp>
      <p:sp>
        <p:nvSpPr>
          <p:cNvPr id="12" name="Text 9"/>
          <p:cNvSpPr txBox="1"/>
          <p:nvPr/>
        </p:nvSpPr>
        <p:spPr>
          <a:xfrm>
            <a:off x="3657600" y="3383280"/>
            <a:ext cx="502920" cy="502920"/>
          </a:xfrm>
          <a:prstGeom prst="rect">
            <a:avLst/>
          </a:prstGeom>
          <a:noFill/>
          <a:ln/>
        </p:spPr>
        <p:txBody>
          <a:bodyPr wrap="square" lIns="0" tIns="0" rIns="0" bIns="0" rtlCol="0" anchor="ctr"/>
          <a:lstStyle/>
          <a:p>
            <a:pPr marL="0" indent="0" algn="ctr">
              <a:buNone/>
            </a:pPr>
            <a:r>
              <a:rPr lang="en-US" sz="1800" b="1" dirty="0">
                <a:solidFill>
                  <a:schemeClr val="tx1"/>
                </a:solidFill>
              </a:rPr>
              <a:t>2</a:t>
            </a:r>
            <a:endParaRPr lang="en-US" sz="1800" dirty="0"/>
          </a:p>
        </p:txBody>
      </p:sp>
      <p:sp>
        <p:nvSpPr>
          <p:cNvPr id="13" name="Text 10"/>
          <p:cNvSpPr txBox="1"/>
          <p:nvPr/>
        </p:nvSpPr>
        <p:spPr>
          <a:xfrm>
            <a:off x="3657600" y="4069080"/>
            <a:ext cx="2039112" cy="365760"/>
          </a:xfrm>
          <a:prstGeom prst="rect">
            <a:avLst/>
          </a:prstGeom>
          <a:noFill/>
          <a:ln/>
        </p:spPr>
        <p:txBody>
          <a:bodyPr wrap="square" lIns="0" tIns="0" rIns="0" bIns="0" rtlCol="0" anchor="t"/>
          <a:lstStyle/>
          <a:p>
            <a:pPr marL="0" indent="0">
              <a:buNone/>
            </a:pPr>
            <a:r>
              <a:rPr lang="en-US" sz="1800" b="1" dirty="0">
                <a:solidFill>
                  <a:schemeClr val="tx1"/>
                </a:solidFill>
              </a:rPr>
              <a:t>The simulation</a:t>
            </a:r>
            <a:endParaRPr lang="en-US" sz="1800" dirty="0"/>
          </a:p>
        </p:txBody>
      </p:sp>
      <p:sp>
        <p:nvSpPr>
          <p:cNvPr id="14" name="Text 11"/>
          <p:cNvSpPr txBox="1"/>
          <p:nvPr/>
        </p:nvSpPr>
        <p:spPr>
          <a:xfrm>
            <a:off x="3657600" y="4480560"/>
            <a:ext cx="2039112" cy="1188720"/>
          </a:xfrm>
          <a:prstGeom prst="rect">
            <a:avLst/>
          </a:prstGeom>
          <a:noFill/>
          <a:ln/>
        </p:spPr>
        <p:txBody>
          <a:bodyPr wrap="square" lIns="0" tIns="0" rIns="0" bIns="0" rtlCol="0" anchor="t"/>
          <a:lstStyle/>
          <a:p>
            <a:pPr marL="0" indent="0">
              <a:buNone/>
            </a:pPr>
            <a:r>
              <a:rPr lang="en-US" sz="1600" dirty="0">
                <a:solidFill>
                  <a:schemeClr val="tx2"/>
                </a:solidFill>
              </a:rPr>
              <a:t>exact, but hours per answer. A surrogate answers in milliseconds</a:t>
            </a:r>
            <a:endParaRPr lang="en-US" sz="1600" dirty="0"/>
          </a:p>
        </p:txBody>
      </p:sp>
      <p:sp>
        <p:nvSpPr>
          <p:cNvPr id="15" name="outline card 3"/>
          <p:cNvSpPr/>
          <p:nvPr/>
        </p:nvSpPr>
        <p:spPr>
          <a:xfrm>
            <a:off x="6217920" y="3108960"/>
            <a:ext cx="2587752" cy="2651760"/>
          </a:xfrm>
          <a:prstGeom prst="roundRect">
            <a:avLst>
              <a:gd name="adj" fmla="val 2827"/>
            </a:avLst>
          </a:prstGeom>
          <a:solidFill>
            <a:schemeClr val="bg2"/>
          </a:solidFill>
          <a:ln w="12700">
            <a:solidFill>
              <a:schemeClr val="bg2"/>
            </a:solidFill>
            <a:prstDash val="solid"/>
          </a:ln>
        </p:spPr>
        <p:txBody>
          <a:bodyPr/>
          <a:lstStyle/>
          <a:p>
            <a:endParaRPr lang="LID4096"/>
          </a:p>
        </p:txBody>
      </p:sp>
      <p:sp>
        <p:nvSpPr>
          <p:cNvPr id="16" name="numeral 3"/>
          <p:cNvSpPr/>
          <p:nvPr/>
        </p:nvSpPr>
        <p:spPr>
          <a:xfrm>
            <a:off x="6492240" y="3383280"/>
            <a:ext cx="502920" cy="502920"/>
          </a:xfrm>
          <a:prstGeom prst="ellipse">
            <a:avLst/>
          </a:prstGeom>
          <a:solidFill>
            <a:schemeClr val="accent1"/>
          </a:solidFill>
          <a:ln w="12700">
            <a:solidFill>
              <a:schemeClr val="accent1"/>
            </a:solidFill>
            <a:prstDash val="solid"/>
          </a:ln>
        </p:spPr>
        <p:txBody>
          <a:bodyPr/>
          <a:lstStyle/>
          <a:p>
            <a:endParaRPr lang="LID4096"/>
          </a:p>
        </p:txBody>
      </p:sp>
      <p:sp>
        <p:nvSpPr>
          <p:cNvPr id="17" name="Text 14"/>
          <p:cNvSpPr txBox="1"/>
          <p:nvPr/>
        </p:nvSpPr>
        <p:spPr>
          <a:xfrm>
            <a:off x="6492240" y="3383280"/>
            <a:ext cx="502920" cy="502920"/>
          </a:xfrm>
          <a:prstGeom prst="rect">
            <a:avLst/>
          </a:prstGeom>
          <a:noFill/>
          <a:ln/>
        </p:spPr>
        <p:txBody>
          <a:bodyPr wrap="square" lIns="0" tIns="0" rIns="0" bIns="0" rtlCol="0" anchor="ctr"/>
          <a:lstStyle/>
          <a:p>
            <a:pPr marL="0" indent="0" algn="ctr">
              <a:buNone/>
            </a:pPr>
            <a:r>
              <a:rPr lang="en-US" sz="1800" b="1" dirty="0">
                <a:solidFill>
                  <a:schemeClr val="tx1"/>
                </a:solidFill>
              </a:rPr>
              <a:t>3</a:t>
            </a:r>
            <a:endParaRPr lang="en-US" sz="1800" dirty="0"/>
          </a:p>
        </p:txBody>
      </p:sp>
      <p:sp>
        <p:nvSpPr>
          <p:cNvPr id="18" name="Text 15"/>
          <p:cNvSpPr txBox="1"/>
          <p:nvPr/>
        </p:nvSpPr>
        <p:spPr>
          <a:xfrm>
            <a:off x="6492240" y="4069080"/>
            <a:ext cx="2039112" cy="365760"/>
          </a:xfrm>
          <a:prstGeom prst="rect">
            <a:avLst/>
          </a:prstGeom>
          <a:noFill/>
          <a:ln/>
        </p:spPr>
        <p:txBody>
          <a:bodyPr wrap="square" lIns="0" tIns="0" rIns="0" bIns="0" rtlCol="0" anchor="t"/>
          <a:lstStyle/>
          <a:p>
            <a:pPr marL="0" indent="0">
              <a:buNone/>
            </a:pPr>
            <a:r>
              <a:rPr lang="en-US" sz="1800" b="1" dirty="0">
                <a:solidFill>
                  <a:schemeClr val="tx1"/>
                </a:solidFill>
              </a:rPr>
              <a:t>The challenge</a:t>
            </a:r>
            <a:endParaRPr lang="en-US" sz="1800" dirty="0"/>
          </a:p>
        </p:txBody>
      </p:sp>
      <p:sp>
        <p:nvSpPr>
          <p:cNvPr id="19" name="Text 16"/>
          <p:cNvSpPr txBox="1"/>
          <p:nvPr/>
        </p:nvSpPr>
        <p:spPr>
          <a:xfrm>
            <a:off x="6492240" y="4480560"/>
            <a:ext cx="2039112" cy="1188720"/>
          </a:xfrm>
          <a:prstGeom prst="rect">
            <a:avLst/>
          </a:prstGeom>
          <a:noFill/>
          <a:ln/>
        </p:spPr>
        <p:txBody>
          <a:bodyPr wrap="square" lIns="0" tIns="0" rIns="0" bIns="0" rtlCol="0" anchor="t"/>
          <a:lstStyle/>
          <a:p>
            <a:pPr marL="0" indent="0">
              <a:buNone/>
            </a:pPr>
            <a:r>
              <a:rPr lang="en-US" sz="1600" dirty="0">
                <a:solidFill>
                  <a:schemeClr val="tx2"/>
                </a:solidFill>
              </a:rPr>
              <a:t>three questions, the objective ladder, what a strong result looks like</a:t>
            </a:r>
            <a:endParaRPr lang="en-US" sz="1600" dirty="0"/>
          </a:p>
        </p:txBody>
      </p:sp>
      <p:sp>
        <p:nvSpPr>
          <p:cNvPr id="20" name="outline card 4"/>
          <p:cNvSpPr/>
          <p:nvPr/>
        </p:nvSpPr>
        <p:spPr>
          <a:xfrm>
            <a:off x="9052560" y="3108960"/>
            <a:ext cx="2587752" cy="2651760"/>
          </a:xfrm>
          <a:prstGeom prst="roundRect">
            <a:avLst>
              <a:gd name="adj" fmla="val 2827"/>
            </a:avLst>
          </a:prstGeom>
          <a:solidFill>
            <a:schemeClr val="bg2"/>
          </a:solidFill>
          <a:ln w="12700">
            <a:solidFill>
              <a:schemeClr val="bg2"/>
            </a:solidFill>
            <a:prstDash val="solid"/>
          </a:ln>
        </p:spPr>
        <p:txBody>
          <a:bodyPr/>
          <a:lstStyle/>
          <a:p>
            <a:endParaRPr lang="LID4096"/>
          </a:p>
        </p:txBody>
      </p:sp>
      <p:sp>
        <p:nvSpPr>
          <p:cNvPr id="21" name="numeral 4"/>
          <p:cNvSpPr/>
          <p:nvPr/>
        </p:nvSpPr>
        <p:spPr>
          <a:xfrm>
            <a:off x="9326880" y="3383280"/>
            <a:ext cx="502920" cy="502920"/>
          </a:xfrm>
          <a:prstGeom prst="ellipse">
            <a:avLst/>
          </a:prstGeom>
          <a:solidFill>
            <a:schemeClr val="accent1"/>
          </a:solidFill>
          <a:ln w="12700">
            <a:solidFill>
              <a:schemeClr val="accent1"/>
            </a:solidFill>
            <a:prstDash val="solid"/>
          </a:ln>
        </p:spPr>
        <p:txBody>
          <a:bodyPr/>
          <a:lstStyle/>
          <a:p>
            <a:endParaRPr lang="LID4096"/>
          </a:p>
        </p:txBody>
      </p:sp>
      <p:sp>
        <p:nvSpPr>
          <p:cNvPr id="22" name="Text 19"/>
          <p:cNvSpPr txBox="1"/>
          <p:nvPr/>
        </p:nvSpPr>
        <p:spPr>
          <a:xfrm>
            <a:off x="9326880" y="3383280"/>
            <a:ext cx="502920" cy="502920"/>
          </a:xfrm>
          <a:prstGeom prst="rect">
            <a:avLst/>
          </a:prstGeom>
          <a:noFill/>
          <a:ln/>
        </p:spPr>
        <p:txBody>
          <a:bodyPr wrap="square" lIns="0" tIns="0" rIns="0" bIns="0" rtlCol="0" anchor="ctr"/>
          <a:lstStyle/>
          <a:p>
            <a:pPr marL="0" indent="0" algn="ctr">
              <a:buNone/>
            </a:pPr>
            <a:r>
              <a:rPr lang="en-US" sz="1800" b="1" dirty="0">
                <a:solidFill>
                  <a:schemeClr val="tx1"/>
                </a:solidFill>
              </a:rPr>
              <a:t>4</a:t>
            </a:r>
            <a:endParaRPr lang="en-US" sz="1800" dirty="0"/>
          </a:p>
        </p:txBody>
      </p:sp>
      <p:sp>
        <p:nvSpPr>
          <p:cNvPr id="23" name="Text 20"/>
          <p:cNvSpPr txBox="1"/>
          <p:nvPr/>
        </p:nvSpPr>
        <p:spPr>
          <a:xfrm>
            <a:off x="9326880" y="4069080"/>
            <a:ext cx="2039112" cy="365760"/>
          </a:xfrm>
          <a:prstGeom prst="rect">
            <a:avLst/>
          </a:prstGeom>
          <a:noFill/>
          <a:ln/>
        </p:spPr>
        <p:txBody>
          <a:bodyPr wrap="square" lIns="0" tIns="0" rIns="0" bIns="0" rtlCol="0" anchor="t"/>
          <a:lstStyle/>
          <a:p>
            <a:pPr marL="0" indent="0">
              <a:buNone/>
            </a:pPr>
            <a:r>
              <a:rPr lang="en-US" sz="1800" b="1" dirty="0">
                <a:solidFill>
                  <a:schemeClr val="tx1"/>
                </a:solidFill>
              </a:rPr>
              <a:t>The data</a:t>
            </a:r>
            <a:endParaRPr lang="en-US" sz="1800" dirty="0"/>
          </a:p>
        </p:txBody>
      </p:sp>
      <p:sp>
        <p:nvSpPr>
          <p:cNvPr id="24" name="Text 21"/>
          <p:cNvSpPr txBox="1"/>
          <p:nvPr/>
        </p:nvSpPr>
        <p:spPr>
          <a:xfrm>
            <a:off x="9326880" y="4480560"/>
            <a:ext cx="2039112" cy="1188720"/>
          </a:xfrm>
          <a:prstGeom prst="rect">
            <a:avLst/>
          </a:prstGeom>
          <a:noFill/>
          <a:ln/>
        </p:spPr>
        <p:txBody>
          <a:bodyPr wrap="square" lIns="0" tIns="0" rIns="0" bIns="0" rtlCol="0" anchor="t"/>
          <a:lstStyle/>
          <a:p>
            <a:pPr marL="0" indent="0">
              <a:buNone/>
            </a:pPr>
            <a:r>
              <a:rPr lang="en-US" sz="1600" dirty="0">
                <a:solidFill>
                  <a:schemeClr val="tx2"/>
                </a:solidFill>
              </a:rPr>
              <a:t>the knobs, the outputs, the pack, the bars already set, and the traps</a:t>
            </a:r>
            <a:endParaRPr lang="en-US" sz="1600" dirty="0"/>
          </a:p>
        </p:txBody>
      </p:sp>
      <p:sp>
        <p:nvSpPr>
          <p:cNvPr id="25" name="Slide Number Placeholder 0"/>
          <p:cNvSpPr>
            <a:spLocks noGrp="1"/>
          </p:cNvSpPr>
          <p:nvPr>
            <p:ph type="sldNum" sz="quarter" idx="4294967295"/>
          </p:nvPr>
        </p:nvSpPr>
        <p:spPr>
          <a:xfrm>
            <a:off x="10698480" y="6446520"/>
            <a:ext cx="941832" cy="274320"/>
          </a:xfrm>
          <a:prstGeom prst="rect">
            <a:avLst/>
          </a:prstGeom>
          <a:extLst>
            <a:ext uri="{C572A759-6A51-4108-AA02-DFA0A04FC94B}">
              <ma14:wrappingTextBoxFlag xmlns:ma14="http://schemas.microsoft.com/office/mac/drawingml/2011/main" xmlns="" val="0"/>
            </a:ext>
          </a:extLst>
        </p:spPr>
        <p:txBody>
          <a:bodyPr lIns="0" tIns="0" rIns="0" bIns="0"/>
          <a:lstStyle>
            <a:lvl1pPr>
              <a:defRPr sz="1000">
                <a:solidFill>
                  <a:srgbClr val="475569"/>
                </a:solidFill>
              </a:defRPr>
            </a:lvl1pPr>
          </a:lstStyle>
          <a:p>
            <a:pPr algn="r"/>
            <a:fld id="{F7021451-1387-4CA6-816F-3879F97B5CBC}" type="slidenum">
              <a:rPr lang="en-US" b="0"/>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1"/>
          <p:cNvSpPr>
            <a:spLocks noGrp="1"/>
          </p:cNvSpPr>
          <p:nvPr>
            <p:ph type="body" idx="101" hasCustomPrompt="1"/>
          </p:nvPr>
        </p:nvSpPr>
        <p:spPr>
          <a:xfrm>
            <a:off x="548640" y="1828800"/>
            <a:ext cx="2377440" cy="2377440"/>
          </a:xfrm>
          <a:prstGeom prst="rect">
            <a:avLst/>
          </a:prstGeom>
          <a:noFill/>
          <a:ln/>
        </p:spPr>
        <p:txBody>
          <a:bodyPr wrap="square" lIns="0" tIns="0" rIns="0" bIns="0" rtlCol="0" anchor="ctr"/>
          <a:lstStyle/>
          <a:p>
            <a:pPr marL="0" indent="0" algn="ctr">
              <a:buNone/>
            </a:pPr>
            <a:r>
              <a:rPr lang="en-US" sz="12000" b="1" dirty="0">
                <a:solidFill>
                  <a:schemeClr val="accent1"/>
                </a:solidFill>
              </a:rPr>
              <a:t>1</a:t>
            </a:r>
            <a:endParaRPr lang="en-US" sz="12000" dirty="0"/>
          </a:p>
        </p:txBody>
      </p:sp>
      <p:sp>
        <p:nvSpPr>
          <p:cNvPr id="3" name="Text 1"/>
          <p:cNvSpPr>
            <a:spLocks noGrp="1"/>
          </p:cNvSpPr>
          <p:nvPr>
            <p:ph type="title" idx="102" hasCustomPrompt="1"/>
          </p:nvPr>
        </p:nvSpPr>
        <p:spPr>
          <a:xfrm>
            <a:off x="3291840" y="1828800"/>
            <a:ext cx="8321040" cy="2377440"/>
          </a:xfrm>
          <a:prstGeom prst="rect">
            <a:avLst/>
          </a:prstGeom>
          <a:noFill/>
          <a:ln/>
        </p:spPr>
        <p:txBody>
          <a:bodyPr wrap="square" lIns="0" tIns="0" rIns="0" bIns="0" rtlCol="0" anchor="ctr"/>
          <a:lstStyle/>
          <a:p>
            <a:pPr marL="0" indent="0" algn="l">
              <a:buNone/>
            </a:pPr>
            <a:r>
              <a:rPr lang="en-US" sz="4400" b="1" dirty="0">
                <a:solidFill>
                  <a:schemeClr val="bg1"/>
                </a:solidFill>
              </a:rPr>
              <a:t>Laser-plasma </a:t>
            </a:r>
            <a:r>
              <a:rPr lang="en-US" sz="4400" b="1" dirty="0" err="1">
                <a:solidFill>
                  <a:schemeClr val="bg1"/>
                </a:solidFill>
              </a:rPr>
              <a:t>accleration</a:t>
            </a:r>
            <a:endParaRPr lang="en-US" sz="4400" dirty="0"/>
          </a:p>
        </p:txBody>
      </p:sp>
      <p:sp>
        <p:nvSpPr>
          <p:cNvPr id="25" name="Slide Number Placeholder 0"/>
          <p:cNvSpPr>
            <a:spLocks noGrp="1"/>
          </p:cNvSpPr>
          <p:nvPr>
            <p:ph type="sldNum" sz="quarter" idx="4294967295"/>
          </p:nvPr>
        </p:nvSpPr>
        <p:spPr>
          <a:xfrm>
            <a:off x="10698480" y="6446520"/>
            <a:ext cx="941832" cy="274320"/>
          </a:xfrm>
          <a:prstGeom prst="rect">
            <a:avLst/>
          </a:prstGeom>
          <a:extLst>
            <a:ext uri="{C572A759-6A51-4108-AA02-DFA0A04FC94B}">
              <ma14:wrappingTextBoxFlag xmlns:ma14="http://schemas.microsoft.com/office/mac/drawingml/2011/main" xmlns="" val="0"/>
            </a:ext>
          </a:extLst>
        </p:spPr>
        <p:txBody>
          <a:bodyPr lIns="0" tIns="0" rIns="0" bIns="0"/>
          <a:lstStyle>
            <a:lvl1pPr>
              <a:defRPr sz="1000">
                <a:solidFill>
                  <a:srgbClr val="94A3B8"/>
                </a:solidFill>
              </a:defRPr>
            </a:lvl1pPr>
          </a:lstStyle>
          <a:p>
            <a:pPr algn="r"/>
            <a:fld id="{F7021451-1387-4CA6-816F-3879F97B5CBC}" type="slidenum">
              <a:rPr lang="en-US" b="0"/>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1"/>
          <p:cNvSpPr>
            <a:spLocks noGrp="1"/>
          </p:cNvSpPr>
          <p:nvPr>
            <p:ph type="title" idx="101" hasCustomPrompt="1"/>
          </p:nvPr>
        </p:nvSpPr>
        <p:spPr>
          <a:xfrm>
            <a:off x="548640" y="292608"/>
            <a:ext cx="11091672" cy="960120"/>
          </a:xfrm>
          <a:prstGeom prst="rect">
            <a:avLst/>
          </a:prstGeom>
          <a:noFill/>
          <a:ln/>
        </p:spPr>
        <p:txBody>
          <a:bodyPr wrap="square" lIns="0" tIns="0" rIns="0" bIns="0" rtlCol="0" anchor="t"/>
          <a:lstStyle/>
          <a:p>
            <a:pPr marL="0" indent="0" algn="l">
              <a:buNone/>
            </a:pPr>
            <a:r>
              <a:rPr lang="en-US" sz="3600" b="1" dirty="0">
                <a:solidFill>
                  <a:schemeClr val="tx1"/>
                </a:solidFill>
              </a:rPr>
              <a:t>A particle accelerator a few millimetres long</a:t>
            </a:r>
            <a:endParaRPr lang="en-US" sz="3600" dirty="0"/>
          </a:p>
        </p:txBody>
      </p:sp>
      <p:sp>
        <p:nvSpPr>
          <p:cNvPr id="4" name="Text 1"/>
          <p:cNvSpPr txBox="1"/>
          <p:nvPr/>
        </p:nvSpPr>
        <p:spPr>
          <a:xfrm>
            <a:off x="2377440" y="1417320"/>
            <a:ext cx="6675120" cy="256032"/>
          </a:xfrm>
          <a:prstGeom prst="rect">
            <a:avLst/>
          </a:prstGeom>
          <a:noFill/>
          <a:ln/>
        </p:spPr>
        <p:txBody>
          <a:bodyPr wrap="square" lIns="0" tIns="0" rIns="0" bIns="0" rtlCol="0" anchor="t"/>
          <a:lstStyle/>
          <a:p>
            <a:pPr marL="0" indent="0" algn="ctr">
              <a:buNone/>
            </a:pPr>
            <a:r>
              <a:rPr lang="en-US" sz="1300" dirty="0">
                <a:solidFill>
                  <a:schemeClr val="tx2"/>
                </a:solidFill>
              </a:rPr>
              <a:t>gas cell, helium + nitrogen — a few mm</a:t>
            </a:r>
            <a:endParaRPr lang="en-US" sz="1300" dirty="0"/>
          </a:p>
        </p:txBody>
      </p:sp>
      <p:sp>
        <p:nvSpPr>
          <p:cNvPr id="5" name="gas cell"/>
          <p:cNvSpPr/>
          <p:nvPr/>
        </p:nvSpPr>
        <p:spPr>
          <a:xfrm>
            <a:off x="2377440" y="1691640"/>
            <a:ext cx="6675120" cy="1280160"/>
          </a:xfrm>
          <a:prstGeom prst="roundRect">
            <a:avLst>
              <a:gd name="adj" fmla="val 10714"/>
            </a:avLst>
          </a:prstGeom>
          <a:solidFill>
            <a:srgbClr val="BFE3EC"/>
          </a:solidFill>
          <a:ln w="12700">
            <a:solidFill>
              <a:srgbClr val="4A5462"/>
            </a:solidFill>
            <a:prstDash val="solid"/>
          </a:ln>
        </p:spPr>
        <p:txBody>
          <a:bodyPr/>
          <a:lstStyle/>
          <a:p>
            <a:endParaRPr lang="LID4096"/>
          </a:p>
        </p:txBody>
      </p:sp>
      <p:sp>
        <p:nvSpPr>
          <p:cNvPr id="6" name="plasma wave (the bubble)"/>
          <p:cNvSpPr/>
          <p:nvPr/>
        </p:nvSpPr>
        <p:spPr>
          <a:xfrm>
            <a:off x="4572000" y="1819656"/>
            <a:ext cx="2377440" cy="877824"/>
          </a:xfrm>
          <a:prstGeom prst="ellipse">
            <a:avLst/>
          </a:prstGeom>
          <a:solidFill>
            <a:schemeClr val="bg1"/>
          </a:solidFill>
          <a:ln w="9525">
            <a:solidFill>
              <a:srgbClr val="4A5462"/>
            </a:solidFill>
            <a:prstDash val="solid"/>
          </a:ln>
        </p:spPr>
        <p:txBody>
          <a:bodyPr/>
          <a:lstStyle/>
          <a:p>
            <a:endParaRPr lang="LID4096"/>
          </a:p>
        </p:txBody>
      </p:sp>
      <p:sp>
        <p:nvSpPr>
          <p:cNvPr id="7" name="Text 4"/>
          <p:cNvSpPr txBox="1"/>
          <p:nvPr/>
        </p:nvSpPr>
        <p:spPr>
          <a:xfrm>
            <a:off x="4206240" y="2724912"/>
            <a:ext cx="3108960" cy="219456"/>
          </a:xfrm>
          <a:prstGeom prst="rect">
            <a:avLst/>
          </a:prstGeom>
          <a:noFill/>
          <a:ln/>
        </p:spPr>
        <p:txBody>
          <a:bodyPr wrap="square" lIns="0" tIns="0" rIns="0" bIns="0" rtlCol="0" anchor="t"/>
          <a:lstStyle/>
          <a:p>
            <a:pPr marL="0" indent="0" algn="ctr">
              <a:buNone/>
            </a:pPr>
            <a:r>
              <a:rPr lang="en-US" sz="1200" dirty="0">
                <a:solidFill>
                  <a:schemeClr val="tx1"/>
                </a:solidFill>
              </a:rPr>
              <a:t>plasma wave (the bubble)</a:t>
            </a:r>
            <a:endParaRPr lang="en-US" sz="1200" dirty="0"/>
          </a:p>
        </p:txBody>
      </p:sp>
      <p:sp>
        <p:nvSpPr>
          <p:cNvPr id="8" name="laser halo"/>
          <p:cNvSpPr/>
          <p:nvPr/>
        </p:nvSpPr>
        <p:spPr>
          <a:xfrm>
            <a:off x="6492240" y="1901952"/>
            <a:ext cx="786384" cy="786384"/>
          </a:xfrm>
          <a:prstGeom prst="ellipse">
            <a:avLst/>
          </a:prstGeom>
          <a:solidFill>
            <a:schemeClr val="accent2">
              <a:alpha val="22000"/>
            </a:schemeClr>
          </a:solidFill>
          <a:ln w="12700">
            <a:solidFill>
              <a:schemeClr val="accent2">
                <a:alpha val="0"/>
              </a:schemeClr>
            </a:solidFill>
            <a:prstDash val="solid"/>
          </a:ln>
        </p:spPr>
        <p:txBody>
          <a:bodyPr/>
          <a:lstStyle/>
          <a:p>
            <a:endParaRPr lang="LID4096"/>
          </a:p>
        </p:txBody>
      </p:sp>
      <p:sp>
        <p:nvSpPr>
          <p:cNvPr id="9" name="laser pulse"/>
          <p:cNvSpPr/>
          <p:nvPr/>
        </p:nvSpPr>
        <p:spPr>
          <a:xfrm>
            <a:off x="6821424" y="2011680"/>
            <a:ext cx="128016" cy="566928"/>
          </a:xfrm>
          <a:prstGeom prst="ellipse">
            <a:avLst/>
          </a:prstGeom>
          <a:solidFill>
            <a:schemeClr val="accent2"/>
          </a:solidFill>
          <a:ln w="12700">
            <a:solidFill>
              <a:schemeClr val="accent2"/>
            </a:solidFill>
            <a:prstDash val="solid"/>
          </a:ln>
        </p:spPr>
        <p:txBody>
          <a:bodyPr/>
          <a:lstStyle/>
          <a:p>
            <a:endParaRPr lang="LID4096"/>
          </a:p>
        </p:txBody>
      </p:sp>
      <p:sp>
        <p:nvSpPr>
          <p:cNvPr id="10" name="Text 7"/>
          <p:cNvSpPr txBox="1"/>
          <p:nvPr/>
        </p:nvSpPr>
        <p:spPr>
          <a:xfrm>
            <a:off x="6309360" y="2999232"/>
            <a:ext cx="1188720" cy="219456"/>
          </a:xfrm>
          <a:prstGeom prst="rect">
            <a:avLst/>
          </a:prstGeom>
          <a:noFill/>
          <a:ln/>
        </p:spPr>
        <p:txBody>
          <a:bodyPr wrap="square" lIns="0" tIns="0" rIns="0" bIns="0" rtlCol="0" anchor="t"/>
          <a:lstStyle/>
          <a:p>
            <a:pPr marL="0" indent="0" algn="ctr">
              <a:buNone/>
            </a:pPr>
            <a:r>
              <a:rPr lang="en-US" sz="1200" dirty="0">
                <a:solidFill>
                  <a:schemeClr val="accent2"/>
                </a:solidFill>
              </a:rPr>
              <a:t>laser pulse</a:t>
            </a:r>
            <a:endParaRPr lang="en-US" sz="1200" dirty="0"/>
          </a:p>
        </p:txBody>
      </p:sp>
      <p:sp>
        <p:nvSpPr>
          <p:cNvPr id="11" name="trapped electrons"/>
          <p:cNvSpPr/>
          <p:nvPr/>
        </p:nvSpPr>
        <p:spPr>
          <a:xfrm>
            <a:off x="5212080" y="2221992"/>
            <a:ext cx="548640" cy="146304"/>
          </a:xfrm>
          <a:prstGeom prst="ellipse">
            <a:avLst/>
          </a:prstGeom>
          <a:solidFill>
            <a:schemeClr val="accent3"/>
          </a:solidFill>
          <a:ln w="12700">
            <a:solidFill>
              <a:schemeClr val="accent3"/>
            </a:solidFill>
            <a:prstDash val="solid"/>
          </a:ln>
        </p:spPr>
        <p:txBody>
          <a:bodyPr/>
          <a:lstStyle/>
          <a:p>
            <a:endParaRPr lang="LID4096"/>
          </a:p>
        </p:txBody>
      </p:sp>
      <p:sp>
        <p:nvSpPr>
          <p:cNvPr id="12" name="Text 9"/>
          <p:cNvSpPr txBox="1"/>
          <p:nvPr/>
        </p:nvSpPr>
        <p:spPr>
          <a:xfrm>
            <a:off x="4754880" y="1938528"/>
            <a:ext cx="1463040" cy="219456"/>
          </a:xfrm>
          <a:prstGeom prst="rect">
            <a:avLst/>
          </a:prstGeom>
          <a:noFill/>
          <a:ln/>
        </p:spPr>
        <p:txBody>
          <a:bodyPr wrap="square" lIns="0" tIns="0" rIns="0" bIns="0" rtlCol="0" anchor="t"/>
          <a:lstStyle/>
          <a:p>
            <a:pPr marL="0" indent="0" algn="ctr">
              <a:buNone/>
            </a:pPr>
            <a:r>
              <a:rPr lang="en-US" sz="1200" dirty="0">
                <a:solidFill>
                  <a:schemeClr val="accent3"/>
                </a:solidFill>
              </a:rPr>
              <a:t>trapped electrons</a:t>
            </a:r>
            <a:endParaRPr lang="en-US" sz="1200" dirty="0"/>
          </a:p>
        </p:txBody>
      </p:sp>
      <p:sp>
        <p:nvSpPr>
          <p:cNvPr id="13" name="arrow"/>
          <p:cNvSpPr/>
          <p:nvPr/>
        </p:nvSpPr>
        <p:spPr>
          <a:xfrm>
            <a:off x="548640" y="2295144"/>
            <a:ext cx="1737360" cy="0"/>
          </a:xfrm>
          <a:prstGeom prst="line">
            <a:avLst/>
          </a:prstGeom>
          <a:noFill/>
          <a:ln w="50800">
            <a:solidFill>
              <a:schemeClr val="accent2"/>
            </a:solidFill>
            <a:prstDash val="solid"/>
            <a:tailEnd type="triangle"/>
          </a:ln>
        </p:spPr>
        <p:txBody>
          <a:bodyPr/>
          <a:lstStyle/>
          <a:p>
            <a:endParaRPr lang="LID4096"/>
          </a:p>
        </p:txBody>
      </p:sp>
      <p:sp>
        <p:nvSpPr>
          <p:cNvPr id="14" name="Text 11"/>
          <p:cNvSpPr txBox="1"/>
          <p:nvPr/>
        </p:nvSpPr>
        <p:spPr>
          <a:xfrm>
            <a:off x="548640" y="1947672"/>
            <a:ext cx="1737360" cy="237744"/>
          </a:xfrm>
          <a:prstGeom prst="rect">
            <a:avLst/>
          </a:prstGeom>
          <a:noFill/>
          <a:ln/>
        </p:spPr>
        <p:txBody>
          <a:bodyPr wrap="square" lIns="0" tIns="0" rIns="0" bIns="0" rtlCol="0" anchor="t"/>
          <a:lstStyle/>
          <a:p>
            <a:pPr marL="0" indent="0" algn="ctr">
              <a:buNone/>
            </a:pPr>
            <a:r>
              <a:rPr lang="en-US" sz="1300" dirty="0">
                <a:solidFill>
                  <a:schemeClr val="tx2"/>
                </a:solidFill>
              </a:rPr>
              <a:t>laser in</a:t>
            </a:r>
            <a:endParaRPr lang="en-US" sz="1300" dirty="0"/>
          </a:p>
        </p:txBody>
      </p:sp>
      <p:sp>
        <p:nvSpPr>
          <p:cNvPr id="15" name="arrow"/>
          <p:cNvSpPr/>
          <p:nvPr/>
        </p:nvSpPr>
        <p:spPr>
          <a:xfrm>
            <a:off x="9144000" y="2295144"/>
            <a:ext cx="2377440" cy="0"/>
          </a:xfrm>
          <a:prstGeom prst="line">
            <a:avLst/>
          </a:prstGeom>
          <a:noFill/>
          <a:ln w="50800">
            <a:solidFill>
              <a:schemeClr val="accent1"/>
            </a:solidFill>
            <a:prstDash val="solid"/>
            <a:tailEnd type="triangle"/>
          </a:ln>
        </p:spPr>
        <p:txBody>
          <a:bodyPr/>
          <a:lstStyle/>
          <a:p>
            <a:endParaRPr lang="LID4096"/>
          </a:p>
        </p:txBody>
      </p:sp>
      <p:sp>
        <p:nvSpPr>
          <p:cNvPr id="16" name="Text 13"/>
          <p:cNvSpPr txBox="1"/>
          <p:nvPr/>
        </p:nvSpPr>
        <p:spPr>
          <a:xfrm>
            <a:off x="9144000" y="1947672"/>
            <a:ext cx="2377440" cy="237744"/>
          </a:xfrm>
          <a:prstGeom prst="rect">
            <a:avLst/>
          </a:prstGeom>
          <a:noFill/>
          <a:ln/>
        </p:spPr>
        <p:txBody>
          <a:bodyPr wrap="square" lIns="0" tIns="0" rIns="0" bIns="0" rtlCol="0" anchor="t"/>
          <a:lstStyle/>
          <a:p>
            <a:pPr marL="0" indent="0" algn="ctr">
              <a:buNone/>
            </a:pPr>
            <a:r>
              <a:rPr lang="en-US" sz="1300" dirty="0">
                <a:solidFill>
                  <a:schemeClr val="tx2"/>
                </a:solidFill>
              </a:rPr>
              <a:t>bunch out</a:t>
            </a:r>
            <a:endParaRPr lang="en-US" sz="1300" dirty="0"/>
          </a:p>
        </p:txBody>
      </p:sp>
      <p:sp>
        <p:nvSpPr>
          <p:cNvPr id="17" name="Text 14"/>
          <p:cNvSpPr txBox="1"/>
          <p:nvPr/>
        </p:nvSpPr>
        <p:spPr>
          <a:xfrm>
            <a:off x="9144000" y="2404872"/>
            <a:ext cx="2377440" cy="237744"/>
          </a:xfrm>
          <a:prstGeom prst="rect">
            <a:avLst/>
          </a:prstGeom>
          <a:noFill/>
          <a:ln/>
        </p:spPr>
        <p:txBody>
          <a:bodyPr wrap="square" lIns="0" tIns="0" rIns="0" bIns="0" rtlCol="0" anchor="t"/>
          <a:lstStyle/>
          <a:p>
            <a:pPr marL="0" indent="0" algn="ctr">
              <a:buNone/>
            </a:pPr>
            <a:r>
              <a:rPr lang="en-US" sz="1200" dirty="0">
                <a:solidFill>
                  <a:schemeClr val="tx2"/>
                </a:solidFill>
              </a:rPr>
              <a:t>tens–hundreds of MeV</a:t>
            </a:r>
            <a:endParaRPr lang="en-US" sz="1200" dirty="0"/>
          </a:p>
        </p:txBody>
      </p:sp>
      <p:sp>
        <p:nvSpPr>
          <p:cNvPr id="18" name="Text 15"/>
          <p:cNvSpPr txBox="1"/>
          <p:nvPr/>
        </p:nvSpPr>
        <p:spPr>
          <a:xfrm>
            <a:off x="548640" y="3474720"/>
            <a:ext cx="11091672" cy="2377440"/>
          </a:xfrm>
          <a:prstGeom prst="rect">
            <a:avLst/>
          </a:prstGeom>
          <a:noFill/>
          <a:ln/>
        </p:spPr>
        <p:txBody>
          <a:bodyPr wrap="square" lIns="0" tIns="0" rIns="0" bIns="0" rtlCol="0" anchor="t"/>
          <a:lstStyle/>
          <a:p>
            <a:pPr marL="177800" indent="-177800">
              <a:spcAft>
                <a:spcPts val="1400"/>
              </a:spcAft>
              <a:buSzPct val="100000"/>
              <a:buChar char="•"/>
            </a:pPr>
            <a:r>
              <a:rPr lang="en-US" sz="1800" dirty="0">
                <a:solidFill>
                  <a:schemeClr val="tx1"/>
                </a:solidFill>
              </a:rPr>
              <a:t>Conventional: metres of radio-frequency cavities, up to ~100 MV/m.</a:t>
            </a:r>
            <a:endParaRPr lang="en-US" sz="1800" dirty="0"/>
          </a:p>
          <a:p>
            <a:pPr marL="177800" indent="-177800">
              <a:spcAft>
                <a:spcPts val="1400"/>
              </a:spcAft>
              <a:buSzPct val="100000"/>
              <a:buChar char="•"/>
            </a:pPr>
            <a:r>
              <a:rPr lang="en-US" sz="1800" b="1" dirty="0">
                <a:solidFill>
                  <a:schemeClr val="tx1"/>
                </a:solidFill>
              </a:rPr>
              <a:t>Laser-plasma</a:t>
            </a:r>
            <a:r>
              <a:rPr lang="en-US" sz="1800" dirty="0">
                <a:solidFill>
                  <a:schemeClr val="tx1"/>
                </a:solidFill>
              </a:rPr>
              <a:t>: a laser pulse in a gas cell drives a plasma wave</a:t>
            </a:r>
            <a:r>
              <a:rPr lang="en-US" dirty="0"/>
              <a:t> - </a:t>
            </a:r>
            <a:r>
              <a:rPr lang="en-US" sz="1800" dirty="0">
                <a:solidFill>
                  <a:schemeClr val="tx1"/>
                </a:solidFill>
              </a:rPr>
              <a:t>its field is </a:t>
            </a:r>
            <a:r>
              <a:rPr lang="en-US" sz="1800" b="1" dirty="0">
                <a:solidFill>
                  <a:schemeClr val="tx1"/>
                </a:solidFill>
              </a:rPr>
              <a:t>~1000× stronger</a:t>
            </a:r>
            <a:r>
              <a:rPr lang="en-US" sz="1800" dirty="0">
                <a:solidFill>
                  <a:schemeClr val="tx1"/>
                </a:solidFill>
              </a:rPr>
              <a:t>.</a:t>
            </a:r>
            <a:endParaRPr lang="en-US" sz="1800" dirty="0"/>
          </a:p>
          <a:p>
            <a:pPr marL="177800" indent="-177800">
              <a:spcAft>
                <a:spcPts val="1400"/>
              </a:spcAft>
              <a:buSzPct val="100000"/>
              <a:buChar char="•"/>
            </a:pPr>
            <a:r>
              <a:rPr lang="en-US" sz="1800" dirty="0">
                <a:solidFill>
                  <a:schemeClr val="tx1"/>
                </a:solidFill>
              </a:rPr>
              <a:t>Millimetres instead of meters. Electrons leave at </a:t>
            </a:r>
            <a:r>
              <a:rPr lang="en-US" sz="1800" b="1" dirty="0">
                <a:solidFill>
                  <a:schemeClr val="tx1"/>
                </a:solidFill>
              </a:rPr>
              <a:t>tens to hundreds of MeV</a:t>
            </a:r>
            <a:r>
              <a:rPr lang="en-US" sz="1800" dirty="0">
                <a:solidFill>
                  <a:schemeClr val="tx1"/>
                </a:solidFill>
              </a:rPr>
              <a:t>.</a:t>
            </a:r>
            <a:endParaRPr lang="en-US" sz="1800" dirty="0"/>
          </a:p>
        </p:txBody>
      </p:sp>
      <p:sp>
        <p:nvSpPr>
          <p:cNvPr id="19" name="Text 16"/>
          <p:cNvSpPr txBox="1"/>
          <p:nvPr/>
        </p:nvSpPr>
        <p:spPr>
          <a:xfrm>
            <a:off x="548640" y="5989320"/>
            <a:ext cx="7315200" cy="274320"/>
          </a:xfrm>
          <a:prstGeom prst="rect">
            <a:avLst/>
          </a:prstGeom>
          <a:noFill/>
          <a:ln/>
        </p:spPr>
        <p:txBody>
          <a:bodyPr wrap="square" lIns="0" tIns="0" rIns="0" bIns="0" rtlCol="0" anchor="t"/>
          <a:lstStyle/>
          <a:p>
            <a:pPr marL="0" indent="0">
              <a:buNone/>
            </a:pPr>
            <a:r>
              <a:rPr lang="en-US" sz="1100" dirty="0">
                <a:solidFill>
                  <a:schemeClr val="tx2"/>
                </a:solidFill>
              </a:rPr>
              <a:t>Esarey, Schroeder, Leemans, </a:t>
            </a:r>
            <a:r>
              <a:rPr lang="en-US" sz="1100" i="1" dirty="0">
                <a:solidFill>
                  <a:schemeClr val="tx2"/>
                </a:solidFill>
              </a:rPr>
              <a:t>Rev. Mod. Phys.</a:t>
            </a:r>
            <a:r>
              <a:rPr lang="en-US" sz="1100" dirty="0">
                <a:solidFill>
                  <a:schemeClr val="tx2"/>
                </a:solidFill>
              </a:rPr>
              <a:t> </a:t>
            </a:r>
            <a:r>
              <a:rPr lang="en-US" sz="1100" b="1" dirty="0">
                <a:solidFill>
                  <a:schemeClr val="tx2"/>
                </a:solidFill>
              </a:rPr>
              <a:t>81</a:t>
            </a:r>
            <a:r>
              <a:rPr lang="en-US" sz="1100" dirty="0">
                <a:solidFill>
                  <a:schemeClr val="tx2"/>
                </a:solidFill>
              </a:rPr>
              <a:t>, 1229 (2009)</a:t>
            </a:r>
            <a:endParaRPr lang="en-US" sz="1100" dirty="0"/>
          </a:p>
        </p:txBody>
      </p:sp>
      <p:sp>
        <p:nvSpPr>
          <p:cNvPr id="25" name="Slide Number Placeholder 0"/>
          <p:cNvSpPr>
            <a:spLocks noGrp="1"/>
          </p:cNvSpPr>
          <p:nvPr>
            <p:ph type="sldNum" sz="quarter" idx="4294967295"/>
          </p:nvPr>
        </p:nvSpPr>
        <p:spPr>
          <a:xfrm>
            <a:off x="10698480" y="6446520"/>
            <a:ext cx="941832" cy="274320"/>
          </a:xfrm>
          <a:prstGeom prst="rect">
            <a:avLst/>
          </a:prstGeom>
          <a:extLst>
            <a:ext uri="{C572A759-6A51-4108-AA02-DFA0A04FC94B}">
              <ma14:wrappingTextBoxFlag xmlns:ma14="http://schemas.microsoft.com/office/mac/drawingml/2011/main" xmlns="" val="0"/>
            </a:ext>
          </a:extLst>
        </p:spPr>
        <p:txBody>
          <a:bodyPr lIns="0" tIns="0" rIns="0" bIns="0"/>
          <a:lstStyle>
            <a:lvl1pPr>
              <a:defRPr sz="1000">
                <a:solidFill>
                  <a:srgbClr val="475569"/>
                </a:solidFill>
              </a:defRPr>
            </a:lvl1pPr>
          </a:lstStyle>
          <a:p>
            <a:pPr algn="r"/>
            <a:fld id="{F7021451-1387-4CA6-816F-3879F97B5CBC}" type="slidenum">
              <a:rPr lang="en-US" b="0"/>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1"/>
          <p:cNvSpPr>
            <a:spLocks noGrp="1"/>
          </p:cNvSpPr>
          <p:nvPr>
            <p:ph type="title" idx="101" hasCustomPrompt="1"/>
          </p:nvPr>
        </p:nvSpPr>
        <p:spPr>
          <a:xfrm>
            <a:off x="548640" y="292608"/>
            <a:ext cx="11091672" cy="960120"/>
          </a:xfrm>
          <a:prstGeom prst="rect">
            <a:avLst/>
          </a:prstGeom>
          <a:noFill/>
          <a:ln/>
        </p:spPr>
        <p:txBody>
          <a:bodyPr wrap="square" lIns="0" tIns="0" rIns="0" bIns="0" rtlCol="0" anchor="t"/>
          <a:lstStyle/>
          <a:p>
            <a:pPr marL="0" indent="0" algn="l">
              <a:buNone/>
            </a:pPr>
            <a:r>
              <a:rPr lang="en-US" sz="3600" b="1" dirty="0">
                <a:solidFill>
                  <a:schemeClr val="tx1"/>
                </a:solidFill>
              </a:rPr>
              <a:t>PALLAS at IJCLab: helium, nitrogen, and a shot in the cell</a:t>
            </a:r>
            <a:endParaRPr lang="en-US" sz="3600" dirty="0"/>
          </a:p>
        </p:txBody>
      </p:sp>
      <p:pic>
        <p:nvPicPr>
          <p:cNvPr id="4" name="PALLAS gas cell" descr="/data/mykyta/pallas-ml-study/reports/hackathon/talk/assets/pallas_gas_cell.jpg"/>
          <p:cNvPicPr>
            <a:picLocks noChangeAspect="1"/>
          </p:cNvPicPr>
          <p:nvPr/>
        </p:nvPicPr>
        <p:blipFill>
          <a:blip r:embed="rId3"/>
          <a:stretch>
            <a:fillRect/>
          </a:stretch>
        </p:blipFill>
        <p:spPr>
          <a:xfrm>
            <a:off x="548640" y="1645920"/>
            <a:ext cx="3758184" cy="2971800"/>
          </a:xfrm>
          <a:prstGeom prst="rect">
            <a:avLst/>
          </a:prstGeom>
        </p:spPr>
      </p:pic>
      <p:pic>
        <p:nvPicPr>
          <p:cNvPr id="5" name="PALLAS interaction chamber" descr="/data/mykyta/pallas-ml-study/reports/hackathon/talk/assets/pallas_chamber.jpg"/>
          <p:cNvPicPr>
            <a:picLocks noChangeAspect="1"/>
          </p:cNvPicPr>
          <p:nvPr/>
        </p:nvPicPr>
        <p:blipFill>
          <a:blip r:embed="rId4"/>
          <a:stretch>
            <a:fillRect/>
          </a:stretch>
        </p:blipFill>
        <p:spPr>
          <a:xfrm>
            <a:off x="4489704" y="1645920"/>
            <a:ext cx="2176272" cy="2971800"/>
          </a:xfrm>
          <a:prstGeom prst="rect">
            <a:avLst/>
          </a:prstGeom>
        </p:spPr>
      </p:pic>
      <p:sp>
        <p:nvSpPr>
          <p:cNvPr id="6" name="Text 1"/>
          <p:cNvSpPr txBox="1"/>
          <p:nvPr/>
        </p:nvSpPr>
        <p:spPr>
          <a:xfrm>
            <a:off x="548640" y="4709160"/>
            <a:ext cx="6126480" cy="274320"/>
          </a:xfrm>
          <a:prstGeom prst="rect">
            <a:avLst/>
          </a:prstGeom>
          <a:noFill/>
          <a:ln/>
        </p:spPr>
        <p:txBody>
          <a:bodyPr wrap="square" lIns="0" tIns="0" rIns="0" bIns="0" rtlCol="0" anchor="t"/>
          <a:lstStyle/>
          <a:p>
            <a:pPr marL="0" indent="0">
              <a:buNone/>
            </a:pPr>
            <a:r>
              <a:rPr lang="en-US" sz="1100" dirty="0">
                <a:solidFill>
                  <a:schemeClr val="tx2"/>
                </a:solidFill>
              </a:rPr>
              <a:t>The PALLAS gas cell (left) and its interaction chamber (right)</a:t>
            </a:r>
            <a:endParaRPr lang="en-US" sz="1100" dirty="0"/>
          </a:p>
        </p:txBody>
      </p:sp>
      <p:sp>
        <p:nvSpPr>
          <p:cNvPr id="7" name="Text 2"/>
          <p:cNvSpPr txBox="1"/>
          <p:nvPr/>
        </p:nvSpPr>
        <p:spPr>
          <a:xfrm>
            <a:off x="7040880" y="1645920"/>
            <a:ext cx="4599432" cy="4023360"/>
          </a:xfrm>
          <a:prstGeom prst="rect">
            <a:avLst/>
          </a:prstGeom>
          <a:noFill/>
          <a:ln/>
        </p:spPr>
        <p:txBody>
          <a:bodyPr wrap="square" lIns="0" tIns="0" rIns="0" bIns="0" rtlCol="0" anchor="t"/>
          <a:lstStyle/>
          <a:p>
            <a:pPr marL="177800" indent="-177800">
              <a:spcAft>
                <a:spcPts val="1400"/>
              </a:spcAft>
              <a:buSzPct val="100000"/>
              <a:buChar char="•"/>
            </a:pPr>
            <a:r>
              <a:rPr lang="en-US" sz="1800" b="1" dirty="0">
                <a:solidFill>
                  <a:schemeClr val="tx1"/>
                </a:solidFill>
              </a:rPr>
              <a:t>PALLAS</a:t>
            </a:r>
            <a:r>
              <a:rPr lang="en-US" sz="1800" dirty="0">
                <a:solidFill>
                  <a:schemeClr val="tx1"/>
                </a:solidFill>
              </a:rPr>
              <a:t> (IJCLab, Orsay): a laser-plasma accelerator.</a:t>
            </a:r>
            <a:endParaRPr lang="en-US" sz="1800" dirty="0"/>
          </a:p>
          <a:p>
            <a:pPr marL="177800" indent="-177800">
              <a:spcAft>
                <a:spcPts val="1400"/>
              </a:spcAft>
              <a:buSzPct val="100000"/>
              <a:buChar char="•"/>
            </a:pPr>
            <a:r>
              <a:rPr lang="en-US" sz="1800" dirty="0">
                <a:solidFill>
                  <a:schemeClr val="tx1"/>
                </a:solidFill>
              </a:rPr>
              <a:t>Gas: </a:t>
            </a:r>
            <a:r>
              <a:rPr lang="en-US" sz="1800" b="1" dirty="0">
                <a:solidFill>
                  <a:schemeClr val="tx1"/>
                </a:solidFill>
              </a:rPr>
              <a:t>helium + nitrogen</a:t>
            </a:r>
            <a:r>
              <a:rPr lang="en-US" sz="1800" dirty="0">
                <a:solidFill>
                  <a:schemeClr val="tx1"/>
                </a:solidFill>
              </a:rPr>
              <a:t>. Nitrogen's inner electrons are freed only at the laser peak — </a:t>
            </a:r>
            <a:r>
              <a:rPr lang="en-US" sz="1800" i="1" dirty="0">
                <a:solidFill>
                  <a:schemeClr val="tx1"/>
                </a:solidFill>
              </a:rPr>
              <a:t>inside</a:t>
            </a:r>
            <a:r>
              <a:rPr lang="en-US" sz="1800" dirty="0">
                <a:solidFill>
                  <a:schemeClr val="tx1"/>
                </a:solidFill>
              </a:rPr>
              <a:t> the wave, where they are trapped (ionisation injection).</a:t>
            </a:r>
            <a:endParaRPr lang="en-US" dirty="0">
              <a:solidFill>
                <a:schemeClr val="tx1"/>
              </a:solidFill>
            </a:endParaRPr>
          </a:p>
          <a:p>
            <a:pPr marL="177800" indent="-177800">
              <a:spcAft>
                <a:spcPts val="1400"/>
              </a:spcAft>
              <a:buSzPct val="100000"/>
              <a:buChar char="•"/>
            </a:pPr>
            <a:r>
              <a:rPr lang="en-US" sz="1800" dirty="0"/>
              <a:t>Laser: </a:t>
            </a:r>
            <a:r>
              <a:rPr lang="en-US" dirty="0"/>
              <a:t>≈</a:t>
            </a:r>
            <a:r>
              <a:rPr lang="en-US" sz="1800" dirty="0"/>
              <a:t>1</a:t>
            </a:r>
            <a:r>
              <a:rPr lang="en-US" dirty="0"/>
              <a:t>J on target, ≈40fs length, ≈20</a:t>
            </a:r>
            <a:r>
              <a:rPr lang="el-GR" dirty="0"/>
              <a:t>μ</a:t>
            </a:r>
            <a:r>
              <a:rPr lang="en-GB" dirty="0"/>
              <a:t>m spot size. Requires self-focussing in plasma to reach required intensity for inner shell ionization.</a:t>
            </a:r>
            <a:endParaRPr lang="en-US" sz="1800" dirty="0">
              <a:solidFill>
                <a:schemeClr val="tx1"/>
              </a:solidFill>
            </a:endParaRPr>
          </a:p>
        </p:txBody>
      </p:sp>
      <p:sp>
        <p:nvSpPr>
          <p:cNvPr id="25" name="Slide Number Placeholder 0"/>
          <p:cNvSpPr>
            <a:spLocks noGrp="1"/>
          </p:cNvSpPr>
          <p:nvPr>
            <p:ph type="sldNum" sz="quarter" idx="4294967295"/>
          </p:nvPr>
        </p:nvSpPr>
        <p:spPr>
          <a:xfrm>
            <a:off x="10698480" y="6446520"/>
            <a:ext cx="941832" cy="274320"/>
          </a:xfrm>
          <a:prstGeom prst="rect">
            <a:avLst/>
          </a:prstGeom>
          <a:extLst>
            <a:ext uri="{C572A759-6A51-4108-AA02-DFA0A04FC94B}">
              <ma14:wrappingTextBoxFlag xmlns:ma14="http://schemas.microsoft.com/office/mac/drawingml/2011/main" xmlns="" val="0"/>
            </a:ext>
          </a:extLst>
        </p:spPr>
        <p:txBody>
          <a:bodyPr lIns="0" tIns="0" rIns="0" bIns="0"/>
          <a:lstStyle>
            <a:lvl1pPr>
              <a:defRPr sz="1000">
                <a:solidFill>
                  <a:srgbClr val="475569"/>
                </a:solidFill>
              </a:defRPr>
            </a:lvl1pPr>
          </a:lstStyle>
          <a:p>
            <a:pPr algn="r"/>
            <a:fld id="{F7021451-1387-4CA6-816F-3879F97B5CBC}" type="slidenum">
              <a:rPr lang="en-US" b="0"/>
              <a:t>5</a:t>
            </a:fld>
            <a:endParaRPr lang="en-US"/>
          </a:p>
        </p:txBody>
      </p:sp>
      <p:sp>
        <p:nvSpPr>
          <p:cNvPr id="11" name="Oval 10">
            <a:extLst>
              <a:ext uri="{FF2B5EF4-FFF2-40B4-BE49-F238E27FC236}">
                <a16:creationId xmlns:a16="http://schemas.microsoft.com/office/drawing/2014/main" id="{5A7C5E85-E614-669E-00D8-1CFC5A6344EB}"/>
              </a:ext>
            </a:extLst>
          </p:cNvPr>
          <p:cNvSpPr/>
          <p:nvPr/>
        </p:nvSpPr>
        <p:spPr>
          <a:xfrm>
            <a:off x="5275385" y="2901462"/>
            <a:ext cx="779584" cy="679938"/>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ID4096"/>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1"/>
          <p:cNvSpPr>
            <a:spLocks noGrp="1"/>
          </p:cNvSpPr>
          <p:nvPr>
            <p:ph type="body" idx="101" hasCustomPrompt="1"/>
          </p:nvPr>
        </p:nvSpPr>
        <p:spPr>
          <a:xfrm>
            <a:off x="548640" y="1828800"/>
            <a:ext cx="2377440" cy="2377440"/>
          </a:xfrm>
          <a:prstGeom prst="rect">
            <a:avLst/>
          </a:prstGeom>
          <a:noFill/>
          <a:ln/>
        </p:spPr>
        <p:txBody>
          <a:bodyPr wrap="square" lIns="0" tIns="0" rIns="0" bIns="0" rtlCol="0" anchor="ctr"/>
          <a:lstStyle/>
          <a:p>
            <a:pPr marL="0" indent="0" algn="ctr">
              <a:buNone/>
            </a:pPr>
            <a:r>
              <a:rPr lang="en-US" sz="12000" b="1" dirty="0">
                <a:solidFill>
                  <a:schemeClr val="accent1"/>
                </a:solidFill>
              </a:rPr>
              <a:t>2</a:t>
            </a:r>
            <a:endParaRPr lang="en-US" sz="12000" dirty="0"/>
          </a:p>
        </p:txBody>
      </p:sp>
      <p:sp>
        <p:nvSpPr>
          <p:cNvPr id="3" name="Text 1"/>
          <p:cNvSpPr>
            <a:spLocks noGrp="1"/>
          </p:cNvSpPr>
          <p:nvPr>
            <p:ph type="title" idx="102" hasCustomPrompt="1"/>
          </p:nvPr>
        </p:nvSpPr>
        <p:spPr>
          <a:xfrm>
            <a:off x="3291840" y="1828800"/>
            <a:ext cx="8321040" cy="2377440"/>
          </a:xfrm>
          <a:prstGeom prst="rect">
            <a:avLst/>
          </a:prstGeom>
          <a:noFill/>
          <a:ln/>
        </p:spPr>
        <p:txBody>
          <a:bodyPr wrap="square" lIns="0" tIns="0" rIns="0" bIns="0" rtlCol="0" anchor="ctr"/>
          <a:lstStyle/>
          <a:p>
            <a:pPr marL="0" indent="0" algn="l">
              <a:buNone/>
            </a:pPr>
            <a:r>
              <a:rPr lang="en-US" sz="4400" b="1" dirty="0">
                <a:solidFill>
                  <a:schemeClr val="bg1"/>
                </a:solidFill>
              </a:rPr>
              <a:t>The simulation, and its price</a:t>
            </a:r>
            <a:endParaRPr lang="en-US" sz="4400" dirty="0"/>
          </a:p>
        </p:txBody>
      </p:sp>
      <p:sp>
        <p:nvSpPr>
          <p:cNvPr id="25" name="Slide Number Placeholder 0"/>
          <p:cNvSpPr>
            <a:spLocks noGrp="1"/>
          </p:cNvSpPr>
          <p:nvPr>
            <p:ph type="sldNum" sz="quarter" idx="4294967295"/>
          </p:nvPr>
        </p:nvSpPr>
        <p:spPr>
          <a:xfrm>
            <a:off x="10698480" y="6446520"/>
            <a:ext cx="941832" cy="274320"/>
          </a:xfrm>
          <a:prstGeom prst="rect">
            <a:avLst/>
          </a:prstGeom>
          <a:extLst>
            <a:ext uri="{C572A759-6A51-4108-AA02-DFA0A04FC94B}">
              <ma14:wrappingTextBoxFlag xmlns:ma14="http://schemas.microsoft.com/office/mac/drawingml/2011/main" xmlns="" val="0"/>
            </a:ext>
          </a:extLst>
        </p:spPr>
        <p:txBody>
          <a:bodyPr lIns="0" tIns="0" rIns="0" bIns="0"/>
          <a:lstStyle>
            <a:lvl1pPr>
              <a:defRPr sz="1000">
                <a:solidFill>
                  <a:srgbClr val="94A3B8"/>
                </a:solidFill>
              </a:defRPr>
            </a:lvl1pPr>
          </a:lstStyle>
          <a:p>
            <a:pPr algn="r"/>
            <a:fld id="{F7021451-1387-4CA6-816F-3879F97B5CBC}" type="slidenum">
              <a:rPr lang="en-US" b="0"/>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1"/>
          <p:cNvSpPr>
            <a:spLocks noGrp="1"/>
          </p:cNvSpPr>
          <p:nvPr>
            <p:ph type="title" idx="101" hasCustomPrompt="1"/>
          </p:nvPr>
        </p:nvSpPr>
        <p:spPr>
          <a:xfrm>
            <a:off x="548640" y="292608"/>
            <a:ext cx="11091672" cy="960120"/>
          </a:xfrm>
          <a:prstGeom prst="rect">
            <a:avLst/>
          </a:prstGeom>
          <a:noFill/>
          <a:ln/>
        </p:spPr>
        <p:txBody>
          <a:bodyPr wrap="square" lIns="0" tIns="0" rIns="0" bIns="0" rtlCol="0" anchor="t"/>
          <a:lstStyle/>
          <a:p>
            <a:pPr marL="0" indent="0" algn="l">
              <a:buNone/>
            </a:pPr>
            <a:r>
              <a:rPr lang="en-US" sz="3600" b="1" dirty="0">
                <a:solidFill>
                  <a:schemeClr val="tx1"/>
                </a:solidFill>
              </a:rPr>
              <a:t>Particle-in-cell: Maxwell's equations on a grid, particles in between</a:t>
            </a:r>
            <a:endParaRPr lang="en-US" sz="3600" dirty="0"/>
          </a:p>
        </p:txBody>
      </p:sp>
      <p:sp>
        <p:nvSpPr>
          <p:cNvPr id="4" name="PIC step 1"/>
          <p:cNvSpPr/>
          <p:nvPr/>
        </p:nvSpPr>
        <p:spPr>
          <a:xfrm>
            <a:off x="548640" y="1508760"/>
            <a:ext cx="2377440" cy="1325880"/>
          </a:xfrm>
          <a:prstGeom prst="roundRect">
            <a:avLst>
              <a:gd name="adj" fmla="val 6897"/>
            </a:avLst>
          </a:prstGeom>
          <a:solidFill>
            <a:schemeClr val="bg1"/>
          </a:solidFill>
          <a:ln w="25400">
            <a:solidFill>
              <a:schemeClr val="accent1"/>
            </a:solidFill>
            <a:prstDash val="solid"/>
          </a:ln>
        </p:spPr>
        <p:txBody>
          <a:bodyPr/>
          <a:lstStyle/>
          <a:p>
            <a:endParaRPr lang="LID4096"/>
          </a:p>
        </p:txBody>
      </p:sp>
      <p:sp>
        <p:nvSpPr>
          <p:cNvPr id="5" name="Text 2"/>
          <p:cNvSpPr txBox="1"/>
          <p:nvPr/>
        </p:nvSpPr>
        <p:spPr>
          <a:xfrm>
            <a:off x="713232" y="1618488"/>
            <a:ext cx="2048256" cy="1106424"/>
          </a:xfrm>
          <a:prstGeom prst="rect">
            <a:avLst/>
          </a:prstGeom>
          <a:noFill/>
          <a:ln/>
        </p:spPr>
        <p:txBody>
          <a:bodyPr wrap="square" lIns="0" tIns="0" rIns="0" bIns="0" rtlCol="0" anchor="t"/>
          <a:lstStyle/>
          <a:p>
            <a:pPr marL="0" indent="0">
              <a:spcAft>
                <a:spcPts val="400"/>
              </a:spcAft>
              <a:buNone/>
            </a:pPr>
            <a:r>
              <a:rPr lang="en-US" sz="1400" b="1" dirty="0">
                <a:solidFill>
                  <a:schemeClr val="tx1"/>
                </a:solidFill>
              </a:rPr>
              <a:t>1 · Fields on a grid</a:t>
            </a:r>
            <a:endParaRPr lang="en-US" sz="1400" dirty="0"/>
          </a:p>
          <a:p>
            <a:pPr marL="0" indent="0">
              <a:spcAft>
                <a:spcPts val="400"/>
              </a:spcAft>
              <a:buNone/>
            </a:pPr>
            <a:r>
              <a:rPr lang="en-US" sz="1400" dirty="0">
                <a:solidFill>
                  <a:schemeClr val="tx1"/>
                </a:solidFill>
              </a:rPr>
              <a:t>solve Maxwell's equations for E and B on every cell</a:t>
            </a:r>
            <a:endParaRPr lang="en-US" sz="1400" dirty="0"/>
          </a:p>
        </p:txBody>
      </p:sp>
      <p:sp>
        <p:nvSpPr>
          <p:cNvPr id="6" name="PIC step 2"/>
          <p:cNvSpPr/>
          <p:nvPr/>
        </p:nvSpPr>
        <p:spPr>
          <a:xfrm>
            <a:off x="3657600" y="1508760"/>
            <a:ext cx="2377440" cy="1325880"/>
          </a:xfrm>
          <a:prstGeom prst="roundRect">
            <a:avLst>
              <a:gd name="adj" fmla="val 6897"/>
            </a:avLst>
          </a:prstGeom>
          <a:solidFill>
            <a:schemeClr val="bg1"/>
          </a:solidFill>
          <a:ln w="25400">
            <a:solidFill>
              <a:schemeClr val="accent1"/>
            </a:solidFill>
            <a:prstDash val="solid"/>
          </a:ln>
        </p:spPr>
        <p:txBody>
          <a:bodyPr/>
          <a:lstStyle/>
          <a:p>
            <a:endParaRPr lang="LID4096"/>
          </a:p>
        </p:txBody>
      </p:sp>
      <p:sp>
        <p:nvSpPr>
          <p:cNvPr id="7" name="Text 4"/>
          <p:cNvSpPr txBox="1"/>
          <p:nvPr/>
        </p:nvSpPr>
        <p:spPr>
          <a:xfrm>
            <a:off x="3822192" y="1618488"/>
            <a:ext cx="2048256" cy="1106424"/>
          </a:xfrm>
          <a:prstGeom prst="rect">
            <a:avLst/>
          </a:prstGeom>
          <a:noFill/>
          <a:ln/>
        </p:spPr>
        <p:txBody>
          <a:bodyPr wrap="square" lIns="0" tIns="0" rIns="0" bIns="0" rtlCol="0" anchor="t"/>
          <a:lstStyle/>
          <a:p>
            <a:pPr marL="0" indent="0">
              <a:spcAft>
                <a:spcPts val="400"/>
              </a:spcAft>
              <a:buNone/>
            </a:pPr>
            <a:r>
              <a:rPr lang="en-US" sz="1400" b="1" dirty="0">
                <a:solidFill>
                  <a:schemeClr val="tx1"/>
                </a:solidFill>
              </a:rPr>
              <a:t>2 · Interpolate</a:t>
            </a:r>
            <a:endParaRPr lang="en-US" sz="1400" dirty="0"/>
          </a:p>
          <a:p>
            <a:pPr marL="0" indent="0">
              <a:spcAft>
                <a:spcPts val="400"/>
              </a:spcAft>
              <a:buNone/>
            </a:pPr>
            <a:r>
              <a:rPr lang="en-US" sz="1400" dirty="0">
                <a:solidFill>
                  <a:schemeClr val="tx1"/>
                </a:solidFill>
              </a:rPr>
              <a:t>read E and B at each macro-particle</a:t>
            </a:r>
            <a:endParaRPr lang="en-US" sz="1400" dirty="0"/>
          </a:p>
        </p:txBody>
      </p:sp>
      <p:sp>
        <p:nvSpPr>
          <p:cNvPr id="8" name="PIC step 3"/>
          <p:cNvSpPr/>
          <p:nvPr/>
        </p:nvSpPr>
        <p:spPr>
          <a:xfrm>
            <a:off x="3657600" y="3520440"/>
            <a:ext cx="2377440" cy="1325880"/>
          </a:xfrm>
          <a:prstGeom prst="roundRect">
            <a:avLst>
              <a:gd name="adj" fmla="val 6897"/>
            </a:avLst>
          </a:prstGeom>
          <a:solidFill>
            <a:schemeClr val="bg1"/>
          </a:solidFill>
          <a:ln w="25400">
            <a:solidFill>
              <a:schemeClr val="accent1"/>
            </a:solidFill>
            <a:prstDash val="solid"/>
          </a:ln>
        </p:spPr>
        <p:txBody>
          <a:bodyPr/>
          <a:lstStyle/>
          <a:p>
            <a:endParaRPr lang="LID4096"/>
          </a:p>
        </p:txBody>
      </p:sp>
      <p:sp>
        <p:nvSpPr>
          <p:cNvPr id="9" name="Text 6"/>
          <p:cNvSpPr txBox="1"/>
          <p:nvPr/>
        </p:nvSpPr>
        <p:spPr>
          <a:xfrm>
            <a:off x="3822192" y="3630168"/>
            <a:ext cx="2048256" cy="1106424"/>
          </a:xfrm>
          <a:prstGeom prst="rect">
            <a:avLst/>
          </a:prstGeom>
          <a:noFill/>
          <a:ln/>
        </p:spPr>
        <p:txBody>
          <a:bodyPr wrap="square" lIns="0" tIns="0" rIns="0" bIns="0" rtlCol="0" anchor="t"/>
          <a:lstStyle/>
          <a:p>
            <a:pPr marL="0" indent="0">
              <a:spcAft>
                <a:spcPts val="400"/>
              </a:spcAft>
              <a:buNone/>
            </a:pPr>
            <a:r>
              <a:rPr lang="en-US" sz="1400" b="1" dirty="0">
                <a:solidFill>
                  <a:schemeClr val="tx1"/>
                </a:solidFill>
              </a:rPr>
              <a:t>3 · Push</a:t>
            </a:r>
            <a:endParaRPr lang="en-US" sz="1400" dirty="0"/>
          </a:p>
          <a:p>
            <a:pPr marL="0" indent="0">
              <a:spcAft>
                <a:spcPts val="400"/>
              </a:spcAft>
              <a:buNone/>
            </a:pPr>
            <a:r>
              <a:rPr lang="en-US" sz="1400" dirty="0">
                <a:solidFill>
                  <a:schemeClr val="tx1"/>
                </a:solidFill>
              </a:rPr>
              <a:t>move each macro-particle with the Lorentz force, F = q(E + v × B)</a:t>
            </a:r>
            <a:endParaRPr lang="en-US" sz="1400" dirty="0"/>
          </a:p>
        </p:txBody>
      </p:sp>
      <p:sp>
        <p:nvSpPr>
          <p:cNvPr id="10" name="PIC step 4"/>
          <p:cNvSpPr/>
          <p:nvPr/>
        </p:nvSpPr>
        <p:spPr>
          <a:xfrm>
            <a:off x="548640" y="3520440"/>
            <a:ext cx="2377440" cy="1325880"/>
          </a:xfrm>
          <a:prstGeom prst="roundRect">
            <a:avLst>
              <a:gd name="adj" fmla="val 6897"/>
            </a:avLst>
          </a:prstGeom>
          <a:solidFill>
            <a:schemeClr val="bg1"/>
          </a:solidFill>
          <a:ln w="25400">
            <a:solidFill>
              <a:schemeClr val="accent1"/>
            </a:solidFill>
            <a:prstDash val="solid"/>
          </a:ln>
        </p:spPr>
        <p:txBody>
          <a:bodyPr/>
          <a:lstStyle/>
          <a:p>
            <a:endParaRPr lang="LID4096"/>
          </a:p>
        </p:txBody>
      </p:sp>
      <p:sp>
        <p:nvSpPr>
          <p:cNvPr id="11" name="Text 8"/>
          <p:cNvSpPr txBox="1"/>
          <p:nvPr/>
        </p:nvSpPr>
        <p:spPr>
          <a:xfrm>
            <a:off x="713232" y="3630168"/>
            <a:ext cx="2048256" cy="1106424"/>
          </a:xfrm>
          <a:prstGeom prst="rect">
            <a:avLst/>
          </a:prstGeom>
          <a:noFill/>
          <a:ln/>
        </p:spPr>
        <p:txBody>
          <a:bodyPr wrap="square" lIns="0" tIns="0" rIns="0" bIns="0" rtlCol="0" anchor="t"/>
          <a:lstStyle/>
          <a:p>
            <a:pPr marL="0" indent="0">
              <a:spcAft>
                <a:spcPts val="400"/>
              </a:spcAft>
              <a:buNone/>
            </a:pPr>
            <a:r>
              <a:rPr lang="en-US" sz="1400" b="1" dirty="0">
                <a:solidFill>
                  <a:schemeClr val="tx1"/>
                </a:solidFill>
              </a:rPr>
              <a:t>4 · Deposit</a:t>
            </a:r>
            <a:endParaRPr lang="en-US" sz="1400" dirty="0"/>
          </a:p>
          <a:p>
            <a:pPr marL="0" indent="0">
              <a:spcAft>
                <a:spcPts val="400"/>
              </a:spcAft>
              <a:buNone/>
            </a:pPr>
            <a:r>
              <a:rPr lang="en-US" sz="1400" dirty="0">
                <a:solidFill>
                  <a:schemeClr val="tx1"/>
                </a:solidFill>
              </a:rPr>
              <a:t>charge and current from the particles back onto the grid</a:t>
            </a:r>
            <a:endParaRPr lang="en-US" sz="1400" dirty="0"/>
          </a:p>
        </p:txBody>
      </p:sp>
      <p:sp>
        <p:nvSpPr>
          <p:cNvPr id="12" name="arrow"/>
          <p:cNvSpPr/>
          <p:nvPr/>
        </p:nvSpPr>
        <p:spPr>
          <a:xfrm>
            <a:off x="3017520" y="2171700"/>
            <a:ext cx="548640" cy="0"/>
          </a:xfrm>
          <a:prstGeom prst="line">
            <a:avLst/>
          </a:prstGeom>
          <a:noFill/>
          <a:ln w="31750">
            <a:solidFill>
              <a:schemeClr val="accent1"/>
            </a:solidFill>
            <a:prstDash val="solid"/>
            <a:tailEnd type="triangle"/>
          </a:ln>
        </p:spPr>
        <p:txBody>
          <a:bodyPr/>
          <a:lstStyle/>
          <a:p>
            <a:endParaRPr lang="LID4096"/>
          </a:p>
        </p:txBody>
      </p:sp>
      <p:sp>
        <p:nvSpPr>
          <p:cNvPr id="13" name="arrow"/>
          <p:cNvSpPr/>
          <p:nvPr/>
        </p:nvSpPr>
        <p:spPr>
          <a:xfrm>
            <a:off x="4846320" y="2926080"/>
            <a:ext cx="0" cy="502920"/>
          </a:xfrm>
          <a:prstGeom prst="line">
            <a:avLst/>
          </a:prstGeom>
          <a:noFill/>
          <a:ln w="31750">
            <a:solidFill>
              <a:schemeClr val="accent1"/>
            </a:solidFill>
            <a:prstDash val="solid"/>
            <a:tailEnd type="triangle"/>
          </a:ln>
        </p:spPr>
        <p:txBody>
          <a:bodyPr/>
          <a:lstStyle/>
          <a:p>
            <a:endParaRPr lang="LID4096"/>
          </a:p>
        </p:txBody>
      </p:sp>
      <p:sp>
        <p:nvSpPr>
          <p:cNvPr id="14" name="arrow"/>
          <p:cNvSpPr/>
          <p:nvPr/>
        </p:nvSpPr>
        <p:spPr>
          <a:xfrm flipH="1">
            <a:off x="3017520" y="4183380"/>
            <a:ext cx="548640" cy="0"/>
          </a:xfrm>
          <a:prstGeom prst="line">
            <a:avLst/>
          </a:prstGeom>
          <a:noFill/>
          <a:ln w="31750">
            <a:solidFill>
              <a:schemeClr val="accent1"/>
            </a:solidFill>
            <a:prstDash val="solid"/>
            <a:tailEnd type="triangle"/>
          </a:ln>
        </p:spPr>
        <p:txBody>
          <a:bodyPr/>
          <a:lstStyle/>
          <a:p>
            <a:endParaRPr lang="LID4096"/>
          </a:p>
        </p:txBody>
      </p:sp>
      <p:sp>
        <p:nvSpPr>
          <p:cNvPr id="15" name="arrow"/>
          <p:cNvSpPr/>
          <p:nvPr/>
        </p:nvSpPr>
        <p:spPr>
          <a:xfrm flipV="1">
            <a:off x="1737360" y="2926080"/>
            <a:ext cx="0" cy="502920"/>
          </a:xfrm>
          <a:prstGeom prst="line">
            <a:avLst/>
          </a:prstGeom>
          <a:noFill/>
          <a:ln w="31750">
            <a:solidFill>
              <a:schemeClr val="accent1"/>
            </a:solidFill>
            <a:prstDash val="solid"/>
            <a:tailEnd type="triangle"/>
          </a:ln>
        </p:spPr>
        <p:txBody>
          <a:bodyPr/>
          <a:lstStyle/>
          <a:p>
            <a:endParaRPr lang="LID4096"/>
          </a:p>
        </p:txBody>
      </p:sp>
      <p:sp>
        <p:nvSpPr>
          <p:cNvPr id="16" name="Text 13"/>
          <p:cNvSpPr txBox="1"/>
          <p:nvPr/>
        </p:nvSpPr>
        <p:spPr>
          <a:xfrm>
            <a:off x="2194560" y="3017520"/>
            <a:ext cx="2194560" cy="274320"/>
          </a:xfrm>
          <a:prstGeom prst="rect">
            <a:avLst/>
          </a:prstGeom>
          <a:noFill/>
          <a:ln/>
        </p:spPr>
        <p:txBody>
          <a:bodyPr wrap="square" lIns="0" tIns="0" rIns="0" bIns="0" rtlCol="0" anchor="t"/>
          <a:lstStyle/>
          <a:p>
            <a:pPr marL="0" indent="0" algn="ctr">
              <a:buNone/>
            </a:pPr>
            <a:r>
              <a:rPr lang="en-US" sz="1300" i="1" dirty="0">
                <a:solidFill>
                  <a:schemeClr val="tx2"/>
                </a:solidFill>
              </a:rPr>
              <a:t>repeat every time step</a:t>
            </a:r>
            <a:endParaRPr lang="en-US" sz="1300" dirty="0"/>
          </a:p>
        </p:txBody>
      </p:sp>
      <p:pic>
        <p:nvPicPr>
          <p:cNvPr id="17" name="PIC snapshot" descr="/data/mykyta/pallas-ml-study/reports/hackathon/talk/assets/pic_snapshot.png"/>
          <p:cNvPicPr>
            <a:picLocks noChangeAspect="1"/>
          </p:cNvPicPr>
          <p:nvPr/>
        </p:nvPicPr>
        <p:blipFill>
          <a:blip r:embed="rId3"/>
          <a:stretch>
            <a:fillRect/>
          </a:stretch>
        </p:blipFill>
        <p:spPr>
          <a:xfrm>
            <a:off x="6400800" y="1554480"/>
            <a:ext cx="5239512" cy="1965960"/>
          </a:xfrm>
          <a:prstGeom prst="rect">
            <a:avLst/>
          </a:prstGeom>
        </p:spPr>
      </p:pic>
      <p:sp>
        <p:nvSpPr>
          <p:cNvPr id="18" name="Text 14"/>
          <p:cNvSpPr txBox="1"/>
          <p:nvPr/>
        </p:nvSpPr>
        <p:spPr>
          <a:xfrm>
            <a:off x="6400800" y="3611880"/>
            <a:ext cx="5239512" cy="457200"/>
          </a:xfrm>
          <a:prstGeom prst="rect">
            <a:avLst/>
          </a:prstGeom>
          <a:noFill/>
          <a:ln/>
        </p:spPr>
        <p:txBody>
          <a:bodyPr wrap="square" lIns="0" tIns="0" rIns="0" bIns="0" rtlCol="0" anchor="t"/>
          <a:lstStyle/>
          <a:p>
            <a:pPr marL="0" indent="0">
              <a:buNone/>
            </a:pPr>
            <a:r>
              <a:rPr lang="en-US" sz="1100" dirty="0">
                <a:solidFill>
                  <a:schemeClr val="tx2"/>
                </a:solidFill>
              </a:rPr>
              <a:t>About 2 mm into the gas: laser (red), the bubble behind it, trapped nitrogen electrons (blue).</a:t>
            </a:r>
            <a:endParaRPr lang="en-US" sz="1100" dirty="0"/>
          </a:p>
        </p:txBody>
      </p:sp>
      <p:sp>
        <p:nvSpPr>
          <p:cNvPr id="19" name="Text 15"/>
          <p:cNvSpPr txBox="1"/>
          <p:nvPr/>
        </p:nvSpPr>
        <p:spPr>
          <a:xfrm>
            <a:off x="6400800" y="4160520"/>
            <a:ext cx="5239512" cy="822960"/>
          </a:xfrm>
          <a:prstGeom prst="rect">
            <a:avLst/>
          </a:prstGeom>
          <a:noFill/>
          <a:ln/>
        </p:spPr>
        <p:txBody>
          <a:bodyPr wrap="square" lIns="0" tIns="0" rIns="0" bIns="0" rtlCol="0" anchor="t"/>
          <a:lstStyle/>
          <a:p>
            <a:pPr marL="0" indent="0">
              <a:buNone/>
            </a:pPr>
            <a:r>
              <a:rPr lang="en-US" sz="1500" b="1" dirty="0">
                <a:solidFill>
                  <a:schemeClr val="tx1"/>
                </a:solidFill>
              </a:rPr>
              <a:t>Smilei</a:t>
            </a:r>
            <a:r>
              <a:rPr lang="en-US" sz="1500" dirty="0">
                <a:solidFill>
                  <a:schemeClr val="tx1"/>
                </a:solidFill>
              </a:rPr>
              <a:t> (Derouillat et al. 2018): cylindrical grid, laser as an envelope — two approximations that make it affordable.</a:t>
            </a:r>
            <a:endParaRPr lang="en-US" sz="1500" dirty="0"/>
          </a:p>
        </p:txBody>
      </p:sp>
      <p:sp>
        <p:nvSpPr>
          <p:cNvPr id="20" name="Text 16"/>
          <p:cNvSpPr txBox="1"/>
          <p:nvPr/>
        </p:nvSpPr>
        <p:spPr>
          <a:xfrm>
            <a:off x="548640" y="5257800"/>
            <a:ext cx="11091672" cy="731520"/>
          </a:xfrm>
          <a:prstGeom prst="rect">
            <a:avLst/>
          </a:prstGeom>
          <a:noFill/>
          <a:ln/>
        </p:spPr>
        <p:txBody>
          <a:bodyPr wrap="square" lIns="0" tIns="0" rIns="0" bIns="0" rtlCol="0" anchor="t"/>
          <a:lstStyle/>
          <a:p>
            <a:pPr marL="0" indent="0">
              <a:buNone/>
            </a:pPr>
            <a:r>
              <a:rPr lang="en-US" sz="1700" b="1" dirty="0">
                <a:solidFill>
                  <a:schemeClr val="tx1"/>
                </a:solidFill>
              </a:rPr>
              <a:t>Exact for every sample</a:t>
            </a:r>
            <a:r>
              <a:rPr lang="en-US" sz="1700" dirty="0">
                <a:solidFill>
                  <a:schemeClr val="tx1"/>
                </a:solidFill>
              </a:rPr>
              <a:t>, no noise, no calibration — but </a:t>
            </a:r>
            <a:r>
              <a:rPr lang="en-US" sz="1700" b="1" dirty="0">
                <a:solidFill>
                  <a:schemeClr val="tx1"/>
                </a:solidFill>
              </a:rPr>
              <a:t>hours per simulation</a:t>
            </a:r>
            <a:r>
              <a:rPr lang="en-US" sz="1700" dirty="0">
                <a:solidFill>
                  <a:schemeClr val="tx1"/>
                </a:solidFill>
              </a:rPr>
              <a:t>: the cost is cells × macro-particles × time steps.</a:t>
            </a:r>
            <a:endParaRPr lang="en-US" sz="1700" dirty="0"/>
          </a:p>
        </p:txBody>
      </p:sp>
      <p:sp>
        <p:nvSpPr>
          <p:cNvPr id="25" name="Slide Number Placeholder 0"/>
          <p:cNvSpPr>
            <a:spLocks noGrp="1"/>
          </p:cNvSpPr>
          <p:nvPr>
            <p:ph type="sldNum" sz="quarter" idx="4294967295"/>
          </p:nvPr>
        </p:nvSpPr>
        <p:spPr>
          <a:xfrm>
            <a:off x="10698480" y="6446520"/>
            <a:ext cx="941832" cy="274320"/>
          </a:xfrm>
          <a:prstGeom prst="rect">
            <a:avLst/>
          </a:prstGeom>
          <a:extLst>
            <a:ext uri="{C572A759-6A51-4108-AA02-DFA0A04FC94B}">
              <ma14:wrappingTextBoxFlag xmlns:ma14="http://schemas.microsoft.com/office/mac/drawingml/2011/main" xmlns="" val="0"/>
            </a:ext>
          </a:extLst>
        </p:spPr>
        <p:txBody>
          <a:bodyPr lIns="0" tIns="0" rIns="0" bIns="0"/>
          <a:lstStyle>
            <a:lvl1pPr>
              <a:defRPr sz="1000">
                <a:solidFill>
                  <a:srgbClr val="475569"/>
                </a:solidFill>
              </a:defRPr>
            </a:lvl1pPr>
          </a:lstStyle>
          <a:p>
            <a:pPr algn="r"/>
            <a:fld id="{F7021451-1387-4CA6-816F-3879F97B5CBC}" type="slidenum">
              <a:rPr lang="en-US" b="0"/>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1"/>
          <p:cNvSpPr>
            <a:spLocks noGrp="1"/>
          </p:cNvSpPr>
          <p:nvPr>
            <p:ph type="title" idx="101" hasCustomPrompt="1"/>
          </p:nvPr>
        </p:nvSpPr>
        <p:spPr>
          <a:xfrm>
            <a:off x="548640" y="292608"/>
            <a:ext cx="11091672" cy="960120"/>
          </a:xfrm>
          <a:prstGeom prst="rect">
            <a:avLst/>
          </a:prstGeom>
          <a:noFill/>
          <a:ln/>
        </p:spPr>
        <p:txBody>
          <a:bodyPr wrap="square" lIns="0" tIns="0" rIns="0" bIns="0" rtlCol="0" anchor="t"/>
          <a:lstStyle/>
          <a:p>
            <a:pPr marL="0" indent="0" algn="l">
              <a:buNone/>
            </a:pPr>
            <a:r>
              <a:rPr lang="en-US" sz="3600" b="1" dirty="0">
                <a:solidFill>
                  <a:schemeClr val="tx1"/>
                </a:solidFill>
              </a:rPr>
              <a:t>The envelope approximation: follow the pulse's amplitude, not its oscillations</a:t>
            </a:r>
            <a:endParaRPr lang="en-US" sz="3600" dirty="0"/>
          </a:p>
        </p:txBody>
      </p:sp>
      <p:graphicFrame>
        <p:nvGraphicFramePr>
          <p:cNvPr id="4" name="envelope vs full laser field"/>
          <p:cNvGraphicFramePr/>
          <p:nvPr/>
        </p:nvGraphicFramePr>
        <p:xfrm>
          <a:off x="548640" y="1554480"/>
          <a:ext cx="6492240" cy="4480560"/>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 1"/>
          <p:cNvSpPr txBox="1"/>
          <p:nvPr/>
        </p:nvSpPr>
        <p:spPr>
          <a:xfrm>
            <a:off x="7315200" y="1554480"/>
            <a:ext cx="4325112" cy="3474720"/>
          </a:xfrm>
          <a:prstGeom prst="rect">
            <a:avLst/>
          </a:prstGeom>
          <a:noFill/>
          <a:ln/>
        </p:spPr>
        <p:txBody>
          <a:bodyPr wrap="square" lIns="0" tIns="0" rIns="0" bIns="0" rtlCol="0" anchor="t"/>
          <a:lstStyle/>
          <a:p>
            <a:pPr marL="0" indent="0">
              <a:spcAft>
                <a:spcPts val="1200"/>
              </a:spcAft>
              <a:buNone/>
            </a:pPr>
            <a:r>
              <a:rPr lang="en-US" sz="1600" b="1" dirty="0">
                <a:solidFill>
                  <a:schemeClr val="tx1"/>
                </a:solidFill>
              </a:rPr>
              <a:t>Full wave</a:t>
            </a:r>
            <a:r>
              <a:rPr lang="en-US" sz="1600" dirty="0">
                <a:solidFill>
                  <a:schemeClr val="tx1"/>
                </a:solidFill>
              </a:rPr>
              <a:t> — the code resolves every oscillation of the laser field, at the laser wavelength of 0.8 µm. The grid must be much finer than that.</a:t>
            </a:r>
            <a:endParaRPr lang="en-US" sz="1600" dirty="0"/>
          </a:p>
          <a:p>
            <a:pPr marL="0" indent="0">
              <a:spcAft>
                <a:spcPts val="1200"/>
              </a:spcAft>
              <a:buNone/>
            </a:pPr>
            <a:r>
              <a:rPr lang="en-US" sz="1600" b="1" dirty="0">
                <a:solidFill>
                  <a:schemeClr val="tx1"/>
                </a:solidFill>
              </a:rPr>
              <a:t>Envelope</a:t>
            </a:r>
            <a:r>
              <a:rPr lang="en-US" sz="1600" dirty="0">
                <a:solidFill>
                  <a:schemeClr val="tx1"/>
                </a:solidFill>
              </a:rPr>
              <a:t> — the code follows only the slowly varying amplitude (the cyan curve) and lets the plasma feel its averaged push. The grid only needs to resolve the plasma wave.</a:t>
            </a:r>
            <a:endParaRPr lang="en-US" sz="1600" dirty="0"/>
          </a:p>
          <a:p>
            <a:pPr marL="0" indent="0">
              <a:spcAft>
                <a:spcPts val="1200"/>
              </a:spcAft>
              <a:buNone/>
            </a:pPr>
            <a:r>
              <a:rPr lang="en-US" sz="1600" b="1" dirty="0">
                <a:solidFill>
                  <a:schemeClr val="tx1"/>
                </a:solidFill>
              </a:rPr>
              <a:t>Cylindrical grid</a:t>
            </a:r>
            <a:r>
              <a:rPr lang="en-US" sz="1600" dirty="0">
                <a:solidFill>
                  <a:schemeClr val="tx1"/>
                </a:solidFill>
              </a:rPr>
              <a:t> — the fields are stored on (r, z) with a few azimuthal modes instead of a full 3D box.</a:t>
            </a:r>
            <a:endParaRPr lang="en-US" sz="1600" dirty="0"/>
          </a:p>
        </p:txBody>
      </p:sp>
      <p:sp>
        <p:nvSpPr>
          <p:cNvPr id="6" name="Text 2"/>
          <p:cNvSpPr txBox="1"/>
          <p:nvPr/>
        </p:nvSpPr>
        <p:spPr>
          <a:xfrm>
            <a:off x="7315200" y="5120640"/>
            <a:ext cx="4325112" cy="914400"/>
          </a:xfrm>
          <a:prstGeom prst="rect">
            <a:avLst/>
          </a:prstGeom>
          <a:noFill/>
          <a:ln/>
        </p:spPr>
        <p:txBody>
          <a:bodyPr wrap="square" lIns="0" tIns="0" rIns="0" bIns="0" rtlCol="0" anchor="t"/>
          <a:lstStyle/>
          <a:p>
            <a:pPr marL="0" indent="0">
              <a:buNone/>
            </a:pPr>
            <a:r>
              <a:rPr lang="en-US" sz="1200" dirty="0">
                <a:solidFill>
                  <a:schemeClr val="tx2"/>
                </a:solidFill>
              </a:rPr>
              <a:t>The price: where the laser spectrum changes strongly — very high density, strong depletion — the envelope picture degrades. That is why the density extrapolation on Thursday is also a probe of the simulations.</a:t>
            </a:r>
            <a:endParaRPr lang="en-US" sz="1200" dirty="0"/>
          </a:p>
        </p:txBody>
      </p:sp>
      <p:sp>
        <p:nvSpPr>
          <p:cNvPr id="25" name="Slide Number Placeholder 0"/>
          <p:cNvSpPr>
            <a:spLocks noGrp="1"/>
          </p:cNvSpPr>
          <p:nvPr>
            <p:ph type="sldNum" sz="quarter" idx="4294967295"/>
          </p:nvPr>
        </p:nvSpPr>
        <p:spPr>
          <a:xfrm>
            <a:off x="10698480" y="6446520"/>
            <a:ext cx="941832" cy="274320"/>
          </a:xfrm>
          <a:prstGeom prst="rect">
            <a:avLst/>
          </a:prstGeom>
          <a:extLst>
            <a:ext uri="{C572A759-6A51-4108-AA02-DFA0A04FC94B}">
              <ma14:wrappingTextBoxFlag xmlns:ma14="http://schemas.microsoft.com/office/mac/drawingml/2011/main" xmlns="" val="0"/>
            </a:ext>
          </a:extLst>
        </p:spPr>
        <p:txBody>
          <a:bodyPr lIns="0" tIns="0" rIns="0" bIns="0"/>
          <a:lstStyle>
            <a:lvl1pPr>
              <a:defRPr sz="1000">
                <a:solidFill>
                  <a:srgbClr val="475569"/>
                </a:solidFill>
              </a:defRPr>
            </a:lvl1pPr>
          </a:lstStyle>
          <a:p>
            <a:pPr algn="r"/>
            <a:fld id="{F7021451-1387-4CA6-816F-3879F97B5CBC}" type="slidenum">
              <a:rPr lang="en-US" b="0"/>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1"/>
          <p:cNvSpPr>
            <a:spLocks noGrp="1"/>
          </p:cNvSpPr>
          <p:nvPr>
            <p:ph type="title" idx="101" hasCustomPrompt="1"/>
          </p:nvPr>
        </p:nvSpPr>
        <p:spPr>
          <a:xfrm>
            <a:off x="548640" y="292608"/>
            <a:ext cx="11091672" cy="960120"/>
          </a:xfrm>
          <a:prstGeom prst="rect">
            <a:avLst/>
          </a:prstGeom>
          <a:noFill/>
          <a:ln/>
        </p:spPr>
        <p:txBody>
          <a:bodyPr wrap="square" lIns="0" tIns="0" rIns="0" bIns="0" rtlCol="0" anchor="t"/>
          <a:lstStyle/>
          <a:p>
            <a:pPr marL="0" indent="0" algn="l">
              <a:buNone/>
            </a:pPr>
            <a:r>
              <a:rPr lang="en-US" sz="3600" b="1" dirty="0">
                <a:solidFill>
                  <a:schemeClr val="tx1"/>
                </a:solidFill>
              </a:rPr>
              <a:t>Hours per answer</a:t>
            </a:r>
            <a:endParaRPr lang="en-US" sz="3600" dirty="0"/>
          </a:p>
        </p:txBody>
      </p:sp>
      <p:sp>
        <p:nvSpPr>
          <p:cNvPr id="4" name="Text 1"/>
          <p:cNvSpPr txBox="1"/>
          <p:nvPr/>
        </p:nvSpPr>
        <p:spPr>
          <a:xfrm>
            <a:off x="548640" y="1371600"/>
            <a:ext cx="7589520" cy="365760"/>
          </a:xfrm>
          <a:prstGeom prst="rect">
            <a:avLst/>
          </a:prstGeom>
          <a:noFill/>
          <a:ln/>
        </p:spPr>
        <p:txBody>
          <a:bodyPr wrap="square" lIns="0" tIns="0" rIns="0" bIns="0" rtlCol="0" anchor="t"/>
          <a:lstStyle/>
          <a:p>
            <a:pPr marL="0" indent="0">
              <a:buNone/>
            </a:pPr>
            <a:r>
              <a:rPr lang="en-US" sz="1800" b="1" dirty="0">
                <a:solidFill>
                  <a:schemeClr val="tx1"/>
                </a:solidFill>
              </a:rPr>
              <a:t>One configuration from the data pack</a:t>
            </a:r>
            <a:r>
              <a:rPr lang="en-US" sz="1800" dirty="0">
                <a:solidFill>
                  <a:schemeClr val="tx1"/>
                </a:solidFill>
              </a:rPr>
              <a:t> on the Adastra cluster:</a:t>
            </a:r>
            <a:endParaRPr lang="en-US" sz="1800" dirty="0"/>
          </a:p>
        </p:txBody>
      </p:sp>
      <p:graphicFrame>
        <p:nvGraphicFramePr>
          <p:cNvPr id="10" name="cost table"/>
          <p:cNvGraphicFramePr>
            <a:graphicFrameLocks noGrp="1"/>
          </p:cNvGraphicFramePr>
          <p:nvPr>
            <p:extLst>
              <p:ext uri="{D42A27DB-BD31-4B8C-83A1-F6EECF244321}">
                <p14:modId xmlns:p14="http://schemas.microsoft.com/office/powerpoint/2010/main" val="1579011935"/>
              </p:ext>
            </p:extLst>
          </p:nvPr>
        </p:nvGraphicFramePr>
        <p:xfrm>
          <a:off x="548640" y="1874520"/>
          <a:ext cx="7589520" cy="1554480"/>
        </p:xfrm>
        <a:graphic>
          <a:graphicData uri="http://schemas.openxmlformats.org/drawingml/2006/table">
            <a:tbl>
              <a:tblPr/>
              <a:tblGrid>
                <a:gridCol w="301752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1463040">
                  <a:extLst>
                    <a:ext uri="{9D8B030D-6E8A-4147-A177-3AD203B41FA5}">
                      <a16:colId xmlns:a16="http://schemas.microsoft.com/office/drawing/2014/main" val="20002"/>
                    </a:ext>
                  </a:extLst>
                </a:gridCol>
                <a:gridCol w="1280160">
                  <a:extLst>
                    <a:ext uri="{9D8B030D-6E8A-4147-A177-3AD203B41FA5}">
                      <a16:colId xmlns:a16="http://schemas.microsoft.com/office/drawing/2014/main" val="20003"/>
                    </a:ext>
                  </a:extLst>
                </a:gridCol>
              </a:tblGrid>
              <a:tr h="457200">
                <a:tc>
                  <a:txBody>
                    <a:bodyPr/>
                    <a:lstStyle/>
                    <a:p>
                      <a:pPr marL="0" indent="0">
                        <a:buNone/>
                      </a:pPr>
                      <a:r>
                        <a:rPr lang="en-US" sz="1600" b="1" dirty="0">
                          <a:solidFill>
                            <a:srgbClr val="FFFFFF"/>
                          </a:solidFill>
                          <a:latin typeface="Calibri" pitchFamily="34" charset="0"/>
                          <a:ea typeface="Calibri" pitchFamily="34" charset="-122"/>
                          <a:cs typeface="Calibri" pitchFamily="34" charset="-120"/>
                        </a:rPr>
                        <a:t>code</a:t>
                      </a:r>
                      <a:endParaRPr lang="en-US" sz="1600" dirty="0">
                        <a:latin typeface="Calibri" charset="0"/>
                        <a:ea typeface="Calibri" charset="0"/>
                        <a:cs typeface="Calibri" charset="0"/>
                      </a:endParaRPr>
                    </a:p>
                  </a:txBody>
                  <a:tcPr marL="73152" marR="73152" marT="73152" marB="73152"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rgbClr val="0D1B2A"/>
                    </a:solidFill>
                  </a:tcPr>
                </a:tc>
                <a:tc>
                  <a:txBody>
                    <a:bodyPr/>
                    <a:lstStyle/>
                    <a:p>
                      <a:pPr marL="0" indent="0">
                        <a:buNone/>
                      </a:pPr>
                      <a:r>
                        <a:rPr lang="en-US" sz="1600" b="1" dirty="0">
                          <a:solidFill>
                            <a:srgbClr val="FFFFFF"/>
                          </a:solidFill>
                          <a:latin typeface="Calibri" pitchFamily="34" charset="0"/>
                          <a:ea typeface="Calibri" pitchFamily="34" charset="-122"/>
                          <a:cs typeface="Calibri" pitchFamily="34" charset="-120"/>
                        </a:rPr>
                        <a:t>cores × hours</a:t>
                      </a:r>
                      <a:endParaRPr lang="en-US" sz="1600" dirty="0">
                        <a:latin typeface="Calibri" charset="0"/>
                        <a:ea typeface="Calibri" charset="0"/>
                        <a:cs typeface="Calibri" charset="0"/>
                      </a:endParaRPr>
                    </a:p>
                  </a:txBody>
                  <a:tcPr marL="73152" marR="73152" marT="73152" marB="73152"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rgbClr val="0D1B2A"/>
                    </a:solidFill>
                  </a:tcPr>
                </a:tc>
                <a:tc>
                  <a:txBody>
                    <a:bodyPr/>
                    <a:lstStyle/>
                    <a:p>
                      <a:pPr marL="0" indent="0">
                        <a:buNone/>
                      </a:pPr>
                      <a:r>
                        <a:rPr lang="en-US" sz="1600" b="1" dirty="0">
                          <a:solidFill>
                            <a:srgbClr val="FFFFFF"/>
                          </a:solidFill>
                          <a:latin typeface="Calibri" pitchFamily="34" charset="0"/>
                          <a:ea typeface="Calibri" pitchFamily="34" charset="-122"/>
                          <a:cs typeface="Calibri" pitchFamily="34" charset="-120"/>
                        </a:rPr>
                        <a:t>core-hours</a:t>
                      </a:r>
                      <a:endParaRPr lang="en-US" sz="1600" dirty="0">
                        <a:latin typeface="Calibri" charset="0"/>
                        <a:ea typeface="Calibri" charset="0"/>
                        <a:cs typeface="Calibri" charset="0"/>
                      </a:endParaRPr>
                    </a:p>
                  </a:txBody>
                  <a:tcPr marL="73152" marR="73152" marT="73152" marB="73152"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rgbClr val="0D1B2A"/>
                    </a:solidFill>
                  </a:tcPr>
                </a:tc>
                <a:tc>
                  <a:txBody>
                    <a:bodyPr/>
                    <a:lstStyle/>
                    <a:p>
                      <a:pPr marL="0" indent="0">
                        <a:buNone/>
                      </a:pPr>
                      <a:r>
                        <a:rPr lang="en-US" sz="1600" b="1" dirty="0">
                          <a:solidFill>
                            <a:srgbClr val="FFFFFF"/>
                          </a:solidFill>
                          <a:latin typeface="Calibri" pitchFamily="34" charset="0"/>
                          <a:ea typeface="Calibri" pitchFamily="34" charset="-122"/>
                          <a:cs typeface="Calibri" pitchFamily="34" charset="-120"/>
                        </a:rPr>
                        <a:t>simulated</a:t>
                      </a:r>
                      <a:endParaRPr lang="en-US" sz="1600" dirty="0">
                        <a:latin typeface="Calibri" charset="0"/>
                        <a:ea typeface="Calibri" charset="0"/>
                        <a:cs typeface="Calibri" charset="0"/>
                      </a:endParaRPr>
                    </a:p>
                  </a:txBody>
                  <a:tcPr marL="73152" marR="73152" marT="73152" marB="73152"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rgbClr val="0D1B2A"/>
                    </a:solidFill>
                  </a:tcPr>
                </a:tc>
                <a:extLst>
                  <a:ext uri="{0D108BD9-81ED-4DB2-BD59-A6C34878D82A}">
                    <a16:rowId xmlns:a16="http://schemas.microsoft.com/office/drawing/2014/main" val="10000"/>
                  </a:ext>
                </a:extLst>
              </a:tr>
              <a:tr h="548640">
                <a:tc>
                  <a:txBody>
                    <a:bodyPr/>
                    <a:lstStyle/>
                    <a:p>
                      <a:pPr marL="0" indent="0">
                        <a:buNone/>
                      </a:pPr>
                      <a:r>
                        <a:rPr lang="en-US" sz="1600" dirty="0">
                          <a:solidFill>
                            <a:srgbClr val="0D1B2A"/>
                          </a:solidFill>
                          <a:latin typeface="Calibri" pitchFamily="34" charset="0"/>
                          <a:ea typeface="Calibri" pitchFamily="34" charset="-122"/>
                          <a:cs typeface="Calibri" pitchFamily="34" charset="-120"/>
                        </a:rPr>
                        <a:t>Smilei, envelope (the data pack)</a:t>
                      </a:r>
                      <a:endParaRPr lang="en-US" sz="1600" dirty="0">
                        <a:latin typeface="Calibri" charset="0"/>
                        <a:ea typeface="Calibri" charset="0"/>
                        <a:cs typeface="Calibri" charset="0"/>
                      </a:endParaRPr>
                    </a:p>
                  </a:txBody>
                  <a:tcPr marL="73152" marR="73152" marT="73152" marB="73152"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tcPr>
                </a:tc>
                <a:tc>
                  <a:txBody>
                    <a:bodyPr/>
                    <a:lstStyle/>
                    <a:p>
                      <a:pPr marL="0" indent="0" algn="ctr">
                        <a:buNone/>
                      </a:pPr>
                      <a:r>
                        <a:rPr lang="en-US" sz="1600" dirty="0">
                          <a:solidFill>
                            <a:srgbClr val="0D1B2A"/>
                          </a:solidFill>
                          <a:latin typeface="Calibri" pitchFamily="34" charset="0"/>
                          <a:ea typeface="Calibri" pitchFamily="34" charset="-122"/>
                          <a:cs typeface="Calibri" pitchFamily="34" charset="-120"/>
                        </a:rPr>
                        <a:t>192 × 1.3</a:t>
                      </a:r>
                      <a:endParaRPr lang="en-US" sz="1600" dirty="0">
                        <a:latin typeface="Calibri" charset="0"/>
                        <a:ea typeface="Calibri" charset="0"/>
                        <a:cs typeface="Calibri" charset="0"/>
                      </a:endParaRPr>
                    </a:p>
                  </a:txBody>
                  <a:tcPr marL="73152" marR="73152" marT="73152" marB="73152"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tcPr>
                </a:tc>
                <a:tc>
                  <a:txBody>
                    <a:bodyPr/>
                    <a:lstStyle/>
                    <a:p>
                      <a:pPr marL="0" indent="0" algn="ctr">
                        <a:buNone/>
                      </a:pPr>
                      <a:r>
                        <a:rPr lang="en-US" sz="1600" b="1" dirty="0">
                          <a:solidFill>
                            <a:srgbClr val="0D1B2A"/>
                          </a:solidFill>
                          <a:latin typeface="Calibri" pitchFamily="34" charset="0"/>
                          <a:ea typeface="Calibri" pitchFamily="34" charset="-122"/>
                          <a:cs typeface="Calibri" pitchFamily="34" charset="-120"/>
                        </a:rPr>
                        <a:t>≈ 250</a:t>
                      </a:r>
                      <a:endParaRPr lang="en-US" sz="1600" dirty="0">
                        <a:latin typeface="Calibri" charset="0"/>
                        <a:ea typeface="Calibri" charset="0"/>
                        <a:cs typeface="Calibri" charset="0"/>
                      </a:endParaRPr>
                    </a:p>
                  </a:txBody>
                  <a:tcPr marL="73152" marR="73152" marT="73152" marB="73152"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tcPr>
                </a:tc>
                <a:tc>
                  <a:txBody>
                    <a:bodyPr/>
                    <a:lstStyle/>
                    <a:p>
                      <a:pPr marL="0" indent="0" algn="ctr">
                        <a:buNone/>
                      </a:pPr>
                      <a:r>
                        <a:rPr lang="en-US" sz="1600" dirty="0">
                          <a:solidFill>
                            <a:srgbClr val="0D1B2A"/>
                          </a:solidFill>
                          <a:latin typeface="Calibri" pitchFamily="34" charset="0"/>
                          <a:ea typeface="Calibri" pitchFamily="34" charset="-122"/>
                          <a:cs typeface="Calibri" pitchFamily="34" charset="-120"/>
                        </a:rPr>
                        <a:t>7.0 mm</a:t>
                      </a:r>
                      <a:endParaRPr lang="en-US" sz="1600" dirty="0">
                        <a:latin typeface="Calibri" charset="0"/>
                        <a:ea typeface="Calibri" charset="0"/>
                        <a:cs typeface="Calibri" charset="0"/>
                      </a:endParaRPr>
                    </a:p>
                  </a:txBody>
                  <a:tcPr marL="73152" marR="73152" marT="73152" marB="73152"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tcPr>
                </a:tc>
                <a:extLst>
                  <a:ext uri="{0D108BD9-81ED-4DB2-BD59-A6C34878D82A}">
                    <a16:rowId xmlns:a16="http://schemas.microsoft.com/office/drawing/2014/main" val="10001"/>
                  </a:ext>
                </a:extLst>
              </a:tr>
              <a:tr h="548640">
                <a:tc>
                  <a:txBody>
                    <a:bodyPr/>
                    <a:lstStyle/>
                    <a:p>
                      <a:pPr marL="0" indent="0">
                        <a:buNone/>
                      </a:pPr>
                      <a:r>
                        <a:rPr lang="en-US" sz="1600" dirty="0">
                          <a:solidFill>
                            <a:srgbClr val="0D1B2A"/>
                          </a:solidFill>
                          <a:latin typeface="Calibri" pitchFamily="34" charset="0"/>
                          <a:ea typeface="Calibri" pitchFamily="34" charset="-122"/>
                          <a:cs typeface="Calibri" pitchFamily="34" charset="-120"/>
                        </a:rPr>
                        <a:t>Smilei, full laser wave</a:t>
                      </a:r>
                      <a:endParaRPr lang="en-US" sz="1600" dirty="0">
                        <a:latin typeface="Calibri" charset="0"/>
                        <a:ea typeface="Calibri" charset="0"/>
                        <a:cs typeface="Calibri" charset="0"/>
                      </a:endParaRPr>
                    </a:p>
                  </a:txBody>
                  <a:tcPr marL="73152" marR="73152" marT="73152" marB="73152"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tcPr>
                </a:tc>
                <a:tc>
                  <a:txBody>
                    <a:bodyPr/>
                    <a:lstStyle/>
                    <a:p>
                      <a:pPr marL="0" indent="0" algn="ctr">
                        <a:buNone/>
                      </a:pPr>
                      <a:r>
                        <a:rPr lang="en-US" sz="1600" dirty="0">
                          <a:solidFill>
                            <a:srgbClr val="0D1B2A"/>
                          </a:solidFill>
                          <a:latin typeface="Calibri" pitchFamily="34" charset="0"/>
                          <a:ea typeface="Calibri" pitchFamily="34" charset="-122"/>
                          <a:cs typeface="Calibri" pitchFamily="34" charset="-120"/>
                        </a:rPr>
                        <a:t>1,536 × 5.6</a:t>
                      </a:r>
                      <a:endParaRPr lang="en-US" sz="1600" dirty="0">
                        <a:latin typeface="Calibri" charset="0"/>
                        <a:ea typeface="Calibri" charset="0"/>
                        <a:cs typeface="Calibri" charset="0"/>
                      </a:endParaRPr>
                    </a:p>
                  </a:txBody>
                  <a:tcPr marL="73152" marR="73152" marT="73152" marB="73152"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tcPr>
                </a:tc>
                <a:tc>
                  <a:txBody>
                    <a:bodyPr/>
                    <a:lstStyle/>
                    <a:p>
                      <a:pPr marL="0" indent="0" algn="ctr">
                        <a:buNone/>
                      </a:pPr>
                      <a:r>
                        <a:rPr lang="en-US" sz="1600" b="1" dirty="0">
                          <a:solidFill>
                            <a:srgbClr val="0D1B2A"/>
                          </a:solidFill>
                          <a:latin typeface="Calibri" pitchFamily="34" charset="0"/>
                          <a:ea typeface="Calibri" pitchFamily="34" charset="-122"/>
                          <a:cs typeface="Calibri" pitchFamily="34" charset="-120"/>
                        </a:rPr>
                        <a:t>≈ 8,500</a:t>
                      </a:r>
                      <a:endParaRPr lang="en-US" sz="1600" dirty="0">
                        <a:latin typeface="Calibri" charset="0"/>
                        <a:ea typeface="Calibri" charset="0"/>
                        <a:cs typeface="Calibri" charset="0"/>
                      </a:endParaRPr>
                    </a:p>
                  </a:txBody>
                  <a:tcPr marL="73152" marR="73152" marT="73152" marB="73152"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tcPr>
                </a:tc>
                <a:tc>
                  <a:txBody>
                    <a:bodyPr/>
                    <a:lstStyle/>
                    <a:p>
                      <a:pPr marL="0" indent="0" algn="ctr">
                        <a:buNone/>
                      </a:pPr>
                      <a:r>
                        <a:rPr lang="en-US" sz="1600" dirty="0">
                          <a:solidFill>
                            <a:srgbClr val="0D1B2A"/>
                          </a:solidFill>
                          <a:latin typeface="Calibri" pitchFamily="34" charset="0"/>
                          <a:ea typeface="Calibri" pitchFamily="34" charset="-122"/>
                          <a:cs typeface="Calibri" pitchFamily="34" charset="-120"/>
                        </a:rPr>
                        <a:t>4.3 mm</a:t>
                      </a:r>
                      <a:endParaRPr lang="en-US" sz="1600" dirty="0">
                        <a:latin typeface="Calibri" charset="0"/>
                        <a:ea typeface="Calibri" charset="0"/>
                        <a:cs typeface="Calibri" charset="0"/>
                      </a:endParaRPr>
                    </a:p>
                  </a:txBody>
                  <a:tcPr marL="73152" marR="73152" marT="73152" marB="73152"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
        <p:nvSpPr>
          <p:cNvPr id="6" name="stat callout"/>
          <p:cNvSpPr/>
          <p:nvPr/>
        </p:nvSpPr>
        <p:spPr>
          <a:xfrm>
            <a:off x="8503920" y="1371600"/>
            <a:ext cx="3136392" cy="2560320"/>
          </a:xfrm>
          <a:prstGeom prst="roundRect">
            <a:avLst>
              <a:gd name="adj" fmla="val 2857"/>
            </a:avLst>
          </a:prstGeom>
          <a:solidFill>
            <a:schemeClr val="bg2"/>
          </a:solidFill>
          <a:ln w="12700">
            <a:solidFill>
              <a:schemeClr val="bg2"/>
            </a:solidFill>
            <a:prstDash val="solid"/>
          </a:ln>
        </p:spPr>
        <p:txBody>
          <a:bodyPr/>
          <a:lstStyle/>
          <a:p>
            <a:endParaRPr lang="LID4096"/>
          </a:p>
        </p:txBody>
      </p:sp>
      <p:sp>
        <p:nvSpPr>
          <p:cNvPr id="7" name="Text 3"/>
          <p:cNvSpPr txBox="1"/>
          <p:nvPr/>
        </p:nvSpPr>
        <p:spPr>
          <a:xfrm>
            <a:off x="8503920" y="1554480"/>
            <a:ext cx="3136392" cy="822960"/>
          </a:xfrm>
          <a:prstGeom prst="rect">
            <a:avLst/>
          </a:prstGeom>
          <a:noFill/>
          <a:ln/>
        </p:spPr>
        <p:txBody>
          <a:bodyPr wrap="square" lIns="0" tIns="0" rIns="0" bIns="0" rtlCol="0" anchor="t"/>
          <a:lstStyle/>
          <a:p>
            <a:pPr marL="0" indent="0" algn="ctr">
              <a:buNone/>
            </a:pPr>
            <a:r>
              <a:rPr lang="en-US" sz="5400" b="1" dirty="0">
                <a:solidFill>
                  <a:schemeClr val="accent1"/>
                </a:solidFill>
              </a:rPr>
              <a:t>≈ 250</a:t>
            </a:r>
            <a:endParaRPr lang="en-US" sz="5400" dirty="0"/>
          </a:p>
        </p:txBody>
      </p:sp>
      <p:sp>
        <p:nvSpPr>
          <p:cNvPr id="8" name="Text 4"/>
          <p:cNvSpPr txBox="1"/>
          <p:nvPr/>
        </p:nvSpPr>
        <p:spPr>
          <a:xfrm>
            <a:off x="8732520" y="2423160"/>
            <a:ext cx="2679192" cy="640080"/>
          </a:xfrm>
          <a:prstGeom prst="rect">
            <a:avLst/>
          </a:prstGeom>
          <a:noFill/>
          <a:ln/>
        </p:spPr>
        <p:txBody>
          <a:bodyPr wrap="square" lIns="0" tIns="0" rIns="0" bIns="0" rtlCol="0" anchor="t"/>
          <a:lstStyle/>
          <a:p>
            <a:pPr marL="0" indent="0" algn="ctr">
              <a:buNone/>
            </a:pPr>
            <a:r>
              <a:rPr lang="en-US" sz="1400" dirty="0">
                <a:solidFill>
                  <a:schemeClr val="tx2"/>
                </a:solidFill>
              </a:rPr>
              <a:t>core-hours for one training sample, the cheap envelope model</a:t>
            </a:r>
            <a:endParaRPr lang="en-US" sz="1400" dirty="0"/>
          </a:p>
        </p:txBody>
      </p:sp>
      <p:sp>
        <p:nvSpPr>
          <p:cNvPr id="9" name="Text 5"/>
          <p:cNvSpPr txBox="1"/>
          <p:nvPr/>
        </p:nvSpPr>
        <p:spPr>
          <a:xfrm>
            <a:off x="8732520" y="3154680"/>
            <a:ext cx="2679192" cy="640080"/>
          </a:xfrm>
          <a:prstGeom prst="rect">
            <a:avLst/>
          </a:prstGeom>
          <a:noFill/>
          <a:ln/>
        </p:spPr>
        <p:txBody>
          <a:bodyPr wrap="square" lIns="0" tIns="0" rIns="0" bIns="0" rtlCol="0" anchor="t"/>
          <a:lstStyle/>
          <a:p>
            <a:pPr marL="0" indent="0" algn="ctr">
              <a:buNone/>
            </a:pPr>
            <a:r>
              <a:rPr lang="en-US" sz="1400" b="1" dirty="0">
                <a:solidFill>
                  <a:schemeClr val="tx1"/>
                </a:solidFill>
              </a:rPr>
              <a:t>34× cheaper</a:t>
            </a:r>
            <a:r>
              <a:rPr lang="en-US" sz="1400" dirty="0">
                <a:solidFill>
                  <a:schemeClr val="tx1"/>
                </a:solidFill>
              </a:rPr>
              <a:t> than the full wave on CPUs — and it still goes further</a:t>
            </a:r>
            <a:endParaRPr lang="en-US" sz="1400" dirty="0"/>
          </a:p>
        </p:txBody>
      </p:sp>
      <p:sp>
        <p:nvSpPr>
          <p:cNvPr id="3" name="Text 6"/>
          <p:cNvSpPr txBox="1"/>
          <p:nvPr/>
        </p:nvSpPr>
        <p:spPr>
          <a:xfrm>
            <a:off x="548640" y="4343400"/>
            <a:ext cx="11091672" cy="731520"/>
          </a:xfrm>
          <a:prstGeom prst="rect">
            <a:avLst/>
          </a:prstGeom>
          <a:noFill/>
          <a:ln/>
        </p:spPr>
        <p:txBody>
          <a:bodyPr wrap="square" lIns="0" tIns="0" rIns="0" bIns="0" rtlCol="0" anchor="t"/>
          <a:lstStyle/>
          <a:p>
            <a:pPr marL="0" indent="0">
              <a:buNone/>
            </a:pPr>
            <a:r>
              <a:rPr lang="en-US" sz="1700" b="1" dirty="0">
                <a:solidFill>
                  <a:schemeClr val="tx1"/>
                </a:solidFill>
              </a:rPr>
              <a:t>Full laser wave on one GPU</a:t>
            </a:r>
            <a:r>
              <a:rPr lang="en-US" sz="1700" dirty="0">
                <a:solidFill>
                  <a:schemeClr val="tx1"/>
                </a:solidFill>
              </a:rPr>
              <a:t> (FBPIC, ionisation included, one NVIDIA A6000): </a:t>
            </a:r>
            <a:r>
              <a:rPr lang="en-US" sz="1700" b="1" dirty="0">
                <a:solidFill>
                  <a:schemeClr val="tx1"/>
                </a:solidFill>
              </a:rPr>
              <a:t>14.7 GPU-hours</a:t>
            </a:r>
            <a:r>
              <a:rPr lang="en-US" sz="1700" dirty="0">
                <a:solidFill>
                  <a:schemeClr val="tx1"/>
                </a:solidFill>
              </a:rPr>
              <a:t> for 4.3 mm — a different configuration, same kind of physics.</a:t>
            </a:r>
            <a:endParaRPr lang="en-US" sz="1700" dirty="0"/>
          </a:p>
        </p:txBody>
      </p:sp>
      <p:sp>
        <p:nvSpPr>
          <p:cNvPr id="11" name="Text 7"/>
          <p:cNvSpPr txBox="1"/>
          <p:nvPr/>
        </p:nvSpPr>
        <p:spPr>
          <a:xfrm>
            <a:off x="548640" y="5212080"/>
            <a:ext cx="11091672" cy="457200"/>
          </a:xfrm>
          <a:prstGeom prst="rect">
            <a:avLst/>
          </a:prstGeom>
          <a:noFill/>
          <a:ln/>
        </p:spPr>
        <p:txBody>
          <a:bodyPr wrap="square" lIns="0" tIns="0" rIns="0" bIns="0" rtlCol="0" anchor="t"/>
          <a:lstStyle/>
          <a:p>
            <a:pPr marL="0" indent="0">
              <a:buNone/>
            </a:pPr>
            <a:r>
              <a:rPr lang="en-US" sz="1700" dirty="0">
                <a:solidFill>
                  <a:schemeClr val="tx1"/>
                </a:solidFill>
              </a:rPr>
              <a:t>Even the envelope model is </a:t>
            </a:r>
            <a:r>
              <a:rPr lang="en-US" sz="1700" b="1" dirty="0">
                <a:solidFill>
                  <a:schemeClr val="tx1"/>
                </a:solidFill>
              </a:rPr>
              <a:t>a quarter of a thousand core-hours for one training sample</a:t>
            </a:r>
            <a:r>
              <a:rPr lang="en-US" sz="1700" dirty="0">
                <a:solidFill>
                  <a:schemeClr val="tx1"/>
                </a:solidFill>
              </a:rPr>
              <a:t>.</a:t>
            </a:r>
            <a:endParaRPr lang="en-US" sz="1700" dirty="0"/>
          </a:p>
        </p:txBody>
      </p:sp>
      <p:sp>
        <p:nvSpPr>
          <p:cNvPr id="25" name="Slide Number Placeholder 0"/>
          <p:cNvSpPr>
            <a:spLocks noGrp="1"/>
          </p:cNvSpPr>
          <p:nvPr>
            <p:ph type="sldNum" sz="quarter" idx="4294967295"/>
          </p:nvPr>
        </p:nvSpPr>
        <p:spPr>
          <a:xfrm>
            <a:off x="10698480" y="6446520"/>
            <a:ext cx="941832" cy="274320"/>
          </a:xfrm>
          <a:prstGeom prst="rect">
            <a:avLst/>
          </a:prstGeom>
          <a:extLst>
            <a:ext uri="{C572A759-6A51-4108-AA02-DFA0A04FC94B}">
              <ma14:wrappingTextBoxFlag xmlns:ma14="http://schemas.microsoft.com/office/mac/drawingml/2011/main" xmlns="" val="0"/>
            </a:ext>
          </a:extLst>
        </p:spPr>
        <p:txBody>
          <a:bodyPr lIns="0" tIns="0" rIns="0" bIns="0"/>
          <a:lstStyle>
            <a:lvl1pPr>
              <a:defRPr sz="1000">
                <a:solidFill>
                  <a:srgbClr val="475569"/>
                </a:solidFill>
              </a:defRPr>
            </a:lvl1pPr>
          </a:lstStyle>
          <a:p>
            <a:pPr algn="r"/>
            <a:fld id="{F7021451-1387-4CA6-816F-3879F97B5CBC}" type="slidenum">
              <a:rPr lang="en-US" b="0"/>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1"/>
          <p:cNvSpPr>
            <a:spLocks noGrp="1"/>
          </p:cNvSpPr>
          <p:nvPr>
            <p:ph type="title" idx="101" hasCustomPrompt="1"/>
          </p:nvPr>
        </p:nvSpPr>
        <p:spPr>
          <a:xfrm>
            <a:off x="548640" y="292608"/>
            <a:ext cx="11091672" cy="960120"/>
          </a:xfrm>
          <a:prstGeom prst="rect">
            <a:avLst/>
          </a:prstGeom>
          <a:noFill/>
          <a:ln/>
        </p:spPr>
        <p:txBody>
          <a:bodyPr wrap="square" lIns="0" tIns="0" rIns="0" bIns="0" rtlCol="0" anchor="t"/>
          <a:lstStyle/>
          <a:p>
            <a:pPr marL="0" indent="0" algn="l">
              <a:buNone/>
            </a:pPr>
            <a:r>
              <a:rPr lang="en-US" sz="3600" b="1" dirty="0">
                <a:solidFill>
                  <a:schemeClr val="tx1"/>
                </a:solidFill>
              </a:rPr>
              <a:t>A surrogate answers in milliseconds</a:t>
            </a:r>
            <a:endParaRPr lang="en-US" sz="3600" dirty="0"/>
          </a:p>
        </p:txBody>
      </p:sp>
      <p:sp>
        <p:nvSpPr>
          <p:cNvPr id="4" name="Text 1"/>
          <p:cNvSpPr txBox="1"/>
          <p:nvPr/>
        </p:nvSpPr>
        <p:spPr>
          <a:xfrm>
            <a:off x="548640" y="1371600"/>
            <a:ext cx="11091672" cy="1371600"/>
          </a:xfrm>
          <a:prstGeom prst="rect">
            <a:avLst/>
          </a:prstGeom>
          <a:noFill/>
          <a:ln/>
        </p:spPr>
        <p:txBody>
          <a:bodyPr wrap="square" lIns="0" tIns="0" rIns="0" bIns="0" rtlCol="0" anchor="t"/>
          <a:lstStyle/>
          <a:p>
            <a:pPr marL="0" indent="0">
              <a:buNone/>
            </a:pPr>
            <a:r>
              <a:rPr lang="en-US" sz="1800" dirty="0">
                <a:solidFill>
                  <a:schemeClr val="tx1"/>
                </a:solidFill>
              </a:rPr>
              <a:t>One laser-plasma accelerator, one shot per second for 24 hours: the electron energy jumps from shot to shot. To correct the machine you need an answer </a:t>
            </a:r>
            <a:r>
              <a:rPr lang="en-US" sz="1800" b="1" dirty="0">
                <a:solidFill>
                  <a:schemeClr val="tx1"/>
                </a:solidFill>
              </a:rPr>
              <a:t>before the next shot</a:t>
            </a:r>
            <a:r>
              <a:rPr lang="en-US" sz="1800" dirty="0">
                <a:solidFill>
                  <a:schemeClr val="tx1"/>
                </a:solidFill>
              </a:rPr>
              <a:t> — a simulation takes hours, a trained surrogate one in </a:t>
            </a:r>
            <a:r>
              <a:rPr lang="en-US" sz="1800" b="1" dirty="0">
                <a:solidFill>
                  <a:schemeClr val="tx1"/>
                </a:solidFill>
              </a:rPr>
              <a:t>milliseconds</a:t>
            </a:r>
            <a:r>
              <a:rPr lang="en-US" sz="1800" dirty="0">
                <a:solidFill>
                  <a:schemeClr val="tx1"/>
                </a:solidFill>
              </a:rPr>
              <a:t>. Scanning, optimising or inverting the machine needs </a:t>
            </a:r>
            <a:r>
              <a:rPr lang="en-US" sz="1800" b="1" dirty="0">
                <a:solidFill>
                  <a:schemeClr val="tx1"/>
                </a:solidFill>
              </a:rPr>
              <a:t>thousands</a:t>
            </a:r>
            <a:r>
              <a:rPr lang="en-US" sz="1800" dirty="0">
                <a:solidFill>
                  <a:schemeClr val="tx1"/>
                </a:solidFill>
              </a:rPr>
              <a:t> of such answers.</a:t>
            </a:r>
            <a:endParaRPr lang="en-US" sz="1800" dirty="0"/>
          </a:p>
        </p:txBody>
      </p:sp>
      <p:pic>
        <p:nvPicPr>
          <p:cNvPr id="5" name="Brogren 2025 Fig 3b, electron spectra of 80,000 shots" descr="/data/mykyta/pallas-ml-study/reports/hackathon/talk/assets/brogren2025_fig3b_upper.png"/>
          <p:cNvPicPr>
            <a:picLocks noChangeAspect="1"/>
          </p:cNvPicPr>
          <p:nvPr/>
        </p:nvPicPr>
        <p:blipFill>
          <a:blip r:embed="rId3"/>
          <a:stretch>
            <a:fillRect/>
          </a:stretch>
        </p:blipFill>
        <p:spPr>
          <a:xfrm>
            <a:off x="548640" y="2880360"/>
            <a:ext cx="11091672" cy="2075688"/>
          </a:xfrm>
          <a:prstGeom prst="rect">
            <a:avLst/>
          </a:prstGeom>
        </p:spPr>
      </p:pic>
      <p:sp>
        <p:nvSpPr>
          <p:cNvPr id="6" name="Text 2"/>
          <p:cNvSpPr txBox="1"/>
          <p:nvPr/>
        </p:nvSpPr>
        <p:spPr>
          <a:xfrm>
            <a:off x="548640" y="5074920"/>
            <a:ext cx="11091672" cy="548640"/>
          </a:xfrm>
          <a:prstGeom prst="rect">
            <a:avLst/>
          </a:prstGeom>
          <a:noFill/>
          <a:ln/>
        </p:spPr>
        <p:txBody>
          <a:bodyPr wrap="square" lIns="0" tIns="0" rIns="0" bIns="0" rtlCol="0" anchor="t"/>
          <a:lstStyle/>
          <a:p>
            <a:pPr marL="0" indent="0">
              <a:buNone/>
            </a:pPr>
            <a:r>
              <a:rPr lang="en-US" sz="1100" dirty="0">
                <a:solidFill>
                  <a:schemeClr val="tx2"/>
                </a:solidFill>
              </a:rPr>
              <a:t>Electron spectrum of every shot, more than 80,000 shots over 24 h, LUX at DESY. From F. Brogren </a:t>
            </a:r>
            <a:r>
              <a:rPr lang="en-US" sz="1100" i="1" dirty="0">
                <a:solidFill>
                  <a:schemeClr val="tx2"/>
                </a:solidFill>
              </a:rPr>
              <a:t>et al.</a:t>
            </a:r>
            <a:r>
              <a:rPr lang="en-US" sz="1100" dirty="0">
                <a:solidFill>
                  <a:schemeClr val="tx2"/>
                </a:solidFill>
              </a:rPr>
              <a:t>, </a:t>
            </a:r>
            <a:r>
              <a:rPr lang="en-US" sz="1100" i="1" dirty="0">
                <a:solidFill>
                  <a:schemeClr val="tx2"/>
                </a:solidFill>
              </a:rPr>
              <a:t>Phys. Rev. Accel. Beams</a:t>
            </a:r>
            <a:r>
              <a:rPr lang="en-US" sz="1100" dirty="0">
                <a:solidFill>
                  <a:schemeClr val="tx2"/>
                </a:solidFill>
              </a:rPr>
              <a:t> </a:t>
            </a:r>
            <a:r>
              <a:rPr lang="en-US" sz="1100" b="1" dirty="0">
                <a:solidFill>
                  <a:schemeClr val="tx2"/>
                </a:solidFill>
              </a:rPr>
              <a:t>28</a:t>
            </a:r>
            <a:r>
              <a:rPr lang="en-US" sz="1100" dirty="0">
                <a:solidFill>
                  <a:schemeClr val="tx2"/>
                </a:solidFill>
              </a:rPr>
              <a:t>, 101302 (2025), Fig. 3(b), x-ray panel omitted, CC BY 4.0.</a:t>
            </a:r>
            <a:endParaRPr lang="en-US" sz="1100" dirty="0"/>
          </a:p>
        </p:txBody>
      </p:sp>
      <p:sp>
        <p:nvSpPr>
          <p:cNvPr id="25" name="Slide Number Placeholder 0"/>
          <p:cNvSpPr>
            <a:spLocks noGrp="1"/>
          </p:cNvSpPr>
          <p:nvPr>
            <p:ph type="sldNum" sz="quarter" idx="4294967295"/>
          </p:nvPr>
        </p:nvSpPr>
        <p:spPr>
          <a:xfrm>
            <a:off x="10698480" y="6446520"/>
            <a:ext cx="941832" cy="274320"/>
          </a:xfrm>
          <a:prstGeom prst="rect">
            <a:avLst/>
          </a:prstGeom>
          <a:extLst>
            <a:ext uri="{C572A759-6A51-4108-AA02-DFA0A04FC94B}">
              <ma14:wrappingTextBoxFlag xmlns:ma14="http://schemas.microsoft.com/office/mac/drawingml/2011/main" xmlns="" val="0"/>
            </a:ext>
          </a:extLst>
        </p:spPr>
        <p:txBody>
          <a:bodyPr lIns="0" tIns="0" rIns="0" bIns="0"/>
          <a:lstStyle>
            <a:lvl1pPr>
              <a:defRPr sz="1000">
                <a:solidFill>
                  <a:srgbClr val="475569"/>
                </a:solidFill>
              </a:defRPr>
            </a:lvl1pPr>
          </a:lstStyle>
          <a:p>
            <a:pPr algn="r"/>
            <a:fld id="{F7021451-1387-4CA6-816F-3879F97B5CBC}" type="slidenum">
              <a:rPr lang="en-US" b="0"/>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1"/>
          <p:cNvSpPr>
            <a:spLocks noGrp="1"/>
          </p:cNvSpPr>
          <p:nvPr>
            <p:ph type="body" idx="101" hasCustomPrompt="1"/>
          </p:nvPr>
        </p:nvSpPr>
        <p:spPr>
          <a:xfrm>
            <a:off x="548640" y="1828800"/>
            <a:ext cx="2377440" cy="2377440"/>
          </a:xfrm>
          <a:prstGeom prst="rect">
            <a:avLst/>
          </a:prstGeom>
          <a:noFill/>
          <a:ln/>
        </p:spPr>
        <p:txBody>
          <a:bodyPr wrap="square" lIns="0" tIns="0" rIns="0" bIns="0" rtlCol="0" anchor="ctr"/>
          <a:lstStyle/>
          <a:p>
            <a:pPr marL="0" indent="0" algn="ctr">
              <a:buNone/>
            </a:pPr>
            <a:r>
              <a:rPr lang="en-US" sz="12000" b="1" dirty="0">
                <a:solidFill>
                  <a:schemeClr val="accent1"/>
                </a:solidFill>
              </a:rPr>
              <a:t>3</a:t>
            </a:r>
            <a:endParaRPr lang="en-US" sz="12000" dirty="0"/>
          </a:p>
        </p:txBody>
      </p:sp>
      <p:sp>
        <p:nvSpPr>
          <p:cNvPr id="3" name="Text 1"/>
          <p:cNvSpPr>
            <a:spLocks noGrp="1"/>
          </p:cNvSpPr>
          <p:nvPr>
            <p:ph type="title" idx="102" hasCustomPrompt="1"/>
          </p:nvPr>
        </p:nvSpPr>
        <p:spPr>
          <a:xfrm>
            <a:off x="3291840" y="1828800"/>
            <a:ext cx="8321040" cy="2377440"/>
          </a:xfrm>
          <a:prstGeom prst="rect">
            <a:avLst/>
          </a:prstGeom>
          <a:noFill/>
          <a:ln/>
        </p:spPr>
        <p:txBody>
          <a:bodyPr wrap="square" lIns="0" tIns="0" rIns="0" bIns="0" rtlCol="0" anchor="ctr"/>
          <a:lstStyle/>
          <a:p>
            <a:pPr marL="0" indent="0" algn="l">
              <a:buNone/>
            </a:pPr>
            <a:r>
              <a:rPr lang="en-US" sz="4400" b="1" dirty="0">
                <a:solidFill>
                  <a:schemeClr val="bg1"/>
                </a:solidFill>
              </a:rPr>
              <a:t>The challenge</a:t>
            </a:r>
            <a:endParaRPr lang="en-US" sz="4400" dirty="0"/>
          </a:p>
        </p:txBody>
      </p:sp>
      <p:sp>
        <p:nvSpPr>
          <p:cNvPr id="25" name="Slide Number Placeholder 0"/>
          <p:cNvSpPr>
            <a:spLocks noGrp="1"/>
          </p:cNvSpPr>
          <p:nvPr>
            <p:ph type="sldNum" sz="quarter" idx="4294967295"/>
          </p:nvPr>
        </p:nvSpPr>
        <p:spPr>
          <a:xfrm>
            <a:off x="10698480" y="6446520"/>
            <a:ext cx="941832" cy="274320"/>
          </a:xfrm>
          <a:prstGeom prst="rect">
            <a:avLst/>
          </a:prstGeom>
          <a:extLst>
            <a:ext uri="{C572A759-6A51-4108-AA02-DFA0A04FC94B}">
              <ma14:wrappingTextBoxFlag xmlns:ma14="http://schemas.microsoft.com/office/mac/drawingml/2011/main" xmlns="" val="0"/>
            </a:ext>
          </a:extLst>
        </p:spPr>
        <p:txBody>
          <a:bodyPr lIns="0" tIns="0" rIns="0" bIns="0"/>
          <a:lstStyle>
            <a:lvl1pPr>
              <a:defRPr sz="1000">
                <a:solidFill>
                  <a:srgbClr val="94A3B8"/>
                </a:solidFill>
              </a:defRPr>
            </a:lvl1pPr>
          </a:lstStyle>
          <a:p>
            <a:pPr algn="r"/>
            <a:fld id="{F7021451-1387-4CA6-816F-3879F97B5CBC}" type="slidenum">
              <a:rPr lang="en-US" b="0"/>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1"/>
          <p:cNvSpPr>
            <a:spLocks noGrp="1"/>
          </p:cNvSpPr>
          <p:nvPr>
            <p:ph type="title" idx="101" hasCustomPrompt="1"/>
          </p:nvPr>
        </p:nvSpPr>
        <p:spPr>
          <a:xfrm>
            <a:off x="548640" y="292608"/>
            <a:ext cx="11091672" cy="960120"/>
          </a:xfrm>
          <a:prstGeom prst="rect">
            <a:avLst/>
          </a:prstGeom>
          <a:noFill/>
          <a:ln/>
        </p:spPr>
        <p:txBody>
          <a:bodyPr wrap="square" lIns="0" tIns="0" rIns="0" bIns="0" rtlCol="0" anchor="t"/>
          <a:lstStyle/>
          <a:p>
            <a:pPr marL="0" indent="0" algn="l">
              <a:buNone/>
            </a:pPr>
            <a:r>
              <a:rPr lang="en-US" sz="3600" b="1" dirty="0">
                <a:solidFill>
                  <a:schemeClr val="tx1"/>
                </a:solidFill>
              </a:rPr>
              <a:t>Three questions for the week</a:t>
            </a:r>
            <a:endParaRPr lang="en-US" sz="3600" dirty="0"/>
          </a:p>
        </p:txBody>
      </p:sp>
      <p:sp>
        <p:nvSpPr>
          <p:cNvPr id="4" name="Text 1"/>
          <p:cNvSpPr txBox="1"/>
          <p:nvPr/>
        </p:nvSpPr>
        <p:spPr>
          <a:xfrm>
            <a:off x="548640" y="1371600"/>
            <a:ext cx="11091672" cy="457200"/>
          </a:xfrm>
          <a:prstGeom prst="rect">
            <a:avLst/>
          </a:prstGeom>
          <a:noFill/>
          <a:ln/>
        </p:spPr>
        <p:txBody>
          <a:bodyPr wrap="square" lIns="0" tIns="0" rIns="0" bIns="0" rtlCol="0" anchor="t"/>
          <a:lstStyle/>
          <a:p>
            <a:pPr marL="0" indent="0">
              <a:buNone/>
            </a:pPr>
            <a:r>
              <a:rPr lang="en-US" sz="1800" dirty="0">
                <a:solidFill>
                  <a:schemeClr val="tx1"/>
                </a:solidFill>
              </a:rPr>
              <a:t>A single R² does not tell you whether to trust a surrogate on a real machine. </a:t>
            </a:r>
            <a:r>
              <a:rPr lang="en-US" sz="1800" b="1" dirty="0">
                <a:solidFill>
                  <a:schemeClr val="tx1"/>
                </a:solidFill>
              </a:rPr>
              <a:t>Three things do:</a:t>
            </a:r>
            <a:endParaRPr lang="en-US" sz="1800" dirty="0"/>
          </a:p>
        </p:txBody>
      </p:sp>
      <p:sp>
        <p:nvSpPr>
          <p:cNvPr id="5" name="question 1"/>
          <p:cNvSpPr/>
          <p:nvPr/>
        </p:nvSpPr>
        <p:spPr>
          <a:xfrm>
            <a:off x="548640" y="2057400"/>
            <a:ext cx="3575304" cy="4114800"/>
          </a:xfrm>
          <a:prstGeom prst="roundRect">
            <a:avLst>
              <a:gd name="adj" fmla="val 2046"/>
            </a:avLst>
          </a:prstGeom>
          <a:solidFill>
            <a:schemeClr val="bg2"/>
          </a:solidFill>
          <a:ln w="12700">
            <a:solidFill>
              <a:schemeClr val="bg2"/>
            </a:solidFill>
            <a:prstDash val="solid"/>
          </a:ln>
        </p:spPr>
        <p:txBody>
          <a:bodyPr/>
          <a:lstStyle/>
          <a:p>
            <a:endParaRPr lang="LID4096"/>
          </a:p>
        </p:txBody>
      </p:sp>
      <p:sp>
        <p:nvSpPr>
          <p:cNvPr id="6" name="numeral 1"/>
          <p:cNvSpPr/>
          <p:nvPr/>
        </p:nvSpPr>
        <p:spPr>
          <a:xfrm>
            <a:off x="822960" y="2331720"/>
            <a:ext cx="548640" cy="548640"/>
          </a:xfrm>
          <a:prstGeom prst="ellipse">
            <a:avLst/>
          </a:prstGeom>
          <a:solidFill>
            <a:schemeClr val="accent1"/>
          </a:solidFill>
          <a:ln w="12700">
            <a:solidFill>
              <a:schemeClr val="accent1"/>
            </a:solidFill>
            <a:prstDash val="solid"/>
          </a:ln>
        </p:spPr>
        <p:txBody>
          <a:bodyPr/>
          <a:lstStyle/>
          <a:p>
            <a:endParaRPr lang="LID4096"/>
          </a:p>
        </p:txBody>
      </p:sp>
      <p:sp>
        <p:nvSpPr>
          <p:cNvPr id="7" name="Text 4"/>
          <p:cNvSpPr txBox="1"/>
          <p:nvPr/>
        </p:nvSpPr>
        <p:spPr>
          <a:xfrm>
            <a:off x="822960" y="2331720"/>
            <a:ext cx="548640" cy="548640"/>
          </a:xfrm>
          <a:prstGeom prst="rect">
            <a:avLst/>
          </a:prstGeom>
          <a:noFill/>
          <a:ln/>
        </p:spPr>
        <p:txBody>
          <a:bodyPr wrap="square" lIns="0" tIns="0" rIns="0" bIns="0" rtlCol="0" anchor="ctr"/>
          <a:lstStyle/>
          <a:p>
            <a:pPr marL="0" indent="0" algn="ctr">
              <a:buNone/>
            </a:pPr>
            <a:r>
              <a:rPr lang="en-US" sz="2000" b="1" dirty="0">
                <a:solidFill>
                  <a:schemeClr val="tx1"/>
                </a:solidFill>
              </a:rPr>
              <a:t>1</a:t>
            </a:r>
            <a:endParaRPr lang="en-US" sz="2000" dirty="0"/>
          </a:p>
        </p:txBody>
      </p:sp>
      <p:sp>
        <p:nvSpPr>
          <p:cNvPr id="8" name="Text 5"/>
          <p:cNvSpPr txBox="1"/>
          <p:nvPr/>
        </p:nvSpPr>
        <p:spPr>
          <a:xfrm>
            <a:off x="822960" y="3017520"/>
            <a:ext cx="3026664" cy="1005840"/>
          </a:xfrm>
          <a:prstGeom prst="rect">
            <a:avLst/>
          </a:prstGeom>
          <a:noFill/>
          <a:ln/>
        </p:spPr>
        <p:txBody>
          <a:bodyPr wrap="square" lIns="0" tIns="0" rIns="0" bIns="0" rtlCol="0" anchor="t"/>
          <a:lstStyle/>
          <a:p>
            <a:pPr marL="0" indent="0">
              <a:buNone/>
            </a:pPr>
            <a:r>
              <a:rPr lang="en-US" sz="1800" b="1" dirty="0">
                <a:solidFill>
                  <a:schemeClr val="tx1"/>
                </a:solidFill>
              </a:rPr>
              <a:t>Does physics in the model help?</a:t>
            </a:r>
            <a:endParaRPr lang="en-US" sz="1800" dirty="0"/>
          </a:p>
        </p:txBody>
      </p:sp>
      <p:sp>
        <p:nvSpPr>
          <p:cNvPr id="9" name="Text 6"/>
          <p:cNvSpPr txBox="1"/>
          <p:nvPr/>
        </p:nvSpPr>
        <p:spPr>
          <a:xfrm>
            <a:off x="822960" y="4069080"/>
            <a:ext cx="3026664" cy="1965960"/>
          </a:xfrm>
          <a:prstGeom prst="rect">
            <a:avLst/>
          </a:prstGeom>
          <a:noFill/>
          <a:ln/>
        </p:spPr>
        <p:txBody>
          <a:bodyPr wrap="square" lIns="0" tIns="0" rIns="0" bIns="0" rtlCol="0" anchor="t"/>
          <a:lstStyle/>
          <a:p>
            <a:pPr marL="0" indent="0">
              <a:spcAft>
                <a:spcPts val="1000"/>
              </a:spcAft>
              <a:buNone/>
            </a:pPr>
            <a:r>
              <a:rPr lang="en-US" sz="1500" dirty="0">
                <a:solidFill>
                  <a:schemeClr val="tx2"/>
                </a:solidFill>
              </a:rPr>
              <a:t>A network can learn everything from the simulations, or be given what physics already knows — e.g. a formula for the energy gain as an extra input.</a:t>
            </a:r>
            <a:endParaRPr lang="en-US" sz="1500" dirty="0"/>
          </a:p>
          <a:p>
            <a:pPr marL="0" indent="0">
              <a:spcAft>
                <a:spcPts val="1000"/>
              </a:spcAft>
              <a:buNone/>
            </a:pPr>
            <a:r>
              <a:rPr lang="en-US" sz="1500" dirty="0">
                <a:solidFill>
                  <a:schemeClr val="tx2"/>
                </a:solidFill>
              </a:rPr>
              <a:t>We tried the textbook formula: it explains little. Which physics </a:t>
            </a:r>
            <a:r>
              <a:rPr lang="en-US" sz="1500" i="1" dirty="0">
                <a:solidFill>
                  <a:schemeClr val="tx2"/>
                </a:solidFill>
              </a:rPr>
              <a:t>does</a:t>
            </a:r>
            <a:r>
              <a:rPr lang="en-US" sz="1500" dirty="0">
                <a:solidFill>
                  <a:schemeClr val="tx2"/>
                </a:solidFill>
              </a:rPr>
              <a:t> help is open.</a:t>
            </a:r>
            <a:endParaRPr lang="en-US" sz="1500" dirty="0"/>
          </a:p>
        </p:txBody>
      </p:sp>
      <p:sp>
        <p:nvSpPr>
          <p:cNvPr id="10" name="question 2"/>
          <p:cNvSpPr/>
          <p:nvPr/>
        </p:nvSpPr>
        <p:spPr>
          <a:xfrm>
            <a:off x="4306824" y="2057400"/>
            <a:ext cx="3575304" cy="4114800"/>
          </a:xfrm>
          <a:prstGeom prst="roundRect">
            <a:avLst>
              <a:gd name="adj" fmla="val 2046"/>
            </a:avLst>
          </a:prstGeom>
          <a:solidFill>
            <a:schemeClr val="bg2"/>
          </a:solidFill>
          <a:ln w="12700">
            <a:solidFill>
              <a:schemeClr val="bg2"/>
            </a:solidFill>
            <a:prstDash val="solid"/>
          </a:ln>
        </p:spPr>
        <p:txBody>
          <a:bodyPr/>
          <a:lstStyle/>
          <a:p>
            <a:endParaRPr lang="LID4096"/>
          </a:p>
        </p:txBody>
      </p:sp>
      <p:sp>
        <p:nvSpPr>
          <p:cNvPr id="11" name="numeral 2"/>
          <p:cNvSpPr/>
          <p:nvPr/>
        </p:nvSpPr>
        <p:spPr>
          <a:xfrm>
            <a:off x="4581144" y="2331720"/>
            <a:ext cx="548640" cy="548640"/>
          </a:xfrm>
          <a:prstGeom prst="ellipse">
            <a:avLst/>
          </a:prstGeom>
          <a:solidFill>
            <a:schemeClr val="accent1"/>
          </a:solidFill>
          <a:ln w="12700">
            <a:solidFill>
              <a:schemeClr val="accent1"/>
            </a:solidFill>
            <a:prstDash val="solid"/>
          </a:ln>
        </p:spPr>
        <p:txBody>
          <a:bodyPr/>
          <a:lstStyle/>
          <a:p>
            <a:endParaRPr lang="LID4096"/>
          </a:p>
        </p:txBody>
      </p:sp>
      <p:sp>
        <p:nvSpPr>
          <p:cNvPr id="12" name="Text 9"/>
          <p:cNvSpPr txBox="1"/>
          <p:nvPr/>
        </p:nvSpPr>
        <p:spPr>
          <a:xfrm>
            <a:off x="4581144" y="2331720"/>
            <a:ext cx="548640" cy="548640"/>
          </a:xfrm>
          <a:prstGeom prst="rect">
            <a:avLst/>
          </a:prstGeom>
          <a:noFill/>
          <a:ln/>
        </p:spPr>
        <p:txBody>
          <a:bodyPr wrap="square" lIns="0" tIns="0" rIns="0" bIns="0" rtlCol="0" anchor="ctr"/>
          <a:lstStyle/>
          <a:p>
            <a:pPr marL="0" indent="0" algn="ctr">
              <a:buNone/>
            </a:pPr>
            <a:r>
              <a:rPr lang="en-US" sz="2000" b="1" dirty="0">
                <a:solidFill>
                  <a:schemeClr val="tx1"/>
                </a:solidFill>
              </a:rPr>
              <a:t>2</a:t>
            </a:r>
            <a:endParaRPr lang="en-US" sz="2000" dirty="0"/>
          </a:p>
        </p:txBody>
      </p:sp>
      <p:sp>
        <p:nvSpPr>
          <p:cNvPr id="13" name="Text 10"/>
          <p:cNvSpPr txBox="1"/>
          <p:nvPr/>
        </p:nvSpPr>
        <p:spPr>
          <a:xfrm>
            <a:off x="4581144" y="3017520"/>
            <a:ext cx="3026664" cy="1005840"/>
          </a:xfrm>
          <a:prstGeom prst="rect">
            <a:avLst/>
          </a:prstGeom>
          <a:noFill/>
          <a:ln/>
        </p:spPr>
        <p:txBody>
          <a:bodyPr wrap="square" lIns="0" tIns="0" rIns="0" bIns="0" rtlCol="0" anchor="t"/>
          <a:lstStyle/>
          <a:p>
            <a:pPr marL="0" indent="0">
              <a:buNone/>
            </a:pPr>
            <a:r>
              <a:rPr lang="en-US" sz="1800" b="1" dirty="0">
                <a:solidFill>
                  <a:schemeClr val="tx1"/>
                </a:solidFill>
              </a:rPr>
              <a:t>How many simulations does it need?</a:t>
            </a:r>
            <a:endParaRPr lang="en-US" sz="1800" dirty="0"/>
          </a:p>
        </p:txBody>
      </p:sp>
      <p:sp>
        <p:nvSpPr>
          <p:cNvPr id="14" name="Text 11"/>
          <p:cNvSpPr txBox="1"/>
          <p:nvPr/>
        </p:nvSpPr>
        <p:spPr>
          <a:xfrm>
            <a:off x="4581144" y="4069080"/>
            <a:ext cx="3026664" cy="1965960"/>
          </a:xfrm>
          <a:prstGeom prst="rect">
            <a:avLst/>
          </a:prstGeom>
          <a:noFill/>
          <a:ln/>
        </p:spPr>
        <p:txBody>
          <a:bodyPr wrap="square" lIns="0" tIns="0" rIns="0" bIns="0" rtlCol="0" anchor="t"/>
          <a:lstStyle/>
          <a:p>
            <a:pPr marL="0" indent="0">
              <a:spcAft>
                <a:spcPts val="1000"/>
              </a:spcAft>
              <a:buNone/>
            </a:pPr>
            <a:r>
              <a:rPr lang="en-US" sz="1500" dirty="0">
                <a:solidFill>
                  <a:schemeClr val="tx2"/>
                </a:solidFill>
              </a:rPr>
              <a:t>Each training sample costs hours on a cluster.</a:t>
            </a:r>
            <a:endParaRPr lang="en-US" sz="1500" dirty="0"/>
          </a:p>
          <a:p>
            <a:pPr marL="0" indent="0">
              <a:spcAft>
                <a:spcPts val="1000"/>
              </a:spcAft>
              <a:buNone/>
            </a:pPr>
            <a:r>
              <a:rPr lang="en-US" sz="1500" dirty="0">
                <a:solidFill>
                  <a:schemeClr val="tx2"/>
                </a:solidFill>
              </a:rPr>
              <a:t>A model that is good after 300 simulations is far more useful than one that needs 3,000.</a:t>
            </a:r>
            <a:endParaRPr lang="en-US" sz="1500" dirty="0"/>
          </a:p>
        </p:txBody>
      </p:sp>
      <p:sp>
        <p:nvSpPr>
          <p:cNvPr id="15" name="question 3"/>
          <p:cNvSpPr/>
          <p:nvPr/>
        </p:nvSpPr>
        <p:spPr>
          <a:xfrm>
            <a:off x="8065008" y="2057400"/>
            <a:ext cx="3575304" cy="4114800"/>
          </a:xfrm>
          <a:prstGeom prst="roundRect">
            <a:avLst>
              <a:gd name="adj" fmla="val 2046"/>
            </a:avLst>
          </a:prstGeom>
          <a:solidFill>
            <a:schemeClr val="bg2"/>
          </a:solidFill>
          <a:ln w="12700">
            <a:solidFill>
              <a:schemeClr val="bg2"/>
            </a:solidFill>
            <a:prstDash val="solid"/>
          </a:ln>
        </p:spPr>
        <p:txBody>
          <a:bodyPr/>
          <a:lstStyle/>
          <a:p>
            <a:endParaRPr lang="LID4096"/>
          </a:p>
        </p:txBody>
      </p:sp>
      <p:sp>
        <p:nvSpPr>
          <p:cNvPr id="16" name="numeral 3"/>
          <p:cNvSpPr/>
          <p:nvPr/>
        </p:nvSpPr>
        <p:spPr>
          <a:xfrm>
            <a:off x="8339328" y="2331720"/>
            <a:ext cx="548640" cy="548640"/>
          </a:xfrm>
          <a:prstGeom prst="ellipse">
            <a:avLst/>
          </a:prstGeom>
          <a:solidFill>
            <a:schemeClr val="accent1"/>
          </a:solidFill>
          <a:ln w="12700">
            <a:solidFill>
              <a:schemeClr val="accent1"/>
            </a:solidFill>
            <a:prstDash val="solid"/>
          </a:ln>
        </p:spPr>
        <p:txBody>
          <a:bodyPr/>
          <a:lstStyle/>
          <a:p>
            <a:endParaRPr lang="LID4096"/>
          </a:p>
        </p:txBody>
      </p:sp>
      <p:sp>
        <p:nvSpPr>
          <p:cNvPr id="17" name="Text 14"/>
          <p:cNvSpPr txBox="1"/>
          <p:nvPr/>
        </p:nvSpPr>
        <p:spPr>
          <a:xfrm>
            <a:off x="8339328" y="2331720"/>
            <a:ext cx="548640" cy="548640"/>
          </a:xfrm>
          <a:prstGeom prst="rect">
            <a:avLst/>
          </a:prstGeom>
          <a:noFill/>
          <a:ln/>
        </p:spPr>
        <p:txBody>
          <a:bodyPr wrap="square" lIns="0" tIns="0" rIns="0" bIns="0" rtlCol="0" anchor="ctr"/>
          <a:lstStyle/>
          <a:p>
            <a:pPr marL="0" indent="0" algn="ctr">
              <a:buNone/>
            </a:pPr>
            <a:r>
              <a:rPr lang="en-US" sz="2000" b="1" dirty="0">
                <a:solidFill>
                  <a:schemeClr val="tx1"/>
                </a:solidFill>
              </a:rPr>
              <a:t>3</a:t>
            </a:r>
            <a:endParaRPr lang="en-US" sz="2000" dirty="0"/>
          </a:p>
        </p:txBody>
      </p:sp>
      <p:sp>
        <p:nvSpPr>
          <p:cNvPr id="18" name="Text 15"/>
          <p:cNvSpPr txBox="1"/>
          <p:nvPr/>
        </p:nvSpPr>
        <p:spPr>
          <a:xfrm>
            <a:off x="8339328" y="3017520"/>
            <a:ext cx="3026664" cy="1005840"/>
          </a:xfrm>
          <a:prstGeom prst="rect">
            <a:avLst/>
          </a:prstGeom>
          <a:noFill/>
          <a:ln/>
        </p:spPr>
        <p:txBody>
          <a:bodyPr wrap="square" lIns="0" tIns="0" rIns="0" bIns="0" rtlCol="0" anchor="t"/>
          <a:lstStyle/>
          <a:p>
            <a:pPr marL="0" indent="0">
              <a:buNone/>
            </a:pPr>
            <a:r>
              <a:rPr lang="en-US" sz="1800" b="1" dirty="0">
                <a:solidFill>
                  <a:schemeClr val="tx1"/>
                </a:solidFill>
              </a:rPr>
              <a:t>Does it still work outside its training range?</a:t>
            </a:r>
            <a:endParaRPr lang="en-US" sz="1800" dirty="0"/>
          </a:p>
        </p:txBody>
      </p:sp>
      <p:sp>
        <p:nvSpPr>
          <p:cNvPr id="19" name="Text 16"/>
          <p:cNvSpPr txBox="1"/>
          <p:nvPr/>
        </p:nvSpPr>
        <p:spPr>
          <a:xfrm>
            <a:off x="8339328" y="4069080"/>
            <a:ext cx="3026664" cy="1965960"/>
          </a:xfrm>
          <a:prstGeom prst="rect">
            <a:avLst/>
          </a:prstGeom>
          <a:noFill/>
          <a:ln/>
        </p:spPr>
        <p:txBody>
          <a:bodyPr wrap="square" lIns="0" tIns="0" rIns="0" bIns="0" rtlCol="0" anchor="t"/>
          <a:lstStyle/>
          <a:p>
            <a:pPr marL="0" indent="0">
              <a:spcAft>
                <a:spcPts val="1000"/>
              </a:spcAft>
              <a:buNone/>
            </a:pPr>
            <a:r>
              <a:rPr lang="en-US" sz="1500" dirty="0">
                <a:solidFill>
                  <a:schemeClr val="tx2"/>
                </a:solidFill>
              </a:rPr>
              <a:t>The test set holds </a:t>
            </a:r>
            <a:r>
              <a:rPr lang="en-US" sz="1500" b="1" dirty="0">
                <a:solidFill>
                  <a:schemeClr val="tx2"/>
                </a:solidFill>
              </a:rPr>
              <a:t>densities above any in the training set</a:t>
            </a:r>
            <a:r>
              <a:rPr lang="en-US" sz="1500" dirty="0">
                <a:solidFill>
                  <a:schemeClr val="tx2"/>
                </a:solidFill>
              </a:rPr>
              <a:t>, and </a:t>
            </a:r>
            <a:r>
              <a:rPr lang="en-US" sz="1500" b="1" dirty="0">
                <a:solidFill>
                  <a:schemeClr val="tx2"/>
                </a:solidFill>
              </a:rPr>
              <a:t>positions along the accelerator you never saw</a:t>
            </a:r>
            <a:r>
              <a:rPr lang="en-US" sz="1500" dirty="0">
                <a:solidFill>
                  <a:schemeClr val="tx2"/>
                </a:solidFill>
              </a:rPr>
              <a:t>.</a:t>
            </a:r>
            <a:endParaRPr lang="en-US" sz="1500" dirty="0"/>
          </a:p>
          <a:p>
            <a:pPr marL="0" indent="0">
              <a:spcAft>
                <a:spcPts val="1000"/>
              </a:spcAft>
              <a:buNone/>
            </a:pPr>
            <a:r>
              <a:rPr lang="en-US" sz="1500" dirty="0">
                <a:solidFill>
                  <a:schemeClr val="tx2"/>
                </a:solidFill>
              </a:rPr>
              <a:t>A surrogate is worth most exactly where nobody has simulated yet.</a:t>
            </a:r>
            <a:endParaRPr lang="en-US" sz="1500" dirty="0"/>
          </a:p>
        </p:txBody>
      </p:sp>
      <p:sp>
        <p:nvSpPr>
          <p:cNvPr id="25" name="Slide Number Placeholder 0"/>
          <p:cNvSpPr>
            <a:spLocks noGrp="1"/>
          </p:cNvSpPr>
          <p:nvPr>
            <p:ph type="sldNum" sz="quarter" idx="4294967295"/>
          </p:nvPr>
        </p:nvSpPr>
        <p:spPr>
          <a:xfrm>
            <a:off x="10698480" y="6446520"/>
            <a:ext cx="941832" cy="274320"/>
          </a:xfrm>
          <a:prstGeom prst="rect">
            <a:avLst/>
          </a:prstGeom>
          <a:extLst>
            <a:ext uri="{C572A759-6A51-4108-AA02-DFA0A04FC94B}">
              <ma14:wrappingTextBoxFlag xmlns:ma14="http://schemas.microsoft.com/office/mac/drawingml/2011/main" xmlns="" val="0"/>
            </a:ext>
          </a:extLst>
        </p:spPr>
        <p:txBody>
          <a:bodyPr lIns="0" tIns="0" rIns="0" bIns="0"/>
          <a:lstStyle>
            <a:lvl1pPr>
              <a:defRPr sz="1000">
                <a:solidFill>
                  <a:srgbClr val="475569"/>
                </a:solidFill>
              </a:defRPr>
            </a:lvl1pPr>
          </a:lstStyle>
          <a:p>
            <a:pPr algn="r"/>
            <a:fld id="{F7021451-1387-4CA6-816F-3879F97B5CBC}" type="slidenum">
              <a:rPr lang="en-US" b="0"/>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1"/>
          <p:cNvSpPr>
            <a:spLocks noGrp="1"/>
          </p:cNvSpPr>
          <p:nvPr>
            <p:ph type="title" idx="101" hasCustomPrompt="1"/>
          </p:nvPr>
        </p:nvSpPr>
        <p:spPr>
          <a:xfrm>
            <a:off x="548640" y="292608"/>
            <a:ext cx="11091672" cy="960120"/>
          </a:xfrm>
          <a:prstGeom prst="rect">
            <a:avLst/>
          </a:prstGeom>
          <a:noFill/>
          <a:ln/>
        </p:spPr>
        <p:txBody>
          <a:bodyPr wrap="square" lIns="0" tIns="0" rIns="0" bIns="0" rtlCol="0" anchor="t"/>
          <a:lstStyle/>
          <a:p>
            <a:pPr marL="0" indent="0" algn="l">
              <a:buNone/>
            </a:pPr>
            <a:r>
              <a:rPr lang="en-US" sz="3600" b="1" dirty="0">
                <a:solidFill>
                  <a:schemeClr val="tx1"/>
                </a:solidFill>
              </a:rPr>
              <a:t>The objectives — Easy and Medium</a:t>
            </a:r>
            <a:endParaRPr lang="en-US" sz="3600" dirty="0"/>
          </a:p>
        </p:txBody>
      </p:sp>
      <p:sp>
        <p:nvSpPr>
          <p:cNvPr id="4" name="Text 1"/>
          <p:cNvSpPr txBox="1"/>
          <p:nvPr/>
        </p:nvSpPr>
        <p:spPr>
          <a:xfrm>
            <a:off x="548640" y="1143000"/>
            <a:ext cx="11091672" cy="457200"/>
          </a:xfrm>
          <a:prstGeom prst="rect">
            <a:avLst/>
          </a:prstGeom>
          <a:noFill/>
          <a:ln/>
        </p:spPr>
        <p:txBody>
          <a:bodyPr wrap="square" lIns="0" tIns="0" rIns="0" bIns="0" rtlCol="0" anchor="t"/>
          <a:lstStyle/>
          <a:p>
            <a:pPr marL="0" indent="0">
              <a:buNone/>
            </a:pPr>
            <a:r>
              <a:rPr lang="en-US" sz="1100" dirty="0">
                <a:solidFill>
                  <a:schemeClr val="tx2"/>
                </a:solidFill>
                <a:latin typeface="Courier New" pitchFamily="34" charset="0"/>
                <a:ea typeface="Courier New" pitchFamily="34" charset="-122"/>
                <a:cs typeface="Courier New" pitchFamily="34" charset="-120"/>
              </a:rPr>
              <a:t>beam</a:t>
            </a:r>
            <a:r>
              <a:rPr lang="en-US" sz="1100" dirty="0">
                <a:solidFill>
                  <a:schemeClr val="tx2"/>
                </a:solidFill>
              </a:rPr>
              <a:t> = the eight beam columns (E_med_MeV, dE_mad, q_end, i_peak, n_emit_x, sigma_z, sigma_y, div_rms)   ·   </a:t>
            </a:r>
            <a:r>
              <a:rPr lang="en-US" sz="1100" dirty="0">
                <a:solidFill>
                  <a:schemeClr val="tx2"/>
                </a:solidFill>
                <a:latin typeface="Courier New" pitchFamily="34" charset="0"/>
                <a:ea typeface="Courier New" pitchFamily="34" charset="-122"/>
                <a:cs typeface="Courier New" pitchFamily="34" charset="-120"/>
              </a:rPr>
              <a:t>settings A</a:t>
            </a:r>
            <a:r>
              <a:rPr lang="en-US" sz="1100" dirty="0">
                <a:solidFill>
                  <a:schemeClr val="tx2"/>
                </a:solidFill>
              </a:rPr>
              <a:t> = p_1, a_0, c_N2   ·   </a:t>
            </a:r>
            <a:r>
              <a:rPr lang="en-US" sz="1100" dirty="0">
                <a:solidFill>
                  <a:schemeClr val="tx2"/>
                </a:solidFill>
                <a:latin typeface="Courier New" pitchFamily="34" charset="0"/>
                <a:ea typeface="Courier New" pitchFamily="34" charset="-122"/>
                <a:cs typeface="Courier New" pitchFamily="34" charset="-120"/>
              </a:rPr>
              <a:t>settings B</a:t>
            </a:r>
            <a:r>
              <a:rPr lang="en-US" sz="1100" dirty="0">
                <a:solidFill>
                  <a:schemeClr val="tx2"/>
                </a:solidFill>
              </a:rPr>
              <a:t> = P_max, cN2_max, L_inj, dip_frac   ·   x_of is a known input in both campaigns</a:t>
            </a:r>
            <a:endParaRPr lang="en-US" sz="1100" dirty="0"/>
          </a:p>
        </p:txBody>
      </p:sp>
      <p:sp>
        <p:nvSpPr>
          <p:cNvPr id="5" name="Text 2"/>
          <p:cNvSpPr txBox="1"/>
          <p:nvPr/>
        </p:nvSpPr>
        <p:spPr>
          <a:xfrm>
            <a:off x="548640" y="1645920"/>
            <a:ext cx="5440680" cy="365760"/>
          </a:xfrm>
          <a:prstGeom prst="rect">
            <a:avLst/>
          </a:prstGeom>
          <a:noFill/>
          <a:ln/>
        </p:spPr>
        <p:txBody>
          <a:bodyPr wrap="square" lIns="0" tIns="0" rIns="0" bIns="0" rtlCol="0" anchor="t"/>
          <a:lstStyle/>
          <a:p>
            <a:pPr marL="0" indent="0">
              <a:buNone/>
            </a:pPr>
            <a:r>
              <a:rPr lang="en-US" sz="2000" b="1" dirty="0">
                <a:solidFill>
                  <a:srgbClr val="15803D"/>
                </a:solidFill>
              </a:rPr>
              <a:t>Easy</a:t>
            </a:r>
            <a:endParaRPr lang="en-US" sz="2000" dirty="0"/>
          </a:p>
        </p:txBody>
      </p:sp>
      <p:sp>
        <p:nvSpPr>
          <p:cNvPr id="6" name="objective Inverse A — the kickoff notebook"/>
          <p:cNvSpPr/>
          <p:nvPr/>
        </p:nvSpPr>
        <p:spPr>
          <a:xfrm>
            <a:off x="548640" y="2011680"/>
            <a:ext cx="5440680" cy="946404"/>
          </a:xfrm>
          <a:prstGeom prst="roundRect">
            <a:avLst>
              <a:gd name="adj" fmla="val 7729"/>
            </a:avLst>
          </a:prstGeom>
          <a:solidFill>
            <a:srgbClr val="ECFDF3"/>
          </a:solidFill>
          <a:ln w="12700">
            <a:solidFill>
              <a:srgbClr val="ECFDF3"/>
            </a:solidFill>
            <a:prstDash val="solid"/>
          </a:ln>
        </p:spPr>
        <p:txBody>
          <a:bodyPr/>
          <a:lstStyle/>
          <a:p>
            <a:endParaRPr lang="LID4096"/>
          </a:p>
        </p:txBody>
      </p:sp>
      <p:sp>
        <p:nvSpPr>
          <p:cNvPr id="7" name="Text 4"/>
          <p:cNvSpPr txBox="1"/>
          <p:nvPr/>
        </p:nvSpPr>
        <p:spPr>
          <a:xfrm>
            <a:off x="731520" y="2084832"/>
            <a:ext cx="5074920" cy="818388"/>
          </a:xfrm>
          <a:prstGeom prst="rect">
            <a:avLst/>
          </a:prstGeom>
          <a:noFill/>
          <a:ln/>
        </p:spPr>
        <p:txBody>
          <a:bodyPr wrap="square" lIns="0" tIns="0" rIns="0" bIns="0" rtlCol="0" anchor="t"/>
          <a:lstStyle/>
          <a:p>
            <a:pPr marL="0" indent="0">
              <a:spcAft>
                <a:spcPts val="300"/>
              </a:spcAft>
              <a:buNone/>
            </a:pPr>
            <a:r>
              <a:rPr lang="en-US" sz="1500" b="1" dirty="0">
                <a:solidFill>
                  <a:schemeClr val="tx1"/>
                </a:solidFill>
              </a:rPr>
              <a:t>Inverse A — the kickoff notebook</a:t>
            </a:r>
            <a:endParaRPr lang="en-US" sz="1500" dirty="0"/>
          </a:p>
          <a:p>
            <a:pPr marL="0" indent="0">
              <a:spcAft>
                <a:spcPts val="300"/>
              </a:spcAft>
              <a:buNone/>
            </a:pPr>
            <a:r>
              <a:rPr lang="en-US" sz="1200" dirty="0">
                <a:solidFill>
                  <a:schemeClr val="tx2"/>
                </a:solidFill>
                <a:latin typeface="Courier New" pitchFamily="34" charset="0"/>
                <a:ea typeface="Courier New" pitchFamily="34" charset="-122"/>
                <a:cs typeface="Courier New" pitchFamily="34" charset="-120"/>
              </a:rPr>
              <a:t>beam + x_of → settings A (p_1, a_0, c_N2)</a:t>
            </a:r>
            <a:endParaRPr lang="en-US" sz="1500" dirty="0"/>
          </a:p>
          <a:p>
            <a:pPr marL="0" indent="0">
              <a:spcAft>
                <a:spcPts val="300"/>
              </a:spcAft>
              <a:buNone/>
            </a:pPr>
            <a:r>
              <a:rPr lang="en-US" sz="1300" dirty="0">
                <a:solidFill>
                  <a:schemeClr val="tx1"/>
                </a:solidFill>
              </a:rPr>
              <a:t>Bar: mean R² 0.9100, our reference (in review); your test file is noise-free, so easier.</a:t>
            </a:r>
            <a:endParaRPr lang="en-US" sz="1500" dirty="0"/>
          </a:p>
        </p:txBody>
      </p:sp>
      <p:sp>
        <p:nvSpPr>
          <p:cNvPr id="8" name="objective Direct B — the machine read forwards"/>
          <p:cNvSpPr/>
          <p:nvPr/>
        </p:nvSpPr>
        <p:spPr>
          <a:xfrm>
            <a:off x="548640" y="3031236"/>
            <a:ext cx="5440680" cy="946404"/>
          </a:xfrm>
          <a:prstGeom prst="roundRect">
            <a:avLst>
              <a:gd name="adj" fmla="val 7729"/>
            </a:avLst>
          </a:prstGeom>
          <a:solidFill>
            <a:srgbClr val="ECFDF3"/>
          </a:solidFill>
          <a:ln w="12700">
            <a:solidFill>
              <a:srgbClr val="ECFDF3"/>
            </a:solidFill>
            <a:prstDash val="solid"/>
          </a:ln>
        </p:spPr>
        <p:txBody>
          <a:bodyPr/>
          <a:lstStyle/>
          <a:p>
            <a:endParaRPr lang="LID4096"/>
          </a:p>
        </p:txBody>
      </p:sp>
      <p:sp>
        <p:nvSpPr>
          <p:cNvPr id="9" name="Text 6"/>
          <p:cNvSpPr txBox="1"/>
          <p:nvPr/>
        </p:nvSpPr>
        <p:spPr>
          <a:xfrm>
            <a:off x="731520" y="3104388"/>
            <a:ext cx="5074920" cy="818388"/>
          </a:xfrm>
          <a:prstGeom prst="rect">
            <a:avLst/>
          </a:prstGeom>
          <a:noFill/>
          <a:ln/>
        </p:spPr>
        <p:txBody>
          <a:bodyPr wrap="square" lIns="0" tIns="0" rIns="0" bIns="0" rtlCol="0" anchor="t"/>
          <a:lstStyle/>
          <a:p>
            <a:pPr marL="0" indent="0">
              <a:spcAft>
                <a:spcPts val="300"/>
              </a:spcAft>
              <a:buNone/>
            </a:pPr>
            <a:r>
              <a:rPr lang="en-US" sz="1500" b="1" dirty="0">
                <a:solidFill>
                  <a:schemeClr val="tx1"/>
                </a:solidFill>
              </a:rPr>
              <a:t>Direct B — the machine read forwards</a:t>
            </a:r>
            <a:endParaRPr lang="en-US" sz="1500" dirty="0"/>
          </a:p>
          <a:p>
            <a:pPr marL="0" indent="0">
              <a:spcAft>
                <a:spcPts val="300"/>
              </a:spcAft>
              <a:buNone/>
            </a:pPr>
            <a:r>
              <a:rPr lang="en-US" sz="1200" dirty="0">
                <a:solidFill>
                  <a:schemeClr val="tx2"/>
                </a:solidFill>
                <a:latin typeface="Courier New" pitchFamily="34" charset="0"/>
                <a:ea typeface="Courier New" pitchFamily="34" charset="-122"/>
                <a:cs typeface="Courier New" pitchFamily="34" charset="-120"/>
              </a:rPr>
              <a:t>settings B → E_med_MeV, dE_mad, q_end</a:t>
            </a:r>
            <a:endParaRPr lang="en-US" sz="1500" dirty="0"/>
          </a:p>
          <a:p>
            <a:pPr marL="0" indent="0">
              <a:spcAft>
                <a:spcPts val="300"/>
              </a:spcAft>
              <a:buNone/>
            </a:pPr>
            <a:r>
              <a:rPr lang="en-US" sz="1300" dirty="0">
                <a:solidFill>
                  <a:schemeClr val="tx1"/>
                </a:solidFill>
              </a:rPr>
              <a:t>Bar: the notebook's linear baseline, about 0.94 / 0.26 / 0.81 — energy spread is where the room is.</a:t>
            </a:r>
            <a:endParaRPr lang="en-US" sz="1500" dirty="0"/>
          </a:p>
        </p:txBody>
      </p:sp>
      <p:sp>
        <p:nvSpPr>
          <p:cNvPr id="10" name="objective Warm-up, not scored — Campaign A forwards"/>
          <p:cNvSpPr/>
          <p:nvPr/>
        </p:nvSpPr>
        <p:spPr>
          <a:xfrm>
            <a:off x="548640" y="4050792"/>
            <a:ext cx="5440680" cy="946404"/>
          </a:xfrm>
          <a:prstGeom prst="roundRect">
            <a:avLst>
              <a:gd name="adj" fmla="val 7729"/>
            </a:avLst>
          </a:prstGeom>
          <a:solidFill>
            <a:srgbClr val="ECFDF3"/>
          </a:solidFill>
          <a:ln w="12700">
            <a:solidFill>
              <a:srgbClr val="ECFDF3"/>
            </a:solidFill>
            <a:prstDash val="solid"/>
          </a:ln>
        </p:spPr>
        <p:txBody>
          <a:bodyPr/>
          <a:lstStyle/>
          <a:p>
            <a:endParaRPr lang="LID4096"/>
          </a:p>
        </p:txBody>
      </p:sp>
      <p:sp>
        <p:nvSpPr>
          <p:cNvPr id="11" name="Text 8"/>
          <p:cNvSpPr txBox="1"/>
          <p:nvPr/>
        </p:nvSpPr>
        <p:spPr>
          <a:xfrm>
            <a:off x="731520" y="4123944"/>
            <a:ext cx="5074920" cy="818388"/>
          </a:xfrm>
          <a:prstGeom prst="rect">
            <a:avLst/>
          </a:prstGeom>
          <a:noFill/>
          <a:ln/>
        </p:spPr>
        <p:txBody>
          <a:bodyPr wrap="square" lIns="0" tIns="0" rIns="0" bIns="0" rtlCol="0" anchor="t"/>
          <a:lstStyle/>
          <a:p>
            <a:pPr marL="0" indent="0">
              <a:spcAft>
                <a:spcPts val="300"/>
              </a:spcAft>
              <a:buNone/>
            </a:pPr>
            <a:r>
              <a:rPr lang="en-US" sz="1500" b="1" dirty="0">
                <a:solidFill>
                  <a:schemeClr val="tx1"/>
                </a:solidFill>
              </a:rPr>
              <a:t>Warm-up, not scored — Campaign A forwards</a:t>
            </a:r>
            <a:endParaRPr lang="en-US" sz="1500" dirty="0"/>
          </a:p>
          <a:p>
            <a:pPr marL="0" indent="0">
              <a:spcAft>
                <a:spcPts val="300"/>
              </a:spcAft>
              <a:buNone/>
            </a:pPr>
            <a:r>
              <a:rPr lang="en-US" sz="1200" dirty="0">
                <a:solidFill>
                  <a:schemeClr val="tx2"/>
                </a:solidFill>
                <a:latin typeface="Courier New" pitchFamily="34" charset="0"/>
                <a:ea typeface="Courier New" pitchFamily="34" charset="-122"/>
                <a:cs typeface="Courier New" pitchFamily="34" charset="-120"/>
              </a:rPr>
              <a:t>p_1, a_0, c_N2, x_of → E_med_MeV, dE_mad, q_end</a:t>
            </a:r>
            <a:endParaRPr lang="en-US" sz="1500" dirty="0"/>
          </a:p>
          <a:p>
            <a:pPr marL="0" indent="0">
              <a:spcAft>
                <a:spcPts val="300"/>
              </a:spcAft>
              <a:buNone/>
            </a:pPr>
            <a:r>
              <a:rPr lang="en-US" sz="1300" dirty="0">
                <a:solidFill>
                  <a:schemeClr val="tx1"/>
                </a:solidFill>
              </a:rPr>
              <a:t>Kane et al. 2026: R² 0.99 / 0.96 / 0.99 / 0.95 (neural network); not a bar for Campaign B.</a:t>
            </a:r>
            <a:endParaRPr lang="en-US" sz="1500" dirty="0"/>
          </a:p>
        </p:txBody>
      </p:sp>
      <p:sp>
        <p:nvSpPr>
          <p:cNvPr id="12" name="objective Trajectory — beat a linear baseline"/>
          <p:cNvSpPr/>
          <p:nvPr/>
        </p:nvSpPr>
        <p:spPr>
          <a:xfrm>
            <a:off x="548640" y="5070348"/>
            <a:ext cx="5440680" cy="946404"/>
          </a:xfrm>
          <a:prstGeom prst="roundRect">
            <a:avLst>
              <a:gd name="adj" fmla="val 7729"/>
            </a:avLst>
          </a:prstGeom>
          <a:solidFill>
            <a:srgbClr val="ECFDF3"/>
          </a:solidFill>
          <a:ln w="12700">
            <a:solidFill>
              <a:srgbClr val="ECFDF3"/>
            </a:solidFill>
            <a:prstDash val="solid"/>
          </a:ln>
        </p:spPr>
        <p:txBody>
          <a:bodyPr/>
          <a:lstStyle/>
          <a:p>
            <a:endParaRPr lang="LID4096"/>
          </a:p>
        </p:txBody>
      </p:sp>
      <p:sp>
        <p:nvSpPr>
          <p:cNvPr id="13" name="Text 10"/>
          <p:cNvSpPr txBox="1"/>
          <p:nvPr/>
        </p:nvSpPr>
        <p:spPr>
          <a:xfrm>
            <a:off x="731520" y="5143500"/>
            <a:ext cx="5074920" cy="818388"/>
          </a:xfrm>
          <a:prstGeom prst="rect">
            <a:avLst/>
          </a:prstGeom>
          <a:noFill/>
          <a:ln/>
        </p:spPr>
        <p:txBody>
          <a:bodyPr wrap="square" lIns="0" tIns="0" rIns="0" bIns="0" rtlCol="0" anchor="t"/>
          <a:lstStyle/>
          <a:p>
            <a:pPr marL="0" indent="0">
              <a:spcAft>
                <a:spcPts val="300"/>
              </a:spcAft>
              <a:buNone/>
            </a:pPr>
            <a:r>
              <a:rPr lang="en-US" sz="1500" b="1" dirty="0">
                <a:solidFill>
                  <a:schemeClr val="tx1"/>
                </a:solidFill>
              </a:rPr>
              <a:t>Trajectory — beat a linear baseline</a:t>
            </a:r>
            <a:endParaRPr lang="en-US" sz="1500" dirty="0"/>
          </a:p>
          <a:p>
            <a:pPr marL="0" indent="0">
              <a:spcAft>
                <a:spcPts val="300"/>
              </a:spcAft>
              <a:buNone/>
            </a:pPr>
            <a:r>
              <a:rPr lang="en-US" sz="1200" dirty="0">
                <a:solidFill>
                  <a:schemeClr val="tx2"/>
                </a:solidFill>
                <a:latin typeface="Courier New" pitchFamily="34" charset="0"/>
                <a:ea typeface="Courier New" pitchFamily="34" charset="-122"/>
                <a:cs typeface="Courier New" pitchFamily="34" charset="-120"/>
              </a:rPr>
              <a:t>settings B + z_mm → E_MeV, q_pC, dE_pct, emit_um, div_mrad, sigz_um</a:t>
            </a:r>
            <a:endParaRPr lang="en-US" sz="1500" dirty="0"/>
          </a:p>
          <a:p>
            <a:pPr marL="0" indent="0">
              <a:spcAft>
                <a:spcPts val="300"/>
              </a:spcAft>
              <a:buNone/>
            </a:pPr>
            <a:r>
              <a:rPr lang="en-US" sz="1300" dirty="0">
                <a:solidFill>
                  <a:schemeClr val="tx1"/>
                </a:solidFill>
              </a:rPr>
              <a:t>Bar: your own linear fit on a held-out split.</a:t>
            </a:r>
            <a:endParaRPr lang="en-US" sz="1500" dirty="0"/>
          </a:p>
        </p:txBody>
      </p:sp>
      <p:sp>
        <p:nvSpPr>
          <p:cNvPr id="14" name="Text 11"/>
          <p:cNvSpPr txBox="1"/>
          <p:nvPr/>
        </p:nvSpPr>
        <p:spPr>
          <a:xfrm>
            <a:off x="6199632" y="1645920"/>
            <a:ext cx="5440680" cy="365760"/>
          </a:xfrm>
          <a:prstGeom prst="rect">
            <a:avLst/>
          </a:prstGeom>
          <a:noFill/>
          <a:ln/>
        </p:spPr>
        <p:txBody>
          <a:bodyPr wrap="square" lIns="0" tIns="0" rIns="0" bIns="0" rtlCol="0" anchor="t"/>
          <a:lstStyle/>
          <a:p>
            <a:pPr marL="0" indent="0">
              <a:buNone/>
            </a:pPr>
            <a:r>
              <a:rPr lang="en-US" sz="2000" b="1" dirty="0">
                <a:solidFill>
                  <a:srgbClr val="A16207"/>
                </a:solidFill>
              </a:rPr>
              <a:t>Medium</a:t>
            </a:r>
            <a:endParaRPr lang="en-US" sz="2000" dirty="0"/>
          </a:p>
        </p:txBody>
      </p:sp>
      <p:sp>
        <p:nvSpPr>
          <p:cNvPr id="15" name="objective Trajectory — beat the internal reference"/>
          <p:cNvSpPr/>
          <p:nvPr/>
        </p:nvSpPr>
        <p:spPr>
          <a:xfrm>
            <a:off x="6199632" y="2011680"/>
            <a:ext cx="5440680" cy="1286256"/>
          </a:xfrm>
          <a:prstGeom prst="roundRect">
            <a:avLst>
              <a:gd name="adj" fmla="val 5687"/>
            </a:avLst>
          </a:prstGeom>
          <a:solidFill>
            <a:srgbClr val="FEFCE8"/>
          </a:solidFill>
          <a:ln w="12700">
            <a:solidFill>
              <a:srgbClr val="FEFCE8"/>
            </a:solidFill>
            <a:prstDash val="solid"/>
          </a:ln>
        </p:spPr>
        <p:txBody>
          <a:bodyPr/>
          <a:lstStyle/>
          <a:p>
            <a:endParaRPr lang="LID4096"/>
          </a:p>
        </p:txBody>
      </p:sp>
      <p:sp>
        <p:nvSpPr>
          <p:cNvPr id="16" name="Text 13"/>
          <p:cNvSpPr txBox="1"/>
          <p:nvPr/>
        </p:nvSpPr>
        <p:spPr>
          <a:xfrm>
            <a:off x="6382512" y="2084832"/>
            <a:ext cx="5074920" cy="1158240"/>
          </a:xfrm>
          <a:prstGeom prst="rect">
            <a:avLst/>
          </a:prstGeom>
          <a:noFill/>
          <a:ln/>
        </p:spPr>
        <p:txBody>
          <a:bodyPr wrap="square" lIns="0" tIns="0" rIns="0" bIns="0" rtlCol="0" anchor="t"/>
          <a:lstStyle/>
          <a:p>
            <a:pPr marL="0" indent="0">
              <a:spcAft>
                <a:spcPts val="300"/>
              </a:spcAft>
              <a:buNone/>
            </a:pPr>
            <a:r>
              <a:rPr lang="en-US" sz="1500" b="1" dirty="0">
                <a:solidFill>
                  <a:schemeClr val="tx1"/>
                </a:solidFill>
              </a:rPr>
              <a:t>Trajectory — beat the internal reference</a:t>
            </a:r>
            <a:endParaRPr lang="en-US" sz="1500" dirty="0"/>
          </a:p>
          <a:p>
            <a:pPr marL="0" indent="0">
              <a:spcAft>
                <a:spcPts val="300"/>
              </a:spcAft>
              <a:buNone/>
            </a:pPr>
            <a:r>
              <a:rPr lang="en-US" sz="1200" dirty="0">
                <a:solidFill>
                  <a:schemeClr val="tx2"/>
                </a:solidFill>
                <a:latin typeface="Courier New" pitchFamily="34" charset="0"/>
                <a:ea typeface="Courier New" pitchFamily="34" charset="-122"/>
                <a:cs typeface="Courier New" pitchFamily="34" charset="-120"/>
              </a:rPr>
              <a:t>settings B + z_mm → the six trajectory quantities</a:t>
            </a:r>
            <a:endParaRPr lang="en-US" sz="1500" dirty="0"/>
          </a:p>
          <a:p>
            <a:pPr marL="0" indent="0">
              <a:spcAft>
                <a:spcPts val="300"/>
              </a:spcAft>
              <a:buNone/>
            </a:pPr>
            <a:r>
              <a:rPr lang="en-US" sz="1300" dirty="0">
                <a:solidFill>
                  <a:schemeClr val="tx1"/>
                </a:solidFill>
              </a:rPr>
              <a:t>Bar: emulator_inplasma, in-plasma mean R² 0.8960 (energy 0.9633, energy spread 0.8092 the lowest), scored on the same hidden 357.</a:t>
            </a:r>
            <a:endParaRPr lang="en-US" sz="1500" dirty="0"/>
          </a:p>
        </p:txBody>
      </p:sp>
      <p:sp>
        <p:nvSpPr>
          <p:cNvPr id="17" name="objective Inverse B — Campaign B read backwards"/>
          <p:cNvSpPr/>
          <p:nvPr/>
        </p:nvSpPr>
        <p:spPr>
          <a:xfrm>
            <a:off x="6199632" y="3371088"/>
            <a:ext cx="5440680" cy="1286256"/>
          </a:xfrm>
          <a:prstGeom prst="roundRect">
            <a:avLst>
              <a:gd name="adj" fmla="val 5687"/>
            </a:avLst>
          </a:prstGeom>
          <a:solidFill>
            <a:srgbClr val="FEFCE8"/>
          </a:solidFill>
          <a:ln w="12700">
            <a:solidFill>
              <a:srgbClr val="FEFCE8"/>
            </a:solidFill>
            <a:prstDash val="solid"/>
          </a:ln>
        </p:spPr>
        <p:txBody>
          <a:bodyPr/>
          <a:lstStyle/>
          <a:p>
            <a:endParaRPr lang="LID4096"/>
          </a:p>
        </p:txBody>
      </p:sp>
      <p:sp>
        <p:nvSpPr>
          <p:cNvPr id="18" name="Text 15"/>
          <p:cNvSpPr txBox="1"/>
          <p:nvPr/>
        </p:nvSpPr>
        <p:spPr>
          <a:xfrm>
            <a:off x="6382512" y="3444240"/>
            <a:ext cx="5074920" cy="1158240"/>
          </a:xfrm>
          <a:prstGeom prst="rect">
            <a:avLst/>
          </a:prstGeom>
          <a:noFill/>
          <a:ln/>
        </p:spPr>
        <p:txBody>
          <a:bodyPr wrap="square" lIns="0" tIns="0" rIns="0" bIns="0" rtlCol="0" anchor="t"/>
          <a:lstStyle/>
          <a:p>
            <a:pPr marL="0" indent="0">
              <a:spcAft>
                <a:spcPts val="300"/>
              </a:spcAft>
              <a:buNone/>
            </a:pPr>
            <a:r>
              <a:rPr lang="en-US" sz="1500" b="1" dirty="0">
                <a:solidFill>
                  <a:schemeClr val="tx1"/>
                </a:solidFill>
              </a:rPr>
              <a:t>Inverse B — Campaign B read backwards</a:t>
            </a:r>
            <a:endParaRPr lang="en-US" sz="1500" dirty="0"/>
          </a:p>
          <a:p>
            <a:pPr marL="0" indent="0">
              <a:spcAft>
                <a:spcPts val="300"/>
              </a:spcAft>
              <a:buNone/>
            </a:pPr>
            <a:r>
              <a:rPr lang="en-US" sz="1200" dirty="0">
                <a:solidFill>
                  <a:schemeClr val="tx2"/>
                </a:solidFill>
                <a:latin typeface="Courier New" pitchFamily="34" charset="0"/>
                <a:ea typeface="Courier New" pitchFamily="34" charset="-122"/>
                <a:cs typeface="Courier New" pitchFamily="34" charset="-120"/>
              </a:rPr>
              <a:t>beam + x_of → settings B</a:t>
            </a:r>
            <a:endParaRPr lang="en-US" sz="1500" dirty="0"/>
          </a:p>
          <a:p>
            <a:pPr marL="0" indent="0">
              <a:spcAft>
                <a:spcPts val="300"/>
              </a:spcAft>
              <a:buNone/>
            </a:pPr>
            <a:r>
              <a:rPr lang="en-US" sz="1300" dirty="0">
                <a:solidFill>
                  <a:schemeClr val="tx1"/>
                </a:solidFill>
              </a:rPr>
              <a:t>Bar: a linear model, mean R² 0.6480 — P_max 0.8665, cN2_max 0.8400, L_inj 0.7987, dip_frac 0.0869; the room is in dip_frac.</a:t>
            </a:r>
            <a:endParaRPr lang="en-US" sz="1500" dirty="0"/>
          </a:p>
        </p:txBody>
      </p:sp>
      <p:sp>
        <p:nvSpPr>
          <p:cNvPr id="19" name="objective Moments at the planes"/>
          <p:cNvSpPr/>
          <p:nvPr/>
        </p:nvSpPr>
        <p:spPr>
          <a:xfrm>
            <a:off x="6199632" y="4730496"/>
            <a:ext cx="5440680" cy="1286256"/>
          </a:xfrm>
          <a:prstGeom prst="roundRect">
            <a:avLst>
              <a:gd name="adj" fmla="val 5687"/>
            </a:avLst>
          </a:prstGeom>
          <a:solidFill>
            <a:srgbClr val="FEFCE8"/>
          </a:solidFill>
          <a:ln w="12700">
            <a:solidFill>
              <a:srgbClr val="FEFCE8"/>
            </a:solidFill>
            <a:prstDash val="solid"/>
          </a:ln>
        </p:spPr>
        <p:txBody>
          <a:bodyPr/>
          <a:lstStyle/>
          <a:p>
            <a:endParaRPr lang="LID4096"/>
          </a:p>
        </p:txBody>
      </p:sp>
      <p:sp>
        <p:nvSpPr>
          <p:cNvPr id="20" name="Text 17"/>
          <p:cNvSpPr txBox="1"/>
          <p:nvPr/>
        </p:nvSpPr>
        <p:spPr>
          <a:xfrm>
            <a:off x="6382512" y="4803648"/>
            <a:ext cx="5074920" cy="1158240"/>
          </a:xfrm>
          <a:prstGeom prst="rect">
            <a:avLst/>
          </a:prstGeom>
          <a:noFill/>
          <a:ln/>
        </p:spPr>
        <p:txBody>
          <a:bodyPr wrap="square" lIns="0" tIns="0" rIns="0" bIns="0" rtlCol="0" anchor="t"/>
          <a:lstStyle/>
          <a:p>
            <a:pPr marL="0" indent="0">
              <a:spcAft>
                <a:spcPts val="300"/>
              </a:spcAft>
              <a:buNone/>
            </a:pPr>
            <a:r>
              <a:rPr lang="en-US" sz="1500" b="1" dirty="0">
                <a:solidFill>
                  <a:schemeClr val="tx1"/>
                </a:solidFill>
              </a:rPr>
              <a:t>Moments at the planes</a:t>
            </a:r>
            <a:endParaRPr lang="en-US" sz="1500" dirty="0"/>
          </a:p>
          <a:p>
            <a:pPr marL="0" indent="0">
              <a:spcAft>
                <a:spcPts val="300"/>
              </a:spcAft>
              <a:buNone/>
            </a:pPr>
            <a:r>
              <a:rPr lang="en-US" sz="1200" dirty="0">
                <a:solidFill>
                  <a:schemeClr val="tx2"/>
                </a:solidFill>
                <a:latin typeface="Courier New" pitchFamily="34" charset="0"/>
                <a:ea typeface="Courier New" pitchFamily="34" charset="-122"/>
                <a:cs typeface="Courier New" pitchFamily="34" charset="-120"/>
              </a:rPr>
              <a:t>settings B + plane_mm → 6 centroids, 6 widths, q_tot_pC</a:t>
            </a:r>
            <a:endParaRPr lang="en-US" sz="1500" dirty="0"/>
          </a:p>
          <a:p>
            <a:pPr marL="0" indent="0">
              <a:spcAft>
                <a:spcPts val="300"/>
              </a:spcAft>
              <a:buNone/>
            </a:pPr>
            <a:r>
              <a:rPr lang="en-US" sz="1300" dirty="0">
                <a:solidFill>
                  <a:schemeClr val="tx1"/>
                </a:solidFill>
              </a:rPr>
              <a:t>No bar: build an architecture that learns these at all; train on group = all only (the hidden truth is all).</a:t>
            </a:r>
            <a:endParaRPr lang="en-US" sz="1500" dirty="0"/>
          </a:p>
        </p:txBody>
      </p:sp>
      <p:sp>
        <p:nvSpPr>
          <p:cNvPr id="21" name="Text 18"/>
          <p:cNvSpPr txBox="1"/>
          <p:nvPr/>
        </p:nvSpPr>
        <p:spPr>
          <a:xfrm>
            <a:off x="548640" y="6108192"/>
            <a:ext cx="11091672" cy="274320"/>
          </a:xfrm>
          <a:prstGeom prst="rect">
            <a:avLst/>
          </a:prstGeom>
          <a:noFill/>
          <a:ln/>
        </p:spPr>
        <p:txBody>
          <a:bodyPr wrap="square" lIns="0" tIns="0" rIns="0" bIns="0" rtlCol="0" anchor="t"/>
          <a:lstStyle/>
          <a:p>
            <a:pPr marL="0" indent="0" algn="r">
              <a:buNone/>
            </a:pPr>
            <a:r>
              <a:rPr lang="en-US" sz="1100" dirty="0">
                <a:solidFill>
                  <a:schemeClr val="tx2"/>
                </a:solidFill>
              </a:rPr>
              <a:t>Suggested pace: Mon Easy 1 · Tue Easy 2–4 + Medium 1 · Wed am Medium 2 · Thu Medium 3 + Hard · Fri 08:30 presentations</a:t>
            </a:r>
            <a:endParaRPr lang="en-US" sz="1100" dirty="0"/>
          </a:p>
        </p:txBody>
      </p:sp>
      <p:sp>
        <p:nvSpPr>
          <p:cNvPr id="25" name="Slide Number Placeholder 0"/>
          <p:cNvSpPr>
            <a:spLocks noGrp="1"/>
          </p:cNvSpPr>
          <p:nvPr>
            <p:ph type="sldNum" sz="quarter" idx="4294967295"/>
          </p:nvPr>
        </p:nvSpPr>
        <p:spPr>
          <a:xfrm>
            <a:off x="10698480" y="6446520"/>
            <a:ext cx="941832" cy="274320"/>
          </a:xfrm>
          <a:prstGeom prst="rect">
            <a:avLst/>
          </a:prstGeom>
          <a:extLst>
            <a:ext uri="{C572A759-6A51-4108-AA02-DFA0A04FC94B}">
              <ma14:wrappingTextBoxFlag xmlns:ma14="http://schemas.microsoft.com/office/mac/drawingml/2011/main" xmlns="" val="0"/>
            </a:ext>
          </a:extLst>
        </p:spPr>
        <p:txBody>
          <a:bodyPr lIns="0" tIns="0" rIns="0" bIns="0"/>
          <a:lstStyle>
            <a:lvl1pPr>
              <a:defRPr sz="1000">
                <a:solidFill>
                  <a:srgbClr val="475569"/>
                </a:solidFill>
              </a:defRPr>
            </a:lvl1pPr>
          </a:lstStyle>
          <a:p>
            <a:pPr algn="r"/>
            <a:fld id="{F7021451-1387-4CA6-816F-3879F97B5CBC}" type="slidenum">
              <a:rPr lang="en-US" b="0"/>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1"/>
          <p:cNvSpPr>
            <a:spLocks noGrp="1"/>
          </p:cNvSpPr>
          <p:nvPr>
            <p:ph type="title" idx="101" hasCustomPrompt="1"/>
          </p:nvPr>
        </p:nvSpPr>
        <p:spPr>
          <a:xfrm>
            <a:off x="548640" y="292608"/>
            <a:ext cx="11091672" cy="960120"/>
          </a:xfrm>
          <a:prstGeom prst="rect">
            <a:avLst/>
          </a:prstGeom>
          <a:noFill/>
          <a:ln/>
        </p:spPr>
        <p:txBody>
          <a:bodyPr wrap="square" lIns="0" tIns="0" rIns="0" bIns="0" rtlCol="0" anchor="t"/>
          <a:lstStyle/>
          <a:p>
            <a:pPr marL="0" indent="0" algn="l">
              <a:buNone/>
            </a:pPr>
            <a:r>
              <a:rPr lang="en-US" sz="3600" b="1" dirty="0">
                <a:solidFill>
                  <a:schemeClr val="tx1"/>
                </a:solidFill>
              </a:rPr>
              <a:t>The objectives — Hard and optional</a:t>
            </a:r>
            <a:endParaRPr lang="en-US" sz="3600" dirty="0"/>
          </a:p>
        </p:txBody>
      </p:sp>
      <p:sp>
        <p:nvSpPr>
          <p:cNvPr id="4" name="Text 1"/>
          <p:cNvSpPr txBox="1"/>
          <p:nvPr/>
        </p:nvSpPr>
        <p:spPr>
          <a:xfrm>
            <a:off x="548640" y="1143000"/>
            <a:ext cx="11091672" cy="457200"/>
          </a:xfrm>
          <a:prstGeom prst="rect">
            <a:avLst/>
          </a:prstGeom>
          <a:noFill/>
          <a:ln/>
        </p:spPr>
        <p:txBody>
          <a:bodyPr wrap="square" lIns="0" tIns="0" rIns="0" bIns="0" rtlCol="0" anchor="t"/>
          <a:lstStyle/>
          <a:p>
            <a:pPr marL="0" indent="0">
              <a:buNone/>
            </a:pPr>
            <a:r>
              <a:rPr lang="en-US" sz="1100" dirty="0">
                <a:solidFill>
                  <a:schemeClr val="tx2"/>
                </a:solidFill>
                <a:latin typeface="Courier New" pitchFamily="34" charset="0"/>
                <a:ea typeface="Courier New" pitchFamily="34" charset="-122"/>
                <a:cs typeface="Courier New" pitchFamily="34" charset="-120"/>
              </a:rPr>
              <a:t>beam</a:t>
            </a:r>
            <a:r>
              <a:rPr lang="en-US" sz="1100" dirty="0">
                <a:solidFill>
                  <a:schemeClr val="tx2"/>
                </a:solidFill>
              </a:rPr>
              <a:t> = the eight beam columns (E_med_MeV, dE_mad, q_end, i_peak, n_emit_x, sigma_z, sigma_y, div_rms)   ·   </a:t>
            </a:r>
            <a:r>
              <a:rPr lang="en-US" sz="1100" dirty="0">
                <a:solidFill>
                  <a:schemeClr val="tx2"/>
                </a:solidFill>
                <a:latin typeface="Courier New" pitchFamily="34" charset="0"/>
                <a:ea typeface="Courier New" pitchFamily="34" charset="-122"/>
                <a:cs typeface="Courier New" pitchFamily="34" charset="-120"/>
              </a:rPr>
              <a:t>settings A</a:t>
            </a:r>
            <a:r>
              <a:rPr lang="en-US" sz="1100" dirty="0">
                <a:solidFill>
                  <a:schemeClr val="tx2"/>
                </a:solidFill>
              </a:rPr>
              <a:t> = p_1, a_0, c_N2   ·   </a:t>
            </a:r>
            <a:r>
              <a:rPr lang="en-US" sz="1100" dirty="0">
                <a:solidFill>
                  <a:schemeClr val="tx2"/>
                </a:solidFill>
                <a:latin typeface="Courier New" pitchFamily="34" charset="0"/>
                <a:ea typeface="Courier New" pitchFamily="34" charset="-122"/>
                <a:cs typeface="Courier New" pitchFamily="34" charset="-120"/>
              </a:rPr>
              <a:t>settings B</a:t>
            </a:r>
            <a:r>
              <a:rPr lang="en-US" sz="1100" dirty="0">
                <a:solidFill>
                  <a:schemeClr val="tx2"/>
                </a:solidFill>
              </a:rPr>
              <a:t> = P_max, cN2_max, L_inj, dip_frac   ·   x_of is a known input in both campaigns</a:t>
            </a:r>
            <a:endParaRPr lang="en-US" sz="1100" dirty="0"/>
          </a:p>
        </p:txBody>
      </p:sp>
      <p:sp>
        <p:nvSpPr>
          <p:cNvPr id="5" name="Text 2"/>
          <p:cNvSpPr txBox="1"/>
          <p:nvPr/>
        </p:nvSpPr>
        <p:spPr>
          <a:xfrm>
            <a:off x="548640" y="1645920"/>
            <a:ext cx="5440680" cy="365760"/>
          </a:xfrm>
          <a:prstGeom prst="rect">
            <a:avLst/>
          </a:prstGeom>
          <a:noFill/>
          <a:ln/>
        </p:spPr>
        <p:txBody>
          <a:bodyPr wrap="square" lIns="0" tIns="0" rIns="0" bIns="0" rtlCol="0" anchor="t"/>
          <a:lstStyle/>
          <a:p>
            <a:pPr marL="0" indent="0">
              <a:buNone/>
            </a:pPr>
            <a:r>
              <a:rPr lang="en-US" sz="2000" b="1" dirty="0">
                <a:solidFill>
                  <a:srgbClr val="B91C1C"/>
                </a:solidFill>
              </a:rPr>
              <a:t>Hard</a:t>
            </a:r>
            <a:endParaRPr lang="en-US" sz="2000" dirty="0"/>
          </a:p>
        </p:txBody>
      </p:sp>
      <p:sp>
        <p:nvSpPr>
          <p:cNvPr id="6" name="objective Out of distribution in density"/>
          <p:cNvSpPr/>
          <p:nvPr/>
        </p:nvSpPr>
        <p:spPr>
          <a:xfrm>
            <a:off x="548640" y="2011680"/>
            <a:ext cx="5440680" cy="1965960"/>
          </a:xfrm>
          <a:prstGeom prst="roundRect">
            <a:avLst>
              <a:gd name="adj" fmla="val 3721"/>
            </a:avLst>
          </a:prstGeom>
          <a:solidFill>
            <a:srgbClr val="FEF2F2"/>
          </a:solidFill>
          <a:ln w="12700">
            <a:solidFill>
              <a:srgbClr val="FEF2F2"/>
            </a:solidFill>
            <a:prstDash val="solid"/>
          </a:ln>
        </p:spPr>
        <p:txBody>
          <a:bodyPr/>
          <a:lstStyle/>
          <a:p>
            <a:endParaRPr lang="LID4096"/>
          </a:p>
        </p:txBody>
      </p:sp>
      <p:sp>
        <p:nvSpPr>
          <p:cNvPr id="7" name="Text 4"/>
          <p:cNvSpPr txBox="1"/>
          <p:nvPr/>
        </p:nvSpPr>
        <p:spPr>
          <a:xfrm>
            <a:off x="731520" y="2084832"/>
            <a:ext cx="5074920" cy="1837944"/>
          </a:xfrm>
          <a:prstGeom prst="rect">
            <a:avLst/>
          </a:prstGeom>
          <a:noFill/>
          <a:ln/>
        </p:spPr>
        <p:txBody>
          <a:bodyPr wrap="square" lIns="0" tIns="0" rIns="0" bIns="0" rtlCol="0" anchor="t"/>
          <a:lstStyle/>
          <a:p>
            <a:pPr marL="0" indent="0">
              <a:spcAft>
                <a:spcPts val="300"/>
              </a:spcAft>
              <a:buNone/>
            </a:pPr>
            <a:r>
              <a:rPr lang="en-US" sz="1500" b="1" dirty="0">
                <a:solidFill>
                  <a:schemeClr val="tx1"/>
                </a:solidFill>
              </a:rPr>
              <a:t>Out of distribution in density</a:t>
            </a:r>
            <a:endParaRPr lang="en-US" sz="1500" dirty="0"/>
          </a:p>
          <a:p>
            <a:pPr marL="0" indent="0">
              <a:spcAft>
                <a:spcPts val="300"/>
              </a:spcAft>
              <a:buNone/>
            </a:pPr>
            <a:r>
              <a:rPr lang="en-US" sz="1200" dirty="0">
                <a:solidFill>
                  <a:schemeClr val="tx2"/>
                </a:solidFill>
                <a:latin typeface="Courier New" pitchFamily="34" charset="0"/>
                <a:ea typeface="Courier New" pitchFamily="34" charset="-122"/>
                <a:cs typeface="Courier New" pitchFamily="34" charset="-120"/>
              </a:rPr>
              <a:t>train below P_max 6,528.6 Pa (2,277 configs) → predict test_trajectory.parquet</a:t>
            </a:r>
            <a:endParaRPr lang="en-US" sz="1500" dirty="0"/>
          </a:p>
          <a:p>
            <a:pPr marL="0" indent="0">
              <a:spcAft>
                <a:spcPts val="300"/>
              </a:spcAft>
              <a:buNone/>
            </a:pPr>
            <a:r>
              <a:rPr lang="en-US" sz="1300" dirty="0">
                <a:solidFill>
                  <a:schemeClr val="tx1"/>
                </a:solidFill>
              </a:rPr>
              <a:t>The result is the gap between the 221 hidden configurations inside the trained range and the 136 above it. Extrapolation, not harder interpolation: an honestly measured large gap answers the question.</a:t>
            </a:r>
            <a:endParaRPr lang="en-US" sz="1500" dirty="0"/>
          </a:p>
        </p:txBody>
      </p:sp>
      <p:sp>
        <p:nvSpPr>
          <p:cNvPr id="8" name="objective Particles, not moments"/>
          <p:cNvSpPr/>
          <p:nvPr/>
        </p:nvSpPr>
        <p:spPr>
          <a:xfrm>
            <a:off x="548640" y="4050792"/>
            <a:ext cx="5440680" cy="1965960"/>
          </a:xfrm>
          <a:prstGeom prst="roundRect">
            <a:avLst>
              <a:gd name="adj" fmla="val 3721"/>
            </a:avLst>
          </a:prstGeom>
          <a:solidFill>
            <a:srgbClr val="FEF2F2"/>
          </a:solidFill>
          <a:ln w="12700">
            <a:solidFill>
              <a:srgbClr val="FEF2F2"/>
            </a:solidFill>
            <a:prstDash val="solid"/>
          </a:ln>
        </p:spPr>
        <p:txBody>
          <a:bodyPr/>
          <a:lstStyle/>
          <a:p>
            <a:endParaRPr lang="LID4096"/>
          </a:p>
        </p:txBody>
      </p:sp>
      <p:sp>
        <p:nvSpPr>
          <p:cNvPr id="9" name="Text 6"/>
          <p:cNvSpPr txBox="1"/>
          <p:nvPr/>
        </p:nvSpPr>
        <p:spPr>
          <a:xfrm>
            <a:off x="731520" y="4123944"/>
            <a:ext cx="5074920" cy="1837944"/>
          </a:xfrm>
          <a:prstGeom prst="rect">
            <a:avLst/>
          </a:prstGeom>
          <a:noFill/>
          <a:ln/>
        </p:spPr>
        <p:txBody>
          <a:bodyPr wrap="square" lIns="0" tIns="0" rIns="0" bIns="0" rtlCol="0" anchor="t"/>
          <a:lstStyle/>
          <a:p>
            <a:pPr marL="0" indent="0">
              <a:spcAft>
                <a:spcPts val="300"/>
              </a:spcAft>
              <a:buNone/>
            </a:pPr>
            <a:r>
              <a:rPr lang="en-US" sz="1500" b="1" dirty="0">
                <a:solidFill>
                  <a:schemeClr val="tx1"/>
                </a:solidFill>
              </a:rPr>
              <a:t>Particles, not moments</a:t>
            </a:r>
            <a:endParaRPr lang="en-US" sz="1500" dirty="0"/>
          </a:p>
          <a:p>
            <a:pPr marL="0" indent="0">
              <a:spcAft>
                <a:spcPts val="300"/>
              </a:spcAft>
              <a:buNone/>
            </a:pPr>
            <a:r>
              <a:rPr lang="en-US" sz="1200" dirty="0">
                <a:solidFill>
                  <a:schemeClr val="tx2"/>
                </a:solidFill>
                <a:latin typeface="Courier New" pitchFamily="34" charset="0"/>
                <a:ea typeface="Courier New" pitchFamily="34" charset="-122"/>
                <a:cs typeface="Courier New" pitchFamily="34" charset="-120"/>
              </a:rPr>
              <a:t>settings B + plane_mm → a cloud of (zeta_um, y_um, z_um, ux, uy, uz)</a:t>
            </a:r>
            <a:endParaRPr lang="en-US" sz="1500" dirty="0"/>
          </a:p>
          <a:p>
            <a:pPr marL="0" indent="0">
              <a:spcAft>
                <a:spcPts val="300"/>
              </a:spcAft>
              <a:buNone/>
            </a:pPr>
            <a:r>
              <a:rPr lang="en-US" sz="1300" dirty="0">
                <a:solidFill>
                  <a:schemeClr val="tx1"/>
                </a:solidFill>
              </a:rPr>
              <a:t>Score: sliced Wasserstein distance, perfect ≈ 1, lower is better. References on 100 test configurations: a Gaussian from the true mean and covariance 2.13; copying the nearest training simulation 4.26.</a:t>
            </a:r>
            <a:endParaRPr lang="en-US" sz="1500" dirty="0"/>
          </a:p>
        </p:txBody>
      </p:sp>
      <p:sp>
        <p:nvSpPr>
          <p:cNvPr id="10" name="Text 7"/>
          <p:cNvSpPr txBox="1"/>
          <p:nvPr/>
        </p:nvSpPr>
        <p:spPr>
          <a:xfrm>
            <a:off x="6199632" y="1645920"/>
            <a:ext cx="5440680" cy="365760"/>
          </a:xfrm>
          <a:prstGeom prst="rect">
            <a:avLst/>
          </a:prstGeom>
          <a:noFill/>
          <a:ln/>
        </p:spPr>
        <p:txBody>
          <a:bodyPr wrap="square" lIns="0" tIns="0" rIns="0" bIns="0" rtlCol="0" anchor="t"/>
          <a:lstStyle/>
          <a:p>
            <a:pPr marL="0" indent="0">
              <a:buNone/>
            </a:pPr>
            <a:r>
              <a:rPr lang="en-US" sz="2000" b="1" dirty="0">
                <a:solidFill>
                  <a:srgbClr val="475569"/>
                </a:solidFill>
              </a:rPr>
              <a:t>Optional, if any time left</a:t>
            </a:r>
            <a:endParaRPr lang="en-US" sz="2000" dirty="0"/>
          </a:p>
        </p:txBody>
      </p:sp>
      <p:sp>
        <p:nvSpPr>
          <p:cNvPr id="11" name="objective Unseen positions"/>
          <p:cNvSpPr/>
          <p:nvPr/>
        </p:nvSpPr>
        <p:spPr>
          <a:xfrm>
            <a:off x="6199632" y="2011680"/>
            <a:ext cx="5440680" cy="1286256"/>
          </a:xfrm>
          <a:prstGeom prst="roundRect">
            <a:avLst>
              <a:gd name="adj" fmla="val 5687"/>
            </a:avLst>
          </a:prstGeom>
          <a:solidFill>
            <a:srgbClr val="F1F5F9"/>
          </a:solidFill>
          <a:ln w="12700">
            <a:solidFill>
              <a:srgbClr val="F1F5F9"/>
            </a:solidFill>
            <a:prstDash val="solid"/>
          </a:ln>
        </p:spPr>
        <p:txBody>
          <a:bodyPr/>
          <a:lstStyle/>
          <a:p>
            <a:endParaRPr lang="LID4096"/>
          </a:p>
        </p:txBody>
      </p:sp>
      <p:sp>
        <p:nvSpPr>
          <p:cNvPr id="12" name="Text 9"/>
          <p:cNvSpPr txBox="1"/>
          <p:nvPr/>
        </p:nvSpPr>
        <p:spPr>
          <a:xfrm>
            <a:off x="6382512" y="2084832"/>
            <a:ext cx="5074920" cy="1158240"/>
          </a:xfrm>
          <a:prstGeom prst="rect">
            <a:avLst/>
          </a:prstGeom>
          <a:noFill/>
          <a:ln/>
        </p:spPr>
        <p:txBody>
          <a:bodyPr wrap="square" lIns="0" tIns="0" rIns="0" bIns="0" rtlCol="0" anchor="t"/>
          <a:lstStyle/>
          <a:p>
            <a:pPr marL="0" indent="0">
              <a:spcAft>
                <a:spcPts val="300"/>
              </a:spcAft>
              <a:buNone/>
            </a:pPr>
            <a:r>
              <a:rPr lang="en-US" sz="1500" b="1" dirty="0">
                <a:solidFill>
                  <a:schemeClr val="tx1"/>
                </a:solidFill>
              </a:rPr>
              <a:t>Unseen positions</a:t>
            </a:r>
            <a:endParaRPr lang="en-US" sz="1500" dirty="0"/>
          </a:p>
          <a:p>
            <a:pPr marL="0" indent="0">
              <a:spcAft>
                <a:spcPts val="300"/>
              </a:spcAft>
              <a:buNone/>
            </a:pPr>
            <a:r>
              <a:rPr lang="en-US" sz="1200" dirty="0">
                <a:solidFill>
                  <a:schemeClr val="tx2"/>
                </a:solidFill>
                <a:latin typeface="Courier New" pitchFamily="34" charset="0"/>
                <a:ea typeface="Courier New" pitchFamily="34" charset="-122"/>
                <a:cs typeface="Courier New" pitchFamily="34" charset="-120"/>
              </a:rPr>
              <a:t>train on 11 planes → predict the 9 held-out planes</a:t>
            </a:r>
            <a:endParaRPr lang="en-US" sz="1500" dirty="0"/>
          </a:p>
          <a:p>
            <a:pPr marL="0" indent="0">
              <a:spcAft>
                <a:spcPts val="300"/>
              </a:spcAft>
              <a:buNone/>
            </a:pPr>
            <a:r>
              <a:rPr lang="en-US" sz="1300" dirty="0">
                <a:solidFill>
                  <a:schemeClr val="tx1"/>
                </a:solidFill>
              </a:rPr>
              <a:t>Interpolation inside 2.0–7.0 mm; 3.5 mm and 5.0 mm sit in the widest gaps.</a:t>
            </a:r>
            <a:endParaRPr lang="en-US" sz="1500" dirty="0"/>
          </a:p>
        </p:txBody>
      </p:sp>
      <p:sp>
        <p:nvSpPr>
          <p:cNvPr id="13" name="objective Data-budget curve"/>
          <p:cNvSpPr/>
          <p:nvPr/>
        </p:nvSpPr>
        <p:spPr>
          <a:xfrm>
            <a:off x="6199632" y="3371088"/>
            <a:ext cx="5440680" cy="1286256"/>
          </a:xfrm>
          <a:prstGeom prst="roundRect">
            <a:avLst>
              <a:gd name="adj" fmla="val 5687"/>
            </a:avLst>
          </a:prstGeom>
          <a:solidFill>
            <a:srgbClr val="F1F5F9"/>
          </a:solidFill>
          <a:ln w="12700">
            <a:solidFill>
              <a:srgbClr val="F1F5F9"/>
            </a:solidFill>
            <a:prstDash val="solid"/>
          </a:ln>
        </p:spPr>
        <p:txBody>
          <a:bodyPr/>
          <a:lstStyle/>
          <a:p>
            <a:endParaRPr lang="LID4096"/>
          </a:p>
        </p:txBody>
      </p:sp>
      <p:sp>
        <p:nvSpPr>
          <p:cNvPr id="14" name="Text 11"/>
          <p:cNvSpPr txBox="1"/>
          <p:nvPr/>
        </p:nvSpPr>
        <p:spPr>
          <a:xfrm>
            <a:off x="6382512" y="3444240"/>
            <a:ext cx="5074920" cy="1158240"/>
          </a:xfrm>
          <a:prstGeom prst="rect">
            <a:avLst/>
          </a:prstGeom>
          <a:noFill/>
          <a:ln/>
        </p:spPr>
        <p:txBody>
          <a:bodyPr wrap="square" lIns="0" tIns="0" rIns="0" bIns="0" rtlCol="0" anchor="t"/>
          <a:lstStyle/>
          <a:p>
            <a:pPr marL="0" indent="0">
              <a:spcAft>
                <a:spcPts val="300"/>
              </a:spcAft>
              <a:buNone/>
            </a:pPr>
            <a:r>
              <a:rPr lang="en-US" sz="1500" b="1" dirty="0">
                <a:solidFill>
                  <a:schemeClr val="tx1"/>
                </a:solidFill>
              </a:rPr>
              <a:t>Data-budget curve</a:t>
            </a:r>
            <a:endParaRPr lang="en-US" sz="1500" dirty="0"/>
          </a:p>
          <a:p>
            <a:pPr marL="0" indent="0">
              <a:spcAft>
                <a:spcPts val="300"/>
              </a:spcAft>
              <a:buNone/>
            </a:pPr>
            <a:r>
              <a:rPr lang="en-US" sz="1200" dirty="0">
                <a:solidFill>
                  <a:schemeClr val="tx2"/>
                </a:solidFill>
                <a:latin typeface="Courier New" pitchFamily="34" charset="0"/>
                <a:ea typeface="Courier New" pitchFamily="34" charset="-122"/>
                <a:cs typeface="Courier New" pitchFamily="34" charset="-120"/>
              </a:rPr>
              <a:t>100, 300, 1,000 and all 2,855 configs → four files</a:t>
            </a:r>
            <a:endParaRPr lang="en-US" sz="1500" dirty="0"/>
          </a:p>
          <a:p>
            <a:pPr marL="0" indent="0">
              <a:spcAft>
                <a:spcPts val="300"/>
              </a:spcAft>
              <a:buNone/>
            </a:pPr>
            <a:r>
              <a:rPr lang="en-US" sz="1300" dirty="0">
                <a:solidFill>
                  <a:schemeClr val="tx1"/>
                </a:solidFill>
              </a:rPr>
              <a:t>Reported: the number of configurations at which mean R² first reaches 0.90. How you pick them is part of the task.</a:t>
            </a:r>
            <a:endParaRPr lang="en-US" sz="1500" dirty="0"/>
          </a:p>
        </p:txBody>
      </p:sp>
      <p:sp>
        <p:nvSpPr>
          <p:cNvPr id="15" name="objective Find the physics that helps"/>
          <p:cNvSpPr/>
          <p:nvPr/>
        </p:nvSpPr>
        <p:spPr>
          <a:xfrm>
            <a:off x="6199632" y="4730496"/>
            <a:ext cx="5440680" cy="1286256"/>
          </a:xfrm>
          <a:prstGeom prst="roundRect">
            <a:avLst>
              <a:gd name="adj" fmla="val 5687"/>
            </a:avLst>
          </a:prstGeom>
          <a:solidFill>
            <a:srgbClr val="F1F5F9"/>
          </a:solidFill>
          <a:ln w="12700">
            <a:solidFill>
              <a:srgbClr val="F1F5F9"/>
            </a:solidFill>
            <a:prstDash val="solid"/>
          </a:ln>
        </p:spPr>
        <p:txBody>
          <a:bodyPr/>
          <a:lstStyle/>
          <a:p>
            <a:endParaRPr lang="LID4096"/>
          </a:p>
        </p:txBody>
      </p:sp>
      <p:sp>
        <p:nvSpPr>
          <p:cNvPr id="16" name="Text 13"/>
          <p:cNvSpPr txBox="1"/>
          <p:nvPr/>
        </p:nvSpPr>
        <p:spPr>
          <a:xfrm>
            <a:off x="6382512" y="4803648"/>
            <a:ext cx="5074920" cy="1158240"/>
          </a:xfrm>
          <a:prstGeom prst="rect">
            <a:avLst/>
          </a:prstGeom>
          <a:noFill/>
          <a:ln/>
        </p:spPr>
        <p:txBody>
          <a:bodyPr wrap="square" lIns="0" tIns="0" rIns="0" bIns="0" rtlCol="0" anchor="t"/>
          <a:lstStyle/>
          <a:p>
            <a:pPr marL="0" indent="0">
              <a:spcAft>
                <a:spcPts val="300"/>
              </a:spcAft>
              <a:buNone/>
            </a:pPr>
            <a:r>
              <a:rPr lang="en-US" sz="1500" b="1" dirty="0">
                <a:solidFill>
                  <a:schemeClr val="tx1"/>
                </a:solidFill>
              </a:rPr>
              <a:t>Find the physics that helps</a:t>
            </a:r>
            <a:endParaRPr lang="en-US" sz="1500" dirty="0"/>
          </a:p>
          <a:p>
            <a:pPr marL="0" indent="0">
              <a:spcAft>
                <a:spcPts val="300"/>
              </a:spcAft>
              <a:buNone/>
            </a:pPr>
            <a:r>
              <a:rPr lang="en-US" sz="1200" dirty="0">
                <a:solidFill>
                  <a:schemeClr val="tx2"/>
                </a:solidFill>
                <a:latin typeface="Courier New" pitchFamily="34" charset="0"/>
                <a:ea typeface="Courier New" pitchFamily="34" charset="-122"/>
                <a:cs typeface="Courier New" pitchFamily="34" charset="-120"/>
              </a:rPr>
              <a:t>settings B + z_mm (+ anything derived) → E_MeV</a:t>
            </a:r>
            <a:endParaRPr lang="en-US" sz="1500" dirty="0"/>
          </a:p>
          <a:p>
            <a:pPr marL="0" indent="0">
              <a:spcAft>
                <a:spcPts val="300"/>
              </a:spcAft>
              <a:buNone/>
            </a:pPr>
            <a:r>
              <a:rPr lang="en-US" sz="1300" dirty="0">
                <a:solidFill>
                  <a:schemeClr val="tx1"/>
                </a:solidFill>
              </a:rPr>
              <a:t>Beat gradient boosting at 100 and 300 configurations (0.820 ± 0.016 and 0.908 ± 0.008) with a physics ingredient, and say why it works. Beam loading is the first place to look.</a:t>
            </a:r>
            <a:endParaRPr lang="en-US" sz="1500" dirty="0"/>
          </a:p>
        </p:txBody>
      </p:sp>
      <p:sp>
        <p:nvSpPr>
          <p:cNvPr id="17" name="Text 14"/>
          <p:cNvSpPr txBox="1"/>
          <p:nvPr/>
        </p:nvSpPr>
        <p:spPr>
          <a:xfrm>
            <a:off x="548640" y="6108192"/>
            <a:ext cx="11091672" cy="274320"/>
          </a:xfrm>
          <a:prstGeom prst="rect">
            <a:avLst/>
          </a:prstGeom>
          <a:noFill/>
          <a:ln/>
        </p:spPr>
        <p:txBody>
          <a:bodyPr wrap="square" lIns="0" tIns="0" rIns="0" bIns="0" rtlCol="0" anchor="t"/>
          <a:lstStyle/>
          <a:p>
            <a:pPr marL="0" indent="0" algn="r">
              <a:buNone/>
            </a:pPr>
            <a:r>
              <a:rPr lang="en-US" sz="1100" dirty="0">
                <a:solidFill>
                  <a:schemeClr val="tx2"/>
                </a:solidFill>
              </a:rPr>
              <a:t>Suggested pace: Mon Easy 1 · Tue Easy 2–4 + Medium 1 · Wed am Medium 2 · Thu Medium 3 + Hard · Fri 08:30 presentations</a:t>
            </a:r>
            <a:endParaRPr lang="en-US" sz="1100" dirty="0"/>
          </a:p>
        </p:txBody>
      </p:sp>
      <p:sp>
        <p:nvSpPr>
          <p:cNvPr id="25" name="Slide Number Placeholder 0"/>
          <p:cNvSpPr>
            <a:spLocks noGrp="1"/>
          </p:cNvSpPr>
          <p:nvPr>
            <p:ph type="sldNum" sz="quarter" idx="4294967295"/>
          </p:nvPr>
        </p:nvSpPr>
        <p:spPr>
          <a:xfrm>
            <a:off x="10698480" y="6446520"/>
            <a:ext cx="941832" cy="274320"/>
          </a:xfrm>
          <a:prstGeom prst="rect">
            <a:avLst/>
          </a:prstGeom>
          <a:extLst>
            <a:ext uri="{C572A759-6A51-4108-AA02-DFA0A04FC94B}">
              <ma14:wrappingTextBoxFlag xmlns:ma14="http://schemas.microsoft.com/office/mac/drawingml/2011/main" xmlns="" val="0"/>
            </a:ext>
          </a:extLst>
        </p:spPr>
        <p:txBody>
          <a:bodyPr lIns="0" tIns="0" rIns="0" bIns="0"/>
          <a:lstStyle>
            <a:lvl1pPr>
              <a:defRPr sz="1000">
                <a:solidFill>
                  <a:srgbClr val="475569"/>
                </a:solidFill>
              </a:defRPr>
            </a:lvl1pPr>
          </a:lstStyle>
          <a:p>
            <a:pPr algn="r"/>
            <a:fld id="{F7021451-1387-4CA6-816F-3879F97B5CBC}" type="slidenum">
              <a:rPr lang="en-US" b="0"/>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1"/>
          <p:cNvSpPr>
            <a:spLocks noGrp="1"/>
          </p:cNvSpPr>
          <p:nvPr>
            <p:ph type="title" idx="101" hasCustomPrompt="1"/>
          </p:nvPr>
        </p:nvSpPr>
        <p:spPr>
          <a:xfrm>
            <a:off x="548640" y="292608"/>
            <a:ext cx="11091672" cy="960120"/>
          </a:xfrm>
          <a:prstGeom prst="rect">
            <a:avLst/>
          </a:prstGeom>
          <a:noFill/>
          <a:ln/>
        </p:spPr>
        <p:txBody>
          <a:bodyPr wrap="square" lIns="0" tIns="0" rIns="0" bIns="0" rtlCol="0" anchor="t"/>
          <a:lstStyle/>
          <a:p>
            <a:pPr marL="0" indent="0" algn="l">
              <a:buNone/>
            </a:pPr>
            <a:r>
              <a:rPr lang="en-US" sz="3600" b="1" dirty="0">
                <a:solidFill>
                  <a:schemeClr val="tx1"/>
                </a:solidFill>
              </a:rPr>
              <a:t>Backwards is not unique</a:t>
            </a:r>
            <a:endParaRPr lang="en-US" sz="3600" dirty="0"/>
          </a:p>
        </p:txBody>
      </p:sp>
      <p:pic>
        <p:nvPicPr>
          <p:cNvPr id="4" name="degeneracy curve a0^2 p1 = constant" descr="/data/mykyta/pallas-ml-study/reports/hackathon/talk/assets/degeneracy_curve.png"/>
          <p:cNvPicPr>
            <a:picLocks noChangeAspect="1"/>
          </p:cNvPicPr>
          <p:nvPr/>
        </p:nvPicPr>
        <p:blipFill>
          <a:blip r:embed="rId3"/>
          <a:stretch>
            <a:fillRect/>
          </a:stretch>
        </p:blipFill>
        <p:spPr>
          <a:xfrm>
            <a:off x="548640" y="1371600"/>
            <a:ext cx="5559552" cy="4480560"/>
          </a:xfrm>
          <a:prstGeom prst="rect">
            <a:avLst/>
          </a:prstGeom>
        </p:spPr>
      </p:pic>
      <p:sp>
        <p:nvSpPr>
          <p:cNvPr id="5" name="Text 1"/>
          <p:cNvSpPr txBox="1"/>
          <p:nvPr/>
        </p:nvSpPr>
        <p:spPr>
          <a:xfrm>
            <a:off x="6492240" y="1463040"/>
            <a:ext cx="5148072" cy="4480560"/>
          </a:xfrm>
          <a:prstGeom prst="rect">
            <a:avLst/>
          </a:prstGeom>
          <a:noFill/>
          <a:ln/>
        </p:spPr>
        <p:txBody>
          <a:bodyPr wrap="square" lIns="0" tIns="0" rIns="0" bIns="0" rtlCol="0" anchor="t"/>
          <a:lstStyle/>
          <a:p>
            <a:pPr marL="177800" indent="-177800">
              <a:spcAft>
                <a:spcPts val="1200"/>
              </a:spcAft>
              <a:buSzPct val="100000"/>
              <a:buChar char="•"/>
            </a:pPr>
            <a:r>
              <a:rPr lang="en-US" sz="1600" dirty="0">
                <a:solidFill>
                  <a:schemeClr val="tx1"/>
                </a:solidFill>
              </a:rPr>
              <a:t>Backwards: from the measured beam, recover the settings that made it. </a:t>
            </a:r>
            <a:r>
              <a:rPr lang="en-US" sz="1600" b="1" dirty="0">
                <a:solidFill>
                  <a:schemeClr val="tx1"/>
                </a:solidFill>
              </a:rPr>
              <a:t>Done so far for Campaign A only.</a:t>
            </a:r>
            <a:endParaRPr lang="en-US" sz="1600" dirty="0"/>
          </a:p>
          <a:p>
            <a:pPr marL="177800" indent="-177800">
              <a:spcAft>
                <a:spcPts val="1200"/>
              </a:spcAft>
              <a:buSzPct val="100000"/>
              <a:buChar char="•"/>
            </a:pPr>
            <a:r>
              <a:rPr lang="en-US" sz="1600" dirty="0">
                <a:solidFill>
                  <a:schemeClr val="tx1"/>
                </a:solidFill>
              </a:rPr>
              <a:t>But </a:t>
            </a:r>
            <a:r>
              <a:rPr lang="en-US" sz="1600" b="1" dirty="0">
                <a:solidFill>
                  <a:schemeClr val="tx1"/>
                </a:solidFill>
              </a:rPr>
              <a:t>different settings make the same beam</a:t>
            </a:r>
            <a:r>
              <a:rPr lang="en-US" sz="1600" dirty="0">
                <a:solidFill>
                  <a:schemeClr val="tx1"/>
                </a:solidFill>
              </a:rPr>
              <a:t>: every point on the curve gives the same output — stronger laser with lower pressure, or weaker laser with higher pressure (</a:t>
            </a:r>
            <a:r>
              <a:rPr lang="en-US" sz="1600" dirty="0">
                <a:solidFill>
                  <a:schemeClr val="tx1"/>
                </a:solidFill>
                <a:latin typeface="Courier New" pitchFamily="34" charset="0"/>
                <a:ea typeface="Courier New" pitchFamily="34" charset="-122"/>
                <a:cs typeface="Courier New" pitchFamily="34" charset="-120"/>
              </a:rPr>
              <a:t>a_0² p_1</a:t>
            </a:r>
            <a:r>
              <a:rPr lang="en-US" sz="1600" dirty="0">
                <a:solidFill>
                  <a:schemeClr val="tx1"/>
                </a:solidFill>
              </a:rPr>
              <a:t> ≈ constant).</a:t>
            </a:r>
            <a:endParaRPr lang="en-US" sz="1600" dirty="0"/>
          </a:p>
          <a:p>
            <a:pPr marL="177800" indent="-177800">
              <a:spcAft>
                <a:spcPts val="1200"/>
              </a:spcAft>
              <a:buSzPct val="100000"/>
              <a:buChar char="•"/>
            </a:pPr>
            <a:r>
              <a:rPr lang="en-US" sz="1600" dirty="0">
                <a:solidFill>
                  <a:schemeClr val="tx1"/>
                </a:solidFill>
              </a:rPr>
              <a:t>For about </a:t>
            </a:r>
            <a:r>
              <a:rPr lang="en-US" sz="1600" b="1" dirty="0">
                <a:solidFill>
                  <a:schemeClr val="tx1"/>
                </a:solidFill>
              </a:rPr>
              <a:t>63 %</a:t>
            </a:r>
            <a:r>
              <a:rPr lang="en-US" sz="1600" dirty="0">
                <a:solidFill>
                  <a:schemeClr val="tx1"/>
                </a:solidFill>
              </a:rPr>
              <a:t> of beams our model finds </a:t>
            </a:r>
            <a:r>
              <a:rPr lang="en-US" sz="1600" b="1" dirty="0">
                <a:solidFill>
                  <a:schemeClr val="tx1"/>
                </a:solidFill>
              </a:rPr>
              <a:t>two separate sets of settings</a:t>
            </a:r>
            <a:r>
              <a:rPr lang="en-US" sz="1600" dirty="0">
                <a:solidFill>
                  <a:schemeClr val="tx1"/>
                </a:solidFill>
              </a:rPr>
              <a:t> that both fit.</a:t>
            </a:r>
            <a:endParaRPr lang="en-US" sz="1600" dirty="0"/>
          </a:p>
          <a:p>
            <a:pPr marL="177800" indent="-177800">
              <a:spcAft>
                <a:spcPts val="1200"/>
              </a:spcAft>
              <a:buSzPct val="100000"/>
              <a:buChar char="•"/>
            </a:pPr>
            <a:r>
              <a:rPr lang="en-US" sz="1600" dirty="0">
                <a:solidFill>
                  <a:schemeClr val="tx1"/>
                </a:solidFill>
              </a:rPr>
              <a:t>The honest answer is </a:t>
            </a:r>
            <a:r>
              <a:rPr lang="en-US" sz="1600" b="1" dirty="0">
                <a:solidFill>
                  <a:schemeClr val="tx1"/>
                </a:solidFill>
              </a:rPr>
              <a:t>a list of likely settings with probabilities</a:t>
            </a:r>
            <a:r>
              <a:rPr lang="en-US" sz="1600" dirty="0">
                <a:solidFill>
                  <a:schemeClr val="tx1"/>
                </a:solidFill>
              </a:rPr>
              <a:t> — and the test is whether those probabilities are right.</a:t>
            </a:r>
            <a:endParaRPr lang="en-US" sz="1600" dirty="0"/>
          </a:p>
        </p:txBody>
      </p:sp>
      <p:sp>
        <p:nvSpPr>
          <p:cNvPr id="25" name="Slide Number Placeholder 0"/>
          <p:cNvSpPr>
            <a:spLocks noGrp="1"/>
          </p:cNvSpPr>
          <p:nvPr>
            <p:ph type="sldNum" sz="quarter" idx="4294967295"/>
          </p:nvPr>
        </p:nvSpPr>
        <p:spPr>
          <a:xfrm>
            <a:off x="10698480" y="6446520"/>
            <a:ext cx="941832" cy="274320"/>
          </a:xfrm>
          <a:prstGeom prst="rect">
            <a:avLst/>
          </a:prstGeom>
          <a:extLst>
            <a:ext uri="{C572A759-6A51-4108-AA02-DFA0A04FC94B}">
              <ma14:wrappingTextBoxFlag xmlns:ma14="http://schemas.microsoft.com/office/mac/drawingml/2011/main" xmlns="" val="0"/>
            </a:ext>
          </a:extLst>
        </p:spPr>
        <p:txBody>
          <a:bodyPr lIns="0" tIns="0" rIns="0" bIns="0"/>
          <a:lstStyle>
            <a:lvl1pPr>
              <a:defRPr sz="1000">
                <a:solidFill>
                  <a:srgbClr val="475569"/>
                </a:solidFill>
              </a:defRPr>
            </a:lvl1pPr>
          </a:lstStyle>
          <a:p>
            <a:pPr algn="r"/>
            <a:fld id="{F7021451-1387-4CA6-816F-3879F97B5CBC}" type="slidenum">
              <a:rPr lang="en-US" b="0"/>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1"/>
          <p:cNvSpPr>
            <a:spLocks noGrp="1"/>
          </p:cNvSpPr>
          <p:nvPr>
            <p:ph type="title" idx="101" hasCustomPrompt="1"/>
          </p:nvPr>
        </p:nvSpPr>
        <p:spPr>
          <a:xfrm>
            <a:off x="548640" y="292608"/>
            <a:ext cx="11091672" cy="960120"/>
          </a:xfrm>
          <a:prstGeom prst="rect">
            <a:avLst/>
          </a:prstGeom>
          <a:noFill/>
          <a:ln/>
        </p:spPr>
        <p:txBody>
          <a:bodyPr wrap="square" lIns="0" tIns="0" rIns="0" bIns="0" rtlCol="0" anchor="t"/>
          <a:lstStyle/>
          <a:p>
            <a:pPr marL="0" indent="0" algn="l">
              <a:buNone/>
            </a:pPr>
            <a:r>
              <a:rPr lang="en-US" sz="3600" b="1" dirty="0">
                <a:solidFill>
                  <a:schemeClr val="tx1"/>
                </a:solidFill>
              </a:rPr>
              <a:t>What would make a strong result</a:t>
            </a:r>
            <a:endParaRPr lang="en-US" sz="3600" dirty="0"/>
          </a:p>
        </p:txBody>
      </p:sp>
      <p:sp>
        <p:nvSpPr>
          <p:cNvPr id="4" name="numeral 1"/>
          <p:cNvSpPr/>
          <p:nvPr/>
        </p:nvSpPr>
        <p:spPr>
          <a:xfrm>
            <a:off x="548640" y="1389888"/>
            <a:ext cx="457200" cy="457200"/>
          </a:xfrm>
          <a:prstGeom prst="ellipse">
            <a:avLst/>
          </a:prstGeom>
          <a:solidFill>
            <a:schemeClr val="accent1"/>
          </a:solidFill>
          <a:ln w="12700">
            <a:solidFill>
              <a:schemeClr val="accent1"/>
            </a:solidFill>
            <a:prstDash val="solid"/>
          </a:ln>
        </p:spPr>
        <p:txBody>
          <a:bodyPr/>
          <a:lstStyle/>
          <a:p>
            <a:endParaRPr lang="LID4096"/>
          </a:p>
        </p:txBody>
      </p:sp>
      <p:sp>
        <p:nvSpPr>
          <p:cNvPr id="5" name="Text 2"/>
          <p:cNvSpPr txBox="1"/>
          <p:nvPr/>
        </p:nvSpPr>
        <p:spPr>
          <a:xfrm>
            <a:off x="548640" y="1389888"/>
            <a:ext cx="457200" cy="457200"/>
          </a:xfrm>
          <a:prstGeom prst="rect">
            <a:avLst/>
          </a:prstGeom>
          <a:noFill/>
          <a:ln/>
        </p:spPr>
        <p:txBody>
          <a:bodyPr wrap="square" lIns="0" tIns="0" rIns="0" bIns="0" rtlCol="0" anchor="ctr"/>
          <a:lstStyle/>
          <a:p>
            <a:pPr marL="0" indent="0" algn="ctr">
              <a:buNone/>
            </a:pPr>
            <a:r>
              <a:rPr lang="en-US" sz="1800" b="1" dirty="0">
                <a:solidFill>
                  <a:schemeClr val="tx1"/>
                </a:solidFill>
              </a:rPr>
              <a:t>1</a:t>
            </a:r>
            <a:endParaRPr lang="en-US" sz="1800" dirty="0"/>
          </a:p>
        </p:txBody>
      </p:sp>
      <p:sp>
        <p:nvSpPr>
          <p:cNvPr id="6" name="Text 3"/>
          <p:cNvSpPr txBox="1"/>
          <p:nvPr/>
        </p:nvSpPr>
        <p:spPr>
          <a:xfrm>
            <a:off x="1234440" y="1371600"/>
            <a:ext cx="10405872" cy="795528"/>
          </a:xfrm>
          <a:prstGeom prst="rect">
            <a:avLst/>
          </a:prstGeom>
          <a:noFill/>
          <a:ln/>
        </p:spPr>
        <p:txBody>
          <a:bodyPr wrap="square" lIns="0" tIns="0" rIns="0" bIns="0" rtlCol="0" anchor="t"/>
          <a:lstStyle/>
          <a:p>
            <a:r>
              <a:rPr lang="" sz="1600" b="1" dirty="0"/>
              <a:t>Beat the internal references</a:t>
            </a:r>
            <a:r>
              <a:rPr lang="" sz="1600" dirty="0"/>
              <a:t>, then explain them: pick a target, ask your model which knob moves it most, and check that the physics agrees.</a:t>
            </a:r>
            <a:endParaRPr lang="en-US" sz="1600" dirty="0"/>
          </a:p>
        </p:txBody>
      </p:sp>
      <p:sp>
        <p:nvSpPr>
          <p:cNvPr id="7" name="numeral 2"/>
          <p:cNvSpPr/>
          <p:nvPr/>
        </p:nvSpPr>
        <p:spPr>
          <a:xfrm>
            <a:off x="548640" y="2276856"/>
            <a:ext cx="457200" cy="457200"/>
          </a:xfrm>
          <a:prstGeom prst="ellipse">
            <a:avLst/>
          </a:prstGeom>
          <a:solidFill>
            <a:schemeClr val="accent1"/>
          </a:solidFill>
          <a:ln w="12700">
            <a:solidFill>
              <a:schemeClr val="accent1"/>
            </a:solidFill>
            <a:prstDash val="solid"/>
          </a:ln>
        </p:spPr>
        <p:txBody>
          <a:bodyPr/>
          <a:lstStyle/>
          <a:p>
            <a:endParaRPr lang="LID4096"/>
          </a:p>
        </p:txBody>
      </p:sp>
      <p:sp>
        <p:nvSpPr>
          <p:cNvPr id="8" name="Text 5"/>
          <p:cNvSpPr txBox="1"/>
          <p:nvPr/>
        </p:nvSpPr>
        <p:spPr>
          <a:xfrm>
            <a:off x="548640" y="2276856"/>
            <a:ext cx="457200" cy="457200"/>
          </a:xfrm>
          <a:prstGeom prst="rect">
            <a:avLst/>
          </a:prstGeom>
          <a:noFill/>
          <a:ln/>
        </p:spPr>
        <p:txBody>
          <a:bodyPr wrap="square" lIns="0" tIns="0" rIns="0" bIns="0" rtlCol="0" anchor="ctr"/>
          <a:lstStyle/>
          <a:p>
            <a:pPr marL="0" indent="0" algn="ctr">
              <a:buNone/>
            </a:pPr>
            <a:r>
              <a:rPr lang="en-US" sz="1800" b="1" dirty="0">
                <a:solidFill>
                  <a:schemeClr val="tx1"/>
                </a:solidFill>
              </a:rPr>
              <a:t>2</a:t>
            </a:r>
            <a:endParaRPr lang="en-US" sz="1800" dirty="0"/>
          </a:p>
        </p:txBody>
      </p:sp>
      <p:sp>
        <p:nvSpPr>
          <p:cNvPr id="9" name="Text 6"/>
          <p:cNvSpPr txBox="1"/>
          <p:nvPr/>
        </p:nvSpPr>
        <p:spPr>
          <a:xfrm>
            <a:off x="1234440" y="2258568"/>
            <a:ext cx="10405872" cy="795528"/>
          </a:xfrm>
          <a:prstGeom prst="rect">
            <a:avLst/>
          </a:prstGeom>
          <a:noFill/>
          <a:ln/>
        </p:spPr>
        <p:txBody>
          <a:bodyPr wrap="square" lIns="0" tIns="0" rIns="0" bIns="0" rtlCol="0" anchor="t"/>
          <a:lstStyle/>
          <a:p>
            <a:pPr marL="0" indent="0">
              <a:buNone/>
            </a:pPr>
            <a:r>
              <a:rPr lang="en-US" sz="1600" b="1" dirty="0">
                <a:solidFill>
                  <a:schemeClr val="tx1"/>
                </a:solidFill>
              </a:rPr>
              <a:t>One model, two scores</a:t>
            </a:r>
            <a:r>
              <a:rPr lang="en-US" sz="1600" dirty="0">
                <a:solidFill>
                  <a:schemeClr val="tx1"/>
                </a:solidFill>
              </a:rPr>
              <a:t>: inside the training range and above it. The size of that gap is the result.</a:t>
            </a:r>
            <a:endParaRPr lang="en-US" sz="1600" dirty="0"/>
          </a:p>
        </p:txBody>
      </p:sp>
      <p:sp>
        <p:nvSpPr>
          <p:cNvPr id="10" name="numeral 3"/>
          <p:cNvSpPr/>
          <p:nvPr/>
        </p:nvSpPr>
        <p:spPr>
          <a:xfrm>
            <a:off x="548640" y="3163824"/>
            <a:ext cx="457200" cy="457200"/>
          </a:xfrm>
          <a:prstGeom prst="ellipse">
            <a:avLst/>
          </a:prstGeom>
          <a:solidFill>
            <a:schemeClr val="accent1"/>
          </a:solidFill>
          <a:ln w="12700">
            <a:solidFill>
              <a:schemeClr val="accent1"/>
            </a:solidFill>
            <a:prstDash val="solid"/>
          </a:ln>
        </p:spPr>
        <p:txBody>
          <a:bodyPr/>
          <a:lstStyle/>
          <a:p>
            <a:endParaRPr lang="LID4096"/>
          </a:p>
        </p:txBody>
      </p:sp>
      <p:sp>
        <p:nvSpPr>
          <p:cNvPr id="11" name="Text 8"/>
          <p:cNvSpPr txBox="1"/>
          <p:nvPr/>
        </p:nvSpPr>
        <p:spPr>
          <a:xfrm>
            <a:off x="548640" y="3163824"/>
            <a:ext cx="457200" cy="457200"/>
          </a:xfrm>
          <a:prstGeom prst="rect">
            <a:avLst/>
          </a:prstGeom>
          <a:noFill/>
          <a:ln/>
        </p:spPr>
        <p:txBody>
          <a:bodyPr wrap="square" lIns="0" tIns="0" rIns="0" bIns="0" rtlCol="0" anchor="ctr"/>
          <a:lstStyle/>
          <a:p>
            <a:pPr marL="0" indent="0" algn="ctr">
              <a:buNone/>
            </a:pPr>
            <a:r>
              <a:rPr lang="en-US" sz="1800" b="1" dirty="0">
                <a:solidFill>
                  <a:schemeClr val="tx1"/>
                </a:solidFill>
              </a:rPr>
              <a:t>3</a:t>
            </a:r>
            <a:endParaRPr lang="en-US" sz="1800" dirty="0"/>
          </a:p>
        </p:txBody>
      </p:sp>
      <p:sp>
        <p:nvSpPr>
          <p:cNvPr id="12" name="Text 9"/>
          <p:cNvSpPr txBox="1"/>
          <p:nvPr/>
        </p:nvSpPr>
        <p:spPr>
          <a:xfrm>
            <a:off x="1234440" y="3145536"/>
            <a:ext cx="10405872" cy="795528"/>
          </a:xfrm>
          <a:prstGeom prst="rect">
            <a:avLst/>
          </a:prstGeom>
          <a:noFill/>
          <a:ln/>
        </p:spPr>
        <p:txBody>
          <a:bodyPr wrap="square" lIns="0" tIns="0" rIns="0" bIns="0" rtlCol="0" anchor="t"/>
          <a:lstStyle/>
          <a:p>
            <a:pPr marL="0" indent="0">
              <a:buNone/>
            </a:pPr>
            <a:r>
              <a:rPr lang="en-US" sz="1600" b="1" dirty="0">
                <a:solidFill>
                  <a:schemeClr val="tx1"/>
                </a:solidFill>
              </a:rPr>
              <a:t>The density extrapolation matters twice.</a:t>
            </a:r>
            <a:r>
              <a:rPr lang="en-US" sz="1600" dirty="0">
                <a:solidFill>
                  <a:schemeClr val="tx1"/>
                </a:solidFill>
              </a:rPr>
              <a:t> The pack was simulated with an </a:t>
            </a:r>
            <a:r>
              <a:rPr lang="en-US" sz="1600" i="1" dirty="0">
                <a:solidFill>
                  <a:schemeClr val="tx1"/>
                </a:solidFill>
              </a:rPr>
              <a:t>envelope</a:t>
            </a:r>
            <a:r>
              <a:rPr lang="en-US" sz="1600" dirty="0">
                <a:solidFill>
                  <a:schemeClr val="tx1"/>
                </a:solidFill>
              </a:rPr>
              <a:t> solver, least trustworthy at high density — a surrogate that extrapolates there also probes where the simulations themselves stop being reliable.</a:t>
            </a:r>
            <a:endParaRPr lang="en-US" sz="1600" dirty="0"/>
          </a:p>
        </p:txBody>
      </p:sp>
      <p:sp>
        <p:nvSpPr>
          <p:cNvPr id="13" name="numeral 4"/>
          <p:cNvSpPr/>
          <p:nvPr/>
        </p:nvSpPr>
        <p:spPr>
          <a:xfrm>
            <a:off x="548640" y="4050792"/>
            <a:ext cx="457200" cy="457200"/>
          </a:xfrm>
          <a:prstGeom prst="ellipse">
            <a:avLst/>
          </a:prstGeom>
          <a:solidFill>
            <a:schemeClr val="accent1"/>
          </a:solidFill>
          <a:ln w="12700">
            <a:solidFill>
              <a:schemeClr val="accent1"/>
            </a:solidFill>
            <a:prstDash val="solid"/>
          </a:ln>
        </p:spPr>
        <p:txBody>
          <a:bodyPr/>
          <a:lstStyle/>
          <a:p>
            <a:endParaRPr lang="LID4096"/>
          </a:p>
        </p:txBody>
      </p:sp>
      <p:sp>
        <p:nvSpPr>
          <p:cNvPr id="14" name="Text 11"/>
          <p:cNvSpPr txBox="1"/>
          <p:nvPr/>
        </p:nvSpPr>
        <p:spPr>
          <a:xfrm>
            <a:off x="548640" y="4050792"/>
            <a:ext cx="457200" cy="457200"/>
          </a:xfrm>
          <a:prstGeom prst="rect">
            <a:avLst/>
          </a:prstGeom>
          <a:noFill/>
          <a:ln/>
        </p:spPr>
        <p:txBody>
          <a:bodyPr wrap="square" lIns="0" tIns="0" rIns="0" bIns="0" rtlCol="0" anchor="ctr"/>
          <a:lstStyle/>
          <a:p>
            <a:pPr marL="0" indent="0" algn="ctr">
              <a:buNone/>
            </a:pPr>
            <a:r>
              <a:rPr lang="en-US" sz="1800" b="1" dirty="0">
                <a:solidFill>
                  <a:schemeClr val="tx1"/>
                </a:solidFill>
              </a:rPr>
              <a:t>4</a:t>
            </a:r>
            <a:endParaRPr lang="en-US" sz="1800" dirty="0"/>
          </a:p>
        </p:txBody>
      </p:sp>
      <p:sp>
        <p:nvSpPr>
          <p:cNvPr id="15" name="Text 12"/>
          <p:cNvSpPr txBox="1"/>
          <p:nvPr/>
        </p:nvSpPr>
        <p:spPr>
          <a:xfrm>
            <a:off x="1234440" y="4032504"/>
            <a:ext cx="10405872" cy="795528"/>
          </a:xfrm>
          <a:prstGeom prst="rect">
            <a:avLst/>
          </a:prstGeom>
          <a:noFill/>
          <a:ln/>
        </p:spPr>
        <p:txBody>
          <a:bodyPr wrap="square" lIns="0" tIns="0" rIns="0" bIns="0" rtlCol="0" anchor="t"/>
          <a:lstStyle/>
          <a:p>
            <a:pPr marL="0" indent="0">
              <a:buNone/>
            </a:pPr>
            <a:r>
              <a:rPr lang="en-US" sz="1600" b="1" dirty="0">
                <a:solidFill>
                  <a:schemeClr val="tx1"/>
                </a:solidFill>
              </a:rPr>
              <a:t>A data-budget curve</a:t>
            </a:r>
            <a:r>
              <a:rPr lang="en-US" sz="1600" dirty="0">
                <a:solidFill>
                  <a:schemeClr val="tx1"/>
                </a:solidFill>
              </a:rPr>
              <a:t>: the score at 100, 300, 1,000 (proposed) and all simulations. </a:t>
            </a:r>
            <a:endParaRPr lang="en-US" sz="1600" dirty="0"/>
          </a:p>
        </p:txBody>
      </p:sp>
      <p:sp>
        <p:nvSpPr>
          <p:cNvPr id="16" name="numeral 5"/>
          <p:cNvSpPr/>
          <p:nvPr/>
        </p:nvSpPr>
        <p:spPr>
          <a:xfrm>
            <a:off x="548640" y="4937760"/>
            <a:ext cx="457200" cy="457200"/>
          </a:xfrm>
          <a:prstGeom prst="ellipse">
            <a:avLst/>
          </a:prstGeom>
          <a:solidFill>
            <a:schemeClr val="accent1"/>
          </a:solidFill>
          <a:ln w="12700">
            <a:solidFill>
              <a:schemeClr val="accent1"/>
            </a:solidFill>
            <a:prstDash val="solid"/>
          </a:ln>
        </p:spPr>
        <p:txBody>
          <a:bodyPr/>
          <a:lstStyle/>
          <a:p>
            <a:endParaRPr lang="LID4096"/>
          </a:p>
        </p:txBody>
      </p:sp>
      <p:sp>
        <p:nvSpPr>
          <p:cNvPr id="17" name="Text 14"/>
          <p:cNvSpPr txBox="1"/>
          <p:nvPr/>
        </p:nvSpPr>
        <p:spPr>
          <a:xfrm>
            <a:off x="548640" y="4937760"/>
            <a:ext cx="457200" cy="457200"/>
          </a:xfrm>
          <a:prstGeom prst="rect">
            <a:avLst/>
          </a:prstGeom>
          <a:noFill/>
          <a:ln/>
        </p:spPr>
        <p:txBody>
          <a:bodyPr wrap="square" lIns="0" tIns="0" rIns="0" bIns="0" rtlCol="0" anchor="ctr"/>
          <a:lstStyle/>
          <a:p>
            <a:pPr marL="0" indent="0" algn="ctr">
              <a:buNone/>
            </a:pPr>
            <a:r>
              <a:rPr lang="en-US" sz="1800" b="1" dirty="0">
                <a:solidFill>
                  <a:schemeClr val="tx1"/>
                </a:solidFill>
              </a:rPr>
              <a:t>5</a:t>
            </a:r>
            <a:endParaRPr lang="en-US" sz="1800" dirty="0"/>
          </a:p>
        </p:txBody>
      </p:sp>
      <p:sp>
        <p:nvSpPr>
          <p:cNvPr id="18" name="Text 15"/>
          <p:cNvSpPr txBox="1"/>
          <p:nvPr/>
        </p:nvSpPr>
        <p:spPr>
          <a:xfrm>
            <a:off x="1234440" y="4919472"/>
            <a:ext cx="10405872" cy="795528"/>
          </a:xfrm>
          <a:prstGeom prst="rect">
            <a:avLst/>
          </a:prstGeom>
          <a:noFill/>
          <a:ln/>
        </p:spPr>
        <p:txBody>
          <a:bodyPr wrap="square" lIns="0" tIns="0" rIns="0" bIns="0" rtlCol="0" anchor="t"/>
          <a:lstStyle/>
          <a:p>
            <a:pPr marL="0" indent="0">
              <a:buNone/>
            </a:pPr>
            <a:r>
              <a:rPr lang="en-US" sz="1600" b="1" dirty="0">
                <a:solidFill>
                  <a:schemeClr val="tx1"/>
                </a:solidFill>
              </a:rPr>
              <a:t>Inverse problem: a list of likely settings with probabilities</a:t>
            </a:r>
            <a:r>
              <a:rPr lang="en-US" sz="1600" dirty="0">
                <a:solidFill>
                  <a:schemeClr val="tx1"/>
                </a:solidFill>
              </a:rPr>
              <a:t>, and evidence that those probabilities are right.</a:t>
            </a:r>
            <a:endParaRPr lang="en-US" sz="1600" dirty="0"/>
          </a:p>
        </p:txBody>
      </p:sp>
      <p:sp>
        <p:nvSpPr>
          <p:cNvPr id="19" name="Text 16"/>
          <p:cNvSpPr txBox="1"/>
          <p:nvPr/>
        </p:nvSpPr>
        <p:spPr>
          <a:xfrm>
            <a:off x="1234440" y="5852160"/>
            <a:ext cx="10405872" cy="320040"/>
          </a:xfrm>
          <a:prstGeom prst="rect">
            <a:avLst/>
          </a:prstGeom>
          <a:noFill/>
          <a:ln/>
        </p:spPr>
        <p:txBody>
          <a:bodyPr wrap="square" lIns="0" tIns="0" rIns="0" bIns="0" rtlCol="0" anchor="t"/>
          <a:lstStyle/>
          <a:p>
            <a:pPr marL="0" indent="0">
              <a:buNone/>
            </a:pPr>
            <a:r>
              <a:rPr lang="en-US" sz="1200" dirty="0">
                <a:solidFill>
                  <a:schemeClr val="tx2"/>
                </a:solidFill>
              </a:rPr>
              <a:t>Ranking and hand-in: </a:t>
            </a:r>
            <a:r>
              <a:rPr lang="en-US" sz="1200" dirty="0">
                <a:solidFill>
                  <a:schemeClr val="tx2"/>
                </a:solidFill>
                <a:latin typeface="Courier New" pitchFamily="34" charset="0"/>
                <a:ea typeface="Courier New" pitchFamily="34" charset="-122"/>
                <a:cs typeface="Courier New" pitchFamily="34" charset="-120"/>
              </a:rPr>
              <a:t>GRADING.md</a:t>
            </a:r>
            <a:r>
              <a:rPr lang="en-US" sz="1200" dirty="0">
                <a:solidFill>
                  <a:schemeClr val="tx2"/>
                </a:solidFill>
              </a:rPr>
              <a:t> in the challenge repository. The jury decides.</a:t>
            </a:r>
            <a:endParaRPr lang="en-US" sz="1200" dirty="0"/>
          </a:p>
        </p:txBody>
      </p:sp>
      <p:sp>
        <p:nvSpPr>
          <p:cNvPr id="25" name="Slide Number Placeholder 0"/>
          <p:cNvSpPr>
            <a:spLocks noGrp="1"/>
          </p:cNvSpPr>
          <p:nvPr>
            <p:ph type="sldNum" sz="quarter" idx="4294967295"/>
          </p:nvPr>
        </p:nvSpPr>
        <p:spPr>
          <a:xfrm>
            <a:off x="10698480" y="6446520"/>
            <a:ext cx="941832" cy="274320"/>
          </a:xfrm>
          <a:prstGeom prst="rect">
            <a:avLst/>
          </a:prstGeom>
          <a:extLst>
            <a:ext uri="{C572A759-6A51-4108-AA02-DFA0A04FC94B}">
              <ma14:wrappingTextBoxFlag xmlns:ma14="http://schemas.microsoft.com/office/mac/drawingml/2011/main" xmlns="" val="0"/>
            </a:ext>
          </a:extLst>
        </p:spPr>
        <p:txBody>
          <a:bodyPr lIns="0" tIns="0" rIns="0" bIns="0"/>
          <a:lstStyle>
            <a:lvl1pPr>
              <a:defRPr sz="1000">
                <a:solidFill>
                  <a:srgbClr val="475569"/>
                </a:solidFill>
              </a:defRPr>
            </a:lvl1pPr>
          </a:lstStyle>
          <a:p>
            <a:pPr algn="r"/>
            <a:fld id="{F7021451-1387-4CA6-816F-3879F97B5CBC}" type="slidenum">
              <a:rPr lang="en-US" b="0"/>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1"/>
          <p:cNvSpPr>
            <a:spLocks noGrp="1"/>
          </p:cNvSpPr>
          <p:nvPr>
            <p:ph type="body" idx="101" hasCustomPrompt="1"/>
          </p:nvPr>
        </p:nvSpPr>
        <p:spPr>
          <a:xfrm>
            <a:off x="548640" y="1828800"/>
            <a:ext cx="2377440" cy="2377440"/>
          </a:xfrm>
          <a:prstGeom prst="rect">
            <a:avLst/>
          </a:prstGeom>
          <a:noFill/>
          <a:ln/>
        </p:spPr>
        <p:txBody>
          <a:bodyPr wrap="square" lIns="0" tIns="0" rIns="0" bIns="0" rtlCol="0" anchor="ctr"/>
          <a:lstStyle/>
          <a:p>
            <a:pPr marL="0" indent="0" algn="ctr">
              <a:buNone/>
            </a:pPr>
            <a:r>
              <a:rPr lang="en-US" sz="12000" b="1" dirty="0">
                <a:solidFill>
                  <a:schemeClr val="accent1"/>
                </a:solidFill>
              </a:rPr>
              <a:t>4</a:t>
            </a:r>
            <a:endParaRPr lang="en-US" sz="12000" dirty="0"/>
          </a:p>
        </p:txBody>
      </p:sp>
      <p:sp>
        <p:nvSpPr>
          <p:cNvPr id="3" name="Text 1"/>
          <p:cNvSpPr>
            <a:spLocks noGrp="1"/>
          </p:cNvSpPr>
          <p:nvPr>
            <p:ph type="title" idx="102" hasCustomPrompt="1"/>
          </p:nvPr>
        </p:nvSpPr>
        <p:spPr>
          <a:xfrm>
            <a:off x="3291840" y="1828800"/>
            <a:ext cx="8321040" cy="2377440"/>
          </a:xfrm>
          <a:prstGeom prst="rect">
            <a:avLst/>
          </a:prstGeom>
          <a:noFill/>
          <a:ln/>
        </p:spPr>
        <p:txBody>
          <a:bodyPr wrap="square" lIns="0" tIns="0" rIns="0" bIns="0" rtlCol="0" anchor="ctr"/>
          <a:lstStyle/>
          <a:p>
            <a:pPr marL="0" indent="0" algn="l">
              <a:buNone/>
            </a:pPr>
            <a:r>
              <a:rPr lang="en-US" sz="4400" b="1" dirty="0">
                <a:solidFill>
                  <a:schemeClr val="bg1"/>
                </a:solidFill>
              </a:rPr>
              <a:t>The data and the bars</a:t>
            </a:r>
            <a:endParaRPr lang="en-US" sz="4400" dirty="0"/>
          </a:p>
        </p:txBody>
      </p:sp>
      <p:sp>
        <p:nvSpPr>
          <p:cNvPr id="25" name="Slide Number Placeholder 0"/>
          <p:cNvSpPr>
            <a:spLocks noGrp="1"/>
          </p:cNvSpPr>
          <p:nvPr>
            <p:ph type="sldNum" sz="quarter" idx="4294967295"/>
          </p:nvPr>
        </p:nvSpPr>
        <p:spPr>
          <a:xfrm>
            <a:off x="10698480" y="6446520"/>
            <a:ext cx="941832" cy="274320"/>
          </a:xfrm>
          <a:prstGeom prst="rect">
            <a:avLst/>
          </a:prstGeom>
          <a:extLst>
            <a:ext uri="{C572A759-6A51-4108-AA02-DFA0A04FC94B}">
              <ma14:wrappingTextBoxFlag xmlns:ma14="http://schemas.microsoft.com/office/mac/drawingml/2011/main" xmlns="" val="0"/>
            </a:ext>
          </a:extLst>
        </p:spPr>
        <p:txBody>
          <a:bodyPr lIns="0" tIns="0" rIns="0" bIns="0"/>
          <a:lstStyle>
            <a:lvl1pPr>
              <a:defRPr sz="1000">
                <a:solidFill>
                  <a:srgbClr val="94A3B8"/>
                </a:solidFill>
              </a:defRPr>
            </a:lvl1pPr>
          </a:lstStyle>
          <a:p>
            <a:pPr algn="r"/>
            <a:fld id="{F7021451-1387-4CA6-816F-3879F97B5CBC}" type="slidenum">
              <a:rPr lang="en-US" b="0"/>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1"/>
          <p:cNvSpPr>
            <a:spLocks noGrp="1"/>
          </p:cNvSpPr>
          <p:nvPr>
            <p:ph type="title" idx="101" hasCustomPrompt="1"/>
          </p:nvPr>
        </p:nvSpPr>
        <p:spPr>
          <a:xfrm>
            <a:off x="548640" y="292608"/>
            <a:ext cx="11091672" cy="960120"/>
          </a:xfrm>
          <a:prstGeom prst="rect">
            <a:avLst/>
          </a:prstGeom>
          <a:noFill/>
          <a:ln/>
        </p:spPr>
        <p:txBody>
          <a:bodyPr wrap="square" lIns="0" tIns="0" rIns="0" bIns="0" rtlCol="0" anchor="t"/>
          <a:lstStyle/>
          <a:p>
            <a:pPr marL="0" indent="0" algn="l">
              <a:buNone/>
            </a:pPr>
            <a:r>
              <a:rPr lang="en-US" sz="3600" b="1" dirty="0">
                <a:solidFill>
                  <a:schemeClr val="tx1"/>
                </a:solidFill>
              </a:rPr>
              <a:t>The operator's knobs</a:t>
            </a:r>
            <a:endParaRPr lang="en-US" sz="3600" dirty="0"/>
          </a:p>
        </p:txBody>
      </p:sp>
      <p:pic>
        <p:nvPicPr>
          <p:cNvPr id="4" name="the knobs of the two campaigns" descr="/data/mykyta/pallas-ml-study/reports/hackathon/talk/assets/knobs_profiles.png"/>
          <p:cNvPicPr>
            <a:picLocks noChangeAspect="1"/>
          </p:cNvPicPr>
          <p:nvPr/>
        </p:nvPicPr>
        <p:blipFill>
          <a:blip r:embed="rId3"/>
          <a:stretch>
            <a:fillRect/>
          </a:stretch>
        </p:blipFill>
        <p:spPr>
          <a:xfrm>
            <a:off x="978408" y="1325880"/>
            <a:ext cx="10241280" cy="4096512"/>
          </a:xfrm>
          <a:prstGeom prst="rect">
            <a:avLst/>
          </a:prstGeom>
        </p:spPr>
      </p:pic>
      <p:sp>
        <p:nvSpPr>
          <p:cNvPr id="5" name="Text 1"/>
          <p:cNvSpPr txBox="1"/>
          <p:nvPr/>
        </p:nvSpPr>
        <p:spPr>
          <a:xfrm>
            <a:off x="548640" y="5577840"/>
            <a:ext cx="11091672" cy="640080"/>
          </a:xfrm>
          <a:prstGeom prst="rect">
            <a:avLst/>
          </a:prstGeom>
          <a:noFill/>
          <a:ln/>
        </p:spPr>
        <p:txBody>
          <a:bodyPr wrap="square" lIns="0" tIns="0" rIns="0" bIns="0" rtlCol="0" anchor="t"/>
          <a:lstStyle/>
          <a:p>
            <a:pPr marL="0" indent="0">
              <a:buNone/>
            </a:pPr>
            <a:r>
              <a:rPr lang="en-US" sz="1600" b="1" dirty="0">
                <a:solidFill>
                  <a:schemeClr val="tx1"/>
                </a:solidFill>
              </a:rPr>
              <a:t>In:</a:t>
            </a:r>
            <a:r>
              <a:rPr lang="en-US" sz="1600" dirty="0">
                <a:solidFill>
                  <a:schemeClr val="tx1"/>
                </a:solidFill>
              </a:rPr>
              <a:t> Campaign A — </a:t>
            </a:r>
            <a:r>
              <a:rPr lang="en-US" sz="1600" dirty="0">
                <a:solidFill>
                  <a:schemeClr val="tx1"/>
                </a:solidFill>
                <a:latin typeface="Courier New" pitchFamily="34" charset="0"/>
                <a:ea typeface="Courier New" pitchFamily="34" charset="-122"/>
                <a:cs typeface="Courier New" pitchFamily="34" charset="-120"/>
              </a:rPr>
              <a:t>p_1</a:t>
            </a:r>
            <a:r>
              <a:rPr lang="en-US" sz="1600" dirty="0">
                <a:solidFill>
                  <a:schemeClr val="tx1"/>
                </a:solidFill>
              </a:rPr>
              <a:t> pressure · </a:t>
            </a:r>
            <a:r>
              <a:rPr lang="en-US" sz="1600" dirty="0">
                <a:solidFill>
                  <a:schemeClr val="tx1"/>
                </a:solidFill>
                <a:latin typeface="Courier New" pitchFamily="34" charset="0"/>
                <a:ea typeface="Courier New" pitchFamily="34" charset="-122"/>
                <a:cs typeface="Courier New" pitchFamily="34" charset="-120"/>
              </a:rPr>
              <a:t>c_N2</a:t>
            </a:r>
            <a:r>
              <a:rPr lang="en-US" sz="1600" dirty="0">
                <a:solidFill>
                  <a:schemeClr val="tx1"/>
                </a:solidFill>
              </a:rPr>
              <a:t> nitrogen · </a:t>
            </a:r>
            <a:r>
              <a:rPr lang="en-US" sz="1600" dirty="0">
                <a:solidFill>
                  <a:schemeClr val="tx1"/>
                </a:solidFill>
                <a:latin typeface="Courier New" pitchFamily="34" charset="0"/>
                <a:ea typeface="Courier New" pitchFamily="34" charset="-122"/>
                <a:cs typeface="Courier New" pitchFamily="34" charset="-120"/>
              </a:rPr>
              <a:t>a_0</a:t>
            </a:r>
            <a:r>
              <a:rPr lang="en-US" sz="1600" dirty="0">
                <a:solidFill>
                  <a:schemeClr val="tx1"/>
                </a:solidFill>
              </a:rPr>
              <a:t> laser strength · </a:t>
            </a:r>
            <a:r>
              <a:rPr lang="en-US" sz="1600" dirty="0">
                <a:solidFill>
                  <a:schemeClr val="tx1"/>
                </a:solidFill>
                <a:latin typeface="Courier New" pitchFamily="34" charset="0"/>
                <a:ea typeface="Courier New" pitchFamily="34" charset="-122"/>
                <a:cs typeface="Courier New" pitchFamily="34" charset="-120"/>
              </a:rPr>
              <a:t>x_of</a:t>
            </a:r>
            <a:r>
              <a:rPr lang="en-US" sz="1600" dirty="0">
                <a:solidFill>
                  <a:schemeClr val="tx1"/>
                </a:solidFill>
              </a:rPr>
              <a:t> focus.  Campaign B — </a:t>
            </a:r>
            <a:r>
              <a:rPr lang="en-US" sz="1600" dirty="0">
                <a:solidFill>
                  <a:schemeClr val="tx1"/>
                </a:solidFill>
                <a:latin typeface="Courier New" pitchFamily="34" charset="0"/>
                <a:ea typeface="Courier New" pitchFamily="34" charset="-122"/>
                <a:cs typeface="Courier New" pitchFamily="34" charset="-120"/>
              </a:rPr>
              <a:t>P_max</a:t>
            </a:r>
            <a:r>
              <a:rPr lang="en-US" sz="1600" dirty="0">
                <a:solidFill>
                  <a:schemeClr val="tx1"/>
                </a:solidFill>
              </a:rPr>
              <a:t> · </a:t>
            </a:r>
            <a:r>
              <a:rPr lang="en-US" sz="1600" dirty="0">
                <a:solidFill>
                  <a:schemeClr val="tx1"/>
                </a:solidFill>
                <a:latin typeface="Courier New" pitchFamily="34" charset="0"/>
                <a:ea typeface="Courier New" pitchFamily="34" charset="-122"/>
                <a:cs typeface="Courier New" pitchFamily="34" charset="-120"/>
              </a:rPr>
              <a:t>cN2_max</a:t>
            </a:r>
            <a:r>
              <a:rPr lang="en-US" sz="1600" dirty="0">
                <a:solidFill>
                  <a:schemeClr val="tx1"/>
                </a:solidFill>
              </a:rPr>
              <a:t> · </a:t>
            </a:r>
            <a:r>
              <a:rPr lang="en-US" sz="1600" dirty="0">
                <a:solidFill>
                  <a:schemeClr val="tx1"/>
                </a:solidFill>
                <a:latin typeface="Courier New" pitchFamily="34" charset="0"/>
                <a:ea typeface="Courier New" pitchFamily="34" charset="-122"/>
                <a:cs typeface="Courier New" pitchFamily="34" charset="-120"/>
              </a:rPr>
              <a:t>L_inj</a:t>
            </a:r>
            <a:r>
              <a:rPr lang="en-US" sz="1600" dirty="0">
                <a:solidFill>
                  <a:schemeClr val="tx1"/>
                </a:solidFill>
              </a:rPr>
              <a:t> · </a:t>
            </a:r>
            <a:r>
              <a:rPr lang="en-US" sz="1600" dirty="0">
                <a:solidFill>
                  <a:schemeClr val="tx1"/>
                </a:solidFill>
                <a:latin typeface="Courier New" pitchFamily="34" charset="0"/>
                <a:ea typeface="Courier New" pitchFamily="34" charset="-122"/>
                <a:cs typeface="Courier New" pitchFamily="34" charset="-120"/>
              </a:rPr>
              <a:t>dip_frac</a:t>
            </a:r>
            <a:r>
              <a:rPr lang="en-US" sz="1600" dirty="0">
                <a:solidFill>
                  <a:schemeClr val="tx1"/>
                </a:solidFill>
              </a:rPr>
              <a:t> · </a:t>
            </a:r>
            <a:r>
              <a:rPr lang="en-US" sz="1600" dirty="0">
                <a:solidFill>
                  <a:schemeClr val="tx1"/>
                </a:solidFill>
                <a:latin typeface="Courier New" pitchFamily="34" charset="0"/>
                <a:ea typeface="Courier New" pitchFamily="34" charset="-122"/>
                <a:cs typeface="Courier New" pitchFamily="34" charset="-120"/>
              </a:rPr>
              <a:t>x_of</a:t>
            </a:r>
            <a:r>
              <a:rPr lang="en-US" sz="1600" dirty="0">
                <a:solidFill>
                  <a:schemeClr val="tx1"/>
                </a:solidFill>
              </a:rPr>
              <a:t>.</a:t>
            </a:r>
            <a:endParaRPr lang="en-US" sz="1600" dirty="0"/>
          </a:p>
        </p:txBody>
      </p:sp>
      <p:sp>
        <p:nvSpPr>
          <p:cNvPr id="25" name="Slide Number Placeholder 0"/>
          <p:cNvSpPr>
            <a:spLocks noGrp="1"/>
          </p:cNvSpPr>
          <p:nvPr>
            <p:ph type="sldNum" sz="quarter" idx="4294967295"/>
          </p:nvPr>
        </p:nvSpPr>
        <p:spPr>
          <a:xfrm>
            <a:off x="10698480" y="6446520"/>
            <a:ext cx="941832" cy="274320"/>
          </a:xfrm>
          <a:prstGeom prst="rect">
            <a:avLst/>
          </a:prstGeom>
          <a:extLst>
            <a:ext uri="{C572A759-6A51-4108-AA02-DFA0A04FC94B}">
              <ma14:wrappingTextBoxFlag xmlns:ma14="http://schemas.microsoft.com/office/mac/drawingml/2011/main" xmlns="" val="0"/>
            </a:ext>
          </a:extLst>
        </p:spPr>
        <p:txBody>
          <a:bodyPr lIns="0" tIns="0" rIns="0" bIns="0"/>
          <a:lstStyle>
            <a:lvl1pPr>
              <a:defRPr sz="1000">
                <a:solidFill>
                  <a:srgbClr val="475569"/>
                </a:solidFill>
              </a:defRPr>
            </a:lvl1pPr>
          </a:lstStyle>
          <a:p>
            <a:pPr algn="r"/>
            <a:fld id="{F7021451-1387-4CA6-816F-3879F97B5CBC}" type="slidenum">
              <a:rPr lang="en-US" b="0"/>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1"/>
          <p:cNvSpPr>
            <a:spLocks noGrp="1"/>
          </p:cNvSpPr>
          <p:nvPr>
            <p:ph type="title" idx="101" hasCustomPrompt="1"/>
          </p:nvPr>
        </p:nvSpPr>
        <p:spPr>
          <a:xfrm>
            <a:off x="548640" y="292608"/>
            <a:ext cx="11091672" cy="960120"/>
          </a:xfrm>
          <a:prstGeom prst="rect">
            <a:avLst/>
          </a:prstGeom>
          <a:noFill/>
          <a:ln/>
        </p:spPr>
        <p:txBody>
          <a:bodyPr wrap="square" lIns="0" tIns="0" rIns="0" bIns="0" rtlCol="0" anchor="t"/>
          <a:lstStyle/>
          <a:p>
            <a:pPr marL="0" indent="0" algn="l">
              <a:buNone/>
            </a:pPr>
            <a:r>
              <a:rPr lang="en-US" sz="3600" b="1" dirty="0">
                <a:solidFill>
                  <a:schemeClr val="tx1"/>
                </a:solidFill>
              </a:rPr>
              <a:t>What comes out: one electron bunch</a:t>
            </a:r>
            <a:endParaRPr lang="en-US" sz="3600" dirty="0"/>
          </a:p>
        </p:txBody>
      </p:sp>
      <p:pic>
        <p:nvPicPr>
          <p:cNvPr id="4" name="one electron bunch: spectrum and phase space" descr="/data/mykyta/pallas-ml-study/reports/hackathon/talk/assets/bunch_outputs.png"/>
          <p:cNvPicPr>
            <a:picLocks noChangeAspect="1"/>
          </p:cNvPicPr>
          <p:nvPr/>
        </p:nvPicPr>
        <p:blipFill>
          <a:blip r:embed="rId3"/>
          <a:stretch>
            <a:fillRect/>
          </a:stretch>
        </p:blipFill>
        <p:spPr>
          <a:xfrm>
            <a:off x="1069848" y="1325880"/>
            <a:ext cx="10058400" cy="4087368"/>
          </a:xfrm>
          <a:prstGeom prst="rect">
            <a:avLst/>
          </a:prstGeom>
        </p:spPr>
      </p:pic>
      <p:sp>
        <p:nvSpPr>
          <p:cNvPr id="5" name="Text 1"/>
          <p:cNvSpPr txBox="1"/>
          <p:nvPr/>
        </p:nvSpPr>
        <p:spPr>
          <a:xfrm>
            <a:off x="548640" y="5532120"/>
            <a:ext cx="11091672" cy="731520"/>
          </a:xfrm>
          <a:prstGeom prst="rect">
            <a:avLst/>
          </a:prstGeom>
          <a:noFill/>
          <a:ln/>
        </p:spPr>
        <p:txBody>
          <a:bodyPr wrap="square" lIns="0" tIns="0" rIns="0" bIns="0" rtlCol="0" anchor="t"/>
          <a:lstStyle/>
          <a:p>
            <a:pPr marL="0" indent="0">
              <a:buNone/>
            </a:pPr>
            <a:r>
              <a:rPr lang="en-US" sz="1600" b="1" dirty="0">
                <a:solidFill>
                  <a:schemeClr val="tx1"/>
                </a:solidFill>
              </a:rPr>
              <a:t>Out — one electron bunch:</a:t>
            </a:r>
            <a:r>
              <a:rPr lang="en-US" sz="1600" dirty="0">
                <a:solidFill>
                  <a:schemeClr val="tx1"/>
                </a:solidFill>
              </a:rPr>
              <a:t> median energy </a:t>
            </a:r>
            <a:r>
              <a:rPr lang="en-US" sz="1600" dirty="0">
                <a:solidFill>
                  <a:schemeClr val="tx1"/>
                </a:solidFill>
                <a:latin typeface="Courier New" pitchFamily="34" charset="0"/>
                <a:ea typeface="Courier New" pitchFamily="34" charset="-122"/>
                <a:cs typeface="Courier New" pitchFamily="34" charset="-120"/>
              </a:rPr>
              <a:t>E_med</a:t>
            </a:r>
            <a:r>
              <a:rPr lang="en-US" sz="1600" dirty="0">
                <a:solidFill>
                  <a:schemeClr val="tx1"/>
                </a:solidFill>
              </a:rPr>
              <a:t> · energy spread </a:t>
            </a:r>
            <a:r>
              <a:rPr lang="en-US" sz="1600" dirty="0" err="1">
                <a:solidFill>
                  <a:schemeClr val="tx1"/>
                </a:solidFill>
                <a:latin typeface="Courier New" pitchFamily="34" charset="0"/>
                <a:ea typeface="Courier New" pitchFamily="34" charset="-122"/>
                <a:cs typeface="Courier New" pitchFamily="34" charset="-120"/>
              </a:rPr>
              <a:t>dE_mad</a:t>
            </a:r>
            <a:r>
              <a:rPr lang="en-US" sz="1600" dirty="0">
                <a:solidFill>
                  <a:schemeClr val="tx1"/>
                </a:solidFill>
              </a:rPr>
              <a:t> (fraction) · charge </a:t>
            </a:r>
            <a:r>
              <a:rPr lang="en-US" sz="1600" dirty="0">
                <a:solidFill>
                  <a:schemeClr val="tx1"/>
                </a:solidFill>
                <a:latin typeface="Courier New" pitchFamily="34" charset="0"/>
                <a:ea typeface="Courier New" pitchFamily="34" charset="-122"/>
                <a:cs typeface="Courier New" pitchFamily="34" charset="-120"/>
              </a:rPr>
              <a:t>q_end</a:t>
            </a:r>
            <a:r>
              <a:rPr lang="en-US" sz="1600" dirty="0">
                <a:solidFill>
                  <a:schemeClr val="tx1"/>
                </a:solidFill>
              </a:rPr>
              <a:t> · emittance </a:t>
            </a:r>
            <a:r>
              <a:rPr lang="en-US" sz="1600" dirty="0" err="1">
                <a:solidFill>
                  <a:schemeClr val="tx1"/>
                </a:solidFill>
                <a:latin typeface="Courier New" pitchFamily="34" charset="0"/>
                <a:ea typeface="Courier New" pitchFamily="34" charset="-122"/>
                <a:cs typeface="Courier New" pitchFamily="34" charset="-120"/>
              </a:rPr>
              <a:t>n_emit</a:t>
            </a:r>
            <a:r>
              <a:rPr lang="en-US" sz="1600" dirty="0">
                <a:solidFill>
                  <a:schemeClr val="tx1"/>
                </a:solidFill>
              </a:rPr>
              <a:t> · divergence </a:t>
            </a:r>
            <a:r>
              <a:rPr lang="en-US" sz="1600" dirty="0" err="1">
                <a:solidFill>
                  <a:schemeClr val="tx1"/>
                </a:solidFill>
                <a:latin typeface="Courier New" pitchFamily="34" charset="0"/>
                <a:ea typeface="Courier New" pitchFamily="34" charset="-122"/>
                <a:cs typeface="Courier New" pitchFamily="34" charset="-120"/>
              </a:rPr>
              <a:t>div_rms</a:t>
            </a:r>
            <a:r>
              <a:rPr lang="en-US" sz="1600" dirty="0">
                <a:solidFill>
                  <a:schemeClr val="tx1"/>
                </a:solidFill>
              </a:rPr>
              <a:t> · length </a:t>
            </a:r>
            <a:r>
              <a:rPr lang="en-US" sz="1600" dirty="0">
                <a:solidFill>
                  <a:schemeClr val="tx1"/>
                </a:solidFill>
                <a:latin typeface="Courier New" pitchFamily="34" charset="0"/>
                <a:ea typeface="Courier New" pitchFamily="34" charset="-122"/>
                <a:cs typeface="Courier New" pitchFamily="34" charset="-120"/>
              </a:rPr>
              <a:t>sigma_z</a:t>
            </a:r>
            <a:r>
              <a:rPr lang="en-US" sz="1600" dirty="0">
                <a:solidFill>
                  <a:schemeClr val="tx1"/>
                </a:solidFill>
              </a:rPr>
              <a:t> · peak current </a:t>
            </a:r>
            <a:r>
              <a:rPr lang="en-US" sz="1600" dirty="0">
                <a:solidFill>
                  <a:schemeClr val="tx1"/>
                </a:solidFill>
                <a:latin typeface="Courier New" pitchFamily="34" charset="0"/>
                <a:ea typeface="Courier New" pitchFamily="34" charset="-122"/>
                <a:cs typeface="Courier New" pitchFamily="34" charset="-120"/>
              </a:rPr>
              <a:t>i_peak</a:t>
            </a:r>
            <a:r>
              <a:rPr lang="en-US" sz="1600" dirty="0">
                <a:solidFill>
                  <a:schemeClr val="tx1"/>
                </a:solidFill>
              </a:rPr>
              <a:t>.</a:t>
            </a:r>
            <a:endParaRPr lang="en-US" sz="1600" dirty="0"/>
          </a:p>
        </p:txBody>
      </p:sp>
      <p:sp>
        <p:nvSpPr>
          <p:cNvPr id="25" name="Slide Number Placeholder 0"/>
          <p:cNvSpPr>
            <a:spLocks noGrp="1"/>
          </p:cNvSpPr>
          <p:nvPr>
            <p:ph type="sldNum" sz="quarter" idx="4294967295"/>
          </p:nvPr>
        </p:nvSpPr>
        <p:spPr>
          <a:xfrm>
            <a:off x="10698480" y="6446520"/>
            <a:ext cx="941832" cy="274320"/>
          </a:xfrm>
          <a:prstGeom prst="rect">
            <a:avLst/>
          </a:prstGeom>
          <a:extLst>
            <a:ext uri="{C572A759-6A51-4108-AA02-DFA0A04FC94B}">
              <ma14:wrappingTextBoxFlag xmlns:ma14="http://schemas.microsoft.com/office/mac/drawingml/2011/main" xmlns="" val="0"/>
            </a:ext>
          </a:extLst>
        </p:spPr>
        <p:txBody>
          <a:bodyPr lIns="0" tIns="0" rIns="0" bIns="0"/>
          <a:lstStyle>
            <a:lvl1pPr>
              <a:defRPr sz="1000">
                <a:solidFill>
                  <a:srgbClr val="475569"/>
                </a:solidFill>
              </a:defRPr>
            </a:lvl1pPr>
          </a:lstStyle>
          <a:p>
            <a:pPr algn="r"/>
            <a:fld id="{F7021451-1387-4CA6-816F-3879F97B5CBC}" type="slidenum">
              <a:rPr lang="en-US" b="0"/>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1"/>
          <p:cNvSpPr>
            <a:spLocks noGrp="1"/>
          </p:cNvSpPr>
          <p:nvPr>
            <p:ph type="title" idx="101" hasCustomPrompt="1"/>
          </p:nvPr>
        </p:nvSpPr>
        <p:spPr>
          <a:xfrm>
            <a:off x="548640" y="292608"/>
            <a:ext cx="11091672" cy="960120"/>
          </a:xfrm>
          <a:prstGeom prst="rect">
            <a:avLst/>
          </a:prstGeom>
          <a:noFill/>
          <a:ln/>
        </p:spPr>
        <p:txBody>
          <a:bodyPr wrap="square" lIns="0" tIns="0" rIns="0" bIns="0" rtlCol="0" anchor="t"/>
          <a:lstStyle/>
          <a:p>
            <a:pPr marL="0" indent="0" algn="l">
              <a:buNone/>
            </a:pPr>
            <a:r>
              <a:rPr lang="en-US" sz="3600" b="1" dirty="0">
                <a:solidFill>
                  <a:schemeClr val="tx1"/>
                </a:solidFill>
              </a:rPr>
              <a:t>Following the bunch along the accelerator</a:t>
            </a:r>
            <a:endParaRPr lang="en-US" sz="3600" dirty="0"/>
          </a:p>
        </p:txBody>
      </p:sp>
      <p:pic>
        <p:nvPicPr>
          <p:cNvPr id="4" name="bunch energy and size along the accelerator" descr="/data/mykyta/pallas-ml-study/reports/hackathon/talk/assets/trajectories_simple.png"/>
          <p:cNvPicPr>
            <a:picLocks noChangeAspect="1"/>
          </p:cNvPicPr>
          <p:nvPr/>
        </p:nvPicPr>
        <p:blipFill>
          <a:blip r:embed="rId3"/>
          <a:stretch>
            <a:fillRect/>
          </a:stretch>
        </p:blipFill>
        <p:spPr>
          <a:xfrm>
            <a:off x="548640" y="1463040"/>
            <a:ext cx="7589520" cy="3319272"/>
          </a:xfrm>
          <a:prstGeom prst="rect">
            <a:avLst/>
          </a:prstGeom>
        </p:spPr>
      </p:pic>
      <p:sp>
        <p:nvSpPr>
          <p:cNvPr id="5" name="Text 1"/>
          <p:cNvSpPr txBox="1"/>
          <p:nvPr/>
        </p:nvSpPr>
        <p:spPr>
          <a:xfrm>
            <a:off x="8412480" y="1463040"/>
            <a:ext cx="3227832" cy="4206240"/>
          </a:xfrm>
          <a:prstGeom prst="rect">
            <a:avLst/>
          </a:prstGeom>
          <a:noFill/>
          <a:ln/>
        </p:spPr>
        <p:txBody>
          <a:bodyPr wrap="square" lIns="0" tIns="0" rIns="0" bIns="0" rtlCol="0" anchor="t"/>
          <a:lstStyle/>
          <a:p>
            <a:pPr marL="177800" indent="-177800">
              <a:spcAft>
                <a:spcPts val="1200"/>
              </a:spcAft>
              <a:buSzPct val="100000"/>
              <a:buChar char="•"/>
            </a:pPr>
            <a:r>
              <a:rPr lang="en-US" sz="1600" dirty="0">
                <a:solidFill>
                  <a:schemeClr val="tx1"/>
                </a:solidFill>
              </a:rPr>
              <a:t>Inside the plasma the bunch gains energy and is held focused</a:t>
            </a:r>
            <a:r>
              <a:rPr lang="en-US" sz="1600" dirty="0"/>
              <a:t>. A</a:t>
            </a:r>
            <a:r>
              <a:rPr lang="en-US" sz="1600" dirty="0">
                <a:solidFill>
                  <a:schemeClr val="tx1"/>
                </a:solidFill>
              </a:rPr>
              <a:t>fter the plasma ends it coasts in vacuum and spreads out.</a:t>
            </a:r>
            <a:endParaRPr lang="en-US" sz="1600" dirty="0"/>
          </a:p>
          <a:p>
            <a:pPr marL="177800" indent="-177800">
              <a:spcAft>
                <a:spcPts val="1200"/>
              </a:spcAft>
              <a:buSzPct val="100000"/>
              <a:buChar char="•"/>
            </a:pPr>
            <a:r>
              <a:rPr lang="en-US" sz="1600" b="1" dirty="0">
                <a:solidFill>
                  <a:schemeClr val="tx1"/>
                </a:solidFill>
              </a:rPr>
              <a:t>Only the plasma part is scored.</a:t>
            </a:r>
            <a:endParaRPr lang="en-US" sz="1600" dirty="0"/>
          </a:p>
          <a:p>
            <a:pPr marL="177800" indent="-177800">
              <a:spcAft>
                <a:spcPts val="1200"/>
              </a:spcAft>
              <a:buSzPct val="100000"/>
              <a:buChar char="•"/>
            </a:pPr>
            <a:r>
              <a:rPr lang="en-US" sz="1600" dirty="0">
                <a:solidFill>
                  <a:schemeClr val="tx1"/>
                </a:solidFill>
              </a:rPr>
              <a:t>Every Campaign B simulation stores the bunch at </a:t>
            </a:r>
            <a:r>
              <a:rPr lang="en-US" sz="1600" b="1" dirty="0">
                <a:solidFill>
                  <a:schemeClr val="tx1"/>
                </a:solidFill>
              </a:rPr>
              <a:t>113 positions</a:t>
            </a:r>
            <a:r>
              <a:rPr lang="en-US" sz="1600" dirty="0">
                <a:solidFill>
                  <a:schemeClr val="tx1"/>
                </a:solidFill>
              </a:rPr>
              <a:t>, its full statistics at </a:t>
            </a:r>
            <a:r>
              <a:rPr lang="en-US" sz="1600" b="1" dirty="0">
                <a:solidFill>
                  <a:schemeClr val="tx1"/>
                </a:solidFill>
              </a:rPr>
              <a:t>20 planes</a:t>
            </a:r>
            <a:r>
              <a:rPr lang="en-US" sz="1600" dirty="0">
                <a:solidFill>
                  <a:schemeClr val="tx1"/>
                </a:solidFill>
              </a:rPr>
              <a:t>, and up to </a:t>
            </a:r>
            <a:r>
              <a:rPr lang="en-US" sz="1600" b="1" dirty="0">
                <a:solidFill>
                  <a:schemeClr val="tx1"/>
                </a:solidFill>
              </a:rPr>
              <a:t>2,000 electrons</a:t>
            </a:r>
            <a:r>
              <a:rPr lang="en-US" sz="1600" dirty="0">
                <a:solidFill>
                  <a:schemeClr val="tx1"/>
                </a:solidFill>
              </a:rPr>
              <a:t> per plane.</a:t>
            </a:r>
            <a:endParaRPr lang="en-US" sz="1600" dirty="0"/>
          </a:p>
        </p:txBody>
      </p:sp>
      <p:sp>
        <p:nvSpPr>
          <p:cNvPr id="25" name="Slide Number Placeholder 0"/>
          <p:cNvSpPr>
            <a:spLocks noGrp="1"/>
          </p:cNvSpPr>
          <p:nvPr>
            <p:ph type="sldNum" sz="quarter" idx="4294967295"/>
          </p:nvPr>
        </p:nvSpPr>
        <p:spPr>
          <a:xfrm>
            <a:off x="10698480" y="6446520"/>
            <a:ext cx="941832" cy="274320"/>
          </a:xfrm>
          <a:prstGeom prst="rect">
            <a:avLst/>
          </a:prstGeom>
          <a:extLst>
            <a:ext uri="{C572A759-6A51-4108-AA02-DFA0A04FC94B}">
              <ma14:wrappingTextBoxFlag xmlns:ma14="http://schemas.microsoft.com/office/mac/drawingml/2011/main" xmlns="" val="0"/>
            </a:ext>
          </a:extLst>
        </p:spPr>
        <p:txBody>
          <a:bodyPr lIns="0" tIns="0" rIns="0" bIns="0"/>
          <a:lstStyle>
            <a:lvl1pPr>
              <a:defRPr sz="1000">
                <a:solidFill>
                  <a:srgbClr val="475569"/>
                </a:solidFill>
              </a:defRPr>
            </a:lvl1pPr>
          </a:lstStyle>
          <a:p>
            <a:pPr algn="r"/>
            <a:fld id="{F7021451-1387-4CA6-816F-3879F97B5CBC}" type="slidenum">
              <a:rPr lang="en-US" b="0"/>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1"/>
          <p:cNvSpPr>
            <a:spLocks noGrp="1"/>
          </p:cNvSpPr>
          <p:nvPr>
            <p:ph type="title" idx="101" hasCustomPrompt="1"/>
          </p:nvPr>
        </p:nvSpPr>
        <p:spPr>
          <a:xfrm>
            <a:off x="548640" y="292608"/>
            <a:ext cx="11091672" cy="960120"/>
          </a:xfrm>
          <a:prstGeom prst="rect">
            <a:avLst/>
          </a:prstGeom>
          <a:noFill/>
          <a:ln/>
        </p:spPr>
        <p:txBody>
          <a:bodyPr wrap="square" lIns="0" tIns="0" rIns="0" bIns="0" rtlCol="0" anchor="t"/>
          <a:lstStyle/>
          <a:p>
            <a:pPr marL="0" indent="0" algn="l">
              <a:buNone/>
            </a:pPr>
            <a:r>
              <a:rPr lang="en-US" sz="3600" b="1" dirty="0">
                <a:solidFill>
                  <a:schemeClr val="tx1"/>
                </a:solidFill>
              </a:rPr>
              <a:t>The data pack</a:t>
            </a:r>
            <a:endParaRPr lang="en-US" sz="3600" dirty="0"/>
          </a:p>
        </p:txBody>
      </p:sp>
      <p:sp>
        <p:nvSpPr>
          <p:cNvPr id="4" name="campaigns"/>
          <p:cNvSpPr/>
          <p:nvPr/>
        </p:nvSpPr>
        <p:spPr>
          <a:xfrm>
            <a:off x="548640" y="1371600"/>
            <a:ext cx="5440680" cy="4343400"/>
          </a:xfrm>
          <a:prstGeom prst="roundRect">
            <a:avLst>
              <a:gd name="adj" fmla="val 1684"/>
            </a:avLst>
          </a:prstGeom>
          <a:solidFill>
            <a:schemeClr val="bg2"/>
          </a:solidFill>
          <a:ln w="12700">
            <a:solidFill>
              <a:schemeClr val="bg2"/>
            </a:solidFill>
            <a:prstDash val="solid"/>
          </a:ln>
        </p:spPr>
        <p:txBody>
          <a:bodyPr/>
          <a:lstStyle/>
          <a:p>
            <a:endParaRPr lang="LID4096"/>
          </a:p>
        </p:txBody>
      </p:sp>
      <p:sp>
        <p:nvSpPr>
          <p:cNvPr id="5" name="hidden test sets"/>
          <p:cNvSpPr/>
          <p:nvPr/>
        </p:nvSpPr>
        <p:spPr>
          <a:xfrm>
            <a:off x="6199632" y="1371600"/>
            <a:ext cx="5440680" cy="4343400"/>
          </a:xfrm>
          <a:prstGeom prst="roundRect">
            <a:avLst>
              <a:gd name="adj" fmla="val 1684"/>
            </a:avLst>
          </a:prstGeom>
          <a:solidFill>
            <a:schemeClr val="bg2"/>
          </a:solidFill>
          <a:ln w="12700">
            <a:solidFill>
              <a:schemeClr val="bg2"/>
            </a:solidFill>
            <a:prstDash val="solid"/>
          </a:ln>
        </p:spPr>
        <p:txBody>
          <a:bodyPr/>
          <a:lstStyle/>
          <a:p>
            <a:endParaRPr lang="LID4096"/>
          </a:p>
        </p:txBody>
      </p:sp>
      <p:sp>
        <p:nvSpPr>
          <p:cNvPr id="6" name="Text 3"/>
          <p:cNvSpPr txBox="1"/>
          <p:nvPr/>
        </p:nvSpPr>
        <p:spPr>
          <a:xfrm>
            <a:off x="822960" y="1645920"/>
            <a:ext cx="4892040" cy="3794760"/>
          </a:xfrm>
          <a:prstGeom prst="rect">
            <a:avLst/>
          </a:prstGeom>
          <a:noFill/>
          <a:ln/>
        </p:spPr>
        <p:txBody>
          <a:bodyPr wrap="square" lIns="0" tIns="0" rIns="0" bIns="0" rtlCol="0" anchor="t"/>
          <a:lstStyle/>
          <a:p>
            <a:pPr marL="0" indent="0">
              <a:spcAft>
                <a:spcPts val="800"/>
              </a:spcAft>
              <a:buNone/>
            </a:pPr>
            <a:r>
              <a:rPr lang="en-US" sz="1600" b="1" dirty="0">
                <a:solidFill>
                  <a:schemeClr val="tx1"/>
                </a:solidFill>
              </a:rPr>
              <a:t>Campaign A</a:t>
            </a:r>
            <a:r>
              <a:rPr lang="en-US" sz="1600" dirty="0">
                <a:solidFill>
                  <a:schemeClr val="tx1"/>
                </a:solidFill>
              </a:rPr>
              <a:t> — 13,073 simulations (random + uniform scan), end-of-accelerator bunch</a:t>
            </a:r>
            <a:endParaRPr lang="en-US" sz="1600" dirty="0"/>
          </a:p>
          <a:p>
            <a:pPr marL="0" indent="0">
              <a:spcBef>
                <a:spcPts val="1400"/>
              </a:spcBef>
              <a:spcAft>
                <a:spcPts val="800"/>
              </a:spcAft>
              <a:buNone/>
            </a:pPr>
            <a:r>
              <a:rPr lang="en-US" sz="1600" b="1" dirty="0">
                <a:solidFill>
                  <a:schemeClr val="tx1"/>
                </a:solidFill>
              </a:rPr>
              <a:t>Campaign B</a:t>
            </a:r>
            <a:r>
              <a:rPr lang="en-US" sz="1600" dirty="0">
                <a:solidFill>
                  <a:schemeClr val="tx1"/>
                </a:solidFill>
              </a:rPr>
              <a:t> — 5,286 public simulations, 2,882 with a bunch (≥ 3 pC):</a:t>
            </a:r>
            <a:endParaRPr lang="en-US" sz="1600" dirty="0"/>
          </a:p>
          <a:p>
            <a:pPr marL="177800" indent="-177800">
              <a:spcAft>
                <a:spcPts val="800"/>
              </a:spcAft>
              <a:buSzPct val="100000"/>
              <a:buChar char="•"/>
            </a:pPr>
            <a:r>
              <a:rPr lang="en-US" sz="1600" dirty="0">
                <a:solidFill>
                  <a:schemeClr val="tx1"/>
                </a:solidFill>
              </a:rPr>
              <a:t>curves at 113 positions</a:t>
            </a:r>
            <a:endParaRPr lang="en-US" sz="1600" dirty="0"/>
          </a:p>
          <a:p>
            <a:pPr marL="177800" indent="-177800">
              <a:spcAft>
                <a:spcPts val="800"/>
              </a:spcAft>
              <a:buSzPct val="100000"/>
              <a:buChar char="•"/>
            </a:pPr>
            <a:r>
              <a:rPr lang="en-US" sz="1600" dirty="0">
                <a:solidFill>
                  <a:schemeClr val="tx1"/>
                </a:solidFill>
              </a:rPr>
              <a:t>6×6 moments at 20 planes</a:t>
            </a:r>
            <a:endParaRPr lang="en-US" sz="1600" dirty="0"/>
          </a:p>
          <a:p>
            <a:pPr marL="177800" indent="-177800">
              <a:spcAft>
                <a:spcPts val="800"/>
              </a:spcAft>
              <a:buSzPct val="100000"/>
              <a:buChar char="•"/>
            </a:pPr>
            <a:r>
              <a:rPr lang="en-US" sz="1600" dirty="0">
                <a:solidFill>
                  <a:schemeClr val="tx1"/>
                </a:solidFill>
              </a:rPr>
              <a:t>particle clouds (5.3 GB first, 54 GB full)</a:t>
            </a:r>
            <a:endParaRPr lang="en-US" sz="1600" dirty="0"/>
          </a:p>
        </p:txBody>
      </p:sp>
      <p:sp>
        <p:nvSpPr>
          <p:cNvPr id="7" name="Text 4"/>
          <p:cNvSpPr txBox="1"/>
          <p:nvPr/>
        </p:nvSpPr>
        <p:spPr>
          <a:xfrm>
            <a:off x="6473952" y="1645920"/>
            <a:ext cx="4892040" cy="3794760"/>
          </a:xfrm>
          <a:prstGeom prst="rect">
            <a:avLst/>
          </a:prstGeom>
          <a:noFill/>
          <a:ln/>
        </p:spPr>
        <p:txBody>
          <a:bodyPr wrap="square" lIns="0" tIns="0" rIns="0" bIns="0" rtlCol="0" anchor="t"/>
          <a:lstStyle/>
          <a:p>
            <a:pPr marL="0" indent="0">
              <a:spcAft>
                <a:spcPts val="800"/>
              </a:spcAft>
              <a:buNone/>
            </a:pPr>
            <a:r>
              <a:rPr lang="en-US" sz="1600" b="1" dirty="0">
                <a:solidFill>
                  <a:schemeClr val="tx1"/>
                </a:solidFill>
              </a:rPr>
              <a:t>Hidden test sets</a:t>
            </a:r>
            <a:r>
              <a:rPr lang="en-US" sz="1600" dirty="0">
                <a:solidFill>
                  <a:schemeClr val="tx1"/>
                </a:solidFill>
              </a:rPr>
              <a:t> — answers not in the pack:</a:t>
            </a:r>
            <a:endParaRPr lang="en-US" sz="1600" dirty="0"/>
          </a:p>
          <a:p>
            <a:pPr marL="177800" indent="-177800">
              <a:spcAft>
                <a:spcPts val="800"/>
              </a:spcAft>
              <a:buSzPct val="100000"/>
              <a:buChar char="•"/>
            </a:pPr>
            <a:r>
              <a:rPr lang="en-US" sz="1600" dirty="0">
                <a:solidFill>
                  <a:schemeClr val="tx1"/>
                </a:solidFill>
              </a:rPr>
              <a:t>714 Campaign B and 2,446 Campaign A simulations</a:t>
            </a:r>
            <a:endParaRPr lang="en-US" sz="1600" dirty="0"/>
          </a:p>
          <a:p>
            <a:pPr marL="177800" indent="-177800">
              <a:spcAft>
                <a:spcPts val="800"/>
              </a:spcAft>
              <a:buSzPct val="100000"/>
              <a:buChar char="•"/>
            </a:pPr>
            <a:r>
              <a:rPr lang="en-US" sz="1600" dirty="0">
                <a:solidFill>
                  <a:schemeClr val="tx1"/>
                </a:solidFill>
              </a:rPr>
              <a:t>357 configurations for the forward, trajectory and inverse-B tasks</a:t>
            </a:r>
            <a:endParaRPr lang="en-US" sz="1600" dirty="0"/>
          </a:p>
          <a:p>
            <a:pPr marL="177800" indent="-177800">
              <a:spcAft>
                <a:spcPts val="800"/>
              </a:spcAft>
              <a:buSzPct val="100000"/>
              <a:buChar char="•"/>
            </a:pPr>
            <a:r>
              <a:rPr lang="en-US" sz="1600" dirty="0">
                <a:solidFill>
                  <a:schemeClr val="tx1"/>
                </a:solidFill>
              </a:rPr>
              <a:t>136 of them </a:t>
            </a:r>
            <a:r>
              <a:rPr lang="en-US" sz="1600" b="1" dirty="0">
                <a:solidFill>
                  <a:schemeClr val="tx1"/>
                </a:solidFill>
              </a:rPr>
              <a:t>above the trained density range</a:t>
            </a:r>
            <a:endParaRPr lang="en-US" sz="1600" dirty="0"/>
          </a:p>
          <a:p>
            <a:pPr marL="0" indent="0">
              <a:spcBef>
                <a:spcPts val="1400"/>
              </a:spcBef>
              <a:spcAft>
                <a:spcPts val="800"/>
              </a:spcAft>
              <a:buNone/>
            </a:pPr>
            <a:r>
              <a:rPr lang="en-US" sz="1600" dirty="0">
                <a:solidFill>
                  <a:schemeClr val="tx2"/>
                </a:solidFill>
              </a:rPr>
              <a:t>Units: MeV, coulombs, pascals, µm — see </a:t>
            </a:r>
            <a:r>
              <a:rPr lang="en-US" sz="1600" dirty="0">
                <a:solidFill>
                  <a:schemeClr val="tx2"/>
                </a:solidFill>
                <a:latin typeface="Courier New" pitchFamily="34" charset="0"/>
                <a:ea typeface="Courier New" pitchFamily="34" charset="-122"/>
                <a:cs typeface="Courier New" pitchFamily="34" charset="-120"/>
              </a:rPr>
              <a:t>DATA_CARD.md</a:t>
            </a:r>
            <a:r>
              <a:rPr lang="en-US" sz="1600" dirty="0">
                <a:solidFill>
                  <a:schemeClr val="tx2"/>
                </a:solidFill>
              </a:rPr>
              <a:t>.</a:t>
            </a:r>
            <a:endParaRPr lang="en-US" sz="1600" dirty="0"/>
          </a:p>
        </p:txBody>
      </p:sp>
      <p:sp>
        <p:nvSpPr>
          <p:cNvPr id="25" name="Slide Number Placeholder 0"/>
          <p:cNvSpPr>
            <a:spLocks noGrp="1"/>
          </p:cNvSpPr>
          <p:nvPr>
            <p:ph type="sldNum" sz="quarter" idx="4294967295"/>
          </p:nvPr>
        </p:nvSpPr>
        <p:spPr>
          <a:xfrm>
            <a:off x="10698480" y="6446520"/>
            <a:ext cx="941832" cy="274320"/>
          </a:xfrm>
          <a:prstGeom prst="rect">
            <a:avLst/>
          </a:prstGeom>
          <a:extLst>
            <a:ext uri="{C572A759-6A51-4108-AA02-DFA0A04FC94B}">
              <ma14:wrappingTextBoxFlag xmlns:ma14="http://schemas.microsoft.com/office/mac/drawingml/2011/main" xmlns="" val="0"/>
            </a:ext>
          </a:extLst>
        </p:spPr>
        <p:txBody>
          <a:bodyPr lIns="0" tIns="0" rIns="0" bIns="0"/>
          <a:lstStyle>
            <a:lvl1pPr>
              <a:defRPr sz="1000">
                <a:solidFill>
                  <a:srgbClr val="475569"/>
                </a:solidFill>
              </a:defRPr>
            </a:lvl1pPr>
          </a:lstStyle>
          <a:p>
            <a:pPr algn="r"/>
            <a:fld id="{F7021451-1387-4CA6-816F-3879F97B5CBC}" type="slidenum">
              <a:rPr lang="en-US" b="0"/>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1"/>
          <p:cNvSpPr>
            <a:spLocks noGrp="1"/>
          </p:cNvSpPr>
          <p:nvPr>
            <p:ph type="title" idx="101" hasCustomPrompt="1"/>
          </p:nvPr>
        </p:nvSpPr>
        <p:spPr>
          <a:xfrm>
            <a:off x="548640" y="292608"/>
            <a:ext cx="11091672" cy="960120"/>
          </a:xfrm>
          <a:prstGeom prst="rect">
            <a:avLst/>
          </a:prstGeom>
          <a:noFill/>
          <a:ln/>
        </p:spPr>
        <p:txBody>
          <a:bodyPr wrap="square" lIns="0" tIns="0" rIns="0" bIns="0" rtlCol="0" anchor="t"/>
          <a:lstStyle/>
          <a:p>
            <a:pPr marL="0" indent="0" algn="l">
              <a:buNone/>
            </a:pPr>
            <a:r>
              <a:rPr lang="en-US" sz="3600" b="1" dirty="0">
                <a:solidFill>
                  <a:schemeClr val="tx1"/>
                </a:solidFill>
              </a:rPr>
              <a:t>What has already been done</a:t>
            </a:r>
            <a:endParaRPr lang="en-US" sz="3600" dirty="0"/>
          </a:p>
        </p:txBody>
      </p:sp>
      <p:sp>
        <p:nvSpPr>
          <p:cNvPr id="4" name="Campaign A column"/>
          <p:cNvSpPr/>
          <p:nvPr/>
        </p:nvSpPr>
        <p:spPr>
          <a:xfrm>
            <a:off x="548640" y="1371600"/>
            <a:ext cx="5440680" cy="4434840"/>
          </a:xfrm>
          <a:prstGeom prst="roundRect">
            <a:avLst>
              <a:gd name="adj" fmla="val 1649"/>
            </a:avLst>
          </a:prstGeom>
          <a:solidFill>
            <a:schemeClr val="bg2"/>
          </a:solidFill>
          <a:ln w="12700">
            <a:solidFill>
              <a:schemeClr val="bg2"/>
            </a:solidFill>
            <a:prstDash val="solid"/>
          </a:ln>
        </p:spPr>
        <p:txBody>
          <a:bodyPr/>
          <a:lstStyle/>
          <a:p>
            <a:endParaRPr lang="LID4096"/>
          </a:p>
        </p:txBody>
      </p:sp>
      <p:sp>
        <p:nvSpPr>
          <p:cNvPr id="5" name="Campaign B column"/>
          <p:cNvSpPr/>
          <p:nvPr/>
        </p:nvSpPr>
        <p:spPr>
          <a:xfrm>
            <a:off x="6199632" y="1371600"/>
            <a:ext cx="5440680" cy="4434840"/>
          </a:xfrm>
          <a:prstGeom prst="roundRect">
            <a:avLst>
              <a:gd name="adj" fmla="val 1649"/>
            </a:avLst>
          </a:prstGeom>
          <a:solidFill>
            <a:schemeClr val="bg2"/>
          </a:solidFill>
          <a:ln w="12700">
            <a:solidFill>
              <a:schemeClr val="bg2"/>
            </a:solidFill>
            <a:prstDash val="solid"/>
          </a:ln>
        </p:spPr>
        <p:txBody>
          <a:bodyPr/>
          <a:lstStyle/>
          <a:p>
            <a:endParaRPr lang="LID4096"/>
          </a:p>
        </p:txBody>
      </p:sp>
      <p:sp>
        <p:nvSpPr>
          <p:cNvPr id="6" name="Text 3"/>
          <p:cNvSpPr txBox="1"/>
          <p:nvPr/>
        </p:nvSpPr>
        <p:spPr>
          <a:xfrm>
            <a:off x="822960" y="1645920"/>
            <a:ext cx="4892040" cy="3886200"/>
          </a:xfrm>
          <a:prstGeom prst="rect">
            <a:avLst/>
          </a:prstGeom>
          <a:noFill/>
          <a:ln/>
        </p:spPr>
        <p:txBody>
          <a:bodyPr wrap="square" lIns="0" tIns="0" rIns="0" bIns="0" rtlCol="0" anchor="t"/>
          <a:lstStyle/>
          <a:p>
            <a:pPr marL="0" indent="0">
              <a:spcAft>
                <a:spcPts val="600"/>
              </a:spcAft>
              <a:buNone/>
            </a:pPr>
            <a:r>
              <a:rPr lang="en-US" sz="1600" b="1" dirty="0">
                <a:solidFill>
                  <a:schemeClr val="tx1"/>
                </a:solidFill>
              </a:rPr>
              <a:t>Campaign A, forwards — published</a:t>
            </a:r>
            <a:endParaRPr lang="en-US" sz="1600" dirty="0"/>
          </a:p>
          <a:p>
            <a:pPr marL="0" indent="0">
              <a:spcAft>
                <a:spcPts val="600"/>
              </a:spcAft>
              <a:buNone/>
            </a:pPr>
            <a:r>
              <a:rPr lang="en-US" sz="1600" dirty="0">
                <a:solidFill>
                  <a:schemeClr val="tx1"/>
                </a:solidFill>
              </a:rPr>
              <a:t>Kane </a:t>
            </a:r>
            <a:r>
              <a:rPr lang="en-US" sz="1600" i="1" dirty="0">
                <a:solidFill>
                  <a:schemeClr val="tx1"/>
                </a:solidFill>
              </a:rPr>
              <a:t>et al.</a:t>
            </a:r>
            <a:r>
              <a:rPr lang="en-US" sz="1600" dirty="0">
                <a:solidFill>
                  <a:schemeClr val="tx1"/>
                </a:solidFill>
              </a:rPr>
              <a:t>, </a:t>
            </a:r>
            <a:r>
              <a:rPr lang="en-US" sz="1600" i="1" dirty="0">
                <a:solidFill>
                  <a:schemeClr val="tx1"/>
                </a:solidFill>
              </a:rPr>
              <a:t>MLST</a:t>
            </a:r>
            <a:r>
              <a:rPr lang="en-US" sz="1600" dirty="0">
                <a:solidFill>
                  <a:schemeClr val="tx1"/>
                </a:solidFill>
              </a:rPr>
              <a:t> </a:t>
            </a:r>
            <a:r>
              <a:rPr lang="en-US" sz="1600" b="1" dirty="0">
                <a:solidFill>
                  <a:schemeClr val="tx1"/>
                </a:solidFill>
              </a:rPr>
              <a:t>7</a:t>
            </a:r>
            <a:r>
              <a:rPr lang="en-US" sz="1600" dirty="0">
                <a:solidFill>
                  <a:schemeClr val="tx1"/>
                </a:solidFill>
              </a:rPr>
              <a:t>, 030502 (2026): settings → beam at the end, a neural network. R² </a:t>
            </a:r>
            <a:r>
              <a:rPr lang="en-US" sz="1600" b="1" dirty="0">
                <a:solidFill>
                  <a:schemeClr val="tx1"/>
                </a:solidFill>
              </a:rPr>
              <a:t>0.99</a:t>
            </a:r>
            <a:r>
              <a:rPr lang="en-US" sz="1600" dirty="0">
                <a:solidFill>
                  <a:schemeClr val="tx1"/>
                </a:solidFill>
              </a:rPr>
              <a:t> energy · </a:t>
            </a:r>
            <a:r>
              <a:rPr lang="en-US" sz="1600" b="1" dirty="0">
                <a:solidFill>
                  <a:schemeClr val="tx1"/>
                </a:solidFill>
              </a:rPr>
              <a:t>0.96</a:t>
            </a:r>
            <a:r>
              <a:rPr lang="en-US" sz="1600" dirty="0">
                <a:solidFill>
                  <a:schemeClr val="tx1"/>
                </a:solidFill>
              </a:rPr>
              <a:t> energy spread · </a:t>
            </a:r>
            <a:r>
              <a:rPr lang="en-US" sz="1600" b="1" dirty="0">
                <a:solidFill>
                  <a:schemeClr val="tx1"/>
                </a:solidFill>
              </a:rPr>
              <a:t>0.99</a:t>
            </a:r>
            <a:r>
              <a:rPr lang="en-US" sz="1600" dirty="0">
                <a:solidFill>
                  <a:schemeClr val="tx1"/>
                </a:solidFill>
              </a:rPr>
              <a:t> charge · </a:t>
            </a:r>
            <a:r>
              <a:rPr lang="en-US" sz="1600" b="1" dirty="0">
                <a:solidFill>
                  <a:schemeClr val="tx1"/>
                </a:solidFill>
              </a:rPr>
              <a:t>0.95</a:t>
            </a:r>
            <a:r>
              <a:rPr lang="en-US" sz="1600" dirty="0">
                <a:solidFill>
                  <a:schemeClr val="tx1"/>
                </a:solidFill>
              </a:rPr>
              <a:t> emittance. Your warm-up, not scored.</a:t>
            </a:r>
            <a:endParaRPr lang="en-US" sz="1600" dirty="0"/>
          </a:p>
          <a:p>
            <a:pPr marL="0" indent="0">
              <a:spcBef>
                <a:spcPts val="1200"/>
              </a:spcBef>
              <a:spcAft>
                <a:spcPts val="600"/>
              </a:spcAft>
              <a:buNone/>
            </a:pPr>
            <a:r>
              <a:rPr lang="en-US" sz="1600" b="1" dirty="0">
                <a:solidFill>
                  <a:schemeClr val="tx1"/>
                </a:solidFill>
              </a:rPr>
              <a:t>Campaign A, backwards — in review</a:t>
            </a:r>
            <a:endParaRPr lang="en-US" sz="1600" dirty="0"/>
          </a:p>
          <a:p>
            <a:pPr marL="0" indent="0">
              <a:spcAft>
                <a:spcPts val="600"/>
              </a:spcAft>
              <a:buNone/>
            </a:pPr>
            <a:r>
              <a:rPr lang="en-US" sz="1600" dirty="0">
                <a:solidFill>
                  <a:schemeClr val="tx1"/>
                </a:solidFill>
              </a:rPr>
              <a:t>Our model, beam → settings: mean R² </a:t>
            </a:r>
            <a:r>
              <a:rPr lang="en-US" sz="1600" b="1" dirty="0">
                <a:solidFill>
                  <a:schemeClr val="tx1"/>
                </a:solidFill>
              </a:rPr>
              <a:t>0.910</a:t>
            </a:r>
            <a:r>
              <a:rPr lang="en-US" sz="1600" dirty="0">
                <a:solidFill>
                  <a:schemeClr val="tx1"/>
                </a:solidFill>
              </a:rPr>
              <a:t>. Even a perfect model could reach only </a:t>
            </a:r>
            <a:r>
              <a:rPr lang="en-US" sz="1600" b="1" dirty="0">
                <a:solidFill>
                  <a:schemeClr val="tx1"/>
                </a:solidFill>
              </a:rPr>
              <a:t>0.991</a:t>
            </a:r>
            <a:r>
              <a:rPr lang="en-US" sz="1600" dirty="0">
                <a:solidFill>
                  <a:schemeClr val="tx1"/>
                </a:solidFill>
              </a:rPr>
              <a:t>, because different settings give the same beam.</a:t>
            </a:r>
            <a:endParaRPr lang="en-US" sz="1600" dirty="0"/>
          </a:p>
        </p:txBody>
      </p:sp>
      <p:sp>
        <p:nvSpPr>
          <p:cNvPr id="7" name="Text 4"/>
          <p:cNvSpPr txBox="1"/>
          <p:nvPr/>
        </p:nvSpPr>
        <p:spPr>
          <a:xfrm>
            <a:off x="6473952" y="1645920"/>
            <a:ext cx="4892040" cy="3886200"/>
          </a:xfrm>
          <a:prstGeom prst="rect">
            <a:avLst/>
          </a:prstGeom>
          <a:noFill/>
          <a:ln/>
        </p:spPr>
        <p:txBody>
          <a:bodyPr wrap="square" lIns="0" tIns="0" rIns="0" bIns="0" rtlCol="0" anchor="t"/>
          <a:lstStyle/>
          <a:p>
            <a:pPr marL="0" indent="0">
              <a:spcAft>
                <a:spcPts val="600"/>
              </a:spcAft>
              <a:buNone/>
            </a:pPr>
            <a:r>
              <a:rPr lang="en-US" sz="1600" b="1" dirty="0">
                <a:solidFill>
                  <a:schemeClr val="tx1"/>
                </a:solidFill>
              </a:rPr>
              <a:t>Campaign B — a quick reference, not a tuned result</a:t>
            </a:r>
            <a:endParaRPr lang="en-US" sz="1600" dirty="0"/>
          </a:p>
          <a:p>
            <a:pPr marL="0" indent="0">
              <a:spcAft>
                <a:spcPts val="600"/>
              </a:spcAft>
              <a:buNone/>
            </a:pPr>
            <a:r>
              <a:rPr lang="en-US" sz="1600" dirty="0">
                <a:solidFill>
                  <a:schemeClr val="tx1"/>
                </a:solidFill>
              </a:rPr>
              <a:t>We only </a:t>
            </a:r>
            <a:r>
              <a:rPr lang="en-US" sz="1600" b="1" dirty="0">
                <a:solidFill>
                  <a:schemeClr val="tx1"/>
                </a:solidFill>
              </a:rPr>
              <a:t>reused the Campaign A approach</a:t>
            </a:r>
            <a:r>
              <a:rPr lang="en-US" sz="1600" dirty="0">
                <a:solidFill>
                  <a:schemeClr val="tx1"/>
                </a:solidFill>
              </a:rPr>
              <a:t> on the new data. Nobody has worked on Campaign B properly yet.</a:t>
            </a:r>
            <a:endParaRPr lang="en-US" sz="1600" dirty="0"/>
          </a:p>
          <a:p>
            <a:pPr marL="177800" indent="-177800">
              <a:spcAft>
                <a:spcPts val="600"/>
              </a:spcAft>
              <a:buSzPct val="100000"/>
              <a:buChar char="•"/>
            </a:pPr>
            <a:r>
              <a:rPr lang="en-US" sz="1600" dirty="0">
                <a:solidFill>
                  <a:schemeClr val="tx1"/>
                </a:solidFill>
              </a:rPr>
              <a:t>Forwards, beam at the end: R² 0.974 energy · 0.804 spread · 0.942 charge.</a:t>
            </a:r>
            <a:endParaRPr lang="en-US" sz="1600" dirty="0"/>
          </a:p>
          <a:p>
            <a:pPr marL="177800" indent="-177800">
              <a:spcAft>
                <a:spcPts val="600"/>
              </a:spcAft>
              <a:buSzPct val="100000"/>
              <a:buChar char="•"/>
            </a:pPr>
            <a:r>
              <a:rPr lang="en-US" sz="1600" dirty="0">
                <a:solidFill>
                  <a:schemeClr val="tx1"/>
                </a:solidFill>
              </a:rPr>
              <a:t>Along the accelerator, inside the plasma: mean R² 0.896.</a:t>
            </a:r>
            <a:endParaRPr lang="en-US" sz="1600" dirty="0"/>
          </a:p>
          <a:p>
            <a:pPr marL="177800" indent="-177800">
              <a:spcAft>
                <a:spcPts val="600"/>
              </a:spcAft>
              <a:buSzPct val="100000"/>
              <a:buChar char="•"/>
            </a:pPr>
            <a:r>
              <a:rPr lang="en-US" sz="1600" dirty="0">
                <a:solidFill>
                  <a:schemeClr val="tx1"/>
                </a:solidFill>
              </a:rPr>
              <a:t>Backwards: only a linear model, mean R² 0.648 — it cannot recover the dip depth at all.</a:t>
            </a:r>
            <a:endParaRPr lang="en-US" sz="1600" dirty="0"/>
          </a:p>
          <a:p>
            <a:pPr marL="0" indent="0">
              <a:spcBef>
                <a:spcPts val="800"/>
              </a:spcBef>
              <a:spcAft>
                <a:spcPts val="600"/>
              </a:spcAft>
              <a:buNone/>
            </a:pPr>
            <a:r>
              <a:rPr lang="en-US" sz="1600" b="1" dirty="0">
                <a:solidFill>
                  <a:schemeClr val="tx1"/>
                </a:solidFill>
              </a:rPr>
              <a:t>Energy spread and Campaign B backwards are where the room is.</a:t>
            </a:r>
            <a:endParaRPr lang="en-US" sz="1600" dirty="0"/>
          </a:p>
        </p:txBody>
      </p:sp>
      <p:sp>
        <p:nvSpPr>
          <p:cNvPr id="8" name="Text 5"/>
          <p:cNvSpPr txBox="1"/>
          <p:nvPr/>
        </p:nvSpPr>
        <p:spPr>
          <a:xfrm>
            <a:off x="548640" y="5943600"/>
            <a:ext cx="11091672" cy="320040"/>
          </a:xfrm>
          <a:prstGeom prst="rect">
            <a:avLst/>
          </a:prstGeom>
          <a:noFill/>
          <a:ln/>
        </p:spPr>
        <p:txBody>
          <a:bodyPr wrap="square" lIns="0" tIns="0" rIns="0" bIns="0" rtlCol="0" anchor="t"/>
          <a:lstStyle/>
          <a:p>
            <a:pPr marL="0" indent="0">
              <a:buNone/>
            </a:pPr>
            <a:r>
              <a:rPr lang="en-US" sz="1200" dirty="0">
                <a:solidFill>
                  <a:schemeClr val="tx2"/>
                </a:solidFill>
              </a:rPr>
              <a:t>Every number is in the pack: </a:t>
            </a:r>
            <a:r>
              <a:rPr lang="en-US" sz="1200" dirty="0">
                <a:solidFill>
                  <a:schemeClr val="tx2"/>
                </a:solidFill>
                <a:latin typeface="Courier New" pitchFamily="34" charset="0"/>
                <a:ea typeface="Courier New" pitchFamily="34" charset="-122"/>
                <a:cs typeface="Courier New" pitchFamily="34" charset="-120"/>
              </a:rPr>
              <a:t>pack_reference.json</a:t>
            </a:r>
            <a:r>
              <a:rPr lang="en-US" sz="1200" dirty="0">
                <a:solidFill>
                  <a:schemeClr val="tx2"/>
                </a:solidFill>
              </a:rPr>
              <a:t> → </a:t>
            </a:r>
            <a:r>
              <a:rPr lang="en-US" sz="1200" dirty="0">
                <a:solidFill>
                  <a:schemeClr val="tx2"/>
                </a:solidFill>
                <a:latin typeface="Courier New" pitchFamily="34" charset="0"/>
                <a:ea typeface="Courier New" pitchFamily="34" charset="-122"/>
                <a:cs typeface="Courier New" pitchFamily="34" charset="-120"/>
              </a:rPr>
              <a:t>scores</a:t>
            </a:r>
            <a:r>
              <a:rPr lang="en-US" sz="1200" dirty="0">
                <a:solidFill>
                  <a:schemeClr val="tx2"/>
                </a:solidFill>
              </a:rPr>
              <a:t>.</a:t>
            </a:r>
            <a:endParaRPr lang="en-US" sz="1200" dirty="0"/>
          </a:p>
        </p:txBody>
      </p:sp>
      <p:sp>
        <p:nvSpPr>
          <p:cNvPr id="25" name="Slide Number Placeholder 0"/>
          <p:cNvSpPr>
            <a:spLocks noGrp="1"/>
          </p:cNvSpPr>
          <p:nvPr>
            <p:ph type="sldNum" sz="quarter" idx="4294967295"/>
          </p:nvPr>
        </p:nvSpPr>
        <p:spPr>
          <a:xfrm>
            <a:off x="10698480" y="6446520"/>
            <a:ext cx="941832" cy="274320"/>
          </a:xfrm>
          <a:prstGeom prst="rect">
            <a:avLst/>
          </a:prstGeom>
          <a:extLst>
            <a:ext uri="{C572A759-6A51-4108-AA02-DFA0A04FC94B}">
              <ma14:wrappingTextBoxFlag xmlns:ma14="http://schemas.microsoft.com/office/mac/drawingml/2011/main" xmlns="" val="0"/>
            </a:ext>
          </a:extLst>
        </p:spPr>
        <p:txBody>
          <a:bodyPr lIns="0" tIns="0" rIns="0" bIns="0"/>
          <a:lstStyle>
            <a:lvl1pPr>
              <a:defRPr sz="1000">
                <a:solidFill>
                  <a:srgbClr val="475569"/>
                </a:solidFill>
              </a:defRPr>
            </a:lvl1pPr>
          </a:lstStyle>
          <a:p>
            <a:pPr algn="r"/>
            <a:fld id="{F7021451-1387-4CA6-816F-3879F97B5CBC}" type="slidenum">
              <a:rPr lang="en-US" b="0"/>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1"/>
          <p:cNvSpPr>
            <a:spLocks noGrp="1"/>
          </p:cNvSpPr>
          <p:nvPr>
            <p:ph type="title" idx="101" hasCustomPrompt="1"/>
          </p:nvPr>
        </p:nvSpPr>
        <p:spPr>
          <a:xfrm>
            <a:off x="548640" y="292608"/>
            <a:ext cx="11091672" cy="960120"/>
          </a:xfrm>
          <a:prstGeom prst="rect">
            <a:avLst/>
          </a:prstGeom>
          <a:noFill/>
          <a:ln/>
        </p:spPr>
        <p:txBody>
          <a:bodyPr wrap="square" lIns="0" tIns="0" rIns="0" bIns="0" rtlCol="0" anchor="t"/>
          <a:lstStyle/>
          <a:p>
            <a:pPr marL="0" indent="0" algn="l">
              <a:buNone/>
            </a:pPr>
            <a:r>
              <a:rPr lang="en-US" sz="3600" b="1" dirty="0">
                <a:solidFill>
                  <a:schemeClr val="tx1"/>
                </a:solidFill>
              </a:rPr>
              <a:t>Getting started: the first hour</a:t>
            </a:r>
            <a:endParaRPr lang="en-US" sz="3600" dirty="0"/>
          </a:p>
        </p:txBody>
      </p:sp>
      <p:sp>
        <p:nvSpPr>
          <p:cNvPr id="4" name="step 1"/>
          <p:cNvSpPr/>
          <p:nvPr/>
        </p:nvSpPr>
        <p:spPr>
          <a:xfrm>
            <a:off x="548640" y="1371600"/>
            <a:ext cx="3575304" cy="4160520"/>
          </a:xfrm>
          <a:prstGeom prst="roundRect">
            <a:avLst>
              <a:gd name="adj" fmla="val 2046"/>
            </a:avLst>
          </a:prstGeom>
          <a:solidFill>
            <a:schemeClr val="bg2"/>
          </a:solidFill>
          <a:ln w="12700">
            <a:solidFill>
              <a:schemeClr val="bg2"/>
            </a:solidFill>
            <a:prstDash val="solid"/>
          </a:ln>
        </p:spPr>
        <p:txBody>
          <a:bodyPr/>
          <a:lstStyle/>
          <a:p>
            <a:endParaRPr lang="LID4096"/>
          </a:p>
        </p:txBody>
      </p:sp>
      <p:sp>
        <p:nvSpPr>
          <p:cNvPr id="5" name="numeral 1"/>
          <p:cNvSpPr/>
          <p:nvPr/>
        </p:nvSpPr>
        <p:spPr>
          <a:xfrm>
            <a:off x="822960" y="1600200"/>
            <a:ext cx="548640" cy="548640"/>
          </a:xfrm>
          <a:prstGeom prst="ellipse">
            <a:avLst/>
          </a:prstGeom>
          <a:solidFill>
            <a:schemeClr val="accent1"/>
          </a:solidFill>
          <a:ln w="12700">
            <a:solidFill>
              <a:schemeClr val="accent1"/>
            </a:solidFill>
            <a:prstDash val="solid"/>
          </a:ln>
        </p:spPr>
        <p:txBody>
          <a:bodyPr/>
          <a:lstStyle/>
          <a:p>
            <a:endParaRPr lang="LID4096"/>
          </a:p>
        </p:txBody>
      </p:sp>
      <p:sp>
        <p:nvSpPr>
          <p:cNvPr id="6" name="Text 3"/>
          <p:cNvSpPr txBox="1"/>
          <p:nvPr/>
        </p:nvSpPr>
        <p:spPr>
          <a:xfrm>
            <a:off x="822960" y="1600200"/>
            <a:ext cx="548640" cy="548640"/>
          </a:xfrm>
          <a:prstGeom prst="rect">
            <a:avLst/>
          </a:prstGeom>
          <a:noFill/>
          <a:ln/>
        </p:spPr>
        <p:txBody>
          <a:bodyPr wrap="square" lIns="0" tIns="0" rIns="0" bIns="0" rtlCol="0" anchor="ctr"/>
          <a:lstStyle/>
          <a:p>
            <a:pPr marL="0" indent="0" algn="ctr">
              <a:buNone/>
            </a:pPr>
            <a:r>
              <a:rPr lang="en-US" sz="2000" b="1" dirty="0">
                <a:solidFill>
                  <a:schemeClr val="tx1"/>
                </a:solidFill>
              </a:rPr>
              <a:t>1</a:t>
            </a:r>
            <a:endParaRPr lang="en-US" sz="2000" dirty="0"/>
          </a:p>
        </p:txBody>
      </p:sp>
      <p:sp>
        <p:nvSpPr>
          <p:cNvPr id="7" name="Text 4"/>
          <p:cNvSpPr txBox="1"/>
          <p:nvPr/>
        </p:nvSpPr>
        <p:spPr>
          <a:xfrm>
            <a:off x="822960" y="2286000"/>
            <a:ext cx="3026664" cy="685800"/>
          </a:xfrm>
          <a:prstGeom prst="rect">
            <a:avLst/>
          </a:prstGeom>
          <a:noFill/>
          <a:ln/>
        </p:spPr>
        <p:txBody>
          <a:bodyPr wrap="square" lIns="0" tIns="0" rIns="0" bIns="0" rtlCol="0" anchor="t"/>
          <a:lstStyle/>
          <a:p>
            <a:pPr marL="0" indent="0">
              <a:buNone/>
            </a:pPr>
            <a:r>
              <a:rPr lang="en-US" sz="1800" b="1" dirty="0">
                <a:solidFill>
                  <a:schemeClr val="tx1"/>
                </a:solidFill>
              </a:rPr>
              <a:t>Get the repository and the data</a:t>
            </a:r>
            <a:endParaRPr lang="en-US" sz="1800" dirty="0"/>
          </a:p>
        </p:txBody>
      </p:sp>
      <p:sp>
        <p:nvSpPr>
          <p:cNvPr id="8" name="Text 5"/>
          <p:cNvSpPr txBox="1"/>
          <p:nvPr/>
        </p:nvSpPr>
        <p:spPr>
          <a:xfrm>
            <a:off x="822960" y="2926080"/>
            <a:ext cx="3026664" cy="2468880"/>
          </a:xfrm>
          <a:prstGeom prst="rect">
            <a:avLst/>
          </a:prstGeom>
          <a:noFill/>
          <a:ln/>
        </p:spPr>
        <p:txBody>
          <a:bodyPr wrap="square" lIns="0" tIns="0" rIns="0" bIns="0" rtlCol="0" anchor="t"/>
          <a:lstStyle/>
          <a:p>
            <a:pPr marL="0" indent="0">
              <a:buNone/>
            </a:pPr>
            <a:r>
              <a:rPr lang="en-US" sz="1600" dirty="0">
                <a:solidFill>
                  <a:schemeClr val="tx2"/>
                </a:solidFill>
              </a:rPr>
              <a:t>Challenge repository </a:t>
            </a:r>
            <a:r>
              <a:rPr lang="en-US" sz="1600" dirty="0">
                <a:solidFill>
                  <a:schemeClr val="tx2"/>
                </a:solidFill>
                <a:latin typeface="Courier New" pitchFamily="34" charset="0"/>
                <a:ea typeface="Courier New" pitchFamily="34" charset="-122"/>
                <a:cs typeface="Courier New" pitchFamily="34" charset="-120"/>
              </a:rPr>
              <a:t>github.com/aghribi/artifact-hackathon-2026</a:t>
            </a:r>
            <a:r>
              <a:rPr lang="en-US" sz="1600" dirty="0">
                <a:solidFill>
                  <a:schemeClr val="tx2"/>
                </a:solidFill>
              </a:rPr>
              <a:t>, folder </a:t>
            </a:r>
            <a:r>
              <a:rPr lang="en-US" sz="1600" dirty="0">
                <a:solidFill>
                  <a:schemeClr val="tx2"/>
                </a:solidFill>
                <a:latin typeface="Courier New" pitchFamily="34" charset="0"/>
                <a:ea typeface="Courier New" pitchFamily="34" charset="-122"/>
                <a:cs typeface="Courier New" pitchFamily="34" charset="-120"/>
              </a:rPr>
              <a:t>challenges/surrogate-models</a:t>
            </a:r>
            <a:r>
              <a:rPr lang="en-US" sz="1600" dirty="0">
                <a:solidFill>
                  <a:schemeClr val="tx2"/>
                </a:solidFill>
              </a:rPr>
              <a:t>; the data pack should be on IDRIS already.</a:t>
            </a:r>
            <a:endParaRPr lang="en-US" sz="1600" dirty="0"/>
          </a:p>
        </p:txBody>
      </p:sp>
      <p:sp>
        <p:nvSpPr>
          <p:cNvPr id="9" name="step 2"/>
          <p:cNvSpPr/>
          <p:nvPr/>
        </p:nvSpPr>
        <p:spPr>
          <a:xfrm>
            <a:off x="4306824" y="1371600"/>
            <a:ext cx="3575304" cy="4160520"/>
          </a:xfrm>
          <a:prstGeom prst="roundRect">
            <a:avLst>
              <a:gd name="adj" fmla="val 2046"/>
            </a:avLst>
          </a:prstGeom>
          <a:solidFill>
            <a:schemeClr val="bg2"/>
          </a:solidFill>
          <a:ln w="12700">
            <a:solidFill>
              <a:schemeClr val="bg2"/>
            </a:solidFill>
            <a:prstDash val="solid"/>
          </a:ln>
        </p:spPr>
        <p:txBody>
          <a:bodyPr/>
          <a:lstStyle/>
          <a:p>
            <a:endParaRPr lang="LID4096"/>
          </a:p>
        </p:txBody>
      </p:sp>
      <p:sp>
        <p:nvSpPr>
          <p:cNvPr id="10" name="numeral 2"/>
          <p:cNvSpPr/>
          <p:nvPr/>
        </p:nvSpPr>
        <p:spPr>
          <a:xfrm>
            <a:off x="4581144" y="1600200"/>
            <a:ext cx="548640" cy="548640"/>
          </a:xfrm>
          <a:prstGeom prst="ellipse">
            <a:avLst/>
          </a:prstGeom>
          <a:solidFill>
            <a:schemeClr val="accent1"/>
          </a:solidFill>
          <a:ln w="12700">
            <a:solidFill>
              <a:schemeClr val="accent1"/>
            </a:solidFill>
            <a:prstDash val="solid"/>
          </a:ln>
        </p:spPr>
        <p:txBody>
          <a:bodyPr/>
          <a:lstStyle/>
          <a:p>
            <a:endParaRPr lang="LID4096"/>
          </a:p>
        </p:txBody>
      </p:sp>
      <p:sp>
        <p:nvSpPr>
          <p:cNvPr id="11" name="Text 8"/>
          <p:cNvSpPr txBox="1"/>
          <p:nvPr/>
        </p:nvSpPr>
        <p:spPr>
          <a:xfrm>
            <a:off x="4581144" y="1600200"/>
            <a:ext cx="548640" cy="548640"/>
          </a:xfrm>
          <a:prstGeom prst="rect">
            <a:avLst/>
          </a:prstGeom>
          <a:noFill/>
          <a:ln/>
        </p:spPr>
        <p:txBody>
          <a:bodyPr wrap="square" lIns="0" tIns="0" rIns="0" bIns="0" rtlCol="0" anchor="ctr"/>
          <a:lstStyle/>
          <a:p>
            <a:pPr marL="0" indent="0" algn="ctr">
              <a:buNone/>
            </a:pPr>
            <a:r>
              <a:rPr lang="en-US" sz="2000" b="1" dirty="0">
                <a:solidFill>
                  <a:schemeClr val="tx1"/>
                </a:solidFill>
              </a:rPr>
              <a:t>2</a:t>
            </a:r>
            <a:endParaRPr lang="en-US" sz="2000" dirty="0"/>
          </a:p>
        </p:txBody>
      </p:sp>
      <p:sp>
        <p:nvSpPr>
          <p:cNvPr id="12" name="Text 9"/>
          <p:cNvSpPr txBox="1"/>
          <p:nvPr/>
        </p:nvSpPr>
        <p:spPr>
          <a:xfrm>
            <a:off x="4581144" y="2286000"/>
            <a:ext cx="3026664" cy="685800"/>
          </a:xfrm>
          <a:prstGeom prst="rect">
            <a:avLst/>
          </a:prstGeom>
          <a:noFill/>
          <a:ln/>
        </p:spPr>
        <p:txBody>
          <a:bodyPr wrap="square" lIns="0" tIns="0" rIns="0" bIns="0" rtlCol="0" anchor="t"/>
          <a:lstStyle/>
          <a:p>
            <a:pPr marL="0" indent="0">
              <a:buNone/>
            </a:pPr>
            <a:r>
              <a:rPr lang="en-US" sz="1800" b="1" dirty="0">
                <a:solidFill>
                  <a:schemeClr val="tx1"/>
                </a:solidFill>
              </a:rPr>
              <a:t>Run the kickoff notebook</a:t>
            </a:r>
            <a:endParaRPr lang="en-US" sz="1800" dirty="0"/>
          </a:p>
        </p:txBody>
      </p:sp>
      <p:sp>
        <p:nvSpPr>
          <p:cNvPr id="13" name="Text 10"/>
          <p:cNvSpPr txBox="1"/>
          <p:nvPr/>
        </p:nvSpPr>
        <p:spPr>
          <a:xfrm>
            <a:off x="4581144" y="2926080"/>
            <a:ext cx="3026664" cy="2468880"/>
          </a:xfrm>
          <a:prstGeom prst="rect">
            <a:avLst/>
          </a:prstGeom>
          <a:noFill/>
          <a:ln/>
        </p:spPr>
        <p:txBody>
          <a:bodyPr wrap="square" lIns="0" tIns="0" rIns="0" bIns="0" rtlCol="0" anchor="t"/>
          <a:lstStyle/>
          <a:p>
            <a:pPr marL="0" indent="0">
              <a:buNone/>
            </a:pPr>
            <a:r>
              <a:rPr lang="en-US" sz="1600" dirty="0">
                <a:solidFill>
                  <a:schemeClr val="tx2"/>
                </a:solidFill>
                <a:latin typeface="Courier New" pitchFamily="34" charset="0"/>
                <a:ea typeface="Courier New" pitchFamily="34" charset="-122"/>
                <a:cs typeface="Courier New" pitchFamily="34" charset="-120"/>
              </a:rPr>
              <a:t>kickoff_notebook.ipynb</a:t>
            </a:r>
            <a:r>
              <a:rPr lang="en-US" sz="1600" dirty="0">
                <a:solidFill>
                  <a:schemeClr val="tx2"/>
                </a:solidFill>
              </a:rPr>
              <a:t> fits a linear baseline, scores it with the organisers' </a:t>
            </a:r>
            <a:r>
              <a:rPr lang="en-US" sz="1600" dirty="0">
                <a:solidFill>
                  <a:schemeClr val="tx2"/>
                </a:solidFill>
                <a:latin typeface="Courier New" pitchFamily="34" charset="0"/>
                <a:ea typeface="Courier New" pitchFamily="34" charset="-122"/>
                <a:cs typeface="Courier New" pitchFamily="34" charset="-120"/>
              </a:rPr>
              <a:t>score_submission</a:t>
            </a:r>
            <a:r>
              <a:rPr lang="en-US" sz="1600" dirty="0">
                <a:solidFill>
                  <a:schemeClr val="tx2"/>
                </a:solidFill>
              </a:rPr>
              <a:t> from </a:t>
            </a:r>
            <a:r>
              <a:rPr lang="en-US" sz="1600" dirty="0">
                <a:solidFill>
                  <a:schemeClr val="tx2"/>
                </a:solidFill>
                <a:latin typeface="Courier New" pitchFamily="34" charset="0"/>
                <a:ea typeface="Courier New" pitchFamily="34" charset="-122"/>
                <a:cs typeface="Courier New" pitchFamily="34" charset="-120"/>
              </a:rPr>
              <a:t>pallas_score.py</a:t>
            </a:r>
            <a:r>
              <a:rPr lang="en-US" sz="1600" dirty="0">
                <a:solidFill>
                  <a:schemeClr val="tx2"/>
                </a:solidFill>
              </a:rPr>
              <a:t> on a held-out split, and writes </a:t>
            </a:r>
            <a:r>
              <a:rPr lang="en-US" sz="1600" dirty="0">
                <a:solidFill>
                  <a:schemeClr val="tx2"/>
                </a:solidFill>
                <a:latin typeface="Courier New" pitchFamily="34" charset="0"/>
                <a:ea typeface="Courier New" pitchFamily="34" charset="-122"/>
                <a:cs typeface="Courier New" pitchFamily="34" charset="-120"/>
              </a:rPr>
              <a:t>submission_inverse.csv</a:t>
            </a:r>
            <a:r>
              <a:rPr lang="en-US" sz="1600" dirty="0">
                <a:solidFill>
                  <a:schemeClr val="tx2"/>
                </a:solidFill>
              </a:rPr>
              <a:t> — so you see how the score is computed before you submit.</a:t>
            </a:r>
            <a:endParaRPr lang="en-US" sz="1600" dirty="0"/>
          </a:p>
        </p:txBody>
      </p:sp>
      <p:sp>
        <p:nvSpPr>
          <p:cNvPr id="14" name="step 3"/>
          <p:cNvSpPr/>
          <p:nvPr/>
        </p:nvSpPr>
        <p:spPr>
          <a:xfrm>
            <a:off x="8065008" y="1371600"/>
            <a:ext cx="3575304" cy="4160520"/>
          </a:xfrm>
          <a:prstGeom prst="roundRect">
            <a:avLst>
              <a:gd name="adj" fmla="val 2046"/>
            </a:avLst>
          </a:prstGeom>
          <a:solidFill>
            <a:schemeClr val="bg2"/>
          </a:solidFill>
          <a:ln w="12700">
            <a:solidFill>
              <a:schemeClr val="bg2"/>
            </a:solidFill>
            <a:prstDash val="solid"/>
          </a:ln>
        </p:spPr>
        <p:txBody>
          <a:bodyPr/>
          <a:lstStyle/>
          <a:p>
            <a:endParaRPr lang="LID4096"/>
          </a:p>
        </p:txBody>
      </p:sp>
      <p:sp>
        <p:nvSpPr>
          <p:cNvPr id="15" name="numeral 3"/>
          <p:cNvSpPr/>
          <p:nvPr/>
        </p:nvSpPr>
        <p:spPr>
          <a:xfrm>
            <a:off x="8339328" y="1600200"/>
            <a:ext cx="548640" cy="548640"/>
          </a:xfrm>
          <a:prstGeom prst="ellipse">
            <a:avLst/>
          </a:prstGeom>
          <a:solidFill>
            <a:schemeClr val="accent1"/>
          </a:solidFill>
          <a:ln w="12700">
            <a:solidFill>
              <a:schemeClr val="accent1"/>
            </a:solidFill>
            <a:prstDash val="solid"/>
          </a:ln>
        </p:spPr>
        <p:txBody>
          <a:bodyPr/>
          <a:lstStyle/>
          <a:p>
            <a:endParaRPr lang="LID4096"/>
          </a:p>
        </p:txBody>
      </p:sp>
      <p:sp>
        <p:nvSpPr>
          <p:cNvPr id="16" name="Text 13"/>
          <p:cNvSpPr txBox="1"/>
          <p:nvPr/>
        </p:nvSpPr>
        <p:spPr>
          <a:xfrm>
            <a:off x="8339328" y="1600200"/>
            <a:ext cx="548640" cy="548640"/>
          </a:xfrm>
          <a:prstGeom prst="rect">
            <a:avLst/>
          </a:prstGeom>
          <a:noFill/>
          <a:ln/>
        </p:spPr>
        <p:txBody>
          <a:bodyPr wrap="square" lIns="0" tIns="0" rIns="0" bIns="0" rtlCol="0" anchor="ctr"/>
          <a:lstStyle/>
          <a:p>
            <a:pPr marL="0" indent="0" algn="ctr">
              <a:buNone/>
            </a:pPr>
            <a:r>
              <a:rPr lang="en-US" sz="2000" b="1" dirty="0">
                <a:solidFill>
                  <a:schemeClr val="tx1"/>
                </a:solidFill>
              </a:rPr>
              <a:t>3</a:t>
            </a:r>
            <a:endParaRPr lang="en-US" sz="2000" dirty="0"/>
          </a:p>
        </p:txBody>
      </p:sp>
      <p:sp>
        <p:nvSpPr>
          <p:cNvPr id="17" name="Text 14"/>
          <p:cNvSpPr txBox="1"/>
          <p:nvPr/>
        </p:nvSpPr>
        <p:spPr>
          <a:xfrm>
            <a:off x="8339328" y="2286000"/>
            <a:ext cx="3026664" cy="685800"/>
          </a:xfrm>
          <a:prstGeom prst="rect">
            <a:avLst/>
          </a:prstGeom>
          <a:noFill/>
          <a:ln/>
        </p:spPr>
        <p:txBody>
          <a:bodyPr wrap="square" lIns="0" tIns="0" rIns="0" bIns="0" rtlCol="0" anchor="t"/>
          <a:lstStyle/>
          <a:p>
            <a:pPr marL="0" indent="0">
              <a:buNone/>
            </a:pPr>
            <a:r>
              <a:rPr lang="en-US" sz="1800" b="1" dirty="0">
                <a:solidFill>
                  <a:schemeClr val="tx1"/>
                </a:solidFill>
              </a:rPr>
              <a:t>Physics track</a:t>
            </a:r>
            <a:endParaRPr lang="en-US" sz="1800" dirty="0"/>
          </a:p>
        </p:txBody>
      </p:sp>
      <p:sp>
        <p:nvSpPr>
          <p:cNvPr id="18" name="Text 15"/>
          <p:cNvSpPr txBox="1"/>
          <p:nvPr/>
        </p:nvSpPr>
        <p:spPr>
          <a:xfrm>
            <a:off x="8339328" y="2926080"/>
            <a:ext cx="3026664" cy="2468880"/>
          </a:xfrm>
          <a:prstGeom prst="rect">
            <a:avLst/>
          </a:prstGeom>
          <a:noFill/>
          <a:ln/>
        </p:spPr>
        <p:txBody>
          <a:bodyPr wrap="square" lIns="0" tIns="0" rIns="0" bIns="0" rtlCol="0" anchor="t"/>
          <a:lstStyle/>
          <a:p>
            <a:pPr marL="0" indent="0">
              <a:buNone/>
            </a:pPr>
            <a:r>
              <a:rPr lang="en-US" sz="1600" dirty="0">
                <a:solidFill>
                  <a:schemeClr val="tx2"/>
                </a:solidFill>
                <a:latin typeface="Courier New" pitchFamily="34" charset="0"/>
                <a:ea typeface="Courier New" pitchFamily="34" charset="-122"/>
                <a:cs typeface="Courier New" pitchFamily="34" charset="-120"/>
              </a:rPr>
              <a:t>PHYSICS.md</a:t>
            </a:r>
            <a:r>
              <a:rPr lang="en-US" sz="1600" dirty="0">
                <a:solidFill>
                  <a:schemeClr val="tx2"/>
                </a:solidFill>
              </a:rPr>
              <a:t> and </a:t>
            </a:r>
            <a:r>
              <a:rPr lang="en-US" sz="1600" dirty="0">
                <a:solidFill>
                  <a:schemeClr val="tx2"/>
                </a:solidFill>
                <a:latin typeface="Courier New" pitchFamily="34" charset="0"/>
                <a:ea typeface="Courier New" pitchFamily="34" charset="-122"/>
                <a:cs typeface="Courier New" pitchFamily="34" charset="-120"/>
              </a:rPr>
              <a:t>physics_formulas.py</a:t>
            </a:r>
            <a:r>
              <a:rPr lang="en-US" sz="1600" dirty="0">
                <a:solidFill>
                  <a:schemeClr val="tx2"/>
                </a:solidFill>
              </a:rPr>
              <a:t>: the density profile from the knobs for both campaigns, the laser parameters, and seven textbook formulas as functions.</a:t>
            </a:r>
            <a:endParaRPr lang="en-US" sz="1600" dirty="0"/>
          </a:p>
        </p:txBody>
      </p:sp>
      <p:sp>
        <p:nvSpPr>
          <p:cNvPr id="19" name="Text 16"/>
          <p:cNvSpPr txBox="1"/>
          <p:nvPr/>
        </p:nvSpPr>
        <p:spPr>
          <a:xfrm>
            <a:off x="548640" y="5669280"/>
            <a:ext cx="11091672" cy="274320"/>
          </a:xfrm>
          <a:prstGeom prst="rect">
            <a:avLst/>
          </a:prstGeom>
          <a:noFill/>
          <a:ln/>
        </p:spPr>
        <p:txBody>
          <a:bodyPr wrap="square" lIns="0" tIns="0" rIns="0" bIns="0" rtlCol="0" anchor="t"/>
          <a:lstStyle/>
          <a:p>
            <a:pPr marL="0" indent="0">
              <a:buNone/>
            </a:pPr>
            <a:r>
              <a:rPr lang="en-US" sz="1200" dirty="0">
                <a:solidFill>
                  <a:schemeClr val="tx2"/>
                </a:solidFill>
              </a:rPr>
              <a:t>Where things are: </a:t>
            </a:r>
            <a:r>
              <a:rPr lang="en-US" sz="1200" dirty="0">
                <a:solidFill>
                  <a:schemeClr val="tx2"/>
                </a:solidFill>
                <a:latin typeface="Courier New" pitchFamily="34" charset="0"/>
                <a:ea typeface="Courier New" pitchFamily="34" charset="-122"/>
                <a:cs typeface="Courier New" pitchFamily="34" charset="-120"/>
              </a:rPr>
              <a:t>README.md</a:t>
            </a:r>
            <a:r>
              <a:rPr lang="en-US" sz="1200" dirty="0">
                <a:solidFill>
                  <a:schemeClr val="tx2"/>
                </a:solidFill>
              </a:rPr>
              <a:t> · </a:t>
            </a:r>
            <a:r>
              <a:rPr lang="en-US" sz="1200" dirty="0">
                <a:solidFill>
                  <a:schemeClr val="tx2"/>
                </a:solidFill>
                <a:latin typeface="Courier New" pitchFamily="34" charset="0"/>
                <a:ea typeface="Courier New" pitchFamily="34" charset="-122"/>
                <a:cs typeface="Courier New" pitchFamily="34" charset="-120"/>
              </a:rPr>
              <a:t>objectives.md</a:t>
            </a:r>
            <a:r>
              <a:rPr lang="en-US" sz="1200" dirty="0">
                <a:solidFill>
                  <a:schemeClr val="tx2"/>
                </a:solidFill>
              </a:rPr>
              <a:t> · </a:t>
            </a:r>
            <a:r>
              <a:rPr lang="en-US" sz="1200" dirty="0">
                <a:solidFill>
                  <a:schemeClr val="tx2"/>
                </a:solidFill>
                <a:latin typeface="Courier New" pitchFamily="34" charset="0"/>
                <a:ea typeface="Courier New" pitchFamily="34" charset="-122"/>
                <a:cs typeface="Courier New" pitchFamily="34" charset="-120"/>
              </a:rPr>
              <a:t>data/README.md</a:t>
            </a:r>
            <a:r>
              <a:rPr lang="en-US" sz="1200" dirty="0">
                <a:solidFill>
                  <a:schemeClr val="tx2"/>
                </a:solidFill>
              </a:rPr>
              <a:t> · </a:t>
            </a:r>
            <a:r>
              <a:rPr lang="en-US" sz="1200" dirty="0">
                <a:solidFill>
                  <a:schemeClr val="tx2"/>
                </a:solidFill>
                <a:latin typeface="Courier New" pitchFamily="34" charset="0"/>
                <a:ea typeface="Courier New" pitchFamily="34" charset="-122"/>
                <a:cs typeface="Courier New" pitchFamily="34" charset="-120"/>
              </a:rPr>
              <a:t>GRADING.md</a:t>
            </a:r>
            <a:r>
              <a:rPr lang="en-US" sz="1200" dirty="0">
                <a:solidFill>
                  <a:schemeClr val="tx2"/>
                </a:solidFill>
              </a:rPr>
              <a:t> · </a:t>
            </a:r>
            <a:r>
              <a:rPr lang="en-US" sz="1200" dirty="0">
                <a:solidFill>
                  <a:schemeClr val="tx2"/>
                </a:solidFill>
                <a:latin typeface="Courier New" pitchFamily="34" charset="0"/>
                <a:ea typeface="Courier New" pitchFamily="34" charset="-122"/>
                <a:cs typeface="Courier New" pitchFamily="34" charset="-120"/>
              </a:rPr>
              <a:t>pallas_score.py</a:t>
            </a:r>
            <a:r>
              <a:rPr lang="en-US" sz="1200" dirty="0">
                <a:solidFill>
                  <a:schemeClr val="tx2"/>
                </a:solidFill>
              </a:rPr>
              <a:t> · </a:t>
            </a:r>
            <a:r>
              <a:rPr lang="en-US" sz="1200" dirty="0">
                <a:solidFill>
                  <a:schemeClr val="tx2"/>
                </a:solidFill>
                <a:latin typeface="Courier New" pitchFamily="34" charset="0"/>
                <a:ea typeface="Courier New" pitchFamily="34" charset="-122"/>
                <a:cs typeface="Courier New" pitchFamily="34" charset="-120"/>
              </a:rPr>
              <a:t>kickoff_notebook.ipynb</a:t>
            </a:r>
            <a:r>
              <a:rPr lang="en-US" sz="1200" dirty="0">
                <a:solidFill>
                  <a:schemeClr val="tx2"/>
                </a:solidFill>
              </a:rPr>
              <a:t> · </a:t>
            </a:r>
            <a:r>
              <a:rPr lang="en-US" sz="1200" dirty="0">
                <a:solidFill>
                  <a:schemeClr val="tx2"/>
                </a:solidFill>
                <a:latin typeface="Courier New" pitchFamily="34" charset="0"/>
                <a:ea typeface="Courier New" pitchFamily="34" charset="-122"/>
                <a:cs typeface="Courier New" pitchFamily="34" charset="-120"/>
              </a:rPr>
              <a:t>PHYSICS.md</a:t>
            </a:r>
            <a:endParaRPr lang="en-US" sz="1200" dirty="0"/>
          </a:p>
        </p:txBody>
      </p:sp>
      <p:sp>
        <p:nvSpPr>
          <p:cNvPr id="20" name="Text 17"/>
          <p:cNvSpPr txBox="1"/>
          <p:nvPr/>
        </p:nvSpPr>
        <p:spPr>
          <a:xfrm>
            <a:off x="548640" y="5989320"/>
            <a:ext cx="11091672" cy="274320"/>
          </a:xfrm>
          <a:prstGeom prst="rect">
            <a:avLst/>
          </a:prstGeom>
          <a:noFill/>
          <a:ln/>
        </p:spPr>
        <p:txBody>
          <a:bodyPr wrap="square" lIns="0" tIns="0" rIns="0" bIns="0" rtlCol="0" anchor="t"/>
          <a:lstStyle/>
          <a:p>
            <a:pPr marL="0" indent="0">
              <a:buNone/>
            </a:pPr>
            <a:r>
              <a:rPr lang="en-US" sz="1200" dirty="0">
                <a:solidFill>
                  <a:schemeClr val="tx2"/>
                </a:solidFill>
              </a:rPr>
              <a:t>Hand-in and ranking: </a:t>
            </a:r>
            <a:r>
              <a:rPr lang="en-US" sz="1200" dirty="0">
                <a:solidFill>
                  <a:schemeClr val="tx2"/>
                </a:solidFill>
                <a:latin typeface="Courier New" pitchFamily="34" charset="0"/>
                <a:ea typeface="Courier New" pitchFamily="34" charset="-122"/>
                <a:cs typeface="Courier New" pitchFamily="34" charset="-120"/>
              </a:rPr>
              <a:t>GRADING.md</a:t>
            </a:r>
            <a:r>
              <a:rPr lang="en-US" sz="1200" dirty="0">
                <a:solidFill>
                  <a:schemeClr val="tx2"/>
                </a:solidFill>
              </a:rPr>
              <a:t>. The jury decides.</a:t>
            </a:r>
            <a:endParaRPr lang="en-US" sz="1200" dirty="0"/>
          </a:p>
        </p:txBody>
      </p:sp>
      <p:sp>
        <p:nvSpPr>
          <p:cNvPr id="25" name="Slide Number Placeholder 0"/>
          <p:cNvSpPr>
            <a:spLocks noGrp="1"/>
          </p:cNvSpPr>
          <p:nvPr>
            <p:ph type="sldNum" sz="quarter" idx="4294967295"/>
          </p:nvPr>
        </p:nvSpPr>
        <p:spPr>
          <a:xfrm>
            <a:off x="10698480" y="6446520"/>
            <a:ext cx="941832" cy="274320"/>
          </a:xfrm>
          <a:prstGeom prst="rect">
            <a:avLst/>
          </a:prstGeom>
          <a:extLst>
            <a:ext uri="{C572A759-6A51-4108-AA02-DFA0A04FC94B}">
              <ma14:wrappingTextBoxFlag xmlns:ma14="http://schemas.microsoft.com/office/mac/drawingml/2011/main" xmlns="" val="0"/>
            </a:ext>
          </a:extLst>
        </p:spPr>
        <p:txBody>
          <a:bodyPr lIns="0" tIns="0" rIns="0" bIns="0"/>
          <a:lstStyle>
            <a:lvl1pPr>
              <a:defRPr sz="1000">
                <a:solidFill>
                  <a:srgbClr val="475569"/>
                </a:solidFill>
              </a:defRPr>
            </a:lvl1pPr>
          </a:lstStyle>
          <a:p>
            <a:pPr algn="r"/>
            <a:fld id="{F7021451-1387-4CA6-816F-3879F97B5CBC}" type="slidenum">
              <a:rPr lang="en-US" b="0"/>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pic>
        <p:nvPicPr>
          <p:cNvPr id="2" name="PALLAS gas cell during a shot" descr="/data/mykyta/pallas-ml-study/reports/hackathon/talk/assets/pallas_target_plasma.jpg"/>
          <p:cNvPicPr>
            <a:picLocks noChangeAspect="1"/>
          </p:cNvPicPr>
          <p:nvPr/>
        </p:nvPicPr>
        <p:blipFill>
          <a:blip r:embed="rId3"/>
          <a:srcRect t="7692" r="23077" b="34615"/>
          <a:stretch/>
        </p:blipFill>
        <p:spPr>
          <a:xfrm>
            <a:off x="0" y="0"/>
            <a:ext cx="12191695" cy="6858000"/>
          </a:xfrm>
          <a:prstGeom prst="rect">
            <a:avLst/>
          </a:prstGeom>
        </p:spPr>
      </p:pic>
      <p:sp>
        <p:nvSpPr>
          <p:cNvPr id="3" name="closing panel"/>
          <p:cNvSpPr/>
          <p:nvPr/>
        </p:nvSpPr>
        <p:spPr>
          <a:xfrm>
            <a:off x="0" y="0"/>
            <a:ext cx="6705295" cy="6858000"/>
          </a:xfrm>
          <a:prstGeom prst="rect">
            <a:avLst/>
          </a:prstGeom>
          <a:solidFill>
            <a:srgbClr val="0D1B2A">
              <a:alpha val="75000"/>
            </a:srgbClr>
          </a:solidFill>
          <a:ln w="12700">
            <a:solidFill>
              <a:srgbClr val="0D1B2A">
                <a:alpha val="0"/>
              </a:srgbClr>
            </a:solidFill>
            <a:prstDash val="solid"/>
          </a:ln>
        </p:spPr>
        <p:txBody>
          <a:bodyPr/>
          <a:lstStyle/>
          <a:p>
            <a:endParaRPr lang="LID4096"/>
          </a:p>
        </p:txBody>
      </p:sp>
      <p:sp>
        <p:nvSpPr>
          <p:cNvPr id="4" name="title"/>
          <p:cNvSpPr txBox="1"/>
          <p:nvPr/>
        </p:nvSpPr>
        <p:spPr>
          <a:xfrm>
            <a:off x="548640" y="640080"/>
            <a:ext cx="5852160" cy="822960"/>
          </a:xfrm>
          <a:prstGeom prst="rect">
            <a:avLst/>
          </a:prstGeom>
          <a:noFill/>
          <a:ln/>
        </p:spPr>
        <p:txBody>
          <a:bodyPr wrap="square" lIns="0" tIns="0" rIns="0" bIns="0" rtlCol="0" anchor="t"/>
          <a:lstStyle/>
          <a:p>
            <a:pPr marL="0" indent="0">
              <a:buNone/>
            </a:pPr>
            <a:r>
              <a:rPr lang="en-US" sz="4000" b="1" dirty="0">
                <a:solidFill>
                  <a:schemeClr val="accent1"/>
                </a:solidFill>
                <a:latin typeface="Cambria" pitchFamily="34" charset="0"/>
                <a:ea typeface="Cambria" pitchFamily="34" charset="-122"/>
                <a:cs typeface="Cambria" pitchFamily="34" charset="-120"/>
              </a:rPr>
              <a:t>Thank you</a:t>
            </a:r>
          </a:p>
          <a:p>
            <a:pPr marL="0" indent="0">
              <a:buNone/>
            </a:pPr>
            <a:r>
              <a:rPr lang="en-US" sz="4000" b="1" dirty="0">
                <a:solidFill>
                  <a:schemeClr val="accent1"/>
                </a:solidFill>
                <a:latin typeface="Cambria" pitchFamily="34" charset="0"/>
                <a:ea typeface="Cambria" pitchFamily="34" charset="-122"/>
              </a:rPr>
              <a:t>Questions`?</a:t>
            </a:r>
            <a:endParaRPr lang="en-US" sz="4000" dirty="0"/>
          </a:p>
        </p:txBody>
      </p:sp>
      <p:sp>
        <p:nvSpPr>
          <p:cNvPr id="5" name="Text 2"/>
          <p:cNvSpPr txBox="1"/>
          <p:nvPr/>
        </p:nvSpPr>
        <p:spPr>
          <a:xfrm>
            <a:off x="548640" y="2011680"/>
            <a:ext cx="5852160" cy="731520"/>
          </a:xfrm>
          <a:prstGeom prst="rect">
            <a:avLst/>
          </a:prstGeom>
          <a:noFill/>
          <a:ln/>
        </p:spPr>
        <p:txBody>
          <a:bodyPr wrap="square" lIns="0" tIns="0" rIns="0" bIns="0" rtlCol="0" anchor="t"/>
          <a:lstStyle/>
          <a:p>
            <a:pPr marL="0" indent="0">
              <a:buNone/>
            </a:pPr>
            <a:r>
              <a:rPr lang="en-US" sz="1800" b="1" dirty="0">
                <a:solidFill>
                  <a:schemeClr val="bg1"/>
                </a:solidFill>
              </a:rPr>
              <a:t>Mykyta Lenivenko</a:t>
            </a:r>
            <a:r>
              <a:rPr lang="en-US" sz="1800" dirty="0">
                <a:solidFill>
                  <a:schemeClr val="bg1"/>
                </a:solidFill>
              </a:rPr>
              <a:t> — IJCLab · </a:t>
            </a:r>
            <a:r>
              <a:rPr lang="en-US" sz="1800" dirty="0">
                <a:solidFill>
                  <a:schemeClr val="bg1"/>
                </a:solidFill>
                <a:latin typeface="Courier New" pitchFamily="34" charset="0"/>
                <a:ea typeface="Courier New" pitchFamily="34" charset="-122"/>
                <a:cs typeface="Courier New" pitchFamily="34" charset="-120"/>
              </a:rPr>
              <a:t>mykyta.lenivenko@ijclab.in2p3.fr</a:t>
            </a:r>
            <a:endParaRPr lang="en-US" sz="1800" dirty="0"/>
          </a:p>
        </p:txBody>
      </p:sp>
      <p:sp>
        <p:nvSpPr>
          <p:cNvPr id="6" name="Text 3"/>
          <p:cNvSpPr txBox="1"/>
          <p:nvPr/>
        </p:nvSpPr>
        <p:spPr>
          <a:xfrm>
            <a:off x="548640" y="2926080"/>
            <a:ext cx="5852160" cy="3291840"/>
          </a:xfrm>
          <a:prstGeom prst="rect">
            <a:avLst/>
          </a:prstGeom>
          <a:noFill/>
          <a:ln/>
        </p:spPr>
        <p:txBody>
          <a:bodyPr wrap="square" lIns="0" tIns="0" rIns="0" bIns="0" rtlCol="0" anchor="t"/>
          <a:lstStyle/>
          <a:p>
            <a:pPr marL="177800" indent="-177800">
              <a:spcAft>
                <a:spcPts val="600"/>
              </a:spcAft>
              <a:buSzPct val="100000"/>
              <a:buChar char="•"/>
            </a:pPr>
            <a:r>
              <a:rPr lang="en-US" sz="1200" dirty="0">
                <a:solidFill>
                  <a:srgbClr val="CBD5E1"/>
                </a:solidFill>
              </a:rPr>
              <a:t>G. Kane </a:t>
            </a:r>
            <a:r>
              <a:rPr lang="en-US" sz="1200" i="1" dirty="0">
                <a:solidFill>
                  <a:srgbClr val="CBD5E1"/>
                </a:solidFill>
              </a:rPr>
              <a:t>et al.</a:t>
            </a:r>
            <a:r>
              <a:rPr lang="en-US" sz="1200" dirty="0">
                <a:solidFill>
                  <a:srgbClr val="CBD5E1"/>
                </a:solidFill>
              </a:rPr>
              <a:t>, </a:t>
            </a:r>
            <a:r>
              <a:rPr lang="en-US" sz="1200" i="1" dirty="0">
                <a:solidFill>
                  <a:srgbClr val="CBD5E1"/>
                </a:solidFill>
              </a:rPr>
              <a:t>Mach. Learn.: Sci. Technol.</a:t>
            </a:r>
            <a:r>
              <a:rPr lang="en-US" sz="1200" dirty="0">
                <a:solidFill>
                  <a:srgbClr val="CBD5E1"/>
                </a:solidFill>
              </a:rPr>
              <a:t> </a:t>
            </a:r>
            <a:r>
              <a:rPr lang="en-US" sz="1200" b="1" dirty="0">
                <a:solidFill>
                  <a:srgbClr val="CBD5E1"/>
                </a:solidFill>
              </a:rPr>
              <a:t>7</a:t>
            </a:r>
            <a:r>
              <a:rPr lang="en-US" sz="1200" dirty="0">
                <a:solidFill>
                  <a:srgbClr val="CBD5E1"/>
                </a:solidFill>
              </a:rPr>
              <a:t>, 030502 (2026)</a:t>
            </a:r>
            <a:endParaRPr lang="en-US" sz="1200" dirty="0"/>
          </a:p>
          <a:p>
            <a:pPr marL="177800" indent="-177800">
              <a:spcAft>
                <a:spcPts val="600"/>
              </a:spcAft>
              <a:buSzPct val="100000"/>
              <a:buChar char="•"/>
            </a:pPr>
            <a:r>
              <a:rPr lang="en-US" sz="1200" dirty="0">
                <a:solidFill>
                  <a:srgbClr val="CBD5E1"/>
                </a:solidFill>
              </a:rPr>
              <a:t>P. Drobniak </a:t>
            </a:r>
            <a:r>
              <a:rPr lang="en-US" sz="1200" i="1" dirty="0">
                <a:solidFill>
                  <a:srgbClr val="CBD5E1"/>
                </a:solidFill>
              </a:rPr>
              <a:t>et al.</a:t>
            </a:r>
            <a:r>
              <a:rPr lang="en-US" sz="1200" dirty="0">
                <a:solidFill>
                  <a:srgbClr val="CBD5E1"/>
                </a:solidFill>
              </a:rPr>
              <a:t>, </a:t>
            </a:r>
            <a:r>
              <a:rPr lang="en-US" sz="1200" i="1" dirty="0">
                <a:solidFill>
                  <a:srgbClr val="CBD5E1"/>
                </a:solidFill>
              </a:rPr>
              <a:t>Phys. Rev. Accel. Beams</a:t>
            </a:r>
            <a:r>
              <a:rPr lang="en-US" sz="1200" dirty="0">
                <a:solidFill>
                  <a:srgbClr val="CBD5E1"/>
                </a:solidFill>
              </a:rPr>
              <a:t> </a:t>
            </a:r>
            <a:r>
              <a:rPr lang="en-US" sz="1200" b="1" dirty="0">
                <a:solidFill>
                  <a:srgbClr val="CBD5E1"/>
                </a:solidFill>
              </a:rPr>
              <a:t>26</a:t>
            </a:r>
            <a:r>
              <a:rPr lang="en-US" sz="1200" dirty="0">
                <a:solidFill>
                  <a:srgbClr val="CBD5E1"/>
                </a:solidFill>
              </a:rPr>
              <a:t>, 091302 (2023)</a:t>
            </a:r>
            <a:endParaRPr lang="en-US" sz="1200" dirty="0"/>
          </a:p>
          <a:p>
            <a:pPr marL="177800" indent="-177800">
              <a:spcAft>
                <a:spcPts val="600"/>
              </a:spcAft>
              <a:buSzPct val="100000"/>
              <a:buChar char="•"/>
            </a:pPr>
            <a:r>
              <a:rPr lang="en-US" sz="1200" dirty="0">
                <a:solidFill>
                  <a:srgbClr val="CBD5E1"/>
                </a:solidFill>
              </a:rPr>
              <a:t>J. Derouillat </a:t>
            </a:r>
            <a:r>
              <a:rPr lang="en-US" sz="1200" i="1" dirty="0">
                <a:solidFill>
                  <a:srgbClr val="CBD5E1"/>
                </a:solidFill>
              </a:rPr>
              <a:t>et al.</a:t>
            </a:r>
            <a:r>
              <a:rPr lang="en-US" sz="1200" dirty="0">
                <a:solidFill>
                  <a:srgbClr val="CBD5E1"/>
                </a:solidFill>
              </a:rPr>
              <a:t>, </a:t>
            </a:r>
            <a:r>
              <a:rPr lang="en-US" sz="1200" i="1" dirty="0">
                <a:solidFill>
                  <a:srgbClr val="CBD5E1"/>
                </a:solidFill>
              </a:rPr>
              <a:t>Comput. Phys. Commun.</a:t>
            </a:r>
            <a:r>
              <a:rPr lang="en-US" sz="1200" dirty="0">
                <a:solidFill>
                  <a:srgbClr val="CBD5E1"/>
                </a:solidFill>
              </a:rPr>
              <a:t> </a:t>
            </a:r>
            <a:r>
              <a:rPr lang="en-US" sz="1200" b="1" dirty="0">
                <a:solidFill>
                  <a:srgbClr val="CBD5E1"/>
                </a:solidFill>
              </a:rPr>
              <a:t>222</a:t>
            </a:r>
            <a:r>
              <a:rPr lang="en-US" sz="1200" dirty="0">
                <a:solidFill>
                  <a:srgbClr val="CBD5E1"/>
                </a:solidFill>
              </a:rPr>
              <a:t>, 351 (2018) — Smilei</a:t>
            </a:r>
            <a:endParaRPr lang="en-US" sz="1200" dirty="0"/>
          </a:p>
          <a:p>
            <a:pPr marL="177800" indent="-177800">
              <a:spcAft>
                <a:spcPts val="600"/>
              </a:spcAft>
              <a:buSzPct val="100000"/>
              <a:buChar char="•"/>
            </a:pPr>
            <a:r>
              <a:rPr lang="en-US" sz="1200" dirty="0">
                <a:solidFill>
                  <a:srgbClr val="CBD5E1"/>
                </a:solidFill>
              </a:rPr>
              <a:t>E. Esarey, C. B. Schroeder, W. P. Leemans, </a:t>
            </a:r>
            <a:r>
              <a:rPr lang="en-US" sz="1200" i="1" dirty="0">
                <a:solidFill>
                  <a:srgbClr val="CBD5E1"/>
                </a:solidFill>
              </a:rPr>
              <a:t>Rev. Mod. Phys.</a:t>
            </a:r>
            <a:r>
              <a:rPr lang="en-US" sz="1200" dirty="0">
                <a:solidFill>
                  <a:srgbClr val="CBD5E1"/>
                </a:solidFill>
              </a:rPr>
              <a:t> </a:t>
            </a:r>
            <a:r>
              <a:rPr lang="en-US" sz="1200" b="1" dirty="0">
                <a:solidFill>
                  <a:srgbClr val="CBD5E1"/>
                </a:solidFill>
              </a:rPr>
              <a:t>81</a:t>
            </a:r>
            <a:r>
              <a:rPr lang="en-US" sz="1200" dirty="0">
                <a:solidFill>
                  <a:srgbClr val="CBD5E1"/>
                </a:solidFill>
              </a:rPr>
              <a:t>, 1229 (2009)</a:t>
            </a:r>
            <a:endParaRPr lang="en-US" sz="1200" dirty="0"/>
          </a:p>
          <a:p>
            <a:pPr marL="177800" indent="-177800">
              <a:spcAft>
                <a:spcPts val="600"/>
              </a:spcAft>
              <a:buSzPct val="100000"/>
              <a:buChar char="•"/>
            </a:pPr>
            <a:r>
              <a:rPr lang="en-US" sz="1200" dirty="0">
                <a:solidFill>
                  <a:srgbClr val="CBD5E1"/>
                </a:solidFill>
              </a:rPr>
              <a:t>A. Döpp </a:t>
            </a:r>
            <a:r>
              <a:rPr lang="en-US" sz="1200" i="1" dirty="0">
                <a:solidFill>
                  <a:srgbClr val="CBD5E1"/>
                </a:solidFill>
              </a:rPr>
              <a:t>et al.</a:t>
            </a:r>
            <a:r>
              <a:rPr lang="en-US" sz="1200" dirty="0">
                <a:solidFill>
                  <a:srgbClr val="CBD5E1"/>
                </a:solidFill>
              </a:rPr>
              <a:t>, </a:t>
            </a:r>
            <a:r>
              <a:rPr lang="en-US" sz="1200" i="1" dirty="0">
                <a:solidFill>
                  <a:srgbClr val="CBD5E1"/>
                </a:solidFill>
              </a:rPr>
              <a:t>High Power Laser Sci. Eng.</a:t>
            </a:r>
            <a:r>
              <a:rPr lang="en-US" sz="1200" dirty="0">
                <a:solidFill>
                  <a:srgbClr val="CBD5E1"/>
                </a:solidFill>
              </a:rPr>
              <a:t> </a:t>
            </a:r>
            <a:r>
              <a:rPr lang="en-US" sz="1200" b="1" dirty="0">
                <a:solidFill>
                  <a:srgbClr val="CBD5E1"/>
                </a:solidFill>
              </a:rPr>
              <a:t>11</a:t>
            </a:r>
            <a:r>
              <a:rPr lang="en-US" sz="1200" dirty="0">
                <a:solidFill>
                  <a:srgbClr val="CBD5E1"/>
                </a:solidFill>
              </a:rPr>
              <a:t>, e55 (2023)</a:t>
            </a:r>
            <a:endParaRPr lang="en-US" sz="1200" dirty="0"/>
          </a:p>
          <a:p>
            <a:pPr marL="177800" indent="-177800">
              <a:spcAft>
                <a:spcPts val="600"/>
              </a:spcAft>
              <a:buSzPct val="100000"/>
              <a:buChar char="•"/>
            </a:pPr>
            <a:r>
              <a:rPr lang="en-US" sz="1200" dirty="0">
                <a:solidFill>
                  <a:srgbClr val="CBD5E1"/>
                </a:solidFill>
              </a:rPr>
              <a:t>F. Brogren </a:t>
            </a:r>
            <a:r>
              <a:rPr lang="en-US" sz="1200" i="1" dirty="0">
                <a:solidFill>
                  <a:srgbClr val="CBD5E1"/>
                </a:solidFill>
              </a:rPr>
              <a:t>et al.</a:t>
            </a:r>
            <a:r>
              <a:rPr lang="en-US" sz="1200" dirty="0">
                <a:solidFill>
                  <a:srgbClr val="CBD5E1"/>
                </a:solidFill>
              </a:rPr>
              <a:t>, </a:t>
            </a:r>
            <a:r>
              <a:rPr lang="en-US" sz="1200" i="1" dirty="0">
                <a:solidFill>
                  <a:srgbClr val="CBD5E1"/>
                </a:solidFill>
              </a:rPr>
              <a:t>Phys. Rev. Accel. Beams</a:t>
            </a:r>
            <a:r>
              <a:rPr lang="en-US" sz="1200" dirty="0">
                <a:solidFill>
                  <a:srgbClr val="CBD5E1"/>
                </a:solidFill>
              </a:rPr>
              <a:t> </a:t>
            </a:r>
            <a:r>
              <a:rPr lang="en-US" sz="1200" b="1" dirty="0">
                <a:solidFill>
                  <a:srgbClr val="CBD5E1"/>
                </a:solidFill>
              </a:rPr>
              <a:t>28</a:t>
            </a:r>
            <a:r>
              <a:rPr lang="en-US" sz="1200" dirty="0">
                <a:solidFill>
                  <a:srgbClr val="CBD5E1"/>
                </a:solidFill>
              </a:rPr>
              <a:t>, 101302 (2025)</a:t>
            </a:r>
            <a:endParaRPr lang="en-US" sz="1200" dirty="0"/>
          </a:p>
        </p:txBody>
      </p:sp>
      <p:sp>
        <p:nvSpPr>
          <p:cNvPr id="7" name="Text 4"/>
          <p:cNvSpPr txBox="1"/>
          <p:nvPr/>
        </p:nvSpPr>
        <p:spPr>
          <a:xfrm>
            <a:off x="6309360" y="6080760"/>
            <a:ext cx="5330952" cy="274320"/>
          </a:xfrm>
          <a:prstGeom prst="rect">
            <a:avLst/>
          </a:prstGeom>
          <a:noFill/>
          <a:ln/>
        </p:spPr>
        <p:txBody>
          <a:bodyPr wrap="square" lIns="0" tIns="0" rIns="0" bIns="0" rtlCol="0" anchor="t"/>
          <a:lstStyle/>
          <a:p>
            <a:pPr marL="0" indent="0" algn="r">
              <a:buNone/>
            </a:pPr>
            <a:r>
              <a:rPr lang="en-US" sz="1100" dirty="0">
                <a:solidFill>
                  <a:srgbClr val="94A3B8"/>
                </a:solidFill>
              </a:rPr>
              <a:t>The PALLAS gas cell during a shot — the orange streak is the plasma</a:t>
            </a:r>
            <a:endParaRPr lang="en-US" sz="1100" dirty="0"/>
          </a:p>
        </p:txBody>
      </p:sp>
      <p:sp>
        <p:nvSpPr>
          <p:cNvPr id="8" name="Text 5"/>
          <p:cNvSpPr txBox="1"/>
          <p:nvPr/>
        </p:nvSpPr>
        <p:spPr>
          <a:xfrm>
            <a:off x="548640" y="6446520"/>
            <a:ext cx="9601200" cy="274320"/>
          </a:xfrm>
          <a:prstGeom prst="rect">
            <a:avLst/>
          </a:prstGeom>
          <a:noFill/>
          <a:ln/>
        </p:spPr>
        <p:txBody>
          <a:bodyPr wrap="square" lIns="0" tIns="0" rIns="0" bIns="0" rtlCol="0" anchor="ctr"/>
          <a:lstStyle/>
          <a:p>
            <a:pPr marL="0" indent="0">
              <a:buNone/>
            </a:pPr>
            <a:r>
              <a:rPr lang="en-US" sz="1000" dirty="0">
                <a:solidFill>
                  <a:srgbClr val="94A3B8"/>
                </a:solidFill>
              </a:rPr>
              <a:t>AISSAI Hackathon 2026 · Surrogate Models (PALLAS) · M. Lenivenko</a:t>
            </a:r>
            <a:endParaRPr lang="en-US" sz="1000" dirty="0"/>
          </a:p>
        </p:txBody>
      </p:sp>
      <p:sp>
        <p:nvSpPr>
          <p:cNvPr id="25" name="Slide Number Placeholder 0"/>
          <p:cNvSpPr>
            <a:spLocks noGrp="1"/>
          </p:cNvSpPr>
          <p:nvPr>
            <p:ph type="sldNum" sz="quarter" idx="4294967295"/>
          </p:nvPr>
        </p:nvSpPr>
        <p:spPr>
          <a:xfrm>
            <a:off x="10698480" y="6446520"/>
            <a:ext cx="941832" cy="274320"/>
          </a:xfrm>
          <a:prstGeom prst="rect">
            <a:avLst/>
          </a:prstGeom>
          <a:extLst>
            <a:ext uri="{C572A759-6A51-4108-AA02-DFA0A04FC94B}">
              <ma14:wrappingTextBoxFlag xmlns:ma14="http://schemas.microsoft.com/office/mac/drawingml/2011/main" xmlns="" val="0"/>
            </a:ext>
          </a:extLst>
        </p:spPr>
        <p:txBody>
          <a:bodyPr lIns="0" tIns="0" rIns="0" bIns="0"/>
          <a:lstStyle>
            <a:lvl1pPr>
              <a:defRPr sz="1000">
                <a:solidFill>
                  <a:srgbClr val="94A3B8"/>
                </a:solidFill>
              </a:defRPr>
            </a:lvl1pPr>
          </a:lstStyle>
          <a:p>
            <a:pPr algn="r"/>
            <a:fld id="{F7021451-1387-4CA6-816F-3879F97B5CBC}" type="slidenum">
              <a:rPr lang="en-US" b="0"/>
              <a:t>24</a:t>
            </a:fld>
            <a:endParaRPr lang="en-US"/>
          </a:p>
        </p:txBody>
      </p:sp>
    </p:spTree>
  </p:cSld>
  <p:clrMapOvr>
    <a:masterClrMapping/>
  </p:clrMapOvr>
</p:sld>
</file>

<file path=ppt/theme/theme1.xml><?xml version="1.0" encoding="utf-8"?>
<a:theme xmlns:a="http://schemas.openxmlformats.org/drawingml/2006/main" name="PALLAS Surrogate">
  <a:themeElements>
    <a:clrScheme name="PALLAS Surrogate">
      <a:dk1>
        <a:srgbClr val="0D1B2A"/>
      </a:dk1>
      <a:lt1>
        <a:srgbClr val="FFFFFF"/>
      </a:lt1>
      <a:dk2>
        <a:srgbClr val="475569"/>
      </a:dk2>
      <a:lt2>
        <a:srgbClr val="F1F5F9"/>
      </a:lt2>
      <a:accent1>
        <a:srgbClr val="22D3EE"/>
      </a:accent1>
      <a:accent2>
        <a:srgbClr val="E0533D"/>
      </a:accent2>
      <a:accent3>
        <a:srgbClr val="1F4E9C"/>
      </a:accent3>
      <a:accent4>
        <a:srgbClr val="4ADE80"/>
      </a:accent4>
      <a:accent5>
        <a:srgbClr val="FACC15"/>
      </a:accent5>
      <a:accent6>
        <a:srgbClr val="F87171"/>
      </a:accent6>
      <a:hlink>
        <a:srgbClr val="22D3EE"/>
      </a:hlink>
      <a:folHlink>
        <a:srgbClr val="475569"/>
      </a:folHlink>
    </a:clrScheme>
    <a:fontScheme name="PALLAS Surrogate">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139</TotalTime>
  <Words>4336</Words>
  <Application>Microsoft Office PowerPoint</Application>
  <PresentationFormat>Widescreen</PresentationFormat>
  <Paragraphs>291</Paragraphs>
  <Slides>24</Slides>
  <Notes>24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Arial</vt:lpstr>
      <vt:lpstr>Calibri</vt:lpstr>
      <vt:lpstr>Cambria</vt:lpstr>
      <vt:lpstr>Courier New</vt:lpstr>
      <vt:lpstr>PALLAS Surrogate</vt:lpstr>
      <vt:lpstr>PowerPoint Presentation</vt:lpstr>
      <vt:lpstr>The challenge in one sentence</vt:lpstr>
      <vt:lpstr>Laser-plasma accleration</vt:lpstr>
      <vt:lpstr>A particle accelerator a few millimetres long</vt:lpstr>
      <vt:lpstr>PALLAS at IJCLab: helium, nitrogen, and a shot in the cell</vt:lpstr>
      <vt:lpstr>The simulation, and its price</vt:lpstr>
      <vt:lpstr>Particle-in-cell: Maxwell's equations on a grid, particles in between</vt:lpstr>
      <vt:lpstr>The envelope approximation: follow the pulse's amplitude, not its oscillations</vt:lpstr>
      <vt:lpstr>Hours per answer</vt:lpstr>
      <vt:lpstr>A surrogate answers in milliseconds</vt:lpstr>
      <vt:lpstr>The challenge</vt:lpstr>
      <vt:lpstr>Three questions for the week</vt:lpstr>
      <vt:lpstr>The objectives — Easy and Medium</vt:lpstr>
      <vt:lpstr>The objectives — Hard and optional</vt:lpstr>
      <vt:lpstr>Backwards is not unique</vt:lpstr>
      <vt:lpstr>What would make a strong result</vt:lpstr>
      <vt:lpstr>The data and the bars</vt:lpstr>
      <vt:lpstr>The operator's knobs</vt:lpstr>
      <vt:lpstr>What comes out: one electron bunch</vt:lpstr>
      <vt:lpstr>Following the bunch along the accelerator</vt:lpstr>
      <vt:lpstr>The data pack</vt:lpstr>
      <vt:lpstr>What has already been done</vt:lpstr>
      <vt:lpstr>Getting started: the first hour</vt:lpstr>
      <vt:lpstr>PowerPoint Presentation</vt:lpstr>
    </vt:vector>
  </TitlesOfParts>
  <Company>IJCLab</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Surrogate Models — PALLAS</dc:title>
  <dc:subject>AISSAI Hackathon 2026 challenge talk</dc:subject>
  <dc:creator>Mykyta Lenivenko</dc:creator>
  <cp:lastModifiedBy>Mykyta Lenivenko</cp:lastModifiedBy>
  <cp:revision>18</cp:revision>
  <dcterms:created xsi:type="dcterms:W3CDTF">2026-10-09T11:01:14Z</dcterms:created>
  <dcterms:modified xsi:type="dcterms:W3CDTF">2026-10-12T10:22:04Z</dcterms:modified>
</cp:coreProperties>
</file>