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8" r:id="rId2"/>
    <p:sldMasterId id="2147483678" r:id="rId3"/>
    <p:sldMasterId id="2147483682" r:id="rId4"/>
  </p:sldMasterIdLst>
  <p:notesMasterIdLst>
    <p:notesMasterId r:id="rId28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6" r:id="rId14"/>
    <p:sldId id="265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9" dt="2026-10-11T18:07:50.8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viewProps" Target="viewProps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en-US" sz="1800" b="0" strike="noStrike" spc="-1">
                <a:solidFill>
                  <a:schemeClr val="dk1"/>
                </a:solidFill>
                <a:latin typeface="Arial"/>
              </a:rPr>
              <a:t>Click to move the slide</a:t>
            </a:r>
          </a:p>
        </p:txBody>
      </p:sp>
      <p:sp>
        <p:nvSpPr>
          <p:cNvPr id="126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en-GB" sz="2000" b="0" strike="noStrike" spc="-1">
                <a:solidFill>
                  <a:srgbClr val="000000"/>
                </a:solidFill>
                <a:latin typeface="Arial"/>
              </a:rPr>
              <a:t>Click to edit the notes' format</a:t>
            </a:r>
          </a:p>
        </p:txBody>
      </p:sp>
      <p:sp>
        <p:nvSpPr>
          <p:cNvPr id="127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GB" sz="1400" b="0" strike="noStrike" spc="-1">
                <a:solidFill>
                  <a:srgbClr val="000000"/>
                </a:solidFill>
                <a:latin typeface="Times New Roman"/>
              </a:rPr>
              <a:t>&lt;header&gt;</a:t>
            </a:r>
          </a:p>
        </p:txBody>
      </p:sp>
      <p:sp>
        <p:nvSpPr>
          <p:cNvPr id="128" name="PlaceHolder 4"/>
          <p:cNvSpPr>
            <a:spLocks noGrp="1"/>
          </p:cNvSpPr>
          <p:nvPr>
            <p:ph type="dt" idx="24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GB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GB" sz="1400" b="0" strike="noStrike" spc="-1">
                <a:solidFill>
                  <a:srgbClr val="000000"/>
                </a:solidFill>
                <a:latin typeface="Times New Roman"/>
              </a:rPr>
              <a:t>&lt;date/time&gt;</a:t>
            </a:r>
          </a:p>
        </p:txBody>
      </p:sp>
      <p:sp>
        <p:nvSpPr>
          <p:cNvPr id="129" name="PlaceHolder 5"/>
          <p:cNvSpPr>
            <a:spLocks noGrp="1"/>
          </p:cNvSpPr>
          <p:nvPr>
            <p:ph type="ftr" idx="25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GB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GB" sz="1400" b="0" strike="noStrike" spc="-1">
                <a:solidFill>
                  <a:srgbClr val="000000"/>
                </a:solidFill>
                <a:latin typeface="Times New Roman"/>
              </a:rPr>
              <a:t>&lt;footer&gt;</a:t>
            </a:r>
          </a:p>
        </p:txBody>
      </p:sp>
      <p:sp>
        <p:nvSpPr>
          <p:cNvPr id="130" name="PlaceHolder 6"/>
          <p:cNvSpPr>
            <a:spLocks noGrp="1"/>
          </p:cNvSpPr>
          <p:nvPr>
            <p:ph type="sldNum" idx="26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GB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592DDD65-3D8C-458C-8937-7F14E2032CD7}" type="slidenum">
              <a:rPr lang="en-GB" sz="1400" b="0" strike="noStrike" spc="-1">
                <a:solidFill>
                  <a:srgbClr val="000000"/>
                </a:solidFill>
                <a:latin typeface="Times New Roman"/>
              </a:rPr>
              <a:t>‹#›</a:t>
            </a:fld>
            <a:endParaRPr lang="en-GB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80" y="1241280"/>
            <a:ext cx="5952600" cy="3349440"/>
          </a:xfrm>
          <a:prstGeom prst="rect">
            <a:avLst/>
          </a:prstGeom>
          <a:ln w="0">
            <a:noFill/>
          </a:ln>
        </p:spPr>
      </p:sp>
      <p:sp>
        <p:nvSpPr>
          <p:cNvPr id="425" name="PlaceHolder 2"/>
          <p:cNvSpPr>
            <a:spLocks noGrp="1"/>
          </p:cNvSpPr>
          <p:nvPr>
            <p:ph type="body"/>
          </p:nvPr>
        </p:nvSpPr>
        <p:spPr>
          <a:xfrm>
            <a:off x="679680" y="4777200"/>
            <a:ext cx="5437800" cy="3908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GB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6" name="PlaceHolder 3"/>
          <p:cNvSpPr>
            <a:spLocks noGrp="1"/>
          </p:cNvSpPr>
          <p:nvPr>
            <p:ph type="sldNum" idx="50"/>
          </p:nvPr>
        </p:nvSpPr>
        <p:spPr>
          <a:xfrm>
            <a:off x="3850560" y="9428760"/>
            <a:ext cx="2945160" cy="497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en-GB" sz="12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D70F1CB2-549B-4EDE-A089-D95F8B7B9495}" type="slidenum">
              <a:rPr lang="en-GB" sz="1200" b="0" strike="noStrike" spc="-1">
                <a:solidFill>
                  <a:srgbClr val="000000"/>
                </a:solidFill>
                <a:latin typeface="Times New Roman"/>
              </a:rPr>
              <a:t>1</a:t>
            </a:fld>
            <a:endParaRPr lang="en-GB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80" y="1241280"/>
            <a:ext cx="5952600" cy="3349440"/>
          </a:xfrm>
          <a:prstGeom prst="rect">
            <a:avLst/>
          </a:prstGeom>
          <a:ln w="0">
            <a:noFill/>
          </a:ln>
        </p:spPr>
      </p:sp>
      <p:sp>
        <p:nvSpPr>
          <p:cNvPr id="428" name="PlaceHolder 2"/>
          <p:cNvSpPr>
            <a:spLocks noGrp="1"/>
          </p:cNvSpPr>
          <p:nvPr>
            <p:ph type="body"/>
          </p:nvPr>
        </p:nvSpPr>
        <p:spPr>
          <a:xfrm>
            <a:off x="679680" y="4777200"/>
            <a:ext cx="5437800" cy="3908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GB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9" name="PlaceHolder 3"/>
          <p:cNvSpPr>
            <a:spLocks noGrp="1"/>
          </p:cNvSpPr>
          <p:nvPr>
            <p:ph type="sldNum" idx="51"/>
          </p:nvPr>
        </p:nvSpPr>
        <p:spPr>
          <a:xfrm>
            <a:off x="3850560" y="9428760"/>
            <a:ext cx="2945160" cy="497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en-GB" sz="12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D3BA4C94-721F-4F1F-8C17-8C9DC049B889}" type="slidenum">
              <a:rPr lang="en-GB" sz="1200" b="0" strike="noStrike" spc="-1">
                <a:solidFill>
                  <a:srgbClr val="000000"/>
                </a:solidFill>
                <a:latin typeface="Times New Roman"/>
              </a:rPr>
              <a:t>2</a:t>
            </a:fld>
            <a:endParaRPr lang="en-GB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80" y="1241280"/>
            <a:ext cx="5952600" cy="3349440"/>
          </a:xfrm>
          <a:prstGeom prst="rect">
            <a:avLst/>
          </a:prstGeom>
          <a:ln w="0">
            <a:noFill/>
          </a:ln>
        </p:spPr>
      </p:sp>
      <p:sp>
        <p:nvSpPr>
          <p:cNvPr id="431" name="PlaceHolder 2"/>
          <p:cNvSpPr>
            <a:spLocks noGrp="1"/>
          </p:cNvSpPr>
          <p:nvPr>
            <p:ph type="body"/>
          </p:nvPr>
        </p:nvSpPr>
        <p:spPr>
          <a:xfrm>
            <a:off x="679680" y="4777200"/>
            <a:ext cx="5437800" cy="3908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GB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2" name="PlaceHolder 3"/>
          <p:cNvSpPr>
            <a:spLocks noGrp="1"/>
          </p:cNvSpPr>
          <p:nvPr>
            <p:ph type="sldNum" idx="52"/>
          </p:nvPr>
        </p:nvSpPr>
        <p:spPr>
          <a:xfrm>
            <a:off x="3850560" y="9428760"/>
            <a:ext cx="2945160" cy="497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en-GB" sz="12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5C365CC7-C338-4DF0-A95F-D0E37304B4E8}" type="slidenum">
              <a:rPr lang="en-GB" sz="1200" b="0" strike="noStrike" spc="-1">
                <a:solidFill>
                  <a:srgbClr val="000000"/>
                </a:solidFill>
                <a:latin typeface="Times New Roman"/>
              </a:rPr>
              <a:t>3</a:t>
            </a:fld>
            <a:endParaRPr lang="en-GB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80" y="1241280"/>
            <a:ext cx="5952600" cy="3349440"/>
          </a:xfrm>
          <a:prstGeom prst="rect">
            <a:avLst/>
          </a:prstGeom>
          <a:ln w="0">
            <a:noFill/>
          </a:ln>
        </p:spPr>
      </p:sp>
      <p:sp>
        <p:nvSpPr>
          <p:cNvPr id="434" name="PlaceHolder 2"/>
          <p:cNvSpPr>
            <a:spLocks noGrp="1"/>
          </p:cNvSpPr>
          <p:nvPr>
            <p:ph type="body"/>
          </p:nvPr>
        </p:nvSpPr>
        <p:spPr>
          <a:xfrm>
            <a:off x="679680" y="4777200"/>
            <a:ext cx="5437800" cy="3908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GB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5" name="PlaceHolder 3"/>
          <p:cNvSpPr>
            <a:spLocks noGrp="1"/>
          </p:cNvSpPr>
          <p:nvPr>
            <p:ph type="sldNum" idx="53"/>
          </p:nvPr>
        </p:nvSpPr>
        <p:spPr>
          <a:xfrm>
            <a:off x="3850560" y="9428760"/>
            <a:ext cx="2945160" cy="497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en-GB" sz="12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B8080FD6-3ED4-48CD-B5BE-78E5AE789B71}" type="slidenum">
              <a:rPr lang="en-GB" sz="1200" b="0" strike="noStrike" spc="-1">
                <a:solidFill>
                  <a:srgbClr val="000000"/>
                </a:solidFill>
                <a:latin typeface="Times New Roman"/>
              </a:rPr>
              <a:t>4</a:t>
            </a:fld>
            <a:endParaRPr lang="en-GB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80" y="1241280"/>
            <a:ext cx="5952600" cy="3349440"/>
          </a:xfrm>
          <a:prstGeom prst="rect">
            <a:avLst/>
          </a:prstGeom>
          <a:ln w="0">
            <a:noFill/>
          </a:ln>
        </p:spPr>
      </p:sp>
      <p:sp>
        <p:nvSpPr>
          <p:cNvPr id="437" name="PlaceHolder 2"/>
          <p:cNvSpPr>
            <a:spLocks noGrp="1"/>
          </p:cNvSpPr>
          <p:nvPr>
            <p:ph type="body"/>
          </p:nvPr>
        </p:nvSpPr>
        <p:spPr>
          <a:xfrm>
            <a:off x="679680" y="4777200"/>
            <a:ext cx="5437800" cy="3908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GB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8" name="PlaceHolder 3"/>
          <p:cNvSpPr>
            <a:spLocks noGrp="1"/>
          </p:cNvSpPr>
          <p:nvPr>
            <p:ph type="sldNum" idx="54"/>
          </p:nvPr>
        </p:nvSpPr>
        <p:spPr>
          <a:xfrm>
            <a:off x="3850560" y="9428760"/>
            <a:ext cx="2945160" cy="497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en-GB" sz="12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7C756071-E504-483B-AEE2-5959936AA6A4}" type="slidenum">
              <a:rPr lang="en-GB" sz="1200" b="0" strike="noStrike" spc="-1">
                <a:solidFill>
                  <a:srgbClr val="000000"/>
                </a:solidFill>
                <a:latin typeface="Times New Roman"/>
              </a:rPr>
              <a:t>5</a:t>
            </a:fld>
            <a:endParaRPr lang="en-GB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80" y="1241280"/>
            <a:ext cx="5952600" cy="3349440"/>
          </a:xfrm>
          <a:prstGeom prst="rect">
            <a:avLst/>
          </a:prstGeom>
          <a:ln w="0">
            <a:noFill/>
          </a:ln>
        </p:spPr>
      </p:sp>
      <p:sp>
        <p:nvSpPr>
          <p:cNvPr id="440" name="PlaceHolder 2"/>
          <p:cNvSpPr>
            <a:spLocks noGrp="1"/>
          </p:cNvSpPr>
          <p:nvPr>
            <p:ph type="body"/>
          </p:nvPr>
        </p:nvSpPr>
        <p:spPr>
          <a:xfrm>
            <a:off x="679680" y="4777200"/>
            <a:ext cx="5437800" cy="3908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GB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1" name="PlaceHolder 3"/>
          <p:cNvSpPr>
            <a:spLocks noGrp="1"/>
          </p:cNvSpPr>
          <p:nvPr>
            <p:ph type="sldNum" idx="55"/>
          </p:nvPr>
        </p:nvSpPr>
        <p:spPr>
          <a:xfrm>
            <a:off x="3850560" y="9428760"/>
            <a:ext cx="2945160" cy="497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en-GB" sz="12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02684BC9-9254-4593-90ED-255BBEB99ACD}" type="slidenum">
              <a:rPr lang="en-GB" sz="1200" b="0" strike="noStrike" spc="-1">
                <a:solidFill>
                  <a:srgbClr val="000000"/>
                </a:solidFill>
                <a:latin typeface="Times New Roman"/>
              </a:rPr>
              <a:t>6</a:t>
            </a:fld>
            <a:endParaRPr lang="en-GB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80" y="1241280"/>
            <a:ext cx="5952600" cy="3349440"/>
          </a:xfrm>
          <a:prstGeom prst="rect">
            <a:avLst/>
          </a:prstGeom>
          <a:ln w="0">
            <a:noFill/>
          </a:ln>
        </p:spPr>
      </p:sp>
      <p:sp>
        <p:nvSpPr>
          <p:cNvPr id="443" name="PlaceHolder 2"/>
          <p:cNvSpPr>
            <a:spLocks noGrp="1"/>
          </p:cNvSpPr>
          <p:nvPr>
            <p:ph type="body"/>
          </p:nvPr>
        </p:nvSpPr>
        <p:spPr>
          <a:xfrm>
            <a:off x="679680" y="4777200"/>
            <a:ext cx="5437800" cy="3908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GB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4" name="PlaceHolder 3"/>
          <p:cNvSpPr>
            <a:spLocks noGrp="1"/>
          </p:cNvSpPr>
          <p:nvPr>
            <p:ph type="sldNum" idx="56"/>
          </p:nvPr>
        </p:nvSpPr>
        <p:spPr>
          <a:xfrm>
            <a:off x="3850560" y="9428760"/>
            <a:ext cx="2945160" cy="497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en-GB" sz="12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788A4455-9541-41E9-9033-20265D819B0F}" type="slidenum">
              <a:rPr lang="en-GB" sz="1200" b="0" strike="noStrike" spc="-1">
                <a:solidFill>
                  <a:srgbClr val="000000"/>
                </a:solidFill>
                <a:latin typeface="Times New Roman"/>
              </a:rPr>
              <a:t>7</a:t>
            </a:fld>
            <a:endParaRPr lang="en-GB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80" y="1241280"/>
            <a:ext cx="5952600" cy="3349440"/>
          </a:xfrm>
          <a:prstGeom prst="rect">
            <a:avLst/>
          </a:prstGeom>
          <a:ln w="0">
            <a:noFill/>
          </a:ln>
        </p:spPr>
      </p:sp>
      <p:sp>
        <p:nvSpPr>
          <p:cNvPr id="446" name="PlaceHolder 2"/>
          <p:cNvSpPr>
            <a:spLocks noGrp="1"/>
          </p:cNvSpPr>
          <p:nvPr>
            <p:ph type="body"/>
          </p:nvPr>
        </p:nvSpPr>
        <p:spPr>
          <a:xfrm>
            <a:off x="679680" y="4777200"/>
            <a:ext cx="5437800" cy="3908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GB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7" name="PlaceHolder 3"/>
          <p:cNvSpPr>
            <a:spLocks noGrp="1"/>
          </p:cNvSpPr>
          <p:nvPr>
            <p:ph type="sldNum" idx="57"/>
          </p:nvPr>
        </p:nvSpPr>
        <p:spPr>
          <a:xfrm>
            <a:off x="3850560" y="9428760"/>
            <a:ext cx="2945160" cy="497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en-GB" sz="12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3739187A-6A12-409B-BD8C-79834F082612}" type="slidenum">
              <a:rPr lang="en-GB" sz="1200" b="0" strike="noStrike" spc="-1">
                <a:solidFill>
                  <a:srgbClr val="000000"/>
                </a:solidFill>
                <a:latin typeface="Times New Roman"/>
              </a:rPr>
              <a:t>8</a:t>
            </a:fld>
            <a:endParaRPr lang="en-GB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80" y="1241280"/>
            <a:ext cx="5952600" cy="3349440"/>
          </a:xfrm>
          <a:prstGeom prst="rect">
            <a:avLst/>
          </a:prstGeom>
          <a:ln w="0">
            <a:noFill/>
          </a:ln>
        </p:spPr>
      </p:sp>
      <p:sp>
        <p:nvSpPr>
          <p:cNvPr id="449" name="PlaceHolder 2"/>
          <p:cNvSpPr>
            <a:spLocks noGrp="1"/>
          </p:cNvSpPr>
          <p:nvPr>
            <p:ph type="body"/>
          </p:nvPr>
        </p:nvSpPr>
        <p:spPr>
          <a:xfrm>
            <a:off x="679680" y="4777200"/>
            <a:ext cx="5437800" cy="3908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GB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0" name="PlaceHolder 3"/>
          <p:cNvSpPr>
            <a:spLocks noGrp="1"/>
          </p:cNvSpPr>
          <p:nvPr>
            <p:ph type="sldNum" idx="58"/>
          </p:nvPr>
        </p:nvSpPr>
        <p:spPr>
          <a:xfrm>
            <a:off x="3850560" y="9428760"/>
            <a:ext cx="2945160" cy="497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en-GB" sz="12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E6EC5533-6DAE-4450-8224-71E5A7F115DE}" type="slidenum">
              <a:rPr lang="en-GB" sz="1200" b="0" strike="noStrike" spc="-1">
                <a:solidFill>
                  <a:srgbClr val="000000"/>
                </a:solidFill>
                <a:latin typeface="Times New Roman"/>
              </a:rPr>
              <a:t>9</a:t>
            </a:fld>
            <a:endParaRPr lang="en-GB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80" y="1241280"/>
            <a:ext cx="5952600" cy="3349440"/>
          </a:xfrm>
          <a:prstGeom prst="rect">
            <a:avLst/>
          </a:prstGeom>
          <a:ln w="0">
            <a:noFill/>
          </a:ln>
        </p:spPr>
      </p:sp>
      <p:sp>
        <p:nvSpPr>
          <p:cNvPr id="455" name="PlaceHolder 2"/>
          <p:cNvSpPr>
            <a:spLocks noGrp="1"/>
          </p:cNvSpPr>
          <p:nvPr>
            <p:ph type="body"/>
          </p:nvPr>
        </p:nvSpPr>
        <p:spPr>
          <a:xfrm>
            <a:off x="679680" y="4777200"/>
            <a:ext cx="5437800" cy="3908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GB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6" name="PlaceHolder 3"/>
          <p:cNvSpPr>
            <a:spLocks noGrp="1"/>
          </p:cNvSpPr>
          <p:nvPr>
            <p:ph type="sldNum" idx="60"/>
          </p:nvPr>
        </p:nvSpPr>
        <p:spPr>
          <a:xfrm>
            <a:off x="3850560" y="9428760"/>
            <a:ext cx="2945160" cy="497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en-GB" sz="12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F6DD4DFA-4F79-4500-889E-D3A6A4F06845}" type="slidenum">
              <a:rPr lang="en-GB" sz="1200" b="0" strike="noStrike" spc="-1">
                <a:solidFill>
                  <a:srgbClr val="000000"/>
                </a:solidFill>
                <a:latin typeface="Times New Roman"/>
              </a:rPr>
              <a:t>10</a:t>
            </a:fld>
            <a:endParaRPr lang="en-GB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ln w="0">
            <a:noFill/>
          </a:ln>
        </p:spPr>
      </p:sp>
      <p:sp>
        <p:nvSpPr>
          <p:cNvPr id="452" name="PlaceHolder 2"/>
          <p:cNvSpPr>
            <a:spLocks noGrp="1"/>
          </p:cNvSpPr>
          <p:nvPr>
            <p:ph type="body"/>
          </p:nvPr>
        </p:nvSpPr>
        <p:spPr>
          <a:xfrm>
            <a:off x="679680" y="4777200"/>
            <a:ext cx="5437800" cy="3908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GB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3" name="PlaceHolder 3"/>
          <p:cNvSpPr>
            <a:spLocks noGrp="1"/>
          </p:cNvSpPr>
          <p:nvPr>
            <p:ph type="sldNum" idx="59"/>
          </p:nvPr>
        </p:nvSpPr>
        <p:spPr>
          <a:xfrm>
            <a:off x="3850560" y="9428760"/>
            <a:ext cx="2945160" cy="497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en-GB" sz="12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9701F36E-ADE8-4C7C-B4F7-056896808A41}" type="slidenum">
              <a:rPr lang="en-GB" sz="1200" b="0" strike="noStrike" spc="-1">
                <a:solidFill>
                  <a:srgbClr val="000000"/>
                </a:solidFill>
                <a:latin typeface="Times New Roman"/>
              </a:rPr>
              <a:t>11</a:t>
            </a:fld>
            <a:endParaRPr lang="en-GB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80" y="1241280"/>
            <a:ext cx="5952600" cy="3349440"/>
          </a:xfrm>
          <a:prstGeom prst="rect">
            <a:avLst/>
          </a:prstGeom>
          <a:ln w="0">
            <a:noFill/>
          </a:ln>
        </p:spPr>
      </p:sp>
      <p:sp>
        <p:nvSpPr>
          <p:cNvPr id="458" name="PlaceHolder 2"/>
          <p:cNvSpPr>
            <a:spLocks noGrp="1"/>
          </p:cNvSpPr>
          <p:nvPr>
            <p:ph type="body"/>
          </p:nvPr>
        </p:nvSpPr>
        <p:spPr>
          <a:xfrm>
            <a:off x="679680" y="4777200"/>
            <a:ext cx="5437800" cy="3908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GB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9" name="PlaceHolder 3"/>
          <p:cNvSpPr>
            <a:spLocks noGrp="1"/>
          </p:cNvSpPr>
          <p:nvPr>
            <p:ph type="sldNum" idx="61"/>
          </p:nvPr>
        </p:nvSpPr>
        <p:spPr>
          <a:xfrm>
            <a:off x="3850560" y="9428760"/>
            <a:ext cx="2945160" cy="497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en-GB" sz="12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B9419C80-7B02-48D9-9047-B2C5932A40D9}" type="slidenum">
              <a:rPr lang="en-GB" sz="1200" b="0" strike="noStrike" spc="-1">
                <a:solidFill>
                  <a:srgbClr val="000000"/>
                </a:solidFill>
                <a:latin typeface="Times New Roman"/>
              </a:rPr>
              <a:t>12</a:t>
            </a:fld>
            <a:endParaRPr lang="en-GB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80" y="1241280"/>
            <a:ext cx="5952600" cy="3349440"/>
          </a:xfrm>
          <a:prstGeom prst="rect">
            <a:avLst/>
          </a:prstGeom>
          <a:ln w="0">
            <a:noFill/>
          </a:ln>
        </p:spPr>
      </p:sp>
      <p:sp>
        <p:nvSpPr>
          <p:cNvPr id="461" name="PlaceHolder 2"/>
          <p:cNvSpPr>
            <a:spLocks noGrp="1"/>
          </p:cNvSpPr>
          <p:nvPr>
            <p:ph type="body"/>
          </p:nvPr>
        </p:nvSpPr>
        <p:spPr>
          <a:xfrm>
            <a:off x="679680" y="4777200"/>
            <a:ext cx="5437800" cy="3908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GB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2" name="PlaceHolder 3"/>
          <p:cNvSpPr>
            <a:spLocks noGrp="1"/>
          </p:cNvSpPr>
          <p:nvPr>
            <p:ph type="sldNum" idx="62"/>
          </p:nvPr>
        </p:nvSpPr>
        <p:spPr>
          <a:xfrm>
            <a:off x="3850560" y="9428760"/>
            <a:ext cx="2945160" cy="497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en-GB" sz="12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D1B64B77-5055-4876-8826-45C91425C659}" type="slidenum">
              <a:rPr lang="en-GB" sz="1200" b="0" strike="noStrike" spc="-1">
                <a:solidFill>
                  <a:srgbClr val="000000"/>
                </a:solidFill>
                <a:latin typeface="Times New Roman"/>
              </a:rPr>
              <a:t>13</a:t>
            </a:fld>
            <a:endParaRPr lang="en-GB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80" y="1241280"/>
            <a:ext cx="5952600" cy="3349440"/>
          </a:xfrm>
          <a:prstGeom prst="rect">
            <a:avLst/>
          </a:prstGeom>
          <a:ln w="0">
            <a:noFill/>
          </a:ln>
        </p:spPr>
      </p:sp>
      <p:sp>
        <p:nvSpPr>
          <p:cNvPr id="464" name="PlaceHolder 2"/>
          <p:cNvSpPr>
            <a:spLocks noGrp="1"/>
          </p:cNvSpPr>
          <p:nvPr>
            <p:ph type="body"/>
          </p:nvPr>
        </p:nvSpPr>
        <p:spPr>
          <a:xfrm>
            <a:off x="679680" y="4777200"/>
            <a:ext cx="5437800" cy="3908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GB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5" name="PlaceHolder 3"/>
          <p:cNvSpPr>
            <a:spLocks noGrp="1"/>
          </p:cNvSpPr>
          <p:nvPr>
            <p:ph type="sldNum" idx="63"/>
          </p:nvPr>
        </p:nvSpPr>
        <p:spPr>
          <a:xfrm>
            <a:off x="3850560" y="9428760"/>
            <a:ext cx="2945160" cy="497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en-GB" sz="12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78F79C8F-2A9A-475C-B7CC-44EC3ABC7DD3}" type="slidenum">
              <a:rPr lang="en-GB" sz="1200" b="0" strike="noStrike" spc="-1">
                <a:solidFill>
                  <a:srgbClr val="000000"/>
                </a:solidFill>
                <a:latin typeface="Times New Roman"/>
              </a:rPr>
              <a:t>14</a:t>
            </a:fld>
            <a:endParaRPr lang="en-GB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ln w="0">
            <a:noFill/>
          </a:ln>
        </p:spPr>
      </p:sp>
      <p:sp>
        <p:nvSpPr>
          <p:cNvPr id="467" name="PlaceHolder 2"/>
          <p:cNvSpPr>
            <a:spLocks noGrp="1"/>
          </p:cNvSpPr>
          <p:nvPr>
            <p:ph type="body"/>
          </p:nvPr>
        </p:nvSpPr>
        <p:spPr>
          <a:xfrm>
            <a:off x="679680" y="4777200"/>
            <a:ext cx="5437800" cy="3908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GB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8" name="PlaceHolder 3"/>
          <p:cNvSpPr>
            <a:spLocks noGrp="1"/>
          </p:cNvSpPr>
          <p:nvPr>
            <p:ph type="sldNum" idx="64"/>
          </p:nvPr>
        </p:nvSpPr>
        <p:spPr>
          <a:xfrm>
            <a:off x="3850560" y="9428760"/>
            <a:ext cx="2945160" cy="497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en-GB" sz="12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B31A89F1-5807-41B0-9AA7-BEF811A23DC1}" type="slidenum">
              <a:rPr lang="en-GB" sz="1200" b="0" strike="noStrike" spc="-1">
                <a:solidFill>
                  <a:srgbClr val="000000"/>
                </a:solidFill>
                <a:latin typeface="Times New Roman"/>
              </a:rPr>
              <a:t>15</a:t>
            </a:fld>
            <a:endParaRPr lang="en-GB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80" y="1241280"/>
            <a:ext cx="5952600" cy="3349440"/>
          </a:xfrm>
          <a:prstGeom prst="rect">
            <a:avLst/>
          </a:prstGeom>
          <a:ln w="0">
            <a:noFill/>
          </a:ln>
        </p:spPr>
      </p:sp>
      <p:sp>
        <p:nvSpPr>
          <p:cNvPr id="470" name="PlaceHolder 2"/>
          <p:cNvSpPr>
            <a:spLocks noGrp="1"/>
          </p:cNvSpPr>
          <p:nvPr>
            <p:ph type="body"/>
          </p:nvPr>
        </p:nvSpPr>
        <p:spPr>
          <a:xfrm>
            <a:off x="679680" y="4777200"/>
            <a:ext cx="5437800" cy="3908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GB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1" name="PlaceHolder 3"/>
          <p:cNvSpPr>
            <a:spLocks noGrp="1"/>
          </p:cNvSpPr>
          <p:nvPr>
            <p:ph type="sldNum" idx="65"/>
          </p:nvPr>
        </p:nvSpPr>
        <p:spPr>
          <a:xfrm>
            <a:off x="3850560" y="9428760"/>
            <a:ext cx="2945160" cy="497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en-GB" sz="12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C05325C3-FD74-459F-8008-04A2183CC368}" type="slidenum">
              <a:rPr lang="en-GB" sz="1200" b="0" strike="noStrike" spc="-1">
                <a:solidFill>
                  <a:srgbClr val="000000"/>
                </a:solidFill>
                <a:latin typeface="Times New Roman"/>
              </a:rPr>
              <a:t>16</a:t>
            </a:fld>
            <a:endParaRPr lang="en-GB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80" y="1241280"/>
            <a:ext cx="5952600" cy="3349440"/>
          </a:xfrm>
          <a:prstGeom prst="rect">
            <a:avLst/>
          </a:prstGeom>
          <a:ln w="0">
            <a:noFill/>
          </a:ln>
        </p:spPr>
      </p:sp>
      <p:sp>
        <p:nvSpPr>
          <p:cNvPr id="473" name="PlaceHolder 2"/>
          <p:cNvSpPr>
            <a:spLocks noGrp="1"/>
          </p:cNvSpPr>
          <p:nvPr>
            <p:ph type="body"/>
          </p:nvPr>
        </p:nvSpPr>
        <p:spPr>
          <a:xfrm>
            <a:off x="679680" y="4777200"/>
            <a:ext cx="5437800" cy="3908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GB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4" name="PlaceHolder 3"/>
          <p:cNvSpPr>
            <a:spLocks noGrp="1"/>
          </p:cNvSpPr>
          <p:nvPr>
            <p:ph type="sldNum" idx="66"/>
          </p:nvPr>
        </p:nvSpPr>
        <p:spPr>
          <a:xfrm>
            <a:off x="3850560" y="9428760"/>
            <a:ext cx="2945160" cy="497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en-GB" sz="12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EBC6A4A6-480D-49D4-875E-165ACEC30CCF}" type="slidenum">
              <a:rPr lang="en-GB" sz="1200" b="0" strike="noStrike" spc="-1">
                <a:solidFill>
                  <a:srgbClr val="000000"/>
                </a:solidFill>
                <a:latin typeface="Times New Roman"/>
              </a:rPr>
              <a:t>17</a:t>
            </a:fld>
            <a:endParaRPr lang="en-GB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80" y="1241280"/>
            <a:ext cx="5952600" cy="3349440"/>
          </a:xfrm>
          <a:prstGeom prst="rect">
            <a:avLst/>
          </a:prstGeom>
          <a:ln w="0">
            <a:noFill/>
          </a:ln>
        </p:spPr>
      </p:sp>
      <p:sp>
        <p:nvSpPr>
          <p:cNvPr id="476" name="PlaceHolder 2"/>
          <p:cNvSpPr>
            <a:spLocks noGrp="1"/>
          </p:cNvSpPr>
          <p:nvPr>
            <p:ph type="body"/>
          </p:nvPr>
        </p:nvSpPr>
        <p:spPr>
          <a:xfrm>
            <a:off x="679680" y="4777200"/>
            <a:ext cx="5437800" cy="3908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GB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7" name="PlaceHolder 3"/>
          <p:cNvSpPr>
            <a:spLocks noGrp="1"/>
          </p:cNvSpPr>
          <p:nvPr>
            <p:ph type="sldNum" idx="67"/>
          </p:nvPr>
        </p:nvSpPr>
        <p:spPr>
          <a:xfrm>
            <a:off x="3850560" y="9428760"/>
            <a:ext cx="2945160" cy="497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en-GB" sz="12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0D1AC7E9-83D9-4FBD-9A09-0EE5F489BD1F}" type="slidenum">
              <a:rPr lang="en-GB" sz="1200" b="0" strike="noStrike" spc="-1">
                <a:solidFill>
                  <a:srgbClr val="000000"/>
                </a:solidFill>
                <a:latin typeface="Times New Roman"/>
              </a:rPr>
              <a:t>19</a:t>
            </a:fld>
            <a:endParaRPr lang="en-GB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ln w="0">
            <a:noFill/>
          </a:ln>
        </p:spPr>
      </p:sp>
      <p:sp>
        <p:nvSpPr>
          <p:cNvPr id="479" name="PlaceHolder 2"/>
          <p:cNvSpPr>
            <a:spLocks noGrp="1"/>
          </p:cNvSpPr>
          <p:nvPr>
            <p:ph type="body"/>
          </p:nvPr>
        </p:nvSpPr>
        <p:spPr>
          <a:xfrm>
            <a:off x="679680" y="4777200"/>
            <a:ext cx="5437800" cy="3908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GB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0" name="PlaceHolder 3"/>
          <p:cNvSpPr>
            <a:spLocks noGrp="1"/>
          </p:cNvSpPr>
          <p:nvPr>
            <p:ph type="sldNum" idx="68"/>
          </p:nvPr>
        </p:nvSpPr>
        <p:spPr>
          <a:xfrm>
            <a:off x="3850560" y="9428760"/>
            <a:ext cx="2945160" cy="497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GB" sz="1200" b="0" strike="noStrike" spc="-1">
                <a:solidFill>
                  <a:srgbClr val="000000"/>
                </a:solidFill>
                <a:latin typeface="Aptos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ACCCA23E-8559-4612-87F9-9FD2C8FCC0D6}" type="slidenum">
              <a:rPr lang="en-GB" sz="1200" b="0" strike="noStrike" spc="-1">
                <a:solidFill>
                  <a:srgbClr val="000000"/>
                </a:solidFill>
                <a:latin typeface="Aptos"/>
                <a:ea typeface="+mn-ea"/>
              </a:rPr>
              <a:t>23</a:t>
            </a:fld>
            <a:endParaRPr lang="en-GB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Mai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33866D89-B9F7-49BC-8C94-C9F9864377AF}" type="slidenum">
              <a:t>‹#›</a:t>
            </a:fld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aption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20"/>
          </p:nvPr>
        </p:nvSpPr>
        <p:spPr/>
        <p:txBody>
          <a:bodyPr/>
          <a:lstStyle/>
          <a:p>
            <a:fld id="{F3453A41-1706-4025-95BD-91395BC0EA9D}" type="slidenum">
              <a:t>‹#›</a:t>
            </a:fld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dt" idx="2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22"/>
          </p:nvPr>
        </p:nvSpPr>
        <p:spPr/>
        <p:txBody>
          <a:bodyPr/>
          <a:lstStyle/>
          <a:p>
            <a:fld id="{4E728CA3-86CF-43D4-96D1-14215718DDDD}" type="slidenum">
              <a:t>‹#›</a:t>
            </a:fld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dt" idx="2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23"/>
          <p:cNvSpPr/>
          <p:nvPr/>
        </p:nvSpPr>
        <p:spPr>
          <a:xfrm flipV="1">
            <a:off x="4165560" y="-720"/>
            <a:ext cx="8026200" cy="6857640"/>
          </a:xfrm>
          <a:custGeom>
            <a:avLst/>
            <a:gdLst>
              <a:gd name="textAreaLeft" fmla="*/ 0 w 8026200"/>
              <a:gd name="textAreaRight" fmla="*/ 8026560 w 8026200"/>
              <a:gd name="textAreaTop" fmla="*/ -360 h 6857640"/>
              <a:gd name="textAreaBottom" fmla="*/ 6857640 h 6857640"/>
            </a:gdLst>
            <a:ahLst/>
            <a:cxnLst/>
            <a:rect l="textAreaLeft" t="textAreaTop" r="textAreaRight" b="textAreaBottom"/>
            <a:pathLst>
              <a:path w="8026400" h="6858001">
                <a:moveTo>
                  <a:pt x="0" y="6858001"/>
                </a:moveTo>
                <a:lnTo>
                  <a:pt x="7992656" y="6858001"/>
                </a:lnTo>
                <a:lnTo>
                  <a:pt x="7992656" y="6858000"/>
                </a:lnTo>
                <a:lnTo>
                  <a:pt x="8026400" y="6858000"/>
                </a:lnTo>
                <a:lnTo>
                  <a:pt x="8026400" y="5010540"/>
                </a:lnTo>
                <a:lnTo>
                  <a:pt x="5724849" y="5010540"/>
                </a:lnTo>
                <a:lnTo>
                  <a:pt x="5724849" y="1"/>
                </a:lnTo>
                <a:lnTo>
                  <a:pt x="5730875" y="1"/>
                </a:lnTo>
                <a:lnTo>
                  <a:pt x="5730875" y="0"/>
                </a:lnTo>
                <a:lnTo>
                  <a:pt x="5258318" y="0"/>
                </a:lnTo>
                <a:lnTo>
                  <a:pt x="5258318" y="7356"/>
                </a:lnTo>
                <a:close/>
              </a:path>
            </a:pathLst>
          </a:custGeom>
          <a:solidFill>
            <a:srgbClr val="003088"/>
          </a:solidFill>
          <a:ln>
            <a:solidFill>
              <a:srgbClr val="00308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GB" sz="1800" b="0" strike="noStrike" spc="-1">
              <a:solidFill>
                <a:schemeClr val="lt1"/>
              </a:solidFill>
              <a:latin typeface="Arial"/>
            </a:endParaRPr>
          </a:p>
        </p:txBody>
      </p:sp>
      <p:pic>
        <p:nvPicPr>
          <p:cNvPr id="5" name="Picture 1"/>
          <p:cNvPicPr/>
          <p:nvPr/>
        </p:nvPicPr>
        <p:blipFill>
          <a:blip r:embed="rId3"/>
          <a:stretch/>
        </p:blipFill>
        <p:spPr>
          <a:xfrm>
            <a:off x="236880" y="198360"/>
            <a:ext cx="2891880" cy="1242000"/>
          </a:xfrm>
          <a:prstGeom prst="rect">
            <a:avLst/>
          </a:prstGeom>
          <a:ln w="0">
            <a:noFill/>
          </a:ln>
        </p:spPr>
      </p:pic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95160" y="2121840"/>
            <a:ext cx="4571640" cy="13150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en-US" sz="3600" b="1" strike="noStrike" spc="-1">
                <a:solidFill>
                  <a:srgbClr val="003088"/>
                </a:solidFill>
                <a:latin typeface="Arial"/>
              </a:rPr>
              <a:t>Placeholder</a:t>
            </a:r>
            <a:br>
              <a:rPr sz="3600"/>
            </a:br>
            <a:r>
              <a:rPr lang="en-US" sz="3600" b="1" strike="noStrike" spc="-1">
                <a:solidFill>
                  <a:srgbClr val="003088"/>
                </a:solidFill>
                <a:latin typeface="Arial"/>
              </a:rPr>
              <a:t>Presentation Title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695160" y="3802320"/>
            <a:ext cx="1662120" cy="3646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600" b="0" strike="noStrike" spc="-1">
                <a:solidFill>
                  <a:schemeClr val="lt1">
                    <a:lumMod val="50000"/>
                  </a:schemeClr>
                </a:solidFill>
                <a:latin typeface="Arial"/>
              </a:rPr>
              <a:t>01/01/2024</a:t>
            </a:r>
            <a:endParaRPr lang="en-US" sz="1600" b="0" strike="noStrike" spc="-1">
              <a:solidFill>
                <a:schemeClr val="lt1">
                  <a:lumMod val="65000"/>
                </a:schemeClr>
              </a:solidFill>
              <a:latin typeface="Avenir Next LT Pro Ligh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Rectangle 6"/>
          <p:cNvSpPr/>
          <p:nvPr/>
        </p:nvSpPr>
        <p:spPr>
          <a:xfrm>
            <a:off x="0" y="348480"/>
            <a:ext cx="515520" cy="591120"/>
          </a:xfrm>
          <a:prstGeom prst="rect">
            <a:avLst/>
          </a:prstGeom>
          <a:solidFill>
            <a:srgbClr val="0030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GB" sz="1800" b="0" strike="noStrike" spc="-1">
              <a:solidFill>
                <a:schemeClr val="lt1"/>
              </a:solidFill>
              <a:latin typeface="Arial"/>
            </a:endParaRPr>
          </a:p>
        </p:txBody>
      </p:sp>
      <p:pic>
        <p:nvPicPr>
          <p:cNvPr id="87" name="Picture 9" descr="A blue and black logo&#10;&#10;Description automatically generated"/>
          <p:cNvPicPr/>
          <p:nvPr/>
        </p:nvPicPr>
        <p:blipFill>
          <a:blip r:embed="rId3"/>
          <a:stretch/>
        </p:blipFill>
        <p:spPr>
          <a:xfrm>
            <a:off x="9046440" y="246240"/>
            <a:ext cx="2663280" cy="729360"/>
          </a:xfrm>
          <a:prstGeom prst="rect">
            <a:avLst/>
          </a:prstGeom>
          <a:ln w="0">
            <a:noFill/>
          </a:ln>
        </p:spPr>
      </p:pic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524160" y="365040"/>
            <a:ext cx="8004240" cy="574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en-US" sz="3000" b="1" strike="noStrike" spc="-1">
                <a:solidFill>
                  <a:srgbClr val="003088"/>
                </a:solidFill>
                <a:latin typeface="Arial"/>
              </a:rPr>
              <a:t>Click to edit Master title style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body"/>
          </p:nvPr>
        </p:nvSpPr>
        <p:spPr>
          <a:xfrm>
            <a:off x="515880" y="1238400"/>
            <a:ext cx="9275400" cy="4895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1600" b="0" strike="noStrike" spc="-1">
                <a:solidFill>
                  <a:schemeClr val="dk1"/>
                </a:solidFill>
                <a:latin typeface="Arial"/>
              </a:rPr>
              <a:t>Click to edit Master text styles</a:t>
            </a: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1600" b="0" strike="noStrike" spc="-1">
                <a:solidFill>
                  <a:schemeClr val="dk1"/>
                </a:solidFill>
                <a:latin typeface="Arial"/>
              </a:rPr>
              <a:t>Second level</a:t>
            </a: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1600" b="0" strike="noStrike" spc="-1">
                <a:solidFill>
                  <a:schemeClr val="dk1"/>
                </a:solidFill>
                <a:latin typeface="Arial"/>
              </a:rPr>
              <a:t>Third level</a:t>
            </a: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1600" b="0" strike="noStrike" spc="-1">
                <a:solidFill>
                  <a:schemeClr val="dk1"/>
                </a:solidFill>
                <a:latin typeface="Arial"/>
              </a:rPr>
              <a:t>Fourth level</a:t>
            </a: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1600" b="0" strike="noStrike" spc="-1">
                <a:solidFill>
                  <a:schemeClr val="dk1"/>
                </a:solidFill>
                <a:latin typeface="Arial"/>
              </a:rPr>
              <a:t>Fifth level</a:t>
            </a:r>
          </a:p>
        </p:txBody>
      </p:sp>
      <p:sp>
        <p:nvSpPr>
          <p:cNvPr id="90" name="PlaceHolder 3"/>
          <p:cNvSpPr>
            <a:spLocks noGrp="1"/>
          </p:cNvSpPr>
          <p:nvPr>
            <p:ph type="sldNum" idx="14"/>
          </p:nvPr>
        </p:nvSpPr>
        <p:spPr>
          <a:xfrm>
            <a:off x="9282240" y="649296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GB" sz="1200" b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lang="en-GB" sz="1200" b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rPr>
              <a:t>Page </a:t>
            </a:r>
            <a:fld id="{9C275F9D-04B3-4282-80E4-670A10D6F984}" type="slidenum">
              <a:rPr lang="en-GB" sz="1200" b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rPr>
              <a:t>‹#›</a:t>
            </a:fld>
            <a:endParaRPr lang="en-GB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1" name="PlaceHolder 4"/>
          <p:cNvSpPr>
            <a:spLocks noGrp="1"/>
          </p:cNvSpPr>
          <p:nvPr>
            <p:ph type="dt" idx="15"/>
          </p:nvPr>
        </p:nvSpPr>
        <p:spPr>
          <a:xfrm>
            <a:off x="166680" y="6492960"/>
            <a:ext cx="387180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en-GB" sz="12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en-GB" sz="12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rPr>
              <a:t>&lt;date/time&gt;</a:t>
            </a:r>
            <a:endParaRPr lang="en-GB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sldNum" idx="20"/>
          </p:nvPr>
        </p:nvSpPr>
        <p:spPr>
          <a:xfrm>
            <a:off x="9282240" y="649296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GB" sz="1200" b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lang="en-GB" sz="1200" b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rPr>
              <a:t>Page </a:t>
            </a:r>
            <a:fld id="{3AA0F166-ADD0-42BD-9A98-24DA580E8D59}" type="slidenum">
              <a:rPr lang="en-GB" sz="1200" b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rPr>
              <a:t>‹#›</a:t>
            </a:fld>
            <a:endParaRPr lang="en-GB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title"/>
          </p:nvPr>
        </p:nvSpPr>
        <p:spPr>
          <a:xfrm>
            <a:off x="6498000" y="365040"/>
            <a:ext cx="5161320" cy="574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 fontScale="93362"/>
          </a:bodyPr>
          <a:lstStyle/>
          <a:p>
            <a:pPr indent="0" algn="r" defTabSz="914400">
              <a:lnSpc>
                <a:spcPct val="90000"/>
              </a:lnSpc>
              <a:buNone/>
            </a:pPr>
            <a:r>
              <a:rPr lang="en-US" sz="3000" b="1" strike="noStrike" spc="-1">
                <a:solidFill>
                  <a:srgbClr val="003088"/>
                </a:solidFill>
                <a:latin typeface="Arial"/>
              </a:rPr>
              <a:t>Click to edit Master title style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6489720" y="1163520"/>
            <a:ext cx="5186160" cy="33084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algn="r" defTabSz="914400">
              <a:lnSpc>
                <a:spcPct val="90000"/>
              </a:lnSpc>
              <a:spcBef>
                <a:spcPts val="1001"/>
              </a:spcBef>
              <a:buClr>
                <a:srgbClr val="003088"/>
              </a:buClr>
              <a:buFont typeface="Arial"/>
              <a:buChar char="•"/>
            </a:pPr>
            <a:r>
              <a:rPr lang="en-US" sz="1800" b="0" strike="noStrike" spc="-1">
                <a:solidFill>
                  <a:srgbClr val="003088"/>
                </a:solidFill>
                <a:latin typeface="Arial"/>
              </a:rPr>
              <a:t>Click to edit Master text styles</a:t>
            </a:r>
          </a:p>
          <a:p>
            <a:pPr marL="685800" lvl="1" indent="-228600" algn="r" defTabSz="914400">
              <a:lnSpc>
                <a:spcPct val="90000"/>
              </a:lnSpc>
              <a:spcBef>
                <a:spcPts val="499"/>
              </a:spcBef>
              <a:buClr>
                <a:srgbClr val="003088"/>
              </a:buClr>
              <a:buFont typeface="Arial"/>
              <a:buChar char="•"/>
            </a:pPr>
            <a:r>
              <a:rPr lang="en-US" sz="1800" b="0" strike="noStrike" spc="-1">
                <a:solidFill>
                  <a:srgbClr val="003088"/>
                </a:solidFill>
                <a:latin typeface="Arial"/>
              </a:rPr>
              <a:t>Second level</a:t>
            </a:r>
          </a:p>
          <a:p>
            <a:pPr marL="1143000" lvl="2" indent="-228600" algn="r" defTabSz="914400">
              <a:lnSpc>
                <a:spcPct val="90000"/>
              </a:lnSpc>
              <a:spcBef>
                <a:spcPts val="499"/>
              </a:spcBef>
              <a:buClr>
                <a:srgbClr val="003088"/>
              </a:buClr>
              <a:buFont typeface="Arial"/>
              <a:buChar char="•"/>
            </a:pPr>
            <a:r>
              <a:rPr lang="en-US" sz="1800" b="0" strike="noStrike" spc="-1">
                <a:solidFill>
                  <a:srgbClr val="003088"/>
                </a:solidFill>
                <a:latin typeface="Arial"/>
              </a:rPr>
              <a:t>Third level</a:t>
            </a:r>
          </a:p>
          <a:p>
            <a:pPr marL="1600200" lvl="3" indent="-228600" algn="r" defTabSz="914400">
              <a:lnSpc>
                <a:spcPct val="90000"/>
              </a:lnSpc>
              <a:spcBef>
                <a:spcPts val="499"/>
              </a:spcBef>
              <a:buClr>
                <a:srgbClr val="003088"/>
              </a:buClr>
              <a:buFont typeface="Arial"/>
              <a:buChar char="•"/>
            </a:pPr>
            <a:r>
              <a:rPr lang="en-US" sz="1800" b="0" strike="noStrike" spc="-1">
                <a:solidFill>
                  <a:srgbClr val="003088"/>
                </a:solidFill>
                <a:latin typeface="Arial"/>
              </a:rPr>
              <a:t>Fourth level</a:t>
            </a:r>
          </a:p>
          <a:p>
            <a:pPr marL="2057400" lvl="4" indent="-228600" algn="r" defTabSz="914400">
              <a:lnSpc>
                <a:spcPct val="90000"/>
              </a:lnSpc>
              <a:spcBef>
                <a:spcPts val="499"/>
              </a:spcBef>
              <a:buClr>
                <a:srgbClr val="003088"/>
              </a:buClr>
              <a:buFont typeface="Arial"/>
              <a:buChar char="•"/>
            </a:pPr>
            <a:r>
              <a:rPr lang="en-US" sz="1800" b="0" strike="noStrike" spc="-1">
                <a:solidFill>
                  <a:srgbClr val="003088"/>
                </a:solidFill>
                <a:latin typeface="Arial"/>
              </a:rPr>
              <a:t>Fifth level</a:t>
            </a:r>
          </a:p>
        </p:txBody>
      </p:sp>
      <p:sp>
        <p:nvSpPr>
          <p:cNvPr id="115" name="PlaceHolder 4"/>
          <p:cNvSpPr>
            <a:spLocks noGrp="1"/>
          </p:cNvSpPr>
          <p:nvPr>
            <p:ph type="dt" idx="21"/>
          </p:nvPr>
        </p:nvSpPr>
        <p:spPr>
          <a:xfrm>
            <a:off x="166680" y="6492960"/>
            <a:ext cx="387180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en-GB" sz="12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en-GB" sz="12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rPr>
              <a:t>&lt;date/time&gt;</a:t>
            </a:r>
            <a:endParaRPr lang="en-GB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Rectangle 4"/>
          <p:cNvSpPr/>
          <p:nvPr/>
        </p:nvSpPr>
        <p:spPr>
          <a:xfrm>
            <a:off x="0" y="348480"/>
            <a:ext cx="515520" cy="591120"/>
          </a:xfrm>
          <a:prstGeom prst="rect">
            <a:avLst/>
          </a:prstGeom>
          <a:solidFill>
            <a:srgbClr val="0030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GB" sz="1800" b="0" strike="noStrike" spc="-1">
              <a:solidFill>
                <a:schemeClr val="lt1"/>
              </a:solidFill>
              <a:latin typeface="Arial"/>
            </a:endParaRPr>
          </a:p>
        </p:txBody>
      </p:sp>
      <p:sp>
        <p:nvSpPr>
          <p:cNvPr id="121" name="PlaceHolder 1"/>
          <p:cNvSpPr>
            <a:spLocks noGrp="1"/>
          </p:cNvSpPr>
          <p:nvPr>
            <p:ph type="sldNum" idx="22"/>
          </p:nvPr>
        </p:nvSpPr>
        <p:spPr>
          <a:xfrm>
            <a:off x="9282240" y="649296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GB" sz="1200" b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lang="en-GB" sz="1200" b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rPr>
              <a:t>Page </a:t>
            </a:r>
            <a:fld id="{7020F43C-E0DF-4276-92F2-84C662233D27}" type="slidenum">
              <a:rPr lang="en-GB" sz="1200" b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rPr>
              <a:t>‹#›</a:t>
            </a:fld>
            <a:endParaRPr lang="en-GB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2" name="PlaceHolder 2"/>
          <p:cNvSpPr>
            <a:spLocks noGrp="1"/>
          </p:cNvSpPr>
          <p:nvPr>
            <p:ph type="title"/>
          </p:nvPr>
        </p:nvSpPr>
        <p:spPr>
          <a:xfrm>
            <a:off x="524160" y="365040"/>
            <a:ext cx="5161320" cy="574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 fontScale="93362"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en-US" sz="3000" b="1" strike="noStrike" spc="-1">
                <a:solidFill>
                  <a:srgbClr val="003088"/>
                </a:solidFill>
                <a:latin typeface="Arial"/>
              </a:rPr>
              <a:t>Click to edit Master title style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3" name="PlaceHolder 3"/>
          <p:cNvSpPr>
            <a:spLocks noGrp="1"/>
          </p:cNvSpPr>
          <p:nvPr>
            <p:ph type="body"/>
          </p:nvPr>
        </p:nvSpPr>
        <p:spPr>
          <a:xfrm>
            <a:off x="515880" y="1163520"/>
            <a:ext cx="5186160" cy="33084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800" b="0" strike="noStrike" spc="-1">
                <a:solidFill>
                  <a:srgbClr val="003088"/>
                </a:solidFill>
                <a:latin typeface="Arial"/>
              </a:rPr>
              <a:t>Click to edit Master text styles</a:t>
            </a:r>
          </a:p>
          <a:p>
            <a:pPr marL="457200" indent="0" defTabSz="914400">
              <a:lnSpc>
                <a:spcPct val="90000"/>
              </a:lnSpc>
              <a:spcBef>
                <a:spcPts val="499"/>
              </a:spcBef>
              <a:buNone/>
              <a:tabLst>
                <a:tab pos="0" algn="l"/>
              </a:tabLst>
            </a:pPr>
            <a:r>
              <a:rPr lang="en-US" sz="1800" b="0" strike="noStrike" spc="-1">
                <a:solidFill>
                  <a:srgbClr val="003088"/>
                </a:solidFill>
                <a:latin typeface="Arial"/>
              </a:rPr>
              <a:t>Second level</a:t>
            </a:r>
          </a:p>
          <a:p>
            <a:pPr marL="914400" indent="0" defTabSz="914400">
              <a:lnSpc>
                <a:spcPct val="90000"/>
              </a:lnSpc>
              <a:spcBef>
                <a:spcPts val="499"/>
              </a:spcBef>
              <a:buNone/>
              <a:tabLst>
                <a:tab pos="0" algn="l"/>
              </a:tabLst>
            </a:pPr>
            <a:r>
              <a:rPr lang="en-US" sz="1800" b="0" strike="noStrike" spc="-1">
                <a:solidFill>
                  <a:srgbClr val="003088"/>
                </a:solidFill>
                <a:latin typeface="Arial"/>
              </a:rPr>
              <a:t>Third level</a:t>
            </a:r>
          </a:p>
          <a:p>
            <a:pPr marL="1371600" indent="0" defTabSz="914400">
              <a:lnSpc>
                <a:spcPct val="90000"/>
              </a:lnSpc>
              <a:spcBef>
                <a:spcPts val="499"/>
              </a:spcBef>
              <a:buNone/>
              <a:tabLst>
                <a:tab pos="0" algn="l"/>
              </a:tabLst>
            </a:pPr>
            <a:r>
              <a:rPr lang="en-US" sz="1800" b="0" strike="noStrike" spc="-1">
                <a:solidFill>
                  <a:srgbClr val="003088"/>
                </a:solidFill>
                <a:latin typeface="Arial"/>
              </a:rPr>
              <a:t>Fourth level</a:t>
            </a:r>
          </a:p>
          <a:p>
            <a:pPr marL="1828800" indent="0" defTabSz="914400">
              <a:lnSpc>
                <a:spcPct val="90000"/>
              </a:lnSpc>
              <a:spcBef>
                <a:spcPts val="499"/>
              </a:spcBef>
              <a:buNone/>
              <a:tabLst>
                <a:tab pos="0" algn="l"/>
              </a:tabLst>
            </a:pPr>
            <a:r>
              <a:rPr lang="en-US" sz="1800" b="0" strike="noStrike" spc="-1">
                <a:solidFill>
                  <a:srgbClr val="003088"/>
                </a:solidFill>
                <a:latin typeface="Arial"/>
              </a:rPr>
              <a:t>Fifth level</a:t>
            </a:r>
          </a:p>
        </p:txBody>
      </p:sp>
      <p:sp>
        <p:nvSpPr>
          <p:cNvPr id="124" name="PlaceHolder 4"/>
          <p:cNvSpPr>
            <a:spLocks noGrp="1"/>
          </p:cNvSpPr>
          <p:nvPr>
            <p:ph type="dt" idx="23"/>
          </p:nvPr>
        </p:nvSpPr>
        <p:spPr>
          <a:xfrm>
            <a:off x="166680" y="6492960"/>
            <a:ext cx="387180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en-GB" sz="12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en-GB" sz="12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rPr>
              <a:t>&lt;date/time&gt;</a:t>
            </a:r>
            <a:endParaRPr lang="en-GB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svg"/><Relationship Id="rId5" Type="http://schemas.openxmlformats.org/officeDocument/2006/relationships/image" Target="../media/image22.svg"/><Relationship Id="rId4" Type="http://schemas.openxmlformats.org/officeDocument/2006/relationships/image" Target="../media/image21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6.svg"/><Relationship Id="rId7" Type="http://schemas.microsoft.com/office/2007/relationships/hdphoto" Target="../media/hdphoto1.wdp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jpeg"/><Relationship Id="rId4" Type="http://schemas.openxmlformats.org/officeDocument/2006/relationships/image" Target="../media/image27.jpeg"/><Relationship Id="rId9" Type="http://schemas.microsoft.com/office/2007/relationships/hdphoto" Target="../media/hdphoto2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jpeg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2.sv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4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46.jpeg"/><Relationship Id="rId10" Type="http://schemas.openxmlformats.org/officeDocument/2006/relationships/image" Target="../media/image48.png"/><Relationship Id="rId4" Type="http://schemas.openxmlformats.org/officeDocument/2006/relationships/image" Target="../media/image45.png"/><Relationship Id="rId9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9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45.png"/><Relationship Id="rId4" Type="http://schemas.openxmlformats.org/officeDocument/2006/relationships/image" Target="../media/image50.png"/><Relationship Id="rId9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subTitle"/>
          </p:nvPr>
        </p:nvSpPr>
        <p:spPr>
          <a:xfrm>
            <a:off x="304560" y="4057200"/>
            <a:ext cx="5679000" cy="676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GB" sz="1800" b="1" strike="noStrike" spc="-1">
                <a:solidFill>
                  <a:schemeClr val="dk1"/>
                </a:solidFill>
                <a:latin typeface="Arial"/>
              </a:rPr>
              <a:t>Amelia Pollard</a:t>
            </a:r>
            <a:endParaRPr lang="en-GB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 type="title"/>
          </p:nvPr>
        </p:nvSpPr>
        <p:spPr>
          <a:xfrm>
            <a:off x="295920" y="2226240"/>
            <a:ext cx="5400360" cy="1655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en-GB" sz="3600" b="1" strike="noStrike" spc="-1">
                <a:solidFill>
                  <a:srgbClr val="003088"/>
                </a:solidFill>
                <a:latin typeface="Arial"/>
              </a:rPr>
              <a:t>Introduction to CLARA Optimisation Challenge for ARTIFACT Hackathon</a:t>
            </a:r>
            <a:endParaRPr lang="en-US" sz="36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sldNum" idx="27"/>
          </p:nvPr>
        </p:nvSpPr>
        <p:spPr>
          <a:xfrm>
            <a:off x="9282240" y="649296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GB" sz="1200" b="1" strike="noStrike" spc="-1">
                <a:solidFill>
                  <a:srgbClr val="404040"/>
                </a:solidFill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200" b="1" strike="noStrike" spc="-1">
                <a:solidFill>
                  <a:srgbClr val="404040"/>
                </a:solidFill>
                <a:latin typeface="Arial"/>
              </a:rPr>
              <a:t>Page </a:t>
            </a:r>
            <a:fld id="{3450EE55-2E78-409D-9E9E-16B223F77B13}" type="slidenum">
              <a:rPr lang="en-GB" sz="1200" b="1" strike="noStrike" spc="-1">
                <a:solidFill>
                  <a:srgbClr val="404040"/>
                </a:solidFill>
                <a:latin typeface="Arial"/>
              </a:rPr>
              <a:t>2</a:t>
            </a:fld>
            <a:endParaRPr lang="en-GB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 type="title"/>
          </p:nvPr>
        </p:nvSpPr>
        <p:spPr>
          <a:xfrm>
            <a:off x="524160" y="365040"/>
            <a:ext cx="5161320" cy="574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en-GB" sz="3000" b="1" strike="noStrike" spc="-1">
                <a:solidFill>
                  <a:srgbClr val="003088"/>
                </a:solidFill>
                <a:latin typeface="Arial"/>
              </a:rPr>
              <a:t>Outline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135" name="Group 58"/>
          <p:cNvGrpSpPr/>
          <p:nvPr/>
        </p:nvGrpSpPr>
        <p:grpSpPr>
          <a:xfrm>
            <a:off x="819000" y="1547640"/>
            <a:ext cx="4972680" cy="755280"/>
            <a:chOff x="819000" y="1547640"/>
            <a:chExt cx="4972680" cy="755280"/>
          </a:xfrm>
        </p:grpSpPr>
        <p:sp>
          <p:nvSpPr>
            <p:cNvPr id="136" name="TextBox 30"/>
            <p:cNvSpPr/>
            <p:nvPr/>
          </p:nvSpPr>
          <p:spPr>
            <a:xfrm>
              <a:off x="840600" y="1547640"/>
              <a:ext cx="3219840" cy="394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t">
              <a:spAutoFit/>
            </a:bodyPr>
            <a:lstStyle/>
            <a:p>
              <a:pPr defTabSz="914400">
                <a:lnSpc>
                  <a:spcPct val="100000"/>
                </a:lnSpc>
              </a:pPr>
              <a:r>
                <a:rPr lang="en-GB" sz="2000" b="1" strike="noStrike" spc="-1">
                  <a:solidFill>
                    <a:srgbClr val="003088"/>
                  </a:solidFill>
                  <a:latin typeface="Arial"/>
                </a:rPr>
                <a:t>1. Introduction to CLARA</a:t>
              </a:r>
              <a:endParaRPr lang="en-GB" sz="20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cxnSp>
          <p:nvCxnSpPr>
            <p:cNvPr id="137" name="Straight Connector 35"/>
            <p:cNvCxnSpPr/>
            <p:nvPr/>
          </p:nvCxnSpPr>
          <p:spPr>
            <a:xfrm>
              <a:off x="819000" y="1977120"/>
              <a:ext cx="4860360" cy="360"/>
            </a:xfrm>
            <a:prstGeom prst="straightConnector1">
              <a:avLst/>
            </a:prstGeom>
            <a:ln w="22225">
              <a:solidFill>
                <a:srgbClr val="003088"/>
              </a:solidFill>
              <a:headEnd type="oval" w="med" len="med"/>
            </a:ln>
          </p:spPr>
        </p:cxnSp>
        <p:sp>
          <p:nvSpPr>
            <p:cNvPr id="138" name="TextBox 55"/>
            <p:cNvSpPr/>
            <p:nvPr/>
          </p:nvSpPr>
          <p:spPr>
            <a:xfrm>
              <a:off x="1020240" y="1984680"/>
              <a:ext cx="4771440" cy="3182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t">
              <a:spAutoFit/>
            </a:bodyPr>
            <a:lstStyle/>
            <a:p>
              <a:pPr defTabSz="914400">
                <a:lnSpc>
                  <a:spcPct val="100000"/>
                </a:lnSpc>
              </a:pPr>
              <a:r>
                <a:rPr lang="en-GB" sz="1500" b="0" strike="noStrike" spc="-1">
                  <a:solidFill>
                    <a:schemeClr val="dk1">
                      <a:lumMod val="75000"/>
                      <a:lumOff val="25000"/>
                    </a:schemeClr>
                  </a:solidFill>
                  <a:latin typeface="Arial Nova Light"/>
                </a:rPr>
                <a:t>Accelerator overview, layout, and beam parameters</a:t>
              </a:r>
              <a:endParaRPr lang="en-GB" sz="15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139" name="Group 59"/>
          <p:cNvGrpSpPr/>
          <p:nvPr/>
        </p:nvGrpSpPr>
        <p:grpSpPr>
          <a:xfrm>
            <a:off x="819000" y="3005640"/>
            <a:ext cx="5076360" cy="991080"/>
            <a:chOff x="819000" y="3005640"/>
            <a:chExt cx="5076360" cy="991080"/>
          </a:xfrm>
        </p:grpSpPr>
        <p:sp>
          <p:nvSpPr>
            <p:cNvPr id="140" name="TextBox 40"/>
            <p:cNvSpPr/>
            <p:nvPr/>
          </p:nvSpPr>
          <p:spPr>
            <a:xfrm>
              <a:off x="836640" y="3005640"/>
              <a:ext cx="3253320" cy="39600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anchor="t">
              <a:spAutoFit/>
            </a:bodyPr>
            <a:lstStyle/>
            <a:p>
              <a:pPr defTabSz="914400">
                <a:lnSpc>
                  <a:spcPct val="100000"/>
                </a:lnSpc>
              </a:pPr>
              <a:r>
                <a:rPr lang="en-GB" sz="2000" b="1" strike="noStrike" spc="-1">
                  <a:solidFill>
                    <a:srgbClr val="003088"/>
                  </a:solidFill>
                  <a:latin typeface="Arial"/>
                </a:rPr>
                <a:t>2. First User Experiments</a:t>
              </a:r>
              <a:endParaRPr lang="en-GB" sz="20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cxnSp>
          <p:nvCxnSpPr>
            <p:cNvPr id="141" name="Straight Connector 41"/>
            <p:cNvCxnSpPr/>
            <p:nvPr/>
          </p:nvCxnSpPr>
          <p:spPr>
            <a:xfrm>
              <a:off x="819000" y="3435120"/>
              <a:ext cx="4860360" cy="360"/>
            </a:xfrm>
            <a:prstGeom prst="straightConnector1">
              <a:avLst/>
            </a:prstGeom>
            <a:ln w="22225">
              <a:solidFill>
                <a:srgbClr val="003088"/>
              </a:solidFill>
              <a:headEnd type="oval" w="med" len="med"/>
            </a:ln>
          </p:spPr>
        </p:cxnSp>
        <p:sp>
          <p:nvSpPr>
            <p:cNvPr id="142" name="TextBox 56"/>
            <p:cNvSpPr/>
            <p:nvPr/>
          </p:nvSpPr>
          <p:spPr>
            <a:xfrm>
              <a:off x="1020600" y="3448440"/>
              <a:ext cx="4874760" cy="5482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anchor="t">
              <a:spAutoFit/>
            </a:bodyPr>
            <a:lstStyle/>
            <a:p>
              <a:pPr defTabSz="914400">
                <a:lnSpc>
                  <a:spcPct val="100000"/>
                </a:lnSpc>
              </a:pPr>
              <a:r>
                <a:rPr lang="en-GB" sz="1500" b="0" strike="noStrike" spc="-1">
                  <a:solidFill>
                    <a:schemeClr val="dk1">
                      <a:lumMod val="75000"/>
                      <a:lumOff val="25000"/>
                    </a:schemeClr>
                  </a:solidFill>
                  <a:latin typeface="Arial Nova Light"/>
                </a:rPr>
                <a:t>Science themes, and an overview of the experiments</a:t>
              </a:r>
              <a:endParaRPr lang="en-GB" sz="1500" b="0" strike="noStrike" spc="-1">
                <a:solidFill>
                  <a:srgbClr val="000000"/>
                </a:solidFill>
                <a:latin typeface="Arial"/>
              </a:endParaRPr>
            </a:p>
            <a:p>
              <a:pPr defTabSz="914400">
                <a:lnSpc>
                  <a:spcPct val="100000"/>
                </a:lnSpc>
              </a:pPr>
              <a:endParaRPr lang="en-GB" sz="15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143" name="Group 60"/>
          <p:cNvGrpSpPr/>
          <p:nvPr/>
        </p:nvGrpSpPr>
        <p:grpSpPr>
          <a:xfrm>
            <a:off x="819000" y="4469760"/>
            <a:ext cx="4860000" cy="991080"/>
            <a:chOff x="819000" y="4469760"/>
            <a:chExt cx="4860000" cy="991080"/>
          </a:xfrm>
        </p:grpSpPr>
        <p:sp>
          <p:nvSpPr>
            <p:cNvPr id="144" name="TextBox 43"/>
            <p:cNvSpPr/>
            <p:nvPr/>
          </p:nvSpPr>
          <p:spPr>
            <a:xfrm>
              <a:off x="833040" y="4469760"/>
              <a:ext cx="1681920" cy="39600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anchor="t">
              <a:spAutoFit/>
            </a:bodyPr>
            <a:lstStyle/>
            <a:p>
              <a:pPr defTabSz="914400">
                <a:lnSpc>
                  <a:spcPct val="100000"/>
                </a:lnSpc>
              </a:pPr>
              <a:r>
                <a:rPr lang="en-GB" sz="2000" b="1" strike="noStrike" spc="-1">
                  <a:solidFill>
                    <a:srgbClr val="003088"/>
                  </a:solidFill>
                  <a:latin typeface="Arial"/>
                </a:rPr>
                <a:t>3. Challenge</a:t>
              </a:r>
              <a:endParaRPr lang="en-GB" sz="20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cxnSp>
          <p:nvCxnSpPr>
            <p:cNvPr id="145" name="Straight Connector 44"/>
            <p:cNvCxnSpPr/>
            <p:nvPr/>
          </p:nvCxnSpPr>
          <p:spPr>
            <a:xfrm>
              <a:off x="819000" y="4899240"/>
              <a:ext cx="4860360" cy="360"/>
            </a:xfrm>
            <a:prstGeom prst="straightConnector1">
              <a:avLst/>
            </a:prstGeom>
            <a:ln w="22225">
              <a:solidFill>
                <a:srgbClr val="003088"/>
              </a:solidFill>
              <a:headEnd type="oval" w="med" len="med"/>
            </a:ln>
          </p:spPr>
        </p:cxnSp>
        <p:sp>
          <p:nvSpPr>
            <p:cNvPr id="146" name="TextBox 57"/>
            <p:cNvSpPr/>
            <p:nvPr/>
          </p:nvSpPr>
          <p:spPr>
            <a:xfrm>
              <a:off x="1014120" y="4912560"/>
              <a:ext cx="4615920" cy="5482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anchor="t">
              <a:spAutoFit/>
            </a:bodyPr>
            <a:lstStyle/>
            <a:p>
              <a:pPr defTabSz="914400">
                <a:lnSpc>
                  <a:spcPct val="100000"/>
                </a:lnSpc>
              </a:pPr>
              <a:r>
                <a:rPr lang="en-GB" sz="1500" b="0" strike="noStrike" spc="-1">
                  <a:solidFill>
                    <a:schemeClr val="dk1">
                      <a:lumMod val="75000"/>
                      <a:lumOff val="25000"/>
                    </a:schemeClr>
                  </a:solidFill>
                  <a:latin typeface="Arial Nova Light"/>
                </a:rPr>
                <a:t>Problem introduction, examples, and data web UI</a:t>
              </a:r>
              <a:endParaRPr lang="en-GB" sz="1500" b="0" strike="noStrike" spc="-1">
                <a:solidFill>
                  <a:srgbClr val="000000"/>
                </a:solidFill>
                <a:latin typeface="Arial"/>
              </a:endParaRPr>
            </a:p>
            <a:p>
              <a:pPr defTabSz="914400">
                <a:lnSpc>
                  <a:spcPct val="100000"/>
                </a:lnSpc>
              </a:pPr>
              <a:endParaRPr lang="en-GB" sz="15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147" name="Group 7"/>
          <p:cNvGrpSpPr/>
          <p:nvPr/>
        </p:nvGrpSpPr>
        <p:grpSpPr>
          <a:xfrm>
            <a:off x="6991560" y="0"/>
            <a:ext cx="5199840" cy="6857640"/>
            <a:chOff x="6991560" y="0"/>
            <a:chExt cx="5199840" cy="6857640"/>
          </a:xfrm>
        </p:grpSpPr>
        <p:sp>
          <p:nvSpPr>
            <p:cNvPr id="148" name="Picture 29"/>
            <p:cNvSpPr/>
            <p:nvPr/>
          </p:nvSpPr>
          <p:spPr>
            <a:xfrm>
              <a:off x="7026840" y="0"/>
              <a:ext cx="5164560" cy="6857640"/>
            </a:xfrm>
            <a:custGeom>
              <a:avLst/>
              <a:gdLst>
                <a:gd name="textAreaLeft" fmla="*/ 0 w 5164560"/>
                <a:gd name="textAreaRight" fmla="*/ 5164920 w 5164560"/>
                <a:gd name="textAreaTop" fmla="*/ 0 h 6857640"/>
                <a:gd name="textAreaBottom" fmla="*/ 6858000 h 6857640"/>
              </a:gdLst>
              <a:ahLst/>
              <a:cxnLst/>
              <a:rect l="textAreaLeft" t="textAreaTop" r="textAreaRight" b="textAreaBottom"/>
              <a:pathLst>
                <a:path w="5165035" h="6858000">
                  <a:moveTo>
                    <a:pt x="1975603" y="0"/>
                  </a:moveTo>
                  <a:lnTo>
                    <a:pt x="5165035" y="0"/>
                  </a:lnTo>
                  <a:lnTo>
                    <a:pt x="5165035" y="6092686"/>
                  </a:lnTo>
                  <a:lnTo>
                    <a:pt x="3955774" y="6092686"/>
                  </a:lnTo>
                  <a:lnTo>
                    <a:pt x="3955774" y="6858000"/>
                  </a:lnTo>
                  <a:lnTo>
                    <a:pt x="0" y="6858000"/>
                  </a:lnTo>
                  <a:lnTo>
                    <a:pt x="0" y="2528657"/>
                  </a:lnTo>
                  <a:close/>
                </a:path>
              </a:pathLst>
            </a:custGeom>
            <a:blipFill rotWithShape="0">
              <a:blip r:embed="rId3"/>
              <a:srcRect/>
              <a:stretch/>
            </a:blip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n-GB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9" name="Parallelogram 11"/>
            <p:cNvSpPr/>
            <p:nvPr/>
          </p:nvSpPr>
          <p:spPr>
            <a:xfrm rot="21406200">
              <a:off x="7024680" y="4339800"/>
              <a:ext cx="474840" cy="78840"/>
            </a:xfrm>
            <a:prstGeom prst="parallelogram">
              <a:avLst>
                <a:gd name="adj" fmla="val 4660"/>
              </a:avLst>
            </a:prstGeom>
            <a:solidFill>
              <a:srgbClr val="BA843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20160" rIns="90000" bIns="20160" anchor="ctr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endParaRPr lang="en-GB" sz="1800" b="0" strike="noStrike" spc="-1">
                <a:solidFill>
                  <a:schemeClr val="lt1"/>
                </a:solidFill>
                <a:latin typeface="Arial"/>
              </a:endParaRPr>
            </a:p>
          </p:txBody>
        </p:sp>
        <p:sp>
          <p:nvSpPr>
            <p:cNvPr id="150" name="Rectangle 12"/>
            <p:cNvSpPr/>
            <p:nvPr/>
          </p:nvSpPr>
          <p:spPr>
            <a:xfrm rot="21480000">
              <a:off x="7393680" y="4076280"/>
              <a:ext cx="611640" cy="56880"/>
            </a:xfrm>
            <a:prstGeom prst="rect">
              <a:avLst/>
            </a:prstGeom>
            <a:gradFill rotWithShape="0">
              <a:gsLst>
                <a:gs pos="0">
                  <a:srgbClr val="BA843E"/>
                </a:gs>
                <a:gs pos="100000">
                  <a:srgbClr val="C38E3E"/>
                </a:gs>
              </a:gsLst>
              <a:lin ang="2148000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12240" rIns="90000" bIns="12240" anchor="ctr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endParaRPr lang="en-GB" sz="1800" b="0" strike="noStrike" spc="-1">
                <a:solidFill>
                  <a:schemeClr val="lt1"/>
                </a:solidFill>
                <a:latin typeface="Arial"/>
              </a:endParaRPr>
            </a:p>
          </p:txBody>
        </p:sp>
        <p:sp>
          <p:nvSpPr>
            <p:cNvPr id="151" name="Rectangle 13"/>
            <p:cNvSpPr/>
            <p:nvPr/>
          </p:nvSpPr>
          <p:spPr>
            <a:xfrm rot="21540000">
              <a:off x="7805520" y="3936600"/>
              <a:ext cx="431640" cy="46440"/>
            </a:xfrm>
            <a:prstGeom prst="rect">
              <a:avLst/>
            </a:prstGeom>
            <a:gradFill rotWithShape="0">
              <a:gsLst>
                <a:gs pos="0">
                  <a:srgbClr val="BA843E"/>
                </a:gs>
                <a:gs pos="100000">
                  <a:srgbClr val="B17A1C"/>
                </a:gs>
              </a:gsLst>
              <a:lin ang="2154000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1800" rIns="90000" bIns="1800" anchor="ctr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endParaRPr lang="en-GB" sz="1800" b="0" strike="noStrike" spc="-1">
                <a:solidFill>
                  <a:schemeClr val="lt1"/>
                </a:solidFill>
                <a:latin typeface="Bernard MT Condensed"/>
              </a:endParaRPr>
            </a:p>
          </p:txBody>
        </p:sp>
        <p:sp>
          <p:nvSpPr>
            <p:cNvPr id="152" name="TextBox 1"/>
            <p:cNvSpPr/>
            <p:nvPr/>
          </p:nvSpPr>
          <p:spPr>
            <a:xfrm rot="21432600">
              <a:off x="6995160" y="4294080"/>
              <a:ext cx="571320" cy="16560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t">
              <a:spAutoFit/>
            </a:bodyPr>
            <a:lstStyle/>
            <a:p>
              <a:pPr defTabSz="914400">
                <a:lnSpc>
                  <a:spcPct val="100000"/>
                </a:lnSpc>
              </a:pPr>
              <a:r>
                <a:rPr lang="en-GB" sz="500" b="0" strike="noStrike" spc="-1">
                  <a:solidFill>
                    <a:schemeClr val="dk1">
                      <a:lumMod val="85000"/>
                      <a:lumOff val="15000"/>
                    </a:schemeClr>
                  </a:solidFill>
                  <a:latin typeface="Broadway"/>
                </a:rPr>
                <a:t>JAMES JONES</a:t>
              </a:r>
              <a:endParaRPr lang="en-GB" sz="5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3" name="TextBox 2"/>
            <p:cNvSpPr/>
            <p:nvPr/>
          </p:nvSpPr>
          <p:spPr>
            <a:xfrm rot="21480000">
              <a:off x="7482600" y="4025520"/>
              <a:ext cx="452520" cy="1504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t">
              <a:spAutoFit/>
            </a:bodyPr>
            <a:lstStyle/>
            <a:p>
              <a:pPr defTabSz="914400">
                <a:lnSpc>
                  <a:spcPct val="100000"/>
                </a:lnSpc>
              </a:pPr>
              <a:r>
                <a:rPr lang="en-GB" sz="400" b="0" strike="noStrike" spc="-1">
                  <a:solidFill>
                    <a:schemeClr val="dk1">
                      <a:lumMod val="85000"/>
                      <a:lumOff val="15000"/>
                    </a:schemeClr>
                  </a:solidFill>
                  <a:latin typeface="Broadway"/>
                </a:rPr>
                <a:t>TOM PACEY</a:t>
              </a:r>
              <a:endParaRPr lang="en-GB" sz="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4" name="TextBox 4"/>
            <p:cNvSpPr/>
            <p:nvPr/>
          </p:nvSpPr>
          <p:spPr>
            <a:xfrm rot="21540000">
              <a:off x="7761960" y="3890880"/>
              <a:ext cx="595440" cy="13536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t">
              <a:spAutoFit/>
            </a:bodyPr>
            <a:lstStyle/>
            <a:p>
              <a:pPr defTabSz="914400">
                <a:lnSpc>
                  <a:spcPct val="100000"/>
                </a:lnSpc>
              </a:pPr>
              <a:r>
                <a:rPr lang="en-GB" sz="300" b="0" strike="noStrike" spc="-1">
                  <a:solidFill>
                    <a:schemeClr val="dk1">
                      <a:lumMod val="85000"/>
                      <a:lumOff val="15000"/>
                    </a:schemeClr>
                  </a:solidFill>
                  <a:latin typeface="Broadway"/>
                </a:rPr>
                <a:t>DEEPA ANGAL-KALININ</a:t>
              </a:r>
              <a:endParaRPr lang="en-GB" sz="3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Picture 11"/>
          <p:cNvPicPr/>
          <p:nvPr/>
        </p:nvPicPr>
        <p:blipFill>
          <a:blip r:embed="rId3"/>
          <a:srcRect r="2272"/>
          <a:stretch/>
        </p:blipFill>
        <p:spPr>
          <a:xfrm>
            <a:off x="3371400" y="4213440"/>
            <a:ext cx="8304480" cy="2410200"/>
          </a:xfrm>
          <a:prstGeom prst="rect">
            <a:avLst/>
          </a:prstGeom>
          <a:ln w="0">
            <a:noFill/>
          </a:ln>
        </p:spPr>
      </p:pic>
      <p:sp>
        <p:nvSpPr>
          <p:cNvPr id="156" name="PlaceHolder 1"/>
          <p:cNvSpPr>
            <a:spLocks noGrp="1"/>
          </p:cNvSpPr>
          <p:nvPr>
            <p:ph type="title"/>
          </p:nvPr>
        </p:nvSpPr>
        <p:spPr>
          <a:xfrm>
            <a:off x="524160" y="365040"/>
            <a:ext cx="8004240" cy="574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en-GB" sz="3000" b="1" strike="noStrike" spc="-1">
                <a:solidFill>
                  <a:srgbClr val="003088"/>
                </a:solidFill>
                <a:latin typeface="Arial"/>
              </a:rPr>
              <a:t>Introduction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7" name="PlaceHolder 2"/>
          <p:cNvSpPr>
            <a:spLocks noGrp="1"/>
          </p:cNvSpPr>
          <p:nvPr>
            <p:ph/>
          </p:nvPr>
        </p:nvSpPr>
        <p:spPr>
          <a:xfrm>
            <a:off x="536040" y="1286280"/>
            <a:ext cx="5559480" cy="3320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GB" sz="1500" b="0" strike="noStrike" spc="-1">
                <a:solidFill>
                  <a:schemeClr val="dk1"/>
                </a:solidFill>
                <a:latin typeface="Arial Nova Light"/>
              </a:rPr>
              <a:t>CLARA is a 250 MeV </a:t>
            </a:r>
            <a:r>
              <a:rPr lang="en-GB" sz="1500" b="1" strike="noStrike" spc="-1">
                <a:solidFill>
                  <a:srgbClr val="1E5DF8"/>
                </a:solidFill>
                <a:latin typeface="Arial"/>
              </a:rPr>
              <a:t>high-brightness electron</a:t>
            </a:r>
            <a:br>
              <a:rPr sz="1500"/>
            </a:br>
            <a:r>
              <a:rPr lang="en-GB" sz="1500" b="1" strike="noStrike" spc="-1">
                <a:solidFill>
                  <a:srgbClr val="1E5DF8"/>
                </a:solidFill>
                <a:latin typeface="Arial"/>
              </a:rPr>
              <a:t>beam</a:t>
            </a:r>
            <a:r>
              <a:rPr lang="en-GB" sz="1500" b="1" strike="noStrike" spc="-1">
                <a:solidFill>
                  <a:srgbClr val="1E5DF8"/>
                </a:solidFill>
                <a:latin typeface="Arial Nova Light"/>
              </a:rPr>
              <a:t> </a:t>
            </a:r>
            <a:r>
              <a:rPr lang="en-GB" sz="1500" b="0" strike="noStrike" spc="-1">
                <a:solidFill>
                  <a:schemeClr val="dk1"/>
                </a:solidFill>
                <a:latin typeface="Arial Nova Light"/>
              </a:rPr>
              <a:t>facility at STFC Daresbury Laboratory (UK)</a:t>
            </a:r>
            <a:endParaRPr lang="en-US" sz="1500" b="0" strike="noStrike" spc="-1">
              <a:solidFill>
                <a:schemeClr val="dk1"/>
              </a:solidFill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</a:pPr>
            <a:endParaRPr lang="en-US" sz="1500" b="0" strike="noStrike" spc="-1">
              <a:solidFill>
                <a:schemeClr val="dk1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GB" sz="1500" b="0" strike="noStrike" spc="-1">
                <a:solidFill>
                  <a:schemeClr val="dk1"/>
                </a:solidFill>
                <a:latin typeface="Arial Nova Light"/>
              </a:rPr>
              <a:t>CLARA will deliver high-quality, ultra-short electron</a:t>
            </a:r>
            <a:br>
              <a:rPr sz="1500"/>
            </a:br>
            <a:r>
              <a:rPr lang="en-GB" sz="1500" b="0" strike="noStrike" spc="-1">
                <a:solidFill>
                  <a:schemeClr val="dk1"/>
                </a:solidFill>
                <a:latin typeface="Arial Nova Light"/>
              </a:rPr>
              <a:t>bunches to a wide variety of </a:t>
            </a:r>
            <a:r>
              <a:rPr lang="en-GB" sz="1500" b="1" strike="noStrike" spc="-1">
                <a:solidFill>
                  <a:srgbClr val="1E5DF8"/>
                </a:solidFill>
                <a:latin typeface="Arial"/>
              </a:rPr>
              <a:t>user experiments</a:t>
            </a:r>
            <a:endParaRPr lang="en-US" sz="1500" b="0" strike="noStrike" spc="-1">
              <a:solidFill>
                <a:schemeClr val="dk1"/>
              </a:solidFill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</a:pPr>
            <a:endParaRPr lang="en-US" sz="1500" b="0" strike="noStrike" spc="-1">
              <a:solidFill>
                <a:schemeClr val="dk1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GB" sz="1500" b="0" strike="noStrike" spc="-1">
                <a:solidFill>
                  <a:schemeClr val="dk1"/>
                </a:solidFill>
                <a:latin typeface="Arial Nova Light"/>
              </a:rPr>
              <a:t>The CLARA </a:t>
            </a:r>
            <a:r>
              <a:rPr lang="en-GB" sz="1500" b="1" strike="noStrike" spc="-1">
                <a:solidFill>
                  <a:srgbClr val="1E5DF8"/>
                </a:solidFill>
                <a:latin typeface="Arial"/>
              </a:rPr>
              <a:t>front end </a:t>
            </a:r>
            <a:r>
              <a:rPr lang="en-GB" sz="1500" b="0" strike="noStrike" spc="-1">
                <a:solidFill>
                  <a:schemeClr val="dk1"/>
                </a:solidFill>
                <a:latin typeface="Arial Nova Light"/>
              </a:rPr>
              <a:t>(~35 MeV) was previously</a:t>
            </a:r>
            <a:br>
              <a:rPr sz="1500"/>
            </a:br>
            <a:r>
              <a:rPr lang="en-GB" sz="1500" b="0" strike="noStrike" spc="-1">
                <a:solidFill>
                  <a:schemeClr val="dk1"/>
                </a:solidFill>
                <a:latin typeface="Arial Nova Light"/>
              </a:rPr>
              <a:t>operated as a successful user facility until 2022</a:t>
            </a:r>
            <a:endParaRPr lang="en-US" sz="1500" b="0" strike="noStrike" spc="-1">
              <a:solidFill>
                <a:schemeClr val="dk1"/>
              </a:solidFill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</a:pPr>
            <a:endParaRPr lang="en-US" sz="1500" b="0" strike="noStrike" spc="-1">
              <a:solidFill>
                <a:schemeClr val="dk1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GB" sz="1500" b="0" strike="noStrike" spc="-1">
                <a:solidFill>
                  <a:schemeClr val="dk1"/>
                </a:solidFill>
                <a:latin typeface="Arial Nova Light"/>
              </a:rPr>
              <a:t>The accelerator has recently undergone commissioning</a:t>
            </a:r>
            <a:br>
              <a:rPr sz="1500"/>
            </a:br>
            <a:r>
              <a:rPr lang="en-GB" sz="1500" b="0" strike="noStrike" spc="-1">
                <a:solidFill>
                  <a:schemeClr val="dk1"/>
                </a:solidFill>
                <a:latin typeface="Arial Nova Light"/>
              </a:rPr>
              <a:t>after installation of a </a:t>
            </a:r>
            <a:r>
              <a:rPr lang="en-GB" sz="1500" b="1" strike="noStrike" spc="-1">
                <a:solidFill>
                  <a:srgbClr val="1E5DF8"/>
                </a:solidFill>
                <a:latin typeface="Arial"/>
              </a:rPr>
              <a:t>major upgrade</a:t>
            </a:r>
            <a:r>
              <a:rPr lang="en-GB" sz="1500" b="0" strike="noStrike" spc="-1">
                <a:solidFill>
                  <a:schemeClr val="dk1"/>
                </a:solidFill>
                <a:latin typeface="Arial Nova Light"/>
              </a:rPr>
              <a:t> (2022 – 2025)</a:t>
            </a:r>
            <a:endParaRPr lang="en-US" sz="15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8" name="PlaceHolder 3"/>
          <p:cNvSpPr>
            <a:spLocks noGrp="1"/>
          </p:cNvSpPr>
          <p:nvPr>
            <p:ph type="sldNum" idx="28"/>
          </p:nvPr>
        </p:nvSpPr>
        <p:spPr>
          <a:xfrm>
            <a:off x="10946880" y="6492960"/>
            <a:ext cx="1086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GB" sz="1100" b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100" b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rPr>
              <a:t>Slide </a:t>
            </a:r>
            <a:fld id="{DC547741-6A76-443A-9516-3F4E27BCF917}" type="slidenum">
              <a:rPr lang="en-GB" sz="1100" b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rPr>
              <a:t>3</a:t>
            </a:fld>
            <a:endParaRPr lang="en-GB" sz="11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9" name="TextBox 1"/>
          <p:cNvSpPr/>
          <p:nvPr/>
        </p:nvSpPr>
        <p:spPr>
          <a:xfrm>
            <a:off x="5947200" y="345240"/>
            <a:ext cx="3171240" cy="592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en-GB" sz="11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ova Light"/>
              </a:rPr>
              <a:t>J.A. Clarke </a:t>
            </a:r>
            <a:r>
              <a:rPr lang="en-GB" sz="1100" b="0" i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ova Light"/>
              </a:rPr>
              <a:t>et al.</a:t>
            </a:r>
            <a:r>
              <a:rPr lang="en-GB" sz="11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ova Light"/>
              </a:rPr>
              <a:t>, JINST </a:t>
            </a:r>
            <a:r>
              <a:rPr lang="en-GB" sz="1100" b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rPr>
              <a:t>9</a:t>
            </a:r>
            <a:r>
              <a:rPr lang="en-GB" sz="11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ova Light"/>
              </a:rPr>
              <a:t> T05001 (2014)</a:t>
            </a:r>
            <a:endParaRPr lang="en-GB" sz="1100" b="0" strike="noStrike" spc="-1">
              <a:solidFill>
                <a:srgbClr val="000000"/>
              </a:solidFill>
              <a:latin typeface="Arial"/>
            </a:endParaRPr>
          </a:p>
          <a:p>
            <a:pPr algn="r" defTabSz="914400">
              <a:lnSpc>
                <a:spcPct val="100000"/>
              </a:lnSpc>
            </a:pPr>
            <a:r>
              <a:rPr lang="en-GB" sz="11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ova Light"/>
              </a:rPr>
              <a:t>D. Angal-Kalinin </a:t>
            </a:r>
            <a:r>
              <a:rPr lang="en-GB" sz="1100" b="0" i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ova Light"/>
              </a:rPr>
              <a:t>et al.</a:t>
            </a:r>
            <a:r>
              <a:rPr lang="en-GB" sz="11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ova Light"/>
              </a:rPr>
              <a:t>, PRAB </a:t>
            </a:r>
            <a:r>
              <a:rPr lang="en-GB" sz="1100" b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rPr>
              <a:t>23</a:t>
            </a:r>
            <a:r>
              <a:rPr lang="en-GB" sz="11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ova Light"/>
              </a:rPr>
              <a:t>, 044801 (2020)</a:t>
            </a:r>
            <a:endParaRPr lang="en-GB" sz="1100" b="0" strike="noStrike" spc="-1">
              <a:solidFill>
                <a:srgbClr val="000000"/>
              </a:solidFill>
              <a:latin typeface="Arial"/>
            </a:endParaRPr>
          </a:p>
          <a:p>
            <a:pPr algn="r" defTabSz="914400">
              <a:lnSpc>
                <a:spcPct val="100000"/>
              </a:lnSpc>
            </a:pPr>
            <a:r>
              <a:rPr lang="en-GB" sz="11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ova Light"/>
              </a:rPr>
              <a:t>E.W. Snedden </a:t>
            </a:r>
            <a:r>
              <a:rPr lang="en-GB" sz="1100" b="0" i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ova Light"/>
              </a:rPr>
              <a:t>et al.</a:t>
            </a:r>
            <a:r>
              <a:rPr lang="en-GB" sz="11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ova Light"/>
              </a:rPr>
              <a:t>, PRAB </a:t>
            </a:r>
            <a:r>
              <a:rPr lang="en-GB" sz="1100" b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rPr>
              <a:t>27</a:t>
            </a:r>
            <a:r>
              <a:rPr lang="en-GB" sz="11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ova Light"/>
              </a:rPr>
              <a:t>, 041602 (2024)</a:t>
            </a:r>
            <a:endParaRPr lang="en-GB" sz="1100" b="0" strike="noStrike" spc="-1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160" name="Table 3"/>
          <p:cNvGraphicFramePr/>
          <p:nvPr/>
        </p:nvGraphicFramePr>
        <p:xfrm>
          <a:off x="7020000" y="1286280"/>
          <a:ext cx="4662000" cy="1922760"/>
        </p:xfrm>
        <a:graphic>
          <a:graphicData uri="http://schemas.openxmlformats.org/drawingml/2006/table">
            <a:tbl>
              <a:tblPr/>
              <a:tblGrid>
                <a:gridCol w="1838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1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15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200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200" b="1" strike="noStrike" spc="-1">
                          <a:solidFill>
                            <a:schemeClr val="dk1"/>
                          </a:solidFill>
                          <a:latin typeface="Arial"/>
                        </a:rPr>
                        <a:t>Parameter</a:t>
                      </a:r>
                      <a:endParaRPr lang="en-GB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8720">
                      <a:solidFill>
                        <a:srgbClr val="000000"/>
                      </a:solidFill>
                      <a:prstDash val="solid"/>
                    </a:lnT>
                    <a:lnB w="18720">
                      <a:solidFill>
                        <a:srgbClr val="000000"/>
                      </a:solidFill>
                      <a:prstDash val="solid"/>
                    </a:lnB>
                    <a:solidFill>
                      <a:schemeClr val="lt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200" b="1" strike="noStrike" spc="-1">
                          <a:solidFill>
                            <a:schemeClr val="dk1"/>
                          </a:solidFill>
                          <a:latin typeface="Arial"/>
                        </a:rPr>
                        <a:t>Low Charge</a:t>
                      </a:r>
                      <a:endParaRPr lang="en-GB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8720">
                      <a:solidFill>
                        <a:srgbClr val="000000"/>
                      </a:solidFill>
                      <a:prstDash val="solid"/>
                    </a:lnT>
                    <a:lnB w="18720">
                      <a:solidFill>
                        <a:srgbClr val="000000"/>
                      </a:solidFill>
                      <a:prstDash val="solid"/>
                    </a:lnB>
                    <a:solidFill>
                      <a:schemeClr val="lt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200" b="1" strike="noStrike" spc="-1">
                          <a:solidFill>
                            <a:schemeClr val="dk1"/>
                          </a:solidFill>
                          <a:latin typeface="Arial"/>
                        </a:rPr>
                        <a:t>High Charge</a:t>
                      </a:r>
                      <a:endParaRPr lang="en-GB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8720">
                      <a:solidFill>
                        <a:srgbClr val="000000"/>
                      </a:solidFill>
                      <a:prstDash val="solid"/>
                    </a:lnT>
                    <a:lnB w="18720">
                      <a:solidFill>
                        <a:srgbClr val="000000"/>
                      </a:solidFill>
                      <a:prstDash val="solid"/>
                    </a:lnB>
                    <a:solidFill>
                      <a:schemeClr val="lt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2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Repetition Rate [Hz]</a:t>
                      </a:r>
                      <a:endParaRPr lang="en-GB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8720">
                      <a:solidFill>
                        <a:srgbClr val="000000"/>
                      </a:solidFill>
                      <a:prstDash val="solid"/>
                    </a:lnT>
                    <a:lnB w="12240">
                      <a:noFill/>
                      <a:prstDash val="soli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2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1 - 100</a:t>
                      </a:r>
                      <a:endParaRPr lang="en-GB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8720">
                      <a:solidFill>
                        <a:srgbClr val="000000"/>
                      </a:solidFill>
                      <a:prstDash val="solid"/>
                    </a:lnT>
                    <a:lnB w="12240">
                      <a:noFill/>
                      <a:prstDash val="soli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2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Bunch charge [pC]</a:t>
                      </a:r>
                      <a:endParaRPr lang="en-GB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2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5</a:t>
                      </a:r>
                      <a:endParaRPr lang="en-GB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2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250</a:t>
                      </a:r>
                      <a:endParaRPr lang="en-GB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2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Bunch length [fs]</a:t>
                      </a:r>
                      <a:endParaRPr lang="en-GB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2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50</a:t>
                      </a:r>
                      <a:endParaRPr lang="en-GB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2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100</a:t>
                      </a:r>
                      <a:endParaRPr lang="en-GB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2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Energy spread [%]</a:t>
                      </a:r>
                      <a:endParaRPr lang="en-GB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2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&lt; 1</a:t>
                      </a:r>
                      <a:endParaRPr lang="en-GB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2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&lt; 5</a:t>
                      </a:r>
                      <a:endParaRPr lang="en-GB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2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Spot Size at IP [μm]</a:t>
                      </a:r>
                      <a:endParaRPr lang="en-GB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2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20</a:t>
                      </a:r>
                      <a:endParaRPr lang="en-GB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2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100</a:t>
                      </a:r>
                      <a:endParaRPr lang="en-GB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2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Norm. Emittance [μm]</a:t>
                      </a:r>
                      <a:endParaRPr lang="en-GB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872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2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2.0</a:t>
                      </a:r>
                      <a:endParaRPr lang="en-GB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872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2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5.0</a:t>
                      </a:r>
                      <a:endParaRPr lang="en-GB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872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61" name="TextBox 4"/>
          <p:cNvSpPr/>
          <p:nvPr/>
        </p:nvSpPr>
        <p:spPr>
          <a:xfrm>
            <a:off x="6461280" y="3291480"/>
            <a:ext cx="539496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en-GB" sz="1200" b="1" strike="noStrike" spc="-1">
                <a:solidFill>
                  <a:schemeClr val="dk1"/>
                </a:solidFill>
                <a:latin typeface="Arial"/>
              </a:rPr>
              <a:t>Above: </a:t>
            </a:r>
            <a:r>
              <a:rPr lang="en-GB" sz="1200" b="0" strike="noStrike" spc="-1">
                <a:solidFill>
                  <a:schemeClr val="dk1"/>
                </a:solidFill>
                <a:latin typeface="Arial Nova Light"/>
              </a:rPr>
              <a:t>Design CLARA beam parameters for user experiments</a:t>
            </a:r>
            <a:endParaRPr lang="en-GB" sz="1200" b="0" strike="noStrike" spc="-1">
              <a:solidFill>
                <a:srgbClr val="000000"/>
              </a:solidFill>
              <a:latin typeface="Arial"/>
            </a:endParaRPr>
          </a:p>
          <a:p>
            <a:pPr algn="r" defTabSz="914400">
              <a:lnSpc>
                <a:spcPct val="100000"/>
              </a:lnSpc>
            </a:pPr>
            <a:r>
              <a:rPr lang="en-GB" sz="1200" b="1" strike="noStrike" spc="-1">
                <a:solidFill>
                  <a:schemeClr val="dk1"/>
                </a:solidFill>
                <a:latin typeface="Arial"/>
              </a:rPr>
              <a:t>Below: </a:t>
            </a:r>
            <a:r>
              <a:rPr lang="en-GB" sz="1200" b="0" strike="noStrike" spc="-1">
                <a:solidFill>
                  <a:schemeClr val="dk1"/>
                </a:solidFill>
                <a:latin typeface="Arial Nova Light"/>
              </a:rPr>
              <a:t>Simplified schematic showing the layout of the CLARA accelerator</a:t>
            </a:r>
            <a:endParaRPr lang="en-GB" sz="1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24160" y="365040"/>
            <a:ext cx="8004240" cy="574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en-GB" sz="3000" b="1" strike="noStrike" spc="-1">
                <a:solidFill>
                  <a:srgbClr val="003088"/>
                </a:solidFill>
                <a:latin typeface="Arial"/>
              </a:rPr>
              <a:t>CLARA Front End Layout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sldNum" idx="29"/>
          </p:nvPr>
        </p:nvSpPr>
        <p:spPr>
          <a:xfrm>
            <a:off x="10946880" y="6492960"/>
            <a:ext cx="1086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GB" sz="1100" b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100" b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rPr>
              <a:t>Slide </a:t>
            </a:r>
            <a:fld id="{8779082C-DC0A-4C68-82F2-4ED21428F877}" type="slidenum">
              <a:rPr lang="en-GB" sz="1100" b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rPr>
              <a:t>4</a:t>
            </a:fld>
            <a:endParaRPr lang="en-GB" sz="11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4" name="Rectangle 4"/>
          <p:cNvSpPr/>
          <p:nvPr/>
        </p:nvSpPr>
        <p:spPr>
          <a:xfrm>
            <a:off x="1309680" y="4685760"/>
            <a:ext cx="2555640" cy="1151640"/>
          </a:xfrm>
          <a:prstGeom prst="rect">
            <a:avLst/>
          </a:prstGeom>
          <a:solidFill>
            <a:schemeClr val="accent2">
              <a:alpha val="5000"/>
            </a:schemeClr>
          </a:solidFill>
          <a:ln w="25400">
            <a:solidFill>
              <a:srgbClr val="E9713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GB" sz="1400" b="0" strike="noStrike" spc="-1">
                <a:solidFill>
                  <a:schemeClr val="dk1"/>
                </a:solidFill>
                <a:latin typeface="Arial Nova Light"/>
              </a:rPr>
              <a:t>The </a:t>
            </a:r>
            <a:r>
              <a:rPr lang="en-GB" sz="1400" b="1" strike="noStrike" spc="-1">
                <a:solidFill>
                  <a:schemeClr val="accent2"/>
                </a:solidFill>
                <a:latin typeface="Arial"/>
              </a:rPr>
              <a:t>CLARA front end</a:t>
            </a:r>
            <a:r>
              <a:rPr lang="en-GB" sz="1400" b="0" strike="noStrike" spc="-1">
                <a:solidFill>
                  <a:schemeClr val="dk1"/>
                </a:solidFill>
                <a:latin typeface="Arial Nova Light"/>
              </a:rPr>
              <a:t> was</a:t>
            </a:r>
            <a:br>
              <a:rPr sz="1400"/>
            </a:br>
            <a:r>
              <a:rPr lang="en-GB" sz="1400" b="0" strike="noStrike" spc="-1">
                <a:solidFill>
                  <a:schemeClr val="dk1"/>
                </a:solidFill>
                <a:latin typeface="Arial Nova Light"/>
              </a:rPr>
              <a:t>successfully operated as a separate user facility</a:t>
            </a:r>
            <a:br>
              <a:rPr sz="1400"/>
            </a:br>
            <a:r>
              <a:rPr lang="en-GB" sz="1400" b="0" strike="noStrike" spc="-1">
                <a:solidFill>
                  <a:schemeClr val="dk1"/>
                </a:solidFill>
                <a:latin typeface="Arial Nova Light"/>
              </a:rPr>
              <a:t>(2018 – 2022)</a:t>
            </a:r>
            <a:endParaRPr lang="en-GB" sz="1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5" name="TextBox 8"/>
          <p:cNvSpPr/>
          <p:nvPr/>
        </p:nvSpPr>
        <p:spPr>
          <a:xfrm>
            <a:off x="8546760" y="945000"/>
            <a:ext cx="3171240" cy="257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en-GB" sz="11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ova Light"/>
              </a:rPr>
              <a:t>D. Angal-Kalinin </a:t>
            </a:r>
            <a:r>
              <a:rPr lang="en-GB" sz="1100" b="0" i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ova Light"/>
              </a:rPr>
              <a:t>et al.</a:t>
            </a:r>
            <a:r>
              <a:rPr lang="en-GB" sz="11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ova Light"/>
              </a:rPr>
              <a:t>, PRAB </a:t>
            </a:r>
            <a:r>
              <a:rPr lang="en-GB" sz="1100" b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rPr>
              <a:t>23</a:t>
            </a:r>
            <a:r>
              <a:rPr lang="en-GB" sz="11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ova Light"/>
              </a:rPr>
              <a:t>, 044801 (2020)</a:t>
            </a:r>
            <a:endParaRPr lang="en-GB" sz="11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66" name="Picture 9"/>
          <p:cNvPicPr/>
          <p:nvPr/>
        </p:nvPicPr>
        <p:blipFill>
          <a:blip r:embed="rId3"/>
          <a:stretch/>
        </p:blipFill>
        <p:spPr>
          <a:xfrm>
            <a:off x="519840" y="1239120"/>
            <a:ext cx="11155680" cy="264852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167" name="Table 1"/>
          <p:cNvGraphicFramePr/>
          <p:nvPr/>
        </p:nvGraphicFramePr>
        <p:xfrm>
          <a:off x="4887360" y="4484520"/>
          <a:ext cx="3659400" cy="1739160"/>
        </p:xfrm>
        <a:graphic>
          <a:graphicData uri="http://schemas.openxmlformats.org/drawingml/2006/table">
            <a:tbl>
              <a:tblPr/>
              <a:tblGrid>
                <a:gridCol w="2131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7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200" b="1" strike="noStrike" spc="-1">
                          <a:solidFill>
                            <a:schemeClr val="dk1"/>
                          </a:solidFill>
                          <a:latin typeface="Arial"/>
                        </a:rPr>
                        <a:t>Example</a:t>
                      </a:r>
                      <a:br>
                        <a:rPr sz="1200"/>
                      </a:br>
                      <a:r>
                        <a:rPr lang="en-GB" sz="1200" b="1" strike="noStrike" spc="-1">
                          <a:solidFill>
                            <a:schemeClr val="dk1"/>
                          </a:solidFill>
                          <a:latin typeface="Arial"/>
                        </a:rPr>
                        <a:t>Technical System </a:t>
                      </a:r>
                      <a:endParaRPr lang="en-GB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noFill/>
                      <a:prstDash val="solid"/>
                    </a:lnL>
                    <a:lnR w="12240">
                      <a:solidFill>
                        <a:srgbClr val="404040"/>
                      </a:solidFill>
                      <a:prstDash val="solid"/>
                    </a:lnR>
                    <a:lnT w="18720">
                      <a:noFill/>
                      <a:prstDash val="solid"/>
                    </a:lnT>
                    <a:lnB w="12240">
                      <a:solidFill>
                        <a:srgbClr val="404040"/>
                      </a:solidFill>
                      <a:prstDash val="solid"/>
                    </a:lnB>
                    <a:solidFill>
                      <a:schemeClr val="lt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200" b="1" strike="noStrike" spc="-1">
                          <a:solidFill>
                            <a:schemeClr val="dk1"/>
                          </a:solidFill>
                          <a:latin typeface="Arial"/>
                        </a:rPr>
                        <a:t>CLARA Front End</a:t>
                      </a:r>
                      <a:br>
                        <a:rPr sz="1200"/>
                      </a:br>
                      <a:r>
                        <a:rPr lang="en-GB" sz="1200" b="1" strike="noStrike" spc="-1">
                          <a:solidFill>
                            <a:schemeClr val="dk1"/>
                          </a:solidFill>
                          <a:latin typeface="Arial"/>
                        </a:rPr>
                        <a:t>(35 MeV)</a:t>
                      </a:r>
                      <a:endParaRPr lang="en-GB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404040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8720">
                      <a:noFill/>
                      <a:prstDash val="solid"/>
                    </a:lnT>
                    <a:lnB w="12240">
                      <a:solidFill>
                        <a:srgbClr val="404040"/>
                      </a:solidFill>
                      <a:prstDash val="solid"/>
                    </a:lnB>
                    <a:solidFill>
                      <a:schemeClr val="lt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2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RF Structures</a:t>
                      </a:r>
                      <a:endParaRPr lang="en-GB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noFill/>
                      <a:prstDash val="solid"/>
                    </a:lnL>
                    <a:lnR w="12240">
                      <a:solidFill>
                        <a:srgbClr val="404040"/>
                      </a:solidFill>
                      <a:prstDash val="solid"/>
                    </a:lnR>
                    <a:lnT w="12240">
                      <a:solidFill>
                        <a:srgbClr val="404040"/>
                      </a:solidFill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chemeClr val="lt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2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2</a:t>
                      </a:r>
                      <a:endParaRPr lang="en-GB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404040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404040"/>
                      </a:solidFill>
                      <a:prstDash val="solid"/>
                    </a:lnT>
                    <a:lnB w="12240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2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Magnets</a:t>
                      </a:r>
                      <a:endParaRPr lang="en-GB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noFill/>
                      <a:prstDash val="solid"/>
                    </a:lnL>
                    <a:lnR w="12240">
                      <a:solidFill>
                        <a:srgbClr val="404040"/>
                      </a:solidFill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chemeClr val="lt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2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22</a:t>
                      </a:r>
                      <a:endParaRPr lang="en-GB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404040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2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Diagnostic Systems</a:t>
                      </a:r>
                      <a:endParaRPr lang="en-GB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noFill/>
                      <a:prstDash val="solid"/>
                    </a:lnL>
                    <a:lnR w="12240">
                      <a:solidFill>
                        <a:srgbClr val="404040"/>
                      </a:solidFill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chemeClr val="lt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2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13</a:t>
                      </a:r>
                      <a:endParaRPr lang="en-GB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404040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2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Vacuum Gauges and Pumps</a:t>
                      </a:r>
                      <a:endParaRPr lang="en-GB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noFill/>
                      <a:prstDash val="solid"/>
                    </a:lnL>
                    <a:lnR w="12240">
                      <a:solidFill>
                        <a:srgbClr val="404040"/>
                      </a:solidFill>
                      <a:prstDash val="solid"/>
                    </a:lnR>
                    <a:lnT w="12240">
                      <a:noFill/>
                      <a:prstDash val="solid"/>
                    </a:lnT>
                    <a:lnB w="18720">
                      <a:noFill/>
                      <a:prstDash val="solid"/>
                    </a:lnB>
                    <a:solidFill>
                      <a:schemeClr val="lt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2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57</a:t>
                      </a:r>
                      <a:endParaRPr lang="en-GB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404040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8720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PlaceHolder 1"/>
          <p:cNvSpPr>
            <a:spLocks noGrp="1"/>
          </p:cNvSpPr>
          <p:nvPr>
            <p:ph type="title"/>
          </p:nvPr>
        </p:nvSpPr>
        <p:spPr>
          <a:xfrm>
            <a:off x="524160" y="365040"/>
            <a:ext cx="8004240" cy="574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en-GB" sz="3000" b="1" strike="noStrike" spc="-1">
                <a:solidFill>
                  <a:srgbClr val="003088"/>
                </a:solidFill>
                <a:latin typeface="Arial"/>
              </a:rPr>
              <a:t>CLARA Layout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9" name="PlaceHolder 2"/>
          <p:cNvSpPr>
            <a:spLocks noGrp="1"/>
          </p:cNvSpPr>
          <p:nvPr>
            <p:ph type="sldNum" idx="30"/>
          </p:nvPr>
        </p:nvSpPr>
        <p:spPr>
          <a:xfrm>
            <a:off x="10946880" y="6492960"/>
            <a:ext cx="1086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GB" sz="1100" b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100" b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rPr>
              <a:t>Slide </a:t>
            </a:r>
            <a:fld id="{B6667597-D12D-4082-80CE-F6C99B908B5C}" type="slidenum">
              <a:rPr lang="en-GB" sz="1100" b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rPr>
              <a:t>5</a:t>
            </a:fld>
            <a:endParaRPr lang="en-GB" sz="1100" b="0" strike="noStrike" spc="-1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170" name="Picture 5"/>
          <p:cNvPicPr/>
          <p:nvPr/>
        </p:nvPicPr>
        <p:blipFill>
          <a:blip r:embed="rId3"/>
          <a:stretch/>
        </p:blipFill>
        <p:spPr>
          <a:xfrm>
            <a:off x="519840" y="1239120"/>
            <a:ext cx="11155680" cy="264852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171" name="Table 1"/>
          <p:cNvGraphicFramePr/>
          <p:nvPr/>
        </p:nvGraphicFramePr>
        <p:xfrm>
          <a:off x="4887360" y="4484520"/>
          <a:ext cx="5052240" cy="1837080"/>
        </p:xfrm>
        <a:graphic>
          <a:graphicData uri="http://schemas.openxmlformats.org/drawingml/2006/table">
            <a:tbl>
              <a:tblPr/>
              <a:tblGrid>
                <a:gridCol w="2131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7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92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200" b="1" strike="noStrike" spc="-1">
                          <a:solidFill>
                            <a:schemeClr val="dk1"/>
                          </a:solidFill>
                          <a:latin typeface="Arial"/>
                        </a:rPr>
                        <a:t>Example</a:t>
                      </a:r>
                      <a:br>
                        <a:rPr sz="1200"/>
                      </a:br>
                      <a:r>
                        <a:rPr lang="en-GB" sz="1200" b="1" strike="noStrike" spc="-1">
                          <a:solidFill>
                            <a:schemeClr val="dk1"/>
                          </a:solidFill>
                          <a:latin typeface="Arial"/>
                        </a:rPr>
                        <a:t>Technical System </a:t>
                      </a:r>
                      <a:endParaRPr lang="en-GB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noFill/>
                      <a:prstDash val="solid"/>
                    </a:lnL>
                    <a:lnR w="12240">
                      <a:solidFill>
                        <a:srgbClr val="404040"/>
                      </a:solidFill>
                      <a:prstDash val="solid"/>
                    </a:lnR>
                    <a:lnT w="18720">
                      <a:noFill/>
                      <a:prstDash val="solid"/>
                    </a:lnT>
                    <a:lnB w="12240">
                      <a:solidFill>
                        <a:srgbClr val="404040"/>
                      </a:solidFill>
                      <a:prstDash val="solid"/>
                    </a:lnB>
                    <a:solidFill>
                      <a:schemeClr val="lt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200" b="1" strike="noStrike" spc="-1">
                          <a:solidFill>
                            <a:schemeClr val="dk1"/>
                          </a:solidFill>
                          <a:latin typeface="Arial"/>
                        </a:rPr>
                        <a:t>CLARA Front End</a:t>
                      </a:r>
                      <a:br>
                        <a:rPr sz="1200"/>
                      </a:br>
                      <a:r>
                        <a:rPr lang="en-GB" sz="1200" b="1" strike="noStrike" spc="-1">
                          <a:solidFill>
                            <a:schemeClr val="dk1"/>
                          </a:solidFill>
                          <a:latin typeface="Arial"/>
                        </a:rPr>
                        <a:t>(35 MeV)</a:t>
                      </a:r>
                      <a:endParaRPr lang="en-GB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404040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8720">
                      <a:noFill/>
                      <a:prstDash val="solid"/>
                    </a:lnT>
                    <a:lnB w="12240">
                      <a:solidFill>
                        <a:srgbClr val="404040"/>
                      </a:solidFill>
                      <a:prstDash val="solid"/>
                    </a:lnB>
                    <a:solidFill>
                      <a:schemeClr val="lt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200" b="1" strike="noStrike" spc="-1">
                          <a:solidFill>
                            <a:schemeClr val="dk1"/>
                          </a:solidFill>
                          <a:latin typeface="Arial"/>
                        </a:rPr>
                        <a:t>CLARA</a:t>
                      </a:r>
                      <a:br>
                        <a:rPr sz="1200"/>
                      </a:br>
                      <a:r>
                        <a:rPr lang="en-GB" sz="1200" b="1" strike="noStrike" spc="-1">
                          <a:solidFill>
                            <a:schemeClr val="dk1"/>
                          </a:solidFill>
                          <a:latin typeface="Arial"/>
                        </a:rPr>
                        <a:t>(250 MeV)</a:t>
                      </a:r>
                      <a:endParaRPr lang="en-GB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8720">
                      <a:noFill/>
                      <a:prstDash val="solid"/>
                    </a:lnT>
                    <a:lnB w="12240">
                      <a:solidFill>
                        <a:srgbClr val="404040"/>
                      </a:solidFill>
                      <a:prstDash val="solid"/>
                    </a:lnB>
                    <a:solidFill>
                      <a:schemeClr val="lt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2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RF Structures</a:t>
                      </a:r>
                      <a:endParaRPr lang="en-GB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noFill/>
                      <a:prstDash val="solid"/>
                    </a:lnL>
                    <a:lnR w="12240">
                      <a:solidFill>
                        <a:srgbClr val="404040"/>
                      </a:solidFill>
                      <a:prstDash val="solid"/>
                    </a:lnR>
                    <a:lnT w="12240">
                      <a:solidFill>
                        <a:srgbClr val="404040"/>
                      </a:solidFill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chemeClr val="lt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2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2</a:t>
                      </a:r>
                      <a:endParaRPr lang="en-GB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404040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404040"/>
                      </a:solidFill>
                      <a:prstDash val="solid"/>
                    </a:lnT>
                    <a:lnB w="12240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2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7</a:t>
                      </a:r>
                      <a:endParaRPr lang="en-GB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404040"/>
                      </a:solidFill>
                      <a:prstDash val="solid"/>
                    </a:lnT>
                    <a:lnB w="12240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2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Magnets</a:t>
                      </a:r>
                      <a:endParaRPr lang="en-GB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noFill/>
                      <a:prstDash val="solid"/>
                    </a:lnL>
                    <a:lnR w="12240">
                      <a:solidFill>
                        <a:srgbClr val="404040"/>
                      </a:solidFill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chemeClr val="lt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2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22</a:t>
                      </a:r>
                      <a:endParaRPr lang="en-GB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404040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2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77</a:t>
                      </a:r>
                      <a:endParaRPr lang="en-GB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2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Diagnostic Systems</a:t>
                      </a:r>
                      <a:endParaRPr lang="en-GB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noFill/>
                      <a:prstDash val="solid"/>
                    </a:lnL>
                    <a:lnR w="12240">
                      <a:solidFill>
                        <a:srgbClr val="404040"/>
                      </a:solidFill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chemeClr val="lt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2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13</a:t>
                      </a:r>
                      <a:endParaRPr lang="en-GB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404040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2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65</a:t>
                      </a:r>
                      <a:endParaRPr lang="en-GB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2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Vacuum Gauges and Pumps</a:t>
                      </a:r>
                      <a:endParaRPr lang="en-GB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noFill/>
                      <a:prstDash val="solid"/>
                    </a:lnL>
                    <a:lnR w="12240">
                      <a:solidFill>
                        <a:srgbClr val="404040"/>
                      </a:solidFill>
                      <a:prstDash val="solid"/>
                    </a:lnR>
                    <a:lnT w="12240">
                      <a:noFill/>
                      <a:prstDash val="solid"/>
                    </a:lnT>
                    <a:lnB w="18720">
                      <a:noFill/>
                      <a:prstDash val="solid"/>
                    </a:lnB>
                    <a:solidFill>
                      <a:schemeClr val="lt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2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57</a:t>
                      </a:r>
                      <a:endParaRPr lang="en-GB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404040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8720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2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109</a:t>
                      </a:r>
                      <a:endParaRPr lang="en-GB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8720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PlaceHolder 1"/>
          <p:cNvSpPr>
            <a:spLocks noGrp="1"/>
          </p:cNvSpPr>
          <p:nvPr>
            <p:ph type="title"/>
          </p:nvPr>
        </p:nvSpPr>
        <p:spPr>
          <a:xfrm>
            <a:off x="524160" y="365040"/>
            <a:ext cx="8004240" cy="574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en-GB" sz="3000" b="1" strike="noStrike" spc="-1">
                <a:solidFill>
                  <a:srgbClr val="003088"/>
                </a:solidFill>
                <a:latin typeface="Arial"/>
              </a:rPr>
              <a:t>CLARA FEBE Layout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73" name="PlaceHolder 2"/>
          <p:cNvSpPr>
            <a:spLocks noGrp="1"/>
          </p:cNvSpPr>
          <p:nvPr>
            <p:ph type="sldNum" idx="31"/>
          </p:nvPr>
        </p:nvSpPr>
        <p:spPr>
          <a:xfrm>
            <a:off x="10946880" y="6492960"/>
            <a:ext cx="1086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GB" sz="1100" b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100" b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rPr>
              <a:t>Slide </a:t>
            </a:r>
            <a:fld id="{72E11F1B-5614-40A6-BDB5-CB2BC56BDB4B}" type="slidenum">
              <a:rPr lang="en-GB" sz="1100" b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rPr>
              <a:t>6</a:t>
            </a:fld>
            <a:endParaRPr lang="en-GB" sz="1100" b="0" strike="noStrike" spc="-1">
              <a:solidFill>
                <a:srgbClr val="000000"/>
              </a:solidFill>
              <a:latin typeface="Times New Roman"/>
            </a:endParaRPr>
          </a:p>
        </p:txBody>
      </p:sp>
      <p:graphicFrame>
        <p:nvGraphicFramePr>
          <p:cNvPr id="174" name="Table 1"/>
          <p:cNvGraphicFramePr/>
          <p:nvPr/>
        </p:nvGraphicFramePr>
        <p:xfrm>
          <a:off x="4887360" y="4484520"/>
          <a:ext cx="6512760" cy="1837080"/>
        </p:xfrm>
        <a:graphic>
          <a:graphicData uri="http://schemas.openxmlformats.org/drawingml/2006/table">
            <a:tbl>
              <a:tblPr/>
              <a:tblGrid>
                <a:gridCol w="2131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7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92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01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200" b="1" strike="noStrike" spc="-1">
                          <a:solidFill>
                            <a:schemeClr val="dk1"/>
                          </a:solidFill>
                          <a:latin typeface="Arial"/>
                        </a:rPr>
                        <a:t>Example</a:t>
                      </a:r>
                      <a:br>
                        <a:rPr sz="1200"/>
                      </a:br>
                      <a:r>
                        <a:rPr lang="en-GB" sz="1200" b="1" strike="noStrike" spc="-1">
                          <a:solidFill>
                            <a:schemeClr val="dk1"/>
                          </a:solidFill>
                          <a:latin typeface="Arial"/>
                        </a:rPr>
                        <a:t>Technical System </a:t>
                      </a:r>
                      <a:endParaRPr lang="en-GB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noFill/>
                      <a:prstDash val="solid"/>
                    </a:lnL>
                    <a:lnR w="12240">
                      <a:solidFill>
                        <a:srgbClr val="404040"/>
                      </a:solidFill>
                      <a:prstDash val="solid"/>
                    </a:lnR>
                    <a:lnT w="18720">
                      <a:noFill/>
                      <a:prstDash val="solid"/>
                    </a:lnT>
                    <a:lnB w="12240">
                      <a:solidFill>
                        <a:srgbClr val="404040"/>
                      </a:solidFill>
                      <a:prstDash val="solid"/>
                    </a:lnB>
                    <a:solidFill>
                      <a:schemeClr val="lt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200" b="1" strike="noStrike" spc="-1">
                          <a:solidFill>
                            <a:schemeClr val="dk1"/>
                          </a:solidFill>
                          <a:latin typeface="Arial"/>
                        </a:rPr>
                        <a:t>CLARA Front End</a:t>
                      </a:r>
                      <a:br>
                        <a:rPr sz="1200"/>
                      </a:br>
                      <a:r>
                        <a:rPr lang="en-GB" sz="1200" b="1" strike="noStrike" spc="-1">
                          <a:solidFill>
                            <a:schemeClr val="dk1"/>
                          </a:solidFill>
                          <a:latin typeface="Arial"/>
                        </a:rPr>
                        <a:t>(35 MeV)</a:t>
                      </a:r>
                      <a:endParaRPr lang="en-GB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404040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8720">
                      <a:noFill/>
                      <a:prstDash val="solid"/>
                    </a:lnT>
                    <a:lnB w="12240">
                      <a:solidFill>
                        <a:srgbClr val="404040"/>
                      </a:solidFill>
                      <a:prstDash val="solid"/>
                    </a:lnB>
                    <a:solidFill>
                      <a:schemeClr val="lt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200" b="1" strike="noStrike" spc="-1">
                          <a:solidFill>
                            <a:schemeClr val="dk1"/>
                          </a:solidFill>
                          <a:latin typeface="Arial"/>
                        </a:rPr>
                        <a:t>CLARA</a:t>
                      </a:r>
                      <a:br>
                        <a:rPr sz="1200"/>
                      </a:br>
                      <a:r>
                        <a:rPr lang="en-GB" sz="1200" b="1" strike="noStrike" spc="-1">
                          <a:solidFill>
                            <a:schemeClr val="dk1"/>
                          </a:solidFill>
                          <a:latin typeface="Arial"/>
                        </a:rPr>
                        <a:t>(250 MeV)</a:t>
                      </a:r>
                      <a:endParaRPr lang="en-GB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8720">
                      <a:noFill/>
                      <a:prstDash val="solid"/>
                    </a:lnT>
                    <a:lnB w="12240">
                      <a:solidFill>
                        <a:srgbClr val="404040"/>
                      </a:solidFill>
                      <a:prstDash val="solid"/>
                    </a:lnB>
                    <a:solidFill>
                      <a:schemeClr val="lt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200" b="1" strike="noStrike" spc="-1">
                          <a:solidFill>
                            <a:schemeClr val="dk1"/>
                          </a:solidFill>
                          <a:latin typeface="Arial"/>
                        </a:rPr>
                        <a:t>CLARA FEBE</a:t>
                      </a:r>
                      <a:br>
                        <a:rPr sz="1200"/>
                      </a:br>
                      <a:r>
                        <a:rPr lang="en-GB" sz="1200" b="1" strike="noStrike" spc="-1">
                          <a:solidFill>
                            <a:schemeClr val="dk1"/>
                          </a:solidFill>
                          <a:latin typeface="Arial"/>
                        </a:rPr>
                        <a:t>(250 MeV)</a:t>
                      </a:r>
                      <a:endParaRPr lang="en-GB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8720">
                      <a:noFill/>
                      <a:prstDash val="solid"/>
                    </a:lnT>
                    <a:lnB w="12240">
                      <a:solidFill>
                        <a:srgbClr val="404040"/>
                      </a:solidFill>
                      <a:prstDash val="solid"/>
                    </a:lnB>
                    <a:solidFill>
                      <a:schemeClr val="lt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2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RF Structures</a:t>
                      </a:r>
                      <a:endParaRPr lang="en-GB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noFill/>
                      <a:prstDash val="solid"/>
                    </a:lnL>
                    <a:lnR w="12240">
                      <a:solidFill>
                        <a:srgbClr val="404040"/>
                      </a:solidFill>
                      <a:prstDash val="solid"/>
                    </a:lnR>
                    <a:lnT w="12240">
                      <a:solidFill>
                        <a:srgbClr val="404040"/>
                      </a:solidFill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chemeClr val="lt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2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2</a:t>
                      </a:r>
                      <a:endParaRPr lang="en-GB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404040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404040"/>
                      </a:solidFill>
                      <a:prstDash val="solid"/>
                    </a:lnT>
                    <a:lnB w="12240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2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7</a:t>
                      </a:r>
                      <a:endParaRPr lang="en-GB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404040"/>
                      </a:solidFill>
                      <a:prstDash val="solid"/>
                    </a:lnT>
                    <a:lnB w="12240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2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7</a:t>
                      </a:r>
                      <a:endParaRPr lang="en-GB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404040"/>
                      </a:solidFill>
                      <a:prstDash val="solid"/>
                    </a:lnT>
                    <a:lnB w="12240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2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Magnets</a:t>
                      </a:r>
                      <a:endParaRPr lang="en-GB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noFill/>
                      <a:prstDash val="solid"/>
                    </a:lnL>
                    <a:lnR w="12240">
                      <a:solidFill>
                        <a:srgbClr val="404040"/>
                      </a:solidFill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chemeClr val="lt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2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22</a:t>
                      </a:r>
                      <a:endParaRPr lang="en-GB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404040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2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77</a:t>
                      </a:r>
                      <a:endParaRPr lang="en-GB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2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126</a:t>
                      </a:r>
                      <a:endParaRPr lang="en-GB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2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Diagnostic Systems</a:t>
                      </a:r>
                      <a:endParaRPr lang="en-GB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noFill/>
                      <a:prstDash val="solid"/>
                    </a:lnL>
                    <a:lnR w="12240">
                      <a:solidFill>
                        <a:srgbClr val="404040"/>
                      </a:solidFill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chemeClr val="lt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2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13</a:t>
                      </a:r>
                      <a:endParaRPr lang="en-GB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404040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2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65</a:t>
                      </a:r>
                      <a:endParaRPr lang="en-GB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2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94</a:t>
                      </a:r>
                      <a:endParaRPr lang="en-GB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2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Vacuum Gauges and Pumps</a:t>
                      </a:r>
                      <a:endParaRPr lang="en-GB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noFill/>
                      <a:prstDash val="solid"/>
                    </a:lnL>
                    <a:lnR w="12240">
                      <a:solidFill>
                        <a:srgbClr val="404040"/>
                      </a:solidFill>
                      <a:prstDash val="solid"/>
                    </a:lnR>
                    <a:lnT w="12240">
                      <a:noFill/>
                      <a:prstDash val="solid"/>
                    </a:lnT>
                    <a:lnB w="18720">
                      <a:noFill/>
                      <a:prstDash val="solid"/>
                    </a:lnB>
                    <a:solidFill>
                      <a:schemeClr val="lt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2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57</a:t>
                      </a:r>
                      <a:endParaRPr lang="en-GB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404040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8720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2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109</a:t>
                      </a:r>
                      <a:endParaRPr lang="en-GB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8720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2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155</a:t>
                      </a:r>
                      <a:endParaRPr lang="en-GB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8720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75" name="Picture 5"/>
          <p:cNvPicPr/>
          <p:nvPr/>
        </p:nvPicPr>
        <p:blipFill>
          <a:blip r:embed="rId3"/>
          <a:stretch/>
        </p:blipFill>
        <p:spPr>
          <a:xfrm>
            <a:off x="519840" y="1239120"/>
            <a:ext cx="11155680" cy="2648520"/>
          </a:xfrm>
          <a:prstGeom prst="rect">
            <a:avLst/>
          </a:prstGeom>
          <a:ln w="0">
            <a:noFill/>
          </a:ln>
        </p:spPr>
      </p:pic>
      <p:sp>
        <p:nvSpPr>
          <p:cNvPr id="176" name="Rectangle 8"/>
          <p:cNvSpPr/>
          <p:nvPr/>
        </p:nvSpPr>
        <p:spPr>
          <a:xfrm>
            <a:off x="1219320" y="4685760"/>
            <a:ext cx="2849400" cy="1151640"/>
          </a:xfrm>
          <a:prstGeom prst="rect">
            <a:avLst/>
          </a:prstGeom>
          <a:solidFill>
            <a:schemeClr val="accent2">
              <a:alpha val="5000"/>
            </a:schemeClr>
          </a:solidFill>
          <a:ln w="25400">
            <a:solidFill>
              <a:srgbClr val="E9713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GB" sz="1400" b="0" strike="noStrike" spc="-1">
                <a:solidFill>
                  <a:schemeClr val="dk1"/>
                </a:solidFill>
                <a:latin typeface="Arial Nova Light"/>
              </a:rPr>
              <a:t>First experiments in the</a:t>
            </a:r>
            <a:br>
              <a:rPr sz="1400"/>
            </a:br>
            <a:r>
              <a:rPr lang="en-GB" sz="1400" b="1" strike="noStrike" spc="-1">
                <a:solidFill>
                  <a:schemeClr val="accent2"/>
                </a:solidFill>
                <a:latin typeface="Arial"/>
              </a:rPr>
              <a:t>Full Energy Beam Exploitation</a:t>
            </a:r>
            <a:r>
              <a:rPr lang="en-GB" sz="1400" b="0" strike="noStrike" spc="-1">
                <a:solidFill>
                  <a:schemeClr val="dk1"/>
                </a:solidFill>
                <a:latin typeface="Arial Nova Light"/>
              </a:rPr>
              <a:t> (FEBE) user area took place</a:t>
            </a:r>
            <a:br>
              <a:rPr sz="1400"/>
            </a:br>
            <a:r>
              <a:rPr lang="en-GB" sz="1400" b="0" strike="noStrike" spc="-1">
                <a:solidFill>
                  <a:schemeClr val="dk1"/>
                </a:solidFill>
                <a:latin typeface="Arial Nova Light"/>
              </a:rPr>
              <a:t>in early 2026</a:t>
            </a:r>
            <a:endParaRPr lang="en-GB" sz="14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Picture 9" descr="A person standing in a factory&#10;&#10;Description automatically generated"/>
          <p:cNvPicPr/>
          <p:nvPr/>
        </p:nvPicPr>
        <p:blipFill>
          <a:blip r:embed="rId3"/>
          <a:srcRect t="10127" b="5740"/>
          <a:stretch/>
        </p:blipFill>
        <p:spPr>
          <a:xfrm>
            <a:off x="0" y="-18360"/>
            <a:ext cx="12191760" cy="6876000"/>
          </a:xfrm>
          <a:prstGeom prst="rect">
            <a:avLst/>
          </a:prstGeom>
          <a:ln w="0">
            <a:noFill/>
          </a:ln>
        </p:spPr>
      </p:pic>
      <p:pic>
        <p:nvPicPr>
          <p:cNvPr id="178" name="Picture 10"/>
          <p:cNvPicPr/>
          <p:nvPr/>
        </p:nvPicPr>
        <p:blipFill>
          <a:blip r:embed="rId4"/>
          <a:stretch/>
        </p:blipFill>
        <p:spPr>
          <a:xfrm>
            <a:off x="240120" y="6091560"/>
            <a:ext cx="2431800" cy="666000"/>
          </a:xfrm>
          <a:prstGeom prst="rect">
            <a:avLst/>
          </a:prstGeom>
          <a:ln w="0">
            <a:noFill/>
          </a:ln>
        </p:spPr>
      </p:pic>
      <p:sp>
        <p:nvSpPr>
          <p:cNvPr id="179" name="Isosceles Triangle 11"/>
          <p:cNvSpPr/>
          <p:nvPr/>
        </p:nvSpPr>
        <p:spPr>
          <a:xfrm flipV="1">
            <a:off x="0" y="-18360"/>
            <a:ext cx="1870560" cy="2424960"/>
          </a:xfrm>
          <a:prstGeom prst="triangle">
            <a:avLst>
              <a:gd name="adj" fmla="val 0"/>
            </a:avLst>
          </a:prstGeom>
          <a:solidFill>
            <a:srgbClr val="002B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GB" sz="1800" b="0" strike="noStrike" spc="-1">
              <a:solidFill>
                <a:schemeClr val="lt1"/>
              </a:solidFill>
              <a:latin typeface="Arial"/>
            </a:endParaRPr>
          </a:p>
        </p:txBody>
      </p:sp>
      <p:sp>
        <p:nvSpPr>
          <p:cNvPr id="180" name="Rectangle 13"/>
          <p:cNvSpPr/>
          <p:nvPr/>
        </p:nvSpPr>
        <p:spPr>
          <a:xfrm>
            <a:off x="7556760" y="-18360"/>
            <a:ext cx="4635000" cy="2079720"/>
          </a:xfrm>
          <a:prstGeom prst="rect">
            <a:avLst/>
          </a:prstGeom>
          <a:solidFill>
            <a:srgbClr val="0030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GB" sz="1800" b="0" strike="noStrike" spc="-1">
              <a:solidFill>
                <a:schemeClr val="lt1"/>
              </a:solidFill>
              <a:latin typeface="Arial"/>
            </a:endParaRPr>
          </a:p>
        </p:txBody>
      </p:sp>
      <p:sp>
        <p:nvSpPr>
          <p:cNvPr id="181" name="TextBox 15"/>
          <p:cNvSpPr/>
          <p:nvPr/>
        </p:nvSpPr>
        <p:spPr>
          <a:xfrm>
            <a:off x="8048520" y="368640"/>
            <a:ext cx="3616200" cy="546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en-GB" sz="3000" b="1" strike="noStrike" spc="-1">
                <a:solidFill>
                  <a:schemeClr val="lt1"/>
                </a:solidFill>
                <a:latin typeface="Arial"/>
              </a:rPr>
              <a:t>CLARA Installation</a:t>
            </a:r>
            <a:endParaRPr lang="en-GB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PlaceHolder 1"/>
          <p:cNvSpPr>
            <a:spLocks noGrp="1"/>
          </p:cNvSpPr>
          <p:nvPr>
            <p:ph/>
          </p:nvPr>
        </p:nvSpPr>
        <p:spPr>
          <a:xfrm>
            <a:off x="7806960" y="1100520"/>
            <a:ext cx="3868920" cy="676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r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GB" sz="1400" b="0" strike="noStrike" spc="-1">
                <a:solidFill>
                  <a:schemeClr val="dk2">
                    <a:lumMod val="10000"/>
                    <a:lumOff val="90000"/>
                  </a:schemeClr>
                </a:solidFill>
                <a:latin typeface="Arial Nova Light"/>
              </a:rPr>
              <a:t>View of the CLARA bunker in 2024, looking</a:t>
            </a:r>
            <a:br>
              <a:rPr sz="1400"/>
            </a:br>
            <a:r>
              <a:rPr lang="en-GB" sz="1400" b="0" strike="noStrike" spc="-1">
                <a:solidFill>
                  <a:schemeClr val="dk2">
                    <a:lumMod val="10000"/>
                    <a:lumOff val="90000"/>
                  </a:schemeClr>
                </a:solidFill>
                <a:latin typeface="Arial Nova Light"/>
              </a:rPr>
              <a:t>out from the accelerator’s front end</a:t>
            </a:r>
            <a:br>
              <a:rPr sz="1400"/>
            </a:br>
            <a:r>
              <a:rPr lang="en-GB" sz="1400" b="0" strike="noStrike" spc="-1">
                <a:solidFill>
                  <a:schemeClr val="dk2">
                    <a:lumMod val="10000"/>
                    <a:lumOff val="90000"/>
                  </a:schemeClr>
                </a:solidFill>
                <a:latin typeface="Arial Nova Light"/>
              </a:rPr>
              <a:t>towards Linac 2 and Linac 3</a:t>
            </a:r>
            <a:endParaRPr lang="en-US" sz="1400" b="0" strike="noStrike" spc="-1">
              <a:solidFill>
                <a:srgbClr val="003088"/>
              </a:solidFill>
              <a:latin typeface="Arial"/>
            </a:endParaRPr>
          </a:p>
          <a:p>
            <a:pPr indent="0" algn="r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z="1400" b="0" strike="noStrike" spc="-1">
              <a:solidFill>
                <a:srgbClr val="003088"/>
              </a:solidFill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sldNum" idx="32"/>
          </p:nvPr>
        </p:nvSpPr>
        <p:spPr>
          <a:xfrm>
            <a:off x="9282240" y="649296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GB" sz="1200" b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lang="en-GB" sz="1200" b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rPr>
              <a:t>Page </a:t>
            </a:r>
            <a:fld id="{8F94D63A-F53A-4A3A-B51B-330D83EA102F}" type="slidenum">
              <a:rPr lang="en-GB" sz="1200" b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rPr>
              <a:t>7</a:t>
            </a:fld>
            <a:endParaRPr lang="en-GB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PlaceHolder 1"/>
          <p:cNvSpPr>
            <a:spLocks noGrp="1"/>
          </p:cNvSpPr>
          <p:nvPr>
            <p:ph type="title"/>
          </p:nvPr>
        </p:nvSpPr>
        <p:spPr>
          <a:xfrm>
            <a:off x="524160" y="365040"/>
            <a:ext cx="8004240" cy="574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en-GB" sz="3000" b="1" strike="noStrike" spc="-1">
                <a:solidFill>
                  <a:srgbClr val="003088"/>
                </a:solidFill>
                <a:latin typeface="Arial"/>
              </a:rPr>
              <a:t>FEBE User Area on CLARA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5" name="PlaceHolder 2"/>
          <p:cNvSpPr>
            <a:spLocks noGrp="1"/>
          </p:cNvSpPr>
          <p:nvPr>
            <p:ph/>
          </p:nvPr>
        </p:nvSpPr>
        <p:spPr>
          <a:xfrm>
            <a:off x="524520" y="1355040"/>
            <a:ext cx="5571000" cy="43254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GB" sz="1500" b="0" strike="noStrike" spc="-1">
                <a:solidFill>
                  <a:schemeClr val="dk1"/>
                </a:solidFill>
                <a:latin typeface="Arial Nova Light"/>
              </a:rPr>
              <a:t>The Full Energy Beam Exploitation (FEBE) beamline includes a dedicated user area in a </a:t>
            </a:r>
            <a:r>
              <a:rPr lang="en-GB" sz="1500" b="1" strike="noStrike" spc="-1">
                <a:solidFill>
                  <a:srgbClr val="1E5DF8"/>
                </a:solidFill>
                <a:latin typeface="Arial"/>
              </a:rPr>
              <a:t>separately-shielded enclosure</a:t>
            </a:r>
            <a:endParaRPr lang="en-US" sz="1500" b="0" strike="noStrike" spc="-1">
              <a:solidFill>
                <a:schemeClr val="dk1"/>
              </a:solidFill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</a:pPr>
            <a:endParaRPr lang="en-US" sz="1500" b="0" strike="noStrike" spc="-1">
              <a:solidFill>
                <a:schemeClr val="dk1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GB" sz="1500" b="0" strike="noStrike" spc="-1">
                <a:solidFill>
                  <a:schemeClr val="dk1"/>
                </a:solidFill>
                <a:latin typeface="Arial Nova Light"/>
              </a:rPr>
              <a:t>Two large (~2 m</a:t>
            </a:r>
            <a:r>
              <a:rPr lang="en-GB" sz="1500" b="0" strike="noStrike" spc="-1" baseline="30000">
                <a:solidFill>
                  <a:schemeClr val="dk1"/>
                </a:solidFill>
                <a:latin typeface="Arial Nova Light"/>
              </a:rPr>
              <a:t>3</a:t>
            </a:r>
            <a:r>
              <a:rPr lang="en-GB" sz="1500" b="0" strike="noStrike" spc="-1">
                <a:solidFill>
                  <a:schemeClr val="dk1"/>
                </a:solidFill>
                <a:latin typeface="Arial Nova Light"/>
              </a:rPr>
              <a:t>) </a:t>
            </a:r>
            <a:r>
              <a:rPr lang="en-GB" sz="1500" b="1" strike="noStrike" spc="-1">
                <a:solidFill>
                  <a:srgbClr val="1E5DF8"/>
                </a:solidFill>
                <a:latin typeface="Arial"/>
              </a:rPr>
              <a:t>experimental chambers</a:t>
            </a:r>
            <a:r>
              <a:rPr lang="en-GB" sz="1500" b="0" strike="noStrike" spc="-1">
                <a:solidFill>
                  <a:schemeClr val="dk1"/>
                </a:solidFill>
                <a:latin typeface="Arial Nova Light"/>
              </a:rPr>
              <a:t> can be configured for a wide range of experiments (both in air and under vacuum):</a:t>
            </a:r>
            <a:br>
              <a:rPr sz="1500"/>
            </a:br>
            <a:r>
              <a:rPr lang="en-GB" sz="1500" b="0" strike="noStrike" spc="-1">
                <a:solidFill>
                  <a:schemeClr val="dk1"/>
                </a:solidFill>
                <a:latin typeface="Arial Nova Light"/>
              </a:rPr>
              <a:t> </a:t>
            </a:r>
            <a:endParaRPr lang="en-US" sz="1500" b="0" strike="noStrike" spc="-1">
              <a:solidFill>
                <a:schemeClr val="dk1"/>
              </a:solidFill>
              <a:latin typeface="Arial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404040"/>
              </a:buClr>
              <a:buFont typeface="Wingdings" charset="2"/>
              <a:buChar char=""/>
            </a:pPr>
            <a:r>
              <a:rPr lang="en-GB" sz="15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ova Light"/>
              </a:rPr>
              <a:t>Novel acceleration,</a:t>
            </a:r>
            <a:br>
              <a:rPr sz="500"/>
            </a:br>
            <a:r>
              <a:rPr lang="en-GB" sz="5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ova Light"/>
              </a:rPr>
              <a:t> </a:t>
            </a:r>
            <a:endParaRPr lang="en-US" sz="500" b="0" strike="noStrike" spc="-1">
              <a:solidFill>
                <a:schemeClr val="dk1"/>
              </a:solidFill>
              <a:latin typeface="Arial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404040"/>
              </a:buClr>
              <a:buFont typeface="Wingdings" charset="2"/>
              <a:buChar char=""/>
            </a:pPr>
            <a:r>
              <a:rPr lang="en-GB" sz="15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ova Light"/>
              </a:rPr>
              <a:t>Advanced diagnostics,</a:t>
            </a:r>
            <a:br>
              <a:rPr sz="500"/>
            </a:br>
            <a:r>
              <a:rPr lang="en-GB" sz="5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ova Light"/>
              </a:rPr>
              <a:t> </a:t>
            </a:r>
            <a:endParaRPr lang="en-US" sz="500" b="0" strike="noStrike" spc="-1">
              <a:solidFill>
                <a:schemeClr val="dk1"/>
              </a:solidFill>
              <a:latin typeface="Arial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404040"/>
              </a:buClr>
              <a:buFont typeface="Wingdings" charset="2"/>
              <a:buChar char=""/>
            </a:pPr>
            <a:r>
              <a:rPr lang="en-GB" sz="15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ova Light"/>
              </a:rPr>
              <a:t>New radiotherapy modalities,</a:t>
            </a:r>
            <a:endParaRPr lang="en-US" sz="1500" b="0" strike="noStrike" spc="-1">
              <a:solidFill>
                <a:schemeClr val="dk1"/>
              </a:solidFill>
              <a:latin typeface="Arial"/>
            </a:endParaRPr>
          </a:p>
          <a:p>
            <a:pPr marL="457200" indent="0" defTabSz="914400">
              <a:lnSpc>
                <a:spcPct val="90000"/>
              </a:lnSpc>
              <a:spcBef>
                <a:spcPts val="499"/>
              </a:spcBef>
              <a:buNone/>
              <a:tabLst>
                <a:tab pos="0" algn="l"/>
              </a:tabLst>
            </a:pPr>
            <a:endParaRPr lang="en-US" sz="1500" b="0" strike="noStrike" spc="-1">
              <a:solidFill>
                <a:schemeClr val="dk1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GB" sz="1500" b="0" strike="noStrike" spc="-1">
                <a:solidFill>
                  <a:schemeClr val="dk1"/>
                </a:solidFill>
                <a:latin typeface="Arial Nova Light"/>
              </a:rPr>
              <a:t>A </a:t>
            </a:r>
            <a:r>
              <a:rPr lang="en-GB" sz="1500" b="1" strike="noStrike" spc="-1">
                <a:solidFill>
                  <a:srgbClr val="1E5DF8"/>
                </a:solidFill>
                <a:latin typeface="Arial"/>
              </a:rPr>
              <a:t>120 TW laser</a:t>
            </a:r>
            <a:r>
              <a:rPr lang="en-GB" sz="1500" b="0" strike="noStrike" spc="-1">
                <a:solidFill>
                  <a:schemeClr val="dk1"/>
                </a:solidFill>
                <a:latin typeface="Arial Nova Light"/>
              </a:rPr>
              <a:t> will be available in late 2026,</a:t>
            </a:r>
            <a:br>
              <a:rPr sz="1500"/>
            </a:br>
            <a:r>
              <a:rPr lang="en-GB" sz="1500" b="0" strike="noStrike" spc="-1">
                <a:solidFill>
                  <a:schemeClr val="dk1"/>
                </a:solidFill>
                <a:latin typeface="Arial Nova Light"/>
              </a:rPr>
              <a:t>for applications requiring synchronized</a:t>
            </a:r>
            <a:br>
              <a:rPr sz="1500"/>
            </a:br>
            <a:r>
              <a:rPr lang="en-GB" sz="1500" b="0" strike="noStrike" spc="-1">
                <a:solidFill>
                  <a:schemeClr val="dk1"/>
                </a:solidFill>
                <a:latin typeface="Arial Nova Light"/>
              </a:rPr>
              <a:t>photon and electron beams</a:t>
            </a:r>
            <a:endParaRPr lang="en-US" sz="15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6" name="PlaceHolder 3"/>
          <p:cNvSpPr>
            <a:spLocks noGrp="1"/>
          </p:cNvSpPr>
          <p:nvPr>
            <p:ph type="sldNum" idx="33"/>
          </p:nvPr>
        </p:nvSpPr>
        <p:spPr>
          <a:xfrm>
            <a:off x="10946880" y="6492960"/>
            <a:ext cx="1086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GB" sz="1100" b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100" b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rPr>
              <a:t>Slide </a:t>
            </a:r>
            <a:fld id="{96DD26D5-317C-469D-B29C-F5BA9A736951}" type="slidenum">
              <a:rPr lang="en-GB" sz="1100" b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rPr>
              <a:t>8</a:t>
            </a:fld>
            <a:endParaRPr lang="en-GB" sz="11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7" name="TextBox 1"/>
          <p:cNvSpPr/>
          <p:nvPr/>
        </p:nvSpPr>
        <p:spPr>
          <a:xfrm>
            <a:off x="8782560" y="954360"/>
            <a:ext cx="3015720" cy="257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en-GB" sz="11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ova Light"/>
              </a:rPr>
              <a:t>E.W. Snedden </a:t>
            </a:r>
            <a:r>
              <a:rPr lang="en-GB" sz="1100" b="0" i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ova Light"/>
              </a:rPr>
              <a:t>et al.</a:t>
            </a:r>
            <a:r>
              <a:rPr lang="en-GB" sz="11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ova Light"/>
              </a:rPr>
              <a:t>, PRAB </a:t>
            </a:r>
            <a:r>
              <a:rPr lang="en-GB" sz="1100" b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rPr>
              <a:t>27</a:t>
            </a:r>
            <a:r>
              <a:rPr lang="en-GB" sz="11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ova Light"/>
              </a:rPr>
              <a:t>, 041602 (2024)</a:t>
            </a:r>
            <a:endParaRPr lang="en-GB" sz="11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88" name="Group 80"/>
          <p:cNvGrpSpPr/>
          <p:nvPr/>
        </p:nvGrpSpPr>
        <p:grpSpPr>
          <a:xfrm>
            <a:off x="6613920" y="1341000"/>
            <a:ext cx="5060880" cy="2683440"/>
            <a:chOff x="6613920" y="1341000"/>
            <a:chExt cx="5060880" cy="2683440"/>
          </a:xfrm>
        </p:grpSpPr>
        <p:pic>
          <p:nvPicPr>
            <p:cNvPr id="189" name="Picture 10"/>
            <p:cNvPicPr/>
            <p:nvPr/>
          </p:nvPicPr>
          <p:blipFill>
            <a:blip r:embed="rId3"/>
            <a:srcRect t="7818" r="6760" b="13779"/>
            <a:stretch/>
          </p:blipFill>
          <p:spPr>
            <a:xfrm>
              <a:off x="7419960" y="1341000"/>
              <a:ext cx="4254840" cy="2683440"/>
            </a:xfrm>
            <a:prstGeom prst="rect">
              <a:avLst/>
            </a:prstGeom>
            <a:ln w="6350">
              <a:solidFill>
                <a:srgbClr val="FFFFFF">
                  <a:lumMod val="50000"/>
                </a:srgbClr>
              </a:solidFill>
              <a:round/>
            </a:ln>
            <a:effectLst>
              <a:outerShdw blurRad="50760" dist="37674" dir="2700000" algn="tl" rotWithShape="0">
                <a:srgbClr val="000000">
                  <a:alpha val="40000"/>
                </a:srgbClr>
              </a:outerShdw>
            </a:effectLst>
          </p:spPr>
        </p:pic>
        <p:cxnSp>
          <p:nvCxnSpPr>
            <p:cNvPr id="190" name="Straight Arrow Connector 44"/>
            <p:cNvCxnSpPr/>
            <p:nvPr/>
          </p:nvCxnSpPr>
          <p:spPr>
            <a:xfrm flipH="1">
              <a:off x="7082280" y="2853000"/>
              <a:ext cx="835200" cy="24840"/>
            </a:xfrm>
            <a:prstGeom prst="straightConnector1">
              <a:avLst/>
            </a:prstGeom>
            <a:ln w="127000">
              <a:solidFill>
                <a:srgbClr val="C00000"/>
              </a:solidFill>
              <a:tailEnd type="triangle" w="med" len="med"/>
            </a:ln>
          </p:spPr>
        </p:cxnSp>
        <p:sp>
          <p:nvSpPr>
            <p:cNvPr id="191" name="TextBox 68"/>
            <p:cNvSpPr/>
            <p:nvPr/>
          </p:nvSpPr>
          <p:spPr>
            <a:xfrm>
              <a:off x="6613920" y="3002760"/>
              <a:ext cx="787680" cy="42516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t">
              <a:spAutoFit/>
            </a:bodyPr>
            <a:lstStyle/>
            <a:p>
              <a:pPr algn="r" defTabSz="914400">
                <a:lnSpc>
                  <a:spcPct val="100000"/>
                </a:lnSpc>
              </a:pPr>
              <a:r>
                <a:rPr lang="en-GB" sz="1100" b="1" strike="noStrike" spc="-1">
                  <a:solidFill>
                    <a:srgbClr val="C00000"/>
                  </a:solidFill>
                  <a:latin typeface="Arial"/>
                </a:rPr>
                <a:t>Beam</a:t>
              </a:r>
              <a:br>
                <a:rPr sz="1100"/>
              </a:br>
              <a:r>
                <a:rPr lang="en-GB" sz="1100" b="1" strike="noStrike" spc="-1">
                  <a:solidFill>
                    <a:srgbClr val="C00000"/>
                  </a:solidFill>
                  <a:latin typeface="Arial"/>
                </a:rPr>
                <a:t>Direction</a:t>
              </a:r>
              <a:endParaRPr lang="en-GB" sz="11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pic>
        <p:nvPicPr>
          <p:cNvPr id="192" name="Picture 84"/>
          <p:cNvPicPr/>
          <p:nvPr/>
        </p:nvPicPr>
        <p:blipFill>
          <a:blip r:embed="rId4"/>
          <a:stretch/>
        </p:blipFill>
        <p:spPr>
          <a:xfrm>
            <a:off x="4324320" y="4382640"/>
            <a:ext cx="7711200" cy="21416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Picture 52"/>
          <p:cNvPicPr/>
          <p:nvPr/>
        </p:nvPicPr>
        <p:blipFill>
          <a:blip r:embed="rId3"/>
          <a:stretch/>
        </p:blipFill>
        <p:spPr>
          <a:xfrm>
            <a:off x="5283720" y="4548240"/>
            <a:ext cx="1619640" cy="1619640"/>
          </a:xfrm>
          <a:prstGeom prst="rect">
            <a:avLst/>
          </a:prstGeom>
          <a:ln w="0">
            <a:noFill/>
          </a:ln>
        </p:spPr>
      </p:pic>
      <p:pic>
        <p:nvPicPr>
          <p:cNvPr id="194" name="Picture 33"/>
          <p:cNvPicPr/>
          <p:nvPr/>
        </p:nvPicPr>
        <p:blipFill>
          <a:blip r:embed="rId4"/>
          <a:stretch/>
        </p:blipFill>
        <p:spPr>
          <a:xfrm>
            <a:off x="150840" y="4548240"/>
            <a:ext cx="1619640" cy="1619640"/>
          </a:xfrm>
          <a:prstGeom prst="rect">
            <a:avLst/>
          </a:prstGeom>
          <a:ln w="0">
            <a:noFill/>
          </a:ln>
        </p:spPr>
      </p:pic>
      <p:sp>
        <p:nvSpPr>
          <p:cNvPr id="195" name="PlaceHolder 1"/>
          <p:cNvSpPr>
            <a:spLocks noGrp="1"/>
          </p:cNvSpPr>
          <p:nvPr>
            <p:ph type="title"/>
          </p:nvPr>
        </p:nvSpPr>
        <p:spPr>
          <a:xfrm>
            <a:off x="524160" y="365040"/>
            <a:ext cx="8004240" cy="574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en-GB" sz="3000" b="1" strike="noStrike" spc="-1">
                <a:solidFill>
                  <a:srgbClr val="003088"/>
                </a:solidFill>
                <a:latin typeface="Arial"/>
              </a:rPr>
              <a:t>Beam Images (250 pC)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6" name="PlaceHolder 2"/>
          <p:cNvSpPr>
            <a:spLocks noGrp="1"/>
          </p:cNvSpPr>
          <p:nvPr>
            <p:ph type="sldNum" idx="34"/>
          </p:nvPr>
        </p:nvSpPr>
        <p:spPr>
          <a:xfrm>
            <a:off x="10946880" y="6492960"/>
            <a:ext cx="1086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GB" sz="1100" b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100" b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rPr>
              <a:t>Slide </a:t>
            </a:r>
            <a:fld id="{E0348332-52B4-426A-B904-24A05208354E}" type="slidenum">
              <a:rPr lang="en-GB" sz="1100" b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rPr>
              <a:t>9</a:t>
            </a:fld>
            <a:endParaRPr lang="en-GB" sz="1100" b="0" strike="noStrike" spc="-1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197" name="Picture 4"/>
          <p:cNvPicPr/>
          <p:nvPr/>
        </p:nvPicPr>
        <p:blipFill>
          <a:blip r:embed="rId5"/>
          <a:stretch/>
        </p:blipFill>
        <p:spPr>
          <a:xfrm>
            <a:off x="524160" y="1128960"/>
            <a:ext cx="11151360" cy="2303640"/>
          </a:xfrm>
          <a:prstGeom prst="rect">
            <a:avLst/>
          </a:prstGeom>
          <a:ln w="0">
            <a:noFill/>
          </a:ln>
        </p:spPr>
      </p:pic>
      <p:cxnSp>
        <p:nvCxnSpPr>
          <p:cNvPr id="198" name="Straight Connector 15"/>
          <p:cNvCxnSpPr/>
          <p:nvPr/>
        </p:nvCxnSpPr>
        <p:spPr>
          <a:xfrm flipV="1">
            <a:off x="1587600" y="2831400"/>
            <a:ext cx="360" cy="1707480"/>
          </a:xfrm>
          <a:prstGeom prst="straightConnector1">
            <a:avLst/>
          </a:prstGeom>
          <a:ln w="25400">
            <a:solidFill>
              <a:srgbClr val="000000"/>
            </a:solidFill>
            <a:tailEnd type="oval" w="med" len="med"/>
          </a:ln>
        </p:spPr>
      </p:cxnSp>
      <p:cxnSp>
        <p:nvCxnSpPr>
          <p:cNvPr id="199" name="Straight Connector 17"/>
          <p:cNvCxnSpPr/>
          <p:nvPr/>
        </p:nvCxnSpPr>
        <p:spPr>
          <a:xfrm flipV="1">
            <a:off x="2152800" y="3301200"/>
            <a:ext cx="360" cy="1237680"/>
          </a:xfrm>
          <a:prstGeom prst="straightConnector1">
            <a:avLst/>
          </a:prstGeom>
          <a:ln w="25400">
            <a:solidFill>
              <a:srgbClr val="000000"/>
            </a:solidFill>
            <a:tailEnd type="oval" w="med" len="med"/>
          </a:ln>
        </p:spPr>
      </p:cxnSp>
      <p:grpSp>
        <p:nvGrpSpPr>
          <p:cNvPr id="200" name="Group 34"/>
          <p:cNvGrpSpPr/>
          <p:nvPr/>
        </p:nvGrpSpPr>
        <p:grpSpPr>
          <a:xfrm>
            <a:off x="3205080" y="2831400"/>
            <a:ext cx="666720" cy="1707120"/>
            <a:chOff x="3205080" y="2831400"/>
            <a:chExt cx="666720" cy="1707120"/>
          </a:xfrm>
        </p:grpSpPr>
        <p:cxnSp>
          <p:nvCxnSpPr>
            <p:cNvPr id="201" name="Straight Connector 19"/>
            <p:cNvCxnSpPr/>
            <p:nvPr/>
          </p:nvCxnSpPr>
          <p:spPr>
            <a:xfrm flipH="1" flipV="1">
              <a:off x="3205080" y="2831400"/>
              <a:ext cx="667080" cy="721080"/>
            </a:xfrm>
            <a:prstGeom prst="straightConnector1">
              <a:avLst/>
            </a:prstGeom>
            <a:ln w="25400">
              <a:solidFill>
                <a:srgbClr val="000000"/>
              </a:solidFill>
              <a:tailEnd type="oval" w="med" len="med"/>
            </a:ln>
          </p:spPr>
        </p:cxnSp>
        <p:cxnSp>
          <p:nvCxnSpPr>
            <p:cNvPr id="202" name="Straight Connector 22"/>
            <p:cNvCxnSpPr/>
            <p:nvPr/>
          </p:nvCxnSpPr>
          <p:spPr>
            <a:xfrm flipV="1">
              <a:off x="3867120" y="3542400"/>
              <a:ext cx="360" cy="996480"/>
            </a:xfrm>
            <a:prstGeom prst="straightConnector1">
              <a:avLst/>
            </a:prstGeom>
            <a:ln w="25400">
              <a:solidFill>
                <a:srgbClr val="000000"/>
              </a:solidFill>
            </a:ln>
          </p:spPr>
        </p:cxnSp>
      </p:grpSp>
      <p:cxnSp>
        <p:nvCxnSpPr>
          <p:cNvPr id="203" name="Straight Connector 28"/>
          <p:cNvCxnSpPr/>
          <p:nvPr/>
        </p:nvCxnSpPr>
        <p:spPr>
          <a:xfrm flipV="1">
            <a:off x="5663520" y="2831400"/>
            <a:ext cx="360" cy="1707480"/>
          </a:xfrm>
          <a:prstGeom prst="straightConnector1">
            <a:avLst/>
          </a:prstGeom>
          <a:ln w="25400">
            <a:solidFill>
              <a:srgbClr val="000000"/>
            </a:solidFill>
            <a:tailEnd type="oval" w="med" len="med"/>
          </a:ln>
        </p:spPr>
      </p:cxnSp>
      <p:grpSp>
        <p:nvGrpSpPr>
          <p:cNvPr id="204" name="Group 35"/>
          <p:cNvGrpSpPr/>
          <p:nvPr/>
        </p:nvGrpSpPr>
        <p:grpSpPr>
          <a:xfrm>
            <a:off x="6789960" y="3030120"/>
            <a:ext cx="666720" cy="1508400"/>
            <a:chOff x="6789960" y="3030120"/>
            <a:chExt cx="666720" cy="1508400"/>
          </a:xfrm>
        </p:grpSpPr>
        <p:cxnSp>
          <p:nvCxnSpPr>
            <p:cNvPr id="205" name="Straight Connector 31"/>
            <p:cNvCxnSpPr/>
            <p:nvPr/>
          </p:nvCxnSpPr>
          <p:spPr>
            <a:xfrm flipH="1" flipV="1">
              <a:off x="6789960" y="3030120"/>
              <a:ext cx="667080" cy="721080"/>
            </a:xfrm>
            <a:prstGeom prst="straightConnector1">
              <a:avLst/>
            </a:prstGeom>
            <a:ln w="25400">
              <a:solidFill>
                <a:srgbClr val="000000"/>
              </a:solidFill>
              <a:tailEnd type="oval" w="med" len="med"/>
            </a:ln>
          </p:spPr>
        </p:cxnSp>
        <p:cxnSp>
          <p:nvCxnSpPr>
            <p:cNvPr id="206" name="Straight Connector 32"/>
            <p:cNvCxnSpPr/>
            <p:nvPr/>
          </p:nvCxnSpPr>
          <p:spPr>
            <a:xfrm flipV="1">
              <a:off x="7453440" y="3741480"/>
              <a:ext cx="360" cy="797400"/>
            </a:xfrm>
            <a:prstGeom prst="straightConnector1">
              <a:avLst/>
            </a:prstGeom>
            <a:ln w="25400">
              <a:solidFill>
                <a:srgbClr val="000000"/>
              </a:solidFill>
            </a:ln>
          </p:spPr>
        </p:cxnSp>
      </p:grpSp>
      <p:grpSp>
        <p:nvGrpSpPr>
          <p:cNvPr id="207" name="Group 43"/>
          <p:cNvGrpSpPr/>
          <p:nvPr/>
        </p:nvGrpSpPr>
        <p:grpSpPr>
          <a:xfrm>
            <a:off x="7555320" y="2467440"/>
            <a:ext cx="1691640" cy="2048760"/>
            <a:chOff x="7555320" y="2467440"/>
            <a:chExt cx="1691640" cy="2048760"/>
          </a:xfrm>
        </p:grpSpPr>
        <p:cxnSp>
          <p:nvCxnSpPr>
            <p:cNvPr id="208" name="Straight Connector 36"/>
            <p:cNvCxnSpPr/>
            <p:nvPr/>
          </p:nvCxnSpPr>
          <p:spPr>
            <a:xfrm flipH="1" flipV="1">
              <a:off x="7555320" y="2467440"/>
              <a:ext cx="1692000" cy="1375200"/>
            </a:xfrm>
            <a:prstGeom prst="straightConnector1">
              <a:avLst/>
            </a:prstGeom>
            <a:ln w="25400">
              <a:solidFill>
                <a:srgbClr val="000000"/>
              </a:solidFill>
              <a:tailEnd type="oval" w="med" len="med"/>
            </a:ln>
          </p:spPr>
        </p:cxnSp>
        <p:cxnSp>
          <p:nvCxnSpPr>
            <p:cNvPr id="209" name="Straight Connector 37"/>
            <p:cNvCxnSpPr/>
            <p:nvPr/>
          </p:nvCxnSpPr>
          <p:spPr>
            <a:xfrm flipV="1">
              <a:off x="9242280" y="3835080"/>
              <a:ext cx="360" cy="681480"/>
            </a:xfrm>
            <a:prstGeom prst="straightConnector1">
              <a:avLst/>
            </a:prstGeom>
            <a:ln w="25400">
              <a:solidFill>
                <a:srgbClr val="000000"/>
              </a:solidFill>
            </a:ln>
          </p:spPr>
        </p:cxnSp>
      </p:grpSp>
      <p:cxnSp>
        <p:nvCxnSpPr>
          <p:cNvPr id="210" name="Straight Arrow Connector 21"/>
          <p:cNvCxnSpPr/>
          <p:nvPr/>
        </p:nvCxnSpPr>
        <p:spPr>
          <a:xfrm>
            <a:off x="318240" y="5994360"/>
            <a:ext cx="414360" cy="360"/>
          </a:xfrm>
          <a:prstGeom prst="straightConnector1">
            <a:avLst/>
          </a:prstGeom>
          <a:ln w="15875">
            <a:solidFill>
              <a:srgbClr val="FFFFFF"/>
            </a:solidFill>
            <a:headEnd type="triangle" w="sm" len="med"/>
            <a:tailEnd type="triangle" w="sm" len="med"/>
          </a:ln>
        </p:spPr>
      </p:cxnSp>
      <p:cxnSp>
        <p:nvCxnSpPr>
          <p:cNvPr id="211" name="Straight Arrow Connector 23"/>
          <p:cNvCxnSpPr/>
          <p:nvPr/>
        </p:nvCxnSpPr>
        <p:spPr>
          <a:xfrm>
            <a:off x="5455440" y="5991840"/>
            <a:ext cx="621720" cy="360"/>
          </a:xfrm>
          <a:prstGeom prst="straightConnector1">
            <a:avLst/>
          </a:prstGeom>
          <a:ln w="15875">
            <a:solidFill>
              <a:srgbClr val="FFFFFF"/>
            </a:solidFill>
            <a:headEnd type="triangle" w="sm" len="med"/>
            <a:tailEnd type="triangle" w="sm" len="med"/>
          </a:ln>
        </p:spPr>
      </p:cxnSp>
      <p:sp>
        <p:nvSpPr>
          <p:cNvPr id="212" name="TextBox 29"/>
          <p:cNvSpPr/>
          <p:nvPr/>
        </p:nvSpPr>
        <p:spPr>
          <a:xfrm>
            <a:off x="5517720" y="5766480"/>
            <a:ext cx="496440" cy="242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GB" sz="1000" b="0" strike="noStrike" spc="-1">
                <a:solidFill>
                  <a:schemeClr val="lt1"/>
                </a:solidFill>
                <a:latin typeface="Arial"/>
              </a:rPr>
              <a:t>1 mm</a:t>
            </a:r>
            <a:endParaRPr lang="en-GB" sz="10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13" name="Picture 42"/>
          <p:cNvPicPr/>
          <p:nvPr/>
        </p:nvPicPr>
        <p:blipFill>
          <a:blip r:embed="rId6"/>
          <a:stretch/>
        </p:blipFill>
        <p:spPr>
          <a:xfrm>
            <a:off x="1861920" y="4548240"/>
            <a:ext cx="1619640" cy="1619640"/>
          </a:xfrm>
          <a:prstGeom prst="rect">
            <a:avLst/>
          </a:prstGeom>
          <a:ln w="0">
            <a:noFill/>
          </a:ln>
        </p:spPr>
      </p:pic>
      <p:cxnSp>
        <p:nvCxnSpPr>
          <p:cNvPr id="214" name="Straight Arrow Connector 45"/>
          <p:cNvCxnSpPr/>
          <p:nvPr/>
        </p:nvCxnSpPr>
        <p:spPr>
          <a:xfrm>
            <a:off x="2033280" y="5996520"/>
            <a:ext cx="403560" cy="360"/>
          </a:xfrm>
          <a:prstGeom prst="straightConnector1">
            <a:avLst/>
          </a:prstGeom>
          <a:ln w="15875">
            <a:solidFill>
              <a:srgbClr val="FFFFFF"/>
            </a:solidFill>
            <a:headEnd type="triangle" w="sm" len="med"/>
            <a:tailEnd type="triangle" w="sm" len="med"/>
          </a:ln>
        </p:spPr>
      </p:cxnSp>
      <p:pic>
        <p:nvPicPr>
          <p:cNvPr id="215" name="Picture 49"/>
          <p:cNvPicPr/>
          <p:nvPr/>
        </p:nvPicPr>
        <p:blipFill>
          <a:blip r:embed="rId7"/>
          <a:stretch/>
        </p:blipFill>
        <p:spPr>
          <a:xfrm>
            <a:off x="3572640" y="4548240"/>
            <a:ext cx="1619640" cy="1619640"/>
          </a:xfrm>
          <a:prstGeom prst="rect">
            <a:avLst/>
          </a:prstGeom>
          <a:ln w="0">
            <a:noFill/>
          </a:ln>
        </p:spPr>
      </p:pic>
      <p:cxnSp>
        <p:nvCxnSpPr>
          <p:cNvPr id="216" name="Straight Arrow Connector 50"/>
          <p:cNvCxnSpPr/>
          <p:nvPr/>
        </p:nvCxnSpPr>
        <p:spPr>
          <a:xfrm>
            <a:off x="3744360" y="5984640"/>
            <a:ext cx="456480" cy="360"/>
          </a:xfrm>
          <a:prstGeom prst="straightConnector1">
            <a:avLst/>
          </a:prstGeom>
          <a:ln w="15875">
            <a:solidFill>
              <a:srgbClr val="FFFFFF"/>
            </a:solidFill>
            <a:headEnd type="triangle" w="sm" len="med"/>
            <a:tailEnd type="triangle" w="sm" len="med"/>
          </a:ln>
        </p:spPr>
      </p:cxnSp>
      <p:pic>
        <p:nvPicPr>
          <p:cNvPr id="217" name="Picture 56"/>
          <p:cNvPicPr/>
          <p:nvPr/>
        </p:nvPicPr>
        <p:blipFill>
          <a:blip r:embed="rId8"/>
          <a:stretch/>
        </p:blipFill>
        <p:spPr>
          <a:xfrm>
            <a:off x="6994440" y="4548240"/>
            <a:ext cx="1619640" cy="1619640"/>
          </a:xfrm>
          <a:prstGeom prst="rect">
            <a:avLst/>
          </a:prstGeom>
          <a:ln w="0">
            <a:noFill/>
          </a:ln>
        </p:spPr>
      </p:pic>
      <p:cxnSp>
        <p:nvCxnSpPr>
          <p:cNvPr id="218" name="Straight Arrow Connector 57"/>
          <p:cNvCxnSpPr/>
          <p:nvPr/>
        </p:nvCxnSpPr>
        <p:spPr>
          <a:xfrm>
            <a:off x="7160400" y="5989320"/>
            <a:ext cx="471600" cy="360"/>
          </a:xfrm>
          <a:prstGeom prst="straightConnector1">
            <a:avLst/>
          </a:prstGeom>
          <a:ln w="15875">
            <a:solidFill>
              <a:srgbClr val="FFFFFF"/>
            </a:solidFill>
            <a:headEnd type="triangle" w="sm" len="med"/>
            <a:tailEnd type="triangle" w="sm" len="med"/>
          </a:ln>
        </p:spPr>
      </p:cxnSp>
      <p:sp>
        <p:nvSpPr>
          <p:cNvPr id="219" name="TextBox 60"/>
          <p:cNvSpPr/>
          <p:nvPr/>
        </p:nvSpPr>
        <p:spPr>
          <a:xfrm>
            <a:off x="282960" y="5766480"/>
            <a:ext cx="496440" cy="242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GB" sz="1000" b="0" strike="noStrike" spc="-1">
                <a:solidFill>
                  <a:schemeClr val="lt1"/>
                </a:solidFill>
                <a:latin typeface="Arial"/>
              </a:rPr>
              <a:t>3 mm</a:t>
            </a:r>
            <a:endParaRPr lang="en-GB" sz="1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0" name="TextBox 61"/>
          <p:cNvSpPr/>
          <p:nvPr/>
        </p:nvSpPr>
        <p:spPr>
          <a:xfrm>
            <a:off x="1986840" y="5770080"/>
            <a:ext cx="496440" cy="242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GB" sz="1000" b="0" strike="noStrike" spc="-1">
                <a:solidFill>
                  <a:schemeClr val="lt1"/>
                </a:solidFill>
                <a:latin typeface="Arial"/>
              </a:rPr>
              <a:t>5 mm</a:t>
            </a:r>
            <a:endParaRPr lang="en-GB" sz="1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1" name="TextBox 62"/>
          <p:cNvSpPr/>
          <p:nvPr/>
        </p:nvSpPr>
        <p:spPr>
          <a:xfrm>
            <a:off x="3724920" y="5766480"/>
            <a:ext cx="496440" cy="242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GB" sz="1000" b="0" strike="noStrike" spc="-1">
                <a:solidFill>
                  <a:schemeClr val="lt1"/>
                </a:solidFill>
                <a:latin typeface="Arial"/>
              </a:rPr>
              <a:t>1 mm</a:t>
            </a:r>
            <a:endParaRPr lang="en-GB" sz="1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2" name="TextBox 63"/>
          <p:cNvSpPr/>
          <p:nvPr/>
        </p:nvSpPr>
        <p:spPr>
          <a:xfrm>
            <a:off x="7147800" y="5766480"/>
            <a:ext cx="496440" cy="242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GB" sz="1000" b="0" strike="noStrike" spc="-1">
                <a:solidFill>
                  <a:schemeClr val="lt1"/>
                </a:solidFill>
                <a:latin typeface="Arial"/>
              </a:rPr>
              <a:t>2 mm</a:t>
            </a:r>
            <a:endParaRPr lang="en-GB" sz="1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3" name="Rectangle 3"/>
          <p:cNvSpPr/>
          <p:nvPr/>
        </p:nvSpPr>
        <p:spPr>
          <a:xfrm>
            <a:off x="10058400" y="2685960"/>
            <a:ext cx="454320" cy="1735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GB" sz="1800" b="0" strike="noStrike" spc="-1">
              <a:solidFill>
                <a:schemeClr val="lt1"/>
              </a:solidFill>
              <a:latin typeface="Arial"/>
            </a:endParaRPr>
          </a:p>
        </p:txBody>
      </p:sp>
      <p:grpSp>
        <p:nvGrpSpPr>
          <p:cNvPr id="224" name="Group 44"/>
          <p:cNvGrpSpPr/>
          <p:nvPr/>
        </p:nvGrpSpPr>
        <p:grpSpPr>
          <a:xfrm>
            <a:off x="9386640" y="2371680"/>
            <a:ext cx="1217520" cy="2168640"/>
            <a:chOff x="9386640" y="2371680"/>
            <a:chExt cx="1217520" cy="2168640"/>
          </a:xfrm>
        </p:grpSpPr>
        <p:cxnSp>
          <p:nvCxnSpPr>
            <p:cNvPr id="225" name="Straight Connector 39"/>
            <p:cNvCxnSpPr/>
            <p:nvPr/>
          </p:nvCxnSpPr>
          <p:spPr>
            <a:xfrm flipH="1" flipV="1">
              <a:off x="9386640" y="2371680"/>
              <a:ext cx="1217880" cy="1629360"/>
            </a:xfrm>
            <a:prstGeom prst="straightConnector1">
              <a:avLst/>
            </a:prstGeom>
            <a:ln w="25400">
              <a:solidFill>
                <a:srgbClr val="000000"/>
              </a:solidFill>
              <a:tailEnd type="oval" w="med" len="med"/>
            </a:ln>
          </p:spPr>
        </p:cxnSp>
        <p:cxnSp>
          <p:nvCxnSpPr>
            <p:cNvPr id="226" name="Straight Connector 40"/>
            <p:cNvCxnSpPr/>
            <p:nvPr/>
          </p:nvCxnSpPr>
          <p:spPr>
            <a:xfrm flipV="1">
              <a:off x="10600920" y="3992760"/>
              <a:ext cx="360" cy="547920"/>
            </a:xfrm>
            <a:prstGeom prst="straightConnector1">
              <a:avLst/>
            </a:prstGeom>
            <a:ln w="25400">
              <a:solidFill>
                <a:srgbClr val="000000"/>
              </a:solidFill>
            </a:ln>
          </p:spPr>
        </p:cxnSp>
      </p:grpSp>
      <p:pic>
        <p:nvPicPr>
          <p:cNvPr id="227" name="Picture 10"/>
          <p:cNvPicPr/>
          <p:nvPr/>
        </p:nvPicPr>
        <p:blipFill>
          <a:blip r:embed="rId9"/>
          <a:stretch/>
        </p:blipFill>
        <p:spPr>
          <a:xfrm>
            <a:off x="8701560" y="4546800"/>
            <a:ext cx="1619640" cy="1619640"/>
          </a:xfrm>
          <a:prstGeom prst="rect">
            <a:avLst/>
          </a:prstGeom>
          <a:ln w="0">
            <a:noFill/>
          </a:ln>
        </p:spPr>
      </p:pic>
      <p:cxnSp>
        <p:nvCxnSpPr>
          <p:cNvPr id="228" name="Straight Arrow Connector 14"/>
          <p:cNvCxnSpPr/>
          <p:nvPr/>
        </p:nvCxnSpPr>
        <p:spPr>
          <a:xfrm>
            <a:off x="8872200" y="5989320"/>
            <a:ext cx="695880" cy="360"/>
          </a:xfrm>
          <a:prstGeom prst="straightConnector1">
            <a:avLst/>
          </a:prstGeom>
          <a:ln w="15875">
            <a:solidFill>
              <a:srgbClr val="FFFFFF"/>
            </a:solidFill>
            <a:headEnd type="triangle" w="sm" len="med"/>
            <a:tailEnd type="triangle" w="sm" len="med"/>
          </a:ln>
        </p:spPr>
      </p:cxnSp>
      <p:pic>
        <p:nvPicPr>
          <p:cNvPr id="229" name="Picture 24"/>
          <p:cNvPicPr/>
          <p:nvPr/>
        </p:nvPicPr>
        <p:blipFill>
          <a:blip r:embed="rId10"/>
          <a:stretch/>
        </p:blipFill>
        <p:spPr>
          <a:xfrm>
            <a:off x="10412640" y="4538880"/>
            <a:ext cx="1619640" cy="1619640"/>
          </a:xfrm>
          <a:prstGeom prst="rect">
            <a:avLst/>
          </a:prstGeom>
          <a:ln w="0">
            <a:noFill/>
          </a:ln>
        </p:spPr>
      </p:pic>
      <p:cxnSp>
        <p:nvCxnSpPr>
          <p:cNvPr id="230" name="Straight Arrow Connector 25"/>
          <p:cNvCxnSpPr/>
          <p:nvPr/>
        </p:nvCxnSpPr>
        <p:spPr>
          <a:xfrm>
            <a:off x="10579680" y="5979600"/>
            <a:ext cx="642960" cy="360"/>
          </a:xfrm>
          <a:prstGeom prst="straightConnector1">
            <a:avLst/>
          </a:prstGeom>
          <a:ln w="15875">
            <a:solidFill>
              <a:srgbClr val="FFFFFF"/>
            </a:solidFill>
            <a:headEnd type="triangle" w="sm" len="med"/>
            <a:tailEnd type="triangle" w="sm" len="med"/>
          </a:ln>
        </p:spPr>
      </p:cxnSp>
      <p:sp>
        <p:nvSpPr>
          <p:cNvPr id="231" name="TextBox 46"/>
          <p:cNvSpPr/>
          <p:nvPr/>
        </p:nvSpPr>
        <p:spPr>
          <a:xfrm>
            <a:off x="10655640" y="5766480"/>
            <a:ext cx="496440" cy="242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GB" sz="1000" b="0" strike="noStrike" spc="-1">
                <a:solidFill>
                  <a:schemeClr val="lt1"/>
                </a:solidFill>
                <a:latin typeface="Arial"/>
              </a:rPr>
              <a:t>2 mm</a:t>
            </a:r>
            <a:endParaRPr lang="en-GB" sz="1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2" name="TextBox 53"/>
          <p:cNvSpPr/>
          <p:nvPr/>
        </p:nvSpPr>
        <p:spPr>
          <a:xfrm>
            <a:off x="8989200" y="5766480"/>
            <a:ext cx="496440" cy="242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GB" sz="1000" b="0" strike="noStrike" spc="-1">
                <a:solidFill>
                  <a:schemeClr val="lt1"/>
                </a:solidFill>
                <a:latin typeface="Arial"/>
              </a:rPr>
              <a:t>2 mm</a:t>
            </a:r>
            <a:endParaRPr lang="en-GB" sz="1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PlaceHolder 1"/>
          <p:cNvSpPr>
            <a:spLocks noGrp="1"/>
          </p:cNvSpPr>
          <p:nvPr>
            <p:ph type="title"/>
          </p:nvPr>
        </p:nvSpPr>
        <p:spPr>
          <a:xfrm>
            <a:off x="524160" y="365040"/>
            <a:ext cx="8004240" cy="574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en-GB" sz="3000" b="1" strike="noStrike" spc="-1">
                <a:solidFill>
                  <a:srgbClr val="003088"/>
                </a:solidFill>
                <a:latin typeface="Arial"/>
              </a:rPr>
              <a:t>User Science Themes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41" name="PlaceHolder 2"/>
          <p:cNvSpPr>
            <a:spLocks noGrp="1"/>
          </p:cNvSpPr>
          <p:nvPr>
            <p:ph type="sldNum" idx="36"/>
          </p:nvPr>
        </p:nvSpPr>
        <p:spPr>
          <a:xfrm>
            <a:off x="10946880" y="6492960"/>
            <a:ext cx="1086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GB" sz="1100" b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100" b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rPr>
              <a:t>Slide </a:t>
            </a:r>
            <a:fld id="{83F0DDB1-3A22-4497-B069-032F063CE9B4}" type="slidenum">
              <a:rPr lang="en-GB" sz="1100" b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rPr>
              <a:t>10</a:t>
            </a:fld>
            <a:endParaRPr lang="en-GB" sz="1100" b="0" strike="noStrike" spc="-1">
              <a:solidFill>
                <a:srgbClr val="000000"/>
              </a:solidFill>
              <a:latin typeface="Times New Roman"/>
            </a:endParaRPr>
          </a:p>
        </p:txBody>
      </p:sp>
      <p:grpSp>
        <p:nvGrpSpPr>
          <p:cNvPr id="242" name="Group 2"/>
          <p:cNvGrpSpPr/>
          <p:nvPr/>
        </p:nvGrpSpPr>
        <p:grpSpPr>
          <a:xfrm>
            <a:off x="3010680" y="1258560"/>
            <a:ext cx="1708200" cy="2062080"/>
            <a:chOff x="3010680" y="1258560"/>
            <a:chExt cx="1708200" cy="2062080"/>
          </a:xfrm>
        </p:grpSpPr>
        <p:pic>
          <p:nvPicPr>
            <p:cNvPr id="243" name="Graphic 1" descr="First aid kit with solid fill"/>
            <p:cNvPicPr/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/>
          </p:blipFill>
          <p:spPr>
            <a:xfrm>
              <a:off x="3328920" y="1258560"/>
              <a:ext cx="1079640" cy="10796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244" name="TextBox 6"/>
            <p:cNvSpPr/>
            <p:nvPr/>
          </p:nvSpPr>
          <p:spPr>
            <a:xfrm>
              <a:off x="3010680" y="2621160"/>
              <a:ext cx="1708200" cy="6994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t">
              <a:spAutoFit/>
            </a:bodyPr>
            <a:lstStyle/>
            <a:p>
              <a:pPr algn="ctr" defTabSz="914400">
                <a:lnSpc>
                  <a:spcPct val="100000"/>
                </a:lnSpc>
              </a:pPr>
              <a:r>
                <a:rPr lang="en-GB" sz="2000" b="1" strike="noStrike" spc="-1">
                  <a:solidFill>
                    <a:srgbClr val="003088"/>
                  </a:solidFill>
                  <a:latin typeface="Arial"/>
                </a:rPr>
                <a:t>Medical</a:t>
              </a:r>
              <a:br>
                <a:rPr sz="2000"/>
              </a:br>
              <a:r>
                <a:rPr lang="en-GB" sz="2000" b="1" strike="noStrike" spc="-1">
                  <a:solidFill>
                    <a:srgbClr val="003088"/>
                  </a:solidFill>
                  <a:latin typeface="Arial"/>
                </a:rPr>
                <a:t>Applications</a:t>
              </a:r>
              <a:endParaRPr lang="en-GB" sz="20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245" name="Group 3"/>
          <p:cNvGrpSpPr/>
          <p:nvPr/>
        </p:nvGrpSpPr>
        <p:grpSpPr>
          <a:xfrm>
            <a:off x="4981680" y="939960"/>
            <a:ext cx="2231640" cy="5549400"/>
            <a:chOff x="4981680" y="939960"/>
            <a:chExt cx="2231640" cy="5549400"/>
          </a:xfrm>
        </p:grpSpPr>
        <p:sp>
          <p:nvSpPr>
            <p:cNvPr id="246" name="Rectangle 1"/>
            <p:cNvSpPr/>
            <p:nvPr/>
          </p:nvSpPr>
          <p:spPr>
            <a:xfrm>
              <a:off x="4981680" y="939960"/>
              <a:ext cx="2231640" cy="55494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endParaRPr lang="en-GB" sz="1800" b="0" strike="noStrike" spc="-1">
                <a:solidFill>
                  <a:schemeClr val="lt1"/>
                </a:solidFill>
                <a:latin typeface="Arial"/>
              </a:endParaRPr>
            </a:p>
          </p:txBody>
        </p:sp>
        <p:pic>
          <p:nvPicPr>
            <p:cNvPr id="247" name="Graphic 2" descr="Ruler with solid fill"/>
            <p:cNvPicPr/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/>
          </p:blipFill>
          <p:spPr>
            <a:xfrm>
              <a:off x="5555880" y="1258560"/>
              <a:ext cx="1079640" cy="10796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248" name="TextBox 7"/>
            <p:cNvSpPr/>
            <p:nvPr/>
          </p:nvSpPr>
          <p:spPr>
            <a:xfrm>
              <a:off x="5236560" y="2621160"/>
              <a:ext cx="1721880" cy="6994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t">
              <a:spAutoFit/>
            </a:bodyPr>
            <a:lstStyle/>
            <a:p>
              <a:pPr algn="ctr" defTabSz="914400">
                <a:lnSpc>
                  <a:spcPct val="100000"/>
                </a:lnSpc>
              </a:pPr>
              <a:r>
                <a:rPr lang="en-GB" sz="2000" b="1" strike="noStrike" spc="-1">
                  <a:solidFill>
                    <a:srgbClr val="003088"/>
                  </a:solidFill>
                  <a:latin typeface="Arial"/>
                </a:rPr>
                <a:t>Compact</a:t>
              </a:r>
              <a:br>
                <a:rPr sz="2000"/>
              </a:br>
              <a:r>
                <a:rPr lang="en-GB" sz="2000" b="1" strike="noStrike" spc="-1">
                  <a:solidFill>
                    <a:srgbClr val="003088"/>
                  </a:solidFill>
                  <a:latin typeface="Arial"/>
                </a:rPr>
                <a:t>Accelerators</a:t>
              </a:r>
              <a:endParaRPr lang="en-GB" sz="20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249" name="Group 4"/>
          <p:cNvGrpSpPr/>
          <p:nvPr/>
        </p:nvGrpSpPr>
        <p:grpSpPr>
          <a:xfrm>
            <a:off x="515880" y="939960"/>
            <a:ext cx="2231640" cy="5549400"/>
            <a:chOff x="515880" y="939960"/>
            <a:chExt cx="2231640" cy="5549400"/>
          </a:xfrm>
        </p:grpSpPr>
        <p:sp>
          <p:nvSpPr>
            <p:cNvPr id="250" name="Rectangle 2"/>
            <p:cNvSpPr/>
            <p:nvPr/>
          </p:nvSpPr>
          <p:spPr>
            <a:xfrm>
              <a:off x="515880" y="939960"/>
              <a:ext cx="2231640" cy="55494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endParaRPr lang="en-GB" sz="1800" b="0" strike="noStrike" spc="-1">
                <a:solidFill>
                  <a:schemeClr val="lt1"/>
                </a:solidFill>
                <a:latin typeface="Arial"/>
              </a:endParaRPr>
            </a:p>
          </p:txBody>
        </p:sp>
        <p:pic>
          <p:nvPicPr>
            <p:cNvPr id="251" name="Graphic 4" descr="Camera with solid fill"/>
            <p:cNvPicPr/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/>
          </p:blipFill>
          <p:spPr>
            <a:xfrm>
              <a:off x="1091880" y="1258560"/>
              <a:ext cx="1079640" cy="10796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252" name="TextBox 19"/>
            <p:cNvSpPr/>
            <p:nvPr/>
          </p:nvSpPr>
          <p:spPr>
            <a:xfrm>
              <a:off x="820080" y="2621160"/>
              <a:ext cx="1622880" cy="6994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t">
              <a:spAutoFit/>
            </a:bodyPr>
            <a:lstStyle/>
            <a:p>
              <a:pPr algn="ctr" defTabSz="914400">
                <a:lnSpc>
                  <a:spcPct val="100000"/>
                </a:lnSpc>
              </a:pPr>
              <a:r>
                <a:rPr lang="en-GB" sz="2000" b="1" strike="noStrike" spc="-1">
                  <a:solidFill>
                    <a:srgbClr val="003088"/>
                  </a:solidFill>
                  <a:latin typeface="Arial"/>
                </a:rPr>
                <a:t>Advanced</a:t>
              </a:r>
              <a:br>
                <a:rPr sz="2000"/>
              </a:br>
              <a:r>
                <a:rPr lang="en-GB" sz="2000" b="1" strike="noStrike" spc="-1">
                  <a:solidFill>
                    <a:srgbClr val="003088"/>
                  </a:solidFill>
                  <a:latin typeface="Arial"/>
                </a:rPr>
                <a:t>Diagnostics</a:t>
              </a:r>
              <a:endParaRPr lang="en-GB" sz="20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253" name="Group 5"/>
          <p:cNvGrpSpPr/>
          <p:nvPr/>
        </p:nvGrpSpPr>
        <p:grpSpPr>
          <a:xfrm>
            <a:off x="7468560" y="1258560"/>
            <a:ext cx="1721880" cy="2062080"/>
            <a:chOff x="7468560" y="1258560"/>
            <a:chExt cx="1721880" cy="2062080"/>
          </a:xfrm>
        </p:grpSpPr>
        <p:pic>
          <p:nvPicPr>
            <p:cNvPr id="254" name="Graphic 5" descr="Head with gears with solid fill"/>
            <p:cNvPicPr/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/>
          </p:blipFill>
          <p:spPr>
            <a:xfrm>
              <a:off x="7790760" y="1258560"/>
              <a:ext cx="1079640" cy="10796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255" name="TextBox 27"/>
            <p:cNvSpPr/>
            <p:nvPr/>
          </p:nvSpPr>
          <p:spPr>
            <a:xfrm>
              <a:off x="7468560" y="2621160"/>
              <a:ext cx="1721880" cy="6994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t">
              <a:spAutoFit/>
            </a:bodyPr>
            <a:lstStyle/>
            <a:p>
              <a:pPr algn="ctr" defTabSz="914400">
                <a:lnSpc>
                  <a:spcPct val="100000"/>
                </a:lnSpc>
              </a:pPr>
              <a:r>
                <a:rPr lang="en-GB" sz="2000" b="1" strike="noStrike" spc="-1">
                  <a:solidFill>
                    <a:schemeClr val="accent6"/>
                  </a:solidFill>
                  <a:latin typeface="Arial"/>
                </a:rPr>
                <a:t>AI for</a:t>
              </a:r>
              <a:br>
                <a:rPr sz="2000"/>
              </a:br>
              <a:r>
                <a:rPr lang="en-GB" sz="2000" b="1" strike="noStrike" spc="-1">
                  <a:solidFill>
                    <a:schemeClr val="accent6"/>
                  </a:solidFill>
                  <a:latin typeface="Arial"/>
                </a:rPr>
                <a:t>Accelerators</a:t>
              </a:r>
              <a:endParaRPr lang="en-GB" sz="20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256" name="Group 6"/>
          <p:cNvGrpSpPr/>
          <p:nvPr/>
        </p:nvGrpSpPr>
        <p:grpSpPr>
          <a:xfrm>
            <a:off x="9447480" y="974880"/>
            <a:ext cx="2231640" cy="5514480"/>
            <a:chOff x="9447480" y="974880"/>
            <a:chExt cx="2231640" cy="5514480"/>
          </a:xfrm>
        </p:grpSpPr>
        <p:sp>
          <p:nvSpPr>
            <p:cNvPr id="257" name="Rectangle 5"/>
            <p:cNvSpPr/>
            <p:nvPr/>
          </p:nvSpPr>
          <p:spPr>
            <a:xfrm>
              <a:off x="9447480" y="974880"/>
              <a:ext cx="2231640" cy="551448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endParaRPr lang="en-GB" sz="1800" b="0" strike="noStrike" spc="-1">
                <a:solidFill>
                  <a:schemeClr val="lt1"/>
                </a:solidFill>
                <a:latin typeface="Arial"/>
              </a:endParaRPr>
            </a:p>
          </p:txBody>
        </p:sp>
        <p:sp>
          <p:nvSpPr>
            <p:cNvPr id="258" name="Picture 7"/>
            <p:cNvSpPr/>
            <p:nvPr/>
          </p:nvSpPr>
          <p:spPr>
            <a:xfrm>
              <a:off x="10017720" y="1258560"/>
              <a:ext cx="1658160" cy="1079640"/>
            </a:xfrm>
            <a:custGeom>
              <a:avLst/>
              <a:gdLst>
                <a:gd name="textAreaLeft" fmla="*/ 0 w 1658160"/>
                <a:gd name="textAreaRight" fmla="*/ 1658520 w 1658160"/>
                <a:gd name="textAreaTop" fmla="*/ 0 h 1079640"/>
                <a:gd name="textAreaBottom" fmla="*/ 1080000 h 1079640"/>
              </a:gdLst>
              <a:ahLst/>
              <a:cxnLst/>
              <a:rect l="textAreaLeft" t="textAreaTop" r="textAreaRight" b="textAreaBottom"/>
              <a:pathLst>
                <a:path w="4525189" h="4514850">
                  <a:moveTo>
                    <a:pt x="0" y="0"/>
                  </a:moveTo>
                  <a:lnTo>
                    <a:pt x="4525189" y="0"/>
                  </a:lnTo>
                  <a:lnTo>
                    <a:pt x="4525189" y="4514850"/>
                  </a:lnTo>
                  <a:lnTo>
                    <a:pt x="0" y="4514850"/>
                  </a:lnTo>
                  <a:close/>
                </a:path>
              </a:pathLst>
            </a:custGeom>
            <a:blipFill rotWithShape="0">
              <a:blip r:embed="rId7"/>
              <a:srcRect/>
              <a:stretch/>
            </a:blip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n-GB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59" name="TextBox 32"/>
            <p:cNvSpPr/>
            <p:nvPr/>
          </p:nvSpPr>
          <p:spPr>
            <a:xfrm>
              <a:off x="9702720" y="2621160"/>
              <a:ext cx="1721880" cy="6994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t">
              <a:spAutoFit/>
            </a:bodyPr>
            <a:lstStyle/>
            <a:p>
              <a:pPr algn="ctr" defTabSz="914400">
                <a:lnSpc>
                  <a:spcPct val="100000"/>
                </a:lnSpc>
              </a:pPr>
              <a:r>
                <a:rPr lang="en-GB" sz="2000" b="1" strike="noStrike" spc="-1">
                  <a:solidFill>
                    <a:srgbClr val="D92F27"/>
                  </a:solidFill>
                  <a:latin typeface="Arial"/>
                </a:rPr>
                <a:t>Laser Based</a:t>
              </a:r>
              <a:br>
                <a:rPr sz="2000"/>
              </a:br>
              <a:r>
                <a:rPr lang="en-GB" sz="2000" b="1" strike="noStrike" spc="-1">
                  <a:solidFill>
                    <a:srgbClr val="D92F27"/>
                  </a:solidFill>
                  <a:latin typeface="Arial"/>
                </a:rPr>
                <a:t>Accelerators</a:t>
              </a:r>
              <a:endParaRPr lang="en-GB" sz="20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260" name="TextBox 37"/>
          <p:cNvSpPr/>
          <p:nvPr/>
        </p:nvSpPr>
        <p:spPr>
          <a:xfrm>
            <a:off x="7213680" y="3636720"/>
            <a:ext cx="223164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GB" sz="1300" b="1" strike="noStrike" spc="-1">
                <a:solidFill>
                  <a:schemeClr val="accent6"/>
                </a:solidFill>
                <a:latin typeface="Arial"/>
              </a:rPr>
              <a:t>Examples:</a:t>
            </a:r>
            <a:endParaRPr lang="en-GB" sz="1300" b="0" strike="noStrike" spc="-1">
              <a:solidFill>
                <a:srgbClr val="000000"/>
              </a:solidFill>
              <a:latin typeface="Aria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404040"/>
              </a:buClr>
              <a:buFont typeface="Arial"/>
              <a:buChar char="•"/>
            </a:pPr>
            <a:r>
              <a:rPr lang="en-GB" sz="13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ova Light"/>
              </a:rPr>
              <a:t>Virtual diagnostics,</a:t>
            </a:r>
            <a:endParaRPr lang="en-GB" sz="1300" b="0" strike="noStrike" spc="-1">
              <a:solidFill>
                <a:srgbClr val="000000"/>
              </a:solidFill>
              <a:latin typeface="Aria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404040"/>
              </a:buClr>
              <a:buFont typeface="Arial"/>
              <a:buChar char="•"/>
            </a:pPr>
            <a:r>
              <a:rPr lang="en-GB" sz="13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ova Light"/>
              </a:rPr>
              <a:t>Reinforcement learning optimisation</a:t>
            </a:r>
            <a:endParaRPr lang="en-GB" sz="13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1" name="TextBox 41"/>
          <p:cNvSpPr/>
          <p:nvPr/>
        </p:nvSpPr>
        <p:spPr>
          <a:xfrm>
            <a:off x="2746080" y="3636720"/>
            <a:ext cx="2231640" cy="883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GB" sz="1300" b="1" strike="noStrike" spc="-1">
                <a:solidFill>
                  <a:srgbClr val="003088"/>
                </a:solidFill>
                <a:latin typeface="Arial"/>
              </a:rPr>
              <a:t>Examples:</a:t>
            </a:r>
            <a:endParaRPr lang="en-GB" sz="1300" b="0" strike="noStrike" spc="-1">
              <a:solidFill>
                <a:srgbClr val="000000"/>
              </a:solidFill>
              <a:latin typeface="Aria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404040"/>
              </a:buClr>
              <a:buFont typeface="Arial"/>
              <a:buChar char="•"/>
            </a:pPr>
            <a:r>
              <a:rPr lang="en-GB" sz="13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ova Light"/>
              </a:rPr>
              <a:t>FLASH dosimetry,</a:t>
            </a:r>
            <a:endParaRPr lang="en-GB" sz="1300" b="0" strike="noStrike" spc="-1">
              <a:solidFill>
                <a:srgbClr val="000000"/>
              </a:solidFill>
              <a:latin typeface="Aria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404040"/>
              </a:buClr>
              <a:buFont typeface="Arial"/>
              <a:buChar char="•"/>
            </a:pPr>
            <a:r>
              <a:rPr lang="en-GB" sz="13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ova Light"/>
              </a:rPr>
              <a:t>VHEE beam delivery,</a:t>
            </a:r>
            <a:endParaRPr lang="en-GB" sz="1300" b="0" strike="noStrike" spc="-1">
              <a:solidFill>
                <a:srgbClr val="000000"/>
              </a:solidFill>
              <a:latin typeface="Aria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404040"/>
              </a:buClr>
              <a:buFont typeface="Arial"/>
              <a:buChar char="•"/>
            </a:pPr>
            <a:r>
              <a:rPr lang="en-GB" sz="13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ova Light"/>
              </a:rPr>
              <a:t>Radiobiology studies</a:t>
            </a:r>
            <a:endParaRPr lang="en-GB" sz="13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2" name="TextBox 42"/>
          <p:cNvSpPr/>
          <p:nvPr/>
        </p:nvSpPr>
        <p:spPr>
          <a:xfrm>
            <a:off x="524160" y="3636720"/>
            <a:ext cx="2231640" cy="1081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GB" sz="1300" b="1" strike="noStrike" spc="-1">
                <a:solidFill>
                  <a:srgbClr val="003088"/>
                </a:solidFill>
                <a:latin typeface="Arial"/>
              </a:rPr>
              <a:t>Examples:</a:t>
            </a:r>
            <a:endParaRPr lang="en-GB" sz="1300" b="0" strike="noStrike" spc="-1">
              <a:solidFill>
                <a:srgbClr val="000000"/>
              </a:solidFill>
              <a:latin typeface="Aria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404040"/>
              </a:buClr>
              <a:buFont typeface="Arial"/>
              <a:buChar char="•"/>
            </a:pPr>
            <a:r>
              <a:rPr lang="en-GB" sz="13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ova Light"/>
              </a:rPr>
              <a:t>Optical Transition Radiation (OTR),</a:t>
            </a:r>
            <a:endParaRPr lang="en-GB" sz="1300" b="0" strike="noStrike" spc="-1">
              <a:solidFill>
                <a:srgbClr val="000000"/>
              </a:solidFill>
              <a:latin typeface="Aria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404040"/>
              </a:buClr>
              <a:buFont typeface="Arial"/>
              <a:buChar char="•"/>
            </a:pPr>
            <a:r>
              <a:rPr lang="en-GB" sz="13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ova Light"/>
              </a:rPr>
              <a:t>Coherent Transition</a:t>
            </a:r>
            <a:br>
              <a:rPr sz="1300"/>
            </a:br>
            <a:r>
              <a:rPr lang="en-GB" sz="13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ova Light"/>
              </a:rPr>
              <a:t>Radiation (CTR)</a:t>
            </a:r>
            <a:endParaRPr lang="en-GB" sz="13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3" name="TextBox 44"/>
          <p:cNvSpPr/>
          <p:nvPr/>
        </p:nvSpPr>
        <p:spPr>
          <a:xfrm>
            <a:off x="4986360" y="3636720"/>
            <a:ext cx="223164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GB" sz="1300" b="1" strike="noStrike" spc="-1">
                <a:solidFill>
                  <a:srgbClr val="003088"/>
                </a:solidFill>
                <a:latin typeface="Arial"/>
              </a:rPr>
              <a:t>Examples:</a:t>
            </a:r>
            <a:endParaRPr lang="en-GB" sz="1300" b="0" strike="noStrike" spc="-1">
              <a:solidFill>
                <a:srgbClr val="000000"/>
              </a:solidFill>
              <a:latin typeface="Aria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404040"/>
              </a:buClr>
              <a:buFont typeface="Arial"/>
              <a:buChar char="•"/>
            </a:pPr>
            <a:r>
              <a:rPr lang="en-GB" sz="13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ova Light"/>
              </a:rPr>
              <a:t>Beam driven</a:t>
            </a:r>
            <a:br>
              <a:rPr sz="1300"/>
            </a:br>
            <a:r>
              <a:rPr lang="en-GB" sz="13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ova Light"/>
              </a:rPr>
              <a:t>plasma acceleration,</a:t>
            </a:r>
            <a:endParaRPr lang="en-GB" sz="1300" b="0" strike="noStrike" spc="-1">
              <a:solidFill>
                <a:srgbClr val="000000"/>
              </a:solidFill>
              <a:latin typeface="Aria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404040"/>
              </a:buClr>
              <a:buFont typeface="Arial"/>
              <a:buChar char="•"/>
            </a:pPr>
            <a:r>
              <a:rPr lang="en-GB" sz="13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ova Light"/>
              </a:rPr>
              <a:t>Active plasma lenses</a:t>
            </a:r>
            <a:endParaRPr lang="en-GB" sz="13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4" name="TextBox 45"/>
          <p:cNvSpPr/>
          <p:nvPr/>
        </p:nvSpPr>
        <p:spPr>
          <a:xfrm>
            <a:off x="9452520" y="3636720"/>
            <a:ext cx="2231640" cy="1082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GB" sz="1300" b="1" strike="noStrike" spc="-1">
                <a:solidFill>
                  <a:srgbClr val="D92F27"/>
                </a:solidFill>
                <a:latin typeface="Arial"/>
              </a:rPr>
              <a:t>Examples:</a:t>
            </a:r>
            <a:endParaRPr lang="en-GB" sz="1300" b="0" strike="noStrike" spc="-1">
              <a:solidFill>
                <a:srgbClr val="000000"/>
              </a:solidFill>
              <a:latin typeface="Aria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404040"/>
              </a:buClr>
              <a:buFont typeface="Arial"/>
              <a:buChar char="•"/>
            </a:pPr>
            <a:r>
              <a:rPr lang="en-GB" sz="13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ova Light"/>
              </a:rPr>
              <a:t>Laser-plasma acceleration,</a:t>
            </a:r>
            <a:endParaRPr lang="en-GB" sz="1300" b="0" strike="noStrike" spc="-1">
              <a:solidFill>
                <a:srgbClr val="000000"/>
              </a:solidFill>
              <a:latin typeface="Aria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404040"/>
              </a:buClr>
              <a:buFont typeface="Arial"/>
              <a:buChar char="•"/>
            </a:pPr>
            <a:r>
              <a:rPr lang="en-GB" sz="13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ova Light"/>
              </a:rPr>
              <a:t>Inverse Compton scattering </a:t>
            </a:r>
            <a:endParaRPr lang="en-GB" sz="13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5" name="TextBox 47"/>
          <p:cNvSpPr/>
          <p:nvPr/>
        </p:nvSpPr>
        <p:spPr>
          <a:xfrm>
            <a:off x="9752760" y="5593680"/>
            <a:ext cx="1747800" cy="775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GB" sz="1500" b="1" strike="noStrike" spc="-1">
                <a:solidFill>
                  <a:srgbClr val="D92F27"/>
                </a:solidFill>
                <a:latin typeface="Arial"/>
              </a:rPr>
              <a:t>After FEBE Laser</a:t>
            </a:r>
            <a:endParaRPr lang="en-GB" sz="1500" b="0" strike="noStrike" spc="-1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en-GB" sz="1500" b="1" strike="noStrike" spc="-1">
                <a:solidFill>
                  <a:srgbClr val="D92F27"/>
                </a:solidFill>
                <a:latin typeface="Arial"/>
              </a:rPr>
              <a:t>Commissioning</a:t>
            </a:r>
            <a:endParaRPr lang="en-GB" sz="1500" b="0" strike="noStrike" spc="-1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en-GB" sz="1500" b="1" strike="noStrike" spc="-1">
                <a:solidFill>
                  <a:srgbClr val="D92F27"/>
                </a:solidFill>
                <a:latin typeface="Arial"/>
              </a:rPr>
              <a:t>(Q3 2026)</a:t>
            </a:r>
            <a:endParaRPr lang="en-GB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6" name="TextBox 48"/>
          <p:cNvSpPr/>
          <p:nvPr/>
        </p:nvSpPr>
        <p:spPr>
          <a:xfrm>
            <a:off x="7423920" y="5593680"/>
            <a:ext cx="1820880" cy="775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GB" sz="1500" b="1" strike="noStrike" spc="-1">
                <a:solidFill>
                  <a:schemeClr val="accent6"/>
                </a:solidFill>
                <a:latin typeface="Arial"/>
              </a:rPr>
              <a:t>Planned</a:t>
            </a:r>
            <a:br>
              <a:rPr sz="1500"/>
            </a:br>
            <a:r>
              <a:rPr lang="en-GB" sz="1500" b="1" strike="noStrike" spc="-1">
                <a:solidFill>
                  <a:schemeClr val="accent6"/>
                </a:solidFill>
                <a:latin typeface="Arial"/>
              </a:rPr>
              <a:t>Friendly User Run</a:t>
            </a:r>
            <a:br>
              <a:rPr sz="1500"/>
            </a:br>
            <a:r>
              <a:rPr lang="en-GB" sz="1500" b="1" strike="noStrike" spc="-1">
                <a:solidFill>
                  <a:schemeClr val="accent6"/>
                </a:solidFill>
                <a:latin typeface="Arial"/>
              </a:rPr>
              <a:t>(Q2 2026)</a:t>
            </a:r>
            <a:endParaRPr lang="en-GB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7" name="TextBox 49"/>
          <p:cNvSpPr/>
          <p:nvPr/>
        </p:nvSpPr>
        <p:spPr>
          <a:xfrm>
            <a:off x="2719080" y="5593680"/>
            <a:ext cx="2287080" cy="546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GB" sz="1500" b="1" strike="noStrike" spc="-1">
                <a:solidFill>
                  <a:srgbClr val="003088"/>
                </a:solidFill>
                <a:latin typeface="Arial"/>
              </a:rPr>
              <a:t>First Friendly User Run</a:t>
            </a:r>
            <a:br>
              <a:rPr sz="1500"/>
            </a:br>
            <a:r>
              <a:rPr lang="en-GB" sz="1500" b="1" strike="noStrike" spc="-1">
                <a:solidFill>
                  <a:srgbClr val="003088"/>
                </a:solidFill>
                <a:latin typeface="Arial"/>
              </a:rPr>
              <a:t>(Q1 2026)</a:t>
            </a:r>
            <a:endParaRPr lang="en-GB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8" name="Right Brace 1"/>
          <p:cNvSpPr/>
          <p:nvPr/>
        </p:nvSpPr>
        <p:spPr>
          <a:xfrm rot="5400000">
            <a:off x="10436760" y="4067280"/>
            <a:ext cx="267120" cy="2221920"/>
          </a:xfrm>
          <a:prstGeom prst="rightBrace">
            <a:avLst>
              <a:gd name="adj1" fmla="val 58077"/>
              <a:gd name="adj2" fmla="val 50000"/>
            </a:avLst>
          </a:prstGeom>
          <a:noFill/>
          <a:ln w="38100">
            <a:solidFill>
              <a:srgbClr val="D92F2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GB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69" name="Right Brace 2"/>
          <p:cNvSpPr/>
          <p:nvPr/>
        </p:nvSpPr>
        <p:spPr>
          <a:xfrm rot="5400000">
            <a:off x="8201160" y="4067280"/>
            <a:ext cx="267120" cy="2221920"/>
          </a:xfrm>
          <a:prstGeom prst="rightBrace">
            <a:avLst>
              <a:gd name="adj1" fmla="val 58077"/>
              <a:gd name="adj2" fmla="val 50000"/>
            </a:avLst>
          </a:prstGeom>
          <a:noFill/>
          <a:ln w="38100">
            <a:solidFill>
              <a:srgbClr val="4EA7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GB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70" name="Right Brace 3"/>
          <p:cNvSpPr/>
          <p:nvPr/>
        </p:nvSpPr>
        <p:spPr>
          <a:xfrm rot="5400000">
            <a:off x="3735360" y="1833480"/>
            <a:ext cx="267120" cy="6689160"/>
          </a:xfrm>
          <a:prstGeom prst="rightBrace">
            <a:avLst>
              <a:gd name="adj1" fmla="val 58077"/>
              <a:gd name="adj2" fmla="val 50000"/>
            </a:avLst>
          </a:prstGeom>
          <a:noFill/>
          <a:ln w="38100">
            <a:solidFill>
              <a:srgbClr val="00308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GB" sz="18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PlaceHolder 1"/>
          <p:cNvSpPr>
            <a:spLocks noGrp="1"/>
          </p:cNvSpPr>
          <p:nvPr>
            <p:ph type="title"/>
          </p:nvPr>
        </p:nvSpPr>
        <p:spPr>
          <a:xfrm>
            <a:off x="524160" y="365040"/>
            <a:ext cx="8004240" cy="574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en-GB" sz="3000" b="1" strike="noStrike" spc="-1">
                <a:solidFill>
                  <a:srgbClr val="003088"/>
                </a:solidFill>
                <a:latin typeface="Arial"/>
              </a:rPr>
              <a:t>Emittance Measurements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34" name="PlaceHolder 2"/>
          <p:cNvSpPr>
            <a:spLocks noGrp="1"/>
          </p:cNvSpPr>
          <p:nvPr>
            <p:ph/>
          </p:nvPr>
        </p:nvSpPr>
        <p:spPr>
          <a:xfrm>
            <a:off x="524520" y="1284480"/>
            <a:ext cx="5579640" cy="2511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GB" sz="1500" b="0" strike="noStrike" spc="-1">
                <a:solidFill>
                  <a:schemeClr val="dk1"/>
                </a:solidFill>
                <a:latin typeface="Arial Nova Light"/>
              </a:rPr>
              <a:t>Emittance measurements are based on </a:t>
            </a:r>
            <a:r>
              <a:rPr lang="en-GB" sz="1500" b="1" strike="noStrike" spc="-1">
                <a:solidFill>
                  <a:srgbClr val="1E5DF8"/>
                </a:solidFill>
                <a:latin typeface="Arial"/>
              </a:rPr>
              <a:t>quadrupole</a:t>
            </a:r>
            <a:br>
              <a:rPr sz="1500"/>
            </a:br>
            <a:r>
              <a:rPr lang="en-GB" sz="1500" b="1" strike="noStrike" spc="-1">
                <a:solidFill>
                  <a:srgbClr val="1E5DF8"/>
                </a:solidFill>
                <a:latin typeface="Arial"/>
              </a:rPr>
              <a:t>scans</a:t>
            </a:r>
            <a:r>
              <a:rPr lang="en-GB" sz="1500" b="1" strike="noStrike" spc="-1">
                <a:solidFill>
                  <a:srgbClr val="1E5DF8"/>
                </a:solidFill>
                <a:latin typeface="Arial Nova Light"/>
              </a:rPr>
              <a:t> </a:t>
            </a:r>
            <a:r>
              <a:rPr lang="en-GB" sz="1500" b="0" strike="noStrike" spc="-1">
                <a:solidFill>
                  <a:schemeClr val="dk1"/>
                </a:solidFill>
                <a:latin typeface="Arial Nova Light"/>
              </a:rPr>
              <a:t>throughout the CLARA beamline</a:t>
            </a:r>
            <a:endParaRPr lang="en-US" sz="1500" b="0" strike="noStrike" spc="-1">
              <a:solidFill>
                <a:schemeClr val="dk1"/>
              </a:solidFill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</a:pPr>
            <a:endParaRPr lang="en-US" sz="1500" b="0" strike="noStrike" spc="-1">
              <a:solidFill>
                <a:schemeClr val="dk1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GB" sz="1500" b="0" strike="noStrike" spc="-1">
                <a:solidFill>
                  <a:schemeClr val="dk1"/>
                </a:solidFill>
                <a:latin typeface="Arial Nova Light"/>
              </a:rPr>
              <a:t>We use generative Machine Learning (ML) for high-resolution measurements of the </a:t>
            </a:r>
            <a:r>
              <a:rPr lang="en-GB" sz="1500" b="1" strike="noStrike" spc="-1">
                <a:solidFill>
                  <a:srgbClr val="1E5DF8"/>
                </a:solidFill>
                <a:latin typeface="Arial"/>
              </a:rPr>
              <a:t>transverse phase space</a:t>
            </a:r>
            <a:endParaRPr lang="en-US" sz="1500" b="0" strike="noStrike" spc="-1">
              <a:solidFill>
                <a:schemeClr val="dk1"/>
              </a:solidFill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</a:pPr>
            <a:endParaRPr lang="en-US" sz="1500" b="0" strike="noStrike" spc="-1">
              <a:solidFill>
                <a:schemeClr val="dk1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GB" sz="1500" b="0" strike="noStrike" spc="-1">
                <a:solidFill>
                  <a:schemeClr val="dk1"/>
                </a:solidFill>
                <a:latin typeface="Arial Nova Light"/>
              </a:rPr>
              <a:t>The ML technique accurately reconstructs the beam’s</a:t>
            </a:r>
            <a:br>
              <a:rPr sz="1500"/>
            </a:br>
            <a:r>
              <a:rPr lang="en-GB" sz="1500" b="1" strike="noStrike" spc="-1">
                <a:solidFill>
                  <a:srgbClr val="1E5DF8"/>
                </a:solidFill>
                <a:latin typeface="Arial"/>
              </a:rPr>
              <a:t>charge distribution</a:t>
            </a:r>
            <a:r>
              <a:rPr lang="en-GB" sz="1500" b="0" strike="noStrike" spc="-1">
                <a:solidFill>
                  <a:schemeClr val="dk1"/>
                </a:solidFill>
                <a:latin typeface="Arial Nova Light"/>
              </a:rPr>
              <a:t>, including any substructure</a:t>
            </a:r>
            <a:endParaRPr lang="en-US" sz="15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35" name="PlaceHolder 3"/>
          <p:cNvSpPr>
            <a:spLocks noGrp="1"/>
          </p:cNvSpPr>
          <p:nvPr>
            <p:ph type="sldNum" idx="35"/>
          </p:nvPr>
        </p:nvSpPr>
        <p:spPr>
          <a:xfrm>
            <a:off x="10946880" y="6492960"/>
            <a:ext cx="1086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GB" sz="1100" b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100" b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rPr>
              <a:t>Slide </a:t>
            </a:r>
            <a:fld id="{4C7B00E1-CB3C-4700-917E-8A80B881DDFB}" type="slidenum">
              <a:rPr lang="en-GB" sz="1100" b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rPr>
              <a:t>11</a:t>
            </a:fld>
            <a:endParaRPr lang="en-GB" sz="11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36" name="TextBox 3"/>
          <p:cNvSpPr/>
          <p:nvPr/>
        </p:nvSpPr>
        <p:spPr>
          <a:xfrm>
            <a:off x="7831520" y="6279040"/>
            <a:ext cx="2805480" cy="425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en-GB" sz="11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ova Light"/>
              </a:rPr>
              <a:t>R. Roussel </a:t>
            </a:r>
            <a:r>
              <a:rPr lang="en-GB" sz="1100" b="0" i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ova Light"/>
              </a:rPr>
              <a:t>et al.</a:t>
            </a:r>
            <a:r>
              <a:rPr lang="en-GB" sz="11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ova Light"/>
              </a:rPr>
              <a:t>, PRL </a:t>
            </a:r>
            <a:r>
              <a:rPr lang="en-GB" sz="1100" b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rPr>
              <a:t>130</a:t>
            </a:r>
            <a:r>
              <a:rPr lang="en-GB" sz="11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ova Light"/>
              </a:rPr>
              <a:t>, 145011 (2023)</a:t>
            </a:r>
            <a:endParaRPr lang="en-GB" sz="1100" b="0" strike="noStrike" spc="-1">
              <a:solidFill>
                <a:srgbClr val="000000"/>
              </a:solidFill>
              <a:latin typeface="Arial"/>
            </a:endParaRPr>
          </a:p>
          <a:p>
            <a:pPr algn="r" defTabSz="914400">
              <a:lnSpc>
                <a:spcPct val="100000"/>
              </a:lnSpc>
            </a:pPr>
            <a:r>
              <a:rPr lang="en-GB" sz="11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ova Light"/>
              </a:rPr>
              <a:t>R. Roussel </a:t>
            </a:r>
            <a:r>
              <a:rPr lang="en-GB" sz="1100" b="0" i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ova Light"/>
              </a:rPr>
              <a:t>et al</a:t>
            </a:r>
            <a:r>
              <a:rPr lang="en-GB" sz="11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ova Light"/>
              </a:rPr>
              <a:t>., PRAB </a:t>
            </a:r>
            <a:r>
              <a:rPr lang="en-GB" sz="1100" b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rPr>
              <a:t>27</a:t>
            </a:r>
            <a:r>
              <a:rPr lang="en-GB" sz="11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ova Light"/>
              </a:rPr>
              <a:t>, 094601 (2024)</a:t>
            </a:r>
            <a:endParaRPr lang="en-GB" sz="11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37" name="Picture 5"/>
          <p:cNvPicPr/>
          <p:nvPr/>
        </p:nvPicPr>
        <p:blipFill>
          <a:blip r:embed="rId3"/>
          <a:stretch/>
        </p:blipFill>
        <p:spPr>
          <a:xfrm>
            <a:off x="6095880" y="1288080"/>
            <a:ext cx="6025680" cy="3615480"/>
          </a:xfrm>
          <a:prstGeom prst="rect">
            <a:avLst/>
          </a:prstGeom>
          <a:ln w="0">
            <a:noFill/>
          </a:ln>
        </p:spPr>
      </p:pic>
      <p:sp>
        <p:nvSpPr>
          <p:cNvPr id="238" name="TextBox 9"/>
          <p:cNvSpPr/>
          <p:nvPr/>
        </p:nvSpPr>
        <p:spPr>
          <a:xfrm>
            <a:off x="6262520" y="5091680"/>
            <a:ext cx="5364360" cy="1004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en-GB" sz="1200" b="1" strike="noStrike" spc="-1">
                <a:solidFill>
                  <a:schemeClr val="dk1"/>
                </a:solidFill>
                <a:latin typeface="Arial"/>
              </a:rPr>
              <a:t>Above: </a:t>
            </a:r>
            <a:r>
              <a:rPr lang="en-GB" sz="1200" b="0" strike="noStrike" spc="-1">
                <a:solidFill>
                  <a:schemeClr val="dk1"/>
                </a:solidFill>
                <a:latin typeface="Arial Nova Light"/>
              </a:rPr>
              <a:t>4D transverse phase space, reconstructed for an uncompressed</a:t>
            </a:r>
            <a:endParaRPr lang="en-GB" sz="1200" b="0" strike="noStrike" spc="-1">
              <a:solidFill>
                <a:srgbClr val="000000"/>
              </a:solidFill>
              <a:latin typeface="Arial"/>
            </a:endParaRPr>
          </a:p>
          <a:p>
            <a:pPr algn="r" defTabSz="914400">
              <a:lnSpc>
                <a:spcPct val="100000"/>
              </a:lnSpc>
            </a:pPr>
            <a:r>
              <a:rPr lang="en-GB" sz="1200" b="0" strike="noStrike" spc="-1">
                <a:solidFill>
                  <a:schemeClr val="dk1"/>
                </a:solidFill>
                <a:latin typeface="Arial Nova Light"/>
              </a:rPr>
              <a:t>30 pC beam </a:t>
            </a:r>
            <a:r>
              <a:rPr lang="en-GB" sz="1200" b="0" u="sng" strike="noStrike" spc="-1">
                <a:solidFill>
                  <a:schemeClr val="dk1"/>
                </a:solidFill>
                <a:uFillTx/>
                <a:latin typeface="Arial Nova Light"/>
              </a:rPr>
              <a:t>immediately</a:t>
            </a:r>
            <a:r>
              <a:rPr lang="en-GB" sz="1200" b="0" strike="noStrike" spc="-1">
                <a:solidFill>
                  <a:schemeClr val="dk1"/>
                </a:solidFill>
                <a:latin typeface="Arial Nova Light"/>
              </a:rPr>
              <a:t> after the final linac</a:t>
            </a:r>
            <a:br>
              <a:rPr sz="1200"/>
            </a:br>
            <a:endParaRPr lang="en-GB" sz="1200" b="0" strike="noStrike" spc="-1">
              <a:solidFill>
                <a:srgbClr val="000000"/>
              </a:solidFill>
              <a:latin typeface="Arial"/>
            </a:endParaRPr>
          </a:p>
          <a:p>
            <a:pPr algn="r" defTabSz="914400">
              <a:lnSpc>
                <a:spcPct val="100000"/>
              </a:lnSpc>
            </a:pPr>
            <a:r>
              <a:rPr lang="en-GB" sz="1200" b="1" strike="noStrike" spc="-1">
                <a:solidFill>
                  <a:schemeClr val="dk1"/>
                </a:solidFill>
                <a:latin typeface="Arial"/>
              </a:rPr>
              <a:t>Left: </a:t>
            </a:r>
            <a:r>
              <a:rPr lang="en-GB" sz="1200" b="0" strike="noStrike" spc="-1">
                <a:solidFill>
                  <a:schemeClr val="dk1"/>
                </a:solidFill>
                <a:latin typeface="Arial Nova Light"/>
              </a:rPr>
              <a:t>Emittance measurements for a 250 pC compressed beam.</a:t>
            </a:r>
            <a:br>
              <a:rPr sz="1200"/>
            </a:br>
            <a:r>
              <a:rPr lang="en-GB" sz="1200" b="0" strike="noStrike" spc="-1">
                <a:solidFill>
                  <a:schemeClr val="dk1"/>
                </a:solidFill>
                <a:latin typeface="Arial Nova Light"/>
              </a:rPr>
              <a:t>High-energy measurements were made </a:t>
            </a:r>
            <a:r>
              <a:rPr lang="en-GB" sz="1200" b="0" u="sng" strike="noStrike" spc="-1">
                <a:solidFill>
                  <a:schemeClr val="dk1"/>
                </a:solidFill>
                <a:uFillTx/>
                <a:latin typeface="Arial Nova Light"/>
              </a:rPr>
              <a:t>immediately</a:t>
            </a:r>
            <a:r>
              <a:rPr lang="en-GB" sz="1200" b="0" strike="noStrike" spc="-1">
                <a:solidFill>
                  <a:schemeClr val="dk1"/>
                </a:solidFill>
                <a:latin typeface="Arial Nova Light"/>
              </a:rPr>
              <a:t> after the final linac </a:t>
            </a:r>
            <a:endParaRPr lang="en-GB" sz="1200" b="0" strike="noStrike" spc="-1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239" name="Table 10"/>
          <p:cNvGraphicFramePr/>
          <p:nvPr/>
        </p:nvGraphicFramePr>
        <p:xfrm>
          <a:off x="765720" y="3962520"/>
          <a:ext cx="4734000" cy="1432560"/>
        </p:xfrm>
        <a:graphic>
          <a:graphicData uri="http://schemas.openxmlformats.org/drawingml/2006/table">
            <a:tbl>
              <a:tblPr/>
              <a:tblGrid>
                <a:gridCol w="2424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09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GB" sz="1400" b="1" strike="noStrike" spc="-1">
                          <a:solidFill>
                            <a:schemeClr val="dk1"/>
                          </a:solidFill>
                          <a:latin typeface="Arial"/>
                        </a:rPr>
                        <a:t>Beam Setup (250 pC)</a:t>
                      </a:r>
                      <a:endParaRPr lang="en-GB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8720">
                      <a:solidFill>
                        <a:srgbClr val="000000"/>
                      </a:solidFill>
                      <a:prstDash val="solid"/>
                    </a:lnT>
                    <a:lnB w="18720">
                      <a:solidFill>
                        <a:srgbClr val="000000"/>
                      </a:solidFill>
                      <a:prstDash val="solid"/>
                    </a:lnB>
                    <a:solidFill>
                      <a:schemeClr val="lt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400" b="1" strike="noStrike" spc="-1">
                          <a:solidFill>
                            <a:schemeClr val="dk1"/>
                          </a:solidFill>
                          <a:latin typeface="Arial"/>
                        </a:rPr>
                        <a:t>Horizontal Normalised Emittance [μm]</a:t>
                      </a:r>
                      <a:endParaRPr lang="en-GB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8720">
                      <a:solidFill>
                        <a:srgbClr val="000000"/>
                      </a:solidFill>
                      <a:prstDash val="solid"/>
                    </a:lnT>
                    <a:lnB w="18720">
                      <a:solidFill>
                        <a:srgbClr val="000000"/>
                      </a:solidFill>
                      <a:prstDash val="solid"/>
                    </a:lnB>
                    <a:solidFill>
                      <a:schemeClr val="lt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4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Post-injector (35 MeV)</a:t>
                      </a:r>
                      <a:endParaRPr lang="en-GB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8720">
                      <a:solidFill>
                        <a:srgbClr val="000000"/>
                      </a:solidFill>
                      <a:prstDash val="solid"/>
                    </a:lnT>
                    <a:lnB w="12240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4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&lt; 1.0</a:t>
                      </a:r>
                      <a:endParaRPr lang="en-GB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8720">
                      <a:solidFill>
                        <a:srgbClr val="000000"/>
                      </a:solidFill>
                      <a:prstDash val="solid"/>
                    </a:lnT>
                    <a:lnB w="12240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4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Uncompressed (250 MeV)</a:t>
                      </a:r>
                      <a:endParaRPr lang="en-GB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4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2.3</a:t>
                      </a:r>
                      <a:endParaRPr lang="en-GB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4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Compressed (250 MeV)</a:t>
                      </a:r>
                      <a:endParaRPr lang="en-GB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872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4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~5.0</a:t>
                      </a:r>
                      <a:endParaRPr lang="en-GB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872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PlaceHolder 1"/>
          <p:cNvSpPr>
            <a:spLocks noGrp="1"/>
          </p:cNvSpPr>
          <p:nvPr>
            <p:ph type="title"/>
          </p:nvPr>
        </p:nvSpPr>
        <p:spPr>
          <a:xfrm>
            <a:off x="524160" y="365040"/>
            <a:ext cx="8004240" cy="574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en-GB" sz="3000" b="1" strike="noStrike" spc="-1">
                <a:solidFill>
                  <a:srgbClr val="003088"/>
                </a:solidFill>
                <a:latin typeface="Arial"/>
              </a:rPr>
              <a:t>Optical Transition Radiation (OTR)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72" name="PlaceHolder 2"/>
          <p:cNvSpPr>
            <a:spLocks noGrp="1"/>
          </p:cNvSpPr>
          <p:nvPr>
            <p:ph/>
          </p:nvPr>
        </p:nvSpPr>
        <p:spPr>
          <a:xfrm>
            <a:off x="519480" y="1728720"/>
            <a:ext cx="5576400" cy="3714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GB" sz="1500" b="0" strike="noStrike" spc="-1">
                <a:solidFill>
                  <a:schemeClr val="dk1"/>
                </a:solidFill>
                <a:latin typeface="Arial Nova Light"/>
              </a:rPr>
              <a:t>Experiment involved measurements of the transverse beam</a:t>
            </a:r>
            <a:br>
              <a:rPr sz="1500"/>
            </a:br>
            <a:r>
              <a:rPr lang="en-GB" sz="1500" b="0" strike="noStrike" spc="-1">
                <a:solidFill>
                  <a:schemeClr val="dk1"/>
                </a:solidFill>
                <a:latin typeface="Arial Nova Light"/>
              </a:rPr>
              <a:t>optics, using an </a:t>
            </a:r>
            <a:r>
              <a:rPr lang="en-GB" sz="1500" b="1" strike="noStrike" spc="-1">
                <a:solidFill>
                  <a:srgbClr val="1E5DF8"/>
                </a:solidFill>
                <a:latin typeface="Arial"/>
              </a:rPr>
              <a:t>OTR target</a:t>
            </a:r>
            <a:r>
              <a:rPr lang="en-GB" sz="1500" b="0" strike="noStrike" spc="-1">
                <a:solidFill>
                  <a:schemeClr val="dk1"/>
                </a:solidFill>
                <a:latin typeface="Arial Nova Light"/>
              </a:rPr>
              <a:t> located after the FEBE hutch</a:t>
            </a:r>
            <a:endParaRPr lang="en-US" sz="1500" b="0" strike="noStrike" spc="-1">
              <a:solidFill>
                <a:schemeClr val="dk1"/>
              </a:solidFill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</a:pPr>
            <a:endParaRPr lang="en-US" sz="1500" b="0" strike="noStrike" spc="-1">
              <a:solidFill>
                <a:schemeClr val="dk1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GB" sz="1500" b="0" strike="noStrike" spc="-1">
                <a:solidFill>
                  <a:schemeClr val="dk1"/>
                </a:solidFill>
                <a:latin typeface="Arial Nova Light"/>
              </a:rPr>
              <a:t>Aimed to characterize the resolution of </a:t>
            </a:r>
            <a:r>
              <a:rPr lang="en-GB" sz="1500" b="1" strike="noStrike" spc="-1">
                <a:solidFill>
                  <a:srgbClr val="1E5DF8"/>
                </a:solidFill>
                <a:latin typeface="Arial"/>
              </a:rPr>
              <a:t>single-shot emittance</a:t>
            </a:r>
            <a:br>
              <a:rPr sz="1500"/>
            </a:br>
            <a:r>
              <a:rPr lang="en-GB" sz="1500" b="1" strike="noStrike" spc="-1">
                <a:solidFill>
                  <a:srgbClr val="1E5DF8"/>
                </a:solidFill>
                <a:latin typeface="Arial"/>
              </a:rPr>
              <a:t>measurements</a:t>
            </a:r>
            <a:r>
              <a:rPr lang="en-GB" sz="1500" b="0" strike="noStrike" spc="-1">
                <a:solidFill>
                  <a:schemeClr val="dk1"/>
                </a:solidFill>
                <a:latin typeface="Arial Nova Light"/>
              </a:rPr>
              <a:t>, made via an optical pepper pot technique</a:t>
            </a:r>
            <a:endParaRPr lang="en-US" sz="1500" b="0" strike="noStrike" spc="-1">
              <a:solidFill>
                <a:schemeClr val="dk1"/>
              </a:solidFill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</a:pPr>
            <a:endParaRPr lang="en-US" sz="1500" b="0" strike="noStrike" spc="-1">
              <a:solidFill>
                <a:schemeClr val="dk1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GB" sz="1500" b="0" strike="noStrike" spc="-1">
                <a:solidFill>
                  <a:schemeClr val="dk1"/>
                </a:solidFill>
                <a:latin typeface="Arial Nova Light"/>
              </a:rPr>
              <a:t>The FEBE beamline was used to:</a:t>
            </a:r>
            <a:br>
              <a:rPr sz="1500"/>
            </a:br>
            <a:r>
              <a:rPr lang="en-GB" sz="1500" b="0" strike="noStrike" spc="-1">
                <a:solidFill>
                  <a:schemeClr val="dk1"/>
                </a:solidFill>
                <a:latin typeface="Arial Nova Light"/>
              </a:rPr>
              <a:t> </a:t>
            </a:r>
            <a:endParaRPr lang="en-US" sz="1500" b="0" strike="noStrike" spc="-1">
              <a:solidFill>
                <a:schemeClr val="dk1"/>
              </a:solidFill>
              <a:latin typeface="Arial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Wingdings" charset="2"/>
              <a:buChar char=""/>
            </a:pPr>
            <a:r>
              <a:rPr lang="en-GB" sz="1500" b="0" strike="noStrike" spc="-1">
                <a:solidFill>
                  <a:schemeClr val="dk1"/>
                </a:solidFill>
                <a:latin typeface="Arial Nova Light"/>
              </a:rPr>
              <a:t> </a:t>
            </a:r>
            <a:r>
              <a:rPr lang="en-GB" sz="1500" b="1" strike="noStrike" spc="-1">
                <a:solidFill>
                  <a:srgbClr val="1E5DF8"/>
                </a:solidFill>
                <a:latin typeface="Arial"/>
              </a:rPr>
              <a:t>Benchmark</a:t>
            </a:r>
            <a:r>
              <a:rPr lang="en-GB" sz="1500" b="0" strike="noStrike" spc="-1">
                <a:solidFill>
                  <a:schemeClr val="dk1"/>
                </a:solidFill>
                <a:latin typeface="Arial Nova Light"/>
              </a:rPr>
              <a:t> OTR measurements</a:t>
            </a:r>
            <a:br>
              <a:rPr sz="1500"/>
            </a:br>
            <a:r>
              <a:rPr lang="en-GB" sz="1500" b="0" strike="noStrike" spc="-1">
                <a:solidFill>
                  <a:schemeClr val="dk1"/>
                </a:solidFill>
                <a:latin typeface="Arial Nova Light"/>
              </a:rPr>
              <a:t> against quadrupole scans,</a:t>
            </a:r>
            <a:br>
              <a:rPr sz="1500"/>
            </a:br>
            <a:r>
              <a:rPr lang="en-GB" sz="1500" b="0" strike="noStrike" spc="-1">
                <a:solidFill>
                  <a:schemeClr val="dk1"/>
                </a:solidFill>
                <a:latin typeface="Arial Nova Light"/>
              </a:rPr>
              <a:t> </a:t>
            </a:r>
            <a:endParaRPr lang="en-US" sz="1500" b="0" strike="noStrike" spc="-1">
              <a:solidFill>
                <a:schemeClr val="dk1"/>
              </a:solidFill>
              <a:latin typeface="Arial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Wingdings" charset="2"/>
              <a:buChar char=""/>
            </a:pPr>
            <a:r>
              <a:rPr lang="en-GB" sz="1500" b="0" strike="noStrike" spc="-1">
                <a:solidFill>
                  <a:schemeClr val="dk1"/>
                </a:solidFill>
                <a:latin typeface="Arial Nova Light"/>
              </a:rPr>
              <a:t> Deliver specific </a:t>
            </a:r>
            <a:r>
              <a:rPr lang="en-GB" sz="1500" b="1" strike="noStrike" spc="-1">
                <a:solidFill>
                  <a:srgbClr val="1E5DF8"/>
                </a:solidFill>
                <a:latin typeface="Arial"/>
              </a:rPr>
              <a:t>Twiss parameters</a:t>
            </a:r>
            <a:br>
              <a:rPr sz="1500"/>
            </a:br>
            <a:r>
              <a:rPr lang="en-GB" sz="1500" b="0" strike="noStrike" spc="-1">
                <a:solidFill>
                  <a:schemeClr val="dk1"/>
                </a:solidFill>
                <a:latin typeface="Arial Nova Light"/>
              </a:rPr>
              <a:t> to the OTR target</a:t>
            </a:r>
            <a:endParaRPr lang="en-US" sz="15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73" name="PlaceHolder 3"/>
          <p:cNvSpPr>
            <a:spLocks noGrp="1"/>
          </p:cNvSpPr>
          <p:nvPr>
            <p:ph type="sldNum" idx="37"/>
          </p:nvPr>
        </p:nvSpPr>
        <p:spPr>
          <a:xfrm>
            <a:off x="10946880" y="6492960"/>
            <a:ext cx="1086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GB" sz="1100" b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100" b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rPr>
              <a:t>Slide </a:t>
            </a:r>
            <a:fld id="{66A5172C-1C2D-4EB9-9E0F-3F90031C28E1}" type="slidenum">
              <a:rPr lang="en-GB" sz="1100" b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rPr>
              <a:t>12</a:t>
            </a:fld>
            <a:endParaRPr lang="en-GB" sz="1100" b="0" strike="noStrike" spc="-1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274" name="Graphic 3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>
          <a:xfrm>
            <a:off x="155520" y="5913360"/>
            <a:ext cx="1799640" cy="460080"/>
          </a:xfrm>
          <a:prstGeom prst="rect">
            <a:avLst/>
          </a:prstGeom>
          <a:ln w="0">
            <a:noFill/>
          </a:ln>
        </p:spPr>
      </p:pic>
      <p:sp>
        <p:nvSpPr>
          <p:cNvPr id="275" name="TextBox 4"/>
          <p:cNvSpPr/>
          <p:nvPr/>
        </p:nvSpPr>
        <p:spPr>
          <a:xfrm>
            <a:off x="561960" y="944640"/>
            <a:ext cx="5379480" cy="333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GB" sz="1600" b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rPr>
              <a:t>Lead Investigator: J. Wolfenden (Liverpool University)</a:t>
            </a:r>
            <a:endParaRPr lang="en-GB" sz="16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76" name="Picture 12"/>
          <p:cNvPicPr/>
          <p:nvPr/>
        </p:nvPicPr>
        <p:blipFill>
          <a:blip r:embed="rId4"/>
          <a:stretch/>
        </p:blipFill>
        <p:spPr>
          <a:xfrm>
            <a:off x="7929000" y="1113840"/>
            <a:ext cx="3746520" cy="2811960"/>
          </a:xfrm>
          <a:prstGeom prst="rect">
            <a:avLst/>
          </a:prstGeom>
          <a:ln w="6350">
            <a:solidFill>
              <a:srgbClr val="FFFFFF">
                <a:lumMod val="75000"/>
              </a:srgbClr>
            </a:solidFill>
            <a:round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</p:pic>
      <p:grpSp>
        <p:nvGrpSpPr>
          <p:cNvPr id="277" name="Group 1"/>
          <p:cNvGrpSpPr/>
          <p:nvPr/>
        </p:nvGrpSpPr>
        <p:grpSpPr>
          <a:xfrm>
            <a:off x="5680080" y="3704400"/>
            <a:ext cx="2558880" cy="2558880"/>
            <a:chOff x="5680080" y="3704400"/>
            <a:chExt cx="2558880" cy="2558880"/>
          </a:xfrm>
        </p:grpSpPr>
        <p:pic>
          <p:nvPicPr>
            <p:cNvPr id="278" name="Picture 2"/>
            <p:cNvPicPr/>
            <p:nvPr/>
          </p:nvPicPr>
          <p:blipFill>
            <a:blip r:embed="rId5"/>
            <a:stretch/>
          </p:blipFill>
          <p:spPr>
            <a:xfrm>
              <a:off x="5680080" y="3704400"/>
              <a:ext cx="2558880" cy="2558880"/>
            </a:xfrm>
            <a:prstGeom prst="rect">
              <a:avLst/>
            </a:prstGeom>
            <a:ln w="0">
              <a:noFill/>
            </a:ln>
            <a:effectLst>
              <a:outerShdw blurRad="50760" dist="37674" dir="2700000" algn="tl" rotWithShape="0">
                <a:srgbClr val="000000">
                  <a:alpha val="40000"/>
                </a:srgbClr>
              </a:outerShdw>
            </a:effectLst>
          </p:spPr>
        </p:pic>
        <p:sp>
          <p:nvSpPr>
            <p:cNvPr id="279" name="TextBox 10"/>
            <p:cNvSpPr/>
            <p:nvPr/>
          </p:nvSpPr>
          <p:spPr>
            <a:xfrm>
              <a:off x="5692680" y="5789880"/>
              <a:ext cx="2350080" cy="45540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defTabSz="914400">
                <a:lnSpc>
                  <a:spcPct val="100000"/>
                </a:lnSpc>
              </a:pPr>
              <a:r>
                <a:rPr lang="en-GB" sz="1200" b="0" strike="noStrike" spc="-1">
                  <a:solidFill>
                    <a:schemeClr val="lt1"/>
                  </a:solidFill>
                  <a:latin typeface="Arial"/>
                </a:rPr>
                <a:t>Spatially Coherent OTR</a:t>
              </a:r>
              <a:br>
                <a:rPr sz="1200"/>
              </a:br>
              <a:r>
                <a:rPr lang="en-GB" sz="1200" b="0" strike="noStrike" spc="-1">
                  <a:solidFill>
                    <a:schemeClr val="lt1"/>
                  </a:solidFill>
                  <a:latin typeface="Arial"/>
                </a:rPr>
                <a:t>Beam Size &lt; 50 μm at 250 pC</a:t>
              </a:r>
              <a:endParaRPr lang="en-GB" sz="12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280" name="Group 13"/>
          <p:cNvGrpSpPr/>
          <p:nvPr/>
        </p:nvGrpSpPr>
        <p:grpSpPr>
          <a:xfrm>
            <a:off x="7122600" y="1447560"/>
            <a:ext cx="1132200" cy="975960"/>
            <a:chOff x="7122600" y="1447560"/>
            <a:chExt cx="1132200" cy="975960"/>
          </a:xfrm>
        </p:grpSpPr>
        <p:cxnSp>
          <p:nvCxnSpPr>
            <p:cNvPr id="281" name="Straight Arrow Connector 14"/>
            <p:cNvCxnSpPr/>
            <p:nvPr/>
          </p:nvCxnSpPr>
          <p:spPr>
            <a:xfrm flipV="1">
              <a:off x="7721280" y="1447560"/>
              <a:ext cx="533880" cy="694800"/>
            </a:xfrm>
            <a:prstGeom prst="straightConnector1">
              <a:avLst/>
            </a:prstGeom>
            <a:ln>
              <a:solidFill>
                <a:srgbClr val="000000"/>
              </a:solidFill>
            </a:ln>
          </p:spPr>
        </p:cxnSp>
        <p:sp>
          <p:nvSpPr>
            <p:cNvPr id="282" name="TextBox 15"/>
            <p:cNvSpPr/>
            <p:nvPr/>
          </p:nvSpPr>
          <p:spPr>
            <a:xfrm>
              <a:off x="7122600" y="1968120"/>
              <a:ext cx="603360" cy="45540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t">
              <a:spAutoFit/>
            </a:bodyPr>
            <a:lstStyle/>
            <a:p>
              <a:pPr algn="r" defTabSz="914400">
                <a:lnSpc>
                  <a:spcPct val="100000"/>
                </a:lnSpc>
              </a:pPr>
              <a:r>
                <a:rPr lang="en-GB" sz="1200" b="1" strike="noStrike" spc="-1">
                  <a:solidFill>
                    <a:schemeClr val="dk1"/>
                  </a:solidFill>
                  <a:latin typeface="Arial"/>
                </a:rPr>
                <a:t>OTR</a:t>
              </a:r>
              <a:br>
                <a:rPr sz="1200"/>
              </a:br>
              <a:r>
                <a:rPr lang="en-GB" sz="1200" b="1" strike="noStrike" spc="-1">
                  <a:solidFill>
                    <a:schemeClr val="dk1"/>
                  </a:solidFill>
                  <a:latin typeface="Arial"/>
                </a:rPr>
                <a:t>target</a:t>
              </a:r>
              <a:endParaRPr lang="en-GB" sz="12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283" name="Group 19"/>
          <p:cNvGrpSpPr/>
          <p:nvPr/>
        </p:nvGrpSpPr>
        <p:grpSpPr>
          <a:xfrm>
            <a:off x="6900120" y="1555560"/>
            <a:ext cx="2669040" cy="1522800"/>
            <a:chOff x="6900120" y="1555560"/>
            <a:chExt cx="2669040" cy="1522800"/>
          </a:xfrm>
        </p:grpSpPr>
        <p:cxnSp>
          <p:nvCxnSpPr>
            <p:cNvPr id="284" name="Straight Arrow Connector 20"/>
            <p:cNvCxnSpPr>
              <a:stCxn id="285" idx="3"/>
            </p:cNvCxnSpPr>
            <p:nvPr/>
          </p:nvCxnSpPr>
          <p:spPr>
            <a:xfrm flipV="1">
              <a:off x="7809840" y="1555560"/>
              <a:ext cx="1759680" cy="1386720"/>
            </a:xfrm>
            <a:prstGeom prst="straightConnector1">
              <a:avLst/>
            </a:prstGeom>
            <a:ln>
              <a:solidFill>
                <a:srgbClr val="000000"/>
              </a:solidFill>
            </a:ln>
          </p:spPr>
        </p:cxnSp>
        <p:sp>
          <p:nvSpPr>
            <p:cNvPr id="285" name="TextBox 21"/>
            <p:cNvSpPr/>
            <p:nvPr/>
          </p:nvSpPr>
          <p:spPr>
            <a:xfrm>
              <a:off x="6900120" y="2805840"/>
              <a:ext cx="909720" cy="2725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t">
              <a:spAutoFit/>
            </a:bodyPr>
            <a:lstStyle/>
            <a:p>
              <a:pPr algn="r" defTabSz="914400">
                <a:lnSpc>
                  <a:spcPct val="100000"/>
                </a:lnSpc>
              </a:pPr>
              <a:r>
                <a:rPr lang="en-GB" sz="1200" b="1" strike="noStrike" spc="-1">
                  <a:solidFill>
                    <a:schemeClr val="dk1"/>
                  </a:solidFill>
                  <a:latin typeface="Arial"/>
                </a:rPr>
                <a:t>Periscope</a:t>
              </a:r>
              <a:endParaRPr lang="en-GB" sz="12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cxnSp>
        <p:nvCxnSpPr>
          <p:cNvPr id="286" name="Straight Arrow Connector 27"/>
          <p:cNvCxnSpPr/>
          <p:nvPr/>
        </p:nvCxnSpPr>
        <p:spPr>
          <a:xfrm flipV="1">
            <a:off x="9766080" y="3263040"/>
            <a:ext cx="669240" cy="1108800"/>
          </a:xfrm>
          <a:prstGeom prst="straightConnector1">
            <a:avLst/>
          </a:prstGeom>
          <a:ln>
            <a:solidFill>
              <a:srgbClr val="000000"/>
            </a:solidFill>
          </a:ln>
        </p:spPr>
      </p:cxnSp>
      <p:sp>
        <p:nvSpPr>
          <p:cNvPr id="287" name="TextBox 28"/>
          <p:cNvSpPr/>
          <p:nvPr/>
        </p:nvSpPr>
        <p:spPr>
          <a:xfrm>
            <a:off x="8595360" y="4336920"/>
            <a:ext cx="3078720" cy="973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GB" sz="1200" b="1" strike="noStrike" spc="-1">
                <a:solidFill>
                  <a:schemeClr val="dk1"/>
                </a:solidFill>
                <a:latin typeface="Arial"/>
              </a:rPr>
              <a:t>Light box </a:t>
            </a:r>
            <a:r>
              <a:rPr lang="en-GB" sz="1200" b="0" strike="noStrike" spc="-1">
                <a:solidFill>
                  <a:schemeClr val="dk1"/>
                </a:solidFill>
                <a:latin typeface="Arial Nova Light"/>
              </a:rPr>
              <a:t>with optical paths for:</a:t>
            </a:r>
            <a:br>
              <a:rPr sz="500"/>
            </a:br>
            <a:endParaRPr lang="en-GB" sz="1200" b="0" strike="noStrike" spc="-1">
              <a:solidFill>
                <a:srgbClr val="000000"/>
              </a:solidFill>
              <a:latin typeface="Arial"/>
            </a:endParaRPr>
          </a:p>
          <a:p>
            <a:pPr marL="171360" indent="-17136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GB" sz="1200" b="0" strike="noStrike" spc="-1">
                <a:solidFill>
                  <a:schemeClr val="dk1"/>
                </a:solidFill>
                <a:latin typeface="Arial Nova Light"/>
              </a:rPr>
              <a:t>Direct imaging of OTR light</a:t>
            </a:r>
            <a:br>
              <a:rPr sz="500"/>
            </a:br>
            <a:r>
              <a:rPr lang="en-GB" sz="500" b="0" strike="noStrike" spc="-1">
                <a:solidFill>
                  <a:schemeClr val="dk1"/>
                </a:solidFill>
                <a:latin typeface="Arial Nova Light"/>
              </a:rPr>
              <a:t> </a:t>
            </a:r>
            <a:endParaRPr lang="en-GB" sz="500" b="0" strike="noStrike" spc="-1">
              <a:solidFill>
                <a:srgbClr val="000000"/>
              </a:solidFill>
              <a:latin typeface="Arial"/>
            </a:endParaRPr>
          </a:p>
          <a:p>
            <a:pPr marL="171360" indent="-17136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GB" sz="1200" b="0" strike="noStrike" spc="-1">
                <a:solidFill>
                  <a:schemeClr val="dk1"/>
                </a:solidFill>
                <a:latin typeface="Arial Nova Light"/>
              </a:rPr>
              <a:t>OTR imaging via a multi-lens array (MLA)</a:t>
            </a:r>
            <a:endParaRPr lang="en-GB" sz="12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88" name="Group 40"/>
          <p:cNvGrpSpPr/>
          <p:nvPr/>
        </p:nvGrpSpPr>
        <p:grpSpPr>
          <a:xfrm>
            <a:off x="8170200" y="5359680"/>
            <a:ext cx="2498400" cy="1250280"/>
            <a:chOff x="8170200" y="5359680"/>
            <a:chExt cx="2498400" cy="1250280"/>
          </a:xfrm>
        </p:grpSpPr>
        <p:pic>
          <p:nvPicPr>
            <p:cNvPr id="289" name="Picture 32"/>
            <p:cNvPicPr/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contrast="40000"/>
                      </a14:imgEffect>
                    </a14:imgLayer>
                  </a14:imgProps>
                </a:ext>
              </a:extLst>
            </a:blip>
            <a:srcRect l="37130" t="28921" r="10756" b="18964"/>
            <a:stretch/>
          </p:blipFill>
          <p:spPr>
            <a:xfrm>
              <a:off x="8170200" y="5359680"/>
              <a:ext cx="1250280" cy="1250280"/>
            </a:xfrm>
            <a:prstGeom prst="rect">
              <a:avLst/>
            </a:prstGeom>
            <a:ln w="19050">
              <a:solidFill>
                <a:srgbClr val="FFFFFF">
                  <a:lumMod val="75000"/>
                </a:srgbClr>
              </a:solidFill>
              <a:round/>
            </a:ln>
          </p:spPr>
        </p:pic>
        <p:pic>
          <p:nvPicPr>
            <p:cNvPr id="290" name="Picture 34"/>
            <p:cNvPicPr/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contrast="40000"/>
                      </a14:imgEffect>
                    </a14:imgLayer>
                  </a14:imgProps>
                </a:ext>
              </a:extLst>
            </a:blip>
            <a:srcRect l="7226" t="7892" r="18698" b="18015"/>
            <a:stretch/>
          </p:blipFill>
          <p:spPr>
            <a:xfrm>
              <a:off x="9418320" y="5359680"/>
              <a:ext cx="1250280" cy="1250280"/>
            </a:xfrm>
            <a:prstGeom prst="rect">
              <a:avLst/>
            </a:prstGeom>
            <a:ln w="19050">
              <a:solidFill>
                <a:srgbClr val="FFFFFF">
                  <a:lumMod val="75000"/>
                </a:srgbClr>
              </a:solidFill>
              <a:round/>
            </a:ln>
          </p:spPr>
        </p:pic>
        <p:sp>
          <p:nvSpPr>
            <p:cNvPr id="291" name="TextBox 38"/>
            <p:cNvSpPr/>
            <p:nvPr/>
          </p:nvSpPr>
          <p:spPr>
            <a:xfrm>
              <a:off x="8175960" y="6330600"/>
              <a:ext cx="616680" cy="2725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defTabSz="914400">
                <a:lnSpc>
                  <a:spcPct val="100000"/>
                </a:lnSpc>
              </a:pPr>
              <a:r>
                <a:rPr lang="en-GB" sz="1200" b="0" strike="noStrike" spc="-1">
                  <a:solidFill>
                    <a:schemeClr val="lt1"/>
                  </a:solidFill>
                  <a:latin typeface="Arial"/>
                </a:rPr>
                <a:t>Direct</a:t>
              </a:r>
              <a:endParaRPr lang="en-GB" sz="12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92" name="TextBox 39"/>
            <p:cNvSpPr/>
            <p:nvPr/>
          </p:nvSpPr>
          <p:spPr>
            <a:xfrm>
              <a:off x="9419400" y="6332400"/>
              <a:ext cx="497520" cy="2725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defTabSz="914400">
                <a:lnSpc>
                  <a:spcPct val="100000"/>
                </a:lnSpc>
              </a:pPr>
              <a:r>
                <a:rPr lang="en-GB" sz="1200" b="0" strike="noStrike" spc="-1">
                  <a:solidFill>
                    <a:schemeClr val="lt1"/>
                  </a:solidFill>
                  <a:latin typeface="Arial"/>
                </a:rPr>
                <a:t>MLA</a:t>
              </a:r>
              <a:endParaRPr lang="en-GB" sz="12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PlaceHolder 1"/>
          <p:cNvSpPr>
            <a:spLocks noGrp="1"/>
          </p:cNvSpPr>
          <p:nvPr>
            <p:ph type="title"/>
          </p:nvPr>
        </p:nvSpPr>
        <p:spPr>
          <a:xfrm>
            <a:off x="524160" y="365040"/>
            <a:ext cx="8004240" cy="574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en-GB" sz="3000" b="1" strike="noStrike" spc="-1">
                <a:solidFill>
                  <a:srgbClr val="003088"/>
                </a:solidFill>
                <a:latin typeface="Arial"/>
              </a:rPr>
              <a:t>Coherent Transition Radiation (CTR)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94" name="PlaceHolder 2"/>
          <p:cNvSpPr>
            <a:spLocks noGrp="1"/>
          </p:cNvSpPr>
          <p:nvPr>
            <p:ph type="sldNum" idx="38"/>
          </p:nvPr>
        </p:nvSpPr>
        <p:spPr>
          <a:xfrm>
            <a:off x="10946880" y="6492960"/>
            <a:ext cx="1086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GB" sz="1100" b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100" b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rPr>
              <a:t>Slide </a:t>
            </a:r>
            <a:fld id="{3A25886E-9B45-436F-BC0E-31C0416404D0}" type="slidenum">
              <a:rPr lang="en-GB" sz="1100" b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rPr>
              <a:t>13</a:t>
            </a:fld>
            <a:endParaRPr lang="en-GB" sz="1100" b="0" strike="noStrike" spc="-1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295" name="Picture 3"/>
          <p:cNvPicPr/>
          <p:nvPr/>
        </p:nvPicPr>
        <p:blipFill>
          <a:blip r:embed="rId3"/>
          <a:stretch/>
        </p:blipFill>
        <p:spPr>
          <a:xfrm>
            <a:off x="155520" y="5463360"/>
            <a:ext cx="899640" cy="899640"/>
          </a:xfrm>
          <a:prstGeom prst="rect">
            <a:avLst/>
          </a:prstGeom>
          <a:ln w="0">
            <a:noFill/>
          </a:ln>
        </p:spPr>
      </p:pic>
      <p:sp>
        <p:nvSpPr>
          <p:cNvPr id="296" name="TextBox 4"/>
          <p:cNvSpPr/>
          <p:nvPr/>
        </p:nvSpPr>
        <p:spPr>
          <a:xfrm>
            <a:off x="553320" y="944640"/>
            <a:ext cx="4448160" cy="333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GB" sz="1600" b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rPr>
              <a:t>Lead Investigator: W. Kuropka (DESY ARES)</a:t>
            </a:r>
            <a:endParaRPr lang="en-GB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7" name="PlaceHolder 3"/>
          <p:cNvSpPr>
            <a:spLocks noGrp="1"/>
          </p:cNvSpPr>
          <p:nvPr>
            <p:ph/>
          </p:nvPr>
        </p:nvSpPr>
        <p:spPr>
          <a:xfrm>
            <a:off x="524160" y="1613520"/>
            <a:ext cx="5834880" cy="2784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GB" sz="1500" b="0" strike="noStrike" spc="-1">
                <a:solidFill>
                  <a:schemeClr val="dk1"/>
                </a:solidFill>
                <a:latin typeface="Arial Nova Light"/>
              </a:rPr>
              <a:t>Experiment aimed to demonstrate a CTR-based compression diagnostic for </a:t>
            </a:r>
            <a:r>
              <a:rPr lang="en-GB" sz="1500" b="1" strike="noStrike" spc="-1">
                <a:solidFill>
                  <a:srgbClr val="1E5DF8"/>
                </a:solidFill>
                <a:latin typeface="Arial"/>
              </a:rPr>
              <a:t>ultra-short</a:t>
            </a:r>
            <a:r>
              <a:rPr lang="en-GB" sz="1500" b="0" strike="noStrike" spc="-1">
                <a:solidFill>
                  <a:schemeClr val="dk1"/>
                </a:solidFill>
                <a:latin typeface="Arial Nova Light"/>
              </a:rPr>
              <a:t> (&lt; 10 fs), </a:t>
            </a:r>
            <a:r>
              <a:rPr lang="en-GB" sz="1500" b="1" strike="noStrike" spc="-1">
                <a:solidFill>
                  <a:srgbClr val="1E5DF8"/>
                </a:solidFill>
                <a:latin typeface="Arial"/>
              </a:rPr>
              <a:t>low charge</a:t>
            </a:r>
            <a:r>
              <a:rPr lang="en-GB" sz="1500" b="0" strike="noStrike" spc="-1">
                <a:solidFill>
                  <a:schemeClr val="dk1"/>
                </a:solidFill>
                <a:latin typeface="Arial Nova Light"/>
              </a:rPr>
              <a:t> (&lt; 5 pC) beams</a:t>
            </a:r>
            <a:endParaRPr lang="en-US" sz="1500" b="0" strike="noStrike" spc="-1">
              <a:solidFill>
                <a:schemeClr val="dk1"/>
              </a:solidFill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</a:pPr>
            <a:endParaRPr lang="en-US" sz="1500" b="0" strike="noStrike" spc="-1">
              <a:solidFill>
                <a:schemeClr val="dk1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GB" sz="1500" b="0" strike="noStrike" spc="-1">
                <a:solidFill>
                  <a:schemeClr val="dk1"/>
                </a:solidFill>
                <a:latin typeface="Arial Nova Light"/>
              </a:rPr>
              <a:t>Signals were measured with several </a:t>
            </a:r>
            <a:r>
              <a:rPr lang="en-GB" sz="1500" b="1" strike="noStrike" spc="-1">
                <a:solidFill>
                  <a:srgbClr val="1E5DF8"/>
                </a:solidFill>
                <a:latin typeface="Arial"/>
              </a:rPr>
              <a:t>photodiodes</a:t>
            </a:r>
            <a:r>
              <a:rPr lang="en-GB" sz="1500" b="0" strike="noStrike" spc="-1">
                <a:solidFill>
                  <a:schemeClr val="dk1"/>
                </a:solidFill>
                <a:latin typeface="Arial Nova Light"/>
              </a:rPr>
              <a:t>, mounted</a:t>
            </a:r>
            <a:br>
              <a:rPr sz="1500"/>
            </a:br>
            <a:r>
              <a:rPr lang="en-GB" sz="1500" b="0" strike="noStrike" spc="-1">
                <a:solidFill>
                  <a:schemeClr val="dk1"/>
                </a:solidFill>
                <a:latin typeface="Arial Nova Light"/>
              </a:rPr>
              <a:t>next to a CTR target just before the FEBE hutch</a:t>
            </a:r>
            <a:endParaRPr lang="en-US" sz="1500" b="0" strike="noStrike" spc="-1">
              <a:solidFill>
                <a:schemeClr val="dk1"/>
              </a:solidFill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</a:pPr>
            <a:endParaRPr lang="en-US" sz="1500" b="0" strike="noStrike" spc="-1">
              <a:solidFill>
                <a:schemeClr val="dk1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GB" sz="1500" b="0" strike="noStrike" spc="-1">
                <a:solidFill>
                  <a:schemeClr val="dk1"/>
                </a:solidFill>
                <a:latin typeface="Arial Nova Light"/>
              </a:rPr>
              <a:t>Minimized the </a:t>
            </a:r>
            <a:r>
              <a:rPr lang="en-GB" sz="1500" b="1" strike="noStrike" spc="-1">
                <a:solidFill>
                  <a:srgbClr val="1E5DF8"/>
                </a:solidFill>
                <a:latin typeface="Arial"/>
              </a:rPr>
              <a:t>bunch length</a:t>
            </a:r>
            <a:r>
              <a:rPr lang="en-GB" sz="1500" b="0" strike="noStrike" spc="-1">
                <a:solidFill>
                  <a:schemeClr val="dk1"/>
                </a:solidFill>
                <a:latin typeface="Arial Nova Light"/>
              </a:rPr>
              <a:t> by adjusting the VBC R</a:t>
            </a:r>
            <a:r>
              <a:rPr lang="en-GB" sz="1500" b="0" strike="noStrike" spc="-1" baseline="-25000">
                <a:solidFill>
                  <a:schemeClr val="dk1"/>
                </a:solidFill>
                <a:latin typeface="Arial Nova Light"/>
              </a:rPr>
              <a:t>56</a:t>
            </a:r>
            <a:r>
              <a:rPr lang="en-GB" sz="1500" b="0" strike="noStrike" spc="-1">
                <a:solidFill>
                  <a:schemeClr val="dk1"/>
                </a:solidFill>
                <a:latin typeface="Arial Nova Light"/>
              </a:rPr>
              <a:t> </a:t>
            </a:r>
            <a:br>
              <a:rPr sz="1500"/>
            </a:br>
            <a:r>
              <a:rPr lang="en-GB" sz="1500" b="0" strike="noStrike" spc="-1">
                <a:solidFill>
                  <a:schemeClr val="dk1"/>
                </a:solidFill>
                <a:latin typeface="Arial Nova Light"/>
              </a:rPr>
              <a:t>to maximize the CTR signal at short wavelengths</a:t>
            </a:r>
            <a:endParaRPr lang="en-US" sz="15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298" name="Group 37"/>
          <p:cNvGrpSpPr/>
          <p:nvPr/>
        </p:nvGrpSpPr>
        <p:grpSpPr>
          <a:xfrm>
            <a:off x="7147080" y="1017360"/>
            <a:ext cx="4908240" cy="4280400"/>
            <a:chOff x="7147080" y="1017360"/>
            <a:chExt cx="4908240" cy="4280400"/>
          </a:xfrm>
        </p:grpSpPr>
        <p:pic>
          <p:nvPicPr>
            <p:cNvPr id="299" name="Picture 1"/>
            <p:cNvPicPr/>
            <p:nvPr/>
          </p:nvPicPr>
          <p:blipFill>
            <a:blip r:embed="rId4"/>
            <a:stretch/>
          </p:blipFill>
          <p:spPr>
            <a:xfrm>
              <a:off x="7147080" y="1017360"/>
              <a:ext cx="3676320" cy="293400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300" name="Picture 9"/>
            <p:cNvPicPr/>
            <p:nvPr/>
          </p:nvPicPr>
          <p:blipFill>
            <a:blip r:embed="rId5"/>
            <a:srcRect l="53206" t="56031" r="1784" b="1531"/>
            <a:stretch/>
          </p:blipFill>
          <p:spPr>
            <a:xfrm>
              <a:off x="10148760" y="3683880"/>
              <a:ext cx="1906560" cy="1613880"/>
            </a:xfrm>
            <a:prstGeom prst="rect">
              <a:avLst/>
            </a:prstGeom>
            <a:ln w="0">
              <a:noFill/>
            </a:ln>
          </p:spPr>
        </p:pic>
        <p:cxnSp>
          <p:nvCxnSpPr>
            <p:cNvPr id="301" name="Straight Connector 11"/>
            <p:cNvCxnSpPr/>
            <p:nvPr/>
          </p:nvCxnSpPr>
          <p:spPr>
            <a:xfrm flipH="1" flipV="1">
              <a:off x="9501120" y="2377440"/>
              <a:ext cx="648000" cy="1585440"/>
            </a:xfrm>
            <a:prstGeom prst="straightConnector1">
              <a:avLst/>
            </a:prstGeom>
            <a:ln w="12700">
              <a:solidFill>
                <a:srgbClr val="FFFFFF">
                  <a:lumMod val="75000"/>
                </a:srgbClr>
              </a:solidFill>
            </a:ln>
          </p:spPr>
        </p:cxnSp>
        <p:cxnSp>
          <p:nvCxnSpPr>
            <p:cNvPr id="302" name="Straight Connector 12"/>
            <p:cNvCxnSpPr/>
            <p:nvPr/>
          </p:nvCxnSpPr>
          <p:spPr>
            <a:xfrm flipH="1" flipV="1">
              <a:off x="10091880" y="2280960"/>
              <a:ext cx="151200" cy="109800"/>
            </a:xfrm>
            <a:prstGeom prst="straightConnector1">
              <a:avLst/>
            </a:prstGeom>
            <a:ln w="12700">
              <a:solidFill>
                <a:srgbClr val="FFFFFF">
                  <a:lumMod val="75000"/>
                </a:srgbClr>
              </a:solidFill>
            </a:ln>
          </p:spPr>
        </p:cxnSp>
        <p:sp>
          <p:nvSpPr>
            <p:cNvPr id="303" name="Rectangle 16"/>
            <p:cNvSpPr/>
            <p:nvPr/>
          </p:nvSpPr>
          <p:spPr>
            <a:xfrm>
              <a:off x="9499680" y="2280960"/>
              <a:ext cx="594720" cy="95400"/>
            </a:xfrm>
            <a:prstGeom prst="rect">
              <a:avLst/>
            </a:prstGeom>
            <a:noFill/>
            <a:ln w="12700">
              <a:solidFill>
                <a:srgbClr val="FFFFFF">
                  <a:lumMod val="75000"/>
                </a:srgb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endParaRPr lang="en-GB" sz="1800" b="0" strike="noStrike" spc="-1">
                <a:solidFill>
                  <a:schemeClr val="lt1"/>
                </a:solidFill>
                <a:latin typeface="Arial"/>
              </a:endParaRPr>
            </a:p>
          </p:txBody>
        </p:sp>
        <p:cxnSp>
          <p:nvCxnSpPr>
            <p:cNvPr id="304" name="Straight Connector 28"/>
            <p:cNvCxnSpPr/>
            <p:nvPr/>
          </p:nvCxnSpPr>
          <p:spPr>
            <a:xfrm flipH="1" flipV="1">
              <a:off x="10508040" y="2582280"/>
              <a:ext cx="110880" cy="80280"/>
            </a:xfrm>
            <a:prstGeom prst="straightConnector1">
              <a:avLst/>
            </a:prstGeom>
            <a:ln w="12700">
              <a:solidFill>
                <a:srgbClr val="FFFFFF">
                  <a:lumMod val="75000"/>
                </a:srgbClr>
              </a:solidFill>
            </a:ln>
          </p:spPr>
        </p:cxnSp>
        <p:cxnSp>
          <p:nvCxnSpPr>
            <p:cNvPr id="305" name="Straight Connector 31"/>
            <p:cNvCxnSpPr/>
            <p:nvPr/>
          </p:nvCxnSpPr>
          <p:spPr>
            <a:xfrm flipH="1" flipV="1">
              <a:off x="10742760" y="2752200"/>
              <a:ext cx="1294920" cy="937080"/>
            </a:xfrm>
            <a:prstGeom prst="straightConnector1">
              <a:avLst/>
            </a:prstGeom>
            <a:ln w="12700">
              <a:solidFill>
                <a:srgbClr val="FFFFFF">
                  <a:lumMod val="75000"/>
                </a:srgbClr>
              </a:solidFill>
            </a:ln>
          </p:spPr>
        </p:cxnSp>
        <p:cxnSp>
          <p:nvCxnSpPr>
            <p:cNvPr id="306" name="Straight Connector 35"/>
            <p:cNvCxnSpPr/>
            <p:nvPr/>
          </p:nvCxnSpPr>
          <p:spPr>
            <a:xfrm flipH="1" flipV="1">
              <a:off x="10301040" y="4336200"/>
              <a:ext cx="234720" cy="573480"/>
            </a:xfrm>
            <a:prstGeom prst="straightConnector1">
              <a:avLst/>
            </a:prstGeom>
            <a:ln w="12700">
              <a:solidFill>
                <a:srgbClr val="FFFFFF">
                  <a:lumMod val="75000"/>
                </a:srgbClr>
              </a:solidFill>
            </a:ln>
          </p:spPr>
        </p:cxnSp>
      </p:grpSp>
      <p:pic>
        <p:nvPicPr>
          <p:cNvPr id="307" name="Picture 13"/>
          <p:cNvPicPr/>
          <p:nvPr/>
        </p:nvPicPr>
        <p:blipFill>
          <a:blip r:embed="rId6"/>
          <a:stretch/>
        </p:blipFill>
        <p:spPr>
          <a:xfrm>
            <a:off x="4605840" y="3989160"/>
            <a:ext cx="5394240" cy="2780640"/>
          </a:xfrm>
          <a:prstGeom prst="rect">
            <a:avLst/>
          </a:prstGeom>
          <a:ln w="0">
            <a:noFill/>
          </a:ln>
        </p:spPr>
      </p:pic>
      <p:grpSp>
        <p:nvGrpSpPr>
          <p:cNvPr id="308" name="Group 10"/>
          <p:cNvGrpSpPr/>
          <p:nvPr/>
        </p:nvGrpSpPr>
        <p:grpSpPr>
          <a:xfrm>
            <a:off x="1432080" y="5118840"/>
            <a:ext cx="3670920" cy="681120"/>
            <a:chOff x="1432080" y="5118840"/>
            <a:chExt cx="3670920" cy="681120"/>
          </a:xfrm>
        </p:grpSpPr>
        <p:sp>
          <p:nvSpPr>
            <p:cNvPr id="309" name="Rectangle 8"/>
            <p:cNvSpPr/>
            <p:nvPr/>
          </p:nvSpPr>
          <p:spPr>
            <a:xfrm>
              <a:off x="1488240" y="5118840"/>
              <a:ext cx="3558600" cy="681120"/>
            </a:xfrm>
            <a:prstGeom prst="rect">
              <a:avLst/>
            </a:prstGeom>
            <a:solidFill>
              <a:schemeClr val="accent2">
                <a:alpha val="3000"/>
              </a:schemeClr>
            </a:solidFill>
            <a:ln w="25400">
              <a:solidFill>
                <a:srgbClr val="E9713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endParaRPr lang="en-GB" sz="1400" b="0" strike="noStrike" spc="-1">
                <a:solidFill>
                  <a:schemeClr val="dk1"/>
                </a:solidFill>
                <a:latin typeface="Arial Nova Light"/>
              </a:endParaRPr>
            </a:p>
          </p:txBody>
        </p:sp>
        <p:sp>
          <p:nvSpPr>
            <p:cNvPr id="310" name="TextBox 5"/>
            <p:cNvSpPr/>
            <p:nvPr/>
          </p:nvSpPr>
          <p:spPr>
            <a:xfrm>
              <a:off x="1432080" y="5182560"/>
              <a:ext cx="3670920" cy="5468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t">
              <a:spAutoFit/>
            </a:bodyPr>
            <a:lstStyle/>
            <a:p>
              <a:pPr algn="ctr" defTabSz="914400">
                <a:lnSpc>
                  <a:spcPct val="100000"/>
                </a:lnSpc>
              </a:pPr>
              <a:r>
                <a:rPr lang="en-GB" sz="1500" b="0" strike="noStrike" spc="-1">
                  <a:solidFill>
                    <a:schemeClr val="dk1"/>
                  </a:solidFill>
                  <a:latin typeface="Arial Nova Light"/>
                </a:rPr>
                <a:t>Delivered </a:t>
              </a:r>
              <a:r>
                <a:rPr lang="en-GB" sz="1500" b="1" strike="noStrike" spc="-1">
                  <a:solidFill>
                    <a:schemeClr val="accent2"/>
                  </a:solidFill>
                  <a:latin typeface="Arial"/>
                </a:rPr>
                <a:t>ultra-short</a:t>
              </a:r>
              <a:r>
                <a:rPr lang="en-GB" sz="1500" b="0" strike="noStrike" spc="-1">
                  <a:solidFill>
                    <a:schemeClr val="dk1"/>
                  </a:solidFill>
                  <a:latin typeface="Arial Nova Light"/>
                </a:rPr>
                <a:t> electron bunches:</a:t>
              </a:r>
              <a:br>
                <a:rPr sz="1500"/>
              </a:br>
              <a:r>
                <a:rPr lang="en-GB" sz="1500" b="0" strike="noStrike" spc="-1">
                  <a:solidFill>
                    <a:schemeClr val="dk1"/>
                  </a:solidFill>
                  <a:latin typeface="Arial Nova Light"/>
                </a:rPr>
                <a:t>≲</a:t>
              </a:r>
              <a:r>
                <a:rPr lang="en-GB" sz="700" b="0" strike="noStrike" spc="-1">
                  <a:solidFill>
                    <a:schemeClr val="dk1"/>
                  </a:solidFill>
                  <a:latin typeface="Arial Nova Light"/>
                </a:rPr>
                <a:t> </a:t>
              </a:r>
              <a:r>
                <a:rPr lang="en-GB" sz="1500" b="0" strike="noStrike" spc="-1">
                  <a:solidFill>
                    <a:schemeClr val="dk1"/>
                  </a:solidFill>
                  <a:latin typeface="Arial Nova Light"/>
                </a:rPr>
                <a:t>5 fs duration at ~3.5 pC</a:t>
              </a:r>
              <a:endParaRPr lang="en-GB" sz="15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PlaceHolder 1"/>
          <p:cNvSpPr>
            <a:spLocks noGrp="1"/>
          </p:cNvSpPr>
          <p:nvPr>
            <p:ph type="title"/>
          </p:nvPr>
        </p:nvSpPr>
        <p:spPr>
          <a:xfrm>
            <a:off x="524160" y="365040"/>
            <a:ext cx="8004240" cy="574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en-GB" sz="3000" b="1" strike="noStrike" spc="-1">
                <a:solidFill>
                  <a:srgbClr val="003088"/>
                </a:solidFill>
                <a:latin typeface="Arial"/>
              </a:rPr>
              <a:t>VHEE Scatterers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312" name="PlaceHolder 2"/>
          <p:cNvSpPr>
            <a:spLocks noGrp="1"/>
          </p:cNvSpPr>
          <p:nvPr>
            <p:ph type="sldNum" idx="39"/>
          </p:nvPr>
        </p:nvSpPr>
        <p:spPr>
          <a:xfrm>
            <a:off x="10946880" y="6492960"/>
            <a:ext cx="1086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GB" sz="1100" b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100" b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rPr>
              <a:t>Slide </a:t>
            </a:r>
            <a:fld id="{ED16CEBA-8B84-414B-A0FB-86169F1FF2F6}" type="slidenum">
              <a:rPr lang="en-GB" sz="1100" b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rPr>
              <a:t>14</a:t>
            </a:fld>
            <a:endParaRPr lang="en-GB" sz="1100" b="0" strike="noStrike" spc="-1">
              <a:solidFill>
                <a:srgbClr val="000000"/>
              </a:solidFill>
              <a:latin typeface="Times New Roman"/>
            </a:endParaRPr>
          </a:p>
        </p:txBody>
      </p:sp>
      <p:grpSp>
        <p:nvGrpSpPr>
          <p:cNvPr id="313" name="Group 10"/>
          <p:cNvGrpSpPr/>
          <p:nvPr/>
        </p:nvGrpSpPr>
        <p:grpSpPr>
          <a:xfrm>
            <a:off x="155520" y="5524200"/>
            <a:ext cx="1619640" cy="769680"/>
            <a:chOff x="155520" y="5524200"/>
            <a:chExt cx="1619640" cy="769680"/>
          </a:xfrm>
        </p:grpSpPr>
        <p:pic>
          <p:nvPicPr>
            <p:cNvPr id="314" name="Picture 3"/>
            <p:cNvPicPr/>
            <p:nvPr/>
          </p:nvPicPr>
          <p:blipFill>
            <a:blip r:embed="rId3"/>
            <a:srcRect l="9998" t="9998" r="10226" b="10138"/>
            <a:stretch/>
          </p:blipFill>
          <p:spPr>
            <a:xfrm>
              <a:off x="1006200" y="5524200"/>
              <a:ext cx="768960" cy="7696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315" name="Picture 5"/>
            <p:cNvPicPr/>
            <p:nvPr/>
          </p:nvPicPr>
          <p:blipFill>
            <a:blip r:embed="rId4"/>
            <a:stretch/>
          </p:blipFill>
          <p:spPr>
            <a:xfrm>
              <a:off x="155520" y="5524200"/>
              <a:ext cx="769680" cy="76968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316" name="TextBox 11"/>
          <p:cNvSpPr/>
          <p:nvPr/>
        </p:nvSpPr>
        <p:spPr>
          <a:xfrm>
            <a:off x="564840" y="944640"/>
            <a:ext cx="6002640" cy="333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GB" sz="1600" b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rPr>
              <a:t>Lead Investigator: M. Dosanjh (Oxford University and CERN)</a:t>
            </a:r>
            <a:endParaRPr lang="en-GB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7" name="TextBox 16"/>
          <p:cNvSpPr/>
          <p:nvPr/>
        </p:nvSpPr>
        <p:spPr>
          <a:xfrm>
            <a:off x="6095880" y="505800"/>
            <a:ext cx="2978280" cy="425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en-GB" sz="11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ova Light"/>
              </a:rPr>
              <a:t>C. Robertson </a:t>
            </a:r>
            <a:r>
              <a:rPr lang="en-GB" sz="1100" b="0" i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ova Light"/>
              </a:rPr>
              <a:t>et al.</a:t>
            </a:r>
            <a:br>
              <a:rPr sz="1100"/>
            </a:br>
            <a:r>
              <a:rPr lang="en-GB" sz="11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ova Light"/>
              </a:rPr>
              <a:t>NIM A </a:t>
            </a:r>
            <a:r>
              <a:rPr lang="en-GB" sz="1100" b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rPr>
              <a:t>1082</a:t>
            </a:r>
            <a:r>
              <a:rPr lang="en-GB" sz="11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ova Light"/>
              </a:rPr>
              <a:t>, 170943 (2026)</a:t>
            </a:r>
            <a:endParaRPr lang="en-GB" sz="11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8" name="PlaceHolder 3"/>
          <p:cNvSpPr>
            <a:spLocks noGrp="1"/>
          </p:cNvSpPr>
          <p:nvPr>
            <p:ph/>
          </p:nvPr>
        </p:nvSpPr>
        <p:spPr>
          <a:xfrm>
            <a:off x="524160" y="1603440"/>
            <a:ext cx="5571360" cy="3288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GB" sz="1500" b="0" strike="noStrike" spc="-1">
                <a:solidFill>
                  <a:schemeClr val="dk1"/>
                </a:solidFill>
                <a:latin typeface="Arial Nova Light"/>
              </a:rPr>
              <a:t>The first </a:t>
            </a:r>
            <a:r>
              <a:rPr lang="en-GB" sz="1500" b="1" strike="noStrike" spc="-1">
                <a:solidFill>
                  <a:srgbClr val="1E5DF8"/>
                </a:solidFill>
                <a:latin typeface="Arial"/>
              </a:rPr>
              <a:t>in-air experiment</a:t>
            </a:r>
            <a:r>
              <a:rPr lang="en-GB" sz="1500" b="0" strike="noStrike" spc="-1">
                <a:solidFill>
                  <a:schemeClr val="dk1"/>
                </a:solidFill>
                <a:latin typeface="Arial Nova Light"/>
              </a:rPr>
              <a:t> carried out in either</a:t>
            </a:r>
            <a:br>
              <a:rPr sz="1500"/>
            </a:br>
            <a:r>
              <a:rPr lang="en-GB" sz="1500" b="0" strike="noStrike" spc="-1">
                <a:solidFill>
                  <a:schemeClr val="dk1"/>
                </a:solidFill>
                <a:latin typeface="Arial Nova Light"/>
              </a:rPr>
              <a:t>of the FEBE experimental chambers</a:t>
            </a:r>
            <a:endParaRPr lang="en-US" sz="1500" b="0" strike="noStrike" spc="-1">
              <a:solidFill>
                <a:schemeClr val="dk1"/>
              </a:solidFill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</a:pPr>
            <a:endParaRPr lang="en-US" sz="1500" b="0" strike="noStrike" spc="-1">
              <a:solidFill>
                <a:schemeClr val="dk1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GB" sz="1500" b="0" strike="noStrike" spc="-1">
                <a:solidFill>
                  <a:schemeClr val="dk1"/>
                </a:solidFill>
                <a:latin typeface="Arial Nova Light"/>
              </a:rPr>
              <a:t>Aimed to generate large (~1 cm), </a:t>
            </a:r>
            <a:r>
              <a:rPr lang="en-GB" sz="1500" b="1" strike="noStrike" spc="-1">
                <a:solidFill>
                  <a:srgbClr val="1E5DF8"/>
                </a:solidFill>
                <a:latin typeface="Arial"/>
              </a:rPr>
              <a:t>uniform beam profiles</a:t>
            </a:r>
            <a:br>
              <a:rPr sz="1500"/>
            </a:br>
            <a:r>
              <a:rPr lang="en-GB" sz="1500" b="0" strike="noStrike" spc="-1">
                <a:solidFill>
                  <a:schemeClr val="dk1"/>
                </a:solidFill>
                <a:latin typeface="Arial Nova Light"/>
              </a:rPr>
              <a:t>suitable for Very High Energy Electron (VHEE) radiotherapy</a:t>
            </a:r>
            <a:endParaRPr lang="en-US" sz="1500" b="0" strike="noStrike" spc="-1">
              <a:solidFill>
                <a:schemeClr val="dk1"/>
              </a:solidFill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</a:pPr>
            <a:endParaRPr lang="en-US" sz="1500" b="0" strike="noStrike" spc="-1">
              <a:solidFill>
                <a:schemeClr val="dk1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GB" sz="1500" b="0" strike="noStrike" spc="-1">
                <a:solidFill>
                  <a:schemeClr val="dk1"/>
                </a:solidFill>
                <a:latin typeface="Arial Nova Light"/>
              </a:rPr>
              <a:t>Successfully produced uniform beams at energies up</a:t>
            </a:r>
            <a:br>
              <a:rPr sz="1500"/>
            </a:br>
            <a:r>
              <a:rPr lang="en-GB" sz="1500" b="0" strike="noStrike" spc="-1">
                <a:solidFill>
                  <a:schemeClr val="dk1"/>
                </a:solidFill>
                <a:latin typeface="Arial Nova Light"/>
              </a:rPr>
              <a:t>to 250 MeV, using various </a:t>
            </a:r>
            <a:r>
              <a:rPr lang="en-GB" sz="1500" b="1" strike="noStrike" spc="-1">
                <a:solidFill>
                  <a:srgbClr val="1E5DF8"/>
                </a:solidFill>
                <a:latin typeface="Arial"/>
              </a:rPr>
              <a:t>scatterer configurations</a:t>
            </a:r>
            <a:endParaRPr lang="en-US" sz="1500" b="0" strike="noStrike" spc="-1">
              <a:solidFill>
                <a:schemeClr val="dk1"/>
              </a:solidFill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</a:pPr>
            <a:endParaRPr lang="en-US" sz="1500" b="0" strike="noStrike" spc="-1">
              <a:solidFill>
                <a:schemeClr val="dk1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GB" sz="1500" b="0" strike="noStrike" spc="-1">
                <a:solidFill>
                  <a:schemeClr val="dk1"/>
                </a:solidFill>
                <a:latin typeface="Arial Nova Light"/>
              </a:rPr>
              <a:t>Builds on previous work with 200 MeV beam</a:t>
            </a:r>
            <a:br>
              <a:rPr sz="1500"/>
            </a:br>
            <a:r>
              <a:rPr lang="en-GB" sz="1500" b="0" strike="noStrike" spc="-1">
                <a:solidFill>
                  <a:schemeClr val="dk1"/>
                </a:solidFill>
                <a:latin typeface="Arial Nova Light"/>
              </a:rPr>
              <a:t>at CLEAR (CERN)</a:t>
            </a:r>
            <a:endParaRPr lang="en-US" sz="1500" b="0" strike="noStrike" spc="-1">
              <a:solidFill>
                <a:schemeClr val="dk1"/>
              </a:solidFill>
              <a:latin typeface="Arial"/>
            </a:endParaRPr>
          </a:p>
        </p:txBody>
      </p:sp>
      <p:pic>
        <p:nvPicPr>
          <p:cNvPr id="319" name="Picture 9"/>
          <p:cNvPicPr/>
          <p:nvPr/>
        </p:nvPicPr>
        <p:blipFill>
          <a:blip r:embed="rId5"/>
          <a:srcRect t="14382" b="11911"/>
          <a:stretch/>
        </p:blipFill>
        <p:spPr>
          <a:xfrm>
            <a:off x="7734960" y="1113840"/>
            <a:ext cx="4301280" cy="2377440"/>
          </a:xfrm>
          <a:prstGeom prst="rect">
            <a:avLst/>
          </a:prstGeom>
          <a:ln w="6350">
            <a:solidFill>
              <a:srgbClr val="FFFFFF">
                <a:lumMod val="75000"/>
              </a:srgbClr>
            </a:solidFill>
            <a:round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320" name="Picture 8"/>
          <p:cNvPicPr/>
          <p:nvPr/>
        </p:nvPicPr>
        <p:blipFill>
          <a:blip r:embed="rId6"/>
          <a:stretch/>
        </p:blipFill>
        <p:spPr>
          <a:xfrm>
            <a:off x="9039600" y="3741480"/>
            <a:ext cx="3068640" cy="2807640"/>
          </a:xfrm>
          <a:prstGeom prst="rect">
            <a:avLst/>
          </a:prstGeom>
          <a:ln w="0">
            <a:noFill/>
          </a:ln>
        </p:spPr>
      </p:pic>
      <p:pic>
        <p:nvPicPr>
          <p:cNvPr id="321" name="Picture 13"/>
          <p:cNvPicPr/>
          <p:nvPr/>
        </p:nvPicPr>
        <p:blipFill>
          <a:blip r:embed="rId7"/>
          <a:stretch/>
        </p:blipFill>
        <p:spPr>
          <a:xfrm>
            <a:off x="5790240" y="3741480"/>
            <a:ext cx="3247200" cy="2807640"/>
          </a:xfrm>
          <a:prstGeom prst="rect">
            <a:avLst/>
          </a:prstGeom>
          <a:ln w="0">
            <a:noFill/>
          </a:ln>
        </p:spPr>
      </p:pic>
      <p:sp>
        <p:nvSpPr>
          <p:cNvPr id="322" name="TextBox 15"/>
          <p:cNvSpPr/>
          <p:nvPr/>
        </p:nvSpPr>
        <p:spPr>
          <a:xfrm>
            <a:off x="2973600" y="5232600"/>
            <a:ext cx="2787120" cy="1369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en-GB" sz="1200" b="1" strike="noStrike" spc="-1">
                <a:solidFill>
                  <a:schemeClr val="dk1"/>
                </a:solidFill>
                <a:latin typeface="Arial"/>
              </a:rPr>
              <a:t>Top Right: </a:t>
            </a:r>
            <a:r>
              <a:rPr lang="en-GB" sz="1200" b="0" strike="noStrike" spc="-1">
                <a:solidFill>
                  <a:schemeClr val="dk1"/>
                </a:solidFill>
                <a:latin typeface="Arial Nova Light"/>
              </a:rPr>
              <a:t>Photo of the experimental setup inside the second FEBE chamber</a:t>
            </a:r>
            <a:br>
              <a:rPr sz="1200"/>
            </a:br>
            <a:endParaRPr lang="en-GB" sz="1200" b="0" strike="noStrike" spc="-1">
              <a:solidFill>
                <a:srgbClr val="000000"/>
              </a:solidFill>
              <a:latin typeface="Arial"/>
            </a:endParaRPr>
          </a:p>
          <a:p>
            <a:pPr algn="r" defTabSz="914400">
              <a:lnSpc>
                <a:spcPct val="100000"/>
              </a:lnSpc>
            </a:pPr>
            <a:r>
              <a:rPr lang="en-GB" sz="1200" b="1" strike="noStrike" spc="-1">
                <a:solidFill>
                  <a:schemeClr val="dk1"/>
                </a:solidFill>
                <a:latin typeface="Arial"/>
              </a:rPr>
              <a:t>Bottom Right: </a:t>
            </a:r>
            <a:r>
              <a:rPr lang="en-GB" sz="1200" b="0" strike="noStrike" spc="-1">
                <a:solidFill>
                  <a:schemeClr val="dk1"/>
                </a:solidFill>
                <a:latin typeface="Arial Nova Light"/>
              </a:rPr>
              <a:t>Analysis of RCF films</a:t>
            </a:r>
            <a:br>
              <a:rPr sz="1200"/>
            </a:br>
            <a:r>
              <a:rPr lang="en-GB" sz="1200" b="0" strike="noStrike" spc="-1">
                <a:solidFill>
                  <a:schemeClr val="dk1"/>
                </a:solidFill>
                <a:latin typeface="Arial Nova Light"/>
              </a:rPr>
              <a:t>showing uniform electron beam profiles</a:t>
            </a:r>
            <a:endParaRPr lang="en-GB" sz="12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323" name="Group 1"/>
          <p:cNvGrpSpPr/>
          <p:nvPr/>
        </p:nvGrpSpPr>
        <p:grpSpPr>
          <a:xfrm>
            <a:off x="6804720" y="1941480"/>
            <a:ext cx="2919960" cy="1501920"/>
            <a:chOff x="6804720" y="1941480"/>
            <a:chExt cx="2919960" cy="1501920"/>
          </a:xfrm>
        </p:grpSpPr>
        <p:cxnSp>
          <p:nvCxnSpPr>
            <p:cNvPr id="324" name="Straight Arrow Connector 4"/>
            <p:cNvCxnSpPr>
              <a:stCxn id="325" idx="3"/>
            </p:cNvCxnSpPr>
            <p:nvPr/>
          </p:nvCxnSpPr>
          <p:spPr>
            <a:xfrm flipV="1">
              <a:off x="7561800" y="1941480"/>
              <a:ext cx="2163240" cy="1304640"/>
            </a:xfrm>
            <a:prstGeom prst="straightConnector1">
              <a:avLst/>
            </a:prstGeom>
            <a:ln>
              <a:solidFill>
                <a:srgbClr val="000000"/>
              </a:solidFill>
            </a:ln>
          </p:spPr>
        </p:cxnSp>
        <p:sp>
          <p:nvSpPr>
            <p:cNvPr id="325" name="TextBox 12"/>
            <p:cNvSpPr/>
            <p:nvPr/>
          </p:nvSpPr>
          <p:spPr>
            <a:xfrm>
              <a:off x="6804720" y="3048480"/>
              <a:ext cx="757080" cy="3949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t">
              <a:spAutoFit/>
            </a:bodyPr>
            <a:lstStyle/>
            <a:p>
              <a:pPr algn="r" defTabSz="914400">
                <a:lnSpc>
                  <a:spcPct val="100000"/>
                </a:lnSpc>
              </a:pPr>
              <a:r>
                <a:rPr lang="en-GB" sz="1000" b="0" strike="noStrike" spc="-1">
                  <a:solidFill>
                    <a:schemeClr val="dk1"/>
                  </a:solidFill>
                  <a:latin typeface="Arial"/>
                </a:rPr>
                <a:t>Conical</a:t>
              </a:r>
              <a:br>
                <a:rPr sz="1000"/>
              </a:br>
              <a:r>
                <a:rPr lang="en-GB" sz="1000" b="0" strike="noStrike" spc="-1">
                  <a:solidFill>
                    <a:schemeClr val="dk1"/>
                  </a:solidFill>
                  <a:latin typeface="Arial"/>
                </a:rPr>
                <a:t>Scatterers</a:t>
              </a:r>
              <a:endParaRPr lang="en-GB" sz="10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326" name="Group 18"/>
          <p:cNvGrpSpPr/>
          <p:nvPr/>
        </p:nvGrpSpPr>
        <p:grpSpPr>
          <a:xfrm>
            <a:off x="6792840" y="1707840"/>
            <a:ext cx="2550960" cy="1133640"/>
            <a:chOff x="6792840" y="1707840"/>
            <a:chExt cx="2550960" cy="1133640"/>
          </a:xfrm>
        </p:grpSpPr>
        <p:cxnSp>
          <p:nvCxnSpPr>
            <p:cNvPr id="327" name="Straight Arrow Connector 19"/>
            <p:cNvCxnSpPr/>
            <p:nvPr/>
          </p:nvCxnSpPr>
          <p:spPr>
            <a:xfrm flipV="1">
              <a:off x="7582320" y="1707840"/>
              <a:ext cx="1761840" cy="1008720"/>
            </a:xfrm>
            <a:prstGeom prst="straightConnector1">
              <a:avLst/>
            </a:prstGeom>
            <a:ln>
              <a:solidFill>
                <a:srgbClr val="000000"/>
              </a:solidFill>
            </a:ln>
          </p:spPr>
        </p:cxnSp>
        <p:sp>
          <p:nvSpPr>
            <p:cNvPr id="328" name="TextBox 20"/>
            <p:cNvSpPr/>
            <p:nvPr/>
          </p:nvSpPr>
          <p:spPr>
            <a:xfrm>
              <a:off x="6792840" y="2592000"/>
              <a:ext cx="776880" cy="2494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t">
              <a:spAutoFit/>
            </a:bodyPr>
            <a:lstStyle/>
            <a:p>
              <a:pPr algn="r" defTabSz="914400">
                <a:lnSpc>
                  <a:spcPct val="100000"/>
                </a:lnSpc>
              </a:pPr>
              <a:r>
                <a:rPr lang="en-GB" sz="1050" b="0" strike="noStrike" spc="-1">
                  <a:solidFill>
                    <a:schemeClr val="dk1"/>
                  </a:solidFill>
                  <a:latin typeface="Arial"/>
                </a:rPr>
                <a:t>Collimator</a:t>
              </a:r>
              <a:endParaRPr lang="en-GB" sz="105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329" name="Group 24"/>
          <p:cNvGrpSpPr/>
          <p:nvPr/>
        </p:nvGrpSpPr>
        <p:grpSpPr>
          <a:xfrm>
            <a:off x="6851880" y="1657080"/>
            <a:ext cx="1409760" cy="593280"/>
            <a:chOff x="6851880" y="1657080"/>
            <a:chExt cx="1409760" cy="593280"/>
          </a:xfrm>
        </p:grpSpPr>
        <p:cxnSp>
          <p:nvCxnSpPr>
            <p:cNvPr id="330" name="Straight Arrow Connector 25"/>
            <p:cNvCxnSpPr/>
            <p:nvPr/>
          </p:nvCxnSpPr>
          <p:spPr>
            <a:xfrm flipV="1">
              <a:off x="7581960" y="1657080"/>
              <a:ext cx="680040" cy="389160"/>
            </a:xfrm>
            <a:prstGeom prst="straightConnector1">
              <a:avLst/>
            </a:prstGeom>
            <a:ln>
              <a:solidFill>
                <a:srgbClr val="000000"/>
              </a:solidFill>
            </a:ln>
          </p:spPr>
        </p:cxnSp>
        <p:sp>
          <p:nvSpPr>
            <p:cNvPr id="331" name="TextBox 26"/>
            <p:cNvSpPr/>
            <p:nvPr/>
          </p:nvSpPr>
          <p:spPr>
            <a:xfrm>
              <a:off x="6851880" y="1841040"/>
              <a:ext cx="711360" cy="4093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t">
              <a:spAutoFit/>
            </a:bodyPr>
            <a:lstStyle/>
            <a:p>
              <a:pPr algn="r" defTabSz="914400">
                <a:lnSpc>
                  <a:spcPct val="100000"/>
                </a:lnSpc>
              </a:pPr>
              <a:r>
                <a:rPr lang="en-GB" sz="1050" b="0" strike="noStrike" spc="-1">
                  <a:solidFill>
                    <a:schemeClr val="dk1"/>
                  </a:solidFill>
                  <a:latin typeface="Arial"/>
                </a:rPr>
                <a:t>Water</a:t>
              </a:r>
              <a:br>
                <a:rPr sz="1050"/>
              </a:br>
              <a:r>
                <a:rPr lang="en-GB" sz="1050" b="0" strike="noStrike" spc="-1">
                  <a:solidFill>
                    <a:schemeClr val="dk1"/>
                  </a:solidFill>
                  <a:latin typeface="Arial"/>
                </a:rPr>
                <a:t>Phantom</a:t>
              </a:r>
              <a:endParaRPr lang="en-GB" sz="105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332" name="Group 50"/>
          <p:cNvGrpSpPr/>
          <p:nvPr/>
        </p:nvGrpSpPr>
        <p:grpSpPr>
          <a:xfrm>
            <a:off x="10861920" y="1638720"/>
            <a:ext cx="1102680" cy="394920"/>
            <a:chOff x="10861920" y="1638720"/>
            <a:chExt cx="1102680" cy="394920"/>
          </a:xfrm>
        </p:grpSpPr>
        <p:cxnSp>
          <p:nvCxnSpPr>
            <p:cNvPr id="333" name="Straight Arrow Connector 29"/>
            <p:cNvCxnSpPr/>
            <p:nvPr/>
          </p:nvCxnSpPr>
          <p:spPr>
            <a:xfrm flipH="1" flipV="1">
              <a:off x="10861920" y="1749240"/>
              <a:ext cx="375480" cy="89640"/>
            </a:xfrm>
            <a:prstGeom prst="straightConnector1">
              <a:avLst/>
            </a:prstGeom>
            <a:ln w="60325">
              <a:solidFill>
                <a:srgbClr val="C00000"/>
              </a:solidFill>
              <a:tailEnd type="triangle" w="med" len="med"/>
            </a:ln>
          </p:spPr>
        </p:cxnSp>
        <p:sp>
          <p:nvSpPr>
            <p:cNvPr id="334" name="TextBox 33"/>
            <p:cNvSpPr/>
            <p:nvPr/>
          </p:nvSpPr>
          <p:spPr>
            <a:xfrm>
              <a:off x="11236320" y="1638720"/>
              <a:ext cx="728280" cy="3949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t">
              <a:spAutoFit/>
            </a:bodyPr>
            <a:lstStyle/>
            <a:p>
              <a:pPr defTabSz="914400">
                <a:lnSpc>
                  <a:spcPct val="100000"/>
                </a:lnSpc>
              </a:pPr>
              <a:r>
                <a:rPr lang="en-GB" sz="1000" b="1" strike="noStrike" spc="-1">
                  <a:solidFill>
                    <a:srgbClr val="C00000"/>
                  </a:solidFill>
                  <a:latin typeface="Arial"/>
                </a:rPr>
                <a:t>Beam</a:t>
              </a:r>
              <a:br>
                <a:rPr sz="1000"/>
              </a:br>
              <a:r>
                <a:rPr lang="en-GB" sz="1000" b="1" strike="noStrike" spc="-1">
                  <a:solidFill>
                    <a:srgbClr val="C00000"/>
                  </a:solidFill>
                  <a:latin typeface="Arial"/>
                </a:rPr>
                <a:t>Direction</a:t>
              </a:r>
              <a:endParaRPr lang="en-GB" sz="10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PlaceHolder 1"/>
          <p:cNvSpPr>
            <a:spLocks noGrp="1"/>
          </p:cNvSpPr>
          <p:nvPr>
            <p:ph type="title"/>
          </p:nvPr>
        </p:nvSpPr>
        <p:spPr>
          <a:xfrm>
            <a:off x="524160" y="365040"/>
            <a:ext cx="8004240" cy="574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en-GB" sz="3000" b="1" strike="noStrike" spc="-1">
                <a:solidFill>
                  <a:srgbClr val="003088"/>
                </a:solidFill>
                <a:latin typeface="Arial"/>
              </a:rPr>
              <a:t>VHEE Cell Irradiation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336" name="PlaceHolder 2"/>
          <p:cNvSpPr>
            <a:spLocks noGrp="1"/>
          </p:cNvSpPr>
          <p:nvPr>
            <p:ph type="sldNum" idx="40"/>
          </p:nvPr>
        </p:nvSpPr>
        <p:spPr>
          <a:xfrm>
            <a:off x="10946880" y="6492960"/>
            <a:ext cx="1086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GB" sz="1100" b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100" b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rPr>
              <a:t>Slide </a:t>
            </a:r>
            <a:fld id="{29CBA21E-DB00-4593-9F34-3AFAD97780BE}" type="slidenum">
              <a:rPr lang="en-GB" sz="1100" b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rPr>
              <a:t>15</a:t>
            </a:fld>
            <a:endParaRPr lang="en-GB" sz="1100" b="0" strike="noStrike" spc="-1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337" name="Picture 3"/>
          <p:cNvPicPr/>
          <p:nvPr/>
        </p:nvPicPr>
        <p:blipFill>
          <a:blip r:embed="rId5"/>
          <a:stretch/>
        </p:blipFill>
        <p:spPr>
          <a:xfrm>
            <a:off x="155520" y="5649480"/>
            <a:ext cx="1619640" cy="684720"/>
          </a:xfrm>
          <a:prstGeom prst="rect">
            <a:avLst/>
          </a:prstGeom>
          <a:ln w="0">
            <a:noFill/>
          </a:ln>
        </p:spPr>
      </p:pic>
      <p:sp>
        <p:nvSpPr>
          <p:cNvPr id="338" name="TextBox 17"/>
          <p:cNvSpPr/>
          <p:nvPr/>
        </p:nvSpPr>
        <p:spPr>
          <a:xfrm>
            <a:off x="561240" y="944640"/>
            <a:ext cx="5406840" cy="333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GB" sz="1600" b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rPr>
              <a:t>Lead Investigator: R.M. Jones (Manchester University)</a:t>
            </a:r>
            <a:endParaRPr lang="en-GB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9" name="Text Placeholder 8"/>
          <p:cNvSpPr/>
          <p:nvPr/>
        </p:nvSpPr>
        <p:spPr>
          <a:xfrm>
            <a:off x="519480" y="1587240"/>
            <a:ext cx="5738040" cy="3217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1440" tIns="45720" rIns="91440" bIns="45720" anchor="t">
            <a:noAutofit/>
          </a:bodyPr>
          <a:lstStyle/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GB" sz="1500" b="0" strike="noStrike" spc="-1">
                <a:solidFill>
                  <a:schemeClr val="dk1"/>
                </a:solidFill>
                <a:latin typeface="Arial Nova Light"/>
              </a:rPr>
              <a:t>Dosimetry studies to establish the electron beam parameters</a:t>
            </a:r>
            <a:br>
              <a:rPr sz="1500" dirty="0"/>
            </a:br>
            <a:r>
              <a:rPr lang="en-GB" sz="1500" b="0" strike="noStrike" spc="-1">
                <a:solidFill>
                  <a:schemeClr val="dk1"/>
                </a:solidFill>
                <a:latin typeface="Arial Nova Light"/>
              </a:rPr>
              <a:t>required to achieve </a:t>
            </a:r>
            <a:r>
              <a:rPr lang="en-GB" sz="1500" b="1" strike="noStrike" spc="-1">
                <a:solidFill>
                  <a:srgbClr val="1E5DF8"/>
                </a:solidFill>
                <a:latin typeface="Arial"/>
              </a:rPr>
              <a:t>FLASH dose rates</a:t>
            </a:r>
            <a:r>
              <a:rPr lang="en-GB" sz="1500" b="0" strike="noStrike" spc="-1">
                <a:solidFill>
                  <a:schemeClr val="dk1"/>
                </a:solidFill>
                <a:latin typeface="Arial Nova Light"/>
              </a:rPr>
              <a:t> (&gt; 100 Gy/s) at CLARA</a:t>
            </a:r>
            <a:endParaRPr lang="en-GB" sz="1500" spc="-1">
              <a:solidFill>
                <a:schemeClr val="dk1"/>
              </a:solidFill>
              <a:latin typeface="Arial"/>
              <a:cs typeface="Arial"/>
            </a:endParaRPr>
          </a:p>
          <a:p>
            <a:pPr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</a:pPr>
            <a:br>
              <a:rPr sz="1500" dirty="0"/>
            </a:br>
            <a:br>
              <a:rPr sz="1600" dirty="0"/>
            </a:br>
            <a:br>
              <a:rPr sz="1600" dirty="0"/>
            </a:br>
            <a:br>
              <a:rPr sz="1600" dirty="0"/>
            </a:br>
            <a:br>
              <a:rPr sz="1600" dirty="0"/>
            </a:br>
            <a:endParaRPr lang="en-GB" sz="1500" b="0" strike="noStrike" spc="-1">
              <a:solidFill>
                <a:srgbClr val="000000"/>
              </a:solidFill>
              <a:latin typeface="Arial"/>
              <a:cs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GB" sz="1500" b="0" strike="noStrike" spc="-1">
                <a:solidFill>
                  <a:schemeClr val="dk1"/>
                </a:solidFill>
                <a:latin typeface="Arial Nova Light"/>
              </a:rPr>
              <a:t>Experiment will study </a:t>
            </a:r>
            <a:r>
              <a:rPr lang="en-GB" sz="1500" b="1" strike="noStrike" spc="-1">
                <a:solidFill>
                  <a:srgbClr val="1E5DF8"/>
                </a:solidFill>
                <a:latin typeface="Arial"/>
              </a:rPr>
              <a:t>cell survival</a:t>
            </a:r>
            <a:r>
              <a:rPr lang="en-GB" sz="1500" b="0" strike="noStrike" spc="-1">
                <a:solidFill>
                  <a:schemeClr val="dk1"/>
                </a:solidFill>
                <a:latin typeface="Arial Nova Light"/>
              </a:rPr>
              <a:t> and </a:t>
            </a:r>
            <a:r>
              <a:rPr lang="en-GB" sz="1500" b="1" strike="noStrike" spc="-1">
                <a:solidFill>
                  <a:srgbClr val="1E5DF8"/>
                </a:solidFill>
                <a:latin typeface="Arial"/>
              </a:rPr>
              <a:t>DNA damage</a:t>
            </a:r>
            <a:r>
              <a:rPr lang="en-GB" sz="1500" b="0" strike="noStrike" spc="-1">
                <a:solidFill>
                  <a:schemeClr val="dk1"/>
                </a:solidFill>
                <a:latin typeface="Arial Nova Light"/>
              </a:rPr>
              <a:t> after VHEE irradiation at conventional and FLASH dose rates</a:t>
            </a:r>
            <a:endParaRPr lang="en-GB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90000"/>
              </a:lnSpc>
              <a:spcBef>
                <a:spcPts val="1001"/>
              </a:spcBef>
            </a:pPr>
            <a:endParaRPr lang="en-GB" sz="1500" b="0" strike="noStrike" spc="-1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GB" sz="1500" b="0" strike="noStrike" spc="-1">
                <a:solidFill>
                  <a:schemeClr val="dk1"/>
                </a:solidFill>
                <a:latin typeface="Arial Nova Light"/>
              </a:rPr>
              <a:t>Builds on </a:t>
            </a:r>
            <a:r>
              <a:rPr lang="en-GB" sz="1500" b="1" strike="noStrike" spc="-1">
                <a:solidFill>
                  <a:srgbClr val="1E5DF8"/>
                </a:solidFill>
                <a:latin typeface="Arial"/>
              </a:rPr>
              <a:t>previous studies</a:t>
            </a:r>
            <a:r>
              <a:rPr lang="en-GB" sz="1500" b="0" strike="noStrike" spc="-1">
                <a:solidFill>
                  <a:schemeClr val="dk1"/>
                </a:solidFill>
                <a:latin typeface="Arial Nova Light"/>
              </a:rPr>
              <a:t> at CLARA,</a:t>
            </a:r>
            <a:br>
              <a:rPr sz="1500" dirty="0"/>
            </a:br>
            <a:r>
              <a:rPr lang="en-GB" sz="1500" b="0" strike="noStrike" spc="-1">
                <a:solidFill>
                  <a:schemeClr val="dk1"/>
                </a:solidFill>
                <a:latin typeface="Arial Nova Light"/>
              </a:rPr>
              <a:t>ARES (DESY) and CLEAR (CERN)</a:t>
            </a:r>
            <a:endParaRPr lang="en-GB" sz="1500" b="0" strike="noStrike" spc="-1">
              <a:solidFill>
                <a:schemeClr val="dk1"/>
              </a:solidFill>
              <a:latin typeface="Arial"/>
            </a:endParaRPr>
          </a:p>
        </p:txBody>
      </p:sp>
      <p:pic>
        <p:nvPicPr>
          <p:cNvPr id="340" name="Picture 339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3850" r="20856"/>
          <a:stretch>
            <a:fillRect/>
          </a:stretch>
        </p:blipFill>
        <p:spPr>
          <a:xfrm>
            <a:off x="6326640" y="3730320"/>
            <a:ext cx="3335040" cy="2763000"/>
          </a:xfrm>
          <a:prstGeom prst="rect">
            <a:avLst/>
          </a:prstGeom>
          <a:ln w="0">
            <a:noFill/>
          </a:ln>
        </p:spPr>
      </p:pic>
      <p:grpSp>
        <p:nvGrpSpPr>
          <p:cNvPr id="341" name="Group 34"/>
          <p:cNvGrpSpPr/>
          <p:nvPr/>
        </p:nvGrpSpPr>
        <p:grpSpPr>
          <a:xfrm>
            <a:off x="6203880" y="3300120"/>
            <a:ext cx="1304280" cy="868680"/>
            <a:chOff x="6203880" y="3300120"/>
            <a:chExt cx="1304280" cy="868680"/>
          </a:xfrm>
        </p:grpSpPr>
        <p:cxnSp>
          <p:nvCxnSpPr>
            <p:cNvPr id="342" name="Straight Connector 12"/>
            <p:cNvCxnSpPr>
              <a:endCxn id="343" idx="1"/>
            </p:cNvCxnSpPr>
            <p:nvPr/>
          </p:nvCxnSpPr>
          <p:spPr>
            <a:xfrm flipH="1" flipV="1">
              <a:off x="7081560" y="3527640"/>
              <a:ext cx="426960" cy="641520"/>
            </a:xfrm>
            <a:prstGeom prst="straightConnector1">
              <a:avLst/>
            </a:prstGeom>
            <a:ln w="25400">
              <a:solidFill>
                <a:srgbClr val="000000"/>
              </a:solidFill>
              <a:headEnd type="triangle" w="med" len="lg"/>
            </a:ln>
          </p:spPr>
        </p:cxnSp>
        <p:sp>
          <p:nvSpPr>
            <p:cNvPr id="343" name="TextBox 13"/>
            <p:cNvSpPr/>
            <p:nvPr/>
          </p:nvSpPr>
          <p:spPr>
            <a:xfrm flipH="1">
              <a:off x="6203880" y="3300120"/>
              <a:ext cx="877680" cy="45540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t">
              <a:spAutoFit/>
            </a:bodyPr>
            <a:lstStyle/>
            <a:p>
              <a:pPr defTabSz="914400">
                <a:lnSpc>
                  <a:spcPct val="100000"/>
                </a:lnSpc>
              </a:pPr>
              <a:r>
                <a:rPr lang="en-GB" sz="1200" b="0" strike="noStrike" spc="-1">
                  <a:solidFill>
                    <a:schemeClr val="dk1"/>
                  </a:solidFill>
                  <a:latin typeface="Arial Nova Light"/>
                </a:rPr>
                <a:t>96-Well</a:t>
              </a:r>
              <a:br>
                <a:rPr sz="1200"/>
              </a:br>
              <a:r>
                <a:rPr lang="en-GB" sz="1200" b="0" strike="noStrike" spc="-1">
                  <a:solidFill>
                    <a:schemeClr val="dk1"/>
                  </a:solidFill>
                  <a:latin typeface="Arial Nova Light"/>
                </a:rPr>
                <a:t>Cell Plate </a:t>
              </a:r>
              <a:endParaRPr lang="en-GB" sz="12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344" name="Group 33"/>
          <p:cNvGrpSpPr/>
          <p:nvPr/>
        </p:nvGrpSpPr>
        <p:grpSpPr>
          <a:xfrm>
            <a:off x="8160480" y="4932720"/>
            <a:ext cx="1564200" cy="1220040"/>
            <a:chOff x="8160480" y="4932720"/>
            <a:chExt cx="1564200" cy="1220040"/>
          </a:xfrm>
        </p:grpSpPr>
        <p:grpSp>
          <p:nvGrpSpPr>
            <p:cNvPr id="345" name="Group 10"/>
            <p:cNvGrpSpPr/>
            <p:nvPr/>
          </p:nvGrpSpPr>
          <p:grpSpPr>
            <a:xfrm>
              <a:off x="8160480" y="4932720"/>
              <a:ext cx="245160" cy="245160"/>
              <a:chOff x="8160480" y="4932720"/>
              <a:chExt cx="245160" cy="245160"/>
            </a:xfrm>
          </p:grpSpPr>
          <p:cxnSp>
            <p:nvCxnSpPr>
              <p:cNvPr id="346" name="Straight Connector 5"/>
              <p:cNvCxnSpPr/>
              <p:nvPr/>
            </p:nvCxnSpPr>
            <p:spPr>
              <a:xfrm>
                <a:off x="8283240" y="4932720"/>
                <a:ext cx="360" cy="245520"/>
              </a:xfrm>
              <a:prstGeom prst="straightConnector1">
                <a:avLst/>
              </a:prstGeom>
              <a:ln w="25400">
                <a:solidFill>
                  <a:srgbClr val="000000"/>
                </a:solidFill>
              </a:ln>
            </p:spPr>
          </p:cxnSp>
          <p:cxnSp>
            <p:nvCxnSpPr>
              <p:cNvPr id="347" name="Straight Connector 9"/>
              <p:cNvCxnSpPr/>
              <p:nvPr/>
            </p:nvCxnSpPr>
            <p:spPr>
              <a:xfrm>
                <a:off x="8160480" y="5055120"/>
                <a:ext cx="245520" cy="360"/>
              </a:xfrm>
              <a:prstGeom prst="straightConnector1">
                <a:avLst/>
              </a:prstGeom>
              <a:ln w="25400">
                <a:solidFill>
                  <a:srgbClr val="000000"/>
                </a:solidFill>
              </a:ln>
            </p:spPr>
          </p:cxnSp>
        </p:grpSp>
        <p:cxnSp>
          <p:nvCxnSpPr>
            <p:cNvPr id="348" name="Straight Connector 16"/>
            <p:cNvCxnSpPr/>
            <p:nvPr/>
          </p:nvCxnSpPr>
          <p:spPr>
            <a:xfrm flipH="1" flipV="1">
              <a:off x="8456400" y="5208840"/>
              <a:ext cx="738720" cy="705960"/>
            </a:xfrm>
            <a:prstGeom prst="straightConnector1">
              <a:avLst/>
            </a:prstGeom>
            <a:ln w="25400">
              <a:solidFill>
                <a:srgbClr val="000000"/>
              </a:solidFill>
              <a:tailEnd type="triangle" w="med" len="lg"/>
            </a:ln>
          </p:spPr>
        </p:cxnSp>
        <p:sp>
          <p:nvSpPr>
            <p:cNvPr id="349" name="TextBox 22"/>
            <p:cNvSpPr/>
            <p:nvPr/>
          </p:nvSpPr>
          <p:spPr>
            <a:xfrm>
              <a:off x="9132120" y="5697360"/>
              <a:ext cx="592560" cy="45540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t">
              <a:spAutoFit/>
            </a:bodyPr>
            <a:lstStyle/>
            <a:p>
              <a:pPr defTabSz="914400">
                <a:lnSpc>
                  <a:spcPct val="100000"/>
                </a:lnSpc>
              </a:pPr>
              <a:r>
                <a:rPr lang="en-GB" sz="1200" b="0" strike="noStrike" spc="-1">
                  <a:solidFill>
                    <a:schemeClr val="dk1"/>
                  </a:solidFill>
                  <a:latin typeface="Arial Nova Light"/>
                </a:rPr>
                <a:t>Beam</a:t>
              </a:r>
              <a:br>
                <a:rPr sz="1200"/>
              </a:br>
              <a:r>
                <a:rPr lang="en-GB" sz="1200" b="0" strike="noStrike" spc="-1">
                  <a:solidFill>
                    <a:schemeClr val="dk1"/>
                  </a:solidFill>
                  <a:latin typeface="Arial Nova Light"/>
                </a:rPr>
                <a:t>Axis</a:t>
              </a:r>
              <a:endParaRPr lang="en-GB" sz="12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350" name="Group 32"/>
          <p:cNvGrpSpPr/>
          <p:nvPr/>
        </p:nvGrpSpPr>
        <p:grpSpPr>
          <a:xfrm>
            <a:off x="6497640" y="6013440"/>
            <a:ext cx="677880" cy="365760"/>
            <a:chOff x="6497640" y="6013440"/>
            <a:chExt cx="677880" cy="365760"/>
          </a:xfrm>
        </p:grpSpPr>
        <p:grpSp>
          <p:nvGrpSpPr>
            <p:cNvPr id="351" name="Group 30"/>
            <p:cNvGrpSpPr/>
            <p:nvPr/>
          </p:nvGrpSpPr>
          <p:grpSpPr>
            <a:xfrm>
              <a:off x="6517800" y="6208920"/>
              <a:ext cx="626760" cy="170280"/>
              <a:chOff x="6517800" y="6208920"/>
              <a:chExt cx="626760" cy="170280"/>
            </a:xfrm>
          </p:grpSpPr>
          <p:cxnSp>
            <p:nvCxnSpPr>
              <p:cNvPr id="352" name="Straight Arrow Connector 26"/>
              <p:cNvCxnSpPr/>
              <p:nvPr/>
            </p:nvCxnSpPr>
            <p:spPr>
              <a:xfrm>
                <a:off x="6517800" y="6294240"/>
                <a:ext cx="625320" cy="360"/>
              </a:xfrm>
              <a:prstGeom prst="straightConnector1">
                <a:avLst/>
              </a:prstGeom>
              <a:ln>
                <a:solidFill>
                  <a:srgbClr val="FFFFFF"/>
                </a:solidFill>
                <a:headEnd type="triangle" w="med" len="lg"/>
                <a:tailEnd type="triangle" w="med" len="lg"/>
              </a:ln>
            </p:spPr>
          </p:cxnSp>
          <p:cxnSp>
            <p:nvCxnSpPr>
              <p:cNvPr id="353" name="Straight Connector 28"/>
              <p:cNvCxnSpPr/>
              <p:nvPr/>
            </p:nvCxnSpPr>
            <p:spPr>
              <a:xfrm>
                <a:off x="6517800" y="6208920"/>
                <a:ext cx="360" cy="170640"/>
              </a:xfrm>
              <a:prstGeom prst="straightConnector1">
                <a:avLst/>
              </a:prstGeom>
              <a:ln>
                <a:solidFill>
                  <a:srgbClr val="FFFFFF"/>
                </a:solidFill>
              </a:ln>
            </p:spPr>
          </p:cxnSp>
          <p:cxnSp>
            <p:nvCxnSpPr>
              <p:cNvPr id="354" name="Straight Connector 29"/>
              <p:cNvCxnSpPr/>
              <p:nvPr/>
            </p:nvCxnSpPr>
            <p:spPr>
              <a:xfrm>
                <a:off x="7144560" y="6208920"/>
                <a:ext cx="360" cy="170640"/>
              </a:xfrm>
              <a:prstGeom prst="straightConnector1">
                <a:avLst/>
              </a:prstGeom>
              <a:ln>
                <a:solidFill>
                  <a:srgbClr val="FFFFFF"/>
                </a:solidFill>
              </a:ln>
            </p:spPr>
          </p:cxnSp>
        </p:grpSp>
        <p:sp>
          <p:nvSpPr>
            <p:cNvPr id="355" name="TextBox 31"/>
            <p:cNvSpPr/>
            <p:nvPr/>
          </p:nvSpPr>
          <p:spPr>
            <a:xfrm>
              <a:off x="6497640" y="6013440"/>
              <a:ext cx="677880" cy="2725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t">
              <a:spAutoFit/>
            </a:bodyPr>
            <a:lstStyle/>
            <a:p>
              <a:pPr defTabSz="914400">
                <a:lnSpc>
                  <a:spcPct val="100000"/>
                </a:lnSpc>
              </a:pPr>
              <a:r>
                <a:rPr lang="en-GB" sz="1200" b="0" strike="noStrike" spc="-1">
                  <a:solidFill>
                    <a:schemeClr val="lt1"/>
                  </a:solidFill>
                  <a:latin typeface="Arial Nova Light"/>
                </a:rPr>
                <a:t>10 mm</a:t>
              </a:r>
              <a:endParaRPr lang="en-GB" sz="12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356" name="TextBox 4"/>
          <p:cNvSpPr/>
          <p:nvPr/>
        </p:nvSpPr>
        <p:spPr>
          <a:xfrm>
            <a:off x="5509800" y="337680"/>
            <a:ext cx="3633120" cy="592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en-GB" sz="11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ova Light"/>
              </a:rPr>
              <a:t>K.L. Small </a:t>
            </a:r>
            <a:r>
              <a:rPr lang="en-GB" sz="1100" b="0" i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ova Light"/>
              </a:rPr>
              <a:t>et al.</a:t>
            </a:r>
            <a:r>
              <a:rPr lang="en-GB" sz="11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ova Light"/>
              </a:rPr>
              <a:t>, Sci. Rep </a:t>
            </a:r>
            <a:r>
              <a:rPr lang="en-GB" sz="1100" b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rPr>
              <a:t>11</a:t>
            </a:r>
            <a:r>
              <a:rPr lang="en-GB" sz="11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ova Light"/>
              </a:rPr>
              <a:t>, 3341 (2021)</a:t>
            </a:r>
            <a:endParaRPr lang="en-GB" sz="1100" b="0" strike="noStrike" spc="-1">
              <a:solidFill>
                <a:srgbClr val="000000"/>
              </a:solidFill>
              <a:latin typeface="Arial"/>
            </a:endParaRPr>
          </a:p>
          <a:p>
            <a:pPr algn="r" defTabSz="914400">
              <a:lnSpc>
                <a:spcPct val="100000"/>
              </a:lnSpc>
            </a:pPr>
            <a:r>
              <a:rPr lang="en-GB" sz="11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ova Light"/>
              </a:rPr>
              <a:t>D. Angal-Kalinin </a:t>
            </a:r>
            <a:r>
              <a:rPr lang="en-GB" sz="1100" b="0" i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ova Light"/>
              </a:rPr>
              <a:t>et al.</a:t>
            </a:r>
            <a:r>
              <a:rPr lang="en-GB" sz="11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ova Light"/>
              </a:rPr>
              <a:t>, Front. Phys. </a:t>
            </a:r>
            <a:r>
              <a:rPr lang="en-GB" sz="1100" b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rPr>
              <a:t>12</a:t>
            </a:r>
            <a:r>
              <a:rPr lang="en-GB" sz="11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ova Light"/>
              </a:rPr>
              <a:t> 1496850 (2024)</a:t>
            </a:r>
            <a:br>
              <a:rPr sz="1100"/>
            </a:br>
            <a:r>
              <a:rPr lang="en-GB" sz="11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ova Light"/>
              </a:rPr>
              <a:t>K. Small </a:t>
            </a:r>
            <a:r>
              <a:rPr lang="en-GB" sz="1100" b="0" i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ova Light"/>
              </a:rPr>
              <a:t>et al.</a:t>
            </a:r>
            <a:r>
              <a:rPr lang="en-GB" sz="11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ova Light"/>
              </a:rPr>
              <a:t>, NIM B </a:t>
            </a:r>
            <a:r>
              <a:rPr lang="en-GB" sz="1100" b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rPr>
              <a:t>565</a:t>
            </a:r>
            <a:r>
              <a:rPr lang="en-GB" sz="11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ova Light"/>
              </a:rPr>
              <a:t>, 165752 (2025)</a:t>
            </a:r>
            <a:endParaRPr lang="en-GB" sz="11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57" name="Graphic 11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/>
        </p:blipFill>
        <p:spPr>
          <a:xfrm>
            <a:off x="1880640" y="5650200"/>
            <a:ext cx="1375200" cy="683640"/>
          </a:xfrm>
          <a:prstGeom prst="rect">
            <a:avLst/>
          </a:prstGeom>
          <a:ln w="0">
            <a:noFill/>
          </a:ln>
        </p:spPr>
      </p:pic>
      <p:pic>
        <p:nvPicPr>
          <p:cNvPr id="358" name="Picture 19"/>
          <p:cNvPicPr/>
          <p:nvPr/>
        </p:nvPicPr>
        <p:blipFill>
          <a:blip r:embed="rId8"/>
          <a:srcRect l="2734" t="6274" r="24503" b="4233"/>
          <a:stretch/>
        </p:blipFill>
        <p:spPr>
          <a:xfrm>
            <a:off x="7894080" y="1316520"/>
            <a:ext cx="4139640" cy="2291040"/>
          </a:xfrm>
          <a:prstGeom prst="rect">
            <a:avLst/>
          </a:prstGeom>
          <a:ln w="6350">
            <a:solidFill>
              <a:srgbClr val="FFFFFF">
                <a:lumMod val="75000"/>
              </a:srgbClr>
            </a:solidFill>
            <a:round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59" name="TextBox 20"/>
          <p:cNvSpPr/>
          <p:nvPr/>
        </p:nvSpPr>
        <p:spPr>
          <a:xfrm>
            <a:off x="9737640" y="3746520"/>
            <a:ext cx="2454120" cy="1735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GB" sz="1200" b="1" strike="noStrike" spc="-1">
                <a:solidFill>
                  <a:schemeClr val="dk1"/>
                </a:solidFill>
                <a:latin typeface="Arial"/>
              </a:rPr>
              <a:t>Above: </a:t>
            </a:r>
            <a:r>
              <a:rPr lang="en-GB" sz="1200" b="0" strike="noStrike" spc="-1">
                <a:solidFill>
                  <a:schemeClr val="dk1"/>
                </a:solidFill>
                <a:latin typeface="Arial Nova Light"/>
              </a:rPr>
              <a:t>Photo of the experimental setup inside the FEBE chamber</a:t>
            </a:r>
            <a:br>
              <a:rPr sz="1200"/>
            </a:br>
            <a:endParaRPr lang="en-GB" sz="12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GB" sz="1200" b="1" strike="noStrike" spc="-1">
                <a:solidFill>
                  <a:schemeClr val="dk1"/>
                </a:solidFill>
                <a:latin typeface="Arial"/>
              </a:rPr>
              <a:t>Left: </a:t>
            </a:r>
            <a:r>
              <a:rPr lang="en-GB" sz="1200" b="0" strike="noStrike" spc="-1">
                <a:solidFill>
                  <a:schemeClr val="dk1"/>
                </a:solidFill>
                <a:latin typeface="Arial Nova Light"/>
              </a:rPr>
              <a:t>Video showing delivery of the</a:t>
            </a:r>
            <a:br>
              <a:rPr sz="1200"/>
            </a:br>
            <a:r>
              <a:rPr lang="en-GB" sz="1200" b="0" strike="noStrike" spc="-1">
                <a:solidFill>
                  <a:schemeClr val="dk1"/>
                </a:solidFill>
                <a:latin typeface="Arial Nova Light"/>
              </a:rPr>
              <a:t>CLARA electron beam to samples</a:t>
            </a:r>
            <a:br>
              <a:rPr sz="1200"/>
            </a:br>
            <a:r>
              <a:rPr lang="en-GB" sz="1200" b="0" strike="noStrike" spc="-1">
                <a:solidFill>
                  <a:schemeClr val="dk1"/>
                </a:solidFill>
                <a:latin typeface="Arial Nova Light"/>
              </a:rPr>
              <a:t>held in a 96-well cell plate</a:t>
            </a:r>
            <a:endParaRPr lang="en-GB" sz="12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360" name="Group 23"/>
          <p:cNvGrpSpPr/>
          <p:nvPr/>
        </p:nvGrpSpPr>
        <p:grpSpPr>
          <a:xfrm>
            <a:off x="440280" y="2589480"/>
            <a:ext cx="5748925" cy="839469"/>
            <a:chOff x="440280" y="2589480"/>
            <a:chExt cx="5738040" cy="1166040"/>
          </a:xfrm>
        </p:grpSpPr>
        <p:sp>
          <p:nvSpPr>
            <p:cNvPr id="361" name="Rectangle 15"/>
            <p:cNvSpPr/>
            <p:nvPr/>
          </p:nvSpPr>
          <p:spPr>
            <a:xfrm>
              <a:off x="440280" y="2589480"/>
              <a:ext cx="5738040" cy="1166040"/>
            </a:xfrm>
            <a:prstGeom prst="rect">
              <a:avLst/>
            </a:prstGeom>
            <a:solidFill>
              <a:schemeClr val="accent2">
                <a:alpha val="3000"/>
              </a:schemeClr>
            </a:solidFill>
            <a:ln w="25400">
              <a:solidFill>
                <a:srgbClr val="E9713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endParaRPr lang="en-GB" sz="1800" b="0" strike="noStrike" spc="-1">
                <a:solidFill>
                  <a:schemeClr val="lt1"/>
                </a:solidFill>
                <a:latin typeface="Arial"/>
              </a:endParaRPr>
            </a:p>
          </p:txBody>
        </p:sp>
        <p:sp>
          <p:nvSpPr>
            <p:cNvPr id="362" name="TextBox 18"/>
            <p:cNvSpPr/>
            <p:nvPr/>
          </p:nvSpPr>
          <p:spPr>
            <a:xfrm>
              <a:off x="519480" y="2740680"/>
              <a:ext cx="5579640" cy="100476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 defTabSz="914400">
                <a:lnSpc>
                  <a:spcPct val="100000"/>
                </a:lnSpc>
              </a:pPr>
              <a:r>
                <a:rPr lang="en-GB" sz="1500" b="1" strike="noStrike" spc="-1">
                  <a:solidFill>
                    <a:schemeClr val="accent2"/>
                  </a:solidFill>
                  <a:latin typeface="Arial"/>
                </a:rPr>
                <a:t>European first: </a:t>
              </a:r>
              <a:r>
                <a:rPr lang="en-GB" sz="1500" b="0" strike="noStrike" spc="-1">
                  <a:solidFill>
                    <a:schemeClr val="dk1"/>
                  </a:solidFill>
                  <a:latin typeface="Arial Nova Light"/>
                </a:rPr>
                <a:t>VHEE FLASH irradiation of</a:t>
              </a:r>
              <a:r>
                <a:rPr lang="en-GB" sz="1500" b="1" strike="noStrike" spc="-1">
                  <a:solidFill>
                    <a:srgbClr val="1E5DF8"/>
                  </a:solidFill>
                  <a:latin typeface="Arial Nova Light"/>
                </a:rPr>
                <a:t> </a:t>
              </a:r>
              <a:r>
                <a:rPr lang="en-GB" sz="1500" b="1" strike="noStrike" spc="-1">
                  <a:solidFill>
                    <a:schemeClr val="accent2"/>
                  </a:solidFill>
                  <a:latin typeface="Arial"/>
                </a:rPr>
                <a:t>human cancer cells</a:t>
              </a:r>
              <a:br>
                <a:rPr sz="1500"/>
              </a:br>
              <a:r>
                <a:rPr lang="en-GB" sz="1500" b="0" strike="noStrike" spc="-1">
                  <a:solidFill>
                    <a:schemeClr val="dk1"/>
                  </a:solidFill>
                  <a:latin typeface="Arial Nova Light"/>
                </a:rPr>
                <a:t>(A549 lung adenocarcinoma)</a:t>
              </a:r>
              <a:r>
                <a:rPr lang="en-GB" sz="1500" b="1" strike="noStrike" spc="-1">
                  <a:solidFill>
                    <a:srgbClr val="1E5DF8"/>
                  </a:solidFill>
                  <a:latin typeface="Arial Nova Light"/>
                </a:rPr>
                <a:t> </a:t>
              </a:r>
              <a:r>
                <a:rPr lang="en-GB" sz="1500" b="0" strike="noStrike" spc="-1">
                  <a:solidFill>
                    <a:schemeClr val="dk1"/>
                  </a:solidFill>
                  <a:latin typeface="Arial Nova Light"/>
                </a:rPr>
                <a:t>with the 250 MeV electron beam</a:t>
              </a:r>
              <a:endParaRPr lang="en-GB" sz="15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551" fill="hold"/>
                                        <p:tgtEl>
                                          <p:spTgt spid="3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repeatCount="indefinite">
                  <p:stCondLst>
                    <p:cond delay="indefinite"/>
                  </p:stCondLst>
                </p:cTn>
                <p:tgtEl>
                  <p:spTgt spid="340"/>
                </p:tgtEl>
              </p:cMediaNode>
            </p:video>
            <p:seq>
              <p:cTn id="8" restart="whenNotActive" fill="hold" nodeType="interactiveSeq">
                <p:stCondLst>
                  <p:cond evt="onClick" delay="0">
                    <p:tgtEl>
                      <p:spTgt spid="340"/>
                    </p:tgtEl>
                  </p:cond>
                </p:stCondLst>
                <p:childTnLst>
                  <p:par>
                    <p:cTn id="9" fill="hold">
                      <p:stCondLst>
                        <p:cond evt="onClick" delay="0">
                          <p:tgtEl>
                            <p:spTgt spid="340"/>
                          </p:tgtEl>
                        </p:cond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3" name="Picture 5"/>
          <p:cNvPicPr/>
          <p:nvPr/>
        </p:nvPicPr>
        <p:blipFill>
          <a:blip r:embed="rId3"/>
          <a:stretch/>
        </p:blipFill>
        <p:spPr>
          <a:xfrm>
            <a:off x="6259320" y="3147840"/>
            <a:ext cx="3318840" cy="2543760"/>
          </a:xfrm>
          <a:prstGeom prst="rect">
            <a:avLst/>
          </a:prstGeom>
          <a:ln w="6350">
            <a:solidFill>
              <a:srgbClr val="FFFFFF">
                <a:lumMod val="75000"/>
              </a:srgbClr>
            </a:solidFill>
            <a:round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64" name="PlaceHolder 1"/>
          <p:cNvSpPr>
            <a:spLocks noGrp="1"/>
          </p:cNvSpPr>
          <p:nvPr>
            <p:ph type="title"/>
          </p:nvPr>
        </p:nvSpPr>
        <p:spPr>
          <a:xfrm>
            <a:off x="524160" y="365040"/>
            <a:ext cx="6838200" cy="574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en-GB" sz="3000" b="1" strike="noStrike" spc="-1">
                <a:solidFill>
                  <a:srgbClr val="003088"/>
                </a:solidFill>
                <a:latin typeface="Arial"/>
              </a:rPr>
              <a:t>Plasma Acceleration - Goals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365" name="PlaceHolder 2"/>
          <p:cNvSpPr>
            <a:spLocks noGrp="1"/>
          </p:cNvSpPr>
          <p:nvPr>
            <p:ph type="sldNum" idx="41"/>
          </p:nvPr>
        </p:nvSpPr>
        <p:spPr>
          <a:xfrm>
            <a:off x="10946880" y="6492960"/>
            <a:ext cx="1086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GB" sz="1100" b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100" b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rPr>
              <a:t>Slide </a:t>
            </a:r>
            <a:fld id="{916867DD-5C1E-4189-A427-4AA270D69632}" type="slidenum">
              <a:rPr lang="en-GB" sz="1100" b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rPr>
              <a:t>16</a:t>
            </a:fld>
            <a:endParaRPr lang="en-GB" sz="11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66" name="TextBox 12"/>
          <p:cNvSpPr/>
          <p:nvPr/>
        </p:nvSpPr>
        <p:spPr>
          <a:xfrm>
            <a:off x="558000" y="944640"/>
            <a:ext cx="4786560" cy="333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GB" sz="1600" b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rPr>
              <a:t>Lead Investigator: R. D’Arcy (Oxford University)</a:t>
            </a:r>
            <a:endParaRPr lang="en-GB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7" name="PlaceHolder 3"/>
          <p:cNvSpPr>
            <a:spLocks noGrp="1"/>
          </p:cNvSpPr>
          <p:nvPr>
            <p:ph/>
          </p:nvPr>
        </p:nvSpPr>
        <p:spPr>
          <a:xfrm>
            <a:off x="524160" y="1566360"/>
            <a:ext cx="7428600" cy="3949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GB" sz="1500" b="0" strike="noStrike" spc="-1">
                <a:solidFill>
                  <a:schemeClr val="dk1"/>
                </a:solidFill>
                <a:latin typeface="Arial Nova Light"/>
              </a:rPr>
              <a:t> The HALHF Collaboration plan to explore concepts for </a:t>
            </a:r>
            <a:r>
              <a:rPr lang="en-GB" sz="1500" b="1" strike="noStrike" spc="-1">
                <a:solidFill>
                  <a:srgbClr val="1E5DF8"/>
                </a:solidFill>
                <a:latin typeface="Arial"/>
              </a:rPr>
              <a:t>novel accelerator</a:t>
            </a:r>
            <a:br>
              <a:rPr sz="1500"/>
            </a:br>
            <a:r>
              <a:rPr lang="en-GB" sz="1500" b="1" strike="noStrike" spc="-1">
                <a:solidFill>
                  <a:srgbClr val="1E5DF8"/>
                </a:solidFill>
                <a:latin typeface="Arial Nova Light"/>
              </a:rPr>
              <a:t> </a:t>
            </a:r>
            <a:r>
              <a:rPr lang="en-GB" sz="1500" b="1" strike="noStrike" spc="-1">
                <a:solidFill>
                  <a:srgbClr val="1E5DF8"/>
                </a:solidFill>
                <a:latin typeface="Arial"/>
              </a:rPr>
              <a:t>staging</a:t>
            </a:r>
            <a:r>
              <a:rPr lang="en-GB" sz="1500" b="1" strike="noStrike" spc="-1">
                <a:solidFill>
                  <a:srgbClr val="1E5DF8"/>
                </a:solidFill>
                <a:latin typeface="Arial Nova Light"/>
              </a:rPr>
              <a:t> </a:t>
            </a:r>
            <a:r>
              <a:rPr lang="en-GB" sz="1500" b="0" strike="noStrike" spc="-1">
                <a:solidFill>
                  <a:schemeClr val="dk1"/>
                </a:solidFill>
                <a:latin typeface="Arial Nova Light"/>
              </a:rPr>
              <a:t>(for high energy) and </a:t>
            </a:r>
            <a:r>
              <a:rPr lang="en-GB" sz="1500" b="1" strike="noStrike" spc="-1">
                <a:solidFill>
                  <a:srgbClr val="1E5DF8"/>
                </a:solidFill>
                <a:latin typeface="Arial"/>
              </a:rPr>
              <a:t>repetition rates </a:t>
            </a:r>
            <a:r>
              <a:rPr lang="en-GB" sz="1500" b="0" strike="noStrike" spc="-1">
                <a:solidFill>
                  <a:schemeClr val="dk1"/>
                </a:solidFill>
                <a:latin typeface="Arial Nova Light"/>
              </a:rPr>
              <a:t>(for high luminosity) at CLARA</a:t>
            </a:r>
            <a:br>
              <a:rPr sz="1500"/>
            </a:br>
            <a:r>
              <a:rPr lang="en-GB" sz="1500" b="0" strike="noStrike" spc="-1">
                <a:solidFill>
                  <a:schemeClr val="dk1"/>
                </a:solidFill>
                <a:latin typeface="Arial Nova Light"/>
              </a:rPr>
              <a:t> </a:t>
            </a:r>
            <a:endParaRPr lang="en-US" sz="1500" b="0" strike="noStrike" spc="-1">
              <a:solidFill>
                <a:schemeClr val="dk1"/>
              </a:solidFill>
              <a:latin typeface="Arial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404040"/>
              </a:buClr>
              <a:buFont typeface="Wingdings" charset="2"/>
              <a:buChar char=""/>
            </a:pPr>
            <a:r>
              <a:rPr lang="en-GB" sz="14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ova Light"/>
              </a:rPr>
              <a:t>Plan benefits from unique, flexible, modular infrastructure</a:t>
            </a:r>
            <a:endParaRPr lang="en-US" sz="1400" b="0" strike="noStrike" spc="-1">
              <a:solidFill>
                <a:schemeClr val="dk1"/>
              </a:solidFill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499"/>
              </a:spcBef>
              <a:buNone/>
            </a:pPr>
            <a:endParaRPr lang="en-US" sz="500" b="0" strike="noStrike" spc="-1">
              <a:solidFill>
                <a:schemeClr val="dk1"/>
              </a:solidFill>
              <a:latin typeface="Arial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404040"/>
              </a:buClr>
              <a:buFont typeface="Wingdings" charset="2"/>
              <a:buChar char=""/>
            </a:pPr>
            <a:r>
              <a:rPr lang="en-GB" sz="14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ova Light"/>
              </a:rPr>
              <a:t>To be carried out in a multi-year phased approach</a:t>
            </a:r>
            <a:endParaRPr lang="en-US" sz="1400" b="0" strike="noStrike" spc="-1">
              <a:solidFill>
                <a:schemeClr val="dk1"/>
              </a:solidFill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z="1500" b="0" strike="noStrike" spc="-1">
              <a:solidFill>
                <a:schemeClr val="dk1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GB" sz="1500" b="1" strike="noStrike" spc="-1">
                <a:solidFill>
                  <a:schemeClr val="dk1"/>
                </a:solidFill>
                <a:latin typeface="Arial"/>
              </a:rPr>
              <a:t> </a:t>
            </a:r>
            <a:r>
              <a:rPr lang="en-GB" sz="1500" b="1" strike="noStrike" spc="-1">
                <a:solidFill>
                  <a:srgbClr val="1E5DF8"/>
                </a:solidFill>
                <a:latin typeface="Arial"/>
              </a:rPr>
              <a:t>Experimental goals</a:t>
            </a:r>
            <a:r>
              <a:rPr lang="en-GB" sz="1500" b="1" i="1" strike="noStrike" spc="-1">
                <a:solidFill>
                  <a:schemeClr val="dk1"/>
                </a:solidFill>
                <a:latin typeface="Arial Nova Light"/>
              </a:rPr>
              <a:t> </a:t>
            </a:r>
            <a:r>
              <a:rPr lang="en-GB" sz="1500" b="0" strike="noStrike" spc="-1">
                <a:solidFill>
                  <a:schemeClr val="dk1"/>
                </a:solidFill>
                <a:latin typeface="Arial Nova Light"/>
              </a:rPr>
              <a:t>(this beam time):</a:t>
            </a:r>
            <a:br>
              <a:rPr sz="1400"/>
            </a:br>
            <a:r>
              <a:rPr lang="en-GB" sz="1400" b="0" strike="noStrike" spc="-1">
                <a:solidFill>
                  <a:schemeClr val="dk1"/>
                </a:solidFill>
                <a:latin typeface="Arial Nova Light"/>
              </a:rPr>
              <a:t> </a:t>
            </a:r>
            <a:endParaRPr lang="en-US" sz="1400" b="0" strike="noStrike" spc="-1">
              <a:solidFill>
                <a:schemeClr val="dk1"/>
              </a:solidFill>
              <a:latin typeface="Arial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404040"/>
              </a:buClr>
              <a:buFont typeface="Wingdings" charset="2"/>
              <a:buChar char=""/>
              <a:tabLst>
                <a:tab pos="0" algn="l"/>
              </a:tabLst>
            </a:pPr>
            <a:r>
              <a:rPr lang="en-GB" sz="14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ova Light"/>
              </a:rPr>
              <a:t>Prove plasma-accelerator infrastructure at CLARA,</a:t>
            </a:r>
            <a:br>
              <a:rPr sz="1400"/>
            </a:br>
            <a:r>
              <a:rPr lang="en-GB" sz="14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ova Light"/>
              </a:rPr>
              <a:t>and generate plasma with a discharge capillary</a:t>
            </a:r>
            <a:br>
              <a:rPr sz="1400"/>
            </a:br>
            <a:r>
              <a:rPr lang="en-GB" sz="14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ova Light"/>
              </a:rPr>
              <a:t> </a:t>
            </a:r>
            <a:endParaRPr lang="en-US" sz="1400" b="0" strike="noStrike" spc="-1">
              <a:solidFill>
                <a:schemeClr val="dk1"/>
              </a:solidFill>
              <a:latin typeface="Arial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404040"/>
              </a:buClr>
              <a:buFont typeface="Wingdings" charset="2"/>
              <a:buChar char=""/>
              <a:tabLst>
                <a:tab pos="0" algn="l"/>
              </a:tabLst>
            </a:pPr>
            <a:r>
              <a:rPr lang="en-GB" sz="14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ova Light"/>
              </a:rPr>
              <a:t>Drive a plasma wake with the CLARA beam</a:t>
            </a:r>
            <a:br>
              <a:rPr sz="1400"/>
            </a:br>
            <a:r>
              <a:rPr lang="en-GB" sz="1400" b="1" strike="noStrike" spc="-1">
                <a:solidFill>
                  <a:schemeClr val="dk1"/>
                </a:solidFill>
                <a:latin typeface="Arial"/>
              </a:rPr>
              <a:t>Goal:</a:t>
            </a:r>
            <a:r>
              <a:rPr lang="en-GB" sz="14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rPr>
              <a:t> </a:t>
            </a:r>
            <a:r>
              <a:rPr lang="en-GB" sz="14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ova Light"/>
              </a:rPr>
              <a:t>Generate GV/m (decelerating) fields</a:t>
            </a:r>
            <a:br>
              <a:rPr sz="1400"/>
            </a:br>
            <a:r>
              <a:rPr lang="en-GB" sz="14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ova Light"/>
              </a:rPr>
              <a:t> </a:t>
            </a:r>
            <a:endParaRPr lang="en-US" sz="1400" b="0" strike="noStrike" spc="-1">
              <a:solidFill>
                <a:schemeClr val="dk1"/>
              </a:solidFill>
              <a:latin typeface="Arial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404040"/>
              </a:buClr>
              <a:buFont typeface="Wingdings" charset="2"/>
              <a:buChar char=""/>
              <a:tabLst>
                <a:tab pos="0" algn="l"/>
              </a:tabLst>
            </a:pPr>
            <a:r>
              <a:rPr lang="en-GB" sz="14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ova Light"/>
              </a:rPr>
              <a:t>Focus CLARA beams with an active plasma lens</a:t>
            </a:r>
            <a:br>
              <a:rPr sz="1400"/>
            </a:br>
            <a:r>
              <a:rPr lang="en-GB" sz="1400" b="1" strike="noStrike" spc="-1">
                <a:solidFill>
                  <a:schemeClr val="dk1"/>
                </a:solidFill>
                <a:latin typeface="Arial"/>
              </a:rPr>
              <a:t>Goal: </a:t>
            </a:r>
            <a:r>
              <a:rPr lang="en-GB" sz="14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ova Light"/>
              </a:rPr>
              <a:t>Generate &gt;100 T/m (focussing) fields</a:t>
            </a:r>
            <a:endParaRPr lang="en-US" sz="1400" b="0" strike="noStrike" spc="-1">
              <a:solidFill>
                <a:schemeClr val="dk1"/>
              </a:solidFill>
              <a:latin typeface="Arial"/>
            </a:endParaRPr>
          </a:p>
        </p:txBody>
      </p:sp>
      <p:pic>
        <p:nvPicPr>
          <p:cNvPr id="368" name="image0.png" descr="image0.png"/>
          <p:cNvPicPr/>
          <p:nvPr/>
        </p:nvPicPr>
        <p:blipFill>
          <a:blip r:embed="rId4"/>
          <a:stretch/>
        </p:blipFill>
        <p:spPr>
          <a:xfrm>
            <a:off x="7425360" y="352440"/>
            <a:ext cx="1590480" cy="675720"/>
          </a:xfrm>
          <a:prstGeom prst="rect">
            <a:avLst/>
          </a:prstGeom>
          <a:ln w="12700">
            <a:noFill/>
          </a:ln>
        </p:spPr>
      </p:pic>
      <p:pic>
        <p:nvPicPr>
          <p:cNvPr id="369" name="IMG_20260325_101027.jpg" descr="IMG_20260325_101027.jpg"/>
          <p:cNvPicPr/>
          <p:nvPr/>
        </p:nvPicPr>
        <p:blipFill>
          <a:blip r:embed="rId5"/>
          <a:srcRect l="16641" r="19760"/>
          <a:stretch/>
        </p:blipFill>
        <p:spPr>
          <a:xfrm>
            <a:off x="8890920" y="1147320"/>
            <a:ext cx="3138120" cy="2220480"/>
          </a:xfrm>
          <a:prstGeom prst="rect">
            <a:avLst/>
          </a:prstGeom>
          <a:ln w="6350">
            <a:solidFill>
              <a:srgbClr val="FFFFFF">
                <a:lumMod val="75000"/>
              </a:srgbClr>
            </a:solidFill>
            <a:miter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70" name="TextBox 18"/>
          <p:cNvSpPr/>
          <p:nvPr/>
        </p:nvSpPr>
        <p:spPr>
          <a:xfrm>
            <a:off x="9600480" y="3440880"/>
            <a:ext cx="2433240" cy="1004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GB" sz="1200" b="1" strike="noStrike" spc="-1">
                <a:solidFill>
                  <a:schemeClr val="dk1"/>
                </a:solidFill>
                <a:latin typeface="Arial"/>
              </a:rPr>
              <a:t>Above: </a:t>
            </a:r>
            <a:r>
              <a:rPr lang="en-GB" sz="1200" b="0" strike="noStrike" spc="-1">
                <a:solidFill>
                  <a:schemeClr val="dk1"/>
                </a:solidFill>
                <a:latin typeface="Arial Nova Light"/>
              </a:rPr>
              <a:t>Plasma cell in the</a:t>
            </a:r>
            <a:br>
              <a:rPr sz="1200"/>
            </a:br>
            <a:r>
              <a:rPr lang="en-GB" sz="1200" b="0" strike="noStrike" spc="-1">
                <a:solidFill>
                  <a:schemeClr val="dk1"/>
                </a:solidFill>
                <a:latin typeface="Arial Nova Light"/>
              </a:rPr>
              <a:t>FEBE experimental chamber</a:t>
            </a:r>
            <a:br>
              <a:rPr sz="1200"/>
            </a:br>
            <a:endParaRPr lang="en-GB" sz="12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GB" sz="1200" b="1" strike="noStrike" spc="-1">
                <a:solidFill>
                  <a:schemeClr val="dk1"/>
                </a:solidFill>
                <a:latin typeface="Arial"/>
              </a:rPr>
              <a:t>Left: </a:t>
            </a:r>
            <a:r>
              <a:rPr lang="en-GB" sz="1200" b="0" strike="noStrike" spc="-1">
                <a:solidFill>
                  <a:schemeClr val="dk1"/>
                </a:solidFill>
                <a:latin typeface="Arial Nova Light"/>
              </a:rPr>
              <a:t>First (argon) plasma generation</a:t>
            </a:r>
            <a:endParaRPr lang="en-GB" sz="12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371" name="Group 37"/>
          <p:cNvGrpSpPr/>
          <p:nvPr/>
        </p:nvGrpSpPr>
        <p:grpSpPr>
          <a:xfrm>
            <a:off x="158040" y="5885640"/>
            <a:ext cx="4717800" cy="611640"/>
            <a:chOff x="158040" y="5885640"/>
            <a:chExt cx="4717800" cy="611640"/>
          </a:xfrm>
        </p:grpSpPr>
        <p:pic>
          <p:nvPicPr>
            <p:cNvPr id="372" name="Picture 9"/>
            <p:cNvPicPr/>
            <p:nvPr/>
          </p:nvPicPr>
          <p:blipFill>
            <a:blip r:embed="rId6"/>
            <a:srcRect l="9998" t="9998" r="10226" b="10138"/>
            <a:stretch/>
          </p:blipFill>
          <p:spPr>
            <a:xfrm>
              <a:off x="158040" y="5885640"/>
              <a:ext cx="611640" cy="6116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373" name="Picture 10"/>
            <p:cNvPicPr/>
            <p:nvPr/>
          </p:nvPicPr>
          <p:blipFill>
            <a:blip r:embed="rId7"/>
            <a:stretch/>
          </p:blipFill>
          <p:spPr>
            <a:xfrm>
              <a:off x="2318760" y="5885640"/>
              <a:ext cx="611640" cy="6116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374" name="Picture 11"/>
            <p:cNvPicPr/>
            <p:nvPr/>
          </p:nvPicPr>
          <p:blipFill>
            <a:blip r:embed="rId8"/>
            <a:srcRect l="19094" t="32595" r="18848" b="32849"/>
            <a:stretch/>
          </p:blipFill>
          <p:spPr>
            <a:xfrm>
              <a:off x="2981520" y="5885640"/>
              <a:ext cx="1894320" cy="6116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375" name="Picture 13"/>
            <p:cNvPicPr/>
            <p:nvPr/>
          </p:nvPicPr>
          <p:blipFill>
            <a:blip r:embed="rId9"/>
            <a:stretch/>
          </p:blipFill>
          <p:spPr>
            <a:xfrm>
              <a:off x="820800" y="5885640"/>
              <a:ext cx="1446840" cy="61164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376" name="Picture 34"/>
          <p:cNvSpPr/>
          <p:nvPr/>
        </p:nvSpPr>
        <p:spPr>
          <a:xfrm>
            <a:off x="8147160" y="5098680"/>
            <a:ext cx="3888000" cy="1383120"/>
          </a:xfrm>
          <a:custGeom>
            <a:avLst/>
            <a:gdLst>
              <a:gd name="textAreaLeft" fmla="*/ 0 w 3888000"/>
              <a:gd name="textAreaRight" fmla="*/ 3888360 w 3888000"/>
              <a:gd name="textAreaTop" fmla="*/ 0 h 1383120"/>
              <a:gd name="textAreaBottom" fmla="*/ 1383480 h 1383120"/>
            </a:gdLst>
            <a:ahLst/>
            <a:cxnLst/>
            <a:rect l="textAreaLeft" t="textAreaTop" r="textAreaRight" b="textAreaBottom"/>
            <a:pathLst>
              <a:path w="3888277" h="1383622">
                <a:moveTo>
                  <a:pt x="277" y="1311622"/>
                </a:moveTo>
                <a:lnTo>
                  <a:pt x="3888277" y="1311622"/>
                </a:lnTo>
                <a:lnTo>
                  <a:pt x="3888277" y="1383622"/>
                </a:lnTo>
                <a:lnTo>
                  <a:pt x="277" y="1383622"/>
                </a:lnTo>
                <a:close/>
                <a:moveTo>
                  <a:pt x="277" y="0"/>
                </a:moveTo>
                <a:lnTo>
                  <a:pt x="3888277" y="0"/>
                </a:lnTo>
                <a:lnTo>
                  <a:pt x="3888277" y="67237"/>
                </a:lnTo>
                <a:lnTo>
                  <a:pt x="3888277" y="72000"/>
                </a:lnTo>
                <a:lnTo>
                  <a:pt x="3888277" y="1311621"/>
                </a:lnTo>
                <a:lnTo>
                  <a:pt x="0" y="1311621"/>
                </a:lnTo>
                <a:lnTo>
                  <a:pt x="0" y="67237"/>
                </a:lnTo>
                <a:lnTo>
                  <a:pt x="277" y="67237"/>
                </a:lnTo>
                <a:close/>
              </a:path>
            </a:pathLst>
          </a:custGeom>
          <a:blipFill rotWithShape="0">
            <a:blip r:embed="rId10"/>
            <a:srcRect/>
            <a:stretch/>
          </a:blipFill>
          <a:ln w="6350">
            <a:solidFill>
              <a:srgbClr val="FFFFFF">
                <a:lumMod val="75000"/>
              </a:srgbClr>
            </a:solidFill>
            <a:round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GB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7" name="TextBox 36"/>
          <p:cNvSpPr/>
          <p:nvPr/>
        </p:nvSpPr>
        <p:spPr>
          <a:xfrm>
            <a:off x="10944720" y="4881240"/>
            <a:ext cx="1191600" cy="242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en-GB" sz="1000" b="0" strike="noStrike" spc="-1">
                <a:solidFill>
                  <a:schemeClr val="dk1"/>
                </a:solidFill>
                <a:latin typeface="Arial Nova Light"/>
              </a:rPr>
              <a:t>arXiv:2503.19880</a:t>
            </a:r>
            <a:endParaRPr lang="en-GB" sz="1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PlaceHolder 1"/>
          <p:cNvSpPr>
            <a:spLocks noGrp="1"/>
          </p:cNvSpPr>
          <p:nvPr>
            <p:ph/>
          </p:nvPr>
        </p:nvSpPr>
        <p:spPr>
          <a:xfrm>
            <a:off x="524160" y="1470240"/>
            <a:ext cx="5571360" cy="4206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GB" sz="1500" b="1" strike="noStrike" spc="-1">
                <a:solidFill>
                  <a:schemeClr val="dk1"/>
                </a:solidFill>
                <a:latin typeface="Arial"/>
              </a:rPr>
              <a:t> </a:t>
            </a:r>
            <a:r>
              <a:rPr lang="en-GB" sz="1500" b="1" strike="noStrike" spc="-1">
                <a:solidFill>
                  <a:srgbClr val="1E5DF8"/>
                </a:solidFill>
                <a:latin typeface="Arial"/>
              </a:rPr>
              <a:t>All goals achieved!</a:t>
            </a:r>
            <a:endParaRPr lang="en-US" sz="1500" b="0" strike="noStrike" spc="-1">
              <a:solidFill>
                <a:schemeClr val="dk1"/>
              </a:solidFill>
              <a:latin typeface="Arial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404040"/>
              </a:buClr>
              <a:buFont typeface="Wingdings" charset="2"/>
              <a:buChar char=""/>
            </a:pPr>
            <a:r>
              <a:rPr lang="en-GB" sz="15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ova Light"/>
              </a:rPr>
              <a:t>~GV/m electric fields</a:t>
            </a:r>
            <a:endParaRPr lang="en-US" sz="1500" b="0" strike="noStrike" spc="-1">
              <a:solidFill>
                <a:schemeClr val="dk1"/>
              </a:solidFill>
              <a:latin typeface="Arial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404040"/>
              </a:buClr>
              <a:buFont typeface="Wingdings" charset="2"/>
              <a:buChar char=""/>
            </a:pPr>
            <a:r>
              <a:rPr lang="en-GB" sz="15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ova Light"/>
              </a:rPr>
              <a:t>~150 T/m magnetic fields</a:t>
            </a:r>
            <a:endParaRPr lang="en-US" sz="1500" b="0" strike="noStrike" spc="-1">
              <a:solidFill>
                <a:schemeClr val="dk1"/>
              </a:solidFill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499"/>
              </a:spcBef>
              <a:buNone/>
            </a:pPr>
            <a:endParaRPr lang="en-US" sz="1600" b="0" strike="noStrike" spc="-1">
              <a:solidFill>
                <a:schemeClr val="dk1"/>
              </a:solidFill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499"/>
              </a:spcBef>
              <a:buNone/>
            </a:pPr>
            <a:endParaRPr lang="en-US" sz="1600" b="0" strike="noStrike" spc="-1">
              <a:solidFill>
                <a:schemeClr val="dk1"/>
              </a:solidFill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499"/>
              </a:spcBef>
              <a:buNone/>
            </a:pPr>
            <a:endParaRPr lang="en-US" sz="1600" b="0" strike="noStrike" spc="-1">
              <a:solidFill>
                <a:schemeClr val="dk1"/>
              </a:solidFill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499"/>
              </a:spcBef>
              <a:buNone/>
            </a:pPr>
            <a:endParaRPr lang="en-US" sz="1600" b="0" strike="noStrike" spc="-1">
              <a:solidFill>
                <a:schemeClr val="dk1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GB" sz="1500" b="1" i="1" strike="noStrike" spc="-1">
                <a:solidFill>
                  <a:schemeClr val="dk1"/>
                </a:solidFill>
                <a:latin typeface="Arial Nova Light"/>
              </a:rPr>
              <a:t> </a:t>
            </a:r>
            <a:r>
              <a:rPr lang="en-GB" sz="1500" b="1" strike="noStrike" spc="-1">
                <a:solidFill>
                  <a:srgbClr val="1E5DF8"/>
                </a:solidFill>
                <a:latin typeface="Arial"/>
              </a:rPr>
              <a:t>Next steps</a:t>
            </a:r>
            <a:r>
              <a:rPr lang="en-GB" sz="1500" b="1" i="1" strike="noStrike" spc="-1">
                <a:solidFill>
                  <a:schemeClr val="dk1"/>
                </a:solidFill>
                <a:latin typeface="Arial Nova Light"/>
              </a:rPr>
              <a:t> </a:t>
            </a:r>
            <a:r>
              <a:rPr lang="en-GB" sz="1500" b="0" strike="noStrike" spc="-1">
                <a:solidFill>
                  <a:schemeClr val="dk1"/>
                </a:solidFill>
                <a:latin typeface="Arial Nova Light"/>
              </a:rPr>
              <a:t>(in subsequent beam times)</a:t>
            </a:r>
            <a:br>
              <a:rPr sz="500"/>
            </a:br>
            <a:r>
              <a:rPr lang="en-GB" sz="500" b="0" strike="noStrike" spc="-1">
                <a:solidFill>
                  <a:schemeClr val="dk1"/>
                </a:solidFill>
                <a:latin typeface="Arial Nova Light"/>
              </a:rPr>
              <a:t> </a:t>
            </a:r>
            <a:endParaRPr lang="en-US" sz="500" b="0" strike="noStrike" spc="-1">
              <a:solidFill>
                <a:schemeClr val="dk1"/>
              </a:solidFill>
              <a:latin typeface="Arial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404040"/>
              </a:buClr>
              <a:buFont typeface="Wingdings" charset="2"/>
              <a:buChar char=""/>
            </a:pPr>
            <a:r>
              <a:rPr lang="en-GB" sz="15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ova Light"/>
              </a:rPr>
              <a:t>Novel interstage optics scheme</a:t>
            </a:r>
            <a:br>
              <a:rPr sz="1500"/>
            </a:br>
            <a:r>
              <a:rPr lang="en-GB" sz="15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ova Light"/>
              </a:rPr>
              <a:t>(for </a:t>
            </a:r>
            <a:r>
              <a:rPr lang="en-GB" sz="1500" b="1" strike="noStrike" spc="-1">
                <a:solidFill>
                  <a:schemeClr val="dk1"/>
                </a:solidFill>
                <a:latin typeface="Arial"/>
              </a:rPr>
              <a:t>staging</a:t>
            </a:r>
            <a:r>
              <a:rPr lang="en-GB" sz="15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ova Light"/>
              </a:rPr>
              <a:t> of plasma-accelerated beams)</a:t>
            </a:r>
            <a:br>
              <a:rPr sz="1000"/>
            </a:br>
            <a:r>
              <a:rPr lang="en-GB" sz="10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ova Light"/>
              </a:rPr>
              <a:t> </a:t>
            </a:r>
            <a:endParaRPr lang="en-US" sz="1000" b="0" strike="noStrike" spc="-1">
              <a:solidFill>
                <a:schemeClr val="dk1"/>
              </a:solidFill>
              <a:latin typeface="Arial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404040"/>
              </a:buClr>
              <a:buFont typeface="Wingdings" charset="2"/>
              <a:buChar char=""/>
            </a:pPr>
            <a:r>
              <a:rPr lang="en-GB" sz="15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ova Light"/>
              </a:rPr>
              <a:t>Plasma acceleration of </a:t>
            </a:r>
            <a:r>
              <a:rPr lang="en-GB" sz="1500" b="1" strike="noStrike" spc="-1">
                <a:solidFill>
                  <a:schemeClr val="dk1"/>
                </a:solidFill>
                <a:latin typeface="Arial"/>
              </a:rPr>
              <a:t>bunch trains</a:t>
            </a:r>
            <a:r>
              <a:rPr lang="en-GB" sz="1500" b="0" strike="noStrike" spc="-1">
                <a:solidFill>
                  <a:schemeClr val="dk1"/>
                </a:solidFill>
                <a:latin typeface="Arial Nova Light"/>
              </a:rPr>
              <a:t> </a:t>
            </a:r>
            <a:r>
              <a:rPr lang="en-GB" sz="15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ova Light"/>
              </a:rPr>
              <a:t>with</a:t>
            </a:r>
            <a:br>
              <a:rPr sz="1500"/>
            </a:br>
            <a:r>
              <a:rPr lang="en-GB" sz="15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ova Light"/>
              </a:rPr>
              <a:t>HALHF properties (~10 ns separation, 100 Hz)</a:t>
            </a:r>
            <a:br>
              <a:rPr sz="1000"/>
            </a:br>
            <a:r>
              <a:rPr lang="en-GB" sz="10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ova Light"/>
              </a:rPr>
              <a:t> </a:t>
            </a:r>
            <a:endParaRPr lang="en-US" sz="1000" b="0" strike="noStrike" spc="-1">
              <a:solidFill>
                <a:schemeClr val="dk1"/>
              </a:solidFill>
              <a:latin typeface="Arial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404040"/>
              </a:buClr>
              <a:buFont typeface="Wingdings" charset="2"/>
              <a:buChar char=""/>
            </a:pPr>
            <a:r>
              <a:rPr lang="en-GB" sz="15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ova Light"/>
              </a:rPr>
              <a:t>Energy-mapping studies and high average</a:t>
            </a:r>
            <a:br>
              <a:rPr sz="1500"/>
            </a:br>
            <a:r>
              <a:rPr lang="en-GB" sz="15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ova Light"/>
              </a:rPr>
              <a:t>power </a:t>
            </a:r>
            <a:r>
              <a:rPr lang="en-GB" sz="1500" b="1" strike="noStrike" spc="-1">
                <a:solidFill>
                  <a:schemeClr val="dk1"/>
                </a:solidFill>
                <a:latin typeface="Arial"/>
              </a:rPr>
              <a:t>plasma sources</a:t>
            </a:r>
            <a:endParaRPr lang="en-US" sz="15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379" name="PlaceHolder 2"/>
          <p:cNvSpPr>
            <a:spLocks noGrp="1"/>
          </p:cNvSpPr>
          <p:nvPr>
            <p:ph type="title"/>
          </p:nvPr>
        </p:nvSpPr>
        <p:spPr>
          <a:xfrm>
            <a:off x="524160" y="365040"/>
            <a:ext cx="6156360" cy="574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en-GB" sz="3000" b="1" strike="noStrike" spc="-1">
                <a:solidFill>
                  <a:srgbClr val="003088"/>
                </a:solidFill>
                <a:latin typeface="Arial"/>
              </a:rPr>
              <a:t>Plasma Acceleration - Results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380" name="PlaceHolder 3"/>
          <p:cNvSpPr>
            <a:spLocks noGrp="1"/>
          </p:cNvSpPr>
          <p:nvPr>
            <p:ph type="sldNum" idx="42"/>
          </p:nvPr>
        </p:nvSpPr>
        <p:spPr>
          <a:xfrm>
            <a:off x="10946880" y="6492960"/>
            <a:ext cx="1086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GB" sz="1100" b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100" b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rPr>
              <a:t>Slide </a:t>
            </a:r>
            <a:fld id="{E7A7B67D-A5C5-4738-AE0D-1D1ED2694DE5}" type="slidenum">
              <a:rPr lang="en-GB" sz="1100" b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rPr>
              <a:t>17</a:t>
            </a:fld>
            <a:endParaRPr lang="en-GB" sz="11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81" name="TextBox 11"/>
          <p:cNvSpPr/>
          <p:nvPr/>
        </p:nvSpPr>
        <p:spPr>
          <a:xfrm>
            <a:off x="558000" y="944640"/>
            <a:ext cx="4786560" cy="333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GB" sz="1600" b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rPr>
              <a:t>Lead Investigator: R. D’Arcy (Oxford University)</a:t>
            </a:r>
            <a:endParaRPr lang="en-GB" sz="16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82" name="Picture 15"/>
          <p:cNvPicPr/>
          <p:nvPr/>
        </p:nvPicPr>
        <p:blipFill>
          <a:blip r:embed="rId3"/>
          <a:stretch/>
        </p:blipFill>
        <p:spPr>
          <a:xfrm>
            <a:off x="7270920" y="957240"/>
            <a:ext cx="4767120" cy="2835720"/>
          </a:xfrm>
          <a:prstGeom prst="rect">
            <a:avLst/>
          </a:prstGeom>
          <a:ln w="0">
            <a:noFill/>
          </a:ln>
        </p:spPr>
      </p:pic>
      <p:grpSp>
        <p:nvGrpSpPr>
          <p:cNvPr id="383" name="Group 28"/>
          <p:cNvGrpSpPr/>
          <p:nvPr/>
        </p:nvGrpSpPr>
        <p:grpSpPr>
          <a:xfrm>
            <a:off x="6182280" y="3956760"/>
            <a:ext cx="3736440" cy="2527920"/>
            <a:chOff x="6182280" y="3956760"/>
            <a:chExt cx="3736440" cy="2527920"/>
          </a:xfrm>
        </p:grpSpPr>
        <p:pic>
          <p:nvPicPr>
            <p:cNvPr id="384" name="Picture 14"/>
            <p:cNvPicPr/>
            <p:nvPr/>
          </p:nvPicPr>
          <p:blipFill>
            <a:blip r:embed="rId4"/>
            <a:stretch/>
          </p:blipFill>
          <p:spPr>
            <a:xfrm>
              <a:off x="6182280" y="3956760"/>
              <a:ext cx="3736440" cy="252792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385" name="TextBox 16"/>
            <p:cNvSpPr/>
            <p:nvPr/>
          </p:nvSpPr>
          <p:spPr>
            <a:xfrm>
              <a:off x="7496640" y="5850720"/>
              <a:ext cx="2299680" cy="2725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r" defTabSz="914400">
                <a:lnSpc>
                  <a:spcPct val="100000"/>
                </a:lnSpc>
              </a:pPr>
              <a:r>
                <a:rPr lang="en-US" sz="1200" b="0" strike="noStrike" spc="-1">
                  <a:solidFill>
                    <a:schemeClr val="dk1"/>
                  </a:solidFill>
                  <a:latin typeface="Arial Nova Light"/>
                </a:rPr>
                <a:t>Courtesy of C.A. Lindstrøm</a:t>
              </a:r>
              <a:endParaRPr lang="en-GB" sz="12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386" name="Group 17"/>
          <p:cNvGrpSpPr/>
          <p:nvPr/>
        </p:nvGrpSpPr>
        <p:grpSpPr>
          <a:xfrm>
            <a:off x="524160" y="2494440"/>
            <a:ext cx="5571360" cy="747720"/>
            <a:chOff x="524160" y="2494440"/>
            <a:chExt cx="5571360" cy="747720"/>
          </a:xfrm>
        </p:grpSpPr>
        <p:sp>
          <p:nvSpPr>
            <p:cNvPr id="387" name="Rectangle 13"/>
            <p:cNvSpPr/>
            <p:nvPr/>
          </p:nvSpPr>
          <p:spPr>
            <a:xfrm>
              <a:off x="524160" y="2494440"/>
              <a:ext cx="5571360" cy="747720"/>
            </a:xfrm>
            <a:prstGeom prst="rect">
              <a:avLst/>
            </a:prstGeom>
            <a:solidFill>
              <a:schemeClr val="accent2">
                <a:alpha val="3000"/>
              </a:schemeClr>
            </a:solidFill>
            <a:ln w="25400">
              <a:solidFill>
                <a:srgbClr val="E9713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endParaRPr lang="en-GB" sz="1800" b="0" strike="noStrike" spc="-1">
                <a:solidFill>
                  <a:schemeClr val="lt1"/>
                </a:solidFill>
                <a:latin typeface="Arial"/>
              </a:endParaRPr>
            </a:p>
          </p:txBody>
        </p:sp>
        <p:sp>
          <p:nvSpPr>
            <p:cNvPr id="388" name="TextBox 12"/>
            <p:cNvSpPr/>
            <p:nvPr/>
          </p:nvSpPr>
          <p:spPr>
            <a:xfrm>
              <a:off x="762480" y="2591640"/>
              <a:ext cx="5095080" cy="5468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 defTabSz="914400">
                <a:lnSpc>
                  <a:spcPct val="100000"/>
                </a:lnSpc>
              </a:pPr>
              <a:r>
                <a:rPr lang="en-GB" sz="1500" b="1" strike="noStrike" spc="-1">
                  <a:solidFill>
                    <a:schemeClr val="accent2"/>
                  </a:solidFill>
                  <a:latin typeface="Arial"/>
                </a:rPr>
                <a:t>Milestone:</a:t>
              </a:r>
              <a:r>
                <a:rPr lang="en-GB" sz="1500" b="0" strike="noStrike" spc="-1">
                  <a:solidFill>
                    <a:schemeClr val="dk1"/>
                  </a:solidFill>
                  <a:latin typeface="Arial Nova Light"/>
                </a:rPr>
                <a:t> First beam-driven plasma “accelerator” in</a:t>
              </a:r>
              <a:br>
                <a:rPr sz="1500"/>
              </a:br>
              <a:r>
                <a:rPr lang="en-GB" sz="1500" b="0" strike="noStrike" spc="-1">
                  <a:solidFill>
                    <a:schemeClr val="dk1"/>
                  </a:solidFill>
                  <a:latin typeface="Arial Nova Light"/>
                </a:rPr>
                <a:t>the UK, and the first active plasma lensing at CLARA</a:t>
              </a:r>
              <a:endParaRPr lang="en-GB" sz="15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pic>
        <p:nvPicPr>
          <p:cNvPr id="389" name="image0.png" descr="image0.png"/>
          <p:cNvPicPr/>
          <p:nvPr/>
        </p:nvPicPr>
        <p:blipFill>
          <a:blip r:embed="rId5"/>
          <a:stretch/>
        </p:blipFill>
        <p:spPr>
          <a:xfrm>
            <a:off x="7425360" y="352440"/>
            <a:ext cx="1590480" cy="675720"/>
          </a:xfrm>
          <a:prstGeom prst="rect">
            <a:avLst/>
          </a:prstGeom>
          <a:ln w="12700">
            <a:noFill/>
          </a:ln>
        </p:spPr>
      </p:pic>
      <p:grpSp>
        <p:nvGrpSpPr>
          <p:cNvPr id="390" name="Group 20"/>
          <p:cNvGrpSpPr/>
          <p:nvPr/>
        </p:nvGrpSpPr>
        <p:grpSpPr>
          <a:xfrm>
            <a:off x="158040" y="5885640"/>
            <a:ext cx="4717800" cy="611640"/>
            <a:chOff x="158040" y="5885640"/>
            <a:chExt cx="4717800" cy="611640"/>
          </a:xfrm>
        </p:grpSpPr>
        <p:pic>
          <p:nvPicPr>
            <p:cNvPr id="391" name="Picture 22"/>
            <p:cNvPicPr/>
            <p:nvPr/>
          </p:nvPicPr>
          <p:blipFill>
            <a:blip r:embed="rId6"/>
            <a:srcRect l="9998" t="9998" r="10226" b="10138"/>
            <a:stretch/>
          </p:blipFill>
          <p:spPr>
            <a:xfrm>
              <a:off x="158040" y="5885640"/>
              <a:ext cx="611640" cy="6116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392" name="Picture 23"/>
            <p:cNvPicPr/>
            <p:nvPr/>
          </p:nvPicPr>
          <p:blipFill>
            <a:blip r:embed="rId7"/>
            <a:stretch/>
          </p:blipFill>
          <p:spPr>
            <a:xfrm>
              <a:off x="2318760" y="5885640"/>
              <a:ext cx="611640" cy="6116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393" name="Picture 24"/>
            <p:cNvPicPr/>
            <p:nvPr/>
          </p:nvPicPr>
          <p:blipFill>
            <a:blip r:embed="rId8"/>
            <a:srcRect l="19094" t="32595" r="18848" b="32849"/>
            <a:stretch/>
          </p:blipFill>
          <p:spPr>
            <a:xfrm>
              <a:off x="2981520" y="5885640"/>
              <a:ext cx="1894320" cy="6116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394" name="Picture 25"/>
            <p:cNvPicPr/>
            <p:nvPr/>
          </p:nvPicPr>
          <p:blipFill>
            <a:blip r:embed="rId9"/>
            <a:stretch/>
          </p:blipFill>
          <p:spPr>
            <a:xfrm>
              <a:off x="820800" y="5885640"/>
              <a:ext cx="1446840" cy="611640"/>
            </a:xfrm>
            <a:prstGeom prst="rect">
              <a:avLst/>
            </a:prstGeom>
            <a:ln w="0">
              <a:noFill/>
            </a:ln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PlaceHolder 1"/>
          <p:cNvSpPr>
            <a:spLocks noGrp="1"/>
          </p:cNvSpPr>
          <p:nvPr>
            <p:ph type="title"/>
          </p:nvPr>
        </p:nvSpPr>
        <p:spPr>
          <a:xfrm>
            <a:off x="524160" y="365040"/>
            <a:ext cx="8004240" cy="574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en-GB" sz="3000" b="1" strike="noStrike" spc="-1">
                <a:solidFill>
                  <a:srgbClr val="003088"/>
                </a:solidFill>
                <a:latin typeface="Arial"/>
              </a:rPr>
              <a:t>Optimisation Challenge: Example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396" name="PlaceHolder 2"/>
          <p:cNvSpPr>
            <a:spLocks noGrp="1"/>
          </p:cNvSpPr>
          <p:nvPr>
            <p:ph/>
          </p:nvPr>
        </p:nvSpPr>
        <p:spPr>
          <a:xfrm>
            <a:off x="515880" y="1238400"/>
            <a:ext cx="9275400" cy="4895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GB" sz="1600" b="0" strike="noStrike" spc="-1">
                <a:solidFill>
                  <a:schemeClr val="dk1"/>
                </a:solidFill>
                <a:latin typeface="Arial"/>
              </a:rPr>
              <a:t>The kickoff notebook you've been given has a demonstration of a simple optimisation over a small section of CLARA</a:t>
            </a:r>
            <a:endParaRPr lang="en-US" sz="1600" b="0" strike="noStrike" spc="-1">
              <a:solidFill>
                <a:schemeClr val="dk1"/>
              </a:solidFill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GB" sz="1600" b="0" strike="noStrike" spc="-1">
                <a:solidFill>
                  <a:schemeClr val="dk1"/>
                </a:solidFill>
                <a:latin typeface="Arial"/>
              </a:rPr>
              <a:t>You can control 4 quadrupoles and 4 correctors (2 H/V combined correctors).</a:t>
            </a:r>
            <a:endParaRPr lang="en-US" sz="1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397" name="PlaceHolder 3"/>
          <p:cNvSpPr>
            <a:spLocks noGrp="1"/>
          </p:cNvSpPr>
          <p:nvPr>
            <p:ph type="sldNum" idx="43"/>
          </p:nvPr>
        </p:nvSpPr>
        <p:spPr>
          <a:xfrm>
            <a:off x="9282240" y="649296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GB" sz="1200" b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lang="en-GB" sz="1200" b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rPr>
              <a:t>Page </a:t>
            </a:r>
            <a:fld id="{DAE88FF2-5952-4D62-AE91-83B9DC43DD8E}" type="slidenum">
              <a:rPr lang="en-GB" sz="1200" b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rPr>
              <a:t>18</a:t>
            </a:fld>
            <a:endParaRPr lang="en-GB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398" name="Picture 5"/>
          <p:cNvPicPr/>
          <p:nvPr/>
        </p:nvPicPr>
        <p:blipFill>
          <a:blip r:embed="rId2"/>
          <a:stretch/>
        </p:blipFill>
        <p:spPr>
          <a:xfrm>
            <a:off x="532800" y="2245680"/>
            <a:ext cx="5040000" cy="3152160"/>
          </a:xfrm>
          <a:prstGeom prst="rect">
            <a:avLst/>
          </a:prstGeom>
          <a:ln w="0">
            <a:noFill/>
          </a:ln>
        </p:spPr>
      </p:pic>
      <p:sp>
        <p:nvSpPr>
          <p:cNvPr id="399" name="Text Placeholder 2"/>
          <p:cNvSpPr/>
          <p:nvPr/>
        </p:nvSpPr>
        <p:spPr>
          <a:xfrm>
            <a:off x="5719320" y="2243520"/>
            <a:ext cx="5772240" cy="5004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rmAutofit/>
          </a:bodyPr>
          <a:lstStyle/>
          <a:p>
            <a:pPr defTabSz="914400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en-GB" sz="1600" b="0" strike="noStrike" spc="-1">
                <a:solidFill>
                  <a:schemeClr val="dk1"/>
                </a:solidFill>
                <a:latin typeface="Arial"/>
              </a:rPr>
              <a:t>The goal is to achieve a 0.1x0.1mm beam at the centre of S04-SCR-03 which Bayesian Optimisation can do handily, if you don't mind doing 40 to 80 observations!</a:t>
            </a:r>
            <a:endParaRPr lang="en-GB" sz="16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00" name="Picture 8"/>
          <p:cNvPicPr/>
          <p:nvPr/>
        </p:nvPicPr>
        <p:blipFill>
          <a:blip r:embed="rId3"/>
          <a:srcRect l="36431" t="10802" r="115" b="-400"/>
          <a:stretch/>
        </p:blipFill>
        <p:spPr>
          <a:xfrm>
            <a:off x="5572800" y="2952360"/>
            <a:ext cx="6078240" cy="2443680"/>
          </a:xfrm>
          <a:prstGeom prst="rect">
            <a:avLst/>
          </a:prstGeom>
          <a:ln w="0">
            <a:noFill/>
          </a:ln>
        </p:spPr>
      </p:pic>
      <p:sp>
        <p:nvSpPr>
          <p:cNvPr id="401" name="Text Placeholder 2"/>
          <p:cNvSpPr/>
          <p:nvPr/>
        </p:nvSpPr>
        <p:spPr>
          <a:xfrm>
            <a:off x="1463040" y="5498640"/>
            <a:ext cx="9266400" cy="5004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en-GB" sz="1600" b="1" strike="noStrike" spc="-1">
                <a:solidFill>
                  <a:schemeClr val="dk1"/>
                </a:solidFill>
                <a:latin typeface="Arial"/>
              </a:rPr>
              <a:t>Observations are expensive! Setting magnets, waiting for them to settle, and then taking a screen reading takes about 30 seconds </a:t>
            </a:r>
            <a:endParaRPr lang="en-GB" sz="1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PlaceHolder 1"/>
          <p:cNvSpPr>
            <a:spLocks noGrp="1"/>
          </p:cNvSpPr>
          <p:nvPr>
            <p:ph type="title"/>
          </p:nvPr>
        </p:nvSpPr>
        <p:spPr>
          <a:xfrm>
            <a:off x="524160" y="365040"/>
            <a:ext cx="8004240" cy="574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en-GB" sz="3000" b="1" strike="noStrike" spc="-1">
                <a:solidFill>
                  <a:srgbClr val="003088"/>
                </a:solidFill>
                <a:latin typeface="Arial"/>
              </a:rPr>
              <a:t>Optimisation Challenge: Beam in FEBE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403" name="PlaceHolder 2"/>
          <p:cNvSpPr>
            <a:spLocks noGrp="1"/>
          </p:cNvSpPr>
          <p:nvPr>
            <p:ph type="sldNum" idx="44"/>
          </p:nvPr>
        </p:nvSpPr>
        <p:spPr>
          <a:xfrm>
            <a:off x="10946880" y="6492960"/>
            <a:ext cx="1086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GB" sz="1100" b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100" b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rPr>
              <a:t>Slide </a:t>
            </a:r>
            <a:fld id="{0BEE27AF-F652-44C5-8855-A007D97D0020}" type="slidenum">
              <a:rPr lang="en-GB" sz="1100" b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rPr>
              <a:t>19</a:t>
            </a:fld>
            <a:endParaRPr lang="en-GB" sz="11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04" name="PlaceHolder 3"/>
          <p:cNvSpPr>
            <a:spLocks noGrp="1"/>
          </p:cNvSpPr>
          <p:nvPr>
            <p:ph type="dt" idx="45"/>
          </p:nvPr>
        </p:nvSpPr>
        <p:spPr>
          <a:xfrm>
            <a:off x="54360" y="6492960"/>
            <a:ext cx="6156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en-GB" sz="11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1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rPr>
              <a:t>M Johnson | </a:t>
            </a:r>
            <a:r>
              <a:rPr lang="en-GB" sz="1100" b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rPr>
              <a:t>CLARA Commissioning and First User Experiments</a:t>
            </a:r>
            <a:r>
              <a:rPr lang="en-GB" sz="11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rPr>
              <a:t> | IPAC26, 19</a:t>
            </a:r>
            <a:r>
              <a:rPr lang="en-GB" sz="1100" b="0" strike="noStrike" spc="-1" baseline="30000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rPr>
              <a:t>th</a:t>
            </a:r>
            <a:r>
              <a:rPr lang="en-GB" sz="11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rPr>
              <a:t> May 2026</a:t>
            </a:r>
            <a:endParaRPr lang="en-GB" sz="11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05" name="TextBox 1"/>
          <p:cNvSpPr/>
          <p:nvPr/>
        </p:nvSpPr>
        <p:spPr>
          <a:xfrm>
            <a:off x="8782560" y="954360"/>
            <a:ext cx="3015720" cy="257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en-GB" sz="11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ova Light"/>
              </a:rPr>
              <a:t>E.W. Snedden </a:t>
            </a:r>
            <a:r>
              <a:rPr lang="en-GB" sz="1100" b="0" i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ova Light"/>
              </a:rPr>
              <a:t>et al.</a:t>
            </a:r>
            <a:r>
              <a:rPr lang="en-GB" sz="11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ova Light"/>
              </a:rPr>
              <a:t>, PRAB </a:t>
            </a:r>
            <a:r>
              <a:rPr lang="en-GB" sz="1100" b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rPr>
              <a:t>27</a:t>
            </a:r>
            <a:r>
              <a:rPr lang="en-GB" sz="11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ova Light"/>
              </a:rPr>
              <a:t>, 041602 (2024)</a:t>
            </a:r>
            <a:endParaRPr lang="en-GB" sz="11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06" name="Picture 3" descr="A screenshot of a computer&#10;&#10;AI-generated content may be incorrect."/>
          <p:cNvPicPr/>
          <p:nvPr/>
        </p:nvPicPr>
        <p:blipFill>
          <a:blip r:embed="rId3"/>
          <a:srcRect t="32907" r="-259" b="-128"/>
          <a:stretch/>
        </p:blipFill>
        <p:spPr>
          <a:xfrm>
            <a:off x="80640" y="1632960"/>
            <a:ext cx="10970280" cy="5201640"/>
          </a:xfrm>
          <a:prstGeom prst="rect">
            <a:avLst/>
          </a:prstGeom>
          <a:ln w="0">
            <a:noFill/>
          </a:ln>
        </p:spPr>
      </p:pic>
      <p:sp>
        <p:nvSpPr>
          <p:cNvPr id="407" name="TextBox 4"/>
          <p:cNvSpPr/>
          <p:nvPr/>
        </p:nvSpPr>
        <p:spPr>
          <a:xfrm>
            <a:off x="435600" y="1083600"/>
            <a:ext cx="8104680" cy="1325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horzOverflow="overflow" numCol="1" spcCol="0" anchor="t">
            <a:spAutoFit/>
          </a:bodyPr>
          <a:lstStyle/>
          <a:p>
            <a:pPr marL="228600" indent="-228600" defTabSz="914400">
              <a:lnSpc>
                <a:spcPct val="100000"/>
              </a:lnSpc>
              <a:buClr>
                <a:srgbClr val="000000"/>
              </a:buClr>
              <a:buFont typeface="Symbol" charset="2"/>
              <a:buChar char=""/>
            </a:pPr>
            <a:r>
              <a:rPr lang="en-GB" sz="1500" b="0" strike="noStrike" spc="-1">
                <a:solidFill>
                  <a:srgbClr val="000000"/>
                </a:solidFill>
                <a:latin typeface="Arial Nova Light"/>
                <a:ea typeface="Arial"/>
              </a:rPr>
              <a:t>The goal of the challenge is to take a randomised machine setup and to set magnet strengths along the whole accelerator to get beam to FEBE</a:t>
            </a:r>
            <a:r>
              <a:rPr lang="en-GB" sz="1500" b="0" strike="noStrike" spc="-1">
                <a:solidFill>
                  <a:schemeClr val="dk1"/>
                </a:solidFill>
                <a:latin typeface="Arial Nova Light"/>
                <a:ea typeface="Arial"/>
              </a:rPr>
              <a:t>​ for the user's specification.</a:t>
            </a:r>
            <a:endParaRPr lang="en-GB" sz="15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GB" sz="1800" b="0" strike="noStrike" spc="-1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endParaRPr lang="en-GB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PlaceHolder 1"/>
          <p:cNvSpPr>
            <a:spLocks noGrp="1"/>
          </p:cNvSpPr>
          <p:nvPr>
            <p:ph type="title"/>
          </p:nvPr>
        </p:nvSpPr>
        <p:spPr>
          <a:xfrm>
            <a:off x="524160" y="365040"/>
            <a:ext cx="8004240" cy="574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en-GB" sz="3000" b="1" strike="noStrike" spc="-1">
                <a:solidFill>
                  <a:srgbClr val="003088"/>
                </a:solidFill>
                <a:latin typeface="Arial"/>
              </a:rPr>
              <a:t>Optimisation Challenge: Beam in FEBE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409" name="PlaceHolder 2"/>
          <p:cNvSpPr>
            <a:spLocks noGrp="1"/>
          </p:cNvSpPr>
          <p:nvPr>
            <p:ph/>
          </p:nvPr>
        </p:nvSpPr>
        <p:spPr>
          <a:xfrm>
            <a:off x="526680" y="1238400"/>
            <a:ext cx="11354400" cy="4895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GB" sz="1600" b="0" strike="noStrike" spc="-1">
                <a:solidFill>
                  <a:schemeClr val="dk1"/>
                </a:solidFill>
                <a:latin typeface="Arial"/>
              </a:rPr>
              <a:t>For such a small section of the machine, BO works even if it is expensive. That will not work for the whole  accelerator.</a:t>
            </a:r>
            <a:endParaRPr lang="en-US" sz="1600" b="0" strike="noStrike" spc="-1">
              <a:solidFill>
                <a:schemeClr val="dk1"/>
              </a:solidFill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GB" sz="1600" b="1" strike="noStrike" spc="-1">
                <a:solidFill>
                  <a:schemeClr val="dk1"/>
                </a:solidFill>
                <a:latin typeface="Arial"/>
              </a:rPr>
              <a:t>133</a:t>
            </a:r>
            <a:r>
              <a:rPr lang="en-GB" sz="1600" b="0" strike="noStrike" spc="-1">
                <a:solidFill>
                  <a:schemeClr val="dk1"/>
                </a:solidFill>
                <a:latin typeface="Arial"/>
              </a:rPr>
              <a:t> controllable magnets, </a:t>
            </a:r>
            <a:r>
              <a:rPr lang="en-GB" sz="1600" b="1" strike="noStrike" spc="-1">
                <a:solidFill>
                  <a:schemeClr val="dk1"/>
                </a:solidFill>
                <a:latin typeface="Arial"/>
              </a:rPr>
              <a:t>28</a:t>
            </a:r>
            <a:r>
              <a:rPr lang="en-GB" sz="1600" b="0" strike="noStrike" spc="-1">
                <a:solidFill>
                  <a:schemeClr val="dk1"/>
                </a:solidFill>
                <a:latin typeface="Arial"/>
              </a:rPr>
              <a:t> screens, </a:t>
            </a:r>
            <a:r>
              <a:rPr lang="en-GB" sz="1600" b="1" strike="noStrike" spc="-1">
                <a:solidFill>
                  <a:schemeClr val="dk1"/>
                </a:solidFill>
                <a:latin typeface="Arial"/>
              </a:rPr>
              <a:t>45</a:t>
            </a:r>
            <a:r>
              <a:rPr lang="en-GB" sz="1600" b="0" strike="noStrike" spc="-1">
                <a:solidFill>
                  <a:schemeClr val="dk1"/>
                </a:solidFill>
                <a:latin typeface="Arial"/>
              </a:rPr>
              <a:t> BPMs – can you take a random machine configuration and steer and focus a beam to the target in FEBE?</a:t>
            </a:r>
            <a:endParaRPr lang="en-US" sz="1600" b="0" strike="noStrike" spc="-1">
              <a:solidFill>
                <a:schemeClr val="dk1"/>
              </a:solidFill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z="1600" b="0" strike="noStrike" spc="-1">
              <a:solidFill>
                <a:schemeClr val="dk1"/>
              </a:solidFill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z="1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410" name="PlaceHolder 3"/>
          <p:cNvSpPr>
            <a:spLocks noGrp="1"/>
          </p:cNvSpPr>
          <p:nvPr>
            <p:ph type="sldNum" idx="46"/>
          </p:nvPr>
        </p:nvSpPr>
        <p:spPr>
          <a:xfrm>
            <a:off x="9282240" y="649296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GB" sz="1200" b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lang="en-GB" sz="1200" b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rPr>
              <a:t>Page </a:t>
            </a:r>
            <a:fld id="{CC60C0E8-F05C-4516-B13C-E1BFACF62312}" type="slidenum">
              <a:rPr lang="en-GB" sz="1200" b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rPr>
              <a:t>20</a:t>
            </a:fld>
            <a:endParaRPr lang="en-GB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411" name="Picture 5" descr="A screenshot of a graph&#10;&#10;AI-generated content may be incorrect."/>
          <p:cNvPicPr/>
          <p:nvPr/>
        </p:nvPicPr>
        <p:blipFill>
          <a:blip r:embed="rId2"/>
          <a:stretch/>
        </p:blipFill>
        <p:spPr>
          <a:xfrm>
            <a:off x="1695600" y="2349720"/>
            <a:ext cx="8800920" cy="37810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PlaceHolder 1"/>
          <p:cNvSpPr>
            <a:spLocks noGrp="1"/>
          </p:cNvSpPr>
          <p:nvPr>
            <p:ph type="title"/>
          </p:nvPr>
        </p:nvSpPr>
        <p:spPr>
          <a:xfrm>
            <a:off x="524160" y="365040"/>
            <a:ext cx="8004240" cy="574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en-GB" sz="3000" b="1" strike="noStrike" spc="-1">
                <a:solidFill>
                  <a:srgbClr val="003088"/>
                </a:solidFill>
                <a:latin typeface="Arial"/>
              </a:rPr>
              <a:t>Optimisation Challenge: Beam in FEBE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413" name="PlaceHolder 2"/>
          <p:cNvSpPr>
            <a:spLocks noGrp="1"/>
          </p:cNvSpPr>
          <p:nvPr>
            <p:ph/>
          </p:nvPr>
        </p:nvSpPr>
        <p:spPr>
          <a:xfrm>
            <a:off x="525960" y="1238400"/>
            <a:ext cx="11106360" cy="4895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GB" sz="1600" b="0" strike="noStrike" spc="-1">
                <a:solidFill>
                  <a:schemeClr val="dk1"/>
                </a:solidFill>
                <a:latin typeface="Arial"/>
              </a:rPr>
              <a:t>Tips:</a:t>
            </a:r>
            <a:endParaRPr lang="en-US" sz="1600" b="0" strike="noStrike" spc="-1">
              <a:solidFill>
                <a:schemeClr val="dk1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Calibri"/>
              <a:buChar char="-"/>
              <a:tabLst>
                <a:tab pos="0" algn="l"/>
              </a:tabLst>
            </a:pPr>
            <a:r>
              <a:rPr lang="en-GB" sz="1600" b="0" strike="noStrike" spc="-1">
                <a:solidFill>
                  <a:schemeClr val="dk1"/>
                </a:solidFill>
                <a:latin typeface="Arial"/>
              </a:rPr>
              <a:t>You can load a reference configuration with zeroed correctors as a starting point, though this won't help with misalignments.</a:t>
            </a:r>
            <a:endParaRPr lang="en-US" sz="1600" b="0" strike="noStrike" spc="-1">
              <a:solidFill>
                <a:schemeClr val="dk1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Calibri"/>
              <a:buChar char="-"/>
              <a:tabLst>
                <a:tab pos="0" algn="l"/>
              </a:tabLst>
            </a:pPr>
            <a:r>
              <a:rPr lang="en-GB" sz="1600" b="0" strike="noStrike" spc="-1">
                <a:solidFill>
                  <a:schemeClr val="dk1"/>
                </a:solidFill>
                <a:latin typeface="Arial"/>
              </a:rPr>
              <a:t>There's a tunable severity parameter in the scoring function which controls how strong the misalignments and starting beam variations are. Start low, and work your way up.</a:t>
            </a:r>
            <a:endParaRPr lang="en-US" sz="1600" b="0" strike="noStrike" spc="-1">
              <a:solidFill>
                <a:schemeClr val="dk1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Calibri"/>
              <a:buChar char="-"/>
              <a:tabLst>
                <a:tab pos="0" algn="l"/>
              </a:tabLst>
            </a:pPr>
            <a:r>
              <a:rPr lang="en-GB" sz="1600" b="0" strike="noStrike" spc="-1">
                <a:solidFill>
                  <a:schemeClr val="dk1"/>
                </a:solidFill>
                <a:latin typeface="Arial"/>
              </a:rPr>
              <a:t>Each screen blocks the beam, you can only read from one screen per run.</a:t>
            </a:r>
            <a:endParaRPr lang="en-US" sz="1600" b="0" strike="noStrike" spc="-1">
              <a:solidFill>
                <a:schemeClr val="dk1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Calibri"/>
              <a:buChar char="-"/>
              <a:tabLst>
                <a:tab pos="0" algn="l"/>
              </a:tabLst>
            </a:pPr>
            <a:r>
              <a:rPr lang="en-GB" sz="1600" b="0" strike="noStrike" spc="-1">
                <a:solidFill>
                  <a:schemeClr val="dk1"/>
                </a:solidFill>
                <a:latin typeface="Arial"/>
              </a:rPr>
              <a:t>You have access to a searchable database of real data - use it to find the properties that matter most</a:t>
            </a:r>
            <a:endParaRPr lang="en-US" sz="16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414" name="PlaceHolder 3"/>
          <p:cNvSpPr>
            <a:spLocks noGrp="1"/>
          </p:cNvSpPr>
          <p:nvPr>
            <p:ph type="sldNum" idx="47"/>
          </p:nvPr>
        </p:nvSpPr>
        <p:spPr>
          <a:xfrm>
            <a:off x="9282240" y="649296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GB" sz="1200" b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lang="en-GB" sz="1200" b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rPr>
              <a:t>Page </a:t>
            </a:r>
            <a:fld id="{F525B0CD-EB6F-4876-A654-ADFBE54EEBB0}" type="slidenum">
              <a:rPr lang="en-GB" sz="1200" b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rPr>
              <a:t>21</a:t>
            </a:fld>
            <a:endParaRPr lang="en-GB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PlaceHolder 1"/>
          <p:cNvSpPr>
            <a:spLocks noGrp="1"/>
          </p:cNvSpPr>
          <p:nvPr>
            <p:ph type="title"/>
          </p:nvPr>
        </p:nvSpPr>
        <p:spPr>
          <a:xfrm>
            <a:off x="524160" y="365040"/>
            <a:ext cx="8004240" cy="574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en-GB" sz="3000" b="1" strike="noStrike" spc="-1">
                <a:solidFill>
                  <a:srgbClr val="003088"/>
                </a:solidFill>
                <a:latin typeface="Arial"/>
              </a:rPr>
              <a:t>Real CLARA data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416" name="PlaceHolder 2"/>
          <p:cNvSpPr>
            <a:spLocks noGrp="1"/>
          </p:cNvSpPr>
          <p:nvPr>
            <p:ph type="sldNum" idx="48"/>
          </p:nvPr>
        </p:nvSpPr>
        <p:spPr>
          <a:xfrm>
            <a:off x="9282240" y="649296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GB" sz="1200" b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lang="en-GB" sz="1200" b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rPr>
              <a:t>Page </a:t>
            </a:r>
            <a:fld id="{002BE47E-7022-4A3F-8311-2CFFB2A31128}" type="slidenum">
              <a:rPr lang="en-GB" sz="1200" b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rPr>
              <a:t>22</a:t>
            </a:fld>
            <a:endParaRPr lang="en-GB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417" name="Picture 5" descr="A screenshot of a computer&#10;&#10;AI-generated content may be incorrect."/>
          <p:cNvPicPr/>
          <p:nvPr/>
        </p:nvPicPr>
        <p:blipFill>
          <a:blip r:embed="rId2"/>
          <a:stretch/>
        </p:blipFill>
        <p:spPr>
          <a:xfrm>
            <a:off x="402840" y="1249200"/>
            <a:ext cx="11222640" cy="4935960"/>
          </a:xfrm>
          <a:prstGeom prst="rect">
            <a:avLst/>
          </a:prstGeom>
          <a:ln w="0">
            <a:noFill/>
          </a:ln>
        </p:spPr>
      </p:pic>
      <p:pic>
        <p:nvPicPr>
          <p:cNvPr id="418" name="Picture 6" descr="A screenshot of a video&#10;&#10;AI-generated content may be incorrect."/>
          <p:cNvPicPr/>
          <p:nvPr/>
        </p:nvPicPr>
        <p:blipFill>
          <a:blip r:embed="rId3"/>
          <a:stretch/>
        </p:blipFill>
        <p:spPr>
          <a:xfrm>
            <a:off x="5884560" y="2226960"/>
            <a:ext cx="4390920" cy="35024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PlaceHolder 1"/>
          <p:cNvSpPr>
            <a:spLocks noGrp="1"/>
          </p:cNvSpPr>
          <p:nvPr>
            <p:ph type="title"/>
          </p:nvPr>
        </p:nvSpPr>
        <p:spPr>
          <a:xfrm>
            <a:off x="524160" y="365040"/>
            <a:ext cx="8004240" cy="574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en-GB" sz="3000" b="1" strike="noStrike" spc="-1">
                <a:solidFill>
                  <a:srgbClr val="003088"/>
                </a:solidFill>
                <a:latin typeface="Arial"/>
              </a:rPr>
              <a:t>CLARA Electron Beam Parameters</a:t>
            </a:r>
            <a:endParaRPr lang="en-US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420" name="PlaceHolder 2"/>
          <p:cNvSpPr>
            <a:spLocks noGrp="1"/>
          </p:cNvSpPr>
          <p:nvPr>
            <p:ph type="sldNum" idx="49"/>
          </p:nvPr>
        </p:nvSpPr>
        <p:spPr>
          <a:xfrm>
            <a:off x="10946880" y="6492960"/>
            <a:ext cx="1086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GB" sz="1100" b="1" strike="noStrike" spc="-1">
                <a:solidFill>
                  <a:srgbClr val="404040"/>
                </a:solidFill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100" b="1" strike="noStrike" spc="-1">
                <a:solidFill>
                  <a:srgbClr val="404040"/>
                </a:solidFill>
                <a:latin typeface="Arial"/>
              </a:rPr>
              <a:t>Slide </a:t>
            </a:r>
            <a:fld id="{55A820E7-876B-441B-99EA-C888E89B8530}" type="slidenum">
              <a:rPr lang="en-GB" sz="1100" b="1" strike="noStrike" spc="-1">
                <a:solidFill>
                  <a:srgbClr val="404040"/>
                </a:solidFill>
                <a:latin typeface="Arial"/>
              </a:rPr>
              <a:t>23</a:t>
            </a:fld>
            <a:endParaRPr lang="en-GB" sz="11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21" name="TextBox 4"/>
          <p:cNvSpPr/>
          <p:nvPr/>
        </p:nvSpPr>
        <p:spPr>
          <a:xfrm>
            <a:off x="8782560" y="954360"/>
            <a:ext cx="3015720" cy="257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en-GB" sz="11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ova Light"/>
              </a:rPr>
              <a:t>E.W. Snedden </a:t>
            </a:r>
            <a:r>
              <a:rPr lang="en-GB" sz="1100" b="0" i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ova Light"/>
              </a:rPr>
              <a:t>et al.</a:t>
            </a:r>
            <a:r>
              <a:rPr lang="en-GB" sz="11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ova Light"/>
              </a:rPr>
              <a:t>, PRAB </a:t>
            </a:r>
            <a:r>
              <a:rPr lang="en-GB" sz="1100" b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rPr>
              <a:t>27</a:t>
            </a:r>
            <a:r>
              <a:rPr lang="en-GB" sz="11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ova Light"/>
              </a:rPr>
              <a:t>, 041602 (2024)</a:t>
            </a:r>
            <a:endParaRPr lang="en-GB" sz="1100" b="0" strike="noStrike" spc="-1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422" name="Table 8"/>
          <p:cNvGraphicFramePr/>
          <p:nvPr/>
        </p:nvGraphicFramePr>
        <p:xfrm>
          <a:off x="1744920" y="1506240"/>
          <a:ext cx="8694720" cy="4104000"/>
        </p:xfrm>
        <a:graphic>
          <a:graphicData uri="http://schemas.openxmlformats.org/drawingml/2006/table">
            <a:tbl>
              <a:tblPr/>
              <a:tblGrid>
                <a:gridCol w="2792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5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56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756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756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42000">
                <a:tc rowSpan="2"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400" b="1" strike="noStrike" spc="-1">
                          <a:solidFill>
                            <a:schemeClr val="dk1"/>
                          </a:solidFill>
                          <a:latin typeface="Arial"/>
                        </a:rPr>
                        <a:t>Parameter</a:t>
                      </a:r>
                      <a:endParaRPr lang="en-GB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8720">
                      <a:solidFill>
                        <a:srgbClr val="000000"/>
                      </a:solidFill>
                      <a:prstDash val="solid"/>
                    </a:lnT>
                    <a:lnB w="18720">
                      <a:solidFill>
                        <a:srgbClr val="000000"/>
                      </a:solidFill>
                      <a:prstDash val="solid"/>
                    </a:lnB>
                    <a:solidFill>
                      <a:schemeClr val="lt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400" b="1" strike="noStrike" spc="-1">
                          <a:solidFill>
                            <a:schemeClr val="dk1"/>
                          </a:solidFill>
                          <a:latin typeface="Arial"/>
                        </a:rPr>
                        <a:t>Commissioning</a:t>
                      </a:r>
                      <a:endParaRPr lang="en-GB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8720">
                      <a:solidFill>
                        <a:srgbClr val="000000"/>
                      </a:solidFill>
                      <a:prstDash val="solid"/>
                    </a:lnT>
                    <a:lnB w="38160">
                      <a:noFill/>
                      <a:prstDash val="solid"/>
                    </a:lnB>
                    <a:solidFill>
                      <a:schemeClr val="lt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400" b="1" strike="noStrike" spc="-1">
                          <a:solidFill>
                            <a:schemeClr val="dk1"/>
                          </a:solidFill>
                          <a:latin typeface="Arial"/>
                        </a:rPr>
                        <a:t>Machine Development</a:t>
                      </a:r>
                      <a:endParaRPr lang="en-GB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8720">
                      <a:solidFill>
                        <a:srgbClr val="000000"/>
                      </a:solidFill>
                      <a:prstDash val="solid"/>
                    </a:lnT>
                    <a:lnB w="38160">
                      <a:noFill/>
                      <a:prstDash val="solid"/>
                    </a:lnB>
                    <a:solidFill>
                      <a:schemeClr val="lt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000">
                <a:tc vMerge="1">
                  <a:txBody>
                    <a:bodyPr/>
                    <a:lstStyle/>
                    <a:p>
                      <a:endParaRPr lang="en-GB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4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High Charge</a:t>
                      </a:r>
                      <a:endParaRPr lang="en-GB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38160">
                      <a:noFill/>
                      <a:prstDash val="solid"/>
                    </a:lnT>
                    <a:lnB w="18720">
                      <a:solidFill>
                        <a:srgbClr val="000000"/>
                      </a:solidFill>
                      <a:prstDash val="solid"/>
                    </a:lnB>
                    <a:solidFill>
                      <a:schemeClr val="lt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4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Low Charge</a:t>
                      </a:r>
                      <a:endParaRPr lang="en-GB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38160">
                      <a:noFill/>
                      <a:prstDash val="solid"/>
                    </a:lnT>
                    <a:lnB w="18720">
                      <a:solidFill>
                        <a:srgbClr val="000000"/>
                      </a:solidFill>
                      <a:prstDash val="solid"/>
                    </a:lnB>
                    <a:solidFill>
                      <a:schemeClr val="lt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4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High Charge</a:t>
                      </a:r>
                      <a:endParaRPr lang="en-GB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38160">
                      <a:noFill/>
                      <a:prstDash val="solid"/>
                    </a:lnT>
                    <a:lnB w="18720">
                      <a:solidFill>
                        <a:srgbClr val="000000"/>
                      </a:solidFill>
                      <a:prstDash val="solid"/>
                    </a:lnB>
                    <a:solidFill>
                      <a:schemeClr val="lt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4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Low Charge</a:t>
                      </a:r>
                      <a:endParaRPr lang="en-GB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38160">
                      <a:noFill/>
                      <a:prstDash val="solid"/>
                    </a:lnT>
                    <a:lnB w="18720">
                      <a:solidFill>
                        <a:srgbClr val="000000"/>
                      </a:solidFill>
                      <a:prstDash val="solid"/>
                    </a:lnB>
                    <a:solidFill>
                      <a:schemeClr val="lt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200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4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Beam Energy </a:t>
                      </a:r>
                      <a:r>
                        <a:rPr lang="en-GB" sz="1400" b="0" i="1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E</a:t>
                      </a:r>
                      <a:r>
                        <a:rPr lang="en-GB" sz="14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 [MeV]</a:t>
                      </a:r>
                      <a:endParaRPr lang="en-GB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8720">
                      <a:solidFill>
                        <a:srgbClr val="000000"/>
                      </a:solidFill>
                      <a:prstDash val="solid"/>
                    </a:lnT>
                    <a:lnB w="12240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4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250</a:t>
                      </a:r>
                      <a:endParaRPr lang="en-GB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8720">
                      <a:solidFill>
                        <a:srgbClr val="000000"/>
                      </a:solidFill>
                      <a:prstDash val="solid"/>
                    </a:lnT>
                    <a:lnB w="12240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4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250</a:t>
                      </a:r>
                      <a:endParaRPr lang="en-GB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8720">
                      <a:solidFill>
                        <a:srgbClr val="000000"/>
                      </a:solidFill>
                      <a:prstDash val="solid"/>
                    </a:lnT>
                    <a:lnB w="12240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4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250</a:t>
                      </a:r>
                      <a:endParaRPr lang="en-GB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8720">
                      <a:solidFill>
                        <a:srgbClr val="000000"/>
                      </a:solidFill>
                      <a:prstDash val="solid"/>
                    </a:lnT>
                    <a:lnB w="12240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4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250</a:t>
                      </a:r>
                      <a:endParaRPr lang="en-GB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8720">
                      <a:solidFill>
                        <a:srgbClr val="000000"/>
                      </a:solidFill>
                      <a:prstDash val="solid"/>
                    </a:lnT>
                    <a:lnB w="12240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200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4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Bunch Charge </a:t>
                      </a:r>
                      <a:r>
                        <a:rPr lang="en-GB" sz="1400" b="0" i="1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Q</a:t>
                      </a:r>
                      <a:r>
                        <a:rPr lang="en-GB" sz="14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 [pC]</a:t>
                      </a:r>
                      <a:endParaRPr lang="en-GB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4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250</a:t>
                      </a:r>
                      <a:endParaRPr lang="en-GB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4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5</a:t>
                      </a:r>
                      <a:endParaRPr lang="en-GB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4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250</a:t>
                      </a:r>
                      <a:endParaRPr lang="en-GB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4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5</a:t>
                      </a:r>
                      <a:endParaRPr lang="en-GB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200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4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Bunch Length </a:t>
                      </a:r>
                      <a:r>
                        <a:rPr lang="en-GB" sz="1400" b="0" i="1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σ</a:t>
                      </a:r>
                      <a:r>
                        <a:rPr lang="en-GB" sz="1400" b="0" i="1" strike="noStrike" spc="-1" baseline="-25000">
                          <a:solidFill>
                            <a:schemeClr val="dk1"/>
                          </a:solidFill>
                          <a:latin typeface="Arial Nova Light"/>
                        </a:rPr>
                        <a:t>t</a:t>
                      </a:r>
                      <a:r>
                        <a:rPr lang="en-GB" sz="14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 [fs]</a:t>
                      </a:r>
                      <a:endParaRPr lang="en-GB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4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100</a:t>
                      </a:r>
                      <a:endParaRPr lang="en-GB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4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50</a:t>
                      </a:r>
                      <a:endParaRPr lang="en-GB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4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≤ 50</a:t>
                      </a:r>
                      <a:endParaRPr lang="en-GB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4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≪ 50</a:t>
                      </a:r>
                      <a:endParaRPr lang="en-GB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200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4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Energy Spread </a:t>
                      </a:r>
                      <a:r>
                        <a:rPr lang="en-GB" sz="1400" b="0" i="1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σ</a:t>
                      </a:r>
                      <a:r>
                        <a:rPr lang="en-GB" sz="1400" b="0" i="1" strike="noStrike" spc="-1" baseline="-25000">
                          <a:solidFill>
                            <a:schemeClr val="dk1"/>
                          </a:solidFill>
                          <a:latin typeface="Arial Nova Light"/>
                        </a:rPr>
                        <a:t>E</a:t>
                      </a:r>
                      <a:r>
                        <a:rPr lang="en-GB" sz="14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 [%]</a:t>
                      </a:r>
                      <a:endParaRPr lang="en-GB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4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&lt; 5</a:t>
                      </a:r>
                      <a:endParaRPr lang="en-GB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4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&lt; 1</a:t>
                      </a:r>
                      <a:endParaRPr lang="en-GB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4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1</a:t>
                      </a:r>
                      <a:endParaRPr lang="en-GB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4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0.1</a:t>
                      </a:r>
                      <a:endParaRPr lang="en-GB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200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4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Beam Size [μm]</a:t>
                      </a:r>
                      <a:endParaRPr lang="en-GB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400" b="0" strike="noStrike" spc="-1">
                        <a:solidFill>
                          <a:schemeClr val="dk1"/>
                        </a:solidFill>
                        <a:latin typeface="Arial Nova Light"/>
                      </a:endParaRPr>
                    </a:p>
                  </a:txBody>
                  <a:tcPr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400" b="0" strike="noStrike" spc="-1">
                        <a:solidFill>
                          <a:schemeClr val="dk1"/>
                        </a:solidFill>
                        <a:latin typeface="Arial Nova Light"/>
                      </a:endParaRPr>
                    </a:p>
                  </a:txBody>
                  <a:tcPr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400" b="0" strike="noStrike" spc="-1">
                        <a:solidFill>
                          <a:schemeClr val="dk1"/>
                        </a:solidFill>
                        <a:latin typeface="Arial Nova Light"/>
                      </a:endParaRPr>
                    </a:p>
                  </a:txBody>
                  <a:tcPr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400" b="0" strike="noStrike" spc="-1">
                        <a:solidFill>
                          <a:schemeClr val="dk1"/>
                        </a:solidFill>
                        <a:latin typeface="Arial Nova Light"/>
                      </a:endParaRPr>
                    </a:p>
                  </a:txBody>
                  <a:tcPr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2000">
                <a:tc>
                  <a:txBody>
                    <a:bodyPr/>
                    <a:lstStyle/>
                    <a:p>
                      <a:pPr marL="457200" defTabSz="914400">
                        <a:lnSpc>
                          <a:spcPct val="100000"/>
                        </a:lnSpc>
                      </a:pPr>
                      <a:r>
                        <a:rPr lang="en-GB" sz="1400" b="0" i="1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σ</a:t>
                      </a:r>
                      <a:r>
                        <a:rPr lang="en-GB" sz="1400" b="0" i="1" strike="noStrike" spc="-1" baseline="-25000">
                          <a:solidFill>
                            <a:schemeClr val="dk1"/>
                          </a:solidFill>
                          <a:latin typeface="Arial Nova Light"/>
                        </a:rPr>
                        <a:t>x</a:t>
                      </a:r>
                      <a:endParaRPr lang="en-GB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4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100</a:t>
                      </a:r>
                      <a:endParaRPr lang="en-GB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4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20</a:t>
                      </a:r>
                      <a:endParaRPr lang="en-GB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4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50</a:t>
                      </a:r>
                      <a:endParaRPr lang="en-GB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4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~1</a:t>
                      </a:r>
                      <a:endParaRPr lang="en-GB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2000">
                <a:tc>
                  <a:txBody>
                    <a:bodyPr/>
                    <a:lstStyle/>
                    <a:p>
                      <a:pPr marL="457200" defTabSz="914400">
                        <a:lnSpc>
                          <a:spcPct val="100000"/>
                        </a:lnSpc>
                      </a:pPr>
                      <a:r>
                        <a:rPr lang="en-GB" sz="1400" b="0" i="1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σ</a:t>
                      </a:r>
                      <a:r>
                        <a:rPr lang="en-GB" sz="1400" b="0" i="1" strike="noStrike" spc="-1" baseline="-25000">
                          <a:solidFill>
                            <a:schemeClr val="dk1"/>
                          </a:solidFill>
                          <a:latin typeface="Arial Nova Light"/>
                        </a:rPr>
                        <a:t>y</a:t>
                      </a:r>
                      <a:endParaRPr lang="en-GB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4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100</a:t>
                      </a:r>
                      <a:endParaRPr lang="en-GB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4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20</a:t>
                      </a:r>
                      <a:endParaRPr lang="en-GB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4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50</a:t>
                      </a:r>
                      <a:endParaRPr lang="en-GB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4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~1</a:t>
                      </a:r>
                      <a:endParaRPr lang="en-GB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200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4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Normalised Emittance [μm rad]</a:t>
                      </a:r>
                      <a:endParaRPr lang="en-GB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400" b="0" strike="noStrike" spc="-1">
                        <a:solidFill>
                          <a:schemeClr val="dk1"/>
                        </a:solidFill>
                        <a:latin typeface="Arial Nova Light"/>
                      </a:endParaRPr>
                    </a:p>
                  </a:txBody>
                  <a:tcPr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400" b="0" strike="noStrike" spc="-1">
                        <a:solidFill>
                          <a:schemeClr val="dk1"/>
                        </a:solidFill>
                        <a:latin typeface="Arial Nova Light"/>
                      </a:endParaRPr>
                    </a:p>
                  </a:txBody>
                  <a:tcPr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400" b="0" strike="noStrike" spc="-1">
                        <a:solidFill>
                          <a:schemeClr val="dk1"/>
                        </a:solidFill>
                        <a:latin typeface="Arial Nova Light"/>
                      </a:endParaRPr>
                    </a:p>
                  </a:txBody>
                  <a:tcPr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400" b="0" strike="noStrike" spc="-1">
                        <a:solidFill>
                          <a:schemeClr val="dk1"/>
                        </a:solidFill>
                        <a:latin typeface="Arial Nova Light"/>
                      </a:endParaRPr>
                    </a:p>
                  </a:txBody>
                  <a:tcPr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2000">
                <a:tc>
                  <a:txBody>
                    <a:bodyPr/>
                    <a:lstStyle/>
                    <a:p>
                      <a:pPr marL="457200" defTabSz="914400">
                        <a:lnSpc>
                          <a:spcPct val="100000"/>
                        </a:lnSpc>
                      </a:pPr>
                      <a:r>
                        <a:rPr lang="en-GB" sz="1400" b="0" i="1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ε</a:t>
                      </a:r>
                      <a:r>
                        <a:rPr lang="en-GB" sz="1400" b="0" i="1" strike="noStrike" spc="-1" baseline="-25000">
                          <a:solidFill>
                            <a:schemeClr val="dk1"/>
                          </a:solidFill>
                          <a:latin typeface="Arial Nova Light"/>
                        </a:rPr>
                        <a:t>n,x</a:t>
                      </a:r>
                      <a:endParaRPr lang="en-GB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4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5</a:t>
                      </a:r>
                      <a:endParaRPr lang="en-GB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4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2</a:t>
                      </a:r>
                      <a:endParaRPr lang="en-GB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4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&lt; 5</a:t>
                      </a:r>
                      <a:endParaRPr lang="en-GB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4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&lt; 1</a:t>
                      </a:r>
                      <a:endParaRPr lang="en-GB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2000">
                <a:tc>
                  <a:txBody>
                    <a:bodyPr/>
                    <a:lstStyle/>
                    <a:p>
                      <a:pPr marL="457200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GB" sz="1400" b="0" i="1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ε</a:t>
                      </a:r>
                      <a:r>
                        <a:rPr lang="en-GB" sz="1400" b="0" i="1" strike="noStrike" spc="-1" baseline="-25000">
                          <a:solidFill>
                            <a:schemeClr val="dk1"/>
                          </a:solidFill>
                          <a:latin typeface="Arial Nova Light"/>
                        </a:rPr>
                        <a:t>n,y</a:t>
                      </a:r>
                      <a:endParaRPr lang="en-GB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872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4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5</a:t>
                      </a:r>
                      <a:endParaRPr lang="en-GB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872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4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2</a:t>
                      </a:r>
                      <a:endParaRPr lang="en-GB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872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4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&lt; 1</a:t>
                      </a:r>
                      <a:endParaRPr lang="en-GB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872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400" b="0" strike="noStrike" spc="-1">
                          <a:solidFill>
                            <a:schemeClr val="dk1"/>
                          </a:solidFill>
                          <a:latin typeface="Arial Nova Light"/>
                        </a:rPr>
                        <a:t>&lt; 1</a:t>
                      </a:r>
                      <a:endParaRPr lang="en-GB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872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423" name="TextBox 9"/>
          <p:cNvSpPr/>
          <p:nvPr/>
        </p:nvSpPr>
        <p:spPr>
          <a:xfrm>
            <a:off x="1744920" y="5672880"/>
            <a:ext cx="869508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GB" sz="1200" b="1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</a:rPr>
              <a:t>Above: </a:t>
            </a:r>
            <a:r>
              <a:rPr lang="en-GB" sz="12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Arial Nova Light"/>
              </a:rPr>
              <a:t>Full table of expected beam parameters at the FEBE Interaction Point (IP). Parameters for included for initial beam commissioning, and following future Machine Development (MD) periods.</a:t>
            </a:r>
            <a:endParaRPr lang="en-GB" sz="1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&quot;Official&quot; Title Slid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</a:majorFont>
      <a:minorFont>
        <a:latin typeface="Arial" panose="020B0604020202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tent Slides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Full Size Photo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Inset Photo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Application>Microsoft Office PowerPoint</Application>
  <PresentationFormat>Widescreen</PresentationFormat>
  <Slides>23</Slides>
  <Notes>19</Notes>
  <HiddenSlides>0</HiddenSlide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"Official" Title Slide</vt:lpstr>
      <vt:lpstr>Content Slides</vt:lpstr>
      <vt:lpstr>Full Size Photo</vt:lpstr>
      <vt:lpstr>Inset Photo</vt:lpstr>
      <vt:lpstr>Introduction to CLARA Optimisation Challenge for ARTIFACT Hackathon</vt:lpstr>
      <vt:lpstr>Outline</vt:lpstr>
      <vt:lpstr>Introduction</vt:lpstr>
      <vt:lpstr>CLARA Front End Layout</vt:lpstr>
      <vt:lpstr>CLARA Layout</vt:lpstr>
      <vt:lpstr>CLARA FEBE Layout</vt:lpstr>
      <vt:lpstr>PowerPoint Presentation</vt:lpstr>
      <vt:lpstr>FEBE User Area on CLARA</vt:lpstr>
      <vt:lpstr>Beam Images (250 pC)</vt:lpstr>
      <vt:lpstr>User Science Themes</vt:lpstr>
      <vt:lpstr>Emittance Measurements</vt:lpstr>
      <vt:lpstr>Optical Transition Radiation (OTR)</vt:lpstr>
      <vt:lpstr>Coherent Transition Radiation (CTR)</vt:lpstr>
      <vt:lpstr>VHEE Scatterers</vt:lpstr>
      <vt:lpstr>VHEE Cell Irradiation</vt:lpstr>
      <vt:lpstr>Plasma Acceleration - Goals</vt:lpstr>
      <vt:lpstr>Plasma Acceleration - Results</vt:lpstr>
      <vt:lpstr>Optimisation Challenge: Example</vt:lpstr>
      <vt:lpstr>Optimisation Challenge: Beam in FEBE</vt:lpstr>
      <vt:lpstr>Optimisation Challenge: Beam in FEBE</vt:lpstr>
      <vt:lpstr>Optimisation Challenge: Beam in FEBE</vt:lpstr>
      <vt:lpstr>Real CLARA data</vt:lpstr>
      <vt:lpstr>CLARA Electron Beam Parameters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Johnson, Mark (STFC,DL,AST)</dc:creator>
  <dc:description/>
  <cp:lastModifiedBy/>
  <cp:revision>232</cp:revision>
  <dcterms:created xsi:type="dcterms:W3CDTF">2024-09-26T16:28:07Z</dcterms:created>
  <dcterms:modified xsi:type="dcterms:W3CDTF">2026-10-12T11:44:10Z</dcterms:modified>
  <dc:language>en-GB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0x01010059B62C0C025D3849B649584FAF657407</vt:lpwstr>
  </property>
  <property fmtid="{D5CDD505-2E9C-101B-9397-08002B2CF9AE}" pid="3" name="Notes">
    <vt:i4>19</vt:i4>
  </property>
  <property fmtid="{D5CDD505-2E9C-101B-9397-08002B2CF9AE}" pid="4" name="PresentationFormat">
    <vt:lpwstr>Widescreen</vt:lpwstr>
  </property>
  <property fmtid="{D5CDD505-2E9C-101B-9397-08002B2CF9AE}" pid="5" name="Slides">
    <vt:i4>23</vt:i4>
  </property>
</Properties>
</file>