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72" r:id="rId4"/>
    <p:sldId id="273" r:id="rId5"/>
    <p:sldId id="274" r:id="rId6"/>
    <p:sldId id="275" r:id="rId7"/>
    <p:sldId id="276" r:id="rId8"/>
    <p:sldId id="258" r:id="rId9"/>
    <p:sldId id="280" r:id="rId10"/>
    <p:sldId id="259" r:id="rId11"/>
    <p:sldId id="260" r:id="rId12"/>
    <p:sldId id="261" r:id="rId13"/>
    <p:sldId id="277" r:id="rId14"/>
    <p:sldId id="278" r:id="rId15"/>
    <p:sldId id="279" r:id="rId16"/>
    <p:sldId id="262" r:id="rId17"/>
    <p:sldId id="263" r:id="rId18"/>
    <p:sldId id="264" r:id="rId19"/>
    <p:sldId id="265" r:id="rId20"/>
    <p:sldId id="266" r:id="rId21"/>
    <p:sldId id="267" r:id="rId22"/>
    <p:sldId id="268" r:id="rId23"/>
    <p:sldId id="269" r:id="rId24"/>
    <p:sldId id="270" r:id="rId25"/>
    <p:sldId id="271"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6" d="100"/>
          <a:sy n="126" d="100"/>
        </p:scale>
        <p:origin x="2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432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 the forecasting part of the optimisation challenge, on real data from CLEAR at CERN. The picture is the whole story: the beam charge jitters and drifts shot by shot, sometimes drops out, and the question is whether we can see where it goes next.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CLEAR users need the charge to stay stable, because what they measure scales with it. Medical irradiation alone is 43 % of CLEAR's experiments. Top: what users would like, a charge that stays inside its tolerance. Bottom: what the machine actually gives, drift over time, shot-to-shot jitter and sudden dropouts. The causes are spread across the machine, the laser, the RF, even the hall temperature, and there is no single knob to turn.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words on the idea. A time series is a sequence of points in time order; for us, one point per shot. Forecasting means using the past to predict what comes next, and the uncertainty grows the further ahead we look. In the accelerator, the machine variables x1 to xn are left drifting, and y can be any beam parameter. In this challenge, y is the charge at the gun.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related questions. A, the virtual diagnostic: predict y at time t-star knowing all the machine variables up to and including t-star, the same shot. B, forecasting: predict y at t-star knowing the variables only up to t-star minus one, so before the shot happens. A is the Medium tier, B the Hard tier.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pipeline in three steps. One: a model f of X and y reads a window of past shots and predicts the next one; the window slides along the run. Two: the predictions are fed back to look several shots ahead, and the errors grow with the horizon. Three: close the loop, with a controller g acting on a controllable subset of the inputs, like laser power or RF phase, to keep the forecast charge on target. This challenge covers steps one and two; step three is the long-term goal.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has run as a user facility since 2017, with 32 to 39 experiments a year since 2018. Medical applications are the largest share, 43 percent, followed by machine development and instrumentation. In most cases CLEAR goes beyond simply delivering a beam to the user specification: experiments are prepared and run together with the team, and ideas go quickly from paper to beam.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beam is very flexible. Energy from 20 to 220 MeV, bunch charge from 10 pC to 1.5 nC, and trains of 1 to 150 bunches spaced at 1.5 or 3 GHz, repeated at 0.833 to 10 Hz. The normalised emittance goes from about 3 micrometres at 0.05 nC per bunch to 20 at 0.4 nC. This flexibility is exactly why the runs in this challenge look so different from each other: single bunch, multi-bunch, laser scans.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is a roughly 40 m electron linac at CERN, run as a user facility since 2017. A laser hits the photocathode in the RF gun, which produces and accelerates the electrons. The accelerating structures, fed by two klystrons, MKS11 and MKS15, then take the beam to the experimental areas. This challenge looks at the start of the machine, where the charge is made.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machine, about 40 metres. On the right, the photoinjector where the charge is made, with the laser, the gun and the charge monitor; then the accelerating structures fed by the klystrons. On the left, the experimental areas: VESPER, EOS, the plasma lens, the in-vacuum test areas and the in-air test areas. The beam travels from right to left. This challenge looks only at the injector, circled.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closer look at where the charge is made, and where each recorded signal sits. The laser energy is measured twice, in the laser lab and in the accelerator, and a fast photodiode sees each pulse. A mirror sends part of the laser to the virtual-cathode camera, BTV0125, which shows the spot as the cathode sees it. The rest hits the photocathode inside the RF gun, powered by the gun RF. The electrons then pass two solenoids and a corrector, and BCM_GUN measures their charge. The hall temperature and humidity are recorded too. The drawing is schematic, not to scale.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parent challenge asks how to find the best settings. This one adds time: how will the beam behave next? Three steps, which are also the three tiers. First understand the data. Then a virtual diagnostic: the charge of a shot from the other signals of the same shot. Then forecasting: the charge of the next shot, or several shots ahead, from the past only. The long-term goal is to put the forecast inside a controller, which brings us back to optimisation. And if a team gets extremely promising results, we can ask for real beam time to test it on CLEAR.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topic is not new for us: we presented a first study at MaLAPA in April 2026. The virtual diagnostic worked well. Forecasting was much harder: the best models, TFT, XGBoost and DeepAR, only just beat a plain rolling mean, and the forecasts leaned mostly on the charge's own past. So this is still under development, and that is exactly where you come in. For this challenge we acquired new, custom datasets, and they are shared with you.</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lesson from the 2025 study, on the downstream charge. On all four datasets the best virtual diagnostic is clearly better than the best one-step forecast. A virtual diagnostic follows the charge shot by shot; a forecast drifts away soon after the forecast origin. In the forecast, the most important features are the charge's own lags, and the machine variables add less. And a plain rolling mean is a very strong baseline. These are 2025 numbers, on other data: they are context, not a target.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lesson: the metric matters. MAE is the average error in nanocoulombs, simple and robust. RMSE punishes large errors more, such as missed jumps and dropouts. MAPE is a relative error but blows up when the charge is close to zero. sMAPE is a symmetric, bounded version that lets you compare runs with very different charge. We use MAE as the common reference, but pick the metric that matches what operators care about, and explain it physically.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lesson, the hard way. An idea was to split the charge into frequency bands with an FFT, forecast each band, and recombine. It looked great, but it was leaking: the FFT does not leak data by itself, but it spreads information from the whole run across all frequencies, so each band time series implicitly uses future shots. Use causal filters and rolling windows instead, anything computed from past shots only, and check every transformation for leakage.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first exercise for the Hard tier: beat the rolling mean. Predicting each shot as the average of the last nine good shots is a very strong baseline for this signal. On the earlier data the best models only just beat it. But this is new data, taken under different conditions, so don't draw conclusions from those numbers: find out for yourselves.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was acquired on CLEAR in October 2026, specifically for this challenge. The runs are deliberately diverse and represent real operating conditions: stable operation, runs in wrong conditions such as saturation where you should not expect much correlation, single and multi-bunch beams, and runs where the laser position or intensity was varied. Nothing is labelled. Some runs may not be useful for training a model at all, but every one of them is a good test of your processing.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shot records 23 parameters: the target charge BCM_GUN, the laser seen four ways, the gun RF, klystron 15, three magnets and the hall conditions. The RF signals are in arbitrary units, so compare them within a run, not across runs. And an important point: we do not promise that every signal is useful. Some may be redundant, some may be noise. Saying "this signal tells us nothing", with evidence, is a valid result.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clean benchmark. Each value comes with its own acquisition stamp, and a device may still be showing the previous shot, so synchronisation is real work. Some devices update far less often than once per shot. There are charge dropouts and bad camera frames: flag them, because forecasting needs them later. And the RF waveforms and camera images have to be turned into features first: which part of a waveform, which property of the laser spot, actually matters?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is about understanding. Clean a run, put every reading back on the shot it belongs to, and find out which variables really carry information about the charge. A good check for synchronisation: after alignment, a laser signal's dark shots should line up with the charge dropouts at lag zero. The kickoff notebook, sections 2 and 3, does a first pass, including a noise floor that tells real correlations from chance.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Medium is the virtual diagnostic: infer the charge of a shot from the other signals of that same shot, without using any charge. Compare at least a linear model, a tree ensemble and a neural network, and show what drives each one: does it agree with your correlation study? Then the interesting part: train on one run and test on another, across days or across regimes. How much does it degrade, and which features stop transferring?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Hard is forecasting: predict the charge of future shots from everything known up to now. First beat the rolling mean, which is not trivial. Then beat the notebook's XGBoost on lag features. Go multi-step and find the horizon where your model stops beating the rolling mean. Use at least one model built for sequences. And tell us where the forecast comes from: the charge's own history, or the machine.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are fixed in score.py, so every team is scored the same way. The split is chronological: the last 10 % of each run is the test region, and nothing is shuffled. The score is MAE in nanocoulombs. Charge dropouts are not scored, but shots with a device flag are, because their charge is real. Report every scored run, not your best one. For forecasting, also report the gain over the rolling mean. Ranking is the highest tier with a bar beaten, ties broken by that tier's MAE.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kickoff notebook will show you one way through: reducing the raw data to one row per shot, the quality checks and synchronisation, a first correlation study, and baseline models for each tier. Use it as an example, not as a recipe. We strongly encourage you to build your own analysis pipeline: your own cleaning, your own features, any model you can justify. The only thing fixed for everyone is the scoring, so results stay comparable. Everything is in the forecasting folder of the optimisation challenge.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challenge: understand the data, infer the charge, then try to predict the next shot. Questions now, or any time during the week: find me at the Tuesday hands-on session or the Wednesday check-in.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BF8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3950"/>
            <a:ext cx="10566400" cy="501650"/>
          </a:xfrm>
          <a:prstGeom prst="rect">
            <a:avLst/>
          </a:prstGeom>
          <a:noFill/>
          <a:ln/>
        </p:spPr>
        <p:txBody>
          <a:bodyPr wrap="square" lIns="0" tIns="0" rIns="0" bIns="0" rtlCol="0" anchor="t"/>
          <a:lstStyle>
            <a:lvl1pPr marL="0" indent="0" algn="l">
              <a:lnSpc>
                <a:spcPct val="115000"/>
              </a:lnSpc>
              <a:buNone/>
              <a:defRPr lang="en-US" sz="3600" dirty="0">
                <a:solidFill>
                  <a:srgbClr val="14213D"/>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0400"/>
            <a:ext cx="10566400" cy="4114800"/>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IBM Plex Mono" pitchFamily="34" charset="0"/>
                <a:ea typeface="IBM Plex Mono" pitchFamily="34" charset="-122"/>
                <a:cs typeface="IBM Plex Mon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8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3950"/>
            <a:ext cx="10566400" cy="501650"/>
          </a:xfrm>
          <a:prstGeom prst="rect">
            <a:avLst/>
          </a:prstGeom>
          <a:noFill/>
          <a:ln/>
        </p:spPr>
        <p:txBody>
          <a:bodyPr wrap="square" lIns="0" tIns="0" rIns="0" bIns="0" rtlCol="0" anchor="t"/>
          <a:lstStyle>
            <a:lvl1pPr marL="0" indent="0" algn="l">
              <a:lnSpc>
                <a:spcPct val="115000"/>
              </a:lnSpc>
              <a:buNone/>
              <a:defRPr lang="en-US" sz="3600" dirty="0">
                <a:solidFill>
                  <a:srgbClr val="14213D"/>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0400"/>
            <a:ext cx="10566400" cy="4114800"/>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IBM Plex Mono" pitchFamily="34" charset="0"/>
                <a:ea typeface="IBM Plex Mono" pitchFamily="34" charset="-122"/>
                <a:cs typeface="IBM Plex Mon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BF8F1"/>
        </a:solidFill>
        <a:effectLst/>
      </p:bgPr>
    </p:bg>
    <p:spTree>
      <p:nvGrpSpPr>
        <p:cNvPr id="1" name=""/>
        <p:cNvGrpSpPr/>
        <p:nvPr/>
      </p:nvGrpSpPr>
      <p:grpSpPr>
        <a:xfrm>
          <a:off x="0" y="0"/>
          <a:ext cx="0" cy="0"/>
          <a:chOff x="0" y="0"/>
          <a:chExt cx="0" cy="0"/>
        </a:xfrm>
      </p:grpSpPr>
      <p:pic>
        <p:nvPicPr>
          <p:cNvPr id="2" name="Image 0" descr="On a blue-to-pink gradient panel: a jittering, drifting charge trace over past shots, with one dropout, then a dashed forecast with a widening uncertainty band after the present shot"/>
          <p:cNvPicPr>
            <a:picLocks noChangeAspect="1"/>
          </p:cNvPicPr>
          <p:nvPr/>
        </p:nvPicPr>
        <p:blipFill>
          <a:blip r:embed="rId3"/>
          <a:srcRect t="-10" b="-10"/>
          <a:stretch/>
        </p:blipFill>
        <p:spPr>
          <a:xfrm>
            <a:off x="6477000" y="0"/>
            <a:ext cx="5715000" cy="6858000"/>
          </a:xfrm>
          <a:prstGeom prst="rect">
            <a:avLst/>
          </a:prstGeom>
        </p:spPr>
      </p:pic>
      <p:sp>
        <p:nvSpPr>
          <p:cNvPr id="3" name="Shape 0"/>
          <p:cNvSpPr/>
          <p:nvPr/>
        </p:nvSpPr>
        <p:spPr>
          <a:xfrm>
            <a:off x="812800" y="812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4" name="Text 1"/>
          <p:cNvSpPr/>
          <p:nvPr/>
        </p:nvSpPr>
        <p:spPr>
          <a:xfrm>
            <a:off x="812800" y="939800"/>
            <a:ext cx="5415534" cy="482600"/>
          </a:xfrm>
          <a:prstGeom prst="rect">
            <a:avLst/>
          </a:prstGeom>
          <a:noFill/>
          <a:ln/>
        </p:spPr>
        <p:txBody>
          <a:bodyPr wrap="square" lIns="0" tIns="0" rIns="0" bIns="0" rtlCol="0" anchor="t">
            <a:normAutofit/>
          </a:bodyPr>
          <a:lstStyle/>
          <a:p>
            <a:pPr marL="0" indent="0" algn="l">
              <a:lnSpc>
                <a:spcPts val="1800"/>
              </a:lnSpc>
              <a:buNone/>
            </a:pPr>
            <a:r>
              <a:rPr lang="en-US" sz="1200" kern="0" spc="150" dirty="0">
                <a:solidFill>
                  <a:srgbClr val="6D28D9"/>
                </a:solidFill>
                <a:latin typeface="IBM Plex Mono" pitchFamily="49" charset="0"/>
                <a:ea typeface="IBM Plex Mono" pitchFamily="49" charset="-122"/>
                <a:cs typeface="IBM Plex Mono" pitchFamily="49" charset="-120"/>
              </a:rPr>
              <a:t>AISSAI ACCELERATOR HACKATHON 2026</a:t>
            </a:r>
            <a:endParaRPr lang="en-US" sz="1200" dirty="0"/>
          </a:p>
          <a:p>
            <a:pPr marL="0" indent="0" algn="l">
              <a:lnSpc>
                <a:spcPts val="1800"/>
              </a:lnSpc>
              <a:buNone/>
            </a:pPr>
            <a:r>
              <a:rPr lang="en-US" sz="1200" kern="0" spc="150" dirty="0">
                <a:solidFill>
                  <a:srgbClr val="6D28D9"/>
                </a:solidFill>
                <a:latin typeface="IBM Plex Mono" pitchFamily="49" charset="0"/>
                <a:ea typeface="IBM Plex Mono" pitchFamily="49" charset="-122"/>
                <a:cs typeface="IBM Plex Mono" pitchFamily="49" charset="-120"/>
              </a:rPr>
              <a:t>OPTIMISATION CHALLENGE</a:t>
            </a:r>
            <a:endParaRPr lang="en-US" sz="1200" dirty="0"/>
          </a:p>
        </p:txBody>
      </p:sp>
      <p:sp>
        <p:nvSpPr>
          <p:cNvPr id="5" name="Text 2"/>
          <p:cNvSpPr>
            <a:spLocks noGrp="1"/>
          </p:cNvSpPr>
          <p:nvPr>
            <p:ph type="title"/>
          </p:nvPr>
        </p:nvSpPr>
        <p:spPr>
          <a:xfrm>
            <a:off x="812800" y="2143125"/>
            <a:ext cx="5415534" cy="1930400"/>
          </a:xfrm>
          <a:prstGeom prst="rect">
            <a:avLst/>
          </a:prstGeom>
          <a:noFill/>
          <a:ln/>
        </p:spPr>
        <p:txBody>
          <a:bodyPr wrap="square" lIns="0" tIns="0" rIns="0" bIns="0" rtlCol="0" anchor="t">
            <a:normAutofit/>
          </a:bodyPr>
          <a:lstStyle/>
          <a:p>
            <a:pPr marL="0" indent="0" algn="l">
              <a:lnSpc>
                <a:spcPts val="5040"/>
              </a:lnSpc>
              <a:buNone/>
            </a:pPr>
            <a:r>
              <a:rPr lang="en-US" sz="4800" b="1" i="0" dirty="0">
                <a:solidFill>
                  <a:srgbClr val="14213D"/>
                </a:solidFill>
                <a:latin typeface="Space Grotesk" pitchFamily="34" charset="0"/>
                <a:ea typeface="Space Grotesk" pitchFamily="34" charset="-122"/>
                <a:cs typeface="Space Grotesk" pitchFamily="34" charset="-120"/>
              </a:rPr>
              <a:t>Forecasting the </a:t>
            </a:r>
            <a:r>
              <a:rPr lang="en-US" sz="4800" b="1" i="0" dirty="0">
                <a:solidFill>
                  <a:srgbClr val="6D28D9"/>
                </a:solidFill>
                <a:latin typeface="Space Grotesk" pitchFamily="34" charset="0"/>
                <a:ea typeface="Space Grotesk" pitchFamily="34" charset="-122"/>
                <a:cs typeface="Space Grotesk" pitchFamily="34" charset="-120"/>
              </a:rPr>
              <a:t>CLEAR</a:t>
            </a:r>
            <a:r>
              <a:rPr lang="en-US" sz="4800" b="1" i="0" dirty="0">
                <a:solidFill>
                  <a:srgbClr val="14213D"/>
                </a:solidFill>
                <a:latin typeface="Space Grotesk" pitchFamily="34" charset="0"/>
                <a:ea typeface="Space Grotesk" pitchFamily="34" charset="-122"/>
                <a:cs typeface="Space Grotesk" pitchFamily="34" charset="-120"/>
              </a:rPr>
              <a:t> beam charge</a:t>
            </a:r>
            <a:endParaRPr lang="en-US" sz="4800" dirty="0"/>
          </a:p>
        </p:txBody>
      </p:sp>
      <p:sp>
        <p:nvSpPr>
          <p:cNvPr id="6" name="Text 3"/>
          <p:cNvSpPr/>
          <p:nvPr/>
        </p:nvSpPr>
        <p:spPr>
          <a:xfrm>
            <a:off x="812800" y="4225925"/>
            <a:ext cx="5415534"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How will the beam behave next, and can we see it coming?</a:t>
            </a:r>
            <a:endParaRPr lang="en-US" sz="1600" dirty="0"/>
          </a:p>
        </p:txBody>
      </p:sp>
      <p:sp>
        <p:nvSpPr>
          <p:cNvPr id="7" name="Text 4"/>
          <p:cNvSpPr/>
          <p:nvPr/>
        </p:nvSpPr>
        <p:spPr>
          <a:xfrm>
            <a:off x="812800" y="5530850"/>
            <a:ext cx="5415534"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IBM Plex Sans" pitchFamily="34" charset="0"/>
                <a:ea typeface="IBM Plex Sans" pitchFamily="34" charset="-122"/>
                <a:cs typeface="IBM Plex Sans" pitchFamily="34" charset="-120"/>
              </a:rPr>
              <a:t>Antonio Gilardi</a:t>
            </a:r>
            <a:endParaRPr lang="en-US" sz="1600" dirty="0"/>
          </a:p>
        </p:txBody>
      </p:sp>
      <p:sp>
        <p:nvSpPr>
          <p:cNvPr id="8" name="Text 5"/>
          <p:cNvSpPr/>
          <p:nvPr/>
        </p:nvSpPr>
        <p:spPr>
          <a:xfrm>
            <a:off x="812800" y="5835650"/>
            <a:ext cx="541553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CERN · CLEAR · antonio.gilardi@cern.ch</a:t>
            </a:r>
            <a:endParaRPr lang="en-US" sz="1200" dirty="0"/>
          </a:p>
        </p:txBody>
      </p:sp>
      <p:sp>
        <p:nvSpPr>
          <p:cNvPr id="9" name="Text 6"/>
          <p:cNvSpPr/>
          <p:nvPr/>
        </p:nvSpPr>
        <p:spPr>
          <a:xfrm>
            <a:off x="6921500" y="5080000"/>
            <a:ext cx="19621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FDF7"/>
                </a:solidFill>
                <a:latin typeface="IBM Plex Mono" pitchFamily="49" charset="0"/>
                <a:ea typeface="IBM Plex Mono" pitchFamily="49" charset="-122"/>
                <a:cs typeface="IBM Plex Mono" pitchFamily="49" charset="-120"/>
              </a:rPr>
              <a:t>past shots</a:t>
            </a:r>
            <a:endParaRPr lang="en-US" sz="1200" dirty="0"/>
          </a:p>
        </p:txBody>
      </p:sp>
      <p:sp>
        <p:nvSpPr>
          <p:cNvPr id="10" name="Text 7"/>
          <p:cNvSpPr/>
          <p:nvPr/>
        </p:nvSpPr>
        <p:spPr>
          <a:xfrm>
            <a:off x="8953500" y="4667250"/>
            <a:ext cx="10033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FDF7"/>
                </a:solidFill>
                <a:latin typeface="IBM Plex Mono" pitchFamily="49" charset="0"/>
                <a:ea typeface="IBM Plex Mono" pitchFamily="49" charset="-122"/>
                <a:cs typeface="IBM Plex Mono" pitchFamily="49" charset="-120"/>
              </a:rPr>
              <a:t>dropout</a:t>
            </a:r>
            <a:endParaRPr lang="en-US" sz="1200" dirty="0"/>
          </a:p>
        </p:txBody>
      </p:sp>
      <p:sp>
        <p:nvSpPr>
          <p:cNvPr id="11" name="Text 8"/>
          <p:cNvSpPr/>
          <p:nvPr/>
        </p:nvSpPr>
        <p:spPr>
          <a:xfrm>
            <a:off x="10071100" y="2476500"/>
            <a:ext cx="55880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FFFDF7"/>
                </a:solidFill>
                <a:latin typeface="IBM Plex Mono" pitchFamily="49" charset="0"/>
                <a:ea typeface="IBM Plex Mono" pitchFamily="49" charset="-122"/>
                <a:cs typeface="IBM Plex Mono" pitchFamily="49" charset="-120"/>
              </a:rPr>
              <a:t>now</a:t>
            </a:r>
            <a:endParaRPr lang="en-US" sz="1200" dirty="0"/>
          </a:p>
        </p:txBody>
      </p:sp>
      <p:sp>
        <p:nvSpPr>
          <p:cNvPr id="12" name="Text 9"/>
          <p:cNvSpPr/>
          <p:nvPr/>
        </p:nvSpPr>
        <p:spPr>
          <a:xfrm>
            <a:off x="10477500" y="2870200"/>
            <a:ext cx="1066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FDF7"/>
                </a:solidFill>
                <a:latin typeface="IBM Plex Mono" pitchFamily="49" charset="0"/>
                <a:ea typeface="IBM Plex Mono" pitchFamily="49" charset="-122"/>
                <a:cs typeface="IBM Plex Mono" pitchFamily="49" charset="-120"/>
              </a:rPr>
              <a:t>forecast</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3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8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3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28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WHY</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Users need a stable charge</a:t>
            </a:r>
            <a:endParaRPr lang="en-US" sz="3600" dirty="0"/>
          </a:p>
        </p:txBody>
      </p:sp>
      <p:sp>
        <p:nvSpPr>
          <p:cNvPr id="5" name="Text 3"/>
          <p:cNvSpPr/>
          <p:nvPr/>
        </p:nvSpPr>
        <p:spPr>
          <a:xfrm>
            <a:off x="812800" y="1879600"/>
            <a:ext cx="10883392" cy="3048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The dose and the detector signal scale with the beam charge.</a:t>
            </a:r>
            <a:endParaRPr lang="en-US" sz="1600" dirty="0"/>
          </a:p>
        </p:txBody>
      </p:sp>
      <p:sp>
        <p:nvSpPr>
          <p:cNvPr id="6" name="Shape 4"/>
          <p:cNvSpPr/>
          <p:nvPr/>
        </p:nvSpPr>
        <p:spPr>
          <a:xfrm>
            <a:off x="815975" y="2416175"/>
            <a:ext cx="5677297" cy="2838450"/>
          </a:xfrm>
          <a:prstGeom prst="roundRect">
            <a:avLst>
              <a:gd name="adj" fmla="val 4362"/>
            </a:avLst>
          </a:prstGeom>
          <a:solidFill>
            <a:srgbClr val="FFFDF8"/>
          </a:solidFill>
          <a:ln w="6350">
            <a:solidFill>
              <a:srgbClr val="E6E0D2"/>
            </a:solidFill>
            <a:prstDash val="solid"/>
          </a:ln>
        </p:spPr>
        <p:txBody>
          <a:bodyPr/>
          <a:lstStyle/>
          <a:p>
            <a:endParaRPr lang="en-US"/>
          </a:p>
        </p:txBody>
      </p:sp>
      <p:sp>
        <p:nvSpPr>
          <p:cNvPr id="7" name="Text 5"/>
          <p:cNvSpPr/>
          <p:nvPr/>
        </p:nvSpPr>
        <p:spPr>
          <a:xfrm>
            <a:off x="1022350" y="2622550"/>
            <a:ext cx="5422483"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0F766E"/>
                </a:solidFill>
                <a:latin typeface="IBM Plex Mono" pitchFamily="49" charset="0"/>
                <a:ea typeface="IBM Plex Mono" pitchFamily="49" charset="-122"/>
                <a:cs typeface="IBM Plex Mono" pitchFamily="49" charset="-120"/>
              </a:rPr>
              <a:t>WHAT USERS NEED: A STEADY CHARGE</a:t>
            </a:r>
            <a:endParaRPr lang="en-US" sz="1200" dirty="0"/>
          </a:p>
        </p:txBody>
      </p:sp>
      <p:pic>
        <p:nvPicPr>
          <p:cNvPr id="8" name="Image 0" descr="A charge trace that stays flat inside a narrow tolerance band"/>
          <p:cNvPicPr>
            <a:picLocks noChangeAspect="1"/>
          </p:cNvPicPr>
          <p:nvPr/>
        </p:nvPicPr>
        <p:blipFill>
          <a:blip r:embed="rId3"/>
          <a:srcRect/>
          <a:stretch/>
        </p:blipFill>
        <p:spPr>
          <a:xfrm>
            <a:off x="1022350" y="2908300"/>
            <a:ext cx="5080000" cy="889000"/>
          </a:xfrm>
          <a:prstGeom prst="rect">
            <a:avLst/>
          </a:prstGeom>
        </p:spPr>
      </p:pic>
      <p:sp>
        <p:nvSpPr>
          <p:cNvPr id="9" name="Text 6"/>
          <p:cNvSpPr/>
          <p:nvPr/>
        </p:nvSpPr>
        <p:spPr>
          <a:xfrm>
            <a:off x="1022350" y="3873500"/>
            <a:ext cx="5422483"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C2410C"/>
                </a:solidFill>
                <a:latin typeface="IBM Plex Mono" pitchFamily="49" charset="0"/>
                <a:ea typeface="IBM Plex Mono" pitchFamily="49" charset="-122"/>
                <a:cs typeface="IBM Plex Mono" pitchFamily="49" charset="-120"/>
              </a:rPr>
              <a:t>WHAT THE MACHINE GIVES: DRIFT, JITTER, DROPOUTS</a:t>
            </a:r>
            <a:endParaRPr lang="en-US" sz="1200" dirty="0"/>
          </a:p>
        </p:txBody>
      </p:sp>
      <p:pic>
        <p:nvPicPr>
          <p:cNvPr id="10" name="Image 1" descr="A charge trace that drifts out of the same tolerance band, jitters from shot to shot and has a sudden dropout"/>
          <p:cNvPicPr>
            <a:picLocks noChangeAspect="1"/>
          </p:cNvPicPr>
          <p:nvPr/>
        </p:nvPicPr>
        <p:blipFill>
          <a:blip r:embed="rId4"/>
          <a:srcRect/>
          <a:stretch/>
        </p:blipFill>
        <p:spPr>
          <a:xfrm>
            <a:off x="1022350" y="4159250"/>
            <a:ext cx="5080000" cy="889000"/>
          </a:xfrm>
          <a:prstGeom prst="rect">
            <a:avLst/>
          </a:prstGeom>
        </p:spPr>
      </p:pic>
      <p:sp>
        <p:nvSpPr>
          <p:cNvPr id="11" name="Text 7"/>
          <p:cNvSpPr/>
          <p:nvPr/>
        </p:nvSpPr>
        <p:spPr>
          <a:xfrm>
            <a:off x="6801247" y="2413000"/>
            <a:ext cx="4715292"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5A6478"/>
                </a:solidFill>
                <a:latin typeface="IBM Plex Mono" pitchFamily="49" charset="0"/>
                <a:ea typeface="IBM Plex Mono" pitchFamily="49" charset="-122"/>
                <a:cs typeface="IBM Plex Mono" pitchFamily="49" charset="-120"/>
              </a:rPr>
              <a:t>THE CAUSES ARE EVERYWHERE</a:t>
            </a:r>
            <a:endParaRPr lang="en-US" sz="1200" dirty="0"/>
          </a:p>
        </p:txBody>
      </p:sp>
      <p:sp>
        <p:nvSpPr>
          <p:cNvPr id="12" name="Shape 8"/>
          <p:cNvSpPr/>
          <p:nvPr/>
        </p:nvSpPr>
        <p:spPr>
          <a:xfrm>
            <a:off x="6801247" y="2711450"/>
            <a:ext cx="4577953" cy="533400"/>
          </a:xfrm>
          <a:prstGeom prst="roundRect">
            <a:avLst>
              <a:gd name="adj" fmla="val 19048"/>
            </a:avLst>
          </a:prstGeom>
          <a:solidFill>
            <a:srgbClr val="FDE2EF"/>
          </a:solidFill>
          <a:ln/>
        </p:spPr>
        <p:txBody>
          <a:bodyPr/>
          <a:lstStyle/>
          <a:p>
            <a:endParaRPr lang="en-US"/>
          </a:p>
        </p:txBody>
      </p:sp>
      <p:sp>
        <p:nvSpPr>
          <p:cNvPr id="13" name="Text 9"/>
          <p:cNvSpPr/>
          <p:nvPr/>
        </p:nvSpPr>
        <p:spPr>
          <a:xfrm>
            <a:off x="6979047" y="2838450"/>
            <a:ext cx="4349024"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E185D"/>
                </a:solidFill>
                <a:latin typeface="IBM Plex Sans" pitchFamily="34" charset="0"/>
                <a:ea typeface="IBM Plex Sans" pitchFamily="34" charset="-122"/>
                <a:cs typeface="IBM Plex Sans" pitchFamily="34" charset="-120"/>
              </a:rPr>
              <a:t>Laser</a:t>
            </a:r>
            <a:r>
              <a:rPr lang="en-US" sz="1600" dirty="0">
                <a:solidFill>
                  <a:srgbClr val="3B4660"/>
                </a:solidFill>
                <a:latin typeface="IBM Plex Sans" pitchFamily="34" charset="0"/>
                <a:ea typeface="IBM Plex Sans" pitchFamily="34" charset="-122"/>
                <a:cs typeface="IBM Plex Sans" pitchFamily="34" charset="-120"/>
              </a:rPr>
              <a:t> · power and cathode spot</a:t>
            </a:r>
            <a:endParaRPr lang="en-US" sz="1600" dirty="0"/>
          </a:p>
        </p:txBody>
      </p:sp>
      <p:sp>
        <p:nvSpPr>
          <p:cNvPr id="14" name="Shape 10"/>
          <p:cNvSpPr/>
          <p:nvPr/>
        </p:nvSpPr>
        <p:spPr>
          <a:xfrm>
            <a:off x="6801247" y="3333750"/>
            <a:ext cx="4577953" cy="533400"/>
          </a:xfrm>
          <a:prstGeom prst="roundRect">
            <a:avLst>
              <a:gd name="adj" fmla="val 19048"/>
            </a:avLst>
          </a:prstGeom>
          <a:solidFill>
            <a:srgbClr val="DBE7FF"/>
          </a:solidFill>
          <a:ln/>
        </p:spPr>
        <p:txBody>
          <a:bodyPr/>
          <a:lstStyle/>
          <a:p>
            <a:endParaRPr lang="en-US"/>
          </a:p>
        </p:txBody>
      </p:sp>
      <p:sp>
        <p:nvSpPr>
          <p:cNvPr id="15" name="Text 11"/>
          <p:cNvSpPr/>
          <p:nvPr/>
        </p:nvSpPr>
        <p:spPr>
          <a:xfrm>
            <a:off x="6979047" y="3460750"/>
            <a:ext cx="4349024"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D4ED8"/>
                </a:solidFill>
                <a:latin typeface="IBM Plex Sans" pitchFamily="34" charset="0"/>
                <a:ea typeface="IBM Plex Sans" pitchFamily="34" charset="-122"/>
                <a:cs typeface="IBM Plex Sans" pitchFamily="34" charset="-120"/>
              </a:rPr>
              <a:t>RF</a:t>
            </a:r>
            <a:r>
              <a:rPr lang="en-US" sz="1600" dirty="0">
                <a:solidFill>
                  <a:srgbClr val="3B4660"/>
                </a:solidFill>
                <a:latin typeface="IBM Plex Sans" pitchFamily="34" charset="0"/>
                <a:ea typeface="IBM Plex Sans" pitchFamily="34" charset="-122"/>
                <a:cs typeface="IBM Plex Sans" pitchFamily="34" charset="-120"/>
              </a:rPr>
              <a:t> · amplitudes and phases</a:t>
            </a:r>
            <a:endParaRPr lang="en-US" sz="1600" dirty="0"/>
          </a:p>
        </p:txBody>
      </p:sp>
      <p:sp>
        <p:nvSpPr>
          <p:cNvPr id="16" name="Shape 12"/>
          <p:cNvSpPr/>
          <p:nvPr/>
        </p:nvSpPr>
        <p:spPr>
          <a:xfrm>
            <a:off x="6801247" y="3956050"/>
            <a:ext cx="4577953" cy="533400"/>
          </a:xfrm>
          <a:prstGeom prst="roundRect">
            <a:avLst>
              <a:gd name="adj" fmla="val 19048"/>
            </a:avLst>
          </a:prstGeom>
          <a:solidFill>
            <a:srgbClr val="FDF0D5"/>
          </a:solidFill>
          <a:ln/>
        </p:spPr>
        <p:txBody>
          <a:bodyPr/>
          <a:lstStyle/>
          <a:p>
            <a:endParaRPr lang="en-US"/>
          </a:p>
        </p:txBody>
      </p:sp>
      <p:sp>
        <p:nvSpPr>
          <p:cNvPr id="17" name="Text 13"/>
          <p:cNvSpPr/>
          <p:nvPr/>
        </p:nvSpPr>
        <p:spPr>
          <a:xfrm>
            <a:off x="6979047" y="4083050"/>
            <a:ext cx="4349024"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45309"/>
                </a:solidFill>
                <a:latin typeface="IBM Plex Sans" pitchFamily="34" charset="0"/>
                <a:ea typeface="IBM Plex Sans" pitchFamily="34" charset="-122"/>
                <a:cs typeface="IBM Plex Sans" pitchFamily="34" charset="-120"/>
              </a:rPr>
              <a:t>Ambient</a:t>
            </a:r>
            <a:r>
              <a:rPr lang="en-US" sz="1600" dirty="0">
                <a:solidFill>
                  <a:srgbClr val="3B4660"/>
                </a:solidFill>
                <a:latin typeface="IBM Plex Sans" pitchFamily="34" charset="0"/>
                <a:ea typeface="IBM Plex Sans" pitchFamily="34" charset="-122"/>
                <a:cs typeface="IBM Plex Sans" pitchFamily="34" charset="-120"/>
              </a:rPr>
              <a:t> · temperature, humidity</a:t>
            </a:r>
            <a:endParaRPr lang="en-US" sz="1600" dirty="0"/>
          </a:p>
        </p:txBody>
      </p:sp>
      <p:sp>
        <p:nvSpPr>
          <p:cNvPr id="18" name="Shape 14"/>
          <p:cNvSpPr/>
          <p:nvPr/>
        </p:nvSpPr>
        <p:spPr>
          <a:xfrm>
            <a:off x="6801247" y="4578350"/>
            <a:ext cx="2480171" cy="482600"/>
          </a:xfrm>
          <a:prstGeom prst="roundRect">
            <a:avLst>
              <a:gd name="adj" fmla="val 15789"/>
            </a:avLst>
          </a:prstGeom>
          <a:gradFill rotWithShape="1">
            <a:gsLst>
              <a:gs pos="0">
                <a:srgbClr val="1D4ED8"/>
              </a:gs>
              <a:gs pos="100000">
                <a:srgbClr val="6D28D9"/>
              </a:gs>
            </a:gsLst>
            <a:lin ang="0" scaled="0"/>
          </a:gradFill>
          <a:ln/>
        </p:spPr>
        <p:txBody>
          <a:bodyPr/>
          <a:lstStyle/>
          <a:p>
            <a:endParaRPr lang="en-US"/>
          </a:p>
        </p:txBody>
      </p:sp>
      <p:sp>
        <p:nvSpPr>
          <p:cNvPr id="19" name="Text 15"/>
          <p:cNvSpPr/>
          <p:nvPr/>
        </p:nvSpPr>
        <p:spPr>
          <a:xfrm>
            <a:off x="6979047" y="4679950"/>
            <a:ext cx="2188308"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DF7"/>
                </a:solidFill>
                <a:latin typeface="IBM Plex Sans" pitchFamily="34" charset="0"/>
                <a:ea typeface="IBM Plex Sans" pitchFamily="34" charset="-122"/>
                <a:cs typeface="IBM Plex Sans" pitchFamily="34" charset="-120"/>
              </a:rPr>
              <a:t>No single knob fixes it.</a:t>
            </a:r>
            <a:endParaRPr lang="en-US" sz="1600" dirty="0"/>
          </a:p>
        </p:txBody>
      </p:sp>
      <p:sp>
        <p:nvSpPr>
          <p:cNvPr id="20" name="Text 16"/>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21" name="Text 17"/>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13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900"/>
                                        <p:tgtEl>
                                          <p:spTgt spid="8"/>
                                        </p:tgtEl>
                                      </p:cBhvr>
                                    </p:animEffect>
                                  </p:childTnLst>
                                </p:cTn>
                              </p:par>
                            </p:childTnLst>
                          </p:cTn>
                        </p:par>
                        <p:par>
                          <p:cTn id="31" fill="hold">
                            <p:stCondLst>
                              <p:cond delay="22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900"/>
                                        <p:tgtEl>
                                          <p:spTgt spid="10"/>
                                        </p:tgtEl>
                                      </p:cBhvr>
                                    </p:animEffect>
                                  </p:childTnLst>
                                </p:cTn>
                              </p:par>
                            </p:childTnLst>
                          </p:cTn>
                        </p:par>
                        <p:par>
                          <p:cTn id="35" fill="hold">
                            <p:stCondLst>
                              <p:cond delay="31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par>
                          <p:cTn id="42" fill="hold">
                            <p:stCondLst>
                              <p:cond delay="36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par>
                          <p:cTn id="49" fill="hold">
                            <p:stCondLst>
                              <p:cond delay="4100"/>
                            </p:stCondLst>
                            <p:childTnLst>
                              <p:par>
                                <p:cTn id="50" presetID="10"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Time series">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BACKGROUND</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Time series and forecasting</a:t>
            </a:r>
            <a:endParaRPr lang="en-US" sz="3600" dirty="0"/>
          </a:p>
        </p:txBody>
      </p:sp>
      <p:sp>
        <p:nvSpPr>
          <p:cNvPr id="5" name="Shape 5"/>
          <p:cNvSpPr/>
          <p:nvPr/>
        </p:nvSpPr>
        <p:spPr>
          <a:xfrm>
            <a:off x="812800" y="1905000"/>
            <a:ext cx="4826000" cy="1206500"/>
          </a:xfrm>
          <a:prstGeom prst="roundRect">
            <a:avLst>
              <a:gd name="adj" fmla="val 8421"/>
            </a:avLst>
          </a:prstGeom>
          <a:solidFill>
            <a:srgbClr val="DBE7FF"/>
          </a:solidFill>
          <a:ln>
            <a:noFill/>
          </a:ln>
        </p:spPr>
        <p:txBody>
          <a:bodyPr/>
          <a:lstStyle/>
          <a:p>
            <a:endParaRPr lang="en-US"/>
          </a:p>
        </p:txBody>
      </p:sp>
      <p:sp>
        <p:nvSpPr>
          <p:cNvPr id="6" name="Text 6"/>
          <p:cNvSpPr txBox="1"/>
          <p:nvPr/>
        </p:nvSpPr>
        <p:spPr>
          <a:xfrm>
            <a:off x="1016000" y="2082800"/>
            <a:ext cx="44196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Time series</a:t>
            </a:r>
            <a:endParaRPr lang="en-US" sz="1600" dirty="0"/>
          </a:p>
        </p:txBody>
      </p:sp>
      <p:sp>
        <p:nvSpPr>
          <p:cNvPr id="7" name="Text 7"/>
          <p:cNvSpPr txBox="1"/>
          <p:nvPr/>
        </p:nvSpPr>
        <p:spPr>
          <a:xfrm>
            <a:off x="1016000" y="2400300"/>
            <a:ext cx="4419600" cy="5334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A sequence of points in time order. Here: one point per shot.</a:t>
            </a:r>
            <a:endParaRPr lang="en-US" sz="1600" dirty="0"/>
          </a:p>
        </p:txBody>
      </p:sp>
      <p:sp>
        <p:nvSpPr>
          <p:cNvPr id="8" name="Shape 8"/>
          <p:cNvSpPr/>
          <p:nvPr/>
        </p:nvSpPr>
        <p:spPr>
          <a:xfrm>
            <a:off x="812800" y="3263900"/>
            <a:ext cx="4826000" cy="1206500"/>
          </a:xfrm>
          <a:prstGeom prst="roundRect">
            <a:avLst>
              <a:gd name="adj" fmla="val 8421"/>
            </a:avLst>
          </a:prstGeom>
          <a:solidFill>
            <a:srgbClr val="FDE2EF"/>
          </a:solidFill>
          <a:ln>
            <a:noFill/>
          </a:ln>
        </p:spPr>
        <p:txBody>
          <a:bodyPr/>
          <a:lstStyle/>
          <a:p>
            <a:endParaRPr lang="en-US"/>
          </a:p>
        </p:txBody>
      </p:sp>
      <p:sp>
        <p:nvSpPr>
          <p:cNvPr id="9" name="Text 9"/>
          <p:cNvSpPr txBox="1"/>
          <p:nvPr/>
        </p:nvSpPr>
        <p:spPr>
          <a:xfrm>
            <a:off x="1016000" y="3441700"/>
            <a:ext cx="44196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Forecasting</a:t>
            </a:r>
            <a:endParaRPr lang="en-US" sz="1600" dirty="0"/>
          </a:p>
        </p:txBody>
      </p:sp>
      <p:sp>
        <p:nvSpPr>
          <p:cNvPr id="10" name="Text 10"/>
          <p:cNvSpPr txBox="1"/>
          <p:nvPr/>
        </p:nvSpPr>
        <p:spPr>
          <a:xfrm>
            <a:off x="1016000" y="3759200"/>
            <a:ext cx="4419600" cy="5334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Using the past to predict what comes next, with an uncertainty that grows with the horizon.</a:t>
            </a:r>
            <a:endParaRPr lang="en-US" sz="1600" dirty="0"/>
          </a:p>
        </p:txBody>
      </p:sp>
      <p:sp>
        <p:nvSpPr>
          <p:cNvPr id="11" name="Shape 11"/>
          <p:cNvSpPr/>
          <p:nvPr/>
        </p:nvSpPr>
        <p:spPr>
          <a:xfrm>
            <a:off x="812800" y="4622800"/>
            <a:ext cx="4826000" cy="1206500"/>
          </a:xfrm>
          <a:prstGeom prst="roundRect">
            <a:avLst>
              <a:gd name="adj" fmla="val 8421"/>
            </a:avLst>
          </a:prstGeom>
          <a:solidFill>
            <a:srgbClr val="EDE4FF"/>
          </a:solidFill>
          <a:ln>
            <a:noFill/>
          </a:ln>
        </p:spPr>
        <p:txBody>
          <a:bodyPr/>
          <a:lstStyle/>
          <a:p>
            <a:endParaRPr lang="en-US"/>
          </a:p>
        </p:txBody>
      </p:sp>
      <p:sp>
        <p:nvSpPr>
          <p:cNvPr id="12" name="Text 12"/>
          <p:cNvSpPr txBox="1"/>
          <p:nvPr/>
        </p:nvSpPr>
        <p:spPr>
          <a:xfrm>
            <a:off x="1016000" y="4800600"/>
            <a:ext cx="44196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6D28D9"/>
                </a:solidFill>
                <a:latin typeface="Space Grotesk" pitchFamily="34" charset="0"/>
                <a:ea typeface="Space Grotesk" pitchFamily="34" charset="-122"/>
                <a:cs typeface="Space Grotesk" pitchFamily="34" charset="-120"/>
              </a:rPr>
              <a:t>In an accelerator</a:t>
            </a:r>
            <a:endParaRPr lang="en-US" sz="1600" dirty="0"/>
          </a:p>
        </p:txBody>
      </p:sp>
      <p:sp>
        <p:nvSpPr>
          <p:cNvPr id="13" name="Text 13"/>
          <p:cNvSpPr txBox="1"/>
          <p:nvPr/>
        </p:nvSpPr>
        <p:spPr>
          <a:xfrm>
            <a:off x="1016000" y="5118100"/>
            <a:ext cx="4419600" cy="5334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x1 … xn, the machine variables, are left drifting. y can be any beam parameter: here, the charge.</a:t>
            </a:r>
            <a:endParaRPr lang="en-US" sz="1600" dirty="0"/>
          </a:p>
        </p:txBody>
      </p:sp>
      <p:sp>
        <p:nvSpPr>
          <p:cNvPr id="14" name="Freeform 14"/>
          <p:cNvSpPr/>
          <p:nvPr/>
        </p:nvSpPr>
        <p:spPr>
          <a:xfrm>
            <a:off x="9474200" y="2854261"/>
            <a:ext cx="1719072" cy="2530539"/>
          </a:xfrm>
          <a:custGeom>
            <a:avLst/>
            <a:gdLst/>
            <a:ahLst/>
            <a:cxnLst/>
            <a:rect l="l" t="t" r="r" b="b"/>
            <a:pathLst>
              <a:path w="1719072" h="2530539">
                <a:moveTo>
                  <a:pt x="0" y="451494"/>
                </a:moveTo>
                <a:lnTo>
                  <a:pt x="143256" y="417102"/>
                </a:lnTo>
                <a:lnTo>
                  <a:pt x="286512" y="414836"/>
                </a:lnTo>
                <a:lnTo>
                  <a:pt x="429768" y="452654"/>
                </a:lnTo>
                <a:lnTo>
                  <a:pt x="573024" y="402948"/>
                </a:lnTo>
                <a:lnTo>
                  <a:pt x="716280" y="357725"/>
                </a:lnTo>
                <a:lnTo>
                  <a:pt x="859536" y="315021"/>
                </a:lnTo>
                <a:lnTo>
                  <a:pt x="1002792" y="272801"/>
                </a:lnTo>
                <a:lnTo>
                  <a:pt x="1146048" y="229013"/>
                </a:lnTo>
                <a:lnTo>
                  <a:pt x="1289304" y="181654"/>
                </a:lnTo>
                <a:lnTo>
                  <a:pt x="1432560" y="128823"/>
                </a:lnTo>
                <a:lnTo>
                  <a:pt x="1575816" y="68781"/>
                </a:lnTo>
                <a:lnTo>
                  <a:pt x="1719072" y="0"/>
                </a:lnTo>
                <a:lnTo>
                  <a:pt x="1719072" y="2530539"/>
                </a:lnTo>
                <a:lnTo>
                  <a:pt x="1575816" y="2530539"/>
                </a:lnTo>
                <a:lnTo>
                  <a:pt x="1432560" y="2530539"/>
                </a:lnTo>
                <a:lnTo>
                  <a:pt x="1289304" y="2530539"/>
                </a:lnTo>
                <a:lnTo>
                  <a:pt x="1146048" y="2444300"/>
                </a:lnTo>
                <a:lnTo>
                  <a:pt x="1002792" y="2263755"/>
                </a:lnTo>
                <a:lnTo>
                  <a:pt x="859536" y="2081642"/>
                </a:lnTo>
                <a:lnTo>
                  <a:pt x="716280" y="1900013"/>
                </a:lnTo>
                <a:lnTo>
                  <a:pt x="573024" y="1720904"/>
                </a:lnTo>
                <a:lnTo>
                  <a:pt x="429768" y="1546276"/>
                </a:lnTo>
                <a:lnTo>
                  <a:pt x="286512" y="1284125"/>
                </a:lnTo>
                <a:lnTo>
                  <a:pt x="143256" y="1062059"/>
                </a:lnTo>
                <a:lnTo>
                  <a:pt x="0" y="872118"/>
                </a:lnTo>
                <a:close/>
              </a:path>
            </a:pathLst>
          </a:custGeom>
          <a:solidFill>
            <a:srgbClr val="DB2777">
              <a:alpha val="12000"/>
            </a:srgbClr>
          </a:solidFill>
          <a:ln>
            <a:noFill/>
          </a:ln>
        </p:spPr>
        <p:txBody>
          <a:bodyPr/>
          <a:lstStyle/>
          <a:p>
            <a:endParaRPr lang="en-US"/>
          </a:p>
        </p:txBody>
      </p:sp>
      <p:sp>
        <p:nvSpPr>
          <p:cNvPr id="15" name="Freeform 15"/>
          <p:cNvSpPr/>
          <p:nvPr/>
        </p:nvSpPr>
        <p:spPr>
          <a:xfrm>
            <a:off x="9474200" y="3308184"/>
            <a:ext cx="1719072" cy="2076616"/>
          </a:xfrm>
          <a:custGeom>
            <a:avLst/>
            <a:gdLst/>
            <a:ahLst/>
            <a:cxnLst/>
            <a:rect l="l" t="t" r="r" b="b"/>
            <a:pathLst>
              <a:path w="1719072" h="2076616">
                <a:moveTo>
                  <a:pt x="0" y="58912"/>
                </a:moveTo>
                <a:lnTo>
                  <a:pt x="143256" y="57235"/>
                </a:lnTo>
                <a:lnTo>
                  <a:pt x="286512" y="87684"/>
                </a:lnTo>
                <a:lnTo>
                  <a:pt x="429768" y="158217"/>
                </a:lnTo>
                <a:lnTo>
                  <a:pt x="573024" y="141227"/>
                </a:lnTo>
                <a:lnTo>
                  <a:pt x="716280" y="128719"/>
                </a:lnTo>
                <a:lnTo>
                  <a:pt x="859536" y="118730"/>
                </a:lnTo>
                <a:lnTo>
                  <a:pt x="1002792" y="109225"/>
                </a:lnTo>
                <a:lnTo>
                  <a:pt x="1146048" y="98153"/>
                </a:lnTo>
                <a:lnTo>
                  <a:pt x="1289304" y="83509"/>
                </a:lnTo>
                <a:lnTo>
                  <a:pt x="1432560" y="63393"/>
                </a:lnTo>
                <a:lnTo>
                  <a:pt x="1575816" y="36066"/>
                </a:lnTo>
                <a:lnTo>
                  <a:pt x="1719072" y="0"/>
                </a:lnTo>
                <a:lnTo>
                  <a:pt x="1719072" y="2076616"/>
                </a:lnTo>
                <a:lnTo>
                  <a:pt x="1575816" y="2076616"/>
                </a:lnTo>
                <a:lnTo>
                  <a:pt x="1432560" y="1950359"/>
                </a:lnTo>
                <a:lnTo>
                  <a:pt x="1289304" y="1811572"/>
                </a:lnTo>
                <a:lnTo>
                  <a:pt x="1146048" y="1667314"/>
                </a:lnTo>
                <a:lnTo>
                  <a:pt x="1002792" y="1519484"/>
                </a:lnTo>
                <a:lnTo>
                  <a:pt x="859536" y="1370087"/>
                </a:lnTo>
                <a:lnTo>
                  <a:pt x="716280" y="1221173"/>
                </a:lnTo>
                <a:lnTo>
                  <a:pt x="573024" y="1074778"/>
                </a:lnTo>
                <a:lnTo>
                  <a:pt x="429768" y="932866"/>
                </a:lnTo>
                <a:lnTo>
                  <a:pt x="286512" y="703430"/>
                </a:lnTo>
                <a:lnTo>
                  <a:pt x="143256" y="514079"/>
                </a:lnTo>
                <a:lnTo>
                  <a:pt x="0" y="356854"/>
                </a:lnTo>
                <a:close/>
              </a:path>
            </a:pathLst>
          </a:custGeom>
          <a:solidFill>
            <a:srgbClr val="DB2777">
              <a:alpha val="22000"/>
            </a:srgbClr>
          </a:solidFill>
          <a:ln>
            <a:noFill/>
          </a:ln>
        </p:spPr>
        <p:txBody>
          <a:bodyPr/>
          <a:lstStyle/>
          <a:p>
            <a:endParaRPr lang="en-US"/>
          </a:p>
        </p:txBody>
      </p:sp>
      <p:sp>
        <p:nvSpPr>
          <p:cNvPr id="16" name="Freeform 16"/>
          <p:cNvSpPr/>
          <p:nvPr/>
        </p:nvSpPr>
        <p:spPr>
          <a:xfrm>
            <a:off x="9474200" y="3428437"/>
            <a:ext cx="1719072" cy="1630595"/>
          </a:xfrm>
          <a:custGeom>
            <a:avLst/>
            <a:gdLst/>
            <a:ahLst/>
            <a:cxnLst/>
            <a:rect l="l" t="t" r="r" b="b"/>
            <a:pathLst>
              <a:path w="1719072" h="1630595">
                <a:moveTo>
                  <a:pt x="0" y="0"/>
                </a:moveTo>
                <a:lnTo>
                  <a:pt x="143256" y="31038"/>
                </a:lnTo>
                <a:lnTo>
                  <a:pt x="286512" y="94202"/>
                </a:lnTo>
                <a:lnTo>
                  <a:pt x="429768" y="197451"/>
                </a:lnTo>
                <a:lnTo>
                  <a:pt x="573024" y="213176"/>
                </a:lnTo>
                <a:lnTo>
                  <a:pt x="716280" y="233383"/>
                </a:lnTo>
                <a:lnTo>
                  <a:pt x="859536" y="256110"/>
                </a:lnTo>
                <a:lnTo>
                  <a:pt x="1002792" y="279320"/>
                </a:lnTo>
                <a:lnTo>
                  <a:pt x="1146048" y="300963"/>
                </a:lnTo>
                <a:lnTo>
                  <a:pt x="1289304" y="319034"/>
                </a:lnTo>
                <a:lnTo>
                  <a:pt x="1432560" y="331633"/>
                </a:lnTo>
                <a:lnTo>
                  <a:pt x="1575816" y="337022"/>
                </a:lnTo>
                <a:lnTo>
                  <a:pt x="1719072" y="333671"/>
                </a:lnTo>
                <a:lnTo>
                  <a:pt x="1719072" y="1630595"/>
                </a:lnTo>
                <a:lnTo>
                  <a:pt x="1575816" y="1540474"/>
                </a:lnTo>
                <a:lnTo>
                  <a:pt x="1432560" y="1441613"/>
                </a:lnTo>
                <a:lnTo>
                  <a:pt x="1289304" y="1335542"/>
                </a:lnTo>
                <a:lnTo>
                  <a:pt x="1146048" y="1223999"/>
                </a:lnTo>
                <a:lnTo>
                  <a:pt x="1002792" y="1108884"/>
                </a:lnTo>
                <a:lnTo>
                  <a:pt x="859536" y="992202"/>
                </a:lnTo>
                <a:lnTo>
                  <a:pt x="716280" y="876003"/>
                </a:lnTo>
                <a:lnTo>
                  <a:pt x="573024" y="762324"/>
                </a:lnTo>
                <a:lnTo>
                  <a:pt x="429768" y="653127"/>
                </a:lnTo>
                <a:lnTo>
                  <a:pt x="286512" y="456406"/>
                </a:lnTo>
                <a:lnTo>
                  <a:pt x="143256" y="299770"/>
                </a:lnTo>
                <a:lnTo>
                  <a:pt x="0" y="175260"/>
                </a:lnTo>
                <a:close/>
              </a:path>
            </a:pathLst>
          </a:custGeom>
          <a:solidFill>
            <a:srgbClr val="DB2777">
              <a:alpha val="36000"/>
            </a:srgbClr>
          </a:solidFill>
          <a:ln>
            <a:noFill/>
          </a:ln>
        </p:spPr>
        <p:txBody>
          <a:bodyPr/>
          <a:lstStyle/>
          <a:p>
            <a:endParaRPr lang="en-US"/>
          </a:p>
        </p:txBody>
      </p:sp>
      <p:cxnSp>
        <p:nvCxnSpPr>
          <p:cNvPr id="17" name="Line 17"/>
          <p:cNvCxnSpPr/>
          <p:nvPr/>
        </p:nvCxnSpPr>
        <p:spPr>
          <a:xfrm flipV="1">
            <a:off x="6350000" y="2032000"/>
            <a:ext cx="0" cy="3429000"/>
          </a:xfrm>
          <a:prstGeom prst="line">
            <a:avLst/>
          </a:prstGeom>
          <a:ln w="12700">
            <a:solidFill>
              <a:srgbClr val="14213D"/>
            </a:solidFill>
            <a:round/>
            <a:tailEnd type="triangle" w="med" len="med"/>
          </a:ln>
        </p:spPr>
      </p:cxnSp>
      <p:cxnSp>
        <p:nvCxnSpPr>
          <p:cNvPr id="18" name="Line 18"/>
          <p:cNvCxnSpPr/>
          <p:nvPr/>
        </p:nvCxnSpPr>
        <p:spPr>
          <a:xfrm>
            <a:off x="6350000" y="5461000"/>
            <a:ext cx="5016500" cy="0"/>
          </a:xfrm>
          <a:prstGeom prst="line">
            <a:avLst/>
          </a:prstGeom>
          <a:ln w="12700">
            <a:solidFill>
              <a:srgbClr val="14213D"/>
            </a:solidFill>
            <a:round/>
            <a:tailEnd type="triangle" w="med" len="med"/>
          </a:ln>
        </p:spPr>
      </p:cxnSp>
      <p:cxnSp>
        <p:nvCxnSpPr>
          <p:cNvPr id="19" name="Line 19"/>
          <p:cNvCxnSpPr/>
          <p:nvPr/>
        </p:nvCxnSpPr>
        <p:spPr>
          <a:xfrm>
            <a:off x="9474200" y="2159000"/>
            <a:ext cx="0" cy="3302000"/>
          </a:xfrm>
          <a:prstGeom prst="line">
            <a:avLst/>
          </a:prstGeom>
          <a:ln w="12700">
            <a:solidFill>
              <a:srgbClr val="5A6478"/>
            </a:solidFill>
            <a:prstDash val="dash"/>
            <a:round/>
          </a:ln>
        </p:spPr>
      </p:cxnSp>
      <p:sp>
        <p:nvSpPr>
          <p:cNvPr id="20" name="Freeform 20"/>
          <p:cNvSpPr/>
          <p:nvPr/>
        </p:nvSpPr>
        <p:spPr>
          <a:xfrm>
            <a:off x="6540500" y="3394370"/>
            <a:ext cx="2933700" cy="1930740"/>
          </a:xfrm>
          <a:custGeom>
            <a:avLst/>
            <a:gdLst/>
            <a:ahLst/>
            <a:cxnLst/>
            <a:rect l="l" t="t" r="r" b="b"/>
            <a:pathLst>
              <a:path w="2933700" h="1930740" fill="none">
                <a:moveTo>
                  <a:pt x="0" y="641076"/>
                </a:moveTo>
                <a:lnTo>
                  <a:pt x="40188" y="798514"/>
                </a:lnTo>
                <a:lnTo>
                  <a:pt x="80375" y="757027"/>
                </a:lnTo>
                <a:lnTo>
                  <a:pt x="120563" y="798583"/>
                </a:lnTo>
                <a:lnTo>
                  <a:pt x="160751" y="767777"/>
                </a:lnTo>
                <a:lnTo>
                  <a:pt x="200938" y="907874"/>
                </a:lnTo>
                <a:lnTo>
                  <a:pt x="241126" y="1123029"/>
                </a:lnTo>
                <a:lnTo>
                  <a:pt x="281314" y="1068027"/>
                </a:lnTo>
                <a:lnTo>
                  <a:pt x="321501" y="1177947"/>
                </a:lnTo>
                <a:lnTo>
                  <a:pt x="361689" y="1097449"/>
                </a:lnTo>
                <a:lnTo>
                  <a:pt x="401877" y="1133307"/>
                </a:lnTo>
                <a:lnTo>
                  <a:pt x="442064" y="1116169"/>
                </a:lnTo>
                <a:lnTo>
                  <a:pt x="482252" y="877191"/>
                </a:lnTo>
                <a:lnTo>
                  <a:pt x="522440" y="1207421"/>
                </a:lnTo>
                <a:lnTo>
                  <a:pt x="562627" y="1155414"/>
                </a:lnTo>
                <a:lnTo>
                  <a:pt x="602815" y="1144029"/>
                </a:lnTo>
                <a:lnTo>
                  <a:pt x="643003" y="842331"/>
                </a:lnTo>
                <a:lnTo>
                  <a:pt x="683190" y="819085"/>
                </a:lnTo>
                <a:lnTo>
                  <a:pt x="723378" y="913421"/>
                </a:lnTo>
                <a:lnTo>
                  <a:pt x="763566" y="950165"/>
                </a:lnTo>
                <a:lnTo>
                  <a:pt x="803753" y="1033391"/>
                </a:lnTo>
                <a:lnTo>
                  <a:pt x="843941" y="969740"/>
                </a:lnTo>
                <a:lnTo>
                  <a:pt x="884129" y="1028501"/>
                </a:lnTo>
                <a:lnTo>
                  <a:pt x="924316" y="862151"/>
                </a:lnTo>
                <a:lnTo>
                  <a:pt x="964504" y="976443"/>
                </a:lnTo>
                <a:lnTo>
                  <a:pt x="1004692" y="980004"/>
                </a:lnTo>
                <a:lnTo>
                  <a:pt x="1044879" y="836765"/>
                </a:lnTo>
                <a:lnTo>
                  <a:pt x="1085067" y="1147991"/>
                </a:lnTo>
                <a:lnTo>
                  <a:pt x="1125255" y="996812"/>
                </a:lnTo>
                <a:lnTo>
                  <a:pt x="1165442" y="1084874"/>
                </a:lnTo>
                <a:lnTo>
                  <a:pt x="1205630" y="851809"/>
                </a:lnTo>
                <a:lnTo>
                  <a:pt x="1245818" y="843228"/>
                </a:lnTo>
                <a:lnTo>
                  <a:pt x="1286005" y="902808"/>
                </a:lnTo>
                <a:lnTo>
                  <a:pt x="1326193" y="941325"/>
                </a:lnTo>
                <a:lnTo>
                  <a:pt x="1366381" y="1044500"/>
                </a:lnTo>
                <a:lnTo>
                  <a:pt x="1406568" y="998128"/>
                </a:lnTo>
                <a:lnTo>
                  <a:pt x="1446756" y="907846"/>
                </a:lnTo>
                <a:lnTo>
                  <a:pt x="1486944" y="838390"/>
                </a:lnTo>
                <a:lnTo>
                  <a:pt x="1527132" y="888935"/>
                </a:lnTo>
                <a:lnTo>
                  <a:pt x="1567319" y="1106160"/>
                </a:lnTo>
                <a:lnTo>
                  <a:pt x="1607507" y="822500"/>
                </a:lnTo>
                <a:lnTo>
                  <a:pt x="1647695" y="1930740"/>
                </a:lnTo>
                <a:lnTo>
                  <a:pt x="1687882" y="934171"/>
                </a:lnTo>
                <a:lnTo>
                  <a:pt x="1728070" y="648731"/>
                </a:lnTo>
                <a:lnTo>
                  <a:pt x="1768258" y="812208"/>
                </a:lnTo>
                <a:lnTo>
                  <a:pt x="1808445" y="934152"/>
                </a:lnTo>
                <a:lnTo>
                  <a:pt x="1848633" y="450274"/>
                </a:lnTo>
                <a:lnTo>
                  <a:pt x="1888821" y="622162"/>
                </a:lnTo>
                <a:lnTo>
                  <a:pt x="1929008" y="597571"/>
                </a:lnTo>
                <a:lnTo>
                  <a:pt x="1969196" y="449911"/>
                </a:lnTo>
                <a:lnTo>
                  <a:pt x="2009384" y="568334"/>
                </a:lnTo>
                <a:lnTo>
                  <a:pt x="2049571" y="441304"/>
                </a:lnTo>
                <a:lnTo>
                  <a:pt x="2089759" y="205526"/>
                </a:lnTo>
                <a:lnTo>
                  <a:pt x="2129947" y="458505"/>
                </a:lnTo>
                <a:lnTo>
                  <a:pt x="2170134" y="393384"/>
                </a:lnTo>
                <a:lnTo>
                  <a:pt x="2210322" y="390398"/>
                </a:lnTo>
                <a:lnTo>
                  <a:pt x="2250510" y="421800"/>
                </a:lnTo>
                <a:lnTo>
                  <a:pt x="2290697" y="252717"/>
                </a:lnTo>
                <a:lnTo>
                  <a:pt x="2330885" y="200147"/>
                </a:lnTo>
                <a:lnTo>
                  <a:pt x="2371073" y="0"/>
                </a:lnTo>
                <a:lnTo>
                  <a:pt x="2411260" y="244934"/>
                </a:lnTo>
                <a:lnTo>
                  <a:pt x="2451448" y="83703"/>
                </a:lnTo>
                <a:lnTo>
                  <a:pt x="2491636" y="111159"/>
                </a:lnTo>
                <a:lnTo>
                  <a:pt x="2531823" y="16922"/>
                </a:lnTo>
                <a:lnTo>
                  <a:pt x="2572011" y="73788"/>
                </a:lnTo>
                <a:lnTo>
                  <a:pt x="2612199" y="153475"/>
                </a:lnTo>
                <a:lnTo>
                  <a:pt x="2652386" y="418635"/>
                </a:lnTo>
                <a:lnTo>
                  <a:pt x="2692574" y="10764"/>
                </a:lnTo>
                <a:lnTo>
                  <a:pt x="2732762" y="116524"/>
                </a:lnTo>
                <a:lnTo>
                  <a:pt x="2772949" y="370606"/>
                </a:lnTo>
                <a:lnTo>
                  <a:pt x="2813137" y="559647"/>
                </a:lnTo>
                <a:lnTo>
                  <a:pt x="2853325" y="475648"/>
                </a:lnTo>
                <a:lnTo>
                  <a:pt x="2893512" y="177678"/>
                </a:lnTo>
                <a:lnTo>
                  <a:pt x="2933700" y="121698"/>
                </a:lnTo>
              </a:path>
            </a:pathLst>
          </a:custGeom>
          <a:noFill/>
          <a:ln w="19050">
            <a:solidFill>
              <a:srgbClr val="6D28D9"/>
            </a:solidFill>
            <a:round/>
          </a:ln>
        </p:spPr>
        <p:txBody>
          <a:bodyPr/>
          <a:lstStyle/>
          <a:p>
            <a:endParaRPr lang="en-US"/>
          </a:p>
        </p:txBody>
      </p:sp>
      <p:sp>
        <p:nvSpPr>
          <p:cNvPr id="21" name="Shape 21"/>
          <p:cNvSpPr/>
          <p:nvPr/>
        </p:nvSpPr>
        <p:spPr>
          <a:xfrm>
            <a:off x="6508750" y="4003696"/>
            <a:ext cx="63500" cy="63500"/>
          </a:xfrm>
          <a:prstGeom prst="ellipse">
            <a:avLst/>
          </a:prstGeom>
          <a:solidFill>
            <a:srgbClr val="6D28D9"/>
          </a:solidFill>
          <a:ln>
            <a:noFill/>
          </a:ln>
        </p:spPr>
        <p:txBody>
          <a:bodyPr/>
          <a:lstStyle/>
          <a:p>
            <a:endParaRPr lang="en-US"/>
          </a:p>
        </p:txBody>
      </p:sp>
      <p:sp>
        <p:nvSpPr>
          <p:cNvPr id="22" name="Shape 22"/>
          <p:cNvSpPr/>
          <p:nvPr/>
        </p:nvSpPr>
        <p:spPr>
          <a:xfrm>
            <a:off x="6629313" y="4161202"/>
            <a:ext cx="63500" cy="63500"/>
          </a:xfrm>
          <a:prstGeom prst="ellipse">
            <a:avLst/>
          </a:prstGeom>
          <a:solidFill>
            <a:srgbClr val="6D28D9"/>
          </a:solidFill>
          <a:ln>
            <a:noFill/>
          </a:ln>
        </p:spPr>
        <p:txBody>
          <a:bodyPr/>
          <a:lstStyle/>
          <a:p>
            <a:endParaRPr lang="en-US"/>
          </a:p>
        </p:txBody>
      </p:sp>
      <p:sp>
        <p:nvSpPr>
          <p:cNvPr id="23" name="Shape 23"/>
          <p:cNvSpPr/>
          <p:nvPr/>
        </p:nvSpPr>
        <p:spPr>
          <a:xfrm>
            <a:off x="6749876" y="4485648"/>
            <a:ext cx="63500" cy="63500"/>
          </a:xfrm>
          <a:prstGeom prst="ellipse">
            <a:avLst/>
          </a:prstGeom>
          <a:solidFill>
            <a:srgbClr val="6D28D9"/>
          </a:solidFill>
          <a:ln>
            <a:noFill/>
          </a:ln>
        </p:spPr>
        <p:txBody>
          <a:bodyPr/>
          <a:lstStyle/>
          <a:p>
            <a:endParaRPr lang="en-US"/>
          </a:p>
        </p:txBody>
      </p:sp>
      <p:sp>
        <p:nvSpPr>
          <p:cNvPr id="24" name="Shape 24"/>
          <p:cNvSpPr/>
          <p:nvPr/>
        </p:nvSpPr>
        <p:spPr>
          <a:xfrm>
            <a:off x="6870439" y="4460068"/>
            <a:ext cx="63500" cy="63500"/>
          </a:xfrm>
          <a:prstGeom prst="ellipse">
            <a:avLst/>
          </a:prstGeom>
          <a:solidFill>
            <a:srgbClr val="6D28D9"/>
          </a:solidFill>
          <a:ln>
            <a:noFill/>
          </a:ln>
        </p:spPr>
        <p:txBody>
          <a:bodyPr/>
          <a:lstStyle/>
          <a:p>
            <a:endParaRPr lang="en-US"/>
          </a:p>
        </p:txBody>
      </p:sp>
      <p:sp>
        <p:nvSpPr>
          <p:cNvPr id="25" name="Shape 25"/>
          <p:cNvSpPr/>
          <p:nvPr/>
        </p:nvSpPr>
        <p:spPr>
          <a:xfrm>
            <a:off x="6991002" y="4239811"/>
            <a:ext cx="63500" cy="63500"/>
          </a:xfrm>
          <a:prstGeom prst="ellipse">
            <a:avLst/>
          </a:prstGeom>
          <a:solidFill>
            <a:srgbClr val="6D28D9"/>
          </a:solidFill>
          <a:ln>
            <a:noFill/>
          </a:ln>
        </p:spPr>
        <p:txBody>
          <a:bodyPr/>
          <a:lstStyle/>
          <a:p>
            <a:endParaRPr lang="en-US"/>
          </a:p>
        </p:txBody>
      </p:sp>
      <p:sp>
        <p:nvSpPr>
          <p:cNvPr id="26" name="Shape 26"/>
          <p:cNvSpPr/>
          <p:nvPr/>
        </p:nvSpPr>
        <p:spPr>
          <a:xfrm>
            <a:off x="7111565" y="4506649"/>
            <a:ext cx="63500" cy="63500"/>
          </a:xfrm>
          <a:prstGeom prst="ellipse">
            <a:avLst/>
          </a:prstGeom>
          <a:solidFill>
            <a:srgbClr val="6D28D9"/>
          </a:solidFill>
          <a:ln>
            <a:noFill/>
          </a:ln>
        </p:spPr>
        <p:txBody>
          <a:bodyPr/>
          <a:lstStyle/>
          <a:p>
            <a:endParaRPr lang="en-US"/>
          </a:p>
        </p:txBody>
      </p:sp>
      <p:sp>
        <p:nvSpPr>
          <p:cNvPr id="27" name="Shape 27"/>
          <p:cNvSpPr/>
          <p:nvPr/>
        </p:nvSpPr>
        <p:spPr>
          <a:xfrm>
            <a:off x="7232128" y="4276040"/>
            <a:ext cx="63500" cy="63500"/>
          </a:xfrm>
          <a:prstGeom prst="ellipse">
            <a:avLst/>
          </a:prstGeom>
          <a:solidFill>
            <a:srgbClr val="6D28D9"/>
          </a:solidFill>
          <a:ln>
            <a:noFill/>
          </a:ln>
        </p:spPr>
        <p:txBody>
          <a:bodyPr/>
          <a:lstStyle/>
          <a:p>
            <a:endParaRPr lang="en-US"/>
          </a:p>
        </p:txBody>
      </p:sp>
      <p:sp>
        <p:nvSpPr>
          <p:cNvPr id="28" name="Shape 28"/>
          <p:cNvSpPr/>
          <p:nvPr/>
        </p:nvSpPr>
        <p:spPr>
          <a:xfrm>
            <a:off x="7352691" y="4332360"/>
            <a:ext cx="63500" cy="63500"/>
          </a:xfrm>
          <a:prstGeom prst="ellipse">
            <a:avLst/>
          </a:prstGeom>
          <a:solidFill>
            <a:srgbClr val="6D28D9"/>
          </a:solidFill>
          <a:ln>
            <a:noFill/>
          </a:ln>
        </p:spPr>
        <p:txBody>
          <a:bodyPr/>
          <a:lstStyle/>
          <a:p>
            <a:endParaRPr lang="en-US"/>
          </a:p>
        </p:txBody>
      </p:sp>
      <p:sp>
        <p:nvSpPr>
          <p:cNvPr id="29" name="Shape 29"/>
          <p:cNvSpPr/>
          <p:nvPr/>
        </p:nvSpPr>
        <p:spPr>
          <a:xfrm>
            <a:off x="7473254" y="4339063"/>
            <a:ext cx="63500" cy="63500"/>
          </a:xfrm>
          <a:prstGeom prst="ellipse">
            <a:avLst/>
          </a:prstGeom>
          <a:solidFill>
            <a:srgbClr val="6D28D9"/>
          </a:solidFill>
          <a:ln>
            <a:noFill/>
          </a:ln>
        </p:spPr>
        <p:txBody>
          <a:bodyPr/>
          <a:lstStyle/>
          <a:p>
            <a:endParaRPr lang="en-US"/>
          </a:p>
        </p:txBody>
      </p:sp>
      <p:sp>
        <p:nvSpPr>
          <p:cNvPr id="30" name="Shape 30"/>
          <p:cNvSpPr/>
          <p:nvPr/>
        </p:nvSpPr>
        <p:spPr>
          <a:xfrm>
            <a:off x="7593817" y="4510610"/>
            <a:ext cx="63500" cy="63500"/>
          </a:xfrm>
          <a:prstGeom prst="ellipse">
            <a:avLst/>
          </a:prstGeom>
          <a:solidFill>
            <a:srgbClr val="6D28D9"/>
          </a:solidFill>
          <a:ln>
            <a:noFill/>
          </a:ln>
        </p:spPr>
        <p:txBody>
          <a:bodyPr/>
          <a:lstStyle/>
          <a:p>
            <a:endParaRPr lang="en-US"/>
          </a:p>
        </p:txBody>
      </p:sp>
      <p:sp>
        <p:nvSpPr>
          <p:cNvPr id="31" name="Shape 31"/>
          <p:cNvSpPr/>
          <p:nvPr/>
        </p:nvSpPr>
        <p:spPr>
          <a:xfrm>
            <a:off x="7714380" y="4214428"/>
            <a:ext cx="63500" cy="63500"/>
          </a:xfrm>
          <a:prstGeom prst="ellipse">
            <a:avLst/>
          </a:prstGeom>
          <a:solidFill>
            <a:srgbClr val="6D28D9"/>
          </a:solidFill>
          <a:ln>
            <a:noFill/>
          </a:ln>
        </p:spPr>
        <p:txBody>
          <a:bodyPr/>
          <a:lstStyle/>
          <a:p>
            <a:endParaRPr lang="en-US"/>
          </a:p>
        </p:txBody>
      </p:sp>
      <p:sp>
        <p:nvSpPr>
          <p:cNvPr id="32" name="Shape 32"/>
          <p:cNvSpPr/>
          <p:nvPr/>
        </p:nvSpPr>
        <p:spPr>
          <a:xfrm>
            <a:off x="7834943" y="4303944"/>
            <a:ext cx="63500" cy="63500"/>
          </a:xfrm>
          <a:prstGeom prst="ellipse">
            <a:avLst/>
          </a:prstGeom>
          <a:solidFill>
            <a:srgbClr val="6D28D9"/>
          </a:solidFill>
          <a:ln>
            <a:noFill/>
          </a:ln>
        </p:spPr>
        <p:txBody>
          <a:bodyPr/>
          <a:lstStyle/>
          <a:p>
            <a:endParaRPr lang="en-US"/>
          </a:p>
        </p:txBody>
      </p:sp>
      <p:sp>
        <p:nvSpPr>
          <p:cNvPr id="33" name="Shape 33"/>
          <p:cNvSpPr/>
          <p:nvPr/>
        </p:nvSpPr>
        <p:spPr>
          <a:xfrm>
            <a:off x="7955506" y="4270466"/>
            <a:ext cx="63500" cy="63500"/>
          </a:xfrm>
          <a:prstGeom prst="ellipse">
            <a:avLst/>
          </a:prstGeom>
          <a:solidFill>
            <a:srgbClr val="6D28D9"/>
          </a:solidFill>
          <a:ln>
            <a:noFill/>
          </a:ln>
        </p:spPr>
        <p:txBody>
          <a:bodyPr/>
          <a:lstStyle/>
          <a:p>
            <a:endParaRPr lang="en-US"/>
          </a:p>
        </p:txBody>
      </p:sp>
      <p:sp>
        <p:nvSpPr>
          <p:cNvPr id="34" name="Shape 34"/>
          <p:cNvSpPr/>
          <p:nvPr/>
        </p:nvSpPr>
        <p:spPr>
          <a:xfrm>
            <a:off x="8076069" y="4468780"/>
            <a:ext cx="63500" cy="63500"/>
          </a:xfrm>
          <a:prstGeom prst="ellipse">
            <a:avLst/>
          </a:prstGeom>
          <a:solidFill>
            <a:srgbClr val="6D28D9"/>
          </a:solidFill>
          <a:ln>
            <a:noFill/>
          </a:ln>
        </p:spPr>
        <p:txBody>
          <a:bodyPr/>
          <a:lstStyle/>
          <a:p>
            <a:endParaRPr lang="en-US"/>
          </a:p>
        </p:txBody>
      </p:sp>
      <p:sp>
        <p:nvSpPr>
          <p:cNvPr id="35" name="Shape 35"/>
          <p:cNvSpPr/>
          <p:nvPr/>
        </p:nvSpPr>
        <p:spPr>
          <a:xfrm>
            <a:off x="8196632" y="4296790"/>
            <a:ext cx="63500" cy="63500"/>
          </a:xfrm>
          <a:prstGeom prst="ellipse">
            <a:avLst/>
          </a:prstGeom>
          <a:solidFill>
            <a:srgbClr val="6D28D9"/>
          </a:solidFill>
          <a:ln>
            <a:noFill/>
          </a:ln>
        </p:spPr>
        <p:txBody>
          <a:bodyPr/>
          <a:lstStyle/>
          <a:p>
            <a:endParaRPr lang="en-US"/>
          </a:p>
        </p:txBody>
      </p:sp>
      <p:sp>
        <p:nvSpPr>
          <p:cNvPr id="36" name="Shape 36"/>
          <p:cNvSpPr/>
          <p:nvPr/>
        </p:nvSpPr>
        <p:spPr>
          <a:xfrm>
            <a:off x="8317195" y="4296772"/>
            <a:ext cx="63500" cy="63500"/>
          </a:xfrm>
          <a:prstGeom prst="ellipse">
            <a:avLst/>
          </a:prstGeom>
          <a:solidFill>
            <a:srgbClr val="6D28D9"/>
          </a:solidFill>
          <a:ln>
            <a:noFill/>
          </a:ln>
        </p:spPr>
        <p:txBody>
          <a:bodyPr/>
          <a:lstStyle/>
          <a:p>
            <a:endParaRPr lang="en-US"/>
          </a:p>
        </p:txBody>
      </p:sp>
      <p:sp>
        <p:nvSpPr>
          <p:cNvPr id="37" name="Shape 37"/>
          <p:cNvSpPr/>
          <p:nvPr/>
        </p:nvSpPr>
        <p:spPr>
          <a:xfrm>
            <a:off x="8437758" y="3960191"/>
            <a:ext cx="63500" cy="63500"/>
          </a:xfrm>
          <a:prstGeom prst="ellipse">
            <a:avLst/>
          </a:prstGeom>
          <a:solidFill>
            <a:srgbClr val="6D28D9"/>
          </a:solidFill>
          <a:ln>
            <a:noFill/>
          </a:ln>
        </p:spPr>
        <p:txBody>
          <a:bodyPr/>
          <a:lstStyle/>
          <a:p>
            <a:endParaRPr lang="en-US"/>
          </a:p>
        </p:txBody>
      </p:sp>
      <p:sp>
        <p:nvSpPr>
          <p:cNvPr id="38" name="Shape 38"/>
          <p:cNvSpPr/>
          <p:nvPr/>
        </p:nvSpPr>
        <p:spPr>
          <a:xfrm>
            <a:off x="8558321" y="3803924"/>
            <a:ext cx="63500" cy="63500"/>
          </a:xfrm>
          <a:prstGeom prst="ellipse">
            <a:avLst/>
          </a:prstGeom>
          <a:solidFill>
            <a:srgbClr val="6D28D9"/>
          </a:solidFill>
          <a:ln>
            <a:noFill/>
          </a:ln>
        </p:spPr>
        <p:txBody>
          <a:bodyPr/>
          <a:lstStyle/>
          <a:p>
            <a:endParaRPr lang="en-US"/>
          </a:p>
        </p:txBody>
      </p:sp>
      <p:sp>
        <p:nvSpPr>
          <p:cNvPr id="39" name="Shape 39"/>
          <p:cNvSpPr/>
          <p:nvPr/>
        </p:nvSpPr>
        <p:spPr>
          <a:xfrm>
            <a:off x="8678884" y="3756004"/>
            <a:ext cx="63500" cy="63500"/>
          </a:xfrm>
          <a:prstGeom prst="ellipse">
            <a:avLst/>
          </a:prstGeom>
          <a:solidFill>
            <a:srgbClr val="6D28D9"/>
          </a:solidFill>
          <a:ln>
            <a:noFill/>
          </a:ln>
        </p:spPr>
        <p:txBody>
          <a:bodyPr/>
          <a:lstStyle/>
          <a:p>
            <a:endParaRPr lang="en-US"/>
          </a:p>
        </p:txBody>
      </p:sp>
      <p:sp>
        <p:nvSpPr>
          <p:cNvPr id="40" name="Shape 40"/>
          <p:cNvSpPr/>
          <p:nvPr/>
        </p:nvSpPr>
        <p:spPr>
          <a:xfrm>
            <a:off x="8799447" y="3615337"/>
            <a:ext cx="63500" cy="63500"/>
          </a:xfrm>
          <a:prstGeom prst="ellipse">
            <a:avLst/>
          </a:prstGeom>
          <a:solidFill>
            <a:srgbClr val="6D28D9"/>
          </a:solidFill>
          <a:ln>
            <a:noFill/>
          </a:ln>
        </p:spPr>
        <p:txBody>
          <a:bodyPr/>
          <a:lstStyle/>
          <a:p>
            <a:endParaRPr lang="en-US"/>
          </a:p>
        </p:txBody>
      </p:sp>
      <p:sp>
        <p:nvSpPr>
          <p:cNvPr id="41" name="Shape 41"/>
          <p:cNvSpPr/>
          <p:nvPr/>
        </p:nvSpPr>
        <p:spPr>
          <a:xfrm>
            <a:off x="8920010" y="3607554"/>
            <a:ext cx="63500" cy="63500"/>
          </a:xfrm>
          <a:prstGeom prst="ellipse">
            <a:avLst/>
          </a:prstGeom>
          <a:solidFill>
            <a:srgbClr val="6D28D9"/>
          </a:solidFill>
          <a:ln>
            <a:noFill/>
          </a:ln>
        </p:spPr>
        <p:txBody>
          <a:bodyPr/>
          <a:lstStyle/>
          <a:p>
            <a:endParaRPr lang="en-US"/>
          </a:p>
        </p:txBody>
      </p:sp>
      <p:sp>
        <p:nvSpPr>
          <p:cNvPr id="42" name="Shape 42"/>
          <p:cNvSpPr/>
          <p:nvPr/>
        </p:nvSpPr>
        <p:spPr>
          <a:xfrm>
            <a:off x="9040573" y="3379541"/>
            <a:ext cx="63500" cy="63500"/>
          </a:xfrm>
          <a:prstGeom prst="ellipse">
            <a:avLst/>
          </a:prstGeom>
          <a:solidFill>
            <a:srgbClr val="6D28D9"/>
          </a:solidFill>
          <a:ln>
            <a:noFill/>
          </a:ln>
        </p:spPr>
        <p:txBody>
          <a:bodyPr/>
          <a:lstStyle/>
          <a:p>
            <a:endParaRPr lang="en-US"/>
          </a:p>
        </p:txBody>
      </p:sp>
      <p:sp>
        <p:nvSpPr>
          <p:cNvPr id="43" name="Shape 43"/>
          <p:cNvSpPr/>
          <p:nvPr/>
        </p:nvSpPr>
        <p:spPr>
          <a:xfrm>
            <a:off x="9161136" y="3781255"/>
            <a:ext cx="63500" cy="63500"/>
          </a:xfrm>
          <a:prstGeom prst="ellipse">
            <a:avLst/>
          </a:prstGeom>
          <a:solidFill>
            <a:srgbClr val="6D28D9"/>
          </a:solidFill>
          <a:ln>
            <a:noFill/>
          </a:ln>
        </p:spPr>
        <p:txBody>
          <a:bodyPr/>
          <a:lstStyle/>
          <a:p>
            <a:endParaRPr lang="en-US"/>
          </a:p>
        </p:txBody>
      </p:sp>
      <p:sp>
        <p:nvSpPr>
          <p:cNvPr id="44" name="Shape 44"/>
          <p:cNvSpPr/>
          <p:nvPr/>
        </p:nvSpPr>
        <p:spPr>
          <a:xfrm>
            <a:off x="9281699" y="3733225"/>
            <a:ext cx="63500" cy="63500"/>
          </a:xfrm>
          <a:prstGeom prst="ellipse">
            <a:avLst/>
          </a:prstGeom>
          <a:solidFill>
            <a:srgbClr val="6D28D9"/>
          </a:solidFill>
          <a:ln>
            <a:noFill/>
          </a:ln>
        </p:spPr>
        <p:txBody>
          <a:bodyPr/>
          <a:lstStyle/>
          <a:p>
            <a:endParaRPr lang="en-US"/>
          </a:p>
        </p:txBody>
      </p:sp>
      <p:sp>
        <p:nvSpPr>
          <p:cNvPr id="45" name="Shape 45"/>
          <p:cNvSpPr/>
          <p:nvPr/>
        </p:nvSpPr>
        <p:spPr>
          <a:xfrm>
            <a:off x="9402262" y="3540298"/>
            <a:ext cx="63500" cy="63500"/>
          </a:xfrm>
          <a:prstGeom prst="ellipse">
            <a:avLst/>
          </a:prstGeom>
          <a:solidFill>
            <a:srgbClr val="6D28D9"/>
          </a:solidFill>
          <a:ln>
            <a:noFill/>
          </a:ln>
        </p:spPr>
        <p:txBody>
          <a:bodyPr/>
          <a:lstStyle/>
          <a:p>
            <a:endParaRPr lang="en-US"/>
          </a:p>
        </p:txBody>
      </p:sp>
      <p:sp>
        <p:nvSpPr>
          <p:cNvPr id="46" name="Freeform 46"/>
          <p:cNvSpPr/>
          <p:nvPr/>
        </p:nvSpPr>
        <p:spPr>
          <a:xfrm>
            <a:off x="9474200" y="3516067"/>
            <a:ext cx="1719072" cy="894503"/>
          </a:xfrm>
          <a:custGeom>
            <a:avLst/>
            <a:gdLst/>
            <a:ahLst/>
            <a:cxnLst/>
            <a:rect l="l" t="t" r="r" b="b"/>
            <a:pathLst>
              <a:path w="1719072" h="894503" fill="none">
                <a:moveTo>
                  <a:pt x="0" y="0"/>
                </a:moveTo>
                <a:lnTo>
                  <a:pt x="143256" y="77774"/>
                </a:lnTo>
                <a:lnTo>
                  <a:pt x="286512" y="187674"/>
                </a:lnTo>
                <a:lnTo>
                  <a:pt x="429768" y="337659"/>
                </a:lnTo>
                <a:lnTo>
                  <a:pt x="573024" y="400120"/>
                </a:lnTo>
                <a:lnTo>
                  <a:pt x="716280" y="467063"/>
                </a:lnTo>
                <a:lnTo>
                  <a:pt x="859536" y="536526"/>
                </a:lnTo>
                <a:lnTo>
                  <a:pt x="1002792" y="606472"/>
                </a:lnTo>
                <a:lnTo>
                  <a:pt x="1146048" y="674851"/>
                </a:lnTo>
                <a:lnTo>
                  <a:pt x="1289304" y="739658"/>
                </a:lnTo>
                <a:lnTo>
                  <a:pt x="1432560" y="798993"/>
                </a:lnTo>
                <a:lnTo>
                  <a:pt x="1575816" y="851118"/>
                </a:lnTo>
                <a:lnTo>
                  <a:pt x="1719072" y="894503"/>
                </a:lnTo>
              </a:path>
            </a:pathLst>
          </a:custGeom>
          <a:noFill/>
          <a:ln w="19050">
            <a:solidFill>
              <a:srgbClr val="DB2777"/>
            </a:solidFill>
            <a:prstDash val="dash"/>
            <a:round/>
          </a:ln>
        </p:spPr>
        <p:txBody>
          <a:bodyPr/>
          <a:lstStyle/>
          <a:p>
            <a:endParaRPr lang="en-US"/>
          </a:p>
        </p:txBody>
      </p:sp>
      <p:sp>
        <p:nvSpPr>
          <p:cNvPr id="47" name="Shape 47"/>
          <p:cNvSpPr/>
          <p:nvPr/>
        </p:nvSpPr>
        <p:spPr>
          <a:xfrm>
            <a:off x="9423400" y="3465267"/>
            <a:ext cx="101600" cy="101600"/>
          </a:xfrm>
          <a:prstGeom prst="ellipse">
            <a:avLst/>
          </a:prstGeom>
          <a:solidFill>
            <a:srgbClr val="14213D"/>
          </a:solidFill>
          <a:ln>
            <a:noFill/>
          </a:ln>
        </p:spPr>
        <p:txBody>
          <a:bodyPr/>
          <a:lstStyle/>
          <a:p>
            <a:endParaRPr lang="en-US"/>
          </a:p>
        </p:txBody>
      </p:sp>
      <p:sp>
        <p:nvSpPr>
          <p:cNvPr id="48" name="Text 48"/>
          <p:cNvSpPr txBox="1"/>
          <p:nvPr/>
        </p:nvSpPr>
        <p:spPr>
          <a:xfrm>
            <a:off x="6426200" y="1905000"/>
            <a:ext cx="381000" cy="2349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Mono" pitchFamily="49" charset="0"/>
                <a:ea typeface="IBM Plex Mono" pitchFamily="49" charset="-122"/>
                <a:cs typeface="IBM Plex Mono" pitchFamily="49" charset="-120"/>
              </a:rPr>
              <a:t>y</a:t>
            </a:r>
            <a:endParaRPr lang="en-US" sz="1600" dirty="0"/>
          </a:p>
        </p:txBody>
      </p:sp>
      <p:sp>
        <p:nvSpPr>
          <p:cNvPr id="49" name="Text 49"/>
          <p:cNvSpPr txBox="1"/>
          <p:nvPr/>
        </p:nvSpPr>
        <p:spPr>
          <a:xfrm>
            <a:off x="11188700" y="5524500"/>
            <a:ext cx="2540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Mono" pitchFamily="49" charset="0"/>
                <a:ea typeface="IBM Plex Mono" pitchFamily="49" charset="-122"/>
                <a:cs typeface="IBM Plex Mono" pitchFamily="49" charset="-120"/>
              </a:rPr>
              <a:t>t</a:t>
            </a:r>
            <a:endParaRPr lang="en-US" sz="1600" dirty="0"/>
          </a:p>
        </p:txBody>
      </p:sp>
      <p:sp>
        <p:nvSpPr>
          <p:cNvPr id="50" name="Text 50"/>
          <p:cNvSpPr txBox="1"/>
          <p:nvPr/>
        </p:nvSpPr>
        <p:spPr>
          <a:xfrm>
            <a:off x="9283700" y="5524500"/>
            <a:ext cx="381000" cy="285750"/>
          </a:xfrm>
          <a:prstGeom prst="rect">
            <a:avLst/>
          </a:prstGeom>
          <a:noFill/>
          <a:ln>
            <a:noFill/>
          </a:ln>
        </p:spPr>
        <p:txBody>
          <a:bodyPr wrap="square" lIns="0" tIns="0" rIns="0" bIns="0" rtlCol="0" anchor="t">
            <a:normAutofit/>
          </a:bodyPr>
          <a:lstStyle/>
          <a:p>
            <a:pPr marL="0" indent="0" algn="ctr">
              <a:lnSpc>
                <a:spcPts val="2240"/>
              </a:lnSpc>
              <a:buNone/>
            </a:pPr>
            <a:r>
              <a:rPr lang="en-US" sz="1600" dirty="0">
                <a:solidFill>
                  <a:srgbClr val="14213D"/>
                </a:solidFill>
                <a:latin typeface="IBM Plex Mono" pitchFamily="49" charset="0"/>
                <a:ea typeface="IBM Plex Mono" pitchFamily="49" charset="-122"/>
                <a:cs typeface="IBM Plex Mono" pitchFamily="49" charset="-120"/>
              </a:rPr>
              <a:t>t*</a:t>
            </a:r>
            <a:endParaRPr lang="en-US" sz="1600" dirty="0"/>
          </a:p>
        </p:txBody>
      </p:sp>
      <p:sp>
        <p:nvSpPr>
          <p:cNvPr id="51" name="Text 51"/>
          <p:cNvSpPr txBox="1"/>
          <p:nvPr/>
        </p:nvSpPr>
        <p:spPr>
          <a:xfrm>
            <a:off x="6985000" y="2984500"/>
            <a:ext cx="1651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6D28D9"/>
                </a:solidFill>
                <a:latin typeface="IBM Plex Mono" pitchFamily="49" charset="0"/>
                <a:ea typeface="IBM Plex Mono" pitchFamily="49" charset="-122"/>
                <a:cs typeface="IBM Plex Mono" pitchFamily="49" charset="-120"/>
              </a:rPr>
              <a:t>the past</a:t>
            </a:r>
            <a:endParaRPr lang="en-US" sz="1200" dirty="0"/>
          </a:p>
        </p:txBody>
      </p:sp>
      <p:sp>
        <p:nvSpPr>
          <p:cNvPr id="52" name="Text 52"/>
          <p:cNvSpPr txBox="1"/>
          <p:nvPr/>
        </p:nvSpPr>
        <p:spPr>
          <a:xfrm>
            <a:off x="9906000" y="2095500"/>
            <a:ext cx="1460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BE185D"/>
                </a:solidFill>
                <a:latin typeface="IBM Plex Mono" pitchFamily="49" charset="0"/>
                <a:ea typeface="IBM Plex Mono" pitchFamily="49" charset="-122"/>
                <a:cs typeface="IBM Plex Mono" pitchFamily="49" charset="-120"/>
              </a:rPr>
              <a:t>the forecast</a:t>
            </a:r>
            <a:endParaRPr lang="en-US" sz="1200" dirty="0"/>
          </a:p>
        </p:txBody>
      </p:sp>
      <p:sp>
        <p:nvSpPr>
          <p:cNvPr id="53" name="Text 53"/>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54" name="Text 54"/>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03</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8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3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1800"/>
                            </p:stCondLst>
                            <p:childTnLst>
                              <p:par>
                                <p:cTn id="35" presetID="10"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400"/>
                                        <p:tgtEl>
                                          <p:spTgt spid="17"/>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4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400"/>
                                        <p:tgtEl>
                                          <p:spTgt spid="4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400"/>
                                        <p:tgtEl>
                                          <p:spTgt spid="49"/>
                                        </p:tgtEl>
                                      </p:cBhvr>
                                    </p:animEffect>
                                  </p:childTnLst>
                                </p:cTn>
                              </p:par>
                            </p:childTnLst>
                          </p:cTn>
                        </p:par>
                        <p:par>
                          <p:cTn id="47" fill="hold">
                            <p:stCondLst>
                              <p:cond delay="22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1500"/>
                                        <p:tgtEl>
                                          <p:spTgt spid="2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1500"/>
                                        <p:tgtEl>
                                          <p:spTgt spid="2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1500"/>
                                        <p:tgtEl>
                                          <p:spTgt spid="2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right)">
                                      <p:cBhvr>
                                        <p:cTn id="59" dur="1500"/>
                                        <p:tgtEl>
                                          <p:spTgt spid="2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right)">
                                      <p:cBhvr>
                                        <p:cTn id="62" dur="1500"/>
                                        <p:tgtEl>
                                          <p:spTgt spid="2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right)">
                                      <p:cBhvr>
                                        <p:cTn id="65" dur="1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right)">
                                      <p:cBhvr>
                                        <p:cTn id="68" dur="1500"/>
                                        <p:tgtEl>
                                          <p:spTgt spid="2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right)">
                                      <p:cBhvr>
                                        <p:cTn id="71" dur="1500"/>
                                        <p:tgtEl>
                                          <p:spTgt spid="2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right)">
                                      <p:cBhvr>
                                        <p:cTn id="74" dur="1500"/>
                                        <p:tgtEl>
                                          <p:spTgt spid="28"/>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right)">
                                      <p:cBhvr>
                                        <p:cTn id="77" dur="1500"/>
                                        <p:tgtEl>
                                          <p:spTgt spid="2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right)">
                                      <p:cBhvr>
                                        <p:cTn id="80" dur="1500"/>
                                        <p:tgtEl>
                                          <p:spTgt spid="3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1500"/>
                                        <p:tgtEl>
                                          <p:spTgt spid="3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right)">
                                      <p:cBhvr>
                                        <p:cTn id="86" dur="1500"/>
                                        <p:tgtEl>
                                          <p:spTgt spid="3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wipe(right)">
                                      <p:cBhvr>
                                        <p:cTn id="89" dur="1500"/>
                                        <p:tgtEl>
                                          <p:spTgt spid="3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right)">
                                      <p:cBhvr>
                                        <p:cTn id="92" dur="1500"/>
                                        <p:tgtEl>
                                          <p:spTgt spid="3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1500"/>
                                        <p:tgtEl>
                                          <p:spTgt spid="3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1500"/>
                                        <p:tgtEl>
                                          <p:spTgt spid="36"/>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right)">
                                      <p:cBhvr>
                                        <p:cTn id="101" dur="1500"/>
                                        <p:tgtEl>
                                          <p:spTgt spid="37"/>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wipe(right)">
                                      <p:cBhvr>
                                        <p:cTn id="104" dur="1500"/>
                                        <p:tgtEl>
                                          <p:spTgt spid="38"/>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right)">
                                      <p:cBhvr>
                                        <p:cTn id="107" dur="1500"/>
                                        <p:tgtEl>
                                          <p:spTgt spid="3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40"/>
                                        </p:tgtEl>
                                        <p:attrNameLst>
                                          <p:attrName>style.visibility</p:attrName>
                                        </p:attrNameLst>
                                      </p:cBhvr>
                                      <p:to>
                                        <p:strVal val="visible"/>
                                      </p:to>
                                    </p:set>
                                    <p:animEffect transition="in" filter="wipe(right)">
                                      <p:cBhvr>
                                        <p:cTn id="110" dur="1500"/>
                                        <p:tgtEl>
                                          <p:spTgt spid="40"/>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wipe(right)">
                                      <p:cBhvr>
                                        <p:cTn id="113" dur="1500"/>
                                        <p:tgtEl>
                                          <p:spTgt spid="41"/>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wipe(right)">
                                      <p:cBhvr>
                                        <p:cTn id="116" dur="1500"/>
                                        <p:tgtEl>
                                          <p:spTgt spid="4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Effect transition="in" filter="wipe(right)">
                                      <p:cBhvr>
                                        <p:cTn id="119" dur="1500"/>
                                        <p:tgtEl>
                                          <p:spTgt spid="43"/>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44"/>
                                        </p:tgtEl>
                                        <p:attrNameLst>
                                          <p:attrName>style.visibility</p:attrName>
                                        </p:attrNameLst>
                                      </p:cBhvr>
                                      <p:to>
                                        <p:strVal val="visible"/>
                                      </p:to>
                                    </p:set>
                                    <p:animEffect transition="in" filter="wipe(right)">
                                      <p:cBhvr>
                                        <p:cTn id="122" dur="1500"/>
                                        <p:tgtEl>
                                          <p:spTgt spid="4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45"/>
                                        </p:tgtEl>
                                        <p:attrNameLst>
                                          <p:attrName>style.visibility</p:attrName>
                                        </p:attrNameLst>
                                      </p:cBhvr>
                                      <p:to>
                                        <p:strVal val="visible"/>
                                      </p:to>
                                    </p:set>
                                    <p:animEffect transition="in" filter="wipe(right)">
                                      <p:cBhvr>
                                        <p:cTn id="125" dur="1500"/>
                                        <p:tgtEl>
                                          <p:spTgt spid="4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fade">
                                      <p:cBhvr>
                                        <p:cTn id="128" dur="600"/>
                                        <p:tgtEl>
                                          <p:spTgt spid="51"/>
                                        </p:tgtEl>
                                      </p:cBhvr>
                                    </p:animEffect>
                                  </p:childTnLst>
                                </p:cTn>
                              </p:par>
                            </p:childTnLst>
                          </p:cTn>
                        </p:par>
                        <p:par>
                          <p:cTn id="129" fill="hold">
                            <p:stCondLst>
                              <p:cond delay="3700"/>
                            </p:stCondLst>
                            <p:childTnLst>
                              <p:par>
                                <p:cTn id="130" presetID="10" presetClass="entr" presetSubtype="0" fill="hold" nodeType="afterEffect">
                                  <p:stCondLst>
                                    <p:cond delay="0"/>
                                  </p:stCondLst>
                                  <p:childTnLst>
                                    <p:set>
                                      <p:cBhvr>
                                        <p:cTn id="131" dur="1" fill="hold">
                                          <p:stCondLst>
                                            <p:cond delay="0"/>
                                          </p:stCondLst>
                                        </p:cTn>
                                        <p:tgtEl>
                                          <p:spTgt spid="19"/>
                                        </p:tgtEl>
                                        <p:attrNameLst>
                                          <p:attrName>style.visibility</p:attrName>
                                        </p:attrNameLst>
                                      </p:cBhvr>
                                      <p:to>
                                        <p:strVal val="visible"/>
                                      </p:to>
                                    </p:set>
                                    <p:animEffect transition="in" filter="fade">
                                      <p:cBhvr>
                                        <p:cTn id="132" dur="400"/>
                                        <p:tgtEl>
                                          <p:spTgt spid="19"/>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4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50"/>
                                        </p:tgtEl>
                                        <p:attrNameLst>
                                          <p:attrName>style.visibility</p:attrName>
                                        </p:attrNameLst>
                                      </p:cBhvr>
                                      <p:to>
                                        <p:strVal val="visible"/>
                                      </p:to>
                                    </p:set>
                                    <p:animEffect transition="in" filter="fade">
                                      <p:cBhvr>
                                        <p:cTn id="138" dur="400"/>
                                        <p:tgtEl>
                                          <p:spTgt spid="50"/>
                                        </p:tgtEl>
                                      </p:cBhvr>
                                    </p:animEffect>
                                  </p:childTnLst>
                                </p:cTn>
                              </p:par>
                            </p:childTnLst>
                          </p:cTn>
                        </p:par>
                        <p:par>
                          <p:cTn id="139" fill="hold">
                            <p:stCondLst>
                              <p:cond delay="4100"/>
                            </p:stCondLst>
                            <p:childTnLst>
                              <p:par>
                                <p:cTn id="140" presetID="10" presetClass="entr" presetSubtype="0" fill="hold" grpId="0" nodeType="afterEffect">
                                  <p:stCondLst>
                                    <p:cond delay="0"/>
                                  </p:stCondLst>
                                  <p:childTnLst>
                                    <p:set>
                                      <p:cBhvr>
                                        <p:cTn id="141" dur="1" fill="hold">
                                          <p:stCondLst>
                                            <p:cond delay="0"/>
                                          </p:stCondLst>
                                        </p:cTn>
                                        <p:tgtEl>
                                          <p:spTgt spid="14"/>
                                        </p:tgtEl>
                                        <p:attrNameLst>
                                          <p:attrName>style.visibility</p:attrName>
                                        </p:attrNameLst>
                                      </p:cBhvr>
                                      <p:to>
                                        <p:strVal val="visible"/>
                                      </p:to>
                                    </p:set>
                                    <p:animEffect transition="in" filter="fade">
                                      <p:cBhvr>
                                        <p:cTn id="142" dur="900"/>
                                        <p:tgtEl>
                                          <p:spTgt spid="14"/>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5"/>
                                        </p:tgtEl>
                                        <p:attrNameLst>
                                          <p:attrName>style.visibility</p:attrName>
                                        </p:attrNameLst>
                                      </p:cBhvr>
                                      <p:to>
                                        <p:strVal val="visible"/>
                                      </p:to>
                                    </p:set>
                                    <p:animEffect transition="in" filter="fade">
                                      <p:cBhvr>
                                        <p:cTn id="145" dur="900"/>
                                        <p:tgtEl>
                                          <p:spTgt spid="1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6"/>
                                        </p:tgtEl>
                                        <p:attrNameLst>
                                          <p:attrName>style.visibility</p:attrName>
                                        </p:attrNameLst>
                                      </p:cBhvr>
                                      <p:to>
                                        <p:strVal val="visible"/>
                                      </p:to>
                                    </p:set>
                                    <p:animEffect transition="in" filter="fade">
                                      <p:cBhvr>
                                        <p:cTn id="148" dur="900"/>
                                        <p:tgtEl>
                                          <p:spTgt spid="16"/>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6"/>
                                        </p:tgtEl>
                                        <p:attrNameLst>
                                          <p:attrName>style.visibility</p:attrName>
                                        </p:attrNameLst>
                                      </p:cBhvr>
                                      <p:to>
                                        <p:strVal val="visible"/>
                                      </p:to>
                                    </p:set>
                                    <p:animEffect transition="in" filter="fade">
                                      <p:cBhvr>
                                        <p:cTn id="151" dur="900"/>
                                        <p:tgtEl>
                                          <p:spTgt spid="46"/>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2"/>
                                        </p:tgtEl>
                                        <p:attrNameLst>
                                          <p:attrName>style.visibility</p:attrName>
                                        </p:attrNameLst>
                                      </p:cBhvr>
                                      <p:to>
                                        <p:strVal val="visible"/>
                                      </p:to>
                                    </p:set>
                                    <p:animEffect transition="in" filter="fade">
                                      <p:cBhvr>
                                        <p:cTn id="154" dur="9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Virtual diagnostic or forecast">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BACKGROUND</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Virtual diagnostic or forecast?</a:t>
            </a:r>
            <a:endParaRPr lang="en-US" sz="3600" dirty="0"/>
          </a:p>
        </p:txBody>
      </p:sp>
      <p:sp>
        <p:nvSpPr>
          <p:cNvPr id="5" name="Shape 5"/>
          <p:cNvSpPr/>
          <p:nvPr/>
        </p:nvSpPr>
        <p:spPr>
          <a:xfrm>
            <a:off x="812800" y="1841500"/>
            <a:ext cx="5080000" cy="4000500"/>
          </a:xfrm>
          <a:prstGeom prst="roundRect">
            <a:avLst>
              <a:gd name="adj" fmla="val 2539"/>
            </a:avLst>
          </a:prstGeom>
          <a:solidFill>
            <a:srgbClr val="FFFDF8"/>
          </a:solidFill>
          <a:ln w="6350">
            <a:solidFill>
              <a:srgbClr val="E6E0D2"/>
            </a:solidFill>
            <a:round/>
          </a:ln>
        </p:spPr>
        <p:txBody>
          <a:bodyPr/>
          <a:lstStyle/>
          <a:p>
            <a:endParaRPr lang="en-US"/>
          </a:p>
        </p:txBody>
      </p:sp>
      <p:sp>
        <p:nvSpPr>
          <p:cNvPr id="6" name="Text 6"/>
          <p:cNvSpPr txBox="1"/>
          <p:nvPr/>
        </p:nvSpPr>
        <p:spPr>
          <a:xfrm>
            <a:off x="1066800" y="2044700"/>
            <a:ext cx="45720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1D4ED8"/>
                </a:solidFill>
                <a:latin typeface="IBM Plex Mono" pitchFamily="49" charset="0"/>
                <a:ea typeface="IBM Plex Mono" pitchFamily="49" charset="-122"/>
                <a:cs typeface="IBM Plex Mono" pitchFamily="49" charset="-120"/>
              </a:rPr>
              <a:t>A · VIRTUAL DIAGNOSTIC · MEDIUM TIER</a:t>
            </a:r>
            <a:endParaRPr lang="en-US" sz="1200" dirty="0"/>
          </a:p>
        </p:txBody>
      </p:sp>
      <p:sp>
        <p:nvSpPr>
          <p:cNvPr id="7" name="Text 7"/>
          <p:cNvSpPr txBox="1"/>
          <p:nvPr/>
        </p:nvSpPr>
        <p:spPr>
          <a:xfrm>
            <a:off x="1066800" y="2336800"/>
            <a:ext cx="45720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Predict y at t* knowing x1…n up to t*</a:t>
            </a:r>
            <a:endParaRPr lang="en-US" sz="1600" dirty="0"/>
          </a:p>
        </p:txBody>
      </p:sp>
      <p:sp>
        <p:nvSpPr>
          <p:cNvPr id="8" name="Shape 8"/>
          <p:cNvSpPr/>
          <p:nvPr/>
        </p:nvSpPr>
        <p:spPr>
          <a:xfrm>
            <a:off x="1574800" y="2857500"/>
            <a:ext cx="3302000" cy="1270000"/>
          </a:xfrm>
          <a:prstGeom prst="roundRect">
            <a:avLst>
              <a:gd name="adj" fmla="val 6000"/>
            </a:avLst>
          </a:prstGeom>
          <a:solidFill>
            <a:srgbClr val="D5F3EE"/>
          </a:solidFill>
          <a:ln w="6350">
            <a:solidFill>
              <a:srgbClr val="0F766E"/>
            </a:solidFill>
            <a:round/>
          </a:ln>
        </p:spPr>
        <p:txBody>
          <a:bodyPr/>
          <a:lstStyle/>
          <a:p>
            <a:endParaRPr lang="en-US"/>
          </a:p>
        </p:txBody>
      </p:sp>
      <p:sp>
        <p:nvSpPr>
          <p:cNvPr id="9" name="Shape 9"/>
          <p:cNvSpPr/>
          <p:nvPr/>
        </p:nvSpPr>
        <p:spPr>
          <a:xfrm>
            <a:off x="1574800" y="4254500"/>
            <a:ext cx="2743200" cy="571500"/>
          </a:xfrm>
          <a:prstGeom prst="roundRect">
            <a:avLst>
              <a:gd name="adj" fmla="val 13333"/>
            </a:avLst>
          </a:prstGeom>
          <a:solidFill>
            <a:srgbClr val="D5F3EE"/>
          </a:solidFill>
          <a:ln w="6350">
            <a:solidFill>
              <a:srgbClr val="0F766E"/>
            </a:solidFill>
            <a:round/>
          </a:ln>
        </p:spPr>
        <p:txBody>
          <a:bodyPr/>
          <a:lstStyle/>
          <a:p>
            <a:endParaRPr lang="en-US"/>
          </a:p>
        </p:txBody>
      </p:sp>
      <p:sp>
        <p:nvSpPr>
          <p:cNvPr id="10" name="Shape 10"/>
          <p:cNvSpPr/>
          <p:nvPr/>
        </p:nvSpPr>
        <p:spPr>
          <a:xfrm>
            <a:off x="16383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11" name="Shape 11"/>
          <p:cNvSpPr/>
          <p:nvPr/>
        </p:nvSpPr>
        <p:spPr>
          <a:xfrm>
            <a:off x="16383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12" name="Shape 12"/>
          <p:cNvSpPr/>
          <p:nvPr/>
        </p:nvSpPr>
        <p:spPr>
          <a:xfrm>
            <a:off x="21971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13" name="Shape 13"/>
          <p:cNvSpPr/>
          <p:nvPr/>
        </p:nvSpPr>
        <p:spPr>
          <a:xfrm>
            <a:off x="21971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14" name="Shape 14"/>
          <p:cNvSpPr/>
          <p:nvPr/>
        </p:nvSpPr>
        <p:spPr>
          <a:xfrm>
            <a:off x="27559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15" name="Shape 15"/>
          <p:cNvSpPr/>
          <p:nvPr/>
        </p:nvSpPr>
        <p:spPr>
          <a:xfrm>
            <a:off x="27559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16" name="Shape 16"/>
          <p:cNvSpPr/>
          <p:nvPr/>
        </p:nvSpPr>
        <p:spPr>
          <a:xfrm>
            <a:off x="33147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17" name="Shape 17"/>
          <p:cNvSpPr/>
          <p:nvPr/>
        </p:nvSpPr>
        <p:spPr>
          <a:xfrm>
            <a:off x="33147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18" name="Shape 18"/>
          <p:cNvSpPr/>
          <p:nvPr/>
        </p:nvSpPr>
        <p:spPr>
          <a:xfrm>
            <a:off x="38735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19" name="Shape 19"/>
          <p:cNvSpPr/>
          <p:nvPr/>
        </p:nvSpPr>
        <p:spPr>
          <a:xfrm>
            <a:off x="38735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20" name="Shape 20"/>
          <p:cNvSpPr/>
          <p:nvPr/>
        </p:nvSpPr>
        <p:spPr>
          <a:xfrm>
            <a:off x="44323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21" name="Shape 21"/>
          <p:cNvSpPr/>
          <p:nvPr/>
        </p:nvSpPr>
        <p:spPr>
          <a:xfrm>
            <a:off x="4432300" y="4318000"/>
            <a:ext cx="444500" cy="444500"/>
          </a:xfrm>
          <a:prstGeom prst="roundRect">
            <a:avLst>
              <a:gd name="adj" fmla="val 11428"/>
            </a:avLst>
          </a:prstGeom>
          <a:solidFill>
            <a:srgbClr val="EDE4FF"/>
          </a:solidFill>
          <a:ln w="19050">
            <a:solidFill>
              <a:srgbClr val="6D28D9"/>
            </a:solidFill>
            <a:round/>
          </a:ln>
        </p:spPr>
        <p:txBody>
          <a:bodyPr/>
          <a:lstStyle/>
          <a:p>
            <a:endParaRPr lang="en-US"/>
          </a:p>
        </p:txBody>
      </p:sp>
      <p:sp>
        <p:nvSpPr>
          <p:cNvPr id="22" name="Shape 22"/>
          <p:cNvSpPr/>
          <p:nvPr/>
        </p:nvSpPr>
        <p:spPr>
          <a:xfrm>
            <a:off x="49911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23" name="Shape 23"/>
          <p:cNvSpPr/>
          <p:nvPr/>
        </p:nvSpPr>
        <p:spPr>
          <a:xfrm>
            <a:off x="49911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24" name="Text 24"/>
          <p:cNvSpPr txBox="1"/>
          <p:nvPr/>
        </p:nvSpPr>
        <p:spPr>
          <a:xfrm>
            <a:off x="1066800" y="3365500"/>
            <a:ext cx="508000" cy="2540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x1…n</a:t>
            </a:r>
            <a:endParaRPr lang="en-US" sz="1200" dirty="0"/>
          </a:p>
        </p:txBody>
      </p:sp>
      <p:sp>
        <p:nvSpPr>
          <p:cNvPr id="25" name="Text 25"/>
          <p:cNvSpPr txBox="1"/>
          <p:nvPr/>
        </p:nvSpPr>
        <p:spPr>
          <a:xfrm>
            <a:off x="1066800" y="4419600"/>
            <a:ext cx="508000" cy="2540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y</a:t>
            </a:r>
            <a:endParaRPr lang="en-US" sz="1200" dirty="0"/>
          </a:p>
        </p:txBody>
      </p:sp>
      <p:cxnSp>
        <p:nvCxnSpPr>
          <p:cNvPr id="26" name="Line 26"/>
          <p:cNvCxnSpPr/>
          <p:nvPr/>
        </p:nvCxnSpPr>
        <p:spPr>
          <a:xfrm>
            <a:off x="1574800" y="5016500"/>
            <a:ext cx="4064000" cy="0"/>
          </a:xfrm>
          <a:prstGeom prst="line">
            <a:avLst/>
          </a:prstGeom>
          <a:ln w="12700">
            <a:solidFill>
              <a:srgbClr val="14213D"/>
            </a:solidFill>
            <a:round/>
            <a:tailEnd type="triangle" w="med" len="med"/>
          </a:ln>
        </p:spPr>
      </p:cxnSp>
      <p:sp>
        <p:nvSpPr>
          <p:cNvPr id="27" name="Text 27"/>
          <p:cNvSpPr txBox="1"/>
          <p:nvPr/>
        </p:nvSpPr>
        <p:spPr>
          <a:xfrm>
            <a:off x="5676900" y="4902200"/>
            <a:ext cx="190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t</a:t>
            </a:r>
            <a:endParaRPr lang="en-US" sz="1200" dirty="0"/>
          </a:p>
        </p:txBody>
      </p:sp>
      <p:sp>
        <p:nvSpPr>
          <p:cNvPr id="28" name="Text 28"/>
          <p:cNvSpPr txBox="1"/>
          <p:nvPr/>
        </p:nvSpPr>
        <p:spPr>
          <a:xfrm>
            <a:off x="4337050" y="5080000"/>
            <a:ext cx="6350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t*</a:t>
            </a:r>
            <a:endParaRPr lang="en-US" sz="1200" dirty="0"/>
          </a:p>
        </p:txBody>
      </p:sp>
      <p:sp>
        <p:nvSpPr>
          <p:cNvPr id="29" name="Shape 29"/>
          <p:cNvSpPr/>
          <p:nvPr/>
        </p:nvSpPr>
        <p:spPr>
          <a:xfrm>
            <a:off x="1066800" y="5435600"/>
            <a:ext cx="165100" cy="165100"/>
          </a:xfrm>
          <a:prstGeom prst="roundRect">
            <a:avLst>
              <a:gd name="adj" fmla="val 23076"/>
            </a:avLst>
          </a:prstGeom>
          <a:solidFill>
            <a:srgbClr val="D5F3EE"/>
          </a:solidFill>
          <a:ln w="6350">
            <a:solidFill>
              <a:srgbClr val="0F766E"/>
            </a:solidFill>
            <a:round/>
          </a:ln>
        </p:spPr>
        <p:txBody>
          <a:bodyPr/>
          <a:lstStyle/>
          <a:p>
            <a:endParaRPr lang="en-US"/>
          </a:p>
        </p:txBody>
      </p:sp>
      <p:sp>
        <p:nvSpPr>
          <p:cNvPr id="30" name="Text 30"/>
          <p:cNvSpPr txBox="1"/>
          <p:nvPr/>
        </p:nvSpPr>
        <p:spPr>
          <a:xfrm>
            <a:off x="1308100" y="54102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given to the model</a:t>
            </a:r>
            <a:endParaRPr lang="en-US" sz="1200" dirty="0"/>
          </a:p>
        </p:txBody>
      </p:sp>
      <p:sp>
        <p:nvSpPr>
          <p:cNvPr id="31" name="Shape 31"/>
          <p:cNvSpPr/>
          <p:nvPr/>
        </p:nvSpPr>
        <p:spPr>
          <a:xfrm>
            <a:off x="3479800" y="5435600"/>
            <a:ext cx="165100" cy="165100"/>
          </a:xfrm>
          <a:prstGeom prst="roundRect">
            <a:avLst>
              <a:gd name="adj" fmla="val 23076"/>
            </a:avLst>
          </a:prstGeom>
          <a:solidFill>
            <a:srgbClr val="EDE4FF"/>
          </a:solidFill>
          <a:ln w="12700">
            <a:solidFill>
              <a:srgbClr val="6D28D9"/>
            </a:solidFill>
            <a:round/>
          </a:ln>
        </p:spPr>
        <p:txBody>
          <a:bodyPr/>
          <a:lstStyle/>
          <a:p>
            <a:endParaRPr lang="en-US"/>
          </a:p>
        </p:txBody>
      </p:sp>
      <p:sp>
        <p:nvSpPr>
          <p:cNvPr id="32" name="Text 32"/>
          <p:cNvSpPr txBox="1"/>
          <p:nvPr/>
        </p:nvSpPr>
        <p:spPr>
          <a:xfrm>
            <a:off x="3721100" y="54102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to predict</a:t>
            </a:r>
            <a:endParaRPr lang="en-US" sz="1200" dirty="0"/>
          </a:p>
        </p:txBody>
      </p:sp>
      <p:sp>
        <p:nvSpPr>
          <p:cNvPr id="33" name="Shape 33"/>
          <p:cNvSpPr/>
          <p:nvPr/>
        </p:nvSpPr>
        <p:spPr>
          <a:xfrm>
            <a:off x="6299200" y="1841500"/>
            <a:ext cx="5080000" cy="4000500"/>
          </a:xfrm>
          <a:prstGeom prst="roundRect">
            <a:avLst>
              <a:gd name="adj" fmla="val 2539"/>
            </a:avLst>
          </a:prstGeom>
          <a:solidFill>
            <a:srgbClr val="FFFDF8"/>
          </a:solidFill>
          <a:ln w="6350">
            <a:solidFill>
              <a:srgbClr val="E6E0D2"/>
            </a:solidFill>
            <a:round/>
          </a:ln>
        </p:spPr>
        <p:txBody>
          <a:bodyPr/>
          <a:lstStyle/>
          <a:p>
            <a:endParaRPr lang="en-US"/>
          </a:p>
        </p:txBody>
      </p:sp>
      <p:sp>
        <p:nvSpPr>
          <p:cNvPr id="34" name="Text 34"/>
          <p:cNvSpPr txBox="1"/>
          <p:nvPr/>
        </p:nvSpPr>
        <p:spPr>
          <a:xfrm>
            <a:off x="6553200" y="2044700"/>
            <a:ext cx="45720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BE185D"/>
                </a:solidFill>
                <a:latin typeface="IBM Plex Mono" pitchFamily="49" charset="0"/>
                <a:ea typeface="IBM Plex Mono" pitchFamily="49" charset="-122"/>
                <a:cs typeface="IBM Plex Mono" pitchFamily="49" charset="-120"/>
              </a:rPr>
              <a:t>B · FORECASTING · HARD TIER</a:t>
            </a:r>
            <a:endParaRPr lang="en-US" sz="1200" dirty="0"/>
          </a:p>
        </p:txBody>
      </p:sp>
      <p:sp>
        <p:nvSpPr>
          <p:cNvPr id="35" name="Text 35"/>
          <p:cNvSpPr txBox="1"/>
          <p:nvPr/>
        </p:nvSpPr>
        <p:spPr>
          <a:xfrm>
            <a:off x="6553200" y="2336800"/>
            <a:ext cx="45720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Predict y at t* knowing x1…n up to t* − 1</a:t>
            </a:r>
            <a:endParaRPr lang="en-US" sz="1600" dirty="0"/>
          </a:p>
        </p:txBody>
      </p:sp>
      <p:sp>
        <p:nvSpPr>
          <p:cNvPr id="36" name="Shape 36"/>
          <p:cNvSpPr/>
          <p:nvPr/>
        </p:nvSpPr>
        <p:spPr>
          <a:xfrm>
            <a:off x="7061200" y="2857500"/>
            <a:ext cx="2743200" cy="1270000"/>
          </a:xfrm>
          <a:prstGeom prst="roundRect">
            <a:avLst>
              <a:gd name="adj" fmla="val 6000"/>
            </a:avLst>
          </a:prstGeom>
          <a:solidFill>
            <a:srgbClr val="D5F3EE"/>
          </a:solidFill>
          <a:ln w="6350">
            <a:solidFill>
              <a:srgbClr val="0F766E"/>
            </a:solidFill>
            <a:round/>
          </a:ln>
        </p:spPr>
        <p:txBody>
          <a:bodyPr/>
          <a:lstStyle/>
          <a:p>
            <a:endParaRPr lang="en-US"/>
          </a:p>
        </p:txBody>
      </p:sp>
      <p:sp>
        <p:nvSpPr>
          <p:cNvPr id="37" name="Shape 37"/>
          <p:cNvSpPr/>
          <p:nvPr/>
        </p:nvSpPr>
        <p:spPr>
          <a:xfrm>
            <a:off x="7061200" y="4254500"/>
            <a:ext cx="2743200" cy="571500"/>
          </a:xfrm>
          <a:prstGeom prst="roundRect">
            <a:avLst>
              <a:gd name="adj" fmla="val 13333"/>
            </a:avLst>
          </a:prstGeom>
          <a:solidFill>
            <a:srgbClr val="D5F3EE"/>
          </a:solidFill>
          <a:ln w="6350">
            <a:solidFill>
              <a:srgbClr val="0F766E"/>
            </a:solidFill>
            <a:round/>
          </a:ln>
        </p:spPr>
        <p:txBody>
          <a:bodyPr/>
          <a:lstStyle/>
          <a:p>
            <a:endParaRPr lang="en-US"/>
          </a:p>
        </p:txBody>
      </p:sp>
      <p:sp>
        <p:nvSpPr>
          <p:cNvPr id="38" name="Shape 38"/>
          <p:cNvSpPr/>
          <p:nvPr/>
        </p:nvSpPr>
        <p:spPr>
          <a:xfrm>
            <a:off x="71247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39" name="Shape 39"/>
          <p:cNvSpPr/>
          <p:nvPr/>
        </p:nvSpPr>
        <p:spPr>
          <a:xfrm>
            <a:off x="71247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40" name="Shape 40"/>
          <p:cNvSpPr/>
          <p:nvPr/>
        </p:nvSpPr>
        <p:spPr>
          <a:xfrm>
            <a:off x="76835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41" name="Shape 41"/>
          <p:cNvSpPr/>
          <p:nvPr/>
        </p:nvSpPr>
        <p:spPr>
          <a:xfrm>
            <a:off x="76835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42" name="Shape 42"/>
          <p:cNvSpPr/>
          <p:nvPr/>
        </p:nvSpPr>
        <p:spPr>
          <a:xfrm>
            <a:off x="82423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43" name="Shape 43"/>
          <p:cNvSpPr/>
          <p:nvPr/>
        </p:nvSpPr>
        <p:spPr>
          <a:xfrm>
            <a:off x="82423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44" name="Shape 44"/>
          <p:cNvSpPr/>
          <p:nvPr/>
        </p:nvSpPr>
        <p:spPr>
          <a:xfrm>
            <a:off x="88011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45" name="Shape 45"/>
          <p:cNvSpPr/>
          <p:nvPr/>
        </p:nvSpPr>
        <p:spPr>
          <a:xfrm>
            <a:off x="88011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46" name="Shape 46"/>
          <p:cNvSpPr/>
          <p:nvPr/>
        </p:nvSpPr>
        <p:spPr>
          <a:xfrm>
            <a:off x="93599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47" name="Shape 47"/>
          <p:cNvSpPr/>
          <p:nvPr/>
        </p:nvSpPr>
        <p:spPr>
          <a:xfrm>
            <a:off x="93599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48" name="Shape 48"/>
          <p:cNvSpPr/>
          <p:nvPr/>
        </p:nvSpPr>
        <p:spPr>
          <a:xfrm>
            <a:off x="99187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49" name="Shape 49"/>
          <p:cNvSpPr/>
          <p:nvPr/>
        </p:nvSpPr>
        <p:spPr>
          <a:xfrm>
            <a:off x="9918700" y="4318000"/>
            <a:ext cx="444500" cy="444500"/>
          </a:xfrm>
          <a:prstGeom prst="roundRect">
            <a:avLst>
              <a:gd name="adj" fmla="val 11428"/>
            </a:avLst>
          </a:prstGeom>
          <a:solidFill>
            <a:srgbClr val="EDE4FF"/>
          </a:solidFill>
          <a:ln w="19050">
            <a:solidFill>
              <a:srgbClr val="6D28D9"/>
            </a:solidFill>
            <a:round/>
          </a:ln>
        </p:spPr>
        <p:txBody>
          <a:bodyPr/>
          <a:lstStyle/>
          <a:p>
            <a:endParaRPr lang="en-US"/>
          </a:p>
        </p:txBody>
      </p:sp>
      <p:sp>
        <p:nvSpPr>
          <p:cNvPr id="50" name="Shape 50"/>
          <p:cNvSpPr/>
          <p:nvPr/>
        </p:nvSpPr>
        <p:spPr>
          <a:xfrm>
            <a:off x="10477500" y="2921000"/>
            <a:ext cx="444500" cy="1143000"/>
          </a:xfrm>
          <a:prstGeom prst="roundRect">
            <a:avLst>
              <a:gd name="adj" fmla="val 11428"/>
            </a:avLst>
          </a:prstGeom>
          <a:noFill/>
          <a:ln w="9525">
            <a:solidFill>
              <a:srgbClr val="14213D"/>
            </a:solidFill>
            <a:prstDash val="dash"/>
            <a:round/>
          </a:ln>
        </p:spPr>
        <p:txBody>
          <a:bodyPr/>
          <a:lstStyle/>
          <a:p>
            <a:endParaRPr lang="en-US"/>
          </a:p>
        </p:txBody>
      </p:sp>
      <p:sp>
        <p:nvSpPr>
          <p:cNvPr id="51" name="Shape 51"/>
          <p:cNvSpPr/>
          <p:nvPr/>
        </p:nvSpPr>
        <p:spPr>
          <a:xfrm>
            <a:off x="10477500" y="4318000"/>
            <a:ext cx="444500" cy="444500"/>
          </a:xfrm>
          <a:prstGeom prst="roundRect">
            <a:avLst>
              <a:gd name="adj" fmla="val 11428"/>
            </a:avLst>
          </a:prstGeom>
          <a:noFill/>
          <a:ln w="9525">
            <a:solidFill>
              <a:srgbClr val="14213D"/>
            </a:solidFill>
            <a:prstDash val="dash"/>
            <a:round/>
          </a:ln>
        </p:spPr>
        <p:txBody>
          <a:bodyPr/>
          <a:lstStyle/>
          <a:p>
            <a:endParaRPr lang="en-US"/>
          </a:p>
        </p:txBody>
      </p:sp>
      <p:sp>
        <p:nvSpPr>
          <p:cNvPr id="52" name="Text 52"/>
          <p:cNvSpPr txBox="1"/>
          <p:nvPr/>
        </p:nvSpPr>
        <p:spPr>
          <a:xfrm>
            <a:off x="6553200" y="3365500"/>
            <a:ext cx="508000" cy="2540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x1…n</a:t>
            </a:r>
            <a:endParaRPr lang="en-US" sz="1200" dirty="0"/>
          </a:p>
        </p:txBody>
      </p:sp>
      <p:sp>
        <p:nvSpPr>
          <p:cNvPr id="53" name="Text 53"/>
          <p:cNvSpPr txBox="1"/>
          <p:nvPr/>
        </p:nvSpPr>
        <p:spPr>
          <a:xfrm>
            <a:off x="6553200" y="4419600"/>
            <a:ext cx="508000" cy="2540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y</a:t>
            </a:r>
            <a:endParaRPr lang="en-US" sz="1200" dirty="0"/>
          </a:p>
        </p:txBody>
      </p:sp>
      <p:cxnSp>
        <p:nvCxnSpPr>
          <p:cNvPr id="54" name="Line 54"/>
          <p:cNvCxnSpPr/>
          <p:nvPr/>
        </p:nvCxnSpPr>
        <p:spPr>
          <a:xfrm>
            <a:off x="7061200" y="5016500"/>
            <a:ext cx="4064000" cy="0"/>
          </a:xfrm>
          <a:prstGeom prst="line">
            <a:avLst/>
          </a:prstGeom>
          <a:ln w="12700">
            <a:solidFill>
              <a:srgbClr val="14213D"/>
            </a:solidFill>
            <a:round/>
            <a:tailEnd type="triangle" w="med" len="med"/>
          </a:ln>
        </p:spPr>
      </p:cxnSp>
      <p:sp>
        <p:nvSpPr>
          <p:cNvPr id="55" name="Text 55"/>
          <p:cNvSpPr txBox="1"/>
          <p:nvPr/>
        </p:nvSpPr>
        <p:spPr>
          <a:xfrm>
            <a:off x="11163300" y="4902200"/>
            <a:ext cx="190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t</a:t>
            </a:r>
            <a:endParaRPr lang="en-US" sz="1200" dirty="0"/>
          </a:p>
        </p:txBody>
      </p:sp>
      <p:sp>
        <p:nvSpPr>
          <p:cNvPr id="56" name="Text 56"/>
          <p:cNvSpPr txBox="1"/>
          <p:nvPr/>
        </p:nvSpPr>
        <p:spPr>
          <a:xfrm>
            <a:off x="9823450" y="5080000"/>
            <a:ext cx="6350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t*</a:t>
            </a:r>
            <a:endParaRPr lang="en-US" sz="1200" dirty="0"/>
          </a:p>
        </p:txBody>
      </p:sp>
      <p:sp>
        <p:nvSpPr>
          <p:cNvPr id="57" name="Shape 57"/>
          <p:cNvSpPr/>
          <p:nvPr/>
        </p:nvSpPr>
        <p:spPr>
          <a:xfrm>
            <a:off x="6553200" y="5435600"/>
            <a:ext cx="165100" cy="165100"/>
          </a:xfrm>
          <a:prstGeom prst="roundRect">
            <a:avLst>
              <a:gd name="adj" fmla="val 23076"/>
            </a:avLst>
          </a:prstGeom>
          <a:solidFill>
            <a:srgbClr val="D5F3EE"/>
          </a:solidFill>
          <a:ln w="6350">
            <a:solidFill>
              <a:srgbClr val="0F766E"/>
            </a:solidFill>
            <a:round/>
          </a:ln>
        </p:spPr>
        <p:txBody>
          <a:bodyPr/>
          <a:lstStyle/>
          <a:p>
            <a:endParaRPr lang="en-US"/>
          </a:p>
        </p:txBody>
      </p:sp>
      <p:sp>
        <p:nvSpPr>
          <p:cNvPr id="58" name="Text 58"/>
          <p:cNvSpPr txBox="1"/>
          <p:nvPr/>
        </p:nvSpPr>
        <p:spPr>
          <a:xfrm>
            <a:off x="6794500" y="54102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given to the model</a:t>
            </a:r>
            <a:endParaRPr lang="en-US" sz="1200" dirty="0"/>
          </a:p>
        </p:txBody>
      </p:sp>
      <p:sp>
        <p:nvSpPr>
          <p:cNvPr id="59" name="Shape 59"/>
          <p:cNvSpPr/>
          <p:nvPr/>
        </p:nvSpPr>
        <p:spPr>
          <a:xfrm>
            <a:off x="8966200" y="5435600"/>
            <a:ext cx="165100" cy="165100"/>
          </a:xfrm>
          <a:prstGeom prst="roundRect">
            <a:avLst>
              <a:gd name="adj" fmla="val 23076"/>
            </a:avLst>
          </a:prstGeom>
          <a:solidFill>
            <a:srgbClr val="EDE4FF"/>
          </a:solidFill>
          <a:ln w="12700">
            <a:solidFill>
              <a:srgbClr val="6D28D9"/>
            </a:solidFill>
            <a:round/>
          </a:ln>
        </p:spPr>
        <p:txBody>
          <a:bodyPr/>
          <a:lstStyle/>
          <a:p>
            <a:endParaRPr lang="en-US"/>
          </a:p>
        </p:txBody>
      </p:sp>
      <p:sp>
        <p:nvSpPr>
          <p:cNvPr id="60" name="Text 60"/>
          <p:cNvSpPr txBox="1"/>
          <p:nvPr/>
        </p:nvSpPr>
        <p:spPr>
          <a:xfrm>
            <a:off x="9207500" y="54102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to predict</a:t>
            </a:r>
            <a:endParaRPr lang="en-US" sz="1200" dirty="0"/>
          </a:p>
        </p:txBody>
      </p:sp>
      <p:sp>
        <p:nvSpPr>
          <p:cNvPr id="61" name="Text 61"/>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62" name="Text 62"/>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04</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6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6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6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6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6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6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6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6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6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6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6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6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6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6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6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6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6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6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6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600"/>
                                        <p:tgtEl>
                                          <p:spTgt spid="25"/>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6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600"/>
                                        <p:tgtEl>
                                          <p:spTgt spid="2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600"/>
                                        <p:tgtEl>
                                          <p:spTgt spid="2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600"/>
                                        <p:tgtEl>
                                          <p:spTgt spid="2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600"/>
                                        <p:tgtEl>
                                          <p:spTgt spid="3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600"/>
                                        <p:tgtEl>
                                          <p:spTgt spid="3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600"/>
                                        <p:tgtEl>
                                          <p:spTgt spid="32"/>
                                        </p:tgtEl>
                                      </p:cBhvr>
                                    </p:animEffect>
                                  </p:childTnLst>
                                </p:cTn>
                              </p:par>
                            </p:childTnLst>
                          </p:cTn>
                        </p:par>
                        <p:par>
                          <p:cTn id="89" fill="hold">
                            <p:stCondLst>
                              <p:cond delay="900"/>
                            </p:stCondLst>
                            <p:childTnLst>
                              <p:par>
                                <p:cTn id="90" presetID="10" presetClass="entr" presetSubtype="0"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600"/>
                                        <p:tgtEl>
                                          <p:spTgt spid="3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600"/>
                                        <p:tgtEl>
                                          <p:spTgt spid="3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600"/>
                                        <p:tgtEl>
                                          <p:spTgt spid="3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fade">
                                      <p:cBhvr>
                                        <p:cTn id="101" dur="600"/>
                                        <p:tgtEl>
                                          <p:spTgt spid="36"/>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600"/>
                                        <p:tgtEl>
                                          <p:spTgt spid="3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600"/>
                                        <p:tgtEl>
                                          <p:spTgt spid="3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fade">
                                      <p:cBhvr>
                                        <p:cTn id="110" dur="600"/>
                                        <p:tgtEl>
                                          <p:spTgt spid="3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600"/>
                                        <p:tgtEl>
                                          <p:spTgt spid="40"/>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1"/>
                                        </p:tgtEl>
                                        <p:attrNameLst>
                                          <p:attrName>style.visibility</p:attrName>
                                        </p:attrNameLst>
                                      </p:cBhvr>
                                      <p:to>
                                        <p:strVal val="visible"/>
                                      </p:to>
                                    </p:set>
                                    <p:animEffect transition="in" filter="fade">
                                      <p:cBhvr>
                                        <p:cTn id="116" dur="600"/>
                                        <p:tgtEl>
                                          <p:spTgt spid="41"/>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600"/>
                                        <p:tgtEl>
                                          <p:spTgt spid="42"/>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fade">
                                      <p:cBhvr>
                                        <p:cTn id="122" dur="600"/>
                                        <p:tgtEl>
                                          <p:spTgt spid="4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600"/>
                                        <p:tgtEl>
                                          <p:spTgt spid="44"/>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5"/>
                                        </p:tgtEl>
                                        <p:attrNameLst>
                                          <p:attrName>style.visibility</p:attrName>
                                        </p:attrNameLst>
                                      </p:cBhvr>
                                      <p:to>
                                        <p:strVal val="visible"/>
                                      </p:to>
                                    </p:set>
                                    <p:animEffect transition="in" filter="fade">
                                      <p:cBhvr>
                                        <p:cTn id="128" dur="600"/>
                                        <p:tgtEl>
                                          <p:spTgt spid="4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6"/>
                                        </p:tgtEl>
                                        <p:attrNameLst>
                                          <p:attrName>style.visibility</p:attrName>
                                        </p:attrNameLst>
                                      </p:cBhvr>
                                      <p:to>
                                        <p:strVal val="visible"/>
                                      </p:to>
                                    </p:set>
                                    <p:animEffect transition="in" filter="fade">
                                      <p:cBhvr>
                                        <p:cTn id="131" dur="600"/>
                                        <p:tgtEl>
                                          <p:spTgt spid="46"/>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fade">
                                      <p:cBhvr>
                                        <p:cTn id="134" dur="600"/>
                                        <p:tgtEl>
                                          <p:spTgt spid="47"/>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8"/>
                                        </p:tgtEl>
                                        <p:attrNameLst>
                                          <p:attrName>style.visibility</p:attrName>
                                        </p:attrNameLst>
                                      </p:cBhvr>
                                      <p:to>
                                        <p:strVal val="visible"/>
                                      </p:to>
                                    </p:set>
                                    <p:animEffect transition="in" filter="fade">
                                      <p:cBhvr>
                                        <p:cTn id="137" dur="600"/>
                                        <p:tgtEl>
                                          <p:spTgt spid="48"/>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9"/>
                                        </p:tgtEl>
                                        <p:attrNameLst>
                                          <p:attrName>style.visibility</p:attrName>
                                        </p:attrNameLst>
                                      </p:cBhvr>
                                      <p:to>
                                        <p:strVal val="visible"/>
                                      </p:to>
                                    </p:set>
                                    <p:animEffect transition="in" filter="fade">
                                      <p:cBhvr>
                                        <p:cTn id="140" dur="600"/>
                                        <p:tgtEl>
                                          <p:spTgt spid="49"/>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50"/>
                                        </p:tgtEl>
                                        <p:attrNameLst>
                                          <p:attrName>style.visibility</p:attrName>
                                        </p:attrNameLst>
                                      </p:cBhvr>
                                      <p:to>
                                        <p:strVal val="visible"/>
                                      </p:to>
                                    </p:set>
                                    <p:animEffect transition="in" filter="fade">
                                      <p:cBhvr>
                                        <p:cTn id="143" dur="600"/>
                                        <p:tgtEl>
                                          <p:spTgt spid="50"/>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1"/>
                                        </p:tgtEl>
                                        <p:attrNameLst>
                                          <p:attrName>style.visibility</p:attrName>
                                        </p:attrNameLst>
                                      </p:cBhvr>
                                      <p:to>
                                        <p:strVal val="visible"/>
                                      </p:to>
                                    </p:set>
                                    <p:animEffect transition="in" filter="fade">
                                      <p:cBhvr>
                                        <p:cTn id="146" dur="600"/>
                                        <p:tgtEl>
                                          <p:spTgt spid="51"/>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52"/>
                                        </p:tgtEl>
                                        <p:attrNameLst>
                                          <p:attrName>style.visibility</p:attrName>
                                        </p:attrNameLst>
                                      </p:cBhvr>
                                      <p:to>
                                        <p:strVal val="visible"/>
                                      </p:to>
                                    </p:set>
                                    <p:animEffect transition="in" filter="fade">
                                      <p:cBhvr>
                                        <p:cTn id="149" dur="600"/>
                                        <p:tgtEl>
                                          <p:spTgt spid="52"/>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53"/>
                                        </p:tgtEl>
                                        <p:attrNameLst>
                                          <p:attrName>style.visibility</p:attrName>
                                        </p:attrNameLst>
                                      </p:cBhvr>
                                      <p:to>
                                        <p:strVal val="visible"/>
                                      </p:to>
                                    </p:set>
                                    <p:animEffect transition="in" filter="fade">
                                      <p:cBhvr>
                                        <p:cTn id="152" dur="600"/>
                                        <p:tgtEl>
                                          <p:spTgt spid="53"/>
                                        </p:tgtEl>
                                      </p:cBhvr>
                                    </p:animEffect>
                                  </p:childTnLst>
                                </p:cTn>
                              </p:par>
                              <p:par>
                                <p:cTn id="153" presetID="10" presetClass="entr" presetSubtype="0" fill="hold" nodeType="withEffect">
                                  <p:stCondLst>
                                    <p:cond delay="0"/>
                                  </p:stCondLst>
                                  <p:childTnLst>
                                    <p:set>
                                      <p:cBhvr>
                                        <p:cTn id="154" dur="1" fill="hold">
                                          <p:stCondLst>
                                            <p:cond delay="0"/>
                                          </p:stCondLst>
                                        </p:cTn>
                                        <p:tgtEl>
                                          <p:spTgt spid="54"/>
                                        </p:tgtEl>
                                        <p:attrNameLst>
                                          <p:attrName>style.visibility</p:attrName>
                                        </p:attrNameLst>
                                      </p:cBhvr>
                                      <p:to>
                                        <p:strVal val="visible"/>
                                      </p:to>
                                    </p:set>
                                    <p:animEffect transition="in" filter="fade">
                                      <p:cBhvr>
                                        <p:cTn id="155" dur="600"/>
                                        <p:tgtEl>
                                          <p:spTgt spid="54"/>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55"/>
                                        </p:tgtEl>
                                        <p:attrNameLst>
                                          <p:attrName>style.visibility</p:attrName>
                                        </p:attrNameLst>
                                      </p:cBhvr>
                                      <p:to>
                                        <p:strVal val="visible"/>
                                      </p:to>
                                    </p:set>
                                    <p:animEffect transition="in" filter="fade">
                                      <p:cBhvr>
                                        <p:cTn id="158" dur="600"/>
                                        <p:tgtEl>
                                          <p:spTgt spid="55"/>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fade">
                                      <p:cBhvr>
                                        <p:cTn id="161" dur="600"/>
                                        <p:tgtEl>
                                          <p:spTgt spid="56"/>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57"/>
                                        </p:tgtEl>
                                        <p:attrNameLst>
                                          <p:attrName>style.visibility</p:attrName>
                                        </p:attrNameLst>
                                      </p:cBhvr>
                                      <p:to>
                                        <p:strVal val="visible"/>
                                      </p:to>
                                    </p:set>
                                    <p:animEffect transition="in" filter="fade">
                                      <p:cBhvr>
                                        <p:cTn id="164" dur="600"/>
                                        <p:tgtEl>
                                          <p:spTgt spid="57"/>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58"/>
                                        </p:tgtEl>
                                        <p:attrNameLst>
                                          <p:attrName>style.visibility</p:attrName>
                                        </p:attrNameLst>
                                      </p:cBhvr>
                                      <p:to>
                                        <p:strVal val="visible"/>
                                      </p:to>
                                    </p:set>
                                    <p:animEffect transition="in" filter="fade">
                                      <p:cBhvr>
                                        <p:cTn id="167" dur="600"/>
                                        <p:tgtEl>
                                          <p:spTgt spid="58"/>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9"/>
                                        </p:tgtEl>
                                        <p:attrNameLst>
                                          <p:attrName>style.visibility</p:attrName>
                                        </p:attrNameLst>
                                      </p:cBhvr>
                                      <p:to>
                                        <p:strVal val="visible"/>
                                      </p:to>
                                    </p:set>
                                    <p:animEffect transition="in" filter="fade">
                                      <p:cBhvr>
                                        <p:cTn id="170" dur="600"/>
                                        <p:tgtEl>
                                          <p:spTgt spid="59"/>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0"/>
                                        </p:tgtEl>
                                        <p:attrNameLst>
                                          <p:attrName>style.visibility</p:attrName>
                                        </p:attrNameLst>
                                      </p:cBhvr>
                                      <p:to>
                                        <p:strVal val="visible"/>
                                      </p:to>
                                    </p:set>
                                    <p:animEffect transition="in" filter="fade">
                                      <p:cBhvr>
                                        <p:cTn id="173" dur="6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5" grpId="0" animBg="1"/>
      <p:bldP spid="56" grpId="0" animBg="1"/>
      <p:bldP spid="57" grpId="0" animBg="1"/>
      <p:bldP spid="58" grpId="0" animBg="1"/>
      <p:bldP spid="59" grpId="0" animBg="1"/>
      <p:bldP spid="6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From prediction to control">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BACKGROUND</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From prediction to control</a:t>
            </a:r>
            <a:endParaRPr lang="en-US" sz="3600" dirty="0"/>
          </a:p>
        </p:txBody>
      </p:sp>
      <p:sp>
        <p:nvSpPr>
          <p:cNvPr id="5" name="Shape 5"/>
          <p:cNvSpPr/>
          <p:nvPr/>
        </p:nvSpPr>
        <p:spPr>
          <a:xfrm>
            <a:off x="812800" y="1905000"/>
            <a:ext cx="3352800" cy="3048000"/>
          </a:xfrm>
          <a:prstGeom prst="roundRect">
            <a:avLst>
              <a:gd name="adj" fmla="val 3333"/>
            </a:avLst>
          </a:prstGeom>
          <a:solidFill>
            <a:srgbClr val="D5F3EE"/>
          </a:solidFill>
          <a:ln>
            <a:noFill/>
          </a:ln>
        </p:spPr>
        <p:txBody>
          <a:bodyPr/>
          <a:lstStyle/>
          <a:p>
            <a:endParaRPr lang="en-US"/>
          </a:p>
        </p:txBody>
      </p:sp>
      <p:sp>
        <p:nvSpPr>
          <p:cNvPr id="6" name="Shape 6"/>
          <p:cNvSpPr/>
          <p:nvPr/>
        </p:nvSpPr>
        <p:spPr>
          <a:xfrm>
            <a:off x="1016000" y="2082800"/>
            <a:ext cx="406400" cy="406400"/>
          </a:xfrm>
          <a:prstGeom prst="ellipse">
            <a:avLst/>
          </a:prstGeom>
          <a:solidFill>
            <a:srgbClr val="0F766E"/>
          </a:solidFill>
          <a:ln>
            <a:noFill/>
          </a:ln>
        </p:spPr>
        <p:txBody>
          <a:bodyPr/>
          <a:lstStyle/>
          <a:p>
            <a:endParaRPr lang="en-US"/>
          </a:p>
        </p:txBody>
      </p:sp>
      <p:sp>
        <p:nvSpPr>
          <p:cNvPr id="7" name="Text 7"/>
          <p:cNvSpPr txBox="1"/>
          <p:nvPr/>
        </p:nvSpPr>
        <p:spPr>
          <a:xfrm>
            <a:off x="1016000" y="2082800"/>
            <a:ext cx="406400" cy="406400"/>
          </a:xfrm>
          <a:prstGeom prst="rect">
            <a:avLst/>
          </a:prstGeom>
          <a:noFill/>
          <a:ln>
            <a:noFill/>
          </a:ln>
        </p:spPr>
        <p:txBody>
          <a:bodyPr wrap="square" lIns="0" tIns="0" rIns="0" bIns="0" rtlCol="0" anchor="ctr">
            <a:normAutofit/>
          </a:bodyPr>
          <a:lstStyle/>
          <a:p>
            <a:pPr marL="0" indent="0" algn="ctr">
              <a:lnSpc>
                <a:spcPts val="1600"/>
              </a:lnSpc>
              <a:buNone/>
            </a:pPr>
            <a:r>
              <a:rPr lang="en-US" sz="1600" b="1" dirty="0">
                <a:solidFill>
                  <a:srgbClr val="FFFDF7"/>
                </a:solidFill>
                <a:latin typeface="Space Grotesk" pitchFamily="34" charset="0"/>
                <a:ea typeface="Space Grotesk" pitchFamily="34" charset="-122"/>
                <a:cs typeface="Space Grotesk" pitchFamily="34" charset="-120"/>
              </a:rPr>
              <a:t>1</a:t>
            </a:r>
            <a:endParaRPr lang="en-US" sz="1600" dirty="0"/>
          </a:p>
        </p:txBody>
      </p:sp>
      <p:sp>
        <p:nvSpPr>
          <p:cNvPr id="8" name="Text 8"/>
          <p:cNvSpPr txBox="1"/>
          <p:nvPr/>
        </p:nvSpPr>
        <p:spPr>
          <a:xfrm>
            <a:off x="1549400" y="2146300"/>
            <a:ext cx="24130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One step</a:t>
            </a:r>
            <a:endParaRPr lang="en-US" sz="1600" dirty="0"/>
          </a:p>
        </p:txBody>
      </p:sp>
      <p:sp>
        <p:nvSpPr>
          <p:cNvPr id="9" name="Shape 9"/>
          <p:cNvSpPr/>
          <p:nvPr/>
        </p:nvSpPr>
        <p:spPr>
          <a:xfrm>
            <a:off x="10160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10" name="Shape 10"/>
          <p:cNvSpPr/>
          <p:nvPr/>
        </p:nvSpPr>
        <p:spPr>
          <a:xfrm>
            <a:off x="14351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11" name="Shape 11"/>
          <p:cNvSpPr/>
          <p:nvPr/>
        </p:nvSpPr>
        <p:spPr>
          <a:xfrm>
            <a:off x="18542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12" name="Shape 12"/>
          <p:cNvSpPr/>
          <p:nvPr/>
        </p:nvSpPr>
        <p:spPr>
          <a:xfrm>
            <a:off x="22733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13" name="Shape 13"/>
          <p:cNvSpPr/>
          <p:nvPr/>
        </p:nvSpPr>
        <p:spPr>
          <a:xfrm>
            <a:off x="26924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14" name="Shape 14"/>
          <p:cNvSpPr/>
          <p:nvPr/>
        </p:nvSpPr>
        <p:spPr>
          <a:xfrm>
            <a:off x="31115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15" name="Shape 15"/>
          <p:cNvSpPr/>
          <p:nvPr/>
        </p:nvSpPr>
        <p:spPr>
          <a:xfrm>
            <a:off x="3530600" y="2768600"/>
            <a:ext cx="342900" cy="342900"/>
          </a:xfrm>
          <a:prstGeom prst="roundRect">
            <a:avLst>
              <a:gd name="adj" fmla="val 14814"/>
            </a:avLst>
          </a:prstGeom>
          <a:solidFill>
            <a:srgbClr val="DB2777">
              <a:alpha val="100000"/>
            </a:srgbClr>
          </a:solidFill>
          <a:ln>
            <a:noFill/>
          </a:ln>
        </p:spPr>
        <p:txBody>
          <a:bodyPr/>
          <a:lstStyle/>
          <a:p>
            <a:endParaRPr lang="en-US"/>
          </a:p>
        </p:txBody>
      </p:sp>
      <p:sp>
        <p:nvSpPr>
          <p:cNvPr id="16" name="Shape 16"/>
          <p:cNvSpPr/>
          <p:nvPr/>
        </p:nvSpPr>
        <p:spPr>
          <a:xfrm>
            <a:off x="1803400" y="2705100"/>
            <a:ext cx="1701800" cy="469900"/>
          </a:xfrm>
          <a:prstGeom prst="roundRect">
            <a:avLst>
              <a:gd name="adj" fmla="val 16216"/>
            </a:avLst>
          </a:prstGeom>
          <a:noFill/>
          <a:ln w="12700">
            <a:solidFill>
              <a:srgbClr val="0F766E"/>
            </a:solidFill>
            <a:prstDash val="dash"/>
            <a:round/>
          </a:ln>
        </p:spPr>
        <p:txBody>
          <a:bodyPr/>
          <a:lstStyle/>
          <a:p>
            <a:endParaRPr lang="en-US"/>
          </a:p>
        </p:txBody>
      </p:sp>
      <p:sp>
        <p:nvSpPr>
          <p:cNvPr id="17" name="Text 17"/>
          <p:cNvSpPr txBox="1"/>
          <p:nvPr/>
        </p:nvSpPr>
        <p:spPr>
          <a:xfrm>
            <a:off x="1016000" y="3721100"/>
            <a:ext cx="2946400" cy="11430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f(X, y) reads a window of past shots and predicts the next one. The window slides along the run.</a:t>
            </a:r>
            <a:endParaRPr lang="en-US" sz="1600" dirty="0"/>
          </a:p>
        </p:txBody>
      </p:sp>
      <p:sp>
        <p:nvSpPr>
          <p:cNvPr id="18" name="Shape 18"/>
          <p:cNvSpPr/>
          <p:nvPr/>
        </p:nvSpPr>
        <p:spPr>
          <a:xfrm>
            <a:off x="4419600" y="1905000"/>
            <a:ext cx="3352800" cy="3048000"/>
          </a:xfrm>
          <a:prstGeom prst="roundRect">
            <a:avLst>
              <a:gd name="adj" fmla="val 3333"/>
            </a:avLst>
          </a:prstGeom>
          <a:solidFill>
            <a:srgbClr val="DBE7FF"/>
          </a:solidFill>
          <a:ln>
            <a:noFill/>
          </a:ln>
        </p:spPr>
        <p:txBody>
          <a:bodyPr/>
          <a:lstStyle/>
          <a:p>
            <a:endParaRPr lang="en-US"/>
          </a:p>
        </p:txBody>
      </p:sp>
      <p:sp>
        <p:nvSpPr>
          <p:cNvPr id="19" name="Shape 19"/>
          <p:cNvSpPr/>
          <p:nvPr/>
        </p:nvSpPr>
        <p:spPr>
          <a:xfrm>
            <a:off x="4622800" y="2082800"/>
            <a:ext cx="406400" cy="406400"/>
          </a:xfrm>
          <a:prstGeom prst="ellipse">
            <a:avLst/>
          </a:prstGeom>
          <a:solidFill>
            <a:srgbClr val="1D4ED8"/>
          </a:solidFill>
          <a:ln>
            <a:noFill/>
          </a:ln>
        </p:spPr>
        <p:txBody>
          <a:bodyPr/>
          <a:lstStyle/>
          <a:p>
            <a:endParaRPr lang="en-US"/>
          </a:p>
        </p:txBody>
      </p:sp>
      <p:sp>
        <p:nvSpPr>
          <p:cNvPr id="20" name="Text 20"/>
          <p:cNvSpPr txBox="1"/>
          <p:nvPr/>
        </p:nvSpPr>
        <p:spPr>
          <a:xfrm>
            <a:off x="4622800" y="2082800"/>
            <a:ext cx="406400" cy="406400"/>
          </a:xfrm>
          <a:prstGeom prst="rect">
            <a:avLst/>
          </a:prstGeom>
          <a:noFill/>
          <a:ln>
            <a:noFill/>
          </a:ln>
        </p:spPr>
        <p:txBody>
          <a:bodyPr wrap="square" lIns="0" tIns="0" rIns="0" bIns="0" rtlCol="0" anchor="ctr">
            <a:normAutofit/>
          </a:bodyPr>
          <a:lstStyle/>
          <a:p>
            <a:pPr marL="0" indent="0" algn="ctr">
              <a:lnSpc>
                <a:spcPts val="1600"/>
              </a:lnSpc>
              <a:buNone/>
            </a:pPr>
            <a:r>
              <a:rPr lang="en-US" sz="1600" b="1" dirty="0">
                <a:solidFill>
                  <a:srgbClr val="FFFDF7"/>
                </a:solidFill>
                <a:latin typeface="Space Grotesk" pitchFamily="34" charset="0"/>
                <a:ea typeface="Space Grotesk" pitchFamily="34" charset="-122"/>
                <a:cs typeface="Space Grotesk" pitchFamily="34" charset="-120"/>
              </a:rPr>
              <a:t>2</a:t>
            </a:r>
            <a:endParaRPr lang="en-US" sz="1600" dirty="0"/>
          </a:p>
        </p:txBody>
      </p:sp>
      <p:sp>
        <p:nvSpPr>
          <p:cNvPr id="21" name="Text 21"/>
          <p:cNvSpPr txBox="1"/>
          <p:nvPr/>
        </p:nvSpPr>
        <p:spPr>
          <a:xfrm>
            <a:off x="5156200" y="2146300"/>
            <a:ext cx="24130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Many steps</a:t>
            </a:r>
            <a:endParaRPr lang="en-US" sz="1600" dirty="0"/>
          </a:p>
        </p:txBody>
      </p:sp>
      <p:sp>
        <p:nvSpPr>
          <p:cNvPr id="22" name="Shape 22"/>
          <p:cNvSpPr/>
          <p:nvPr/>
        </p:nvSpPr>
        <p:spPr>
          <a:xfrm>
            <a:off x="46228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23" name="Shape 23"/>
          <p:cNvSpPr/>
          <p:nvPr/>
        </p:nvSpPr>
        <p:spPr>
          <a:xfrm>
            <a:off x="50419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24" name="Shape 24"/>
          <p:cNvSpPr/>
          <p:nvPr/>
        </p:nvSpPr>
        <p:spPr>
          <a:xfrm>
            <a:off x="54610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25" name="Shape 25"/>
          <p:cNvSpPr/>
          <p:nvPr/>
        </p:nvSpPr>
        <p:spPr>
          <a:xfrm>
            <a:off x="58801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26" name="Shape 26"/>
          <p:cNvSpPr/>
          <p:nvPr/>
        </p:nvSpPr>
        <p:spPr>
          <a:xfrm>
            <a:off x="6299200" y="2768600"/>
            <a:ext cx="342900" cy="342900"/>
          </a:xfrm>
          <a:prstGeom prst="roundRect">
            <a:avLst>
              <a:gd name="adj" fmla="val 14814"/>
            </a:avLst>
          </a:prstGeom>
          <a:solidFill>
            <a:srgbClr val="DB2777">
              <a:alpha val="100000"/>
            </a:srgbClr>
          </a:solidFill>
          <a:ln>
            <a:noFill/>
          </a:ln>
        </p:spPr>
        <p:txBody>
          <a:bodyPr/>
          <a:lstStyle/>
          <a:p>
            <a:endParaRPr lang="en-US"/>
          </a:p>
        </p:txBody>
      </p:sp>
      <p:sp>
        <p:nvSpPr>
          <p:cNvPr id="27" name="Shape 27"/>
          <p:cNvSpPr/>
          <p:nvPr/>
        </p:nvSpPr>
        <p:spPr>
          <a:xfrm>
            <a:off x="6718300" y="2768600"/>
            <a:ext cx="342900" cy="342900"/>
          </a:xfrm>
          <a:prstGeom prst="roundRect">
            <a:avLst>
              <a:gd name="adj" fmla="val 14814"/>
            </a:avLst>
          </a:prstGeom>
          <a:solidFill>
            <a:srgbClr val="DB2777">
              <a:alpha val="70000"/>
            </a:srgbClr>
          </a:solidFill>
          <a:ln>
            <a:noFill/>
          </a:ln>
        </p:spPr>
        <p:txBody>
          <a:bodyPr/>
          <a:lstStyle/>
          <a:p>
            <a:endParaRPr lang="en-US"/>
          </a:p>
        </p:txBody>
      </p:sp>
      <p:sp>
        <p:nvSpPr>
          <p:cNvPr id="28" name="Shape 28"/>
          <p:cNvSpPr/>
          <p:nvPr/>
        </p:nvSpPr>
        <p:spPr>
          <a:xfrm>
            <a:off x="7137400" y="2768600"/>
            <a:ext cx="342900" cy="342900"/>
          </a:xfrm>
          <a:prstGeom prst="roundRect">
            <a:avLst>
              <a:gd name="adj" fmla="val 14814"/>
            </a:avLst>
          </a:prstGeom>
          <a:solidFill>
            <a:srgbClr val="DB2777">
              <a:alpha val="40000"/>
            </a:srgbClr>
          </a:solidFill>
          <a:ln>
            <a:noFill/>
          </a:ln>
        </p:spPr>
        <p:txBody>
          <a:bodyPr/>
          <a:lstStyle/>
          <a:p>
            <a:endParaRPr lang="en-US"/>
          </a:p>
        </p:txBody>
      </p:sp>
      <p:sp>
        <p:nvSpPr>
          <p:cNvPr id="29" name="Shape 29"/>
          <p:cNvSpPr/>
          <p:nvPr/>
        </p:nvSpPr>
        <p:spPr>
          <a:xfrm>
            <a:off x="4572000" y="2705100"/>
            <a:ext cx="1701800" cy="469900"/>
          </a:xfrm>
          <a:prstGeom prst="roundRect">
            <a:avLst>
              <a:gd name="adj" fmla="val 16216"/>
            </a:avLst>
          </a:prstGeom>
          <a:noFill/>
          <a:ln w="12700">
            <a:solidFill>
              <a:srgbClr val="1D4ED8"/>
            </a:solidFill>
            <a:prstDash val="dash"/>
            <a:round/>
          </a:ln>
        </p:spPr>
        <p:txBody>
          <a:bodyPr/>
          <a:lstStyle/>
          <a:p>
            <a:endParaRPr lang="en-US"/>
          </a:p>
        </p:txBody>
      </p:sp>
      <p:sp>
        <p:nvSpPr>
          <p:cNvPr id="30" name="Text 30"/>
          <p:cNvSpPr txBox="1"/>
          <p:nvPr/>
        </p:nvSpPr>
        <p:spPr>
          <a:xfrm>
            <a:off x="4622800" y="3721100"/>
            <a:ext cx="2946400" cy="11430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Each prediction is fed back as an input to look further ahead. Errors grow with the horizon.</a:t>
            </a:r>
            <a:endParaRPr lang="en-US" sz="1600" dirty="0"/>
          </a:p>
        </p:txBody>
      </p:sp>
      <p:sp>
        <p:nvSpPr>
          <p:cNvPr id="31" name="Shape 31"/>
          <p:cNvSpPr/>
          <p:nvPr/>
        </p:nvSpPr>
        <p:spPr>
          <a:xfrm>
            <a:off x="8026400" y="1905000"/>
            <a:ext cx="3352800" cy="3048000"/>
          </a:xfrm>
          <a:prstGeom prst="roundRect">
            <a:avLst>
              <a:gd name="adj" fmla="val 3333"/>
            </a:avLst>
          </a:prstGeom>
          <a:solidFill>
            <a:srgbClr val="FDE2EF"/>
          </a:solidFill>
          <a:ln>
            <a:noFill/>
          </a:ln>
        </p:spPr>
        <p:txBody>
          <a:bodyPr/>
          <a:lstStyle/>
          <a:p>
            <a:endParaRPr lang="en-US"/>
          </a:p>
        </p:txBody>
      </p:sp>
      <p:sp>
        <p:nvSpPr>
          <p:cNvPr id="32" name="Shape 32"/>
          <p:cNvSpPr/>
          <p:nvPr/>
        </p:nvSpPr>
        <p:spPr>
          <a:xfrm>
            <a:off x="8229600" y="2082800"/>
            <a:ext cx="406400" cy="406400"/>
          </a:xfrm>
          <a:prstGeom prst="ellipse">
            <a:avLst/>
          </a:prstGeom>
          <a:solidFill>
            <a:srgbClr val="BE185D"/>
          </a:solidFill>
          <a:ln>
            <a:noFill/>
          </a:ln>
        </p:spPr>
        <p:txBody>
          <a:bodyPr/>
          <a:lstStyle/>
          <a:p>
            <a:endParaRPr lang="en-US"/>
          </a:p>
        </p:txBody>
      </p:sp>
      <p:sp>
        <p:nvSpPr>
          <p:cNvPr id="33" name="Text 33"/>
          <p:cNvSpPr txBox="1"/>
          <p:nvPr/>
        </p:nvSpPr>
        <p:spPr>
          <a:xfrm>
            <a:off x="8229600" y="2082800"/>
            <a:ext cx="406400" cy="406400"/>
          </a:xfrm>
          <a:prstGeom prst="rect">
            <a:avLst/>
          </a:prstGeom>
          <a:noFill/>
          <a:ln>
            <a:noFill/>
          </a:ln>
        </p:spPr>
        <p:txBody>
          <a:bodyPr wrap="square" lIns="0" tIns="0" rIns="0" bIns="0" rtlCol="0" anchor="ctr">
            <a:normAutofit/>
          </a:bodyPr>
          <a:lstStyle/>
          <a:p>
            <a:pPr marL="0" indent="0" algn="ctr">
              <a:lnSpc>
                <a:spcPts val="1600"/>
              </a:lnSpc>
              <a:buNone/>
            </a:pPr>
            <a:r>
              <a:rPr lang="en-US" sz="1600" b="1" dirty="0">
                <a:solidFill>
                  <a:srgbClr val="FFFDF7"/>
                </a:solidFill>
                <a:latin typeface="Space Grotesk" pitchFamily="34" charset="0"/>
                <a:ea typeface="Space Grotesk" pitchFamily="34" charset="-122"/>
                <a:cs typeface="Space Grotesk" pitchFamily="34" charset="-120"/>
              </a:rPr>
              <a:t>3</a:t>
            </a:r>
            <a:endParaRPr lang="en-US" sz="1600" dirty="0"/>
          </a:p>
        </p:txBody>
      </p:sp>
      <p:sp>
        <p:nvSpPr>
          <p:cNvPr id="34" name="Text 34"/>
          <p:cNvSpPr txBox="1"/>
          <p:nvPr/>
        </p:nvSpPr>
        <p:spPr>
          <a:xfrm>
            <a:off x="8763000" y="2146300"/>
            <a:ext cx="24130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Closing the loop</a:t>
            </a:r>
            <a:endParaRPr lang="en-US" sz="1600" dirty="0"/>
          </a:p>
        </p:txBody>
      </p:sp>
      <p:sp>
        <p:nvSpPr>
          <p:cNvPr id="35" name="Shape 35"/>
          <p:cNvSpPr/>
          <p:nvPr/>
        </p:nvSpPr>
        <p:spPr>
          <a:xfrm>
            <a:off x="82296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36" name="Shape 36"/>
          <p:cNvSpPr/>
          <p:nvPr/>
        </p:nvSpPr>
        <p:spPr>
          <a:xfrm>
            <a:off x="86487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37" name="Shape 37"/>
          <p:cNvSpPr/>
          <p:nvPr/>
        </p:nvSpPr>
        <p:spPr>
          <a:xfrm>
            <a:off x="90678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38" name="Shape 38"/>
          <p:cNvSpPr/>
          <p:nvPr/>
        </p:nvSpPr>
        <p:spPr>
          <a:xfrm>
            <a:off x="94869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39" name="Shape 39"/>
          <p:cNvSpPr/>
          <p:nvPr/>
        </p:nvSpPr>
        <p:spPr>
          <a:xfrm>
            <a:off x="9906000" y="2768600"/>
            <a:ext cx="342900" cy="342900"/>
          </a:xfrm>
          <a:prstGeom prst="roundRect">
            <a:avLst>
              <a:gd name="adj" fmla="val 14814"/>
            </a:avLst>
          </a:prstGeom>
          <a:solidFill>
            <a:srgbClr val="FFFDF8"/>
          </a:solidFill>
          <a:ln w="12700">
            <a:solidFill>
              <a:srgbClr val="6D28D9"/>
            </a:solidFill>
            <a:round/>
          </a:ln>
        </p:spPr>
        <p:txBody>
          <a:bodyPr/>
          <a:lstStyle/>
          <a:p>
            <a:endParaRPr lang="en-US"/>
          </a:p>
        </p:txBody>
      </p:sp>
      <p:sp>
        <p:nvSpPr>
          <p:cNvPr id="40" name="Shape 40"/>
          <p:cNvSpPr/>
          <p:nvPr/>
        </p:nvSpPr>
        <p:spPr>
          <a:xfrm>
            <a:off x="10325100" y="2768600"/>
            <a:ext cx="342900" cy="342900"/>
          </a:xfrm>
          <a:prstGeom prst="roundRect">
            <a:avLst>
              <a:gd name="adj" fmla="val 14814"/>
            </a:avLst>
          </a:prstGeom>
          <a:solidFill>
            <a:srgbClr val="DB2777">
              <a:alpha val="100000"/>
            </a:srgbClr>
          </a:solidFill>
          <a:ln>
            <a:noFill/>
          </a:ln>
        </p:spPr>
        <p:txBody>
          <a:bodyPr/>
          <a:lstStyle/>
          <a:p>
            <a:endParaRPr lang="en-US"/>
          </a:p>
        </p:txBody>
      </p:sp>
      <p:sp>
        <p:nvSpPr>
          <p:cNvPr id="41" name="Shape 41"/>
          <p:cNvSpPr/>
          <p:nvPr/>
        </p:nvSpPr>
        <p:spPr>
          <a:xfrm>
            <a:off x="10744200" y="2768600"/>
            <a:ext cx="342900" cy="342900"/>
          </a:xfrm>
          <a:prstGeom prst="roundRect">
            <a:avLst>
              <a:gd name="adj" fmla="val 14814"/>
            </a:avLst>
          </a:prstGeom>
          <a:solidFill>
            <a:srgbClr val="DB2777">
              <a:alpha val="70000"/>
            </a:srgbClr>
          </a:solidFill>
          <a:ln>
            <a:noFill/>
          </a:ln>
        </p:spPr>
        <p:txBody>
          <a:bodyPr/>
          <a:lstStyle/>
          <a:p>
            <a:endParaRPr lang="en-US"/>
          </a:p>
        </p:txBody>
      </p:sp>
      <p:sp>
        <p:nvSpPr>
          <p:cNvPr id="42" name="Shape 42"/>
          <p:cNvSpPr/>
          <p:nvPr/>
        </p:nvSpPr>
        <p:spPr>
          <a:xfrm>
            <a:off x="8597900" y="2705100"/>
            <a:ext cx="1701800" cy="469900"/>
          </a:xfrm>
          <a:prstGeom prst="roundRect">
            <a:avLst>
              <a:gd name="adj" fmla="val 16216"/>
            </a:avLst>
          </a:prstGeom>
          <a:noFill/>
          <a:ln w="12700">
            <a:solidFill>
              <a:srgbClr val="BE185D"/>
            </a:solidFill>
            <a:prstDash val="dash"/>
            <a:round/>
          </a:ln>
        </p:spPr>
        <p:txBody>
          <a:bodyPr/>
          <a:lstStyle/>
          <a:p>
            <a:endParaRPr lang="en-US"/>
          </a:p>
        </p:txBody>
      </p:sp>
      <p:sp>
        <p:nvSpPr>
          <p:cNvPr id="43" name="Freeform 43"/>
          <p:cNvSpPr/>
          <p:nvPr/>
        </p:nvSpPr>
        <p:spPr>
          <a:xfrm>
            <a:off x="8401050" y="3124200"/>
            <a:ext cx="2514600" cy="241300"/>
          </a:xfrm>
          <a:custGeom>
            <a:avLst/>
            <a:gdLst/>
            <a:ahLst/>
            <a:cxnLst/>
            <a:rect l="l" t="t" r="r" b="b"/>
            <a:pathLst>
              <a:path w="2514600" h="241300" fill="none">
                <a:moveTo>
                  <a:pt x="2514600" y="0"/>
                </a:moveTo>
                <a:lnTo>
                  <a:pt x="2514600" y="241300"/>
                </a:lnTo>
                <a:lnTo>
                  <a:pt x="0" y="241300"/>
                </a:lnTo>
              </a:path>
            </a:pathLst>
          </a:custGeom>
          <a:noFill/>
          <a:ln w="19050">
            <a:solidFill>
              <a:srgbClr val="BE185D"/>
            </a:solidFill>
            <a:round/>
          </a:ln>
        </p:spPr>
        <p:txBody>
          <a:bodyPr/>
          <a:lstStyle/>
          <a:p>
            <a:endParaRPr lang="en-US"/>
          </a:p>
        </p:txBody>
      </p:sp>
      <p:cxnSp>
        <p:nvCxnSpPr>
          <p:cNvPr id="44" name="Line 44"/>
          <p:cNvCxnSpPr/>
          <p:nvPr/>
        </p:nvCxnSpPr>
        <p:spPr>
          <a:xfrm flipV="1">
            <a:off x="8401050" y="3136900"/>
            <a:ext cx="0" cy="228600"/>
          </a:xfrm>
          <a:prstGeom prst="line">
            <a:avLst/>
          </a:prstGeom>
          <a:ln w="19050">
            <a:solidFill>
              <a:srgbClr val="BE185D"/>
            </a:solidFill>
            <a:round/>
            <a:tailEnd type="triangle" w="med" len="med"/>
          </a:ln>
        </p:spPr>
      </p:cxnSp>
      <p:sp>
        <p:nvSpPr>
          <p:cNvPr id="45" name="Text 45"/>
          <p:cNvSpPr txBox="1"/>
          <p:nvPr/>
        </p:nvSpPr>
        <p:spPr>
          <a:xfrm>
            <a:off x="9296400" y="3390900"/>
            <a:ext cx="10160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BE185D"/>
                </a:solidFill>
                <a:latin typeface="IBM Plex Mono" pitchFamily="49" charset="0"/>
                <a:ea typeface="IBM Plex Mono" pitchFamily="49" charset="-122"/>
                <a:cs typeface="IBM Plex Mono" pitchFamily="49" charset="-120"/>
              </a:rPr>
              <a:t>g(x)</a:t>
            </a:r>
            <a:endParaRPr lang="en-US" sz="1200" dirty="0"/>
          </a:p>
        </p:txBody>
      </p:sp>
      <p:sp>
        <p:nvSpPr>
          <p:cNvPr id="46" name="Text 46"/>
          <p:cNvSpPr txBox="1"/>
          <p:nvPr/>
        </p:nvSpPr>
        <p:spPr>
          <a:xfrm>
            <a:off x="8229600" y="3721100"/>
            <a:ext cx="2946400" cy="1143000"/>
          </a:xfrm>
          <a:prstGeom prst="rect">
            <a:avLst/>
          </a:prstGeom>
          <a:noFill/>
          <a:ln>
            <a:noFill/>
          </a:ln>
        </p:spPr>
        <p:txBody>
          <a:bodyPr wrap="square" lIns="0" tIns="0" rIns="0" bIns="0" rtlCol="0" anchor="t">
            <a:normAutofit/>
          </a:bodyPr>
          <a:lstStyle/>
          <a:p>
            <a:pPr marL="0" indent="0" algn="l">
              <a:lnSpc>
                <a:spcPts val="1959"/>
              </a:lnSpc>
              <a:buNone/>
            </a:pPr>
            <a:r>
              <a:rPr lang="en-US" sz="1400" dirty="0">
                <a:solidFill>
                  <a:srgbClr val="3B4660"/>
                </a:solidFill>
                <a:latin typeface="IBM Plex Sans" pitchFamily="34" charset="0"/>
                <a:ea typeface="IBM Plex Sans" pitchFamily="34" charset="-122"/>
                <a:cs typeface="IBM Plex Sans" pitchFamily="34" charset="-120"/>
              </a:rPr>
              <a:t>A controller g(x) moves a controllable subset x ⊂ X, like laser power or RF phase, to keep the forecast on target.</a:t>
            </a:r>
            <a:endParaRPr lang="en-US" sz="1400" dirty="0"/>
          </a:p>
        </p:txBody>
      </p:sp>
      <p:sp>
        <p:nvSpPr>
          <p:cNvPr id="47" name="Shape 47"/>
          <p:cNvSpPr/>
          <p:nvPr/>
        </p:nvSpPr>
        <p:spPr>
          <a:xfrm>
            <a:off x="812800" y="5156200"/>
            <a:ext cx="10566400" cy="609600"/>
          </a:xfrm>
          <a:prstGeom prst="roundRect">
            <a:avLst>
              <a:gd name="adj" fmla="val 16666"/>
            </a:avLst>
          </a:prstGeom>
          <a:gradFill rotWithShape="1">
            <a:gsLst>
              <a:gs pos="0">
                <a:srgbClr val="1D4ED8"/>
              </a:gs>
              <a:gs pos="55000">
                <a:srgbClr val="6D28D9"/>
              </a:gs>
              <a:gs pos="100000">
                <a:srgbClr val="BE185D"/>
              </a:gs>
            </a:gsLst>
            <a:lin ang="0" scaled="0"/>
          </a:gradFill>
          <a:ln>
            <a:noFill/>
          </a:ln>
        </p:spPr>
        <p:txBody>
          <a:bodyPr/>
          <a:lstStyle/>
          <a:p>
            <a:endParaRPr lang="en-US"/>
          </a:p>
        </p:txBody>
      </p:sp>
      <p:sp>
        <p:nvSpPr>
          <p:cNvPr id="48" name="Text 48"/>
          <p:cNvSpPr txBox="1"/>
          <p:nvPr/>
        </p:nvSpPr>
        <p:spPr>
          <a:xfrm>
            <a:off x="1066800" y="53467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FDE68A"/>
                </a:solidFill>
                <a:latin typeface="IBM Plex Mono" pitchFamily="49" charset="0"/>
                <a:ea typeface="IBM Plex Mono" pitchFamily="49" charset="-122"/>
                <a:cs typeface="IBM Plex Mono" pitchFamily="49" charset="-120"/>
              </a:rPr>
              <a:t>IN THIS CHALLENGE</a:t>
            </a:r>
            <a:endParaRPr lang="en-US" sz="1200" dirty="0"/>
          </a:p>
        </p:txBody>
      </p:sp>
      <p:sp>
        <p:nvSpPr>
          <p:cNvPr id="49" name="Text 49"/>
          <p:cNvSpPr txBox="1"/>
          <p:nvPr/>
        </p:nvSpPr>
        <p:spPr>
          <a:xfrm>
            <a:off x="3175000" y="5308600"/>
            <a:ext cx="80010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FFFDF7"/>
                </a:solidFill>
                <a:latin typeface="IBM Plex Sans" pitchFamily="34" charset="0"/>
                <a:ea typeface="IBM Plex Sans" pitchFamily="34" charset="-122"/>
                <a:cs typeface="IBM Plex Sans" pitchFamily="34" charset="-120"/>
              </a:rPr>
              <a:t>Steps 1 and 2. Step 3 is the long-term goal, and the link back to optimisation.</a:t>
            </a:r>
            <a:endParaRPr lang="en-US" sz="1600" dirty="0"/>
          </a:p>
        </p:txBody>
      </p:sp>
      <p:sp>
        <p:nvSpPr>
          <p:cNvPr id="50" name="Text 50"/>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51" name="Text 51"/>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05</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8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500"/>
                                        <p:tgtEl>
                                          <p:spTgt spid="2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childTnLst>
                          </p:cTn>
                        </p:par>
                        <p:par>
                          <p:cTn id="84" fill="hold">
                            <p:stCondLst>
                              <p:cond delay="1300"/>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500"/>
                                        <p:tgtEl>
                                          <p:spTgt spid="3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500"/>
                                        <p:tgtEl>
                                          <p:spTgt spid="3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500"/>
                                        <p:tgtEl>
                                          <p:spTgt spid="3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500"/>
                                        <p:tgtEl>
                                          <p:spTgt spid="3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fade">
                                      <p:cBhvr>
                                        <p:cTn id="105" dur="500"/>
                                        <p:tgtEl>
                                          <p:spTgt spid="3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fade">
                                      <p:cBhvr>
                                        <p:cTn id="114" dur="500"/>
                                        <p:tgtEl>
                                          <p:spTgt spid="40"/>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10" presetClass="entr" presetSubtype="0" fill="hold"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5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childTnLst>
                          </p:cTn>
                        </p:par>
                        <p:par>
                          <p:cTn id="133" fill="hold">
                            <p:stCondLst>
                              <p:cond delay="1800"/>
                            </p:stCondLst>
                            <p:childTnLst>
                              <p:par>
                                <p:cTn id="134" presetID="10" presetClass="entr" presetSubtype="0" fill="hold" grpId="0" nodeType="after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fade">
                                      <p:cBhvr>
                                        <p:cTn id="136" dur="500"/>
                                        <p:tgtEl>
                                          <p:spTgt spid="47"/>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Effect transition="in" filter="fade">
                                      <p:cBhvr>
                                        <p:cTn id="139" dur="500"/>
                                        <p:tgtEl>
                                          <p:spTgt spid="48"/>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9"/>
                                        </p:tgtEl>
                                        <p:attrNameLst>
                                          <p:attrName>style.visibility</p:attrName>
                                        </p:attrNameLst>
                                      </p:cBhvr>
                                      <p:to>
                                        <p:strVal val="visible"/>
                                      </p:to>
                                    </p:set>
                                    <p:animEffect transition="in" filter="fade">
                                      <p:cBhvr>
                                        <p:cTn id="1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5" grpId="0" animBg="1"/>
      <p:bldP spid="46" grpId="0" animBg="1"/>
      <p:bldP spid="47" grpId="0" animBg="1"/>
      <p:bldP spid="48"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CLEAR user facility">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THE FACILITY</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CLEAR, a user facility since 2017</a:t>
            </a:r>
            <a:endParaRPr lang="en-US" sz="3600" dirty="0"/>
          </a:p>
        </p:txBody>
      </p:sp>
      <p:sp>
        <p:nvSpPr>
          <p:cNvPr id="5" name="Text 5"/>
          <p:cNvSpPr txBox="1"/>
          <p:nvPr/>
        </p:nvSpPr>
        <p:spPr>
          <a:xfrm>
            <a:off x="812800" y="1905000"/>
            <a:ext cx="54610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5A6478"/>
                </a:solidFill>
                <a:latin typeface="IBM Plex Mono" pitchFamily="49" charset="0"/>
                <a:ea typeface="IBM Plex Mono" pitchFamily="49" charset="-122"/>
                <a:cs typeface="IBM Plex Mono" pitchFamily="49" charset="-120"/>
              </a:rPr>
              <a:t>EXPERIMENTS PER YEAR</a:t>
            </a:r>
            <a:endParaRPr lang="en-US" sz="1200" dirty="0"/>
          </a:p>
        </p:txBody>
      </p:sp>
      <p:sp>
        <p:nvSpPr>
          <p:cNvPr id="6" name="Shape 6"/>
          <p:cNvSpPr/>
          <p:nvPr/>
        </p:nvSpPr>
        <p:spPr>
          <a:xfrm>
            <a:off x="952500" y="4133850"/>
            <a:ext cx="406400" cy="132715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7" name="Text 7"/>
          <p:cNvSpPr txBox="1"/>
          <p:nvPr/>
        </p:nvSpPr>
        <p:spPr>
          <a:xfrm>
            <a:off x="889000" y="386715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19</a:t>
            </a:r>
            <a:endParaRPr lang="en-US" sz="1200" dirty="0"/>
          </a:p>
        </p:txBody>
      </p:sp>
      <p:sp>
        <p:nvSpPr>
          <p:cNvPr id="8" name="Text 8"/>
          <p:cNvSpPr txBox="1"/>
          <p:nvPr/>
        </p:nvSpPr>
        <p:spPr>
          <a:xfrm>
            <a:off x="8572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2017</a:t>
            </a:r>
            <a:endParaRPr lang="en-US" sz="1200" dirty="0"/>
          </a:p>
        </p:txBody>
      </p:sp>
      <p:sp>
        <p:nvSpPr>
          <p:cNvPr id="9" name="Shape 9"/>
          <p:cNvSpPr/>
          <p:nvPr/>
        </p:nvSpPr>
        <p:spPr>
          <a:xfrm>
            <a:off x="1549400" y="2946400"/>
            <a:ext cx="406400" cy="251460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10" name="Text 10"/>
          <p:cNvSpPr txBox="1"/>
          <p:nvPr/>
        </p:nvSpPr>
        <p:spPr>
          <a:xfrm>
            <a:off x="1485900" y="267970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36</a:t>
            </a:r>
            <a:endParaRPr lang="en-US" sz="1200" dirty="0"/>
          </a:p>
        </p:txBody>
      </p:sp>
      <p:sp>
        <p:nvSpPr>
          <p:cNvPr id="11" name="Text 11"/>
          <p:cNvSpPr txBox="1"/>
          <p:nvPr/>
        </p:nvSpPr>
        <p:spPr>
          <a:xfrm>
            <a:off x="14541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2018</a:t>
            </a:r>
            <a:endParaRPr lang="en-US" sz="1200" dirty="0"/>
          </a:p>
        </p:txBody>
      </p:sp>
      <p:sp>
        <p:nvSpPr>
          <p:cNvPr id="12" name="Shape 12"/>
          <p:cNvSpPr/>
          <p:nvPr/>
        </p:nvSpPr>
        <p:spPr>
          <a:xfrm>
            <a:off x="2146300" y="2806700"/>
            <a:ext cx="406400" cy="265430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13" name="Text 13"/>
          <p:cNvSpPr txBox="1"/>
          <p:nvPr/>
        </p:nvSpPr>
        <p:spPr>
          <a:xfrm>
            <a:off x="2082800" y="254000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38</a:t>
            </a:r>
            <a:endParaRPr lang="en-US" sz="1200" dirty="0"/>
          </a:p>
        </p:txBody>
      </p:sp>
      <p:sp>
        <p:nvSpPr>
          <p:cNvPr id="14" name="Text 14"/>
          <p:cNvSpPr txBox="1"/>
          <p:nvPr/>
        </p:nvSpPr>
        <p:spPr>
          <a:xfrm>
            <a:off x="20510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2019</a:t>
            </a:r>
            <a:endParaRPr lang="en-US" sz="1200" dirty="0"/>
          </a:p>
        </p:txBody>
      </p:sp>
      <p:sp>
        <p:nvSpPr>
          <p:cNvPr id="15" name="Shape 15"/>
          <p:cNvSpPr/>
          <p:nvPr/>
        </p:nvSpPr>
        <p:spPr>
          <a:xfrm>
            <a:off x="2743200" y="3086100"/>
            <a:ext cx="406400" cy="237490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16" name="Text 16"/>
          <p:cNvSpPr txBox="1"/>
          <p:nvPr/>
        </p:nvSpPr>
        <p:spPr>
          <a:xfrm>
            <a:off x="2679700" y="281940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34</a:t>
            </a:r>
            <a:endParaRPr lang="en-US" sz="1200" dirty="0"/>
          </a:p>
        </p:txBody>
      </p:sp>
      <p:sp>
        <p:nvSpPr>
          <p:cNvPr id="17" name="Text 17"/>
          <p:cNvSpPr txBox="1"/>
          <p:nvPr/>
        </p:nvSpPr>
        <p:spPr>
          <a:xfrm>
            <a:off x="26479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2020</a:t>
            </a:r>
            <a:endParaRPr lang="en-US" sz="1200" dirty="0"/>
          </a:p>
        </p:txBody>
      </p:sp>
      <p:sp>
        <p:nvSpPr>
          <p:cNvPr id="18" name="Shape 18"/>
          <p:cNvSpPr/>
          <p:nvPr/>
        </p:nvSpPr>
        <p:spPr>
          <a:xfrm>
            <a:off x="3340100" y="3016250"/>
            <a:ext cx="406400" cy="244475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19" name="Text 19"/>
          <p:cNvSpPr txBox="1"/>
          <p:nvPr/>
        </p:nvSpPr>
        <p:spPr>
          <a:xfrm>
            <a:off x="3276600" y="274955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35</a:t>
            </a:r>
            <a:endParaRPr lang="en-US" sz="1200" dirty="0"/>
          </a:p>
        </p:txBody>
      </p:sp>
      <p:sp>
        <p:nvSpPr>
          <p:cNvPr id="20" name="Text 20"/>
          <p:cNvSpPr txBox="1"/>
          <p:nvPr/>
        </p:nvSpPr>
        <p:spPr>
          <a:xfrm>
            <a:off x="32448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2021</a:t>
            </a:r>
            <a:endParaRPr lang="en-US" sz="1200" dirty="0"/>
          </a:p>
        </p:txBody>
      </p:sp>
      <p:sp>
        <p:nvSpPr>
          <p:cNvPr id="21" name="Shape 21"/>
          <p:cNvSpPr/>
          <p:nvPr/>
        </p:nvSpPr>
        <p:spPr>
          <a:xfrm>
            <a:off x="3937000" y="2876550"/>
            <a:ext cx="406400" cy="258445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22" name="Text 22"/>
          <p:cNvSpPr txBox="1"/>
          <p:nvPr/>
        </p:nvSpPr>
        <p:spPr>
          <a:xfrm>
            <a:off x="3873500" y="260985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37</a:t>
            </a:r>
            <a:endParaRPr lang="en-US" sz="1200" dirty="0"/>
          </a:p>
        </p:txBody>
      </p:sp>
      <p:sp>
        <p:nvSpPr>
          <p:cNvPr id="23" name="Text 23"/>
          <p:cNvSpPr txBox="1"/>
          <p:nvPr/>
        </p:nvSpPr>
        <p:spPr>
          <a:xfrm>
            <a:off x="38417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2022</a:t>
            </a:r>
            <a:endParaRPr lang="en-US" sz="1200" dirty="0"/>
          </a:p>
        </p:txBody>
      </p:sp>
      <p:sp>
        <p:nvSpPr>
          <p:cNvPr id="24" name="Shape 24"/>
          <p:cNvSpPr/>
          <p:nvPr/>
        </p:nvSpPr>
        <p:spPr>
          <a:xfrm>
            <a:off x="4533900" y="2806700"/>
            <a:ext cx="406400" cy="265430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25" name="Text 25"/>
          <p:cNvSpPr txBox="1"/>
          <p:nvPr/>
        </p:nvSpPr>
        <p:spPr>
          <a:xfrm>
            <a:off x="4470400" y="254000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38</a:t>
            </a:r>
            <a:endParaRPr lang="en-US" sz="1200" dirty="0"/>
          </a:p>
        </p:txBody>
      </p:sp>
      <p:sp>
        <p:nvSpPr>
          <p:cNvPr id="26" name="Text 26"/>
          <p:cNvSpPr txBox="1"/>
          <p:nvPr/>
        </p:nvSpPr>
        <p:spPr>
          <a:xfrm>
            <a:off x="44386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2023</a:t>
            </a:r>
            <a:endParaRPr lang="en-US" sz="1200" dirty="0"/>
          </a:p>
        </p:txBody>
      </p:sp>
      <p:sp>
        <p:nvSpPr>
          <p:cNvPr id="27" name="Shape 27"/>
          <p:cNvSpPr/>
          <p:nvPr/>
        </p:nvSpPr>
        <p:spPr>
          <a:xfrm>
            <a:off x="5130800" y="2736850"/>
            <a:ext cx="406400" cy="272415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28" name="Text 28"/>
          <p:cNvSpPr txBox="1"/>
          <p:nvPr/>
        </p:nvSpPr>
        <p:spPr>
          <a:xfrm>
            <a:off x="5067300" y="247015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39</a:t>
            </a:r>
            <a:endParaRPr lang="en-US" sz="1200" dirty="0"/>
          </a:p>
        </p:txBody>
      </p:sp>
      <p:sp>
        <p:nvSpPr>
          <p:cNvPr id="29" name="Text 29"/>
          <p:cNvSpPr txBox="1"/>
          <p:nvPr/>
        </p:nvSpPr>
        <p:spPr>
          <a:xfrm>
            <a:off x="50355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2024</a:t>
            </a:r>
            <a:endParaRPr lang="en-US" sz="1200" dirty="0"/>
          </a:p>
        </p:txBody>
      </p:sp>
      <p:sp>
        <p:nvSpPr>
          <p:cNvPr id="30" name="Shape 30"/>
          <p:cNvSpPr/>
          <p:nvPr/>
        </p:nvSpPr>
        <p:spPr>
          <a:xfrm>
            <a:off x="5727700" y="3225800"/>
            <a:ext cx="406400" cy="2235200"/>
          </a:xfrm>
          <a:prstGeom prst="roundRect">
            <a:avLst>
              <a:gd name="adj" fmla="val 9375"/>
            </a:avLst>
          </a:prstGeom>
          <a:gradFill rotWithShape="1">
            <a:gsLst>
              <a:gs pos="0">
                <a:srgbClr val="6D28D9"/>
              </a:gs>
              <a:gs pos="100000">
                <a:srgbClr val="1D4ED8"/>
              </a:gs>
            </a:gsLst>
            <a:lin ang="5400000" scaled="0"/>
          </a:gradFill>
          <a:ln>
            <a:noFill/>
          </a:ln>
        </p:spPr>
        <p:txBody>
          <a:bodyPr/>
          <a:lstStyle/>
          <a:p>
            <a:endParaRPr lang="en-US"/>
          </a:p>
        </p:txBody>
      </p:sp>
      <p:sp>
        <p:nvSpPr>
          <p:cNvPr id="31" name="Text 31"/>
          <p:cNvSpPr txBox="1"/>
          <p:nvPr/>
        </p:nvSpPr>
        <p:spPr>
          <a:xfrm>
            <a:off x="5664200" y="2959100"/>
            <a:ext cx="5334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32</a:t>
            </a:r>
            <a:endParaRPr lang="en-US" sz="1200" dirty="0"/>
          </a:p>
        </p:txBody>
      </p:sp>
      <p:sp>
        <p:nvSpPr>
          <p:cNvPr id="32" name="Text 32"/>
          <p:cNvSpPr txBox="1"/>
          <p:nvPr/>
        </p:nvSpPr>
        <p:spPr>
          <a:xfrm>
            <a:off x="5632450" y="5537200"/>
            <a:ext cx="5969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5A6478"/>
                </a:solidFill>
                <a:latin typeface="IBM Plex Mono" pitchFamily="49" charset="0"/>
                <a:ea typeface="IBM Plex Mono" pitchFamily="49" charset="-122"/>
                <a:cs typeface="IBM Plex Mono" pitchFamily="49" charset="-120"/>
              </a:rPr>
              <a:t>2025</a:t>
            </a:r>
            <a:endParaRPr lang="en-US" sz="1200" dirty="0"/>
          </a:p>
        </p:txBody>
      </p:sp>
      <p:cxnSp>
        <p:nvCxnSpPr>
          <p:cNvPr id="33" name="Line 33"/>
          <p:cNvCxnSpPr/>
          <p:nvPr/>
        </p:nvCxnSpPr>
        <p:spPr>
          <a:xfrm>
            <a:off x="889000" y="5461000"/>
            <a:ext cx="5397500" cy="0"/>
          </a:xfrm>
          <a:prstGeom prst="line">
            <a:avLst/>
          </a:prstGeom>
          <a:ln w="12700">
            <a:solidFill>
              <a:srgbClr val="14213D"/>
            </a:solidFill>
            <a:round/>
          </a:ln>
        </p:spPr>
      </p:cxnSp>
      <p:sp>
        <p:nvSpPr>
          <p:cNvPr id="34" name="Text 34"/>
          <p:cNvSpPr txBox="1"/>
          <p:nvPr/>
        </p:nvSpPr>
        <p:spPr>
          <a:xfrm>
            <a:off x="6731000" y="1905000"/>
            <a:ext cx="46482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5A6478"/>
                </a:solidFill>
                <a:latin typeface="IBM Plex Mono" pitchFamily="49" charset="0"/>
                <a:ea typeface="IBM Plex Mono" pitchFamily="49" charset="-122"/>
                <a:cs typeface="IBM Plex Mono" pitchFamily="49" charset="-120"/>
              </a:rPr>
              <a:t>WHAT THE EXPERIMENTS ARE</a:t>
            </a:r>
            <a:endParaRPr lang="en-US" sz="1200" dirty="0"/>
          </a:p>
        </p:txBody>
      </p:sp>
      <p:sp>
        <p:nvSpPr>
          <p:cNvPr id="35" name="Text 35"/>
          <p:cNvSpPr txBox="1"/>
          <p:nvPr/>
        </p:nvSpPr>
        <p:spPr>
          <a:xfrm>
            <a:off x="6731000" y="22352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Medical</a:t>
            </a:r>
            <a:endParaRPr lang="en-US" sz="1200" dirty="0"/>
          </a:p>
        </p:txBody>
      </p:sp>
      <p:sp>
        <p:nvSpPr>
          <p:cNvPr id="36" name="Shape 36"/>
          <p:cNvSpPr/>
          <p:nvPr/>
        </p:nvSpPr>
        <p:spPr>
          <a:xfrm>
            <a:off x="8890000" y="2273300"/>
            <a:ext cx="1905000" cy="165100"/>
          </a:xfrm>
          <a:prstGeom prst="roundRect">
            <a:avLst>
              <a:gd name="adj" fmla="val 23076"/>
            </a:avLst>
          </a:prstGeom>
          <a:solidFill>
            <a:srgbClr val="BE185D"/>
          </a:solidFill>
          <a:ln>
            <a:noFill/>
          </a:ln>
        </p:spPr>
        <p:txBody>
          <a:bodyPr/>
          <a:lstStyle/>
          <a:p>
            <a:endParaRPr lang="en-US"/>
          </a:p>
        </p:txBody>
      </p:sp>
      <p:sp>
        <p:nvSpPr>
          <p:cNvPr id="37" name="Text 37"/>
          <p:cNvSpPr txBox="1"/>
          <p:nvPr/>
        </p:nvSpPr>
        <p:spPr>
          <a:xfrm>
            <a:off x="10871200" y="22352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43 %</a:t>
            </a:r>
            <a:endParaRPr lang="en-US" sz="1200" dirty="0"/>
          </a:p>
        </p:txBody>
      </p:sp>
      <p:sp>
        <p:nvSpPr>
          <p:cNvPr id="38" name="Text 38"/>
          <p:cNvSpPr txBox="1"/>
          <p:nvPr/>
        </p:nvSpPr>
        <p:spPr>
          <a:xfrm>
            <a:off x="6731000" y="25908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Machine development</a:t>
            </a:r>
            <a:endParaRPr lang="en-US" sz="1200" dirty="0"/>
          </a:p>
        </p:txBody>
      </p:sp>
      <p:sp>
        <p:nvSpPr>
          <p:cNvPr id="39" name="Shape 39"/>
          <p:cNvSpPr/>
          <p:nvPr/>
        </p:nvSpPr>
        <p:spPr>
          <a:xfrm>
            <a:off x="8890000" y="2628900"/>
            <a:ext cx="753140" cy="165100"/>
          </a:xfrm>
          <a:prstGeom prst="roundRect">
            <a:avLst>
              <a:gd name="adj" fmla="val 23076"/>
            </a:avLst>
          </a:prstGeom>
          <a:solidFill>
            <a:srgbClr val="6D28D9"/>
          </a:solidFill>
          <a:ln>
            <a:noFill/>
          </a:ln>
        </p:spPr>
        <p:txBody>
          <a:bodyPr/>
          <a:lstStyle/>
          <a:p>
            <a:endParaRPr lang="en-US"/>
          </a:p>
        </p:txBody>
      </p:sp>
      <p:sp>
        <p:nvSpPr>
          <p:cNvPr id="40" name="Text 40"/>
          <p:cNvSpPr txBox="1"/>
          <p:nvPr/>
        </p:nvSpPr>
        <p:spPr>
          <a:xfrm>
            <a:off x="9719340" y="25908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17 %</a:t>
            </a:r>
            <a:endParaRPr lang="en-US" sz="1200" dirty="0"/>
          </a:p>
        </p:txBody>
      </p:sp>
      <p:sp>
        <p:nvSpPr>
          <p:cNvPr id="41" name="Text 41"/>
          <p:cNvSpPr txBox="1"/>
          <p:nvPr/>
        </p:nvSpPr>
        <p:spPr>
          <a:xfrm>
            <a:off x="6731000" y="29464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Instrumentation</a:t>
            </a:r>
            <a:endParaRPr lang="en-US" sz="1200" dirty="0"/>
          </a:p>
        </p:txBody>
      </p:sp>
      <p:sp>
        <p:nvSpPr>
          <p:cNvPr id="42" name="Shape 42"/>
          <p:cNvSpPr/>
          <p:nvPr/>
        </p:nvSpPr>
        <p:spPr>
          <a:xfrm>
            <a:off x="8890000" y="2984500"/>
            <a:ext cx="708837" cy="165100"/>
          </a:xfrm>
          <a:prstGeom prst="roundRect">
            <a:avLst>
              <a:gd name="adj" fmla="val 23076"/>
            </a:avLst>
          </a:prstGeom>
          <a:solidFill>
            <a:srgbClr val="1D4ED8"/>
          </a:solidFill>
          <a:ln>
            <a:noFill/>
          </a:ln>
        </p:spPr>
        <p:txBody>
          <a:bodyPr/>
          <a:lstStyle/>
          <a:p>
            <a:endParaRPr lang="en-US"/>
          </a:p>
        </p:txBody>
      </p:sp>
      <p:sp>
        <p:nvSpPr>
          <p:cNvPr id="43" name="Text 43"/>
          <p:cNvSpPr txBox="1"/>
          <p:nvPr/>
        </p:nvSpPr>
        <p:spPr>
          <a:xfrm>
            <a:off x="9675037" y="29464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16 %</a:t>
            </a:r>
            <a:endParaRPr lang="en-US" sz="1200" dirty="0"/>
          </a:p>
        </p:txBody>
      </p:sp>
      <p:sp>
        <p:nvSpPr>
          <p:cNvPr id="44" name="Text 44"/>
          <p:cNvSpPr txBox="1"/>
          <p:nvPr/>
        </p:nvSpPr>
        <p:spPr>
          <a:xfrm>
            <a:off x="6731000" y="33020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Machine learning</a:t>
            </a:r>
            <a:endParaRPr lang="en-US" sz="1200" dirty="0"/>
          </a:p>
        </p:txBody>
      </p:sp>
      <p:sp>
        <p:nvSpPr>
          <p:cNvPr id="45" name="Shape 45"/>
          <p:cNvSpPr/>
          <p:nvPr/>
        </p:nvSpPr>
        <p:spPr>
          <a:xfrm>
            <a:off x="8890000" y="3340100"/>
            <a:ext cx="265814" cy="165100"/>
          </a:xfrm>
          <a:prstGeom prst="roundRect">
            <a:avLst>
              <a:gd name="adj" fmla="val 23076"/>
            </a:avLst>
          </a:prstGeom>
          <a:solidFill>
            <a:srgbClr val="0F766E"/>
          </a:solidFill>
          <a:ln>
            <a:noFill/>
          </a:ln>
        </p:spPr>
        <p:txBody>
          <a:bodyPr/>
          <a:lstStyle/>
          <a:p>
            <a:endParaRPr lang="en-US"/>
          </a:p>
        </p:txBody>
      </p:sp>
      <p:sp>
        <p:nvSpPr>
          <p:cNvPr id="46" name="Text 46"/>
          <p:cNvSpPr txBox="1"/>
          <p:nvPr/>
        </p:nvSpPr>
        <p:spPr>
          <a:xfrm>
            <a:off x="9232014" y="33020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6 %</a:t>
            </a:r>
            <a:endParaRPr lang="en-US" sz="1200" dirty="0"/>
          </a:p>
        </p:txBody>
      </p:sp>
      <p:sp>
        <p:nvSpPr>
          <p:cNvPr id="47" name="Text 47"/>
          <p:cNvSpPr txBox="1"/>
          <p:nvPr/>
        </p:nvSpPr>
        <p:spPr>
          <a:xfrm>
            <a:off x="6731000" y="36576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Plasma</a:t>
            </a:r>
            <a:endParaRPr lang="en-US" sz="1200" dirty="0"/>
          </a:p>
        </p:txBody>
      </p:sp>
      <p:sp>
        <p:nvSpPr>
          <p:cNvPr id="48" name="Shape 48"/>
          <p:cNvSpPr/>
          <p:nvPr/>
        </p:nvSpPr>
        <p:spPr>
          <a:xfrm>
            <a:off x="8890000" y="3695700"/>
            <a:ext cx="265814" cy="165100"/>
          </a:xfrm>
          <a:prstGeom prst="roundRect">
            <a:avLst>
              <a:gd name="adj" fmla="val 23076"/>
            </a:avLst>
          </a:prstGeom>
          <a:solidFill>
            <a:srgbClr val="B45309"/>
          </a:solidFill>
          <a:ln>
            <a:noFill/>
          </a:ln>
        </p:spPr>
        <p:txBody>
          <a:bodyPr/>
          <a:lstStyle/>
          <a:p>
            <a:endParaRPr lang="en-US"/>
          </a:p>
        </p:txBody>
      </p:sp>
      <p:sp>
        <p:nvSpPr>
          <p:cNvPr id="49" name="Text 49"/>
          <p:cNvSpPr txBox="1"/>
          <p:nvPr/>
        </p:nvSpPr>
        <p:spPr>
          <a:xfrm>
            <a:off x="9232014" y="36576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6 %</a:t>
            </a:r>
            <a:endParaRPr lang="en-US" sz="1200" dirty="0"/>
          </a:p>
        </p:txBody>
      </p:sp>
      <p:sp>
        <p:nvSpPr>
          <p:cNvPr id="50" name="Text 50"/>
          <p:cNvSpPr txBox="1"/>
          <p:nvPr/>
        </p:nvSpPr>
        <p:spPr>
          <a:xfrm>
            <a:off x="6731000" y="40132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Impedance</a:t>
            </a:r>
            <a:endParaRPr lang="en-US" sz="1200" dirty="0"/>
          </a:p>
        </p:txBody>
      </p:sp>
      <p:sp>
        <p:nvSpPr>
          <p:cNvPr id="51" name="Shape 51"/>
          <p:cNvSpPr/>
          <p:nvPr/>
        </p:nvSpPr>
        <p:spPr>
          <a:xfrm>
            <a:off x="8890000" y="4051300"/>
            <a:ext cx="177209" cy="165100"/>
          </a:xfrm>
          <a:prstGeom prst="roundRect">
            <a:avLst>
              <a:gd name="adj" fmla="val 23076"/>
            </a:avLst>
          </a:prstGeom>
          <a:solidFill>
            <a:srgbClr val="C2410C"/>
          </a:solidFill>
          <a:ln>
            <a:noFill/>
          </a:ln>
        </p:spPr>
        <p:txBody>
          <a:bodyPr/>
          <a:lstStyle/>
          <a:p>
            <a:endParaRPr lang="en-US"/>
          </a:p>
        </p:txBody>
      </p:sp>
      <p:sp>
        <p:nvSpPr>
          <p:cNvPr id="52" name="Text 52"/>
          <p:cNvSpPr txBox="1"/>
          <p:nvPr/>
        </p:nvSpPr>
        <p:spPr>
          <a:xfrm>
            <a:off x="9143409" y="40132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4 %</a:t>
            </a:r>
            <a:endParaRPr lang="en-US" sz="1200" dirty="0"/>
          </a:p>
        </p:txBody>
      </p:sp>
      <p:sp>
        <p:nvSpPr>
          <p:cNvPr id="53" name="Text 53"/>
          <p:cNvSpPr txBox="1"/>
          <p:nvPr/>
        </p:nvSpPr>
        <p:spPr>
          <a:xfrm>
            <a:off x="6731000" y="43688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Training</a:t>
            </a:r>
            <a:endParaRPr lang="en-US" sz="1200" dirty="0"/>
          </a:p>
        </p:txBody>
      </p:sp>
      <p:sp>
        <p:nvSpPr>
          <p:cNvPr id="54" name="Shape 54"/>
          <p:cNvSpPr/>
          <p:nvPr/>
        </p:nvSpPr>
        <p:spPr>
          <a:xfrm>
            <a:off x="8890000" y="4406900"/>
            <a:ext cx="177209" cy="165100"/>
          </a:xfrm>
          <a:prstGeom prst="roundRect">
            <a:avLst>
              <a:gd name="adj" fmla="val 23076"/>
            </a:avLst>
          </a:prstGeom>
          <a:solidFill>
            <a:srgbClr val="5A6478"/>
          </a:solidFill>
          <a:ln>
            <a:noFill/>
          </a:ln>
        </p:spPr>
        <p:txBody>
          <a:bodyPr/>
          <a:lstStyle/>
          <a:p>
            <a:endParaRPr lang="en-US"/>
          </a:p>
        </p:txBody>
      </p:sp>
      <p:sp>
        <p:nvSpPr>
          <p:cNvPr id="55" name="Text 55"/>
          <p:cNvSpPr txBox="1"/>
          <p:nvPr/>
        </p:nvSpPr>
        <p:spPr>
          <a:xfrm>
            <a:off x="9143409" y="43688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4 %</a:t>
            </a:r>
            <a:endParaRPr lang="en-US" sz="1200" dirty="0"/>
          </a:p>
        </p:txBody>
      </p:sp>
      <p:sp>
        <p:nvSpPr>
          <p:cNvPr id="56" name="Text 56"/>
          <p:cNvSpPr txBox="1"/>
          <p:nvPr/>
        </p:nvSpPr>
        <p:spPr>
          <a:xfrm>
            <a:off x="6731000" y="47244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Detectors</a:t>
            </a:r>
            <a:endParaRPr lang="en-US" sz="1200" dirty="0"/>
          </a:p>
        </p:txBody>
      </p:sp>
      <p:sp>
        <p:nvSpPr>
          <p:cNvPr id="57" name="Shape 57"/>
          <p:cNvSpPr/>
          <p:nvPr/>
        </p:nvSpPr>
        <p:spPr>
          <a:xfrm>
            <a:off x="8890000" y="4762500"/>
            <a:ext cx="88605" cy="165100"/>
          </a:xfrm>
          <a:prstGeom prst="roundRect">
            <a:avLst>
              <a:gd name="adj" fmla="val 43000"/>
            </a:avLst>
          </a:prstGeom>
          <a:solidFill>
            <a:srgbClr val="5A6478"/>
          </a:solidFill>
          <a:ln>
            <a:noFill/>
          </a:ln>
        </p:spPr>
        <p:txBody>
          <a:bodyPr/>
          <a:lstStyle/>
          <a:p>
            <a:endParaRPr lang="en-US"/>
          </a:p>
        </p:txBody>
      </p:sp>
      <p:sp>
        <p:nvSpPr>
          <p:cNvPr id="58" name="Text 58"/>
          <p:cNvSpPr txBox="1"/>
          <p:nvPr/>
        </p:nvSpPr>
        <p:spPr>
          <a:xfrm>
            <a:off x="9054805" y="47244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2 %</a:t>
            </a:r>
            <a:endParaRPr lang="en-US" sz="1200" dirty="0"/>
          </a:p>
        </p:txBody>
      </p:sp>
      <p:sp>
        <p:nvSpPr>
          <p:cNvPr id="59" name="Text 59"/>
          <p:cNvSpPr txBox="1"/>
          <p:nvPr/>
        </p:nvSpPr>
        <p:spPr>
          <a:xfrm>
            <a:off x="6731000" y="5080000"/>
            <a:ext cx="2095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Radiation to electronics</a:t>
            </a:r>
            <a:endParaRPr lang="en-US" sz="1200" dirty="0"/>
          </a:p>
        </p:txBody>
      </p:sp>
      <p:sp>
        <p:nvSpPr>
          <p:cNvPr id="60" name="Shape 60"/>
          <p:cNvSpPr/>
          <p:nvPr/>
        </p:nvSpPr>
        <p:spPr>
          <a:xfrm>
            <a:off x="8890000" y="5118100"/>
            <a:ext cx="88605" cy="165100"/>
          </a:xfrm>
          <a:prstGeom prst="roundRect">
            <a:avLst>
              <a:gd name="adj" fmla="val 43000"/>
            </a:avLst>
          </a:prstGeom>
          <a:solidFill>
            <a:srgbClr val="5A6478"/>
          </a:solidFill>
          <a:ln>
            <a:noFill/>
          </a:ln>
        </p:spPr>
        <p:txBody>
          <a:bodyPr/>
          <a:lstStyle/>
          <a:p>
            <a:endParaRPr lang="en-US"/>
          </a:p>
        </p:txBody>
      </p:sp>
      <p:sp>
        <p:nvSpPr>
          <p:cNvPr id="61" name="Text 61"/>
          <p:cNvSpPr txBox="1"/>
          <p:nvPr/>
        </p:nvSpPr>
        <p:spPr>
          <a:xfrm>
            <a:off x="9054805" y="5080000"/>
            <a:ext cx="508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2 %</a:t>
            </a:r>
            <a:endParaRPr lang="en-US" sz="1200" dirty="0"/>
          </a:p>
        </p:txBody>
      </p:sp>
      <p:sp>
        <p:nvSpPr>
          <p:cNvPr id="62" name="Text 62"/>
          <p:cNvSpPr txBox="1"/>
          <p:nvPr/>
        </p:nvSpPr>
        <p:spPr>
          <a:xfrm>
            <a:off x="6731000" y="5537200"/>
            <a:ext cx="4648200" cy="234950"/>
          </a:xfrm>
          <a:prstGeom prst="rect">
            <a:avLst/>
          </a:prstGeom>
          <a:noFill/>
          <a:ln>
            <a:noFill/>
          </a:ln>
        </p:spPr>
        <p:txBody>
          <a:bodyPr wrap="square" lIns="0" tIns="0" rIns="0" bIns="0" rtlCol="0" anchor="t">
            <a:normAutofit/>
          </a:bodyPr>
          <a:lstStyle/>
          <a:p>
            <a:pPr marL="0" indent="0" algn="l">
              <a:lnSpc>
                <a:spcPts val="1680"/>
              </a:lnSpc>
              <a:buNone/>
            </a:pPr>
            <a:r>
              <a:rPr lang="en-US" sz="1200" i="1" dirty="0">
                <a:solidFill>
                  <a:srgbClr val="5A6478"/>
                </a:solidFill>
                <a:latin typeface="IBM Plex Sans" pitchFamily="34" charset="0"/>
                <a:ea typeface="IBM Plex Sans" pitchFamily="34" charset="-122"/>
                <a:cs typeface="IBM Plex Sans" pitchFamily="34" charset="-120"/>
              </a:rPr>
              <a:t>Most experiments go beyond receiving a beam: users and the team test ideas together.</a:t>
            </a:r>
            <a:endParaRPr lang="en-US" sz="1200" dirty="0"/>
          </a:p>
        </p:txBody>
      </p:sp>
      <p:sp>
        <p:nvSpPr>
          <p:cNvPr id="63" name="Text 63"/>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64" name="Text 64"/>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06</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4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4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4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4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4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4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4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4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400"/>
                                        <p:tgtEl>
                                          <p:spTgt spid="32"/>
                                        </p:tgtEl>
                                      </p:cBhvr>
                                    </p:animEffect>
                                  </p:childTnLst>
                                </p:cTn>
                              </p:par>
                              <p:par>
                                <p:cTn id="35" presetID="10"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400"/>
                                        <p:tgtEl>
                                          <p:spTgt spid="33"/>
                                        </p:tgtEl>
                                      </p:cBhvr>
                                    </p:animEffect>
                                  </p:childTnLst>
                                </p:cTn>
                              </p:par>
                            </p:childTnLst>
                          </p:cTn>
                        </p:par>
                        <p:par>
                          <p:cTn id="38" fill="hold">
                            <p:stCondLst>
                              <p:cond delay="7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3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300"/>
                                        <p:tgtEl>
                                          <p:spTgt spid="7"/>
                                        </p:tgtEl>
                                      </p:cBhvr>
                                    </p:animEffect>
                                  </p:childTnLst>
                                </p:cTn>
                              </p:par>
                            </p:childTnLst>
                          </p:cTn>
                        </p:par>
                        <p:par>
                          <p:cTn id="45" fill="hold">
                            <p:stCondLst>
                              <p:cond delay="1000"/>
                            </p:stCondLst>
                            <p:childTnLst>
                              <p:par>
                                <p:cTn id="46" presetID="2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300"/>
                                        <p:tgtEl>
                                          <p:spTgt spid="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300"/>
                                        <p:tgtEl>
                                          <p:spTgt spid="10"/>
                                        </p:tgtEl>
                                      </p:cBhvr>
                                    </p:animEffect>
                                  </p:childTnLst>
                                </p:cTn>
                              </p:par>
                            </p:childTnLst>
                          </p:cTn>
                        </p:par>
                        <p:par>
                          <p:cTn id="52" fill="hold">
                            <p:stCondLst>
                              <p:cond delay="1300"/>
                            </p:stCondLst>
                            <p:childTnLst>
                              <p:par>
                                <p:cTn id="53" presetID="2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300"/>
                                        <p:tgtEl>
                                          <p:spTgt spid="1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300"/>
                                        <p:tgtEl>
                                          <p:spTgt spid="13"/>
                                        </p:tgtEl>
                                      </p:cBhvr>
                                    </p:animEffect>
                                  </p:childTnLst>
                                </p:cTn>
                              </p:par>
                            </p:childTnLst>
                          </p:cTn>
                        </p:par>
                        <p:par>
                          <p:cTn id="59" fill="hold">
                            <p:stCondLst>
                              <p:cond delay="1600"/>
                            </p:stCondLst>
                            <p:childTnLst>
                              <p:par>
                                <p:cTn id="60" presetID="2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up)">
                                      <p:cBhvr>
                                        <p:cTn id="62" dur="300"/>
                                        <p:tgtEl>
                                          <p:spTgt spid="1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300"/>
                                        <p:tgtEl>
                                          <p:spTgt spid="16"/>
                                        </p:tgtEl>
                                      </p:cBhvr>
                                    </p:animEffect>
                                  </p:childTnLst>
                                </p:cTn>
                              </p:par>
                            </p:childTnLst>
                          </p:cTn>
                        </p:par>
                        <p:par>
                          <p:cTn id="66" fill="hold">
                            <p:stCondLst>
                              <p:cond delay="1900"/>
                            </p:stCondLst>
                            <p:childTnLst>
                              <p:par>
                                <p:cTn id="67" presetID="22" presetClass="entr" presetSubtype="4"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300"/>
                                        <p:tgtEl>
                                          <p:spTgt spid="1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300"/>
                                        <p:tgtEl>
                                          <p:spTgt spid="19"/>
                                        </p:tgtEl>
                                      </p:cBhvr>
                                    </p:animEffect>
                                  </p:childTnLst>
                                </p:cTn>
                              </p:par>
                            </p:childTnLst>
                          </p:cTn>
                        </p:par>
                        <p:par>
                          <p:cTn id="73" fill="hold">
                            <p:stCondLst>
                              <p:cond delay="2200"/>
                            </p:stCondLst>
                            <p:childTnLst>
                              <p:par>
                                <p:cTn id="74" presetID="22" presetClass="entr" presetSubtype="4"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up)">
                                      <p:cBhvr>
                                        <p:cTn id="76" dur="300"/>
                                        <p:tgtEl>
                                          <p:spTgt spid="2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300"/>
                                        <p:tgtEl>
                                          <p:spTgt spid="22"/>
                                        </p:tgtEl>
                                      </p:cBhvr>
                                    </p:animEffect>
                                  </p:childTnLst>
                                </p:cTn>
                              </p:par>
                            </p:childTnLst>
                          </p:cTn>
                        </p:par>
                        <p:par>
                          <p:cTn id="80" fill="hold">
                            <p:stCondLst>
                              <p:cond delay="2500"/>
                            </p:stCondLst>
                            <p:childTnLst>
                              <p:par>
                                <p:cTn id="81" presetID="22" presetClass="entr" presetSubtype="4"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up)">
                                      <p:cBhvr>
                                        <p:cTn id="83" dur="300"/>
                                        <p:tgtEl>
                                          <p:spTgt spid="2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300"/>
                                        <p:tgtEl>
                                          <p:spTgt spid="25"/>
                                        </p:tgtEl>
                                      </p:cBhvr>
                                    </p:animEffect>
                                  </p:childTnLst>
                                </p:cTn>
                              </p:par>
                            </p:childTnLst>
                          </p:cTn>
                        </p:par>
                        <p:par>
                          <p:cTn id="87" fill="hold">
                            <p:stCondLst>
                              <p:cond delay="2800"/>
                            </p:stCondLst>
                            <p:childTnLst>
                              <p:par>
                                <p:cTn id="88" presetID="22" presetClass="entr" presetSubtype="4"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up)">
                                      <p:cBhvr>
                                        <p:cTn id="90" dur="300"/>
                                        <p:tgtEl>
                                          <p:spTgt spid="2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300"/>
                                        <p:tgtEl>
                                          <p:spTgt spid="28"/>
                                        </p:tgtEl>
                                      </p:cBhvr>
                                    </p:animEffect>
                                  </p:childTnLst>
                                </p:cTn>
                              </p:par>
                            </p:childTnLst>
                          </p:cTn>
                        </p:par>
                        <p:par>
                          <p:cTn id="94" fill="hold">
                            <p:stCondLst>
                              <p:cond delay="3100"/>
                            </p:stCondLst>
                            <p:childTnLst>
                              <p:par>
                                <p:cTn id="95" presetID="22" presetClass="entr" presetSubtype="4"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wipe(up)">
                                      <p:cBhvr>
                                        <p:cTn id="97" dur="300"/>
                                        <p:tgtEl>
                                          <p:spTgt spid="3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300"/>
                                        <p:tgtEl>
                                          <p:spTgt spid="31"/>
                                        </p:tgtEl>
                                      </p:cBhvr>
                                    </p:animEffect>
                                  </p:childTnLst>
                                </p:cTn>
                              </p:par>
                            </p:childTnLst>
                          </p:cTn>
                        </p:par>
                        <p:par>
                          <p:cTn id="101" fill="hold">
                            <p:stCondLst>
                              <p:cond delay="3400"/>
                            </p:stCondLst>
                            <p:childTnLst>
                              <p:par>
                                <p:cTn id="102" presetID="10" presetClass="entr" presetSubtype="0" fill="hold" grpId="0" nodeType="after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400"/>
                                        <p:tgtEl>
                                          <p:spTgt spid="34"/>
                                        </p:tgtEl>
                                      </p:cBhvr>
                                    </p:animEffect>
                                  </p:childTnLst>
                                </p:cTn>
                              </p:par>
                            </p:childTnLst>
                          </p:cTn>
                        </p:par>
                        <p:par>
                          <p:cTn id="105" fill="hold">
                            <p:stCondLst>
                              <p:cond delay="3800"/>
                            </p:stCondLst>
                            <p:childTnLst>
                              <p:par>
                                <p:cTn id="106" presetID="10" presetClass="entr" presetSubtype="0" fill="hold" grpId="0" nodeType="after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250"/>
                                        <p:tgtEl>
                                          <p:spTgt spid="35"/>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right)">
                                      <p:cBhvr>
                                        <p:cTn id="111" dur="250"/>
                                        <p:tgtEl>
                                          <p:spTgt spid="3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250"/>
                                        <p:tgtEl>
                                          <p:spTgt spid="37"/>
                                        </p:tgtEl>
                                      </p:cBhvr>
                                    </p:animEffect>
                                  </p:childTnLst>
                                </p:cTn>
                              </p:par>
                            </p:childTnLst>
                          </p:cTn>
                        </p:par>
                        <p:par>
                          <p:cTn id="115" fill="hold">
                            <p:stCondLst>
                              <p:cond delay="4050"/>
                            </p:stCondLst>
                            <p:childTnLst>
                              <p:par>
                                <p:cTn id="116" presetID="10" presetClass="entr" presetSubtype="0" fill="hold" grpId="0" nodeType="after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250"/>
                                        <p:tgtEl>
                                          <p:spTgt spid="38"/>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wipe(right)">
                                      <p:cBhvr>
                                        <p:cTn id="121" dur="25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fade">
                                      <p:cBhvr>
                                        <p:cTn id="124" dur="250"/>
                                        <p:tgtEl>
                                          <p:spTgt spid="40"/>
                                        </p:tgtEl>
                                      </p:cBhvr>
                                    </p:animEffect>
                                  </p:childTnLst>
                                </p:cTn>
                              </p:par>
                            </p:childTnLst>
                          </p:cTn>
                        </p:par>
                        <p:par>
                          <p:cTn id="125" fill="hold">
                            <p:stCondLst>
                              <p:cond delay="4300"/>
                            </p:stCondLst>
                            <p:childTnLst>
                              <p:par>
                                <p:cTn id="126" presetID="10" presetClass="entr" presetSubtype="0"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250"/>
                                        <p:tgtEl>
                                          <p:spTgt spid="41"/>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right)">
                                      <p:cBhvr>
                                        <p:cTn id="131" dur="250"/>
                                        <p:tgtEl>
                                          <p:spTgt spid="4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3"/>
                                        </p:tgtEl>
                                        <p:attrNameLst>
                                          <p:attrName>style.visibility</p:attrName>
                                        </p:attrNameLst>
                                      </p:cBhvr>
                                      <p:to>
                                        <p:strVal val="visible"/>
                                      </p:to>
                                    </p:set>
                                    <p:animEffect transition="in" filter="fade">
                                      <p:cBhvr>
                                        <p:cTn id="134" dur="250"/>
                                        <p:tgtEl>
                                          <p:spTgt spid="43"/>
                                        </p:tgtEl>
                                      </p:cBhvr>
                                    </p:animEffect>
                                  </p:childTnLst>
                                </p:cTn>
                              </p:par>
                            </p:childTnLst>
                          </p:cTn>
                        </p:par>
                        <p:par>
                          <p:cTn id="135" fill="hold">
                            <p:stCondLst>
                              <p:cond delay="4550"/>
                            </p:stCondLst>
                            <p:childTnLst>
                              <p:par>
                                <p:cTn id="136" presetID="10" presetClass="entr" presetSubtype="0" fill="hold" grpId="0" nodeType="afterEffect">
                                  <p:stCondLst>
                                    <p:cond delay="0"/>
                                  </p:stCondLst>
                                  <p:childTnLst>
                                    <p:set>
                                      <p:cBhvr>
                                        <p:cTn id="137" dur="1" fill="hold">
                                          <p:stCondLst>
                                            <p:cond delay="0"/>
                                          </p:stCondLst>
                                        </p:cTn>
                                        <p:tgtEl>
                                          <p:spTgt spid="44"/>
                                        </p:tgtEl>
                                        <p:attrNameLst>
                                          <p:attrName>style.visibility</p:attrName>
                                        </p:attrNameLst>
                                      </p:cBhvr>
                                      <p:to>
                                        <p:strVal val="visible"/>
                                      </p:to>
                                    </p:set>
                                    <p:animEffect transition="in" filter="fade">
                                      <p:cBhvr>
                                        <p:cTn id="138" dur="250"/>
                                        <p:tgtEl>
                                          <p:spTgt spid="44"/>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45"/>
                                        </p:tgtEl>
                                        <p:attrNameLst>
                                          <p:attrName>style.visibility</p:attrName>
                                        </p:attrNameLst>
                                      </p:cBhvr>
                                      <p:to>
                                        <p:strVal val="visible"/>
                                      </p:to>
                                    </p:set>
                                    <p:animEffect transition="in" filter="wipe(right)">
                                      <p:cBhvr>
                                        <p:cTn id="141" dur="250"/>
                                        <p:tgtEl>
                                          <p:spTgt spid="45"/>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fade">
                                      <p:cBhvr>
                                        <p:cTn id="144" dur="250"/>
                                        <p:tgtEl>
                                          <p:spTgt spid="46"/>
                                        </p:tgtEl>
                                      </p:cBhvr>
                                    </p:animEffect>
                                  </p:childTnLst>
                                </p:cTn>
                              </p:par>
                            </p:childTnLst>
                          </p:cTn>
                        </p:par>
                        <p:par>
                          <p:cTn id="145" fill="hold">
                            <p:stCondLst>
                              <p:cond delay="4800"/>
                            </p:stCondLst>
                            <p:childTnLst>
                              <p:par>
                                <p:cTn id="146" presetID="10" presetClass="entr" presetSubtype="0" fill="hold" grpId="0" nodeType="afterEffect">
                                  <p:stCondLst>
                                    <p:cond delay="0"/>
                                  </p:stCondLst>
                                  <p:childTnLst>
                                    <p:set>
                                      <p:cBhvr>
                                        <p:cTn id="147" dur="1" fill="hold">
                                          <p:stCondLst>
                                            <p:cond delay="0"/>
                                          </p:stCondLst>
                                        </p:cTn>
                                        <p:tgtEl>
                                          <p:spTgt spid="47"/>
                                        </p:tgtEl>
                                        <p:attrNameLst>
                                          <p:attrName>style.visibility</p:attrName>
                                        </p:attrNameLst>
                                      </p:cBhvr>
                                      <p:to>
                                        <p:strVal val="visible"/>
                                      </p:to>
                                    </p:set>
                                    <p:animEffect transition="in" filter="fade">
                                      <p:cBhvr>
                                        <p:cTn id="148" dur="250"/>
                                        <p:tgtEl>
                                          <p:spTgt spid="47"/>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48"/>
                                        </p:tgtEl>
                                        <p:attrNameLst>
                                          <p:attrName>style.visibility</p:attrName>
                                        </p:attrNameLst>
                                      </p:cBhvr>
                                      <p:to>
                                        <p:strVal val="visible"/>
                                      </p:to>
                                    </p:set>
                                    <p:animEffect transition="in" filter="wipe(right)">
                                      <p:cBhvr>
                                        <p:cTn id="151" dur="250"/>
                                        <p:tgtEl>
                                          <p:spTgt spid="48"/>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49"/>
                                        </p:tgtEl>
                                        <p:attrNameLst>
                                          <p:attrName>style.visibility</p:attrName>
                                        </p:attrNameLst>
                                      </p:cBhvr>
                                      <p:to>
                                        <p:strVal val="visible"/>
                                      </p:to>
                                    </p:set>
                                    <p:animEffect transition="in" filter="fade">
                                      <p:cBhvr>
                                        <p:cTn id="154" dur="250"/>
                                        <p:tgtEl>
                                          <p:spTgt spid="49"/>
                                        </p:tgtEl>
                                      </p:cBhvr>
                                    </p:animEffect>
                                  </p:childTnLst>
                                </p:cTn>
                              </p:par>
                            </p:childTnLst>
                          </p:cTn>
                        </p:par>
                        <p:par>
                          <p:cTn id="155" fill="hold">
                            <p:stCondLst>
                              <p:cond delay="5050"/>
                            </p:stCondLst>
                            <p:childTnLst>
                              <p:par>
                                <p:cTn id="156" presetID="10" presetClass="entr" presetSubtype="0" fill="hold" grpId="0" nodeType="afterEffect">
                                  <p:stCondLst>
                                    <p:cond delay="0"/>
                                  </p:stCondLst>
                                  <p:childTnLst>
                                    <p:set>
                                      <p:cBhvr>
                                        <p:cTn id="157" dur="1" fill="hold">
                                          <p:stCondLst>
                                            <p:cond delay="0"/>
                                          </p:stCondLst>
                                        </p:cTn>
                                        <p:tgtEl>
                                          <p:spTgt spid="50"/>
                                        </p:tgtEl>
                                        <p:attrNameLst>
                                          <p:attrName>style.visibility</p:attrName>
                                        </p:attrNameLst>
                                      </p:cBhvr>
                                      <p:to>
                                        <p:strVal val="visible"/>
                                      </p:to>
                                    </p:set>
                                    <p:animEffect transition="in" filter="fade">
                                      <p:cBhvr>
                                        <p:cTn id="158" dur="250"/>
                                        <p:tgtEl>
                                          <p:spTgt spid="50"/>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51"/>
                                        </p:tgtEl>
                                        <p:attrNameLst>
                                          <p:attrName>style.visibility</p:attrName>
                                        </p:attrNameLst>
                                      </p:cBhvr>
                                      <p:to>
                                        <p:strVal val="visible"/>
                                      </p:to>
                                    </p:set>
                                    <p:animEffect transition="in" filter="wipe(right)">
                                      <p:cBhvr>
                                        <p:cTn id="161" dur="250"/>
                                        <p:tgtEl>
                                          <p:spTgt spid="51"/>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52"/>
                                        </p:tgtEl>
                                        <p:attrNameLst>
                                          <p:attrName>style.visibility</p:attrName>
                                        </p:attrNameLst>
                                      </p:cBhvr>
                                      <p:to>
                                        <p:strVal val="visible"/>
                                      </p:to>
                                    </p:set>
                                    <p:animEffect transition="in" filter="fade">
                                      <p:cBhvr>
                                        <p:cTn id="164" dur="250"/>
                                        <p:tgtEl>
                                          <p:spTgt spid="52"/>
                                        </p:tgtEl>
                                      </p:cBhvr>
                                    </p:animEffect>
                                  </p:childTnLst>
                                </p:cTn>
                              </p:par>
                            </p:childTnLst>
                          </p:cTn>
                        </p:par>
                        <p:par>
                          <p:cTn id="165" fill="hold">
                            <p:stCondLst>
                              <p:cond delay="5300"/>
                            </p:stCondLst>
                            <p:childTnLst>
                              <p:par>
                                <p:cTn id="166" presetID="10" presetClass="entr" presetSubtype="0" fill="hold" grpId="0" nodeType="afterEffect">
                                  <p:stCondLst>
                                    <p:cond delay="0"/>
                                  </p:stCondLst>
                                  <p:childTnLst>
                                    <p:set>
                                      <p:cBhvr>
                                        <p:cTn id="167" dur="1" fill="hold">
                                          <p:stCondLst>
                                            <p:cond delay="0"/>
                                          </p:stCondLst>
                                        </p:cTn>
                                        <p:tgtEl>
                                          <p:spTgt spid="53"/>
                                        </p:tgtEl>
                                        <p:attrNameLst>
                                          <p:attrName>style.visibility</p:attrName>
                                        </p:attrNameLst>
                                      </p:cBhvr>
                                      <p:to>
                                        <p:strVal val="visible"/>
                                      </p:to>
                                    </p:set>
                                    <p:animEffect transition="in" filter="fade">
                                      <p:cBhvr>
                                        <p:cTn id="168" dur="250"/>
                                        <p:tgtEl>
                                          <p:spTgt spid="53"/>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54"/>
                                        </p:tgtEl>
                                        <p:attrNameLst>
                                          <p:attrName>style.visibility</p:attrName>
                                        </p:attrNameLst>
                                      </p:cBhvr>
                                      <p:to>
                                        <p:strVal val="visible"/>
                                      </p:to>
                                    </p:set>
                                    <p:animEffect transition="in" filter="wipe(right)">
                                      <p:cBhvr>
                                        <p:cTn id="171" dur="250"/>
                                        <p:tgtEl>
                                          <p:spTgt spid="54"/>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55"/>
                                        </p:tgtEl>
                                        <p:attrNameLst>
                                          <p:attrName>style.visibility</p:attrName>
                                        </p:attrNameLst>
                                      </p:cBhvr>
                                      <p:to>
                                        <p:strVal val="visible"/>
                                      </p:to>
                                    </p:set>
                                    <p:animEffect transition="in" filter="fade">
                                      <p:cBhvr>
                                        <p:cTn id="174" dur="250"/>
                                        <p:tgtEl>
                                          <p:spTgt spid="55"/>
                                        </p:tgtEl>
                                      </p:cBhvr>
                                    </p:animEffect>
                                  </p:childTnLst>
                                </p:cTn>
                              </p:par>
                            </p:childTnLst>
                          </p:cTn>
                        </p:par>
                        <p:par>
                          <p:cTn id="175" fill="hold">
                            <p:stCondLst>
                              <p:cond delay="5550"/>
                            </p:stCondLst>
                            <p:childTnLst>
                              <p:par>
                                <p:cTn id="176" presetID="10" presetClass="entr" presetSubtype="0" fill="hold" grpId="0" nodeType="afterEffect">
                                  <p:stCondLst>
                                    <p:cond delay="0"/>
                                  </p:stCondLst>
                                  <p:childTnLst>
                                    <p:set>
                                      <p:cBhvr>
                                        <p:cTn id="177" dur="1" fill="hold">
                                          <p:stCondLst>
                                            <p:cond delay="0"/>
                                          </p:stCondLst>
                                        </p:cTn>
                                        <p:tgtEl>
                                          <p:spTgt spid="56"/>
                                        </p:tgtEl>
                                        <p:attrNameLst>
                                          <p:attrName>style.visibility</p:attrName>
                                        </p:attrNameLst>
                                      </p:cBhvr>
                                      <p:to>
                                        <p:strVal val="visible"/>
                                      </p:to>
                                    </p:set>
                                    <p:animEffect transition="in" filter="fade">
                                      <p:cBhvr>
                                        <p:cTn id="178" dur="250"/>
                                        <p:tgtEl>
                                          <p:spTgt spid="56"/>
                                        </p:tgtEl>
                                      </p:cBhvr>
                                    </p:animEffect>
                                  </p:childTnLst>
                                </p:cTn>
                              </p:par>
                              <p:par>
                                <p:cTn id="179" presetID="22" presetClass="entr" presetSubtype="8" fill="hold" grpId="0" nodeType="withEffect">
                                  <p:stCondLst>
                                    <p:cond delay="0"/>
                                  </p:stCondLst>
                                  <p:childTnLst>
                                    <p:set>
                                      <p:cBhvr>
                                        <p:cTn id="180" dur="1" fill="hold">
                                          <p:stCondLst>
                                            <p:cond delay="0"/>
                                          </p:stCondLst>
                                        </p:cTn>
                                        <p:tgtEl>
                                          <p:spTgt spid="57"/>
                                        </p:tgtEl>
                                        <p:attrNameLst>
                                          <p:attrName>style.visibility</p:attrName>
                                        </p:attrNameLst>
                                      </p:cBhvr>
                                      <p:to>
                                        <p:strVal val="visible"/>
                                      </p:to>
                                    </p:set>
                                    <p:animEffect transition="in" filter="wipe(right)">
                                      <p:cBhvr>
                                        <p:cTn id="181" dur="250"/>
                                        <p:tgtEl>
                                          <p:spTgt spid="5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58"/>
                                        </p:tgtEl>
                                        <p:attrNameLst>
                                          <p:attrName>style.visibility</p:attrName>
                                        </p:attrNameLst>
                                      </p:cBhvr>
                                      <p:to>
                                        <p:strVal val="visible"/>
                                      </p:to>
                                    </p:set>
                                    <p:animEffect transition="in" filter="fade">
                                      <p:cBhvr>
                                        <p:cTn id="184" dur="250"/>
                                        <p:tgtEl>
                                          <p:spTgt spid="58"/>
                                        </p:tgtEl>
                                      </p:cBhvr>
                                    </p:animEffect>
                                  </p:childTnLst>
                                </p:cTn>
                              </p:par>
                            </p:childTnLst>
                          </p:cTn>
                        </p:par>
                        <p:par>
                          <p:cTn id="185" fill="hold">
                            <p:stCondLst>
                              <p:cond delay="5800"/>
                            </p:stCondLst>
                            <p:childTnLst>
                              <p:par>
                                <p:cTn id="186" presetID="10" presetClass="entr" presetSubtype="0" fill="hold" grpId="0" nodeType="afterEffect">
                                  <p:stCondLst>
                                    <p:cond delay="0"/>
                                  </p:stCondLst>
                                  <p:childTnLst>
                                    <p:set>
                                      <p:cBhvr>
                                        <p:cTn id="187" dur="1" fill="hold">
                                          <p:stCondLst>
                                            <p:cond delay="0"/>
                                          </p:stCondLst>
                                        </p:cTn>
                                        <p:tgtEl>
                                          <p:spTgt spid="59"/>
                                        </p:tgtEl>
                                        <p:attrNameLst>
                                          <p:attrName>style.visibility</p:attrName>
                                        </p:attrNameLst>
                                      </p:cBhvr>
                                      <p:to>
                                        <p:strVal val="visible"/>
                                      </p:to>
                                    </p:set>
                                    <p:animEffect transition="in" filter="fade">
                                      <p:cBhvr>
                                        <p:cTn id="188" dur="250"/>
                                        <p:tgtEl>
                                          <p:spTgt spid="59"/>
                                        </p:tgtEl>
                                      </p:cBhvr>
                                    </p:animEffect>
                                  </p:childTnLst>
                                </p:cTn>
                              </p:par>
                              <p:par>
                                <p:cTn id="189" presetID="22" presetClass="entr" presetSubtype="8" fill="hold" grpId="0" nodeType="with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wipe(right)">
                                      <p:cBhvr>
                                        <p:cTn id="191" dur="250"/>
                                        <p:tgtEl>
                                          <p:spTgt spid="60"/>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61"/>
                                        </p:tgtEl>
                                        <p:attrNameLst>
                                          <p:attrName>style.visibility</p:attrName>
                                        </p:attrNameLst>
                                      </p:cBhvr>
                                      <p:to>
                                        <p:strVal val="visible"/>
                                      </p:to>
                                    </p:set>
                                    <p:animEffect transition="in" filter="fade">
                                      <p:cBhvr>
                                        <p:cTn id="194" dur="250"/>
                                        <p:tgtEl>
                                          <p:spTgt spid="61"/>
                                        </p:tgtEl>
                                      </p:cBhvr>
                                    </p:animEffect>
                                  </p:childTnLst>
                                </p:cTn>
                              </p:par>
                            </p:childTnLst>
                          </p:cTn>
                        </p:par>
                        <p:par>
                          <p:cTn id="195" fill="hold">
                            <p:stCondLst>
                              <p:cond delay="6050"/>
                            </p:stCondLst>
                            <p:childTnLst>
                              <p:par>
                                <p:cTn id="196" presetID="10" presetClass="entr" presetSubtype="0" fill="hold" grpId="0" nodeType="afterEffect">
                                  <p:stCondLst>
                                    <p:cond delay="0"/>
                                  </p:stCondLst>
                                  <p:childTnLst>
                                    <p:set>
                                      <p:cBhvr>
                                        <p:cTn id="197" dur="1" fill="hold">
                                          <p:stCondLst>
                                            <p:cond delay="0"/>
                                          </p:stCondLst>
                                        </p:cTn>
                                        <p:tgtEl>
                                          <p:spTgt spid="62"/>
                                        </p:tgtEl>
                                        <p:attrNameLst>
                                          <p:attrName>style.visibility</p:attrName>
                                        </p:attrNameLst>
                                      </p:cBhvr>
                                      <p:to>
                                        <p:strVal val="visible"/>
                                      </p:to>
                                    </p:set>
                                    <p:animEffect transition="in" filter="fade">
                                      <p:cBhvr>
                                        <p:cTn id="19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A flexible beam">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THE FACILITY</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A flexible beam</a:t>
            </a:r>
            <a:endParaRPr lang="en-US" sz="3600" dirty="0"/>
          </a:p>
        </p:txBody>
      </p:sp>
      <p:sp>
        <p:nvSpPr>
          <p:cNvPr id="5" name="Text 5"/>
          <p:cNvSpPr txBox="1"/>
          <p:nvPr/>
        </p:nvSpPr>
        <p:spPr>
          <a:xfrm>
            <a:off x="812800" y="1905000"/>
            <a:ext cx="54610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5A6478"/>
                </a:solidFill>
                <a:latin typeface="IBM Plex Mono" pitchFamily="49" charset="0"/>
                <a:ea typeface="IBM Plex Mono" pitchFamily="49" charset="-122"/>
                <a:cs typeface="IBM Plex Mono" pitchFamily="49" charset="-120"/>
              </a:rPr>
              <a:t>THE TIME STRUCTURE</a:t>
            </a:r>
            <a:endParaRPr lang="en-US" sz="1200" dirty="0"/>
          </a:p>
        </p:txBody>
      </p:sp>
      <p:cxnSp>
        <p:nvCxnSpPr>
          <p:cNvPr id="6" name="Line 6"/>
          <p:cNvCxnSpPr/>
          <p:nvPr/>
        </p:nvCxnSpPr>
        <p:spPr>
          <a:xfrm>
            <a:off x="889000" y="3556000"/>
            <a:ext cx="5397500" cy="0"/>
          </a:xfrm>
          <a:prstGeom prst="line">
            <a:avLst/>
          </a:prstGeom>
          <a:ln w="12700">
            <a:solidFill>
              <a:srgbClr val="14213D"/>
            </a:solidFill>
            <a:round/>
          </a:ln>
        </p:spPr>
      </p:cxnSp>
      <p:cxnSp>
        <p:nvCxnSpPr>
          <p:cNvPr id="7" name="Line 7"/>
          <p:cNvCxnSpPr/>
          <p:nvPr/>
        </p:nvCxnSpPr>
        <p:spPr>
          <a:xfrm flipV="1">
            <a:off x="1143000" y="2794000"/>
            <a:ext cx="0" cy="762000"/>
          </a:xfrm>
          <a:prstGeom prst="line">
            <a:avLst/>
          </a:prstGeom>
          <a:ln w="19050">
            <a:solidFill>
              <a:srgbClr val="6D28D9"/>
            </a:solidFill>
            <a:round/>
          </a:ln>
        </p:spPr>
      </p:cxnSp>
      <p:cxnSp>
        <p:nvCxnSpPr>
          <p:cNvPr id="8" name="Line 8"/>
          <p:cNvCxnSpPr/>
          <p:nvPr/>
        </p:nvCxnSpPr>
        <p:spPr>
          <a:xfrm flipV="1">
            <a:off x="1225550" y="2794000"/>
            <a:ext cx="0" cy="762000"/>
          </a:xfrm>
          <a:prstGeom prst="line">
            <a:avLst/>
          </a:prstGeom>
          <a:ln w="19050">
            <a:solidFill>
              <a:srgbClr val="6D28D9"/>
            </a:solidFill>
            <a:round/>
          </a:ln>
        </p:spPr>
      </p:cxnSp>
      <p:cxnSp>
        <p:nvCxnSpPr>
          <p:cNvPr id="9" name="Line 9"/>
          <p:cNvCxnSpPr/>
          <p:nvPr/>
        </p:nvCxnSpPr>
        <p:spPr>
          <a:xfrm flipV="1">
            <a:off x="1308100" y="2794000"/>
            <a:ext cx="0" cy="762000"/>
          </a:xfrm>
          <a:prstGeom prst="line">
            <a:avLst/>
          </a:prstGeom>
          <a:ln w="19050">
            <a:solidFill>
              <a:srgbClr val="6D28D9"/>
            </a:solidFill>
            <a:round/>
          </a:ln>
        </p:spPr>
      </p:cxnSp>
      <p:cxnSp>
        <p:nvCxnSpPr>
          <p:cNvPr id="10" name="Line 10"/>
          <p:cNvCxnSpPr/>
          <p:nvPr/>
        </p:nvCxnSpPr>
        <p:spPr>
          <a:xfrm flipV="1">
            <a:off x="1390650" y="2794000"/>
            <a:ext cx="0" cy="762000"/>
          </a:xfrm>
          <a:prstGeom prst="line">
            <a:avLst/>
          </a:prstGeom>
          <a:ln w="19050">
            <a:solidFill>
              <a:srgbClr val="6D28D9"/>
            </a:solidFill>
            <a:round/>
          </a:ln>
        </p:spPr>
      </p:cxnSp>
      <p:cxnSp>
        <p:nvCxnSpPr>
          <p:cNvPr id="11" name="Line 11"/>
          <p:cNvCxnSpPr/>
          <p:nvPr/>
        </p:nvCxnSpPr>
        <p:spPr>
          <a:xfrm flipV="1">
            <a:off x="1473200" y="2794000"/>
            <a:ext cx="0" cy="762000"/>
          </a:xfrm>
          <a:prstGeom prst="line">
            <a:avLst/>
          </a:prstGeom>
          <a:ln w="19050">
            <a:solidFill>
              <a:srgbClr val="6D28D9"/>
            </a:solidFill>
            <a:round/>
          </a:ln>
        </p:spPr>
      </p:cxnSp>
      <p:cxnSp>
        <p:nvCxnSpPr>
          <p:cNvPr id="12" name="Line 12"/>
          <p:cNvCxnSpPr/>
          <p:nvPr/>
        </p:nvCxnSpPr>
        <p:spPr>
          <a:xfrm flipV="1">
            <a:off x="1555750" y="2794000"/>
            <a:ext cx="0" cy="762000"/>
          </a:xfrm>
          <a:prstGeom prst="line">
            <a:avLst/>
          </a:prstGeom>
          <a:ln w="19050">
            <a:solidFill>
              <a:srgbClr val="6D28D9"/>
            </a:solidFill>
            <a:round/>
          </a:ln>
        </p:spPr>
      </p:cxnSp>
      <p:cxnSp>
        <p:nvCxnSpPr>
          <p:cNvPr id="13" name="Line 13"/>
          <p:cNvCxnSpPr/>
          <p:nvPr/>
        </p:nvCxnSpPr>
        <p:spPr>
          <a:xfrm flipV="1">
            <a:off x="1638300" y="2794000"/>
            <a:ext cx="0" cy="762000"/>
          </a:xfrm>
          <a:prstGeom prst="line">
            <a:avLst/>
          </a:prstGeom>
          <a:ln w="19050">
            <a:solidFill>
              <a:srgbClr val="6D28D9"/>
            </a:solidFill>
            <a:round/>
          </a:ln>
        </p:spPr>
      </p:cxnSp>
      <p:cxnSp>
        <p:nvCxnSpPr>
          <p:cNvPr id="14" name="Line 14"/>
          <p:cNvCxnSpPr/>
          <p:nvPr/>
        </p:nvCxnSpPr>
        <p:spPr>
          <a:xfrm flipV="1">
            <a:off x="1720850" y="2794000"/>
            <a:ext cx="0" cy="762000"/>
          </a:xfrm>
          <a:prstGeom prst="line">
            <a:avLst/>
          </a:prstGeom>
          <a:ln w="19050">
            <a:solidFill>
              <a:srgbClr val="6D28D9"/>
            </a:solidFill>
            <a:round/>
          </a:ln>
        </p:spPr>
      </p:cxnSp>
      <p:cxnSp>
        <p:nvCxnSpPr>
          <p:cNvPr id="15" name="Line 15"/>
          <p:cNvCxnSpPr/>
          <p:nvPr/>
        </p:nvCxnSpPr>
        <p:spPr>
          <a:xfrm flipV="1">
            <a:off x="1803400" y="2794000"/>
            <a:ext cx="0" cy="762000"/>
          </a:xfrm>
          <a:prstGeom prst="line">
            <a:avLst/>
          </a:prstGeom>
          <a:ln w="19050">
            <a:solidFill>
              <a:srgbClr val="6D28D9"/>
            </a:solidFill>
            <a:round/>
          </a:ln>
        </p:spPr>
      </p:cxnSp>
      <p:cxnSp>
        <p:nvCxnSpPr>
          <p:cNvPr id="16" name="Line 16"/>
          <p:cNvCxnSpPr/>
          <p:nvPr/>
        </p:nvCxnSpPr>
        <p:spPr>
          <a:xfrm flipV="1">
            <a:off x="1885950" y="2794000"/>
            <a:ext cx="0" cy="762000"/>
          </a:xfrm>
          <a:prstGeom prst="line">
            <a:avLst/>
          </a:prstGeom>
          <a:ln w="19050">
            <a:solidFill>
              <a:srgbClr val="6D28D9"/>
            </a:solidFill>
            <a:round/>
          </a:ln>
        </p:spPr>
      </p:cxnSp>
      <p:cxnSp>
        <p:nvCxnSpPr>
          <p:cNvPr id="17" name="Line 17"/>
          <p:cNvCxnSpPr/>
          <p:nvPr/>
        </p:nvCxnSpPr>
        <p:spPr>
          <a:xfrm flipV="1">
            <a:off x="1968500" y="2794000"/>
            <a:ext cx="0" cy="762000"/>
          </a:xfrm>
          <a:prstGeom prst="line">
            <a:avLst/>
          </a:prstGeom>
          <a:ln w="19050">
            <a:solidFill>
              <a:srgbClr val="6D28D9"/>
            </a:solidFill>
            <a:round/>
          </a:ln>
        </p:spPr>
      </p:cxnSp>
      <p:cxnSp>
        <p:nvCxnSpPr>
          <p:cNvPr id="18" name="Line 18"/>
          <p:cNvCxnSpPr/>
          <p:nvPr/>
        </p:nvCxnSpPr>
        <p:spPr>
          <a:xfrm flipV="1">
            <a:off x="2051050" y="2794000"/>
            <a:ext cx="0" cy="762000"/>
          </a:xfrm>
          <a:prstGeom prst="line">
            <a:avLst/>
          </a:prstGeom>
          <a:ln w="19050">
            <a:solidFill>
              <a:srgbClr val="6D28D9"/>
            </a:solidFill>
            <a:round/>
          </a:ln>
        </p:spPr>
      </p:cxnSp>
      <p:cxnSp>
        <p:nvCxnSpPr>
          <p:cNvPr id="19" name="Line 19"/>
          <p:cNvCxnSpPr/>
          <p:nvPr/>
        </p:nvCxnSpPr>
        <p:spPr>
          <a:xfrm flipV="1">
            <a:off x="3556000" y="2794000"/>
            <a:ext cx="0" cy="762000"/>
          </a:xfrm>
          <a:prstGeom prst="line">
            <a:avLst/>
          </a:prstGeom>
          <a:ln w="19050">
            <a:solidFill>
              <a:srgbClr val="6D28D9"/>
            </a:solidFill>
            <a:round/>
          </a:ln>
        </p:spPr>
      </p:cxnSp>
      <p:cxnSp>
        <p:nvCxnSpPr>
          <p:cNvPr id="20" name="Line 20"/>
          <p:cNvCxnSpPr/>
          <p:nvPr/>
        </p:nvCxnSpPr>
        <p:spPr>
          <a:xfrm flipV="1">
            <a:off x="3638550" y="2794000"/>
            <a:ext cx="0" cy="762000"/>
          </a:xfrm>
          <a:prstGeom prst="line">
            <a:avLst/>
          </a:prstGeom>
          <a:ln w="19050">
            <a:solidFill>
              <a:srgbClr val="6D28D9"/>
            </a:solidFill>
            <a:round/>
          </a:ln>
        </p:spPr>
      </p:cxnSp>
      <p:cxnSp>
        <p:nvCxnSpPr>
          <p:cNvPr id="21" name="Line 21"/>
          <p:cNvCxnSpPr/>
          <p:nvPr/>
        </p:nvCxnSpPr>
        <p:spPr>
          <a:xfrm flipV="1">
            <a:off x="3721100" y="2794000"/>
            <a:ext cx="0" cy="762000"/>
          </a:xfrm>
          <a:prstGeom prst="line">
            <a:avLst/>
          </a:prstGeom>
          <a:ln w="19050">
            <a:solidFill>
              <a:srgbClr val="6D28D9"/>
            </a:solidFill>
            <a:round/>
          </a:ln>
        </p:spPr>
      </p:cxnSp>
      <p:cxnSp>
        <p:nvCxnSpPr>
          <p:cNvPr id="22" name="Line 22"/>
          <p:cNvCxnSpPr/>
          <p:nvPr/>
        </p:nvCxnSpPr>
        <p:spPr>
          <a:xfrm flipV="1">
            <a:off x="3803650" y="2794000"/>
            <a:ext cx="0" cy="762000"/>
          </a:xfrm>
          <a:prstGeom prst="line">
            <a:avLst/>
          </a:prstGeom>
          <a:ln w="19050">
            <a:solidFill>
              <a:srgbClr val="6D28D9"/>
            </a:solidFill>
            <a:round/>
          </a:ln>
        </p:spPr>
      </p:cxnSp>
      <p:cxnSp>
        <p:nvCxnSpPr>
          <p:cNvPr id="23" name="Line 23"/>
          <p:cNvCxnSpPr/>
          <p:nvPr/>
        </p:nvCxnSpPr>
        <p:spPr>
          <a:xfrm flipV="1">
            <a:off x="3886200" y="2794000"/>
            <a:ext cx="0" cy="762000"/>
          </a:xfrm>
          <a:prstGeom prst="line">
            <a:avLst/>
          </a:prstGeom>
          <a:ln w="19050">
            <a:solidFill>
              <a:srgbClr val="6D28D9"/>
            </a:solidFill>
            <a:round/>
          </a:ln>
        </p:spPr>
      </p:cxnSp>
      <p:cxnSp>
        <p:nvCxnSpPr>
          <p:cNvPr id="24" name="Line 24"/>
          <p:cNvCxnSpPr/>
          <p:nvPr/>
        </p:nvCxnSpPr>
        <p:spPr>
          <a:xfrm flipV="1">
            <a:off x="3968750" y="2794000"/>
            <a:ext cx="0" cy="762000"/>
          </a:xfrm>
          <a:prstGeom prst="line">
            <a:avLst/>
          </a:prstGeom>
          <a:ln w="19050">
            <a:solidFill>
              <a:srgbClr val="6D28D9"/>
            </a:solidFill>
            <a:round/>
          </a:ln>
        </p:spPr>
      </p:cxnSp>
      <p:cxnSp>
        <p:nvCxnSpPr>
          <p:cNvPr id="25" name="Line 25"/>
          <p:cNvCxnSpPr/>
          <p:nvPr/>
        </p:nvCxnSpPr>
        <p:spPr>
          <a:xfrm flipV="1">
            <a:off x="4051300" y="2794000"/>
            <a:ext cx="0" cy="762000"/>
          </a:xfrm>
          <a:prstGeom prst="line">
            <a:avLst/>
          </a:prstGeom>
          <a:ln w="19050">
            <a:solidFill>
              <a:srgbClr val="6D28D9"/>
            </a:solidFill>
            <a:round/>
          </a:ln>
        </p:spPr>
      </p:cxnSp>
      <p:cxnSp>
        <p:nvCxnSpPr>
          <p:cNvPr id="26" name="Line 26"/>
          <p:cNvCxnSpPr/>
          <p:nvPr/>
        </p:nvCxnSpPr>
        <p:spPr>
          <a:xfrm flipV="1">
            <a:off x="4133850" y="2794000"/>
            <a:ext cx="0" cy="762000"/>
          </a:xfrm>
          <a:prstGeom prst="line">
            <a:avLst/>
          </a:prstGeom>
          <a:ln w="19050">
            <a:solidFill>
              <a:srgbClr val="6D28D9"/>
            </a:solidFill>
            <a:round/>
          </a:ln>
        </p:spPr>
      </p:cxnSp>
      <p:cxnSp>
        <p:nvCxnSpPr>
          <p:cNvPr id="27" name="Line 27"/>
          <p:cNvCxnSpPr/>
          <p:nvPr/>
        </p:nvCxnSpPr>
        <p:spPr>
          <a:xfrm flipV="1">
            <a:off x="4216400" y="2794000"/>
            <a:ext cx="0" cy="762000"/>
          </a:xfrm>
          <a:prstGeom prst="line">
            <a:avLst/>
          </a:prstGeom>
          <a:ln w="19050">
            <a:solidFill>
              <a:srgbClr val="6D28D9"/>
            </a:solidFill>
            <a:round/>
          </a:ln>
        </p:spPr>
      </p:cxnSp>
      <p:cxnSp>
        <p:nvCxnSpPr>
          <p:cNvPr id="28" name="Line 28"/>
          <p:cNvCxnSpPr/>
          <p:nvPr/>
        </p:nvCxnSpPr>
        <p:spPr>
          <a:xfrm flipV="1">
            <a:off x="4298950" y="2794000"/>
            <a:ext cx="0" cy="762000"/>
          </a:xfrm>
          <a:prstGeom prst="line">
            <a:avLst/>
          </a:prstGeom>
          <a:ln w="19050">
            <a:solidFill>
              <a:srgbClr val="6D28D9"/>
            </a:solidFill>
            <a:round/>
          </a:ln>
        </p:spPr>
      </p:cxnSp>
      <p:cxnSp>
        <p:nvCxnSpPr>
          <p:cNvPr id="29" name="Line 29"/>
          <p:cNvCxnSpPr/>
          <p:nvPr/>
        </p:nvCxnSpPr>
        <p:spPr>
          <a:xfrm flipV="1">
            <a:off x="4381500" y="2794000"/>
            <a:ext cx="0" cy="762000"/>
          </a:xfrm>
          <a:prstGeom prst="line">
            <a:avLst/>
          </a:prstGeom>
          <a:ln w="19050">
            <a:solidFill>
              <a:srgbClr val="6D28D9"/>
            </a:solidFill>
            <a:round/>
          </a:ln>
        </p:spPr>
      </p:cxnSp>
      <p:cxnSp>
        <p:nvCxnSpPr>
          <p:cNvPr id="30" name="Line 30"/>
          <p:cNvCxnSpPr/>
          <p:nvPr/>
        </p:nvCxnSpPr>
        <p:spPr>
          <a:xfrm flipV="1">
            <a:off x="4464050" y="2794000"/>
            <a:ext cx="0" cy="762000"/>
          </a:xfrm>
          <a:prstGeom prst="line">
            <a:avLst/>
          </a:prstGeom>
          <a:ln w="19050">
            <a:solidFill>
              <a:srgbClr val="6D28D9"/>
            </a:solidFill>
            <a:round/>
          </a:ln>
        </p:spPr>
      </p:cxnSp>
      <p:cxnSp>
        <p:nvCxnSpPr>
          <p:cNvPr id="31" name="Line 31"/>
          <p:cNvCxnSpPr/>
          <p:nvPr/>
        </p:nvCxnSpPr>
        <p:spPr>
          <a:xfrm flipV="1">
            <a:off x="5969000" y="2794000"/>
            <a:ext cx="0" cy="762000"/>
          </a:xfrm>
          <a:prstGeom prst="line">
            <a:avLst/>
          </a:prstGeom>
          <a:ln w="19050">
            <a:solidFill>
              <a:srgbClr val="6D28D9"/>
            </a:solidFill>
            <a:round/>
          </a:ln>
        </p:spPr>
      </p:cxnSp>
      <p:cxnSp>
        <p:nvCxnSpPr>
          <p:cNvPr id="32" name="Line 32"/>
          <p:cNvCxnSpPr/>
          <p:nvPr/>
        </p:nvCxnSpPr>
        <p:spPr>
          <a:xfrm flipV="1">
            <a:off x="6051550" y="2794000"/>
            <a:ext cx="0" cy="762000"/>
          </a:xfrm>
          <a:prstGeom prst="line">
            <a:avLst/>
          </a:prstGeom>
          <a:ln w="19050">
            <a:solidFill>
              <a:srgbClr val="6D28D9"/>
            </a:solidFill>
            <a:round/>
          </a:ln>
        </p:spPr>
      </p:cxnSp>
      <p:cxnSp>
        <p:nvCxnSpPr>
          <p:cNvPr id="33" name="Line 33"/>
          <p:cNvCxnSpPr/>
          <p:nvPr/>
        </p:nvCxnSpPr>
        <p:spPr>
          <a:xfrm flipV="1">
            <a:off x="6134100" y="2794000"/>
            <a:ext cx="0" cy="762000"/>
          </a:xfrm>
          <a:prstGeom prst="line">
            <a:avLst/>
          </a:prstGeom>
          <a:ln w="19050">
            <a:solidFill>
              <a:srgbClr val="6D28D9"/>
            </a:solidFill>
            <a:round/>
          </a:ln>
        </p:spPr>
      </p:cxnSp>
      <p:cxnSp>
        <p:nvCxnSpPr>
          <p:cNvPr id="34" name="Line 34"/>
          <p:cNvCxnSpPr/>
          <p:nvPr/>
        </p:nvCxnSpPr>
        <p:spPr>
          <a:xfrm flipV="1">
            <a:off x="6216650" y="2794000"/>
            <a:ext cx="0" cy="762000"/>
          </a:xfrm>
          <a:prstGeom prst="line">
            <a:avLst/>
          </a:prstGeom>
          <a:ln w="19050">
            <a:solidFill>
              <a:srgbClr val="6D28D9"/>
            </a:solidFill>
            <a:round/>
          </a:ln>
        </p:spPr>
      </p:cxnSp>
      <p:cxnSp>
        <p:nvCxnSpPr>
          <p:cNvPr id="35" name="Line 35"/>
          <p:cNvCxnSpPr/>
          <p:nvPr/>
        </p:nvCxnSpPr>
        <p:spPr>
          <a:xfrm>
            <a:off x="1143000" y="2692400"/>
            <a:ext cx="908050" cy="0"/>
          </a:xfrm>
          <a:prstGeom prst="line">
            <a:avLst/>
          </a:prstGeom>
          <a:ln w="12700">
            <a:solidFill>
              <a:srgbClr val="14213D"/>
            </a:solidFill>
            <a:round/>
            <a:headEnd type="triangle" w="med" len="med"/>
            <a:tailEnd type="triangle" w="med" len="med"/>
          </a:ln>
        </p:spPr>
      </p:cxnSp>
      <p:sp>
        <p:nvSpPr>
          <p:cNvPr id="36" name="Text 36"/>
          <p:cNvSpPr txBox="1"/>
          <p:nvPr/>
        </p:nvSpPr>
        <p:spPr>
          <a:xfrm>
            <a:off x="889000" y="2235200"/>
            <a:ext cx="2540000" cy="419100"/>
          </a:xfrm>
          <a:prstGeom prst="rect">
            <a:avLst/>
          </a:prstGeom>
          <a:noFill/>
          <a:ln>
            <a:noFill/>
          </a:ln>
        </p:spPr>
        <p:txBody>
          <a:bodyPr wrap="square" lIns="0" tIns="0" rIns="0" bIns="0" rtlCol="0" anchor="t">
            <a:normAutofit/>
          </a:bodyPr>
          <a:lstStyle/>
          <a:p>
            <a:pPr marL="0" indent="0" algn="l">
              <a:lnSpc>
                <a:spcPts val="1560"/>
              </a:lnSpc>
              <a:buNone/>
            </a:pPr>
            <a:r>
              <a:rPr lang="en-US" sz="1200" dirty="0">
                <a:solidFill>
                  <a:srgbClr val="14213D"/>
                </a:solidFill>
                <a:latin typeface="IBM Plex Sans" pitchFamily="34" charset="0"/>
                <a:ea typeface="IBM Plex Sans" pitchFamily="34" charset="-122"/>
                <a:cs typeface="IBM Plex Sans" pitchFamily="34" charset="-120"/>
              </a:rPr>
              <a:t>pulse length 0.1 ps–100 ns</a:t>
            </a:r>
            <a:endParaRPr lang="en-US" sz="1200" dirty="0"/>
          </a:p>
          <a:p>
            <a:pPr marL="0" indent="0" algn="l">
              <a:lnSpc>
                <a:spcPts val="1560"/>
              </a:lnSpc>
              <a:buNone/>
            </a:pPr>
            <a:r>
              <a:rPr lang="en-US" sz="1200" dirty="0">
                <a:solidFill>
                  <a:srgbClr val="14213D"/>
                </a:solidFill>
                <a:latin typeface="IBM Plex Sans" pitchFamily="34" charset="0"/>
                <a:ea typeface="IBM Plex Sans" pitchFamily="34" charset="-122"/>
                <a:cs typeface="IBM Plex Sans" pitchFamily="34" charset="-120"/>
              </a:rPr>
              <a:t>1–150 bunches</a:t>
            </a:r>
            <a:endParaRPr lang="en-US" sz="1200" dirty="0"/>
          </a:p>
        </p:txBody>
      </p:sp>
      <p:cxnSp>
        <p:nvCxnSpPr>
          <p:cNvPr id="37" name="Line 37"/>
          <p:cNvCxnSpPr/>
          <p:nvPr/>
        </p:nvCxnSpPr>
        <p:spPr>
          <a:xfrm>
            <a:off x="2127250" y="3175000"/>
            <a:ext cx="1352550" cy="0"/>
          </a:xfrm>
          <a:prstGeom prst="line">
            <a:avLst/>
          </a:prstGeom>
          <a:ln w="12700">
            <a:solidFill>
              <a:srgbClr val="14213D"/>
            </a:solidFill>
            <a:round/>
            <a:headEnd type="triangle" w="med" len="med"/>
            <a:tailEnd type="triangle" w="med" len="med"/>
          </a:ln>
        </p:spPr>
      </p:cxnSp>
      <p:sp>
        <p:nvSpPr>
          <p:cNvPr id="38" name="Text 38"/>
          <p:cNvSpPr txBox="1"/>
          <p:nvPr/>
        </p:nvSpPr>
        <p:spPr>
          <a:xfrm>
            <a:off x="2127250" y="2692400"/>
            <a:ext cx="1352550" cy="419100"/>
          </a:xfrm>
          <a:prstGeom prst="rect">
            <a:avLst/>
          </a:prstGeom>
          <a:noFill/>
          <a:ln>
            <a:noFill/>
          </a:ln>
        </p:spPr>
        <p:txBody>
          <a:bodyPr wrap="square" lIns="0" tIns="0" rIns="0" bIns="0" rtlCol="0" anchor="t">
            <a:normAutofit/>
          </a:bodyPr>
          <a:lstStyle/>
          <a:p>
            <a:pPr marL="0" indent="0" algn="ctr">
              <a:lnSpc>
                <a:spcPts val="1560"/>
              </a:lnSpc>
              <a:buNone/>
            </a:pPr>
            <a:r>
              <a:rPr lang="en-US" sz="1200" dirty="0">
                <a:solidFill>
                  <a:srgbClr val="14213D"/>
                </a:solidFill>
                <a:latin typeface="IBM Plex Sans" pitchFamily="34" charset="0"/>
                <a:ea typeface="IBM Plex Sans" pitchFamily="34" charset="-122"/>
                <a:cs typeface="IBM Plex Sans" pitchFamily="34" charset="-120"/>
              </a:rPr>
              <a:t>every 0.1–1.2 s</a:t>
            </a:r>
            <a:endParaRPr lang="en-US" sz="1200" dirty="0"/>
          </a:p>
          <a:p>
            <a:pPr marL="0" indent="0" algn="ctr">
              <a:lnSpc>
                <a:spcPts val="1560"/>
              </a:lnSpc>
              <a:buNone/>
            </a:pPr>
            <a:r>
              <a:rPr lang="en-US" sz="1200" dirty="0">
                <a:solidFill>
                  <a:srgbClr val="14213D"/>
                </a:solidFill>
                <a:latin typeface="IBM Plex Sans" pitchFamily="34" charset="0"/>
                <a:ea typeface="IBM Plex Sans" pitchFamily="34" charset="-122"/>
                <a:cs typeface="IBM Plex Sans" pitchFamily="34" charset="-120"/>
              </a:rPr>
              <a:t>0.833–10 Hz</a:t>
            </a:r>
            <a:endParaRPr lang="en-US" sz="1200" dirty="0"/>
          </a:p>
        </p:txBody>
      </p:sp>
      <p:sp>
        <p:nvSpPr>
          <p:cNvPr id="39" name="Text 39"/>
          <p:cNvSpPr txBox="1"/>
          <p:nvPr/>
        </p:nvSpPr>
        <p:spPr>
          <a:xfrm>
            <a:off x="3556000" y="2451100"/>
            <a:ext cx="2540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Sans" pitchFamily="34" charset="0"/>
                <a:ea typeface="IBM Plex Sans" pitchFamily="34" charset="-122"/>
                <a:cs typeface="IBM Plex Sans" pitchFamily="34" charset="-120"/>
              </a:rPr>
              <a:t>pulse charge 10 pC–87 nC</a:t>
            </a:r>
            <a:endParaRPr lang="en-US" sz="1200" dirty="0"/>
          </a:p>
        </p:txBody>
      </p:sp>
      <p:sp>
        <p:nvSpPr>
          <p:cNvPr id="40" name="Shape 40"/>
          <p:cNvSpPr/>
          <p:nvPr/>
        </p:nvSpPr>
        <p:spPr>
          <a:xfrm>
            <a:off x="3765550" y="2730500"/>
            <a:ext cx="241300" cy="889000"/>
          </a:xfrm>
          <a:prstGeom prst="roundRect">
            <a:avLst>
              <a:gd name="adj" fmla="val 15789"/>
            </a:avLst>
          </a:prstGeom>
          <a:noFill/>
          <a:ln w="12700">
            <a:solidFill>
              <a:srgbClr val="BE185D"/>
            </a:solidFill>
            <a:prstDash val="dash"/>
            <a:round/>
          </a:ln>
        </p:spPr>
        <p:txBody>
          <a:bodyPr/>
          <a:lstStyle/>
          <a:p>
            <a:endParaRPr lang="en-US"/>
          </a:p>
        </p:txBody>
      </p:sp>
      <p:cxnSp>
        <p:nvCxnSpPr>
          <p:cNvPr id="41" name="Line 41"/>
          <p:cNvCxnSpPr/>
          <p:nvPr/>
        </p:nvCxnSpPr>
        <p:spPr>
          <a:xfrm flipH="1">
            <a:off x="952500" y="3619500"/>
            <a:ext cx="2813050" cy="762000"/>
          </a:xfrm>
          <a:prstGeom prst="line">
            <a:avLst/>
          </a:prstGeom>
          <a:ln w="9525">
            <a:solidFill>
              <a:srgbClr val="BE185D"/>
            </a:solidFill>
            <a:prstDash val="dash"/>
            <a:round/>
          </a:ln>
        </p:spPr>
      </p:cxnSp>
      <p:cxnSp>
        <p:nvCxnSpPr>
          <p:cNvPr id="42" name="Line 42"/>
          <p:cNvCxnSpPr/>
          <p:nvPr/>
        </p:nvCxnSpPr>
        <p:spPr>
          <a:xfrm flipH="1">
            <a:off x="3556000" y="3619500"/>
            <a:ext cx="450850" cy="762000"/>
          </a:xfrm>
          <a:prstGeom prst="line">
            <a:avLst/>
          </a:prstGeom>
          <a:ln w="9525">
            <a:solidFill>
              <a:srgbClr val="BE185D"/>
            </a:solidFill>
            <a:prstDash val="dash"/>
            <a:round/>
          </a:ln>
        </p:spPr>
      </p:cxnSp>
      <p:sp>
        <p:nvSpPr>
          <p:cNvPr id="43" name="Shape 43"/>
          <p:cNvSpPr/>
          <p:nvPr/>
        </p:nvSpPr>
        <p:spPr>
          <a:xfrm>
            <a:off x="889000" y="4381500"/>
            <a:ext cx="2667000" cy="1397000"/>
          </a:xfrm>
          <a:prstGeom prst="roundRect">
            <a:avLst>
              <a:gd name="adj" fmla="val 7272"/>
            </a:avLst>
          </a:prstGeom>
          <a:solidFill>
            <a:srgbClr val="FFFDF8"/>
          </a:solidFill>
          <a:ln w="6350">
            <a:solidFill>
              <a:srgbClr val="E6E0D2"/>
            </a:solidFill>
            <a:round/>
          </a:ln>
        </p:spPr>
        <p:txBody>
          <a:bodyPr/>
          <a:lstStyle/>
          <a:p>
            <a:endParaRPr lang="en-US"/>
          </a:p>
        </p:txBody>
      </p:sp>
      <p:cxnSp>
        <p:nvCxnSpPr>
          <p:cNvPr id="44" name="Line 44"/>
          <p:cNvCxnSpPr/>
          <p:nvPr/>
        </p:nvCxnSpPr>
        <p:spPr>
          <a:xfrm>
            <a:off x="1016000" y="5588000"/>
            <a:ext cx="2413000" cy="0"/>
          </a:xfrm>
          <a:prstGeom prst="line">
            <a:avLst/>
          </a:prstGeom>
          <a:ln w="12700">
            <a:solidFill>
              <a:srgbClr val="14213D"/>
            </a:solidFill>
            <a:round/>
          </a:ln>
        </p:spPr>
      </p:cxnSp>
      <p:sp>
        <p:nvSpPr>
          <p:cNvPr id="45" name="Freeform 45"/>
          <p:cNvSpPr/>
          <p:nvPr/>
        </p:nvSpPr>
        <p:spPr>
          <a:xfrm>
            <a:off x="1047750" y="4635500"/>
            <a:ext cx="762000" cy="952500"/>
          </a:xfrm>
          <a:custGeom>
            <a:avLst/>
            <a:gdLst/>
            <a:ahLst/>
            <a:cxnLst/>
            <a:rect l="l" t="t" r="r" b="b"/>
            <a:pathLst>
              <a:path w="762000" h="952500">
                <a:moveTo>
                  <a:pt x="0" y="941919"/>
                </a:moveTo>
                <a:lnTo>
                  <a:pt x="25400" y="933601"/>
                </a:lnTo>
                <a:lnTo>
                  <a:pt x="50800" y="920070"/>
                </a:lnTo>
                <a:lnTo>
                  <a:pt x="76200" y="899032"/>
                </a:lnTo>
                <a:lnTo>
                  <a:pt x="101600" y="867802"/>
                </a:lnTo>
                <a:lnTo>
                  <a:pt x="127000" y="823593"/>
                </a:lnTo>
                <a:lnTo>
                  <a:pt x="152400" y="764001"/>
                </a:lnTo>
                <a:lnTo>
                  <a:pt x="177800" y="687669"/>
                </a:lnTo>
                <a:lnTo>
                  <a:pt x="203200" y="595016"/>
                </a:lnTo>
                <a:lnTo>
                  <a:pt x="228600" y="488868"/>
                </a:lnTo>
                <a:lnTo>
                  <a:pt x="254000" y="374780"/>
                </a:lnTo>
                <a:lnTo>
                  <a:pt x="279400" y="260843"/>
                </a:lnTo>
                <a:lnTo>
                  <a:pt x="304800" y="156905"/>
                </a:lnTo>
                <a:lnTo>
                  <a:pt x="330200" y="73232"/>
                </a:lnTo>
                <a:lnTo>
                  <a:pt x="355600" y="18861"/>
                </a:lnTo>
                <a:lnTo>
                  <a:pt x="381000" y="0"/>
                </a:lnTo>
                <a:lnTo>
                  <a:pt x="406400" y="18861"/>
                </a:lnTo>
                <a:lnTo>
                  <a:pt x="431800" y="73232"/>
                </a:lnTo>
                <a:lnTo>
                  <a:pt x="457200" y="156905"/>
                </a:lnTo>
                <a:lnTo>
                  <a:pt x="482600" y="260843"/>
                </a:lnTo>
                <a:lnTo>
                  <a:pt x="508000" y="374780"/>
                </a:lnTo>
                <a:lnTo>
                  <a:pt x="533400" y="488868"/>
                </a:lnTo>
                <a:lnTo>
                  <a:pt x="558800" y="595016"/>
                </a:lnTo>
                <a:lnTo>
                  <a:pt x="584200" y="687669"/>
                </a:lnTo>
                <a:lnTo>
                  <a:pt x="609600" y="764001"/>
                </a:lnTo>
                <a:lnTo>
                  <a:pt x="635000" y="823593"/>
                </a:lnTo>
                <a:lnTo>
                  <a:pt x="660400" y="867802"/>
                </a:lnTo>
                <a:lnTo>
                  <a:pt x="685800" y="899032"/>
                </a:lnTo>
                <a:lnTo>
                  <a:pt x="711200" y="920070"/>
                </a:lnTo>
                <a:lnTo>
                  <a:pt x="736600" y="933601"/>
                </a:lnTo>
                <a:lnTo>
                  <a:pt x="762000" y="941919"/>
                </a:lnTo>
                <a:lnTo>
                  <a:pt x="762000" y="952500"/>
                </a:lnTo>
                <a:lnTo>
                  <a:pt x="0" y="952500"/>
                </a:lnTo>
                <a:close/>
              </a:path>
            </a:pathLst>
          </a:custGeom>
          <a:solidFill>
            <a:srgbClr val="DBE7FF"/>
          </a:solidFill>
          <a:ln w="15875">
            <a:solidFill>
              <a:srgbClr val="1D4ED8"/>
            </a:solidFill>
            <a:round/>
          </a:ln>
        </p:spPr>
        <p:txBody>
          <a:bodyPr/>
          <a:lstStyle/>
          <a:p>
            <a:endParaRPr lang="en-US"/>
          </a:p>
        </p:txBody>
      </p:sp>
      <p:sp>
        <p:nvSpPr>
          <p:cNvPr id="46" name="Freeform 46"/>
          <p:cNvSpPr/>
          <p:nvPr/>
        </p:nvSpPr>
        <p:spPr>
          <a:xfrm>
            <a:off x="1841500" y="4635500"/>
            <a:ext cx="762000" cy="952500"/>
          </a:xfrm>
          <a:custGeom>
            <a:avLst/>
            <a:gdLst/>
            <a:ahLst/>
            <a:cxnLst/>
            <a:rect l="l" t="t" r="r" b="b"/>
            <a:pathLst>
              <a:path w="762000" h="952500">
                <a:moveTo>
                  <a:pt x="0" y="941919"/>
                </a:moveTo>
                <a:lnTo>
                  <a:pt x="25400" y="933601"/>
                </a:lnTo>
                <a:lnTo>
                  <a:pt x="50800" y="920070"/>
                </a:lnTo>
                <a:lnTo>
                  <a:pt x="76200" y="899032"/>
                </a:lnTo>
                <a:lnTo>
                  <a:pt x="101600" y="867802"/>
                </a:lnTo>
                <a:lnTo>
                  <a:pt x="127000" y="823593"/>
                </a:lnTo>
                <a:lnTo>
                  <a:pt x="152400" y="764001"/>
                </a:lnTo>
                <a:lnTo>
                  <a:pt x="177800" y="687669"/>
                </a:lnTo>
                <a:lnTo>
                  <a:pt x="203200" y="595016"/>
                </a:lnTo>
                <a:lnTo>
                  <a:pt x="228600" y="488868"/>
                </a:lnTo>
                <a:lnTo>
                  <a:pt x="254000" y="374780"/>
                </a:lnTo>
                <a:lnTo>
                  <a:pt x="279400" y="260843"/>
                </a:lnTo>
                <a:lnTo>
                  <a:pt x="304800" y="156905"/>
                </a:lnTo>
                <a:lnTo>
                  <a:pt x="330200" y="73232"/>
                </a:lnTo>
                <a:lnTo>
                  <a:pt x="355600" y="18861"/>
                </a:lnTo>
                <a:lnTo>
                  <a:pt x="381000" y="0"/>
                </a:lnTo>
                <a:lnTo>
                  <a:pt x="406400" y="18861"/>
                </a:lnTo>
                <a:lnTo>
                  <a:pt x="431800" y="73232"/>
                </a:lnTo>
                <a:lnTo>
                  <a:pt x="457200" y="156905"/>
                </a:lnTo>
                <a:lnTo>
                  <a:pt x="482600" y="260843"/>
                </a:lnTo>
                <a:lnTo>
                  <a:pt x="508000" y="374780"/>
                </a:lnTo>
                <a:lnTo>
                  <a:pt x="533400" y="488868"/>
                </a:lnTo>
                <a:lnTo>
                  <a:pt x="558800" y="595016"/>
                </a:lnTo>
                <a:lnTo>
                  <a:pt x="584200" y="687669"/>
                </a:lnTo>
                <a:lnTo>
                  <a:pt x="609600" y="764001"/>
                </a:lnTo>
                <a:lnTo>
                  <a:pt x="635000" y="823593"/>
                </a:lnTo>
                <a:lnTo>
                  <a:pt x="660400" y="867802"/>
                </a:lnTo>
                <a:lnTo>
                  <a:pt x="685800" y="899032"/>
                </a:lnTo>
                <a:lnTo>
                  <a:pt x="711200" y="920070"/>
                </a:lnTo>
                <a:lnTo>
                  <a:pt x="736600" y="933601"/>
                </a:lnTo>
                <a:lnTo>
                  <a:pt x="762000" y="941919"/>
                </a:lnTo>
                <a:lnTo>
                  <a:pt x="762000" y="952500"/>
                </a:lnTo>
                <a:lnTo>
                  <a:pt x="0" y="952500"/>
                </a:lnTo>
                <a:close/>
              </a:path>
            </a:pathLst>
          </a:custGeom>
          <a:solidFill>
            <a:srgbClr val="DBE7FF"/>
          </a:solidFill>
          <a:ln w="15875">
            <a:solidFill>
              <a:srgbClr val="1D4ED8"/>
            </a:solidFill>
            <a:round/>
          </a:ln>
        </p:spPr>
        <p:txBody>
          <a:bodyPr/>
          <a:lstStyle/>
          <a:p>
            <a:endParaRPr lang="en-US"/>
          </a:p>
        </p:txBody>
      </p:sp>
      <p:sp>
        <p:nvSpPr>
          <p:cNvPr id="47" name="Freeform 47"/>
          <p:cNvSpPr/>
          <p:nvPr/>
        </p:nvSpPr>
        <p:spPr>
          <a:xfrm>
            <a:off x="2635250" y="4635500"/>
            <a:ext cx="762000" cy="952500"/>
          </a:xfrm>
          <a:custGeom>
            <a:avLst/>
            <a:gdLst/>
            <a:ahLst/>
            <a:cxnLst/>
            <a:rect l="l" t="t" r="r" b="b"/>
            <a:pathLst>
              <a:path w="762000" h="952500">
                <a:moveTo>
                  <a:pt x="0" y="941919"/>
                </a:moveTo>
                <a:lnTo>
                  <a:pt x="25400" y="933601"/>
                </a:lnTo>
                <a:lnTo>
                  <a:pt x="50800" y="920070"/>
                </a:lnTo>
                <a:lnTo>
                  <a:pt x="76200" y="899032"/>
                </a:lnTo>
                <a:lnTo>
                  <a:pt x="101600" y="867802"/>
                </a:lnTo>
                <a:lnTo>
                  <a:pt x="127000" y="823593"/>
                </a:lnTo>
                <a:lnTo>
                  <a:pt x="152400" y="764001"/>
                </a:lnTo>
                <a:lnTo>
                  <a:pt x="177800" y="687669"/>
                </a:lnTo>
                <a:lnTo>
                  <a:pt x="203200" y="595016"/>
                </a:lnTo>
                <a:lnTo>
                  <a:pt x="228600" y="488868"/>
                </a:lnTo>
                <a:lnTo>
                  <a:pt x="254000" y="374780"/>
                </a:lnTo>
                <a:lnTo>
                  <a:pt x="279400" y="260843"/>
                </a:lnTo>
                <a:lnTo>
                  <a:pt x="304800" y="156905"/>
                </a:lnTo>
                <a:lnTo>
                  <a:pt x="330200" y="73232"/>
                </a:lnTo>
                <a:lnTo>
                  <a:pt x="355600" y="18861"/>
                </a:lnTo>
                <a:lnTo>
                  <a:pt x="381000" y="0"/>
                </a:lnTo>
                <a:lnTo>
                  <a:pt x="406400" y="18861"/>
                </a:lnTo>
                <a:lnTo>
                  <a:pt x="431800" y="73232"/>
                </a:lnTo>
                <a:lnTo>
                  <a:pt x="457200" y="156905"/>
                </a:lnTo>
                <a:lnTo>
                  <a:pt x="482600" y="260843"/>
                </a:lnTo>
                <a:lnTo>
                  <a:pt x="508000" y="374780"/>
                </a:lnTo>
                <a:lnTo>
                  <a:pt x="533400" y="488868"/>
                </a:lnTo>
                <a:lnTo>
                  <a:pt x="558800" y="595016"/>
                </a:lnTo>
                <a:lnTo>
                  <a:pt x="584200" y="687669"/>
                </a:lnTo>
                <a:lnTo>
                  <a:pt x="609600" y="764001"/>
                </a:lnTo>
                <a:lnTo>
                  <a:pt x="635000" y="823593"/>
                </a:lnTo>
                <a:lnTo>
                  <a:pt x="660400" y="867802"/>
                </a:lnTo>
                <a:lnTo>
                  <a:pt x="685800" y="899032"/>
                </a:lnTo>
                <a:lnTo>
                  <a:pt x="711200" y="920070"/>
                </a:lnTo>
                <a:lnTo>
                  <a:pt x="736600" y="933601"/>
                </a:lnTo>
                <a:lnTo>
                  <a:pt x="762000" y="941919"/>
                </a:lnTo>
                <a:lnTo>
                  <a:pt x="762000" y="952500"/>
                </a:lnTo>
                <a:lnTo>
                  <a:pt x="0" y="952500"/>
                </a:lnTo>
                <a:close/>
              </a:path>
            </a:pathLst>
          </a:custGeom>
          <a:solidFill>
            <a:srgbClr val="DBE7FF"/>
          </a:solidFill>
          <a:ln w="15875">
            <a:solidFill>
              <a:srgbClr val="1D4ED8"/>
            </a:solidFill>
            <a:round/>
          </a:ln>
        </p:spPr>
        <p:txBody>
          <a:bodyPr/>
          <a:lstStyle/>
          <a:p>
            <a:endParaRPr lang="en-US"/>
          </a:p>
        </p:txBody>
      </p:sp>
      <p:sp>
        <p:nvSpPr>
          <p:cNvPr id="48" name="Text 48"/>
          <p:cNvSpPr txBox="1"/>
          <p:nvPr/>
        </p:nvSpPr>
        <p:spPr>
          <a:xfrm>
            <a:off x="3746500" y="4521200"/>
            <a:ext cx="2667000" cy="1270000"/>
          </a:xfrm>
          <a:prstGeom prst="rect">
            <a:avLst/>
          </a:prstGeom>
          <a:noFill/>
          <a:ln>
            <a:noFill/>
          </a:ln>
        </p:spPr>
        <p:txBody>
          <a:bodyPr wrap="square" lIns="0" tIns="0" rIns="0" bIns="0" rtlCol="0" anchor="t">
            <a:normAutofit/>
          </a:bodyPr>
          <a:lstStyle/>
          <a:p>
            <a:pPr marL="0" indent="0" algn="l">
              <a:lnSpc>
                <a:spcPts val="2400"/>
              </a:lnSpc>
              <a:buNone/>
            </a:pPr>
            <a:r>
              <a:rPr lang="en-US" sz="1200" dirty="0">
                <a:solidFill>
                  <a:srgbClr val="5A6478"/>
                </a:solidFill>
                <a:latin typeface="IBM Plex Sans" pitchFamily="34" charset="0"/>
                <a:ea typeface="IBM Plex Sans" pitchFamily="34" charset="-122"/>
                <a:cs typeface="IBM Plex Sans" pitchFamily="34" charset="-120"/>
              </a:rPr>
              <a:t>Bunch spacing  </a:t>
            </a:r>
            <a:r>
              <a:rPr lang="en-US" sz="1200" dirty="0">
                <a:solidFill>
                  <a:srgbClr val="14213D"/>
                </a:solidFill>
                <a:latin typeface="IBM Plex Sans" pitchFamily="34" charset="0"/>
                <a:ea typeface="IBM Plex Sans" pitchFamily="34" charset="-122"/>
                <a:cs typeface="IBM Plex Sans" pitchFamily="34" charset="-120"/>
              </a:rPr>
              <a:t>333 or 666 ps</a:t>
            </a:r>
            <a:endParaRPr lang="en-US" sz="1200" dirty="0"/>
          </a:p>
          <a:p>
            <a:pPr marL="0" indent="0" algn="l">
              <a:lnSpc>
                <a:spcPts val="2400"/>
              </a:lnSpc>
              <a:buNone/>
            </a:pPr>
            <a:r>
              <a:rPr lang="en-US" sz="1200" dirty="0">
                <a:solidFill>
                  <a:srgbClr val="5A6478"/>
                </a:solidFill>
                <a:latin typeface="IBM Plex Sans" pitchFamily="34" charset="0"/>
                <a:ea typeface="IBM Plex Sans" pitchFamily="34" charset="-122"/>
                <a:cs typeface="IBM Plex Sans" pitchFamily="34" charset="-120"/>
              </a:rPr>
              <a:t>Bunch length  </a:t>
            </a:r>
            <a:r>
              <a:rPr lang="en-US" sz="1200" dirty="0">
                <a:solidFill>
                  <a:srgbClr val="14213D"/>
                </a:solidFill>
                <a:latin typeface="IBM Plex Sans" pitchFamily="34" charset="0"/>
                <a:ea typeface="IBM Plex Sans" pitchFamily="34" charset="-122"/>
                <a:cs typeface="IBM Plex Sans" pitchFamily="34" charset="-120"/>
              </a:rPr>
              <a:t>0.1–10 ps</a:t>
            </a:r>
            <a:endParaRPr lang="en-US" sz="1200" dirty="0"/>
          </a:p>
          <a:p>
            <a:pPr marL="0" indent="0" algn="l">
              <a:lnSpc>
                <a:spcPts val="2400"/>
              </a:lnSpc>
              <a:buNone/>
            </a:pPr>
            <a:r>
              <a:rPr lang="en-US" sz="1200" dirty="0">
                <a:solidFill>
                  <a:srgbClr val="5A6478"/>
                </a:solidFill>
                <a:latin typeface="IBM Plex Sans" pitchFamily="34" charset="0"/>
                <a:ea typeface="IBM Plex Sans" pitchFamily="34" charset="-122"/>
                <a:cs typeface="IBM Plex Sans" pitchFamily="34" charset="-120"/>
              </a:rPr>
              <a:t>Bunch charge  </a:t>
            </a:r>
            <a:r>
              <a:rPr lang="en-US" sz="1200" dirty="0">
                <a:solidFill>
                  <a:srgbClr val="14213D"/>
                </a:solidFill>
                <a:latin typeface="IBM Plex Sans" pitchFamily="34" charset="0"/>
                <a:ea typeface="IBM Plex Sans" pitchFamily="34" charset="-122"/>
                <a:cs typeface="IBM Plex Sans" pitchFamily="34" charset="-120"/>
              </a:rPr>
              <a:t>10 pC–1.5 nC</a:t>
            </a:r>
            <a:endParaRPr lang="en-US" sz="1200" dirty="0"/>
          </a:p>
        </p:txBody>
      </p:sp>
      <p:sp>
        <p:nvSpPr>
          <p:cNvPr id="49" name="Text 49"/>
          <p:cNvSpPr txBox="1"/>
          <p:nvPr/>
        </p:nvSpPr>
        <p:spPr>
          <a:xfrm>
            <a:off x="6731000" y="1905000"/>
            <a:ext cx="46482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5A6478"/>
                </a:solidFill>
                <a:latin typeface="IBM Plex Mono" pitchFamily="49" charset="0"/>
                <a:ea typeface="IBM Plex Mono" pitchFamily="49" charset="-122"/>
                <a:cs typeface="IBM Plex Mono" pitchFamily="49" charset="-120"/>
              </a:rPr>
              <a:t>BEAM PARAMETERS</a:t>
            </a:r>
            <a:endParaRPr lang="en-US" sz="1200" dirty="0"/>
          </a:p>
        </p:txBody>
      </p:sp>
      <p:sp>
        <p:nvSpPr>
          <p:cNvPr id="50" name="Text 50"/>
          <p:cNvSpPr txBox="1"/>
          <p:nvPr/>
        </p:nvSpPr>
        <p:spPr>
          <a:xfrm>
            <a:off x="6731000" y="22352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Energy</a:t>
            </a:r>
            <a:endParaRPr lang="en-US" sz="1200" dirty="0"/>
          </a:p>
        </p:txBody>
      </p:sp>
      <p:sp>
        <p:nvSpPr>
          <p:cNvPr id="51" name="Text 51"/>
          <p:cNvSpPr txBox="1"/>
          <p:nvPr/>
        </p:nvSpPr>
        <p:spPr>
          <a:xfrm>
            <a:off x="9080500" y="22352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20–220 MeV</a:t>
            </a:r>
            <a:endParaRPr lang="en-US" sz="1200" dirty="0"/>
          </a:p>
        </p:txBody>
      </p:sp>
      <p:cxnSp>
        <p:nvCxnSpPr>
          <p:cNvPr id="52" name="Line 52"/>
          <p:cNvCxnSpPr/>
          <p:nvPr/>
        </p:nvCxnSpPr>
        <p:spPr>
          <a:xfrm>
            <a:off x="6731000" y="2565400"/>
            <a:ext cx="4648200" cy="0"/>
          </a:xfrm>
          <a:prstGeom prst="line">
            <a:avLst/>
          </a:prstGeom>
          <a:ln w="6350">
            <a:solidFill>
              <a:srgbClr val="E6E0D2"/>
            </a:solidFill>
            <a:round/>
          </a:ln>
        </p:spPr>
      </p:cxnSp>
      <p:sp>
        <p:nvSpPr>
          <p:cNvPr id="53" name="Text 53"/>
          <p:cNvSpPr txBox="1"/>
          <p:nvPr/>
        </p:nvSpPr>
        <p:spPr>
          <a:xfrm>
            <a:off x="6731000" y="26543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Bunch charge</a:t>
            </a:r>
            <a:endParaRPr lang="en-US" sz="1200" dirty="0"/>
          </a:p>
        </p:txBody>
      </p:sp>
      <p:sp>
        <p:nvSpPr>
          <p:cNvPr id="54" name="Text 54"/>
          <p:cNvSpPr txBox="1"/>
          <p:nvPr/>
        </p:nvSpPr>
        <p:spPr>
          <a:xfrm>
            <a:off x="9080500" y="26543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0.01–1.5 nC</a:t>
            </a:r>
            <a:endParaRPr lang="en-US" sz="1200" dirty="0"/>
          </a:p>
        </p:txBody>
      </p:sp>
      <p:cxnSp>
        <p:nvCxnSpPr>
          <p:cNvPr id="55" name="Line 55"/>
          <p:cNvCxnSpPr/>
          <p:nvPr/>
        </p:nvCxnSpPr>
        <p:spPr>
          <a:xfrm>
            <a:off x="6731000" y="2984500"/>
            <a:ext cx="4648200" cy="0"/>
          </a:xfrm>
          <a:prstGeom prst="line">
            <a:avLst/>
          </a:prstGeom>
          <a:ln w="6350">
            <a:solidFill>
              <a:srgbClr val="E6E0D2"/>
            </a:solidFill>
            <a:round/>
          </a:ln>
        </p:spPr>
      </p:cxnSp>
      <p:sp>
        <p:nvSpPr>
          <p:cNvPr id="56" name="Text 56"/>
          <p:cNvSpPr txBox="1"/>
          <p:nvPr/>
        </p:nvSpPr>
        <p:spPr>
          <a:xfrm>
            <a:off x="6731000" y="30734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Normalised emittance</a:t>
            </a:r>
            <a:endParaRPr lang="en-US" sz="1200" dirty="0"/>
          </a:p>
        </p:txBody>
      </p:sp>
      <p:sp>
        <p:nvSpPr>
          <p:cNvPr id="57" name="Text 57"/>
          <p:cNvSpPr txBox="1"/>
          <p:nvPr/>
        </p:nvSpPr>
        <p:spPr>
          <a:xfrm>
            <a:off x="9080500" y="30734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3–20 µm</a:t>
            </a:r>
            <a:endParaRPr lang="en-US" sz="1200" dirty="0"/>
          </a:p>
        </p:txBody>
      </p:sp>
      <p:cxnSp>
        <p:nvCxnSpPr>
          <p:cNvPr id="58" name="Line 58"/>
          <p:cNvCxnSpPr/>
          <p:nvPr/>
        </p:nvCxnSpPr>
        <p:spPr>
          <a:xfrm>
            <a:off x="6731000" y="3403600"/>
            <a:ext cx="4648200" cy="0"/>
          </a:xfrm>
          <a:prstGeom prst="line">
            <a:avLst/>
          </a:prstGeom>
          <a:ln w="6350">
            <a:solidFill>
              <a:srgbClr val="E6E0D2"/>
            </a:solidFill>
            <a:round/>
          </a:ln>
        </p:spPr>
      </p:cxnSp>
      <p:sp>
        <p:nvSpPr>
          <p:cNvPr id="59" name="Text 59"/>
          <p:cNvSpPr txBox="1"/>
          <p:nvPr/>
        </p:nvSpPr>
        <p:spPr>
          <a:xfrm>
            <a:off x="6731000" y="34925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Bunch length</a:t>
            </a:r>
            <a:endParaRPr lang="en-US" sz="1200" dirty="0"/>
          </a:p>
        </p:txBody>
      </p:sp>
      <p:sp>
        <p:nvSpPr>
          <p:cNvPr id="60" name="Text 60"/>
          <p:cNvSpPr txBox="1"/>
          <p:nvPr/>
        </p:nvSpPr>
        <p:spPr>
          <a:xfrm>
            <a:off x="9080500" y="34925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100–1200 µm</a:t>
            </a:r>
            <a:endParaRPr lang="en-US" sz="1200" dirty="0"/>
          </a:p>
        </p:txBody>
      </p:sp>
      <p:cxnSp>
        <p:nvCxnSpPr>
          <p:cNvPr id="61" name="Line 61"/>
          <p:cNvCxnSpPr/>
          <p:nvPr/>
        </p:nvCxnSpPr>
        <p:spPr>
          <a:xfrm>
            <a:off x="6731000" y="3822700"/>
            <a:ext cx="4648200" cy="0"/>
          </a:xfrm>
          <a:prstGeom prst="line">
            <a:avLst/>
          </a:prstGeom>
          <a:ln w="6350">
            <a:solidFill>
              <a:srgbClr val="E6E0D2"/>
            </a:solidFill>
            <a:round/>
          </a:ln>
        </p:spPr>
      </p:cxnSp>
      <p:sp>
        <p:nvSpPr>
          <p:cNvPr id="62" name="Text 62"/>
          <p:cNvSpPr txBox="1"/>
          <p:nvPr/>
        </p:nvSpPr>
        <p:spPr>
          <a:xfrm>
            <a:off x="6731000" y="39116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Energy spread</a:t>
            </a:r>
            <a:endParaRPr lang="en-US" sz="1200" dirty="0"/>
          </a:p>
        </p:txBody>
      </p:sp>
      <p:sp>
        <p:nvSpPr>
          <p:cNvPr id="63" name="Text 63"/>
          <p:cNvSpPr txBox="1"/>
          <p:nvPr/>
        </p:nvSpPr>
        <p:spPr>
          <a:xfrm>
            <a:off x="9080500" y="39116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&lt; 0.2 % rms</a:t>
            </a:r>
            <a:endParaRPr lang="en-US" sz="1200" dirty="0"/>
          </a:p>
        </p:txBody>
      </p:sp>
      <p:cxnSp>
        <p:nvCxnSpPr>
          <p:cNvPr id="64" name="Line 64"/>
          <p:cNvCxnSpPr/>
          <p:nvPr/>
        </p:nvCxnSpPr>
        <p:spPr>
          <a:xfrm>
            <a:off x="6731000" y="4241800"/>
            <a:ext cx="4648200" cy="0"/>
          </a:xfrm>
          <a:prstGeom prst="line">
            <a:avLst/>
          </a:prstGeom>
          <a:ln w="6350">
            <a:solidFill>
              <a:srgbClr val="E6E0D2"/>
            </a:solidFill>
            <a:round/>
          </a:ln>
        </p:spPr>
      </p:cxnSp>
      <p:sp>
        <p:nvSpPr>
          <p:cNvPr id="65" name="Text 65"/>
          <p:cNvSpPr txBox="1"/>
          <p:nvPr/>
        </p:nvSpPr>
        <p:spPr>
          <a:xfrm>
            <a:off x="6731000" y="43307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Repetition rate</a:t>
            </a:r>
            <a:endParaRPr lang="en-US" sz="1200" dirty="0"/>
          </a:p>
        </p:txBody>
      </p:sp>
      <p:sp>
        <p:nvSpPr>
          <p:cNvPr id="66" name="Text 66"/>
          <p:cNvSpPr txBox="1"/>
          <p:nvPr/>
        </p:nvSpPr>
        <p:spPr>
          <a:xfrm>
            <a:off x="9080500" y="43307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0.833–10 Hz</a:t>
            </a:r>
            <a:endParaRPr lang="en-US" sz="1200" dirty="0"/>
          </a:p>
        </p:txBody>
      </p:sp>
      <p:cxnSp>
        <p:nvCxnSpPr>
          <p:cNvPr id="67" name="Line 67"/>
          <p:cNvCxnSpPr/>
          <p:nvPr/>
        </p:nvCxnSpPr>
        <p:spPr>
          <a:xfrm>
            <a:off x="6731000" y="4660900"/>
            <a:ext cx="4648200" cy="0"/>
          </a:xfrm>
          <a:prstGeom prst="line">
            <a:avLst/>
          </a:prstGeom>
          <a:ln w="6350">
            <a:solidFill>
              <a:srgbClr val="E6E0D2"/>
            </a:solidFill>
            <a:round/>
          </a:ln>
        </p:spPr>
      </p:cxnSp>
      <p:sp>
        <p:nvSpPr>
          <p:cNvPr id="68" name="Text 68"/>
          <p:cNvSpPr txBox="1"/>
          <p:nvPr/>
        </p:nvSpPr>
        <p:spPr>
          <a:xfrm>
            <a:off x="6731000" y="47498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Bunches per train</a:t>
            </a:r>
            <a:endParaRPr lang="en-US" sz="1200" dirty="0"/>
          </a:p>
        </p:txBody>
      </p:sp>
      <p:sp>
        <p:nvSpPr>
          <p:cNvPr id="69" name="Text 69"/>
          <p:cNvSpPr txBox="1"/>
          <p:nvPr/>
        </p:nvSpPr>
        <p:spPr>
          <a:xfrm>
            <a:off x="9080500" y="47498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1–150</a:t>
            </a:r>
            <a:endParaRPr lang="en-US" sz="1200" dirty="0"/>
          </a:p>
        </p:txBody>
      </p:sp>
      <p:cxnSp>
        <p:nvCxnSpPr>
          <p:cNvPr id="70" name="Line 70"/>
          <p:cNvCxnSpPr/>
          <p:nvPr/>
        </p:nvCxnSpPr>
        <p:spPr>
          <a:xfrm>
            <a:off x="6731000" y="5080000"/>
            <a:ext cx="4648200" cy="0"/>
          </a:xfrm>
          <a:prstGeom prst="line">
            <a:avLst/>
          </a:prstGeom>
          <a:ln w="6350">
            <a:solidFill>
              <a:srgbClr val="E6E0D2"/>
            </a:solidFill>
            <a:round/>
          </a:ln>
        </p:spPr>
      </p:cxnSp>
      <p:sp>
        <p:nvSpPr>
          <p:cNvPr id="71" name="Text 71"/>
          <p:cNvSpPr txBox="1"/>
          <p:nvPr/>
        </p:nvSpPr>
        <p:spPr>
          <a:xfrm>
            <a:off x="6731000" y="5168900"/>
            <a:ext cx="2286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Bunch spacing</a:t>
            </a:r>
            <a:endParaRPr lang="en-US" sz="1200" dirty="0"/>
          </a:p>
        </p:txBody>
      </p:sp>
      <p:sp>
        <p:nvSpPr>
          <p:cNvPr id="72" name="Text 72"/>
          <p:cNvSpPr txBox="1"/>
          <p:nvPr/>
        </p:nvSpPr>
        <p:spPr>
          <a:xfrm>
            <a:off x="9080500" y="5168900"/>
            <a:ext cx="2298700" cy="234950"/>
          </a:xfrm>
          <a:prstGeom prst="rect">
            <a:avLst/>
          </a:prstGeom>
          <a:noFill/>
          <a:ln>
            <a:noFill/>
          </a:ln>
        </p:spPr>
        <p:txBody>
          <a:bodyPr wrap="square" lIns="0" tIns="0" rIns="0" bIns="0" rtlCol="0" anchor="t">
            <a:normAutofit/>
          </a:bodyPr>
          <a:lstStyle/>
          <a:p>
            <a:pPr marL="0" indent="0" algn="l">
              <a:lnSpc>
                <a:spcPts val="1680"/>
              </a:lnSpc>
              <a:buNone/>
            </a:pPr>
            <a:r>
              <a:rPr lang="en-US" sz="1200" b="1" dirty="0">
                <a:solidFill>
                  <a:srgbClr val="14213D"/>
                </a:solidFill>
                <a:latin typeface="IBM Plex Mono" pitchFamily="49" charset="0"/>
                <a:ea typeface="IBM Plex Mono" pitchFamily="49" charset="-122"/>
                <a:cs typeface="IBM Plex Mono" pitchFamily="49" charset="-120"/>
              </a:rPr>
              <a:t>1.5 or 3.0 GHz</a:t>
            </a:r>
            <a:endParaRPr lang="en-US" sz="1200" dirty="0"/>
          </a:p>
        </p:txBody>
      </p:sp>
      <p:sp>
        <p:nvSpPr>
          <p:cNvPr id="73" name="Text 73"/>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74" name="Text 74"/>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07</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par>
                                <p:cTn id="83" presetID="10" presetClass="entr" presetSubtype="0" fill="hold"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par>
                                <p:cTn id="89" presetID="10" presetClass="entr" presetSubtype="0"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par>
                                <p:cTn id="92" presetID="10" presetClass="entr" presetSubtype="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childTnLst>
                          </p:cTn>
                        </p:par>
                        <p:par>
                          <p:cTn id="95" fill="hold">
                            <p:stCondLst>
                              <p:cond delay="800"/>
                            </p:stCondLst>
                            <p:childTnLst>
                              <p:par>
                                <p:cTn id="96" presetID="10" presetClass="entr" presetSubtype="0" fill="hold" nodeType="after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500"/>
                                        <p:tgtEl>
                                          <p:spTgt spid="3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fade">
                                      <p:cBhvr>
                                        <p:cTn id="101" dur="500"/>
                                        <p:tgtEl>
                                          <p:spTgt spid="36"/>
                                        </p:tgtEl>
                                      </p:cBhvr>
                                    </p:animEffect>
                                  </p:childTnLst>
                                </p:cTn>
                              </p:par>
                              <p:par>
                                <p:cTn id="102" presetID="10" presetClass="entr" presetSubtype="0" fill="hold" nodeType="with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500"/>
                                        <p:tgtEl>
                                          <p:spTgt spid="3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500"/>
                                        <p:tgtEl>
                                          <p:spTgt spid="3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fade">
                                      <p:cBhvr>
                                        <p:cTn id="110" dur="500"/>
                                        <p:tgtEl>
                                          <p:spTgt spid="39"/>
                                        </p:tgtEl>
                                      </p:cBhvr>
                                    </p:animEffect>
                                  </p:childTnLst>
                                </p:cTn>
                              </p:par>
                            </p:childTnLst>
                          </p:cTn>
                        </p:par>
                        <p:par>
                          <p:cTn id="111" fill="hold">
                            <p:stCondLst>
                              <p:cond delay="1300"/>
                            </p:stCondLst>
                            <p:childTnLst>
                              <p:par>
                                <p:cTn id="112" presetID="10" presetClass="entr" presetSubtype="0" fill="hold" grpId="0" nodeType="after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fade">
                                      <p:cBhvr>
                                        <p:cTn id="114" dur="600"/>
                                        <p:tgtEl>
                                          <p:spTgt spid="40"/>
                                        </p:tgtEl>
                                      </p:cBhvr>
                                    </p:animEffect>
                                  </p:childTnLst>
                                </p:cTn>
                              </p:par>
                              <p:par>
                                <p:cTn id="115" presetID="10" presetClass="entr" presetSubtype="0" fill="hold"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600"/>
                                        <p:tgtEl>
                                          <p:spTgt spid="41"/>
                                        </p:tgtEl>
                                      </p:cBhvr>
                                    </p:animEffect>
                                  </p:childTnLst>
                                </p:cTn>
                              </p:par>
                              <p:par>
                                <p:cTn id="118" presetID="10" presetClass="entr" presetSubtype="0" fill="hold"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6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600"/>
                                        <p:tgtEl>
                                          <p:spTgt spid="43"/>
                                        </p:tgtEl>
                                      </p:cBhvr>
                                    </p:animEffect>
                                  </p:childTnLst>
                                </p:cTn>
                              </p:par>
                              <p:par>
                                <p:cTn id="124" presetID="10" presetClass="entr" presetSubtype="0" fill="hold"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6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6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6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6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600"/>
                                        <p:tgtEl>
                                          <p:spTgt spid="48"/>
                                        </p:tgtEl>
                                      </p:cBhvr>
                                    </p:animEffect>
                                  </p:childTnLst>
                                </p:cTn>
                              </p:par>
                            </p:childTnLst>
                          </p:cTn>
                        </p:par>
                        <p:par>
                          <p:cTn id="139" fill="hold">
                            <p:stCondLst>
                              <p:cond delay="1900"/>
                            </p:stCondLst>
                            <p:childTnLst>
                              <p:par>
                                <p:cTn id="140" presetID="10" presetClass="entr" presetSubtype="0" fill="hold" grpId="0" nodeType="afterEffect">
                                  <p:stCondLst>
                                    <p:cond delay="0"/>
                                  </p:stCondLst>
                                  <p:childTnLst>
                                    <p:set>
                                      <p:cBhvr>
                                        <p:cTn id="141" dur="1" fill="hold">
                                          <p:stCondLst>
                                            <p:cond delay="0"/>
                                          </p:stCondLst>
                                        </p:cTn>
                                        <p:tgtEl>
                                          <p:spTgt spid="49"/>
                                        </p:tgtEl>
                                        <p:attrNameLst>
                                          <p:attrName>style.visibility</p:attrName>
                                        </p:attrNameLst>
                                      </p:cBhvr>
                                      <p:to>
                                        <p:strVal val="visible"/>
                                      </p:to>
                                    </p:set>
                                    <p:animEffect transition="in" filter="fade">
                                      <p:cBhvr>
                                        <p:cTn id="142" dur="600"/>
                                        <p:tgtEl>
                                          <p:spTgt spid="49"/>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50"/>
                                        </p:tgtEl>
                                        <p:attrNameLst>
                                          <p:attrName>style.visibility</p:attrName>
                                        </p:attrNameLst>
                                      </p:cBhvr>
                                      <p:to>
                                        <p:strVal val="visible"/>
                                      </p:to>
                                    </p:set>
                                    <p:animEffect transition="in" filter="fade">
                                      <p:cBhvr>
                                        <p:cTn id="145" dur="600"/>
                                        <p:tgtEl>
                                          <p:spTgt spid="50"/>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51"/>
                                        </p:tgtEl>
                                        <p:attrNameLst>
                                          <p:attrName>style.visibility</p:attrName>
                                        </p:attrNameLst>
                                      </p:cBhvr>
                                      <p:to>
                                        <p:strVal val="visible"/>
                                      </p:to>
                                    </p:set>
                                    <p:animEffect transition="in" filter="fade">
                                      <p:cBhvr>
                                        <p:cTn id="148" dur="600"/>
                                        <p:tgtEl>
                                          <p:spTgt spid="51"/>
                                        </p:tgtEl>
                                      </p:cBhvr>
                                    </p:animEffect>
                                  </p:childTnLst>
                                </p:cTn>
                              </p:par>
                              <p:par>
                                <p:cTn id="149" presetID="10" presetClass="entr" presetSubtype="0" fill="hold" nodeType="withEffect">
                                  <p:stCondLst>
                                    <p:cond delay="0"/>
                                  </p:stCondLst>
                                  <p:childTnLst>
                                    <p:set>
                                      <p:cBhvr>
                                        <p:cTn id="150" dur="1" fill="hold">
                                          <p:stCondLst>
                                            <p:cond delay="0"/>
                                          </p:stCondLst>
                                        </p:cTn>
                                        <p:tgtEl>
                                          <p:spTgt spid="52"/>
                                        </p:tgtEl>
                                        <p:attrNameLst>
                                          <p:attrName>style.visibility</p:attrName>
                                        </p:attrNameLst>
                                      </p:cBhvr>
                                      <p:to>
                                        <p:strVal val="visible"/>
                                      </p:to>
                                    </p:set>
                                    <p:animEffect transition="in" filter="fade">
                                      <p:cBhvr>
                                        <p:cTn id="151" dur="600"/>
                                        <p:tgtEl>
                                          <p:spTgt spid="52"/>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3"/>
                                        </p:tgtEl>
                                        <p:attrNameLst>
                                          <p:attrName>style.visibility</p:attrName>
                                        </p:attrNameLst>
                                      </p:cBhvr>
                                      <p:to>
                                        <p:strVal val="visible"/>
                                      </p:to>
                                    </p:set>
                                    <p:animEffect transition="in" filter="fade">
                                      <p:cBhvr>
                                        <p:cTn id="154" dur="600"/>
                                        <p:tgtEl>
                                          <p:spTgt spid="53"/>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54"/>
                                        </p:tgtEl>
                                        <p:attrNameLst>
                                          <p:attrName>style.visibility</p:attrName>
                                        </p:attrNameLst>
                                      </p:cBhvr>
                                      <p:to>
                                        <p:strVal val="visible"/>
                                      </p:to>
                                    </p:set>
                                    <p:animEffect transition="in" filter="fade">
                                      <p:cBhvr>
                                        <p:cTn id="157" dur="600"/>
                                        <p:tgtEl>
                                          <p:spTgt spid="54"/>
                                        </p:tgtEl>
                                      </p:cBhvr>
                                    </p:animEffect>
                                  </p:childTnLst>
                                </p:cTn>
                              </p:par>
                              <p:par>
                                <p:cTn id="158" presetID="10" presetClass="entr" presetSubtype="0" fill="hold" nodeType="withEffect">
                                  <p:stCondLst>
                                    <p:cond delay="0"/>
                                  </p:stCondLst>
                                  <p:childTnLst>
                                    <p:set>
                                      <p:cBhvr>
                                        <p:cTn id="159" dur="1" fill="hold">
                                          <p:stCondLst>
                                            <p:cond delay="0"/>
                                          </p:stCondLst>
                                        </p:cTn>
                                        <p:tgtEl>
                                          <p:spTgt spid="55"/>
                                        </p:tgtEl>
                                        <p:attrNameLst>
                                          <p:attrName>style.visibility</p:attrName>
                                        </p:attrNameLst>
                                      </p:cBhvr>
                                      <p:to>
                                        <p:strVal val="visible"/>
                                      </p:to>
                                    </p:set>
                                    <p:animEffect transition="in" filter="fade">
                                      <p:cBhvr>
                                        <p:cTn id="160" dur="600"/>
                                        <p:tgtEl>
                                          <p:spTgt spid="55"/>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56"/>
                                        </p:tgtEl>
                                        <p:attrNameLst>
                                          <p:attrName>style.visibility</p:attrName>
                                        </p:attrNameLst>
                                      </p:cBhvr>
                                      <p:to>
                                        <p:strVal val="visible"/>
                                      </p:to>
                                    </p:set>
                                    <p:animEffect transition="in" filter="fade">
                                      <p:cBhvr>
                                        <p:cTn id="163" dur="600"/>
                                        <p:tgtEl>
                                          <p:spTgt spid="56"/>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57"/>
                                        </p:tgtEl>
                                        <p:attrNameLst>
                                          <p:attrName>style.visibility</p:attrName>
                                        </p:attrNameLst>
                                      </p:cBhvr>
                                      <p:to>
                                        <p:strVal val="visible"/>
                                      </p:to>
                                    </p:set>
                                    <p:animEffect transition="in" filter="fade">
                                      <p:cBhvr>
                                        <p:cTn id="166" dur="600"/>
                                        <p:tgtEl>
                                          <p:spTgt spid="57"/>
                                        </p:tgtEl>
                                      </p:cBhvr>
                                    </p:animEffect>
                                  </p:childTnLst>
                                </p:cTn>
                              </p:par>
                              <p:par>
                                <p:cTn id="167" presetID="10" presetClass="entr" presetSubtype="0" fill="hold" nodeType="with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fade">
                                      <p:cBhvr>
                                        <p:cTn id="169" dur="600"/>
                                        <p:tgtEl>
                                          <p:spTgt spid="58"/>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59"/>
                                        </p:tgtEl>
                                        <p:attrNameLst>
                                          <p:attrName>style.visibility</p:attrName>
                                        </p:attrNameLst>
                                      </p:cBhvr>
                                      <p:to>
                                        <p:strVal val="visible"/>
                                      </p:to>
                                    </p:set>
                                    <p:animEffect transition="in" filter="fade">
                                      <p:cBhvr>
                                        <p:cTn id="172" dur="600"/>
                                        <p:tgtEl>
                                          <p:spTgt spid="59"/>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60"/>
                                        </p:tgtEl>
                                        <p:attrNameLst>
                                          <p:attrName>style.visibility</p:attrName>
                                        </p:attrNameLst>
                                      </p:cBhvr>
                                      <p:to>
                                        <p:strVal val="visible"/>
                                      </p:to>
                                    </p:set>
                                    <p:animEffect transition="in" filter="fade">
                                      <p:cBhvr>
                                        <p:cTn id="175" dur="600"/>
                                        <p:tgtEl>
                                          <p:spTgt spid="60"/>
                                        </p:tgtEl>
                                      </p:cBhvr>
                                    </p:animEffect>
                                  </p:childTnLst>
                                </p:cTn>
                              </p:par>
                              <p:par>
                                <p:cTn id="176" presetID="10" presetClass="entr" presetSubtype="0" fill="hold" nodeType="withEffect">
                                  <p:stCondLst>
                                    <p:cond delay="0"/>
                                  </p:stCondLst>
                                  <p:childTnLst>
                                    <p:set>
                                      <p:cBhvr>
                                        <p:cTn id="177" dur="1" fill="hold">
                                          <p:stCondLst>
                                            <p:cond delay="0"/>
                                          </p:stCondLst>
                                        </p:cTn>
                                        <p:tgtEl>
                                          <p:spTgt spid="61"/>
                                        </p:tgtEl>
                                        <p:attrNameLst>
                                          <p:attrName>style.visibility</p:attrName>
                                        </p:attrNameLst>
                                      </p:cBhvr>
                                      <p:to>
                                        <p:strVal val="visible"/>
                                      </p:to>
                                    </p:set>
                                    <p:animEffect transition="in" filter="fade">
                                      <p:cBhvr>
                                        <p:cTn id="178" dur="600"/>
                                        <p:tgtEl>
                                          <p:spTgt spid="61"/>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62"/>
                                        </p:tgtEl>
                                        <p:attrNameLst>
                                          <p:attrName>style.visibility</p:attrName>
                                        </p:attrNameLst>
                                      </p:cBhvr>
                                      <p:to>
                                        <p:strVal val="visible"/>
                                      </p:to>
                                    </p:set>
                                    <p:animEffect transition="in" filter="fade">
                                      <p:cBhvr>
                                        <p:cTn id="181" dur="600"/>
                                        <p:tgtEl>
                                          <p:spTgt spid="62"/>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63"/>
                                        </p:tgtEl>
                                        <p:attrNameLst>
                                          <p:attrName>style.visibility</p:attrName>
                                        </p:attrNameLst>
                                      </p:cBhvr>
                                      <p:to>
                                        <p:strVal val="visible"/>
                                      </p:to>
                                    </p:set>
                                    <p:animEffect transition="in" filter="fade">
                                      <p:cBhvr>
                                        <p:cTn id="184" dur="600"/>
                                        <p:tgtEl>
                                          <p:spTgt spid="63"/>
                                        </p:tgtEl>
                                      </p:cBhvr>
                                    </p:animEffect>
                                  </p:childTnLst>
                                </p:cTn>
                              </p:par>
                              <p:par>
                                <p:cTn id="185" presetID="10" presetClass="entr" presetSubtype="0" fill="hold" nodeType="withEffect">
                                  <p:stCondLst>
                                    <p:cond delay="0"/>
                                  </p:stCondLst>
                                  <p:childTnLst>
                                    <p:set>
                                      <p:cBhvr>
                                        <p:cTn id="186" dur="1" fill="hold">
                                          <p:stCondLst>
                                            <p:cond delay="0"/>
                                          </p:stCondLst>
                                        </p:cTn>
                                        <p:tgtEl>
                                          <p:spTgt spid="64"/>
                                        </p:tgtEl>
                                        <p:attrNameLst>
                                          <p:attrName>style.visibility</p:attrName>
                                        </p:attrNameLst>
                                      </p:cBhvr>
                                      <p:to>
                                        <p:strVal val="visible"/>
                                      </p:to>
                                    </p:set>
                                    <p:animEffect transition="in" filter="fade">
                                      <p:cBhvr>
                                        <p:cTn id="187" dur="600"/>
                                        <p:tgtEl>
                                          <p:spTgt spid="64"/>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65"/>
                                        </p:tgtEl>
                                        <p:attrNameLst>
                                          <p:attrName>style.visibility</p:attrName>
                                        </p:attrNameLst>
                                      </p:cBhvr>
                                      <p:to>
                                        <p:strVal val="visible"/>
                                      </p:to>
                                    </p:set>
                                    <p:animEffect transition="in" filter="fade">
                                      <p:cBhvr>
                                        <p:cTn id="190" dur="600"/>
                                        <p:tgtEl>
                                          <p:spTgt spid="65"/>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66"/>
                                        </p:tgtEl>
                                        <p:attrNameLst>
                                          <p:attrName>style.visibility</p:attrName>
                                        </p:attrNameLst>
                                      </p:cBhvr>
                                      <p:to>
                                        <p:strVal val="visible"/>
                                      </p:to>
                                    </p:set>
                                    <p:animEffect transition="in" filter="fade">
                                      <p:cBhvr>
                                        <p:cTn id="193" dur="600"/>
                                        <p:tgtEl>
                                          <p:spTgt spid="66"/>
                                        </p:tgtEl>
                                      </p:cBhvr>
                                    </p:animEffect>
                                  </p:childTnLst>
                                </p:cTn>
                              </p:par>
                              <p:par>
                                <p:cTn id="194" presetID="10" presetClass="entr" presetSubtype="0" fill="hold" nodeType="withEffect">
                                  <p:stCondLst>
                                    <p:cond delay="0"/>
                                  </p:stCondLst>
                                  <p:childTnLst>
                                    <p:set>
                                      <p:cBhvr>
                                        <p:cTn id="195" dur="1" fill="hold">
                                          <p:stCondLst>
                                            <p:cond delay="0"/>
                                          </p:stCondLst>
                                        </p:cTn>
                                        <p:tgtEl>
                                          <p:spTgt spid="67"/>
                                        </p:tgtEl>
                                        <p:attrNameLst>
                                          <p:attrName>style.visibility</p:attrName>
                                        </p:attrNameLst>
                                      </p:cBhvr>
                                      <p:to>
                                        <p:strVal val="visible"/>
                                      </p:to>
                                    </p:set>
                                    <p:animEffect transition="in" filter="fade">
                                      <p:cBhvr>
                                        <p:cTn id="196" dur="600"/>
                                        <p:tgtEl>
                                          <p:spTgt spid="67"/>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68"/>
                                        </p:tgtEl>
                                        <p:attrNameLst>
                                          <p:attrName>style.visibility</p:attrName>
                                        </p:attrNameLst>
                                      </p:cBhvr>
                                      <p:to>
                                        <p:strVal val="visible"/>
                                      </p:to>
                                    </p:set>
                                    <p:animEffect transition="in" filter="fade">
                                      <p:cBhvr>
                                        <p:cTn id="199" dur="600"/>
                                        <p:tgtEl>
                                          <p:spTgt spid="68"/>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69"/>
                                        </p:tgtEl>
                                        <p:attrNameLst>
                                          <p:attrName>style.visibility</p:attrName>
                                        </p:attrNameLst>
                                      </p:cBhvr>
                                      <p:to>
                                        <p:strVal val="visible"/>
                                      </p:to>
                                    </p:set>
                                    <p:animEffect transition="in" filter="fade">
                                      <p:cBhvr>
                                        <p:cTn id="202" dur="600"/>
                                        <p:tgtEl>
                                          <p:spTgt spid="69"/>
                                        </p:tgtEl>
                                      </p:cBhvr>
                                    </p:animEffect>
                                  </p:childTnLst>
                                </p:cTn>
                              </p:par>
                              <p:par>
                                <p:cTn id="203" presetID="10" presetClass="entr" presetSubtype="0" fill="hold" nodeType="withEffect">
                                  <p:stCondLst>
                                    <p:cond delay="0"/>
                                  </p:stCondLst>
                                  <p:childTnLst>
                                    <p:set>
                                      <p:cBhvr>
                                        <p:cTn id="204" dur="1" fill="hold">
                                          <p:stCondLst>
                                            <p:cond delay="0"/>
                                          </p:stCondLst>
                                        </p:cTn>
                                        <p:tgtEl>
                                          <p:spTgt spid="70"/>
                                        </p:tgtEl>
                                        <p:attrNameLst>
                                          <p:attrName>style.visibility</p:attrName>
                                        </p:attrNameLst>
                                      </p:cBhvr>
                                      <p:to>
                                        <p:strVal val="visible"/>
                                      </p:to>
                                    </p:set>
                                    <p:animEffect transition="in" filter="fade">
                                      <p:cBhvr>
                                        <p:cTn id="205" dur="600"/>
                                        <p:tgtEl>
                                          <p:spTgt spid="70"/>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71"/>
                                        </p:tgtEl>
                                        <p:attrNameLst>
                                          <p:attrName>style.visibility</p:attrName>
                                        </p:attrNameLst>
                                      </p:cBhvr>
                                      <p:to>
                                        <p:strVal val="visible"/>
                                      </p:to>
                                    </p:set>
                                    <p:animEffect transition="in" filter="fade">
                                      <p:cBhvr>
                                        <p:cTn id="208" dur="600"/>
                                        <p:tgtEl>
                                          <p:spTgt spid="71"/>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72"/>
                                        </p:tgtEl>
                                        <p:attrNameLst>
                                          <p:attrName>style.visibility</p:attrName>
                                        </p:attrNameLst>
                                      </p:cBhvr>
                                      <p:to>
                                        <p:strVal val="visible"/>
                                      </p:to>
                                    </p:set>
                                    <p:animEffect transition="in" filter="fade">
                                      <p:cBhvr>
                                        <p:cTn id="211" dur="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6" grpId="0" animBg="1"/>
      <p:bldP spid="38" grpId="0" animBg="1"/>
      <p:bldP spid="39" grpId="0" animBg="1"/>
      <p:bldP spid="40" grpId="0" animBg="1"/>
      <p:bldP spid="43" grpId="0" animBg="1"/>
      <p:bldP spid="45" grpId="0" animBg="1"/>
      <p:bldP spid="46" grpId="0" animBg="1"/>
      <p:bldP spid="47" grpId="0" animBg="1"/>
      <p:bldP spid="48" grpId="0" animBg="1"/>
      <p:bldP spid="49" grpId="0" animBg="1"/>
      <p:bldP spid="50" grpId="0" animBg="1"/>
      <p:bldP spid="51" grpId="0" animBg="1"/>
      <p:bldP spid="53" grpId="0" animBg="1"/>
      <p:bldP spid="54" grpId="0" animBg="1"/>
      <p:bldP spid="56" grpId="0" animBg="1"/>
      <p:bldP spid="57" grpId="0" animBg="1"/>
      <p:bldP spid="59" grpId="0" animBg="1"/>
      <p:bldP spid="60" grpId="0" animBg="1"/>
      <p:bldP spid="62" grpId="0" animBg="1"/>
      <p:bldP spid="63" grpId="0" animBg="1"/>
      <p:bldP spid="65" grpId="0" animBg="1"/>
      <p:bldP spid="66" grpId="0" animBg="1"/>
      <p:bldP spid="68" grpId="0" animBg="1"/>
      <p:bldP spid="69" grpId="0" animBg="1"/>
      <p:bldP spid="71" grpId="0" animBg="1"/>
      <p:bldP spid="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THE MACHINE</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CLEAR at a glance</a:t>
            </a:r>
            <a:endParaRPr lang="en-US" sz="3600" dirty="0"/>
          </a:p>
        </p:txBody>
      </p:sp>
      <p:sp>
        <p:nvSpPr>
          <p:cNvPr id="5" name="Shape 3"/>
          <p:cNvSpPr/>
          <p:nvPr/>
        </p:nvSpPr>
        <p:spPr>
          <a:xfrm>
            <a:off x="819150" y="1936750"/>
            <a:ext cx="2254250" cy="1308100"/>
          </a:xfrm>
          <a:prstGeom prst="roundRect">
            <a:avLst>
              <a:gd name="adj" fmla="val 7282"/>
            </a:avLst>
          </a:prstGeom>
          <a:solidFill>
            <a:srgbClr val="FDE2EF"/>
          </a:solidFill>
          <a:ln w="12700">
            <a:solidFill>
              <a:srgbClr val="BE185D"/>
            </a:solidFill>
            <a:prstDash val="solid"/>
          </a:ln>
        </p:spPr>
        <p:txBody>
          <a:bodyPr/>
          <a:lstStyle/>
          <a:p>
            <a:endParaRPr lang="en-US"/>
          </a:p>
        </p:txBody>
      </p:sp>
      <p:sp>
        <p:nvSpPr>
          <p:cNvPr id="6" name="Text 4"/>
          <p:cNvSpPr/>
          <p:nvPr/>
        </p:nvSpPr>
        <p:spPr>
          <a:xfrm>
            <a:off x="1003300" y="2120900"/>
            <a:ext cx="1942529"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Laser</a:t>
            </a:r>
            <a:endParaRPr lang="en-US" sz="1600" dirty="0"/>
          </a:p>
        </p:txBody>
      </p:sp>
      <p:sp>
        <p:nvSpPr>
          <p:cNvPr id="7" name="Text 5"/>
          <p:cNvSpPr/>
          <p:nvPr/>
        </p:nvSpPr>
        <p:spPr>
          <a:xfrm>
            <a:off x="1003300" y="2413000"/>
            <a:ext cx="1942529" cy="6540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Hits the photocathode. The camera BTV0125 sees its spot.</a:t>
            </a:r>
            <a:endParaRPr lang="en-US" sz="1200" dirty="0"/>
          </a:p>
        </p:txBody>
      </p:sp>
      <p:pic>
        <p:nvPicPr>
          <p:cNvPr id="8" name="Image 0" descr="arrow-right"/>
          <p:cNvPicPr>
            <a:picLocks noChangeAspect="1"/>
          </p:cNvPicPr>
          <p:nvPr/>
        </p:nvPicPr>
        <p:blipFill>
          <a:blip r:embed="rId3"/>
          <a:srcRect/>
          <a:stretch/>
        </p:blipFill>
        <p:spPr>
          <a:xfrm>
            <a:off x="3181350" y="2514600"/>
            <a:ext cx="304800" cy="152400"/>
          </a:xfrm>
          <a:prstGeom prst="rect">
            <a:avLst/>
          </a:prstGeom>
        </p:spPr>
      </p:pic>
      <p:sp>
        <p:nvSpPr>
          <p:cNvPr id="9" name="Shape 6"/>
          <p:cNvSpPr/>
          <p:nvPr/>
        </p:nvSpPr>
        <p:spPr>
          <a:xfrm>
            <a:off x="3594100" y="1936750"/>
            <a:ext cx="2254250" cy="1308100"/>
          </a:xfrm>
          <a:prstGeom prst="roundRect">
            <a:avLst>
              <a:gd name="adj" fmla="val 7282"/>
            </a:avLst>
          </a:prstGeom>
          <a:solidFill>
            <a:srgbClr val="DBE7FF"/>
          </a:solidFill>
          <a:ln w="12700">
            <a:solidFill>
              <a:srgbClr val="1D4ED8"/>
            </a:solidFill>
            <a:prstDash val="solid"/>
          </a:ln>
        </p:spPr>
        <p:txBody>
          <a:bodyPr/>
          <a:lstStyle/>
          <a:p>
            <a:endParaRPr lang="en-US"/>
          </a:p>
        </p:txBody>
      </p:sp>
      <p:sp>
        <p:nvSpPr>
          <p:cNvPr id="10" name="Text 7"/>
          <p:cNvSpPr/>
          <p:nvPr/>
        </p:nvSpPr>
        <p:spPr>
          <a:xfrm>
            <a:off x="3778250" y="2120900"/>
            <a:ext cx="1942529"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RF gun</a:t>
            </a:r>
            <a:endParaRPr lang="en-US" sz="1600" dirty="0"/>
          </a:p>
        </p:txBody>
      </p:sp>
      <p:sp>
        <p:nvSpPr>
          <p:cNvPr id="11" name="Text 8"/>
          <p:cNvSpPr/>
          <p:nvPr/>
        </p:nvSpPr>
        <p:spPr>
          <a:xfrm>
            <a:off x="3778250" y="2413000"/>
            <a:ext cx="1942529" cy="6540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Accelerates the electrons. BCM_GUN reads the charge.</a:t>
            </a:r>
            <a:endParaRPr lang="en-US" sz="1200" dirty="0"/>
          </a:p>
        </p:txBody>
      </p:sp>
      <p:pic>
        <p:nvPicPr>
          <p:cNvPr id="12" name="Image 1" descr="arrow-right"/>
          <p:cNvPicPr>
            <a:picLocks noChangeAspect="1"/>
          </p:cNvPicPr>
          <p:nvPr/>
        </p:nvPicPr>
        <p:blipFill>
          <a:blip r:embed="rId3"/>
          <a:srcRect/>
          <a:stretch/>
        </p:blipFill>
        <p:spPr>
          <a:xfrm>
            <a:off x="5956300" y="2514600"/>
            <a:ext cx="304800" cy="152400"/>
          </a:xfrm>
          <a:prstGeom prst="rect">
            <a:avLst/>
          </a:prstGeom>
        </p:spPr>
      </p:pic>
      <p:sp>
        <p:nvSpPr>
          <p:cNvPr id="13" name="Shape 9"/>
          <p:cNvSpPr/>
          <p:nvPr/>
        </p:nvSpPr>
        <p:spPr>
          <a:xfrm>
            <a:off x="6365875" y="1933575"/>
            <a:ext cx="2247900" cy="1314450"/>
          </a:xfrm>
          <a:prstGeom prst="roundRect">
            <a:avLst>
              <a:gd name="adj" fmla="val 7488"/>
            </a:avLst>
          </a:prstGeom>
          <a:solidFill>
            <a:srgbClr val="FFFDF8"/>
          </a:solidFill>
          <a:ln w="6350">
            <a:solidFill>
              <a:srgbClr val="E6E0D2"/>
            </a:solidFill>
            <a:prstDash val="solid"/>
          </a:ln>
        </p:spPr>
        <p:txBody>
          <a:bodyPr/>
          <a:lstStyle/>
          <a:p>
            <a:endParaRPr lang="en-US"/>
          </a:p>
        </p:txBody>
      </p:sp>
      <p:sp>
        <p:nvSpPr>
          <p:cNvPr id="14" name="Text 10"/>
          <p:cNvSpPr/>
          <p:nvPr/>
        </p:nvSpPr>
        <p:spPr>
          <a:xfrm>
            <a:off x="6546850" y="2114550"/>
            <a:ext cx="1942529" cy="5080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Accelerating structures</a:t>
            </a:r>
            <a:endParaRPr lang="en-US" sz="1600" dirty="0"/>
          </a:p>
        </p:txBody>
      </p:sp>
      <p:sp>
        <p:nvSpPr>
          <p:cNvPr id="15" name="Text 11"/>
          <p:cNvSpPr/>
          <p:nvPr/>
        </p:nvSpPr>
        <p:spPr>
          <a:xfrm>
            <a:off x="6546850" y="2647950"/>
            <a:ext cx="1942529"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Fed by 2 klystrons: MKS11, MKS15.</a:t>
            </a:r>
            <a:endParaRPr lang="en-US" sz="1200" dirty="0"/>
          </a:p>
        </p:txBody>
      </p:sp>
      <p:pic>
        <p:nvPicPr>
          <p:cNvPr id="16" name="Image 2" descr="arrow-right"/>
          <p:cNvPicPr>
            <a:picLocks noChangeAspect="1"/>
          </p:cNvPicPr>
          <p:nvPr/>
        </p:nvPicPr>
        <p:blipFill>
          <a:blip r:embed="rId3"/>
          <a:srcRect/>
          <a:stretch/>
        </p:blipFill>
        <p:spPr>
          <a:xfrm>
            <a:off x="8718550" y="2514600"/>
            <a:ext cx="304800" cy="152400"/>
          </a:xfrm>
          <a:prstGeom prst="rect">
            <a:avLst/>
          </a:prstGeom>
        </p:spPr>
      </p:pic>
      <p:sp>
        <p:nvSpPr>
          <p:cNvPr id="17" name="Shape 12"/>
          <p:cNvSpPr/>
          <p:nvPr/>
        </p:nvSpPr>
        <p:spPr>
          <a:xfrm>
            <a:off x="9128125" y="1933575"/>
            <a:ext cx="2247900" cy="1314450"/>
          </a:xfrm>
          <a:prstGeom prst="roundRect">
            <a:avLst>
              <a:gd name="adj" fmla="val 7488"/>
            </a:avLst>
          </a:prstGeom>
          <a:solidFill>
            <a:srgbClr val="FFFDF8"/>
          </a:solidFill>
          <a:ln w="6350">
            <a:solidFill>
              <a:srgbClr val="E6E0D2"/>
            </a:solidFill>
            <a:prstDash val="solid"/>
          </a:ln>
        </p:spPr>
        <p:txBody>
          <a:bodyPr/>
          <a:lstStyle/>
          <a:p>
            <a:endParaRPr lang="en-US"/>
          </a:p>
        </p:txBody>
      </p:sp>
      <p:sp>
        <p:nvSpPr>
          <p:cNvPr id="18" name="Text 13"/>
          <p:cNvSpPr/>
          <p:nvPr/>
        </p:nvSpPr>
        <p:spPr>
          <a:xfrm>
            <a:off x="9309100" y="2114550"/>
            <a:ext cx="2063750"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Experimental areas</a:t>
            </a:r>
            <a:endParaRPr lang="en-US" sz="1600" dirty="0"/>
          </a:p>
        </p:txBody>
      </p:sp>
      <p:sp>
        <p:nvSpPr>
          <p:cNvPr id="19" name="Text 14"/>
          <p:cNvSpPr/>
          <p:nvPr/>
        </p:nvSpPr>
        <p:spPr>
          <a:xfrm>
            <a:off x="9309100" y="2406650"/>
            <a:ext cx="1942529"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Medical, plasma lens, in-air, VESPER.</a:t>
            </a:r>
            <a:endParaRPr lang="en-US" sz="1200" dirty="0"/>
          </a:p>
        </p:txBody>
      </p:sp>
      <p:sp>
        <p:nvSpPr>
          <p:cNvPr id="20" name="Text 15"/>
          <p:cNvSpPr/>
          <p:nvPr/>
        </p:nvSpPr>
        <p:spPr>
          <a:xfrm>
            <a:off x="812800" y="33782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6D28D9"/>
                </a:solidFill>
                <a:latin typeface="IBM Plex Sans" pitchFamily="34" charset="0"/>
                <a:ea typeface="IBM Plex Sans" pitchFamily="34" charset="-122"/>
                <a:cs typeface="IBM Plex Sans" pitchFamily="34" charset="-120"/>
              </a:rPr>
              <a:t>Coloured boxes:</a:t>
            </a:r>
            <a:r>
              <a:rPr lang="en-US" sz="1200" dirty="0">
                <a:solidFill>
                  <a:srgbClr val="6D28D9"/>
                </a:solidFill>
                <a:latin typeface="IBM Plex Sans" pitchFamily="34" charset="0"/>
                <a:ea typeface="IBM Plex Sans" pitchFamily="34" charset="-122"/>
                <a:cs typeface="IBM Plex Sans" pitchFamily="34" charset="-120"/>
              </a:rPr>
              <a:t> where this challenge looks. The charge is made here.</a:t>
            </a:r>
            <a:endParaRPr lang="en-US" sz="1200" dirty="0"/>
          </a:p>
        </p:txBody>
      </p:sp>
      <p:sp>
        <p:nvSpPr>
          <p:cNvPr id="21" name="Shape 16"/>
          <p:cNvSpPr/>
          <p:nvPr/>
        </p:nvSpPr>
        <p:spPr>
          <a:xfrm>
            <a:off x="812800" y="3911600"/>
            <a:ext cx="2489200" cy="0"/>
          </a:xfrm>
          <a:prstGeom prst="line">
            <a:avLst/>
          </a:prstGeom>
          <a:noFill/>
          <a:ln w="38100">
            <a:solidFill>
              <a:srgbClr val="1D4ED8"/>
            </a:solidFill>
            <a:prstDash val="solid"/>
          </a:ln>
        </p:spPr>
        <p:txBody>
          <a:bodyPr/>
          <a:lstStyle/>
          <a:p>
            <a:endParaRPr lang="en-US"/>
          </a:p>
        </p:txBody>
      </p:sp>
      <p:sp>
        <p:nvSpPr>
          <p:cNvPr id="22" name="Text 17"/>
          <p:cNvSpPr/>
          <p:nvPr/>
        </p:nvSpPr>
        <p:spPr>
          <a:xfrm>
            <a:off x="812800" y="4032250"/>
            <a:ext cx="2563876" cy="52705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D4ED8"/>
                </a:solidFill>
                <a:latin typeface="Space Grotesk" pitchFamily="34" charset="0"/>
                <a:ea typeface="Space Grotesk" pitchFamily="34" charset="-122"/>
                <a:cs typeface="Space Grotesk" pitchFamily="34" charset="-120"/>
              </a:rPr>
              <a:t>20–220</a:t>
            </a:r>
            <a:endParaRPr lang="en-US" sz="3600" dirty="0"/>
          </a:p>
        </p:txBody>
      </p:sp>
      <p:sp>
        <p:nvSpPr>
          <p:cNvPr id="23" name="Text 18"/>
          <p:cNvSpPr/>
          <p:nvPr/>
        </p:nvSpPr>
        <p:spPr>
          <a:xfrm>
            <a:off x="812800" y="4559300"/>
            <a:ext cx="2563876"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beam energy, MeV</a:t>
            </a:r>
            <a:endParaRPr lang="en-US" sz="1200" dirty="0"/>
          </a:p>
        </p:txBody>
      </p:sp>
      <p:sp>
        <p:nvSpPr>
          <p:cNvPr id="24" name="Shape 19"/>
          <p:cNvSpPr/>
          <p:nvPr/>
        </p:nvSpPr>
        <p:spPr>
          <a:xfrm>
            <a:off x="3505200" y="3911600"/>
            <a:ext cx="2489200" cy="0"/>
          </a:xfrm>
          <a:prstGeom prst="line">
            <a:avLst/>
          </a:prstGeom>
          <a:noFill/>
          <a:ln w="38100">
            <a:solidFill>
              <a:srgbClr val="6D28D9"/>
            </a:solidFill>
            <a:prstDash val="solid"/>
          </a:ln>
        </p:spPr>
        <p:txBody>
          <a:bodyPr/>
          <a:lstStyle/>
          <a:p>
            <a:endParaRPr lang="en-US"/>
          </a:p>
        </p:txBody>
      </p:sp>
      <p:sp>
        <p:nvSpPr>
          <p:cNvPr id="25" name="Text 20"/>
          <p:cNvSpPr/>
          <p:nvPr/>
        </p:nvSpPr>
        <p:spPr>
          <a:xfrm>
            <a:off x="3505200" y="4032250"/>
            <a:ext cx="2563876" cy="52705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6D28D9"/>
                </a:solidFill>
                <a:latin typeface="Space Grotesk" pitchFamily="34" charset="0"/>
                <a:ea typeface="Space Grotesk" pitchFamily="34" charset="-122"/>
                <a:cs typeface="Space Grotesk" pitchFamily="34" charset="-120"/>
              </a:rPr>
              <a:t>0.01–1.5</a:t>
            </a:r>
            <a:endParaRPr lang="en-US" sz="3600" dirty="0"/>
          </a:p>
        </p:txBody>
      </p:sp>
      <p:sp>
        <p:nvSpPr>
          <p:cNvPr id="26" name="Text 21"/>
          <p:cNvSpPr/>
          <p:nvPr/>
        </p:nvSpPr>
        <p:spPr>
          <a:xfrm>
            <a:off x="3505200" y="4559300"/>
            <a:ext cx="2563876"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bunch charge, nC</a:t>
            </a:r>
            <a:endParaRPr lang="en-US" sz="1200" dirty="0"/>
          </a:p>
        </p:txBody>
      </p:sp>
      <p:sp>
        <p:nvSpPr>
          <p:cNvPr id="27" name="Shape 22"/>
          <p:cNvSpPr/>
          <p:nvPr/>
        </p:nvSpPr>
        <p:spPr>
          <a:xfrm>
            <a:off x="6197600" y="3911600"/>
            <a:ext cx="2489200" cy="0"/>
          </a:xfrm>
          <a:prstGeom prst="line">
            <a:avLst/>
          </a:prstGeom>
          <a:noFill/>
          <a:ln w="38100">
            <a:solidFill>
              <a:srgbClr val="BE185D"/>
            </a:solidFill>
            <a:prstDash val="solid"/>
          </a:ln>
        </p:spPr>
        <p:txBody>
          <a:bodyPr/>
          <a:lstStyle/>
          <a:p>
            <a:endParaRPr lang="en-US"/>
          </a:p>
        </p:txBody>
      </p:sp>
      <p:sp>
        <p:nvSpPr>
          <p:cNvPr id="28" name="Text 23"/>
          <p:cNvSpPr/>
          <p:nvPr/>
        </p:nvSpPr>
        <p:spPr>
          <a:xfrm>
            <a:off x="6197600" y="4032250"/>
            <a:ext cx="2563876" cy="52705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BE185D"/>
                </a:solidFill>
                <a:latin typeface="Space Grotesk" pitchFamily="34" charset="0"/>
                <a:ea typeface="Space Grotesk" pitchFamily="34" charset="-122"/>
                <a:cs typeface="Space Grotesk" pitchFamily="34" charset="-120"/>
              </a:rPr>
              <a:t>0.833–10</a:t>
            </a:r>
            <a:endParaRPr lang="en-US" sz="3600" dirty="0"/>
          </a:p>
        </p:txBody>
      </p:sp>
      <p:sp>
        <p:nvSpPr>
          <p:cNvPr id="29" name="Text 24"/>
          <p:cNvSpPr/>
          <p:nvPr/>
        </p:nvSpPr>
        <p:spPr>
          <a:xfrm>
            <a:off x="6197600" y="4559300"/>
            <a:ext cx="2563876"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repetition rate, Hz</a:t>
            </a:r>
            <a:endParaRPr lang="en-US" sz="1200" dirty="0"/>
          </a:p>
        </p:txBody>
      </p:sp>
      <p:sp>
        <p:nvSpPr>
          <p:cNvPr id="30" name="Shape 25"/>
          <p:cNvSpPr/>
          <p:nvPr/>
        </p:nvSpPr>
        <p:spPr>
          <a:xfrm>
            <a:off x="8890000" y="3911600"/>
            <a:ext cx="2489200" cy="0"/>
          </a:xfrm>
          <a:prstGeom prst="line">
            <a:avLst/>
          </a:prstGeom>
          <a:noFill/>
          <a:ln w="38100">
            <a:solidFill>
              <a:srgbClr val="C2410C"/>
            </a:solidFill>
            <a:prstDash val="solid"/>
          </a:ln>
        </p:spPr>
        <p:txBody>
          <a:bodyPr/>
          <a:lstStyle/>
          <a:p>
            <a:endParaRPr lang="en-US"/>
          </a:p>
        </p:txBody>
      </p:sp>
      <p:sp>
        <p:nvSpPr>
          <p:cNvPr id="31" name="Text 26"/>
          <p:cNvSpPr/>
          <p:nvPr/>
        </p:nvSpPr>
        <p:spPr>
          <a:xfrm>
            <a:off x="8890000" y="4032250"/>
            <a:ext cx="2563876" cy="52705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2410C"/>
                </a:solidFill>
                <a:latin typeface="Space Grotesk" pitchFamily="34" charset="0"/>
                <a:ea typeface="Space Grotesk" pitchFamily="34" charset="-122"/>
                <a:cs typeface="Space Grotesk" pitchFamily="34" charset="-120"/>
              </a:rPr>
              <a:t>1–150</a:t>
            </a:r>
            <a:endParaRPr lang="en-US" sz="3600" dirty="0"/>
          </a:p>
        </p:txBody>
      </p:sp>
      <p:sp>
        <p:nvSpPr>
          <p:cNvPr id="32" name="Text 27"/>
          <p:cNvSpPr/>
          <p:nvPr/>
        </p:nvSpPr>
        <p:spPr>
          <a:xfrm>
            <a:off x="8890000" y="4559300"/>
            <a:ext cx="2563876"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bunches per train</a:t>
            </a:r>
            <a:endParaRPr lang="en-US" sz="1200" dirty="0"/>
          </a:p>
        </p:txBody>
      </p:sp>
      <p:sp>
        <p:nvSpPr>
          <p:cNvPr id="33" name="Text 28"/>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34" name="Text 29"/>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08</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8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13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par>
                          <p:cTn id="79" fill="hold">
                            <p:stCondLst>
                              <p:cond delay="1800"/>
                            </p:stCondLst>
                            <p:childTnLst>
                              <p:par>
                                <p:cTn id="80" presetID="10"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3" grpId="0" animBg="1"/>
      <p:bldP spid="14" grpId="0" animBg="1"/>
      <p:bldP spid="15"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The CLEAR beamline">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THE FACILITY</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The CLEAR beamline</a:t>
            </a:r>
            <a:endParaRPr lang="en-US" sz="3600" dirty="0"/>
          </a:p>
        </p:txBody>
      </p:sp>
      <p:sp>
        <p:nvSpPr>
          <p:cNvPr id="5" name="Shape 5"/>
          <p:cNvSpPr/>
          <p:nvPr/>
        </p:nvSpPr>
        <p:spPr>
          <a:xfrm>
            <a:off x="736600" y="1778000"/>
            <a:ext cx="10718800" cy="3872903"/>
          </a:xfrm>
          <a:prstGeom prst="roundRect">
            <a:avLst>
              <a:gd name="adj" fmla="val 2623"/>
            </a:avLst>
          </a:prstGeom>
          <a:solidFill>
            <a:srgbClr val="FFFFFF"/>
          </a:solidFill>
          <a:ln w="6350">
            <a:solidFill>
              <a:srgbClr val="E6E0D2"/>
            </a:solidFill>
            <a:round/>
          </a:ln>
        </p:spPr>
        <p:txBody>
          <a:bodyPr/>
          <a:lstStyle/>
          <a:p>
            <a:endParaRPr lang="en-US"/>
          </a:p>
        </p:txBody>
      </p:sp>
      <p:pic>
        <p:nvPicPr>
          <p:cNvPr id="6" name="Picture 6" descr="Layout of the CLEAR beamline, from the photoinjector on the right through the accelerating structures to the VESPER, EOS, plasma lens, in-vacuum and in-air experimental areas on the left."/>
          <p:cNvPicPr>
            <a:picLocks noChangeAspect="1"/>
          </p:cNvPicPr>
          <p:nvPr/>
        </p:nvPicPr>
        <p:blipFill>
          <a:blip r:embed="rId3"/>
          <a:stretch>
            <a:fillRect/>
          </a:stretch>
        </p:blipFill>
        <p:spPr>
          <a:xfrm>
            <a:off x="812800" y="1841500"/>
            <a:ext cx="10566400" cy="3745903"/>
          </a:xfrm>
          <a:prstGeom prst="rect">
            <a:avLst/>
          </a:prstGeom>
        </p:spPr>
      </p:pic>
      <p:sp>
        <p:nvSpPr>
          <p:cNvPr id="7" name="Shape 7"/>
          <p:cNvSpPr/>
          <p:nvPr/>
        </p:nvSpPr>
        <p:spPr>
          <a:xfrm>
            <a:off x="10229850" y="3676992"/>
            <a:ext cx="1117600" cy="973935"/>
          </a:xfrm>
          <a:prstGeom prst="roundRect">
            <a:avLst>
              <a:gd name="adj" fmla="val 10431"/>
            </a:avLst>
          </a:prstGeom>
          <a:noFill/>
          <a:ln w="19050">
            <a:solidFill>
              <a:srgbClr val="DB2777"/>
            </a:solidFill>
            <a:round/>
          </a:ln>
        </p:spPr>
        <p:txBody>
          <a:bodyPr/>
          <a:lstStyle/>
          <a:p>
            <a:endParaRPr lang="en-US"/>
          </a:p>
        </p:txBody>
      </p:sp>
      <p:sp>
        <p:nvSpPr>
          <p:cNvPr id="8" name="Text 8"/>
          <p:cNvSpPr txBox="1"/>
          <p:nvPr/>
        </p:nvSpPr>
        <p:spPr>
          <a:xfrm>
            <a:off x="10007600" y="4707116"/>
            <a:ext cx="1460500" cy="234950"/>
          </a:xfrm>
          <a:prstGeom prst="rect">
            <a:avLst/>
          </a:prstGeom>
          <a:noFill/>
          <a:ln>
            <a:noFill/>
          </a:ln>
        </p:spPr>
        <p:txBody>
          <a:bodyPr wrap="square" lIns="0" tIns="0" rIns="0" bIns="0" rtlCol="0" anchor="t">
            <a:normAutofit/>
          </a:bodyPr>
          <a:lstStyle/>
          <a:p>
            <a:pPr marL="0" indent="0" algn="ctr">
              <a:lnSpc>
                <a:spcPts val="1680"/>
              </a:lnSpc>
              <a:buNone/>
            </a:pPr>
            <a:r>
              <a:rPr lang="en-US" sz="1200" dirty="0">
                <a:solidFill>
                  <a:srgbClr val="BE185D"/>
                </a:solidFill>
                <a:latin typeface="IBM Plex Mono" pitchFamily="49" charset="0"/>
                <a:ea typeface="IBM Plex Mono" pitchFamily="49" charset="-122"/>
                <a:cs typeface="IBM Plex Mono" pitchFamily="49" charset="-120"/>
              </a:rPr>
              <a:t>this challenge</a:t>
            </a:r>
            <a:endParaRPr lang="en-US" sz="1200" dirty="0"/>
          </a:p>
        </p:txBody>
      </p:sp>
      <p:sp>
        <p:nvSpPr>
          <p:cNvPr id="9" name="Text 9"/>
          <p:cNvSpPr txBox="1"/>
          <p:nvPr/>
        </p:nvSpPr>
        <p:spPr>
          <a:xfrm>
            <a:off x="812800" y="5753100"/>
            <a:ext cx="10566400" cy="234950"/>
          </a:xfrm>
          <a:prstGeom prst="rect">
            <a:avLst/>
          </a:prstGeom>
          <a:noFill/>
          <a:ln>
            <a:noFill/>
          </a:ln>
        </p:spPr>
        <p:txBody>
          <a:bodyPr wrap="square" lIns="0" tIns="0" rIns="0" bIns="0" rtlCol="0" anchor="t">
            <a:normAutofit/>
          </a:bodyPr>
          <a:lstStyle/>
          <a:p>
            <a:pPr marL="0" indent="0" algn="l">
              <a:lnSpc>
                <a:spcPts val="1680"/>
              </a:lnSpc>
              <a:buNone/>
            </a:pPr>
            <a:r>
              <a:rPr lang="en-US" sz="1200" i="1" dirty="0">
                <a:solidFill>
                  <a:srgbClr val="5A6478"/>
                </a:solidFill>
                <a:latin typeface="IBM Plex Sans" pitchFamily="34" charset="0"/>
                <a:ea typeface="IBM Plex Sans" pitchFamily="34" charset="-122"/>
                <a:cs typeface="IBM Plex Sans" pitchFamily="34" charset="-120"/>
              </a:rPr>
              <a:t>About 40 m in all: the injector and linac on the right, the experimental areas on the left. The beam travels from right to left.</a:t>
            </a:r>
            <a:endParaRPr lang="en-US" sz="1200" dirty="0"/>
          </a:p>
        </p:txBody>
      </p:sp>
      <p:sp>
        <p:nvSpPr>
          <p:cNvPr id="10" name="Text 10"/>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11" name="Text 11"/>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09</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pic>
        <p:nvPicPr>
          <p:cNvPr id="3" name="Image 0" descr="Schematic of the CLEAR injector. Laser path along the top: the laser lab, the transport line, then a mirror that sends part of the beam to the virtual-cathode camera and the rest down into the RF gun. Along the bottom: gun RF feeding the RF gun, and the electron beam leaving the gun through two solenoids, a corrector and the BCM_GUN charge monitor towards the linac. The hall temperature and humidity sensors are shown apart."/>
          <p:cNvPicPr>
            <a:picLocks noChangeAspect="1"/>
          </p:cNvPicPr>
          <p:nvPr/>
        </p:nvPicPr>
        <p:blipFill>
          <a:blip r:embed="rId3"/>
          <a:srcRect t="-17" b="-17"/>
          <a:stretch/>
        </p:blipFill>
        <p:spPr>
          <a:xfrm>
            <a:off x="812800" y="1905000"/>
            <a:ext cx="10566400" cy="3556000"/>
          </a:xfrm>
          <a:prstGeom prst="rect">
            <a:avLst/>
          </a:prstGeom>
        </p:spPr>
      </p:pic>
      <p:sp>
        <p:nvSpPr>
          <p:cNvPr id="4"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THE INJECTOR</a:t>
            </a:r>
            <a:endParaRPr lang="en-US" sz="1200" dirty="0"/>
          </a:p>
        </p:txBody>
      </p:sp>
      <p:sp>
        <p:nvSpPr>
          <p:cNvPr id="5"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Where the charge is made</a:t>
            </a:r>
            <a:endParaRPr lang="en-US" sz="3600" dirty="0"/>
          </a:p>
        </p:txBody>
      </p:sp>
      <p:sp>
        <p:nvSpPr>
          <p:cNvPr id="6" name="Text 3"/>
          <p:cNvSpPr/>
          <p:nvPr/>
        </p:nvSpPr>
        <p:spPr>
          <a:xfrm>
            <a:off x="784225" y="2247900"/>
            <a:ext cx="1962150" cy="30480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BE185D"/>
                </a:solidFill>
                <a:latin typeface="IBM Plex Sans" pitchFamily="34" charset="0"/>
                <a:ea typeface="IBM Plex Sans" pitchFamily="34" charset="-122"/>
                <a:cs typeface="IBM Plex Sans" pitchFamily="34" charset="-120"/>
              </a:rPr>
              <a:t>Laser lab</a:t>
            </a:r>
            <a:endParaRPr lang="en-US" sz="1600" dirty="0"/>
          </a:p>
        </p:txBody>
      </p:sp>
      <p:sp>
        <p:nvSpPr>
          <p:cNvPr id="7" name="Text 4"/>
          <p:cNvSpPr/>
          <p:nvPr/>
        </p:nvSpPr>
        <p:spPr>
          <a:xfrm>
            <a:off x="784225" y="2514600"/>
            <a:ext cx="196215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lab_laser_power</a:t>
            </a:r>
            <a:endParaRPr lang="en-US" sz="1200" dirty="0"/>
          </a:p>
        </p:txBody>
      </p:sp>
      <p:sp>
        <p:nvSpPr>
          <p:cNvPr id="8" name="Text 5"/>
          <p:cNvSpPr/>
          <p:nvPr/>
        </p:nvSpPr>
        <p:spPr>
          <a:xfrm>
            <a:off x="3383915" y="2139950"/>
            <a:ext cx="2223770" cy="30480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BE185D"/>
                </a:solidFill>
                <a:latin typeface="IBM Plex Sans" pitchFamily="34" charset="0"/>
                <a:ea typeface="IBM Plex Sans" pitchFamily="34" charset="-122"/>
                <a:cs typeface="IBM Plex Sans" pitchFamily="34" charset="-120"/>
              </a:rPr>
              <a:t>Transport line</a:t>
            </a:r>
            <a:endParaRPr lang="en-US" sz="1600" dirty="0"/>
          </a:p>
        </p:txBody>
      </p:sp>
      <p:sp>
        <p:nvSpPr>
          <p:cNvPr id="9" name="Text 6"/>
          <p:cNvSpPr/>
          <p:nvPr/>
        </p:nvSpPr>
        <p:spPr>
          <a:xfrm>
            <a:off x="3383915" y="2406650"/>
            <a:ext cx="2223770" cy="44450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clex_laser_power</a:t>
            </a:r>
            <a:endParaRPr lang="en-US" sz="1200" dirty="0"/>
          </a:p>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laser_scope</a:t>
            </a:r>
            <a:endParaRPr lang="en-US" sz="1200" dirty="0"/>
          </a:p>
        </p:txBody>
      </p:sp>
      <p:sp>
        <p:nvSpPr>
          <p:cNvPr id="10" name="Text 7"/>
          <p:cNvSpPr/>
          <p:nvPr/>
        </p:nvSpPr>
        <p:spPr>
          <a:xfrm>
            <a:off x="7319010" y="2247900"/>
            <a:ext cx="2354580" cy="30480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BE185D"/>
                </a:solidFill>
                <a:latin typeface="IBM Plex Sans" pitchFamily="34" charset="0"/>
                <a:ea typeface="IBM Plex Sans" pitchFamily="34" charset="-122"/>
                <a:cs typeface="IBM Plex Sans" pitchFamily="34" charset="-120"/>
              </a:rPr>
              <a:t>Virtual cathode</a:t>
            </a:r>
            <a:endParaRPr lang="en-US" sz="1600" dirty="0"/>
          </a:p>
        </p:txBody>
      </p:sp>
      <p:sp>
        <p:nvSpPr>
          <p:cNvPr id="11" name="Text 8"/>
          <p:cNvSpPr/>
          <p:nvPr/>
        </p:nvSpPr>
        <p:spPr>
          <a:xfrm>
            <a:off x="7319010" y="2514600"/>
            <a:ext cx="235458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BTV0125 camera</a:t>
            </a:r>
            <a:endParaRPr lang="en-US" sz="1200" dirty="0"/>
          </a:p>
        </p:txBody>
      </p:sp>
      <p:sp>
        <p:nvSpPr>
          <p:cNvPr id="12" name="Text 9"/>
          <p:cNvSpPr/>
          <p:nvPr/>
        </p:nvSpPr>
        <p:spPr>
          <a:xfrm>
            <a:off x="3197225" y="3962400"/>
            <a:ext cx="1962150" cy="30480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6D28D9"/>
                </a:solidFill>
                <a:latin typeface="IBM Plex Sans" pitchFamily="34" charset="0"/>
                <a:ea typeface="IBM Plex Sans" pitchFamily="34" charset="-122"/>
                <a:cs typeface="IBM Plex Sans" pitchFamily="34" charset="-120"/>
              </a:rPr>
              <a:t>Gun RF</a:t>
            </a:r>
            <a:endParaRPr lang="en-US" sz="1600" dirty="0"/>
          </a:p>
        </p:txBody>
      </p:sp>
      <p:sp>
        <p:nvSpPr>
          <p:cNvPr id="13" name="Text 10"/>
          <p:cNvSpPr/>
          <p:nvPr/>
        </p:nvSpPr>
        <p:spPr>
          <a:xfrm>
            <a:off x="3197225" y="4229100"/>
            <a:ext cx="196215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PGIA PGRA PGLA PGIP</a:t>
            </a:r>
            <a:endParaRPr lang="en-US" sz="1200" dirty="0"/>
          </a:p>
        </p:txBody>
      </p:sp>
      <p:sp>
        <p:nvSpPr>
          <p:cNvPr id="14" name="Text 11"/>
          <p:cNvSpPr/>
          <p:nvPr/>
        </p:nvSpPr>
        <p:spPr>
          <a:xfrm>
            <a:off x="5612130" y="3962400"/>
            <a:ext cx="1831340" cy="30480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1D4ED8"/>
                </a:solidFill>
                <a:latin typeface="IBM Plex Sans" pitchFamily="34" charset="0"/>
                <a:ea typeface="IBM Plex Sans" pitchFamily="34" charset="-122"/>
                <a:cs typeface="IBM Plex Sans" pitchFamily="34" charset="-120"/>
              </a:rPr>
              <a:t>RF gun</a:t>
            </a:r>
            <a:endParaRPr lang="en-US" sz="1600" dirty="0"/>
          </a:p>
        </p:txBody>
      </p:sp>
      <p:sp>
        <p:nvSpPr>
          <p:cNvPr id="15" name="Text 12"/>
          <p:cNvSpPr/>
          <p:nvPr/>
        </p:nvSpPr>
        <p:spPr>
          <a:xfrm>
            <a:off x="5612130" y="4229100"/>
            <a:ext cx="183134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Sans" pitchFamily="34" charset="0"/>
                <a:ea typeface="IBM Plex Sans" pitchFamily="34" charset="-122"/>
                <a:cs typeface="IBM Plex Sans" pitchFamily="34" charset="-120"/>
              </a:rPr>
              <a:t>with the photocathode</a:t>
            </a:r>
            <a:endParaRPr lang="en-US" sz="1200" dirty="0"/>
          </a:p>
        </p:txBody>
      </p:sp>
      <p:sp>
        <p:nvSpPr>
          <p:cNvPr id="16" name="Text 13"/>
          <p:cNvSpPr/>
          <p:nvPr/>
        </p:nvSpPr>
        <p:spPr>
          <a:xfrm>
            <a:off x="7340600" y="4521200"/>
            <a:ext cx="1447800" cy="23495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0F766E"/>
                </a:solidFill>
                <a:latin typeface="IBM Plex Sans" pitchFamily="34" charset="0"/>
                <a:ea typeface="IBM Plex Sans" pitchFamily="34" charset="-122"/>
                <a:cs typeface="IBM Plex Sans" pitchFamily="34" charset="-120"/>
              </a:rPr>
              <a:t>Solenoids</a:t>
            </a:r>
            <a:endParaRPr lang="en-US" sz="1200" dirty="0"/>
          </a:p>
        </p:txBody>
      </p:sp>
      <p:sp>
        <p:nvSpPr>
          <p:cNvPr id="17" name="Text 14"/>
          <p:cNvSpPr/>
          <p:nvPr/>
        </p:nvSpPr>
        <p:spPr>
          <a:xfrm>
            <a:off x="7226300" y="4737100"/>
            <a:ext cx="167640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SNH_110 SNI_120</a:t>
            </a:r>
            <a:endParaRPr lang="en-US" sz="1200" dirty="0"/>
          </a:p>
        </p:txBody>
      </p:sp>
      <p:sp>
        <p:nvSpPr>
          <p:cNvPr id="18" name="Text 15"/>
          <p:cNvSpPr/>
          <p:nvPr/>
        </p:nvSpPr>
        <p:spPr>
          <a:xfrm>
            <a:off x="8674100" y="4521200"/>
            <a:ext cx="939800" cy="23495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0F766E"/>
                </a:solidFill>
                <a:latin typeface="IBM Plex Sans" pitchFamily="34" charset="0"/>
                <a:ea typeface="IBM Plex Sans" pitchFamily="34" charset="-122"/>
                <a:cs typeface="IBM Plex Sans" pitchFamily="34" charset="-120"/>
              </a:rPr>
              <a:t>Corrector</a:t>
            </a:r>
            <a:endParaRPr lang="en-US" sz="1200" dirty="0"/>
          </a:p>
        </p:txBody>
      </p:sp>
      <p:sp>
        <p:nvSpPr>
          <p:cNvPr id="19" name="Text 16"/>
          <p:cNvSpPr/>
          <p:nvPr/>
        </p:nvSpPr>
        <p:spPr>
          <a:xfrm>
            <a:off x="8674100" y="4737100"/>
            <a:ext cx="93980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DHG0130</a:t>
            </a:r>
            <a:endParaRPr lang="en-US" sz="1200" dirty="0"/>
          </a:p>
        </p:txBody>
      </p:sp>
      <p:sp>
        <p:nvSpPr>
          <p:cNvPr id="20" name="Text 17"/>
          <p:cNvSpPr/>
          <p:nvPr/>
        </p:nvSpPr>
        <p:spPr>
          <a:xfrm>
            <a:off x="9677400" y="4521200"/>
            <a:ext cx="1066800" cy="23495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C2410C"/>
                </a:solidFill>
                <a:latin typeface="IBM Plex Sans" pitchFamily="34" charset="0"/>
                <a:ea typeface="IBM Plex Sans" pitchFamily="34" charset="-122"/>
                <a:cs typeface="IBM Plex Sans" pitchFamily="34" charset="-120"/>
              </a:rPr>
              <a:t>Charge</a:t>
            </a:r>
            <a:endParaRPr lang="en-US" sz="1200" dirty="0"/>
          </a:p>
        </p:txBody>
      </p:sp>
      <p:sp>
        <p:nvSpPr>
          <p:cNvPr id="21" name="Text 18"/>
          <p:cNvSpPr/>
          <p:nvPr/>
        </p:nvSpPr>
        <p:spPr>
          <a:xfrm>
            <a:off x="9677400" y="4737100"/>
            <a:ext cx="106680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IBM Plex Mono" pitchFamily="49" charset="0"/>
                <a:ea typeface="IBM Plex Mono" pitchFamily="49" charset="-122"/>
                <a:cs typeface="IBM Plex Mono" pitchFamily="49" charset="-120"/>
              </a:rPr>
              <a:t>BCM_GUN</a:t>
            </a:r>
            <a:endParaRPr lang="en-US" sz="1200" dirty="0"/>
          </a:p>
        </p:txBody>
      </p:sp>
      <p:sp>
        <p:nvSpPr>
          <p:cNvPr id="22" name="Text 19"/>
          <p:cNvSpPr/>
          <p:nvPr/>
        </p:nvSpPr>
        <p:spPr>
          <a:xfrm>
            <a:off x="10185400" y="3695700"/>
            <a:ext cx="1193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C2410C"/>
                </a:solidFill>
                <a:latin typeface="IBM Plex Sans" pitchFamily="34" charset="0"/>
                <a:ea typeface="IBM Plex Sans" pitchFamily="34" charset="-122"/>
                <a:cs typeface="IBM Plex Sans" pitchFamily="34" charset="-120"/>
              </a:rPr>
              <a:t>to the linac</a:t>
            </a:r>
            <a:endParaRPr lang="en-US" sz="1200" dirty="0"/>
          </a:p>
        </p:txBody>
      </p:sp>
      <p:sp>
        <p:nvSpPr>
          <p:cNvPr id="23" name="Text 20"/>
          <p:cNvSpPr/>
          <p:nvPr/>
        </p:nvSpPr>
        <p:spPr>
          <a:xfrm>
            <a:off x="772795" y="5035550"/>
            <a:ext cx="2747010" cy="23495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B45309"/>
                </a:solidFill>
                <a:latin typeface="IBM Plex Mono" pitchFamily="49" charset="0"/>
                <a:ea typeface="IBM Plex Mono" pitchFamily="49" charset="-122"/>
                <a:cs typeface="IBM Plex Mono" pitchFamily="49" charset="-120"/>
              </a:rPr>
              <a:t>Hall: TEMP1–4, HUMID1–4</a:t>
            </a:r>
            <a:endParaRPr lang="en-US" sz="1200" dirty="0"/>
          </a:p>
        </p:txBody>
      </p:sp>
      <p:sp>
        <p:nvSpPr>
          <p:cNvPr id="24" name="Text 21"/>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25" name="Text 22"/>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10</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par>
                          <p:cTn id="53" fill="hold">
                            <p:stCondLst>
                              <p:cond delay="800"/>
                            </p:stCondLst>
                            <p:childTnLst>
                              <p:par>
                                <p:cTn id="54" presetID="10" presetClass="entr" presetSubtype="0"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par>
                          <p:cTn id="60" fill="hold">
                            <p:stCondLst>
                              <p:cond delay="13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THE CHALLENGE</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Three steps, one question</a:t>
            </a:r>
            <a:endParaRPr lang="en-US" sz="3600" dirty="0"/>
          </a:p>
        </p:txBody>
      </p:sp>
      <p:sp>
        <p:nvSpPr>
          <p:cNvPr id="5" name="Shape 3"/>
          <p:cNvSpPr/>
          <p:nvPr/>
        </p:nvSpPr>
        <p:spPr>
          <a:xfrm>
            <a:off x="812800" y="1930400"/>
            <a:ext cx="3386634" cy="2159000"/>
          </a:xfrm>
          <a:prstGeom prst="roundRect">
            <a:avLst>
              <a:gd name="adj" fmla="val 4706"/>
            </a:avLst>
          </a:prstGeom>
          <a:solidFill>
            <a:srgbClr val="D5F3EE"/>
          </a:solidFill>
          <a:ln/>
        </p:spPr>
        <p:txBody>
          <a:bodyPr/>
          <a:lstStyle/>
          <a:p>
            <a:endParaRPr lang="en-US"/>
          </a:p>
        </p:txBody>
      </p:sp>
      <p:sp>
        <p:nvSpPr>
          <p:cNvPr id="6" name="Shape 4"/>
          <p:cNvSpPr/>
          <p:nvPr/>
        </p:nvSpPr>
        <p:spPr>
          <a:xfrm>
            <a:off x="812800" y="1930400"/>
            <a:ext cx="3386634" cy="2159000"/>
          </a:xfrm>
          <a:custGeom>
            <a:avLst/>
            <a:gdLst/>
            <a:ahLst/>
            <a:cxnLst/>
            <a:rect l="l" t="t" r="r" b="b"/>
            <a:pathLst>
              <a:path w="3386634" h="2159000">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0F766E"/>
          </a:solidFill>
          <a:ln/>
        </p:spPr>
        <p:txBody>
          <a:bodyPr/>
          <a:lstStyle/>
          <a:p>
            <a:endParaRPr lang="en-US"/>
          </a:p>
        </p:txBody>
      </p:sp>
      <p:sp>
        <p:nvSpPr>
          <p:cNvPr id="7" name="Text 5"/>
          <p:cNvSpPr/>
          <p:nvPr/>
        </p:nvSpPr>
        <p:spPr>
          <a:xfrm>
            <a:off x="1016000" y="2184400"/>
            <a:ext cx="3069641"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0F766E"/>
                </a:solidFill>
                <a:latin typeface="IBM Plex Mono" pitchFamily="49" charset="0"/>
                <a:ea typeface="IBM Plex Mono" pitchFamily="49" charset="-122"/>
                <a:cs typeface="IBM Plex Mono" pitchFamily="49" charset="-120"/>
              </a:rPr>
              <a:t>STEP 1 · EASY</a:t>
            </a:r>
            <a:endParaRPr lang="en-US" sz="1200" dirty="0"/>
          </a:p>
        </p:txBody>
      </p:sp>
      <p:sp>
        <p:nvSpPr>
          <p:cNvPr id="8" name="Text 6"/>
          <p:cNvSpPr/>
          <p:nvPr/>
        </p:nvSpPr>
        <p:spPr>
          <a:xfrm>
            <a:off x="1016000" y="2495550"/>
            <a:ext cx="3069641" cy="342900"/>
          </a:xfrm>
          <a:prstGeom prst="rect">
            <a:avLst/>
          </a:prstGeom>
          <a:noFill/>
          <a:ln/>
        </p:spPr>
        <p:txBody>
          <a:bodyPr wrap="square" lIns="0" tIns="0" rIns="0" bIns="0" rtlCol="0" anchor="t">
            <a:normAutofit/>
          </a:bodyPr>
          <a:lstStyle/>
          <a:p>
            <a:pPr marL="0" indent="0" algn="l">
              <a:lnSpc>
                <a:spcPts val="2530"/>
              </a:lnSpc>
              <a:buNone/>
            </a:pPr>
            <a:r>
              <a:rPr lang="en-US" sz="2200" b="1" dirty="0">
                <a:solidFill>
                  <a:srgbClr val="14213D"/>
                </a:solidFill>
                <a:latin typeface="Space Grotesk" pitchFamily="34" charset="0"/>
                <a:ea typeface="Space Grotesk" pitchFamily="34" charset="-122"/>
                <a:cs typeface="Space Grotesk" pitchFamily="34" charset="-120"/>
              </a:rPr>
              <a:t>Understand</a:t>
            </a:r>
            <a:endParaRPr lang="en-US" sz="2200" dirty="0"/>
          </a:p>
        </p:txBody>
      </p:sp>
      <p:sp>
        <p:nvSpPr>
          <p:cNvPr id="9" name="Shape 7"/>
          <p:cNvSpPr/>
          <p:nvPr/>
        </p:nvSpPr>
        <p:spPr>
          <a:xfrm>
            <a:off x="1016000" y="2914650"/>
            <a:ext cx="2123480" cy="311150"/>
          </a:xfrm>
          <a:prstGeom prst="roundRect">
            <a:avLst>
              <a:gd name="adj" fmla="val 16327"/>
            </a:avLst>
          </a:prstGeom>
          <a:solidFill>
            <a:srgbClr val="FFFDF8"/>
          </a:solidFill>
          <a:ln/>
        </p:spPr>
        <p:txBody>
          <a:bodyPr/>
          <a:lstStyle/>
          <a:p>
            <a:endParaRPr lang="en-US"/>
          </a:p>
        </p:txBody>
      </p:sp>
      <p:sp>
        <p:nvSpPr>
          <p:cNvPr id="10" name="Text 8"/>
          <p:cNvSpPr/>
          <p:nvPr/>
        </p:nvSpPr>
        <p:spPr>
          <a:xfrm>
            <a:off x="1117600" y="2965450"/>
            <a:ext cx="1977888"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raw run → clean table</a:t>
            </a:r>
            <a:endParaRPr lang="en-US" sz="1200" dirty="0"/>
          </a:p>
        </p:txBody>
      </p:sp>
      <p:sp>
        <p:nvSpPr>
          <p:cNvPr id="11" name="Text 9"/>
          <p:cNvSpPr/>
          <p:nvPr/>
        </p:nvSpPr>
        <p:spPr>
          <a:xfrm>
            <a:off x="1016000" y="3327400"/>
            <a:ext cx="3069641"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Clean, synchronise, rank every signal.</a:t>
            </a:r>
            <a:endParaRPr lang="en-US" sz="1600" dirty="0"/>
          </a:p>
        </p:txBody>
      </p:sp>
      <p:sp>
        <p:nvSpPr>
          <p:cNvPr id="12" name="Shape 10"/>
          <p:cNvSpPr/>
          <p:nvPr/>
        </p:nvSpPr>
        <p:spPr>
          <a:xfrm>
            <a:off x="4402634" y="1930400"/>
            <a:ext cx="3386634" cy="2159000"/>
          </a:xfrm>
          <a:prstGeom prst="roundRect">
            <a:avLst>
              <a:gd name="adj" fmla="val 4706"/>
            </a:avLst>
          </a:prstGeom>
          <a:solidFill>
            <a:srgbClr val="DBE7FF"/>
          </a:solidFill>
          <a:ln/>
        </p:spPr>
        <p:txBody>
          <a:bodyPr/>
          <a:lstStyle/>
          <a:p>
            <a:endParaRPr lang="en-US"/>
          </a:p>
        </p:txBody>
      </p:sp>
      <p:sp>
        <p:nvSpPr>
          <p:cNvPr id="13" name="Shape 11"/>
          <p:cNvSpPr/>
          <p:nvPr/>
        </p:nvSpPr>
        <p:spPr>
          <a:xfrm>
            <a:off x="4402634" y="1930400"/>
            <a:ext cx="3386634" cy="2159000"/>
          </a:xfrm>
          <a:custGeom>
            <a:avLst/>
            <a:gdLst/>
            <a:ahLst/>
            <a:cxnLst/>
            <a:rect l="l" t="t" r="r" b="b"/>
            <a:pathLst>
              <a:path w="3386634" h="2159000">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1D4ED8"/>
          </a:solidFill>
          <a:ln/>
        </p:spPr>
        <p:txBody>
          <a:bodyPr/>
          <a:lstStyle/>
          <a:p>
            <a:endParaRPr lang="en-US"/>
          </a:p>
        </p:txBody>
      </p:sp>
      <p:sp>
        <p:nvSpPr>
          <p:cNvPr id="14" name="Text 12"/>
          <p:cNvSpPr/>
          <p:nvPr/>
        </p:nvSpPr>
        <p:spPr>
          <a:xfrm>
            <a:off x="4605834" y="2184400"/>
            <a:ext cx="3069641"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1D4ED8"/>
                </a:solidFill>
                <a:latin typeface="IBM Plex Mono" pitchFamily="49" charset="0"/>
                <a:ea typeface="IBM Plex Mono" pitchFamily="49" charset="-122"/>
                <a:cs typeface="IBM Plex Mono" pitchFamily="49" charset="-120"/>
              </a:rPr>
              <a:t>STEP 2 · MEDIUM</a:t>
            </a:r>
            <a:endParaRPr lang="en-US" sz="1200" dirty="0"/>
          </a:p>
        </p:txBody>
      </p:sp>
      <p:sp>
        <p:nvSpPr>
          <p:cNvPr id="15" name="Text 13"/>
          <p:cNvSpPr/>
          <p:nvPr/>
        </p:nvSpPr>
        <p:spPr>
          <a:xfrm>
            <a:off x="4605834" y="2495550"/>
            <a:ext cx="3069641" cy="342900"/>
          </a:xfrm>
          <a:prstGeom prst="rect">
            <a:avLst/>
          </a:prstGeom>
          <a:noFill/>
          <a:ln/>
        </p:spPr>
        <p:txBody>
          <a:bodyPr wrap="square" lIns="0" tIns="0" rIns="0" bIns="0" rtlCol="0" anchor="t">
            <a:normAutofit/>
          </a:bodyPr>
          <a:lstStyle/>
          <a:p>
            <a:pPr marL="0" indent="0" algn="l">
              <a:lnSpc>
                <a:spcPts val="2530"/>
              </a:lnSpc>
              <a:buNone/>
            </a:pPr>
            <a:r>
              <a:rPr lang="en-US" sz="2200" b="1" dirty="0">
                <a:solidFill>
                  <a:srgbClr val="14213D"/>
                </a:solidFill>
                <a:latin typeface="Space Grotesk" pitchFamily="34" charset="0"/>
                <a:ea typeface="Space Grotesk" pitchFamily="34" charset="-122"/>
                <a:cs typeface="Space Grotesk" pitchFamily="34" charset="-120"/>
              </a:rPr>
              <a:t>Virtual diagnostic</a:t>
            </a:r>
            <a:endParaRPr lang="en-US" sz="2200" dirty="0"/>
          </a:p>
        </p:txBody>
      </p:sp>
      <p:sp>
        <p:nvSpPr>
          <p:cNvPr id="16" name="Shape 14"/>
          <p:cNvSpPr/>
          <p:nvPr/>
        </p:nvSpPr>
        <p:spPr>
          <a:xfrm>
            <a:off x="4605834" y="2914650"/>
            <a:ext cx="1483420" cy="311150"/>
          </a:xfrm>
          <a:prstGeom prst="roundRect">
            <a:avLst>
              <a:gd name="adj" fmla="val 16327"/>
            </a:avLst>
          </a:prstGeom>
          <a:solidFill>
            <a:srgbClr val="FFFDF8"/>
          </a:solidFill>
          <a:ln/>
        </p:spPr>
        <p:txBody>
          <a:bodyPr/>
          <a:lstStyle/>
          <a:p>
            <a:endParaRPr lang="en-US"/>
          </a:p>
        </p:txBody>
      </p:sp>
      <p:sp>
        <p:nvSpPr>
          <p:cNvPr id="17" name="Text 15"/>
          <p:cNvSpPr/>
          <p:nvPr/>
        </p:nvSpPr>
        <p:spPr>
          <a:xfrm>
            <a:off x="4707434" y="2965450"/>
            <a:ext cx="133102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Q[t] = f(X[t])</a:t>
            </a:r>
            <a:endParaRPr lang="en-US" sz="1200" dirty="0"/>
          </a:p>
        </p:txBody>
      </p:sp>
      <p:sp>
        <p:nvSpPr>
          <p:cNvPr id="18" name="Text 16"/>
          <p:cNvSpPr/>
          <p:nvPr/>
        </p:nvSpPr>
        <p:spPr>
          <a:xfrm>
            <a:off x="4605834" y="3327400"/>
            <a:ext cx="3069641"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This shot's charge from this shot's signals.</a:t>
            </a:r>
            <a:endParaRPr lang="en-US" sz="1600" dirty="0"/>
          </a:p>
        </p:txBody>
      </p:sp>
      <p:sp>
        <p:nvSpPr>
          <p:cNvPr id="19" name="Shape 17"/>
          <p:cNvSpPr/>
          <p:nvPr/>
        </p:nvSpPr>
        <p:spPr>
          <a:xfrm>
            <a:off x="7992467" y="1930400"/>
            <a:ext cx="3386634" cy="2159000"/>
          </a:xfrm>
          <a:prstGeom prst="roundRect">
            <a:avLst>
              <a:gd name="adj" fmla="val 4706"/>
            </a:avLst>
          </a:prstGeom>
          <a:solidFill>
            <a:srgbClr val="FDE2EF"/>
          </a:solidFill>
          <a:ln/>
        </p:spPr>
        <p:txBody>
          <a:bodyPr/>
          <a:lstStyle/>
          <a:p>
            <a:endParaRPr lang="en-US"/>
          </a:p>
        </p:txBody>
      </p:sp>
      <p:sp>
        <p:nvSpPr>
          <p:cNvPr id="20" name="Shape 18"/>
          <p:cNvSpPr/>
          <p:nvPr/>
        </p:nvSpPr>
        <p:spPr>
          <a:xfrm>
            <a:off x="7992467" y="1930400"/>
            <a:ext cx="3386634" cy="2159000"/>
          </a:xfrm>
          <a:custGeom>
            <a:avLst/>
            <a:gdLst/>
            <a:ahLst/>
            <a:cxnLst/>
            <a:rect l="l" t="t" r="r" b="b"/>
            <a:pathLst>
              <a:path w="3386634" h="2159000">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BE185D"/>
          </a:solidFill>
          <a:ln/>
        </p:spPr>
        <p:txBody>
          <a:bodyPr/>
          <a:lstStyle/>
          <a:p>
            <a:endParaRPr lang="en-US"/>
          </a:p>
        </p:txBody>
      </p:sp>
      <p:sp>
        <p:nvSpPr>
          <p:cNvPr id="21" name="Text 19"/>
          <p:cNvSpPr/>
          <p:nvPr/>
        </p:nvSpPr>
        <p:spPr>
          <a:xfrm>
            <a:off x="8195667" y="2184400"/>
            <a:ext cx="3069641"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BE185D"/>
                </a:solidFill>
                <a:latin typeface="IBM Plex Mono" pitchFamily="49" charset="0"/>
                <a:ea typeface="IBM Plex Mono" pitchFamily="49" charset="-122"/>
                <a:cs typeface="IBM Plex Mono" pitchFamily="49" charset="-120"/>
              </a:rPr>
              <a:t>STEP 3 · HARD</a:t>
            </a:r>
            <a:endParaRPr lang="en-US" sz="1200" dirty="0"/>
          </a:p>
        </p:txBody>
      </p:sp>
      <p:sp>
        <p:nvSpPr>
          <p:cNvPr id="22" name="Text 20"/>
          <p:cNvSpPr/>
          <p:nvPr/>
        </p:nvSpPr>
        <p:spPr>
          <a:xfrm>
            <a:off x="8195667" y="2495550"/>
            <a:ext cx="3069641" cy="342900"/>
          </a:xfrm>
          <a:prstGeom prst="rect">
            <a:avLst/>
          </a:prstGeom>
          <a:noFill/>
          <a:ln/>
        </p:spPr>
        <p:txBody>
          <a:bodyPr wrap="square" lIns="0" tIns="0" rIns="0" bIns="0" rtlCol="0" anchor="t">
            <a:normAutofit/>
          </a:bodyPr>
          <a:lstStyle/>
          <a:p>
            <a:pPr marL="0" indent="0" algn="l">
              <a:lnSpc>
                <a:spcPts val="2530"/>
              </a:lnSpc>
              <a:buNone/>
            </a:pPr>
            <a:r>
              <a:rPr lang="en-US" sz="2200" b="1" dirty="0">
                <a:solidFill>
                  <a:srgbClr val="14213D"/>
                </a:solidFill>
                <a:latin typeface="Space Grotesk" pitchFamily="34" charset="0"/>
                <a:ea typeface="Space Grotesk" pitchFamily="34" charset="-122"/>
                <a:cs typeface="Space Grotesk" pitchFamily="34" charset="-120"/>
              </a:rPr>
              <a:t>Forecast</a:t>
            </a:r>
            <a:endParaRPr lang="en-US" sz="2200" dirty="0"/>
          </a:p>
        </p:txBody>
      </p:sp>
      <p:sp>
        <p:nvSpPr>
          <p:cNvPr id="23" name="Shape 21"/>
          <p:cNvSpPr/>
          <p:nvPr/>
        </p:nvSpPr>
        <p:spPr>
          <a:xfrm>
            <a:off x="8195667" y="2914650"/>
            <a:ext cx="2763639" cy="311150"/>
          </a:xfrm>
          <a:prstGeom prst="roundRect">
            <a:avLst>
              <a:gd name="adj" fmla="val 16327"/>
            </a:avLst>
          </a:prstGeom>
          <a:solidFill>
            <a:srgbClr val="FFFDF8"/>
          </a:solidFill>
          <a:ln/>
        </p:spPr>
        <p:txBody>
          <a:bodyPr/>
          <a:lstStyle/>
          <a:p>
            <a:endParaRPr lang="en-US"/>
          </a:p>
        </p:txBody>
      </p:sp>
      <p:sp>
        <p:nvSpPr>
          <p:cNvPr id="24" name="Text 22"/>
          <p:cNvSpPr/>
          <p:nvPr/>
        </p:nvSpPr>
        <p:spPr>
          <a:xfrm>
            <a:off x="8297267" y="2965450"/>
            <a:ext cx="263725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Q[t+1…t+H] = f(X[≤t], Q[≤t])</a:t>
            </a:r>
            <a:endParaRPr lang="en-US" sz="1200" dirty="0"/>
          </a:p>
        </p:txBody>
      </p:sp>
      <p:sp>
        <p:nvSpPr>
          <p:cNvPr id="25" name="Text 23"/>
          <p:cNvSpPr/>
          <p:nvPr/>
        </p:nvSpPr>
        <p:spPr>
          <a:xfrm>
            <a:off x="8195667" y="3327400"/>
            <a:ext cx="3069641"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The next shots' charge, from the past.</a:t>
            </a:r>
            <a:endParaRPr lang="en-US" sz="1600" dirty="0"/>
          </a:p>
        </p:txBody>
      </p:sp>
      <p:sp>
        <p:nvSpPr>
          <p:cNvPr id="26" name="Shape 24"/>
          <p:cNvSpPr/>
          <p:nvPr/>
        </p:nvSpPr>
        <p:spPr>
          <a:xfrm>
            <a:off x="812800" y="4394200"/>
            <a:ext cx="10566400" cy="965200"/>
          </a:xfrm>
          <a:prstGeom prst="roundRect">
            <a:avLst>
              <a:gd name="adj" fmla="val 10526"/>
            </a:avLst>
          </a:prstGeom>
          <a:gradFill rotWithShape="1">
            <a:gsLst>
              <a:gs pos="0">
                <a:srgbClr val="1D4ED8"/>
              </a:gs>
              <a:gs pos="55000">
                <a:srgbClr val="6D28D9"/>
              </a:gs>
              <a:gs pos="100000">
                <a:srgbClr val="BE185D"/>
              </a:gs>
            </a:gsLst>
            <a:lin ang="0" scaled="0"/>
          </a:gradFill>
          <a:ln/>
        </p:spPr>
        <p:txBody>
          <a:bodyPr/>
          <a:lstStyle/>
          <a:p>
            <a:endParaRPr lang="en-US"/>
          </a:p>
        </p:txBody>
      </p:sp>
      <p:sp>
        <p:nvSpPr>
          <p:cNvPr id="27" name="Text 25"/>
          <p:cNvSpPr/>
          <p:nvPr/>
        </p:nvSpPr>
        <p:spPr>
          <a:xfrm>
            <a:off x="1066800" y="4772025"/>
            <a:ext cx="166122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FDE68A"/>
                </a:solidFill>
                <a:latin typeface="IBM Plex Mono" pitchFamily="49" charset="0"/>
                <a:ea typeface="IBM Plex Mono" pitchFamily="49" charset="-122"/>
                <a:cs typeface="IBM Plex Mono" pitchFamily="49" charset="-120"/>
              </a:rPr>
              <a:t>THEN, OPTIONAL</a:t>
            </a:r>
            <a:endParaRPr lang="en-US" sz="1200" dirty="0"/>
          </a:p>
        </p:txBody>
      </p:sp>
      <p:sp>
        <p:nvSpPr>
          <p:cNvPr id="28" name="Text 26"/>
          <p:cNvSpPr/>
          <p:nvPr/>
        </p:nvSpPr>
        <p:spPr>
          <a:xfrm>
            <a:off x="2728020" y="4597400"/>
            <a:ext cx="8649096"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FFFDF7"/>
                </a:solidFill>
                <a:latin typeface="IBM Plex Sans" pitchFamily="34" charset="0"/>
                <a:ea typeface="IBM Plex Sans" pitchFamily="34" charset="-122"/>
                <a:cs typeface="IBM Plex Sans" pitchFamily="34" charset="-120"/>
              </a:rPr>
              <a:t>Close the loop with a controller g(x) on laser power or RF phase. </a:t>
            </a:r>
            <a:r>
              <a:rPr lang="en-US" sz="1600" b="1" dirty="0">
                <a:solidFill>
                  <a:srgbClr val="FFFDF7"/>
                </a:solidFill>
                <a:latin typeface="IBM Plex Sans" pitchFamily="34" charset="0"/>
                <a:ea typeface="IBM Plex Sans" pitchFamily="34" charset="-122"/>
                <a:cs typeface="IBM Plex Sans" pitchFamily="34" charset="-120"/>
              </a:rPr>
              <a:t>Extremely promising results can earn real beam time on CLEAR.</a:t>
            </a:r>
            <a:endParaRPr lang="en-US" sz="1600" dirty="0"/>
          </a:p>
        </p:txBody>
      </p:sp>
      <p:sp>
        <p:nvSpPr>
          <p:cNvPr id="29" name="Text 27"/>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30" name="Text 2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11</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Studied, but still under development</a:t>
            </a:r>
            <a:endParaRPr lang="en-US" sz="3600" dirty="0"/>
          </a:p>
        </p:txBody>
      </p:sp>
      <p:sp>
        <p:nvSpPr>
          <p:cNvPr id="5" name="Text 3"/>
          <p:cNvSpPr/>
          <p:nvPr/>
        </p:nvSpPr>
        <p:spPr>
          <a:xfrm>
            <a:off x="812800" y="1879600"/>
            <a:ext cx="10883392" cy="3048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A first study showed the approach works. It is not finished: forecasting is still being developed.</a:t>
            </a:r>
            <a:endParaRPr lang="en-US" sz="1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2425700"/>
          <a:ext cx="10553700" cy="1756964"/>
        </p:xfrm>
        <a:graphic>
          <a:graphicData uri="http://schemas.openxmlformats.org/drawingml/2006/table">
            <a:tbl>
              <a:tblPr/>
              <a:tblGrid>
                <a:gridCol w="3799332">
                  <a:extLst>
                    <a:ext uri="{9D8B030D-6E8A-4147-A177-3AD203B41FA5}">
                      <a16:colId xmlns:a16="http://schemas.microsoft.com/office/drawing/2014/main" val="20000"/>
                    </a:ext>
                  </a:extLst>
                </a:gridCol>
                <a:gridCol w="2532888">
                  <a:extLst>
                    <a:ext uri="{9D8B030D-6E8A-4147-A177-3AD203B41FA5}">
                      <a16:colId xmlns:a16="http://schemas.microsoft.com/office/drawing/2014/main" val="20001"/>
                    </a:ext>
                  </a:extLst>
                </a:gridCol>
                <a:gridCol w="4221480">
                  <a:extLst>
                    <a:ext uri="{9D8B030D-6E8A-4147-A177-3AD203B41FA5}">
                      <a16:colId xmlns:a16="http://schemas.microsoft.com/office/drawing/2014/main" val="20002"/>
                    </a:ext>
                  </a:extLst>
                </a:gridCol>
              </a:tblGrid>
              <a:tr h="439241">
                <a:tc>
                  <a:txBody>
                    <a:bodyPr/>
                    <a:lstStyle/>
                    <a:p>
                      <a:pPr marL="0" indent="0">
                        <a:lnSpc>
                          <a:spcPts val="2240"/>
                        </a:lnSpc>
                        <a:buNone/>
                      </a:pPr>
                      <a:r>
                        <a:rPr lang="en-US" sz="1600" b="1" dirty="0">
                          <a:solidFill>
                            <a:srgbClr val="14213D"/>
                          </a:solidFill>
                          <a:latin typeface="IBM Plex Sans" pitchFamily="34" charset="0"/>
                          <a:ea typeface="IBM Plex Sans" pitchFamily="34" charset="-122"/>
                          <a:cs typeface="IBM Plex Sans" pitchFamily="34" charset="-120"/>
                        </a:rPr>
                        <a:t>Task</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BDB6CB"/>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BDB6CB"/>
                      </a:solidFill>
                      <a:prstDash val="solid"/>
                      <a:round/>
                      <a:headEnd type="none" w="med" len="med"/>
                      <a:tailEnd type="none" w="med" len="med"/>
                    </a:lnB>
                    <a:solidFill>
                      <a:srgbClr val="EDE4FF"/>
                    </a:solidFill>
                  </a:tcPr>
                </a:tc>
                <a:tc>
                  <a:txBody>
                    <a:bodyPr/>
                    <a:lstStyle/>
                    <a:p>
                      <a:pPr marL="0" indent="0" algn="r">
                        <a:lnSpc>
                          <a:spcPts val="2240"/>
                        </a:lnSpc>
                        <a:buNone/>
                      </a:pPr>
                      <a:r>
                        <a:rPr lang="en-US" sz="1600" b="1" dirty="0">
                          <a:solidFill>
                            <a:srgbClr val="14213D"/>
                          </a:solidFill>
                          <a:latin typeface="IBM Plex Sans" pitchFamily="34" charset="0"/>
                          <a:ea typeface="IBM Plex Sans" pitchFamily="34" charset="-122"/>
                          <a:cs typeface="IBM Plex Sans" pitchFamily="34" charset="-120"/>
                        </a:rPr>
                        <a:t>Best MAE, pC</a:t>
                      </a:r>
                      <a:endParaRPr lang="en-US" sz="1600" dirty="0">
                        <a:latin typeface="IBM Plex Sans" charset="0"/>
                        <a:ea typeface="IBM Plex Sans" charset="0"/>
                        <a:cs typeface="IBM Plex Sans" charset="0"/>
                      </a:endParaRPr>
                    </a:p>
                  </a:txBody>
                  <a:tcPr marL="71120" marR="71120" marT="71120" marB="71120">
                    <a:lnL w="12700" cap="flat" cmpd="sng" algn="ctr">
                      <a:solidFill>
                        <a:srgbClr val="BDB6CB"/>
                      </a:solidFill>
                      <a:prstDash val="solid"/>
                      <a:round/>
                      <a:headEnd type="none" w="med" len="med"/>
                      <a:tailEnd type="none" w="med" len="med"/>
                    </a:lnL>
                    <a:lnR w="12700" cap="flat" cmpd="sng" algn="ctr">
                      <a:solidFill>
                        <a:srgbClr val="BDB6CB"/>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BDB6CB"/>
                      </a:solidFill>
                      <a:prstDash val="solid"/>
                      <a:round/>
                      <a:headEnd type="none" w="med" len="med"/>
                      <a:tailEnd type="none" w="med" len="med"/>
                    </a:lnB>
                    <a:solidFill>
                      <a:srgbClr val="EDE4FF"/>
                    </a:solidFill>
                  </a:tcPr>
                </a:tc>
                <a:tc>
                  <a:txBody>
                    <a:bodyPr/>
                    <a:lstStyle/>
                    <a:p>
                      <a:pPr marL="0" indent="0">
                        <a:lnSpc>
                          <a:spcPts val="2240"/>
                        </a:lnSpc>
                        <a:buNone/>
                      </a:pPr>
                      <a:r>
                        <a:rPr lang="en-US" sz="1600" b="1" dirty="0">
                          <a:solidFill>
                            <a:srgbClr val="14213D"/>
                          </a:solidFill>
                          <a:latin typeface="IBM Plex Sans" pitchFamily="34" charset="0"/>
                          <a:ea typeface="IBM Plex Sans" pitchFamily="34" charset="-122"/>
                          <a:cs typeface="IBM Plex Sans" pitchFamily="34" charset="-120"/>
                        </a:rPr>
                        <a:t>Note</a:t>
                      </a:r>
                      <a:endParaRPr lang="en-US" sz="1600" dirty="0">
                        <a:latin typeface="IBM Plex Sans" charset="0"/>
                        <a:ea typeface="IBM Plex Sans" charset="0"/>
                        <a:cs typeface="IBM Plex Sans" charset="0"/>
                      </a:endParaRPr>
                    </a:p>
                  </a:txBody>
                  <a:tcPr marL="71120" marR="71120" marT="71120" marB="71120">
                    <a:lnL w="12700" cap="flat" cmpd="sng" algn="ctr">
                      <a:solidFill>
                        <a:srgbClr val="BDB6CB"/>
                      </a:solidFill>
                      <a:prstDash val="solid"/>
                      <a:round/>
                      <a:headEnd type="none" w="med" len="med"/>
                      <a:tailEnd type="none" w="med" len="med"/>
                    </a:lnL>
                    <a:lnR w="12700" cap="flat" cmpd="sng" algn="ctr">
                      <a:solidFill>
                        <a:srgbClr val="BDB6CB"/>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BDB6CB"/>
                      </a:solidFill>
                      <a:prstDash val="solid"/>
                      <a:round/>
                      <a:headEnd type="none" w="med" len="med"/>
                      <a:tailEnd type="none" w="med" len="med"/>
                    </a:lnB>
                    <a:solidFill>
                      <a:srgbClr val="EDE4FF"/>
                    </a:solidFill>
                  </a:tcPr>
                </a:tc>
                <a:extLst>
                  <a:ext uri="{0D108BD9-81ED-4DB2-BD59-A6C34878D82A}">
                    <a16:rowId xmlns:a16="http://schemas.microsoft.com/office/drawing/2014/main" val="10000"/>
                  </a:ext>
                </a:extLst>
              </a:tr>
              <a:tr h="439241">
                <a:tc>
                  <a:txBody>
                    <a:bodyPr/>
                    <a:lstStyle/>
                    <a:p>
                      <a:pPr marL="0" indent="0">
                        <a:lnSpc>
                          <a:spcPts val="2240"/>
                        </a:lnSpc>
                        <a:buNone/>
                      </a:pPr>
                      <a:r>
                        <a:rPr lang="en-US" sz="1600" dirty="0">
                          <a:solidFill>
                            <a:srgbClr val="1D4ED8"/>
                          </a:solidFill>
                          <a:latin typeface="IBM Plex Sans" pitchFamily="34" charset="0"/>
                          <a:ea typeface="IBM Plex Sans" pitchFamily="34" charset="-122"/>
                          <a:cs typeface="IBM Plex Sans" pitchFamily="34" charset="-120"/>
                        </a:rPr>
                        <a:t>Virtual diagnostic</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BDB6CB"/>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tc>
                  <a:txBody>
                    <a:bodyPr/>
                    <a:lstStyle/>
                    <a:p>
                      <a:pPr marL="0" indent="0" algn="r">
                        <a:lnSpc>
                          <a:spcPts val="2240"/>
                        </a:lnSpc>
                        <a:buNone/>
                      </a:pPr>
                      <a:r>
                        <a:rPr lang="en-US" sz="1600" dirty="0">
                          <a:solidFill>
                            <a:srgbClr val="3B4660"/>
                          </a:solidFill>
                          <a:latin typeface="IBM Plex Sans" pitchFamily="34" charset="0"/>
                          <a:ea typeface="IBM Plex Sans" pitchFamily="34" charset="-122"/>
                          <a:cs typeface="IBM Plex Sans" pitchFamily="34" charset="-120"/>
                        </a:rPr>
                        <a:t>3.37 – 6.56</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BDB6CB"/>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tc>
                  <a:txBody>
                    <a:bodyPr/>
                    <a:lstStyle/>
                    <a:p>
                      <a:pPr marL="0" indent="0">
                        <a:lnSpc>
                          <a:spcPts val="2240"/>
                        </a:lnSpc>
                        <a:buNone/>
                      </a:pPr>
                      <a:r>
                        <a:rPr lang="en-US" sz="1600" dirty="0">
                          <a:solidFill>
                            <a:srgbClr val="3B4660"/>
                          </a:solidFill>
                          <a:latin typeface="IBM Plex Sans" pitchFamily="34" charset="0"/>
                          <a:ea typeface="IBM Plex Sans" pitchFamily="34" charset="-122"/>
                          <a:cs typeface="IBM Plex Sans" pitchFamily="34" charset="-120"/>
                        </a:rPr>
                        <a:t>R² 0.56 – 0.84</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BDB6CB"/>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extLst>
                  <a:ext uri="{0D108BD9-81ED-4DB2-BD59-A6C34878D82A}">
                    <a16:rowId xmlns:a16="http://schemas.microsoft.com/office/drawing/2014/main" val="10001"/>
                  </a:ext>
                </a:extLst>
              </a:tr>
              <a:tr h="439241">
                <a:tc>
                  <a:txBody>
                    <a:bodyPr/>
                    <a:lstStyle/>
                    <a:p>
                      <a:pPr marL="0" indent="0">
                        <a:lnSpc>
                          <a:spcPts val="2240"/>
                        </a:lnSpc>
                        <a:buNone/>
                      </a:pPr>
                      <a:r>
                        <a:rPr lang="en-US" sz="1600" dirty="0">
                          <a:solidFill>
                            <a:srgbClr val="BE185D"/>
                          </a:solidFill>
                          <a:latin typeface="IBM Plex Sans" pitchFamily="34" charset="0"/>
                          <a:ea typeface="IBM Plex Sans" pitchFamily="34" charset="-122"/>
                          <a:cs typeface="IBM Plex Sans" pitchFamily="34" charset="-120"/>
                        </a:rPr>
                        <a:t>One-step forecast</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tc>
                  <a:txBody>
                    <a:bodyPr/>
                    <a:lstStyle/>
                    <a:p>
                      <a:pPr marL="0" indent="0" algn="r">
                        <a:lnSpc>
                          <a:spcPts val="2240"/>
                        </a:lnSpc>
                        <a:buNone/>
                      </a:pPr>
                      <a:r>
                        <a:rPr lang="en-US" sz="1600" dirty="0">
                          <a:solidFill>
                            <a:srgbClr val="3B4660"/>
                          </a:solidFill>
                          <a:latin typeface="IBM Plex Sans" pitchFamily="34" charset="0"/>
                          <a:ea typeface="IBM Plex Sans" pitchFamily="34" charset="-122"/>
                          <a:cs typeface="IBM Plex Sans" pitchFamily="34" charset="-120"/>
                        </a:rPr>
                        <a:t>4.12 – 7.47</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tc>
                  <a:txBody>
                    <a:bodyPr/>
                    <a:lstStyle/>
                    <a:p>
                      <a:pPr marL="0" indent="0">
                        <a:lnSpc>
                          <a:spcPts val="2240"/>
                        </a:lnSpc>
                        <a:buNone/>
                      </a:pPr>
                      <a:r>
                        <a:rPr lang="en-US" sz="1600" dirty="0">
                          <a:solidFill>
                            <a:srgbClr val="3B4660"/>
                          </a:solidFill>
                          <a:latin typeface="IBM Plex Sans" pitchFamily="34" charset="0"/>
                          <a:ea typeface="IBM Plex Sans" pitchFamily="34" charset="-122"/>
                          <a:cs typeface="IBM Plex Sans" pitchFamily="34" charset="-120"/>
                        </a:rPr>
                        <a:t>best: TFT, XGBoost, DeepAR</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extLst>
                  <a:ext uri="{0D108BD9-81ED-4DB2-BD59-A6C34878D82A}">
                    <a16:rowId xmlns:a16="http://schemas.microsoft.com/office/drawing/2014/main" val="10002"/>
                  </a:ext>
                </a:extLst>
              </a:tr>
              <a:tr h="439241">
                <a:tc>
                  <a:txBody>
                    <a:bodyPr/>
                    <a:lstStyle/>
                    <a:p>
                      <a:pPr marL="0" indent="0">
                        <a:lnSpc>
                          <a:spcPts val="2240"/>
                        </a:lnSpc>
                        <a:buNone/>
                      </a:pPr>
                      <a:r>
                        <a:rPr lang="en-US" sz="1600" dirty="0">
                          <a:solidFill>
                            <a:srgbClr val="5A6478"/>
                          </a:solidFill>
                          <a:latin typeface="IBM Plex Sans" pitchFamily="34" charset="0"/>
                          <a:ea typeface="IBM Plex Sans" pitchFamily="34" charset="-122"/>
                          <a:cs typeface="IBM Plex Sans" pitchFamily="34" charset="-120"/>
                        </a:rPr>
                        <a:t>Rolling mean, no model</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tc>
                  <a:txBody>
                    <a:bodyPr/>
                    <a:lstStyle/>
                    <a:p>
                      <a:pPr marL="0" indent="0" algn="r">
                        <a:lnSpc>
                          <a:spcPts val="2240"/>
                        </a:lnSpc>
                        <a:buNone/>
                      </a:pPr>
                      <a:r>
                        <a:rPr lang="en-US" sz="1600" dirty="0">
                          <a:solidFill>
                            <a:srgbClr val="3B4660"/>
                          </a:solidFill>
                          <a:latin typeface="IBM Plex Sans" pitchFamily="34" charset="0"/>
                          <a:ea typeface="IBM Plex Sans" pitchFamily="34" charset="-122"/>
                          <a:cs typeface="IBM Plex Sans" pitchFamily="34" charset="-120"/>
                        </a:rPr>
                        <a:t>4.28 – 7.73</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tc>
                  <a:txBody>
                    <a:bodyPr/>
                    <a:lstStyle/>
                    <a:p>
                      <a:pPr marL="0" indent="0">
                        <a:lnSpc>
                          <a:spcPts val="2240"/>
                        </a:lnSpc>
                        <a:buNone/>
                      </a:pPr>
                      <a:r>
                        <a:rPr lang="en-US" sz="1600" dirty="0">
                          <a:solidFill>
                            <a:srgbClr val="3B4660"/>
                          </a:solidFill>
                          <a:latin typeface="IBM Plex Sans" pitchFamily="34" charset="0"/>
                          <a:ea typeface="IBM Plex Sans" pitchFamily="34" charset="-122"/>
                          <a:cs typeface="IBM Plex Sans" pitchFamily="34" charset="-120"/>
                        </a:rPr>
                        <a:t>the naive baseline</a:t>
                      </a:r>
                      <a:endParaRPr lang="en-US" sz="1600" dirty="0">
                        <a:latin typeface="IBM Plex Sans" charset="0"/>
                        <a:ea typeface="IBM Plex Sans" charset="0"/>
                        <a:cs typeface="IBM Plex Sans" charset="0"/>
                      </a:endParaRPr>
                    </a:p>
                  </a:txBody>
                  <a:tcPr marL="71120" marR="71120" marT="71120" marB="71120">
                    <a:lnL w="12700" cap="flat" cmpd="sng" algn="ctr">
                      <a:solidFill>
                        <a:srgbClr val="C8C6C0"/>
                      </a:solidFill>
                      <a:prstDash val="solid"/>
                      <a:round/>
                      <a:headEnd type="none" w="med" len="med"/>
                      <a:tailEnd type="none" w="med" len="med"/>
                    </a:lnL>
                    <a:lnR w="12700" cap="flat" cmpd="sng" algn="ctr">
                      <a:solidFill>
                        <a:srgbClr val="C8C6C0"/>
                      </a:solidFill>
                      <a:prstDash val="solid"/>
                      <a:round/>
                      <a:headEnd type="none" w="med" len="med"/>
                      <a:tailEnd type="none" w="med" len="med"/>
                    </a:lnR>
                    <a:lnT w="12700" cap="flat" cmpd="sng" algn="ctr">
                      <a:solidFill>
                        <a:srgbClr val="C8C6C0"/>
                      </a:solidFill>
                      <a:prstDash val="solid"/>
                      <a:round/>
                      <a:headEnd type="none" w="med" len="med"/>
                      <a:tailEnd type="none" w="med" len="med"/>
                    </a:lnT>
                    <a:lnB w="12700" cap="flat" cmpd="sng" algn="ctr">
                      <a:solidFill>
                        <a:srgbClr val="C8C6C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hape 4"/>
          <p:cNvSpPr/>
          <p:nvPr/>
        </p:nvSpPr>
        <p:spPr>
          <a:xfrm>
            <a:off x="812800" y="4436666"/>
            <a:ext cx="5181600" cy="863600"/>
          </a:xfrm>
          <a:prstGeom prst="roundRect">
            <a:avLst>
              <a:gd name="adj" fmla="val 11765"/>
            </a:avLst>
          </a:prstGeom>
          <a:solidFill>
            <a:srgbClr val="DBE7FF"/>
          </a:solidFill>
          <a:ln/>
        </p:spPr>
        <p:txBody>
          <a:bodyPr/>
          <a:lstStyle/>
          <a:p>
            <a:endParaRPr lang="en-US"/>
          </a:p>
        </p:txBody>
      </p:sp>
      <p:sp>
        <p:nvSpPr>
          <p:cNvPr id="8" name="Text 5"/>
          <p:cNvSpPr/>
          <p:nvPr/>
        </p:nvSpPr>
        <p:spPr>
          <a:xfrm>
            <a:off x="1016000" y="4589066"/>
            <a:ext cx="4918456"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Forecasts lean on the charge's own past. Laser and RF help, but much less.</a:t>
            </a:r>
            <a:endParaRPr lang="en-US" sz="1600" dirty="0"/>
          </a:p>
        </p:txBody>
      </p:sp>
      <p:sp>
        <p:nvSpPr>
          <p:cNvPr id="9" name="Shape 6"/>
          <p:cNvSpPr/>
          <p:nvPr/>
        </p:nvSpPr>
        <p:spPr>
          <a:xfrm>
            <a:off x="6197600" y="4436666"/>
            <a:ext cx="5181600" cy="863600"/>
          </a:xfrm>
          <a:prstGeom prst="roundRect">
            <a:avLst>
              <a:gd name="adj" fmla="val 11765"/>
            </a:avLst>
          </a:prstGeom>
          <a:solidFill>
            <a:srgbClr val="FDE2EF"/>
          </a:solidFill>
          <a:ln/>
        </p:spPr>
        <p:txBody>
          <a:bodyPr/>
          <a:lstStyle/>
          <a:p>
            <a:endParaRPr lang="en-US"/>
          </a:p>
        </p:txBody>
      </p:sp>
      <p:sp>
        <p:nvSpPr>
          <p:cNvPr id="10" name="Text 7"/>
          <p:cNvSpPr/>
          <p:nvPr/>
        </p:nvSpPr>
        <p:spPr>
          <a:xfrm>
            <a:off x="6400800" y="4589066"/>
            <a:ext cx="4918456"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For this challenge, custom datasets were acquired, and they are shared with you.</a:t>
            </a:r>
            <a:endParaRPr lang="en-US" sz="1600" dirty="0"/>
          </a:p>
        </p:txBody>
      </p:sp>
      <p:sp>
        <p:nvSpPr>
          <p:cNvPr id="11" name="Text 8"/>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12" name="Text 9"/>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3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Lesson: forecasting is harder">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LESSONS LEARNED · 2025 STUDY</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A forecast is harder than a diagnostic</a:t>
            </a:r>
            <a:endParaRPr lang="en-US" sz="3600" dirty="0"/>
          </a:p>
        </p:txBody>
      </p:sp>
      <p:sp>
        <p:nvSpPr>
          <p:cNvPr id="5" name="Text 5"/>
          <p:cNvSpPr txBox="1"/>
          <p:nvPr/>
        </p:nvSpPr>
        <p:spPr>
          <a:xfrm>
            <a:off x="812800" y="1905000"/>
            <a:ext cx="54610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00" dirty="0">
                <a:solidFill>
                  <a:srgbClr val="5A6478"/>
                </a:solidFill>
                <a:latin typeface="IBM Plex Mono" pitchFamily="49" charset="0"/>
                <a:ea typeface="IBM Plex Mono" pitchFamily="49" charset="-122"/>
                <a:cs typeface="IBM Plex Mono" pitchFamily="49" charset="-120"/>
              </a:rPr>
              <a:t>BEST MAE ON THE 2025 DATASETS, PC</a:t>
            </a:r>
            <a:endParaRPr lang="en-US" sz="1200" dirty="0"/>
          </a:p>
        </p:txBody>
      </p:sp>
      <p:sp>
        <p:nvSpPr>
          <p:cNvPr id="6" name="Shape 6"/>
          <p:cNvSpPr/>
          <p:nvPr/>
        </p:nvSpPr>
        <p:spPr>
          <a:xfrm>
            <a:off x="812800" y="2222500"/>
            <a:ext cx="165100" cy="165100"/>
          </a:xfrm>
          <a:prstGeom prst="roundRect">
            <a:avLst>
              <a:gd name="adj" fmla="val 23076"/>
            </a:avLst>
          </a:prstGeom>
          <a:solidFill>
            <a:srgbClr val="1D4ED8"/>
          </a:solidFill>
          <a:ln>
            <a:noFill/>
          </a:ln>
        </p:spPr>
        <p:txBody>
          <a:bodyPr/>
          <a:lstStyle/>
          <a:p>
            <a:endParaRPr lang="en-US"/>
          </a:p>
        </p:txBody>
      </p:sp>
      <p:sp>
        <p:nvSpPr>
          <p:cNvPr id="7" name="Text 7"/>
          <p:cNvSpPr txBox="1"/>
          <p:nvPr/>
        </p:nvSpPr>
        <p:spPr>
          <a:xfrm>
            <a:off x="1054100" y="21971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virtual diagnostic</a:t>
            </a:r>
            <a:endParaRPr lang="en-US" sz="1200" dirty="0"/>
          </a:p>
        </p:txBody>
      </p:sp>
      <p:sp>
        <p:nvSpPr>
          <p:cNvPr id="8" name="Shape 8"/>
          <p:cNvSpPr/>
          <p:nvPr/>
        </p:nvSpPr>
        <p:spPr>
          <a:xfrm>
            <a:off x="2984500" y="2222500"/>
            <a:ext cx="165100" cy="165100"/>
          </a:xfrm>
          <a:prstGeom prst="roundRect">
            <a:avLst>
              <a:gd name="adj" fmla="val 23076"/>
            </a:avLst>
          </a:prstGeom>
          <a:solidFill>
            <a:srgbClr val="DB2777"/>
          </a:solidFill>
          <a:ln>
            <a:noFill/>
          </a:ln>
        </p:spPr>
        <p:txBody>
          <a:bodyPr/>
          <a:lstStyle/>
          <a:p>
            <a:endParaRPr lang="en-US"/>
          </a:p>
        </p:txBody>
      </p:sp>
      <p:sp>
        <p:nvSpPr>
          <p:cNvPr id="9" name="Text 9"/>
          <p:cNvSpPr txBox="1"/>
          <p:nvPr/>
        </p:nvSpPr>
        <p:spPr>
          <a:xfrm>
            <a:off x="3225800" y="21971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forecast (one step)</a:t>
            </a:r>
            <a:endParaRPr lang="en-US" sz="1200" dirty="0"/>
          </a:p>
        </p:txBody>
      </p:sp>
      <p:sp>
        <p:nvSpPr>
          <p:cNvPr id="10" name="Text 10"/>
          <p:cNvSpPr txBox="1"/>
          <p:nvPr/>
        </p:nvSpPr>
        <p:spPr>
          <a:xfrm>
            <a:off x="812800" y="2730500"/>
            <a:ext cx="1270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2025-04-01</a:t>
            </a:r>
            <a:endParaRPr lang="en-US" sz="1200" dirty="0"/>
          </a:p>
        </p:txBody>
      </p:sp>
      <p:sp>
        <p:nvSpPr>
          <p:cNvPr id="11" name="Shape 11"/>
          <p:cNvSpPr/>
          <p:nvPr/>
        </p:nvSpPr>
        <p:spPr>
          <a:xfrm>
            <a:off x="2159000" y="2616200"/>
            <a:ext cx="1715770" cy="203200"/>
          </a:xfrm>
          <a:prstGeom prst="roundRect">
            <a:avLst>
              <a:gd name="adj" fmla="val 18750"/>
            </a:avLst>
          </a:prstGeom>
          <a:solidFill>
            <a:srgbClr val="1D4ED8"/>
          </a:solidFill>
          <a:ln>
            <a:noFill/>
          </a:ln>
        </p:spPr>
        <p:txBody>
          <a:bodyPr/>
          <a:lstStyle/>
          <a:p>
            <a:endParaRPr lang="en-US"/>
          </a:p>
        </p:txBody>
      </p:sp>
      <p:sp>
        <p:nvSpPr>
          <p:cNvPr id="12" name="Text 12"/>
          <p:cNvSpPr txBox="1"/>
          <p:nvPr/>
        </p:nvSpPr>
        <p:spPr>
          <a:xfrm>
            <a:off x="3950970" y="26035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3.86</a:t>
            </a:r>
            <a:endParaRPr lang="en-US" sz="1200" dirty="0"/>
          </a:p>
        </p:txBody>
      </p:sp>
      <p:sp>
        <p:nvSpPr>
          <p:cNvPr id="13" name="Shape 13"/>
          <p:cNvSpPr/>
          <p:nvPr/>
        </p:nvSpPr>
        <p:spPr>
          <a:xfrm>
            <a:off x="2159000" y="2882900"/>
            <a:ext cx="3182620" cy="203200"/>
          </a:xfrm>
          <a:prstGeom prst="roundRect">
            <a:avLst>
              <a:gd name="adj" fmla="val 18750"/>
            </a:avLst>
          </a:prstGeom>
          <a:solidFill>
            <a:srgbClr val="DB2777"/>
          </a:solidFill>
          <a:ln>
            <a:noFill/>
          </a:ln>
        </p:spPr>
        <p:txBody>
          <a:bodyPr/>
          <a:lstStyle/>
          <a:p>
            <a:endParaRPr lang="en-US"/>
          </a:p>
        </p:txBody>
      </p:sp>
      <p:sp>
        <p:nvSpPr>
          <p:cNvPr id="14" name="Text 14"/>
          <p:cNvSpPr txBox="1"/>
          <p:nvPr/>
        </p:nvSpPr>
        <p:spPr>
          <a:xfrm>
            <a:off x="5417820" y="28702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7.16</a:t>
            </a:r>
            <a:endParaRPr lang="en-US" sz="1200" dirty="0"/>
          </a:p>
        </p:txBody>
      </p:sp>
      <p:sp>
        <p:nvSpPr>
          <p:cNvPr id="15" name="Text 15"/>
          <p:cNvSpPr txBox="1"/>
          <p:nvPr/>
        </p:nvSpPr>
        <p:spPr>
          <a:xfrm>
            <a:off x="812800" y="3517900"/>
            <a:ext cx="1270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2025-04-02</a:t>
            </a:r>
            <a:endParaRPr lang="en-US" sz="1200" dirty="0"/>
          </a:p>
        </p:txBody>
      </p:sp>
      <p:sp>
        <p:nvSpPr>
          <p:cNvPr id="16" name="Shape 16"/>
          <p:cNvSpPr/>
          <p:nvPr/>
        </p:nvSpPr>
        <p:spPr>
          <a:xfrm>
            <a:off x="2159000" y="3403600"/>
            <a:ext cx="1497965" cy="203200"/>
          </a:xfrm>
          <a:prstGeom prst="roundRect">
            <a:avLst>
              <a:gd name="adj" fmla="val 18750"/>
            </a:avLst>
          </a:prstGeom>
          <a:solidFill>
            <a:srgbClr val="1D4ED8"/>
          </a:solidFill>
          <a:ln>
            <a:noFill/>
          </a:ln>
        </p:spPr>
        <p:txBody>
          <a:bodyPr/>
          <a:lstStyle/>
          <a:p>
            <a:endParaRPr lang="en-US"/>
          </a:p>
        </p:txBody>
      </p:sp>
      <p:sp>
        <p:nvSpPr>
          <p:cNvPr id="17" name="Text 17"/>
          <p:cNvSpPr txBox="1"/>
          <p:nvPr/>
        </p:nvSpPr>
        <p:spPr>
          <a:xfrm>
            <a:off x="3733165" y="33909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3.37</a:t>
            </a:r>
            <a:endParaRPr lang="en-US" sz="1200" dirty="0"/>
          </a:p>
        </p:txBody>
      </p:sp>
      <p:sp>
        <p:nvSpPr>
          <p:cNvPr id="18" name="Shape 18"/>
          <p:cNvSpPr/>
          <p:nvPr/>
        </p:nvSpPr>
        <p:spPr>
          <a:xfrm>
            <a:off x="2159000" y="3670300"/>
            <a:ext cx="1831340" cy="203200"/>
          </a:xfrm>
          <a:prstGeom prst="roundRect">
            <a:avLst>
              <a:gd name="adj" fmla="val 18750"/>
            </a:avLst>
          </a:prstGeom>
          <a:solidFill>
            <a:srgbClr val="DB2777"/>
          </a:solidFill>
          <a:ln>
            <a:noFill/>
          </a:ln>
        </p:spPr>
        <p:txBody>
          <a:bodyPr/>
          <a:lstStyle/>
          <a:p>
            <a:endParaRPr lang="en-US"/>
          </a:p>
        </p:txBody>
      </p:sp>
      <p:sp>
        <p:nvSpPr>
          <p:cNvPr id="19" name="Text 19"/>
          <p:cNvSpPr txBox="1"/>
          <p:nvPr/>
        </p:nvSpPr>
        <p:spPr>
          <a:xfrm>
            <a:off x="4066540" y="36576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4.12</a:t>
            </a:r>
            <a:endParaRPr lang="en-US" sz="1200" dirty="0"/>
          </a:p>
        </p:txBody>
      </p:sp>
      <p:sp>
        <p:nvSpPr>
          <p:cNvPr id="20" name="Text 20"/>
          <p:cNvSpPr txBox="1"/>
          <p:nvPr/>
        </p:nvSpPr>
        <p:spPr>
          <a:xfrm>
            <a:off x="812800" y="4305300"/>
            <a:ext cx="1270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2025-08-02</a:t>
            </a:r>
            <a:endParaRPr lang="en-US" sz="1200" dirty="0"/>
          </a:p>
        </p:txBody>
      </p:sp>
      <p:sp>
        <p:nvSpPr>
          <p:cNvPr id="21" name="Shape 21"/>
          <p:cNvSpPr/>
          <p:nvPr/>
        </p:nvSpPr>
        <p:spPr>
          <a:xfrm>
            <a:off x="2159000" y="4191000"/>
            <a:ext cx="2915920" cy="203200"/>
          </a:xfrm>
          <a:prstGeom prst="roundRect">
            <a:avLst>
              <a:gd name="adj" fmla="val 18750"/>
            </a:avLst>
          </a:prstGeom>
          <a:solidFill>
            <a:srgbClr val="1D4ED8"/>
          </a:solidFill>
          <a:ln>
            <a:noFill/>
          </a:ln>
        </p:spPr>
        <p:txBody>
          <a:bodyPr/>
          <a:lstStyle/>
          <a:p>
            <a:endParaRPr lang="en-US"/>
          </a:p>
        </p:txBody>
      </p:sp>
      <p:sp>
        <p:nvSpPr>
          <p:cNvPr id="22" name="Text 22"/>
          <p:cNvSpPr txBox="1"/>
          <p:nvPr/>
        </p:nvSpPr>
        <p:spPr>
          <a:xfrm>
            <a:off x="5151120" y="41783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6.56</a:t>
            </a:r>
            <a:endParaRPr lang="en-US" sz="1200" dirty="0"/>
          </a:p>
        </p:txBody>
      </p:sp>
      <p:sp>
        <p:nvSpPr>
          <p:cNvPr id="23" name="Shape 23"/>
          <p:cNvSpPr/>
          <p:nvPr/>
        </p:nvSpPr>
        <p:spPr>
          <a:xfrm>
            <a:off x="2159000" y="4457700"/>
            <a:ext cx="3320415" cy="203200"/>
          </a:xfrm>
          <a:prstGeom prst="roundRect">
            <a:avLst>
              <a:gd name="adj" fmla="val 18750"/>
            </a:avLst>
          </a:prstGeom>
          <a:solidFill>
            <a:srgbClr val="DB2777"/>
          </a:solidFill>
          <a:ln>
            <a:noFill/>
          </a:ln>
        </p:spPr>
        <p:txBody>
          <a:bodyPr/>
          <a:lstStyle/>
          <a:p>
            <a:endParaRPr lang="en-US"/>
          </a:p>
        </p:txBody>
      </p:sp>
      <p:sp>
        <p:nvSpPr>
          <p:cNvPr id="24" name="Text 24"/>
          <p:cNvSpPr txBox="1"/>
          <p:nvPr/>
        </p:nvSpPr>
        <p:spPr>
          <a:xfrm>
            <a:off x="5555615" y="44450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7.47</a:t>
            </a:r>
            <a:endParaRPr lang="en-US" sz="1200" dirty="0"/>
          </a:p>
        </p:txBody>
      </p:sp>
      <p:sp>
        <p:nvSpPr>
          <p:cNvPr id="25" name="Text 25"/>
          <p:cNvSpPr txBox="1"/>
          <p:nvPr/>
        </p:nvSpPr>
        <p:spPr>
          <a:xfrm>
            <a:off x="812800" y="5092700"/>
            <a:ext cx="1270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2025-08-03</a:t>
            </a:r>
            <a:endParaRPr lang="en-US" sz="1200" dirty="0"/>
          </a:p>
        </p:txBody>
      </p:sp>
      <p:sp>
        <p:nvSpPr>
          <p:cNvPr id="26" name="Shape 26"/>
          <p:cNvSpPr/>
          <p:nvPr/>
        </p:nvSpPr>
        <p:spPr>
          <a:xfrm>
            <a:off x="2159000" y="4978400"/>
            <a:ext cx="2262505" cy="203200"/>
          </a:xfrm>
          <a:prstGeom prst="roundRect">
            <a:avLst>
              <a:gd name="adj" fmla="val 18750"/>
            </a:avLst>
          </a:prstGeom>
          <a:solidFill>
            <a:srgbClr val="1D4ED8"/>
          </a:solidFill>
          <a:ln>
            <a:noFill/>
          </a:ln>
        </p:spPr>
        <p:txBody>
          <a:bodyPr/>
          <a:lstStyle/>
          <a:p>
            <a:endParaRPr lang="en-US"/>
          </a:p>
        </p:txBody>
      </p:sp>
      <p:sp>
        <p:nvSpPr>
          <p:cNvPr id="27" name="Text 27"/>
          <p:cNvSpPr txBox="1"/>
          <p:nvPr/>
        </p:nvSpPr>
        <p:spPr>
          <a:xfrm>
            <a:off x="4497705" y="49657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5.09</a:t>
            </a:r>
            <a:endParaRPr lang="en-US" sz="1200" dirty="0"/>
          </a:p>
        </p:txBody>
      </p:sp>
      <p:sp>
        <p:nvSpPr>
          <p:cNvPr id="28" name="Shape 28"/>
          <p:cNvSpPr/>
          <p:nvPr/>
        </p:nvSpPr>
        <p:spPr>
          <a:xfrm>
            <a:off x="2159000" y="5245100"/>
            <a:ext cx="2827020" cy="203200"/>
          </a:xfrm>
          <a:prstGeom prst="roundRect">
            <a:avLst>
              <a:gd name="adj" fmla="val 18750"/>
            </a:avLst>
          </a:prstGeom>
          <a:solidFill>
            <a:srgbClr val="DB2777"/>
          </a:solidFill>
          <a:ln>
            <a:noFill/>
          </a:ln>
        </p:spPr>
        <p:txBody>
          <a:bodyPr/>
          <a:lstStyle/>
          <a:p>
            <a:endParaRPr lang="en-US"/>
          </a:p>
        </p:txBody>
      </p:sp>
      <p:sp>
        <p:nvSpPr>
          <p:cNvPr id="29" name="Text 29"/>
          <p:cNvSpPr txBox="1"/>
          <p:nvPr/>
        </p:nvSpPr>
        <p:spPr>
          <a:xfrm>
            <a:off x="5062220" y="5232400"/>
            <a:ext cx="5715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6.36</a:t>
            </a:r>
            <a:endParaRPr lang="en-US" sz="1200" dirty="0"/>
          </a:p>
        </p:txBody>
      </p:sp>
      <p:sp>
        <p:nvSpPr>
          <p:cNvPr id="30" name="Shape 30"/>
          <p:cNvSpPr/>
          <p:nvPr/>
        </p:nvSpPr>
        <p:spPr>
          <a:xfrm>
            <a:off x="6604000" y="1905000"/>
            <a:ext cx="4775200" cy="1143000"/>
          </a:xfrm>
          <a:prstGeom prst="roundRect">
            <a:avLst>
              <a:gd name="adj" fmla="val 8888"/>
            </a:avLst>
          </a:prstGeom>
          <a:solidFill>
            <a:srgbClr val="DBE7FF"/>
          </a:solidFill>
          <a:ln>
            <a:noFill/>
          </a:ln>
        </p:spPr>
        <p:txBody>
          <a:bodyPr/>
          <a:lstStyle/>
          <a:p>
            <a:endParaRPr lang="en-US"/>
          </a:p>
        </p:txBody>
      </p:sp>
      <p:sp>
        <p:nvSpPr>
          <p:cNvPr id="31" name="Text 31"/>
          <p:cNvSpPr txBox="1"/>
          <p:nvPr/>
        </p:nvSpPr>
        <p:spPr>
          <a:xfrm>
            <a:off x="6807200" y="2082800"/>
            <a:ext cx="43688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A virtual diagnostic tracks</a:t>
            </a:r>
            <a:endParaRPr lang="en-US" sz="1600" dirty="0"/>
          </a:p>
        </p:txBody>
      </p:sp>
      <p:sp>
        <p:nvSpPr>
          <p:cNvPr id="32" name="Text 32"/>
          <p:cNvSpPr txBox="1"/>
          <p:nvPr/>
        </p:nvSpPr>
        <p:spPr>
          <a:xfrm>
            <a:off x="6807200" y="2400300"/>
            <a:ext cx="4368800" cy="4699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It follows the charge shot by shot, from the same shot's laser and RF signals.</a:t>
            </a:r>
            <a:endParaRPr lang="en-US" sz="1200" dirty="0"/>
          </a:p>
        </p:txBody>
      </p:sp>
      <p:sp>
        <p:nvSpPr>
          <p:cNvPr id="33" name="Shape 33"/>
          <p:cNvSpPr/>
          <p:nvPr/>
        </p:nvSpPr>
        <p:spPr>
          <a:xfrm>
            <a:off x="6604000" y="3175000"/>
            <a:ext cx="4775200" cy="1143000"/>
          </a:xfrm>
          <a:prstGeom prst="roundRect">
            <a:avLst>
              <a:gd name="adj" fmla="val 8888"/>
            </a:avLst>
          </a:prstGeom>
          <a:solidFill>
            <a:srgbClr val="FDE2EF"/>
          </a:solidFill>
          <a:ln>
            <a:noFill/>
          </a:ln>
        </p:spPr>
        <p:txBody>
          <a:bodyPr/>
          <a:lstStyle/>
          <a:p>
            <a:endParaRPr lang="en-US"/>
          </a:p>
        </p:txBody>
      </p:sp>
      <p:sp>
        <p:nvSpPr>
          <p:cNvPr id="34" name="Text 34"/>
          <p:cNvSpPr txBox="1"/>
          <p:nvPr/>
        </p:nvSpPr>
        <p:spPr>
          <a:xfrm>
            <a:off x="6807200" y="3352800"/>
            <a:ext cx="43688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A forecast drifts</a:t>
            </a:r>
            <a:endParaRPr lang="en-US" sz="1600" dirty="0"/>
          </a:p>
        </p:txBody>
      </p:sp>
      <p:sp>
        <p:nvSpPr>
          <p:cNvPr id="35" name="Text 35"/>
          <p:cNvSpPr txBox="1"/>
          <p:nvPr/>
        </p:nvSpPr>
        <p:spPr>
          <a:xfrm>
            <a:off x="6807200" y="3670300"/>
            <a:ext cx="4368800" cy="4699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Soon after t* it drifts away. It leans on the charge's own past; the machine variables add less.</a:t>
            </a:r>
            <a:endParaRPr lang="en-US" sz="1200" dirty="0"/>
          </a:p>
        </p:txBody>
      </p:sp>
      <p:sp>
        <p:nvSpPr>
          <p:cNvPr id="36" name="Shape 36"/>
          <p:cNvSpPr/>
          <p:nvPr/>
        </p:nvSpPr>
        <p:spPr>
          <a:xfrm>
            <a:off x="6604000" y="4445000"/>
            <a:ext cx="4775200" cy="1143000"/>
          </a:xfrm>
          <a:prstGeom prst="roundRect">
            <a:avLst>
              <a:gd name="adj" fmla="val 8888"/>
            </a:avLst>
          </a:prstGeom>
          <a:solidFill>
            <a:srgbClr val="EDE4FF"/>
          </a:solidFill>
          <a:ln>
            <a:noFill/>
          </a:ln>
        </p:spPr>
        <p:txBody>
          <a:bodyPr/>
          <a:lstStyle/>
          <a:p>
            <a:endParaRPr lang="en-US"/>
          </a:p>
        </p:txBody>
      </p:sp>
      <p:sp>
        <p:nvSpPr>
          <p:cNvPr id="37" name="Text 37"/>
          <p:cNvSpPr txBox="1"/>
          <p:nvPr/>
        </p:nvSpPr>
        <p:spPr>
          <a:xfrm>
            <a:off x="6807200" y="4622800"/>
            <a:ext cx="43688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6D28D9"/>
                </a:solidFill>
                <a:latin typeface="Space Grotesk" pitchFamily="34" charset="0"/>
                <a:ea typeface="Space Grotesk" pitchFamily="34" charset="-122"/>
                <a:cs typeface="Space Grotesk" pitchFamily="34" charset="-120"/>
              </a:rPr>
              <a:t>The rolling mean is hard to beat</a:t>
            </a:r>
            <a:endParaRPr lang="en-US" sz="1600" dirty="0"/>
          </a:p>
        </p:txBody>
      </p:sp>
      <p:sp>
        <p:nvSpPr>
          <p:cNvPr id="38" name="Text 38"/>
          <p:cNvSpPr txBox="1"/>
          <p:nvPr/>
        </p:nvSpPr>
        <p:spPr>
          <a:xfrm>
            <a:off x="6807200" y="4940300"/>
            <a:ext cx="4368800" cy="46990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The best models (TFT, XGBoost, DeepAR) beat it by only 0.1 to 0.3 pC.</a:t>
            </a:r>
            <a:endParaRPr lang="en-US" sz="1200" dirty="0"/>
          </a:p>
        </p:txBody>
      </p:sp>
      <p:sp>
        <p:nvSpPr>
          <p:cNvPr id="39" name="Text 39"/>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40" name="Text 40"/>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13</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4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4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400"/>
                                        <p:tgtEl>
                                          <p:spTgt spid="9"/>
                                        </p:tgtEl>
                                      </p:cBhvr>
                                    </p:animEffect>
                                  </p:childTnLst>
                                </p:cTn>
                              </p:par>
                            </p:childTnLst>
                          </p:cTn>
                        </p:par>
                        <p:par>
                          <p:cTn id="20" fill="hold">
                            <p:stCondLst>
                              <p:cond delay="7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right)">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12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right)">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right)">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170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right)">
                                      <p:cBhvr>
                                        <p:cTn id="58" dur="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right)">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22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right)">
                                      <p:cBhvr>
                                        <p:cTn id="74" dur="500"/>
                                        <p:tgtEl>
                                          <p:spTgt spid="2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wipe(right)">
                                      <p:cBhvr>
                                        <p:cTn id="80" dur="500"/>
                                        <p:tgtEl>
                                          <p:spTgt spid="2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0"/>
                                        <p:tgtEl>
                                          <p:spTgt spid="29"/>
                                        </p:tgtEl>
                                      </p:cBhvr>
                                    </p:animEffect>
                                  </p:childTnLst>
                                </p:cTn>
                              </p:par>
                            </p:childTnLst>
                          </p:cTn>
                        </p:par>
                        <p:par>
                          <p:cTn id="84" fill="hold">
                            <p:stCondLst>
                              <p:cond delay="27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500"/>
                                        <p:tgtEl>
                                          <p:spTgt spid="32"/>
                                        </p:tgtEl>
                                      </p:cBhvr>
                                    </p:animEffect>
                                  </p:childTnLst>
                                </p:cTn>
                              </p:par>
                            </p:childTnLst>
                          </p:cTn>
                        </p:par>
                        <p:par>
                          <p:cTn id="94" fill="hold">
                            <p:stCondLst>
                              <p:cond delay="3200"/>
                            </p:stCondLst>
                            <p:childTnLst>
                              <p:par>
                                <p:cTn id="95" presetID="10"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childTnLst>
                                </p:cTn>
                              </p:par>
                            </p:childTnLst>
                          </p:cTn>
                        </p:par>
                        <p:par>
                          <p:cTn id="104" fill="hold">
                            <p:stCondLst>
                              <p:cond delay="3700"/>
                            </p:stCondLst>
                            <p:childTnLst>
                              <p:par>
                                <p:cTn id="105" presetID="10"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Lesson: choose the metric">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LESSONS LEARNED</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Choose the metric</a:t>
            </a:r>
            <a:endParaRPr lang="en-US" sz="3600" dirty="0"/>
          </a:p>
        </p:txBody>
      </p:sp>
      <p:sp>
        <p:nvSpPr>
          <p:cNvPr id="5" name="Shape 5"/>
          <p:cNvSpPr/>
          <p:nvPr/>
        </p:nvSpPr>
        <p:spPr>
          <a:xfrm>
            <a:off x="812800" y="1905000"/>
            <a:ext cx="5181600" cy="1714500"/>
          </a:xfrm>
          <a:prstGeom prst="roundRect">
            <a:avLst>
              <a:gd name="adj" fmla="val 5925"/>
            </a:avLst>
          </a:prstGeom>
          <a:solidFill>
            <a:srgbClr val="DBE7FF"/>
          </a:solidFill>
          <a:ln>
            <a:noFill/>
          </a:ln>
        </p:spPr>
        <p:txBody>
          <a:bodyPr/>
          <a:lstStyle/>
          <a:p>
            <a:endParaRPr lang="en-US"/>
          </a:p>
        </p:txBody>
      </p:sp>
      <p:sp>
        <p:nvSpPr>
          <p:cNvPr id="6" name="Text 6"/>
          <p:cNvSpPr txBox="1"/>
          <p:nvPr/>
        </p:nvSpPr>
        <p:spPr>
          <a:xfrm>
            <a:off x="1016000" y="2082800"/>
            <a:ext cx="47752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MAE</a:t>
            </a:r>
            <a:endParaRPr lang="en-US" sz="1600" dirty="0"/>
          </a:p>
        </p:txBody>
      </p:sp>
      <p:sp>
        <p:nvSpPr>
          <p:cNvPr id="7" name="Text 7"/>
          <p:cNvSpPr txBox="1"/>
          <p:nvPr/>
        </p:nvSpPr>
        <p:spPr>
          <a:xfrm>
            <a:off x="1016000" y="2451100"/>
            <a:ext cx="47752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Mono" pitchFamily="49" charset="0"/>
                <a:ea typeface="IBM Plex Mono" pitchFamily="49" charset="-122"/>
                <a:cs typeface="IBM Plex Mono" pitchFamily="49" charset="-120"/>
              </a:rPr>
              <a:t>mean( |y − ŷ| )</a:t>
            </a:r>
            <a:endParaRPr lang="en-US" sz="1600" dirty="0"/>
          </a:p>
        </p:txBody>
      </p:sp>
      <p:sp>
        <p:nvSpPr>
          <p:cNvPr id="8" name="Text 8"/>
          <p:cNvSpPr txBox="1"/>
          <p:nvPr/>
        </p:nvSpPr>
        <p:spPr>
          <a:xfrm>
            <a:off x="1016000" y="2870200"/>
            <a:ext cx="4775200" cy="5842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The average error, in nC. Simple, and not dominated by a few large misses.</a:t>
            </a:r>
            <a:endParaRPr lang="en-US" sz="1600" dirty="0"/>
          </a:p>
        </p:txBody>
      </p:sp>
      <p:sp>
        <p:nvSpPr>
          <p:cNvPr id="9" name="Shape 9"/>
          <p:cNvSpPr/>
          <p:nvPr/>
        </p:nvSpPr>
        <p:spPr>
          <a:xfrm>
            <a:off x="6197600" y="1905000"/>
            <a:ext cx="5181600" cy="1714500"/>
          </a:xfrm>
          <a:prstGeom prst="roundRect">
            <a:avLst>
              <a:gd name="adj" fmla="val 5925"/>
            </a:avLst>
          </a:prstGeom>
          <a:solidFill>
            <a:srgbClr val="EDE4FF"/>
          </a:solidFill>
          <a:ln>
            <a:noFill/>
          </a:ln>
        </p:spPr>
        <p:txBody>
          <a:bodyPr/>
          <a:lstStyle/>
          <a:p>
            <a:endParaRPr lang="en-US"/>
          </a:p>
        </p:txBody>
      </p:sp>
      <p:sp>
        <p:nvSpPr>
          <p:cNvPr id="10" name="Text 10"/>
          <p:cNvSpPr txBox="1"/>
          <p:nvPr/>
        </p:nvSpPr>
        <p:spPr>
          <a:xfrm>
            <a:off x="6400800" y="2082800"/>
            <a:ext cx="47752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6D28D9"/>
                </a:solidFill>
                <a:latin typeface="Space Grotesk" pitchFamily="34" charset="0"/>
                <a:ea typeface="Space Grotesk" pitchFamily="34" charset="-122"/>
                <a:cs typeface="Space Grotesk" pitchFamily="34" charset="-120"/>
              </a:rPr>
              <a:t>RMSE</a:t>
            </a:r>
            <a:endParaRPr lang="en-US" sz="1600" dirty="0"/>
          </a:p>
        </p:txBody>
      </p:sp>
      <p:sp>
        <p:nvSpPr>
          <p:cNvPr id="11" name="Text 11"/>
          <p:cNvSpPr txBox="1"/>
          <p:nvPr/>
        </p:nvSpPr>
        <p:spPr>
          <a:xfrm>
            <a:off x="6400800" y="2451100"/>
            <a:ext cx="47752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Mono" pitchFamily="49" charset="0"/>
                <a:ea typeface="IBM Plex Mono" pitchFamily="49" charset="-122"/>
                <a:cs typeface="IBM Plex Mono" pitchFamily="49" charset="-120"/>
              </a:rPr>
              <a:t>√ mean( (y − ŷ)² )</a:t>
            </a:r>
            <a:endParaRPr lang="en-US" sz="1600" dirty="0"/>
          </a:p>
        </p:txBody>
      </p:sp>
      <p:sp>
        <p:nvSpPr>
          <p:cNvPr id="12" name="Text 12"/>
          <p:cNvSpPr txBox="1"/>
          <p:nvPr/>
        </p:nvSpPr>
        <p:spPr>
          <a:xfrm>
            <a:off x="6400800" y="2870200"/>
            <a:ext cx="4775200" cy="5842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Punishes large errors more, such as missed jumps and dropouts.</a:t>
            </a:r>
            <a:endParaRPr lang="en-US" sz="1600" dirty="0"/>
          </a:p>
        </p:txBody>
      </p:sp>
      <p:sp>
        <p:nvSpPr>
          <p:cNvPr id="13" name="Shape 13"/>
          <p:cNvSpPr/>
          <p:nvPr/>
        </p:nvSpPr>
        <p:spPr>
          <a:xfrm>
            <a:off x="812800" y="3746500"/>
            <a:ext cx="5181600" cy="1714500"/>
          </a:xfrm>
          <a:prstGeom prst="roundRect">
            <a:avLst>
              <a:gd name="adj" fmla="val 5925"/>
            </a:avLst>
          </a:prstGeom>
          <a:solidFill>
            <a:srgbClr val="FDE2EF"/>
          </a:solidFill>
          <a:ln>
            <a:noFill/>
          </a:ln>
        </p:spPr>
        <p:txBody>
          <a:bodyPr/>
          <a:lstStyle/>
          <a:p>
            <a:endParaRPr lang="en-US"/>
          </a:p>
        </p:txBody>
      </p:sp>
      <p:sp>
        <p:nvSpPr>
          <p:cNvPr id="14" name="Text 14"/>
          <p:cNvSpPr txBox="1"/>
          <p:nvPr/>
        </p:nvSpPr>
        <p:spPr>
          <a:xfrm>
            <a:off x="1016000" y="3924300"/>
            <a:ext cx="47752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MAPE</a:t>
            </a:r>
            <a:endParaRPr lang="en-US" sz="1600" dirty="0"/>
          </a:p>
        </p:txBody>
      </p:sp>
      <p:sp>
        <p:nvSpPr>
          <p:cNvPr id="15" name="Text 15"/>
          <p:cNvSpPr txBox="1"/>
          <p:nvPr/>
        </p:nvSpPr>
        <p:spPr>
          <a:xfrm>
            <a:off x="1016000" y="4292600"/>
            <a:ext cx="47752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Mono" pitchFamily="49" charset="0"/>
                <a:ea typeface="IBM Plex Mono" pitchFamily="49" charset="-122"/>
                <a:cs typeface="IBM Plex Mono" pitchFamily="49" charset="-120"/>
              </a:rPr>
              <a:t>mean( |y − ŷ| / |y| )</a:t>
            </a:r>
            <a:endParaRPr lang="en-US" sz="1600" dirty="0"/>
          </a:p>
        </p:txBody>
      </p:sp>
      <p:sp>
        <p:nvSpPr>
          <p:cNvPr id="16" name="Text 16"/>
          <p:cNvSpPr txBox="1"/>
          <p:nvPr/>
        </p:nvSpPr>
        <p:spPr>
          <a:xfrm>
            <a:off x="1016000" y="4711700"/>
            <a:ext cx="4775200" cy="5842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Relative error, in %. Blows up when the charge is close to zero.</a:t>
            </a:r>
            <a:endParaRPr lang="en-US" sz="1600" dirty="0"/>
          </a:p>
        </p:txBody>
      </p:sp>
      <p:sp>
        <p:nvSpPr>
          <p:cNvPr id="17" name="Shape 17"/>
          <p:cNvSpPr/>
          <p:nvPr/>
        </p:nvSpPr>
        <p:spPr>
          <a:xfrm>
            <a:off x="6197600" y="3746500"/>
            <a:ext cx="5181600" cy="1714500"/>
          </a:xfrm>
          <a:prstGeom prst="roundRect">
            <a:avLst>
              <a:gd name="adj" fmla="val 5925"/>
            </a:avLst>
          </a:prstGeom>
          <a:solidFill>
            <a:srgbClr val="D5F3EE"/>
          </a:solidFill>
          <a:ln>
            <a:noFill/>
          </a:ln>
        </p:spPr>
        <p:txBody>
          <a:bodyPr/>
          <a:lstStyle/>
          <a:p>
            <a:endParaRPr lang="en-US"/>
          </a:p>
        </p:txBody>
      </p:sp>
      <p:sp>
        <p:nvSpPr>
          <p:cNvPr id="18" name="Text 18"/>
          <p:cNvSpPr txBox="1"/>
          <p:nvPr/>
        </p:nvSpPr>
        <p:spPr>
          <a:xfrm>
            <a:off x="6400800" y="3924300"/>
            <a:ext cx="4775200" cy="28575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0F766E"/>
                </a:solidFill>
                <a:latin typeface="Space Grotesk" pitchFamily="34" charset="0"/>
                <a:ea typeface="Space Grotesk" pitchFamily="34" charset="-122"/>
                <a:cs typeface="Space Grotesk" pitchFamily="34" charset="-120"/>
              </a:rPr>
              <a:t>sMAPE</a:t>
            </a:r>
            <a:endParaRPr lang="en-US" sz="1600" dirty="0"/>
          </a:p>
        </p:txBody>
      </p:sp>
      <p:sp>
        <p:nvSpPr>
          <p:cNvPr id="19" name="Text 19"/>
          <p:cNvSpPr txBox="1"/>
          <p:nvPr/>
        </p:nvSpPr>
        <p:spPr>
          <a:xfrm>
            <a:off x="6400800" y="4292600"/>
            <a:ext cx="47752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Mono" pitchFamily="49" charset="0"/>
                <a:ea typeface="IBM Plex Mono" pitchFamily="49" charset="-122"/>
                <a:cs typeface="IBM Plex Mono" pitchFamily="49" charset="-120"/>
              </a:rPr>
              <a:t>mean( |y − ŷ| / ((|y| + |ŷ|) / 2) )</a:t>
            </a:r>
            <a:endParaRPr lang="en-US" sz="1600" dirty="0"/>
          </a:p>
        </p:txBody>
      </p:sp>
      <p:sp>
        <p:nvSpPr>
          <p:cNvPr id="20" name="Text 20"/>
          <p:cNvSpPr txBox="1"/>
          <p:nvPr/>
        </p:nvSpPr>
        <p:spPr>
          <a:xfrm>
            <a:off x="6400800" y="4711700"/>
            <a:ext cx="4775200" cy="5842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A symmetric, bounded relative error. Compares runs with different charge.</a:t>
            </a:r>
            <a:endParaRPr lang="en-US" sz="1600" dirty="0"/>
          </a:p>
        </p:txBody>
      </p:sp>
      <p:sp>
        <p:nvSpPr>
          <p:cNvPr id="21" name="Text 21"/>
          <p:cNvSpPr txBox="1"/>
          <p:nvPr/>
        </p:nvSpPr>
        <p:spPr>
          <a:xfrm>
            <a:off x="812800" y="5613400"/>
            <a:ext cx="10566400" cy="28575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Pick the metric that matches what operators care about, </a:t>
            </a:r>
            <a:r>
              <a:rPr lang="en-US" sz="1600" b="1" dirty="0">
                <a:solidFill>
                  <a:srgbClr val="14213D"/>
                </a:solidFill>
                <a:latin typeface="IBM Plex Sans" pitchFamily="34" charset="0"/>
                <a:ea typeface="IBM Plex Sans" pitchFamily="34" charset="-122"/>
                <a:cs typeface="IBM Plex Sans" pitchFamily="34" charset="-120"/>
              </a:rPr>
              <a:t>and explain it physically.</a:t>
            </a:r>
            <a:endParaRPr lang="en-US" sz="1600" dirty="0"/>
          </a:p>
        </p:txBody>
      </p:sp>
      <p:sp>
        <p:nvSpPr>
          <p:cNvPr id="22" name="Text 22"/>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23" name="Text 23"/>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14</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8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130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18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2300"/>
                            </p:stCondLst>
                            <p:childTnLst>
                              <p:par>
                                <p:cTn id="57" presetID="10"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Lesson: hidden leakage">
    <p:bg>
      <p:bgPr>
        <a:solidFill>
          <a:srgbClr val="FBF8F1"/>
        </a:solidFill>
        <a:effectLst/>
      </p:bgPr>
    </p:bg>
    <p:spTree>
      <p:nvGrpSpPr>
        <p:cNvPr id="1" name=""/>
        <p:cNvGrpSpPr/>
        <p:nvPr/>
      </p:nvGrpSpPr>
      <p:grpSpPr>
        <a:xfrm>
          <a:off x="0" y="0"/>
          <a:ext cx="0" cy="0"/>
          <a:chOff x="0" y="0"/>
          <a:chExt cx="0" cy="0"/>
        </a:xfrm>
      </p:grpSpPr>
      <p:sp>
        <p:nvSpPr>
          <p:cNvPr id="2" name="Shape 2"/>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a:noFill/>
          </a:ln>
        </p:spPr>
        <p:txBody>
          <a:bodyPr/>
          <a:lstStyle/>
          <a:p>
            <a:endParaRPr lang="en-US"/>
          </a:p>
        </p:txBody>
      </p:sp>
      <p:sp>
        <p:nvSpPr>
          <p:cNvPr id="3" name="Text 3"/>
          <p:cNvSpPr txBox="1"/>
          <p:nvPr/>
        </p:nvSpPr>
        <p:spPr>
          <a:xfrm>
            <a:off x="812800" y="812800"/>
            <a:ext cx="10883900" cy="234950"/>
          </a:xfrm>
          <a:prstGeom prst="rect">
            <a:avLst/>
          </a:prstGeom>
          <a:noFill/>
          <a:ln>
            <a:noFill/>
          </a:ln>
        </p:spPr>
        <p:txBody>
          <a:bodyPr wrap="square" lIns="0" tIns="0" rIns="0" bIns="0" rtlCol="0" anchor="t">
            <a:normAutofit/>
          </a:bodyPr>
          <a:lstStyle/>
          <a:p>
            <a:pPr marL="0" indent="0" algn="l">
              <a:lnSpc>
                <a:spcPts val="1680"/>
              </a:lnSpc>
              <a:buNone/>
            </a:pPr>
            <a:r>
              <a:rPr lang="en-US" sz="1200" spc="150" dirty="0">
                <a:solidFill>
                  <a:srgbClr val="6D28D9"/>
                </a:solidFill>
                <a:latin typeface="IBM Plex Mono" pitchFamily="49" charset="0"/>
                <a:ea typeface="IBM Plex Mono" pitchFamily="49" charset="-122"/>
                <a:cs typeface="IBM Plex Mono" pitchFamily="49" charset="-120"/>
              </a:rPr>
              <a:t>LESSONS LEARNED</a:t>
            </a:r>
            <a:endParaRPr lang="en-US" sz="1200" dirty="0"/>
          </a:p>
        </p:txBody>
      </p:sp>
      <p:sp>
        <p:nvSpPr>
          <p:cNvPr id="4" name="Text 4"/>
          <p:cNvSpPr txBox="1"/>
          <p:nvPr/>
        </p:nvSpPr>
        <p:spPr>
          <a:xfrm>
            <a:off x="812800" y="1123950"/>
            <a:ext cx="10883900" cy="527050"/>
          </a:xfrm>
          <a:prstGeom prst="rect">
            <a:avLst/>
          </a:prstGeom>
          <a:noFill/>
          <a:ln>
            <a:noFill/>
          </a:ln>
        </p:spPr>
        <p:txBody>
          <a:bodyPr wrap="square" lIns="0" tIns="0" rIns="0" bIns="0" rtlCol="0" anchor="t">
            <a:normAutofit/>
          </a:bodyPr>
          <a:lstStyle/>
          <a:p>
            <a:pPr marL="0" indent="0" algn="l">
              <a:lnSpc>
                <a:spcPts val="3960"/>
              </a:lnSpc>
              <a:buNone/>
            </a:pPr>
            <a:r>
              <a:rPr lang="en-US" sz="3600" b="1" dirty="0">
                <a:solidFill>
                  <a:srgbClr val="14213D"/>
                </a:solidFill>
                <a:latin typeface="Space Grotesk" pitchFamily="34" charset="0"/>
                <a:ea typeface="Space Grotesk" pitchFamily="34" charset="-122"/>
                <a:cs typeface="Space Grotesk" pitchFamily="34" charset="-120"/>
              </a:rPr>
              <a:t>Beware of hidden leakage</a:t>
            </a:r>
            <a:endParaRPr lang="en-US" sz="3600" dirty="0"/>
          </a:p>
        </p:txBody>
      </p:sp>
      <p:sp>
        <p:nvSpPr>
          <p:cNvPr id="5" name="Shape 5"/>
          <p:cNvSpPr/>
          <p:nvPr/>
        </p:nvSpPr>
        <p:spPr>
          <a:xfrm>
            <a:off x="1016000" y="1905000"/>
            <a:ext cx="2286000" cy="406400"/>
          </a:xfrm>
          <a:prstGeom prst="roundRect">
            <a:avLst>
              <a:gd name="adj" fmla="val 18750"/>
            </a:avLst>
          </a:prstGeom>
          <a:solidFill>
            <a:srgbClr val="DBE7FF"/>
          </a:solidFill>
          <a:ln>
            <a:noFill/>
          </a:ln>
        </p:spPr>
        <p:txBody>
          <a:bodyPr/>
          <a:lstStyle/>
          <a:p>
            <a:endParaRPr lang="en-US"/>
          </a:p>
        </p:txBody>
      </p:sp>
      <p:sp>
        <p:nvSpPr>
          <p:cNvPr id="6" name="Text 6"/>
          <p:cNvSpPr txBox="1"/>
          <p:nvPr/>
        </p:nvSpPr>
        <p:spPr>
          <a:xfrm>
            <a:off x="1016000" y="1905000"/>
            <a:ext cx="22860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Time series</a:t>
            </a:r>
            <a:endParaRPr lang="en-US" sz="1200" dirty="0"/>
          </a:p>
        </p:txBody>
      </p:sp>
      <p:sp>
        <p:nvSpPr>
          <p:cNvPr id="7" name="Shape 7"/>
          <p:cNvSpPr/>
          <p:nvPr/>
        </p:nvSpPr>
        <p:spPr>
          <a:xfrm>
            <a:off x="1016000" y="2667000"/>
            <a:ext cx="2286000" cy="406400"/>
          </a:xfrm>
          <a:prstGeom prst="roundRect">
            <a:avLst>
              <a:gd name="adj" fmla="val 18750"/>
            </a:avLst>
          </a:prstGeom>
          <a:solidFill>
            <a:srgbClr val="EDE4FF"/>
          </a:solidFill>
          <a:ln>
            <a:noFill/>
          </a:ln>
        </p:spPr>
        <p:txBody>
          <a:bodyPr/>
          <a:lstStyle/>
          <a:p>
            <a:endParaRPr lang="en-US"/>
          </a:p>
        </p:txBody>
      </p:sp>
      <p:sp>
        <p:nvSpPr>
          <p:cNvPr id="8" name="Text 8"/>
          <p:cNvSpPr txBox="1"/>
          <p:nvPr/>
        </p:nvSpPr>
        <p:spPr>
          <a:xfrm>
            <a:off x="1016000" y="2667000"/>
            <a:ext cx="22860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Signal in frequency</a:t>
            </a:r>
            <a:endParaRPr lang="en-US" sz="1200" dirty="0"/>
          </a:p>
        </p:txBody>
      </p:sp>
      <p:sp>
        <p:nvSpPr>
          <p:cNvPr id="9" name="Shape 9"/>
          <p:cNvSpPr/>
          <p:nvPr/>
        </p:nvSpPr>
        <p:spPr>
          <a:xfrm>
            <a:off x="1016000" y="4191000"/>
            <a:ext cx="2286000" cy="406400"/>
          </a:xfrm>
          <a:prstGeom prst="roundRect">
            <a:avLst>
              <a:gd name="adj" fmla="val 18750"/>
            </a:avLst>
          </a:prstGeom>
          <a:solidFill>
            <a:srgbClr val="DBE7FF"/>
          </a:solidFill>
          <a:ln>
            <a:noFill/>
          </a:ln>
        </p:spPr>
        <p:txBody>
          <a:bodyPr/>
          <a:lstStyle/>
          <a:p>
            <a:endParaRPr lang="en-US"/>
          </a:p>
        </p:txBody>
      </p:sp>
      <p:sp>
        <p:nvSpPr>
          <p:cNvPr id="10" name="Text 10"/>
          <p:cNvSpPr txBox="1"/>
          <p:nvPr/>
        </p:nvSpPr>
        <p:spPr>
          <a:xfrm>
            <a:off x="1016000" y="4191000"/>
            <a:ext cx="22860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Time series y1, y2, y3</a:t>
            </a:r>
            <a:endParaRPr lang="en-US" sz="1200" dirty="0"/>
          </a:p>
        </p:txBody>
      </p:sp>
      <p:sp>
        <p:nvSpPr>
          <p:cNvPr id="11" name="Shape 11"/>
          <p:cNvSpPr/>
          <p:nvPr/>
        </p:nvSpPr>
        <p:spPr>
          <a:xfrm>
            <a:off x="1016000" y="4953000"/>
            <a:ext cx="2286000" cy="406400"/>
          </a:xfrm>
          <a:prstGeom prst="roundRect">
            <a:avLst>
              <a:gd name="adj" fmla="val 18750"/>
            </a:avLst>
          </a:prstGeom>
          <a:solidFill>
            <a:srgbClr val="FDE2EF"/>
          </a:solidFill>
          <a:ln>
            <a:noFill/>
          </a:ln>
        </p:spPr>
        <p:txBody>
          <a:bodyPr/>
          <a:lstStyle/>
          <a:p>
            <a:endParaRPr lang="en-US"/>
          </a:p>
        </p:txBody>
      </p:sp>
      <p:sp>
        <p:nvSpPr>
          <p:cNvPr id="12" name="Text 12"/>
          <p:cNvSpPr txBox="1"/>
          <p:nvPr/>
        </p:nvSpPr>
        <p:spPr>
          <a:xfrm>
            <a:off x="1016000" y="4953000"/>
            <a:ext cx="22860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f(X, yn)</a:t>
            </a:r>
            <a:endParaRPr lang="en-US" sz="1200" dirty="0"/>
          </a:p>
        </p:txBody>
      </p:sp>
      <p:sp>
        <p:nvSpPr>
          <p:cNvPr id="13" name="Shape 13"/>
          <p:cNvSpPr/>
          <p:nvPr/>
        </p:nvSpPr>
        <p:spPr>
          <a:xfrm>
            <a:off x="1016000" y="3429000"/>
            <a:ext cx="698500" cy="406400"/>
          </a:xfrm>
          <a:prstGeom prst="roundRect">
            <a:avLst>
              <a:gd name="adj" fmla="val 18750"/>
            </a:avLst>
          </a:prstGeom>
          <a:solidFill>
            <a:srgbClr val="EDE4FF"/>
          </a:solidFill>
          <a:ln>
            <a:noFill/>
          </a:ln>
        </p:spPr>
        <p:txBody>
          <a:bodyPr/>
          <a:lstStyle/>
          <a:p>
            <a:endParaRPr lang="en-US"/>
          </a:p>
        </p:txBody>
      </p:sp>
      <p:sp>
        <p:nvSpPr>
          <p:cNvPr id="14" name="Text 14"/>
          <p:cNvSpPr txBox="1"/>
          <p:nvPr/>
        </p:nvSpPr>
        <p:spPr>
          <a:xfrm>
            <a:off x="1016000" y="3429000"/>
            <a:ext cx="6985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Band 1</a:t>
            </a:r>
            <a:endParaRPr lang="en-US" sz="1200" dirty="0"/>
          </a:p>
        </p:txBody>
      </p:sp>
      <p:sp>
        <p:nvSpPr>
          <p:cNvPr id="15" name="Shape 15"/>
          <p:cNvSpPr/>
          <p:nvPr/>
        </p:nvSpPr>
        <p:spPr>
          <a:xfrm>
            <a:off x="1809750" y="3429000"/>
            <a:ext cx="698500" cy="406400"/>
          </a:xfrm>
          <a:prstGeom prst="roundRect">
            <a:avLst>
              <a:gd name="adj" fmla="val 18750"/>
            </a:avLst>
          </a:prstGeom>
          <a:solidFill>
            <a:srgbClr val="EDE4FF"/>
          </a:solidFill>
          <a:ln>
            <a:noFill/>
          </a:ln>
        </p:spPr>
        <p:txBody>
          <a:bodyPr/>
          <a:lstStyle/>
          <a:p>
            <a:endParaRPr lang="en-US"/>
          </a:p>
        </p:txBody>
      </p:sp>
      <p:sp>
        <p:nvSpPr>
          <p:cNvPr id="16" name="Text 16"/>
          <p:cNvSpPr txBox="1"/>
          <p:nvPr/>
        </p:nvSpPr>
        <p:spPr>
          <a:xfrm>
            <a:off x="1809750" y="3429000"/>
            <a:ext cx="6985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Band 2</a:t>
            </a:r>
            <a:endParaRPr lang="en-US" sz="1200" dirty="0"/>
          </a:p>
        </p:txBody>
      </p:sp>
      <p:sp>
        <p:nvSpPr>
          <p:cNvPr id="17" name="Shape 17"/>
          <p:cNvSpPr/>
          <p:nvPr/>
        </p:nvSpPr>
        <p:spPr>
          <a:xfrm>
            <a:off x="2603500" y="3429000"/>
            <a:ext cx="698500" cy="406400"/>
          </a:xfrm>
          <a:prstGeom prst="roundRect">
            <a:avLst>
              <a:gd name="adj" fmla="val 18750"/>
            </a:avLst>
          </a:prstGeom>
          <a:solidFill>
            <a:srgbClr val="EDE4FF"/>
          </a:solidFill>
          <a:ln>
            <a:noFill/>
          </a:ln>
        </p:spPr>
        <p:txBody>
          <a:bodyPr/>
          <a:lstStyle/>
          <a:p>
            <a:endParaRPr lang="en-US"/>
          </a:p>
        </p:txBody>
      </p:sp>
      <p:sp>
        <p:nvSpPr>
          <p:cNvPr id="18" name="Text 18"/>
          <p:cNvSpPr txBox="1"/>
          <p:nvPr/>
        </p:nvSpPr>
        <p:spPr>
          <a:xfrm>
            <a:off x="2603500" y="3429000"/>
            <a:ext cx="698500" cy="406400"/>
          </a:xfrm>
          <a:prstGeom prst="rect">
            <a:avLst/>
          </a:prstGeom>
          <a:noFill/>
          <a:ln>
            <a:noFill/>
          </a:ln>
        </p:spPr>
        <p:txBody>
          <a:bodyPr wrap="square" lIns="0" tIns="0" rIns="0" bIns="0" rtlCol="0" anchor="ctr">
            <a:normAutofit/>
          </a:bodyPr>
          <a:lstStyle/>
          <a:p>
            <a:pPr marL="0" indent="0" algn="ctr">
              <a:lnSpc>
                <a:spcPts val="1440"/>
              </a:lnSpc>
              <a:buNone/>
            </a:pPr>
            <a:r>
              <a:rPr lang="en-US" sz="1200" dirty="0">
                <a:solidFill>
                  <a:srgbClr val="14213D"/>
                </a:solidFill>
                <a:latin typeface="IBM Plex Mono" pitchFamily="49" charset="0"/>
                <a:ea typeface="IBM Plex Mono" pitchFamily="49" charset="-122"/>
                <a:cs typeface="IBM Plex Mono" pitchFamily="49" charset="-120"/>
              </a:rPr>
              <a:t>Band 3</a:t>
            </a:r>
            <a:endParaRPr lang="en-US" sz="1200" dirty="0"/>
          </a:p>
        </p:txBody>
      </p:sp>
      <p:cxnSp>
        <p:nvCxnSpPr>
          <p:cNvPr id="19" name="Line 19"/>
          <p:cNvCxnSpPr/>
          <p:nvPr/>
        </p:nvCxnSpPr>
        <p:spPr>
          <a:xfrm>
            <a:off x="2159000" y="2311400"/>
            <a:ext cx="0" cy="355600"/>
          </a:xfrm>
          <a:prstGeom prst="line">
            <a:avLst/>
          </a:prstGeom>
          <a:ln w="15875">
            <a:solidFill>
              <a:srgbClr val="14213D"/>
            </a:solidFill>
            <a:round/>
            <a:tailEnd type="triangle" w="med" len="med"/>
          </a:ln>
        </p:spPr>
      </p:cxnSp>
      <p:sp>
        <p:nvSpPr>
          <p:cNvPr id="20" name="Text 20"/>
          <p:cNvSpPr txBox="1"/>
          <p:nvPr/>
        </p:nvSpPr>
        <p:spPr>
          <a:xfrm>
            <a:off x="2298700" y="23749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FFT</a:t>
            </a:r>
            <a:endParaRPr lang="en-US" sz="1200" dirty="0"/>
          </a:p>
        </p:txBody>
      </p:sp>
      <p:cxnSp>
        <p:nvCxnSpPr>
          <p:cNvPr id="21" name="Line 21"/>
          <p:cNvCxnSpPr/>
          <p:nvPr/>
        </p:nvCxnSpPr>
        <p:spPr>
          <a:xfrm>
            <a:off x="2159000" y="3073400"/>
            <a:ext cx="0" cy="355600"/>
          </a:xfrm>
          <a:prstGeom prst="line">
            <a:avLst/>
          </a:prstGeom>
          <a:ln w="15875">
            <a:solidFill>
              <a:srgbClr val="14213D"/>
            </a:solidFill>
            <a:round/>
            <a:tailEnd type="triangle" w="med" len="med"/>
          </a:ln>
        </p:spPr>
      </p:cxnSp>
      <p:sp>
        <p:nvSpPr>
          <p:cNvPr id="22" name="Text 22"/>
          <p:cNvSpPr txBox="1"/>
          <p:nvPr/>
        </p:nvSpPr>
        <p:spPr>
          <a:xfrm>
            <a:off x="2298700" y="31369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split in bands</a:t>
            </a:r>
            <a:endParaRPr lang="en-US" sz="1200" dirty="0"/>
          </a:p>
        </p:txBody>
      </p:sp>
      <p:cxnSp>
        <p:nvCxnSpPr>
          <p:cNvPr id="23" name="Line 23"/>
          <p:cNvCxnSpPr/>
          <p:nvPr/>
        </p:nvCxnSpPr>
        <p:spPr>
          <a:xfrm>
            <a:off x="2159000" y="3835400"/>
            <a:ext cx="0" cy="355600"/>
          </a:xfrm>
          <a:prstGeom prst="line">
            <a:avLst/>
          </a:prstGeom>
          <a:ln w="15875">
            <a:solidFill>
              <a:srgbClr val="14213D"/>
            </a:solidFill>
            <a:round/>
            <a:tailEnd type="triangle" w="med" len="med"/>
          </a:ln>
        </p:spPr>
      </p:cxnSp>
      <p:sp>
        <p:nvSpPr>
          <p:cNvPr id="24" name="Text 24"/>
          <p:cNvSpPr txBox="1"/>
          <p:nvPr/>
        </p:nvSpPr>
        <p:spPr>
          <a:xfrm>
            <a:off x="2298700" y="38989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inverse FFT</a:t>
            </a:r>
            <a:endParaRPr lang="en-US" sz="1200" dirty="0"/>
          </a:p>
        </p:txBody>
      </p:sp>
      <p:cxnSp>
        <p:nvCxnSpPr>
          <p:cNvPr id="25" name="Line 25"/>
          <p:cNvCxnSpPr/>
          <p:nvPr/>
        </p:nvCxnSpPr>
        <p:spPr>
          <a:xfrm>
            <a:off x="2159000" y="4597400"/>
            <a:ext cx="0" cy="355600"/>
          </a:xfrm>
          <a:prstGeom prst="line">
            <a:avLst/>
          </a:prstGeom>
          <a:ln w="15875">
            <a:solidFill>
              <a:srgbClr val="14213D"/>
            </a:solidFill>
            <a:round/>
            <a:tailEnd type="triangle" w="med" len="med"/>
          </a:ln>
        </p:spPr>
      </p:cxnSp>
      <p:sp>
        <p:nvSpPr>
          <p:cNvPr id="26" name="Text 26"/>
          <p:cNvSpPr txBox="1"/>
          <p:nvPr/>
        </p:nvSpPr>
        <p:spPr>
          <a:xfrm>
            <a:off x="2298700" y="4660900"/>
            <a:ext cx="19050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model each band</a:t>
            </a:r>
            <a:endParaRPr lang="en-US" sz="1200" dirty="0"/>
          </a:p>
        </p:txBody>
      </p:sp>
      <p:sp>
        <p:nvSpPr>
          <p:cNvPr id="27" name="Shape 27"/>
          <p:cNvSpPr/>
          <p:nvPr/>
        </p:nvSpPr>
        <p:spPr>
          <a:xfrm>
            <a:off x="2857500" y="2235200"/>
            <a:ext cx="508000" cy="508000"/>
          </a:xfrm>
          <a:prstGeom prst="mathMultiply">
            <a:avLst/>
          </a:prstGeom>
          <a:solidFill>
            <a:srgbClr val="E11D48"/>
          </a:solidFill>
          <a:ln>
            <a:noFill/>
          </a:ln>
        </p:spPr>
        <p:txBody>
          <a:bodyPr/>
          <a:lstStyle/>
          <a:p>
            <a:endParaRPr lang="en-US"/>
          </a:p>
        </p:txBody>
      </p:sp>
      <p:sp>
        <p:nvSpPr>
          <p:cNvPr id="28" name="Shape 28"/>
          <p:cNvSpPr/>
          <p:nvPr/>
        </p:nvSpPr>
        <p:spPr>
          <a:xfrm>
            <a:off x="5334000" y="1905000"/>
            <a:ext cx="6045200" cy="1587500"/>
          </a:xfrm>
          <a:prstGeom prst="roundRect">
            <a:avLst>
              <a:gd name="adj" fmla="val 6400"/>
            </a:avLst>
          </a:prstGeom>
          <a:solidFill>
            <a:srgbClr val="FDE2EF"/>
          </a:solidFill>
          <a:ln>
            <a:noFill/>
          </a:ln>
        </p:spPr>
        <p:txBody>
          <a:bodyPr/>
          <a:lstStyle/>
          <a:p>
            <a:endParaRPr lang="en-US"/>
          </a:p>
        </p:txBody>
      </p:sp>
      <p:sp>
        <p:nvSpPr>
          <p:cNvPr id="29" name="Text 29"/>
          <p:cNvSpPr txBox="1"/>
          <p:nvPr/>
        </p:nvSpPr>
        <p:spPr>
          <a:xfrm>
            <a:off x="5537200" y="2082800"/>
            <a:ext cx="56388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The trap</a:t>
            </a:r>
            <a:endParaRPr lang="en-US" sz="1600" dirty="0"/>
          </a:p>
        </p:txBody>
      </p:sp>
      <p:sp>
        <p:nvSpPr>
          <p:cNvPr id="30" name="Text 30"/>
          <p:cNvSpPr txBox="1"/>
          <p:nvPr/>
        </p:nvSpPr>
        <p:spPr>
          <a:xfrm>
            <a:off x="5537200" y="2400300"/>
            <a:ext cx="5638800" cy="9144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The FFT does not leak data by itself, but it spreads information from the whole run across all frequencies. So each band's time series implicitly uses future shots.</a:t>
            </a:r>
            <a:endParaRPr lang="en-US" sz="1600" dirty="0"/>
          </a:p>
        </p:txBody>
      </p:sp>
      <p:sp>
        <p:nvSpPr>
          <p:cNvPr id="31" name="Shape 31"/>
          <p:cNvSpPr/>
          <p:nvPr/>
        </p:nvSpPr>
        <p:spPr>
          <a:xfrm>
            <a:off x="5334000" y="3683000"/>
            <a:ext cx="6045200" cy="1270000"/>
          </a:xfrm>
          <a:prstGeom prst="roundRect">
            <a:avLst>
              <a:gd name="adj" fmla="val 8000"/>
            </a:avLst>
          </a:prstGeom>
          <a:solidFill>
            <a:srgbClr val="D5F3EE"/>
          </a:solidFill>
          <a:ln>
            <a:noFill/>
          </a:ln>
        </p:spPr>
        <p:txBody>
          <a:bodyPr/>
          <a:lstStyle/>
          <a:p>
            <a:endParaRPr lang="en-US"/>
          </a:p>
        </p:txBody>
      </p:sp>
      <p:sp>
        <p:nvSpPr>
          <p:cNvPr id="32" name="Text 32"/>
          <p:cNvSpPr txBox="1"/>
          <p:nvPr/>
        </p:nvSpPr>
        <p:spPr>
          <a:xfrm>
            <a:off x="5537200" y="3860800"/>
            <a:ext cx="5638800" cy="254000"/>
          </a:xfrm>
          <a:prstGeom prst="rect">
            <a:avLst/>
          </a:prstGeom>
          <a:noFill/>
          <a:ln>
            <a:noFill/>
          </a:ln>
        </p:spPr>
        <p:txBody>
          <a:bodyPr wrap="square" lIns="0" tIns="0" rIns="0" bIns="0" rtlCol="0" anchor="t">
            <a:normAutofit/>
          </a:bodyPr>
          <a:lstStyle/>
          <a:p>
            <a:pPr marL="0" indent="0" algn="l">
              <a:lnSpc>
                <a:spcPts val="1920"/>
              </a:lnSpc>
              <a:buNone/>
            </a:pPr>
            <a:r>
              <a:rPr lang="en-US" sz="1600" b="1" dirty="0">
                <a:solidFill>
                  <a:srgbClr val="0F766E"/>
                </a:solidFill>
                <a:latin typeface="Space Grotesk" pitchFamily="34" charset="0"/>
                <a:ea typeface="Space Grotesk" pitchFamily="34" charset="-122"/>
                <a:cs typeface="Space Grotesk" pitchFamily="34" charset="-120"/>
              </a:rPr>
              <a:t>Do instead</a:t>
            </a:r>
            <a:endParaRPr lang="en-US" sz="1600" dirty="0"/>
          </a:p>
        </p:txBody>
      </p:sp>
      <p:sp>
        <p:nvSpPr>
          <p:cNvPr id="33" name="Text 33"/>
          <p:cNvSpPr txBox="1"/>
          <p:nvPr/>
        </p:nvSpPr>
        <p:spPr>
          <a:xfrm>
            <a:off x="5537200" y="4178300"/>
            <a:ext cx="5638800" cy="596900"/>
          </a:xfrm>
          <a:prstGeom prst="rect">
            <a:avLst/>
          </a:prstGeom>
          <a:noFill/>
          <a:ln>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Causal filters, rolling windows: anything computed from past shots only. Check every transformation for leakage.</a:t>
            </a:r>
            <a:endParaRPr lang="en-US" sz="1600" dirty="0"/>
          </a:p>
        </p:txBody>
      </p:sp>
      <p:sp>
        <p:nvSpPr>
          <p:cNvPr id="34" name="Text 34"/>
          <p:cNvSpPr txBox="1"/>
          <p:nvPr/>
        </p:nvSpPr>
        <p:spPr>
          <a:xfrm>
            <a:off x="812800" y="6242050"/>
            <a:ext cx="7848600" cy="234950"/>
          </a:xfrm>
          <a:prstGeom prst="rect">
            <a:avLst/>
          </a:prstGeom>
          <a:noFill/>
          <a:ln>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35" name="Text 35"/>
          <p:cNvSpPr txBox="1"/>
          <p:nvPr/>
        </p:nvSpPr>
        <p:spPr>
          <a:xfrm>
            <a:off x="10058400" y="6242050"/>
            <a:ext cx="1320800" cy="234950"/>
          </a:xfrm>
          <a:prstGeom prst="rect">
            <a:avLst/>
          </a:prstGeom>
          <a:noFill/>
          <a:ln>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15</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childTnLst>
                          </p:cTn>
                        </p:par>
                        <p:par>
                          <p:cTn id="11" fill="hold">
                            <p:stCondLst>
                              <p:cond delay="7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4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400"/>
                                        <p:tgtEl>
                                          <p:spTgt spid="8"/>
                                        </p:tgtEl>
                                      </p:cBhvr>
                                    </p:animEffect>
                                  </p:childTnLst>
                                </p:cTn>
                              </p:par>
                              <p:par>
                                <p:cTn id="18" presetID="22" presetClass="entr" presetSubtype="1"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400"/>
                                        <p:tgtEl>
                                          <p:spTgt spid="1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400"/>
                                        <p:tgtEl>
                                          <p:spTgt spid="20"/>
                                        </p:tgtEl>
                                      </p:cBhvr>
                                    </p:animEffect>
                                  </p:childTnLst>
                                </p:cTn>
                              </p:par>
                            </p:childTnLst>
                          </p:cTn>
                        </p:par>
                        <p:par>
                          <p:cTn id="24" fill="hold">
                            <p:stCondLst>
                              <p:cond delay="11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4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4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4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4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4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400"/>
                                        <p:tgtEl>
                                          <p:spTgt spid="18"/>
                                        </p:tgtEl>
                                      </p:cBhvr>
                                    </p:animEffect>
                                  </p:childTnLst>
                                </p:cTn>
                              </p:par>
                              <p:par>
                                <p:cTn id="43" presetID="22" presetClass="entr" presetSubtype="1"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down)">
                                      <p:cBhvr>
                                        <p:cTn id="45" dur="4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400"/>
                                        <p:tgtEl>
                                          <p:spTgt spid="22"/>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400"/>
                                        <p:tgtEl>
                                          <p:spTgt spid="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400"/>
                                        <p:tgtEl>
                                          <p:spTgt spid="10"/>
                                        </p:tgtEl>
                                      </p:cBhvr>
                                    </p:animEffect>
                                  </p:childTnLst>
                                </p:cTn>
                              </p:par>
                              <p:par>
                                <p:cTn id="56" presetID="22" presetClass="entr" presetSubtype="1"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400"/>
                                        <p:tgtEl>
                                          <p:spTgt spid="2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400"/>
                                        <p:tgtEl>
                                          <p:spTgt spid="24"/>
                                        </p:tgtEl>
                                      </p:cBhvr>
                                    </p:animEffect>
                                  </p:childTnLst>
                                </p:cTn>
                              </p:par>
                            </p:childTnLst>
                          </p:cTn>
                        </p:par>
                        <p:par>
                          <p:cTn id="62" fill="hold">
                            <p:stCondLst>
                              <p:cond delay="1900"/>
                            </p:stCondLst>
                            <p:childTnLst>
                              <p:par>
                                <p:cTn id="63" presetID="10" presetClass="entr" presetSubtype="0"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400"/>
                                        <p:tgtEl>
                                          <p:spTgt spid="1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400"/>
                                        <p:tgtEl>
                                          <p:spTgt spid="12"/>
                                        </p:tgtEl>
                                      </p:cBhvr>
                                    </p:animEffect>
                                  </p:childTnLst>
                                </p:cTn>
                              </p:par>
                              <p:par>
                                <p:cTn id="69" presetID="22" presetClass="entr" presetSubtype="1"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down)">
                                      <p:cBhvr>
                                        <p:cTn id="71" dur="400"/>
                                        <p:tgtEl>
                                          <p:spTgt spid="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400"/>
                                        <p:tgtEl>
                                          <p:spTgt spid="26"/>
                                        </p:tgtEl>
                                      </p:cBhvr>
                                    </p:animEffect>
                                  </p:childTnLst>
                                </p:cTn>
                              </p:par>
                            </p:childTnLst>
                          </p:cTn>
                        </p:par>
                        <p:par>
                          <p:cTn id="75" fill="hold">
                            <p:stCondLst>
                              <p:cond delay="2300"/>
                            </p:stCondLst>
                            <p:childTnLst>
                              <p:par>
                                <p:cTn id="76" presetID="53" presetClass="entr" presetSubtype="16"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400" fill="hold"/>
                                        <p:tgtEl>
                                          <p:spTgt spid="27"/>
                                        </p:tgtEl>
                                        <p:attrNameLst>
                                          <p:attrName>ppt_w</p:attrName>
                                        </p:attrNameLst>
                                      </p:cBhvr>
                                      <p:tavLst>
                                        <p:tav tm="0">
                                          <p:val>
                                            <p:fltVal val="0"/>
                                          </p:val>
                                        </p:tav>
                                        <p:tav tm="100000">
                                          <p:val>
                                            <p:strVal val="#ppt_w"/>
                                          </p:val>
                                        </p:tav>
                                      </p:tavLst>
                                    </p:anim>
                                    <p:anim calcmode="lin" valueType="num">
                                      <p:cBhvr>
                                        <p:cTn id="79" dur="400" fill="hold"/>
                                        <p:tgtEl>
                                          <p:spTgt spid="27"/>
                                        </p:tgtEl>
                                        <p:attrNameLst>
                                          <p:attrName>ppt_h</p:attrName>
                                        </p:attrNameLst>
                                      </p:cBhvr>
                                      <p:tavLst>
                                        <p:tav tm="0">
                                          <p:val>
                                            <p:fltVal val="0"/>
                                          </p:val>
                                        </p:tav>
                                        <p:tav tm="100000">
                                          <p:val>
                                            <p:strVal val="#ppt_h"/>
                                          </p:val>
                                        </p:tav>
                                      </p:tavLst>
                                    </p:anim>
                                    <p:animEffect transition="in" filter="fade">
                                      <p:cBhvr>
                                        <p:cTn id="80" dur="400"/>
                                        <p:tgtEl>
                                          <p:spTgt spid="27"/>
                                        </p:tgtEl>
                                      </p:cBhvr>
                                    </p:animEffect>
                                  </p:childTnLst>
                                </p:cTn>
                              </p:par>
                            </p:childTnLst>
                          </p:cTn>
                        </p:par>
                        <p:par>
                          <p:cTn id="81" fill="hold">
                            <p:stCondLst>
                              <p:cond delay="2700"/>
                            </p:stCondLst>
                            <p:childTnLst>
                              <p:par>
                                <p:cTn id="82" presetID="10" presetClass="entr" presetSubtype="0"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childTnLst>
                          </p:cTn>
                        </p:par>
                        <p:par>
                          <p:cTn id="91" fill="hold">
                            <p:stCondLst>
                              <p:cond delay="3200"/>
                            </p:stCondLst>
                            <p:childTnLst>
                              <p:par>
                                <p:cTn id="92" presetID="10" presetClass="entr" presetSubtype="0"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2" grpId="0" animBg="1"/>
      <p:bldP spid="24"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7">
    <p:bg>
      <p:bgPr>
        <a:solidFill>
          <a:srgbClr val="EEF2FB"/>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gradFill rotWithShape="1">
            <a:gsLst>
              <a:gs pos="0">
                <a:srgbClr val="1D4ED8"/>
              </a:gs>
              <a:gs pos="55000">
                <a:srgbClr val="6D28D9"/>
              </a:gs>
              <a:gs pos="100000">
                <a:srgbClr val="DB2777"/>
              </a:gs>
            </a:gsLst>
            <a:lin ang="5400000" scaled="0"/>
          </a:gradFill>
          <a:ln/>
        </p:spPr>
        <p:txBody>
          <a:bodyPr/>
          <a:lstStyle/>
          <a:p>
            <a:endParaRPr lang="en-US"/>
          </a:p>
        </p:txBody>
      </p:sp>
      <p:sp>
        <p:nvSpPr>
          <p:cNvPr id="3" name="Text 1"/>
          <p:cNvSpPr/>
          <p:nvPr/>
        </p:nvSpPr>
        <p:spPr>
          <a:xfrm>
            <a:off x="812800" y="235712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A GOOD FIRST EXERCISE</a:t>
            </a:r>
            <a:endParaRPr lang="en-US" sz="1200" dirty="0"/>
          </a:p>
        </p:txBody>
      </p:sp>
      <p:sp>
        <p:nvSpPr>
          <p:cNvPr id="4" name="Text 2"/>
          <p:cNvSpPr>
            <a:spLocks noGrp="1"/>
          </p:cNvSpPr>
          <p:nvPr>
            <p:ph type="title"/>
          </p:nvPr>
        </p:nvSpPr>
        <p:spPr>
          <a:xfrm>
            <a:off x="812800" y="2820670"/>
            <a:ext cx="10883392" cy="825500"/>
          </a:xfrm>
          <a:prstGeom prst="rect">
            <a:avLst/>
          </a:prstGeom>
          <a:noFill/>
          <a:ln/>
        </p:spPr>
        <p:txBody>
          <a:bodyPr wrap="square" lIns="0" tIns="0" rIns="0" bIns="0" rtlCol="0" anchor="t">
            <a:normAutofit/>
          </a:bodyPr>
          <a:lstStyle/>
          <a:p>
            <a:pPr marL="0" indent="0" algn="l">
              <a:lnSpc>
                <a:spcPts val="6300"/>
              </a:lnSpc>
              <a:buNone/>
            </a:pPr>
            <a:r>
              <a:rPr lang="en-US" sz="6000" b="1" i="0" dirty="0">
                <a:gradFill rotWithShape="1">
                  <a:gsLst>
                    <a:gs pos="0">
                      <a:srgbClr val="1D4ED8"/>
                    </a:gs>
                    <a:gs pos="50000">
                      <a:srgbClr val="6D28D9"/>
                    </a:gs>
                    <a:gs pos="100000">
                      <a:srgbClr val="DB2777"/>
                    </a:gs>
                  </a:gsLst>
                  <a:lin ang="0" scaled="0"/>
                </a:gradFill>
                <a:latin typeface="Space Grotesk" pitchFamily="34" charset="0"/>
                <a:ea typeface="Space Grotesk" pitchFamily="34" charset="-122"/>
                <a:cs typeface="Space Grotesk" pitchFamily="34" charset="-120"/>
              </a:rPr>
              <a:t>Beat the rolling mean.</a:t>
            </a:r>
            <a:endParaRPr lang="en-US" sz="6000" dirty="0"/>
          </a:p>
        </p:txBody>
      </p:sp>
      <p:sp>
        <p:nvSpPr>
          <p:cNvPr id="5" name="Text 3"/>
          <p:cNvSpPr/>
          <p:nvPr/>
        </p:nvSpPr>
        <p:spPr>
          <a:xfrm>
            <a:off x="812800" y="3874770"/>
            <a:ext cx="11379200" cy="387350"/>
          </a:xfrm>
          <a:prstGeom prst="rect">
            <a:avLst/>
          </a:prstGeom>
          <a:noFill/>
          <a:ln/>
        </p:spPr>
        <p:txBody>
          <a:bodyPr wrap="square" lIns="0" tIns="0" rIns="0" bIns="0" rtlCol="0" anchor="t">
            <a:normAutofit/>
          </a:bodyPr>
          <a:lstStyle/>
          <a:p>
            <a:pPr marL="0" indent="0" algn="l">
              <a:lnSpc>
                <a:spcPts val="2860"/>
              </a:lnSpc>
              <a:buNone/>
            </a:pPr>
            <a:r>
              <a:rPr lang="en-US" sz="2200" dirty="0">
                <a:solidFill>
                  <a:srgbClr val="14213D"/>
                </a:solidFill>
                <a:latin typeface="IBM Plex Sans" pitchFamily="34" charset="0"/>
                <a:ea typeface="IBM Plex Sans" pitchFamily="34" charset="-122"/>
                <a:cs typeface="IBM Plex Sans" pitchFamily="34" charset="-120"/>
              </a:rPr>
              <a:t>Predict each shot as the mean of the last 9 good shots. It is surprisingly hard to beat.</a:t>
            </a:r>
            <a:endParaRPr lang="en-US" sz="2200" dirty="0"/>
          </a:p>
        </p:txBody>
      </p:sp>
      <p:sp>
        <p:nvSpPr>
          <p:cNvPr id="9" name="Text 7"/>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10" name="Text 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16</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3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8">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THE DATA · OCTOBER 2026</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Many runs, many machine conditions</a:t>
            </a:r>
            <a:endParaRPr lang="en-US" sz="3600" dirty="0"/>
          </a:p>
        </p:txBody>
      </p:sp>
      <p:sp>
        <p:nvSpPr>
          <p:cNvPr id="5" name="Text 3"/>
          <p:cNvSpPr/>
          <p:nvPr/>
        </p:nvSpPr>
        <p:spPr>
          <a:xfrm>
            <a:off x="812800" y="1828800"/>
            <a:ext cx="10883392"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The runs were taken on purpose under different conditions. None is labelled: recognising each one is part of the challenge.</a:t>
            </a:r>
            <a:endParaRPr lang="en-US" sz="1600" dirty="0"/>
          </a:p>
        </p:txBody>
      </p:sp>
      <p:sp>
        <p:nvSpPr>
          <p:cNvPr id="6" name="Shape 4"/>
          <p:cNvSpPr/>
          <p:nvPr/>
        </p:nvSpPr>
        <p:spPr>
          <a:xfrm>
            <a:off x="812800" y="2590800"/>
            <a:ext cx="5207000" cy="844550"/>
          </a:xfrm>
          <a:prstGeom prst="roundRect">
            <a:avLst>
              <a:gd name="adj" fmla="val 12030"/>
            </a:avLst>
          </a:prstGeom>
          <a:solidFill>
            <a:srgbClr val="D5F3EE"/>
          </a:solidFill>
          <a:ln/>
        </p:spPr>
        <p:txBody>
          <a:bodyPr/>
          <a:lstStyle/>
          <a:p>
            <a:endParaRPr lang="en-US"/>
          </a:p>
        </p:txBody>
      </p:sp>
      <p:pic>
        <p:nvPicPr>
          <p:cNvPr id="7" name="Image 0" descr="CheckCircle"/>
          <p:cNvPicPr>
            <a:picLocks noChangeAspect="1"/>
          </p:cNvPicPr>
          <p:nvPr/>
        </p:nvPicPr>
        <p:blipFill>
          <a:blip r:embed="rId3"/>
          <a:srcRect/>
          <a:stretch/>
        </p:blipFill>
        <p:spPr>
          <a:xfrm>
            <a:off x="990600" y="2768600"/>
            <a:ext cx="279400" cy="279400"/>
          </a:xfrm>
          <a:prstGeom prst="rect">
            <a:avLst/>
          </a:prstGeom>
        </p:spPr>
      </p:pic>
      <p:sp>
        <p:nvSpPr>
          <p:cNvPr id="8" name="Text 5"/>
          <p:cNvSpPr/>
          <p:nvPr/>
        </p:nvSpPr>
        <p:spPr>
          <a:xfrm>
            <a:off x="1422400" y="2768600"/>
            <a:ext cx="455218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F766E"/>
                </a:solidFill>
                <a:latin typeface="Space Grotesk" pitchFamily="34" charset="0"/>
                <a:ea typeface="Space Grotesk" pitchFamily="34" charset="-122"/>
                <a:cs typeface="Space Grotesk" pitchFamily="34" charset="-120"/>
              </a:rPr>
              <a:t>Stable operation</a:t>
            </a:r>
            <a:endParaRPr lang="en-US" sz="1600" dirty="0"/>
          </a:p>
        </p:txBody>
      </p:sp>
      <p:sp>
        <p:nvSpPr>
          <p:cNvPr id="9" name="Text 6"/>
          <p:cNvSpPr/>
          <p:nvPr/>
        </p:nvSpPr>
        <p:spPr>
          <a:xfrm>
            <a:off x="1422400" y="3048000"/>
            <a:ext cx="4552188"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A steady machine: the cleanest case.</a:t>
            </a:r>
            <a:endParaRPr lang="en-US" sz="1200" dirty="0"/>
          </a:p>
        </p:txBody>
      </p:sp>
      <p:sp>
        <p:nvSpPr>
          <p:cNvPr id="10" name="Shape 7"/>
          <p:cNvSpPr/>
          <p:nvPr/>
        </p:nvSpPr>
        <p:spPr>
          <a:xfrm>
            <a:off x="6172200" y="2590800"/>
            <a:ext cx="5207000" cy="844550"/>
          </a:xfrm>
          <a:prstGeom prst="roundRect">
            <a:avLst>
              <a:gd name="adj" fmla="val 12030"/>
            </a:avLst>
          </a:prstGeom>
          <a:solidFill>
            <a:srgbClr val="FFE6D5"/>
          </a:solidFill>
          <a:ln/>
        </p:spPr>
        <p:txBody>
          <a:bodyPr/>
          <a:lstStyle/>
          <a:p>
            <a:endParaRPr lang="en-US"/>
          </a:p>
        </p:txBody>
      </p:sp>
      <p:pic>
        <p:nvPicPr>
          <p:cNvPr id="11" name="Image 1" descr="Warning"/>
          <p:cNvPicPr>
            <a:picLocks noChangeAspect="1"/>
          </p:cNvPicPr>
          <p:nvPr/>
        </p:nvPicPr>
        <p:blipFill>
          <a:blip r:embed="rId4"/>
          <a:srcRect/>
          <a:stretch/>
        </p:blipFill>
        <p:spPr>
          <a:xfrm>
            <a:off x="6350000" y="2768600"/>
            <a:ext cx="279400" cy="279400"/>
          </a:xfrm>
          <a:prstGeom prst="rect">
            <a:avLst/>
          </a:prstGeom>
        </p:spPr>
      </p:pic>
      <p:sp>
        <p:nvSpPr>
          <p:cNvPr id="12" name="Text 8"/>
          <p:cNvSpPr/>
          <p:nvPr/>
        </p:nvSpPr>
        <p:spPr>
          <a:xfrm>
            <a:off x="6781800" y="2768600"/>
            <a:ext cx="455218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C2410C"/>
                </a:solidFill>
                <a:latin typeface="Space Grotesk" pitchFamily="34" charset="0"/>
                <a:ea typeface="Space Grotesk" pitchFamily="34" charset="-122"/>
                <a:cs typeface="Space Grotesk" pitchFamily="34" charset="-120"/>
              </a:rPr>
              <a:t>Saturation</a:t>
            </a:r>
            <a:endParaRPr lang="en-US" sz="1600" dirty="0"/>
          </a:p>
        </p:txBody>
      </p:sp>
      <p:sp>
        <p:nvSpPr>
          <p:cNvPr id="13" name="Text 9"/>
          <p:cNvSpPr/>
          <p:nvPr/>
        </p:nvSpPr>
        <p:spPr>
          <a:xfrm>
            <a:off x="6781800" y="3048000"/>
            <a:ext cx="4552188"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Wrong conditions: little or no correlation to find.</a:t>
            </a:r>
            <a:endParaRPr lang="en-US" sz="1200" dirty="0"/>
          </a:p>
        </p:txBody>
      </p:sp>
      <p:sp>
        <p:nvSpPr>
          <p:cNvPr id="14" name="Shape 10"/>
          <p:cNvSpPr/>
          <p:nvPr/>
        </p:nvSpPr>
        <p:spPr>
          <a:xfrm>
            <a:off x="812800" y="3587750"/>
            <a:ext cx="5207000" cy="844550"/>
          </a:xfrm>
          <a:prstGeom prst="roundRect">
            <a:avLst>
              <a:gd name="adj" fmla="val 12030"/>
            </a:avLst>
          </a:prstGeom>
          <a:solidFill>
            <a:srgbClr val="DBE7FF"/>
          </a:solidFill>
          <a:ln/>
        </p:spPr>
        <p:txBody>
          <a:bodyPr/>
          <a:lstStyle/>
          <a:p>
            <a:endParaRPr lang="en-US"/>
          </a:p>
        </p:txBody>
      </p:sp>
      <p:pic>
        <p:nvPicPr>
          <p:cNvPr id="15" name="Image 2" descr="Activity"/>
          <p:cNvPicPr>
            <a:picLocks noChangeAspect="1"/>
          </p:cNvPicPr>
          <p:nvPr/>
        </p:nvPicPr>
        <p:blipFill>
          <a:blip r:embed="rId5"/>
          <a:srcRect/>
          <a:stretch/>
        </p:blipFill>
        <p:spPr>
          <a:xfrm>
            <a:off x="990600" y="3765550"/>
            <a:ext cx="279400" cy="279400"/>
          </a:xfrm>
          <a:prstGeom prst="rect">
            <a:avLst/>
          </a:prstGeom>
        </p:spPr>
      </p:pic>
      <p:sp>
        <p:nvSpPr>
          <p:cNvPr id="16" name="Text 11"/>
          <p:cNvSpPr/>
          <p:nvPr/>
        </p:nvSpPr>
        <p:spPr>
          <a:xfrm>
            <a:off x="1422400" y="3765550"/>
            <a:ext cx="455218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Single and multi-bunch</a:t>
            </a:r>
            <a:endParaRPr lang="en-US" sz="1600" dirty="0"/>
          </a:p>
        </p:txBody>
      </p:sp>
      <p:sp>
        <p:nvSpPr>
          <p:cNvPr id="17" name="Text 12"/>
          <p:cNvSpPr/>
          <p:nvPr/>
        </p:nvSpPr>
        <p:spPr>
          <a:xfrm>
            <a:off x="1422400" y="4044950"/>
            <a:ext cx="4552188"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One bunch per shot, or a whole train.</a:t>
            </a:r>
            <a:endParaRPr lang="en-US" sz="1200" dirty="0"/>
          </a:p>
        </p:txBody>
      </p:sp>
      <p:sp>
        <p:nvSpPr>
          <p:cNvPr id="18" name="Shape 13"/>
          <p:cNvSpPr/>
          <p:nvPr/>
        </p:nvSpPr>
        <p:spPr>
          <a:xfrm>
            <a:off x="6172200" y="3587750"/>
            <a:ext cx="5207000" cy="844550"/>
          </a:xfrm>
          <a:prstGeom prst="roundRect">
            <a:avLst>
              <a:gd name="adj" fmla="val 12030"/>
            </a:avLst>
          </a:prstGeom>
          <a:solidFill>
            <a:srgbClr val="FDE2EF"/>
          </a:solidFill>
          <a:ln/>
        </p:spPr>
        <p:txBody>
          <a:bodyPr/>
          <a:lstStyle/>
          <a:p>
            <a:endParaRPr lang="en-US"/>
          </a:p>
        </p:txBody>
      </p:sp>
      <p:pic>
        <p:nvPicPr>
          <p:cNvPr id="19" name="Image 3" descr="Lightning"/>
          <p:cNvPicPr>
            <a:picLocks noChangeAspect="1"/>
          </p:cNvPicPr>
          <p:nvPr/>
        </p:nvPicPr>
        <p:blipFill>
          <a:blip r:embed="rId6"/>
          <a:srcRect/>
          <a:stretch/>
        </p:blipFill>
        <p:spPr>
          <a:xfrm>
            <a:off x="6350000" y="3765550"/>
            <a:ext cx="279400" cy="279400"/>
          </a:xfrm>
          <a:prstGeom prst="rect">
            <a:avLst/>
          </a:prstGeom>
        </p:spPr>
      </p:pic>
      <p:sp>
        <p:nvSpPr>
          <p:cNvPr id="20" name="Text 14"/>
          <p:cNvSpPr/>
          <p:nvPr/>
        </p:nvSpPr>
        <p:spPr>
          <a:xfrm>
            <a:off x="6781800" y="3765550"/>
            <a:ext cx="455218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Laser scans</a:t>
            </a:r>
            <a:endParaRPr lang="en-US" sz="1600" dirty="0"/>
          </a:p>
        </p:txBody>
      </p:sp>
      <p:sp>
        <p:nvSpPr>
          <p:cNvPr id="21" name="Text 15"/>
          <p:cNvSpPr/>
          <p:nvPr/>
        </p:nvSpPr>
        <p:spPr>
          <a:xfrm>
            <a:off x="6781800" y="4044950"/>
            <a:ext cx="4552188"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Laser position and/or intensity varied during the run.</a:t>
            </a:r>
            <a:endParaRPr lang="en-US" sz="1200" dirty="0"/>
          </a:p>
        </p:txBody>
      </p:sp>
      <p:sp>
        <p:nvSpPr>
          <p:cNvPr id="22" name="Shape 16"/>
          <p:cNvSpPr/>
          <p:nvPr/>
        </p:nvSpPr>
        <p:spPr>
          <a:xfrm>
            <a:off x="812800" y="4635500"/>
            <a:ext cx="10566400" cy="584200"/>
          </a:xfrm>
          <a:prstGeom prst="roundRect">
            <a:avLst>
              <a:gd name="adj" fmla="val 17391"/>
            </a:avLst>
          </a:prstGeom>
          <a:gradFill rotWithShape="1">
            <a:gsLst>
              <a:gs pos="0">
                <a:srgbClr val="1D4ED8"/>
              </a:gs>
              <a:gs pos="55000">
                <a:srgbClr val="6D28D9"/>
              </a:gs>
              <a:gs pos="100000">
                <a:srgbClr val="BE185D"/>
              </a:gs>
            </a:gsLst>
            <a:lin ang="0" scaled="0"/>
          </a:gradFill>
          <a:ln/>
        </p:spPr>
        <p:txBody>
          <a:bodyPr/>
          <a:lstStyle/>
          <a:p>
            <a:endParaRPr lang="en-US"/>
          </a:p>
        </p:txBody>
      </p:sp>
      <p:sp>
        <p:nvSpPr>
          <p:cNvPr id="23" name="Text 17"/>
          <p:cNvSpPr/>
          <p:nvPr/>
        </p:nvSpPr>
        <p:spPr>
          <a:xfrm>
            <a:off x="1016000" y="4787900"/>
            <a:ext cx="10464800" cy="3048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FFFDF7"/>
                </a:solidFill>
                <a:latin typeface="IBM Plex Sans" pitchFamily="34" charset="0"/>
                <a:ea typeface="IBM Plex Sans" pitchFamily="34" charset="-122"/>
                <a:cs typeface="IBM Plex Sans" pitchFamily="34" charset="-120"/>
              </a:rPr>
              <a:t>Not every run will be useful for training. </a:t>
            </a:r>
            <a:r>
              <a:rPr lang="en-US" sz="1600" b="1" dirty="0">
                <a:solidFill>
                  <a:srgbClr val="FFFDF7"/>
                </a:solidFill>
                <a:latin typeface="IBM Plex Sans" pitchFamily="34" charset="0"/>
                <a:ea typeface="IBM Plex Sans" pitchFamily="34" charset="-122"/>
                <a:cs typeface="IBM Plex Sans" pitchFamily="34" charset="-120"/>
              </a:rPr>
              <a:t>Every run will test your processing.</a:t>
            </a:r>
            <a:endParaRPr lang="en-US" sz="1600" dirty="0"/>
          </a:p>
        </p:txBody>
      </p:sp>
      <p:sp>
        <p:nvSpPr>
          <p:cNvPr id="24" name="Text 18"/>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25" name="Text 19"/>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17</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3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18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2" grpId="0" animBg="1"/>
      <p:bldP spid="13" grpId="0" animBg="1"/>
      <p:bldP spid="14" grpId="0" animBg="1"/>
      <p:bldP spid="16" grpId="0" animBg="1"/>
      <p:bldP spid="17" grpId="0" animBg="1"/>
      <p:bldP spid="18" grpId="0" animBg="1"/>
      <p:bldP spid="20" grpId="0" animBg="1"/>
      <p:bldP spid="21" grpId="0" animBg="1"/>
      <p:bldP spid="22"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9">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WHAT IS RECORDED</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23 parameters in six families</a:t>
            </a:r>
            <a:endParaRPr lang="en-US" sz="3600" dirty="0"/>
          </a:p>
        </p:txBody>
      </p:sp>
      <p:sp>
        <p:nvSpPr>
          <p:cNvPr id="5" name="Shape 3"/>
          <p:cNvSpPr/>
          <p:nvPr/>
        </p:nvSpPr>
        <p:spPr>
          <a:xfrm>
            <a:off x="812800" y="1879600"/>
            <a:ext cx="3420467" cy="1587500"/>
          </a:xfrm>
          <a:prstGeom prst="roundRect">
            <a:avLst>
              <a:gd name="adj" fmla="val 6400"/>
            </a:avLst>
          </a:prstGeom>
          <a:solidFill>
            <a:srgbClr val="FFE6D5"/>
          </a:solidFill>
          <a:ln/>
        </p:spPr>
        <p:txBody>
          <a:bodyPr/>
          <a:lstStyle/>
          <a:p>
            <a:endParaRPr lang="en-US"/>
          </a:p>
        </p:txBody>
      </p:sp>
      <p:sp>
        <p:nvSpPr>
          <p:cNvPr id="6" name="Shape 4"/>
          <p:cNvSpPr/>
          <p:nvPr/>
        </p:nvSpPr>
        <p:spPr>
          <a:xfrm>
            <a:off x="812800" y="1879600"/>
            <a:ext cx="3420467" cy="1587500"/>
          </a:xfrm>
          <a:custGeom>
            <a:avLst/>
            <a:gdLst/>
            <a:ahLst/>
            <a:cxnLst/>
            <a:rect l="l" t="t" r="r" b="b"/>
            <a:pathLst>
              <a:path w="3420467" h="1587500">
                <a:moveTo>
                  <a:pt x="0" y="101600"/>
                </a:moveTo>
                <a:lnTo>
                  <a:pt x="0" y="101600"/>
                </a:lnTo>
                <a:arcTo wR="101600" hR="101600" stAng="10800000" swAng="5400000"/>
                <a:lnTo>
                  <a:pt x="3318867" y="0"/>
                </a:lnTo>
                <a:arcTo wR="101600" hR="101600" stAng="16200000" swAng="5400000"/>
                <a:lnTo>
                  <a:pt x="3420467" y="101600"/>
                </a:lnTo>
                <a:arcTo wR="101600" hR="50800" stAng="0" swAng="-5400000"/>
                <a:lnTo>
                  <a:pt x="101600" y="50800"/>
                </a:lnTo>
                <a:arcTo wR="101600" hR="50800" stAng="16200000" swAng="-5400000"/>
                <a:close/>
              </a:path>
            </a:pathLst>
          </a:custGeom>
          <a:solidFill>
            <a:srgbClr val="C2410C"/>
          </a:solidFill>
          <a:ln/>
        </p:spPr>
        <p:txBody>
          <a:bodyPr/>
          <a:lstStyle/>
          <a:p>
            <a:endParaRPr lang="en-US"/>
          </a:p>
        </p:txBody>
      </p:sp>
      <p:sp>
        <p:nvSpPr>
          <p:cNvPr id="7" name="Text 5"/>
          <p:cNvSpPr/>
          <p:nvPr/>
        </p:nvSpPr>
        <p:spPr>
          <a:xfrm>
            <a:off x="990600" y="2108200"/>
            <a:ext cx="3156813"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C2410C"/>
                </a:solidFill>
                <a:latin typeface="Space Grotesk" pitchFamily="34" charset="0"/>
                <a:ea typeface="Space Grotesk" pitchFamily="34" charset="-122"/>
                <a:cs typeface="Space Grotesk" pitchFamily="34" charset="-120"/>
              </a:rPr>
              <a:t>Charge · target</a:t>
            </a:r>
            <a:endParaRPr lang="en-US" sz="1600" dirty="0"/>
          </a:p>
        </p:txBody>
      </p:sp>
      <p:sp>
        <p:nvSpPr>
          <p:cNvPr id="8" name="Text 6"/>
          <p:cNvSpPr/>
          <p:nvPr/>
        </p:nvSpPr>
        <p:spPr>
          <a:xfrm>
            <a:off x="990600" y="2400300"/>
            <a:ext cx="3156813"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BCM_GUN</a:t>
            </a:r>
            <a:endParaRPr lang="en-US" sz="1200" dirty="0"/>
          </a:p>
        </p:txBody>
      </p:sp>
      <p:sp>
        <p:nvSpPr>
          <p:cNvPr id="9" name="Text 7"/>
          <p:cNvSpPr/>
          <p:nvPr/>
        </p:nvSpPr>
        <p:spPr>
          <a:xfrm>
            <a:off x="990600" y="2660650"/>
            <a:ext cx="3156813"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beam charge at the gun, nC</a:t>
            </a:r>
            <a:endParaRPr lang="en-US" sz="1200" dirty="0"/>
          </a:p>
        </p:txBody>
      </p:sp>
      <p:sp>
        <p:nvSpPr>
          <p:cNvPr id="10" name="Shape 8"/>
          <p:cNvSpPr/>
          <p:nvPr/>
        </p:nvSpPr>
        <p:spPr>
          <a:xfrm>
            <a:off x="4385667" y="1879600"/>
            <a:ext cx="3420566" cy="1587500"/>
          </a:xfrm>
          <a:prstGeom prst="roundRect">
            <a:avLst>
              <a:gd name="adj" fmla="val 6400"/>
            </a:avLst>
          </a:prstGeom>
          <a:solidFill>
            <a:srgbClr val="FDE2EF"/>
          </a:solidFill>
          <a:ln/>
        </p:spPr>
        <p:txBody>
          <a:bodyPr/>
          <a:lstStyle/>
          <a:p>
            <a:endParaRPr lang="en-US"/>
          </a:p>
        </p:txBody>
      </p:sp>
      <p:sp>
        <p:nvSpPr>
          <p:cNvPr id="11" name="Shape 9"/>
          <p:cNvSpPr/>
          <p:nvPr/>
        </p:nvSpPr>
        <p:spPr>
          <a:xfrm>
            <a:off x="4385667" y="1879600"/>
            <a:ext cx="3420566" cy="1587500"/>
          </a:xfrm>
          <a:custGeom>
            <a:avLst/>
            <a:gdLst/>
            <a:ahLst/>
            <a:cxnLst/>
            <a:rect l="l" t="t" r="r" b="b"/>
            <a:pathLst>
              <a:path w="3420566" h="1587500">
                <a:moveTo>
                  <a:pt x="0" y="101600"/>
                </a:moveTo>
                <a:lnTo>
                  <a:pt x="0" y="101600"/>
                </a:lnTo>
                <a:arcTo wR="101600" hR="101600" stAng="10800000" swAng="5400000"/>
                <a:lnTo>
                  <a:pt x="3318966" y="0"/>
                </a:lnTo>
                <a:arcTo wR="101600" hR="101600" stAng="16200000" swAng="5400000"/>
                <a:lnTo>
                  <a:pt x="3420566" y="101600"/>
                </a:lnTo>
                <a:arcTo wR="101600" hR="50800" stAng="0" swAng="-5400000"/>
                <a:lnTo>
                  <a:pt x="101600" y="50800"/>
                </a:lnTo>
                <a:arcTo wR="101600" hR="50800" stAng="16200000" swAng="-5400000"/>
                <a:close/>
              </a:path>
            </a:pathLst>
          </a:custGeom>
          <a:solidFill>
            <a:srgbClr val="BE185D"/>
          </a:solidFill>
          <a:ln/>
        </p:spPr>
        <p:txBody>
          <a:bodyPr/>
          <a:lstStyle/>
          <a:p>
            <a:endParaRPr lang="en-US"/>
          </a:p>
        </p:txBody>
      </p:sp>
      <p:sp>
        <p:nvSpPr>
          <p:cNvPr id="12" name="Text 10"/>
          <p:cNvSpPr/>
          <p:nvPr/>
        </p:nvSpPr>
        <p:spPr>
          <a:xfrm>
            <a:off x="4563467" y="2108200"/>
            <a:ext cx="3156915"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Laser</a:t>
            </a:r>
            <a:endParaRPr lang="en-US" sz="1600" dirty="0"/>
          </a:p>
        </p:txBody>
      </p:sp>
      <p:sp>
        <p:nvSpPr>
          <p:cNvPr id="13" name="Text 11"/>
          <p:cNvSpPr/>
          <p:nvPr/>
        </p:nvSpPr>
        <p:spPr>
          <a:xfrm>
            <a:off x="4563467" y="2400300"/>
            <a:ext cx="3156915"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lab_laser_power clex_laser_power laser_scope BTV0125</a:t>
            </a:r>
            <a:endParaRPr lang="en-US" sz="1200" dirty="0"/>
          </a:p>
        </p:txBody>
      </p:sp>
      <p:sp>
        <p:nvSpPr>
          <p:cNvPr id="14" name="Text 12"/>
          <p:cNvSpPr/>
          <p:nvPr/>
        </p:nvSpPr>
        <p:spPr>
          <a:xfrm>
            <a:off x="4563467" y="2870200"/>
            <a:ext cx="3156915"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energy in the lab and in the linac (J), a fast photodiode, the virtual-cathode camera</a:t>
            </a:r>
            <a:endParaRPr lang="en-US" sz="1200" dirty="0"/>
          </a:p>
        </p:txBody>
      </p:sp>
      <p:sp>
        <p:nvSpPr>
          <p:cNvPr id="15" name="Shape 13"/>
          <p:cNvSpPr/>
          <p:nvPr/>
        </p:nvSpPr>
        <p:spPr>
          <a:xfrm>
            <a:off x="7958634" y="1879600"/>
            <a:ext cx="3420467" cy="1587500"/>
          </a:xfrm>
          <a:prstGeom prst="roundRect">
            <a:avLst>
              <a:gd name="adj" fmla="val 6400"/>
            </a:avLst>
          </a:prstGeom>
          <a:solidFill>
            <a:srgbClr val="DBE7FF"/>
          </a:solidFill>
          <a:ln/>
        </p:spPr>
        <p:txBody>
          <a:bodyPr/>
          <a:lstStyle/>
          <a:p>
            <a:endParaRPr lang="en-US"/>
          </a:p>
        </p:txBody>
      </p:sp>
      <p:sp>
        <p:nvSpPr>
          <p:cNvPr id="16" name="Shape 14"/>
          <p:cNvSpPr/>
          <p:nvPr/>
        </p:nvSpPr>
        <p:spPr>
          <a:xfrm>
            <a:off x="7958634" y="1879600"/>
            <a:ext cx="3420467" cy="1587500"/>
          </a:xfrm>
          <a:custGeom>
            <a:avLst/>
            <a:gdLst/>
            <a:ahLst/>
            <a:cxnLst/>
            <a:rect l="l" t="t" r="r" b="b"/>
            <a:pathLst>
              <a:path w="3420467" h="1587500">
                <a:moveTo>
                  <a:pt x="0" y="101600"/>
                </a:moveTo>
                <a:lnTo>
                  <a:pt x="0" y="101600"/>
                </a:lnTo>
                <a:arcTo wR="101600" hR="101600" stAng="10800000" swAng="5400000"/>
                <a:lnTo>
                  <a:pt x="3318867" y="0"/>
                </a:lnTo>
                <a:arcTo wR="101600" hR="101600" stAng="16200000" swAng="5400000"/>
                <a:lnTo>
                  <a:pt x="3420467" y="101600"/>
                </a:lnTo>
                <a:arcTo wR="101600" hR="50800" stAng="0" swAng="-5400000"/>
                <a:lnTo>
                  <a:pt x="101600" y="50800"/>
                </a:lnTo>
                <a:arcTo wR="101600" hR="50800" stAng="16200000" swAng="-5400000"/>
                <a:close/>
              </a:path>
            </a:pathLst>
          </a:custGeom>
          <a:solidFill>
            <a:srgbClr val="1D4ED8"/>
          </a:solidFill>
          <a:ln/>
        </p:spPr>
        <p:txBody>
          <a:bodyPr/>
          <a:lstStyle/>
          <a:p>
            <a:endParaRPr lang="en-US"/>
          </a:p>
        </p:txBody>
      </p:sp>
      <p:sp>
        <p:nvSpPr>
          <p:cNvPr id="17" name="Text 15"/>
          <p:cNvSpPr/>
          <p:nvPr/>
        </p:nvSpPr>
        <p:spPr>
          <a:xfrm>
            <a:off x="8136434" y="2108200"/>
            <a:ext cx="3156813"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Gun RF</a:t>
            </a:r>
            <a:endParaRPr lang="en-US" sz="1600" dirty="0"/>
          </a:p>
        </p:txBody>
      </p:sp>
      <p:sp>
        <p:nvSpPr>
          <p:cNvPr id="18" name="Text 16"/>
          <p:cNvSpPr/>
          <p:nvPr/>
        </p:nvSpPr>
        <p:spPr>
          <a:xfrm>
            <a:off x="8136434" y="2400300"/>
            <a:ext cx="3156813"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PGIA PGRA PGLA PGIP</a:t>
            </a:r>
            <a:endParaRPr lang="en-US" sz="1200" dirty="0"/>
          </a:p>
        </p:txBody>
      </p:sp>
      <p:sp>
        <p:nvSpPr>
          <p:cNvPr id="19" name="Text 17"/>
          <p:cNvSpPr/>
          <p:nvPr/>
        </p:nvSpPr>
        <p:spPr>
          <a:xfrm>
            <a:off x="8136434" y="2660650"/>
            <a:ext cx="3156813"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incident and reflected power, gun loop, phase; 960-sample waveforms</a:t>
            </a:r>
            <a:endParaRPr lang="en-US" sz="1200" dirty="0"/>
          </a:p>
        </p:txBody>
      </p:sp>
      <p:sp>
        <p:nvSpPr>
          <p:cNvPr id="20" name="Shape 18"/>
          <p:cNvSpPr/>
          <p:nvPr/>
        </p:nvSpPr>
        <p:spPr>
          <a:xfrm>
            <a:off x="812800" y="3619500"/>
            <a:ext cx="3420467" cy="1377950"/>
          </a:xfrm>
          <a:prstGeom prst="roundRect">
            <a:avLst>
              <a:gd name="adj" fmla="val 7373"/>
            </a:avLst>
          </a:prstGeom>
          <a:solidFill>
            <a:srgbClr val="EDE4FF"/>
          </a:solidFill>
          <a:ln/>
        </p:spPr>
        <p:txBody>
          <a:bodyPr/>
          <a:lstStyle/>
          <a:p>
            <a:endParaRPr lang="en-US"/>
          </a:p>
        </p:txBody>
      </p:sp>
      <p:sp>
        <p:nvSpPr>
          <p:cNvPr id="21" name="Shape 19"/>
          <p:cNvSpPr/>
          <p:nvPr/>
        </p:nvSpPr>
        <p:spPr>
          <a:xfrm>
            <a:off x="812800" y="3619500"/>
            <a:ext cx="3420467" cy="1377950"/>
          </a:xfrm>
          <a:custGeom>
            <a:avLst/>
            <a:gdLst/>
            <a:ahLst/>
            <a:cxnLst/>
            <a:rect l="l" t="t" r="r" b="b"/>
            <a:pathLst>
              <a:path w="3420467" h="1377950">
                <a:moveTo>
                  <a:pt x="0" y="101600"/>
                </a:moveTo>
                <a:lnTo>
                  <a:pt x="0" y="101600"/>
                </a:lnTo>
                <a:arcTo wR="101600" hR="101600" stAng="10800000" swAng="5400000"/>
                <a:lnTo>
                  <a:pt x="3318867" y="0"/>
                </a:lnTo>
                <a:arcTo wR="101600" hR="101600" stAng="16200000" swAng="5400000"/>
                <a:lnTo>
                  <a:pt x="3420467" y="101600"/>
                </a:lnTo>
                <a:arcTo wR="101600" hR="50800" stAng="0" swAng="-5400000"/>
                <a:lnTo>
                  <a:pt x="101600" y="50800"/>
                </a:lnTo>
                <a:arcTo wR="101600" hR="50800" stAng="16200000" swAng="-5400000"/>
                <a:close/>
              </a:path>
            </a:pathLst>
          </a:custGeom>
          <a:solidFill>
            <a:srgbClr val="6D28D9"/>
          </a:solidFill>
          <a:ln/>
        </p:spPr>
        <p:txBody>
          <a:bodyPr/>
          <a:lstStyle/>
          <a:p>
            <a:endParaRPr lang="en-US"/>
          </a:p>
        </p:txBody>
      </p:sp>
      <p:sp>
        <p:nvSpPr>
          <p:cNvPr id="22" name="Text 20"/>
          <p:cNvSpPr/>
          <p:nvPr/>
        </p:nvSpPr>
        <p:spPr>
          <a:xfrm>
            <a:off x="990600" y="3848100"/>
            <a:ext cx="3156813"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6D28D9"/>
                </a:solidFill>
                <a:latin typeface="Space Grotesk" pitchFamily="34" charset="0"/>
                <a:ea typeface="Space Grotesk" pitchFamily="34" charset="-122"/>
                <a:cs typeface="Space Grotesk" pitchFamily="34" charset="-120"/>
              </a:rPr>
              <a:t>Klystron 15</a:t>
            </a:r>
            <a:endParaRPr lang="en-US" sz="1600" dirty="0"/>
          </a:p>
        </p:txBody>
      </p:sp>
      <p:sp>
        <p:nvSpPr>
          <p:cNvPr id="23" name="Text 21"/>
          <p:cNvSpPr/>
          <p:nvPr/>
        </p:nvSpPr>
        <p:spPr>
          <a:xfrm>
            <a:off x="990600" y="4140200"/>
            <a:ext cx="3156813"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PKI15A PKR15A PKI15P</a:t>
            </a:r>
            <a:endParaRPr lang="en-US" sz="1200" dirty="0"/>
          </a:p>
        </p:txBody>
      </p:sp>
      <p:sp>
        <p:nvSpPr>
          <p:cNvPr id="24" name="Text 22"/>
          <p:cNvSpPr/>
          <p:nvPr/>
        </p:nvSpPr>
        <p:spPr>
          <a:xfrm>
            <a:off x="990600" y="4400550"/>
            <a:ext cx="3156813"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incident and reflected power, phase; 960-sample waveforms</a:t>
            </a:r>
            <a:endParaRPr lang="en-US" sz="1200" dirty="0"/>
          </a:p>
        </p:txBody>
      </p:sp>
      <p:sp>
        <p:nvSpPr>
          <p:cNvPr id="25" name="Shape 23"/>
          <p:cNvSpPr/>
          <p:nvPr/>
        </p:nvSpPr>
        <p:spPr>
          <a:xfrm>
            <a:off x="4385667" y="3619500"/>
            <a:ext cx="3420566" cy="1377950"/>
          </a:xfrm>
          <a:prstGeom prst="roundRect">
            <a:avLst>
              <a:gd name="adj" fmla="val 7373"/>
            </a:avLst>
          </a:prstGeom>
          <a:solidFill>
            <a:srgbClr val="D5F3EE"/>
          </a:solidFill>
          <a:ln/>
        </p:spPr>
        <p:txBody>
          <a:bodyPr/>
          <a:lstStyle/>
          <a:p>
            <a:endParaRPr lang="en-US"/>
          </a:p>
        </p:txBody>
      </p:sp>
      <p:sp>
        <p:nvSpPr>
          <p:cNvPr id="26" name="Shape 24"/>
          <p:cNvSpPr/>
          <p:nvPr/>
        </p:nvSpPr>
        <p:spPr>
          <a:xfrm>
            <a:off x="4385667" y="3619500"/>
            <a:ext cx="3420566" cy="1377950"/>
          </a:xfrm>
          <a:custGeom>
            <a:avLst/>
            <a:gdLst/>
            <a:ahLst/>
            <a:cxnLst/>
            <a:rect l="l" t="t" r="r" b="b"/>
            <a:pathLst>
              <a:path w="3420566" h="1377950">
                <a:moveTo>
                  <a:pt x="0" y="101600"/>
                </a:moveTo>
                <a:lnTo>
                  <a:pt x="0" y="101600"/>
                </a:lnTo>
                <a:arcTo wR="101600" hR="101600" stAng="10800000" swAng="5400000"/>
                <a:lnTo>
                  <a:pt x="3318966" y="0"/>
                </a:lnTo>
                <a:arcTo wR="101600" hR="101600" stAng="16200000" swAng="5400000"/>
                <a:lnTo>
                  <a:pt x="3420566" y="101600"/>
                </a:lnTo>
                <a:arcTo wR="101600" hR="50800" stAng="0" swAng="-5400000"/>
                <a:lnTo>
                  <a:pt x="101600" y="50800"/>
                </a:lnTo>
                <a:arcTo wR="101600" hR="50800" stAng="16200000" swAng="-5400000"/>
                <a:close/>
              </a:path>
            </a:pathLst>
          </a:custGeom>
          <a:solidFill>
            <a:srgbClr val="0F766E"/>
          </a:solidFill>
          <a:ln/>
        </p:spPr>
        <p:txBody>
          <a:bodyPr/>
          <a:lstStyle/>
          <a:p>
            <a:endParaRPr lang="en-US"/>
          </a:p>
        </p:txBody>
      </p:sp>
      <p:sp>
        <p:nvSpPr>
          <p:cNvPr id="27" name="Text 25"/>
          <p:cNvSpPr/>
          <p:nvPr/>
        </p:nvSpPr>
        <p:spPr>
          <a:xfrm>
            <a:off x="4563467" y="3848100"/>
            <a:ext cx="3156915"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F766E"/>
                </a:solidFill>
                <a:latin typeface="Space Grotesk" pitchFamily="34" charset="0"/>
                <a:ea typeface="Space Grotesk" pitchFamily="34" charset="-122"/>
                <a:cs typeface="Space Grotesk" pitchFamily="34" charset="-120"/>
              </a:rPr>
              <a:t>Magnets</a:t>
            </a:r>
            <a:endParaRPr lang="en-US" sz="1600" dirty="0"/>
          </a:p>
        </p:txBody>
      </p:sp>
      <p:sp>
        <p:nvSpPr>
          <p:cNvPr id="28" name="Text 26"/>
          <p:cNvSpPr/>
          <p:nvPr/>
        </p:nvSpPr>
        <p:spPr>
          <a:xfrm>
            <a:off x="4563467" y="4140200"/>
            <a:ext cx="3156915"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SNH_110 SNI_120 DHG0130</a:t>
            </a:r>
            <a:endParaRPr lang="en-US" sz="1200" dirty="0"/>
          </a:p>
        </p:txBody>
      </p:sp>
      <p:sp>
        <p:nvSpPr>
          <p:cNvPr id="29" name="Text 27"/>
          <p:cNvSpPr/>
          <p:nvPr/>
        </p:nvSpPr>
        <p:spPr>
          <a:xfrm>
            <a:off x="4563467" y="4400550"/>
            <a:ext cx="3156915"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solenoid and corrector currents, A; slow</a:t>
            </a:r>
            <a:endParaRPr lang="en-US" sz="1200" dirty="0"/>
          </a:p>
        </p:txBody>
      </p:sp>
      <p:sp>
        <p:nvSpPr>
          <p:cNvPr id="30" name="Shape 28"/>
          <p:cNvSpPr/>
          <p:nvPr/>
        </p:nvSpPr>
        <p:spPr>
          <a:xfrm>
            <a:off x="7958634" y="3619500"/>
            <a:ext cx="3420467" cy="1377950"/>
          </a:xfrm>
          <a:prstGeom prst="roundRect">
            <a:avLst>
              <a:gd name="adj" fmla="val 7373"/>
            </a:avLst>
          </a:prstGeom>
          <a:solidFill>
            <a:srgbClr val="FDF0D5"/>
          </a:solidFill>
          <a:ln/>
        </p:spPr>
        <p:txBody>
          <a:bodyPr/>
          <a:lstStyle/>
          <a:p>
            <a:endParaRPr lang="en-US"/>
          </a:p>
        </p:txBody>
      </p:sp>
      <p:sp>
        <p:nvSpPr>
          <p:cNvPr id="31" name="Shape 29"/>
          <p:cNvSpPr/>
          <p:nvPr/>
        </p:nvSpPr>
        <p:spPr>
          <a:xfrm>
            <a:off x="7958634" y="3619500"/>
            <a:ext cx="3420467" cy="1377950"/>
          </a:xfrm>
          <a:custGeom>
            <a:avLst/>
            <a:gdLst/>
            <a:ahLst/>
            <a:cxnLst/>
            <a:rect l="l" t="t" r="r" b="b"/>
            <a:pathLst>
              <a:path w="3420467" h="1377950">
                <a:moveTo>
                  <a:pt x="0" y="101600"/>
                </a:moveTo>
                <a:lnTo>
                  <a:pt x="0" y="101600"/>
                </a:lnTo>
                <a:arcTo wR="101600" hR="101600" stAng="10800000" swAng="5400000"/>
                <a:lnTo>
                  <a:pt x="3318867" y="0"/>
                </a:lnTo>
                <a:arcTo wR="101600" hR="101600" stAng="16200000" swAng="5400000"/>
                <a:lnTo>
                  <a:pt x="3420467" y="101600"/>
                </a:lnTo>
                <a:arcTo wR="101600" hR="50800" stAng="0" swAng="-5400000"/>
                <a:lnTo>
                  <a:pt x="101600" y="50800"/>
                </a:lnTo>
                <a:arcTo wR="101600" hR="50800" stAng="16200000" swAng="-5400000"/>
                <a:close/>
              </a:path>
            </a:pathLst>
          </a:custGeom>
          <a:solidFill>
            <a:srgbClr val="B45309"/>
          </a:solidFill>
          <a:ln/>
        </p:spPr>
        <p:txBody>
          <a:bodyPr/>
          <a:lstStyle/>
          <a:p>
            <a:endParaRPr lang="en-US"/>
          </a:p>
        </p:txBody>
      </p:sp>
      <p:sp>
        <p:nvSpPr>
          <p:cNvPr id="32" name="Text 30"/>
          <p:cNvSpPr/>
          <p:nvPr/>
        </p:nvSpPr>
        <p:spPr>
          <a:xfrm>
            <a:off x="8136434" y="3848100"/>
            <a:ext cx="3156813"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45309"/>
                </a:solidFill>
                <a:latin typeface="Space Grotesk" pitchFamily="34" charset="0"/>
                <a:ea typeface="Space Grotesk" pitchFamily="34" charset="-122"/>
                <a:cs typeface="Space Grotesk" pitchFamily="34" charset="-120"/>
              </a:rPr>
              <a:t>Ambient</a:t>
            </a:r>
            <a:endParaRPr lang="en-US" sz="1600" dirty="0"/>
          </a:p>
        </p:txBody>
      </p:sp>
      <p:sp>
        <p:nvSpPr>
          <p:cNvPr id="33" name="Text 31"/>
          <p:cNvSpPr/>
          <p:nvPr/>
        </p:nvSpPr>
        <p:spPr>
          <a:xfrm>
            <a:off x="8136434" y="4140200"/>
            <a:ext cx="3156813"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213D"/>
                </a:solidFill>
                <a:latin typeface="IBM Plex Mono" pitchFamily="49" charset="0"/>
                <a:ea typeface="IBM Plex Mono" pitchFamily="49" charset="-122"/>
                <a:cs typeface="IBM Plex Mono" pitchFamily="49" charset="-120"/>
              </a:rPr>
              <a:t>TEMP1–4 HUMID1–4</a:t>
            </a:r>
            <a:endParaRPr lang="en-US" sz="1200" dirty="0"/>
          </a:p>
        </p:txBody>
      </p:sp>
      <p:sp>
        <p:nvSpPr>
          <p:cNvPr id="34" name="Text 32"/>
          <p:cNvSpPr/>
          <p:nvPr/>
        </p:nvSpPr>
        <p:spPr>
          <a:xfrm>
            <a:off x="8136434" y="4400550"/>
            <a:ext cx="3156813"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hall temperature and humidity; slow</a:t>
            </a:r>
            <a:endParaRPr lang="en-US" sz="1200" dirty="0"/>
          </a:p>
        </p:txBody>
      </p:sp>
      <p:sp>
        <p:nvSpPr>
          <p:cNvPr id="35" name="Text 33"/>
          <p:cNvSpPr/>
          <p:nvPr/>
        </p:nvSpPr>
        <p:spPr>
          <a:xfrm>
            <a:off x="812800" y="5251450"/>
            <a:ext cx="10883392"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IBM Plex Sans" pitchFamily="34" charset="0"/>
                <a:ea typeface="IBM Plex Sans" pitchFamily="34" charset="-122"/>
                <a:cs typeface="IBM Plex Sans" pitchFamily="34" charset="-120"/>
              </a:rPr>
              <a:t>Not every signal carries information.</a:t>
            </a:r>
            <a:r>
              <a:rPr lang="en-US" sz="1600" dirty="0">
                <a:solidFill>
                  <a:srgbClr val="14213D"/>
                </a:solidFill>
                <a:latin typeface="IBM Plex Sans" pitchFamily="34" charset="0"/>
                <a:ea typeface="IBM Plex Sans" pitchFamily="34" charset="-122"/>
                <a:cs typeface="IBM Plex Sans" pitchFamily="34" charset="-120"/>
              </a:rPr>
              <a:t> Finding out which ones do is part of the challenge.</a:t>
            </a:r>
            <a:endParaRPr lang="en-US" sz="1600" dirty="0"/>
          </a:p>
        </p:txBody>
      </p:sp>
      <p:sp>
        <p:nvSpPr>
          <p:cNvPr id="36" name="Text 34"/>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37" name="Text 35"/>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18</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8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500"/>
                                        <p:tgtEl>
                                          <p:spTgt spid="3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childTnLst>
                          </p:cTn>
                        </p:par>
                        <p:par>
                          <p:cTn id="96" fill="hold">
                            <p:stCondLst>
                              <p:cond delay="1300"/>
                            </p:stCondLst>
                            <p:childTnLst>
                              <p:par>
                                <p:cTn id="97" presetID="10" presetClass="entr" presetSubtype="0" fill="hold" grpId="0" nodeType="after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0">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WHY IT IS HARD</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Real machine data</a:t>
            </a:r>
            <a:endParaRPr lang="en-US" sz="3600" dirty="0"/>
          </a:p>
        </p:txBody>
      </p:sp>
      <p:sp>
        <p:nvSpPr>
          <p:cNvPr id="5" name="Shape 3"/>
          <p:cNvSpPr/>
          <p:nvPr/>
        </p:nvSpPr>
        <p:spPr>
          <a:xfrm>
            <a:off x="812800" y="1930400"/>
            <a:ext cx="5207000" cy="1536700"/>
          </a:xfrm>
          <a:prstGeom prst="roundRect">
            <a:avLst>
              <a:gd name="adj" fmla="val 6612"/>
            </a:avLst>
          </a:prstGeom>
          <a:solidFill>
            <a:srgbClr val="DBE7FF"/>
          </a:solidFill>
          <a:ln/>
        </p:spPr>
        <p:txBody>
          <a:bodyPr/>
          <a:lstStyle/>
          <a:p>
            <a:endParaRPr lang="en-US"/>
          </a:p>
        </p:txBody>
      </p:sp>
      <p:pic>
        <p:nvPicPr>
          <p:cNvPr id="6" name="Image 0" descr="Clock"/>
          <p:cNvPicPr>
            <a:picLocks noChangeAspect="1"/>
          </p:cNvPicPr>
          <p:nvPr/>
        </p:nvPicPr>
        <p:blipFill>
          <a:blip r:embed="rId3"/>
          <a:srcRect/>
          <a:stretch/>
        </p:blipFill>
        <p:spPr>
          <a:xfrm>
            <a:off x="1016000" y="2133600"/>
            <a:ext cx="304800" cy="304800"/>
          </a:xfrm>
          <a:prstGeom prst="rect">
            <a:avLst/>
          </a:prstGeom>
        </p:spPr>
      </p:pic>
      <p:sp>
        <p:nvSpPr>
          <p:cNvPr id="7" name="Text 4"/>
          <p:cNvSpPr/>
          <p:nvPr/>
        </p:nvSpPr>
        <p:spPr>
          <a:xfrm>
            <a:off x="1473200" y="2133600"/>
            <a:ext cx="4473702"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Every reading has its own clock</a:t>
            </a:r>
            <a:endParaRPr lang="en-US" sz="1600" dirty="0"/>
          </a:p>
        </p:txBody>
      </p:sp>
      <p:sp>
        <p:nvSpPr>
          <p:cNvPr id="8" name="Text 5"/>
          <p:cNvSpPr/>
          <p:nvPr/>
        </p:nvSpPr>
        <p:spPr>
          <a:xfrm>
            <a:off x="1473200" y="2425700"/>
            <a:ext cx="4473702" cy="8636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A device that has not updated yet hands over the previous shot. Put each reading back on its shot.</a:t>
            </a:r>
            <a:endParaRPr lang="en-US" sz="1600" dirty="0"/>
          </a:p>
        </p:txBody>
      </p:sp>
      <p:sp>
        <p:nvSpPr>
          <p:cNvPr id="9" name="Shape 6"/>
          <p:cNvSpPr/>
          <p:nvPr/>
        </p:nvSpPr>
        <p:spPr>
          <a:xfrm>
            <a:off x="6172200" y="1930400"/>
            <a:ext cx="5207000" cy="1536700"/>
          </a:xfrm>
          <a:prstGeom prst="roundRect">
            <a:avLst>
              <a:gd name="adj" fmla="val 6612"/>
            </a:avLst>
          </a:prstGeom>
          <a:solidFill>
            <a:srgbClr val="FDF0D5"/>
          </a:solidFill>
          <a:ln/>
        </p:spPr>
        <p:txBody>
          <a:bodyPr/>
          <a:lstStyle/>
          <a:p>
            <a:endParaRPr lang="en-US"/>
          </a:p>
        </p:txBody>
      </p:sp>
      <p:pic>
        <p:nvPicPr>
          <p:cNvPr id="10" name="Image 1" descr="Activity"/>
          <p:cNvPicPr>
            <a:picLocks noChangeAspect="1"/>
          </p:cNvPicPr>
          <p:nvPr/>
        </p:nvPicPr>
        <p:blipFill>
          <a:blip r:embed="rId4"/>
          <a:srcRect/>
          <a:stretch/>
        </p:blipFill>
        <p:spPr>
          <a:xfrm>
            <a:off x="6375400" y="2133600"/>
            <a:ext cx="304800" cy="304800"/>
          </a:xfrm>
          <a:prstGeom prst="rect">
            <a:avLst/>
          </a:prstGeom>
        </p:spPr>
      </p:pic>
      <p:sp>
        <p:nvSpPr>
          <p:cNvPr id="11" name="Text 7"/>
          <p:cNvSpPr/>
          <p:nvPr/>
        </p:nvSpPr>
        <p:spPr>
          <a:xfrm>
            <a:off x="6832600" y="2133600"/>
            <a:ext cx="4473702"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45309"/>
                </a:solidFill>
                <a:latin typeface="Space Grotesk" pitchFamily="34" charset="0"/>
                <a:ea typeface="Space Grotesk" pitchFamily="34" charset="-122"/>
                <a:cs typeface="Space Grotesk" pitchFamily="34" charset="-120"/>
              </a:rPr>
              <a:t>Slow devices</a:t>
            </a:r>
            <a:endParaRPr lang="en-US" sz="1600" dirty="0"/>
          </a:p>
        </p:txBody>
      </p:sp>
      <p:sp>
        <p:nvSpPr>
          <p:cNvPr id="12" name="Text 8"/>
          <p:cNvSpPr/>
          <p:nvPr/>
        </p:nvSpPr>
        <p:spPr>
          <a:xfrm>
            <a:off x="6832600" y="2425700"/>
            <a:ext cx="4473702"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Temperature, humidity and magnet currents update less than once per shot.</a:t>
            </a:r>
            <a:endParaRPr lang="en-US" sz="1600" dirty="0"/>
          </a:p>
        </p:txBody>
      </p:sp>
      <p:sp>
        <p:nvSpPr>
          <p:cNvPr id="13" name="Shape 9"/>
          <p:cNvSpPr/>
          <p:nvPr/>
        </p:nvSpPr>
        <p:spPr>
          <a:xfrm>
            <a:off x="812800" y="3619500"/>
            <a:ext cx="5207000" cy="1536700"/>
          </a:xfrm>
          <a:prstGeom prst="roundRect">
            <a:avLst>
              <a:gd name="adj" fmla="val 6612"/>
            </a:avLst>
          </a:prstGeom>
          <a:solidFill>
            <a:srgbClr val="FFE6D5"/>
          </a:solidFill>
          <a:ln/>
        </p:spPr>
        <p:txBody>
          <a:bodyPr/>
          <a:lstStyle/>
          <a:p>
            <a:endParaRPr lang="en-US"/>
          </a:p>
        </p:txBody>
      </p:sp>
      <p:pic>
        <p:nvPicPr>
          <p:cNvPr id="14" name="Image 2" descr="Warning"/>
          <p:cNvPicPr>
            <a:picLocks noChangeAspect="1"/>
          </p:cNvPicPr>
          <p:nvPr/>
        </p:nvPicPr>
        <p:blipFill>
          <a:blip r:embed="rId5"/>
          <a:srcRect/>
          <a:stretch/>
        </p:blipFill>
        <p:spPr>
          <a:xfrm>
            <a:off x="1016000" y="3822700"/>
            <a:ext cx="304800" cy="304800"/>
          </a:xfrm>
          <a:prstGeom prst="rect">
            <a:avLst/>
          </a:prstGeom>
        </p:spPr>
      </p:pic>
      <p:sp>
        <p:nvSpPr>
          <p:cNvPr id="15" name="Text 10"/>
          <p:cNvSpPr/>
          <p:nvPr/>
        </p:nvSpPr>
        <p:spPr>
          <a:xfrm>
            <a:off x="1473200" y="3822700"/>
            <a:ext cx="4473702"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C2410C"/>
                </a:solidFill>
                <a:latin typeface="Space Grotesk" pitchFamily="34" charset="0"/>
                <a:ea typeface="Space Grotesk" pitchFamily="34" charset="-122"/>
                <a:cs typeface="Space Grotesk" pitchFamily="34" charset="-120"/>
              </a:rPr>
              <a:t>Bad shots</a:t>
            </a:r>
            <a:endParaRPr lang="en-US" sz="1600" dirty="0"/>
          </a:p>
        </p:txBody>
      </p:sp>
      <p:sp>
        <p:nvSpPr>
          <p:cNvPr id="16" name="Text 11"/>
          <p:cNvSpPr/>
          <p:nvPr/>
        </p:nvSpPr>
        <p:spPr>
          <a:xfrm>
            <a:off x="1473200" y="4114800"/>
            <a:ext cx="4473702"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Charge dropouts, bad camera exposures, a saturated scope. Flag them, don't delete them.</a:t>
            </a:r>
            <a:endParaRPr lang="en-US" sz="1600" dirty="0"/>
          </a:p>
        </p:txBody>
      </p:sp>
      <p:sp>
        <p:nvSpPr>
          <p:cNvPr id="17" name="Shape 12"/>
          <p:cNvSpPr/>
          <p:nvPr/>
        </p:nvSpPr>
        <p:spPr>
          <a:xfrm>
            <a:off x="6172200" y="3619500"/>
            <a:ext cx="5207000" cy="1536700"/>
          </a:xfrm>
          <a:prstGeom prst="roundRect">
            <a:avLst>
              <a:gd name="adj" fmla="val 6612"/>
            </a:avLst>
          </a:prstGeom>
          <a:solidFill>
            <a:srgbClr val="EDE4FF"/>
          </a:solidFill>
          <a:ln/>
        </p:spPr>
        <p:txBody>
          <a:bodyPr/>
          <a:lstStyle/>
          <a:p>
            <a:endParaRPr lang="en-US"/>
          </a:p>
        </p:txBody>
      </p:sp>
      <p:pic>
        <p:nvPicPr>
          <p:cNvPr id="18" name="Image 3" descr="Wrench"/>
          <p:cNvPicPr>
            <a:picLocks noChangeAspect="1"/>
          </p:cNvPicPr>
          <p:nvPr/>
        </p:nvPicPr>
        <p:blipFill>
          <a:blip r:embed="rId6"/>
          <a:srcRect/>
          <a:stretch/>
        </p:blipFill>
        <p:spPr>
          <a:xfrm>
            <a:off x="6375400" y="3822700"/>
            <a:ext cx="304800" cy="304800"/>
          </a:xfrm>
          <a:prstGeom prst="rect">
            <a:avLst/>
          </a:prstGeom>
        </p:spPr>
      </p:pic>
      <p:sp>
        <p:nvSpPr>
          <p:cNvPr id="19" name="Text 13"/>
          <p:cNvSpPr/>
          <p:nvPr/>
        </p:nvSpPr>
        <p:spPr>
          <a:xfrm>
            <a:off x="6832600" y="3822700"/>
            <a:ext cx="4473702"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6D28D9"/>
                </a:solidFill>
                <a:latin typeface="Space Grotesk" pitchFamily="34" charset="0"/>
                <a:ea typeface="Space Grotesk" pitchFamily="34" charset="-122"/>
                <a:cs typeface="Space Grotesk" pitchFamily="34" charset="-120"/>
              </a:rPr>
              <a:t>Features to build</a:t>
            </a:r>
            <a:endParaRPr lang="en-US" sz="1600" dirty="0"/>
          </a:p>
        </p:txBody>
      </p:sp>
      <p:sp>
        <p:nvSpPr>
          <p:cNvPr id="20" name="Text 14"/>
          <p:cNvSpPr/>
          <p:nvPr/>
        </p:nvSpPr>
        <p:spPr>
          <a:xfrm>
            <a:off x="6832600" y="4114800"/>
            <a:ext cx="4473702" cy="8636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Waveforms and camera images must become numbers: peaks, integrals, windows, spot position.</a:t>
            </a:r>
            <a:endParaRPr lang="en-US" sz="1600" dirty="0"/>
          </a:p>
        </p:txBody>
      </p:sp>
      <p:sp>
        <p:nvSpPr>
          <p:cNvPr id="21" name="Text 15"/>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22" name="Text 16"/>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19</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8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11">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Shape 1"/>
          <p:cNvSpPr/>
          <p:nvPr/>
        </p:nvSpPr>
        <p:spPr>
          <a:xfrm>
            <a:off x="812800" y="812800"/>
            <a:ext cx="1557040" cy="285750"/>
          </a:xfrm>
          <a:prstGeom prst="roundRect">
            <a:avLst>
              <a:gd name="adj" fmla="val 17778"/>
            </a:avLst>
          </a:prstGeom>
          <a:solidFill>
            <a:srgbClr val="0F766E"/>
          </a:solidFill>
          <a:ln/>
        </p:spPr>
        <p:txBody>
          <a:bodyPr/>
          <a:lstStyle/>
          <a:p>
            <a:endParaRPr lang="en-US"/>
          </a:p>
        </p:txBody>
      </p:sp>
      <p:sp>
        <p:nvSpPr>
          <p:cNvPr id="4" name="Text 2"/>
          <p:cNvSpPr/>
          <p:nvPr/>
        </p:nvSpPr>
        <p:spPr>
          <a:xfrm>
            <a:off x="914400" y="850900"/>
            <a:ext cx="140464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FFFDF7"/>
                </a:solidFill>
                <a:latin typeface="IBM Plex Mono" pitchFamily="49" charset="0"/>
                <a:ea typeface="IBM Plex Mono" pitchFamily="49" charset="-122"/>
                <a:cs typeface="IBM Plex Mono" pitchFamily="49" charset="-120"/>
              </a:rPr>
              <a:t>TIER 1 · EASY</a:t>
            </a:r>
            <a:endParaRPr lang="en-US" sz="1200" dirty="0"/>
          </a:p>
        </p:txBody>
      </p:sp>
      <p:sp>
        <p:nvSpPr>
          <p:cNvPr id="5" name="Text 3"/>
          <p:cNvSpPr>
            <a:spLocks noGrp="1"/>
          </p:cNvSpPr>
          <p:nvPr>
            <p:ph type="title"/>
          </p:nvPr>
        </p:nvSpPr>
        <p:spPr>
          <a:xfrm>
            <a:off x="812800" y="12001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Understand and clean the data</a:t>
            </a:r>
            <a:endParaRPr lang="en-US" sz="3600" dirty="0"/>
          </a:p>
        </p:txBody>
      </p:sp>
      <p:sp>
        <p:nvSpPr>
          <p:cNvPr id="7" name="Text 5"/>
          <p:cNvSpPr/>
          <p:nvPr/>
        </p:nvSpPr>
        <p:spPr>
          <a:xfrm>
            <a:off x="815975" y="2295525"/>
            <a:ext cx="5506541" cy="946150"/>
          </a:xfrm>
          <a:prstGeom prst="roundRect">
            <a:avLst>
              <a:gd name="adj" fmla="val 7718"/>
            </a:avLst>
          </a:prstGeom>
          <a:solidFill>
            <a:srgbClr val="FFFDF8"/>
          </a:solidFill>
          <a:ln w="6350">
            <a:solidFill>
              <a:srgbClr val="E6E0D2"/>
            </a:solidFill>
            <a:prstDash val="solid"/>
          </a:ln>
        </p:spPr>
        <p:txBody>
          <a:bodyPr wrap="square" lIns="134187" tIns="108787" rIns="0" bIns="83387" rtlCol="0" anchor="t">
            <a:normAutofit/>
          </a:bodyPr>
          <a:lstStyle/>
          <a:p>
            <a:pPr marL="0" indent="0" algn="l">
              <a:lnSpc>
                <a:spcPts val="1800"/>
              </a:lnSpc>
              <a:buNone/>
            </a:pPr>
            <a:r>
              <a:rPr lang="en-US" sz="1200" dirty="0">
                <a:solidFill>
                  <a:srgbClr val="14213D"/>
                </a:solidFill>
                <a:latin typeface="IBM Plex Mono" pitchFamily="49" charset="0"/>
                <a:ea typeface="IBM Plex Mono" pitchFamily="49" charset="-122"/>
                <a:cs typeface="IBM Plex Mono" pitchFamily="49" charset="-120"/>
              </a:rPr>
              <a:t>Clean the raw run, and grasp understand of all of them in which conditions were acquired and what they mean</a:t>
            </a:r>
            <a:endParaRPr lang="en-US" sz="1200" dirty="0"/>
          </a:p>
        </p:txBody>
      </p:sp>
      <p:sp>
        <p:nvSpPr>
          <p:cNvPr id="8" name="Text 6"/>
          <p:cNvSpPr/>
          <p:nvPr/>
        </p:nvSpPr>
        <p:spPr>
          <a:xfrm>
            <a:off x="870458" y="3448050"/>
            <a:ext cx="5613000" cy="1701800"/>
          </a:xfrm>
          <a:prstGeom prst="rect">
            <a:avLst/>
          </a:prstGeom>
          <a:noFill/>
          <a:ln/>
        </p:spPr>
        <p:txBody>
          <a:bodyPr wrap="square" lIns="0" tIns="0" rIns="0" bIns="0" rtlCol="0" anchor="t">
            <a:normAutofit/>
          </a:bodyPr>
          <a:lstStyle/>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Work out each run's regime from the data</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Flag dropouts and bad shots; don't delete them</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Put every reading back on its own shot</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Go beyond a waveform's peak and integral</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Rank every signal four ways: Pearson, Spearman, distance correlation, mutual information</a:t>
            </a:r>
            <a:endParaRPr lang="en-US" sz="1600" dirty="0"/>
          </a:p>
        </p:txBody>
      </p:sp>
      <p:sp>
        <p:nvSpPr>
          <p:cNvPr id="9" name="Shape 7"/>
          <p:cNvSpPr/>
          <p:nvPr/>
        </p:nvSpPr>
        <p:spPr>
          <a:xfrm>
            <a:off x="6630491" y="2006600"/>
            <a:ext cx="4748709" cy="3117850"/>
          </a:xfrm>
          <a:prstGeom prst="roundRect">
            <a:avLst>
              <a:gd name="adj" fmla="val 3259"/>
            </a:avLst>
          </a:prstGeom>
          <a:solidFill>
            <a:srgbClr val="D5F3EE"/>
          </a:solidFill>
          <a:ln/>
        </p:spPr>
        <p:txBody>
          <a:bodyPr/>
          <a:lstStyle/>
          <a:p>
            <a:endParaRPr lang="en-US"/>
          </a:p>
        </p:txBody>
      </p:sp>
      <p:sp>
        <p:nvSpPr>
          <p:cNvPr id="10" name="Shape 8"/>
          <p:cNvSpPr/>
          <p:nvPr/>
        </p:nvSpPr>
        <p:spPr>
          <a:xfrm>
            <a:off x="6630491" y="2006600"/>
            <a:ext cx="4748709" cy="3117850"/>
          </a:xfrm>
          <a:custGeom>
            <a:avLst/>
            <a:gdLst/>
            <a:ahLst/>
            <a:cxnLst/>
            <a:rect l="l" t="t" r="r" b="b"/>
            <a:pathLst>
              <a:path w="4748709" h="3117850">
                <a:moveTo>
                  <a:pt x="0" y="101600"/>
                </a:moveTo>
                <a:lnTo>
                  <a:pt x="0" y="101600"/>
                </a:lnTo>
                <a:arcTo wR="101600" hR="101600" stAng="10800000" swAng="5400000"/>
                <a:lnTo>
                  <a:pt x="4647109" y="0"/>
                </a:lnTo>
                <a:arcTo wR="101600" hR="101600" stAng="16200000" swAng="5400000"/>
                <a:lnTo>
                  <a:pt x="4748709" y="101600"/>
                </a:lnTo>
                <a:arcTo wR="101600" hR="50800" stAng="0" swAng="-5400000"/>
                <a:lnTo>
                  <a:pt x="101600" y="50800"/>
                </a:lnTo>
                <a:arcTo wR="101600" hR="50800" stAng="16200000" swAng="-5400000"/>
                <a:close/>
              </a:path>
            </a:pathLst>
          </a:custGeom>
          <a:solidFill>
            <a:srgbClr val="0F766E"/>
          </a:solidFill>
          <a:ln/>
        </p:spPr>
        <p:txBody>
          <a:bodyPr/>
          <a:lstStyle/>
          <a:p>
            <a:endParaRPr lang="en-US"/>
          </a:p>
        </p:txBody>
      </p:sp>
      <p:sp>
        <p:nvSpPr>
          <p:cNvPr id="11" name="Text 9"/>
          <p:cNvSpPr/>
          <p:nvPr/>
        </p:nvSpPr>
        <p:spPr>
          <a:xfrm>
            <a:off x="6884491" y="2311400"/>
            <a:ext cx="436793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0F766E"/>
                </a:solidFill>
                <a:latin typeface="IBM Plex Mono" pitchFamily="49" charset="0"/>
                <a:ea typeface="IBM Plex Mono" pitchFamily="49" charset="-122"/>
                <a:cs typeface="IBM Plex Mono" pitchFamily="49" charset="-120"/>
              </a:rPr>
              <a:t>THE GOAL</a:t>
            </a:r>
            <a:endParaRPr lang="en-US" sz="1200" dirty="0"/>
          </a:p>
        </p:txBody>
      </p:sp>
      <p:sp>
        <p:nvSpPr>
          <p:cNvPr id="12" name="Text 10"/>
          <p:cNvSpPr/>
          <p:nvPr/>
        </p:nvSpPr>
        <p:spPr>
          <a:xfrm>
            <a:off x="6942149" y="2647949"/>
            <a:ext cx="4302652" cy="2079625"/>
          </a:xfrm>
          <a:prstGeom prst="rect">
            <a:avLst/>
          </a:prstGeom>
          <a:noFill/>
          <a:ln/>
        </p:spPr>
        <p:txBody>
          <a:bodyPr wrap="square" lIns="0" tIns="0" rIns="0" bIns="0" rtlCol="0" anchor="t">
            <a:normAutofit/>
          </a:bodyPr>
          <a:lstStyle/>
          <a:p>
            <a:pPr marL="342900" indent="-342900" algn="l">
              <a:lnSpc>
                <a:spcPts val="2240"/>
              </a:lnSpc>
              <a:buSzPct val="100000"/>
              <a:buFont typeface="+mj-lt"/>
              <a:buAutoNum type="arabicPeriod"/>
            </a:pPr>
            <a:r>
              <a:rPr lang="en-US" sz="1600" dirty="0">
                <a:solidFill>
                  <a:srgbClr val="14213D"/>
                </a:solidFill>
                <a:latin typeface="IBM Plex Sans" pitchFamily="34" charset="0"/>
                <a:ea typeface="IBM Plex Sans" pitchFamily="34" charset="-122"/>
                <a:cs typeface="IBM Plex Sans" pitchFamily="34" charset="-120"/>
              </a:rPr>
              <a:t>Synchronize the data checking different at lags for different variables</a:t>
            </a:r>
            <a:endParaRPr lang="en-US" sz="1600" dirty="0"/>
          </a:p>
          <a:p>
            <a:pPr marL="342900" indent="-342900" algn="l">
              <a:lnSpc>
                <a:spcPts val="2240"/>
              </a:lnSpc>
              <a:buSzPct val="100000"/>
              <a:buFont typeface="+mj-lt"/>
              <a:buAutoNum type="arabicPeriod"/>
            </a:pPr>
            <a:r>
              <a:rPr lang="en-US" sz="1600" dirty="0">
                <a:solidFill>
                  <a:srgbClr val="14213D"/>
                </a:solidFill>
                <a:latin typeface="IBM Plex Sans" pitchFamily="34" charset="0"/>
                <a:ea typeface="IBM Plex Sans" pitchFamily="34" charset="-122"/>
                <a:cs typeface="IBM Plex Sans" pitchFamily="34" charset="-120"/>
              </a:rPr>
              <a:t>A reason for every variable kept or dropped</a:t>
            </a:r>
            <a:endParaRPr lang="en-US" sz="1600" dirty="0"/>
          </a:p>
          <a:p>
            <a:pPr marL="342900" indent="-342900" algn="l">
              <a:lnSpc>
                <a:spcPts val="2240"/>
              </a:lnSpc>
              <a:buSzPct val="100000"/>
              <a:buFont typeface="+mj-lt"/>
              <a:buAutoNum type="arabicPeriod"/>
            </a:pPr>
            <a:r>
              <a:rPr lang="en-US" sz="1600" dirty="0">
                <a:solidFill>
                  <a:srgbClr val="14213D"/>
                </a:solidFill>
                <a:latin typeface="IBM Plex Sans" pitchFamily="34" charset="0"/>
                <a:ea typeface="IBM Plex Sans" pitchFamily="34" charset="-122"/>
                <a:cs typeface="IBM Plex Sans" pitchFamily="34" charset="-120"/>
              </a:rPr>
              <a:t>A ranking that holds across runs, or is explained where it changes</a:t>
            </a:r>
          </a:p>
          <a:p>
            <a:pPr marL="342900" indent="-342900" algn="l">
              <a:lnSpc>
                <a:spcPts val="2240"/>
              </a:lnSpc>
              <a:buSzPct val="100000"/>
              <a:buFont typeface="+mj-lt"/>
              <a:buAutoNum type="arabicPeriod"/>
            </a:pPr>
            <a:r>
              <a:rPr lang="en-US" sz="1600" dirty="0">
                <a:solidFill>
                  <a:srgbClr val="14213D"/>
                </a:solidFill>
                <a:latin typeface="IBM Plex Sans" pitchFamily="34" charset="0"/>
              </a:rPr>
              <a:t>Prepare dataset for the future test</a:t>
            </a:r>
            <a:endParaRPr lang="en-US" sz="1600" dirty="0"/>
          </a:p>
        </p:txBody>
      </p:sp>
      <p:sp>
        <p:nvSpPr>
          <p:cNvPr id="13" name="Text 11"/>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14" name="Text 12"/>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20</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12">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Shape 1"/>
          <p:cNvSpPr/>
          <p:nvPr/>
        </p:nvSpPr>
        <p:spPr>
          <a:xfrm>
            <a:off x="812800" y="812800"/>
            <a:ext cx="1765300" cy="285750"/>
          </a:xfrm>
          <a:prstGeom prst="roundRect">
            <a:avLst>
              <a:gd name="adj" fmla="val 17778"/>
            </a:avLst>
          </a:prstGeom>
          <a:solidFill>
            <a:srgbClr val="1D4ED8"/>
          </a:solidFill>
          <a:ln/>
        </p:spPr>
        <p:txBody>
          <a:bodyPr/>
          <a:lstStyle/>
          <a:p>
            <a:endParaRPr lang="en-US"/>
          </a:p>
        </p:txBody>
      </p:sp>
      <p:sp>
        <p:nvSpPr>
          <p:cNvPr id="4" name="Text 2"/>
          <p:cNvSpPr/>
          <p:nvPr/>
        </p:nvSpPr>
        <p:spPr>
          <a:xfrm>
            <a:off x="914400" y="850900"/>
            <a:ext cx="161290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FFFDF7"/>
                </a:solidFill>
                <a:latin typeface="IBM Plex Mono" pitchFamily="49" charset="0"/>
                <a:ea typeface="IBM Plex Mono" pitchFamily="49" charset="-122"/>
                <a:cs typeface="IBM Plex Mono" pitchFamily="49" charset="-120"/>
              </a:rPr>
              <a:t>TIER 2 · MEDIUM</a:t>
            </a:r>
            <a:endParaRPr lang="en-US" sz="1200" dirty="0"/>
          </a:p>
        </p:txBody>
      </p:sp>
      <p:sp>
        <p:nvSpPr>
          <p:cNvPr id="5" name="Text 3"/>
          <p:cNvSpPr>
            <a:spLocks noGrp="1"/>
          </p:cNvSpPr>
          <p:nvPr>
            <p:ph type="title"/>
          </p:nvPr>
        </p:nvSpPr>
        <p:spPr>
          <a:xfrm>
            <a:off x="812800" y="12001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Virtual diagnostic</a:t>
            </a:r>
            <a:endParaRPr lang="en-US" sz="3600" dirty="0"/>
          </a:p>
        </p:txBody>
      </p:sp>
      <p:sp>
        <p:nvSpPr>
          <p:cNvPr id="7" name="Text 5"/>
          <p:cNvSpPr/>
          <p:nvPr/>
        </p:nvSpPr>
        <p:spPr>
          <a:xfrm>
            <a:off x="815975" y="2295525"/>
            <a:ext cx="5506541" cy="717550"/>
          </a:xfrm>
          <a:prstGeom prst="roundRect">
            <a:avLst>
              <a:gd name="adj" fmla="val 10177"/>
            </a:avLst>
          </a:prstGeom>
          <a:solidFill>
            <a:srgbClr val="FFFDF8"/>
          </a:solidFill>
          <a:ln w="6350">
            <a:solidFill>
              <a:srgbClr val="E6E0D2"/>
            </a:solidFill>
            <a:prstDash val="solid"/>
          </a:ln>
        </p:spPr>
        <p:txBody>
          <a:bodyPr wrap="square" lIns="134187" tIns="108787" rIns="0" bIns="83387" rtlCol="0" anchor="t">
            <a:normAutofit/>
          </a:bodyPr>
          <a:lstStyle/>
          <a:p>
            <a:pPr marL="0" indent="0" algn="l">
              <a:lnSpc>
                <a:spcPts val="1800"/>
              </a:lnSpc>
              <a:buNone/>
            </a:pPr>
            <a:r>
              <a:rPr lang="en-US" sz="1200" dirty="0">
                <a:solidFill>
                  <a:srgbClr val="14213D"/>
                </a:solidFill>
                <a:latin typeface="IBM Plex Mono" pitchFamily="49" charset="0"/>
                <a:ea typeface="IBM Plex Mono" pitchFamily="49" charset="-122"/>
                <a:cs typeface="IBM Plex Mono" pitchFamily="49" charset="-120"/>
              </a:rPr>
              <a:t>Examinate the performance of various model and try with and without BCM_GUN in the loop </a:t>
            </a:r>
            <a:endParaRPr lang="en-US" sz="1200" dirty="0"/>
          </a:p>
        </p:txBody>
      </p:sp>
      <p:sp>
        <p:nvSpPr>
          <p:cNvPr id="8" name="Text 6"/>
          <p:cNvSpPr/>
          <p:nvPr/>
        </p:nvSpPr>
        <p:spPr>
          <a:xfrm>
            <a:off x="870458" y="3219450"/>
            <a:ext cx="5613000" cy="2260600"/>
          </a:xfrm>
          <a:prstGeom prst="rect">
            <a:avLst/>
          </a:prstGeom>
          <a:noFill/>
          <a:ln/>
        </p:spPr>
        <p:txBody>
          <a:bodyPr wrap="square" lIns="0" tIns="0" rIns="0" bIns="0" rtlCol="0" anchor="t">
            <a:normAutofit/>
          </a:bodyPr>
          <a:lstStyle/>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Compare a linear model, a tree ensemble and a neural network</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Show what drives each model</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Cross-run: train on one run, test on another</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Report how much the metrics change with different past history</a:t>
            </a:r>
            <a:endParaRPr lang="en-US" sz="1600" dirty="0"/>
          </a:p>
        </p:txBody>
      </p:sp>
      <p:sp>
        <p:nvSpPr>
          <p:cNvPr id="9" name="Shape 7"/>
          <p:cNvSpPr/>
          <p:nvPr/>
        </p:nvSpPr>
        <p:spPr>
          <a:xfrm>
            <a:off x="6630491" y="2006600"/>
            <a:ext cx="4748709" cy="3448050"/>
          </a:xfrm>
          <a:prstGeom prst="roundRect">
            <a:avLst>
              <a:gd name="adj" fmla="val 2947"/>
            </a:avLst>
          </a:prstGeom>
          <a:solidFill>
            <a:srgbClr val="DBE7FF"/>
          </a:solidFill>
          <a:ln/>
        </p:spPr>
        <p:txBody>
          <a:bodyPr/>
          <a:lstStyle/>
          <a:p>
            <a:endParaRPr lang="en-US"/>
          </a:p>
        </p:txBody>
      </p:sp>
      <p:sp>
        <p:nvSpPr>
          <p:cNvPr id="10" name="Shape 8"/>
          <p:cNvSpPr/>
          <p:nvPr/>
        </p:nvSpPr>
        <p:spPr>
          <a:xfrm>
            <a:off x="6630491" y="2006600"/>
            <a:ext cx="4748709" cy="3448050"/>
          </a:xfrm>
          <a:custGeom>
            <a:avLst/>
            <a:gdLst/>
            <a:ahLst/>
            <a:cxnLst/>
            <a:rect l="l" t="t" r="r" b="b"/>
            <a:pathLst>
              <a:path w="4748709" h="3448050">
                <a:moveTo>
                  <a:pt x="0" y="101600"/>
                </a:moveTo>
                <a:lnTo>
                  <a:pt x="0" y="101600"/>
                </a:lnTo>
                <a:arcTo wR="101600" hR="101600" stAng="10800000" swAng="5400000"/>
                <a:lnTo>
                  <a:pt x="4647109" y="0"/>
                </a:lnTo>
                <a:arcTo wR="101600" hR="101600" stAng="16200000" swAng="5400000"/>
                <a:lnTo>
                  <a:pt x="4748709" y="101600"/>
                </a:lnTo>
                <a:arcTo wR="101600" hR="50800" stAng="0" swAng="-5400000"/>
                <a:lnTo>
                  <a:pt x="101600" y="50800"/>
                </a:lnTo>
                <a:arcTo wR="101600" hR="50800" stAng="16200000" swAng="-5400000"/>
                <a:close/>
              </a:path>
            </a:pathLst>
          </a:custGeom>
          <a:solidFill>
            <a:srgbClr val="1D4ED8"/>
          </a:solidFill>
          <a:ln/>
        </p:spPr>
        <p:txBody>
          <a:bodyPr/>
          <a:lstStyle/>
          <a:p>
            <a:endParaRPr lang="en-US"/>
          </a:p>
        </p:txBody>
      </p:sp>
      <p:sp>
        <p:nvSpPr>
          <p:cNvPr id="11" name="Text 9"/>
          <p:cNvSpPr/>
          <p:nvPr/>
        </p:nvSpPr>
        <p:spPr>
          <a:xfrm>
            <a:off x="6884491" y="2311400"/>
            <a:ext cx="436793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1D4ED8"/>
                </a:solidFill>
                <a:latin typeface="IBM Plex Mono" pitchFamily="49" charset="0"/>
                <a:ea typeface="IBM Plex Mono" pitchFamily="49" charset="-122"/>
                <a:cs typeface="IBM Plex Mono" pitchFamily="49" charset="-120"/>
              </a:rPr>
              <a:t>THE GOAL</a:t>
            </a:r>
            <a:endParaRPr lang="en-US" sz="1200" dirty="0"/>
          </a:p>
        </p:txBody>
      </p:sp>
      <p:sp>
        <p:nvSpPr>
          <p:cNvPr id="12" name="Text 10"/>
          <p:cNvSpPr/>
          <p:nvPr/>
        </p:nvSpPr>
        <p:spPr>
          <a:xfrm>
            <a:off x="6884491" y="2647950"/>
            <a:ext cx="4367930" cy="1913890"/>
          </a:xfrm>
          <a:prstGeom prst="rect">
            <a:avLst/>
          </a:prstGeom>
          <a:noFill/>
          <a:ln/>
        </p:spPr>
        <p:txBody>
          <a:bodyPr wrap="square" lIns="0" tIns="0" rIns="0" bIns="0" rtlCol="0" anchor="t">
            <a:normAutofit/>
          </a:bodyPr>
          <a:lstStyle/>
          <a:p>
            <a:pPr marL="342900" indent="-342900" algn="l">
              <a:lnSpc>
                <a:spcPts val="2240"/>
              </a:lnSpc>
              <a:buFont typeface="+mj-lt"/>
              <a:buAutoNum type="arabicPeriod"/>
            </a:pPr>
            <a:r>
              <a:rPr lang="en-US" sz="1600" dirty="0">
                <a:solidFill>
                  <a:srgbClr val="14213D"/>
                </a:solidFill>
                <a:latin typeface="IBM Plex Sans" pitchFamily="34" charset="0"/>
                <a:ea typeface="IBM Plex Sans" pitchFamily="34" charset="-122"/>
                <a:cs typeface="IBM Plex Sans" pitchFamily="34" charset="-120"/>
              </a:rPr>
              <a:t>Obtain good performance in the virtual diagnostic fashion.</a:t>
            </a:r>
          </a:p>
          <a:p>
            <a:pPr marL="342900" indent="-342900" algn="l">
              <a:lnSpc>
                <a:spcPts val="2240"/>
              </a:lnSpc>
              <a:buFont typeface="+mj-lt"/>
              <a:buAutoNum type="arabicPeriod"/>
            </a:pPr>
            <a:r>
              <a:rPr lang="en-US" sz="1600" dirty="0">
                <a:solidFill>
                  <a:srgbClr val="14213D"/>
                </a:solidFill>
                <a:latin typeface="IBM Plex Sans" pitchFamily="34" charset="0"/>
                <a:ea typeface="IBM Plex Sans" pitchFamily="34" charset="-122"/>
                <a:cs typeface="IBM Plex Sans" pitchFamily="34" charset="-120"/>
              </a:rPr>
              <a:t>Identify the right metric and try some basic model (</a:t>
            </a:r>
            <a:r>
              <a:rPr lang="en-US" sz="1600" dirty="0" err="1">
                <a:solidFill>
                  <a:srgbClr val="14213D"/>
                </a:solidFill>
                <a:latin typeface="IBM Plex Sans" pitchFamily="34" charset="0"/>
                <a:ea typeface="IBM Plex Sans" pitchFamily="34" charset="-122"/>
                <a:cs typeface="IBM Plex Sans" pitchFamily="34" charset="-120"/>
              </a:rPr>
              <a:t>ElasticNet</a:t>
            </a:r>
            <a:r>
              <a:rPr lang="en-US" sz="1600" dirty="0">
                <a:solidFill>
                  <a:srgbClr val="14213D"/>
                </a:solidFill>
                <a:latin typeface="IBM Plex Sans" pitchFamily="34" charset="0"/>
                <a:ea typeface="IBM Plex Sans" pitchFamily="34" charset="-122"/>
                <a:cs typeface="IBM Plex Sans" pitchFamily="34" charset="-120"/>
              </a:rPr>
              <a:t>, Random Forest, XGBoost and MLP).</a:t>
            </a:r>
            <a:endParaRPr lang="en-US" sz="1600" dirty="0"/>
          </a:p>
        </p:txBody>
      </p:sp>
      <p:sp>
        <p:nvSpPr>
          <p:cNvPr id="14" name="Text 12"/>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 </a:t>
            </a:r>
            <a:endParaRPr lang="en-US" sz="1200" dirty="0"/>
          </a:p>
        </p:txBody>
      </p:sp>
      <p:sp>
        <p:nvSpPr>
          <p:cNvPr id="15" name="Text 13"/>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21</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13">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Shape 1"/>
          <p:cNvSpPr/>
          <p:nvPr/>
        </p:nvSpPr>
        <p:spPr>
          <a:xfrm>
            <a:off x="812800" y="812800"/>
            <a:ext cx="1557040" cy="285750"/>
          </a:xfrm>
          <a:prstGeom prst="roundRect">
            <a:avLst>
              <a:gd name="adj" fmla="val 17778"/>
            </a:avLst>
          </a:prstGeom>
          <a:solidFill>
            <a:srgbClr val="BE185D"/>
          </a:solidFill>
          <a:ln/>
        </p:spPr>
        <p:txBody>
          <a:bodyPr/>
          <a:lstStyle/>
          <a:p>
            <a:endParaRPr lang="en-US"/>
          </a:p>
        </p:txBody>
      </p:sp>
      <p:sp>
        <p:nvSpPr>
          <p:cNvPr id="4" name="Text 2"/>
          <p:cNvSpPr/>
          <p:nvPr/>
        </p:nvSpPr>
        <p:spPr>
          <a:xfrm>
            <a:off x="914400" y="850900"/>
            <a:ext cx="140464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FFFDF7"/>
                </a:solidFill>
                <a:latin typeface="IBM Plex Mono" pitchFamily="49" charset="0"/>
                <a:ea typeface="IBM Plex Mono" pitchFamily="49" charset="-122"/>
                <a:cs typeface="IBM Plex Mono" pitchFamily="49" charset="-120"/>
              </a:rPr>
              <a:t>TIER 3 · HARD</a:t>
            </a:r>
            <a:endParaRPr lang="en-US" sz="1200" dirty="0"/>
          </a:p>
        </p:txBody>
      </p:sp>
      <p:sp>
        <p:nvSpPr>
          <p:cNvPr id="5" name="Text 3"/>
          <p:cNvSpPr>
            <a:spLocks noGrp="1"/>
          </p:cNvSpPr>
          <p:nvPr>
            <p:ph type="title"/>
          </p:nvPr>
        </p:nvSpPr>
        <p:spPr>
          <a:xfrm>
            <a:off x="812800" y="12001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Forecasting</a:t>
            </a:r>
            <a:endParaRPr lang="en-US" sz="3600" dirty="0"/>
          </a:p>
        </p:txBody>
      </p:sp>
      <p:sp>
        <p:nvSpPr>
          <p:cNvPr id="7" name="Text 5"/>
          <p:cNvSpPr/>
          <p:nvPr/>
        </p:nvSpPr>
        <p:spPr>
          <a:xfrm>
            <a:off x="815975" y="2295525"/>
            <a:ext cx="5506541" cy="717550"/>
          </a:xfrm>
          <a:prstGeom prst="roundRect">
            <a:avLst>
              <a:gd name="adj" fmla="val 10177"/>
            </a:avLst>
          </a:prstGeom>
          <a:solidFill>
            <a:srgbClr val="FFFDF8"/>
          </a:solidFill>
          <a:ln w="6350">
            <a:solidFill>
              <a:srgbClr val="E6E0D2"/>
            </a:solidFill>
            <a:prstDash val="solid"/>
          </a:ln>
        </p:spPr>
        <p:txBody>
          <a:bodyPr wrap="square" lIns="134187" tIns="108787" rIns="0" bIns="83387" rtlCol="0" anchor="t">
            <a:normAutofit/>
          </a:bodyPr>
          <a:lstStyle/>
          <a:p>
            <a:pPr marL="0" indent="0" algn="l">
              <a:lnSpc>
                <a:spcPts val="1800"/>
              </a:lnSpc>
              <a:buNone/>
            </a:pPr>
            <a:r>
              <a:rPr lang="en-US" sz="1200" dirty="0">
                <a:solidFill>
                  <a:srgbClr val="14213D"/>
                </a:solidFill>
                <a:latin typeface="IBM Plex Mono" pitchFamily="49" charset="0"/>
                <a:ea typeface="IBM Plex Mono" pitchFamily="49" charset="-122"/>
                <a:cs typeface="IBM Plex Mono" pitchFamily="49" charset="-120"/>
              </a:rPr>
              <a:t>Repeat what done for virtual diagnostic in a more complex scenario</a:t>
            </a:r>
            <a:endParaRPr lang="en-US" sz="1200" dirty="0"/>
          </a:p>
        </p:txBody>
      </p:sp>
      <p:sp>
        <p:nvSpPr>
          <p:cNvPr id="8" name="Text 6"/>
          <p:cNvSpPr/>
          <p:nvPr/>
        </p:nvSpPr>
        <p:spPr>
          <a:xfrm>
            <a:off x="870458" y="3219450"/>
            <a:ext cx="5613000" cy="1981200"/>
          </a:xfrm>
          <a:prstGeom prst="rect">
            <a:avLst/>
          </a:prstGeom>
          <a:noFill/>
          <a:ln/>
        </p:spPr>
        <p:txBody>
          <a:bodyPr wrap="square" lIns="0" tIns="0" rIns="0" bIns="0" rtlCol="0" anchor="t">
            <a:normAutofit/>
          </a:bodyPr>
          <a:lstStyle/>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One step ahead, then up to 50 shots</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At least one sequence model: TFT, DeepAR, LSTM/GRU or a time-series foundation model</a:t>
            </a:r>
            <a:endParaRPr lang="en-US" sz="1600" dirty="0"/>
          </a:p>
          <a:p>
            <a:pPr marL="196342" indent="-196342" algn="l">
              <a:lnSpc>
                <a:spcPts val="2240"/>
              </a:lnSpc>
              <a:buSzPct val="100000"/>
              <a:buChar char="•"/>
            </a:pPr>
            <a:r>
              <a:rPr lang="en-US" sz="1600" dirty="0">
                <a:solidFill>
                  <a:srgbClr val="3B4660"/>
                </a:solidFill>
                <a:latin typeface="IBM Plex Sans" pitchFamily="34" charset="0"/>
                <a:ea typeface="IBM Plex Sans" pitchFamily="34" charset="-122"/>
                <a:cs typeface="IBM Plex Sans" pitchFamily="34" charset="-120"/>
              </a:rPr>
              <a:t>Tune the context window and show its effect</a:t>
            </a:r>
            <a:endParaRPr lang="en-US" sz="1600" dirty="0"/>
          </a:p>
        </p:txBody>
      </p:sp>
      <p:sp>
        <p:nvSpPr>
          <p:cNvPr id="9" name="Shape 7"/>
          <p:cNvSpPr/>
          <p:nvPr/>
        </p:nvSpPr>
        <p:spPr>
          <a:xfrm>
            <a:off x="6630491" y="2006600"/>
            <a:ext cx="4748709" cy="3168650"/>
          </a:xfrm>
          <a:prstGeom prst="roundRect">
            <a:avLst>
              <a:gd name="adj" fmla="val 3206"/>
            </a:avLst>
          </a:prstGeom>
          <a:solidFill>
            <a:srgbClr val="FDE2EF"/>
          </a:solidFill>
          <a:ln/>
        </p:spPr>
        <p:txBody>
          <a:bodyPr/>
          <a:lstStyle/>
          <a:p>
            <a:endParaRPr lang="en-US"/>
          </a:p>
        </p:txBody>
      </p:sp>
      <p:sp>
        <p:nvSpPr>
          <p:cNvPr id="10" name="Shape 8"/>
          <p:cNvSpPr/>
          <p:nvPr/>
        </p:nvSpPr>
        <p:spPr>
          <a:xfrm>
            <a:off x="6630491" y="2006600"/>
            <a:ext cx="4748709" cy="3168650"/>
          </a:xfrm>
          <a:custGeom>
            <a:avLst/>
            <a:gdLst/>
            <a:ahLst/>
            <a:cxnLst/>
            <a:rect l="l" t="t" r="r" b="b"/>
            <a:pathLst>
              <a:path w="4748709" h="3168650">
                <a:moveTo>
                  <a:pt x="0" y="101600"/>
                </a:moveTo>
                <a:lnTo>
                  <a:pt x="0" y="101600"/>
                </a:lnTo>
                <a:arcTo wR="101600" hR="101600" stAng="10800000" swAng="5400000"/>
                <a:lnTo>
                  <a:pt x="4647109" y="0"/>
                </a:lnTo>
                <a:arcTo wR="101600" hR="101600" stAng="16200000" swAng="5400000"/>
                <a:lnTo>
                  <a:pt x="4748709" y="101600"/>
                </a:lnTo>
                <a:arcTo wR="101600" hR="50800" stAng="0" swAng="-5400000"/>
                <a:lnTo>
                  <a:pt x="101600" y="50800"/>
                </a:lnTo>
                <a:arcTo wR="101600" hR="50800" stAng="16200000" swAng="-5400000"/>
                <a:close/>
              </a:path>
            </a:pathLst>
          </a:custGeom>
          <a:solidFill>
            <a:srgbClr val="BE185D"/>
          </a:solidFill>
          <a:ln/>
        </p:spPr>
        <p:txBody>
          <a:bodyPr/>
          <a:lstStyle/>
          <a:p>
            <a:endParaRPr lang="en-US"/>
          </a:p>
        </p:txBody>
      </p:sp>
      <p:sp>
        <p:nvSpPr>
          <p:cNvPr id="11" name="Text 9"/>
          <p:cNvSpPr/>
          <p:nvPr/>
        </p:nvSpPr>
        <p:spPr>
          <a:xfrm>
            <a:off x="6884491" y="2311400"/>
            <a:ext cx="4367930" cy="23495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BE185D"/>
                </a:solidFill>
                <a:latin typeface="IBM Plex Mono" pitchFamily="49" charset="0"/>
                <a:ea typeface="IBM Plex Mono" pitchFamily="49" charset="-122"/>
                <a:cs typeface="IBM Plex Mono" pitchFamily="49" charset="-120"/>
              </a:rPr>
              <a:t>THE GOAL</a:t>
            </a:r>
            <a:endParaRPr lang="en-US" sz="1200" dirty="0"/>
          </a:p>
        </p:txBody>
      </p:sp>
      <p:sp>
        <p:nvSpPr>
          <p:cNvPr id="12" name="Text 10"/>
          <p:cNvSpPr/>
          <p:nvPr/>
        </p:nvSpPr>
        <p:spPr>
          <a:xfrm>
            <a:off x="6913265" y="2647950"/>
            <a:ext cx="4331536" cy="1802130"/>
          </a:xfrm>
          <a:prstGeom prst="rect">
            <a:avLst/>
          </a:prstGeom>
          <a:noFill/>
          <a:ln/>
        </p:spPr>
        <p:txBody>
          <a:bodyPr wrap="square" lIns="0" tIns="0" rIns="0" bIns="0" rtlCol="0" anchor="t">
            <a:normAutofit/>
          </a:bodyPr>
          <a:lstStyle/>
          <a:p>
            <a:pPr marL="225227" indent="-225227">
              <a:lnSpc>
                <a:spcPts val="2240"/>
              </a:lnSpc>
              <a:buSzPct val="100000"/>
              <a:buFontTx/>
              <a:buAutoNum type="arabicPeriod"/>
            </a:pPr>
            <a:r>
              <a:rPr lang="en-US" sz="1600" dirty="0">
                <a:solidFill>
                  <a:srgbClr val="14213D"/>
                </a:solidFill>
                <a:latin typeface="IBM Plex Sans" pitchFamily="34" charset="0"/>
                <a:ea typeface="IBM Plex Sans" pitchFamily="34" charset="-122"/>
                <a:cs typeface="IBM Plex Sans" pitchFamily="34" charset="-120"/>
              </a:rPr>
              <a:t>Identify the right metric and try some basic model </a:t>
            </a:r>
          </a:p>
          <a:p>
            <a:pPr marL="225227" indent="-225227" algn="l">
              <a:lnSpc>
                <a:spcPts val="2240"/>
              </a:lnSpc>
              <a:buSzPct val="100000"/>
              <a:buFontTx/>
              <a:buAutoNum type="arabicPeriod"/>
            </a:pPr>
            <a:r>
              <a:rPr lang="en-US" sz="1600" dirty="0">
                <a:solidFill>
                  <a:srgbClr val="14213D"/>
                </a:solidFill>
                <a:latin typeface="IBM Plex Sans" pitchFamily="34" charset="0"/>
                <a:ea typeface="IBM Plex Sans" pitchFamily="34" charset="-122"/>
                <a:cs typeface="IBM Plex Sans" pitchFamily="34" charset="-120"/>
              </a:rPr>
              <a:t>Beat the rolling mean</a:t>
            </a:r>
          </a:p>
          <a:p>
            <a:pPr marL="225227" indent="-225227" algn="l">
              <a:lnSpc>
                <a:spcPts val="2240"/>
              </a:lnSpc>
              <a:buSzPct val="100000"/>
              <a:buFontTx/>
              <a:buAutoNum type="arabicPeriod"/>
            </a:pPr>
            <a:r>
              <a:rPr lang="en-US" sz="1600" dirty="0">
                <a:solidFill>
                  <a:srgbClr val="14213D"/>
                </a:solidFill>
                <a:latin typeface="IBM Plex Sans" pitchFamily="34" charset="0"/>
                <a:ea typeface="IBM Plex Sans" pitchFamily="34" charset="-122"/>
                <a:cs typeface="IBM Plex Sans" pitchFamily="34" charset="-120"/>
              </a:rPr>
              <a:t>Deploy in the machine the model </a:t>
            </a:r>
          </a:p>
        </p:txBody>
      </p:sp>
      <p:sp>
        <p:nvSpPr>
          <p:cNvPr id="14" name="Text 12"/>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15" name="Text 13"/>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22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14">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SCORING</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Same rules for every team</a:t>
            </a:r>
            <a:endParaRPr lang="en-US" sz="3600" dirty="0"/>
          </a:p>
        </p:txBody>
      </p:sp>
      <p:sp>
        <p:nvSpPr>
          <p:cNvPr id="5" name="Shape 3"/>
          <p:cNvSpPr/>
          <p:nvPr/>
        </p:nvSpPr>
        <p:spPr>
          <a:xfrm>
            <a:off x="815975" y="1933575"/>
            <a:ext cx="3414117" cy="1689100"/>
          </a:xfrm>
          <a:prstGeom prst="roundRect">
            <a:avLst>
              <a:gd name="adj" fmla="val 5827"/>
            </a:avLst>
          </a:prstGeom>
          <a:solidFill>
            <a:srgbClr val="FFFDF8"/>
          </a:solidFill>
          <a:ln w="6350">
            <a:solidFill>
              <a:srgbClr val="E6E0D2"/>
            </a:solidFill>
            <a:prstDash val="solid"/>
          </a:ln>
        </p:spPr>
        <p:txBody>
          <a:bodyPr/>
          <a:lstStyle/>
          <a:p>
            <a:endParaRPr lang="en-US"/>
          </a:p>
        </p:txBody>
      </p:sp>
      <p:pic>
        <p:nvPicPr>
          <p:cNvPr id="6" name="Image 0" descr="Clock"/>
          <p:cNvPicPr>
            <a:picLocks noChangeAspect="1"/>
          </p:cNvPicPr>
          <p:nvPr/>
        </p:nvPicPr>
        <p:blipFill>
          <a:blip r:embed="rId3"/>
          <a:srcRect/>
          <a:stretch/>
        </p:blipFill>
        <p:spPr>
          <a:xfrm>
            <a:off x="1022350" y="2139950"/>
            <a:ext cx="254000" cy="254000"/>
          </a:xfrm>
          <a:prstGeom prst="rect">
            <a:avLst/>
          </a:prstGeom>
        </p:spPr>
      </p:pic>
      <p:sp>
        <p:nvSpPr>
          <p:cNvPr id="7" name="Text 4"/>
          <p:cNvSpPr/>
          <p:nvPr/>
        </p:nvSpPr>
        <p:spPr>
          <a:xfrm>
            <a:off x="1022350" y="2470150"/>
            <a:ext cx="309140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Chronological split</a:t>
            </a:r>
            <a:endParaRPr lang="en-US" sz="1600" dirty="0"/>
          </a:p>
        </p:txBody>
      </p:sp>
      <p:sp>
        <p:nvSpPr>
          <p:cNvPr id="8" name="Text 5"/>
          <p:cNvSpPr/>
          <p:nvPr/>
        </p:nvSpPr>
        <p:spPr>
          <a:xfrm>
            <a:off x="1022350" y="2787650"/>
            <a:ext cx="3091408"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Test on the last 10 % of each run. No shuffling; fit everything on the first 90 %.</a:t>
            </a:r>
            <a:endParaRPr lang="en-US" sz="1200" dirty="0"/>
          </a:p>
        </p:txBody>
      </p:sp>
      <p:sp>
        <p:nvSpPr>
          <p:cNvPr id="9" name="Shape 6"/>
          <p:cNvSpPr/>
          <p:nvPr/>
        </p:nvSpPr>
        <p:spPr>
          <a:xfrm>
            <a:off x="4388842" y="1933575"/>
            <a:ext cx="3414216" cy="1689100"/>
          </a:xfrm>
          <a:prstGeom prst="roundRect">
            <a:avLst>
              <a:gd name="adj" fmla="val 5827"/>
            </a:avLst>
          </a:prstGeom>
          <a:solidFill>
            <a:srgbClr val="FFFDF8"/>
          </a:solidFill>
          <a:ln w="6350">
            <a:solidFill>
              <a:srgbClr val="E6E0D2"/>
            </a:solidFill>
            <a:prstDash val="solid"/>
          </a:ln>
        </p:spPr>
        <p:txBody>
          <a:bodyPr/>
          <a:lstStyle/>
          <a:p>
            <a:endParaRPr lang="en-US"/>
          </a:p>
        </p:txBody>
      </p:sp>
      <p:pic>
        <p:nvPicPr>
          <p:cNvPr id="10" name="Image 1" descr="Chart"/>
          <p:cNvPicPr>
            <a:picLocks noChangeAspect="1"/>
          </p:cNvPicPr>
          <p:nvPr/>
        </p:nvPicPr>
        <p:blipFill>
          <a:blip r:embed="rId4"/>
          <a:srcRect/>
          <a:stretch/>
        </p:blipFill>
        <p:spPr>
          <a:xfrm>
            <a:off x="4595217" y="2139950"/>
            <a:ext cx="254000" cy="254000"/>
          </a:xfrm>
          <a:prstGeom prst="rect">
            <a:avLst/>
          </a:prstGeom>
        </p:spPr>
      </p:pic>
      <p:sp>
        <p:nvSpPr>
          <p:cNvPr id="11" name="Text 7"/>
          <p:cNvSpPr/>
          <p:nvPr/>
        </p:nvSpPr>
        <p:spPr>
          <a:xfrm>
            <a:off x="4595217" y="2470150"/>
            <a:ext cx="3091510"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Metric in nC</a:t>
            </a:r>
            <a:endParaRPr lang="en-US" sz="1600" dirty="0"/>
          </a:p>
        </p:txBody>
      </p:sp>
      <p:sp>
        <p:nvSpPr>
          <p:cNvPr id="12" name="Text 8"/>
          <p:cNvSpPr/>
          <p:nvPr/>
        </p:nvSpPr>
        <p:spPr>
          <a:xfrm>
            <a:off x="4595217" y="2787650"/>
            <a:ext cx="309151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Try different and understand their physical meaning.</a:t>
            </a:r>
            <a:endParaRPr lang="en-US" sz="1200" dirty="0"/>
          </a:p>
        </p:txBody>
      </p:sp>
      <p:sp>
        <p:nvSpPr>
          <p:cNvPr id="13" name="Shape 9"/>
          <p:cNvSpPr/>
          <p:nvPr/>
        </p:nvSpPr>
        <p:spPr>
          <a:xfrm>
            <a:off x="7961809" y="1933575"/>
            <a:ext cx="3414117" cy="1689100"/>
          </a:xfrm>
          <a:prstGeom prst="roundRect">
            <a:avLst>
              <a:gd name="adj" fmla="val 5827"/>
            </a:avLst>
          </a:prstGeom>
          <a:solidFill>
            <a:srgbClr val="FFFDF8"/>
          </a:solidFill>
          <a:ln w="6350">
            <a:solidFill>
              <a:srgbClr val="E6E0D2"/>
            </a:solidFill>
            <a:prstDash val="solid"/>
          </a:ln>
        </p:spPr>
        <p:txBody>
          <a:bodyPr/>
          <a:lstStyle/>
          <a:p>
            <a:endParaRPr lang="en-US"/>
          </a:p>
        </p:txBody>
      </p:sp>
      <p:pic>
        <p:nvPicPr>
          <p:cNvPr id="14" name="Image 2" descr="Warning"/>
          <p:cNvPicPr>
            <a:picLocks noChangeAspect="1"/>
          </p:cNvPicPr>
          <p:nvPr/>
        </p:nvPicPr>
        <p:blipFill>
          <a:blip r:embed="rId5"/>
          <a:srcRect/>
          <a:stretch/>
        </p:blipFill>
        <p:spPr>
          <a:xfrm>
            <a:off x="8168184" y="2139950"/>
            <a:ext cx="254000" cy="254000"/>
          </a:xfrm>
          <a:prstGeom prst="rect">
            <a:avLst/>
          </a:prstGeom>
        </p:spPr>
      </p:pic>
      <p:sp>
        <p:nvSpPr>
          <p:cNvPr id="15" name="Text 10"/>
          <p:cNvSpPr/>
          <p:nvPr/>
        </p:nvSpPr>
        <p:spPr>
          <a:xfrm>
            <a:off x="8168184" y="2470150"/>
            <a:ext cx="309140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Dropouts not scored</a:t>
            </a:r>
            <a:endParaRPr lang="en-US" sz="1600" dirty="0"/>
          </a:p>
        </p:txBody>
      </p:sp>
      <p:sp>
        <p:nvSpPr>
          <p:cNvPr id="16" name="Text 11"/>
          <p:cNvSpPr/>
          <p:nvPr/>
        </p:nvSpPr>
        <p:spPr>
          <a:xfrm>
            <a:off x="8168184" y="2787650"/>
            <a:ext cx="3091408" cy="6540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Charge below 30 % of the local median. </a:t>
            </a:r>
            <a:endParaRPr lang="en-US" sz="1200" dirty="0"/>
          </a:p>
        </p:txBody>
      </p:sp>
      <p:sp>
        <p:nvSpPr>
          <p:cNvPr id="17" name="Shape 12"/>
          <p:cNvSpPr/>
          <p:nvPr/>
        </p:nvSpPr>
        <p:spPr>
          <a:xfrm>
            <a:off x="815975" y="3781425"/>
            <a:ext cx="3414117" cy="1479550"/>
          </a:xfrm>
          <a:prstGeom prst="roundRect">
            <a:avLst>
              <a:gd name="adj" fmla="val 6652"/>
            </a:avLst>
          </a:prstGeom>
          <a:solidFill>
            <a:srgbClr val="FFFDF8"/>
          </a:solidFill>
          <a:ln w="6350">
            <a:solidFill>
              <a:srgbClr val="E6E0D2"/>
            </a:solidFill>
            <a:prstDash val="solid"/>
          </a:ln>
        </p:spPr>
        <p:txBody>
          <a:bodyPr/>
          <a:lstStyle/>
          <a:p>
            <a:endParaRPr lang="en-US"/>
          </a:p>
        </p:txBody>
      </p:sp>
      <p:pic>
        <p:nvPicPr>
          <p:cNvPr id="18" name="Image 3" descr="Database"/>
          <p:cNvPicPr>
            <a:picLocks noChangeAspect="1"/>
          </p:cNvPicPr>
          <p:nvPr/>
        </p:nvPicPr>
        <p:blipFill>
          <a:blip r:embed="rId6"/>
          <a:srcRect/>
          <a:stretch/>
        </p:blipFill>
        <p:spPr>
          <a:xfrm>
            <a:off x="1022350" y="3987800"/>
            <a:ext cx="254000" cy="254000"/>
          </a:xfrm>
          <a:prstGeom prst="rect">
            <a:avLst/>
          </a:prstGeom>
        </p:spPr>
      </p:pic>
      <p:sp>
        <p:nvSpPr>
          <p:cNvPr id="19" name="Text 13"/>
          <p:cNvSpPr/>
          <p:nvPr/>
        </p:nvSpPr>
        <p:spPr>
          <a:xfrm>
            <a:off x="1022350" y="4318000"/>
            <a:ext cx="309140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Decomposition</a:t>
            </a:r>
            <a:endParaRPr lang="en-US" sz="1600" dirty="0"/>
          </a:p>
        </p:txBody>
      </p:sp>
      <p:sp>
        <p:nvSpPr>
          <p:cNvPr id="20" name="Text 14"/>
          <p:cNvSpPr/>
          <p:nvPr/>
        </p:nvSpPr>
        <p:spPr>
          <a:xfrm>
            <a:off x="1022350" y="4635500"/>
            <a:ext cx="3091408"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Careful in the approach to be sure to be leakless</a:t>
            </a:r>
            <a:endParaRPr lang="en-US" sz="1200" dirty="0"/>
          </a:p>
        </p:txBody>
      </p:sp>
      <p:sp>
        <p:nvSpPr>
          <p:cNvPr id="21" name="Shape 15"/>
          <p:cNvSpPr/>
          <p:nvPr/>
        </p:nvSpPr>
        <p:spPr>
          <a:xfrm>
            <a:off x="4388842" y="3781425"/>
            <a:ext cx="3414216" cy="1479550"/>
          </a:xfrm>
          <a:prstGeom prst="roundRect">
            <a:avLst>
              <a:gd name="adj" fmla="val 6652"/>
            </a:avLst>
          </a:prstGeom>
          <a:solidFill>
            <a:srgbClr val="FFFDF8"/>
          </a:solidFill>
          <a:ln w="6350">
            <a:solidFill>
              <a:srgbClr val="E6E0D2"/>
            </a:solidFill>
            <a:prstDash val="solid"/>
          </a:ln>
        </p:spPr>
        <p:txBody>
          <a:bodyPr/>
          <a:lstStyle/>
          <a:p>
            <a:endParaRPr lang="en-US"/>
          </a:p>
        </p:txBody>
      </p:sp>
      <p:pic>
        <p:nvPicPr>
          <p:cNvPr id="22" name="Image 4" descr="Activity"/>
          <p:cNvPicPr>
            <a:picLocks noChangeAspect="1"/>
          </p:cNvPicPr>
          <p:nvPr/>
        </p:nvPicPr>
        <p:blipFill>
          <a:blip r:embed="rId7"/>
          <a:srcRect/>
          <a:stretch/>
        </p:blipFill>
        <p:spPr>
          <a:xfrm>
            <a:off x="4595217" y="3987800"/>
            <a:ext cx="254000" cy="254000"/>
          </a:xfrm>
          <a:prstGeom prst="rect">
            <a:avLst/>
          </a:prstGeom>
        </p:spPr>
      </p:pic>
      <p:sp>
        <p:nvSpPr>
          <p:cNvPr id="23" name="Text 16"/>
          <p:cNvSpPr/>
          <p:nvPr/>
        </p:nvSpPr>
        <p:spPr>
          <a:xfrm>
            <a:off x="4595217" y="4318000"/>
            <a:ext cx="3091510"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Forecasts</a:t>
            </a:r>
            <a:endParaRPr lang="en-US" sz="1600" dirty="0"/>
          </a:p>
        </p:txBody>
      </p:sp>
      <p:sp>
        <p:nvSpPr>
          <p:cNvPr id="24" name="Text 17"/>
          <p:cNvSpPr/>
          <p:nvPr/>
        </p:nvSpPr>
        <p:spPr>
          <a:xfrm>
            <a:off x="4595217" y="4635500"/>
            <a:ext cx="309151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Complex problem try feature engineering </a:t>
            </a:r>
            <a:endParaRPr lang="en-US" sz="1200" dirty="0"/>
          </a:p>
        </p:txBody>
      </p:sp>
      <p:sp>
        <p:nvSpPr>
          <p:cNvPr id="25" name="Shape 18"/>
          <p:cNvSpPr/>
          <p:nvPr/>
        </p:nvSpPr>
        <p:spPr>
          <a:xfrm>
            <a:off x="7961809" y="3781425"/>
            <a:ext cx="3414117" cy="1479550"/>
          </a:xfrm>
          <a:prstGeom prst="roundRect">
            <a:avLst>
              <a:gd name="adj" fmla="val 6652"/>
            </a:avLst>
          </a:prstGeom>
          <a:solidFill>
            <a:srgbClr val="FFFDF8"/>
          </a:solidFill>
          <a:ln w="6350">
            <a:solidFill>
              <a:srgbClr val="E6E0D2"/>
            </a:solidFill>
            <a:prstDash val="solid"/>
          </a:ln>
        </p:spPr>
        <p:txBody>
          <a:bodyPr/>
          <a:lstStyle/>
          <a:p>
            <a:endParaRPr lang="en-US"/>
          </a:p>
        </p:txBody>
      </p:sp>
      <p:pic>
        <p:nvPicPr>
          <p:cNvPr id="26" name="Image 5" descr="Star"/>
          <p:cNvPicPr>
            <a:picLocks noChangeAspect="1"/>
          </p:cNvPicPr>
          <p:nvPr/>
        </p:nvPicPr>
        <p:blipFill>
          <a:blip r:embed="rId8"/>
          <a:srcRect/>
          <a:stretch/>
        </p:blipFill>
        <p:spPr>
          <a:xfrm>
            <a:off x="8168184" y="3987800"/>
            <a:ext cx="254000" cy="254000"/>
          </a:xfrm>
          <a:prstGeom prst="rect">
            <a:avLst/>
          </a:prstGeom>
        </p:spPr>
      </p:pic>
      <p:sp>
        <p:nvSpPr>
          <p:cNvPr id="27" name="Text 19"/>
          <p:cNvSpPr/>
          <p:nvPr/>
        </p:nvSpPr>
        <p:spPr>
          <a:xfrm>
            <a:off x="8168184" y="4318000"/>
            <a:ext cx="3091408"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Space Grotesk" pitchFamily="34" charset="0"/>
                <a:ea typeface="Space Grotesk" pitchFamily="34" charset="-122"/>
                <a:cs typeface="Space Grotesk" pitchFamily="34" charset="-120"/>
              </a:rPr>
              <a:t>Ranking</a:t>
            </a:r>
            <a:endParaRPr lang="en-US" sz="1600" dirty="0"/>
          </a:p>
        </p:txBody>
      </p:sp>
      <p:sp>
        <p:nvSpPr>
          <p:cNvPr id="28" name="Text 20"/>
          <p:cNvSpPr/>
          <p:nvPr/>
        </p:nvSpPr>
        <p:spPr>
          <a:xfrm>
            <a:off x="8168184" y="4635500"/>
            <a:ext cx="3091408"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B4660"/>
                </a:solidFill>
                <a:latin typeface="IBM Plex Sans" pitchFamily="34" charset="0"/>
                <a:ea typeface="IBM Plex Sans" pitchFamily="34" charset="-122"/>
                <a:cs typeface="IBM Plex Sans" pitchFamily="34" charset="-120"/>
              </a:rPr>
              <a:t>Try different model and rank them by performance </a:t>
            </a:r>
            <a:endParaRPr lang="en-US" sz="1200" dirty="0"/>
          </a:p>
        </p:txBody>
      </p:sp>
      <p:sp>
        <p:nvSpPr>
          <p:cNvPr id="29" name="Text 21"/>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30" name="Text 22"/>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23</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8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P spid="21" grpId="0" animBg="1"/>
      <p:bldP spid="23" grpId="0" animBg="1"/>
      <p:bldP spid="24" grpId="0" animBg="1"/>
      <p:bldP spid="25" grpId="0" animBg="1"/>
      <p:bldP spid="27"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15">
    <p:bg>
      <p:bgPr>
        <a:solidFill>
          <a:srgbClr val="FBF8F1"/>
        </a:solidFill>
        <a:effectLst/>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3" name="Text 1"/>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GETTING STARTED</a:t>
            </a:r>
            <a:endParaRPr lang="en-US" sz="1200" dirty="0"/>
          </a:p>
        </p:txBody>
      </p:sp>
      <p:sp>
        <p:nvSpPr>
          <p:cNvPr id="4" name="Text 2"/>
          <p:cNvSpPr>
            <a:spLocks noGrp="1"/>
          </p:cNvSpPr>
          <p:nvPr>
            <p:ph type="title"/>
          </p:nvPr>
        </p:nvSpPr>
        <p:spPr>
          <a:xfrm>
            <a:off x="812800" y="1123950"/>
            <a:ext cx="10883392" cy="52705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pace Grotesk" pitchFamily="34" charset="0"/>
                <a:ea typeface="Space Grotesk" pitchFamily="34" charset="-122"/>
                <a:cs typeface="Space Grotesk" pitchFamily="34" charset="-120"/>
              </a:rPr>
              <a:t>Build your own pipeline</a:t>
            </a:r>
            <a:endParaRPr lang="en-US" sz="3600" dirty="0"/>
          </a:p>
        </p:txBody>
      </p:sp>
      <p:sp>
        <p:nvSpPr>
          <p:cNvPr id="5" name="Text 3"/>
          <p:cNvSpPr/>
          <p:nvPr/>
        </p:nvSpPr>
        <p:spPr>
          <a:xfrm>
            <a:off x="812800" y="1879600"/>
            <a:ext cx="10883392" cy="5842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4213D"/>
                </a:solidFill>
                <a:latin typeface="IBM Plex Sans" pitchFamily="34" charset="0"/>
                <a:ea typeface="IBM Plex Sans" pitchFamily="34" charset="-122"/>
                <a:cs typeface="IBM Plex Sans" pitchFamily="34" charset="-120"/>
              </a:rPr>
              <a:t>The kickoff notebook shows one way through the three tiers. Take it as an example, not a recipe: you are free, and encouraged, to develop your own analysis.</a:t>
            </a:r>
            <a:endParaRPr lang="en-US" sz="1600" dirty="0"/>
          </a:p>
        </p:txBody>
      </p:sp>
      <p:sp>
        <p:nvSpPr>
          <p:cNvPr id="6" name="Shape 4"/>
          <p:cNvSpPr/>
          <p:nvPr/>
        </p:nvSpPr>
        <p:spPr>
          <a:xfrm>
            <a:off x="812800" y="2692400"/>
            <a:ext cx="5181600" cy="2197100"/>
          </a:xfrm>
          <a:prstGeom prst="roundRect">
            <a:avLst>
              <a:gd name="adj" fmla="val 4624"/>
            </a:avLst>
          </a:prstGeom>
          <a:solidFill>
            <a:srgbClr val="DBE7FF"/>
          </a:solidFill>
          <a:ln/>
        </p:spPr>
        <p:txBody>
          <a:bodyPr/>
          <a:lstStyle/>
          <a:p>
            <a:endParaRPr lang="en-US"/>
          </a:p>
        </p:txBody>
      </p:sp>
      <p:sp>
        <p:nvSpPr>
          <p:cNvPr id="7" name="Shape 5"/>
          <p:cNvSpPr/>
          <p:nvPr/>
        </p:nvSpPr>
        <p:spPr>
          <a:xfrm>
            <a:off x="812800" y="2692400"/>
            <a:ext cx="5181600" cy="2197100"/>
          </a:xfrm>
          <a:custGeom>
            <a:avLst/>
            <a:gdLst/>
            <a:ahLst/>
            <a:cxnLst/>
            <a:rect l="l" t="t" r="r" b="b"/>
            <a:pathLst>
              <a:path w="5181600" h="2197100">
                <a:moveTo>
                  <a:pt x="0" y="101600"/>
                </a:moveTo>
                <a:lnTo>
                  <a:pt x="0" y="101600"/>
                </a:lnTo>
                <a:arcTo wR="101600" hR="101600" stAng="10800000" swAng="5400000"/>
                <a:lnTo>
                  <a:pt x="5080000" y="0"/>
                </a:lnTo>
                <a:arcTo wR="101600" hR="101600" stAng="16200000" swAng="5400000"/>
                <a:lnTo>
                  <a:pt x="5181600" y="101600"/>
                </a:lnTo>
                <a:arcTo wR="101600" hR="50800" stAng="0" swAng="-5400000"/>
                <a:lnTo>
                  <a:pt x="101600" y="50800"/>
                </a:lnTo>
                <a:arcTo wR="101600" hR="50800" stAng="16200000" swAng="-5400000"/>
                <a:close/>
              </a:path>
            </a:pathLst>
          </a:custGeom>
          <a:solidFill>
            <a:srgbClr val="1D4ED8"/>
          </a:solidFill>
          <a:ln/>
        </p:spPr>
        <p:txBody>
          <a:bodyPr/>
          <a:lstStyle/>
          <a:p>
            <a:endParaRPr lang="en-US"/>
          </a:p>
        </p:txBody>
      </p:sp>
      <p:sp>
        <p:nvSpPr>
          <p:cNvPr id="8" name="Text 6"/>
          <p:cNvSpPr/>
          <p:nvPr/>
        </p:nvSpPr>
        <p:spPr>
          <a:xfrm>
            <a:off x="1016000" y="2946400"/>
            <a:ext cx="4918456"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4ED8"/>
                </a:solidFill>
                <a:latin typeface="Space Grotesk" pitchFamily="34" charset="0"/>
                <a:ea typeface="Space Grotesk" pitchFamily="34" charset="-122"/>
                <a:cs typeface="Space Grotesk" pitchFamily="34" charset="-120"/>
              </a:rPr>
              <a:t>Shown in the kickoff notebook</a:t>
            </a:r>
            <a:endParaRPr lang="en-US" sz="1600" dirty="0"/>
          </a:p>
        </p:txBody>
      </p:sp>
      <p:sp>
        <p:nvSpPr>
          <p:cNvPr id="9" name="Text 7"/>
          <p:cNvSpPr/>
          <p:nvPr/>
        </p:nvSpPr>
        <p:spPr>
          <a:xfrm>
            <a:off x="1073658" y="3289300"/>
            <a:ext cx="4853178" cy="1143000"/>
          </a:xfrm>
          <a:prstGeom prst="rect">
            <a:avLst/>
          </a:prstGeom>
          <a:noFill/>
          <a:ln/>
        </p:spPr>
        <p:txBody>
          <a:bodyPr wrap="square" lIns="0" tIns="0" rIns="0" bIns="0" rtlCol="0" anchor="t">
            <a:normAutofit/>
          </a:bodyPr>
          <a:lstStyle/>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Reducing a run to one row per shot</a:t>
            </a:r>
            <a:endParaRPr lang="en-US" sz="1600" dirty="0"/>
          </a:p>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Quality checks, dropouts, synchronisation</a:t>
            </a:r>
            <a:endParaRPr lang="en-US" sz="1600" dirty="0"/>
          </a:p>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A first correlation study</a:t>
            </a:r>
            <a:endParaRPr lang="en-US" sz="1600" dirty="0"/>
          </a:p>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Baseline models for some tier</a:t>
            </a:r>
            <a:endParaRPr lang="en-US" sz="1600" dirty="0"/>
          </a:p>
        </p:txBody>
      </p:sp>
      <p:sp>
        <p:nvSpPr>
          <p:cNvPr id="10" name="Shape 8"/>
          <p:cNvSpPr/>
          <p:nvPr/>
        </p:nvSpPr>
        <p:spPr>
          <a:xfrm>
            <a:off x="6197600" y="2692400"/>
            <a:ext cx="5181600" cy="2197100"/>
          </a:xfrm>
          <a:prstGeom prst="roundRect">
            <a:avLst>
              <a:gd name="adj" fmla="val 4624"/>
            </a:avLst>
          </a:prstGeom>
          <a:solidFill>
            <a:srgbClr val="FDE2EF"/>
          </a:solidFill>
          <a:ln/>
        </p:spPr>
        <p:txBody>
          <a:bodyPr/>
          <a:lstStyle/>
          <a:p>
            <a:endParaRPr lang="en-US"/>
          </a:p>
        </p:txBody>
      </p:sp>
      <p:sp>
        <p:nvSpPr>
          <p:cNvPr id="11" name="Shape 9"/>
          <p:cNvSpPr/>
          <p:nvPr/>
        </p:nvSpPr>
        <p:spPr>
          <a:xfrm>
            <a:off x="6197600" y="2692400"/>
            <a:ext cx="5181600" cy="2197100"/>
          </a:xfrm>
          <a:custGeom>
            <a:avLst/>
            <a:gdLst/>
            <a:ahLst/>
            <a:cxnLst/>
            <a:rect l="l" t="t" r="r" b="b"/>
            <a:pathLst>
              <a:path w="5181600" h="2197100">
                <a:moveTo>
                  <a:pt x="0" y="101600"/>
                </a:moveTo>
                <a:lnTo>
                  <a:pt x="0" y="101600"/>
                </a:lnTo>
                <a:arcTo wR="101600" hR="101600" stAng="10800000" swAng="5400000"/>
                <a:lnTo>
                  <a:pt x="5080000" y="0"/>
                </a:lnTo>
                <a:arcTo wR="101600" hR="101600" stAng="16200000" swAng="5400000"/>
                <a:lnTo>
                  <a:pt x="5181600" y="101600"/>
                </a:lnTo>
                <a:arcTo wR="101600" hR="50800" stAng="0" swAng="-5400000"/>
                <a:lnTo>
                  <a:pt x="101600" y="50800"/>
                </a:lnTo>
                <a:arcTo wR="101600" hR="50800" stAng="16200000" swAng="-5400000"/>
                <a:close/>
              </a:path>
            </a:pathLst>
          </a:custGeom>
          <a:solidFill>
            <a:srgbClr val="BE185D"/>
          </a:solidFill>
          <a:ln/>
        </p:spPr>
        <p:txBody>
          <a:bodyPr/>
          <a:lstStyle/>
          <a:p>
            <a:endParaRPr lang="en-US"/>
          </a:p>
        </p:txBody>
      </p:sp>
      <p:sp>
        <p:nvSpPr>
          <p:cNvPr id="12" name="Text 10"/>
          <p:cNvSpPr/>
          <p:nvPr/>
        </p:nvSpPr>
        <p:spPr>
          <a:xfrm>
            <a:off x="6400800" y="2946400"/>
            <a:ext cx="4918456"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E185D"/>
                </a:solidFill>
                <a:latin typeface="Space Grotesk" pitchFamily="34" charset="0"/>
                <a:ea typeface="Space Grotesk" pitchFamily="34" charset="-122"/>
                <a:cs typeface="Space Grotesk" pitchFamily="34" charset="-120"/>
              </a:rPr>
              <a:t>Up to you</a:t>
            </a:r>
            <a:endParaRPr lang="en-US" sz="1600" dirty="0"/>
          </a:p>
        </p:txBody>
      </p:sp>
      <p:sp>
        <p:nvSpPr>
          <p:cNvPr id="13" name="Text 11"/>
          <p:cNvSpPr/>
          <p:nvPr/>
        </p:nvSpPr>
        <p:spPr>
          <a:xfrm>
            <a:off x="6458458" y="3289300"/>
            <a:ext cx="4853178" cy="1422400"/>
          </a:xfrm>
          <a:prstGeom prst="rect">
            <a:avLst/>
          </a:prstGeom>
          <a:noFill/>
          <a:ln/>
        </p:spPr>
        <p:txBody>
          <a:bodyPr wrap="square" lIns="0" tIns="0" rIns="0" bIns="0" rtlCol="0" anchor="t">
            <a:normAutofit/>
          </a:bodyPr>
          <a:lstStyle/>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Your own cleaning and synchronisation</a:t>
            </a:r>
            <a:endParaRPr lang="en-US" sz="1600" dirty="0"/>
          </a:p>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Your own features from waveforms and images</a:t>
            </a:r>
            <a:endParaRPr lang="en-US" sz="1600" dirty="0"/>
          </a:p>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Any model you can justify</a:t>
            </a:r>
            <a:endParaRPr lang="en-US" sz="1600" dirty="0"/>
          </a:p>
          <a:p>
            <a:pPr marL="196342" indent="-196342" algn="l">
              <a:lnSpc>
                <a:spcPts val="2240"/>
              </a:lnSpc>
              <a:buSzPct val="100000"/>
              <a:buChar char="•"/>
            </a:pPr>
            <a:r>
              <a:rPr lang="en-US" sz="1600" dirty="0">
                <a:solidFill>
                  <a:srgbClr val="14213D"/>
                </a:solidFill>
                <a:latin typeface="IBM Plex Sans" pitchFamily="34" charset="0"/>
                <a:ea typeface="IBM Plex Sans" pitchFamily="34" charset="-122"/>
                <a:cs typeface="IBM Plex Sans" pitchFamily="34" charset="-120"/>
              </a:rPr>
              <a:t>Extras: frequency bands, uncertainty, closing the loop</a:t>
            </a:r>
            <a:endParaRPr lang="en-US" sz="1600" dirty="0"/>
          </a:p>
        </p:txBody>
      </p:sp>
      <p:sp>
        <p:nvSpPr>
          <p:cNvPr id="15" name="Text 13"/>
          <p:cNvSpPr/>
          <p:nvPr/>
        </p:nvSpPr>
        <p:spPr>
          <a:xfrm>
            <a:off x="812800" y="6242050"/>
            <a:ext cx="78486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Forecasting the CLEAR beam charge</a:t>
            </a:r>
            <a:endParaRPr lang="en-US" sz="1200" dirty="0"/>
          </a:p>
        </p:txBody>
      </p:sp>
      <p:sp>
        <p:nvSpPr>
          <p:cNvPr id="16" name="Text 14"/>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D28D9"/>
                </a:solidFill>
                <a:latin typeface="IBM Plex Mono" pitchFamily="49" charset="0"/>
                <a:ea typeface="IBM Plex Mono" pitchFamily="49" charset="-122"/>
                <a:cs typeface="IBM Plex Mono" pitchFamily="49" charset="-120"/>
              </a:rPr>
              <a:t>24</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16">
    <p:bg>
      <p:bgPr>
        <a:solidFill>
          <a:srgbClr val="FBF8F1"/>
        </a:solidFill>
        <a:effectLst/>
      </p:bgPr>
    </p:bg>
    <p:spTree>
      <p:nvGrpSpPr>
        <p:cNvPr id="1" name=""/>
        <p:cNvGrpSpPr/>
        <p:nvPr/>
      </p:nvGrpSpPr>
      <p:grpSpPr>
        <a:xfrm>
          <a:off x="0" y="0"/>
          <a:ext cx="0" cy="0"/>
          <a:chOff x="0" y="0"/>
          <a:chExt cx="0" cy="0"/>
        </a:xfrm>
      </p:grpSpPr>
      <p:pic>
        <p:nvPicPr>
          <p:cNvPr id="2" name="Image 0" descr="On a blue-to-pink gradient panel, the charge trace from the title slide: past shots, then a dashed forecast with its uncertainty band"/>
          <p:cNvPicPr>
            <a:picLocks noChangeAspect="1"/>
          </p:cNvPicPr>
          <p:nvPr/>
        </p:nvPicPr>
        <p:blipFill>
          <a:blip r:embed="rId3"/>
          <a:srcRect t="-10" b="-10"/>
          <a:stretch/>
        </p:blipFill>
        <p:spPr>
          <a:xfrm>
            <a:off x="0" y="0"/>
            <a:ext cx="5715000" cy="6858000"/>
          </a:xfrm>
          <a:prstGeom prst="rect">
            <a:avLst/>
          </a:prstGeom>
        </p:spPr>
      </p:pic>
      <p:sp>
        <p:nvSpPr>
          <p:cNvPr id="3" name="Shape 0"/>
          <p:cNvSpPr/>
          <p:nvPr/>
        </p:nvSpPr>
        <p:spPr>
          <a:xfrm>
            <a:off x="6527800" y="1717675"/>
            <a:ext cx="609600" cy="50800"/>
          </a:xfrm>
          <a:prstGeom prst="roundRect">
            <a:avLst>
              <a:gd name="adj" fmla="val 50000"/>
            </a:avLst>
          </a:prstGeom>
          <a:gradFill rotWithShape="1">
            <a:gsLst>
              <a:gs pos="0">
                <a:srgbClr val="1D4ED8"/>
              </a:gs>
              <a:gs pos="50000">
                <a:srgbClr val="6D28D9"/>
              </a:gs>
              <a:gs pos="100000">
                <a:srgbClr val="DB2777"/>
              </a:gs>
            </a:gsLst>
            <a:lin ang="0" scaled="0"/>
          </a:gradFill>
          <a:ln/>
        </p:spPr>
        <p:txBody>
          <a:bodyPr/>
          <a:lstStyle/>
          <a:p>
            <a:endParaRPr lang="en-US"/>
          </a:p>
        </p:txBody>
      </p:sp>
      <p:sp>
        <p:nvSpPr>
          <p:cNvPr id="4" name="Text 1"/>
          <p:cNvSpPr/>
          <p:nvPr/>
        </p:nvSpPr>
        <p:spPr>
          <a:xfrm>
            <a:off x="6527800" y="1946275"/>
            <a:ext cx="4996942" cy="23495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D28D9"/>
                </a:solidFill>
                <a:latin typeface="IBM Plex Mono" pitchFamily="49" charset="0"/>
                <a:ea typeface="IBM Plex Mono" pitchFamily="49" charset="-122"/>
                <a:cs typeface="IBM Plex Mono" pitchFamily="49" charset="-120"/>
              </a:rPr>
              <a:t>THANK YOU</a:t>
            </a:r>
            <a:endParaRPr lang="en-US" sz="1200" dirty="0"/>
          </a:p>
        </p:txBody>
      </p:sp>
      <p:sp>
        <p:nvSpPr>
          <p:cNvPr id="5" name="Text 2"/>
          <p:cNvSpPr>
            <a:spLocks noGrp="1"/>
          </p:cNvSpPr>
          <p:nvPr>
            <p:ph type="title"/>
          </p:nvPr>
        </p:nvSpPr>
        <p:spPr>
          <a:xfrm>
            <a:off x="6527800" y="2333625"/>
            <a:ext cx="4996942" cy="1295400"/>
          </a:xfrm>
          <a:prstGeom prst="rect">
            <a:avLst/>
          </a:prstGeom>
          <a:noFill/>
          <a:ln/>
        </p:spPr>
        <p:txBody>
          <a:bodyPr wrap="square" lIns="0" tIns="0" rIns="0" bIns="0" rtlCol="0" anchor="t">
            <a:normAutofit/>
          </a:bodyPr>
          <a:lstStyle/>
          <a:p>
            <a:pPr marL="0" indent="0" algn="l">
              <a:lnSpc>
                <a:spcPts val="5040"/>
              </a:lnSpc>
              <a:buNone/>
            </a:pPr>
            <a:r>
              <a:rPr lang="en-US" sz="4800" b="1" i="0" dirty="0">
                <a:solidFill>
                  <a:srgbClr val="14213D"/>
                </a:solidFill>
                <a:latin typeface="Space Grotesk" pitchFamily="34" charset="0"/>
                <a:ea typeface="Space Grotesk" pitchFamily="34" charset="-122"/>
                <a:cs typeface="Space Grotesk" pitchFamily="34" charset="-120"/>
              </a:rPr>
              <a:t>Let's predict the </a:t>
            </a:r>
            <a:r>
              <a:rPr lang="en-US" sz="4800" b="1" i="0" dirty="0">
                <a:solidFill>
                  <a:srgbClr val="BE185D"/>
                </a:solidFill>
                <a:latin typeface="Space Grotesk" pitchFamily="34" charset="0"/>
                <a:ea typeface="Space Grotesk" pitchFamily="34" charset="-122"/>
                <a:cs typeface="Space Grotesk" pitchFamily="34" charset="-120"/>
              </a:rPr>
              <a:t>next shot</a:t>
            </a:r>
            <a:endParaRPr lang="en-US" sz="4800" dirty="0"/>
          </a:p>
        </p:txBody>
      </p:sp>
      <p:sp>
        <p:nvSpPr>
          <p:cNvPr id="6" name="Text 3"/>
          <p:cNvSpPr/>
          <p:nvPr/>
        </p:nvSpPr>
        <p:spPr>
          <a:xfrm>
            <a:off x="6527800" y="3781425"/>
            <a:ext cx="4996942" cy="3048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B4660"/>
                </a:solidFill>
                <a:latin typeface="IBM Plex Sans" pitchFamily="34" charset="0"/>
                <a:ea typeface="IBM Plex Sans" pitchFamily="34" charset="-122"/>
                <a:cs typeface="IBM Plex Sans" pitchFamily="34" charset="-120"/>
              </a:rPr>
              <a:t>Questions now, or any time this week.</a:t>
            </a:r>
            <a:endParaRPr lang="en-US" sz="1600" dirty="0"/>
          </a:p>
        </p:txBody>
      </p:sp>
      <p:sp>
        <p:nvSpPr>
          <p:cNvPr id="7" name="Text 4"/>
          <p:cNvSpPr/>
          <p:nvPr/>
        </p:nvSpPr>
        <p:spPr>
          <a:xfrm>
            <a:off x="6527800" y="4238625"/>
            <a:ext cx="4996942" cy="30480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IBM Plex Sans" pitchFamily="34" charset="0"/>
                <a:ea typeface="IBM Plex Sans" pitchFamily="34" charset="-122"/>
                <a:cs typeface="IBM Plex Sans" pitchFamily="34" charset="-120"/>
              </a:rPr>
              <a:t>Antonio Gilardi</a:t>
            </a:r>
            <a:endParaRPr lang="en-US" sz="1600" dirty="0"/>
          </a:p>
        </p:txBody>
      </p:sp>
      <p:sp>
        <p:nvSpPr>
          <p:cNvPr id="8" name="Text 5"/>
          <p:cNvSpPr/>
          <p:nvPr/>
        </p:nvSpPr>
        <p:spPr>
          <a:xfrm>
            <a:off x="6527800" y="4543425"/>
            <a:ext cx="499694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IBM Plex Mono" pitchFamily="49" charset="0"/>
                <a:ea typeface="IBM Plex Mono" pitchFamily="49" charset="-122"/>
                <a:cs typeface="IBM Plex Mono" pitchFamily="49" charset="-120"/>
              </a:rPr>
              <a:t>antonio.gilardi@cern.ch</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8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3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8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theme/theme1.xml><?xml version="1.0" encoding="utf-8"?>
<a:theme xmlns:a="http://schemas.openxmlformats.org/drawingml/2006/main" name="Forecasting the CLEAR Beam Charge">
  <a:themeElements>
    <a:clrScheme name="Forecasting the CLEAR Beam Charge">
      <a:dk1>
        <a:srgbClr val="14213D"/>
      </a:dk1>
      <a:lt1>
        <a:srgbClr val="FBF8F1"/>
      </a:lt1>
      <a:dk2>
        <a:srgbClr val="4E576A"/>
      </a:dk2>
      <a:lt2>
        <a:srgbClr val="E4E3DF"/>
      </a:lt2>
      <a:accent1>
        <a:srgbClr val="6D28D9"/>
      </a:accent1>
      <a:accent2>
        <a:srgbClr val="1D4ED8"/>
      </a:accent2>
      <a:accent3>
        <a:srgbClr val="DB2777"/>
      </a:accent3>
      <a:accent4>
        <a:srgbClr val="BE185D"/>
      </a:accent4>
      <a:accent5>
        <a:srgbClr val="0F766E"/>
      </a:accent5>
      <a:accent6>
        <a:srgbClr val="C2410C"/>
      </a:accent6>
      <a:hlink>
        <a:srgbClr val="0563C1"/>
      </a:hlink>
      <a:folHlink>
        <a:srgbClr val="954F72"/>
      </a:folHlink>
    </a:clrScheme>
    <a:fontScheme name="Forecasting the CLEAR Beam Charge">
      <a:majorFont>
        <a:latin typeface="Space Grotes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Mon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4407</Words>
  <Application>Microsoft Macintosh PowerPoint</Application>
  <PresentationFormat>Widescreen</PresentationFormat>
  <Paragraphs>472</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IBM Plex Mono</vt:lpstr>
      <vt:lpstr>IBM Plex Sans</vt:lpstr>
      <vt:lpstr>Space Grotesk</vt:lpstr>
      <vt:lpstr>Forecasting the CLEAR Beam Charge</vt:lpstr>
      <vt:lpstr>Forecasting the CLEAR beam charge</vt:lpstr>
      <vt:lpstr>Users need a stable charge</vt:lpstr>
      <vt:lpstr>PowerPoint Presentation</vt:lpstr>
      <vt:lpstr>PowerPoint Presentation</vt:lpstr>
      <vt:lpstr>PowerPoint Presentation</vt:lpstr>
      <vt:lpstr>PowerPoint Presentation</vt:lpstr>
      <vt:lpstr>PowerPoint Presentation</vt:lpstr>
      <vt:lpstr>CLEAR at a glance</vt:lpstr>
      <vt:lpstr>PowerPoint Presentation</vt:lpstr>
      <vt:lpstr>Where the charge is made</vt:lpstr>
      <vt:lpstr>Three steps, one question</vt:lpstr>
      <vt:lpstr>Studied, but still under development</vt:lpstr>
      <vt:lpstr>PowerPoint Presentation</vt:lpstr>
      <vt:lpstr>PowerPoint Presentation</vt:lpstr>
      <vt:lpstr>PowerPoint Presentation</vt:lpstr>
      <vt:lpstr>Beat the rolling mean.</vt:lpstr>
      <vt:lpstr>Many runs, many machine conditions</vt:lpstr>
      <vt:lpstr>23 parameters in six families</vt:lpstr>
      <vt:lpstr>Real machine data</vt:lpstr>
      <vt:lpstr>Understand and clean the data</vt:lpstr>
      <vt:lpstr>Virtual diagnostic</vt:lpstr>
      <vt:lpstr>Forecasting</vt:lpstr>
      <vt:lpstr>Same rules for every team</vt:lpstr>
      <vt:lpstr>Build your own pipeline</vt:lpstr>
      <vt:lpstr>Let's predict the next shot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Forecasting the CLEAR Beam Charge</dc:title>
  <dc:subject/>
  <dc:creator/>
  <cp:lastModifiedBy>Antonio Gilardi</cp:lastModifiedBy>
  <cp:revision>12</cp:revision>
  <dcterms:created xsi:type="dcterms:W3CDTF">2026-10-11T10:46:20Z</dcterms:created>
  <dcterms:modified xsi:type="dcterms:W3CDTF">2026-10-12T10:43:16Z</dcterms:modified>
</cp:coreProperties>
</file>