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31"/>
  </p:notesMasterIdLst>
  <p:sldIdLst>
    <p:sldId id="256" r:id="rId2"/>
    <p:sldId id="290" r:id="rId3"/>
    <p:sldId id="286" r:id="rId4"/>
    <p:sldId id="287" r:id="rId5"/>
    <p:sldId id="293" r:id="rId6"/>
    <p:sldId id="288" r:id="rId7"/>
    <p:sldId id="289" r:id="rId8"/>
    <p:sldId id="295" r:id="rId9"/>
    <p:sldId id="291" r:id="rId10"/>
    <p:sldId id="292" r:id="rId11"/>
    <p:sldId id="294" r:id="rId12"/>
    <p:sldId id="297" r:id="rId13"/>
    <p:sldId id="296" r:id="rId14"/>
    <p:sldId id="284" r:id="rId15"/>
    <p:sldId id="259" r:id="rId16"/>
    <p:sldId id="261" r:id="rId17"/>
    <p:sldId id="263" r:id="rId18"/>
    <p:sldId id="265" r:id="rId19"/>
    <p:sldId id="267" r:id="rId20"/>
    <p:sldId id="268" r:id="rId21"/>
    <p:sldId id="302" r:id="rId22"/>
    <p:sldId id="269" r:id="rId23"/>
    <p:sldId id="298" r:id="rId24"/>
    <p:sldId id="299" r:id="rId25"/>
    <p:sldId id="300" r:id="rId26"/>
    <p:sldId id="301" r:id="rId27"/>
    <p:sldId id="285" r:id="rId28"/>
    <p:sldId id="303" r:id="rId29"/>
    <p:sldId id="260" r:id="rId30"/>
  </p:sldIdLst>
  <p:sldSz cx="12192000" cy="6858000"/>
  <p:notesSz cx="6797675" cy="9926638"/>
  <p:defaultTextStyle>
    <a:defPPr>
      <a:defRPr lang="en-US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0" d="100"/>
          <a:sy n="80" d="100"/>
        </p:scale>
        <p:origin x="754" y="5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FE1EA40-AB8B-417E-9F6B-B3316DBF71DF}" type="datetimeFigureOut">
              <a:rPr lang="en-GB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AE83885-C728-4359-A804-044DF57DA24D}" type="slidenum">
              <a:rPr lang="en-GB"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2083BA9-AF6F-B836-3814-6ABD69E7CC4C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63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5207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3308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0817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5354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4321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1560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8025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3574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0143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939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4922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6263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01C5F69-38A6-3C7E-EC79-6BEB177DEE8A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E3139D-14DE-C018-6C8A-C8B7CDA3EDBC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B25A0BA-7FA1-C334-4E9F-FB90E8733C04}" type="slidenum">
              <a:rPr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3AAC85-EE97-66CD-5F04-626601FDABDF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54FA9D-258B-D6FB-A7D7-66EDC9AC4527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54FA9D-258B-D6FB-A7D7-66EDC9AC4527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54FA9D-258B-D6FB-A7D7-66EDC9AC4527}" type="slidenum">
              <a:rPr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82141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344E85C-99EE-E36F-0F81-12BEBCC400DE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07097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12042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1013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B992B0B-544C-7871-DBC4-66C99EF8FB59}" type="slidenum">
              <a:rPr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3988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E3139D-14DE-C018-6C8A-C8B7CDA3EDBC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6271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9" name="Connecteur droit 8"/>
          <p:cNvCxnSpPr/>
          <p:nvPr userDrawn="1"/>
        </p:nvCxnSpPr>
        <p:spPr bwMode="auto">
          <a:xfrm>
            <a:off x="121445" y="923236"/>
            <a:ext cx="11842146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6" descr="2012-Jul-04-4_Color_Logo_small_CB.png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11527277" y="130471"/>
            <a:ext cx="481882" cy="644318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121445" y="34724"/>
            <a:ext cx="1006964" cy="678159"/>
          </a:xfrm>
          <a:prstGeom prst="rect">
            <a:avLst/>
          </a:prstGeom>
        </p:spPr>
      </p:pic>
      <p:sp>
        <p:nvSpPr>
          <p:cNvPr id="13" name="Slide Number Placeholder 7"/>
          <p:cNvSpPr txBox="1"/>
          <p:nvPr userDrawn="1"/>
        </p:nvSpPr>
        <p:spPr bwMode="auto">
          <a:xfrm>
            <a:off x="9448799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81BAB2E1-78DE-4667-98CF-37144B84D0B0}" type="slidenum">
              <a:rPr lang="en-GB"/>
              <a:t>‹N°›</a:t>
            </a:fld>
            <a:endParaRPr/>
          </a:p>
        </p:txBody>
      </p:sp>
      <p:sp>
        <p:nvSpPr>
          <p:cNvPr id="8" name="Footer Placeholder 4"/>
          <p:cNvSpPr txBox="1"/>
          <p:nvPr userDrawn="1"/>
        </p:nvSpPr>
        <p:spPr bwMode="auto">
          <a:xfrm>
            <a:off x="4015550" y="6492874"/>
            <a:ext cx="477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dirty="0"/>
              <a:t>LPSC</a:t>
            </a:r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0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1.jpeg"/><Relationship Id="rId5" Type="http://schemas.openxmlformats.org/officeDocument/2006/relationships/image" Target="../media/image17.png"/><Relationship Id="rId15" Type="http://schemas.openxmlformats.org/officeDocument/2006/relationships/image" Target="../media/image22.jpeg"/><Relationship Id="rId10" Type="http://schemas.openxmlformats.org/officeDocument/2006/relationships/image" Target="../media/image20.png"/><Relationship Id="rId4" Type="http://schemas.openxmlformats.org/officeDocument/2006/relationships/image" Target="../media/image160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0408" y="1316849"/>
            <a:ext cx="10869386" cy="5252270"/>
          </a:xfrm>
          <a:prstGeom prst="rect">
            <a:avLst/>
          </a:prstGeom>
        </p:spPr>
      </p:pic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282433" y="2399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ALICE-ITS3</a:t>
            </a:r>
            <a:endParaRPr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539250" y="596931"/>
            <a:ext cx="5611702" cy="43321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fr-FR" sz="2000" dirty="0">
                <a:solidFill>
                  <a:srgbClr val="0070C0"/>
                </a:solidFill>
                <a:latin typeface="Arial Black"/>
                <a:cs typeface="Arial"/>
              </a:rPr>
              <a:t>Etude thermique carte électronique</a:t>
            </a:r>
            <a:endParaRPr sz="2000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fr-FR" sz="3600" b="1" dirty="0">
                <a:solidFill>
                  <a:srgbClr val="0070C0"/>
                </a:solidFill>
                <a:latin typeface="Arial Black"/>
                <a:cs typeface="Arial"/>
              </a:rPr>
              <a:t>Objectifs présentation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EEE338-FE1F-48A6-A681-CC48FBED05DC}"/>
              </a:ext>
            </a:extLst>
          </p:cNvPr>
          <p:cNvSpPr txBox="1"/>
          <p:nvPr/>
        </p:nvSpPr>
        <p:spPr bwMode="auto">
          <a:xfrm>
            <a:off x="1506954" y="1954317"/>
            <a:ext cx="102059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600" b="1" dirty="0"/>
              <a:t>Modélisations d’un système </a:t>
            </a:r>
            <a:r>
              <a:rPr lang="fr-FR" sz="3600" b="1" dirty="0" err="1"/>
              <a:t>thermofluidique</a:t>
            </a:r>
            <a:r>
              <a:rPr lang="fr-FR" sz="3600" b="1" dirty="0"/>
              <a:t>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C57164F-B4CF-48D2-9450-F691D7C68A9C}"/>
              </a:ext>
            </a:extLst>
          </p:cNvPr>
          <p:cNvSpPr txBox="1"/>
          <p:nvPr/>
        </p:nvSpPr>
        <p:spPr bwMode="auto">
          <a:xfrm>
            <a:off x="0" y="3317907"/>
            <a:ext cx="12411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3600" b="1" dirty="0"/>
              <a:t>Comparaison entre les modèles et des résultats expérimentaux</a:t>
            </a:r>
          </a:p>
        </p:txBody>
      </p:sp>
    </p:spTree>
    <p:extLst>
      <p:ext uri="{BB962C8B-B14F-4D97-AF65-F5344CB8AC3E}">
        <p14:creationId xmlns:p14="http://schemas.microsoft.com/office/powerpoint/2010/main" val="331567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96C3F3D8-E61E-415E-BE14-06FAB19AD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2" y="2682091"/>
            <a:ext cx="7676922" cy="3457545"/>
          </a:xfrm>
          <a:prstGeom prst="rect">
            <a:avLst/>
          </a:prstGeom>
        </p:spPr>
      </p:pic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Problématique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 bwMode="auto">
          <a:xfrm>
            <a:off x="175434" y="1099364"/>
            <a:ext cx="96693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dirty="0"/>
              <a:t>Des composants des cartes dissipent de la puissance thermique : P1 à P11 (total 4.4 W )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dirty="0"/>
              <a:t>Un Flux d’air passe sur les cartes vers le détecteur</a:t>
            </a:r>
          </a:p>
          <a:p>
            <a:pPr>
              <a:defRPr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dirty="0"/>
              <a:t>La température des chips ne doit pas dépasser 60°C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dirty="0"/>
              <a:t>La puissance thermique transmise par les cartes à l’air circulant vers le détecteur ne doit pas dépasser 10% de la puissance générée par les cartes</a:t>
            </a:r>
          </a:p>
        </p:txBody>
      </p:sp>
      <p:sp>
        <p:nvSpPr>
          <p:cNvPr id="2" name="Flèche : bas 1">
            <a:extLst>
              <a:ext uri="{FF2B5EF4-FFF2-40B4-BE49-F238E27FC236}">
                <a16:creationId xmlns:a16="http://schemas.microsoft.com/office/drawing/2014/main" id="{825AA1D6-8D4F-430C-8A43-4B837A16202A}"/>
              </a:ext>
            </a:extLst>
          </p:cNvPr>
          <p:cNvSpPr/>
          <p:nvPr/>
        </p:nvSpPr>
        <p:spPr>
          <a:xfrm rot="10800000">
            <a:off x="4605786" y="3585883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15566272-AC24-490D-90CC-509511144513}"/>
              </a:ext>
            </a:extLst>
          </p:cNvPr>
          <p:cNvSpPr/>
          <p:nvPr/>
        </p:nvSpPr>
        <p:spPr bwMode="auto">
          <a:xfrm rot="10800000">
            <a:off x="3857622" y="3810000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478D86A1-04C0-4A63-8EDF-1BEBA5E2C21C}"/>
              </a:ext>
            </a:extLst>
          </p:cNvPr>
          <p:cNvSpPr/>
          <p:nvPr/>
        </p:nvSpPr>
        <p:spPr bwMode="auto">
          <a:xfrm rot="10800000">
            <a:off x="1235447" y="5195047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84A720EF-32D9-4949-8AAA-62CB67FCCDA4}"/>
              </a:ext>
            </a:extLst>
          </p:cNvPr>
          <p:cNvSpPr/>
          <p:nvPr/>
        </p:nvSpPr>
        <p:spPr bwMode="auto">
          <a:xfrm rot="10800000">
            <a:off x="1567137" y="4697506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7335E15B-FFFE-41AC-908D-67711F5C35DB}"/>
              </a:ext>
            </a:extLst>
          </p:cNvPr>
          <p:cNvSpPr/>
          <p:nvPr/>
        </p:nvSpPr>
        <p:spPr bwMode="auto">
          <a:xfrm rot="10800000">
            <a:off x="2331379" y="4388224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Flèche : bas 12">
            <a:extLst>
              <a:ext uri="{FF2B5EF4-FFF2-40B4-BE49-F238E27FC236}">
                <a16:creationId xmlns:a16="http://schemas.microsoft.com/office/drawing/2014/main" id="{D50F7F74-604E-4516-A7B2-45C0734B4876}"/>
              </a:ext>
            </a:extLst>
          </p:cNvPr>
          <p:cNvSpPr/>
          <p:nvPr/>
        </p:nvSpPr>
        <p:spPr bwMode="auto">
          <a:xfrm rot="10800000">
            <a:off x="3095621" y="4119283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3FA0D79F-908F-450A-ABEF-406B3275459B}"/>
              </a:ext>
            </a:extLst>
          </p:cNvPr>
          <p:cNvSpPr/>
          <p:nvPr/>
        </p:nvSpPr>
        <p:spPr bwMode="auto">
          <a:xfrm rot="10800000">
            <a:off x="5303263" y="3381376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lèche : bas 14">
            <a:extLst>
              <a:ext uri="{FF2B5EF4-FFF2-40B4-BE49-F238E27FC236}">
                <a16:creationId xmlns:a16="http://schemas.microsoft.com/office/drawing/2014/main" id="{67C18DE2-579E-4B24-85A3-3581C1C5D275}"/>
              </a:ext>
            </a:extLst>
          </p:cNvPr>
          <p:cNvSpPr/>
          <p:nvPr/>
        </p:nvSpPr>
        <p:spPr bwMode="auto">
          <a:xfrm rot="10800000">
            <a:off x="5883850" y="3093239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Flèche : bas 15">
            <a:extLst>
              <a:ext uri="{FF2B5EF4-FFF2-40B4-BE49-F238E27FC236}">
                <a16:creationId xmlns:a16="http://schemas.microsoft.com/office/drawing/2014/main" id="{BE0E80F4-A5B0-43DC-B47B-7C1005242943}"/>
              </a:ext>
            </a:extLst>
          </p:cNvPr>
          <p:cNvSpPr/>
          <p:nvPr/>
        </p:nvSpPr>
        <p:spPr bwMode="auto">
          <a:xfrm rot="10800000">
            <a:off x="6883679" y="2740463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Flèche : bas 16">
            <a:extLst>
              <a:ext uri="{FF2B5EF4-FFF2-40B4-BE49-F238E27FC236}">
                <a16:creationId xmlns:a16="http://schemas.microsoft.com/office/drawing/2014/main" id="{EA73DC41-C2B4-431A-9E6F-E30BB44C7CA7}"/>
              </a:ext>
            </a:extLst>
          </p:cNvPr>
          <p:cNvSpPr/>
          <p:nvPr/>
        </p:nvSpPr>
        <p:spPr bwMode="auto">
          <a:xfrm rot="10800000">
            <a:off x="7101578" y="3093094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6932C999-B80F-4680-B7FF-43EAF7CDDE39}"/>
              </a:ext>
            </a:extLst>
          </p:cNvPr>
          <p:cNvSpPr/>
          <p:nvPr/>
        </p:nvSpPr>
        <p:spPr bwMode="auto">
          <a:xfrm rot="10800000">
            <a:off x="715494" y="5387788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6DC6B4AD-750A-4C15-9801-42C182BE7AD5}"/>
              </a:ext>
            </a:extLst>
          </p:cNvPr>
          <p:cNvSpPr/>
          <p:nvPr/>
        </p:nvSpPr>
        <p:spPr bwMode="auto">
          <a:xfrm rot="15175351">
            <a:off x="2655785" y="3296708"/>
            <a:ext cx="240173" cy="84040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6E64AD27-59F0-48D3-8D91-76377CEA2575}"/>
              </a:ext>
            </a:extLst>
          </p:cNvPr>
          <p:cNvSpPr/>
          <p:nvPr/>
        </p:nvSpPr>
        <p:spPr bwMode="auto">
          <a:xfrm rot="10800000">
            <a:off x="8839760" y="1101350"/>
            <a:ext cx="116542" cy="38548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C0F99E50-19A6-4A34-9323-2C7CA6CAA7F8}"/>
              </a:ext>
            </a:extLst>
          </p:cNvPr>
          <p:cNvSpPr/>
          <p:nvPr/>
        </p:nvSpPr>
        <p:spPr bwMode="auto">
          <a:xfrm rot="16200000">
            <a:off x="5661652" y="1141461"/>
            <a:ext cx="240173" cy="840408"/>
          </a:xfrm>
          <a:prstGeom prst="down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48CA749-18AD-4AA4-97DB-15C0D8CE2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21120824">
            <a:off x="6760404" y="3995037"/>
            <a:ext cx="4411968" cy="2131937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8D18E97F-A561-46C2-91AF-A9DBF1B80A5A}"/>
              </a:ext>
            </a:extLst>
          </p:cNvPr>
          <p:cNvSpPr txBox="1"/>
          <p:nvPr/>
        </p:nvSpPr>
        <p:spPr bwMode="auto">
          <a:xfrm>
            <a:off x="8494521" y="3532246"/>
            <a:ext cx="116057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fr-FR" dirty="0"/>
              <a:t>Détecteur</a:t>
            </a:r>
            <a:endParaRPr lang="en-GB" dirty="0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9781D396-5E33-4AC8-B954-AB24A25EFF80}"/>
              </a:ext>
            </a:extLst>
          </p:cNvPr>
          <p:cNvCxnSpPr>
            <a:cxnSpLocks/>
          </p:cNvCxnSpPr>
          <p:nvPr/>
        </p:nvCxnSpPr>
        <p:spPr bwMode="auto">
          <a:xfrm>
            <a:off x="9665723" y="3698885"/>
            <a:ext cx="1190535" cy="17274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0C703D0-784E-4E0D-8249-EFC244C63AD1}"/>
                  </a:ext>
                </a:extLst>
              </p:cNvPr>
              <p:cNvSpPr txBox="1"/>
              <p:nvPr/>
            </p:nvSpPr>
            <p:spPr bwMode="auto">
              <a:xfrm>
                <a:off x="584967" y="3455458"/>
                <a:ext cx="164717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</m:t>
                    </m:r>
                    <m:r>
                      <m:rPr>
                        <m:nor/>
                      </m:rPr>
                      <a:rPr lang="fr-FR" b="0" i="0" baseline="-2500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air</m:t>
                    </m:r>
                    <m:r>
                      <a:rPr lang="fr-FR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°C</a:t>
                </a:r>
              </a:p>
              <a:p>
                <a:r>
                  <a:rPr lang="en-US" sz="18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lang="en-US" sz="1800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air</a:t>
                </a:r>
                <a:r>
                  <a:rPr lang="en-US" sz="18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=1 l. mn</a:t>
                </a:r>
                <a:r>
                  <a:rPr lang="en-US" sz="1800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-1</a:t>
                </a:r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20C703D0-784E-4E0D-8249-EFC244C63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4967" y="3455458"/>
                <a:ext cx="1647170" cy="646331"/>
              </a:xfrm>
              <a:prstGeom prst="rect">
                <a:avLst/>
              </a:prstGeom>
              <a:blipFill>
                <a:blip r:embed="rId5"/>
                <a:stretch>
                  <a:fillRect l="-3333" t="-6604" b="-1320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Image 27">
            <a:extLst>
              <a:ext uri="{FF2B5EF4-FFF2-40B4-BE49-F238E27FC236}">
                <a16:creationId xmlns:a16="http://schemas.microsoft.com/office/drawing/2014/main" id="{71FE7145-D3F8-4184-8882-36E75EA50829}"/>
              </a:ext>
            </a:extLst>
          </p:cNvPr>
          <p:cNvPicPr/>
          <p:nvPr/>
        </p:nvPicPr>
        <p:blipFill>
          <a:blip r:embed="rId6"/>
          <a:stretch/>
        </p:blipFill>
        <p:spPr bwMode="auto">
          <a:xfrm>
            <a:off x="9601201" y="965916"/>
            <a:ext cx="2415366" cy="1395419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BD006C76-F137-4C24-A750-48CD3F6DE858}"/>
              </a:ext>
            </a:extLst>
          </p:cNvPr>
          <p:cNvSpPr txBox="1"/>
          <p:nvPr/>
        </p:nvSpPr>
        <p:spPr>
          <a:xfrm>
            <a:off x="9665723" y="2443144"/>
            <a:ext cx="22629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i="1" dirty="0"/>
              <a:t>Puissance théorique VS réelle ?</a:t>
            </a:r>
          </a:p>
        </p:txBody>
      </p:sp>
    </p:spTree>
    <p:extLst>
      <p:ext uri="{BB962C8B-B14F-4D97-AF65-F5344CB8AC3E}">
        <p14:creationId xmlns:p14="http://schemas.microsoft.com/office/powerpoint/2010/main" val="1433709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C538BE35-AF23-4F56-A7BE-D8A15CFBEE66}"/>
              </a:ext>
            </a:extLst>
          </p:cNvPr>
          <p:cNvSpPr txBox="1"/>
          <p:nvPr/>
        </p:nvSpPr>
        <p:spPr bwMode="auto">
          <a:xfrm>
            <a:off x="4711876" y="1892841"/>
            <a:ext cx="2631613" cy="2909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00000"/>
              <a:buFont typeface="Arial"/>
              <a:buNone/>
              <a:defRPr sz="2400" b="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dirty="0"/>
              <a:t>Vias cuivre </a:t>
            </a:r>
            <a:r>
              <a:rPr lang="fr-FR" sz="1400" dirty="0" err="1"/>
              <a:t>ep</a:t>
            </a:r>
            <a:r>
              <a:rPr lang="fr-FR" sz="1400" dirty="0"/>
              <a:t> 0.018mm</a:t>
            </a:r>
            <a:endParaRPr lang="en-US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846A52-0D5C-4BCE-B401-0E0CD2227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3017" y="2811027"/>
            <a:ext cx="7880678" cy="3492573"/>
          </a:xfrm>
          <a:prstGeom prst="rect">
            <a:avLst/>
          </a:prstGeom>
        </p:spPr>
      </p:pic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Choix techniques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 bwMode="auto">
          <a:xfrm>
            <a:off x="175434" y="1099364"/>
            <a:ext cx="11749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dirty="0"/>
              <a:t>Refroidissement par circulation d’eau</a:t>
            </a:r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C0F99E50-19A6-4A34-9323-2C7CA6CAA7F8}"/>
              </a:ext>
            </a:extLst>
          </p:cNvPr>
          <p:cNvSpPr/>
          <p:nvPr/>
        </p:nvSpPr>
        <p:spPr bwMode="auto">
          <a:xfrm rot="16200000">
            <a:off x="4267884" y="878569"/>
            <a:ext cx="240173" cy="840408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Flèche : bas 23">
            <a:extLst>
              <a:ext uri="{FF2B5EF4-FFF2-40B4-BE49-F238E27FC236}">
                <a16:creationId xmlns:a16="http://schemas.microsoft.com/office/drawing/2014/main" id="{C4E504C3-D7DD-49FC-9641-8C32F59F9CDE}"/>
              </a:ext>
            </a:extLst>
          </p:cNvPr>
          <p:cNvSpPr/>
          <p:nvPr/>
        </p:nvSpPr>
        <p:spPr bwMode="auto">
          <a:xfrm rot="14930611">
            <a:off x="4235922" y="6146420"/>
            <a:ext cx="116812" cy="25583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A48FB38F-2C38-4FC3-90DE-C1CCB5C0C8A3}"/>
              </a:ext>
            </a:extLst>
          </p:cNvPr>
          <p:cNvSpPr/>
          <p:nvPr/>
        </p:nvSpPr>
        <p:spPr bwMode="auto">
          <a:xfrm rot="4139658">
            <a:off x="3845862" y="5672656"/>
            <a:ext cx="116812" cy="25583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477443B-E871-4FDF-A19F-A34C37B99D13}"/>
              </a:ext>
            </a:extLst>
          </p:cNvPr>
          <p:cNvSpPr txBox="1"/>
          <p:nvPr/>
        </p:nvSpPr>
        <p:spPr>
          <a:xfrm>
            <a:off x="10368814" y="4608676"/>
            <a:ext cx="1473476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fr-FR" dirty="0"/>
              <a:t>Plaque cuivre</a:t>
            </a:r>
            <a:endParaRPr lang="en-GB" dirty="0"/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76826783-A4EC-4BE7-B6B7-C0DEB48D31A7}"/>
              </a:ext>
            </a:extLst>
          </p:cNvPr>
          <p:cNvCxnSpPr>
            <a:cxnSpLocks/>
            <a:stCxn id="27" idx="1"/>
          </p:cNvCxnSpPr>
          <p:nvPr/>
        </p:nvCxnSpPr>
        <p:spPr bwMode="auto">
          <a:xfrm flipH="1" flipV="1">
            <a:off x="9349648" y="4067785"/>
            <a:ext cx="1019166" cy="725557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31" name="Image 30">
            <a:extLst>
              <a:ext uri="{FF2B5EF4-FFF2-40B4-BE49-F238E27FC236}">
                <a16:creationId xmlns:a16="http://schemas.microsoft.com/office/drawing/2014/main" id="{B35A8A5F-91D5-4BC2-8C40-C5D779DD407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72"/>
          <a:stretch/>
        </p:blipFill>
        <p:spPr>
          <a:xfrm>
            <a:off x="965136" y="2016093"/>
            <a:ext cx="3469569" cy="2148687"/>
          </a:xfrm>
          <a:prstGeom prst="rect">
            <a:avLst/>
          </a:prstGeom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B1C6589-B649-419C-858C-03171BFC8A1D}"/>
              </a:ext>
            </a:extLst>
          </p:cNvPr>
          <p:cNvSpPr txBox="1"/>
          <p:nvPr/>
        </p:nvSpPr>
        <p:spPr bwMode="auto">
          <a:xfrm>
            <a:off x="324809" y="4625967"/>
            <a:ext cx="5421567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Pad thermique ou colle entre les </a:t>
            </a:r>
            <a:r>
              <a:rPr lang="fr-FR" dirty="0" err="1"/>
              <a:t>vias</a:t>
            </a:r>
            <a:r>
              <a:rPr lang="fr-FR" dirty="0"/>
              <a:t> et la plaque cuivre</a:t>
            </a:r>
            <a:endParaRPr lang="en-GB" dirty="0"/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4C2F3197-05BA-4048-9D9E-C0B54F1EB53F}"/>
              </a:ext>
            </a:extLst>
          </p:cNvPr>
          <p:cNvCxnSpPr>
            <a:cxnSpLocks/>
          </p:cNvCxnSpPr>
          <p:nvPr/>
        </p:nvCxnSpPr>
        <p:spPr bwMode="auto">
          <a:xfrm flipV="1">
            <a:off x="1508760" y="3589020"/>
            <a:ext cx="1062386" cy="1019656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0" name="Ellipse 39">
            <a:extLst>
              <a:ext uri="{FF2B5EF4-FFF2-40B4-BE49-F238E27FC236}">
                <a16:creationId xmlns:a16="http://schemas.microsoft.com/office/drawing/2014/main" id="{9EA5B42A-6512-4719-9A23-29D203AD9431}"/>
              </a:ext>
            </a:extLst>
          </p:cNvPr>
          <p:cNvSpPr/>
          <p:nvPr/>
        </p:nvSpPr>
        <p:spPr bwMode="auto">
          <a:xfrm rot="20712532">
            <a:off x="1913933" y="2891962"/>
            <a:ext cx="1344304" cy="949441"/>
          </a:xfrm>
          <a:prstGeom prst="ellipse">
            <a:avLst/>
          </a:prstGeom>
          <a:noFill/>
          <a:ln w="28575">
            <a:solidFill>
              <a:srgbClr val="FFC1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848E81C8-7E7A-40EF-BA33-B432B2028415}"/>
              </a:ext>
            </a:extLst>
          </p:cNvPr>
          <p:cNvSpPr txBox="1"/>
          <p:nvPr/>
        </p:nvSpPr>
        <p:spPr bwMode="auto">
          <a:xfrm>
            <a:off x="7973609" y="2788542"/>
            <a:ext cx="570091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>
            <a:defPPr>
              <a:defRPr lang="en-US"/>
            </a:defPPr>
          </a:lstStyle>
          <a:p>
            <a:r>
              <a:rPr lang="fr-FR" dirty="0"/>
              <a:t>Vias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2F3CAB-7A11-422D-B724-242F51D1D574}"/>
                  </a:ext>
                </a:extLst>
              </p:cNvPr>
              <p:cNvSpPr txBox="1"/>
              <p:nvPr/>
            </p:nvSpPr>
            <p:spPr bwMode="auto">
              <a:xfrm>
                <a:off x="3570909" y="6351121"/>
                <a:ext cx="16471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fr-FR" dirty="0">
                        <a:latin typeface="Cambria Math" panose="02040503050406030204" pitchFamily="18" charset="0"/>
                      </a:rPr>
                      <m:t>Tin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=16</m:t>
                    </m:r>
                  </m:oMath>
                </a14:m>
                <a:r>
                  <a:rPr lang="en-GB" dirty="0">
                    <a:latin typeface="Cambria Math" panose="02040503050406030204" pitchFamily="18" charset="0"/>
                  </a:rPr>
                  <a:t>°C</a:t>
                </a:r>
              </a:p>
            </p:txBody>
          </p:sp>
        </mc:Choice>
        <mc:Fallback xmlns=""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032F3CAB-7A11-422D-B724-242F51D1D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70909" y="6351121"/>
                <a:ext cx="1647170" cy="369332"/>
              </a:xfrm>
              <a:prstGeom prst="rect">
                <a:avLst/>
              </a:prstGeom>
              <a:blipFill>
                <a:blip r:embed="rId5"/>
                <a:stretch>
                  <a:fillRect t="-11667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Image 18">
            <a:extLst>
              <a:ext uri="{FF2B5EF4-FFF2-40B4-BE49-F238E27FC236}">
                <a16:creationId xmlns:a16="http://schemas.microsoft.com/office/drawing/2014/main" id="{21BDA6E7-3527-431B-916D-6470DB1356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570999" y="968816"/>
            <a:ext cx="2854941" cy="1639114"/>
          </a:xfrm>
          <a:prstGeom prst="rect">
            <a:avLst/>
          </a:prstGeom>
        </p:spPr>
      </p:pic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7CE46E1C-E1B4-4831-AA51-441EE9E6A031}"/>
              </a:ext>
            </a:extLst>
          </p:cNvPr>
          <p:cNvSpPr txBox="1"/>
          <p:nvPr/>
        </p:nvSpPr>
        <p:spPr bwMode="auto">
          <a:xfrm>
            <a:off x="9535544" y="1225287"/>
            <a:ext cx="2631613" cy="2909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00000"/>
              <a:buFont typeface="Arial"/>
              <a:buNone/>
              <a:defRPr sz="2400" b="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 dirty="0"/>
              <a:t>Plaques cuivre </a:t>
            </a:r>
            <a:r>
              <a:rPr lang="fr-FR" sz="1400" dirty="0" err="1"/>
              <a:t>ep</a:t>
            </a:r>
            <a:r>
              <a:rPr lang="fr-FR" sz="1400" dirty="0"/>
              <a:t> 0.035mm</a:t>
            </a:r>
            <a:endParaRPr lang="en-GB" sz="1200" dirty="0">
              <a:solidFill>
                <a:srgbClr val="1F1F1F"/>
              </a:solidFill>
              <a:latin typeface="Google Sans"/>
            </a:endParaRPr>
          </a:p>
          <a:p>
            <a:pPr lvl="1">
              <a:defRPr/>
            </a:pPr>
            <a:endParaRPr lang="en-US" dirty="0"/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E5CFAA03-04A7-4A2C-B6C9-9EE200C5DED7}"/>
              </a:ext>
            </a:extLst>
          </p:cNvPr>
          <p:cNvCxnSpPr>
            <a:cxnSpLocks/>
          </p:cNvCxnSpPr>
          <p:nvPr/>
        </p:nvCxnSpPr>
        <p:spPr bwMode="auto">
          <a:xfrm flipH="1">
            <a:off x="9149272" y="1395124"/>
            <a:ext cx="386272" cy="7128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3F3C722-80B1-470E-B16B-65753A4C23AF}"/>
              </a:ext>
            </a:extLst>
          </p:cNvPr>
          <p:cNvCxnSpPr>
            <a:cxnSpLocks/>
            <a:stCxn id="20" idx="1"/>
          </p:cNvCxnSpPr>
          <p:nvPr/>
        </p:nvCxnSpPr>
        <p:spPr bwMode="auto">
          <a:xfrm flipH="1">
            <a:off x="8763000" y="1370759"/>
            <a:ext cx="772544" cy="1454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1E774C5E-E48F-4D49-AC44-66DE7AA0E906}"/>
              </a:ext>
            </a:extLst>
          </p:cNvPr>
          <p:cNvCxnSpPr>
            <a:cxnSpLocks/>
          </p:cNvCxnSpPr>
          <p:nvPr/>
        </p:nvCxnSpPr>
        <p:spPr bwMode="auto">
          <a:xfrm flipH="1">
            <a:off x="2766060" y="2568585"/>
            <a:ext cx="4019381" cy="64361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783933C1-EBCE-4EC8-B185-B7C0C6EBC015}"/>
              </a:ext>
            </a:extLst>
          </p:cNvPr>
          <p:cNvCxnSpPr>
            <a:cxnSpLocks/>
          </p:cNvCxnSpPr>
          <p:nvPr/>
        </p:nvCxnSpPr>
        <p:spPr bwMode="auto">
          <a:xfrm flipV="1">
            <a:off x="6785441" y="2013781"/>
            <a:ext cx="1213028" cy="24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5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Choix techniques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EDCA52D-98CF-438A-885D-923428C7E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29916" y="1736556"/>
            <a:ext cx="7676922" cy="3457545"/>
          </a:xfrm>
          <a:prstGeom prst="rect">
            <a:avLst/>
          </a:prstGeom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5D6B8C0-EC55-4EE7-A0B6-FDDEF57F9DC8}"/>
              </a:ext>
            </a:extLst>
          </p:cNvPr>
          <p:cNvCxnSpPr>
            <a:cxnSpLocks/>
          </p:cNvCxnSpPr>
          <p:nvPr/>
        </p:nvCxnSpPr>
        <p:spPr bwMode="auto">
          <a:xfrm flipV="1">
            <a:off x="7443189" y="2937316"/>
            <a:ext cx="131115" cy="212105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05236C8-554A-4BD4-BCDE-E33F2230645F}"/>
              </a:ext>
            </a:extLst>
          </p:cNvPr>
          <p:cNvCxnSpPr>
            <a:cxnSpLocks/>
            <a:stCxn id="33" idx="0"/>
          </p:cNvCxnSpPr>
          <p:nvPr/>
        </p:nvCxnSpPr>
        <p:spPr bwMode="auto">
          <a:xfrm flipH="1" flipV="1">
            <a:off x="6825539" y="3173274"/>
            <a:ext cx="617650" cy="188509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C293ABF-3364-4E94-8A45-15FD610A325C}"/>
              </a:ext>
            </a:extLst>
          </p:cNvPr>
          <p:cNvCxnSpPr>
            <a:cxnSpLocks/>
            <a:stCxn id="33" idx="0"/>
          </p:cNvCxnSpPr>
          <p:nvPr/>
        </p:nvCxnSpPr>
        <p:spPr bwMode="auto">
          <a:xfrm flipH="1" flipV="1">
            <a:off x="6155681" y="3389736"/>
            <a:ext cx="1287508" cy="166863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E815BC94-37CE-45A9-918F-82167D832A8E}"/>
              </a:ext>
            </a:extLst>
          </p:cNvPr>
          <p:cNvCxnSpPr>
            <a:cxnSpLocks/>
            <a:stCxn id="33" idx="0"/>
          </p:cNvCxnSpPr>
          <p:nvPr/>
        </p:nvCxnSpPr>
        <p:spPr bwMode="auto">
          <a:xfrm flipH="1" flipV="1">
            <a:off x="5390571" y="3718818"/>
            <a:ext cx="2052618" cy="133954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BBA82F0-A320-4C7A-8FF1-097DEE89DD37}"/>
              </a:ext>
            </a:extLst>
          </p:cNvPr>
          <p:cNvCxnSpPr>
            <a:cxnSpLocks/>
            <a:stCxn id="33" idx="0"/>
          </p:cNvCxnSpPr>
          <p:nvPr/>
        </p:nvCxnSpPr>
        <p:spPr bwMode="auto">
          <a:xfrm flipH="1" flipV="1">
            <a:off x="4682509" y="3973364"/>
            <a:ext cx="2760680" cy="108500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3F8A0096-C24F-4354-B74A-0EC067152D1C}"/>
              </a:ext>
            </a:extLst>
          </p:cNvPr>
          <p:cNvCxnSpPr>
            <a:cxnSpLocks/>
            <a:stCxn id="33" idx="0"/>
          </p:cNvCxnSpPr>
          <p:nvPr/>
        </p:nvCxnSpPr>
        <p:spPr bwMode="auto">
          <a:xfrm flipH="1" flipV="1">
            <a:off x="3820421" y="4189824"/>
            <a:ext cx="3622768" cy="86854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B1C6589-B649-419C-858C-03171BFC8A1D}"/>
              </a:ext>
            </a:extLst>
          </p:cNvPr>
          <p:cNvSpPr txBox="1"/>
          <p:nvPr/>
        </p:nvSpPr>
        <p:spPr bwMode="auto">
          <a:xfrm>
            <a:off x="5931517" y="5058366"/>
            <a:ext cx="3023344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Composants refroidis par eau</a:t>
            </a:r>
            <a:endParaRPr lang="en-GB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EF0BD9C-6B14-4AFD-8BA5-78E86842D58F}"/>
              </a:ext>
            </a:extLst>
          </p:cNvPr>
          <p:cNvSpPr txBox="1"/>
          <p:nvPr/>
        </p:nvSpPr>
        <p:spPr bwMode="auto">
          <a:xfrm>
            <a:off x="1431631" y="1668414"/>
            <a:ext cx="2941900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Composants refroidis par air</a:t>
            </a:r>
            <a:endParaRPr lang="en-GB" dirty="0"/>
          </a:p>
        </p:txBody>
      </p: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EA85FFF0-5988-4C51-986B-278BCCF46ACE}"/>
              </a:ext>
            </a:extLst>
          </p:cNvPr>
          <p:cNvCxnSpPr>
            <a:cxnSpLocks/>
            <a:stCxn id="37" idx="2"/>
          </p:cNvCxnSpPr>
          <p:nvPr/>
        </p:nvCxnSpPr>
        <p:spPr bwMode="auto">
          <a:xfrm>
            <a:off x="2902581" y="2037746"/>
            <a:ext cx="0" cy="2735177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CE499147-401F-4230-AEAA-B064A6B72DA9}"/>
              </a:ext>
            </a:extLst>
          </p:cNvPr>
          <p:cNvCxnSpPr>
            <a:cxnSpLocks/>
            <a:stCxn id="37" idx="2"/>
          </p:cNvCxnSpPr>
          <p:nvPr/>
        </p:nvCxnSpPr>
        <p:spPr bwMode="auto">
          <a:xfrm>
            <a:off x="2902581" y="2037746"/>
            <a:ext cx="614079" cy="258634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9001463F-DCD3-4562-BB60-89FD33556B53}"/>
              </a:ext>
            </a:extLst>
          </p:cNvPr>
          <p:cNvCxnSpPr>
            <a:cxnSpLocks/>
            <a:stCxn id="37" idx="3"/>
          </p:cNvCxnSpPr>
          <p:nvPr/>
        </p:nvCxnSpPr>
        <p:spPr bwMode="auto">
          <a:xfrm>
            <a:off x="4373531" y="1853080"/>
            <a:ext cx="3683736" cy="66307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8" name="Connecteur droit avec flèche 57">
            <a:extLst>
              <a:ext uri="{FF2B5EF4-FFF2-40B4-BE49-F238E27FC236}">
                <a16:creationId xmlns:a16="http://schemas.microsoft.com/office/drawing/2014/main" id="{68AC65C5-E53C-4090-8446-0B69D336EEAB}"/>
              </a:ext>
            </a:extLst>
          </p:cNvPr>
          <p:cNvCxnSpPr>
            <a:cxnSpLocks/>
            <a:stCxn id="37" idx="3"/>
          </p:cNvCxnSpPr>
          <p:nvPr/>
        </p:nvCxnSpPr>
        <p:spPr bwMode="auto">
          <a:xfrm>
            <a:off x="4373531" y="1853080"/>
            <a:ext cx="4664925" cy="315483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D9F62F3A-67A8-440E-8129-AF51A63986E2}"/>
              </a:ext>
            </a:extLst>
          </p:cNvPr>
          <p:cNvCxnSpPr>
            <a:cxnSpLocks/>
          </p:cNvCxnSpPr>
          <p:nvPr/>
        </p:nvCxnSpPr>
        <p:spPr bwMode="auto">
          <a:xfrm>
            <a:off x="4373531" y="1899055"/>
            <a:ext cx="4889089" cy="577842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898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Alalyse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</a:t>
            </a: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préliminaire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 bwMode="auto">
          <a:xfrm>
            <a:off x="297267" y="1480364"/>
            <a:ext cx="72560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Températures des chips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Puissance thermique transmise à l’air environnant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EEE338-FE1F-48A6-A681-CC48FBED05DC}"/>
              </a:ext>
            </a:extLst>
          </p:cNvPr>
          <p:cNvSpPr txBox="1"/>
          <p:nvPr/>
        </p:nvSpPr>
        <p:spPr bwMode="auto">
          <a:xfrm>
            <a:off x="252019" y="1012462"/>
            <a:ext cx="31635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/>
              <a:t>Objectifs de l’étude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B56A333-20C1-41C9-933E-4E06F5D986AC}"/>
              </a:ext>
            </a:extLst>
          </p:cNvPr>
          <p:cNvSpPr txBox="1"/>
          <p:nvPr/>
        </p:nvSpPr>
        <p:spPr bwMode="auto">
          <a:xfrm>
            <a:off x="297266" y="3056262"/>
            <a:ext cx="93420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Conduction dans les solides avec résistances thermiques d’interfaces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Convection forcée air autour de la carte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Convection eau par circulation dans les tubes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C57164F-B4CF-48D2-9450-F691D7C68A9C}"/>
              </a:ext>
            </a:extLst>
          </p:cNvPr>
          <p:cNvSpPr txBox="1"/>
          <p:nvPr/>
        </p:nvSpPr>
        <p:spPr bwMode="auto">
          <a:xfrm>
            <a:off x="252019" y="2588360"/>
            <a:ext cx="4043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/>
              <a:t>Type d’étude</a:t>
            </a:r>
          </a:p>
        </p:txBody>
      </p:sp>
    </p:spTree>
    <p:extLst>
      <p:ext uri="{BB962C8B-B14F-4D97-AF65-F5344CB8AC3E}">
        <p14:creationId xmlns:p14="http://schemas.microsoft.com/office/powerpoint/2010/main" val="427511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Alalyse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</a:t>
            </a: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préliminaire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8" name="ZoneTexte 7"/>
          <p:cNvSpPr txBox="1"/>
          <p:nvPr/>
        </p:nvSpPr>
        <p:spPr bwMode="auto">
          <a:xfrm>
            <a:off x="297267" y="1480364"/>
            <a:ext cx="72560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Type de modélisation 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fr-FR" sz="2400" dirty="0"/>
              <a:t>Paramètres les plus influents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EEE338-FE1F-48A6-A681-CC48FBED05DC}"/>
              </a:ext>
            </a:extLst>
          </p:cNvPr>
          <p:cNvSpPr txBox="1"/>
          <p:nvPr/>
        </p:nvSpPr>
        <p:spPr bwMode="auto">
          <a:xfrm>
            <a:off x="252019" y="1012462"/>
            <a:ext cx="4043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/>
              <a:t>Orientations de l’étude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47C3B56-BFF5-4431-8DB9-61DEF1140758}"/>
              </a:ext>
            </a:extLst>
          </p:cNvPr>
          <p:cNvSpPr/>
          <p:nvPr/>
        </p:nvSpPr>
        <p:spPr>
          <a:xfrm>
            <a:off x="4843462" y="2615895"/>
            <a:ext cx="2466975" cy="695325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solidFill>
                  <a:schemeClr val="tx1"/>
                </a:solidFill>
              </a:rPr>
              <a:t>Modèle</a:t>
            </a:r>
            <a:r>
              <a:rPr lang="en-GB" sz="2800" b="1" dirty="0">
                <a:solidFill>
                  <a:schemeClr val="tx1"/>
                </a:solidFill>
              </a:rPr>
              <a:t> 1 D 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9F5D702-BE2D-4F8D-BBA0-A71166E85757}"/>
              </a:ext>
            </a:extLst>
          </p:cNvPr>
          <p:cNvSpPr/>
          <p:nvPr/>
        </p:nvSpPr>
        <p:spPr bwMode="auto">
          <a:xfrm>
            <a:off x="1233486" y="4468509"/>
            <a:ext cx="2919413" cy="830997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solidFill>
                  <a:schemeClr val="tx1"/>
                </a:solidFill>
              </a:rPr>
              <a:t>Modèle</a:t>
            </a:r>
            <a:r>
              <a:rPr lang="en-GB" sz="2800" b="1" dirty="0">
                <a:solidFill>
                  <a:schemeClr val="tx1"/>
                </a:solidFill>
              </a:rPr>
              <a:t> 3D EF </a:t>
            </a:r>
            <a:r>
              <a:rPr lang="en-GB" sz="2800" b="1" dirty="0" err="1">
                <a:solidFill>
                  <a:schemeClr val="tx1"/>
                </a:solidFill>
              </a:rPr>
              <a:t>thermique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52F5645-D071-4620-BE4B-6C5EA963C39E}"/>
              </a:ext>
            </a:extLst>
          </p:cNvPr>
          <p:cNvSpPr/>
          <p:nvPr/>
        </p:nvSpPr>
        <p:spPr bwMode="auto">
          <a:xfrm>
            <a:off x="8086727" y="4488718"/>
            <a:ext cx="2919413" cy="830997"/>
          </a:xfrm>
          <a:prstGeom prst="roundRect">
            <a:avLst/>
          </a:prstGeom>
          <a:solidFill>
            <a:srgbClr val="FFFF00"/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 err="1">
                <a:solidFill>
                  <a:schemeClr val="tx1"/>
                </a:solidFill>
              </a:rPr>
              <a:t>Modèle</a:t>
            </a:r>
            <a:r>
              <a:rPr lang="en-GB" sz="2800" b="1" dirty="0">
                <a:solidFill>
                  <a:schemeClr val="tx1"/>
                </a:solidFill>
              </a:rPr>
              <a:t> 3D </a:t>
            </a:r>
            <a:r>
              <a:rPr lang="en-GB" sz="2800" b="1" dirty="0" err="1">
                <a:solidFill>
                  <a:schemeClr val="tx1"/>
                </a:solidFill>
              </a:rPr>
              <a:t>thermofluidique</a:t>
            </a:r>
            <a:r>
              <a:rPr lang="en-GB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Flèche : double flèche horizontale 2">
            <a:extLst>
              <a:ext uri="{FF2B5EF4-FFF2-40B4-BE49-F238E27FC236}">
                <a16:creationId xmlns:a16="http://schemas.microsoft.com/office/drawing/2014/main" id="{4E825610-D220-4815-9A10-362C59E79E0C}"/>
              </a:ext>
            </a:extLst>
          </p:cNvPr>
          <p:cNvSpPr/>
          <p:nvPr/>
        </p:nvSpPr>
        <p:spPr>
          <a:xfrm rot="19753010">
            <a:off x="2616527" y="3558806"/>
            <a:ext cx="1799347" cy="19574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lèche : double flèche horizontale 11">
            <a:extLst>
              <a:ext uri="{FF2B5EF4-FFF2-40B4-BE49-F238E27FC236}">
                <a16:creationId xmlns:a16="http://schemas.microsoft.com/office/drawing/2014/main" id="{216C4CBA-4EBE-4A5D-87A8-FA54A909D063}"/>
              </a:ext>
            </a:extLst>
          </p:cNvPr>
          <p:cNvSpPr/>
          <p:nvPr/>
        </p:nvSpPr>
        <p:spPr bwMode="auto">
          <a:xfrm rot="12883295">
            <a:off x="7752221" y="3599388"/>
            <a:ext cx="1773803" cy="20140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829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1 D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C7FEB49-5E61-4431-90B2-9C96720C7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819400"/>
            <a:ext cx="9144000" cy="17716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88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8800" b="1" dirty="0">
                <a:solidFill>
                  <a:srgbClr val="0070C0"/>
                </a:solidFill>
                <a:latin typeface="Arial Black"/>
                <a:cs typeface="Arial"/>
              </a:rPr>
              <a:t> 1 D</a:t>
            </a:r>
            <a:endParaRPr sz="88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825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1 D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EEE338-FE1F-48A6-A681-CC48FBED05DC}"/>
              </a:ext>
            </a:extLst>
          </p:cNvPr>
          <p:cNvSpPr txBox="1"/>
          <p:nvPr/>
        </p:nvSpPr>
        <p:spPr bwMode="auto">
          <a:xfrm>
            <a:off x="252019" y="1012462"/>
            <a:ext cx="4043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/>
              <a:t>Ordres de grandeur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1F88184-A1AE-4DE5-8281-35F2171132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26"/>
          <a:stretch/>
        </p:blipFill>
        <p:spPr bwMode="auto">
          <a:xfrm>
            <a:off x="2290005" y="2541978"/>
            <a:ext cx="6977328" cy="2977746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66CCF05C-AEF2-4E54-B0EC-364337CBC4AA}"/>
              </a:ext>
            </a:extLst>
          </p:cNvPr>
          <p:cNvCxnSpPr>
            <a:cxnSpLocks/>
          </p:cNvCxnSpPr>
          <p:nvPr/>
        </p:nvCxnSpPr>
        <p:spPr bwMode="auto">
          <a:xfrm>
            <a:off x="2290005" y="2805953"/>
            <a:ext cx="219687" cy="214256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B436B0-F3B4-4A9B-8ACE-8BE53941F3DE}"/>
                  </a:ext>
                </a:extLst>
              </p:cNvPr>
              <p:cNvSpPr txBox="1"/>
              <p:nvPr/>
            </p:nvSpPr>
            <p:spPr>
              <a:xfrm>
                <a:off x="381001" y="1797722"/>
                <a:ext cx="888633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dirty="0"/>
                  <a:t>E</a:t>
                </a:r>
                <a:r>
                  <a:rPr lang="fr-FR" sz="1800" dirty="0"/>
                  <a:t>lévation de température eau : </a:t>
                </a:r>
                <a:r>
                  <a:rPr lang="fr-FR" dirty="0">
                    <a:latin typeface="Symbol"/>
                  </a:rPr>
                  <a:t>D</a:t>
                </a:r>
                <a:r>
                  <a:rPr lang="fr-FR" dirty="0"/>
                  <a:t>T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>
                        <a:latin typeface="Cambria Math"/>
                      </a:rPr>
                      <m:t>𝑃</m:t>
                    </m:r>
                    <m:r>
                      <a:rPr lang="fr-FR" b="0" i="1">
                        <a:latin typeface="Cambria Math"/>
                      </a:rPr>
                      <m:t>/(</m:t>
                    </m:r>
                    <m:r>
                      <a:rPr lang="fr-FR" b="0" i="1">
                        <a:latin typeface="Cambria Math"/>
                      </a:rPr>
                      <m:t>𝑟𝑜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a:rPr lang="fr-FR" b="0" i="1">
                        <a:latin typeface="Cambria Math"/>
                      </a:rPr>
                      <m:t>𝑄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a:rPr lang="fr-FR" b="0" i="1">
                        <a:latin typeface="Cambria Math"/>
                      </a:rPr>
                      <m:t>𝐶𝑝</m:t>
                    </m:r>
                  </m:oMath>
                </a14:m>
                <a:r>
                  <a:rPr lang="fr-FR" dirty="0"/>
                  <a:t>) → </a:t>
                </a:r>
                <a:r>
                  <a:rPr lang="fr-FR" dirty="0">
                    <a:latin typeface="Symbol"/>
                  </a:rPr>
                  <a:t>D</a:t>
                </a:r>
                <a:r>
                  <a:rPr lang="fr-FR" dirty="0"/>
                  <a:t>T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=0.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31</m:t>
                    </m:r>
                    <m:r>
                      <a:rPr lang="fr-FR" i="1">
                        <a:latin typeface="Cambria Math"/>
                      </a:rPr>
                      <m:t> °</m:t>
                    </m:r>
                    <m:r>
                      <a:rPr lang="fr-FR" i="1">
                        <a:latin typeface="Cambria Math"/>
                      </a:rPr>
                      <m:t>𝐶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 (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𝑀𝑎𝑥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0.50 °</m:t>
                    </m:r>
                    <m:r>
                      <a:rPr lang="fr-FR" i="1">
                        <a:latin typeface="Cambria Math"/>
                      </a:rPr>
                      <m:t>𝐶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FBB436B0-F3B4-4A9B-8ACE-8BE53941F3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1" y="1797722"/>
                <a:ext cx="8886332" cy="646331"/>
              </a:xfrm>
              <a:prstGeom prst="rect">
                <a:avLst/>
              </a:prstGeom>
              <a:blipFill>
                <a:blip r:embed="rId4"/>
                <a:stretch>
                  <a:fillRect l="-618" t="-754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CD8AAF4D-665B-4F23-8DA2-3F8248D49754}"/>
              </a:ext>
            </a:extLst>
          </p:cNvPr>
          <p:cNvCxnSpPr>
            <a:cxnSpLocks/>
          </p:cNvCxnSpPr>
          <p:nvPr/>
        </p:nvCxnSpPr>
        <p:spPr bwMode="auto">
          <a:xfrm>
            <a:off x="2290005" y="2805953"/>
            <a:ext cx="964183" cy="235391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691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01F88184-A1AE-4DE5-8281-35F2171132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26"/>
          <a:stretch/>
        </p:blipFill>
        <p:spPr bwMode="auto">
          <a:xfrm>
            <a:off x="1382512" y="2978712"/>
            <a:ext cx="6977328" cy="2977746"/>
          </a:xfrm>
          <a:prstGeom prst="rect">
            <a:avLst/>
          </a:prstGeom>
        </p:spPr>
      </p:pic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1 D </a:t>
            </a:r>
            <a:r>
              <a:rPr lang="en-GB" sz="2000" b="1" dirty="0">
                <a:solidFill>
                  <a:srgbClr val="0070C0"/>
                </a:solidFill>
                <a:latin typeface="Arial Black"/>
                <a:cs typeface="Arial"/>
              </a:rPr>
              <a:t>Puissance Th air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EEE338-FE1F-48A6-A681-CC48FBED05DC}"/>
              </a:ext>
            </a:extLst>
          </p:cNvPr>
          <p:cNvSpPr txBox="1"/>
          <p:nvPr/>
        </p:nvSpPr>
        <p:spPr bwMode="auto">
          <a:xfrm>
            <a:off x="252019" y="993412"/>
            <a:ext cx="4043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/>
              <a:t>Ordres de grandeur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B436B0-F3B4-4A9B-8ACE-8BE53941F3DE}"/>
              </a:ext>
            </a:extLst>
          </p:cNvPr>
          <p:cNvSpPr txBox="1"/>
          <p:nvPr/>
        </p:nvSpPr>
        <p:spPr>
          <a:xfrm>
            <a:off x="237326" y="1607221"/>
            <a:ext cx="553482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Puissances thermiques échangées avec l’air environnant </a:t>
            </a:r>
            <a:r>
              <a:rPr lang="fr-FR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6 Chips :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Autres composants      </a:t>
            </a:r>
            <a:r>
              <a:rPr lang="fr-FR" i="1" dirty="0">
                <a:latin typeface="Cambria Math"/>
              </a:rPr>
              <a:t>P=	        0.745 W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Plaque Cuivre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Tubes eau 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PCB</a:t>
            </a:r>
          </a:p>
          <a:p>
            <a:pPr marL="342900" indent="-342900">
              <a:buFont typeface="+mj-lt"/>
              <a:buAutoNum type="arabicPeriod"/>
            </a:pP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411D916-A227-4CE5-A42F-30E2648ACA3D}"/>
                  </a:ext>
                </a:extLst>
              </p:cNvPr>
              <p:cNvSpPr txBox="1"/>
              <p:nvPr/>
            </p:nvSpPr>
            <p:spPr bwMode="auto">
              <a:xfrm>
                <a:off x="2800956" y="1943459"/>
                <a:ext cx="248670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fr-FR" i="1" dirty="0">
                    <a:latin typeface="Cambria Math"/>
                  </a:rPr>
                  <a:t>P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>
                        <a:latin typeface="Cambria Math"/>
                      </a:rPr>
                      <m:t>h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a:rPr lang="fr-FR" b="0" i="1">
                        <a:latin typeface="Cambria Math"/>
                      </a:rPr>
                      <m:t>𝑆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m:rPr>
                        <m:nor/>
                      </m:rPr>
                      <a:rPr lang="fr-FR">
                        <a:latin typeface="Symbol"/>
                        <a:ea typeface="Cambria Math"/>
                      </a:rPr>
                      <m:t>D</m:t>
                    </m:r>
                    <m:r>
                      <m:rPr>
                        <m:nor/>
                      </m:rPr>
                      <a:rPr lang="fr-FR">
                        <a:latin typeface="Cambria Math"/>
                        <a:ea typeface="Cambria Math"/>
                      </a:rPr>
                      <m:t>T</m:t>
                    </m:r>
                  </m:oMath>
                </a14:m>
                <a:r>
                  <a:rPr lang="fr-FR" i="1" dirty="0">
                    <a:latin typeface="Cambria Math"/>
                  </a:rPr>
                  <a:t> = 0.150 W </a:t>
                </a:r>
                <a:endParaRPr dirty="0"/>
              </a:p>
            </p:txBody>
          </p:sp>
        </mc:Choice>
        <mc:Fallback xmlns="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2411D916-A227-4CE5-A42F-30E2648AC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0956" y="1943459"/>
                <a:ext cx="2486706" cy="276999"/>
              </a:xfrm>
              <a:prstGeom prst="rect">
                <a:avLst/>
              </a:prstGeom>
              <a:blipFill>
                <a:blip r:embed="rId4"/>
                <a:stretch>
                  <a:fillRect l="-5637" t="-33333" r="-4902" b="-4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2E7F8E9-4076-4DB5-AFF9-AEC98CE64AA2}"/>
                  </a:ext>
                </a:extLst>
              </p:cNvPr>
              <p:cNvSpPr txBox="1"/>
              <p:nvPr/>
            </p:nvSpPr>
            <p:spPr bwMode="auto">
              <a:xfrm>
                <a:off x="2800956" y="2535406"/>
                <a:ext cx="243541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fr-FR" i="1" dirty="0">
                    <a:latin typeface="Cambria Math"/>
                  </a:rPr>
                  <a:t>P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>
                        <a:latin typeface="Cambria Math"/>
                      </a:rPr>
                      <m:t>h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a:rPr lang="fr-FR" b="0" i="1">
                        <a:latin typeface="Cambria Math"/>
                      </a:rPr>
                      <m:t>𝑆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m:rPr>
                        <m:nor/>
                      </m:rPr>
                      <a:rPr lang="fr-FR">
                        <a:latin typeface="Symbol"/>
                        <a:ea typeface="Cambria Math"/>
                      </a:rPr>
                      <m:t>D</m:t>
                    </m:r>
                    <m:r>
                      <m:rPr>
                        <m:nor/>
                      </m:rPr>
                      <a:rPr lang="fr-FR">
                        <a:latin typeface="Cambria Math"/>
                        <a:ea typeface="Cambria Math"/>
                      </a:rPr>
                      <m:t>T</m:t>
                    </m:r>
                  </m:oMath>
                </a14:m>
                <a:r>
                  <a:rPr lang="fr-FR" i="1" dirty="0">
                    <a:latin typeface="Cambria Math"/>
                  </a:rPr>
                  <a:t>=  0.120W </a:t>
                </a:r>
                <a:endParaRPr dirty="0"/>
              </a:p>
            </p:txBody>
          </p:sp>
        </mc:Choice>
        <mc:Fallback xmlns="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62E7F8E9-4076-4DB5-AFF9-AEC98CE64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00956" y="2535406"/>
                <a:ext cx="2435410" cy="276999"/>
              </a:xfrm>
              <a:prstGeom prst="rect">
                <a:avLst/>
              </a:prstGeom>
              <a:blipFill>
                <a:blip r:embed="rId5"/>
                <a:stretch>
                  <a:fillRect l="-5750" t="-33333" r="-4750" b="-4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095BE2-E6FE-47D4-ACBC-AE82ECA5E8D1}"/>
                  </a:ext>
                </a:extLst>
              </p:cNvPr>
              <p:cNvSpPr txBox="1"/>
              <p:nvPr/>
            </p:nvSpPr>
            <p:spPr bwMode="auto">
              <a:xfrm>
                <a:off x="2812590" y="2788798"/>
                <a:ext cx="24610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fr-FR" i="1" dirty="0">
                    <a:latin typeface="Cambria Math"/>
                  </a:rPr>
                  <a:t>P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>
                        <a:latin typeface="Cambria Math"/>
                      </a:rPr>
                      <m:t>h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a:rPr lang="fr-FR" b="0" i="1">
                        <a:latin typeface="Cambria Math"/>
                      </a:rPr>
                      <m:t>𝑆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m:rPr>
                        <m:nor/>
                      </m:rPr>
                      <a:rPr lang="fr-FR">
                        <a:latin typeface="Symbol"/>
                        <a:ea typeface="Cambria Math"/>
                      </a:rPr>
                      <m:t>D</m:t>
                    </m:r>
                    <m:r>
                      <m:rPr>
                        <m:nor/>
                      </m:rPr>
                      <a:rPr lang="fr-FR">
                        <a:latin typeface="Cambria Math"/>
                        <a:ea typeface="Cambria Math"/>
                      </a:rPr>
                      <m:t>T</m:t>
                    </m:r>
                  </m:oMath>
                </a14:m>
                <a:r>
                  <a:rPr lang="fr-FR" i="1" dirty="0">
                    <a:latin typeface="Cambria Math"/>
                  </a:rPr>
                  <a:t>= -0.120W </a:t>
                </a:r>
                <a:endParaRPr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58095BE2-E6FE-47D4-ACBC-AE82ECA5E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2590" y="2788798"/>
                <a:ext cx="2461058" cy="276999"/>
              </a:xfrm>
              <a:prstGeom prst="rect">
                <a:avLst/>
              </a:prstGeom>
              <a:blipFill>
                <a:blip r:embed="rId6"/>
                <a:stretch>
                  <a:fillRect l="-5693" t="-32609" r="-4703" b="-456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AD4912-AD03-4887-8438-293A7DC9D494}"/>
                  </a:ext>
                </a:extLst>
              </p:cNvPr>
              <p:cNvSpPr txBox="1"/>
              <p:nvPr/>
            </p:nvSpPr>
            <p:spPr bwMode="auto">
              <a:xfrm>
                <a:off x="2812590" y="3074444"/>
                <a:ext cx="23841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fr-FR" i="1" dirty="0">
                    <a:latin typeface="Cambria Math"/>
                  </a:rPr>
                  <a:t>P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/>
                      </a:rPr>
                      <m:t>=</m:t>
                    </m:r>
                    <m:r>
                      <a:rPr lang="fr-FR" b="0" i="1">
                        <a:latin typeface="Cambria Math"/>
                      </a:rPr>
                      <m:t>h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a:rPr lang="fr-FR" b="0" i="1">
                        <a:latin typeface="Cambria Math"/>
                      </a:rPr>
                      <m:t>𝑆</m:t>
                    </m:r>
                    <m:r>
                      <a:rPr lang="fr-FR" b="0" i="1">
                        <a:latin typeface="Cambria Math"/>
                      </a:rPr>
                      <m:t>∗</m:t>
                    </m:r>
                    <m:r>
                      <m:rPr>
                        <m:nor/>
                      </m:rPr>
                      <a:rPr lang="fr-FR">
                        <a:latin typeface="Symbol"/>
                        <a:ea typeface="Cambria Math"/>
                      </a:rPr>
                      <m:t>D</m:t>
                    </m:r>
                    <m:r>
                      <m:rPr>
                        <m:nor/>
                      </m:rPr>
                      <a:rPr lang="fr-FR">
                        <a:latin typeface="Cambria Math"/>
                        <a:ea typeface="Cambria Math"/>
                      </a:rPr>
                      <m:t>T</m:t>
                    </m:r>
                  </m:oMath>
                </a14:m>
                <a:r>
                  <a:rPr lang="fr-FR" i="1" dirty="0">
                    <a:latin typeface="Cambria Math"/>
                  </a:rPr>
                  <a:t>= 0.240W </a:t>
                </a:r>
                <a:endParaRPr dirty="0"/>
              </a:p>
            </p:txBody>
          </p:sp>
        </mc:Choice>
        <mc:Fallback xmlns=""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F2AD4912-AD03-4887-8438-293A7DC9D4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12590" y="3074444"/>
                <a:ext cx="2384114" cy="276999"/>
              </a:xfrm>
              <a:prstGeom prst="rect">
                <a:avLst/>
              </a:prstGeom>
              <a:blipFill>
                <a:blip r:embed="rId7"/>
                <a:stretch>
                  <a:fillRect l="-5882" t="-32609" r="-5115" b="-456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1F9AB2B8-64DE-402C-B178-69E51C827027}"/>
              </a:ext>
            </a:extLst>
          </p:cNvPr>
          <p:cNvSpPr txBox="1"/>
          <p:nvPr/>
        </p:nvSpPr>
        <p:spPr bwMode="auto">
          <a:xfrm>
            <a:off x="2059376" y="5342686"/>
            <a:ext cx="30559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4</a:t>
            </a:r>
            <a:endParaRPr lang="en-GB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FE71D73-029A-48E1-A468-FBDF86499891}"/>
              </a:ext>
            </a:extLst>
          </p:cNvPr>
          <p:cNvSpPr txBox="1"/>
          <p:nvPr/>
        </p:nvSpPr>
        <p:spPr bwMode="auto">
          <a:xfrm>
            <a:off x="4986326" y="4071388"/>
            <a:ext cx="30559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1</a:t>
            </a:r>
            <a:endParaRPr lang="en-GB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C3CFF3D-0830-40EC-9311-82A36514486A}"/>
              </a:ext>
            </a:extLst>
          </p:cNvPr>
          <p:cNvSpPr txBox="1"/>
          <p:nvPr/>
        </p:nvSpPr>
        <p:spPr bwMode="auto">
          <a:xfrm>
            <a:off x="3335726" y="5237764"/>
            <a:ext cx="30559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2</a:t>
            </a:r>
            <a:endParaRPr lang="en-GB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8C7AC7-169D-4B27-8C0D-C865C9F15886}"/>
              </a:ext>
            </a:extLst>
          </p:cNvPr>
          <p:cNvSpPr txBox="1"/>
          <p:nvPr/>
        </p:nvSpPr>
        <p:spPr bwMode="auto">
          <a:xfrm>
            <a:off x="7260026" y="3229761"/>
            <a:ext cx="30559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2</a:t>
            </a:r>
            <a:endParaRPr lang="en-GB" dirty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3F0068AD-B8F2-4724-B397-B824B7C73B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6613716" y="4185272"/>
            <a:ext cx="5223203" cy="2314828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90BAF01F-6E56-4057-9535-37DE617735E2}"/>
              </a:ext>
            </a:extLst>
          </p:cNvPr>
          <p:cNvSpPr txBox="1"/>
          <p:nvPr/>
        </p:nvSpPr>
        <p:spPr bwMode="auto">
          <a:xfrm>
            <a:off x="9584118" y="4973354"/>
            <a:ext cx="30559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3</a:t>
            </a:r>
            <a:endParaRPr lang="en-GB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8392668-37B2-4FC2-83DC-8B3B35720B8C}"/>
              </a:ext>
            </a:extLst>
          </p:cNvPr>
          <p:cNvSpPr txBox="1"/>
          <p:nvPr/>
        </p:nvSpPr>
        <p:spPr bwMode="auto">
          <a:xfrm>
            <a:off x="7107226" y="3794890"/>
            <a:ext cx="305599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5</a:t>
            </a:r>
            <a:endParaRPr lang="en-GB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A57F244E-2B5C-451F-9820-FE46C4D1B7C7}"/>
              </a:ext>
            </a:extLst>
          </p:cNvPr>
          <p:cNvSpPr txBox="1"/>
          <p:nvPr/>
        </p:nvSpPr>
        <p:spPr>
          <a:xfrm>
            <a:off x="288144" y="3635010"/>
            <a:ext cx="2807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Bilan : 1.135 W (26%)</a:t>
            </a:r>
          </a:p>
        </p:txBody>
      </p:sp>
    </p:spTree>
    <p:extLst>
      <p:ext uri="{BB962C8B-B14F-4D97-AF65-F5344CB8AC3E}">
        <p14:creationId xmlns:p14="http://schemas.microsoft.com/office/powerpoint/2010/main" val="3214885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au 2">
                <a:extLst>
                  <a:ext uri="{FF2B5EF4-FFF2-40B4-BE49-F238E27FC236}">
                    <a16:creationId xmlns:a16="http://schemas.microsoft.com/office/drawing/2014/main" id="{D075321F-ECD4-4BE8-BC27-BB16932EDE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1716642"/>
                  </p:ext>
                </p:extLst>
              </p:nvPr>
            </p:nvGraphicFramePr>
            <p:xfrm>
              <a:off x="158622" y="2713754"/>
              <a:ext cx="1077055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9631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1138335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334277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548882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2099388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464906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925131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fr-FR" b="1" dirty="0" smtClean="0">
                                  <a:solidFill>
                                    <a:srgbClr val="FFFF00"/>
                                  </a:solidFill>
                                  <a:latin typeface="Symbol" panose="05050102010706020507" pitchFamily="18" charset="2"/>
                                  <a:ea typeface="Cambria Math" panose="02040503050406030204" pitchFamily="18" charset="0"/>
                                </a:rPr>
                                <m:t>DT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GB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°C</a:t>
                          </a:r>
                          <a:endParaRPr lang="fr-FR" b="1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1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fr-FR" b="1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b="1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𝟓𝟐</m:t>
                                </m:r>
                              </m:oMath>
                            </m:oMathPara>
                          </a14:m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0.03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0.03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4.8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23.8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au 2">
                <a:extLst>
                  <a:ext uri="{FF2B5EF4-FFF2-40B4-BE49-F238E27FC236}">
                    <a16:creationId xmlns:a16="http://schemas.microsoft.com/office/drawing/2014/main" id="{D075321F-ECD4-4BE8-BC27-BB16932EDE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71716642"/>
                  </p:ext>
                </p:extLst>
              </p:nvPr>
            </p:nvGraphicFramePr>
            <p:xfrm>
              <a:off x="158622" y="2713754"/>
              <a:ext cx="1077055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59631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1138335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334277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548882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2099388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464906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925131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966" t="-9677" r="-756039" b="-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3"/>
                          <a:stretch>
                            <a:fillRect l="-112366" t="-9677" r="-741398" b="-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0.03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0.03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4.8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23.8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1 D </a:t>
            </a:r>
            <a:r>
              <a:rPr lang="en-GB" sz="2000" b="1" dirty="0">
                <a:solidFill>
                  <a:srgbClr val="0070C0"/>
                </a:solidFill>
                <a:latin typeface="Arial Black"/>
                <a:cs typeface="Arial"/>
              </a:rPr>
              <a:t>Temp chips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EEE338-FE1F-48A6-A681-CC48FBED05DC}"/>
              </a:ext>
            </a:extLst>
          </p:cNvPr>
          <p:cNvSpPr txBox="1"/>
          <p:nvPr/>
        </p:nvSpPr>
        <p:spPr bwMode="auto">
          <a:xfrm>
            <a:off x="252018" y="993412"/>
            <a:ext cx="5534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/>
              <a:t>Ordres de grandeur </a:t>
            </a:r>
            <a:r>
              <a:rPr lang="fr-FR" b="1" dirty="0"/>
              <a:t>(Chip 6)</a:t>
            </a:r>
            <a:endParaRPr lang="fr-FR" sz="28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BB436B0-F3B4-4A9B-8ACE-8BE53941F3DE}"/>
              </a:ext>
            </a:extLst>
          </p:cNvPr>
          <p:cNvSpPr txBox="1"/>
          <p:nvPr/>
        </p:nvSpPr>
        <p:spPr>
          <a:xfrm>
            <a:off x="237326" y="1607221"/>
            <a:ext cx="55348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Gradients de température</a:t>
            </a:r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4BA3EB3-A717-40AC-917F-6492CB2E42E8}"/>
              </a:ext>
            </a:extLst>
          </p:cNvPr>
          <p:cNvSpPr/>
          <p:nvPr/>
        </p:nvSpPr>
        <p:spPr bwMode="auto">
          <a:xfrm>
            <a:off x="1600742" y="3286981"/>
            <a:ext cx="709613" cy="3693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tx1"/>
                </a:solidFill>
              </a:rPr>
              <a:t>Eau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B298BEBD-C480-441C-B0C7-7F185C69ABA2}"/>
              </a:ext>
            </a:extLst>
          </p:cNvPr>
          <p:cNvSpPr/>
          <p:nvPr/>
        </p:nvSpPr>
        <p:spPr bwMode="auto">
          <a:xfrm>
            <a:off x="2950116" y="3296077"/>
            <a:ext cx="709613" cy="3693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Tube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9DD1C32-4EE8-4802-9DBC-A59030EF4CCC}"/>
              </a:ext>
            </a:extLst>
          </p:cNvPr>
          <p:cNvSpPr/>
          <p:nvPr/>
        </p:nvSpPr>
        <p:spPr bwMode="auto">
          <a:xfrm>
            <a:off x="4327807" y="3296077"/>
            <a:ext cx="900113" cy="3693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 err="1">
                <a:solidFill>
                  <a:schemeClr val="tx1"/>
                </a:solidFill>
              </a:rPr>
              <a:t>Brasure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2A67D0AD-ADB8-482D-BCCE-23620DDE868A}"/>
              </a:ext>
            </a:extLst>
          </p:cNvPr>
          <p:cNvSpPr/>
          <p:nvPr/>
        </p:nvSpPr>
        <p:spPr bwMode="auto">
          <a:xfrm>
            <a:off x="5807617" y="3229402"/>
            <a:ext cx="1471613" cy="4844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Plaque </a:t>
            </a:r>
            <a:r>
              <a:rPr lang="en-GB" sz="1600" b="1" dirty="0" err="1">
                <a:solidFill>
                  <a:schemeClr val="tx1"/>
                </a:solidFill>
              </a:rPr>
              <a:t>cuivre</a:t>
            </a:r>
            <a:endParaRPr lang="en-GB" sz="1600" b="1" dirty="0">
              <a:solidFill>
                <a:schemeClr val="tx1"/>
              </a:solidFill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8037A51-82F5-4A12-8E22-35599F57D849}"/>
              </a:ext>
            </a:extLst>
          </p:cNvPr>
          <p:cNvSpPr/>
          <p:nvPr/>
        </p:nvSpPr>
        <p:spPr bwMode="auto">
          <a:xfrm>
            <a:off x="7893196" y="3277885"/>
            <a:ext cx="709613" cy="3693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TIM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53E77B87-0A37-4205-9DC9-5C9C5B2DEA32}"/>
              </a:ext>
            </a:extLst>
          </p:cNvPr>
          <p:cNvSpPr/>
          <p:nvPr/>
        </p:nvSpPr>
        <p:spPr bwMode="auto">
          <a:xfrm>
            <a:off x="9571135" y="3266360"/>
            <a:ext cx="709613" cy="3693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Via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6EECD5F-861D-461B-9FFD-1CABBD5335DA}"/>
                  </a:ext>
                </a:extLst>
              </p:cNvPr>
              <p:cNvSpPr txBox="1"/>
              <p:nvPr/>
            </p:nvSpPr>
            <p:spPr bwMode="auto">
              <a:xfrm>
                <a:off x="3649241" y="1609019"/>
                <a:ext cx="3529043" cy="49141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fr-FR" i="1" dirty="0">
                    <a:latin typeface="Cambria Math"/>
                  </a:rPr>
                  <a:t>P</a:t>
                </a:r>
                <a14:m>
                  <m:oMath xmlns:m="http://schemas.openxmlformats.org/officeDocument/2006/math">
                    <m:r>
                      <a:rPr lang="fr-FR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fr-FR" b="0" i="0" smtClean="0">
                                <a:latin typeface="Symbol"/>
                              </a:rPr>
                              <m:t>l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e</m:t>
                            </m:r>
                          </m:den>
                        </m:f>
                      </m:e>
                    </m:d>
                    <m:r>
                      <a:rPr lang="fr-FR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fr-FR" b="0" i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nor/>
                      </m:rPr>
                      <a:rPr lang="fr-FR" dirty="0">
                        <a:latin typeface="Symbol"/>
                      </a:rPr>
                      <m:t>DT</m:t>
                    </m:r>
                    <m:r>
                      <m:rPr>
                        <m:nor/>
                      </m:rPr>
                      <a:rPr lang="fr-FR" b="0" i="0" dirty="0" smtClean="0">
                        <a:latin typeface="Symbol"/>
                      </a:rPr>
                      <m:t>=&gt;    </m:t>
                    </m:r>
                    <m:r>
                      <m:rPr>
                        <m:nor/>
                      </m:rPr>
                      <a:rPr lang="fr-FR" dirty="0">
                        <a:latin typeface="Symbol"/>
                      </a:rPr>
                      <m:t>DT</m:t>
                    </m:r>
                    <m:r>
                      <a:rPr lang="fr-FR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fr-FR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fr-FR">
                                <a:latin typeface="Cambria Math" panose="02040503050406030204" pitchFamily="18" charset="0"/>
                              </a:rPr>
                              <m:t>e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m:rPr>
                                <m:nor/>
                              </m:rPr>
                              <a:rPr lang="fr-FR" b="0" i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m:rPr>
                                <m:nor/>
                              </m:rPr>
                              <a:rPr lang="fr-FR">
                                <a:latin typeface="Symbol"/>
                              </a:rPr>
                              <m:t>l</m:t>
                            </m:r>
                          </m:den>
                        </m:f>
                      </m:e>
                    </m:d>
                    <m:r>
                      <a:rPr lang="fr-FR" b="0" i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endParaRPr lang="fr-FR" dirty="0">
                  <a:latin typeface="Symbol"/>
                </a:endParaRPr>
              </a:p>
            </p:txBody>
          </p:sp>
        </mc:Choice>
        <mc:Fallback xmlns="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26EECD5F-861D-461B-9FFD-1CABBD533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49241" y="1609019"/>
                <a:ext cx="3529043" cy="491417"/>
              </a:xfrm>
              <a:prstGeom prst="rect">
                <a:avLst/>
              </a:prstGeom>
              <a:blipFill>
                <a:blip r:embed="rId4"/>
                <a:stretch>
                  <a:fillRect l="-4145" b="-493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Connecteur droit avec flèche 3">
            <a:extLst>
              <a:ext uri="{FF2B5EF4-FFF2-40B4-BE49-F238E27FC236}">
                <a16:creationId xmlns:a16="http://schemas.microsoft.com/office/drawing/2014/main" id="{9C503AE1-B406-4305-B2DB-1497137ED740}"/>
              </a:ext>
            </a:extLst>
          </p:cNvPr>
          <p:cNvCxnSpPr>
            <a:stCxn id="18" idx="3"/>
            <a:endCxn id="26" idx="1"/>
          </p:cNvCxnSpPr>
          <p:nvPr/>
        </p:nvCxnSpPr>
        <p:spPr>
          <a:xfrm>
            <a:off x="2310355" y="3471647"/>
            <a:ext cx="639761" cy="9096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536C13B4-B82F-4355-9B5D-CAD7FB911A04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 bwMode="auto">
          <a:xfrm>
            <a:off x="3659729" y="3480743"/>
            <a:ext cx="668078" cy="0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1B27B4D-7B84-4D0F-83F6-F994EC866636}"/>
              </a:ext>
            </a:extLst>
          </p:cNvPr>
          <p:cNvCxnSpPr>
            <a:cxnSpLocks/>
            <a:stCxn id="27" idx="3"/>
            <a:endCxn id="28" idx="1"/>
          </p:cNvCxnSpPr>
          <p:nvPr/>
        </p:nvCxnSpPr>
        <p:spPr bwMode="auto">
          <a:xfrm flipV="1">
            <a:off x="5227920" y="3471647"/>
            <a:ext cx="579697" cy="9096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F48BA028-0B9A-468F-A334-F2785C63D02C}"/>
              </a:ext>
            </a:extLst>
          </p:cNvPr>
          <p:cNvCxnSpPr>
            <a:cxnSpLocks/>
            <a:stCxn id="28" idx="3"/>
            <a:endCxn id="29" idx="1"/>
          </p:cNvCxnSpPr>
          <p:nvPr/>
        </p:nvCxnSpPr>
        <p:spPr bwMode="auto">
          <a:xfrm flipV="1">
            <a:off x="7279230" y="3462551"/>
            <a:ext cx="613966" cy="9096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30E5A9A3-E3C6-4D12-892E-E02D317C4F30}"/>
              </a:ext>
            </a:extLst>
          </p:cNvPr>
          <p:cNvCxnSpPr>
            <a:cxnSpLocks/>
            <a:stCxn id="29" idx="3"/>
            <a:endCxn id="30" idx="1"/>
          </p:cNvCxnSpPr>
          <p:nvPr/>
        </p:nvCxnSpPr>
        <p:spPr bwMode="auto">
          <a:xfrm flipV="1">
            <a:off x="8602809" y="3451026"/>
            <a:ext cx="968326" cy="11525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5D0055BC-95D1-4B46-86C3-0075B20C8226}"/>
              </a:ext>
            </a:extLst>
          </p:cNvPr>
          <p:cNvSpPr/>
          <p:nvPr/>
        </p:nvSpPr>
        <p:spPr bwMode="auto">
          <a:xfrm>
            <a:off x="11027918" y="3265991"/>
            <a:ext cx="709613" cy="3693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solidFill>
                  <a:schemeClr val="tx1"/>
                </a:solidFill>
              </a:rPr>
              <a:t>Chip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881393AE-6FBD-452D-B72A-89053907D04D}"/>
              </a:ext>
            </a:extLst>
          </p:cNvPr>
          <p:cNvCxnSpPr>
            <a:cxnSpLocks/>
            <a:stCxn id="30" idx="3"/>
            <a:endCxn id="41" idx="1"/>
          </p:cNvCxnSpPr>
          <p:nvPr/>
        </p:nvCxnSpPr>
        <p:spPr bwMode="auto">
          <a:xfrm flipV="1">
            <a:off x="10280748" y="3450657"/>
            <a:ext cx="747170" cy="369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B0AFCF88-AD4F-4965-AF7A-286F4AE8636B}"/>
              </a:ext>
            </a:extLst>
          </p:cNvPr>
          <p:cNvCxnSpPr>
            <a:cxnSpLocks/>
          </p:cNvCxnSpPr>
          <p:nvPr/>
        </p:nvCxnSpPr>
        <p:spPr bwMode="auto">
          <a:xfrm>
            <a:off x="1705352" y="5184233"/>
            <a:ext cx="9453569" cy="0"/>
          </a:xfrm>
          <a:prstGeom prst="straightConnector1">
            <a:avLst/>
          </a:prstGeom>
          <a:ln w="3492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Image 50">
            <a:extLst>
              <a:ext uri="{FF2B5EF4-FFF2-40B4-BE49-F238E27FC236}">
                <a16:creationId xmlns:a16="http://schemas.microsoft.com/office/drawing/2014/main" id="{1778775E-F8EC-4F56-94C0-2001F881CB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6746" y="3756014"/>
            <a:ext cx="929031" cy="1121306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BBCEF4D6-1A86-4A88-A50C-52FB81D2B2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9455930" y="3926610"/>
            <a:ext cx="1049371" cy="827961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F29BFB31-0CDC-4CF4-B084-6746A15889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1618" t="53207" r="38578" b="14225"/>
          <a:stretch/>
        </p:blipFill>
        <p:spPr bwMode="auto">
          <a:xfrm>
            <a:off x="7799491" y="3815567"/>
            <a:ext cx="1034055" cy="722710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C9A4F438-94B8-419C-BC96-C02500FD181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5587057" y="4171533"/>
            <a:ext cx="1829604" cy="810847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8C7A7F82-A04E-4CED-84DB-AC948F02CA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4592" y="4021284"/>
            <a:ext cx="1120331" cy="707790"/>
          </a:xfrm>
          <a:prstGeom prst="rect">
            <a:avLst/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D88C1B5B-C813-424D-9EFF-7C749212C4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2787" y="4038743"/>
            <a:ext cx="1615020" cy="657299"/>
          </a:xfrm>
          <a:prstGeom prst="rect">
            <a:avLst/>
          </a:prstGeom>
        </p:spPr>
      </p:pic>
      <p:pic>
        <p:nvPicPr>
          <p:cNvPr id="1026" name="Picture 2" descr="Pisciniste Constructeur de piscine l'Esprit Piscine | Dallage piscine ...">
            <a:extLst>
              <a:ext uri="{FF2B5EF4-FFF2-40B4-BE49-F238E27FC236}">
                <a16:creationId xmlns:a16="http://schemas.microsoft.com/office/drawing/2014/main" id="{845B57BD-76C5-491D-A988-D8B9AFC12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459" y="3989642"/>
            <a:ext cx="981075" cy="65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D7256F5D-F75C-4A4C-95A7-E4822B3D7513}"/>
                  </a:ext>
                </a:extLst>
              </p:cNvPr>
              <p:cNvSpPr txBox="1"/>
              <p:nvPr/>
            </p:nvSpPr>
            <p:spPr>
              <a:xfrm>
                <a:off x="8715540" y="2258818"/>
                <a:ext cx="480416" cy="369332"/>
              </a:xfrm>
              <a:prstGeom prst="rect">
                <a:avLst/>
              </a:prstGeom>
              <a:noFill/>
              <a:ln w="31750">
                <a:solidFill>
                  <a:schemeClr val="accent6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D7256F5D-F75C-4A4C-95A7-E4822B3D7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5540" y="2258818"/>
                <a:ext cx="480416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31750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263EB3D0-A01E-468D-88B0-CDE5CA3495DD}"/>
                  </a:ext>
                </a:extLst>
              </p:cNvPr>
              <p:cNvSpPr txBox="1"/>
              <p:nvPr/>
            </p:nvSpPr>
            <p:spPr bwMode="auto">
              <a:xfrm>
                <a:off x="7279230" y="2269298"/>
                <a:ext cx="480416" cy="369332"/>
              </a:xfrm>
              <a:prstGeom prst="rect">
                <a:avLst/>
              </a:prstGeom>
              <a:noFill/>
              <a:ln w="31750">
                <a:solidFill>
                  <a:schemeClr val="accent6">
                    <a:lumMod val="75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0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263EB3D0-A01E-468D-88B0-CDE5CA3495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79230" y="2269298"/>
                <a:ext cx="480416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31750"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5" name="Tableau 2">
                <a:extLst>
                  <a:ext uri="{FF2B5EF4-FFF2-40B4-BE49-F238E27FC236}">
                    <a16:creationId xmlns:a16="http://schemas.microsoft.com/office/drawing/2014/main" id="{DC1D41FE-CCCE-4811-9D06-0BD17734D5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2277277"/>
                  </p:ext>
                </p:extLst>
              </p:nvPr>
            </p:nvGraphicFramePr>
            <p:xfrm>
              <a:off x="74358" y="5383451"/>
              <a:ext cx="11392964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430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1184988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446244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492898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744825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726163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69817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  <a:gridCol w="1446244">
                      <a:extLst>
                        <a:ext uri="{9D8B030D-6E8A-4147-A177-3AD203B41FA5}">
                          <a16:colId xmlns:a16="http://schemas.microsoft.com/office/drawing/2014/main" val="310181967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fr-FR" b="1" dirty="0" smtClean="0">
                                  <a:solidFill>
                                    <a:srgbClr val="FFFF00"/>
                                  </a:solidFill>
                                  <a:latin typeface="Symbol" panose="05050102010706020507" pitchFamily="18" charset="2"/>
                                </a:rPr>
                                <m:t>T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 </a:t>
                          </a:r>
                          <a:r>
                            <a:rPr lang="en-GB" b="1" i="1" dirty="0">
                              <a:solidFill>
                                <a:srgbClr val="FFFF00"/>
                              </a:solidFill>
                              <a:latin typeface="Cambria Math"/>
                            </a:rPr>
                            <a:t>°C</a:t>
                          </a:r>
                          <a:endParaRPr lang="fr-FR" b="1" i="1" dirty="0">
                            <a:solidFill>
                              <a:srgbClr val="FFFF00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fr-FR" b="1" i="0" smtClean="0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𝟏𝟔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.15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16.67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16.70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16.73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22.73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27.53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51.33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5" name="Tableau 2">
                <a:extLst>
                  <a:ext uri="{FF2B5EF4-FFF2-40B4-BE49-F238E27FC236}">
                    <a16:creationId xmlns:a16="http://schemas.microsoft.com/office/drawing/2014/main" id="{DC1D41FE-CCCE-4811-9D06-0BD17734D5D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12277277"/>
                  </p:ext>
                </p:extLst>
              </p:nvPr>
            </p:nvGraphicFramePr>
            <p:xfrm>
              <a:off x="74358" y="5383451"/>
              <a:ext cx="11392964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430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1184988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446244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492898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744825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726163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69817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  <a:gridCol w="1446244">
                      <a:extLst>
                        <a:ext uri="{9D8B030D-6E8A-4147-A177-3AD203B41FA5}">
                          <a16:colId xmlns:a16="http://schemas.microsoft.com/office/drawing/2014/main" val="310181967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14"/>
                          <a:stretch>
                            <a:fillRect l="-935" t="-11475" r="-1651402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14"/>
                          <a:stretch>
                            <a:fillRect l="-55385" t="-11475" r="-806154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16.67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16.70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16.73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22.73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27.53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</a:rPr>
                            <a:t>51.33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A0112545-8F4F-4A64-96EF-24F76295B55F}"/>
              </a:ext>
            </a:extLst>
          </p:cNvPr>
          <p:cNvCxnSpPr>
            <a:cxnSpLocks/>
            <a:stCxn id="64" idx="2"/>
          </p:cNvCxnSpPr>
          <p:nvPr/>
        </p:nvCxnSpPr>
        <p:spPr bwMode="auto">
          <a:xfrm>
            <a:off x="7519438" y="2638630"/>
            <a:ext cx="0" cy="79037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C506A96B-2112-403D-A7B6-09336DEC9C1A}"/>
              </a:ext>
            </a:extLst>
          </p:cNvPr>
          <p:cNvCxnSpPr>
            <a:cxnSpLocks/>
            <a:stCxn id="62" idx="2"/>
          </p:cNvCxnSpPr>
          <p:nvPr/>
        </p:nvCxnSpPr>
        <p:spPr bwMode="auto">
          <a:xfrm>
            <a:off x="8955748" y="2628150"/>
            <a:ext cx="0" cy="822507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id="{46F63731-69F9-4D6B-89AB-7784CFF02AF7}"/>
              </a:ext>
            </a:extLst>
          </p:cNvPr>
          <p:cNvSpPr txBox="1"/>
          <p:nvPr/>
        </p:nvSpPr>
        <p:spPr>
          <a:xfrm>
            <a:off x="6096000" y="1133435"/>
            <a:ext cx="5843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1" dirty="0"/>
              <a:t>Valeurs de puissances corrigées en fonction des mesures</a:t>
            </a:r>
            <a:endParaRPr lang="fr-FR" i="1" dirty="0"/>
          </a:p>
        </p:txBody>
      </p:sp>
      <p:pic>
        <p:nvPicPr>
          <p:cNvPr id="5" name="Picture 2" descr="Panneau d'avertissement attention attention point d'exclamation alerte ...">
            <a:extLst>
              <a:ext uri="{FF2B5EF4-FFF2-40B4-BE49-F238E27FC236}">
                <a16:creationId xmlns:a16="http://schemas.microsoft.com/office/drawing/2014/main" id="{3055FB13-F674-432F-AC58-EAA8A3984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920" y="975711"/>
            <a:ext cx="725131" cy="507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130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1 D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3EEE338-FE1F-48A6-A681-CC48FBED05DC}"/>
              </a:ext>
            </a:extLst>
          </p:cNvPr>
          <p:cNvSpPr txBox="1"/>
          <p:nvPr/>
        </p:nvSpPr>
        <p:spPr bwMode="auto">
          <a:xfrm>
            <a:off x="252019" y="993412"/>
            <a:ext cx="4043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b="1" dirty="0"/>
              <a:t>Outil </a:t>
            </a:r>
            <a:r>
              <a:rPr lang="fr-FR" sz="2800" b="1" dirty="0" err="1"/>
              <a:t>LTspice</a:t>
            </a:r>
            <a:endParaRPr lang="fr-FR" sz="28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3B8D7F1-0C6C-4782-A02E-DC3F35D6A039}"/>
              </a:ext>
            </a:extLst>
          </p:cNvPr>
          <p:cNvSpPr txBox="1"/>
          <p:nvPr/>
        </p:nvSpPr>
        <p:spPr>
          <a:xfrm>
            <a:off x="252019" y="173621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Dédié aux calculs électroniques</a:t>
            </a:r>
          </a:p>
          <a:p>
            <a:r>
              <a:rPr lang="fr-FR" dirty="0"/>
              <a:t>Adaptable à la thermique</a:t>
            </a:r>
          </a:p>
          <a:p>
            <a:r>
              <a:rPr lang="fr-FR" dirty="0"/>
              <a:t>Permet le recalcul après changement des paramètres</a:t>
            </a:r>
          </a:p>
        </p:txBody>
      </p:sp>
      <p:sp>
        <p:nvSpPr>
          <p:cNvPr id="5" name="AutoShape 2" descr="Ltspice Min Magnitude - Ltspice Measure Frequency - WLPHG">
            <a:extLst>
              <a:ext uri="{FF2B5EF4-FFF2-40B4-BE49-F238E27FC236}">
                <a16:creationId xmlns:a16="http://schemas.microsoft.com/office/drawing/2014/main" id="{B82EAF40-D0BC-4989-97BC-BE0B6E24DC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A2D8E8E-2754-4DD5-80C9-15818D610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418" y="3257550"/>
            <a:ext cx="3642773" cy="318835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6BF717F-480E-4472-BC43-5041169DC7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192" y="1128397"/>
            <a:ext cx="6562395" cy="526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542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1 D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7C7FEB49-5E61-4431-90B2-9C96720C7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819399"/>
            <a:ext cx="9144000" cy="28098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88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8800" b="1" dirty="0">
                <a:solidFill>
                  <a:srgbClr val="0070C0"/>
                </a:solidFill>
                <a:latin typeface="Arial Black"/>
                <a:cs typeface="Arial"/>
              </a:rPr>
              <a:t> 3 D</a:t>
            </a:r>
          </a:p>
          <a:p>
            <a:pPr algn="ctr">
              <a:defRPr/>
            </a:pPr>
            <a:r>
              <a:rPr lang="en-GB" sz="8800" b="1" dirty="0" err="1">
                <a:solidFill>
                  <a:srgbClr val="0070C0"/>
                </a:solidFill>
                <a:latin typeface="Arial Black"/>
                <a:cs typeface="Arial"/>
              </a:rPr>
              <a:t>Thermique</a:t>
            </a:r>
            <a:endParaRPr sz="88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3887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rcRect t="6126"/>
          <a:stretch/>
        </p:blipFill>
        <p:spPr bwMode="auto">
          <a:xfrm>
            <a:off x="1536970" y="1576325"/>
            <a:ext cx="3807591" cy="1624983"/>
          </a:xfrm>
          <a:prstGeom prst="rect">
            <a:avLst/>
          </a:prstGeom>
        </p:spPr>
      </p:pic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General simulation parameters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5139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8" name="ZoneTexte 7"/>
          <p:cNvSpPr txBox="1"/>
          <p:nvPr/>
        </p:nvSpPr>
        <p:spPr bwMode="auto">
          <a:xfrm>
            <a:off x="229222" y="954762"/>
            <a:ext cx="113668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/>
              <a:t>Geometry</a:t>
            </a:r>
            <a:r>
              <a:rPr lang="en-US" dirty="0"/>
              <a:t> : Here is the electronic card to study. It has been simplified in order to keep only significant components. Caps over the 6 chips are not represented. The calculation geometry is composed of : Vias, Cu cooling plate, cooling pipe.</a:t>
            </a:r>
            <a:endParaRPr lang="fr-FR" b="1" dirty="0"/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991A1AEC-08F4-4F57-87EA-AD233E51F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773657"/>
              </p:ext>
            </p:extLst>
          </p:nvPr>
        </p:nvGraphicFramePr>
        <p:xfrm>
          <a:off x="229223" y="3353017"/>
          <a:ext cx="11733553" cy="303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695">
                  <a:extLst>
                    <a:ext uri="{9D8B030D-6E8A-4147-A177-3AD203B41FA5}">
                      <a16:colId xmlns:a16="http://schemas.microsoft.com/office/drawing/2014/main" val="954973543"/>
                    </a:ext>
                  </a:extLst>
                </a:gridCol>
                <a:gridCol w="3881717">
                  <a:extLst>
                    <a:ext uri="{9D8B030D-6E8A-4147-A177-3AD203B41FA5}">
                      <a16:colId xmlns:a16="http://schemas.microsoft.com/office/drawing/2014/main" val="2895101712"/>
                    </a:ext>
                  </a:extLst>
                </a:gridCol>
                <a:gridCol w="6028141">
                  <a:extLst>
                    <a:ext uri="{9D8B030D-6E8A-4147-A177-3AD203B41FA5}">
                      <a16:colId xmlns:a16="http://schemas.microsoft.com/office/drawing/2014/main" val="130123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Real conditions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Thermal study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6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Thermal loads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Thermal power on the </a:t>
                      </a:r>
                      <a:r>
                        <a:rPr lang="en-US" sz="1400" b="1" dirty="0"/>
                        <a:t>11 chips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Thermal power on the </a:t>
                      </a:r>
                      <a:r>
                        <a:rPr lang="en-US" sz="1400" b="1" dirty="0"/>
                        <a:t>6 upper faces of the vias </a:t>
                      </a:r>
                      <a:r>
                        <a:rPr lang="en-US" sz="1400" dirty="0"/>
                        <a:t>of the main 6 chips 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70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Cooling source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Water circulation/ </a:t>
                      </a:r>
                      <a:r>
                        <a:rPr lang="en-US" sz="1400" dirty="0"/>
                        <a:t>T=[16.0]°C at inlet, q=0.2 l. mn</a:t>
                      </a:r>
                      <a:r>
                        <a:rPr lang="en-US" sz="1400" baseline="30000" dirty="0"/>
                        <a:t>-1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Convection / water on pipe inner surfaces T=[16.0]°C constant h=2000W.m</a:t>
                      </a:r>
                      <a:r>
                        <a:rPr lang="en-US" sz="1400" baseline="30000" dirty="0"/>
                        <a:t>-2</a:t>
                      </a:r>
                      <a:r>
                        <a:rPr lang="en-US" sz="1400" dirty="0"/>
                        <a:t>.K</a:t>
                      </a:r>
                      <a:r>
                        <a:rPr lang="en-US" sz="1400" baseline="30000" dirty="0"/>
                        <a:t>-1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b="1" dirty="0"/>
                        <a:t>Ambient air exchange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97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Cu plate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Air flow/T=17.0°C at inlet, q=1 l. mn</a:t>
                      </a:r>
                      <a:r>
                        <a:rPr lang="en-US" sz="1400" baseline="30000" dirty="0"/>
                        <a:t>-1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Convection /air on upper Cu plate, T=17.0°C, h=30W.m</a:t>
                      </a:r>
                      <a:r>
                        <a:rPr lang="en-US" sz="1400" baseline="30000" dirty="0"/>
                        <a:t>-2</a:t>
                      </a:r>
                      <a:r>
                        <a:rPr lang="en-US" sz="1400" dirty="0"/>
                        <a:t>.K</a:t>
                      </a:r>
                      <a:r>
                        <a:rPr lang="en-US" sz="1400" baseline="30000" dirty="0"/>
                        <a:t>-1</a:t>
                      </a:r>
                      <a:endParaRPr lang="en-GB" sz="1400" dirty="0"/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66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Pipes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Air flow/T=17.0°C at inlet, q=1 l. mn</a:t>
                      </a:r>
                      <a:r>
                        <a:rPr lang="en-US" sz="1400" baseline="30000" dirty="0"/>
                        <a:t>-1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Convection /air on pipe outer surfaces , T=17.0°C, h=30W. m</a:t>
                      </a:r>
                      <a:r>
                        <a:rPr lang="en-US" sz="1400" baseline="30000" dirty="0"/>
                        <a:t>-2</a:t>
                      </a:r>
                      <a:r>
                        <a:rPr lang="en-US" sz="1400" dirty="0"/>
                        <a:t>.K</a:t>
                      </a:r>
                      <a:r>
                        <a:rPr lang="en-US" sz="1400" baseline="30000" dirty="0"/>
                        <a:t>-1 </a:t>
                      </a:r>
                      <a:endParaRPr lang="en-GB" sz="1400" dirty="0"/>
                    </a:p>
                    <a:p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dirty="0"/>
                        <a:t>Chips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Air flow/T=17.0°C at inlet, q=1 l. mn</a:t>
                      </a:r>
                      <a:r>
                        <a:rPr lang="en-US" sz="1400" baseline="30000" dirty="0"/>
                        <a:t>-1 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Convection /air on vias upper surfaces, T=17.0°C, h=30W. m</a:t>
                      </a:r>
                      <a:r>
                        <a:rPr lang="en-US" sz="1400" baseline="30000" dirty="0"/>
                        <a:t>-2</a:t>
                      </a:r>
                      <a:r>
                        <a:rPr lang="en-US" sz="1400" dirty="0"/>
                        <a:t>.K</a:t>
                      </a:r>
                      <a:r>
                        <a:rPr lang="en-US" sz="1400" baseline="30000" dirty="0"/>
                        <a:t>-1 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885171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53803A15-8681-48A8-BBA5-ED2058A2A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847441" y="1566244"/>
            <a:ext cx="3347146" cy="1633337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31AB25C9-20F5-4FC9-AD27-93C1AB186DCE}"/>
              </a:ext>
            </a:extLst>
          </p:cNvPr>
          <p:cNvSpPr/>
          <p:nvPr/>
        </p:nvSpPr>
        <p:spPr>
          <a:xfrm>
            <a:off x="5442711" y="2314152"/>
            <a:ext cx="1165412" cy="30140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AB691E3-8FD3-421A-8E7E-E85C5A42D1D1}"/>
              </a:ext>
            </a:extLst>
          </p:cNvPr>
          <p:cNvSpPr txBox="1"/>
          <p:nvPr/>
        </p:nvSpPr>
        <p:spPr>
          <a:xfrm>
            <a:off x="10044238" y="1918962"/>
            <a:ext cx="937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No PCB</a:t>
            </a:r>
            <a:endParaRPr lang="fr-FR" b="1" dirty="0"/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929F899-BC32-4334-B0AF-95CB7799A0AA}"/>
              </a:ext>
            </a:extLst>
          </p:cNvPr>
          <p:cNvCxnSpPr>
            <a:cxnSpLocks/>
          </p:cNvCxnSpPr>
          <p:nvPr/>
        </p:nvCxnSpPr>
        <p:spPr bwMode="auto">
          <a:xfrm flipH="1">
            <a:off x="9099176" y="2097741"/>
            <a:ext cx="945062" cy="21641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997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6303" y="1709257"/>
            <a:ext cx="4740975" cy="2047376"/>
          </a:xfrm>
          <a:prstGeom prst="rect">
            <a:avLst/>
          </a:prstGeom>
        </p:spPr>
      </p:pic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2800" b="1" dirty="0">
                <a:solidFill>
                  <a:srgbClr val="0070C0"/>
                </a:solidFill>
                <a:latin typeface="Arial Black"/>
                <a:cs typeface="Arial"/>
              </a:rPr>
              <a:t>Thermal model geometry and mesh</a:t>
            </a:r>
            <a:endParaRPr sz="36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09915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237449" y="1281526"/>
            <a:ext cx="27091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Geometry - mesh</a:t>
            </a:r>
            <a:endParaRPr lang="fr-FR" sz="2000" dirty="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340253" y="1738076"/>
            <a:ext cx="6027364" cy="2593593"/>
          </a:xfrm>
          <a:prstGeom prst="rect">
            <a:avLst/>
          </a:prstGeom>
        </p:spPr>
      </p:pic>
      <p:sp>
        <p:nvSpPr>
          <p:cNvPr id="10" name="Content Placeholder 1"/>
          <p:cNvSpPr txBox="1"/>
          <p:nvPr/>
        </p:nvSpPr>
        <p:spPr bwMode="auto">
          <a:xfrm>
            <a:off x="13372" y="3790578"/>
            <a:ext cx="2631613" cy="2909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00000"/>
              <a:buFont typeface="Arial"/>
              <a:buNone/>
              <a:defRPr sz="2400" b="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/>
              <a:t>Stainless </a:t>
            </a:r>
            <a:r>
              <a:rPr lang="en-GB" sz="1400"/>
              <a:t>steel</a:t>
            </a:r>
            <a:r>
              <a:rPr lang="fr-FR" sz="1400"/>
              <a:t> pipe 3.0 x 2.5 mm</a:t>
            </a:r>
            <a:endParaRPr lang="en-GB" sz="1200">
              <a:solidFill>
                <a:srgbClr val="1F1F1F"/>
              </a:solidFill>
              <a:latin typeface="Google Sans"/>
            </a:endParaRPr>
          </a:p>
          <a:p>
            <a:pPr lvl="1">
              <a:defRPr/>
            </a:pPr>
            <a:endParaRPr lang="en-US"/>
          </a:p>
        </p:txBody>
      </p:sp>
      <p:cxnSp>
        <p:nvCxnSpPr>
          <p:cNvPr id="4" name="Connecteur droit avec flèche 3"/>
          <p:cNvCxnSpPr>
            <a:stCxn id="10" idx="0"/>
          </p:cNvCxnSpPr>
          <p:nvPr/>
        </p:nvCxnSpPr>
        <p:spPr bwMode="auto">
          <a:xfrm flipH="1" flipV="1">
            <a:off x="1102936" y="2594512"/>
            <a:ext cx="226243" cy="11960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2" name="Content Placeholder 1"/>
          <p:cNvSpPr txBox="1"/>
          <p:nvPr/>
        </p:nvSpPr>
        <p:spPr bwMode="auto">
          <a:xfrm>
            <a:off x="1329178" y="4210286"/>
            <a:ext cx="2631613" cy="2909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00000"/>
              <a:buFont typeface="Arial"/>
              <a:buNone/>
              <a:defRPr sz="2400" b="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/>
              <a:t>Copper plate 0.2mm </a:t>
            </a:r>
            <a:r>
              <a:rPr lang="en-GB" sz="1400"/>
              <a:t>thick</a:t>
            </a:r>
            <a:endParaRPr lang="en-GB" sz="1200">
              <a:solidFill>
                <a:srgbClr val="1F1F1F"/>
              </a:solidFill>
              <a:latin typeface="Google Sans"/>
            </a:endParaRPr>
          </a:p>
          <a:p>
            <a:pPr lvl="1">
              <a:defRPr/>
            </a:pPr>
            <a:endParaRPr lang="en-US"/>
          </a:p>
        </p:txBody>
      </p:sp>
      <p:cxnSp>
        <p:nvCxnSpPr>
          <p:cNvPr id="13" name="Connecteur droit avec flèche 12"/>
          <p:cNvCxnSpPr>
            <a:stCxn id="12" idx="0"/>
          </p:cNvCxnSpPr>
          <p:nvPr/>
        </p:nvCxnSpPr>
        <p:spPr bwMode="auto">
          <a:xfrm flipV="1">
            <a:off x="2644985" y="2828042"/>
            <a:ext cx="0" cy="13822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2033777" y="4620567"/>
            <a:ext cx="2854941" cy="1639114"/>
          </a:xfrm>
          <a:prstGeom prst="rect">
            <a:avLst/>
          </a:prstGeom>
        </p:spPr>
      </p:pic>
      <p:sp>
        <p:nvSpPr>
          <p:cNvPr id="17" name="Content Placeholder 1"/>
          <p:cNvSpPr txBox="1"/>
          <p:nvPr/>
        </p:nvSpPr>
        <p:spPr bwMode="auto">
          <a:xfrm>
            <a:off x="152398" y="5985262"/>
            <a:ext cx="2631613" cy="2909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00000"/>
              <a:buFont typeface="Arial"/>
              <a:buNone/>
              <a:defRPr sz="2400" b="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/>
              <a:t>Copper plates 0.035mm thick</a:t>
            </a:r>
            <a:endParaRPr lang="en-GB" sz="1200">
              <a:solidFill>
                <a:srgbClr val="1F1F1F"/>
              </a:solidFill>
              <a:latin typeface="Google Sans"/>
            </a:endParaRPr>
          </a:p>
          <a:p>
            <a:pPr lvl="1">
              <a:defRPr/>
            </a:pPr>
            <a:endParaRPr lang="en-US"/>
          </a:p>
        </p:txBody>
      </p:sp>
      <p:cxnSp>
        <p:nvCxnSpPr>
          <p:cNvPr id="18" name="Connecteur droit avec flèche 17"/>
          <p:cNvCxnSpPr>
            <a:stCxn id="17" idx="0"/>
          </p:cNvCxnSpPr>
          <p:nvPr/>
        </p:nvCxnSpPr>
        <p:spPr bwMode="auto">
          <a:xfrm flipV="1">
            <a:off x="1468205" y="5329072"/>
            <a:ext cx="973337" cy="6561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17" idx="0"/>
          </p:cNvCxnSpPr>
          <p:nvPr/>
        </p:nvCxnSpPr>
        <p:spPr bwMode="auto">
          <a:xfrm flipV="1">
            <a:off x="1468205" y="5741630"/>
            <a:ext cx="1478350" cy="2436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4" name="Content Placeholder 1"/>
          <p:cNvSpPr txBox="1"/>
          <p:nvPr/>
        </p:nvSpPr>
        <p:spPr bwMode="auto">
          <a:xfrm>
            <a:off x="3132839" y="6276206"/>
            <a:ext cx="2631613" cy="29094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Clr>
                <a:srgbClr val="00B050"/>
              </a:buClr>
              <a:buSzPct val="100000"/>
              <a:buFont typeface="Arial"/>
              <a:buNone/>
              <a:defRPr sz="2400" b="0" cap="none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Clr>
                <a:schemeClr val="tx2">
                  <a:lumMod val="50000"/>
                </a:schemeClr>
              </a:buClr>
              <a:buSzPct val="10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sz="1400"/>
              <a:t>Copper vias 0.018mm thick</a:t>
            </a:r>
            <a:endParaRPr lang="en-GB" sz="1200">
              <a:solidFill>
                <a:srgbClr val="1F1F1F"/>
              </a:solidFill>
              <a:latin typeface="Google Sans"/>
            </a:endParaRPr>
          </a:p>
          <a:p>
            <a:pPr lvl="1">
              <a:defRPr/>
            </a:pPr>
            <a:endParaRPr lang="en-US"/>
          </a:p>
        </p:txBody>
      </p:sp>
      <p:cxnSp>
        <p:nvCxnSpPr>
          <p:cNvPr id="25" name="Connecteur droit avec flèche 24"/>
          <p:cNvCxnSpPr/>
          <p:nvPr/>
        </p:nvCxnSpPr>
        <p:spPr bwMode="auto">
          <a:xfrm flipH="1" flipV="1">
            <a:off x="3836364" y="5911191"/>
            <a:ext cx="263454" cy="4080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/>
          <p:nvPr/>
        </p:nvCxnSpPr>
        <p:spPr bwMode="auto">
          <a:xfrm flipV="1">
            <a:off x="4099818" y="5741630"/>
            <a:ext cx="76256" cy="5345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0" name="Ellipse 29"/>
          <p:cNvSpPr/>
          <p:nvPr/>
        </p:nvSpPr>
        <p:spPr bwMode="auto">
          <a:xfrm>
            <a:off x="3161120" y="2969442"/>
            <a:ext cx="373929" cy="263951"/>
          </a:xfrm>
          <a:prstGeom prst="ellipse">
            <a:avLst/>
          </a:prstGeom>
          <a:noFill/>
          <a:ln w="28575">
            <a:solidFill>
              <a:srgbClr val="FFC1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cxnSp>
        <p:nvCxnSpPr>
          <p:cNvPr id="33" name="Connecteur droit avec flèche 32"/>
          <p:cNvCxnSpPr>
            <a:stCxn id="30" idx="4"/>
          </p:cNvCxnSpPr>
          <p:nvPr/>
        </p:nvCxnSpPr>
        <p:spPr bwMode="auto">
          <a:xfrm>
            <a:off x="3348085" y="3233394"/>
            <a:ext cx="222547" cy="150828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 bwMode="auto">
          <a:xfrm>
            <a:off x="5454290" y="4644135"/>
            <a:ext cx="60991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/>
              <a:t>Pipe + Cu plate : solid elements (ref Ansys=279)</a:t>
            </a:r>
            <a:endParaRPr/>
          </a:p>
          <a:p>
            <a:pPr>
              <a:defRPr/>
            </a:pPr>
            <a:r>
              <a:rPr lang="en-US"/>
              <a:t>Vias (plates and cylinders) : shell elements (ref Ansys=131)</a:t>
            </a:r>
            <a:endParaRPr lang="fr-F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loads</a:t>
            </a:r>
            <a:endParaRPr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5139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176132" y="957722"/>
            <a:ext cx="60046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Thermal loads applied on thermal model</a:t>
            </a:r>
            <a:endParaRPr lang="fr-FR" sz="1600" dirty="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713B5EF-75E9-4546-9E6E-242D723F4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97" y="1558212"/>
            <a:ext cx="12098984" cy="463094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5139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288617" y="879084"/>
            <a:ext cx="31804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Thermal connections</a:t>
            </a:r>
            <a:endParaRPr lang="fr-FR" sz="200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64167AF-B8D2-41F9-8C58-453A20129536}"/>
              </a:ext>
            </a:extLst>
          </p:cNvPr>
          <p:cNvSpPr txBox="1"/>
          <p:nvPr/>
        </p:nvSpPr>
        <p:spPr bwMode="auto">
          <a:xfrm>
            <a:off x="458084" y="1186119"/>
            <a:ext cx="101608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Thermal pad  (</a:t>
            </a:r>
            <a:r>
              <a:rPr lang="fr-FR" sz="1800" b="1" dirty="0">
                <a:latin typeface="Times New Roman"/>
                <a:ea typeface="Times New Roman"/>
              </a:rPr>
              <a:t>Gap Pad® 5000S35</a:t>
            </a:r>
            <a:r>
              <a:rPr lang="fr-FR" sz="1800" dirty="0">
                <a:latin typeface="Times New Roman"/>
                <a:ea typeface="Times New Roman"/>
              </a:rPr>
              <a:t> )</a:t>
            </a:r>
            <a:r>
              <a:rPr lang="en-US" dirty="0"/>
              <a:t> Cu cooling Plate / Cu via plates : </a:t>
            </a:r>
            <a:r>
              <a:rPr lang="en-US" dirty="0">
                <a:latin typeface="Symbol"/>
              </a:rPr>
              <a:t>l</a:t>
            </a:r>
            <a:r>
              <a:rPr lang="en-US" dirty="0"/>
              <a:t>=5W.</a:t>
            </a:r>
            <a:r>
              <a:rPr lang="en-US" sz="1800" dirty="0"/>
              <a:t> m</a:t>
            </a:r>
            <a:r>
              <a:rPr lang="en-US" sz="1800" baseline="30000" dirty="0"/>
              <a:t>-1</a:t>
            </a:r>
            <a:r>
              <a:rPr lang="en-US" sz="1800" dirty="0"/>
              <a:t>.K</a:t>
            </a:r>
            <a:r>
              <a:rPr lang="en-US" sz="1800" baseline="30000" dirty="0"/>
              <a:t>-1</a:t>
            </a:r>
            <a:r>
              <a:rPr lang="en-US" sz="1800" dirty="0"/>
              <a:t> , so, h=10000 W.m</a:t>
            </a:r>
            <a:r>
              <a:rPr lang="en-US" sz="1800" baseline="30000" dirty="0"/>
              <a:t>-2</a:t>
            </a:r>
            <a:r>
              <a:rPr lang="en-US" sz="1800" dirty="0"/>
              <a:t>.K</a:t>
            </a:r>
            <a:r>
              <a:rPr lang="en-US" sz="1800" baseline="30000" dirty="0"/>
              <a:t>-1</a:t>
            </a:r>
            <a:r>
              <a:rPr lang="en-US" sz="1800" dirty="0"/>
              <a:t> </a:t>
            </a:r>
            <a:endParaRPr lang="fr-FR" dirty="0"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B179E11-E6BE-43B0-9AD5-895541862D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Internal connections</a:t>
            </a:r>
            <a:endParaRPr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173A73-ACB0-4331-8C12-94735D1DE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206" y="2032686"/>
            <a:ext cx="8621328" cy="450595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50D2B0A1-9632-4881-81AD-B55C811742AE}"/>
              </a:ext>
            </a:extLst>
          </p:cNvPr>
          <p:cNvSpPr txBox="1"/>
          <p:nvPr/>
        </p:nvSpPr>
        <p:spPr bwMode="auto">
          <a:xfrm>
            <a:off x="458084" y="1571763"/>
            <a:ext cx="78333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Stainless steel pipe </a:t>
            </a:r>
            <a:r>
              <a:rPr lang="en-US" dirty="0" err="1"/>
              <a:t>brased</a:t>
            </a:r>
            <a:r>
              <a:rPr lang="en-US" dirty="0"/>
              <a:t> on Cu Plate : </a:t>
            </a:r>
            <a:r>
              <a:rPr lang="en-US" dirty="0">
                <a:latin typeface="Symbol"/>
              </a:rPr>
              <a:t>l</a:t>
            </a:r>
            <a:r>
              <a:rPr lang="en-US" dirty="0"/>
              <a:t>=70W.</a:t>
            </a:r>
            <a:r>
              <a:rPr lang="en-US" sz="1800" dirty="0"/>
              <a:t>m</a:t>
            </a:r>
            <a:r>
              <a:rPr lang="en-US" sz="1800" baseline="30000" dirty="0"/>
              <a:t>-1</a:t>
            </a:r>
            <a:r>
              <a:rPr lang="en-US" sz="1800" dirty="0"/>
              <a:t>.K</a:t>
            </a:r>
            <a:r>
              <a:rPr lang="en-US" sz="1800" baseline="30000" dirty="0"/>
              <a:t>-1</a:t>
            </a:r>
            <a:r>
              <a:rPr lang="en-US" sz="1800" dirty="0"/>
              <a:t> , so h=70000 W.m</a:t>
            </a:r>
            <a:r>
              <a:rPr lang="en-US" sz="1800" baseline="30000" dirty="0"/>
              <a:t>-2</a:t>
            </a:r>
            <a:r>
              <a:rPr lang="en-US" sz="1800" dirty="0"/>
              <a:t>.K</a:t>
            </a:r>
            <a:r>
              <a:rPr lang="en-US" sz="1800" baseline="30000" dirty="0"/>
              <a:t>-1</a:t>
            </a:r>
            <a:r>
              <a:rPr lang="en-US" sz="1800" dirty="0"/>
              <a:t> </a:t>
            </a:r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5139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288616" y="879086"/>
            <a:ext cx="73582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Thermal boundary conditions for thermal model</a:t>
            </a:r>
            <a:endParaRPr lang="fr-FR" sz="2000" dirty="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sp>
        <p:nvSpPr>
          <p:cNvPr id="11" name="ZoneTexte 10"/>
          <p:cNvSpPr txBox="1"/>
          <p:nvPr/>
        </p:nvSpPr>
        <p:spPr bwMode="auto">
          <a:xfrm>
            <a:off x="820131" y="1270231"/>
            <a:ext cx="10162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Convection / air on pipe outer surfaces and Cu plate upper surface ( T=17°C, h=30 </a:t>
            </a:r>
            <a:r>
              <a:rPr lang="en-US" sz="1800" dirty="0"/>
              <a:t>W.m</a:t>
            </a:r>
            <a:r>
              <a:rPr lang="en-US" sz="1800" baseline="30000" dirty="0"/>
              <a:t>-2</a:t>
            </a:r>
            <a:r>
              <a:rPr lang="en-US" sz="1800" dirty="0"/>
              <a:t>.K</a:t>
            </a:r>
            <a:r>
              <a:rPr lang="en-US" sz="1800" baseline="30000" dirty="0"/>
              <a:t>-1</a:t>
            </a:r>
            <a:r>
              <a:rPr lang="en-US" sz="1800" dirty="0"/>
              <a:t> 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Boundary conditions</a:t>
            </a:r>
            <a:endParaRPr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8CE38F-F38F-4BF4-A936-E91FE541CB0F}"/>
              </a:ext>
            </a:extLst>
          </p:cNvPr>
          <p:cNvSpPr txBox="1"/>
          <p:nvPr/>
        </p:nvSpPr>
        <p:spPr bwMode="auto">
          <a:xfrm>
            <a:off x="820131" y="1635535"/>
            <a:ext cx="70394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Convection / water on pipe inner surfaces  T=16,0°C, h=2000 </a:t>
            </a:r>
            <a:r>
              <a:rPr lang="en-US" sz="1800" dirty="0"/>
              <a:t>W.m</a:t>
            </a:r>
            <a:r>
              <a:rPr lang="en-US" sz="1800" baseline="30000" dirty="0"/>
              <a:t>-2</a:t>
            </a:r>
            <a:r>
              <a:rPr lang="en-US" sz="1800" dirty="0"/>
              <a:t>.K</a:t>
            </a:r>
            <a:r>
              <a:rPr lang="en-US" sz="1800" baseline="30000" dirty="0"/>
              <a:t>-1</a:t>
            </a:r>
            <a:r>
              <a:rPr lang="en-US" sz="1800" dirty="0"/>
              <a:t> </a:t>
            </a:r>
            <a:endParaRPr lang="fr-FR" i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4A49708-C57F-43AC-ADC7-4C769FA2E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15" y="2202025"/>
            <a:ext cx="10851271" cy="41175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3909FC5-45EB-4BF1-9A57-22DCB18FC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59" y="1390365"/>
            <a:ext cx="9783546" cy="4357292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5139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288617" y="950799"/>
            <a:ext cx="28131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Temperature field</a:t>
            </a:r>
            <a:endParaRPr lang="fr-FR" sz="200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Results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10" name="Ellipse 9"/>
          <p:cNvSpPr/>
          <p:nvPr/>
        </p:nvSpPr>
        <p:spPr bwMode="auto">
          <a:xfrm>
            <a:off x="8628503" y="2505454"/>
            <a:ext cx="596766" cy="52698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462465" y="4071217"/>
            <a:ext cx="3440918" cy="2009975"/>
          </a:xfrm>
          <a:prstGeom prst="rect">
            <a:avLst/>
          </a:prstGeom>
        </p:spPr>
      </p:pic>
      <p:cxnSp>
        <p:nvCxnSpPr>
          <p:cNvPr id="13" name="Connecteur droit avec flèche 12"/>
          <p:cNvCxnSpPr>
            <a:cxnSpLocks/>
          </p:cNvCxnSpPr>
          <p:nvPr/>
        </p:nvCxnSpPr>
        <p:spPr bwMode="auto">
          <a:xfrm>
            <a:off x="9156851" y="3056816"/>
            <a:ext cx="792354" cy="109071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Image 25">
            <a:extLst>
              <a:ext uri="{FF2B5EF4-FFF2-40B4-BE49-F238E27FC236}">
                <a16:creationId xmlns:a16="http://schemas.microsoft.com/office/drawing/2014/main" id="{967866B0-5F13-4BFC-91C3-1233F6D34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8800" y="2240414"/>
            <a:ext cx="3277057" cy="3029373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3599532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288617" y="888049"/>
            <a:ext cx="53132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Temperature gradient / thermal pad</a:t>
            </a:r>
            <a:endParaRPr lang="fr-FR" sz="200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Results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288616" y="1308177"/>
            <a:ext cx="7806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The average temperature gradient along the pad thickness is ~7.15°C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 bwMode="auto">
          <a:xfrm>
            <a:off x="1557955" y="5439572"/>
            <a:ext cx="10359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Via side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 bwMode="auto">
          <a:xfrm>
            <a:off x="9528335" y="5396098"/>
            <a:ext cx="17402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/>
              <a:t>CU plate side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C0F27DC-7B04-4769-BE37-01AE1B205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735" y="2003471"/>
            <a:ext cx="3665463" cy="2948307"/>
          </a:xfrm>
          <a:prstGeom prst="rect">
            <a:avLst/>
          </a:prstGeom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D58F88E-88E0-486A-80A7-B84EFF139BC6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1710" y="3755101"/>
            <a:ext cx="1957540" cy="59305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AAC80637-AADD-4003-9F7A-CB0BC458828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762751" y="4219573"/>
            <a:ext cx="1826049" cy="25717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D78AF55E-E571-423D-9698-05C36B9F0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00" y="2230577"/>
            <a:ext cx="3296110" cy="307700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3599532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288617" y="888049"/>
            <a:ext cx="53132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Temperature vias</a:t>
            </a:r>
            <a:endParaRPr lang="fr-FR" sz="2000" dirty="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Results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sp>
        <p:nvSpPr>
          <p:cNvPr id="14" name="ZoneTexte 13"/>
          <p:cNvSpPr txBox="1"/>
          <p:nvPr/>
        </p:nvSpPr>
        <p:spPr bwMode="auto">
          <a:xfrm>
            <a:off x="288616" y="1308177"/>
            <a:ext cx="78062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 err="1"/>
              <a:t>Température</a:t>
            </a:r>
            <a:r>
              <a:rPr lang="en-US" dirty="0"/>
              <a:t> max vias 65°C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34080FA-7701-47C5-848D-98EBF496C6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61" y="1856848"/>
            <a:ext cx="11294677" cy="4382683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1AA7F000-DF13-4E37-ADAD-4BC8987253FF}"/>
              </a:ext>
            </a:extLst>
          </p:cNvPr>
          <p:cNvSpPr/>
          <p:nvPr/>
        </p:nvSpPr>
        <p:spPr bwMode="auto">
          <a:xfrm>
            <a:off x="10851351" y="2421114"/>
            <a:ext cx="860824" cy="798271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3151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5139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187381" y="1219516"/>
            <a:ext cx="47547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Thermal balance</a:t>
            </a:r>
            <a:endParaRPr lang="fr-FR" sz="200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sp>
        <p:nvSpPr>
          <p:cNvPr id="20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000" b="1" dirty="0">
                <a:solidFill>
                  <a:srgbClr val="0070C0"/>
                </a:solidFill>
                <a:latin typeface="Arial Black"/>
                <a:cs typeface="Arial"/>
              </a:rPr>
              <a:t>Results</a:t>
            </a:r>
            <a:endParaRPr dirty="0"/>
          </a:p>
        </p:txBody>
      </p:sp>
      <p:graphicFrame>
        <p:nvGraphicFramePr>
          <p:cNvPr id="5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9736084"/>
              </p:ext>
            </p:extLst>
          </p:nvPr>
        </p:nvGraphicFramePr>
        <p:xfrm>
          <a:off x="200025" y="1611301"/>
          <a:ext cx="11804593" cy="271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4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1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2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7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44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29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342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/>
                        <a:t>Item</a:t>
                      </a:r>
                      <a:endParaRPr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/>
                        <a:t>Power source / power </a:t>
                      </a:r>
                      <a:r>
                        <a:rPr lang="en-US" sz="1800"/>
                        <a:t>exchanged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/>
                        <a:t>P spec (W)</a:t>
                      </a:r>
                      <a:endParaRPr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/>
                        <a:t>P FEA result (W)</a:t>
                      </a:r>
                      <a:endParaRPr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/>
                        <a:t>% total power</a:t>
                      </a:r>
                      <a:endParaRPr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800"/>
                        <a:t>Flow</a:t>
                      </a:r>
                      <a:endParaRPr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42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dirty="0"/>
                        <a:t>1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600" b="1"/>
                        <a:t>P Vias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b="1" dirty="0"/>
                        <a:t>3.73</a:t>
                      </a:r>
                      <a:endParaRPr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fr-FR"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dirty="0"/>
                        <a:t>100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b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system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1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fr-FR" sz="160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fr-FR" sz="160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fr-FR" sz="16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4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b="1"/>
                        <a:t>2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600" dirty="0"/>
                        <a:t>P convection / </a:t>
                      </a:r>
                      <a:r>
                        <a:rPr lang="fr-FR" sz="1600" dirty="0" err="1"/>
                        <a:t>vias</a:t>
                      </a:r>
                      <a:r>
                        <a:rPr lang="fr-FR" sz="1600" dirty="0"/>
                        <a:t> </a:t>
                      </a:r>
                      <a:r>
                        <a:rPr lang="fr-FR" sz="1600" b="1" dirty="0"/>
                        <a:t>air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lang="fr-FR"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r>
                        <a:rPr lang="fr-F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-0.012</a:t>
                      </a: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b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 →</a:t>
                      </a:r>
                      <a:endParaRPr sz="1600" b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42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b="1"/>
                        <a:t>3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600" dirty="0"/>
                        <a:t>P convection pipe </a:t>
                      </a:r>
                      <a:r>
                        <a:rPr lang="fr-FR" sz="1600" dirty="0" err="1"/>
                        <a:t>inner</a:t>
                      </a:r>
                      <a:r>
                        <a:rPr lang="fr-FR" sz="1600" dirty="0"/>
                        <a:t> </a:t>
                      </a:r>
                      <a:r>
                        <a:rPr lang="fr-F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face </a:t>
                      </a:r>
                      <a:r>
                        <a:rPr lang="fr-FR" sz="1600" b="1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water </a:t>
                      </a:r>
                      <a:endParaRPr sz="1600" b="1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lang="fr-FR"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-3.700</a:t>
                      </a:r>
                      <a:endParaRPr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b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 →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42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b="1"/>
                        <a:t>4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600"/>
                        <a:t>P </a:t>
                      </a:r>
                      <a:r>
                        <a:rPr lang="en-US" sz="1600"/>
                        <a:t>convection</a:t>
                      </a:r>
                      <a:r>
                        <a:rPr lang="fr-FR" sz="1600"/>
                        <a:t> pipes outer face </a:t>
                      </a:r>
                      <a:r>
                        <a:rPr lang="fr-FR" sz="1600" b="1"/>
                        <a:t>air</a:t>
                      </a:r>
                      <a:endParaRPr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lang="fr-FR"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r>
                        <a:rPr lang="fr-F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0.061</a:t>
                      </a:r>
                      <a:endParaRPr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b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→ system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42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b="1"/>
                        <a:t>5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/>
                        <a:t>P convection Cu </a:t>
                      </a:r>
                      <a:r>
                        <a:rPr lang="en-US" sz="1600"/>
                        <a:t>cooling</a:t>
                      </a:r>
                      <a:r>
                        <a:rPr lang="fr-FR" sz="1600"/>
                        <a:t> plate </a:t>
                      </a:r>
                      <a:r>
                        <a:rPr lang="fr-FR" sz="1600" b="1"/>
                        <a:t>air</a:t>
                      </a:r>
                      <a:endParaRPr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lang="fr-FR" sz="160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r>
                        <a:rPr lang="fr-FR" sz="16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-0.078</a:t>
                      </a:r>
                      <a:endParaRPr sz="16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>
                        <a:defRPr/>
                      </a:pP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b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system →</a:t>
                      </a:r>
                      <a:endParaRPr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42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1600" b="1"/>
                        <a:t>8</a:t>
                      </a:r>
                      <a:endParaRPr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fr-FR" sz="1600" b="1"/>
                        <a:t> P balance</a:t>
                      </a:r>
                      <a:endParaRPr sz="16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b="1" dirty="0"/>
                        <a:t>-3.73</a:t>
                      </a:r>
                      <a:endParaRPr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600" b="1">
                          <a:solidFill>
                            <a:schemeClr val="tx1"/>
                          </a:solidFill>
                        </a:rPr>
                        <a:t>-100</a:t>
                      </a:r>
                      <a:endParaRPr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7C7FEB49-5E61-4431-90B2-9C96720C7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011" y="2613211"/>
            <a:ext cx="10345271" cy="28098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8800" b="1" dirty="0" err="1">
                <a:solidFill>
                  <a:srgbClr val="0070C0"/>
                </a:solidFill>
                <a:latin typeface="Arial Black"/>
                <a:cs typeface="Arial"/>
              </a:rPr>
              <a:t>Modèle</a:t>
            </a:r>
            <a:r>
              <a:rPr lang="en-GB" sz="8800" b="1" dirty="0">
                <a:solidFill>
                  <a:srgbClr val="0070C0"/>
                </a:solidFill>
                <a:latin typeface="Arial Black"/>
                <a:cs typeface="Arial"/>
              </a:rPr>
              <a:t> 3 D</a:t>
            </a:r>
          </a:p>
          <a:p>
            <a:pPr algn="ctr">
              <a:defRPr/>
            </a:pPr>
            <a:r>
              <a:rPr lang="en-GB" sz="8800" b="1" dirty="0" err="1">
                <a:solidFill>
                  <a:srgbClr val="0070C0"/>
                </a:solidFill>
                <a:latin typeface="Arial Black"/>
                <a:cs typeface="Arial"/>
              </a:rPr>
              <a:t>Thermofluidique</a:t>
            </a:r>
            <a:endParaRPr sz="88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3079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7C7FEB49-5E61-4431-90B2-9C96720C77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5059" y="2326340"/>
            <a:ext cx="9144000" cy="28098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8800" b="1" dirty="0" err="1">
                <a:solidFill>
                  <a:srgbClr val="0070C0"/>
                </a:solidFill>
                <a:latin typeface="Arial Black"/>
                <a:cs typeface="Arial"/>
              </a:rPr>
              <a:t>Mesures</a:t>
            </a:r>
            <a:endParaRPr sz="88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0924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CC8ABEB-28F0-4915-866C-EAC502EFC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Mesures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DF1016-A467-48D1-BD0D-11C8447ED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912" y="1311952"/>
            <a:ext cx="5032897" cy="249252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51E45F9-0D04-4611-88EC-A9FA0AA487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164" y="3871426"/>
            <a:ext cx="5329382" cy="278608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0FC44E9-B5A3-41C1-BE47-2860B693C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210" y="3861113"/>
            <a:ext cx="5403536" cy="279942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887963A-B091-4B42-BE53-54DC81BC0A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204" y="1156447"/>
            <a:ext cx="5939950" cy="2803538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F31B0F58-1F24-46D9-9722-678511C88920}"/>
              </a:ext>
            </a:extLst>
          </p:cNvPr>
          <p:cNvSpPr txBox="1"/>
          <p:nvPr/>
        </p:nvSpPr>
        <p:spPr>
          <a:xfrm>
            <a:off x="2108200" y="896178"/>
            <a:ext cx="2583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Banc 1 </a:t>
            </a:r>
            <a:r>
              <a:rPr lang="en-US" b="1" dirty="0" err="1"/>
              <a:t>seule</a:t>
            </a:r>
            <a:r>
              <a:rPr lang="en-US" b="1" dirty="0"/>
              <a:t> carte</a:t>
            </a:r>
            <a:endParaRPr lang="fr-FR" b="1" dirty="0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14AE89C-FC7D-49D7-B992-AAD2AB3C9171}"/>
              </a:ext>
            </a:extLst>
          </p:cNvPr>
          <p:cNvSpPr txBox="1"/>
          <p:nvPr/>
        </p:nvSpPr>
        <p:spPr bwMode="auto">
          <a:xfrm>
            <a:off x="8048150" y="913892"/>
            <a:ext cx="25838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Banc 2 </a:t>
            </a:r>
            <a:r>
              <a:rPr lang="en-US" b="1" dirty="0" err="1"/>
              <a:t>cartes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433528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CC8ABEB-28F0-4915-866C-EAC502EFC8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 err="1">
                <a:solidFill>
                  <a:srgbClr val="0070C0"/>
                </a:solidFill>
                <a:latin typeface="Arial Black"/>
                <a:cs typeface="Arial"/>
              </a:rPr>
              <a:t>Mesures</a:t>
            </a: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 vs Simulations</a:t>
            </a:r>
            <a:endParaRPr sz="36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D99CE6-4BD3-43F9-93D9-E927E4A11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44137"/>
            <a:ext cx="12192000" cy="180685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711E1A7-3BBA-4659-9F12-81461224C3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44137"/>
            <a:ext cx="12192000" cy="18068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au 7">
                <a:extLst>
                  <a:ext uri="{FF2B5EF4-FFF2-40B4-BE49-F238E27FC236}">
                    <a16:creationId xmlns:a16="http://schemas.microsoft.com/office/drawing/2014/main" id="{9FF0ACFB-6D4B-4ADF-8D56-6E6C2B6993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1894484"/>
                  </p:ext>
                </p:extLst>
              </p:nvPr>
            </p:nvGraphicFramePr>
            <p:xfrm>
              <a:off x="997596" y="2958717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fr-FR" b="1" dirty="0" smtClean="0">
                                  <a:solidFill>
                                    <a:srgbClr val="FFFF00"/>
                                  </a:solidFill>
                                  <a:latin typeface="Symbol" panose="05050102010706020507" pitchFamily="18" charset="2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GB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°C</a:t>
                          </a:r>
                          <a:endParaRPr lang="fr-FR" b="1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1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𝟒𝟐</m:t>
                                </m:r>
                                <m:r>
                                  <a:rPr lang="fr-FR" b="1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fr-FR" b="1" i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48.9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44.9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46.7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45.3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57.4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au 7">
                <a:extLst>
                  <a:ext uri="{FF2B5EF4-FFF2-40B4-BE49-F238E27FC236}">
                    <a16:creationId xmlns:a16="http://schemas.microsoft.com/office/drawing/2014/main" id="{9FF0ACFB-6D4B-4ADF-8D56-6E6C2B6993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01894484"/>
                  </p:ext>
                </p:extLst>
              </p:nvPr>
            </p:nvGraphicFramePr>
            <p:xfrm>
              <a:off x="997596" y="2958717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4"/>
                          <a:stretch>
                            <a:fillRect l="-629" t="-9677" r="-725157" b="-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4"/>
                          <a:stretch>
                            <a:fillRect l="-99379" t="-9677" r="-616149" b="-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48.9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44.9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46.7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45.3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57.4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Image 9">
            <a:extLst>
              <a:ext uri="{FF2B5EF4-FFF2-40B4-BE49-F238E27FC236}">
                <a16:creationId xmlns:a16="http://schemas.microsoft.com/office/drawing/2014/main" id="{3F708F58-E72D-4EE1-9E1B-6F91E2CD28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7351" y="1433527"/>
            <a:ext cx="7051167" cy="7680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au 10">
                <a:extLst>
                  <a:ext uri="{FF2B5EF4-FFF2-40B4-BE49-F238E27FC236}">
                    <a16:creationId xmlns:a16="http://schemas.microsoft.com/office/drawing/2014/main" id="{DAB06E07-B4E8-4833-A032-8D375FF52B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434847"/>
                  </p:ext>
                </p:extLst>
              </p:nvPr>
            </p:nvGraphicFramePr>
            <p:xfrm>
              <a:off x="997596" y="4950996"/>
              <a:ext cx="796711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fr-FR" b="1" dirty="0" smtClean="0">
                                  <a:solidFill>
                                    <a:srgbClr val="FFFF00"/>
                                  </a:solidFill>
                                  <a:latin typeface="Symbol" panose="05050102010706020507" pitchFamily="18" charset="2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GB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°C</a:t>
                          </a:r>
                          <a:endParaRPr lang="fr-FR" b="1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27.6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25.5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25.0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26.7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35%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48%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45%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46%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41%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57%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388272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au 10">
                <a:extLst>
                  <a:ext uri="{FF2B5EF4-FFF2-40B4-BE49-F238E27FC236}">
                    <a16:creationId xmlns:a16="http://schemas.microsoft.com/office/drawing/2014/main" id="{DAB06E07-B4E8-4833-A032-8D375FF52B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434847"/>
                  </p:ext>
                </p:extLst>
              </p:nvPr>
            </p:nvGraphicFramePr>
            <p:xfrm>
              <a:off x="997596" y="4950996"/>
              <a:ext cx="7967110" cy="7416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6"/>
                          <a:stretch>
                            <a:fillRect l="-629" t="-9836" r="-725157" b="-1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27.6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25.5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25.0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26.7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fr-FR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35%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48%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45%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46%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41%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57%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388272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ZoneTexte 12">
            <a:extLst>
              <a:ext uri="{FF2B5EF4-FFF2-40B4-BE49-F238E27FC236}">
                <a16:creationId xmlns:a16="http://schemas.microsoft.com/office/drawing/2014/main" id="{4175D4D2-5CED-4D24-87BF-AAA4D6FF98EB}"/>
              </a:ext>
            </a:extLst>
          </p:cNvPr>
          <p:cNvSpPr txBox="1"/>
          <p:nvPr/>
        </p:nvSpPr>
        <p:spPr>
          <a:xfrm>
            <a:off x="9300457" y="2958717"/>
            <a:ext cx="1784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Simulation 3D</a:t>
            </a:r>
            <a:endParaRPr lang="fr-FR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3E179D5-58CB-4ACD-A72E-C792E9B9CFF3}"/>
              </a:ext>
            </a:extLst>
          </p:cNvPr>
          <p:cNvSpPr txBox="1"/>
          <p:nvPr/>
        </p:nvSpPr>
        <p:spPr bwMode="auto">
          <a:xfrm>
            <a:off x="9390104" y="4952504"/>
            <a:ext cx="1277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Mesures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au 14">
                <a:extLst>
                  <a:ext uri="{FF2B5EF4-FFF2-40B4-BE49-F238E27FC236}">
                    <a16:creationId xmlns:a16="http://schemas.microsoft.com/office/drawing/2014/main" id="{63EBE852-3AD5-4666-A554-7F7D9C2037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3046954"/>
                  </p:ext>
                </p:extLst>
              </p:nvPr>
            </p:nvGraphicFramePr>
            <p:xfrm>
              <a:off x="997596" y="1062687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b="1" i="0" dirty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𝐏</m:t>
                                </m:r>
                                <m:r>
                                  <a:rPr lang="fr-FR" b="1" i="0" dirty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fr-FR" b="1" i="1" dirty="0" smtClean="0">
                                    <a:solidFill>
                                      <a:srgbClr val="FFFF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𝑾</m:t>
                                </m:r>
                              </m:oMath>
                            </m:oMathPara>
                          </a14:m>
                          <a:endParaRPr lang="fr-FR" b="1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0.457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0.573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0.510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0.539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0.514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1.136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au 14">
                <a:extLst>
                  <a:ext uri="{FF2B5EF4-FFF2-40B4-BE49-F238E27FC236}">
                    <a16:creationId xmlns:a16="http://schemas.microsoft.com/office/drawing/2014/main" id="{63EBE852-3AD5-4666-A554-7F7D9C2037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3046954"/>
                  </p:ext>
                </p:extLst>
              </p:nvPr>
            </p:nvGraphicFramePr>
            <p:xfrm>
              <a:off x="997596" y="1062687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7"/>
                          <a:stretch>
                            <a:fillRect l="-629" t="-9677" r="-725157" b="-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0.457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0.573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0.510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0.539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0.514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1.136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au 15">
                <a:extLst>
                  <a:ext uri="{FF2B5EF4-FFF2-40B4-BE49-F238E27FC236}">
                    <a16:creationId xmlns:a16="http://schemas.microsoft.com/office/drawing/2014/main" id="{7A7A17AB-EB7D-401D-B7B2-63C9B6BE0D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2954986"/>
                  </p:ext>
                </p:extLst>
              </p:nvPr>
            </p:nvGraphicFramePr>
            <p:xfrm>
              <a:off x="997596" y="5774411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fr-FR" b="1" dirty="0" smtClean="0">
                                  <a:solidFill>
                                    <a:srgbClr val="FFFF00"/>
                                  </a:solidFill>
                                  <a:latin typeface="Symbol" panose="05050102010706020507" pitchFamily="18" charset="2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GB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°C</a:t>
                          </a:r>
                          <a:endParaRPr lang="fr-FR" b="1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23.5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23.5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22.8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au 15">
                <a:extLst>
                  <a:ext uri="{FF2B5EF4-FFF2-40B4-BE49-F238E27FC236}">
                    <a16:creationId xmlns:a16="http://schemas.microsoft.com/office/drawing/2014/main" id="{7A7A17AB-EB7D-401D-B7B2-63C9B6BE0D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2954986"/>
                  </p:ext>
                </p:extLst>
              </p:nvPr>
            </p:nvGraphicFramePr>
            <p:xfrm>
              <a:off x="997596" y="5774411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8"/>
                          <a:stretch>
                            <a:fillRect l="-629" t="-9677" r="-725157" b="-2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23.5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23.5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22.8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23.6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au 16">
                <a:extLst>
                  <a:ext uri="{FF2B5EF4-FFF2-40B4-BE49-F238E27FC236}">
                    <a16:creationId xmlns:a16="http://schemas.microsoft.com/office/drawing/2014/main" id="{B449F810-0150-410F-935D-C484A72845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6794755"/>
                  </p:ext>
                </p:extLst>
              </p:nvPr>
            </p:nvGraphicFramePr>
            <p:xfrm>
              <a:off x="997596" y="6197797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fr-FR" b="1" dirty="0" smtClean="0">
                                  <a:solidFill>
                                    <a:srgbClr val="FFFF00"/>
                                  </a:solidFill>
                                  <a:latin typeface="Symbol" panose="05050102010706020507" pitchFamily="18" charset="2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GB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°C</a:t>
                          </a:r>
                          <a:endParaRPr lang="fr-FR" b="1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27.4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26.2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25.2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25.2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26.9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au 16">
                <a:extLst>
                  <a:ext uri="{FF2B5EF4-FFF2-40B4-BE49-F238E27FC236}">
                    <a16:creationId xmlns:a16="http://schemas.microsoft.com/office/drawing/2014/main" id="{B449F810-0150-410F-935D-C484A72845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56794755"/>
                  </p:ext>
                </p:extLst>
              </p:nvPr>
            </p:nvGraphicFramePr>
            <p:xfrm>
              <a:off x="997596" y="6197797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9"/>
                          <a:stretch>
                            <a:fillRect l="-629" t="-9677" r="-725157" b="-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27.4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26.2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24.9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25.2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25.2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26.9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8" name="ZoneTexte 17">
            <a:extLst>
              <a:ext uri="{FF2B5EF4-FFF2-40B4-BE49-F238E27FC236}">
                <a16:creationId xmlns:a16="http://schemas.microsoft.com/office/drawing/2014/main" id="{8B916BB7-03DC-4FD2-B2EA-36EFF7F6DE7F}"/>
              </a:ext>
            </a:extLst>
          </p:cNvPr>
          <p:cNvSpPr txBox="1"/>
          <p:nvPr/>
        </p:nvSpPr>
        <p:spPr bwMode="auto">
          <a:xfrm>
            <a:off x="60071" y="4942422"/>
            <a:ext cx="877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1 carte</a:t>
            </a:r>
            <a:endParaRPr lang="fr-FR" b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E6C4B53-05AB-4016-ACB7-CCAA93CF6046}"/>
              </a:ext>
            </a:extLst>
          </p:cNvPr>
          <p:cNvSpPr txBox="1"/>
          <p:nvPr/>
        </p:nvSpPr>
        <p:spPr bwMode="auto">
          <a:xfrm>
            <a:off x="69147" y="5960585"/>
            <a:ext cx="9284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2 </a:t>
            </a:r>
            <a:r>
              <a:rPr lang="en-US" b="1" dirty="0" err="1"/>
              <a:t>cartes</a:t>
            </a:r>
            <a:endParaRPr lang="fr-FR" b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F6EBA7-60C0-43C6-854F-3C4DE165146C}"/>
              </a:ext>
            </a:extLst>
          </p:cNvPr>
          <p:cNvSpPr txBox="1"/>
          <p:nvPr/>
        </p:nvSpPr>
        <p:spPr bwMode="auto">
          <a:xfrm>
            <a:off x="9151597" y="5772903"/>
            <a:ext cx="877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Carte 1</a:t>
            </a:r>
            <a:endParaRPr lang="fr-FR" b="1" i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EBE757-E394-480C-B496-24035D8B72BE}"/>
              </a:ext>
            </a:extLst>
          </p:cNvPr>
          <p:cNvSpPr txBox="1"/>
          <p:nvPr/>
        </p:nvSpPr>
        <p:spPr bwMode="auto">
          <a:xfrm>
            <a:off x="9151596" y="6142235"/>
            <a:ext cx="8774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Carte 2</a:t>
            </a:r>
            <a:endParaRPr lang="fr-FR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au 21">
                <a:extLst>
                  <a:ext uri="{FF2B5EF4-FFF2-40B4-BE49-F238E27FC236}">
                    <a16:creationId xmlns:a16="http://schemas.microsoft.com/office/drawing/2014/main" id="{A27F40EF-C9CC-43B8-A0FC-19D3D1A659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9771407"/>
                  </p:ext>
                </p:extLst>
              </p:nvPr>
            </p:nvGraphicFramePr>
            <p:xfrm>
              <a:off x="997596" y="2412291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nor/>
                                </m:rPr>
                                <a:rPr lang="fr-FR" b="1" dirty="0" smtClean="0">
                                  <a:solidFill>
                                    <a:srgbClr val="FFFF00"/>
                                  </a:solidFill>
                                  <a:latin typeface="Symbol" panose="05050102010706020507" pitchFamily="18" charset="2"/>
                                  <a:ea typeface="Cambria Math" panose="02040503050406030204" pitchFamily="18" charset="0"/>
                                </a:rPr>
                                <m:t>T</m:t>
                              </m:r>
                            </m:oMath>
                          </a14:m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  <a:r>
                            <a:rPr lang="en-GB" b="1" i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°C</a:t>
                          </a:r>
                          <a:endParaRPr lang="fr-FR" b="1" i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51.3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au 21">
                <a:extLst>
                  <a:ext uri="{FF2B5EF4-FFF2-40B4-BE49-F238E27FC236}">
                    <a16:creationId xmlns:a16="http://schemas.microsoft.com/office/drawing/2014/main" id="{A27F40EF-C9CC-43B8-A0FC-19D3D1A659D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69771407"/>
                  </p:ext>
                </p:extLst>
              </p:nvPr>
            </p:nvGraphicFramePr>
            <p:xfrm>
              <a:off x="997596" y="2412291"/>
              <a:ext cx="796711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9508">
                      <a:extLst>
                        <a:ext uri="{9D8B030D-6E8A-4147-A177-3AD203B41FA5}">
                          <a16:colId xmlns:a16="http://schemas.microsoft.com/office/drawing/2014/main" val="757809220"/>
                        </a:ext>
                      </a:extLst>
                    </a:gridCol>
                    <a:gridCol w="980236">
                      <a:extLst>
                        <a:ext uri="{9D8B030D-6E8A-4147-A177-3AD203B41FA5}">
                          <a16:colId xmlns:a16="http://schemas.microsoft.com/office/drawing/2014/main" val="438814076"/>
                        </a:ext>
                      </a:extLst>
                    </a:gridCol>
                    <a:gridCol w="1230213">
                      <a:extLst>
                        <a:ext uri="{9D8B030D-6E8A-4147-A177-3AD203B41FA5}">
                          <a16:colId xmlns:a16="http://schemas.microsoft.com/office/drawing/2014/main" val="997005516"/>
                        </a:ext>
                      </a:extLst>
                    </a:gridCol>
                    <a:gridCol w="1264024">
                      <a:extLst>
                        <a:ext uri="{9D8B030D-6E8A-4147-A177-3AD203B41FA5}">
                          <a16:colId xmlns:a16="http://schemas.microsoft.com/office/drawing/2014/main" val="1384339749"/>
                        </a:ext>
                      </a:extLst>
                    </a:gridCol>
                    <a:gridCol w="1156447">
                      <a:extLst>
                        <a:ext uri="{9D8B030D-6E8A-4147-A177-3AD203B41FA5}">
                          <a16:colId xmlns:a16="http://schemas.microsoft.com/office/drawing/2014/main" val="4039498322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968408832"/>
                        </a:ext>
                      </a:extLst>
                    </a:gridCol>
                    <a:gridCol w="1147482">
                      <a:extLst>
                        <a:ext uri="{9D8B030D-6E8A-4147-A177-3AD203B41FA5}">
                          <a16:colId xmlns:a16="http://schemas.microsoft.com/office/drawing/2014/main" val="36141262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>
                        <a:blipFill>
                          <a:blip r:embed="rId10"/>
                          <a:stretch>
                            <a:fillRect l="-629" t="-9677" r="-725157" b="-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fr-FR" b="1" dirty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fr-FR" b="1" dirty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51.3</a:t>
                          </a: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7195786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ZoneTexte 22">
            <a:extLst>
              <a:ext uri="{FF2B5EF4-FFF2-40B4-BE49-F238E27FC236}">
                <a16:creationId xmlns:a16="http://schemas.microsoft.com/office/drawing/2014/main" id="{189B472F-581D-49F0-AB3E-4E528C62BD68}"/>
              </a:ext>
            </a:extLst>
          </p:cNvPr>
          <p:cNvSpPr txBox="1"/>
          <p:nvPr/>
        </p:nvSpPr>
        <p:spPr bwMode="auto">
          <a:xfrm>
            <a:off x="9300457" y="2439836"/>
            <a:ext cx="1784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Simulation 1D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932650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66E0B5D-D550-4139-9206-645E13F5B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3011" y="2613211"/>
            <a:ext cx="10345271" cy="28098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8800" b="1" dirty="0">
                <a:solidFill>
                  <a:srgbClr val="0070C0"/>
                </a:solidFill>
                <a:latin typeface="Arial Black"/>
                <a:cs typeface="Arial"/>
              </a:rPr>
              <a:t>Merci de </a:t>
            </a:r>
            <a:r>
              <a:rPr lang="en-GB" sz="8800" b="1" dirty="0" err="1">
                <a:solidFill>
                  <a:srgbClr val="0070C0"/>
                </a:solidFill>
                <a:latin typeface="Arial Black"/>
                <a:cs typeface="Arial"/>
              </a:rPr>
              <a:t>votre</a:t>
            </a:r>
            <a:r>
              <a:rPr lang="en-GB" sz="8800" b="1" dirty="0">
                <a:solidFill>
                  <a:srgbClr val="0070C0"/>
                </a:solidFill>
                <a:latin typeface="Arial Black"/>
                <a:cs typeface="Arial"/>
              </a:rPr>
              <a:t> attention</a:t>
            </a:r>
            <a:endParaRPr sz="8800" b="1" dirty="0">
              <a:solidFill>
                <a:srgbClr val="0070C0"/>
              </a:solidFill>
              <a:latin typeface="Arial Black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6701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74AC3A4-0C15-4826-B70B-433ECA3E251C}"/>
              </a:ext>
            </a:extLst>
          </p:cNvPr>
          <p:cNvSpPr txBox="1"/>
          <p:nvPr/>
        </p:nvSpPr>
        <p:spPr>
          <a:xfrm>
            <a:off x="2581835" y="504727"/>
            <a:ext cx="61856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GB" sz="3000" b="1" dirty="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Annexe</a:t>
            </a:r>
          </a:p>
        </p:txBody>
      </p:sp>
    </p:spTree>
    <p:extLst>
      <p:ext uri="{BB962C8B-B14F-4D97-AF65-F5344CB8AC3E}">
        <p14:creationId xmlns:p14="http://schemas.microsoft.com/office/powerpoint/2010/main" val="4053114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1707351" y="319360"/>
            <a:ext cx="9144000" cy="5945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3600" b="1" dirty="0">
                <a:solidFill>
                  <a:srgbClr val="0070C0"/>
                </a:solidFill>
                <a:latin typeface="Arial Black"/>
                <a:cs typeface="Arial"/>
              </a:rPr>
              <a:t>Specifications – loads – </a:t>
            </a:r>
            <a:endParaRPr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53143" y="45139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fr-FR"/>
          </a:p>
        </p:txBody>
      </p:sp>
      <p:sp>
        <p:nvSpPr>
          <p:cNvPr id="31" name="ZoneTexte 30"/>
          <p:cNvSpPr txBox="1"/>
          <p:nvPr/>
        </p:nvSpPr>
        <p:spPr bwMode="auto">
          <a:xfrm>
            <a:off x="288618" y="1399038"/>
            <a:ext cx="106841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0070C0"/>
                </a:solidFill>
                <a:latin typeface="Arial Black"/>
                <a:ea typeface="+mj-ea"/>
                <a:cs typeface="Arial"/>
              </a:rPr>
              <a:t>Thermal loads – details</a:t>
            </a:r>
            <a:endParaRPr lang="fr-FR" sz="2000" dirty="0">
              <a:solidFill>
                <a:srgbClr val="0070C0"/>
              </a:solidFill>
              <a:latin typeface="Arial Black"/>
              <a:ea typeface="+mj-ea"/>
              <a:cs typeface="Arial"/>
            </a:endParaRPr>
          </a:p>
        </p:txBody>
      </p:sp>
      <p:pic>
        <p:nvPicPr>
          <p:cNvPr id="8" name="Image 7"/>
          <p:cNvPicPr/>
          <p:nvPr/>
        </p:nvPicPr>
        <p:blipFill>
          <a:blip r:embed="rId3"/>
          <a:stretch/>
        </p:blipFill>
        <p:spPr bwMode="auto">
          <a:xfrm>
            <a:off x="2031873" y="2062847"/>
            <a:ext cx="7330771" cy="394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004920"/>
      </p:ext>
    </p:extLst>
  </p:cSld>
  <p:clrMapOvr>
    <a:masterClrMapping/>
  </p:clrMapOvr>
</p:sld>
</file>

<file path=ppt/theme/theme1.xml><?xml version="1.0" encoding="utf-8"?>
<a:theme xmlns:a="http://schemas.openxmlformats.org/drawingml/2006/main" name="2019_ALICE_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2019_ALICE_theme</Template>
  <TotalTime>2900</TotalTime>
  <Words>1096</Words>
  <Application>Microsoft Office PowerPoint</Application>
  <PresentationFormat>Grand écran</PresentationFormat>
  <Paragraphs>274</Paragraphs>
  <Slides>29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8" baseType="lpstr">
      <vt:lpstr>Arial</vt:lpstr>
      <vt:lpstr>Arial Black</vt:lpstr>
      <vt:lpstr>Calibri</vt:lpstr>
      <vt:lpstr>Calibri Light</vt:lpstr>
      <vt:lpstr>Cambria Math</vt:lpstr>
      <vt:lpstr>Google Sans</vt:lpstr>
      <vt:lpstr>Symbol</vt:lpstr>
      <vt:lpstr>Times New Roman</vt:lpstr>
      <vt:lpstr>2019_ALICE_theme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Production, quality assurance  and integration of staves mechanics</dc:title>
  <dc:creator>Massimo Angeletti</dc:creator>
  <cp:lastModifiedBy>pierre delebecque</cp:lastModifiedBy>
  <cp:revision>772</cp:revision>
  <dcterms:created xsi:type="dcterms:W3CDTF">2019-05-15T09:52:25Z</dcterms:created>
  <dcterms:modified xsi:type="dcterms:W3CDTF">2026-10-07T06:49:37Z</dcterms:modified>
</cp:coreProperties>
</file>