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913">
          <p15:clr>
            <a:srgbClr val="A4A3A4"/>
          </p15:clr>
        </p15:guide>
        <p15:guide id="2" pos="257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913" orient="horz"/>
        <p:guide pos="257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4131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DE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eb492730f5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1eb492730f5_0_9:notes"/>
          <p:cNvSpPr txBox="1"/>
          <p:nvPr>
            <p:ph idx="1" type="body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177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17" name="Google Shape;117;g1eb492730f5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0b73f4eef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30b73f4eef8_0_0:notes"/>
          <p:cNvSpPr txBox="1"/>
          <p:nvPr>
            <p:ph idx="1" type="body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177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31" name="Google Shape;131;g30b73f4eef8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haa5f5b061159585_1_1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haa5f5b061159585_1_117:notes"/>
          <p:cNvSpPr txBox="1"/>
          <p:nvPr>
            <p:ph idx="1" type="body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177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43" name="Google Shape;143;haa5f5b061159585_1_1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h3a75afebb163ef3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h3a75afebb163ef3b_0_0:notes"/>
          <p:cNvSpPr txBox="1"/>
          <p:nvPr>
            <p:ph idx="1" type="body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h3a75afebb163ef3b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h3a75afebb163ef3b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h3a75afebb163ef3b_0_13:notes"/>
          <p:cNvSpPr txBox="1"/>
          <p:nvPr>
            <p:ph idx="1" type="body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h3a75afebb163ef3b_0_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h3a75afebb163ef3b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h3a75afebb163ef3b_0_7:notes"/>
          <p:cNvSpPr txBox="1"/>
          <p:nvPr>
            <p:ph idx="1" type="body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h3a75afebb163ef3b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haa5f5b061159585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haa5f5b061159585_1_0:notes"/>
          <p:cNvSpPr txBox="1"/>
          <p:nvPr>
            <p:ph idx="1" type="body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177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85" name="Google Shape;185;haa5f5b061159585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/>
          <p:nvPr>
            <p:ph type="ctrTitle"/>
          </p:nvPr>
        </p:nvSpPr>
        <p:spPr>
          <a:xfrm>
            <a:off x="407988" y="349611"/>
            <a:ext cx="11376025" cy="1855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407987" y="2335014"/>
            <a:ext cx="11376025" cy="1525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1" sz="1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" name="Google Shape;17;p2"/>
          <p:cNvSpPr txBox="1"/>
          <p:nvPr>
            <p:ph idx="2" type="body"/>
          </p:nvPr>
        </p:nvSpPr>
        <p:spPr>
          <a:xfrm>
            <a:off x="414396" y="4096780"/>
            <a:ext cx="11369549" cy="7003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/>
          <p:nvPr/>
        </p:nvSpPr>
        <p:spPr>
          <a:xfrm>
            <a:off x="407612" y="6287602"/>
            <a:ext cx="1802188" cy="13276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 txBox="1"/>
          <p:nvPr/>
        </p:nvSpPr>
        <p:spPr>
          <a:xfrm>
            <a:off x="407986" y="3573016"/>
            <a:ext cx="11376025" cy="12961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07987" y="817500"/>
            <a:ext cx="11376025" cy="379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with Picture)" showMasterSp="0">
  <p:cSld name="Title (with Picture)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>
            <p:ph idx="2" type="pic"/>
          </p:nvPr>
        </p:nvSpPr>
        <p:spPr>
          <a:xfrm>
            <a:off x="455" y="0"/>
            <a:ext cx="12191998" cy="3429001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26" name="Google Shape;26;p4"/>
          <p:cNvSpPr txBox="1"/>
          <p:nvPr>
            <p:ph type="ctrTitle"/>
          </p:nvPr>
        </p:nvSpPr>
        <p:spPr>
          <a:xfrm>
            <a:off x="407988" y="349612"/>
            <a:ext cx="11376025" cy="1099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subTitle"/>
          </p:nvPr>
        </p:nvSpPr>
        <p:spPr>
          <a:xfrm>
            <a:off x="407986" y="3573016"/>
            <a:ext cx="11376025" cy="12961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1" sz="1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" name="Google Shape;28;p4"/>
          <p:cNvSpPr txBox="1"/>
          <p:nvPr>
            <p:ph idx="3" type="body"/>
          </p:nvPr>
        </p:nvSpPr>
        <p:spPr>
          <a:xfrm>
            <a:off x="414464" y="4937942"/>
            <a:ext cx="11369548" cy="7003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33032" y="5669579"/>
            <a:ext cx="793750" cy="79471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/>
        </p:nvSpPr>
        <p:spPr>
          <a:xfrm>
            <a:off x="407987" y="3501008"/>
            <a:ext cx="11376025" cy="1525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https://www.helmholtz.de/fileadmin/user_upload/04_mediathek/Logos_2017/2017_H_Logo_RGB_EN.png" id="31" name="Google Shape;31;p4"/>
          <p:cNvSpPr/>
          <p:nvPr/>
        </p:nvSpPr>
        <p:spPr>
          <a:xfrm>
            <a:off x="116303" y="5922590"/>
            <a:ext cx="3891465" cy="6988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" showMasterSp="0">
  <p:cSld name="Divider">
    <p:bg>
      <p:bgPr>
        <a:solidFill>
          <a:schemeClr val="accen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ctrTitle"/>
          </p:nvPr>
        </p:nvSpPr>
        <p:spPr>
          <a:xfrm>
            <a:off x="407988" y="349610"/>
            <a:ext cx="11376025" cy="18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subTitle"/>
          </p:nvPr>
        </p:nvSpPr>
        <p:spPr>
          <a:xfrm>
            <a:off x="407987" y="2335014"/>
            <a:ext cx="11376025" cy="1525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1" sz="1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>
  <p:cSld name="Titel und Inhal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407987" y="1406427"/>
            <a:ext cx="11376025" cy="5010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07988" y="817500"/>
            <a:ext cx="11376024" cy="379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2 Contents">
  <p:cSld name="Title and 2 Conten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07988" y="1406427"/>
            <a:ext cx="5616575" cy="5010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2" type="body"/>
          </p:nvPr>
        </p:nvSpPr>
        <p:spPr>
          <a:xfrm>
            <a:off x="407987" y="817500"/>
            <a:ext cx="11376025" cy="379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3" type="body"/>
          </p:nvPr>
        </p:nvSpPr>
        <p:spPr>
          <a:xfrm>
            <a:off x="6167439" y="1406427"/>
            <a:ext cx="5616574" cy="5010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3 Contents">
  <p:cSld name="Title and 3 Conten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" type="body"/>
          </p:nvPr>
        </p:nvSpPr>
        <p:spPr>
          <a:xfrm>
            <a:off x="407989" y="1406427"/>
            <a:ext cx="3708400" cy="5010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2" type="body"/>
          </p:nvPr>
        </p:nvSpPr>
        <p:spPr>
          <a:xfrm>
            <a:off x="407987" y="817500"/>
            <a:ext cx="11376025" cy="379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3" type="body"/>
          </p:nvPr>
        </p:nvSpPr>
        <p:spPr>
          <a:xfrm>
            <a:off x="4259263" y="1406427"/>
            <a:ext cx="3673475" cy="5010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4" type="body"/>
          </p:nvPr>
        </p:nvSpPr>
        <p:spPr>
          <a:xfrm>
            <a:off x="8075612" y="1406427"/>
            <a:ext cx="3708399" cy="5010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2 Pictures">
  <p:cSld name="Title, Text and 2 Picture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407987" y="817500"/>
            <a:ext cx="11376025" cy="379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07988" y="1406427"/>
            <a:ext cx="5616575" cy="2454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3" type="body"/>
          </p:nvPr>
        </p:nvSpPr>
        <p:spPr>
          <a:xfrm>
            <a:off x="407988" y="3963533"/>
            <a:ext cx="5616575" cy="2454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9"/>
          <p:cNvSpPr/>
          <p:nvPr>
            <p:ph idx="4" type="pic"/>
          </p:nvPr>
        </p:nvSpPr>
        <p:spPr>
          <a:xfrm>
            <a:off x="6167437" y="1449389"/>
            <a:ext cx="5616576" cy="241141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0" name="Google Shape;60;p9"/>
          <p:cNvSpPr/>
          <p:nvPr>
            <p:ph idx="5" type="pic"/>
          </p:nvPr>
        </p:nvSpPr>
        <p:spPr>
          <a:xfrm>
            <a:off x="6167438" y="4005263"/>
            <a:ext cx="5616576" cy="241264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2 Objects">
  <p:cSld name="Title, Text and 2 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07987" y="817500"/>
            <a:ext cx="11376025" cy="379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2" type="body"/>
          </p:nvPr>
        </p:nvSpPr>
        <p:spPr>
          <a:xfrm>
            <a:off x="407988" y="1406427"/>
            <a:ext cx="5616575" cy="2454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3" type="body"/>
          </p:nvPr>
        </p:nvSpPr>
        <p:spPr>
          <a:xfrm>
            <a:off x="407988" y="3963533"/>
            <a:ext cx="5616575" cy="2454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4" type="body"/>
          </p:nvPr>
        </p:nvSpPr>
        <p:spPr>
          <a:xfrm>
            <a:off x="6167438" y="1449388"/>
            <a:ext cx="5616574" cy="241141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36000" lIns="72000" spcFirstLastPara="1" rIns="7200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5" type="body"/>
          </p:nvPr>
        </p:nvSpPr>
        <p:spPr>
          <a:xfrm>
            <a:off x="6167438" y="4005263"/>
            <a:ext cx="5616574" cy="241141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36000" lIns="72000" spcFirstLastPara="1" rIns="7200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2 Pictures B">
  <p:cSld name="Title, Text and 2 Pictures B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407987" y="817500"/>
            <a:ext cx="11376025" cy="379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2" type="body"/>
          </p:nvPr>
        </p:nvSpPr>
        <p:spPr>
          <a:xfrm>
            <a:off x="407988" y="1406427"/>
            <a:ext cx="7524750" cy="2454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3" type="body"/>
          </p:nvPr>
        </p:nvSpPr>
        <p:spPr>
          <a:xfrm>
            <a:off x="407988" y="3963533"/>
            <a:ext cx="7524750" cy="2454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/>
          <p:nvPr>
            <p:ph idx="4" type="pic"/>
          </p:nvPr>
        </p:nvSpPr>
        <p:spPr>
          <a:xfrm>
            <a:off x="8075611" y="1449389"/>
            <a:ext cx="3708401" cy="241141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6" name="Google Shape;76;p11"/>
          <p:cNvSpPr/>
          <p:nvPr>
            <p:ph idx="5" type="pic"/>
          </p:nvPr>
        </p:nvSpPr>
        <p:spPr>
          <a:xfrm>
            <a:off x="8075612" y="4005263"/>
            <a:ext cx="3708401" cy="241264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2 Objects B">
  <p:cSld name="Title, Text and 2 Objects B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>
            <a:off x="407987" y="817500"/>
            <a:ext cx="11376025" cy="379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2" type="body"/>
          </p:nvPr>
        </p:nvSpPr>
        <p:spPr>
          <a:xfrm>
            <a:off x="407988" y="1406427"/>
            <a:ext cx="7524750" cy="2454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3" type="body"/>
          </p:nvPr>
        </p:nvSpPr>
        <p:spPr>
          <a:xfrm>
            <a:off x="407988" y="3963533"/>
            <a:ext cx="7524750" cy="2454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4" type="body"/>
          </p:nvPr>
        </p:nvSpPr>
        <p:spPr>
          <a:xfrm>
            <a:off x="8075612" y="1449388"/>
            <a:ext cx="3708399" cy="241141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36000" lIns="72000" spcFirstLastPara="1" rIns="7200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5" type="body"/>
          </p:nvPr>
        </p:nvSpPr>
        <p:spPr>
          <a:xfrm>
            <a:off x="8075612" y="4005263"/>
            <a:ext cx="3708399" cy="241141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36000" lIns="72000" spcFirstLastPara="1" rIns="7200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4 Pictures">
  <p:cSld name="Title, Text and 4 Pictures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" type="body"/>
          </p:nvPr>
        </p:nvSpPr>
        <p:spPr>
          <a:xfrm>
            <a:off x="407987" y="817500"/>
            <a:ext cx="11376025" cy="379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2" type="body"/>
          </p:nvPr>
        </p:nvSpPr>
        <p:spPr>
          <a:xfrm>
            <a:off x="407989" y="1406427"/>
            <a:ext cx="3708400" cy="2454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3" type="body"/>
          </p:nvPr>
        </p:nvSpPr>
        <p:spPr>
          <a:xfrm>
            <a:off x="407989" y="3963533"/>
            <a:ext cx="3708400" cy="2454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13"/>
          <p:cNvSpPr/>
          <p:nvPr>
            <p:ph idx="4" type="pic"/>
          </p:nvPr>
        </p:nvSpPr>
        <p:spPr>
          <a:xfrm>
            <a:off x="4259262" y="1449389"/>
            <a:ext cx="3673475" cy="241141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92" name="Google Shape;92;p13"/>
          <p:cNvSpPr/>
          <p:nvPr>
            <p:ph idx="5" type="pic"/>
          </p:nvPr>
        </p:nvSpPr>
        <p:spPr>
          <a:xfrm>
            <a:off x="4259263" y="4005263"/>
            <a:ext cx="3673475" cy="241264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93" name="Google Shape;93;p13"/>
          <p:cNvSpPr/>
          <p:nvPr>
            <p:ph idx="6" type="pic"/>
          </p:nvPr>
        </p:nvSpPr>
        <p:spPr>
          <a:xfrm>
            <a:off x="8075611" y="1449389"/>
            <a:ext cx="3708401" cy="241141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94" name="Google Shape;94;p13"/>
          <p:cNvSpPr/>
          <p:nvPr>
            <p:ph idx="7" type="pic"/>
          </p:nvPr>
        </p:nvSpPr>
        <p:spPr>
          <a:xfrm>
            <a:off x="8075612" y="4005263"/>
            <a:ext cx="3708401" cy="241264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Picture">
  <p:cSld name="Title and Picture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4"/>
          <p:cNvSpPr txBox="1"/>
          <p:nvPr>
            <p:ph idx="1" type="body"/>
          </p:nvPr>
        </p:nvSpPr>
        <p:spPr>
          <a:xfrm>
            <a:off x="407987" y="817500"/>
            <a:ext cx="11376025" cy="379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4"/>
          <p:cNvSpPr/>
          <p:nvPr>
            <p:ph idx="2" type="pic"/>
          </p:nvPr>
        </p:nvSpPr>
        <p:spPr>
          <a:xfrm>
            <a:off x="407989" y="1449389"/>
            <a:ext cx="11376024" cy="4967287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2 Pictures">
  <p:cSld name="Title and 2 Pictures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5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5"/>
          <p:cNvSpPr txBox="1"/>
          <p:nvPr>
            <p:ph idx="1" type="body"/>
          </p:nvPr>
        </p:nvSpPr>
        <p:spPr>
          <a:xfrm>
            <a:off x="407987" y="817500"/>
            <a:ext cx="11376025" cy="379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15"/>
          <p:cNvSpPr/>
          <p:nvPr>
            <p:ph idx="2" type="pic"/>
          </p:nvPr>
        </p:nvSpPr>
        <p:spPr>
          <a:xfrm>
            <a:off x="407989" y="1449389"/>
            <a:ext cx="5616574" cy="4967287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05" name="Google Shape;105;p15"/>
          <p:cNvSpPr/>
          <p:nvPr>
            <p:ph idx="3" type="pic"/>
          </p:nvPr>
        </p:nvSpPr>
        <p:spPr>
          <a:xfrm>
            <a:off x="6167437" y="1449389"/>
            <a:ext cx="5616575" cy="4967287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2 Pictures B">
  <p:cSld name="Title and 2 Pictures B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6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407987" y="817500"/>
            <a:ext cx="11376025" cy="379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16"/>
          <p:cNvSpPr/>
          <p:nvPr>
            <p:ph idx="2" type="pic"/>
          </p:nvPr>
        </p:nvSpPr>
        <p:spPr>
          <a:xfrm>
            <a:off x="407989" y="1449389"/>
            <a:ext cx="3708399" cy="4967287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1" name="Google Shape;111;p16"/>
          <p:cNvSpPr/>
          <p:nvPr>
            <p:ph idx="3" type="pic"/>
          </p:nvPr>
        </p:nvSpPr>
        <p:spPr>
          <a:xfrm>
            <a:off x="4259263" y="1449389"/>
            <a:ext cx="7524749" cy="4967287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b="1" i="0" sz="3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07987" y="1406427"/>
            <a:ext cx="11376025" cy="5010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748800" y="6554528"/>
            <a:ext cx="9991716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/>
        </p:nvSpPr>
        <p:spPr>
          <a:xfrm>
            <a:off x="10848528" y="6554528"/>
            <a:ext cx="935485" cy="186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de-DE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fld id="{00000000-1234-1234-1234-123412341234}" type="slidenum">
              <a:rPr b="1" i="0" lang="de-DE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913">
          <p15:clr>
            <a:srgbClr val="F26B43"/>
          </p15:clr>
        </p15:guide>
        <p15:guide id="2" pos="3885">
          <p15:clr>
            <a:srgbClr val="F26B43"/>
          </p15:clr>
        </p15:guide>
        <p15:guide id="3" pos="3795">
          <p15:clr>
            <a:srgbClr val="F26B43"/>
          </p15:clr>
        </p15:guide>
        <p15:guide id="4" pos="7423">
          <p15:clr>
            <a:srgbClr val="F26B43"/>
          </p15:clr>
        </p15:guide>
        <p15:guide id="5" pos="257">
          <p15:clr>
            <a:srgbClr val="F26B43"/>
          </p15:clr>
        </p15:guide>
        <p15:guide id="6" orient="horz" pos="4042">
          <p15:clr>
            <a:srgbClr val="F26B43"/>
          </p15:clr>
        </p15:guide>
        <p15:guide id="7" orient="horz" pos="2432">
          <p15:clr>
            <a:srgbClr val="F26B43"/>
          </p15:clr>
        </p15:guide>
        <p15:guide id="8" orient="horz" pos="2523">
          <p15:clr>
            <a:srgbClr val="F26B43"/>
          </p15:clr>
        </p15:guide>
        <p15:guide id="9" pos="2593">
          <p15:clr>
            <a:srgbClr val="F26B43"/>
          </p15:clr>
        </p15:guide>
        <p15:guide id="10" pos="2683">
          <p15:clr>
            <a:srgbClr val="F26B43"/>
          </p15:clr>
        </p15:guide>
        <p15:guide id="11" pos="4997">
          <p15:clr>
            <a:srgbClr val="F26B43"/>
          </p15:clr>
        </p15:guide>
        <p15:guide id="12" pos="508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9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hyperlink" Target="https://arxiv.org/abs/2506.15390" TargetMode="External"/><Relationship Id="rId10" Type="http://schemas.openxmlformats.org/officeDocument/2006/relationships/hyperlink" Target="https://arxiv.org/abs/2509.20116" TargetMode="External"/><Relationship Id="rId13" Type="http://schemas.openxmlformats.org/officeDocument/2006/relationships/hyperlink" Target="https://arxiv.org/abs/2504.01688" TargetMode="External"/><Relationship Id="rId12" Type="http://schemas.openxmlformats.org/officeDocument/2006/relationships/hyperlink" Target="https://arxiv.org/abs/2506.06030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arxiv.org/abs/2503.19983" TargetMode="External"/><Relationship Id="rId4" Type="http://schemas.openxmlformats.org/officeDocument/2006/relationships/hyperlink" Target="https://arxiv.org/abs/2410.10956" TargetMode="External"/><Relationship Id="rId9" Type="http://schemas.openxmlformats.org/officeDocument/2006/relationships/hyperlink" Target="https://inspirehep.net/literature/3178411" TargetMode="External"/><Relationship Id="rId15" Type="http://schemas.openxmlformats.org/officeDocument/2006/relationships/hyperlink" Target="https://arxiv.org/abs/2503.24049" TargetMode="External"/><Relationship Id="rId14" Type="http://schemas.openxmlformats.org/officeDocument/2006/relationships/hyperlink" Target="https://arxiv.org/abs/2504.01050" TargetMode="External"/><Relationship Id="rId5" Type="http://schemas.openxmlformats.org/officeDocument/2006/relationships/hyperlink" Target="https://arxiv.org/abs/2308.00515" TargetMode="External"/><Relationship Id="rId6" Type="http://schemas.openxmlformats.org/officeDocument/2006/relationships/hyperlink" Target="https://arxiv.org/abs/2308.00515" TargetMode="External"/><Relationship Id="rId7" Type="http://schemas.openxmlformats.org/officeDocument/2006/relationships/hyperlink" Target="https://arxiv.org/abs/2211.16956" TargetMode="External"/><Relationship Id="rId8" Type="http://schemas.openxmlformats.org/officeDocument/2006/relationships/hyperlink" Target="https://arxiv.org/abs/2202.06919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arxiv.org/abs/2507.11163" TargetMode="External"/><Relationship Id="rId4" Type="http://schemas.openxmlformats.org/officeDocument/2006/relationships/hyperlink" Target="https://www.arxiv.org/abs/2409.20141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dmlab.in2p3.fr/IRL" TargetMode="External"/><Relationship Id="rId4" Type="http://schemas.openxmlformats.org/officeDocument/2006/relationships/image" Target="../media/image8.png"/><Relationship Id="rId5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407988" y="25839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</a:pPr>
            <a:r>
              <a:rPr lang="de-DE"/>
              <a:t>CNRS Helmholtz Dark Matter Lab (DMLab)</a:t>
            </a:r>
            <a:endParaRPr i="1"/>
          </a:p>
        </p:txBody>
      </p:sp>
      <p:sp>
        <p:nvSpPr>
          <p:cNvPr descr="Bildergebnis für desy logo" id="120" name="Google Shape;120;p18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16200" y="2684525"/>
            <a:ext cx="3399749" cy="339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3407" y="884491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70550" y="862000"/>
            <a:ext cx="1473738" cy="1473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58150" y="1119688"/>
            <a:ext cx="2239225" cy="70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316400" y="1179272"/>
            <a:ext cx="1799350" cy="89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 txBox="1"/>
          <p:nvPr>
            <p:ph idx="1" type="body"/>
          </p:nvPr>
        </p:nvSpPr>
        <p:spPr>
          <a:xfrm>
            <a:off x="460375" y="3161200"/>
            <a:ext cx="10045500" cy="14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de-DE" sz="2000"/>
              <a:t>Thomas Sch</a:t>
            </a:r>
            <a:r>
              <a:rPr lang="de-DE" sz="2000"/>
              <a:t>ö</a:t>
            </a:r>
            <a:r>
              <a:rPr lang="de-DE" sz="2000"/>
              <a:t>rner (DESY) and Dirk Zerwas (DMLab)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de-DE" sz="2000"/>
              <a:t>5th Annual Meeting of DMLab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de-DE" sz="2000"/>
              <a:t>October</a:t>
            </a:r>
            <a:r>
              <a:rPr lang="de-DE" sz="2000"/>
              <a:t> 21-22, 2026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000"/>
          </a:p>
        </p:txBody>
      </p:sp>
      <p:pic>
        <p:nvPicPr>
          <p:cNvPr id="127" name="Google Shape;127;p18" title="logo_DFH-UFA_cmyk_final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92827" y="4241260"/>
            <a:ext cx="5289876" cy="2616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/>
          <p:nvPr>
            <p:ph type="title"/>
          </p:nvPr>
        </p:nvSpPr>
        <p:spPr>
          <a:xfrm>
            <a:off x="407988" y="25839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</a:pPr>
            <a:r>
              <a:rPr lang="de-DE"/>
              <a:t>Scientific Topics of DMLab</a:t>
            </a:r>
            <a:endParaRPr i="1"/>
          </a:p>
        </p:txBody>
      </p:sp>
      <p:sp>
        <p:nvSpPr>
          <p:cNvPr descr="Bildergebnis für desy logo" id="134" name="Google Shape;134;p19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407987" y="745492"/>
            <a:ext cx="113760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</a:pPr>
            <a:r>
              <a:rPr lang="de-DE"/>
              <a:t>Organized around the central theme of dark matter</a:t>
            </a:r>
            <a:endParaRPr/>
          </a:p>
        </p:txBody>
      </p:sp>
      <p:pic>
        <p:nvPicPr>
          <p:cNvPr id="136" name="Google Shape;13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77092"/>
            <a:ext cx="8506700" cy="526918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9"/>
          <p:cNvSpPr txBox="1"/>
          <p:nvPr/>
        </p:nvSpPr>
        <p:spPr>
          <a:xfrm>
            <a:off x="8811500" y="2835175"/>
            <a:ext cx="3321000" cy="31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de-DE" sz="1600"/>
              <a:t>Charge to the lab:</a:t>
            </a:r>
            <a:endParaRPr i="0" sz="1600" u="none" cap="none" strike="noStrike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b="1" lang="de-DE" sz="1600">
                <a:solidFill>
                  <a:srgbClr val="FF0000"/>
                </a:solidFill>
              </a:rPr>
              <a:t>Personnel at </a:t>
            </a:r>
            <a:r>
              <a:rPr b="1" i="0" lang="de-DE" sz="1600" u="none" cap="none" strike="noStrike">
                <a:solidFill>
                  <a:srgbClr val="FF0000"/>
                </a:solidFill>
              </a:rPr>
              <a:t>DESY, KIT and </a:t>
            </a:r>
            <a:r>
              <a:rPr b="1" lang="de-DE" sz="1600">
                <a:solidFill>
                  <a:srgbClr val="FF0000"/>
                </a:solidFill>
              </a:rPr>
              <a:t>GSI</a:t>
            </a:r>
            <a:r>
              <a:rPr b="1" i="0" lang="de-DE" sz="1600" u="none" cap="none" strike="noStrike">
                <a:solidFill>
                  <a:srgbClr val="FF0000"/>
                </a:solidFill>
              </a:rPr>
              <a:t> 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de-DE" sz="1600">
                <a:solidFill>
                  <a:schemeClr val="dk1"/>
                </a:solidFill>
              </a:rPr>
              <a:t>F: affectation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de-DE" sz="1600">
                <a:solidFill>
                  <a:schemeClr val="dk1"/>
                </a:solidFill>
              </a:rPr>
              <a:t>D: sabbatical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lang="de-DE" sz="1600">
                <a:solidFill>
                  <a:srgbClr val="FF0000"/>
                </a:solidFill>
              </a:rPr>
              <a:t>Working visits</a:t>
            </a:r>
            <a:r>
              <a:rPr lang="de-DE" sz="1600"/>
              <a:t> (typically 1-2 weeks) to DESY, KIT, GSI</a:t>
            </a:r>
            <a:endParaRPr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lang="de-DE" sz="1600">
                <a:solidFill>
                  <a:srgbClr val="FF0000"/>
                </a:solidFill>
              </a:rPr>
              <a:t>W</a:t>
            </a:r>
            <a:r>
              <a:rPr b="1" i="0" lang="de-DE" sz="1600" u="none" cap="none" strike="noStrike">
                <a:solidFill>
                  <a:srgbClr val="FF0000"/>
                </a:solidFill>
              </a:rPr>
              <a:t>orkshops</a:t>
            </a:r>
            <a:r>
              <a:rPr b="0" i="0" lang="de-DE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broad and narrow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lang="de-DE" sz="1600">
                <a:solidFill>
                  <a:srgbClr val="FF0000"/>
                </a:solidFill>
              </a:rPr>
              <a:t>Funding </a:t>
            </a:r>
            <a:r>
              <a:rPr lang="de-DE" sz="1600"/>
              <a:t>acquisition</a:t>
            </a:r>
            <a:endParaRPr sz="1600"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b="1" lang="de-DE" sz="1600">
                <a:solidFill>
                  <a:srgbClr val="FF0000"/>
                </a:solidFill>
              </a:rPr>
              <a:t>Develop</a:t>
            </a:r>
            <a:r>
              <a:rPr lang="de-DE" sz="1600"/>
              <a:t> French-German collaboration </a:t>
            </a:r>
            <a:endParaRPr sz="1600"/>
          </a:p>
        </p:txBody>
      </p:sp>
      <p:sp>
        <p:nvSpPr>
          <p:cNvPr id="138" name="Google Shape;138;p19"/>
          <p:cNvSpPr txBox="1"/>
          <p:nvPr/>
        </p:nvSpPr>
        <p:spPr>
          <a:xfrm>
            <a:off x="8811500" y="1234975"/>
            <a:ext cx="3168600" cy="13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de-DE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IRL </a:t>
            </a:r>
            <a:r>
              <a:rPr b="1" lang="de-DE" sz="1600"/>
              <a:t>goal</a:t>
            </a:r>
            <a:r>
              <a:rPr b="1" i="0" lang="de-DE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de-DE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develop new ideas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de-DE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across topic boundaries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de-DE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glued by dark matter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9"/>
          <p:cNvSpPr txBox="1"/>
          <p:nvPr>
            <p:ph type="title"/>
          </p:nvPr>
        </p:nvSpPr>
        <p:spPr>
          <a:xfrm>
            <a:off x="5255125" y="5973400"/>
            <a:ext cx="6725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</a:pPr>
            <a:r>
              <a:rPr lang="de-DE" sz="1600"/>
              <a:t>DMLab is not a closed shop,new initiatives are always welcome!</a:t>
            </a:r>
            <a:endParaRPr i="1"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type="title"/>
          </p:nvPr>
        </p:nvSpPr>
        <p:spPr>
          <a:xfrm>
            <a:off x="407988" y="25839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</a:pPr>
            <a:r>
              <a:rPr lang="de-DE"/>
              <a:t>Scientific Projects of DMLab</a:t>
            </a:r>
            <a:endParaRPr i="1"/>
          </a:p>
        </p:txBody>
      </p:sp>
      <p:sp>
        <p:nvSpPr>
          <p:cNvPr descr="Bildergebnis für desy logo" id="146" name="Google Shape;146;p20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0"/>
          <p:cNvSpPr txBox="1"/>
          <p:nvPr>
            <p:ph idx="1" type="body"/>
          </p:nvPr>
        </p:nvSpPr>
        <p:spPr>
          <a:xfrm>
            <a:off x="407987" y="745492"/>
            <a:ext cx="113760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</a:pPr>
            <a:r>
              <a:rPr lang="de-DE"/>
              <a:t>Organized by topic</a:t>
            </a:r>
            <a:endParaRPr/>
          </a:p>
        </p:txBody>
      </p:sp>
      <p:pic>
        <p:nvPicPr>
          <p:cNvPr id="148" name="Google Shape;14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9243" y="853544"/>
            <a:ext cx="7407123" cy="4748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9254" y="5539202"/>
            <a:ext cx="7407109" cy="1248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/>
          <p:nvPr/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009FDF"/>
                </a:solidFill>
              </a:rPr>
              <a:t>Publications</a:t>
            </a:r>
            <a:endParaRPr b="1" sz="3000">
              <a:solidFill>
                <a:srgbClr val="009FDF"/>
              </a:solidFill>
            </a:endParaRPr>
          </a:p>
        </p:txBody>
      </p:sp>
      <p:sp>
        <p:nvSpPr>
          <p:cNvPr id="156" name="Google Shape;156;p21"/>
          <p:cNvSpPr txBox="1"/>
          <p:nvPr/>
        </p:nvSpPr>
        <p:spPr>
          <a:xfrm>
            <a:off x="407987" y="817500"/>
            <a:ext cx="113760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600">
                <a:solidFill>
                  <a:srgbClr val="FF9E1B"/>
                </a:solidFill>
              </a:rPr>
              <a:t>Cumulative</a:t>
            </a:r>
            <a:endParaRPr b="1" sz="1600">
              <a:solidFill>
                <a:srgbClr val="FF9E1B"/>
              </a:solidFill>
            </a:endParaRPr>
          </a:p>
        </p:txBody>
      </p:sp>
      <p:sp>
        <p:nvSpPr>
          <p:cNvPr id="157" name="Google Shape;157;p21"/>
          <p:cNvSpPr txBox="1"/>
          <p:nvPr/>
        </p:nvSpPr>
        <p:spPr>
          <a:xfrm>
            <a:off x="6017371" y="1154566"/>
            <a:ext cx="5917500" cy="51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de-DE" sz="1600">
                <a:solidFill>
                  <a:schemeClr val="dk1"/>
                </a:solidFill>
              </a:rPr>
              <a:t>A Linear Collider Vision for the Future of Particle Physics, e-Print: </a:t>
            </a:r>
            <a:r>
              <a:rPr lang="de-DE" sz="1600" u="sng">
                <a:solidFill>
                  <a:srgbClr val="FF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2503.19983</a:t>
            </a:r>
            <a:r>
              <a:rPr lang="de-DE" sz="1600">
                <a:solidFill>
                  <a:schemeClr val="dk1"/>
                </a:solidFill>
              </a:rPr>
              <a:t> [hep-ex]</a:t>
            </a:r>
            <a:endParaRPr b="1" i="1" sz="16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de-DE" sz="1600">
                <a:solidFill>
                  <a:srgbClr val="1155CC"/>
                </a:solidFill>
              </a:rPr>
              <a:t>A proposal for the Lohengrin experiment to search for dark sector particles at the ELSA Accelerator</a:t>
            </a:r>
            <a:r>
              <a:rPr lang="de-DE" sz="1600">
                <a:solidFill>
                  <a:srgbClr val="000000"/>
                </a:solidFill>
              </a:rPr>
              <a:t>, e-Print: </a:t>
            </a:r>
            <a:r>
              <a:rPr lang="de-DE" sz="1600" u="sng">
                <a:solidFill>
                  <a:srgbClr val="FF00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2410.10956</a:t>
            </a:r>
            <a:r>
              <a:rPr lang="de-DE" sz="1600">
                <a:solidFill>
                  <a:srgbClr val="FF00FF"/>
                </a:solidFill>
              </a:rPr>
              <a:t> </a:t>
            </a:r>
            <a:r>
              <a:rPr lang="de-DE" sz="1600">
                <a:solidFill>
                  <a:srgbClr val="000000"/>
                </a:solidFill>
              </a:rPr>
              <a:t>[hep-ex] </a:t>
            </a:r>
            <a:r>
              <a:rPr b="1" lang="de-DE" sz="1600">
                <a:solidFill>
                  <a:srgbClr val="000000"/>
                </a:solidFill>
              </a:rPr>
              <a:t>Eur.Phys.J.C 85 (2025) 5, 600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de-DE" sz="1600">
                <a:solidFill>
                  <a:srgbClr val="000000"/>
                </a:solidFill>
              </a:rPr>
              <a:t>Focus topics for the ECFA study on Higgs / Top / EW factories, e-Print:</a:t>
            </a:r>
            <a:r>
              <a:rPr lang="de-DE" sz="1600">
                <a:solidFill>
                  <a:srgbClr val="FF00FF"/>
                </a:solidFill>
              </a:rPr>
              <a:t> </a:t>
            </a:r>
            <a:r>
              <a:rPr lang="de-DE" sz="1600">
                <a:solidFill>
                  <a:srgbClr val="FF00FF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2308.00515</a:t>
            </a:r>
            <a:r>
              <a:rPr lang="de-DE" sz="1600">
                <a:solidFill>
                  <a:srgbClr val="000000"/>
                </a:solidFill>
              </a:rPr>
              <a:t> [hep-ex]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de-DE" sz="1600">
                <a:solidFill>
                  <a:srgbClr val="000000"/>
                </a:solidFill>
              </a:rPr>
              <a:t>Technical Design Report for the LUXE Experiment, e-Print: </a:t>
            </a:r>
            <a:r>
              <a:rPr lang="de-DE" sz="1600">
                <a:solidFill>
                  <a:srgbClr val="FF00FF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2308.00515</a:t>
            </a:r>
            <a:r>
              <a:rPr lang="de-DE" sz="1600">
                <a:solidFill>
                  <a:srgbClr val="FF00FF"/>
                </a:solidFill>
              </a:rPr>
              <a:t> </a:t>
            </a:r>
            <a:r>
              <a:rPr lang="de-DE" sz="1600">
                <a:solidFill>
                  <a:srgbClr val="000000"/>
                </a:solidFill>
              </a:rPr>
              <a:t>[hep-ex], </a:t>
            </a:r>
            <a:r>
              <a:rPr b="1" i="1" lang="de-DE" sz="1600">
                <a:solidFill>
                  <a:srgbClr val="000000"/>
                </a:solidFill>
              </a:rPr>
              <a:t>Eur.Phys.J.ST (2024) </a:t>
            </a:r>
            <a:endParaRPr b="1" i="1" sz="16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de-DE" sz="1600">
                <a:solidFill>
                  <a:srgbClr val="000000"/>
                </a:solidFill>
              </a:rPr>
              <a:t>SuSpect3: A C++ code for the supersymmetric and Higgs particle spectrum of the MSSM, e-Print: </a:t>
            </a:r>
            <a:r>
              <a:rPr lang="de-DE" sz="1600">
                <a:solidFill>
                  <a:srgbClr val="FF00FF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2211.16956</a:t>
            </a:r>
            <a:r>
              <a:rPr lang="de-DE" sz="1600">
                <a:solidFill>
                  <a:srgbClr val="FF00FF"/>
                </a:solidFill>
              </a:rPr>
              <a:t> </a:t>
            </a:r>
            <a:r>
              <a:rPr lang="de-DE" sz="1600">
                <a:solidFill>
                  <a:srgbClr val="000000"/>
                </a:solidFill>
              </a:rPr>
              <a:t>[hep-ph], </a:t>
            </a:r>
            <a:r>
              <a:rPr b="1" i="1" lang="de-DE" sz="1600">
                <a:solidFill>
                  <a:srgbClr val="000000"/>
                </a:solidFill>
              </a:rPr>
              <a:t>Comput.Phys.Commun. 291 (2023) 108805</a:t>
            </a:r>
            <a:endParaRPr b="1" i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de-DE" sz="1600">
                <a:solidFill>
                  <a:srgbClr val="000000"/>
                </a:solidFill>
              </a:rPr>
              <a:t>The Higgs boson mass as fundamental parameter of the minimal supersymmetric standard model, e-Print: </a:t>
            </a:r>
            <a:r>
              <a:rPr lang="de-DE" sz="1600">
                <a:solidFill>
                  <a:srgbClr val="FF00FF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2202.06919</a:t>
            </a:r>
            <a:r>
              <a:rPr lang="de-DE" sz="1600">
                <a:solidFill>
                  <a:srgbClr val="000000"/>
                </a:solidFill>
              </a:rPr>
              <a:t> [hep-ph], </a:t>
            </a:r>
            <a:r>
              <a:rPr b="1" i="1" lang="de-DE" sz="1600">
                <a:solidFill>
                  <a:srgbClr val="000000"/>
                </a:solidFill>
              </a:rPr>
              <a:t>Eur.Phys.J.C 82 (2022) 7, 657</a:t>
            </a:r>
            <a:endParaRPr b="1" i="1" sz="1600">
              <a:solidFill>
                <a:srgbClr val="000000"/>
              </a:solidFill>
            </a:endParaRPr>
          </a:p>
        </p:txBody>
      </p:sp>
      <p:sp>
        <p:nvSpPr>
          <p:cNvPr id="158" name="Google Shape;158;p21"/>
          <p:cNvSpPr txBox="1"/>
          <p:nvPr/>
        </p:nvSpPr>
        <p:spPr>
          <a:xfrm>
            <a:off x="102300" y="1267163"/>
            <a:ext cx="59175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de-DE" sz="1600">
                <a:solidFill>
                  <a:srgbClr val="1155CC"/>
                </a:solidFill>
              </a:rPr>
              <a:t>Contribution to “Data Preservation in High Energy Physics: Global Report 2026”, </a:t>
            </a:r>
            <a:r>
              <a:rPr lang="de-DE" sz="1600" u="sng">
                <a:solidFill>
                  <a:srgbClr val="FF00FF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2607.06775</a:t>
            </a:r>
            <a:r>
              <a:rPr lang="de-DE" sz="1600">
                <a:solidFill>
                  <a:schemeClr val="dk1"/>
                </a:solidFill>
              </a:rPr>
              <a:t> [hep-ex]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155CC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de-DE" sz="1600">
                <a:solidFill>
                  <a:srgbClr val="6AA84F"/>
                </a:solidFill>
              </a:rPr>
              <a:t>Configuration and Benchmarking of e+e− Processes with K4GeneratorsConfig</a:t>
            </a:r>
            <a:r>
              <a:rPr lang="de-DE" sz="1600">
                <a:solidFill>
                  <a:srgbClr val="E69138"/>
                </a:solidFill>
              </a:rPr>
              <a:t>,</a:t>
            </a:r>
            <a:r>
              <a:rPr lang="de-DE" sz="1600">
                <a:solidFill>
                  <a:srgbClr val="000000"/>
                </a:solidFill>
              </a:rPr>
              <a:t>e-Print:</a:t>
            </a:r>
            <a:r>
              <a:rPr lang="de-DE" sz="1600">
                <a:solidFill>
                  <a:srgbClr val="E69138"/>
                </a:solidFill>
              </a:rPr>
              <a:t> </a:t>
            </a:r>
            <a:r>
              <a:rPr lang="de-DE" sz="1600" u="sng">
                <a:solidFill>
                  <a:srgbClr val="FF00FF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2509.20116</a:t>
            </a:r>
            <a:r>
              <a:rPr lang="de-DE" sz="1600">
                <a:solidFill>
                  <a:srgbClr val="FF00FF"/>
                </a:solidFill>
              </a:rPr>
              <a:t> </a:t>
            </a:r>
            <a:r>
              <a:rPr lang="de-DE" sz="1600">
                <a:solidFill>
                  <a:srgbClr val="000000"/>
                </a:solidFill>
              </a:rPr>
              <a:t>[hep-ph]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E69138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de-DE" sz="1600">
                <a:solidFill>
                  <a:srgbClr val="6AA84F"/>
                </a:solidFill>
              </a:rPr>
              <a:t>ECFA Higgs, electroweak, and top Factory Study,</a:t>
            </a:r>
            <a:r>
              <a:rPr lang="de-DE" sz="1600"/>
              <a:t> e-Print: </a:t>
            </a:r>
            <a:r>
              <a:rPr lang="de-DE" sz="1600" u="sng">
                <a:solidFill>
                  <a:srgbClr val="FF00FF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2506.15390</a:t>
            </a:r>
            <a:r>
              <a:rPr lang="de-DE" sz="1600">
                <a:solidFill>
                  <a:srgbClr val="FF00FF"/>
                </a:solidFill>
              </a:rPr>
              <a:t> </a:t>
            </a:r>
            <a:r>
              <a:rPr lang="de-DE" sz="1600"/>
              <a:t>[hep-ex], CERN Yellow Report 2025-005.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de-DE" sz="1600">
                <a:solidFill>
                  <a:srgbClr val="1155CC"/>
                </a:solidFill>
              </a:rPr>
              <a:t>The ILD Detector: A Versatile Detector for an Electron-Positron Collider at Energies up to 1 TeV</a:t>
            </a:r>
            <a:r>
              <a:rPr lang="de-DE" sz="1600">
                <a:solidFill>
                  <a:srgbClr val="000000"/>
                </a:solidFill>
              </a:rPr>
              <a:t>, e-Print: </a:t>
            </a:r>
            <a:r>
              <a:rPr lang="de-DE" sz="1600" u="sng">
                <a:solidFill>
                  <a:srgbClr val="FF00FF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2506.06030</a:t>
            </a:r>
            <a:r>
              <a:rPr lang="de-DE" sz="1600">
                <a:solidFill>
                  <a:srgbClr val="000000"/>
                </a:solidFill>
              </a:rPr>
              <a:t> [hep-ex]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de-DE" sz="1600">
                <a:solidFill>
                  <a:srgbClr val="FF0000"/>
                </a:solidFill>
              </a:rPr>
              <a:t>Enhancing European Cooperation in the Search for Dark Matter,</a:t>
            </a:r>
            <a:r>
              <a:rPr lang="de-DE" sz="1600">
                <a:solidFill>
                  <a:srgbClr val="000000"/>
                </a:solidFill>
              </a:rPr>
              <a:t> e-Print: </a:t>
            </a:r>
            <a:r>
              <a:rPr lang="de-DE" sz="1600" u="sng">
                <a:solidFill>
                  <a:srgbClr val="FF00FF"/>
                </a:solid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2504.01688</a:t>
            </a:r>
            <a:r>
              <a:rPr lang="de-DE" sz="1600">
                <a:solidFill>
                  <a:srgbClr val="000000"/>
                </a:solidFill>
              </a:rPr>
              <a:t> [hep-ex]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de-DE" sz="1600">
                <a:solidFill>
                  <a:srgbClr val="6AA84F"/>
                </a:solidFill>
              </a:rPr>
              <a:t>The Critical Importance of Software for HEP</a:t>
            </a:r>
            <a:r>
              <a:rPr lang="de-DE" sz="1600">
                <a:solidFill>
                  <a:srgbClr val="000000"/>
                </a:solidFill>
              </a:rPr>
              <a:t>, e-Print: </a:t>
            </a:r>
            <a:r>
              <a:rPr lang="de-DE" sz="1600" u="sng">
                <a:solidFill>
                  <a:srgbClr val="FF00FF"/>
                </a:solid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2504.01050</a:t>
            </a:r>
            <a:r>
              <a:rPr lang="de-DE" sz="1600">
                <a:solidFill>
                  <a:srgbClr val="000000"/>
                </a:solidFill>
              </a:rPr>
              <a:t> [hep-ex]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de-DE" sz="1600">
                <a:solidFill>
                  <a:srgbClr val="000000"/>
                </a:solidFill>
              </a:rPr>
              <a:t>The Linear Collider Facility (LCF) at CERN, e-Print: </a:t>
            </a:r>
            <a:r>
              <a:rPr lang="de-DE" sz="1600" u="sng">
                <a:solidFill>
                  <a:srgbClr val="FF00FF"/>
                </a:solid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2503.24049</a:t>
            </a:r>
            <a:r>
              <a:rPr lang="de-DE" sz="1600">
                <a:solidFill>
                  <a:srgbClr val="000000"/>
                </a:solidFill>
              </a:rPr>
              <a:t> [hep-ex]</a:t>
            </a:r>
            <a:endParaRPr b="1" i="1" sz="1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/>
          <p:nvPr/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009FDF"/>
                </a:solidFill>
              </a:rPr>
              <a:t>Acknowledgements</a:t>
            </a:r>
            <a:endParaRPr b="1" sz="3000">
              <a:solidFill>
                <a:srgbClr val="009FDF"/>
              </a:solidFill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407987" y="817500"/>
            <a:ext cx="113760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600">
                <a:solidFill>
                  <a:srgbClr val="FF9E1B"/>
                </a:solidFill>
              </a:rPr>
              <a:t>Cumulative</a:t>
            </a:r>
            <a:endParaRPr b="1" sz="1600">
              <a:solidFill>
                <a:srgbClr val="FF9E1B"/>
              </a:solidFill>
            </a:endParaRPr>
          </a:p>
        </p:txBody>
      </p:sp>
      <p:sp>
        <p:nvSpPr>
          <p:cNvPr id="166" name="Google Shape;166;p22"/>
          <p:cNvSpPr txBox="1"/>
          <p:nvPr/>
        </p:nvSpPr>
        <p:spPr>
          <a:xfrm>
            <a:off x="330900" y="1275350"/>
            <a:ext cx="11567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de-DE" sz="1600">
                <a:solidFill>
                  <a:srgbClr val="000000"/>
                </a:solidFill>
              </a:rPr>
              <a:t>A.W. Romero Jorge, E. Bratkovskaya, T. Song, L. Sagunski, </a:t>
            </a:r>
            <a:r>
              <a:rPr lang="de-DE" sz="1600" u="sng">
                <a:solidFill>
                  <a:srgbClr val="FF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Constraints on Kinetic Mixing of Dark Photons from Dilepton Spectra</a:t>
            </a:r>
            <a:r>
              <a:rPr lang="de-DE" sz="1600">
                <a:solidFill>
                  <a:srgbClr val="000000"/>
                </a:solidFill>
              </a:rPr>
              <a:t>, arXiv:2507.11163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de-DE" sz="1600">
                <a:solidFill>
                  <a:srgbClr val="000000"/>
                </a:solidFill>
              </a:rPr>
              <a:t>Adrian William Romero Jorge, Elena Bratkovskaya, Laura Sagunski  </a:t>
            </a:r>
            <a:r>
              <a:rPr lang="de-DE" sz="1600" u="sng">
                <a:solidFill>
                  <a:srgbClr val="FF00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Search for dark photons in heavy-ion collisions</a:t>
            </a:r>
            <a:r>
              <a:rPr lang="de-DE" sz="1600">
                <a:solidFill>
                  <a:srgbClr val="000000"/>
                </a:solidFill>
              </a:rPr>
              <a:t>  arXiv:2409.20141</a:t>
            </a:r>
            <a:endParaRPr sz="1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/>
          <p:nvPr>
            <p:ph type="title"/>
          </p:nvPr>
        </p:nvSpPr>
        <p:spPr>
          <a:xfrm>
            <a:off x="407988" y="349611"/>
            <a:ext cx="11376000" cy="45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Other Activities</a:t>
            </a:r>
            <a:endParaRPr/>
          </a:p>
        </p:txBody>
      </p:sp>
      <p:sp>
        <p:nvSpPr>
          <p:cNvPr id="173" name="Google Shape;173;p23"/>
          <p:cNvSpPr txBox="1"/>
          <p:nvPr>
            <p:ph idx="1" type="body"/>
          </p:nvPr>
        </p:nvSpPr>
        <p:spPr>
          <a:xfrm>
            <a:off x="407987" y="817500"/>
            <a:ext cx="11376000" cy="37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Third-party funding etc.</a:t>
            </a:r>
            <a:endParaRPr/>
          </a:p>
        </p:txBody>
      </p:sp>
      <p:pic>
        <p:nvPicPr>
          <p:cNvPr id="174" name="Google Shape;174;p23" title="Screenshot 2026-10-19 at 09.52.4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25" y="1607250"/>
            <a:ext cx="5567275" cy="185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3"/>
          <p:cNvSpPr txBox="1"/>
          <p:nvPr/>
        </p:nvSpPr>
        <p:spPr>
          <a:xfrm>
            <a:off x="152425" y="1196700"/>
            <a:ext cx="576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600">
                <a:solidFill>
                  <a:schemeClr val="accent2"/>
                </a:solidFill>
              </a:rPr>
              <a:t>DMInfraNet</a:t>
            </a:r>
            <a:r>
              <a:rPr lang="de-DE" sz="1600">
                <a:solidFill>
                  <a:schemeClr val="dk1"/>
                </a:solidFill>
              </a:rPr>
              <a:t>: Input on DM collaboration to the ESPPU 2026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76" name="Google Shape;176;p23"/>
          <p:cNvSpPr txBox="1"/>
          <p:nvPr/>
        </p:nvSpPr>
        <p:spPr>
          <a:xfrm rot="-5400000">
            <a:off x="-393600" y="2491275"/>
            <a:ext cx="1110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900">
                <a:solidFill>
                  <a:schemeClr val="dk1"/>
                </a:solidFill>
              </a:rPr>
              <a:t>arXiv:2504.01688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177" name="Google Shape;177;p23"/>
          <p:cNvSpPr txBox="1"/>
          <p:nvPr/>
        </p:nvSpPr>
        <p:spPr>
          <a:xfrm>
            <a:off x="195950" y="3592300"/>
            <a:ext cx="5374500" cy="20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de-DE" sz="1200">
                <a:solidFill>
                  <a:schemeClr val="dk1"/>
                </a:solidFill>
              </a:rPr>
              <a:t>Huge variety of DM candidates, experimental </a:t>
            </a:r>
            <a:r>
              <a:rPr lang="de-DE" sz="1200">
                <a:solidFill>
                  <a:schemeClr val="dk1"/>
                </a:solidFill>
              </a:rPr>
              <a:t>approaches</a:t>
            </a:r>
            <a:r>
              <a:rPr lang="de-DE" sz="1200">
                <a:solidFill>
                  <a:schemeClr val="dk1"/>
                </a:solidFill>
              </a:rPr>
              <a:t> and technologies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de-DE" sz="1200">
                <a:solidFill>
                  <a:schemeClr val="dk1"/>
                </a:solidFill>
              </a:rPr>
              <a:t>Idea: Creation of a supportive network for the exchange of technology-related expertise and to facilitate access to the infrastructure for dark matter research, building on existing activities and supplement those that were previously missing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de-DE" sz="1200">
                <a:solidFill>
                  <a:schemeClr val="dk1"/>
                </a:solidFill>
              </a:rPr>
              <a:t>help community to speak with one voice &amp; prepare grounds for joint (funding) activities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de-DE" sz="1200">
                <a:solidFill>
                  <a:schemeClr val="dk1"/>
                </a:solidFill>
              </a:rPr>
              <a:t>Guinea pig activity: providing a common data management framework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178" name="Google Shape;178;p23" title="Screenshot 2026-10-19 at 09.57.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0000" y="550549"/>
            <a:ext cx="5246424" cy="529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3"/>
          <p:cNvSpPr txBox="1"/>
          <p:nvPr/>
        </p:nvSpPr>
        <p:spPr>
          <a:xfrm>
            <a:off x="248800" y="5905275"/>
            <a:ext cx="3931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600">
                <a:solidFill>
                  <a:schemeClr val="accent2"/>
                </a:solidFill>
              </a:rPr>
              <a:t>DIME</a:t>
            </a:r>
            <a:r>
              <a:rPr lang="de-DE" sz="1600">
                <a:solidFill>
                  <a:schemeClr val="dk1"/>
                </a:solidFill>
              </a:rPr>
              <a:t>  - </a:t>
            </a:r>
            <a:r>
              <a:rPr b="1" lang="de-DE" sz="1600">
                <a:solidFill>
                  <a:schemeClr val="dk1"/>
                </a:solidFill>
              </a:rPr>
              <a:t>D</a:t>
            </a:r>
            <a:r>
              <a:rPr lang="de-DE" sz="1600">
                <a:solidFill>
                  <a:schemeClr val="dk1"/>
                </a:solidFill>
              </a:rPr>
              <a:t>ata Management and Analysis for </a:t>
            </a:r>
            <a:r>
              <a:rPr b="1" lang="de-DE" sz="1600">
                <a:solidFill>
                  <a:schemeClr val="dk1"/>
                </a:solidFill>
              </a:rPr>
              <a:t>I</a:t>
            </a:r>
            <a:r>
              <a:rPr lang="de-DE" sz="1600">
                <a:solidFill>
                  <a:schemeClr val="dk1"/>
                </a:solidFill>
              </a:rPr>
              <a:t>nvisible </a:t>
            </a:r>
            <a:r>
              <a:rPr b="1" lang="de-DE" sz="1600">
                <a:solidFill>
                  <a:schemeClr val="dk1"/>
                </a:solidFill>
              </a:rPr>
              <a:t>M</a:t>
            </a:r>
            <a:r>
              <a:rPr lang="de-DE" sz="1600">
                <a:solidFill>
                  <a:schemeClr val="dk1"/>
                </a:solidFill>
              </a:rPr>
              <a:t>atter </a:t>
            </a:r>
            <a:r>
              <a:rPr b="1" lang="de-DE" sz="1600">
                <a:solidFill>
                  <a:schemeClr val="dk1"/>
                </a:solidFill>
              </a:rPr>
              <a:t>E</a:t>
            </a:r>
            <a:r>
              <a:rPr lang="de-DE" sz="1600">
                <a:solidFill>
                  <a:schemeClr val="dk1"/>
                </a:solidFill>
              </a:rPr>
              <a:t>xperiments (2025)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4077500" y="5976100"/>
            <a:ext cx="2941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dk1"/>
                </a:solidFill>
              </a:rPr>
              <a:t>Proposal to DFG-ANR 2025; currently being updated: LPNHE, PSC, IJCLab, DMLab, Bonn, Siegen, Munich, DESY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81" name="Google Shape;181;p23"/>
          <p:cNvSpPr txBox="1"/>
          <p:nvPr/>
        </p:nvSpPr>
        <p:spPr>
          <a:xfrm>
            <a:off x="6952999" y="434100"/>
            <a:ext cx="4972200" cy="55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de-DE" sz="1700">
                <a:solidFill>
                  <a:srgbClr val="000000"/>
                </a:solidFill>
              </a:rPr>
              <a:t>2023 ANR-DFG: CALO5D (detector development):</a:t>
            </a:r>
            <a:endParaRPr b="1"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</a:pPr>
            <a:r>
              <a:rPr lang="de-DE" sz="1700">
                <a:solidFill>
                  <a:srgbClr val="000000"/>
                </a:solidFill>
              </a:rPr>
              <a:t>ANR: 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de-DE" sz="1700">
                <a:solidFill>
                  <a:srgbClr val="000000"/>
                </a:solidFill>
              </a:rPr>
              <a:t>500K 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de-DE" sz="1700">
                <a:solidFill>
                  <a:srgbClr val="000000"/>
                </a:solidFill>
              </a:rPr>
              <a:t>2PostDocs, 1PhD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de-DE" sz="1700">
                <a:solidFill>
                  <a:srgbClr val="000000"/>
                </a:solidFill>
              </a:rPr>
              <a:t>IJCLab and LLR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</a:pPr>
            <a:r>
              <a:rPr lang="de-DE" sz="1700">
                <a:solidFill>
                  <a:srgbClr val="000000"/>
                </a:solidFill>
              </a:rPr>
              <a:t>Germany: 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de-DE" sz="1700">
                <a:solidFill>
                  <a:srgbClr val="000000"/>
                </a:solidFill>
              </a:rPr>
              <a:t>500K 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de-DE" sz="1700">
                <a:solidFill>
                  <a:srgbClr val="000000"/>
                </a:solidFill>
              </a:rPr>
              <a:t>2 positions, upgraded to PostDoc by own funds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de-DE" sz="1700">
                <a:solidFill>
                  <a:srgbClr val="000000"/>
                </a:solidFill>
              </a:rPr>
              <a:t>DESY, KIT, University of Mainz</a:t>
            </a:r>
            <a:endParaRPr sz="1700">
              <a:solidFill>
                <a:srgbClr val="000000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de-DE" sz="1700">
                <a:solidFill>
                  <a:srgbClr val="000000"/>
                </a:solidFill>
              </a:rPr>
              <a:t>2024 ANR-DFG: HALOX (Direct Searches):</a:t>
            </a:r>
            <a:endParaRPr b="1"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</a:pPr>
            <a:r>
              <a:rPr lang="de-DE" sz="1700">
                <a:solidFill>
                  <a:srgbClr val="000000"/>
                </a:solidFill>
              </a:rPr>
              <a:t>ANR: 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de-DE" sz="1700">
                <a:solidFill>
                  <a:srgbClr val="000000"/>
                </a:solidFill>
              </a:rPr>
              <a:t>300K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de-DE" sz="1700">
                <a:solidFill>
                  <a:srgbClr val="000000"/>
                </a:solidFill>
              </a:rPr>
              <a:t>1 PostDoc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de-DE" sz="1700">
                <a:solidFill>
                  <a:srgbClr val="000000"/>
                </a:solidFill>
              </a:rPr>
              <a:t>CPPM</a:t>
            </a:r>
            <a:endParaRPr sz="1700">
              <a:solidFill>
                <a:srgbClr val="000000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</a:pPr>
            <a:r>
              <a:rPr lang="de-DE" sz="1700">
                <a:solidFill>
                  <a:srgbClr val="000000"/>
                </a:solidFill>
              </a:rPr>
              <a:t>Germany: 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de-DE" sz="1700">
                <a:solidFill>
                  <a:srgbClr val="000000"/>
                </a:solidFill>
              </a:rPr>
              <a:t>475K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de-DE" sz="1700">
                <a:solidFill>
                  <a:srgbClr val="000000"/>
                </a:solidFill>
              </a:rPr>
              <a:t>2 PhD</a:t>
            </a:r>
            <a:endParaRPr sz="1700">
              <a:solidFill>
                <a:srgbClr val="000000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</a:pPr>
            <a:r>
              <a:rPr lang="de-DE" sz="1700">
                <a:solidFill>
                  <a:srgbClr val="000000"/>
                </a:solidFill>
              </a:rPr>
              <a:t>UHH and DESY</a:t>
            </a:r>
            <a:endParaRPr sz="17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"/>
          <p:cNvSpPr txBox="1"/>
          <p:nvPr>
            <p:ph type="title"/>
          </p:nvPr>
        </p:nvSpPr>
        <p:spPr>
          <a:xfrm>
            <a:off x="407988" y="24505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</a:pPr>
            <a:r>
              <a:rPr lang="de-DE"/>
              <a:t>DMLab: Information</a:t>
            </a:r>
            <a:endParaRPr i="1"/>
          </a:p>
        </p:txBody>
      </p:sp>
      <p:sp>
        <p:nvSpPr>
          <p:cNvPr descr="Bildergebnis für desy logo" id="188" name="Google Shape;188;p24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4"/>
          <p:cNvSpPr txBox="1"/>
          <p:nvPr/>
        </p:nvSpPr>
        <p:spPr>
          <a:xfrm>
            <a:off x="307975" y="1168425"/>
            <a:ext cx="4970700" cy="16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</a:pP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mailing l</a:t>
            </a:r>
            <a:r>
              <a:rPr lang="de-DE" sz="1800">
                <a:solidFill>
                  <a:schemeClr val="dk1"/>
                </a:solidFill>
              </a:rPr>
              <a:t>ist</a:t>
            </a: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de-DE" sz="1800">
                <a:solidFill>
                  <a:schemeClr val="dk1"/>
                </a:solidFill>
              </a:rPr>
              <a:t>dmlab-general</a:t>
            </a: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@desy.de (</a:t>
            </a:r>
            <a:r>
              <a:rPr lang="de-DE" sz="1800">
                <a:solidFill>
                  <a:schemeClr val="dk1"/>
                </a:solidFill>
              </a:rPr>
              <a:t>send Thomas or Dirk an email to register</a:t>
            </a: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</a:pPr>
            <a:r>
              <a:rPr b="0" i="0" lang="de-D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 page: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</a:pPr>
            <a:r>
              <a:rPr lang="de-DE" sz="1800" u="sng">
                <a:solidFill>
                  <a:schemeClr val="hlink"/>
                </a:solidFill>
                <a:hlinkClick r:id="rId3"/>
              </a:rPr>
              <a:t>http://dmlab.in2p3.fr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4"/>
          <p:cNvSpPr txBox="1"/>
          <p:nvPr>
            <p:ph idx="1" type="body"/>
          </p:nvPr>
        </p:nvSpPr>
        <p:spPr>
          <a:xfrm>
            <a:off x="407987" y="751739"/>
            <a:ext cx="11376000" cy="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</a:pPr>
            <a:r>
              <a:rPr lang="de-DE"/>
              <a:t>Infrastructure</a:t>
            </a:r>
            <a:endParaRPr/>
          </a:p>
        </p:txBody>
      </p:sp>
      <p:pic>
        <p:nvPicPr>
          <p:cNvPr id="191" name="Google Shape;19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1075" y="1349100"/>
            <a:ext cx="6608524" cy="3625542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4"/>
          <p:cNvSpPr txBox="1"/>
          <p:nvPr>
            <p:ph type="title"/>
          </p:nvPr>
        </p:nvSpPr>
        <p:spPr>
          <a:xfrm>
            <a:off x="560388" y="6149195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</a:pPr>
            <a:r>
              <a:rPr lang="de-DE"/>
              <a:t>We wish us a fruitful meeting!</a:t>
            </a:r>
            <a:endParaRPr i="1"/>
          </a:p>
        </p:txBody>
      </p:sp>
      <p:sp>
        <p:nvSpPr>
          <p:cNvPr id="193" name="Google Shape;193;p24"/>
          <p:cNvSpPr txBox="1"/>
          <p:nvPr/>
        </p:nvSpPr>
        <p:spPr>
          <a:xfrm>
            <a:off x="460375" y="2712577"/>
            <a:ext cx="49227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</a:rPr>
              <a:t>Thank you</a:t>
            </a:r>
            <a:r>
              <a:rPr lang="de-DE" sz="1800">
                <a:solidFill>
                  <a:schemeClr val="dk1"/>
                </a:solidFill>
              </a:rPr>
              <a:t> to the UFA-DFH for their support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24" title="logo_DFH-UFA_cmyk_final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7752" y="2765413"/>
            <a:ext cx="4297323" cy="212577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4"/>
          <p:cNvSpPr txBox="1"/>
          <p:nvPr/>
        </p:nvSpPr>
        <p:spPr>
          <a:xfrm>
            <a:off x="329357" y="4541922"/>
            <a:ext cx="4922700" cy="1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</a:pPr>
            <a:r>
              <a:rPr lang="de-DE" sz="1800">
                <a:solidFill>
                  <a:schemeClr val="dk1"/>
                </a:solidFill>
              </a:rPr>
              <a:t>We are grateful to the LPNHE, its director Marco Zito and our main organizer Luca Scotto-Lavina and Christine Marquet (GDR DUPhy) as well as Hotel Lodge In for hosting us!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SY_PowerPoint_16x9_en(2)">
  <a:themeElements>
    <a:clrScheme name="Benutzerdefiniert 63">
      <a:dk1>
        <a:srgbClr val="000000"/>
      </a:dk1>
      <a:lt1>
        <a:srgbClr val="FFFFFF"/>
      </a:lt1>
      <a:dk2>
        <a:srgbClr val="898D8D"/>
      </a:dk2>
      <a:lt2>
        <a:srgbClr val="B2B4B2"/>
      </a:lt2>
      <a:accent1>
        <a:srgbClr val="009FDF"/>
      </a:accent1>
      <a:accent2>
        <a:srgbClr val="FF9E1B"/>
      </a:accent2>
      <a:accent3>
        <a:srgbClr val="004B7D"/>
      </a:accent3>
      <a:accent4>
        <a:srgbClr val="898D8D"/>
      </a:accent4>
      <a:accent5>
        <a:srgbClr val="B2B4B2"/>
      </a:accent5>
      <a:accent6>
        <a:srgbClr val="375E77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Benutzerdefiniert 104">
      <a:dk1>
        <a:srgbClr val="000000"/>
      </a:dk1>
      <a:lt1>
        <a:srgbClr val="FFFFFF"/>
      </a:lt1>
      <a:dk2>
        <a:srgbClr val="898D8D"/>
      </a:dk2>
      <a:lt2>
        <a:srgbClr val="B2B4B2"/>
      </a:lt2>
      <a:accent1>
        <a:srgbClr val="009FDF"/>
      </a:accent1>
      <a:accent2>
        <a:srgbClr val="FF9E1B"/>
      </a:accent2>
      <a:accent3>
        <a:srgbClr val="020A0A"/>
      </a:accent3>
      <a:accent4>
        <a:srgbClr val="898D8D"/>
      </a:accent4>
      <a:accent5>
        <a:srgbClr val="B2B4B2"/>
      </a:accent5>
      <a:accent6>
        <a:srgbClr val="375E77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