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2" r:id="rId1"/>
  </p:sldMasterIdLst>
  <p:notesMasterIdLst>
    <p:notesMasterId r:id="rId16"/>
  </p:notesMasterIdLst>
  <p:sldIdLst>
    <p:sldId id="2147482241" r:id="rId2"/>
    <p:sldId id="2147482321" r:id="rId3"/>
    <p:sldId id="2147482269" r:id="rId4"/>
    <p:sldId id="2147482287" r:id="rId5"/>
    <p:sldId id="2147482291" r:id="rId6"/>
    <p:sldId id="2147482315" r:id="rId7"/>
    <p:sldId id="2147482322" r:id="rId8"/>
    <p:sldId id="2147482313" r:id="rId9"/>
    <p:sldId id="2147482312" r:id="rId10"/>
    <p:sldId id="2147482316" r:id="rId11"/>
    <p:sldId id="2147482317" r:id="rId12"/>
    <p:sldId id="2147482318" r:id="rId13"/>
    <p:sldId id="2147482323" r:id="rId14"/>
    <p:sldId id="2147482295" r:id="rId15"/>
  </p:sldIdLst>
  <p:sldSz cx="12192000" cy="6858000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ente di Microsoft Office" initials="UdMO" lastIdx="1" clrIdx="0">
    <p:extLst>
      <p:ext uri="{19B8F6BF-5375-455C-9EA6-DF929625EA0E}">
        <p15:presenceInfo xmlns:p15="http://schemas.microsoft.com/office/powerpoint/2012/main" userId="Utente di Microsoft Offi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FF"/>
    <a:srgbClr val="044C9F"/>
    <a:srgbClr val="4470A7"/>
    <a:srgbClr val="323F24"/>
    <a:srgbClr val="1C313A"/>
    <a:srgbClr val="B4B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97"/>
    <p:restoredTop sz="93409"/>
  </p:normalViewPr>
  <p:slideViewPr>
    <p:cSldViewPr snapToGrid="0" snapToObjects="1">
      <p:cViewPr varScale="1">
        <p:scale>
          <a:sx n="117" d="100"/>
          <a:sy n="117" d="100"/>
        </p:scale>
        <p:origin x="184" y="280"/>
      </p:cViewPr>
      <p:guideLst/>
    </p:cSldViewPr>
  </p:slideViewPr>
  <p:outlineViewPr>
    <p:cViewPr>
      <p:scale>
        <a:sx n="33" d="100"/>
        <a:sy n="33" d="100"/>
      </p:scale>
      <p:origin x="0" y="-43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D5F4C-A139-7E40-960E-05E94CBA483F}" type="datetimeFigureOut">
              <a:rPr lang="it-IT" smtClean="0"/>
              <a:t>01/04/26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F83B3-0C21-BA46-891E-E923391B397A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36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0F83B3-0C21-BA46-891E-E923391B397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967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5C334-C374-1074-EC14-0C000C7B4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478562F-BAA1-AD61-B4B9-86079D3C3C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3DF486F-1596-48ED-3DE4-A5B87E3CA2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4C38B8-F653-10B1-6ED4-2088D3997F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F83B3-0C21-BA46-891E-E923391B397A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4071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projectescape.eu/" TargetMode="External"/><Relationship Id="rId7" Type="http://schemas.openxmlformats.org/officeDocument/2006/relationships/hyperlink" Target="https://twitter.com/ESCAPE_EU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hyperlink" Target="https://www.linkedin.com/company/projectescape/" TargetMode="Externa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102777B-9037-D988-3EE8-F9C178E76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017" y="1546846"/>
            <a:ext cx="8631300" cy="2375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B3A0DD78-5233-64B4-7C82-DFA9E070E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4017" y="4225786"/>
            <a:ext cx="8631300" cy="1655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229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6FD81B6-DA68-114A-B20B-31E3CEC179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85287" y="6392392"/>
            <a:ext cx="1127053" cy="3378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CAAE91-AD50-3142-95A3-D1DA430F14DC}" type="datetime1">
              <a:rPr lang="it-IT" smtClean="0"/>
              <a:t>01/04/26</a:t>
            </a:fld>
            <a:endParaRPr lang="it-IT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2D015A9-2AD7-244C-B4A1-87AA057A4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76" y="6392392"/>
            <a:ext cx="981973" cy="3378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5175DA-277F-B548-B500-1BF71FE23091}" type="slidenum">
              <a:rPr lang="it-IT" smtClean="0"/>
              <a:pPr/>
              <a:t>‹N°›</a:t>
            </a:fld>
            <a:endParaRPr lang="it-IT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DAF8BF3-9D15-8AC2-75DB-445D4D289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558" y="0"/>
            <a:ext cx="100690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E3AA2B-D62C-F2E1-9FB3-3B6628AA2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203" y="1903798"/>
            <a:ext cx="11085383" cy="4072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44221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6FD81B6-DA68-114A-B20B-31E3CEC179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85287" y="6392392"/>
            <a:ext cx="1127053" cy="3378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32AD14-A39A-854A-B341-6BFF3DBF3CAC}" type="datetime1">
              <a:rPr lang="it-IT" smtClean="0"/>
              <a:t>01/04/26</a:t>
            </a:fld>
            <a:endParaRPr lang="it-IT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2D015A9-2AD7-244C-B4A1-87AA057A4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1768" y="6392392"/>
            <a:ext cx="981973" cy="3378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5175DA-277F-B548-B500-1BF71FE23091}" type="slidenum">
              <a:rPr lang="it-IT" smtClean="0"/>
              <a:pPr/>
              <a:t>‹N°›</a:t>
            </a:fld>
            <a:endParaRPr lang="it-IT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C61E61-1AC3-994C-B5EB-49CD1EECE03C}"/>
              </a:ext>
            </a:extLst>
          </p:cNvPr>
          <p:cNvSpPr txBox="1">
            <a:spLocks/>
          </p:cNvSpPr>
          <p:nvPr userDrawn="1"/>
        </p:nvSpPr>
        <p:spPr>
          <a:xfrm>
            <a:off x="3740863" y="188640"/>
            <a:ext cx="8332880" cy="418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Akzidenz-Grotesk BQ" pitchFamily="2" charset="77"/>
                <a:ea typeface="+mj-ea"/>
                <a:cs typeface="+mj-cs"/>
              </a:defRPr>
            </a:lvl1pPr>
          </a:lstStyle>
          <a:p>
            <a:pPr algn="r"/>
            <a:r>
              <a:rPr lang="it-IT" sz="1800" b="0" i="0">
                <a:solidFill>
                  <a:schemeClr val="bg1"/>
                </a:solidFill>
                <a:latin typeface="Akzidenz-Grotesk BQ" pitchFamily="2" charset="77"/>
              </a:rPr>
              <a:t>Title Here</a:t>
            </a:r>
            <a:endParaRPr lang="en-US" sz="1800" b="0" i="0">
              <a:solidFill>
                <a:schemeClr val="bg1"/>
              </a:solidFill>
              <a:latin typeface="Akzidenz-Grotesk BQ" pitchFamily="2" charset="77"/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52C9722-CD2F-5460-7F63-985EF7B9D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558" y="0"/>
            <a:ext cx="100690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046E36B-7653-58BE-84BF-AE7D0DF8C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203" y="1903798"/>
            <a:ext cx="11085383" cy="4072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547984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FC61E61-1AC3-994C-B5EB-49CD1EECE03C}"/>
              </a:ext>
            </a:extLst>
          </p:cNvPr>
          <p:cNvSpPr txBox="1">
            <a:spLocks/>
          </p:cNvSpPr>
          <p:nvPr userDrawn="1"/>
        </p:nvSpPr>
        <p:spPr>
          <a:xfrm>
            <a:off x="3740863" y="188640"/>
            <a:ext cx="8332880" cy="418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Akzidenz-Grotesk BQ" pitchFamily="2" charset="77"/>
                <a:ea typeface="+mj-ea"/>
                <a:cs typeface="+mj-cs"/>
              </a:defRPr>
            </a:lvl1pPr>
          </a:lstStyle>
          <a:p>
            <a:pPr algn="r"/>
            <a:r>
              <a:rPr lang="it-IT" sz="1800" b="0" i="0">
                <a:solidFill>
                  <a:schemeClr val="bg1"/>
                </a:solidFill>
                <a:latin typeface="Akzidenz-Grotesk BQ" pitchFamily="2" charset="77"/>
              </a:rPr>
              <a:t>Title Here</a:t>
            </a:r>
            <a:endParaRPr lang="en-US" sz="1800" b="0" i="0">
              <a:solidFill>
                <a:schemeClr val="bg1"/>
              </a:solidFill>
              <a:latin typeface="Akzidenz-Grotesk BQ" pitchFamily="2" charset="77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3A45D85-78FF-138D-1C33-CC7DD955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558" y="0"/>
            <a:ext cx="100690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3577AB8-D9BF-79B7-E1BB-979E55F8E1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85287" y="6392392"/>
            <a:ext cx="1127053" cy="3378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EDCDC3-25EE-BE46-AC08-86028A4F2311}" type="datetime1">
              <a:rPr lang="it-IT" smtClean="0"/>
              <a:t>01/04/26</a:t>
            </a:fld>
            <a:endParaRPr lang="it-IT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D58B1A9-C6B1-9D0A-DF7C-6B5CD7C6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1768" y="6392392"/>
            <a:ext cx="981973" cy="3378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5175DA-277F-B548-B500-1BF71FE23091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343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E990A91-401C-5553-98D3-8EB1CB88F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476" y="3071018"/>
            <a:ext cx="100690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274B401-D738-C446-A481-C2BCA4E44F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85287" y="6392392"/>
            <a:ext cx="1127053" cy="3378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7D8953-4F4B-4C47-B689-1894E46BB86F}" type="datetime1">
              <a:rPr lang="it-IT" smtClean="0"/>
              <a:t>01/04/26</a:t>
            </a:fld>
            <a:endParaRPr lang="it-IT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A370FB9-7947-EAE2-00D9-705D20725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1768" y="6392392"/>
            <a:ext cx="981973" cy="3378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5175DA-277F-B548-B500-1BF71FE23091}" type="slidenum">
              <a:rPr lang="it-IT" smtClean="0"/>
              <a:pPr/>
              <a:t>‹N°›</a:t>
            </a:fld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2A25D9A-0EFB-E6A3-6484-EF8F51E70F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34027" y="6392392"/>
            <a:ext cx="432904" cy="32467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D74A8BA-B393-4273-2E34-637A73D93042}"/>
              </a:ext>
            </a:extLst>
          </p:cNvPr>
          <p:cNvSpPr txBox="1"/>
          <p:nvPr userDrawn="1"/>
        </p:nvSpPr>
        <p:spPr>
          <a:xfrm>
            <a:off x="3925957" y="6392392"/>
            <a:ext cx="5426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ESCAPE - The </a:t>
            </a:r>
            <a:r>
              <a:rPr lang="it-IT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it-IT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Science Cluster of </a:t>
            </a:r>
            <a:r>
              <a:rPr lang="it-IT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Astronomy</a:t>
            </a:r>
            <a:r>
              <a:rPr lang="it-IT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it-IT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Particle</a:t>
            </a:r>
            <a:r>
              <a:rPr lang="it-IT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Physics</a:t>
            </a:r>
            <a:r>
              <a:rPr lang="it-IT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ESFRI </a:t>
            </a:r>
            <a:r>
              <a:rPr lang="it-IT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it-IT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Infrastructures</a:t>
            </a:r>
            <a:r>
              <a:rPr lang="it-IT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it-IT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received</a:t>
            </a:r>
            <a:r>
              <a:rPr lang="it-IT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funding from the </a:t>
            </a:r>
            <a:r>
              <a:rPr lang="it-IT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it-IT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Union’s</a:t>
            </a:r>
            <a:r>
              <a:rPr lang="it-IT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Horizon 2020 </a:t>
            </a:r>
            <a:r>
              <a:rPr lang="it-IT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it-IT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innovation</a:t>
            </a:r>
            <a:r>
              <a:rPr lang="it-IT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800" b="0" i="0" u="none" strike="noStrike" kern="120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it-IT" sz="8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under Grant Agreement no. 824064.</a:t>
            </a:r>
            <a:endParaRPr lang="it-IT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7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B146C0-8E19-B5D7-5C0A-317F4860E2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85287" y="6392392"/>
            <a:ext cx="1127053" cy="3378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ECB076-05B0-BA42-B610-86994D31C585}" type="datetime1">
              <a:rPr lang="it-IT" smtClean="0"/>
              <a:t>01/04/26</a:t>
            </a:fld>
            <a:endParaRPr lang="it-IT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ABFFD2B-3453-662E-AA31-BB4028FF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1768" y="6392392"/>
            <a:ext cx="981973" cy="3378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5175DA-277F-B548-B500-1BF71FE23091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007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A5B6858-CC58-6942-8196-19807DFEA0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62539"/>
            <a:ext cx="5098774" cy="3785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>
                <a:solidFill>
                  <a:srgbClr val="323F24"/>
                </a:solidFill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F7F928-25B3-CA40-8763-7CAAF6E01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02410" y="1762539"/>
            <a:ext cx="5240327" cy="3785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>
                <a:solidFill>
                  <a:srgbClr val="323F24"/>
                </a:solidFill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C61E61-1AC3-994C-B5EB-49CD1EECE03C}"/>
              </a:ext>
            </a:extLst>
          </p:cNvPr>
          <p:cNvSpPr txBox="1">
            <a:spLocks/>
          </p:cNvSpPr>
          <p:nvPr userDrawn="1"/>
        </p:nvSpPr>
        <p:spPr>
          <a:xfrm>
            <a:off x="3740863" y="188640"/>
            <a:ext cx="8332880" cy="418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Akzidenz-Grotesk BQ" pitchFamily="2" charset="77"/>
                <a:ea typeface="+mj-ea"/>
                <a:cs typeface="+mj-cs"/>
              </a:defRPr>
            </a:lvl1pPr>
          </a:lstStyle>
          <a:p>
            <a:pPr algn="r"/>
            <a:r>
              <a:rPr lang="it-IT" sz="1800" b="0" i="0">
                <a:solidFill>
                  <a:schemeClr val="bg1"/>
                </a:solidFill>
                <a:latin typeface="Akzidenz-Grotesk BQ" pitchFamily="2" charset="77"/>
              </a:rPr>
              <a:t>Title Here</a:t>
            </a:r>
            <a:endParaRPr lang="en-US" sz="1800" b="0" i="0">
              <a:solidFill>
                <a:schemeClr val="bg1"/>
              </a:solidFill>
              <a:latin typeface="Akzidenz-Grotesk BQ" pitchFamily="2" charset="77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8535BA5-EC5A-D6AF-53F5-C484BE48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558" y="0"/>
            <a:ext cx="100690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21AC948-E48B-18C6-5197-BFB01AEE12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85287" y="6392392"/>
            <a:ext cx="1127053" cy="3378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50563A-E7D3-334C-BB19-8F031D22DAC6}" type="datetime1">
              <a:rPr lang="it-IT" smtClean="0"/>
              <a:t>01/04/26</a:t>
            </a:fld>
            <a:endParaRPr lang="it-IT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7958AAF7-040D-AC87-0DDC-342CB739E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1768" y="6392392"/>
            <a:ext cx="981973" cy="3378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5175DA-277F-B548-B500-1BF71FE23091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536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8C8DAB5-C62A-8A6D-E217-C607A332A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476" y="3071018"/>
            <a:ext cx="100690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THANKS!</a:t>
            </a:r>
            <a:endParaRPr lang="en-US" dirty="0"/>
          </a:p>
        </p:txBody>
      </p:sp>
      <p:pic>
        <p:nvPicPr>
          <p:cNvPr id="7" name="Immagine 6">
            <a:hlinkClick r:id="rId3"/>
            <a:extLst>
              <a:ext uri="{FF2B5EF4-FFF2-40B4-BE49-F238E27FC236}">
                <a16:creationId xmlns:a16="http://schemas.microsoft.com/office/drawing/2014/main" id="{7FFFF345-651B-39A9-FCDC-CFFE71A42B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7627" y="6404665"/>
            <a:ext cx="2590800" cy="330200"/>
          </a:xfrm>
          <a:prstGeom prst="rect">
            <a:avLst/>
          </a:prstGeom>
        </p:spPr>
      </p:pic>
      <p:pic>
        <p:nvPicPr>
          <p:cNvPr id="9" name="Immagine 8">
            <a:hlinkClick r:id="rId5"/>
            <a:extLst>
              <a:ext uri="{FF2B5EF4-FFF2-40B4-BE49-F238E27FC236}">
                <a16:creationId xmlns:a16="http://schemas.microsoft.com/office/drawing/2014/main" id="{03E62B1B-1F45-2B70-3F12-44DAFA3B367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70573" y="6411015"/>
            <a:ext cx="3733800" cy="317500"/>
          </a:xfrm>
          <a:prstGeom prst="rect">
            <a:avLst/>
          </a:prstGeom>
        </p:spPr>
      </p:pic>
      <p:pic>
        <p:nvPicPr>
          <p:cNvPr id="11" name="Immagine 10">
            <a:hlinkClick r:id="rId7"/>
            <a:extLst>
              <a:ext uri="{FF2B5EF4-FFF2-40B4-BE49-F238E27FC236}">
                <a16:creationId xmlns:a16="http://schemas.microsoft.com/office/drawing/2014/main" id="{3C8796AB-9E83-EBFD-CEE6-976E1F8198D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98950" y="6499363"/>
            <a:ext cx="24511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0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6582" y="3221765"/>
            <a:ext cx="8497455" cy="159570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6581" y="5417819"/>
            <a:ext cx="8497456" cy="62405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43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558" y="0"/>
            <a:ext cx="100690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203" y="1903798"/>
            <a:ext cx="11085383" cy="4072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16137" y="6477264"/>
            <a:ext cx="988450" cy="318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1B19144-8E75-194A-858E-64FC43EC01A1}" type="datetime1">
              <a:rPr lang="it-IT" smtClean="0"/>
              <a:t>01/04/26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4672" y="6476234"/>
            <a:ext cx="7777373" cy="297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3616" y="6476232"/>
            <a:ext cx="1051176" cy="297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45175DA-277F-B548-B500-1BF71FE23091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510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44C9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Tx/>
        <a:buBlip>
          <a:blip r:embed="rId12"/>
        </a:buBlip>
        <a:defRPr sz="2800" kern="1200">
          <a:solidFill>
            <a:srgbClr val="323F2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2"/>
        </a:buBlip>
        <a:defRPr sz="2400" kern="1200">
          <a:solidFill>
            <a:srgbClr val="323F2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2"/>
        </a:buBlip>
        <a:defRPr sz="2000" kern="1200">
          <a:solidFill>
            <a:srgbClr val="323F2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2"/>
        </a:buBlip>
        <a:defRPr sz="1800" kern="1200">
          <a:solidFill>
            <a:srgbClr val="323F2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2"/>
        </a:buBlip>
        <a:defRPr sz="1800" kern="1200">
          <a:solidFill>
            <a:srgbClr val="323F2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andscape2024.esfri.eu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2070" y="2780017"/>
            <a:ext cx="9396663" cy="3534830"/>
          </a:xfrm>
        </p:spPr>
        <p:txBody>
          <a:bodyPr>
            <a:noAutofit/>
          </a:bodyPr>
          <a:lstStyle/>
          <a:p>
            <a:br>
              <a:rPr lang="en-GB" sz="3200" b="1" dirty="0">
                <a:solidFill>
                  <a:srgbClr val="FFC000"/>
                </a:solidFill>
              </a:rPr>
            </a:br>
            <a:r>
              <a:rPr lang="en-GB" sz="3200" b="1" i="1" dirty="0">
                <a:solidFill>
                  <a:srgbClr val="FFC000"/>
                </a:solidFill>
              </a:rPr>
              <a:t>Working on the INFRADEV proposal</a:t>
            </a:r>
            <a:br>
              <a:rPr lang="en-GB" sz="3200" b="1" i="1" dirty="0">
                <a:solidFill>
                  <a:srgbClr val="FFC000"/>
                </a:solidFill>
              </a:rPr>
            </a:br>
            <a:r>
              <a:rPr lang="en-GB" sz="3200" b="1" i="1" dirty="0">
                <a:solidFill>
                  <a:srgbClr val="FFC000"/>
                </a:solidFill>
              </a:rPr>
              <a:t>Strategy Board (extended)</a:t>
            </a:r>
            <a:br>
              <a:rPr lang="en-GB" sz="3200" b="1" i="1" dirty="0">
                <a:solidFill>
                  <a:srgbClr val="FFC000"/>
                </a:solidFill>
              </a:rPr>
            </a:br>
            <a:br>
              <a:rPr lang="en-GB" sz="3200" b="1" dirty="0">
                <a:solidFill>
                  <a:srgbClr val="FFC000"/>
                </a:solidFill>
              </a:rPr>
            </a:br>
            <a:endParaRPr lang="en-GB" sz="2800" b="1" dirty="0">
              <a:solidFill>
                <a:srgbClr val="FFC00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5943028"/>
            <a:ext cx="6858000" cy="7436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400" dirty="0"/>
              <a:t>Giovanni Lamanna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00" i="1" dirty="0">
                <a:cs typeface="Avenir Heavy"/>
              </a:rPr>
              <a:t>ESCAPE Director       </a:t>
            </a:r>
            <a:endParaRPr lang="it-IT" sz="1400" dirty="0"/>
          </a:p>
          <a:p>
            <a:r>
              <a:rPr lang="en-GB" sz="1400" dirty="0"/>
              <a:t> 1/4/2026</a:t>
            </a:r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CCE39-E71E-FA75-568C-0EA5EFF8E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CDBB3EAB-3012-A82B-AF8D-8B7CA9069BA0}"/>
              </a:ext>
            </a:extLst>
          </p:cNvPr>
          <p:cNvGrpSpPr/>
          <p:nvPr/>
        </p:nvGrpSpPr>
        <p:grpSpPr>
          <a:xfrm>
            <a:off x="3011368" y="247425"/>
            <a:ext cx="1172584" cy="550791"/>
            <a:chOff x="1736333" y="1160980"/>
            <a:chExt cx="1017081" cy="3693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7328AE8-8DAE-7826-7F4A-4B56A1620F72}"/>
                </a:ext>
              </a:extLst>
            </p:cNvPr>
            <p:cNvSpPr/>
            <p:nvPr/>
          </p:nvSpPr>
          <p:spPr>
            <a:xfrm>
              <a:off x="1736333" y="1160980"/>
              <a:ext cx="62453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5AC261FC-1EB1-4D18-C74D-7DBFF937E64A}"/>
                </a:ext>
              </a:extLst>
            </p:cNvPr>
            <p:cNvSpPr txBox="1"/>
            <p:nvPr/>
          </p:nvSpPr>
          <p:spPr>
            <a:xfrm>
              <a:off x="1736333" y="1160980"/>
              <a:ext cx="1017081" cy="309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WP2</a:t>
              </a: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7D53B762-4D63-B7E0-8147-3DEDA5054765}"/>
              </a:ext>
            </a:extLst>
          </p:cNvPr>
          <p:cNvSpPr txBox="1"/>
          <p:nvPr/>
        </p:nvSpPr>
        <p:spPr>
          <a:xfrm>
            <a:off x="3946477" y="288000"/>
            <a:ext cx="5964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noProof="1">
                <a:solidFill>
                  <a:srgbClr val="004AFF"/>
                </a:solidFill>
              </a:rPr>
              <a:t>R&amp;I SERVICES’ CATALOGUE </a:t>
            </a:r>
            <a:r>
              <a:rPr lang="en-GB" b="1" noProof="1">
                <a:solidFill>
                  <a:srgbClr val="004AFF"/>
                </a:solidFill>
              </a:rPr>
              <a:t>(Outcome  3; Aspects 2, 3 and 4)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8A85B77-8BF3-E339-D69D-2688C91D4ED4}"/>
              </a:ext>
            </a:extLst>
          </p:cNvPr>
          <p:cNvSpPr txBox="1"/>
          <p:nvPr/>
        </p:nvSpPr>
        <p:spPr>
          <a:xfrm>
            <a:off x="299223" y="3429000"/>
            <a:ext cx="11240430" cy="2855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6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Reminder about the aspects 2), 3) and 4) to be </a:t>
            </a:r>
            <a:r>
              <a:rPr lang="en-GB" sz="16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addressed in the proposal  :</a:t>
            </a:r>
            <a:endParaRPr lang="fr-FR" sz="1600" b="1" dirty="0">
              <a:solidFill>
                <a:srgbClr val="C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2) Strengthening coordination among research infrastructures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to foster complementarities, interoperability, harmonisation, integration and synergies within the domain,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and where relevant with other domains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address increasingly complex and multidisciplinary science and technology challenges.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GB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Developing, optimising and connecting</a:t>
            </a:r>
            <a:r>
              <a:rPr lang="en-GB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catalogues </a:t>
            </a:r>
            <a:r>
              <a:rPr lang="en-GB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of research infrastructures services of European interest. </a:t>
            </a:r>
            <a:r>
              <a:rPr lang="en-GB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Attention is required to new users</a:t>
            </a:r>
            <a:r>
              <a:rPr lang="en-GB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notably researchers and innovators from widening countries and candidate countries, industry (including SMEs, startups and scaleups), early-stage career researchers, and non-expert users. </a:t>
            </a:r>
            <a:r>
              <a:rPr lang="en-GB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Flexibility to address future needs should be considered.</a:t>
            </a:r>
            <a:endParaRPr lang="fr-FR" sz="14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GB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Developing and implementing </a:t>
            </a:r>
            <a:r>
              <a:rPr lang="en-GB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intermediary services, user support, tools </a:t>
            </a:r>
            <a:r>
              <a:rPr lang="en-GB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and notably AI assisted research infrastructure services navigation. When relevant, resulting data and digital services should be made accessible through EOSC.</a:t>
            </a:r>
            <a:endParaRPr lang="fr-FR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endParaRPr lang="fr-FR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5AE493F-D7AE-C040-B28A-3862120E55AD}"/>
              </a:ext>
            </a:extLst>
          </p:cNvPr>
          <p:cNvSpPr txBox="1"/>
          <p:nvPr/>
        </p:nvSpPr>
        <p:spPr>
          <a:xfrm>
            <a:off x="234174" y="1679726"/>
            <a:ext cx="11370527" cy="1232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Reminder about e</a:t>
            </a:r>
            <a:r>
              <a:rPr lang="en-GB" sz="1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xpected Outcome 3): </a:t>
            </a:r>
            <a:endParaRPr lang="fr-FR" sz="1600" b="1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3"/>
            </a:pPr>
            <a:r>
              <a:rPr lang="en-GB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 European portfolio of R&amp;I services of European interest</a:t>
            </a:r>
            <a:r>
              <a:rPr lang="en-GB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supported by a common front page and </a:t>
            </a:r>
            <a:r>
              <a:rPr lang="en-GB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few single-entry point access portals</a:t>
            </a:r>
            <a:r>
              <a:rPr lang="en-GB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integrated or interoperable catalogues of R&amp;I services and </a:t>
            </a:r>
            <a:r>
              <a:rPr lang="en-GB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converging access conditions and selection procedures</a:t>
            </a:r>
            <a:r>
              <a:rPr lang="en-GB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strengthening the European landscape of </a:t>
            </a:r>
            <a:r>
              <a:rPr lang="en-GB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ESFRI-prioritised infrastructures </a:t>
            </a:r>
            <a:r>
              <a:rPr lang="en-GB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and other </a:t>
            </a:r>
            <a:r>
              <a:rPr lang="en-GB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world-class research </a:t>
            </a:r>
            <a:r>
              <a:rPr lang="en-GB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infrastructures by large thematic domains.</a:t>
            </a: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560DDD18-C710-0988-7056-E1F5577DF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9660" y="6392392"/>
            <a:ext cx="981973" cy="33789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175DA-277F-B548-B500-1BF71FE2309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4DD55C10-8C58-19EB-3BF9-49CDDB1C6B9E}"/>
              </a:ext>
            </a:extLst>
          </p:cNvPr>
          <p:cNvSpPr txBox="1">
            <a:spLocks/>
          </p:cNvSpPr>
          <p:nvPr/>
        </p:nvSpPr>
        <p:spPr>
          <a:xfrm>
            <a:off x="1628172" y="6411960"/>
            <a:ext cx="158828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Giovanni Lamanna</a:t>
            </a:r>
          </a:p>
        </p:txBody>
      </p:sp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CDE9CCC0-FFC5-86A0-7351-8CC469385C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85287" y="6392392"/>
            <a:ext cx="1127053" cy="33789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24/3/2026</a:t>
            </a:r>
          </a:p>
        </p:txBody>
      </p:sp>
    </p:spTree>
    <p:extLst>
      <p:ext uri="{BB962C8B-B14F-4D97-AF65-F5344CB8AC3E}">
        <p14:creationId xmlns:p14="http://schemas.microsoft.com/office/powerpoint/2010/main" val="1082282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132F4-0F99-95C5-3ADF-3A640FF8B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8AE7A2F4-DA6E-FF75-02E2-C93FE3FA180B}"/>
              </a:ext>
            </a:extLst>
          </p:cNvPr>
          <p:cNvGrpSpPr/>
          <p:nvPr/>
        </p:nvGrpSpPr>
        <p:grpSpPr>
          <a:xfrm>
            <a:off x="3011368" y="247425"/>
            <a:ext cx="1172584" cy="550791"/>
            <a:chOff x="1736333" y="1160980"/>
            <a:chExt cx="1017081" cy="3693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B6A882-06F6-18F1-E155-E16443B0B174}"/>
                </a:ext>
              </a:extLst>
            </p:cNvPr>
            <p:cNvSpPr/>
            <p:nvPr/>
          </p:nvSpPr>
          <p:spPr>
            <a:xfrm>
              <a:off x="1736333" y="1160980"/>
              <a:ext cx="62453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020B9CEB-0CD5-D021-CA85-D8B34D9EA8F9}"/>
                </a:ext>
              </a:extLst>
            </p:cNvPr>
            <p:cNvSpPr txBox="1"/>
            <p:nvPr/>
          </p:nvSpPr>
          <p:spPr>
            <a:xfrm>
              <a:off x="1736333" y="1160980"/>
              <a:ext cx="1017081" cy="309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WP2</a:t>
              </a: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4D8E8D53-5B57-F44A-3B74-30717CEC34E1}"/>
              </a:ext>
            </a:extLst>
          </p:cNvPr>
          <p:cNvSpPr txBox="1"/>
          <p:nvPr/>
        </p:nvSpPr>
        <p:spPr>
          <a:xfrm>
            <a:off x="3946477" y="288000"/>
            <a:ext cx="5911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noProof="1">
                <a:solidFill>
                  <a:srgbClr val="004AFF"/>
                </a:solidFill>
              </a:rPr>
              <a:t>R&amp;I SERVICES’ CATALOGUE </a:t>
            </a:r>
            <a:r>
              <a:rPr lang="en-GB" b="1" noProof="1">
                <a:solidFill>
                  <a:srgbClr val="004AFF"/>
                </a:solidFill>
              </a:rPr>
              <a:t>(Outcome  3; Aspects 2, 3 and 4)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ABB94BE-AD27-B679-115C-E7012C6B0DAA}"/>
              </a:ext>
            </a:extLst>
          </p:cNvPr>
          <p:cNvSpPr txBox="1"/>
          <p:nvPr/>
        </p:nvSpPr>
        <p:spPr>
          <a:xfrm>
            <a:off x="1175584" y="929321"/>
            <a:ext cx="11277265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TASK 1 – Front page and catalogue architectural conception, design, deployment and operation </a:t>
            </a:r>
          </a:p>
          <a:p>
            <a:pPr algn="just"/>
            <a:r>
              <a:rPr lang="en-GB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GB" sz="1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(including </a:t>
            </a:r>
            <a:r>
              <a:rPr lang="en-GB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AI assisted services navigation</a:t>
            </a:r>
            <a:r>
              <a:rPr lang="en-GB" sz="1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GB" sz="1600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1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TASK 2 – </a:t>
            </a:r>
            <a:r>
              <a:rPr lang="en-GB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By subdomain: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Perform survey, critical analysis and selection of more impactful multi-RI services.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Establish access/selection procedures (as a function of users’ type).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b="1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Maximize where applicable harmonization, integration and interoperability of RIs.</a:t>
            </a:r>
            <a:endParaRPr lang="en-GB" sz="16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Tx/>
              <a:buChar char="-"/>
            </a:pPr>
            <a:endParaRPr lang="en-GB" sz="1600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f</a:t>
            </a:r>
            <a:r>
              <a:rPr lang="en-GB" sz="1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</a:p>
          <a:p>
            <a:pPr algn="just"/>
            <a:endParaRPr lang="en-GB" sz="16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GB" sz="1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TASK 2.1</a:t>
            </a:r>
            <a:r>
              <a:rPr lang="en-GB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1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ESFRI and other RIs’ CORE services for </a:t>
            </a:r>
            <a:r>
              <a:rPr lang="en-GB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1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cientif</a:t>
            </a:r>
            <a:r>
              <a:rPr lang="en-GB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ic exploitation /data research </a:t>
            </a:r>
          </a:p>
          <a:p>
            <a:pPr algn="just"/>
            <a:endParaRPr lang="en-GB" sz="1600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GB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TASK 2.2 – ESFRI and other RIs’ CORE curiosity-driven access and TNA services (based on previous successful practices and </a:t>
            </a:r>
          </a:p>
          <a:p>
            <a:pPr lvl="1" algn="just"/>
            <a:r>
              <a:rPr lang="en-GB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Access2Access framework).</a:t>
            </a:r>
          </a:p>
          <a:p>
            <a:pPr lvl="1" algn="just"/>
            <a:endParaRPr lang="en-GB" sz="16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GB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TASK 2.3 – ESFRI and other RIs’ technological innovation services based on subdomain Roadmaps (APPEC, </a:t>
            </a:r>
            <a:r>
              <a:rPr lang="en-GB" sz="1600" b="1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NuPPEC</a:t>
            </a:r>
            <a:r>
              <a:rPr lang="en-GB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600" b="1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ect</a:t>
            </a:r>
            <a:r>
              <a:rPr lang="en-GB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lvl="1" algn="just"/>
            <a:endParaRPr lang="en-GB" sz="16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GB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TASK 2.4 – ESFRI and other RIs’ innovation services based on PSE DIGIT roadmap.</a:t>
            </a:r>
          </a:p>
          <a:p>
            <a:pPr lvl="1" algn="just"/>
            <a:endParaRPr lang="en-GB" sz="16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GB" sz="16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1600" b="1" noProof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TASK 3 – Leverage a sample of services that would contribute in deploying “pilot” federated activities aligned with EU </a:t>
            </a:r>
          </a:p>
          <a:p>
            <a:pPr algn="just"/>
            <a:r>
              <a:rPr lang="en-GB" sz="1600" b="1" noProof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priorities and strategy (to be managed by WP3)</a:t>
            </a:r>
            <a:endParaRPr lang="en-GB" sz="1600" noProof="1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16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F641D5C4-1973-58A6-0438-48D03F24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9660" y="6392392"/>
            <a:ext cx="981973" cy="33789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175DA-277F-B548-B500-1BF71FE2309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B22D603F-85D9-348F-0992-D5E056403C3E}"/>
              </a:ext>
            </a:extLst>
          </p:cNvPr>
          <p:cNvSpPr txBox="1">
            <a:spLocks/>
          </p:cNvSpPr>
          <p:nvPr/>
        </p:nvSpPr>
        <p:spPr>
          <a:xfrm>
            <a:off x="1628172" y="6411960"/>
            <a:ext cx="158828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Giovanni Lamanna</a:t>
            </a:r>
          </a:p>
        </p:txBody>
      </p:sp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182D73BB-ED55-D811-73D9-BC064FE2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85287" y="6392392"/>
            <a:ext cx="1127053" cy="33789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24/3/2026</a:t>
            </a:r>
          </a:p>
        </p:txBody>
      </p:sp>
    </p:spTree>
    <p:extLst>
      <p:ext uri="{BB962C8B-B14F-4D97-AF65-F5344CB8AC3E}">
        <p14:creationId xmlns:p14="http://schemas.microsoft.com/office/powerpoint/2010/main" val="3576718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A2B2B-0EE3-69E4-7A05-F64F02CC2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FC6C3961-341D-86EB-A86D-4A0F65C659E2}"/>
              </a:ext>
            </a:extLst>
          </p:cNvPr>
          <p:cNvGrpSpPr/>
          <p:nvPr/>
        </p:nvGrpSpPr>
        <p:grpSpPr>
          <a:xfrm>
            <a:off x="3011368" y="247425"/>
            <a:ext cx="1172584" cy="550791"/>
            <a:chOff x="1736333" y="1160980"/>
            <a:chExt cx="1017081" cy="3693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2E2945A-6ECD-07F3-43DC-85089D026F2A}"/>
                </a:ext>
              </a:extLst>
            </p:cNvPr>
            <p:cNvSpPr/>
            <p:nvPr/>
          </p:nvSpPr>
          <p:spPr>
            <a:xfrm>
              <a:off x="1736333" y="1160980"/>
              <a:ext cx="62453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C316D0C6-3D2A-ADFC-3449-DFA91A461969}"/>
                </a:ext>
              </a:extLst>
            </p:cNvPr>
            <p:cNvSpPr txBox="1"/>
            <p:nvPr/>
          </p:nvSpPr>
          <p:spPr>
            <a:xfrm>
              <a:off x="1736333" y="1160980"/>
              <a:ext cx="1017081" cy="309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WP3</a:t>
              </a: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C3D93379-9441-FEF9-A3A6-7B03B45B7F1B}"/>
              </a:ext>
            </a:extLst>
          </p:cNvPr>
          <p:cNvSpPr txBox="1"/>
          <p:nvPr/>
        </p:nvSpPr>
        <p:spPr>
          <a:xfrm>
            <a:off x="3946477" y="288000"/>
            <a:ext cx="543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noProof="1">
                <a:solidFill>
                  <a:srgbClr val="004AFF"/>
                </a:solidFill>
              </a:rPr>
              <a:t>VIRTUAL COOPERATIVE SPACE </a:t>
            </a:r>
            <a:r>
              <a:rPr lang="en-GB" b="1" noProof="1">
                <a:solidFill>
                  <a:srgbClr val="004AFF"/>
                </a:solidFill>
              </a:rPr>
              <a:t>(Outcome  4; Aspect 4)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7BD2E94-F84A-32AB-5173-697C81B87116}"/>
              </a:ext>
            </a:extLst>
          </p:cNvPr>
          <p:cNvSpPr txBox="1"/>
          <p:nvPr/>
        </p:nvSpPr>
        <p:spPr>
          <a:xfrm>
            <a:off x="299223" y="3429000"/>
            <a:ext cx="11240430" cy="1360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6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Reminder about the aspect 4) to be </a:t>
            </a:r>
            <a:r>
              <a:rPr lang="en-GB" sz="16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addressed in the proposal  :</a:t>
            </a:r>
            <a:endParaRPr lang="fr-FR" sz="1600" b="1" dirty="0">
              <a:solidFill>
                <a:srgbClr val="C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GB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Developing and implementing </a:t>
            </a:r>
            <a:r>
              <a:rPr lang="en-GB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intermediary services, user support, tools </a:t>
            </a:r>
            <a:r>
              <a:rPr lang="en-GB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and notably AI assisted research infrastructure services navigation. When relevant, resulting data and digital services should be made accessible through EOSC.</a:t>
            </a:r>
            <a:endParaRPr lang="fr-FR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endParaRPr lang="fr-FR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1218211-7CCA-0E45-7421-E0B64E1E905F}"/>
              </a:ext>
            </a:extLst>
          </p:cNvPr>
          <p:cNvSpPr txBox="1"/>
          <p:nvPr/>
        </p:nvSpPr>
        <p:spPr>
          <a:xfrm>
            <a:off x="234174" y="1679726"/>
            <a:ext cx="11370527" cy="1232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Reminder about e</a:t>
            </a:r>
            <a:r>
              <a:rPr lang="en-GB" sz="1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xpected Outcome 4): </a:t>
            </a:r>
            <a:endParaRPr lang="fr-FR" sz="1600" b="1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4"/>
            </a:pPr>
            <a:r>
              <a:rPr lang="en-GB" sz="1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Increased awareness, findability and accessibility </a:t>
            </a:r>
            <a:r>
              <a:rPr lang="en-GB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of research infrastructures for European researchers and innovators; simplified and adapted access pathways for new needs or new communities of users (e.g. where relevant, multidisciplinary R&amp;I, EU collaborative research projects, EU operational or deployment programmes, public authorities, and industry, including SMEs, startups and scaleups). </a:t>
            </a: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A65F50A8-3C9E-04F8-02A8-F1FBDDBA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9660" y="6392392"/>
            <a:ext cx="981973" cy="33789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175DA-277F-B548-B500-1BF71FE2309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E180EFAD-6F7E-B9C9-A831-15362A2DE8DE}"/>
              </a:ext>
            </a:extLst>
          </p:cNvPr>
          <p:cNvSpPr txBox="1">
            <a:spLocks/>
          </p:cNvSpPr>
          <p:nvPr/>
        </p:nvSpPr>
        <p:spPr>
          <a:xfrm>
            <a:off x="1628172" y="6411960"/>
            <a:ext cx="158828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Giovanni Lamanna</a:t>
            </a:r>
          </a:p>
        </p:txBody>
      </p:sp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9606EC68-27C8-1855-13B3-6A7F8DD010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85287" y="6392392"/>
            <a:ext cx="1127053" cy="33789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24/3/2026</a:t>
            </a:r>
          </a:p>
        </p:txBody>
      </p:sp>
    </p:spTree>
    <p:extLst>
      <p:ext uri="{BB962C8B-B14F-4D97-AF65-F5344CB8AC3E}">
        <p14:creationId xmlns:p14="http://schemas.microsoft.com/office/powerpoint/2010/main" val="3517972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1B464-B213-C0E0-F7AF-6582B4CDC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B8FEAEBD-3301-68A9-09E5-A969908FE358}"/>
              </a:ext>
            </a:extLst>
          </p:cNvPr>
          <p:cNvGrpSpPr/>
          <p:nvPr/>
        </p:nvGrpSpPr>
        <p:grpSpPr>
          <a:xfrm>
            <a:off x="3011368" y="247425"/>
            <a:ext cx="1172584" cy="550791"/>
            <a:chOff x="1736333" y="1160980"/>
            <a:chExt cx="1017081" cy="3693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68965B8-2047-6EFE-B0C8-4F95673E48C5}"/>
                </a:ext>
              </a:extLst>
            </p:cNvPr>
            <p:cNvSpPr/>
            <p:nvPr/>
          </p:nvSpPr>
          <p:spPr>
            <a:xfrm>
              <a:off x="1736333" y="1160980"/>
              <a:ext cx="62453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54893530-B723-F7DE-3872-F43629EF88D6}"/>
                </a:ext>
              </a:extLst>
            </p:cNvPr>
            <p:cNvSpPr txBox="1"/>
            <p:nvPr/>
          </p:nvSpPr>
          <p:spPr>
            <a:xfrm>
              <a:off x="1736333" y="1160980"/>
              <a:ext cx="1017081" cy="309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WP3</a:t>
              </a: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16FE384E-FC08-533D-4CB8-E64E332D7A69}"/>
              </a:ext>
            </a:extLst>
          </p:cNvPr>
          <p:cNvSpPr txBox="1"/>
          <p:nvPr/>
        </p:nvSpPr>
        <p:spPr>
          <a:xfrm>
            <a:off x="3946477" y="288000"/>
            <a:ext cx="543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noProof="1">
                <a:solidFill>
                  <a:srgbClr val="004AFF"/>
                </a:solidFill>
              </a:rPr>
              <a:t>VIRTUAL COOPERATIVE SPACE </a:t>
            </a:r>
            <a:r>
              <a:rPr lang="en-GB" b="1" noProof="1">
                <a:solidFill>
                  <a:srgbClr val="004AFF"/>
                </a:solidFill>
              </a:rPr>
              <a:t>(Outcome  4; Aspect 4)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173EF58-5976-F1FE-319D-71F7ACE0524A}"/>
              </a:ext>
            </a:extLst>
          </p:cNvPr>
          <p:cNvSpPr txBox="1"/>
          <p:nvPr/>
        </p:nvSpPr>
        <p:spPr>
          <a:xfrm>
            <a:off x="1417320" y="838791"/>
            <a:ext cx="10495020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TASK 1 – Deploy executive working groups enhancing the Community based Competence Centre of ESCAPE and </a:t>
            </a:r>
            <a:r>
              <a:rPr lang="en-GB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APF </a:t>
            </a:r>
          </a:p>
          <a:p>
            <a:pPr algn="just"/>
            <a:r>
              <a:rPr lang="en-GB" sz="1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(opening at large to </a:t>
            </a:r>
            <a:r>
              <a:rPr lang="en-GB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diverse </a:t>
            </a:r>
            <a:r>
              <a:rPr lang="en-GB" sz="1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user profile access requirements and inter Science Clusters’ “knowledge hubs”)</a:t>
            </a:r>
          </a:p>
          <a:p>
            <a:pPr algn="just"/>
            <a:endParaRPr lang="en-GB" sz="16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1600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1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TASK 2 – Supporting ESCAPE for JENA</a:t>
            </a:r>
            <a:r>
              <a:rPr lang="en-GB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++ working </a:t>
            </a:r>
            <a:r>
              <a:rPr lang="en-GB" sz="1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groups and </a:t>
            </a:r>
            <a:r>
              <a:rPr lang="en-GB" sz="1600" b="1" noProof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“pilot” federated activities </a:t>
            </a:r>
            <a:r>
              <a:rPr lang="en-GB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(or EoI from the community) </a:t>
            </a:r>
          </a:p>
          <a:p>
            <a:pPr algn="just"/>
            <a:r>
              <a:rPr lang="en-GB" sz="1600" b="1" noProof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aligned with EU priorities and strategy. Ex.:</a:t>
            </a:r>
            <a:endParaRPr lang="en-GB" sz="1600" b="1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AutoNum type="arabicParenR"/>
            </a:pPr>
            <a:r>
              <a:rPr lang="en-GB" sz="1400" noProof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Digital twin (Monte Carlo generator and hybrid computational optimisation) (</a:t>
            </a:r>
            <a:r>
              <a:rPr lang="en-GB" sz="1400" i="1" noProof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 be linked to related EC actions</a:t>
            </a:r>
            <a:r>
              <a:rPr lang="en-GB" sz="1400" noProof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GB" sz="1400" u="sng" noProof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 from the internal survey</a:t>
            </a:r>
            <a:r>
              <a:rPr lang="en-GB" sz="1400" noProof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257300" lvl="2" indent="-342900" algn="just">
              <a:buAutoNum type="arabicParenR"/>
            </a:pPr>
            <a:r>
              <a:rPr lang="en-GB" sz="1400" noProof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REANA, RUCIO, AAI and VO services for data access and pipelines. (</a:t>
            </a:r>
            <a:r>
              <a:rPr lang="en-GB" sz="1400" u="sng" noProof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 from the internal survey</a:t>
            </a:r>
            <a:r>
              <a:rPr lang="en-GB" sz="1400" noProof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257300" lvl="2" indent="-342900" algn="just">
              <a:buAutoNum type="arabicParenR"/>
            </a:pPr>
            <a:r>
              <a:rPr lang="en-GB" sz="1400" noProof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Scientific software catalogue and quality standards. (</a:t>
            </a:r>
            <a:r>
              <a:rPr lang="en-GB" sz="1400" u="sng" noProof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 from the internal survey</a:t>
            </a:r>
            <a:r>
              <a:rPr lang="en-GB" sz="1400" noProof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257300" lvl="2" indent="-342900" algn="just">
              <a:buAutoNum type="arabicParenR"/>
            </a:pPr>
            <a:r>
              <a:rPr lang="en-GB" sz="1400" noProof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And a few more … (</a:t>
            </a:r>
            <a:r>
              <a:rPr lang="en-GB" sz="1400" u="sng" noProof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 from the internal survey</a:t>
            </a:r>
            <a:r>
              <a:rPr lang="en-GB" sz="1400" noProof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 algn="just"/>
            <a:r>
              <a:rPr lang="en-GB" sz="1400" noProof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5) Further Quantum technology for time synchronisation, computation and cybersecurity</a:t>
            </a:r>
          </a:p>
          <a:p>
            <a:pPr lvl="2" algn="just"/>
            <a:r>
              <a:rPr lang="en-GB" sz="1400" noProof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6) New electronics for observatory, sensors and detectors ?? (It may be advantageous to prioritise semiconductors)</a:t>
            </a:r>
          </a:p>
          <a:p>
            <a:pPr lvl="2" algn="just"/>
            <a:r>
              <a:rPr lang="en-GB" sz="1400" noProof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7) Vacuum and cryogenics ??</a:t>
            </a:r>
          </a:p>
          <a:p>
            <a:pPr lvl="2" algn="just"/>
            <a:r>
              <a:rPr lang="en-GB" sz="1400" noProof="1">
                <a:solidFill>
                  <a:srgbClr val="002060"/>
                </a:solidFill>
                <a:cs typeface="Times New Roman" panose="02020603050405020304" pitchFamily="18" charset="0"/>
              </a:rPr>
              <a:t>According to a matrix approach where all of the above pilot activities follow a few strategic pathways:    </a:t>
            </a:r>
          </a:p>
          <a:p>
            <a:pPr marL="1200150" lvl="2" indent="-285750" algn="just">
              <a:buFont typeface="Wingdings" pitchFamily="2" charset="2"/>
              <a:buChar char="Ø"/>
            </a:pPr>
            <a:r>
              <a:rPr lang="en-GB" sz="1400" noProof="1">
                <a:cs typeface="Times New Roman" panose="02020603050405020304" pitchFamily="18" charset="0"/>
              </a:rPr>
              <a:t>    Delivering s</a:t>
            </a:r>
            <a:r>
              <a:rPr lang="en-GB" sz="1400" noProof="1"/>
              <a:t>ervices/technologies for reducing the environmental and climate footprint </a:t>
            </a:r>
          </a:p>
          <a:p>
            <a:pPr marL="1200150" lvl="2" indent="-285750" algn="just">
              <a:buFont typeface="Wingdings" pitchFamily="2" charset="2"/>
              <a:buChar char="Ø"/>
            </a:pPr>
            <a:r>
              <a:rPr lang="en-GB" sz="1400" noProof="1">
                <a:cs typeface="Times New Roman" panose="02020603050405020304" pitchFamily="18" charset="0"/>
              </a:rPr>
              <a:t>    </a:t>
            </a:r>
            <a:r>
              <a:rPr lang="en-GB" sz="1400" noProof="1"/>
              <a:t>Enhancing HPC in Europe</a:t>
            </a:r>
          </a:p>
          <a:p>
            <a:pPr marL="1200150" lvl="2" indent="-285750" algn="just">
              <a:buFont typeface="Wingdings" pitchFamily="2" charset="2"/>
              <a:buChar char="Ø"/>
            </a:pPr>
            <a:r>
              <a:rPr lang="en-GB" sz="1400" noProof="1"/>
              <a:t>    Supporting science for AI/Quantum</a:t>
            </a:r>
          </a:p>
          <a:p>
            <a:pPr marL="1200150" lvl="2" indent="-285750" algn="just">
              <a:buFont typeface="Wingdings" pitchFamily="2" charset="2"/>
              <a:buChar char="Ø"/>
            </a:pPr>
            <a:r>
              <a:rPr lang="en-GB" sz="1400" noProof="1"/>
              <a:t>    Mentoring the Digital transition</a:t>
            </a:r>
          </a:p>
          <a:p>
            <a:pPr marL="1200150" lvl="2" indent="-285750" algn="just">
              <a:buFont typeface="Wingdings" pitchFamily="2" charset="2"/>
              <a:buChar char="Ø"/>
            </a:pPr>
            <a:r>
              <a:rPr lang="en-GB" sz="1400" noProof="1"/>
              <a:t>   New adoptions and therefore potential new competitive markets (for semiconductor, photonics, vacuum, new materials…)</a:t>
            </a:r>
          </a:p>
          <a:p>
            <a:pPr marL="1200150" lvl="2" indent="-285750" algn="just">
              <a:buFont typeface="Wingdings" pitchFamily="2" charset="2"/>
              <a:buChar char="Ø"/>
            </a:pPr>
            <a:r>
              <a:rPr lang="en-GB" sz="1400" noProof="1"/>
              <a:t>   Linking to EOSC  (from open science to data sovereignty) </a:t>
            </a:r>
            <a:endParaRPr lang="en-GB" sz="1400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16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TASK 3 - Deploy relevant thematic “technical fora” and “training schemes” </a:t>
            </a:r>
            <a:r>
              <a:rPr lang="en-GB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cross-fertilisation purpose and strengthening </a:t>
            </a:r>
          </a:p>
          <a:p>
            <a:pPr algn="just"/>
            <a:r>
              <a:rPr lang="en-GB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cluster’s identity and offer)</a:t>
            </a:r>
          </a:p>
          <a:p>
            <a:pPr algn="just"/>
            <a:endParaRPr lang="en-GB" sz="1600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16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16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E729DDA9-F31B-C25E-4A62-D196D7709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9660" y="6392392"/>
            <a:ext cx="981973" cy="33789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175DA-277F-B548-B500-1BF71FE2309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1BCF8AC0-E318-EAC0-E9DF-7E41DE1F174C}"/>
              </a:ext>
            </a:extLst>
          </p:cNvPr>
          <p:cNvSpPr txBox="1">
            <a:spLocks/>
          </p:cNvSpPr>
          <p:nvPr/>
        </p:nvSpPr>
        <p:spPr>
          <a:xfrm>
            <a:off x="1628172" y="6411960"/>
            <a:ext cx="158828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Giovanni Lamanna</a:t>
            </a:r>
          </a:p>
        </p:txBody>
      </p:sp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5DFE5115-84A3-C8D5-6ED3-FA27BE03E7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85287" y="6392392"/>
            <a:ext cx="1127053" cy="33789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24/3/2026</a:t>
            </a:r>
          </a:p>
        </p:txBody>
      </p:sp>
    </p:spTree>
    <p:extLst>
      <p:ext uri="{BB962C8B-B14F-4D97-AF65-F5344CB8AC3E}">
        <p14:creationId xmlns:p14="http://schemas.microsoft.com/office/powerpoint/2010/main" val="3785231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F6452-5898-D5F9-5E4A-546A50A99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794FC5ED-9423-1DCF-BDFB-985A0151EAEE}"/>
              </a:ext>
            </a:extLst>
          </p:cNvPr>
          <p:cNvGrpSpPr/>
          <p:nvPr/>
        </p:nvGrpSpPr>
        <p:grpSpPr>
          <a:xfrm>
            <a:off x="3022385" y="247425"/>
            <a:ext cx="1172584" cy="550791"/>
            <a:chOff x="1736333" y="1160980"/>
            <a:chExt cx="1017081" cy="3693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77F2F9C-213C-AB72-1C1B-1D580805715F}"/>
                </a:ext>
              </a:extLst>
            </p:cNvPr>
            <p:cNvSpPr/>
            <p:nvPr/>
          </p:nvSpPr>
          <p:spPr>
            <a:xfrm>
              <a:off x="1736333" y="1160980"/>
              <a:ext cx="62453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8FB86C57-9348-5EE7-7499-6E2D14C981CD}"/>
                </a:ext>
              </a:extLst>
            </p:cNvPr>
            <p:cNvSpPr txBox="1"/>
            <p:nvPr/>
          </p:nvSpPr>
          <p:spPr>
            <a:xfrm>
              <a:off x="1736333" y="1160980"/>
              <a:ext cx="1017081" cy="309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/>
                <a:t>WP4</a:t>
              </a: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3831CB7F-E584-E600-3270-F1506A89971B}"/>
              </a:ext>
            </a:extLst>
          </p:cNvPr>
          <p:cNvSpPr txBox="1"/>
          <p:nvPr/>
        </p:nvSpPr>
        <p:spPr>
          <a:xfrm>
            <a:off x="1035795" y="1872100"/>
            <a:ext cx="1039971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600" b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TASK 1 – Project coordination</a:t>
            </a:r>
            <a:r>
              <a:rPr lang="en-GB" sz="1600" b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GB" sz="160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1600" b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TASK 2 – Retrieve indicators, produce impact assessment, and deploy validation mechanism </a:t>
            </a:r>
            <a:endParaRPr lang="en-GB" sz="160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160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1600" b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TASK 3 – Communication</a:t>
            </a:r>
            <a:endParaRPr lang="en-GB" sz="160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1600" b="1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1600" b="1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DA57511-CE49-D1EE-07A1-0CB60BCB5174}"/>
              </a:ext>
            </a:extLst>
          </p:cNvPr>
          <p:cNvSpPr txBox="1"/>
          <p:nvPr/>
        </p:nvSpPr>
        <p:spPr>
          <a:xfrm>
            <a:off x="3957494" y="288000"/>
            <a:ext cx="407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/>
              <a:t>MANAGEMENT AND COMMUNICATION </a:t>
            </a:r>
            <a:r>
              <a:rPr lang="fr-FR" b="1"/>
              <a:t> </a:t>
            </a: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B3CDD671-53F6-7F14-5F46-C7ACB66F0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9660" y="6392392"/>
            <a:ext cx="981973" cy="33789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175DA-277F-B548-B500-1BF71FE2309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2C1A65D3-36C0-926D-1BDD-2DC30A6ED753}"/>
              </a:ext>
            </a:extLst>
          </p:cNvPr>
          <p:cNvSpPr txBox="1">
            <a:spLocks/>
          </p:cNvSpPr>
          <p:nvPr/>
        </p:nvSpPr>
        <p:spPr>
          <a:xfrm>
            <a:off x="1628172" y="6411960"/>
            <a:ext cx="158828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Giovanni Lamanna</a:t>
            </a:r>
          </a:p>
        </p:txBody>
      </p:sp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E55BD9A6-A024-C582-4E2A-503E05AA1E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85287" y="6392392"/>
            <a:ext cx="1127053" cy="33789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24/3/2026</a:t>
            </a:r>
          </a:p>
        </p:txBody>
      </p:sp>
    </p:spTree>
    <p:extLst>
      <p:ext uri="{BB962C8B-B14F-4D97-AF65-F5344CB8AC3E}">
        <p14:creationId xmlns:p14="http://schemas.microsoft.com/office/powerpoint/2010/main" val="368071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996BD-09DA-B01A-5929-C71086221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4CE73AC-5BC6-0662-4495-2DD6FD2BC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9660" y="6392392"/>
            <a:ext cx="981973" cy="33789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175DA-277F-B548-B500-1BF71FE2309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E428793D-7842-42F2-9EE8-96873D1425F9}"/>
              </a:ext>
            </a:extLst>
          </p:cNvPr>
          <p:cNvSpPr txBox="1">
            <a:spLocks/>
          </p:cNvSpPr>
          <p:nvPr/>
        </p:nvSpPr>
        <p:spPr>
          <a:xfrm>
            <a:off x="1628172" y="6411960"/>
            <a:ext cx="158828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Giovanni Lamanna</a:t>
            </a:r>
          </a:p>
        </p:txBody>
      </p:sp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15FE3705-98A8-F241-1F55-493D58AC18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85287" y="6392392"/>
            <a:ext cx="1127053" cy="33789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24/3/2026</a:t>
            </a:r>
          </a:p>
        </p:txBody>
      </p:sp>
      <p:sp>
        <p:nvSpPr>
          <p:cNvPr id="6" name="Google Shape;69;g2bfaa112a08_0_1">
            <a:extLst>
              <a:ext uri="{FF2B5EF4-FFF2-40B4-BE49-F238E27FC236}">
                <a16:creationId xmlns:a16="http://schemas.microsoft.com/office/drawing/2014/main" id="{618F2760-FB4B-857F-3B03-A19782C70B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3009" y="204075"/>
            <a:ext cx="9889331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GB" b="1" dirty="0">
                <a:latin typeface="+mn-lt"/>
              </a:rPr>
              <a:t>ESCAPE Open Collaboration </a:t>
            </a:r>
            <a:endParaRPr b="1" dirty="0">
              <a:latin typeface="+mn-lt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DF23AEC-4632-5876-2CDD-FB4801666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234" y="549846"/>
            <a:ext cx="7757532" cy="574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96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86A1C-8161-405C-52A5-AD0E2E6FF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4">
            <a:extLst>
              <a:ext uri="{FF2B5EF4-FFF2-40B4-BE49-F238E27FC236}">
                <a16:creationId xmlns:a16="http://schemas.microsoft.com/office/drawing/2014/main" id="{0994C176-DAE8-D8D1-B6FC-A17688650014}"/>
              </a:ext>
            </a:extLst>
          </p:cNvPr>
          <p:cNvSpPr txBox="1">
            <a:spLocks/>
          </p:cNvSpPr>
          <p:nvPr/>
        </p:nvSpPr>
        <p:spPr>
          <a:xfrm>
            <a:off x="1843311" y="127710"/>
            <a:ext cx="10069029" cy="7532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44C9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44C9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Preparing the Horizon-Europe 2026 calls</a:t>
            </a: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44C9F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9BD5A2-18EF-C37C-B005-A0C02A314F87}"/>
              </a:ext>
            </a:extLst>
          </p:cNvPr>
          <p:cNvSpPr txBox="1">
            <a:spLocks/>
          </p:cNvSpPr>
          <p:nvPr/>
        </p:nvSpPr>
        <p:spPr>
          <a:xfrm>
            <a:off x="792754" y="1586256"/>
            <a:ext cx="10312140" cy="13669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800" kern="1200">
                <a:solidFill>
                  <a:srgbClr val="323F2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rgbClr val="323F2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rgbClr val="323F2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rgbClr val="323F2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rgbClr val="323F2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2) </a:t>
            </a:r>
            <a:r>
              <a:rPr kumimoji="0" lang="en-GB" sz="18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HORIZON-INFRA-2026-DEV-01-02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: Consolidation of the research infrastructure landscape –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pilots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for strategic coordination, synergies and simplified access pathways, by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large thematic clusters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of pan-European research infrastructures (8 MEur).</a:t>
            </a: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3C5AF0A-9349-EDD6-3943-EA4BC3739A5C}"/>
              </a:ext>
            </a:extLst>
          </p:cNvPr>
          <p:cNvSpPr txBox="1"/>
          <p:nvPr/>
        </p:nvSpPr>
        <p:spPr>
          <a:xfrm>
            <a:off x="792753" y="3011013"/>
            <a:ext cx="10477501" cy="1978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Proposals should involve, not necessarily as beneficiaries, </a:t>
            </a:r>
            <a:r>
              <a:rPr lang="en-GB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ESFRI Landmarks and Projects and/or ERICs 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 the domain, other research infrastructures that are </a:t>
            </a:r>
            <a:r>
              <a:rPr lang="en-GB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international European research organisations 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and, where relevant, </a:t>
            </a:r>
            <a:r>
              <a:rPr lang="en-GB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well-established networks 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 key European research infrastructures </a:t>
            </a:r>
            <a:r>
              <a:rPr lang="en-GB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open to external users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Proposals should elaborate on which key EU priorities and initiatives (such as </a:t>
            </a:r>
            <a:r>
              <a:rPr lang="en-GB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Horizon Europe partnerships, missions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they will consider the</a:t>
            </a:r>
            <a:r>
              <a:rPr lang="en-GB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nature and objectives 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 the envisaged </a:t>
            </a:r>
            <a:r>
              <a:rPr lang="en-GB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coordination mechanisms or joint activities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E66420F6-4DC5-13D5-E6AF-403EE1B3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9660" y="6392392"/>
            <a:ext cx="981973" cy="33789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175DA-277F-B548-B500-1BF71FE2309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9D392E79-8A2A-A498-EA45-B07B1EE1B9F1}"/>
              </a:ext>
            </a:extLst>
          </p:cNvPr>
          <p:cNvSpPr txBox="1">
            <a:spLocks/>
          </p:cNvSpPr>
          <p:nvPr/>
        </p:nvSpPr>
        <p:spPr>
          <a:xfrm>
            <a:off x="1628172" y="6411960"/>
            <a:ext cx="158828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Giovanni Lamanna</a:t>
            </a:r>
          </a:p>
        </p:txBody>
      </p:sp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8E2DF3AF-327A-CDE5-7579-63E95093CB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85287" y="6392392"/>
            <a:ext cx="1127053" cy="33789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24/3/2026</a:t>
            </a:r>
          </a:p>
        </p:txBody>
      </p:sp>
    </p:spTree>
    <p:extLst>
      <p:ext uri="{BB962C8B-B14F-4D97-AF65-F5344CB8AC3E}">
        <p14:creationId xmlns:p14="http://schemas.microsoft.com/office/powerpoint/2010/main" val="1692891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9F1628E-4E8B-6C4D-B341-8FD81FDA1E5C}"/>
              </a:ext>
            </a:extLst>
          </p:cNvPr>
          <p:cNvSpPr txBox="1"/>
          <p:nvPr/>
        </p:nvSpPr>
        <p:spPr>
          <a:xfrm>
            <a:off x="476348" y="1273235"/>
            <a:ext cx="11049000" cy="4815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400" b="1" u="sng">
                <a:solidFill>
                  <a:srgbClr val="044C9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Scope</a:t>
            </a:r>
            <a:r>
              <a:rPr lang="en-GB" sz="2400" b="1">
                <a:solidFill>
                  <a:srgbClr val="044C9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8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This topic aims at equipping large </a:t>
            </a:r>
            <a:r>
              <a:rPr lang="en-GB" sz="1800" b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thematic clusters of research infrastructures </a:t>
            </a:r>
            <a:r>
              <a:rPr lang="en-GB" sz="18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 European interest with a </a:t>
            </a:r>
            <a:r>
              <a:rPr lang="en-GB" sz="1800" b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policy arm combined with a technical arm</a:t>
            </a:r>
            <a:r>
              <a:rPr lang="en-GB" sz="18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to increase awareness, findability and accessibility, </a:t>
            </a:r>
            <a:r>
              <a:rPr lang="en-GB" sz="1800" b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better matching user needs. </a:t>
            </a:r>
            <a:r>
              <a:rPr lang="en-GB" sz="18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This thematic clustering is aligned with ESFRI approach: </a:t>
            </a:r>
            <a:r>
              <a:rPr lang="en-GB" sz="1800" u="sng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proposals should explicitly state which ESFRI domain they address</a:t>
            </a:r>
            <a:r>
              <a:rPr lang="en-GB" sz="1800" u="sng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GB" sz="18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800" b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Proposals should foresee close collaboration across projects under this topic to ensure, where applicable, policy coordination, technical interoperability and other synergies.</a:t>
            </a:r>
          </a:p>
          <a:p>
            <a:r>
              <a:rPr lang="en-GB" b="1">
                <a:solidFill>
                  <a:srgbClr val="FF0000"/>
                </a:solidFill>
              </a:rPr>
              <a:t>Building on the clusters under Horizon 2020 and Horizon Europe</a:t>
            </a:r>
            <a:r>
              <a:rPr lang="en-GB"/>
              <a:t>, on the development of catalogues of services, and on new access pathways and improved services such as under Horizon Europe INFRASERV projects.</a:t>
            </a:r>
          </a:p>
          <a:p>
            <a:endParaRPr lang="en-GB"/>
          </a:p>
          <a:p>
            <a:endParaRPr lang="fr-FR"/>
          </a:p>
          <a:p>
            <a:r>
              <a:rPr lang="en-GB" baseline="30000"/>
              <a:t>	</a:t>
            </a:r>
          </a:p>
          <a:p>
            <a:endParaRPr lang="en-GB" sz="1800" b="1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400" i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GB" sz="1600" i="1"/>
              <a:t>ESFRI domains: 1. Data, Computing and Digital Research Infrastructures; 2. Energy; 3. Environment; 4. Health &amp; Food; </a:t>
            </a:r>
            <a:r>
              <a:rPr lang="en-GB" sz="1600" b="1" i="1"/>
              <a:t>5. </a:t>
            </a:r>
            <a:r>
              <a:rPr lang="en-GB" sz="1600" b="1" i="1">
                <a:solidFill>
                  <a:srgbClr val="FF0000"/>
                </a:solidFill>
              </a:rPr>
              <a:t>Physical Sciences and Engineering</a:t>
            </a:r>
            <a:r>
              <a:rPr lang="en-GB" sz="1600" i="1"/>
              <a:t>; 6. Social Sciences &amp; Humanities. See ESFRI Landscape Analysis 2024 </a:t>
            </a:r>
            <a:r>
              <a:rPr lang="en-GB" sz="1600" i="1" u="sng">
                <a:hlinkClick r:id="rId2"/>
              </a:rPr>
              <a:t>https://landscape2024.esfri.eu/</a:t>
            </a:r>
            <a:r>
              <a:rPr lang="fr-FR" sz="1400" i="1"/>
              <a:t> </a:t>
            </a:r>
            <a:endParaRPr lang="fr-FR" sz="1400" i="1">
              <a:solidFill>
                <a:srgbClr val="C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None/>
            </a:pPr>
            <a:r>
              <a:rPr lang="en-GB" sz="1200" baseline="300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fr-FR" sz="120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olo 4">
            <a:extLst>
              <a:ext uri="{FF2B5EF4-FFF2-40B4-BE49-F238E27FC236}">
                <a16:creationId xmlns:a16="http://schemas.microsoft.com/office/drawing/2014/main" id="{A6A53E79-5542-94EF-A68B-FD19EA51FA4B}"/>
              </a:ext>
            </a:extLst>
          </p:cNvPr>
          <p:cNvSpPr txBox="1">
            <a:spLocks/>
          </p:cNvSpPr>
          <p:nvPr/>
        </p:nvSpPr>
        <p:spPr>
          <a:xfrm>
            <a:off x="1843311" y="127710"/>
            <a:ext cx="10069029" cy="7532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44C9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defRPr/>
            </a:pPr>
            <a:r>
              <a:rPr lang="en-GB" sz="2800" b="1">
                <a:latin typeface="+mn-lt"/>
                <a:ea typeface="Times New Roman" panose="02020603050405020304" pitchFamily="18" charset="0"/>
              </a:rPr>
              <a:t>HORIZON-INFRA-2026-DEV-01-02 </a:t>
            </a:r>
            <a:endParaRPr kumimoji="0" lang="it-IT" sz="2800" b="1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Espace réservé du numéro de diapositive 2">
            <a:extLst>
              <a:ext uri="{FF2B5EF4-FFF2-40B4-BE49-F238E27FC236}">
                <a16:creationId xmlns:a16="http://schemas.microsoft.com/office/drawing/2014/main" id="{FD729646-B643-4C95-A063-4C4077945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9660" y="6392392"/>
            <a:ext cx="981973" cy="33789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175DA-277F-B548-B500-1BF71FE2309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1254556A-83A3-5FB9-422A-E33FFF3F7B0A}"/>
              </a:ext>
            </a:extLst>
          </p:cNvPr>
          <p:cNvSpPr txBox="1">
            <a:spLocks/>
          </p:cNvSpPr>
          <p:nvPr/>
        </p:nvSpPr>
        <p:spPr>
          <a:xfrm>
            <a:off x="1628172" y="6411960"/>
            <a:ext cx="158828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Giovanni Lamanna</a:t>
            </a:r>
          </a:p>
        </p:txBody>
      </p:sp>
      <p:sp>
        <p:nvSpPr>
          <p:cNvPr id="6" name="Espace réservé de la date 1">
            <a:extLst>
              <a:ext uri="{FF2B5EF4-FFF2-40B4-BE49-F238E27FC236}">
                <a16:creationId xmlns:a16="http://schemas.microsoft.com/office/drawing/2014/main" id="{C2372DB0-A48F-1F74-080F-CE3DFA8AC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85287" y="6392392"/>
            <a:ext cx="1127053" cy="33789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24/3/2026</a:t>
            </a:r>
          </a:p>
        </p:txBody>
      </p:sp>
    </p:spTree>
    <p:extLst>
      <p:ext uri="{BB962C8B-B14F-4D97-AF65-F5344CB8AC3E}">
        <p14:creationId xmlns:p14="http://schemas.microsoft.com/office/powerpoint/2010/main" val="1906573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0AB0EC7-021A-30CC-4689-46E66A0D8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58403"/>
              </p:ext>
            </p:extLst>
          </p:nvPr>
        </p:nvGraphicFramePr>
        <p:xfrm>
          <a:off x="1394460" y="1732034"/>
          <a:ext cx="9130075" cy="362863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67164">
                  <a:extLst>
                    <a:ext uri="{9D8B030D-6E8A-4147-A177-3AD203B41FA5}">
                      <a16:colId xmlns:a16="http://schemas.microsoft.com/office/drawing/2014/main" val="620907636"/>
                    </a:ext>
                  </a:extLst>
                </a:gridCol>
                <a:gridCol w="1642267">
                  <a:extLst>
                    <a:ext uri="{9D8B030D-6E8A-4147-A177-3AD203B41FA5}">
                      <a16:colId xmlns:a16="http://schemas.microsoft.com/office/drawing/2014/main" val="3100651676"/>
                    </a:ext>
                  </a:extLst>
                </a:gridCol>
                <a:gridCol w="1642267">
                  <a:extLst>
                    <a:ext uri="{9D8B030D-6E8A-4147-A177-3AD203B41FA5}">
                      <a16:colId xmlns:a16="http://schemas.microsoft.com/office/drawing/2014/main" val="1138221461"/>
                    </a:ext>
                  </a:extLst>
                </a:gridCol>
                <a:gridCol w="1653997">
                  <a:extLst>
                    <a:ext uri="{9D8B030D-6E8A-4147-A177-3AD203B41FA5}">
                      <a16:colId xmlns:a16="http://schemas.microsoft.com/office/drawing/2014/main" val="4164263771"/>
                    </a:ext>
                  </a:extLst>
                </a:gridCol>
                <a:gridCol w="1724380">
                  <a:extLst>
                    <a:ext uri="{9D8B030D-6E8A-4147-A177-3AD203B41FA5}">
                      <a16:colId xmlns:a16="http://schemas.microsoft.com/office/drawing/2014/main" val="2629558526"/>
                    </a:ext>
                  </a:extLst>
                </a:gridCol>
              </a:tblGrid>
              <a:tr h="467206"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EXPECTED OUTCOME</a:t>
                      </a:r>
                      <a:endParaRPr lang="fr-FR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WP1</a:t>
                      </a:r>
                      <a:endParaRPr lang="fr-FR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WP2</a:t>
                      </a:r>
                      <a:endParaRPr lang="fr-FR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WP3</a:t>
                      </a:r>
                      <a:endParaRPr lang="fr-FR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WP4</a:t>
                      </a:r>
                      <a:endParaRPr lang="fr-FR" sz="14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025956"/>
                  </a:ext>
                </a:extLst>
              </a:tr>
              <a:tr h="568434">
                <a:tc>
                  <a:txBody>
                    <a:bodyPr/>
                    <a:lstStyle/>
                    <a:p>
                      <a:r>
                        <a:rPr lang="en-GB" sz="1400" b="1" noProof="0"/>
                        <a:t>1. Policy</a:t>
                      </a:r>
                      <a:endParaRPr lang="en-GB" sz="1400" b="1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/>
                        <a:t>X</a:t>
                      </a:r>
                      <a:endParaRPr lang="fr-FR" sz="1600" b="1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b="1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b="1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b="1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541325"/>
                  </a:ext>
                </a:extLst>
              </a:tr>
              <a:tr h="568434">
                <a:tc>
                  <a:txBody>
                    <a:bodyPr/>
                    <a:lstStyle/>
                    <a:p>
                      <a:r>
                        <a:rPr lang="en-GB" sz="1400" b="1" noProof="0"/>
                        <a:t>2. Improved Coordination</a:t>
                      </a:r>
                      <a:endParaRPr lang="en-GB" sz="1400" b="1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/>
                        <a:t>X</a:t>
                      </a:r>
                      <a:endParaRPr lang="fr-FR" sz="1600" b="1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b="1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b="1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b="1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372343"/>
                  </a:ext>
                </a:extLst>
              </a:tr>
              <a:tr h="568434">
                <a:tc>
                  <a:txBody>
                    <a:bodyPr/>
                    <a:lstStyle/>
                    <a:p>
                      <a:r>
                        <a:rPr lang="en-GB" sz="1400" b="1" noProof="0"/>
                        <a:t>3 </a:t>
                      </a:r>
                      <a:r>
                        <a:rPr lang="en-GB" sz="1400" b="1" noProof="0">
                          <a:solidFill>
                            <a:srgbClr val="000000"/>
                          </a:solidFill>
                          <a:effectLst/>
                        </a:rPr>
                        <a:t>P</a:t>
                      </a:r>
                      <a:r>
                        <a:rPr lang="en-GB" sz="1400" b="1" err="1">
                          <a:solidFill>
                            <a:srgbClr val="000000"/>
                          </a:solidFill>
                          <a:effectLst/>
                        </a:rPr>
                        <a:t>ortfolio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</a:rPr>
                        <a:t> of R&amp;I services </a:t>
                      </a:r>
                      <a:endParaRPr lang="en-GB" sz="1400" b="1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/>
                        <a:t>X</a:t>
                      </a:r>
                      <a:endParaRPr lang="fr-FR" sz="1600" b="1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b="1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b="1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663814"/>
                  </a:ext>
                </a:extLst>
              </a:tr>
              <a:tr h="568434">
                <a:tc>
                  <a:txBody>
                    <a:bodyPr/>
                    <a:lstStyle/>
                    <a:p>
                      <a:r>
                        <a:rPr lang="en-GB" sz="1400" b="1" noProof="0"/>
                        <a:t>4 Ris’ awareness and access</a:t>
                      </a:r>
                      <a:endParaRPr lang="en-GB" sz="1400" b="1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b="1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b="1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/>
                        <a:t>X</a:t>
                      </a:r>
                      <a:endParaRPr lang="fr-FR" sz="1600" b="1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b="1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984060"/>
                  </a:ext>
                </a:extLst>
              </a:tr>
              <a:tr h="887692">
                <a:tc>
                  <a:txBody>
                    <a:bodyPr/>
                    <a:lstStyle/>
                    <a:p>
                      <a:r>
                        <a:rPr lang="en-GB" sz="1400" b="1" noProof="0" dirty="0"/>
                        <a:t>Project management and communication</a:t>
                      </a:r>
                      <a:endParaRPr lang="en-GB" sz="1400" b="1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b="1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b="1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b="1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/>
                        <a:t>X</a:t>
                      </a:r>
                    </a:p>
                    <a:p>
                      <a:pPr algn="ctr"/>
                      <a:endParaRPr lang="fr-FR" sz="16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973221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13B24A2C-7957-670F-4367-AACACCA5FFA1}"/>
              </a:ext>
            </a:extLst>
          </p:cNvPr>
          <p:cNvSpPr txBox="1"/>
          <p:nvPr/>
        </p:nvSpPr>
        <p:spPr>
          <a:xfrm>
            <a:off x="4147457" y="17456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“ESCAPE enhance”</a:t>
            </a:r>
            <a:endParaRPr lang="fr-FR" sz="2800"/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AACFCA52-04F7-764D-DED3-F055319DC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9660" y="6392392"/>
            <a:ext cx="981973" cy="33789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175DA-277F-B548-B500-1BF71FE2309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B0D6A89E-AF94-CFF3-3F47-D6270A142DE4}"/>
              </a:ext>
            </a:extLst>
          </p:cNvPr>
          <p:cNvSpPr txBox="1">
            <a:spLocks/>
          </p:cNvSpPr>
          <p:nvPr/>
        </p:nvSpPr>
        <p:spPr>
          <a:xfrm>
            <a:off x="1628172" y="6411960"/>
            <a:ext cx="158828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Giovanni Lamanna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6B5EAB3F-816F-615B-F99E-22024AA8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85287" y="6392392"/>
            <a:ext cx="1127053" cy="33789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24/3/2026</a:t>
            </a:r>
          </a:p>
        </p:txBody>
      </p:sp>
    </p:spTree>
    <p:extLst>
      <p:ext uri="{BB962C8B-B14F-4D97-AF65-F5344CB8AC3E}">
        <p14:creationId xmlns:p14="http://schemas.microsoft.com/office/powerpoint/2010/main" val="870585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43F95-4085-DB47-D98D-3ABBB8033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D567AF0D-D647-3A4C-5515-7431D5FD67E1}"/>
              </a:ext>
            </a:extLst>
          </p:cNvPr>
          <p:cNvGrpSpPr/>
          <p:nvPr/>
        </p:nvGrpSpPr>
        <p:grpSpPr>
          <a:xfrm>
            <a:off x="3011368" y="247426"/>
            <a:ext cx="1172584" cy="688489"/>
            <a:chOff x="1736333" y="1160980"/>
            <a:chExt cx="1017081" cy="46166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AE69030-2E7E-2538-5B0C-85F3BC227D68}"/>
                </a:ext>
              </a:extLst>
            </p:cNvPr>
            <p:cNvSpPr/>
            <p:nvPr/>
          </p:nvSpPr>
          <p:spPr>
            <a:xfrm>
              <a:off x="1736333" y="1160980"/>
              <a:ext cx="62453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2E01EDCD-CB8B-4F20-5D73-FC437AC35740}"/>
                </a:ext>
              </a:extLst>
            </p:cNvPr>
            <p:cNvSpPr txBox="1"/>
            <p:nvPr/>
          </p:nvSpPr>
          <p:spPr>
            <a:xfrm>
              <a:off x="1736333" y="1160980"/>
              <a:ext cx="10170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/>
                <a:t>WP1</a:t>
              </a: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B5F067DB-A8F1-2E6B-879F-188625F7B0F1}"/>
              </a:ext>
            </a:extLst>
          </p:cNvPr>
          <p:cNvSpPr txBox="1"/>
          <p:nvPr/>
        </p:nvSpPr>
        <p:spPr>
          <a:xfrm>
            <a:off x="3946477" y="288000"/>
            <a:ext cx="670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noProof="1">
                <a:solidFill>
                  <a:srgbClr val="004AFF"/>
                </a:solidFill>
              </a:rPr>
              <a:t>POLICY AND COORDINATION</a:t>
            </a:r>
            <a:r>
              <a:rPr lang="en-GB" b="1" noProof="1">
                <a:solidFill>
                  <a:srgbClr val="004AFF"/>
                </a:solidFill>
              </a:rPr>
              <a:t>   (Outcomes  1 &amp; 2; Aspects 1, 2 and 5)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E9DFA51-2282-8F83-C025-15A70F060A9A}"/>
              </a:ext>
            </a:extLst>
          </p:cNvPr>
          <p:cNvSpPr txBox="1"/>
          <p:nvPr/>
        </p:nvSpPr>
        <p:spPr>
          <a:xfrm>
            <a:off x="299223" y="3429000"/>
            <a:ext cx="11240430" cy="2479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6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Reminder about the aspects 1), 5) and partially 2) to be </a:t>
            </a:r>
            <a:r>
              <a:rPr lang="en-GB" sz="16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addressed in the proposal  :</a:t>
            </a:r>
            <a:endParaRPr lang="fr-FR" sz="1600" b="1" dirty="0">
              <a:solidFill>
                <a:srgbClr val="C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Strengthening the </a:t>
            </a:r>
            <a:r>
              <a:rPr lang="en-GB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representation </a:t>
            </a: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GB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research infrastructures cluster, as a single or coordinated voice</a:t>
            </a: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GB" sz="14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key EU policy developments and strategic initiatives</a:t>
            </a: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and contribute to policies in their domain with a research infrastructure component. </a:t>
            </a:r>
            <a:r>
              <a:rPr lang="en-GB" sz="14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Coordination with cross-domains fora</a:t>
            </a: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such as the ERIC Forum and </a:t>
            </a:r>
            <a:r>
              <a:rPr lang="en-GB" sz="1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EIROforum</a:t>
            </a: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should also be ensured.</a:t>
            </a:r>
          </a:p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2) Strengthening coordination among research infrastructures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to foster complementarities, interoperability, harmonisation, integration and synergies within the domain,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and where relevant with other domains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address increasingly complex and multidisciplinary science and technology challenges.</a:t>
            </a:r>
            <a:endParaRPr lang="fr-FR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5) Elaborating and promoting indicators </a:t>
            </a: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flagging the strategic relevance of specific research infrastructures services to </a:t>
            </a:r>
            <a:r>
              <a:rPr lang="en-GB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key EU R&amp;I priorities and initiatives</a:t>
            </a: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including through common or coordinated impact assessments, and possible validation mechanisms with these initiatives. </a:t>
            </a:r>
            <a:endParaRPr lang="fr-FR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E840C4C-09AC-9848-4AEF-FE1722444FC6}"/>
              </a:ext>
            </a:extLst>
          </p:cNvPr>
          <p:cNvSpPr txBox="1"/>
          <p:nvPr/>
        </p:nvSpPr>
        <p:spPr>
          <a:xfrm>
            <a:off x="234174" y="1679726"/>
            <a:ext cx="11370527" cy="1608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Reminder about e</a:t>
            </a:r>
            <a:r>
              <a:rPr lang="en-GB" sz="1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xpected Outcomes 1) &amp; 2): </a:t>
            </a:r>
            <a:endParaRPr lang="fr-FR" sz="1600" b="1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1) Policy</a:t>
            </a: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contribution, </a:t>
            </a:r>
            <a:r>
              <a:rPr lang="en-GB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visibility</a:t>
            </a: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of research infrastructures of European interest, by large thematic domain, </a:t>
            </a:r>
            <a:r>
              <a:rPr lang="en-GB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 relevant EU policy and priority initiatives</a:t>
            </a: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including beyond research, at national, regional, European and global level.</a:t>
            </a:r>
            <a:endParaRPr lang="fr-FR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2) Improved coordination, </a:t>
            </a:r>
            <a:r>
              <a:rPr lang="en-GB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complementarities, and where applicable, interoperability, harmonisation, integration and synergies among research infrastructures within large thematic domains and, where relevant, across domains.</a:t>
            </a:r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7D682732-30DC-950F-6A90-93571E898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9660" y="6392392"/>
            <a:ext cx="981973" cy="33789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175DA-277F-B548-B500-1BF71FE2309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4A9EDEE3-539C-A8A9-66B5-B17A08E9F6A7}"/>
              </a:ext>
            </a:extLst>
          </p:cNvPr>
          <p:cNvSpPr txBox="1">
            <a:spLocks/>
          </p:cNvSpPr>
          <p:nvPr/>
        </p:nvSpPr>
        <p:spPr>
          <a:xfrm>
            <a:off x="1628172" y="6411960"/>
            <a:ext cx="158828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Giovanni Lamanna</a:t>
            </a:r>
          </a:p>
        </p:txBody>
      </p:sp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6B173E1A-749D-B3C6-08CF-8959799FA0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85287" y="6392392"/>
            <a:ext cx="1127053" cy="33789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24/3/2026</a:t>
            </a:r>
          </a:p>
        </p:txBody>
      </p:sp>
    </p:spTree>
    <p:extLst>
      <p:ext uri="{BB962C8B-B14F-4D97-AF65-F5344CB8AC3E}">
        <p14:creationId xmlns:p14="http://schemas.microsoft.com/office/powerpoint/2010/main" val="2842108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5A17F-C0C6-B27D-5E19-B4449399A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96D801C2-770A-DB39-BB86-EF16B558069A}"/>
              </a:ext>
            </a:extLst>
          </p:cNvPr>
          <p:cNvGrpSpPr/>
          <p:nvPr/>
        </p:nvGrpSpPr>
        <p:grpSpPr>
          <a:xfrm>
            <a:off x="3011368" y="247426"/>
            <a:ext cx="1172584" cy="688489"/>
            <a:chOff x="1736333" y="1160980"/>
            <a:chExt cx="1017081" cy="46166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B69BBE9-2549-5FE9-9B01-835CD35535F6}"/>
                </a:ext>
              </a:extLst>
            </p:cNvPr>
            <p:cNvSpPr/>
            <p:nvPr/>
          </p:nvSpPr>
          <p:spPr>
            <a:xfrm>
              <a:off x="1736333" y="1160980"/>
              <a:ext cx="62453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9BE4AE10-54CF-238D-88D9-B353FD3B1997}"/>
                </a:ext>
              </a:extLst>
            </p:cNvPr>
            <p:cNvSpPr txBox="1"/>
            <p:nvPr/>
          </p:nvSpPr>
          <p:spPr>
            <a:xfrm>
              <a:off x="1736333" y="1160980"/>
              <a:ext cx="10170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/>
                <a:t>WP1</a:t>
              </a: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DA4F702C-0007-76D0-C701-2678C962914A}"/>
              </a:ext>
            </a:extLst>
          </p:cNvPr>
          <p:cNvSpPr txBox="1"/>
          <p:nvPr/>
        </p:nvSpPr>
        <p:spPr>
          <a:xfrm>
            <a:off x="3946477" y="288000"/>
            <a:ext cx="670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noProof="1">
                <a:solidFill>
                  <a:srgbClr val="004AFF"/>
                </a:solidFill>
              </a:rPr>
              <a:t>POLICY AND COORDINATION</a:t>
            </a:r>
            <a:r>
              <a:rPr lang="en-GB" b="1" noProof="1">
                <a:solidFill>
                  <a:srgbClr val="004AFF"/>
                </a:solidFill>
              </a:rPr>
              <a:t>   (Outcomes  1 &amp; 2; Aspects 1, 2 and 5)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D43BF2C-620C-108C-6D96-B9110CB50DCE}"/>
              </a:ext>
            </a:extLst>
          </p:cNvPr>
          <p:cNvSpPr txBox="1"/>
          <p:nvPr/>
        </p:nvSpPr>
        <p:spPr>
          <a:xfrm>
            <a:off x="331597" y="1757931"/>
            <a:ext cx="11528806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TASK 1 – Coordinating and establishing th</a:t>
            </a:r>
            <a:r>
              <a:rPr lang="en-GB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 political arms of the clusters.</a:t>
            </a:r>
          </a:p>
          <a:p>
            <a:pPr algn="just"/>
            <a:r>
              <a:rPr lang="en-GB" sz="1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Establishing a PSE coordination structure with two major</a:t>
            </a:r>
            <a:r>
              <a:rPr lang="en-GB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clusters : </a:t>
            </a:r>
            <a:r>
              <a:rPr lang="en-GB" sz="1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(1) ESCAPE cluster and (2) “Analytical Physics ESFRI” associations/</a:t>
            </a:r>
            <a:r>
              <a:rPr lang="en-GB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networks</a:t>
            </a:r>
            <a:r>
              <a:rPr lang="en-GB" sz="1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en-GB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For each one (at least for ESCAPE…):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Supporting/strengthening its ‘strategy board’, ’executive board’, ‘management and secretariat’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Establishing road-maps, agenda and planned actions on key EU policy and strategies (where applicable searching for a PSE concertation between the two clusters).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Participate in the ‘coordination board’ with the other Science Clusters (ENVRI, LS RI, SSHOC), pre-define an enhanced cross-domain programme of potential synergies, support a common agenda in other fora such as ERIC Forum and </a:t>
            </a:r>
            <a:r>
              <a:rPr lang="en-GB" sz="16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EIROForum</a:t>
            </a:r>
            <a:r>
              <a:rPr lang="en-GB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Drive the enhancement of the ESCAPE Community-based Competence Centre (CCC) fields towards some more technologies, societal and political questions.</a:t>
            </a:r>
            <a:endParaRPr lang="en-GB" sz="16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For both domains together: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Editing common PSE Position Statements.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Elaborating and provide access to indicators and impact assessment services on </a:t>
            </a:r>
            <a:r>
              <a:rPr lang="en-GB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key EU R&amp;I priorities and initiatives.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Subcontracting topical or general PSE ESFRIs impacts studies at pan-EU and global levels.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Harmonisation on access, policy and community/users survey mechanisms.</a:t>
            </a:r>
            <a:endParaRPr lang="en-GB" sz="1600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1600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16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65724947-E00D-CC32-B29C-8C8A9FBE4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9660" y="6392392"/>
            <a:ext cx="981973" cy="33789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175DA-277F-B548-B500-1BF71FE2309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FC53C758-1570-1AE7-6241-654C36D842FA}"/>
              </a:ext>
            </a:extLst>
          </p:cNvPr>
          <p:cNvSpPr txBox="1">
            <a:spLocks/>
          </p:cNvSpPr>
          <p:nvPr/>
        </p:nvSpPr>
        <p:spPr>
          <a:xfrm>
            <a:off x="1628172" y="6411960"/>
            <a:ext cx="158828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Giovanni Lamanna</a:t>
            </a:r>
          </a:p>
        </p:txBody>
      </p:sp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58F7C17B-0FAE-7FDA-F4A7-7BBD5FEFFE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85287" y="6392392"/>
            <a:ext cx="1127053" cy="33789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24/3/2026</a:t>
            </a:r>
          </a:p>
        </p:txBody>
      </p:sp>
    </p:spTree>
    <p:extLst>
      <p:ext uri="{BB962C8B-B14F-4D97-AF65-F5344CB8AC3E}">
        <p14:creationId xmlns:p14="http://schemas.microsoft.com/office/powerpoint/2010/main" val="3452539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B9196-F765-5E4D-8A58-5F0D1AEB0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1ECDAF09-D18F-224B-990F-52765058F9E5}"/>
              </a:ext>
            </a:extLst>
          </p:cNvPr>
          <p:cNvGrpSpPr/>
          <p:nvPr/>
        </p:nvGrpSpPr>
        <p:grpSpPr>
          <a:xfrm>
            <a:off x="3011368" y="247426"/>
            <a:ext cx="1172584" cy="688489"/>
            <a:chOff x="1736333" y="1160980"/>
            <a:chExt cx="1017081" cy="46166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4514D98-2E0D-5751-B87B-8C43C976535D}"/>
                </a:ext>
              </a:extLst>
            </p:cNvPr>
            <p:cNvSpPr/>
            <p:nvPr/>
          </p:nvSpPr>
          <p:spPr>
            <a:xfrm>
              <a:off x="1736333" y="1160980"/>
              <a:ext cx="62453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7B0478AA-5D5B-8923-C895-19C3826094A5}"/>
                </a:ext>
              </a:extLst>
            </p:cNvPr>
            <p:cNvSpPr txBox="1"/>
            <p:nvPr/>
          </p:nvSpPr>
          <p:spPr>
            <a:xfrm>
              <a:off x="1736333" y="1160980"/>
              <a:ext cx="10170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/>
                <a:t>WP1</a:t>
              </a: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F4AF6AEA-7AB7-D409-84D1-4B5B0843B2BA}"/>
              </a:ext>
            </a:extLst>
          </p:cNvPr>
          <p:cNvSpPr txBox="1"/>
          <p:nvPr/>
        </p:nvSpPr>
        <p:spPr>
          <a:xfrm>
            <a:off x="804443" y="1585663"/>
            <a:ext cx="1107357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TASK 2 – Strengthening/improving coordination and enhancing representativeness of thematic ESFRIs. </a:t>
            </a:r>
          </a:p>
          <a:p>
            <a:pPr algn="just"/>
            <a:r>
              <a:rPr lang="en-GB" sz="1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1) ASTROPHYSICS ESFRIs</a:t>
            </a:r>
          </a:p>
          <a:p>
            <a:pPr algn="just"/>
            <a:r>
              <a:rPr lang="en-GB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ASTRONET, RADIONET, EUROPLANET, ORP etc. towards a concerted new and larger ‘Cosmo-EU-Assembly’ and then:</a:t>
            </a:r>
          </a:p>
          <a:p>
            <a:pPr marL="742950" lvl="1" indent="-285750" algn="just">
              <a:buFontTx/>
              <a:buChar char="-"/>
            </a:pPr>
            <a:r>
              <a:rPr lang="en-GB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committing in bridging with others for a PSE-INFRASERV project; </a:t>
            </a:r>
          </a:p>
          <a:p>
            <a:pPr marL="742950" lvl="1" indent="-285750" algn="just">
              <a:buFontTx/>
              <a:buChar char="-"/>
            </a:pPr>
            <a:r>
              <a:rPr lang="en-GB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16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ngag</a:t>
            </a:r>
            <a:r>
              <a:rPr lang="en-GB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ing in supporting the ESCAPE’s executive programme and helping the cluster in reaching out further RIs;</a:t>
            </a:r>
          </a:p>
          <a:p>
            <a:pPr marL="742950" lvl="1" indent="-285750" algn="just">
              <a:buFontTx/>
              <a:buChar char="-"/>
            </a:pPr>
            <a:r>
              <a:rPr lang="en-GB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strengthening synergies on access programmes and data services; </a:t>
            </a:r>
          </a:p>
          <a:p>
            <a:pPr marL="742950" lvl="1" indent="-285750" algn="just">
              <a:buFontTx/>
              <a:buChar char="-"/>
            </a:pPr>
            <a:r>
              <a:rPr lang="en-GB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striving to convene the scientific community in joining any pertinent cross-fertilisation WG (within ‘ESCAPE-enhance’ /JENA++ like framework and further when applicable).</a:t>
            </a:r>
          </a:p>
          <a:p>
            <a:pPr marL="742950" lvl="1" indent="-285750" algn="just">
              <a:buFontTx/>
              <a:buChar char="-"/>
            </a:pPr>
            <a:r>
              <a:rPr lang="en-GB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… to be completed ..</a:t>
            </a:r>
          </a:p>
          <a:p>
            <a:pPr marL="742950" lvl="1" indent="-285750" algn="just">
              <a:buFontTx/>
              <a:buChar char="-"/>
            </a:pPr>
            <a:endParaRPr lang="en-GB" sz="16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86B4A88-DCB2-0562-7882-B508DEA85027}"/>
              </a:ext>
            </a:extLst>
          </p:cNvPr>
          <p:cNvSpPr txBox="1"/>
          <p:nvPr/>
        </p:nvSpPr>
        <p:spPr>
          <a:xfrm>
            <a:off x="3946477" y="288000"/>
            <a:ext cx="670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noProof="1">
                <a:solidFill>
                  <a:srgbClr val="004AFF"/>
                </a:solidFill>
              </a:rPr>
              <a:t>POLICY AND COORDINATION</a:t>
            </a:r>
            <a:r>
              <a:rPr lang="en-GB" b="1" noProof="1">
                <a:solidFill>
                  <a:srgbClr val="004AFF"/>
                </a:solidFill>
              </a:rPr>
              <a:t>   (Outcomes  1 &amp; 2; Aspects 1, 2 and 5)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0827E26-7539-2579-0F08-8D168AFA6E21}"/>
              </a:ext>
            </a:extLst>
          </p:cNvPr>
          <p:cNvSpPr txBox="1"/>
          <p:nvPr/>
        </p:nvSpPr>
        <p:spPr>
          <a:xfrm>
            <a:off x="804443" y="4019713"/>
            <a:ext cx="1107357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ACCELERATOR-BASED HEP and NUCLEAR PHYS. ESFRIs (?)</a:t>
            </a:r>
          </a:p>
          <a:p>
            <a:pPr algn="just"/>
            <a:r>
              <a:rPr lang="en-GB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NUPPEC, CERN, ECFA:</a:t>
            </a:r>
          </a:p>
          <a:p>
            <a:pPr marL="742950" lvl="1" indent="-285750" algn="just">
              <a:buFontTx/>
              <a:buChar char="-"/>
            </a:pPr>
            <a:r>
              <a:rPr lang="en-GB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committing in bridging with others for a PSE-INFRASERV project; </a:t>
            </a:r>
          </a:p>
          <a:p>
            <a:pPr marL="742950" lvl="1" indent="-285750" algn="just">
              <a:buFontTx/>
              <a:buChar char="-"/>
            </a:pPr>
            <a:r>
              <a:rPr lang="en-GB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promoting the pan-European ESCAPE cluster towards their communities;</a:t>
            </a:r>
          </a:p>
          <a:p>
            <a:pPr marL="742950" lvl="1" indent="-285750" algn="just">
              <a:buFontTx/>
              <a:buChar char="-"/>
            </a:pPr>
            <a:r>
              <a:rPr lang="en-GB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strengthening synergies with </a:t>
            </a:r>
            <a:r>
              <a:rPr lang="en-GB" sz="16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Astrop</a:t>
            </a:r>
            <a:r>
              <a:rPr lang="en-GB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ESFRIs in the fields of Research and Innovation services; </a:t>
            </a:r>
          </a:p>
          <a:p>
            <a:pPr marL="742950" lvl="1" indent="-285750" algn="just">
              <a:buFontTx/>
              <a:buChar char="-"/>
            </a:pPr>
            <a:r>
              <a:rPr lang="en-GB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deploying and coordinating a federated PSE “access-programme” series of services, pathways, projects and tools (to facilities and technological platforms).</a:t>
            </a:r>
          </a:p>
          <a:p>
            <a:pPr marL="742950" lvl="1" indent="-285750" algn="just">
              <a:buFontTx/>
              <a:buChar char="-"/>
            </a:pPr>
            <a:r>
              <a:rPr lang="en-GB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… to be completed …</a:t>
            </a:r>
          </a:p>
        </p:txBody>
      </p:sp>
      <p:sp>
        <p:nvSpPr>
          <p:cNvPr id="8" name="Espace réservé du numéro de diapositive 2">
            <a:extLst>
              <a:ext uri="{FF2B5EF4-FFF2-40B4-BE49-F238E27FC236}">
                <a16:creationId xmlns:a16="http://schemas.microsoft.com/office/drawing/2014/main" id="{9AD0B054-4670-B5A0-CF0F-687687401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9660" y="6392392"/>
            <a:ext cx="981973" cy="33789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175DA-277F-B548-B500-1BF71FE2309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847C0972-99FD-7F11-656A-A7DDC6A88DF7}"/>
              </a:ext>
            </a:extLst>
          </p:cNvPr>
          <p:cNvSpPr txBox="1">
            <a:spLocks/>
          </p:cNvSpPr>
          <p:nvPr/>
        </p:nvSpPr>
        <p:spPr>
          <a:xfrm>
            <a:off x="1628172" y="6411960"/>
            <a:ext cx="158828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Giovanni Lamanna</a:t>
            </a:r>
          </a:p>
        </p:txBody>
      </p:sp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91D978A0-339A-8140-9496-3A8E734CB4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85287" y="6392392"/>
            <a:ext cx="1127053" cy="33789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24/3/2026</a:t>
            </a:r>
          </a:p>
        </p:txBody>
      </p:sp>
    </p:spTree>
    <p:extLst>
      <p:ext uri="{BB962C8B-B14F-4D97-AF65-F5344CB8AC3E}">
        <p14:creationId xmlns:p14="http://schemas.microsoft.com/office/powerpoint/2010/main" val="134891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57607-6A49-1EFF-5B76-B1373E332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DF34B22C-83BD-4F78-BEAC-0A365B87DDF6}"/>
              </a:ext>
            </a:extLst>
          </p:cNvPr>
          <p:cNvGrpSpPr/>
          <p:nvPr/>
        </p:nvGrpSpPr>
        <p:grpSpPr>
          <a:xfrm>
            <a:off x="3011368" y="247426"/>
            <a:ext cx="1172584" cy="688489"/>
            <a:chOff x="1736333" y="1160980"/>
            <a:chExt cx="1017081" cy="46166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1644EAF-11F3-60EC-0C41-A7E4EEEFCC69}"/>
                </a:ext>
              </a:extLst>
            </p:cNvPr>
            <p:cNvSpPr/>
            <p:nvPr/>
          </p:nvSpPr>
          <p:spPr>
            <a:xfrm>
              <a:off x="1736333" y="1160980"/>
              <a:ext cx="624530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16948092-AEB9-7C5E-7F75-273FD6F0F983}"/>
                </a:ext>
              </a:extLst>
            </p:cNvPr>
            <p:cNvSpPr txBox="1"/>
            <p:nvPr/>
          </p:nvSpPr>
          <p:spPr>
            <a:xfrm>
              <a:off x="1736333" y="1160980"/>
              <a:ext cx="10170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/>
                <a:t>WP1</a:t>
              </a: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E48D28C1-B71C-6B09-3935-913921B321F2}"/>
              </a:ext>
            </a:extLst>
          </p:cNvPr>
          <p:cNvSpPr txBox="1"/>
          <p:nvPr/>
        </p:nvSpPr>
        <p:spPr>
          <a:xfrm>
            <a:off x="804443" y="1585663"/>
            <a:ext cx="1107357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1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ASTROPARTICLE ESFRIs </a:t>
            </a:r>
            <a:r>
              <a:rPr lang="en-GB" sz="16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(if needed and not merged with (1))</a:t>
            </a:r>
          </a:p>
          <a:p>
            <a:pPr algn="just"/>
            <a:r>
              <a:rPr lang="en-GB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APPEC and individual ESFRIs </a:t>
            </a:r>
          </a:p>
          <a:p>
            <a:pPr lvl="1" algn="just"/>
            <a:r>
              <a:rPr lang="en-GB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    committing in bridging with others for a PSE-INFRASERV project; </a:t>
            </a:r>
          </a:p>
          <a:p>
            <a:pPr marL="742950" lvl="1" indent="-285750" algn="just">
              <a:buFontTx/>
              <a:buChar char="-"/>
            </a:pPr>
            <a:r>
              <a:rPr lang="en-GB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driving and striving cross-fertilisation WG (within ‘ESCAPE-enhance’/ JENA++ like framework and further when applicable). </a:t>
            </a:r>
          </a:p>
          <a:p>
            <a:pPr marL="742950" lvl="1" indent="-285750" algn="just">
              <a:buFontTx/>
              <a:buChar char="-"/>
            </a:pPr>
            <a:r>
              <a:rPr lang="en-GB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16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ngag</a:t>
            </a:r>
            <a:r>
              <a:rPr lang="en-GB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ing in supporting the ESCAPE’s executive programme and helping the cluster in reaching out further RIs;</a:t>
            </a:r>
          </a:p>
          <a:p>
            <a:pPr marL="742950" lvl="1" indent="-285750" algn="just">
              <a:buFontTx/>
              <a:buChar char="-"/>
            </a:pPr>
            <a:r>
              <a:rPr lang="en-GB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strengthening synergies on access programmes and data services (e.g. Virtual Observatory services); </a:t>
            </a:r>
          </a:p>
          <a:p>
            <a:pPr marL="742950" lvl="1" indent="-285750" algn="just">
              <a:buFontTx/>
              <a:buChar char="-"/>
            </a:pPr>
            <a:r>
              <a:rPr lang="en-GB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… to be completed ..</a:t>
            </a:r>
          </a:p>
          <a:p>
            <a:pPr marL="742950" lvl="1" indent="-285750" algn="just">
              <a:buFontTx/>
              <a:buChar char="-"/>
            </a:pPr>
            <a:endParaRPr lang="en-GB" sz="16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4CB09DD-70C6-BCD8-BB8C-EE80B6E4D234}"/>
              </a:ext>
            </a:extLst>
          </p:cNvPr>
          <p:cNvSpPr txBox="1"/>
          <p:nvPr/>
        </p:nvSpPr>
        <p:spPr>
          <a:xfrm>
            <a:off x="3946477" y="288000"/>
            <a:ext cx="670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noProof="1">
                <a:solidFill>
                  <a:srgbClr val="004AFF"/>
                </a:solidFill>
              </a:rPr>
              <a:t>POLICY AND COORDINATION</a:t>
            </a:r>
            <a:r>
              <a:rPr lang="en-GB" b="1" noProof="1">
                <a:solidFill>
                  <a:srgbClr val="004AFF"/>
                </a:solidFill>
              </a:rPr>
              <a:t>   (Outcomes  1 &amp; 2; Aspects 1, 2 and 5)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F526C26-17B2-C5DC-A49A-0404E9A11D2A}"/>
              </a:ext>
            </a:extLst>
          </p:cNvPr>
          <p:cNvSpPr txBox="1"/>
          <p:nvPr/>
        </p:nvSpPr>
        <p:spPr>
          <a:xfrm>
            <a:off x="804443" y="4019713"/>
            <a:ext cx="110735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4) ANALYTICAL PHYISCS ESFRIs (?)</a:t>
            </a:r>
          </a:p>
          <a:p>
            <a:pPr algn="just"/>
            <a:r>
              <a:rPr lang="en-GB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(list of entities that have contacted GL:) CERIC-ERIC, LENS (ESS, ILL), EMF + others LEAPS (?) :</a:t>
            </a:r>
          </a:p>
          <a:p>
            <a:pPr marL="742950" lvl="1" indent="-285750" algn="just">
              <a:buFontTx/>
              <a:buChar char="-"/>
            </a:pPr>
            <a:r>
              <a:rPr lang="en-GB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committing in bridging with others for a PSE-INFRASERV project; </a:t>
            </a:r>
          </a:p>
          <a:p>
            <a:pPr marL="742950" lvl="1" indent="-285750" algn="just">
              <a:buFontTx/>
              <a:buChar char="-"/>
            </a:pPr>
            <a:r>
              <a:rPr lang="en-GB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NOT asked to join ESCAPE but invited to acknowledge and connect with ESCAPE as the “2-infinities cluster” in the EU ecosystem.</a:t>
            </a:r>
          </a:p>
          <a:p>
            <a:pPr marL="742950" lvl="1" indent="-285750" algn="just">
              <a:buFontTx/>
              <a:buChar char="-"/>
            </a:pPr>
            <a:r>
              <a:rPr lang="en-GB" sz="16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… to be completed …</a:t>
            </a:r>
          </a:p>
        </p:txBody>
      </p:sp>
      <p:sp>
        <p:nvSpPr>
          <p:cNvPr id="8" name="Espace réservé du numéro de diapositive 2">
            <a:extLst>
              <a:ext uri="{FF2B5EF4-FFF2-40B4-BE49-F238E27FC236}">
                <a16:creationId xmlns:a16="http://schemas.microsoft.com/office/drawing/2014/main" id="{3B15D86B-08AF-39AA-27C4-08F348EEC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9660" y="6392392"/>
            <a:ext cx="981973" cy="33789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175DA-277F-B548-B500-1BF71FE2309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AF886E94-E1A0-7D38-9A58-8BAC1631222D}"/>
              </a:ext>
            </a:extLst>
          </p:cNvPr>
          <p:cNvSpPr txBox="1">
            <a:spLocks/>
          </p:cNvSpPr>
          <p:nvPr/>
        </p:nvSpPr>
        <p:spPr>
          <a:xfrm>
            <a:off x="1628172" y="6411960"/>
            <a:ext cx="158828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Giovanni Lamanna</a:t>
            </a:r>
          </a:p>
        </p:txBody>
      </p:sp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029246F6-C222-B0B8-47F5-5C61167895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85287" y="6392392"/>
            <a:ext cx="1127053" cy="33789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24/3/2026</a:t>
            </a:r>
          </a:p>
        </p:txBody>
      </p:sp>
    </p:spTree>
    <p:extLst>
      <p:ext uri="{BB962C8B-B14F-4D97-AF65-F5344CB8AC3E}">
        <p14:creationId xmlns:p14="http://schemas.microsoft.com/office/powerpoint/2010/main" val="2259293084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54DA08B1-08B8-D64A-BEB6-3A14DF16D9BF}" vid="{B91F2F48-C348-3945-841E-BD1B15A5CCF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</Template>
  <TotalTime>40696</TotalTime>
  <Words>2174</Words>
  <Application>Microsoft Macintosh PowerPoint</Application>
  <PresentationFormat>Grand écran</PresentationFormat>
  <Paragraphs>201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Akzidenz-Grotesk BQ</vt:lpstr>
      <vt:lpstr>Arial</vt:lpstr>
      <vt:lpstr>Calibri</vt:lpstr>
      <vt:lpstr>Calibri Light</vt:lpstr>
      <vt:lpstr>Wingdings</vt:lpstr>
      <vt:lpstr>Master slide</vt:lpstr>
      <vt:lpstr> Working on the INFRADEV proposal Strategy Board (extended)  </vt:lpstr>
      <vt:lpstr>ESCAPE Open Collaboration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 Schillaci</dc:creator>
  <cp:lastModifiedBy>Microsoft Office User</cp:lastModifiedBy>
  <cp:revision>441</cp:revision>
  <cp:lastPrinted>2025-07-04T09:39:48Z</cp:lastPrinted>
  <dcterms:created xsi:type="dcterms:W3CDTF">2020-09-17T09:10:54Z</dcterms:created>
  <dcterms:modified xsi:type="dcterms:W3CDTF">2026-04-01T13:53:36Z</dcterms:modified>
</cp:coreProperties>
</file>