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Lst>
  <p:sldSz cy="5143500" cx="9144000"/>
  <p:notesSz cx="6858000" cy="9144000"/>
  <p:embeddedFontLst>
    <p:embeddedFont>
      <p:font typeface="Roboto"/>
      <p:regular r:id="rId60"/>
      <p:bold r:id="rId61"/>
      <p:italic r:id="rId62"/>
      <p:boldItalic r:id="rId63"/>
    </p:embeddedFont>
    <p:embeddedFont>
      <p:font typeface="Century Schoolbook"/>
      <p:regular r:id="rId64"/>
      <p:bold r:id="rId65"/>
      <p:italic r:id="rId66"/>
      <p:boldItalic r:id="rId6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C8023A3E-AE17-443A-A808-EAFE84E1279C}">
  <a:tblStyle styleId="{C8023A3E-AE17-443A-A808-EAFE84E1279C}"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font" Target="fonts/Roboto-italic.fntdata"/><Relationship Id="rId61" Type="http://schemas.openxmlformats.org/officeDocument/2006/relationships/font" Target="fonts/Roboto-bold.fntdata"/><Relationship Id="rId20" Type="http://schemas.openxmlformats.org/officeDocument/2006/relationships/slide" Target="slides/slide15.xml"/><Relationship Id="rId64" Type="http://schemas.openxmlformats.org/officeDocument/2006/relationships/font" Target="fonts/CenturySchoolbook-regular.fntdata"/><Relationship Id="rId63" Type="http://schemas.openxmlformats.org/officeDocument/2006/relationships/font" Target="fonts/Roboto-boldItalic.fntdata"/><Relationship Id="rId22" Type="http://schemas.openxmlformats.org/officeDocument/2006/relationships/slide" Target="slides/slide17.xml"/><Relationship Id="rId66" Type="http://schemas.openxmlformats.org/officeDocument/2006/relationships/font" Target="fonts/CenturySchoolbook-italic.fntdata"/><Relationship Id="rId21" Type="http://schemas.openxmlformats.org/officeDocument/2006/relationships/slide" Target="slides/slide16.xml"/><Relationship Id="rId65" Type="http://schemas.openxmlformats.org/officeDocument/2006/relationships/font" Target="fonts/CenturySchoolbook-bold.fntdata"/><Relationship Id="rId24" Type="http://schemas.openxmlformats.org/officeDocument/2006/relationships/slide" Target="slides/slide19.xml"/><Relationship Id="rId23" Type="http://schemas.openxmlformats.org/officeDocument/2006/relationships/slide" Target="slides/slide18.xml"/><Relationship Id="rId67" Type="http://schemas.openxmlformats.org/officeDocument/2006/relationships/font" Target="fonts/CenturySchoolbook-boldItalic.fntdata"/><Relationship Id="rId60" Type="http://schemas.openxmlformats.org/officeDocument/2006/relationships/font" Target="fonts/Roboto-regular.fntdata"/><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slide" Target="slides/slide50.xml"/><Relationship Id="rId10" Type="http://schemas.openxmlformats.org/officeDocument/2006/relationships/slide" Target="slides/slide5.xml"/><Relationship Id="rId54" Type="http://schemas.openxmlformats.org/officeDocument/2006/relationships/slide" Target="slides/slide49.xml"/><Relationship Id="rId13" Type="http://schemas.openxmlformats.org/officeDocument/2006/relationships/slide" Target="slides/slide8.xml"/><Relationship Id="rId57" Type="http://schemas.openxmlformats.org/officeDocument/2006/relationships/slide" Target="slides/slide52.xml"/><Relationship Id="rId12" Type="http://schemas.openxmlformats.org/officeDocument/2006/relationships/slide" Target="slides/slide7.xml"/><Relationship Id="rId56" Type="http://schemas.openxmlformats.org/officeDocument/2006/relationships/slide" Target="slides/slide51.xml"/><Relationship Id="rId15" Type="http://schemas.openxmlformats.org/officeDocument/2006/relationships/slide" Target="slides/slide10.xml"/><Relationship Id="rId59" Type="http://schemas.openxmlformats.org/officeDocument/2006/relationships/slide" Target="slides/slide54.xml"/><Relationship Id="rId14" Type="http://schemas.openxmlformats.org/officeDocument/2006/relationships/slide" Target="slides/slide9.xml"/><Relationship Id="rId58" Type="http://schemas.openxmlformats.org/officeDocument/2006/relationships/slide" Target="slides/slide53.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d5c020dcde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d5c020dcde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3d5c020dcde_0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3d5c020dcde_0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3c50990eefb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3c50990eefb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Hello everyone, I’m Daniel Dutcher, an associate </a:t>
            </a:r>
            <a:r>
              <a:rPr lang="en"/>
              <a:t>research</a:t>
            </a:r>
            <a:r>
              <a:rPr lang="en"/>
              <a:t> scholar at Princeton University, and today I’ll be giving an overview and status update on the Simons Observatory.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c50990eef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3c50990eef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I’m here representing a large collaboration, of over 450 individual members, several of whom are here at this meeting.</a:t>
            </a:r>
            <a:endParaRPr/>
          </a:p>
          <a:p>
            <a:pPr indent="-298450" lvl="0" marL="457200" rtl="0" algn="l">
              <a:spcBef>
                <a:spcPts val="0"/>
              </a:spcBef>
              <a:spcAft>
                <a:spcPts val="0"/>
              </a:spcAft>
              <a:buSzPts val="1100"/>
              <a:buChar char="●"/>
            </a:pPr>
            <a:r>
              <a:rPr lang="en"/>
              <a:t>All the results I’m showing today are a collective effort across the Simons Observatory institutions and our public and private funding partners.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c50990eefb_0_2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c50990eefb_0_2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To pursue these science targets, Simons Observatory is conducting two surveys of the millimeter-wave sky with two types of instruments</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Char char="●"/>
            </a:pPr>
            <a:r>
              <a:rPr lang="en"/>
              <a:t>A wide, high-resolution survey conducted with a Large aperture telescope (LAT). This will map 60% of the sky with 5x the resolution and 10x the depth of the Planck satellite.</a:t>
            </a:r>
            <a:endParaRPr/>
          </a:p>
          <a:p>
            <a:pPr indent="-298450" lvl="1" marL="914400" rtl="0" algn="l">
              <a:spcBef>
                <a:spcPts val="0"/>
              </a:spcBef>
              <a:spcAft>
                <a:spcPts val="0"/>
              </a:spcAft>
              <a:buSzPts val="1100"/>
              <a:buChar char="○"/>
            </a:pPr>
            <a:r>
              <a:rPr lang="en"/>
              <a:t>The survey footprint overlaps with those of many other experiments, DES, DESI, Euclid, Rubin, enabling powerful joint analyses.</a:t>
            </a:r>
            <a:endParaRPr/>
          </a:p>
          <a:p>
            <a:pPr indent="-298450" lvl="0" marL="457200" rtl="0" algn="l">
              <a:spcBef>
                <a:spcPts val="0"/>
              </a:spcBef>
              <a:spcAft>
                <a:spcPts val="0"/>
              </a:spcAft>
              <a:buSzPts val="1100"/>
              <a:buChar char="●"/>
            </a:pPr>
            <a:r>
              <a:rPr lang="en"/>
              <a:t>And a deep survey conducted with an array of small aperture telescopes. Th</a:t>
            </a:r>
            <a:r>
              <a:rPr lang="en"/>
              <a:t>is</a:t>
            </a:r>
            <a:r>
              <a:rPr lang="en"/>
              <a:t> is </a:t>
            </a:r>
            <a:r>
              <a:rPr lang="en">
                <a:solidFill>
                  <a:schemeClr val="dk1"/>
                </a:solidFill>
              </a:rPr>
              <a:t>focused on</a:t>
            </a:r>
            <a:r>
              <a:rPr lang="en">
                <a:solidFill>
                  <a:schemeClr val="dk1"/>
                </a:solidFill>
              </a:rPr>
              <a:t> degree angular scales and is really targeted for measuring the signature of cosmic inflation. </a:t>
            </a:r>
            <a:r>
              <a:rPr lang="en"/>
              <a:t>The SAT survey will be concentrated on two patches, the Northern Deep field and Southern deep Field, totalling approximately 10% of the sky at full survey depth. </a:t>
            </a:r>
            <a:endParaRPr/>
          </a:p>
          <a:p>
            <a:pPr indent="-298450" lvl="0" marL="457200" rtl="0" algn="l">
              <a:spcBef>
                <a:spcPts val="0"/>
              </a:spcBef>
              <a:spcAft>
                <a:spcPts val="0"/>
              </a:spcAft>
              <a:buSzPts val="1100"/>
              <a:buChar char="●"/>
            </a:pPr>
            <a:r>
              <a:rPr lang="en"/>
              <a:t>Both of these surveys will be completed using six frequency bands: 30 and 40 GHz, our low frequency band or LF, 90 and 150 GHz (MF), and 220 and 280 GHz (UHF).</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d0af13d971_6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d0af13d971_6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Here I show the forecasted improvements in various parameter constraints from the full Simons Observatory survey.</a:t>
            </a:r>
            <a:endParaRPr/>
          </a:p>
          <a:p>
            <a:pPr indent="-298450" lvl="0" marL="457200" rtl="0" algn="l">
              <a:spcBef>
                <a:spcPts val="0"/>
              </a:spcBef>
              <a:spcAft>
                <a:spcPts val="0"/>
              </a:spcAft>
              <a:buSzPts val="1100"/>
              <a:buChar char="●"/>
            </a:pPr>
            <a:r>
              <a:rPr lang="en"/>
              <a:t>These are excerpts from the LAT and SAT forecasting papers, which you can access using the QR codes, please consult those for details on the forecasting methods.</a:t>
            </a:r>
            <a:endParaRPr/>
          </a:p>
          <a:p>
            <a:pPr indent="-298450" lvl="0" marL="457200" rtl="0" algn="l">
              <a:spcBef>
                <a:spcPts val="0"/>
              </a:spcBef>
              <a:spcAft>
                <a:spcPts val="0"/>
              </a:spcAft>
              <a:buSzPts val="1100"/>
              <a:buChar char="●"/>
            </a:pPr>
            <a:r>
              <a:rPr lang="en"/>
              <a:t>The first parameter I highlight is r, the tensor-to-scalar ratio, setting the energy scale of inflation. Through improved measurements of the B-mode power spectrum, shown at top left, Simons Observatory anticipates reduce the uncertainty on r, by a factor of 10. </a:t>
            </a:r>
            <a:endParaRPr/>
          </a:p>
          <a:p>
            <a:pPr indent="-298450" lvl="1" marL="914400" rtl="0" algn="l">
              <a:spcBef>
                <a:spcPts val="0"/>
              </a:spcBef>
              <a:spcAft>
                <a:spcPts val="0"/>
              </a:spcAft>
              <a:buSzPts val="1100"/>
              <a:buChar char="○"/>
            </a:pPr>
            <a:r>
              <a:rPr lang="en"/>
              <a:t>The plot on the lower left shows the reduction in sigma r against survey years, modulo uncertainty in forecasting and the amount of delensing.</a:t>
            </a:r>
            <a:endParaRPr/>
          </a:p>
          <a:p>
            <a:pPr indent="-298450" lvl="0" marL="457200" rtl="0" algn="l">
              <a:spcBef>
                <a:spcPts val="0"/>
              </a:spcBef>
              <a:spcAft>
                <a:spcPts val="0"/>
              </a:spcAft>
              <a:buSzPts val="1100"/>
              <a:buChar char="●"/>
            </a:pPr>
            <a:r>
              <a:rPr lang="en"/>
              <a:t>There are many other parameter constraint improvements driven by the large aperture telescope, coming from improved temperature and polarization power spectra of the CMB, and from cross-correlating the SO data with other measurements of large-scale structure.</a:t>
            </a:r>
            <a:endParaRPr/>
          </a:p>
          <a:p>
            <a:pPr indent="-298450" lvl="1" marL="914400" rtl="0" algn="l">
              <a:spcBef>
                <a:spcPts val="0"/>
              </a:spcBef>
              <a:spcAft>
                <a:spcPts val="0"/>
              </a:spcAft>
              <a:buSzPts val="1100"/>
              <a:buChar char="○"/>
            </a:pPr>
            <a:r>
              <a:rPr lang="en"/>
              <a:t>Primordial perturbations: not just r, but also n_s and f_NL 5x</a:t>
            </a:r>
            <a:endParaRPr/>
          </a:p>
          <a:p>
            <a:pPr indent="-298450" lvl="2" marL="1371600" rtl="0" algn="l">
              <a:spcBef>
                <a:spcPts val="0"/>
              </a:spcBef>
              <a:spcAft>
                <a:spcPts val="0"/>
              </a:spcAft>
              <a:buSzPts val="1100"/>
              <a:buChar char="■"/>
            </a:pPr>
            <a:r>
              <a:rPr lang="en"/>
              <a:t>bispectrum -- more small scales compared to ACT. Cross-correlations with kSZ or lensing, large-scale structure</a:t>
            </a:r>
            <a:endParaRPr/>
          </a:p>
          <a:p>
            <a:pPr indent="-298450" lvl="1" marL="914400" rtl="0" algn="l">
              <a:spcBef>
                <a:spcPts val="0"/>
              </a:spcBef>
              <a:spcAft>
                <a:spcPts val="0"/>
              </a:spcAft>
              <a:buSzPts val="1100"/>
              <a:buChar char="○"/>
            </a:pPr>
            <a:r>
              <a:rPr lang="en"/>
              <a:t>Neff 3x (really benefit from the wide sky area coverage), </a:t>
            </a:r>
            <a:r>
              <a:rPr lang="en">
                <a:solidFill>
                  <a:schemeClr val="dk1"/>
                </a:solidFill>
              </a:rPr>
              <a:t>sum m_nu 2x-4x</a:t>
            </a:r>
            <a:r>
              <a:rPr lang="en"/>
              <a:t> </a:t>
            </a:r>
            <a:endParaRPr/>
          </a:p>
          <a:p>
            <a:pPr indent="-298450" lvl="1" marL="914400" rtl="0" algn="l">
              <a:spcBef>
                <a:spcPts val="0"/>
              </a:spcBef>
              <a:spcAft>
                <a:spcPts val="0"/>
              </a:spcAft>
              <a:buSzPts val="1100"/>
              <a:buChar char="○"/>
            </a:pPr>
            <a:r>
              <a:rPr lang="en"/>
              <a:t>Significant improvements on sigma 8 (7x) and optical depth to reionization (2x)</a:t>
            </a:r>
            <a:endParaRPr/>
          </a:p>
          <a:p>
            <a:pPr indent="-298450" lvl="1" marL="914400" rtl="0" algn="l">
              <a:spcBef>
                <a:spcPts val="0"/>
              </a:spcBef>
              <a:spcAft>
                <a:spcPts val="0"/>
              </a:spcAft>
              <a:buSzPts val="1100"/>
              <a:buChar char="○"/>
            </a:pPr>
            <a:r>
              <a:rPr lang="en"/>
              <a:t>And SO will also significantly expand catalogs of galaxy clusters and active galactic nuclei.</a:t>
            </a:r>
            <a:endParaRPr/>
          </a:p>
          <a:p>
            <a:pPr indent="-298450" lvl="0" marL="457200" rtl="0" algn="l">
              <a:spcBef>
                <a:spcPts val="0"/>
              </a:spcBef>
              <a:spcAft>
                <a:spcPts val="0"/>
              </a:spcAft>
              <a:buSzPts val="1100"/>
              <a:buChar char="●"/>
            </a:pPr>
            <a:r>
              <a:rPr lang="en"/>
              <a:t>Again many of these improvements are enabled by cross-correlations with other measures of large-scale structure.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cdb689d801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cdb689d801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Now for some more details on the instruments Simons Observatory will use to deliver these impressive science results.</a:t>
            </a:r>
            <a:endParaRPr/>
          </a:p>
          <a:p>
            <a:pPr indent="-298450" lvl="0" marL="457200" rtl="0" algn="l">
              <a:spcBef>
                <a:spcPts val="0"/>
              </a:spcBef>
              <a:spcAft>
                <a:spcPts val="0"/>
              </a:spcAft>
              <a:buSzPts val="1100"/>
              <a:buChar char="●"/>
            </a:pPr>
            <a:r>
              <a:rPr lang="en"/>
              <a:t>The Large aperture telescope, shown here in cross-section, contains two </a:t>
            </a:r>
            <a:r>
              <a:rPr lang="en">
                <a:solidFill>
                  <a:schemeClr val="dk1"/>
                </a:solidFill>
              </a:rPr>
              <a:t>6 meter mirrors</a:t>
            </a:r>
            <a:r>
              <a:rPr lang="en"/>
              <a:t>.</a:t>
            </a:r>
            <a:endParaRPr/>
          </a:p>
          <a:p>
            <a:pPr indent="-298450" lvl="1" marL="914400" rtl="0" algn="l">
              <a:spcBef>
                <a:spcPts val="0"/>
              </a:spcBef>
              <a:spcAft>
                <a:spcPts val="0"/>
              </a:spcAft>
              <a:buSzPts val="1100"/>
              <a:buChar char="○"/>
            </a:pPr>
            <a:r>
              <a:rPr lang="en"/>
              <a:t>Field of view of 7.8 degrees, </a:t>
            </a:r>
            <a:r>
              <a:rPr lang="en">
                <a:solidFill>
                  <a:schemeClr val="dk1"/>
                </a:solidFill>
              </a:rPr>
              <a:t>illuminates a</a:t>
            </a:r>
            <a:r>
              <a:rPr lang="en">
                <a:solidFill>
                  <a:schemeClr val="dk1"/>
                </a:solidFill>
              </a:rPr>
              <a:t> 2m diameter focal plane. </a:t>
            </a:r>
            <a:endParaRPr/>
          </a:p>
          <a:p>
            <a:pPr indent="-298450" lvl="0" marL="457200" rtl="0" algn="l">
              <a:spcBef>
                <a:spcPts val="0"/>
              </a:spcBef>
              <a:spcAft>
                <a:spcPts val="0"/>
              </a:spcAft>
              <a:buSzPts val="1100"/>
              <a:buChar char="●"/>
            </a:pPr>
            <a:r>
              <a:rPr lang="en"/>
              <a:t>The receiver on the LAT, shown here, is the largest cryogenic mm-wave camera ever built.</a:t>
            </a:r>
            <a:endParaRPr/>
          </a:p>
          <a:p>
            <a:pPr indent="-298450" lvl="1" marL="914400" rtl="0" algn="l">
              <a:spcBef>
                <a:spcPts val="0"/>
              </a:spcBef>
              <a:spcAft>
                <a:spcPts val="0"/>
              </a:spcAft>
              <a:buSzPts val="1100"/>
              <a:buChar char="○"/>
            </a:pPr>
            <a:r>
              <a:rPr lang="en"/>
              <a:t>It is 2.3m diameter by 2.6m length. This thing is huge, you can easily stand inside it – here’s a photo for a better idea of scale.</a:t>
            </a:r>
            <a:endParaRPr/>
          </a:p>
          <a:p>
            <a:pPr indent="-298450" lvl="1" marL="914400" rtl="0" algn="l">
              <a:spcBef>
                <a:spcPts val="0"/>
              </a:spcBef>
              <a:spcAft>
                <a:spcPts val="0"/>
              </a:spcAft>
              <a:buSzPts val="1100"/>
              <a:buChar char="○"/>
            </a:pPr>
            <a:r>
              <a:rPr lang="en"/>
              <a:t>The receiver hosts 13 optics tubes, with each containing lenses, filters,  and an array of three detector modules, which I’ll talk more about later.</a:t>
            </a:r>
            <a:endParaRPr/>
          </a:p>
          <a:p>
            <a:pPr indent="-298450" lvl="0" marL="457200" rtl="0" algn="l">
              <a:spcBef>
                <a:spcPts val="0"/>
              </a:spcBef>
              <a:spcAft>
                <a:spcPts val="0"/>
              </a:spcAft>
              <a:buSzPts val="1100"/>
              <a:buChar char="●"/>
            </a:pPr>
            <a:r>
              <a:rPr lang="en"/>
              <a:t>Each optics tube in the LAT has the detector count (and mapping speed) of all of the Advanced ACT instrument, and again, there are 13 of them. This is a very powerful instrument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c50990eefb_0_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3c50990eefb_0_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3c50990eefb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3c50990eefb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other instruments in the SO portfolio are the small aperture telescopes. These are situated with groundscreen structures, indicated here, which as their name suggests, block radiation from the ground.</a:t>
            </a:r>
            <a:endParaRPr/>
          </a:p>
          <a:p>
            <a:pPr indent="-298450" lvl="0" marL="457200" rtl="0" algn="l">
              <a:spcBef>
                <a:spcPts val="0"/>
              </a:spcBef>
              <a:spcAft>
                <a:spcPts val="0"/>
              </a:spcAft>
              <a:buSzPts val="1100"/>
              <a:buChar char="●"/>
            </a:pPr>
            <a:r>
              <a:rPr lang="en"/>
              <a:t>The SATs are refracting telescopes, meaning they have no mirrors. All the optics are contained in the receiver cryostats, shown in cutaway on the right. You again have lenses and filters, but there’s a new optical element here, in the form of a cryogenic, continuously rotating half wave plate. This reduces the 1/f noise from the atmosphere, making it possible to measure those wide angular scales where the signal from inflation is strongest.</a:t>
            </a:r>
            <a:endParaRPr/>
          </a:p>
          <a:p>
            <a:pPr indent="-298450" lvl="0" marL="457200" rtl="0" algn="l">
              <a:spcBef>
                <a:spcPts val="0"/>
              </a:spcBef>
              <a:spcAft>
                <a:spcPts val="0"/>
              </a:spcAft>
              <a:buSzPts val="1100"/>
              <a:buChar char="●"/>
            </a:pPr>
            <a:r>
              <a:rPr lang="en"/>
              <a:t>The SATs have arrays of 7 detector modules, each instrument has 12,000 detectors.</a:t>
            </a:r>
            <a:endParaRPr/>
          </a:p>
          <a:p>
            <a:pPr indent="-298450" lvl="0" marL="457200" rtl="0" algn="l">
              <a:spcBef>
                <a:spcPts val="0"/>
              </a:spcBef>
              <a:spcAft>
                <a:spcPts val="0"/>
              </a:spcAft>
              <a:buSzPts val="1100"/>
              <a:buChar char="●"/>
            </a:pPr>
            <a:r>
              <a:rPr lang="en"/>
              <a:t>Thanks in part to this large detector count, the MF telescopes have a spec’d very low noise-equivalent temperature of 3.8 uK-rtsec. Which is really good!</a:t>
            </a:r>
            <a:endParaRPr/>
          </a:p>
          <a:p>
            <a:pPr indent="-298450" lvl="1" marL="914400" rtl="0" algn="l">
              <a:spcBef>
                <a:spcPts val="0"/>
              </a:spcBef>
              <a:spcAft>
                <a:spcPts val="0"/>
              </a:spcAft>
              <a:buSzPts val="1100"/>
              <a:buChar char="○"/>
            </a:pPr>
            <a:r>
              <a:rPr lang="en"/>
              <a:t>The two MF SATs operating in-concert, if not one by itself, are the most sensitive CMB telescope ever built.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g3cdb689d801_0_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5" name="Google Shape;195;g3cdb689d801_0_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I’ve mentioned detector count and detector modules a couple of times now, so let’s talk about the detectors in SO. This was my area within the project – those are my hands in each of the photos.</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Char char="●"/>
            </a:pPr>
            <a:r>
              <a:rPr lang="en"/>
              <a:t>SO uses transition-edge sensor bolometers, or TESs, which are the go-to detector technology for ground-based CMB experiments, and have been for the last 20 or so years. TESs are so popular because they are background noise-limited – the dominant contribution to their noise is photons from the atmosphere. You can’t build a more sensitive detector then, you just have to build more of them to average down the noise. This drives the progression towards more and more detectors house in ever growing focal planes. THat’s why the 2m focal plane on the LAT is so important.</a:t>
            </a:r>
            <a:endParaRPr/>
          </a:p>
          <a:p>
            <a:pPr indent="-298450" lvl="0" marL="457200" rtl="0" algn="l">
              <a:spcBef>
                <a:spcPts val="0"/>
              </a:spcBef>
              <a:spcAft>
                <a:spcPts val="0"/>
              </a:spcAft>
              <a:buSzPts val="1100"/>
              <a:buChar char="●"/>
            </a:pPr>
            <a:r>
              <a:rPr lang="en"/>
              <a:t>We have three flavors of </a:t>
            </a:r>
            <a:r>
              <a:rPr lang="en"/>
              <a:t>detector</a:t>
            </a:r>
            <a:r>
              <a:rPr lang="en"/>
              <a:t> wafer, LF, MF, and UHF, with each wafer sensitive to two frequency bands.</a:t>
            </a:r>
            <a:endParaRPr/>
          </a:p>
          <a:p>
            <a:pPr indent="-298450" lvl="0" marL="457200" rtl="0" algn="l">
              <a:spcBef>
                <a:spcPts val="0"/>
              </a:spcBef>
              <a:spcAft>
                <a:spcPts val="0"/>
              </a:spcAft>
              <a:buSzPts val="1100"/>
              <a:buChar char="●"/>
            </a:pPr>
            <a:r>
              <a:rPr lang="en"/>
              <a:t>Light enters through these feedhorns (essentially waveguides), and couples to this structure here, an orthomode transducer. This picks up the two orthogonal polarizations, and then send it through on-chip filters defining the two frequency bands before depositing it on the TES. So in each pixel, we have four TESs, for two frequency bands and two polarizations.</a:t>
            </a:r>
            <a:endParaRPr/>
          </a:p>
          <a:p>
            <a:pPr indent="-298450" lvl="0" marL="457200" rtl="0" algn="l">
              <a:spcBef>
                <a:spcPts val="0"/>
              </a:spcBef>
              <a:spcAft>
                <a:spcPts val="0"/>
              </a:spcAft>
              <a:buSzPts val="1100"/>
              <a:buChar char="●"/>
            </a:pPr>
            <a:r>
              <a:rPr lang="en"/>
              <a:t>The MF and UHF wafers each have 1720 detectors, while the LF, being larger wavelength, has considerably fewer at 236.</a:t>
            </a:r>
            <a:endParaRPr/>
          </a:p>
          <a:p>
            <a:pPr indent="-298450" lvl="0" marL="457200" rtl="0" algn="l">
              <a:spcBef>
                <a:spcPts val="0"/>
              </a:spcBef>
              <a:spcAft>
                <a:spcPts val="0"/>
              </a:spcAft>
              <a:buSzPts val="1100"/>
              <a:buChar char="●"/>
            </a:pPr>
            <a:r>
              <a:rPr lang="en"/>
              <a:t>To read out all these detectors, we use a scheme known as microwave-SQUID multiplexing, or umux, which is </a:t>
            </a:r>
            <a:r>
              <a:rPr lang="en"/>
              <a:t>depicted</a:t>
            </a:r>
            <a:r>
              <a:rPr lang="en"/>
              <a:t> schematically at the bottom right, but I won’t go into to much detail about, I’ll just say that each TESs is coupled to a GHz resonator, and we put up to 910 of these resonator channels on a single line of coax. That’s what this transmission plot here is showing.</a:t>
            </a:r>
            <a:endParaRPr/>
          </a:p>
          <a:p>
            <a:pPr indent="-298450" lvl="0" marL="457200" rtl="0" algn="l">
              <a:spcBef>
                <a:spcPts val="0"/>
              </a:spcBef>
              <a:spcAft>
                <a:spcPts val="0"/>
              </a:spcAft>
              <a:buSzPts val="1100"/>
              <a:buChar char="●"/>
            </a:pPr>
            <a:r>
              <a:rPr lang="en"/>
              <a:t>The detectors, optical coupling components, and umux circuitry are all packaged into detector modules, which is shown at top right. The detector modules are interchangeable between the LAT and the SATs.</a:t>
            </a:r>
            <a:endParaRPr/>
          </a:p>
          <a:p>
            <a:pPr indent="-298450" lvl="0" marL="457200" rtl="0" algn="l">
              <a:spcBef>
                <a:spcPts val="0"/>
              </a:spcBef>
              <a:spcAft>
                <a:spcPts val="0"/>
              </a:spcAft>
              <a:buSzPts val="1100"/>
              <a:buChar char="●"/>
            </a:pPr>
            <a:r>
              <a:rPr lang="en"/>
              <a:t>To </a:t>
            </a:r>
            <a:r>
              <a:rPr lang="en"/>
              <a:t>operate the TESs and read out the umux circuit, we use custom electronics produced by SLAC. (Call out Zeesh?)</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g3cf295f565c_0_5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5" name="Google Shape;235;g3cf295f565c_0_5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3c50990eefb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3c50990eefb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That finishes the details of the instruments, now a little more about the site.</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Char char="●"/>
            </a:pPr>
            <a:r>
              <a:rPr lang="en"/>
              <a:t>The observatory is in northern Chile in the Atacama Desert – the driest non-polar desert on the planet. Good for observing in microwave</a:t>
            </a:r>
            <a:endParaRPr/>
          </a:p>
          <a:p>
            <a:pPr indent="-298450" lvl="0" marL="457200" rtl="0" algn="l">
              <a:spcBef>
                <a:spcPts val="0"/>
              </a:spcBef>
              <a:spcAft>
                <a:spcPts val="0"/>
              </a:spcAft>
              <a:buSzPts val="1100"/>
              <a:buChar char="●"/>
            </a:pPr>
            <a:r>
              <a:rPr lang="en"/>
              <a:t>Being at low </a:t>
            </a:r>
            <a:r>
              <a:rPr lang="en"/>
              <a:t>latitudes</a:t>
            </a:r>
            <a:r>
              <a:rPr lang="en"/>
              <a:t>, closer to the equator, gives us access to a large fraction of the sky.</a:t>
            </a:r>
            <a:endParaRPr/>
          </a:p>
          <a:p>
            <a:pPr indent="-298450" lvl="0" marL="457200" rtl="0" algn="l">
              <a:spcBef>
                <a:spcPts val="0"/>
              </a:spcBef>
              <a:spcAft>
                <a:spcPts val="0"/>
              </a:spcAft>
              <a:buSzPts val="1100"/>
              <a:buChar char="●"/>
            </a:pPr>
            <a:r>
              <a:rPr lang="en"/>
              <a:t>The observatory is on Cerro Toco at an elevation of 5200m. The plateau right next to the observatory is where ALMA is situated.</a:t>
            </a:r>
            <a:endParaRPr/>
          </a:p>
          <a:p>
            <a:pPr indent="-298450" lvl="0" marL="457200" rtl="0" algn="l">
              <a:spcBef>
                <a:spcPts val="0"/>
              </a:spcBef>
              <a:spcAft>
                <a:spcPts val="0"/>
              </a:spcAft>
              <a:buSzPts val="1100"/>
              <a:buChar char="●"/>
            </a:pPr>
            <a:r>
              <a:rPr lang="en"/>
              <a:t>The site is the same used by ACT, Polarbear, CLASS. CCAT is on a peak nearby</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g3d0af13d971_6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9" name="Google Shape;249;g3d0af13d971_6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solidFill>
                  <a:schemeClr val="dk1"/>
                </a:solidFill>
              </a:rPr>
              <a:t>Simons Observatory is a project sited in the Atacama Desert in Chile designed to measure the cosmic microwave background (shown here), but a</a:t>
            </a:r>
            <a:r>
              <a:rPr lang="en"/>
              <a:t>s a suite of instruments </a:t>
            </a:r>
            <a:r>
              <a:rPr lang="en">
                <a:solidFill>
                  <a:schemeClr val="dk1"/>
                </a:solidFill>
              </a:rPr>
              <a:t>surveying the millimeter-wave sky</a:t>
            </a:r>
            <a:r>
              <a:rPr lang="en"/>
              <a:t>, SO has a broad science program.</a:t>
            </a:r>
            <a:endParaRPr/>
          </a:p>
          <a:p>
            <a:pPr indent="-298450" lvl="0" marL="457200" rtl="0" algn="l">
              <a:spcBef>
                <a:spcPts val="0"/>
              </a:spcBef>
              <a:spcAft>
                <a:spcPts val="0"/>
              </a:spcAft>
              <a:buSzPts val="1100"/>
              <a:buChar char="●"/>
            </a:pPr>
            <a:r>
              <a:rPr lang="en"/>
              <a:t>The two banners I have at the top of this slide are the recent reports of the Particle Physics Project Prioritization Panel (P5) and the Decadal Survey on Astronomy and Astrophysics 2020 (Astro2020). These committees were charged with surveying the fields of particle physics, astronomy, an astrophysics to identify the “most compelling science goals” to pursue in the next decade.</a:t>
            </a:r>
            <a:endParaRPr/>
          </a:p>
          <a:p>
            <a:pPr indent="-298450" lvl="0" marL="457200" rtl="0" algn="l">
              <a:spcBef>
                <a:spcPts val="0"/>
              </a:spcBef>
              <a:spcAft>
                <a:spcPts val="0"/>
              </a:spcAft>
              <a:buSzPts val="1100"/>
              <a:buChar char="●"/>
            </a:pPr>
            <a:r>
              <a:rPr lang="en">
                <a:solidFill>
                  <a:schemeClr val="dk1"/>
                </a:solidFill>
              </a:rPr>
              <a:t>Simons Observatory is uniquely positioned to contribute to all science areas highlighted in the P5 and Astro2020 reports.</a:t>
            </a:r>
            <a:endParaRPr>
              <a:solidFill>
                <a:schemeClr val="dk1"/>
              </a:solidFill>
            </a:endParaRPr>
          </a:p>
          <a:p>
            <a:pPr indent="-298450" lvl="1" marL="914400" rtl="0" algn="l">
              <a:spcBef>
                <a:spcPts val="0"/>
              </a:spcBef>
              <a:spcAft>
                <a:spcPts val="0"/>
              </a:spcAft>
              <a:buClr>
                <a:schemeClr val="dk1"/>
              </a:buClr>
              <a:buSzPts val="1100"/>
              <a:buChar char="○"/>
            </a:pPr>
            <a:r>
              <a:rPr lang="en">
                <a:solidFill>
                  <a:schemeClr val="dk1"/>
                </a:solidFill>
              </a:rPr>
              <a:t>There’s shedding light on the dark sector that lies at the core of the Lambda-CDM model </a:t>
            </a:r>
            <a:endParaRPr>
              <a:solidFill>
                <a:schemeClr val="dk1"/>
              </a:solidFill>
            </a:endParaRPr>
          </a:p>
          <a:p>
            <a:pPr indent="-298450" lvl="1" marL="914400" rtl="0" algn="l">
              <a:spcBef>
                <a:spcPts val="0"/>
              </a:spcBef>
              <a:spcAft>
                <a:spcPts val="0"/>
              </a:spcAft>
              <a:buClr>
                <a:schemeClr val="dk1"/>
              </a:buClr>
              <a:buSzPts val="1100"/>
              <a:buChar char="○"/>
            </a:pPr>
            <a:r>
              <a:rPr lang="en">
                <a:solidFill>
                  <a:schemeClr val="dk1"/>
                </a:solidFill>
              </a:rPr>
              <a:t>Search primordial gravitational waves, p</a:t>
            </a:r>
            <a:r>
              <a:rPr lang="en">
                <a:solidFill>
                  <a:schemeClr val="dk1"/>
                </a:solidFill>
              </a:rPr>
              <a:t>robing the physics of cosmic inflation, corresponding to energy scales impossible at terrestrial colliders</a:t>
            </a:r>
            <a:endParaRPr>
              <a:solidFill>
                <a:schemeClr val="dk1"/>
              </a:solidFill>
            </a:endParaRPr>
          </a:p>
          <a:p>
            <a:pPr indent="-298450" lvl="1" marL="914400" rtl="0" algn="l">
              <a:spcBef>
                <a:spcPts val="0"/>
              </a:spcBef>
              <a:spcAft>
                <a:spcPts val="0"/>
              </a:spcAft>
              <a:buClr>
                <a:schemeClr val="dk1"/>
              </a:buClr>
              <a:buSzPts val="1100"/>
              <a:buChar char="○"/>
            </a:pPr>
            <a:r>
              <a:rPr lang="en">
                <a:solidFill>
                  <a:schemeClr val="dk1"/>
                </a:solidFill>
              </a:rPr>
              <a:t>Constraining the mass of the neutrino and hunting for any new light relic particles</a:t>
            </a:r>
            <a:endParaRPr>
              <a:solidFill>
                <a:schemeClr val="dk1"/>
              </a:solidFill>
            </a:endParaRPr>
          </a:p>
          <a:p>
            <a:pPr indent="-298450" lvl="1" marL="914400" rtl="0" algn="l">
              <a:spcBef>
                <a:spcPts val="0"/>
              </a:spcBef>
              <a:spcAft>
                <a:spcPts val="0"/>
              </a:spcAft>
              <a:buClr>
                <a:schemeClr val="dk1"/>
              </a:buClr>
              <a:buSzPts val="1100"/>
              <a:buChar char="○"/>
            </a:pPr>
            <a:r>
              <a:rPr lang="en">
                <a:solidFill>
                  <a:schemeClr val="dk1"/>
                </a:solidFill>
              </a:rPr>
              <a:t>Studying galaxy formation and evolution, as well as the stars and star systems inside those galaxies, including transient events such as GRBs, FRBs, stellar flares, etc.</a:t>
            </a:r>
            <a:endParaRPr>
              <a:solidFill>
                <a:schemeClr val="dk1"/>
              </a:solidFill>
            </a:endParaRPr>
          </a:p>
          <a:p>
            <a:pPr indent="-298450" lvl="0" marL="457200" rtl="0" algn="l">
              <a:spcBef>
                <a:spcPts val="0"/>
              </a:spcBef>
              <a:spcAft>
                <a:spcPts val="0"/>
              </a:spcAft>
              <a:buClr>
                <a:schemeClr val="dk1"/>
              </a:buClr>
              <a:buSzPts val="1100"/>
              <a:buChar char="●"/>
            </a:pPr>
            <a:r>
              <a:rPr lang="en">
                <a:solidFill>
                  <a:schemeClr val="dk1"/>
                </a:solidFill>
              </a:rPr>
              <a:t>All of this is in the SO science program.</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
                <a:solidFill>
                  <a:schemeClr val="dk1"/>
                </a:solidFill>
              </a:rPr>
              <a:t>(Worlds and Suns in Context,New Messengers and New Physics,Cosmic Ecosystems)</a:t>
            </a:r>
            <a:endParaRPr>
              <a:solidFill>
                <a:schemeClr val="dk1"/>
              </a:solidFill>
            </a:endParaRPr>
          </a:p>
          <a:p>
            <a:pPr indent="0" lvl="0" marL="0" rtl="0" algn="l">
              <a:spcBef>
                <a:spcPts val="0"/>
              </a:spcBef>
              <a:spcAft>
                <a:spcPts val="0"/>
              </a:spcAft>
              <a:buNone/>
            </a:pPr>
            <a:r>
              <a:rPr lang="en">
                <a:solidFill>
                  <a:schemeClr val="dk1"/>
                </a:solidFill>
              </a:rPr>
              <a:t>(Decipher the quantum realm,Illuminate the Invisible Universe,Explore New Paradigms in Physics)</a:t>
            </a:r>
            <a:endParaRPr>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g3c50990eefb_0_3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6" name="Google Shape;306;g3c50990eefb_0_3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As you saw in the previous video, the observatory is built, and SO is taking data!</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Char char="●"/>
            </a:pPr>
            <a:r>
              <a:rPr lang="en"/>
              <a:t>Here is a time lapse of the four telescopes observing over the course of a week.</a:t>
            </a:r>
            <a:endParaRPr/>
          </a:p>
          <a:p>
            <a:pPr indent="-298450" lvl="0" marL="457200" rtl="0" algn="l">
              <a:spcBef>
                <a:spcPts val="0"/>
              </a:spcBef>
              <a:spcAft>
                <a:spcPts val="0"/>
              </a:spcAft>
              <a:buSzPts val="1100"/>
              <a:buChar char="●"/>
            </a:pPr>
            <a:r>
              <a:rPr lang="en"/>
              <a:t>The two MF SATs achieved first light at the end of 2023, and have been conducting initial science observations</a:t>
            </a:r>
            <a:endParaRPr/>
          </a:p>
          <a:p>
            <a:pPr indent="-298450" lvl="0" marL="457200" rtl="0" algn="l">
              <a:spcBef>
                <a:spcPts val="0"/>
              </a:spcBef>
              <a:spcAft>
                <a:spcPts val="0"/>
              </a:spcAft>
              <a:buSzPts val="1100"/>
              <a:buChar char="●"/>
            </a:pPr>
            <a:r>
              <a:rPr lang="en"/>
              <a:t>The UHF SAT had first light in September of 2024, and is still being commissioned. (Just saw its first CMB maps a few days ago)</a:t>
            </a:r>
            <a:endParaRPr/>
          </a:p>
          <a:p>
            <a:pPr indent="-298450" lvl="0" marL="457200" rtl="0" algn="l">
              <a:spcBef>
                <a:spcPts val="0"/>
              </a:spcBef>
              <a:spcAft>
                <a:spcPts val="0"/>
              </a:spcAft>
              <a:buSzPts val="1100"/>
              <a:buChar char="●"/>
            </a:pPr>
            <a:r>
              <a:rPr lang="en"/>
              <a:t>The LAT was deployed with its initial allotment of six optics tubes being installed by February 2024, while the telescope mirrors followed a year later</a:t>
            </a:r>
            <a:endParaRPr/>
          </a:p>
          <a:p>
            <a:pPr indent="-298450" lvl="0" marL="457200" rtl="0" algn="l">
              <a:spcBef>
                <a:spcPts val="0"/>
              </a:spcBef>
              <a:spcAft>
                <a:spcPts val="0"/>
              </a:spcAft>
              <a:buSzPts val="1100"/>
              <a:buChar char="●"/>
            </a:pPr>
            <a:r>
              <a:rPr lang="en"/>
              <a:t>The LAT has also conducted initial science </a:t>
            </a:r>
            <a:r>
              <a:rPr lang="en"/>
              <a:t>observations.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4" name="Shape 314"/>
        <p:cNvGrpSpPr/>
        <p:nvPr/>
      </p:nvGrpSpPr>
      <p:grpSpPr>
        <a:xfrm>
          <a:off x="0" y="0"/>
          <a:ext cx="0" cy="0"/>
          <a:chOff x="0" y="0"/>
          <a:chExt cx="0" cy="0"/>
        </a:xfrm>
      </p:grpSpPr>
      <p:sp>
        <p:nvSpPr>
          <p:cNvPr id="315" name="Google Shape;315;g3c50990eefb_0_4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6" name="Google Shape;316;g3c50990eefb_0_4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First, the MF SATs. This is just a preview of Erik’s more detailed talk on Saturday, so please attend that for more.</a:t>
            </a:r>
            <a:endParaRPr/>
          </a:p>
          <a:p>
            <a:pPr indent="-298450" lvl="0" marL="457200" rtl="0" algn="l">
              <a:spcBef>
                <a:spcPts val="0"/>
              </a:spcBef>
              <a:spcAft>
                <a:spcPts val="0"/>
              </a:spcAft>
              <a:buSzPts val="1100"/>
              <a:buChar char="●"/>
            </a:pPr>
            <a:r>
              <a:rPr lang="en"/>
              <a:t>The plots on the right are showing the detector performance in each observing band; per-detector for each individual SATs as well as the combined performance across a range of observing conditions. </a:t>
            </a:r>
            <a:endParaRPr/>
          </a:p>
          <a:p>
            <a:pPr indent="-298450" lvl="1" marL="914400" rtl="0" algn="l">
              <a:spcBef>
                <a:spcPts val="0"/>
              </a:spcBef>
              <a:spcAft>
                <a:spcPts val="0"/>
              </a:spcAft>
              <a:buSzPts val="1100"/>
              <a:buChar char="○"/>
            </a:pPr>
            <a:r>
              <a:rPr lang="en"/>
              <a:t>Noise-equivalent temperature: lower is </a:t>
            </a:r>
            <a:r>
              <a:rPr lang="en"/>
              <a:t>better</a:t>
            </a:r>
            <a:r>
              <a:rPr lang="en"/>
              <a:t>! Indicated are the baseline and goal numbers from our original forecasting paper.</a:t>
            </a:r>
            <a:endParaRPr/>
          </a:p>
          <a:p>
            <a:pPr indent="-298450" lvl="1" marL="914400" rtl="0" algn="l">
              <a:spcBef>
                <a:spcPts val="0"/>
              </a:spcBef>
              <a:spcAft>
                <a:spcPts val="0"/>
              </a:spcAft>
              <a:buSzPts val="1100"/>
              <a:buChar char="○"/>
            </a:pPr>
            <a:r>
              <a:rPr lang="en"/>
              <a:t>The detectors are exceeding the target sensitivity, meaning we are on-track to achieving the targeted map depths.</a:t>
            </a:r>
            <a:endParaRPr/>
          </a:p>
          <a:p>
            <a:pPr indent="-298450" lvl="0" marL="457200" rtl="0" algn="l">
              <a:spcBef>
                <a:spcPts val="0"/>
              </a:spcBef>
              <a:spcAft>
                <a:spcPts val="0"/>
              </a:spcAft>
              <a:buSzPts val="1100"/>
              <a:buChar char="●"/>
            </a:pPr>
            <a:r>
              <a:rPr lang="en"/>
              <a:t>Here on the left are the polarization maps of the full SAT survey footprint, produced with just a few months of data.</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g3d5c020dcde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6" name="Google Shape;326;g3d5c020dcde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0" name="Shape 330"/>
        <p:cNvGrpSpPr/>
        <p:nvPr/>
      </p:nvGrpSpPr>
      <p:grpSpPr>
        <a:xfrm>
          <a:off x="0" y="0"/>
          <a:ext cx="0" cy="0"/>
          <a:chOff x="0" y="0"/>
          <a:chExt cx="0" cy="0"/>
        </a:xfrm>
      </p:grpSpPr>
      <p:sp>
        <p:nvSpPr>
          <p:cNvPr id="331" name="Google Shape;331;g3cf295f565c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2" name="Google Shape;332;g3cf295f565c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Here are zoomed-in regions of those polarization maps, on one of the deep patches, where you can see vertical and horizontal structure in Q and cross-hatching in U which is a signature of high signal-to-noise E-modes.</a:t>
            </a:r>
            <a:endParaRPr/>
          </a:p>
          <a:p>
            <a:pPr indent="-298450" lvl="0" marL="457200" rtl="0" algn="l">
              <a:spcBef>
                <a:spcPts val="0"/>
              </a:spcBef>
              <a:spcAft>
                <a:spcPts val="0"/>
              </a:spcAft>
              <a:buSzPts val="1100"/>
              <a:buChar char="●"/>
            </a:pPr>
            <a:r>
              <a:rPr lang="en"/>
              <a:t>A map of the E-modes themselves is also shown, along with a segment of the E-mode power spectrum derived from this map, compared to that of Planck. We’re already doing quite well.</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0" name="Shape 340"/>
        <p:cNvGrpSpPr/>
        <p:nvPr/>
      </p:nvGrpSpPr>
      <p:grpSpPr>
        <a:xfrm>
          <a:off x="0" y="0"/>
          <a:ext cx="0" cy="0"/>
          <a:chOff x="0" y="0"/>
          <a:chExt cx="0" cy="0"/>
        </a:xfrm>
      </p:grpSpPr>
      <p:sp>
        <p:nvSpPr>
          <p:cNvPr id="341" name="Google Shape;341;g3cf295f565c_0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2" name="Google Shape;342;g3cf295f565c_0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Now for the LAT. Similar to before, the plots on the bottom are showing detector performance relative to the baseline and goal noise predictions used when forecasting. (lower is better)</a:t>
            </a:r>
            <a:endParaRPr/>
          </a:p>
          <a:p>
            <a:pPr indent="-298450" lvl="0" marL="457200" rtl="0" algn="l">
              <a:spcBef>
                <a:spcPts val="0"/>
              </a:spcBef>
              <a:spcAft>
                <a:spcPts val="0"/>
              </a:spcAft>
              <a:buSzPts val="1100"/>
              <a:buChar char="●"/>
            </a:pPr>
            <a:r>
              <a:rPr lang="en"/>
              <a:t>In this plot of instrument NET vs PWV, taken across many different observations, you can see that at 90ghz, we’re exceeding goal sensitivity. In fact, the baseline threshold is off the plot!</a:t>
            </a:r>
            <a:endParaRPr/>
          </a:p>
          <a:p>
            <a:pPr indent="-298450" lvl="0" marL="457200" rtl="0" algn="l">
              <a:spcBef>
                <a:spcPts val="0"/>
              </a:spcBef>
              <a:spcAft>
                <a:spcPts val="0"/>
              </a:spcAft>
              <a:buSzPts val="1100"/>
              <a:buChar char="●"/>
            </a:pPr>
            <a:r>
              <a:rPr lang="en"/>
              <a:t>The plot on the bottom right gives a similar metric, but this time on a per-detector module basis across all deployed observing bands. Again here you see we’re exceeding baseline sensitivity across all bands.</a:t>
            </a:r>
            <a:endParaRPr/>
          </a:p>
          <a:p>
            <a:pPr indent="-298450" lvl="1" marL="914400" rtl="0" algn="l">
              <a:spcBef>
                <a:spcPts val="0"/>
              </a:spcBef>
              <a:spcAft>
                <a:spcPts val="0"/>
              </a:spcAft>
              <a:buSzPts val="1100"/>
              <a:buChar char="○"/>
            </a:pPr>
            <a:r>
              <a:rPr lang="en"/>
              <a:t>90/150 bands as well as our 220/280 bands.</a:t>
            </a:r>
            <a:endParaRPr/>
          </a:p>
          <a:p>
            <a:pPr indent="-298450" lvl="1" marL="914400" rtl="0" algn="l">
              <a:spcBef>
                <a:spcPts val="0"/>
              </a:spcBef>
              <a:spcAft>
                <a:spcPts val="0"/>
              </a:spcAft>
              <a:buSzPts val="1100"/>
              <a:buChar char="○"/>
            </a:pPr>
            <a:r>
              <a:rPr lang="en"/>
              <a:t>The outlier points are caused to issues in the readout wiring that we expect to be fixed.</a:t>
            </a:r>
            <a:endParaRPr/>
          </a:p>
          <a:p>
            <a:pPr indent="-298450" lvl="0" marL="457200" rtl="0" algn="l">
              <a:spcBef>
                <a:spcPts val="0"/>
              </a:spcBef>
              <a:spcAft>
                <a:spcPts val="0"/>
              </a:spcAft>
              <a:buSzPts val="1100"/>
              <a:buChar char="●"/>
            </a:pPr>
            <a:r>
              <a:rPr lang="en"/>
              <a:t>This is all to say that we’re on track to reach our target map depths and the forecasted science goals. The plot on the top right shows the map depth as a function of area for the LAT initial science results; we have reached the same map depths as ACT DR6, over an area of 500 square degrees </a:t>
            </a:r>
            <a:r>
              <a:rPr lang="en">
                <a:solidFill>
                  <a:schemeClr val="dk1"/>
                </a:solidFill>
              </a:rPr>
              <a:t>with just 180 hours of observing.</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g3cdb689d801_0_4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2" name="Google Shape;352;g3cdb689d801_0_4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Just to further compare to ACT for a second, here is a temperature map from ACT DR6, corresponding to 5 years of data taking</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g3cf295f565c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0" name="Google Shape;360;g3cf295f565c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rPr>
              <a:t>And here is that same region of sky seen by SO…</a:t>
            </a:r>
            <a:endParaRPr>
              <a:solidFill>
                <a:schemeClr val="dk1"/>
              </a:solidFill>
            </a:endParaRPr>
          </a:p>
          <a:p>
            <a:pPr indent="-298450" lvl="0" marL="457200" rtl="0" algn="l">
              <a:spcBef>
                <a:spcPts val="0"/>
              </a:spcBef>
              <a:spcAft>
                <a:spcPts val="0"/>
              </a:spcAft>
              <a:buClr>
                <a:schemeClr val="dk1"/>
              </a:buClr>
              <a:buSzPts val="1100"/>
              <a:buChar char="●"/>
            </a:pPr>
            <a:r>
              <a:rPr lang="en">
                <a:solidFill>
                  <a:schemeClr val="dk1"/>
                </a:solidFill>
              </a:rPr>
              <a:t>It’s amazing how much detail you can see in the map. There’s the primary CMB of course but also</a:t>
            </a:r>
            <a:endParaRPr>
              <a:solidFill>
                <a:schemeClr val="dk1"/>
              </a:solidFill>
            </a:endParaRPr>
          </a:p>
          <a:p>
            <a:pPr indent="-298450" lvl="0" marL="457200" rtl="0" algn="l">
              <a:spcBef>
                <a:spcPts val="0"/>
              </a:spcBef>
              <a:spcAft>
                <a:spcPts val="0"/>
              </a:spcAft>
              <a:buClr>
                <a:schemeClr val="dk1"/>
              </a:buClr>
              <a:buSzPts val="1100"/>
              <a:buChar char="●"/>
            </a:pPr>
            <a:r>
              <a:rPr lang="en">
                <a:solidFill>
                  <a:schemeClr val="dk1"/>
                </a:solidFill>
              </a:rPr>
              <a:t>Point sources. There are tons of point in this map, I’ve circled just a few – these are AGN or dusty star-forming galaxies, or other sources</a:t>
            </a:r>
            <a:endParaRPr>
              <a:solidFill>
                <a:schemeClr val="dk1"/>
              </a:solidFill>
            </a:endParaRPr>
          </a:p>
          <a:p>
            <a:pPr indent="-298450" lvl="0" marL="457200" rtl="0" algn="l">
              <a:spcBef>
                <a:spcPts val="0"/>
              </a:spcBef>
              <a:spcAft>
                <a:spcPts val="0"/>
              </a:spcAft>
              <a:buClr>
                <a:schemeClr val="dk1"/>
              </a:buClr>
              <a:buSzPts val="1100"/>
              <a:buChar char="●"/>
            </a:pPr>
            <a:r>
              <a:rPr lang="en">
                <a:solidFill>
                  <a:schemeClr val="dk1"/>
                </a:solidFill>
              </a:rPr>
              <a:t>There are also galaxy clusters, which show up as shadows </a:t>
            </a:r>
            <a:r>
              <a:rPr lang="en">
                <a:solidFill>
                  <a:schemeClr val="dk1"/>
                </a:solidFill>
              </a:rPr>
              <a:t>against</a:t>
            </a:r>
            <a:r>
              <a:rPr lang="en">
                <a:solidFill>
                  <a:schemeClr val="dk1"/>
                </a:solidFill>
              </a:rPr>
              <a:t> </a:t>
            </a:r>
            <a:r>
              <a:rPr lang="en">
                <a:solidFill>
                  <a:schemeClr val="dk1"/>
                </a:solidFill>
              </a:rPr>
              <a:t>the</a:t>
            </a:r>
            <a:r>
              <a:rPr lang="en">
                <a:solidFill>
                  <a:schemeClr val="dk1"/>
                </a:solidFill>
              </a:rPr>
              <a:t> CMB in the 90ghz band.</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g3cf295f565c_0_4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 name="Google Shape;382;g3cf295f565c_0_4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spectra in the plot are computed for an example cluster with Compton-y parameter y = 10−4 , optical depth τ = 0.01, and line-of-sight peculiar velocity vLOS/c = 0.005.</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g3c50990eefb_0_5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9" name="Google Shape;389;g3c50990eefb_0_5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Now for the science from the LAT maps. Again this is just a preview of a more detailed talk, which Merry will give on Saturday</a:t>
            </a:r>
            <a:endParaRPr/>
          </a:p>
          <a:p>
            <a:pPr indent="-298450" lvl="0" marL="457200" rtl="0" algn="l">
              <a:spcBef>
                <a:spcPts val="0"/>
              </a:spcBef>
              <a:spcAft>
                <a:spcPts val="0"/>
              </a:spcAft>
              <a:buSzPts val="1100"/>
              <a:buChar char="●"/>
            </a:pPr>
            <a:r>
              <a:rPr lang="en"/>
              <a:t>In both temperature and polarization, we’re seeing good </a:t>
            </a:r>
            <a:r>
              <a:rPr lang="en"/>
              <a:t>sensitivity</a:t>
            </a:r>
            <a:r>
              <a:rPr lang="en"/>
              <a:t> across all bands, and also good agreement between bands.</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7" name="Shape 397"/>
        <p:cNvGrpSpPr/>
        <p:nvPr/>
      </p:nvGrpSpPr>
      <p:grpSpPr>
        <a:xfrm>
          <a:off x="0" y="0"/>
          <a:ext cx="0" cy="0"/>
          <a:chOff x="0" y="0"/>
          <a:chExt cx="0" cy="0"/>
        </a:xfrm>
      </p:grpSpPr>
      <p:sp>
        <p:nvSpPr>
          <p:cNvPr id="398" name="Google Shape;398;g3d5c020dcde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9" name="Google Shape;399;g3d5c020dcde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3" name="Shape 403"/>
        <p:cNvGrpSpPr/>
        <p:nvPr/>
      </p:nvGrpSpPr>
      <p:grpSpPr>
        <a:xfrm>
          <a:off x="0" y="0"/>
          <a:ext cx="0" cy="0"/>
          <a:chOff x="0" y="0"/>
          <a:chExt cx="0" cy="0"/>
        </a:xfrm>
      </p:grpSpPr>
      <p:sp>
        <p:nvSpPr>
          <p:cNvPr id="404" name="Google Shape;404;g3c50990eefb_0_6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5" name="Google Shape;405;g3c50990eefb_0_6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In addition to the power spectra of the CMB, we can use it as a backlight to study matter that lies along the line of sight between us and the surface of last scattering</a:t>
            </a:r>
            <a:endParaRPr/>
          </a:p>
          <a:p>
            <a:pPr indent="-298450" lvl="0" marL="457200" rtl="0" algn="l">
              <a:spcBef>
                <a:spcPts val="0"/>
              </a:spcBef>
              <a:spcAft>
                <a:spcPts val="0"/>
              </a:spcAft>
              <a:buSzPts val="1100"/>
              <a:buChar char="●"/>
            </a:pPr>
            <a:r>
              <a:rPr lang="en"/>
              <a:t>Ola will give a talk focusing on this on Saturday, </a:t>
            </a:r>
            <a:endParaRPr/>
          </a:p>
          <a:p>
            <a:pPr indent="-298450" lvl="0" marL="457200" rtl="0" algn="l">
              <a:spcBef>
                <a:spcPts val="0"/>
              </a:spcBef>
              <a:spcAft>
                <a:spcPts val="0"/>
              </a:spcAft>
              <a:buSzPts val="1100"/>
              <a:buChar char="●"/>
            </a:pPr>
            <a:r>
              <a:rPr lang="en"/>
              <a:t>Here I’m showing the reconstructed gravitational lensing potential, overlaid with CIB contours from Planck. You can clearly see the correlation by eye.</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g3d5c020dcde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5" name="Google Shape;415;g3d5c020dcde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g3cdb689d801_0_4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1" name="Google Shape;421;g3cdb689d801_0_4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Those early science results I just previewed, and which you’ll hear more about on Saturday, were taken with the Observatory in it’s initial configuration.</a:t>
            </a:r>
            <a:endParaRPr/>
          </a:p>
          <a:p>
            <a:pPr indent="0" lvl="0" marL="0" rtl="0" algn="l">
              <a:spcBef>
                <a:spcPts val="0"/>
              </a:spcBef>
              <a:spcAft>
                <a:spcPts val="0"/>
              </a:spcAft>
              <a:buNone/>
            </a:pPr>
            <a:r>
              <a:rPr lang="en"/>
              <a:t>There are a number of upgrades coming to the observatory soon.</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7" name="Shape 427"/>
        <p:cNvGrpSpPr/>
        <p:nvPr/>
      </p:nvGrpSpPr>
      <p:grpSpPr>
        <a:xfrm>
          <a:off x="0" y="0"/>
          <a:ext cx="0" cy="0"/>
          <a:chOff x="0" y="0"/>
          <a:chExt cx="0" cy="0"/>
        </a:xfrm>
      </p:grpSpPr>
      <p:sp>
        <p:nvSpPr>
          <p:cNvPr id="428" name="Google Shape;428;g3c50990eefb_0_7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9" name="Google Shape;429;g3c50990eefb_0_7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first upgrade is largely complete, and that’s the deployment of additional optics tubes in the LAT.</a:t>
            </a:r>
            <a:endParaRPr/>
          </a:p>
          <a:p>
            <a:pPr indent="-298450" lvl="0" marL="457200" rtl="0" algn="l">
              <a:spcBef>
                <a:spcPts val="0"/>
              </a:spcBef>
              <a:spcAft>
                <a:spcPts val="0"/>
              </a:spcAft>
              <a:buSzPts val="1100"/>
              <a:buChar char="●"/>
            </a:pPr>
            <a:r>
              <a:rPr lang="en"/>
              <a:t>Previously there were just six optics tubes installed, 4 MF and 2 UHF. In January, we installed 7 additional tubes, doubling the number of MF and UHF tubes, and also installing the LF optics tube which had been left out of the initial deployment. This raises the number of detectors installed in the LAT from 30,000 to 60,000. This upgrade was completed 18 months head of the original schedule.</a:t>
            </a:r>
            <a:endParaRPr/>
          </a:p>
          <a:p>
            <a:pPr indent="-298450" lvl="0" marL="457200" rtl="0" algn="l">
              <a:spcBef>
                <a:spcPts val="0"/>
              </a:spcBef>
              <a:spcAft>
                <a:spcPts val="0"/>
              </a:spcAft>
              <a:buSzPts val="1100"/>
              <a:buChar char="●"/>
            </a:pPr>
            <a:r>
              <a:rPr lang="en"/>
              <a:t>This upgrade was made possible by sizeable NSF grant, which also provided for the construction of a 1 megawatt photovoltaic array to provide power to Observatory and decrease our dependence on diesel generators. All the solar panels were recently installed, as you can see here.</a:t>
            </a:r>
            <a:endParaRPr/>
          </a:p>
          <a:p>
            <a:pPr indent="-298450" lvl="0" marL="457200" rtl="0" algn="l">
              <a:spcBef>
                <a:spcPts val="0"/>
              </a:spcBef>
              <a:spcAft>
                <a:spcPts val="0"/>
              </a:spcAft>
              <a:buSzPts val="1100"/>
              <a:buChar char="●"/>
            </a:pPr>
            <a:r>
              <a:rPr lang="en"/>
              <a:t>The grant also provides improved data management, which will have many benefits for the community, including rapid mapmaking so we can send out transient alerts for time-sensitive follow-up observing by other instruments, and the timely release of public data products.</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5" name="Shape 445"/>
        <p:cNvGrpSpPr/>
        <p:nvPr/>
      </p:nvGrpSpPr>
      <p:grpSpPr>
        <a:xfrm>
          <a:off x="0" y="0"/>
          <a:ext cx="0" cy="0"/>
          <a:chOff x="0" y="0"/>
          <a:chExt cx="0" cy="0"/>
        </a:xfrm>
      </p:grpSpPr>
      <p:sp>
        <p:nvSpPr>
          <p:cNvPr id="446" name="Google Shape;446;g3c50990eefb_0_7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7" name="Google Shape;447;g3c50990eefb_0_7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Here’s a general timeline of the LAT science program</a:t>
            </a:r>
            <a:r>
              <a:rPr lang="en"/>
              <a:t>, taken from the recent LAT forecasting paper.</a:t>
            </a:r>
            <a:endParaRPr/>
          </a:p>
          <a:p>
            <a:pPr indent="-298450" lvl="0" marL="457200" rtl="0" algn="l">
              <a:spcBef>
                <a:spcPts val="0"/>
              </a:spcBef>
              <a:spcAft>
                <a:spcPts val="0"/>
              </a:spcAft>
              <a:buSzPts val="1100"/>
              <a:buChar char="●"/>
            </a:pPr>
            <a:r>
              <a:rPr lang="en"/>
              <a:t>Commissioning and ISO with initial set of OT. We’ve installed the remaining OT early, and will commission them before moving into full observing.</a:t>
            </a:r>
            <a:endParaRPr/>
          </a:p>
          <a:p>
            <a:pPr indent="-298450" lvl="0" marL="457200" rtl="0" algn="l">
              <a:spcBef>
                <a:spcPts val="0"/>
              </a:spcBef>
              <a:spcAft>
                <a:spcPts val="0"/>
              </a:spcAft>
              <a:buSzPts val="1100"/>
              <a:buChar char="●"/>
            </a:pPr>
            <a:r>
              <a:rPr lang="en"/>
              <a:t>Once we’re conducting regular observations, we expect to have regular public data releases, as well issuing those transient event notices.</a:t>
            </a:r>
            <a:endParaRPr/>
          </a:p>
          <a:p>
            <a:pPr indent="-298450" lvl="0" marL="457200" rtl="0" algn="l">
              <a:spcBef>
                <a:spcPts val="0"/>
              </a:spcBef>
              <a:spcAft>
                <a:spcPts val="0"/>
              </a:spcAft>
              <a:buSzPts val="1100"/>
              <a:buChar char="●"/>
            </a:pPr>
            <a:r>
              <a:rPr lang="en"/>
              <a:t>The beginning of full SO operations is well-timed to other surveys operating in the near term – DESI, Rubin, Euclid.</a:t>
            </a:r>
            <a:endParaRPr/>
          </a:p>
          <a:p>
            <a:pPr indent="-298450" lvl="0" marL="457200" rtl="0" algn="l">
              <a:spcBef>
                <a:spcPts val="0"/>
              </a:spcBef>
              <a:spcAft>
                <a:spcPts val="0"/>
              </a:spcAft>
              <a:buSzPts val="1100"/>
              <a:buChar char="●"/>
            </a:pPr>
            <a:r>
              <a:rPr lang="en"/>
              <a:t>Continue observing through 2034.</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3cdb689d801_0_5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3cdb689d801_0_5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It’s not just the LAT that is getting upgraded; there is also a </a:t>
            </a:r>
            <a:r>
              <a:rPr lang="en"/>
              <a:t>significant</a:t>
            </a:r>
            <a:r>
              <a:rPr lang="en"/>
              <a:t> upgrade to the SAT program in the works.</a:t>
            </a:r>
            <a:endParaRPr/>
          </a:p>
          <a:p>
            <a:pPr indent="-298450" lvl="0" marL="457200" rtl="0" algn="l">
              <a:spcBef>
                <a:spcPts val="0"/>
              </a:spcBef>
              <a:spcAft>
                <a:spcPts val="0"/>
              </a:spcAft>
              <a:buSzPts val="1100"/>
              <a:buChar char="●"/>
            </a:pPr>
            <a:r>
              <a:rPr lang="en"/>
              <a:t>The number of SATs will double, thanks to programs in the UK and Japan.</a:t>
            </a:r>
            <a:endParaRPr/>
          </a:p>
          <a:p>
            <a:pPr indent="-298450" lvl="0" marL="457200" rtl="0" algn="l">
              <a:spcBef>
                <a:spcPts val="0"/>
              </a:spcBef>
              <a:spcAft>
                <a:spcPts val="0"/>
              </a:spcAft>
              <a:buSzPts val="1100"/>
              <a:buChar char="●"/>
            </a:pPr>
            <a:r>
              <a:rPr lang="en"/>
              <a:t>By 2027, we will have two more MF SATs, as well as an LF SAT. The MF detector count will double from 24,000 to 48,000</a:t>
            </a:r>
            <a:endParaRPr/>
          </a:p>
          <a:p>
            <a:pPr indent="-298450" lvl="0" marL="457200" rtl="0" algn="l">
              <a:spcBef>
                <a:spcPts val="0"/>
              </a:spcBef>
              <a:spcAft>
                <a:spcPts val="0"/>
              </a:spcAft>
              <a:buSzPts val="1100"/>
              <a:buChar char="●"/>
            </a:pPr>
            <a:r>
              <a:rPr lang="en"/>
              <a:t>Total observatory detector count: ~125,000</a:t>
            </a:r>
            <a:endParaRPr/>
          </a:p>
          <a:p>
            <a:pPr indent="-298450" lvl="0" marL="457200" rtl="0" algn="l">
              <a:spcBef>
                <a:spcPts val="0"/>
              </a:spcBef>
              <a:spcAft>
                <a:spcPts val="0"/>
              </a:spcAft>
              <a:buSzPts val="1100"/>
              <a:buChar char="●"/>
            </a:pPr>
            <a:r>
              <a:rPr lang="en"/>
              <a:t>Completed SAT platforms, MF SATs at Manchester and Cardiff.</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g3c50990eefb_0_7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2" name="Google Shape;472;g3c50990eefb_0_7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Here is the same sort of timeline plot for the SAT science program.</a:t>
            </a:r>
            <a:endParaRPr/>
          </a:p>
          <a:p>
            <a:pPr indent="-298450" lvl="0" marL="457200" rtl="0" algn="l">
              <a:spcBef>
                <a:spcPts val="0"/>
              </a:spcBef>
              <a:spcAft>
                <a:spcPts val="0"/>
              </a:spcAft>
              <a:buSzPts val="1100"/>
              <a:buChar char="●"/>
            </a:pPr>
            <a:r>
              <a:rPr lang="en"/>
              <a:t>Three nominal SATs in operations or commissioning, with the ther other three SATs coming soon.</a:t>
            </a:r>
            <a:endParaRPr/>
          </a:p>
          <a:p>
            <a:pPr indent="-298450" lvl="0" marL="457200" rtl="0" algn="l">
              <a:spcBef>
                <a:spcPts val="0"/>
              </a:spcBef>
              <a:spcAft>
                <a:spcPts val="0"/>
              </a:spcAft>
              <a:buSzPts val="1100"/>
              <a:buChar char="●"/>
            </a:pPr>
            <a:r>
              <a:rPr lang="en"/>
              <a:t>With just a year of the new SATs turning on, we should reach sigma-r of 3e-3, reaching 1e-3 by the end of the full survey.</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g3d5c020dcde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9" name="Google Shape;479;g3d5c020dcde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0" name="Shape 490"/>
        <p:cNvGrpSpPr/>
        <p:nvPr/>
      </p:nvGrpSpPr>
      <p:grpSpPr>
        <a:xfrm>
          <a:off x="0" y="0"/>
          <a:ext cx="0" cy="0"/>
          <a:chOff x="0" y="0"/>
          <a:chExt cx="0" cy="0"/>
        </a:xfrm>
      </p:grpSpPr>
      <p:sp>
        <p:nvSpPr>
          <p:cNvPr id="491" name="Google Shape;491;g3d5c020dcde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2" name="Google Shape;492;g3d5c020dcde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9" name="Shape 499"/>
        <p:cNvGrpSpPr/>
        <p:nvPr/>
      </p:nvGrpSpPr>
      <p:grpSpPr>
        <a:xfrm>
          <a:off x="0" y="0"/>
          <a:ext cx="0" cy="0"/>
          <a:chOff x="0" y="0"/>
          <a:chExt cx="0" cy="0"/>
        </a:xfrm>
      </p:grpSpPr>
      <p:sp>
        <p:nvSpPr>
          <p:cNvPr id="500" name="Google Shape;500;g3d5c020dcde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1" name="Google Shape;501;g3d5c020dcde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g3d5c020dcde_0_2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8" name="Google Shape;508;g3d5c020dcde_0_2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4" name="Shape 514"/>
        <p:cNvGrpSpPr/>
        <p:nvPr/>
      </p:nvGrpSpPr>
      <p:grpSpPr>
        <a:xfrm>
          <a:off x="0" y="0"/>
          <a:ext cx="0" cy="0"/>
          <a:chOff x="0" y="0"/>
          <a:chExt cx="0" cy="0"/>
        </a:xfrm>
      </p:grpSpPr>
      <p:sp>
        <p:nvSpPr>
          <p:cNvPr id="515" name="Google Shape;515;g3cdb689d801_0_5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6" name="Google Shape;516;g3cdb689d801_0_5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So in conclusion, Simons Observatory is taking data!</a:t>
            </a:r>
            <a:endParaRPr/>
          </a:p>
          <a:p>
            <a:pPr indent="-298450" lvl="0" marL="457200" rtl="0" algn="l">
              <a:spcBef>
                <a:spcPts val="0"/>
              </a:spcBef>
              <a:spcAft>
                <a:spcPts val="0"/>
              </a:spcAft>
              <a:buSzPts val="1100"/>
              <a:buChar char="●"/>
            </a:pPr>
            <a:r>
              <a:rPr lang="en"/>
              <a:t>The telescopes are performing really well, exceeding sensitivity targets.</a:t>
            </a:r>
            <a:endParaRPr/>
          </a:p>
          <a:p>
            <a:pPr indent="-298450" lvl="0" marL="457200" rtl="0" algn="l">
              <a:spcBef>
                <a:spcPts val="0"/>
              </a:spcBef>
              <a:spcAft>
                <a:spcPts val="0"/>
              </a:spcAft>
              <a:buSzPts val="1100"/>
              <a:buChar char="●"/>
            </a:pPr>
            <a:r>
              <a:rPr lang="en"/>
              <a:t>The LAT has just doubled its detector count, and the number of SATs will also double in the next couple of years</a:t>
            </a:r>
            <a:endParaRPr/>
          </a:p>
          <a:p>
            <a:pPr indent="-298450" lvl="0" marL="457200" rtl="0" algn="l">
              <a:spcBef>
                <a:spcPts val="0"/>
              </a:spcBef>
              <a:spcAft>
                <a:spcPts val="0"/>
              </a:spcAft>
              <a:buSzPts val="1100"/>
              <a:buChar char="●"/>
            </a:pPr>
            <a:r>
              <a:rPr lang="en"/>
              <a:t>Simons Observatory is on track to fulfill its science program</a:t>
            </a:r>
            <a:endParaRPr/>
          </a:p>
          <a:p>
            <a:pPr indent="-298450" lvl="0" marL="457200" rtl="0" algn="l">
              <a:spcBef>
                <a:spcPts val="0"/>
              </a:spcBef>
              <a:spcAft>
                <a:spcPts val="0"/>
              </a:spcAft>
              <a:buSzPts val="1100"/>
              <a:buChar char="●"/>
            </a:pPr>
            <a:r>
              <a:rPr lang="en"/>
              <a:t>We’re working towards getting out these first results, with some papers potentially coming out by the end of this year. Stay tuned!</a:t>
            </a:r>
            <a:endParaRPr/>
          </a:p>
          <a:p>
            <a:pPr indent="-298450" lvl="0" marL="457200" rtl="0" algn="l">
              <a:spcBef>
                <a:spcPts val="0"/>
              </a:spcBef>
              <a:spcAft>
                <a:spcPts val="0"/>
              </a:spcAft>
              <a:buSzPts val="1100"/>
              <a:buChar char="●"/>
            </a:pPr>
            <a:r>
              <a:rPr lang="en"/>
              <a:t>There’s a number of talks and posters on SO during this conference, so be sure to see those as well.</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Thank you!</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g3d5c020dcde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5" name="Google Shape;525;g3d5c020dcde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7" name="Shape 547"/>
        <p:cNvGrpSpPr/>
        <p:nvPr/>
      </p:nvGrpSpPr>
      <p:grpSpPr>
        <a:xfrm>
          <a:off x="0" y="0"/>
          <a:ext cx="0" cy="0"/>
          <a:chOff x="0" y="0"/>
          <a:chExt cx="0" cy="0"/>
        </a:xfrm>
      </p:grpSpPr>
      <p:sp>
        <p:nvSpPr>
          <p:cNvPr id="548" name="Google Shape;548;g3d607e809c1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9" name="Google Shape;549;g3d607e809c1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6" name="Shape 556"/>
        <p:cNvGrpSpPr/>
        <p:nvPr/>
      </p:nvGrpSpPr>
      <p:grpSpPr>
        <a:xfrm>
          <a:off x="0" y="0"/>
          <a:ext cx="0" cy="0"/>
          <a:chOff x="0" y="0"/>
          <a:chExt cx="0" cy="0"/>
        </a:xfrm>
      </p:grpSpPr>
      <p:sp>
        <p:nvSpPr>
          <p:cNvPr id="557" name="Google Shape;557;g3d5c020dcde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8" name="Google Shape;558;g3d5c020dcde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2" name="Shape 562"/>
        <p:cNvGrpSpPr/>
        <p:nvPr/>
      </p:nvGrpSpPr>
      <p:grpSpPr>
        <a:xfrm>
          <a:off x="0" y="0"/>
          <a:ext cx="0" cy="0"/>
          <a:chOff x="0" y="0"/>
          <a:chExt cx="0" cy="0"/>
        </a:xfrm>
      </p:grpSpPr>
      <p:sp>
        <p:nvSpPr>
          <p:cNvPr id="563" name="Google Shape;563;g3d5c020dcde_0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4" name="Google Shape;564;g3d5c020dcde_0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8" name="Shape 568"/>
        <p:cNvGrpSpPr/>
        <p:nvPr/>
      </p:nvGrpSpPr>
      <p:grpSpPr>
        <a:xfrm>
          <a:off x="0" y="0"/>
          <a:ext cx="0" cy="0"/>
          <a:chOff x="0" y="0"/>
          <a:chExt cx="0" cy="0"/>
        </a:xfrm>
      </p:grpSpPr>
      <p:sp>
        <p:nvSpPr>
          <p:cNvPr id="569" name="Google Shape;569;g3d5c020dcde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0" name="Google Shape;570;g3d5c020dcde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3" name="Shape 583"/>
        <p:cNvGrpSpPr/>
        <p:nvPr/>
      </p:nvGrpSpPr>
      <p:grpSpPr>
        <a:xfrm>
          <a:off x="0" y="0"/>
          <a:ext cx="0" cy="0"/>
          <a:chOff x="0" y="0"/>
          <a:chExt cx="0" cy="0"/>
        </a:xfrm>
      </p:grpSpPr>
      <p:sp>
        <p:nvSpPr>
          <p:cNvPr id="584" name="Google Shape;584;g3d5c020dcde_0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5" name="Google Shape;585;g3d5c020dcde_0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6" name="Shape 596"/>
        <p:cNvGrpSpPr/>
        <p:nvPr/>
      </p:nvGrpSpPr>
      <p:grpSpPr>
        <a:xfrm>
          <a:off x="0" y="0"/>
          <a:ext cx="0" cy="0"/>
          <a:chOff x="0" y="0"/>
          <a:chExt cx="0" cy="0"/>
        </a:xfrm>
      </p:grpSpPr>
      <p:sp>
        <p:nvSpPr>
          <p:cNvPr id="597" name="Google Shape;597;g3d5c020dcde_0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8" name="Google Shape;598;g3d5c020dcde_0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5" name="Shape 615"/>
        <p:cNvGrpSpPr/>
        <p:nvPr/>
      </p:nvGrpSpPr>
      <p:grpSpPr>
        <a:xfrm>
          <a:off x="0" y="0"/>
          <a:ext cx="0" cy="0"/>
          <a:chOff x="0" y="0"/>
          <a:chExt cx="0" cy="0"/>
        </a:xfrm>
      </p:grpSpPr>
      <p:sp>
        <p:nvSpPr>
          <p:cNvPr id="616" name="Google Shape;616;g3d5c020dcde_0_2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7" name="Google Shape;617;g3d5c020dcde_0_2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6" name="Shape 626"/>
        <p:cNvGrpSpPr/>
        <p:nvPr/>
      </p:nvGrpSpPr>
      <p:grpSpPr>
        <a:xfrm>
          <a:off x="0" y="0"/>
          <a:ext cx="0" cy="0"/>
          <a:chOff x="0" y="0"/>
          <a:chExt cx="0" cy="0"/>
        </a:xfrm>
      </p:grpSpPr>
      <p:sp>
        <p:nvSpPr>
          <p:cNvPr id="627" name="Google Shape;627;g3d5c020dcde_0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8" name="Google Shape;628;g3d5c020dcde_0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8" name="Shape 638"/>
        <p:cNvGrpSpPr/>
        <p:nvPr/>
      </p:nvGrpSpPr>
      <p:grpSpPr>
        <a:xfrm>
          <a:off x="0" y="0"/>
          <a:ext cx="0" cy="0"/>
          <a:chOff x="0" y="0"/>
          <a:chExt cx="0" cy="0"/>
        </a:xfrm>
      </p:grpSpPr>
      <p:sp>
        <p:nvSpPr>
          <p:cNvPr id="639" name="Google Shape;639;g3d5c020dcde_0_1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0" name="Google Shape;640;g3d5c020dcde_0_1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3" name="Shape 653"/>
        <p:cNvGrpSpPr/>
        <p:nvPr/>
      </p:nvGrpSpPr>
      <p:grpSpPr>
        <a:xfrm>
          <a:off x="0" y="0"/>
          <a:ext cx="0" cy="0"/>
          <a:chOff x="0" y="0"/>
          <a:chExt cx="0" cy="0"/>
        </a:xfrm>
      </p:grpSpPr>
      <p:sp>
        <p:nvSpPr>
          <p:cNvPr id="654" name="Google Shape;654;g3d5c020dcde_0_1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5" name="Google Shape;655;g3d5c020dcde_0_1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8" name="Shape 668"/>
        <p:cNvGrpSpPr/>
        <p:nvPr/>
      </p:nvGrpSpPr>
      <p:grpSpPr>
        <a:xfrm>
          <a:off x="0" y="0"/>
          <a:ext cx="0" cy="0"/>
          <a:chOff x="0" y="0"/>
          <a:chExt cx="0" cy="0"/>
        </a:xfrm>
      </p:grpSpPr>
      <p:sp>
        <p:nvSpPr>
          <p:cNvPr id="669" name="Google Shape;669;g3d60b7444ca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0" name="Google Shape;670;g3d60b7444ca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7" name="Shape 687"/>
        <p:cNvGrpSpPr/>
        <p:nvPr/>
      </p:nvGrpSpPr>
      <p:grpSpPr>
        <a:xfrm>
          <a:off x="0" y="0"/>
          <a:ext cx="0" cy="0"/>
          <a:chOff x="0" y="0"/>
          <a:chExt cx="0" cy="0"/>
        </a:xfrm>
      </p:grpSpPr>
      <p:sp>
        <p:nvSpPr>
          <p:cNvPr id="688" name="Google Shape;688;g3cdb689d801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9" name="Google Shape;689;g3cdb689d801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3" name="Shape 693"/>
        <p:cNvGrpSpPr/>
        <p:nvPr/>
      </p:nvGrpSpPr>
      <p:grpSpPr>
        <a:xfrm>
          <a:off x="0" y="0"/>
          <a:ext cx="0" cy="0"/>
          <a:chOff x="0" y="0"/>
          <a:chExt cx="0" cy="0"/>
        </a:xfrm>
      </p:grpSpPr>
      <p:sp>
        <p:nvSpPr>
          <p:cNvPr id="694" name="Google Shape;694;g3cf295f565c_0_2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5" name="Google Shape;695;g3cf295f565c_0_2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0" name="Shape 710"/>
        <p:cNvGrpSpPr/>
        <p:nvPr/>
      </p:nvGrpSpPr>
      <p:grpSpPr>
        <a:xfrm>
          <a:off x="0" y="0"/>
          <a:ext cx="0" cy="0"/>
          <a:chOff x="0" y="0"/>
          <a:chExt cx="0" cy="0"/>
        </a:xfrm>
      </p:grpSpPr>
      <p:sp>
        <p:nvSpPr>
          <p:cNvPr id="711" name="Google Shape;711;g3c50990eefb_0_8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2" name="Google Shape;712;g3c50990eefb_0_8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8" name="Shape 718"/>
        <p:cNvGrpSpPr/>
        <p:nvPr/>
      </p:nvGrpSpPr>
      <p:grpSpPr>
        <a:xfrm>
          <a:off x="0" y="0"/>
          <a:ext cx="0" cy="0"/>
          <a:chOff x="0" y="0"/>
          <a:chExt cx="0" cy="0"/>
        </a:xfrm>
      </p:grpSpPr>
      <p:sp>
        <p:nvSpPr>
          <p:cNvPr id="719" name="Google Shape;719;g3cf295f565c_0_5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0" name="Google Shape;720;g3cf295f565c_0_5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4" name="Shape 724"/>
        <p:cNvGrpSpPr/>
        <p:nvPr/>
      </p:nvGrpSpPr>
      <p:grpSpPr>
        <a:xfrm>
          <a:off x="0" y="0"/>
          <a:ext cx="0" cy="0"/>
          <a:chOff x="0" y="0"/>
          <a:chExt cx="0" cy="0"/>
        </a:xfrm>
      </p:grpSpPr>
      <p:sp>
        <p:nvSpPr>
          <p:cNvPr id="725" name="Google Shape;725;g3c50990eefb_0_5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6" name="Google Shape;726;g3c50990eefb_0_5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1" name="Shape 731"/>
        <p:cNvGrpSpPr/>
        <p:nvPr/>
      </p:nvGrpSpPr>
      <p:grpSpPr>
        <a:xfrm>
          <a:off x="0" y="0"/>
          <a:ext cx="0" cy="0"/>
          <a:chOff x="0" y="0"/>
          <a:chExt cx="0" cy="0"/>
        </a:xfrm>
      </p:grpSpPr>
      <p:sp>
        <p:nvSpPr>
          <p:cNvPr id="732" name="Google Shape;732;g3cdb689d801_0_2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3" name="Google Shape;733;g3cdb689d801_0_2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9" name="Shape 739"/>
        <p:cNvGrpSpPr/>
        <p:nvPr/>
      </p:nvGrpSpPr>
      <p:grpSpPr>
        <a:xfrm>
          <a:off x="0" y="0"/>
          <a:ext cx="0" cy="0"/>
          <a:chOff x="0" y="0"/>
          <a:chExt cx="0" cy="0"/>
        </a:xfrm>
      </p:grpSpPr>
      <p:sp>
        <p:nvSpPr>
          <p:cNvPr id="740" name="Google Shape;740;g3cdb689d801_0_1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1" name="Google Shape;741;g3cdb689d801_0_1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First light of Jupiter</a:t>
            </a:r>
            <a:endParaRPr/>
          </a:p>
          <a:p>
            <a:pPr indent="0" lvl="0" marL="0" rtl="0" algn="l">
              <a:spcBef>
                <a:spcPts val="0"/>
              </a:spcBef>
              <a:spcAft>
                <a:spcPts val="0"/>
              </a:spcAft>
              <a:buNone/>
            </a:pPr>
            <a:r>
              <a:rPr lang="en"/>
              <a:t>Observations show expected beam shapes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Per-detector pointing developed from Moon and Jupiter observations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Beam: 0.5 deg</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8" name="Google Shape;18;p4"/>
          <p:cNvSpPr txBox="1"/>
          <p:nvPr/>
        </p:nvSpPr>
        <p:spPr>
          <a:xfrm>
            <a:off x="90974" y="4739425"/>
            <a:ext cx="2049900" cy="39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2"/>
                </a:solidFill>
              </a:rPr>
              <a:t>Simons Observatory Overview</a:t>
            </a:r>
            <a:endParaRPr sz="1000">
              <a:solidFill>
                <a:schemeClr val="dk2"/>
              </a:solidFill>
            </a:endParaRPr>
          </a:p>
        </p:txBody>
      </p:sp>
      <p:sp>
        <p:nvSpPr>
          <p:cNvPr id="19" name="Google Shape;19;p4"/>
          <p:cNvSpPr txBox="1"/>
          <p:nvPr/>
        </p:nvSpPr>
        <p:spPr>
          <a:xfrm>
            <a:off x="3624900" y="4739425"/>
            <a:ext cx="1894200" cy="393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000">
                <a:solidFill>
                  <a:schemeClr val="dk2"/>
                </a:solidFill>
              </a:rPr>
              <a:t>IRN CLAF-CNRS | April</a:t>
            </a:r>
            <a:r>
              <a:rPr lang="en" sz="1000">
                <a:solidFill>
                  <a:schemeClr val="dk2"/>
                </a:solidFill>
              </a:rPr>
              <a:t> 2026</a:t>
            </a:r>
            <a:endParaRPr sz="1000">
              <a:solidFill>
                <a:schemeClr val="dk2"/>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7394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 Id="rId11" Type="http://schemas.openxmlformats.org/officeDocument/2006/relationships/image" Target="../media/image9.png"/><Relationship Id="rId10" Type="http://schemas.openxmlformats.org/officeDocument/2006/relationships/image" Target="../media/image8.png"/><Relationship Id="rId9" Type="http://schemas.openxmlformats.org/officeDocument/2006/relationships/image" Target="../media/image6.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7.png"/><Relationship Id="rId8"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1" Type="http://schemas.openxmlformats.org/officeDocument/2006/relationships/image" Target="../media/image16.png"/><Relationship Id="rId10" Type="http://schemas.openxmlformats.org/officeDocument/2006/relationships/image" Target="../media/image28.png"/><Relationship Id="rId13" Type="http://schemas.openxmlformats.org/officeDocument/2006/relationships/image" Target="../media/image17.png"/><Relationship Id="rId12" Type="http://schemas.openxmlformats.org/officeDocument/2006/relationships/image" Target="../media/image19.png"/><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1.png"/><Relationship Id="rId4" Type="http://schemas.openxmlformats.org/officeDocument/2006/relationships/image" Target="../media/image13.png"/><Relationship Id="rId9" Type="http://schemas.openxmlformats.org/officeDocument/2006/relationships/image" Target="../media/image26.png"/><Relationship Id="rId15" Type="http://schemas.openxmlformats.org/officeDocument/2006/relationships/image" Target="../media/image22.png"/><Relationship Id="rId14" Type="http://schemas.openxmlformats.org/officeDocument/2006/relationships/image" Target="../media/image18.png"/><Relationship Id="rId5" Type="http://schemas.openxmlformats.org/officeDocument/2006/relationships/image" Target="../media/image14.png"/><Relationship Id="rId6" Type="http://schemas.openxmlformats.org/officeDocument/2006/relationships/image" Target="../media/image15.png"/><Relationship Id="rId7" Type="http://schemas.openxmlformats.org/officeDocument/2006/relationships/image" Target="../media/image20.png"/><Relationship Id="rId8" Type="http://schemas.openxmlformats.org/officeDocument/2006/relationships/image" Target="../media/image2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4.png"/><Relationship Id="rId4" Type="http://schemas.openxmlformats.org/officeDocument/2006/relationships/image" Target="../media/image21.png"/><Relationship Id="rId5" Type="http://schemas.openxmlformats.org/officeDocument/2006/relationships/image" Target="../media/image3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36.png"/><Relationship Id="rId4" Type="http://schemas.openxmlformats.org/officeDocument/2006/relationships/image" Target="../media/image27.png"/><Relationship Id="rId5" Type="http://schemas.openxmlformats.org/officeDocument/2006/relationships/image" Target="../media/image23.png"/><Relationship Id="rId6" Type="http://schemas.openxmlformats.org/officeDocument/2006/relationships/image" Target="../media/image37.png"/><Relationship Id="rId7" Type="http://schemas.openxmlformats.org/officeDocument/2006/relationships/image" Target="../media/image3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9.png"/><Relationship Id="rId4" Type="http://schemas.openxmlformats.org/officeDocument/2006/relationships/image" Target="../media/image32.png"/><Relationship Id="rId5" Type="http://schemas.openxmlformats.org/officeDocument/2006/relationships/image" Target="../media/image31.jpg"/><Relationship Id="rId6" Type="http://schemas.openxmlformats.org/officeDocument/2006/relationships/image" Target="../media/image5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3.png"/><Relationship Id="rId4" Type="http://schemas.openxmlformats.org/officeDocument/2006/relationships/image" Target="../media/image41.png"/><Relationship Id="rId5" Type="http://schemas.openxmlformats.org/officeDocument/2006/relationships/image" Target="../media/image35.jpg"/></Relationships>
</file>

<file path=ppt/slides/_rels/slide10.xml.rels><?xml version="1.0" encoding="UTF-8" standalone="yes"?><Relationships xmlns="http://schemas.openxmlformats.org/package/2006/relationships"><Relationship Id="rId11" Type="http://schemas.openxmlformats.org/officeDocument/2006/relationships/image" Target="../media/image42.png"/><Relationship Id="rId10" Type="http://schemas.openxmlformats.org/officeDocument/2006/relationships/image" Target="../media/image47.png"/><Relationship Id="rId13" Type="http://schemas.openxmlformats.org/officeDocument/2006/relationships/image" Target="../media/image45.png"/><Relationship Id="rId12" Type="http://schemas.openxmlformats.org/officeDocument/2006/relationships/image" Target="../media/image44.png"/><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56.png"/><Relationship Id="rId4" Type="http://schemas.openxmlformats.org/officeDocument/2006/relationships/image" Target="../media/image40.jpg"/><Relationship Id="rId9" Type="http://schemas.openxmlformats.org/officeDocument/2006/relationships/image" Target="../media/image51.jpg"/><Relationship Id="rId14" Type="http://schemas.openxmlformats.org/officeDocument/2006/relationships/image" Target="../media/image48.png"/><Relationship Id="rId5" Type="http://schemas.openxmlformats.org/officeDocument/2006/relationships/image" Target="../media/image39.png"/><Relationship Id="rId6" Type="http://schemas.openxmlformats.org/officeDocument/2006/relationships/image" Target="../media/image46.jpg"/><Relationship Id="rId7" Type="http://schemas.openxmlformats.org/officeDocument/2006/relationships/image" Target="../media/image38.png"/><Relationship Id="rId8" Type="http://schemas.openxmlformats.org/officeDocument/2006/relationships/image" Target="../media/image4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7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drive.google.com/file/d/1Soxh9VksrTqnH7wgnh9LT8s7wT4C7mG-/view" TargetMode="External"/><Relationship Id="rId4" Type="http://schemas.openxmlformats.org/officeDocument/2006/relationships/image" Target="../media/image50.jpg"/><Relationship Id="rId5" Type="http://schemas.openxmlformats.org/officeDocument/2006/relationships/image" Target="../media/image1.png"/></Relationships>
</file>

<file path=ppt/slides/_rels/slide13.xml.rels><?xml version="1.0" encoding="UTF-8" standalone="yes"?><Relationships xmlns="http://schemas.openxmlformats.org/package/2006/relationships"><Relationship Id="rId11" Type="http://schemas.openxmlformats.org/officeDocument/2006/relationships/image" Target="../media/image68.png"/><Relationship Id="rId10" Type="http://schemas.openxmlformats.org/officeDocument/2006/relationships/image" Target="../media/image57.png"/><Relationship Id="rId13" Type="http://schemas.openxmlformats.org/officeDocument/2006/relationships/image" Target="../media/image61.png"/><Relationship Id="rId12" Type="http://schemas.openxmlformats.org/officeDocument/2006/relationships/image" Target="../media/image76.png"/><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4.png"/><Relationship Id="rId4" Type="http://schemas.openxmlformats.org/officeDocument/2006/relationships/image" Target="../media/image52.png"/><Relationship Id="rId9" Type="http://schemas.openxmlformats.org/officeDocument/2006/relationships/image" Target="../media/image33.png"/><Relationship Id="rId15" Type="http://schemas.openxmlformats.org/officeDocument/2006/relationships/image" Target="../media/image60.png"/><Relationship Id="rId14" Type="http://schemas.openxmlformats.org/officeDocument/2006/relationships/image" Target="../media/image64.png"/><Relationship Id="rId17" Type="http://schemas.openxmlformats.org/officeDocument/2006/relationships/image" Target="../media/image62.png"/><Relationship Id="rId16" Type="http://schemas.openxmlformats.org/officeDocument/2006/relationships/image" Target="../media/image67.png"/><Relationship Id="rId5" Type="http://schemas.openxmlformats.org/officeDocument/2006/relationships/image" Target="../media/image53.png"/><Relationship Id="rId6" Type="http://schemas.openxmlformats.org/officeDocument/2006/relationships/image" Target="../media/image54.png"/><Relationship Id="rId7" Type="http://schemas.openxmlformats.org/officeDocument/2006/relationships/image" Target="../media/image55.png"/><Relationship Id="rId8" Type="http://schemas.openxmlformats.org/officeDocument/2006/relationships/image" Target="../media/image5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drive.google.com/file/d/1x_oyDI7o_3t0BSNr9Aje_kF8euNfinhs/view" TargetMode="External"/><Relationship Id="rId4" Type="http://schemas.openxmlformats.org/officeDocument/2006/relationships/image" Target="../media/image6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66.png"/><Relationship Id="rId4" Type="http://schemas.openxmlformats.org/officeDocument/2006/relationships/image" Target="../media/image65.png"/><Relationship Id="rId5" Type="http://schemas.openxmlformats.org/officeDocument/2006/relationships/image" Target="../media/image6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70.png"/><Relationship Id="rId4" Type="http://schemas.openxmlformats.org/officeDocument/2006/relationships/image" Target="../media/image7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72.png"/><Relationship Id="rId4" Type="http://schemas.openxmlformats.org/officeDocument/2006/relationships/image" Target="../media/image74.png"/><Relationship Id="rId5" Type="http://schemas.openxmlformats.org/officeDocument/2006/relationships/image" Target="../media/image7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8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79.png"/><Relationship Id="rId4" Type="http://schemas.openxmlformats.org/officeDocument/2006/relationships/image" Target="../media/image78.png"/><Relationship Id="rId5" Type="http://schemas.openxmlformats.org/officeDocument/2006/relationships/image" Target="../media/image7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8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82.png"/><Relationship Id="rId4" Type="http://schemas.openxmlformats.org/officeDocument/2006/relationships/image" Target="../media/image8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8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85.png"/><Relationship Id="rId4" Type="http://schemas.openxmlformats.org/officeDocument/2006/relationships/image" Target="../media/image102.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85.png"/><Relationship Id="rId4" Type="http://schemas.openxmlformats.org/officeDocument/2006/relationships/image" Target="../media/image89.png"/><Relationship Id="rId5" Type="http://schemas.openxmlformats.org/officeDocument/2006/relationships/image" Target="../media/image99.png"/><Relationship Id="rId6" Type="http://schemas.openxmlformats.org/officeDocument/2006/relationships/image" Target="../media/image84.png"/><Relationship Id="rId7" Type="http://schemas.openxmlformats.org/officeDocument/2006/relationships/image" Target="../media/image86.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8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129.png"/><Relationship Id="rId4" Type="http://schemas.openxmlformats.org/officeDocument/2006/relationships/image" Target="../media/image90.png"/><Relationship Id="rId9" Type="http://schemas.openxmlformats.org/officeDocument/2006/relationships/image" Target="../media/image108.jpg"/><Relationship Id="rId5" Type="http://schemas.openxmlformats.org/officeDocument/2006/relationships/image" Target="../media/image92.png"/><Relationship Id="rId6" Type="http://schemas.openxmlformats.org/officeDocument/2006/relationships/image" Target="../media/image93.png"/><Relationship Id="rId7" Type="http://schemas.openxmlformats.org/officeDocument/2006/relationships/image" Target="../media/image91.png"/><Relationship Id="rId8" Type="http://schemas.openxmlformats.org/officeDocument/2006/relationships/image" Target="../media/image9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image" Target="../media/image10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image" Target="../media/image9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96.png"/><Relationship Id="rId4" Type="http://schemas.openxmlformats.org/officeDocument/2006/relationships/image" Target="../media/image9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 Id="rId3" Type="http://schemas.openxmlformats.org/officeDocument/2006/relationships/image" Target="../media/image107.png"/><Relationship Id="rId4" Type="http://schemas.openxmlformats.org/officeDocument/2006/relationships/hyperlink" Target="http://drive.google.com/file/d/1IXweUY8bPGIcJH-KW7Ei7dQVyiAq2dkc/view" TargetMode="External"/><Relationship Id="rId5" Type="http://schemas.openxmlformats.org/officeDocument/2006/relationships/image" Target="../media/image98.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101.png"/><Relationship Id="rId4" Type="http://schemas.openxmlformats.org/officeDocument/2006/relationships/hyperlink" Target="http://scipol.in2p3.fr" TargetMode="External"/><Relationship Id="rId5" Type="http://schemas.openxmlformats.org/officeDocument/2006/relationships/image" Target="../media/image10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112.jpg"/></Relationships>
</file>

<file path=ppt/slides/_rels/slide36.xml.rels><?xml version="1.0" encoding="UTF-8" standalone="yes"?><Relationships xmlns="http://schemas.openxmlformats.org/package/2006/relationships"><Relationship Id="rId11" Type="http://schemas.openxmlformats.org/officeDocument/2006/relationships/hyperlink" Target="https://fink-broker.org/members/" TargetMode="External"/><Relationship Id="rId10" Type="http://schemas.openxmlformats.org/officeDocument/2006/relationships/image" Target="../media/image109.png"/><Relationship Id="rId1" Type="http://schemas.openxmlformats.org/officeDocument/2006/relationships/slideLayout" Target="../slideLayouts/slideLayout11.xml"/><Relationship Id="rId2" Type="http://schemas.openxmlformats.org/officeDocument/2006/relationships/notesSlide" Target="../notesSlides/notesSlide36.xml"/><Relationship Id="rId3" Type="http://schemas.openxmlformats.org/officeDocument/2006/relationships/image" Target="../media/image110.png"/><Relationship Id="rId4" Type="http://schemas.openxmlformats.org/officeDocument/2006/relationships/hyperlink" Target="https://www.lsst.org/" TargetMode="External"/><Relationship Id="rId9" Type="http://schemas.openxmlformats.org/officeDocument/2006/relationships/image" Target="../media/image106.png"/><Relationship Id="rId5" Type="http://schemas.openxmlformats.org/officeDocument/2006/relationships/image" Target="../media/image103.png"/><Relationship Id="rId6" Type="http://schemas.openxmlformats.org/officeDocument/2006/relationships/image" Target="../media/image97.png"/><Relationship Id="rId7" Type="http://schemas.openxmlformats.org/officeDocument/2006/relationships/image" Target="../media/image105.png"/><Relationship Id="rId8" Type="http://schemas.openxmlformats.org/officeDocument/2006/relationships/image" Target="../media/image9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7.xml"/><Relationship Id="rId3" Type="http://schemas.openxmlformats.org/officeDocument/2006/relationships/image" Target="../media/image114.png"/><Relationship Id="rId4" Type="http://schemas.openxmlformats.org/officeDocument/2006/relationships/image" Target="../media/image111.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0.xml"/><Relationship Id="rId3" Type="http://schemas.openxmlformats.org/officeDocument/2006/relationships/image" Target="../media/image2.png"/><Relationship Id="rId4" Type="http://schemas.openxmlformats.org/officeDocument/2006/relationships/image" Target="../media/image117.png"/><Relationship Id="rId5" Type="http://schemas.openxmlformats.org/officeDocument/2006/relationships/hyperlink" Target="https://www.j-pas.org/" TargetMode="External"/><Relationship Id="rId6" Type="http://schemas.openxmlformats.org/officeDocument/2006/relationships/image" Target="../media/image97.png"/><Relationship Id="rId7" Type="http://schemas.openxmlformats.org/officeDocument/2006/relationships/image" Target="../media/image10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1.xml"/><Relationship Id="rId3" Type="http://schemas.openxmlformats.org/officeDocument/2006/relationships/image" Target="../media/image116.png"/><Relationship Id="rId4" Type="http://schemas.openxmlformats.org/officeDocument/2006/relationships/hyperlink" Target="https://www.skysurvey.cc/" TargetMode="External"/><Relationship Id="rId5" Type="http://schemas.openxmlformats.org/officeDocument/2006/relationships/image" Target="../media/image97.png"/><Relationship Id="rId6" Type="http://schemas.openxmlformats.org/officeDocument/2006/relationships/image" Target="../media/image105.png"/></Relationships>
</file>

<file path=ppt/slides/_rels/slide42.xml.rels><?xml version="1.0" encoding="UTF-8" standalone="yes"?><Relationships xmlns="http://schemas.openxmlformats.org/package/2006/relationships"><Relationship Id="rId11" Type="http://schemas.openxmlformats.org/officeDocument/2006/relationships/image" Target="../media/image120.png"/><Relationship Id="rId10" Type="http://schemas.openxmlformats.org/officeDocument/2006/relationships/image" Target="../media/image97.png"/><Relationship Id="rId1" Type="http://schemas.openxmlformats.org/officeDocument/2006/relationships/slideLayout" Target="../slideLayouts/slideLayout11.xml"/><Relationship Id="rId2" Type="http://schemas.openxmlformats.org/officeDocument/2006/relationships/notesSlide" Target="../notesSlides/notesSlide42.xml"/><Relationship Id="rId3" Type="http://schemas.openxmlformats.org/officeDocument/2006/relationships/image" Target="../media/image113.png"/><Relationship Id="rId4" Type="http://schemas.openxmlformats.org/officeDocument/2006/relationships/hyperlink" Target="https://www.atlast.uio.no/" TargetMode="External"/><Relationship Id="rId9" Type="http://schemas.openxmlformats.org/officeDocument/2006/relationships/image" Target="../media/image96.png"/><Relationship Id="rId5" Type="http://schemas.openxmlformats.org/officeDocument/2006/relationships/image" Target="../media/image115.png"/><Relationship Id="rId6" Type="http://schemas.openxmlformats.org/officeDocument/2006/relationships/image" Target="../media/image118.png"/><Relationship Id="rId7" Type="http://schemas.openxmlformats.org/officeDocument/2006/relationships/image" Target="../media/image119.png"/><Relationship Id="rId8" Type="http://schemas.openxmlformats.org/officeDocument/2006/relationships/image" Target="../media/image12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3.xml"/><Relationship Id="rId3" Type="http://schemas.openxmlformats.org/officeDocument/2006/relationships/hyperlink" Target="https://www.apex-telescope.org/ns/observing/the-telescope/instruments/concerto/" TargetMode="External"/><Relationship Id="rId4" Type="http://schemas.openxmlformats.org/officeDocument/2006/relationships/image" Target="../media/image123.png"/><Relationship Id="rId5" Type="http://schemas.openxmlformats.org/officeDocument/2006/relationships/image" Target="../media/image97.png"/><Relationship Id="rId6" Type="http://schemas.openxmlformats.org/officeDocument/2006/relationships/image" Target="../media/image9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4.xml"/><Relationship Id="rId3" Type="http://schemas.openxmlformats.org/officeDocument/2006/relationships/hyperlink" Target="https://www.ccatobservatory.org/" TargetMode="External"/><Relationship Id="rId4" Type="http://schemas.openxmlformats.org/officeDocument/2006/relationships/image" Target="../media/image122.png"/><Relationship Id="rId5" Type="http://schemas.openxmlformats.org/officeDocument/2006/relationships/image" Target="../media/image121.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5.xml"/><Relationship Id="rId3" Type="http://schemas.openxmlformats.org/officeDocument/2006/relationships/image" Target="../media/image130.png"/><Relationship Id="rId4" Type="http://schemas.openxmlformats.org/officeDocument/2006/relationships/image" Target="../media/image127.png"/><Relationship Id="rId9" Type="http://schemas.openxmlformats.org/officeDocument/2006/relationships/image" Target="../media/image109.png"/><Relationship Id="rId5" Type="http://schemas.openxmlformats.org/officeDocument/2006/relationships/hyperlink" Target="https://apc.u-paris.fr/fr/qubic" TargetMode="External"/><Relationship Id="rId6" Type="http://schemas.openxmlformats.org/officeDocument/2006/relationships/image" Target="../media/image125.png"/><Relationship Id="rId7" Type="http://schemas.openxmlformats.org/officeDocument/2006/relationships/image" Target="../media/image96.png"/><Relationship Id="rId8" Type="http://schemas.openxmlformats.org/officeDocument/2006/relationships/image" Target="../media/image97.png"/></Relationships>
</file>

<file path=ppt/slides/_rels/slide46.xml.rels><?xml version="1.0" encoding="UTF-8" standalone="yes"?><Relationships xmlns="http://schemas.openxmlformats.org/package/2006/relationships"><Relationship Id="rId10" Type="http://schemas.openxmlformats.org/officeDocument/2006/relationships/image" Target="../media/image97.png"/><Relationship Id="rId1" Type="http://schemas.openxmlformats.org/officeDocument/2006/relationships/slideLayout" Target="../slideLayouts/slideLayout11.xml"/><Relationship Id="rId2" Type="http://schemas.openxmlformats.org/officeDocument/2006/relationships/notesSlide" Target="../notesSlides/notesSlide46.xml"/><Relationship Id="rId3" Type="http://schemas.openxmlformats.org/officeDocument/2006/relationships/image" Target="../media/image126.png"/><Relationship Id="rId4" Type="http://schemas.openxmlformats.org/officeDocument/2006/relationships/hyperlink" Target="https://www.4most.eu/cms/home" TargetMode="External"/><Relationship Id="rId9" Type="http://schemas.openxmlformats.org/officeDocument/2006/relationships/image" Target="../media/image96.png"/><Relationship Id="rId5" Type="http://schemas.openxmlformats.org/officeDocument/2006/relationships/image" Target="../media/image128.png"/><Relationship Id="rId6" Type="http://schemas.openxmlformats.org/officeDocument/2006/relationships/image" Target="../media/image131.png"/><Relationship Id="rId7" Type="http://schemas.openxmlformats.org/officeDocument/2006/relationships/image" Target="../media/image132.png"/><Relationship Id="rId8" Type="http://schemas.openxmlformats.org/officeDocument/2006/relationships/image" Target="../media/image134.png"/></Relationships>
</file>

<file path=ppt/slides/_rels/slide47.xml.rels><?xml version="1.0" encoding="UTF-8" standalone="yes"?><Relationships xmlns="http://schemas.openxmlformats.org/package/2006/relationships"><Relationship Id="rId11" Type="http://schemas.openxmlformats.org/officeDocument/2006/relationships/image" Target="../media/image9.png"/><Relationship Id="rId10" Type="http://schemas.openxmlformats.org/officeDocument/2006/relationships/image" Target="../media/image8.png"/><Relationship Id="rId13" Type="http://schemas.openxmlformats.org/officeDocument/2006/relationships/image" Target="../media/image97.png"/><Relationship Id="rId12" Type="http://schemas.openxmlformats.org/officeDocument/2006/relationships/image" Target="../media/image96.png"/><Relationship Id="rId1" Type="http://schemas.openxmlformats.org/officeDocument/2006/relationships/slideLayout" Target="../slideLayouts/slideLayout1.xml"/><Relationship Id="rId2" Type="http://schemas.openxmlformats.org/officeDocument/2006/relationships/notesSlide" Target="../notesSlides/notesSlide47.xml"/><Relationship Id="rId3" Type="http://schemas.openxmlformats.org/officeDocument/2006/relationships/image" Target="../media/image1.png"/><Relationship Id="rId4" Type="http://schemas.openxmlformats.org/officeDocument/2006/relationships/image" Target="../media/image2.png"/><Relationship Id="rId9" Type="http://schemas.openxmlformats.org/officeDocument/2006/relationships/image" Target="../media/image6.png"/><Relationship Id="rId15" Type="http://schemas.openxmlformats.org/officeDocument/2006/relationships/image" Target="../media/image109.png"/><Relationship Id="rId14" Type="http://schemas.openxmlformats.org/officeDocument/2006/relationships/image" Target="../media/image105.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7.png"/><Relationship Id="rId8" Type="http://schemas.openxmlformats.org/officeDocument/2006/relationships/image" Target="../media/image5.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9.xml"/><Relationship Id="rId3" Type="http://schemas.openxmlformats.org/officeDocument/2006/relationships/image" Target="../media/image36.png"/><Relationship Id="rId4" Type="http://schemas.openxmlformats.org/officeDocument/2006/relationships/image" Target="../media/image133.png"/><Relationship Id="rId5" Type="http://schemas.openxmlformats.org/officeDocument/2006/relationships/image" Target="../media/image27.png"/><Relationship Id="rId6" Type="http://schemas.openxmlformats.org/officeDocument/2006/relationships/image" Target="../media/image2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0.xml"/><Relationship Id="rId3" Type="http://schemas.openxmlformats.org/officeDocument/2006/relationships/image" Target="../media/image33.png"/><Relationship Id="rId4" Type="http://schemas.openxmlformats.org/officeDocument/2006/relationships/image" Target="../media/image135.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1.xml"/><Relationship Id="rId3" Type="http://schemas.openxmlformats.org/officeDocument/2006/relationships/image" Target="../media/image138.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2.xml"/><Relationship Id="rId3" Type="http://schemas.openxmlformats.org/officeDocument/2006/relationships/image" Target="../media/image69.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3.xml"/><Relationship Id="rId3" Type="http://schemas.openxmlformats.org/officeDocument/2006/relationships/image" Target="../media/image137.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4.xml"/><Relationship Id="rId3" Type="http://schemas.openxmlformats.org/officeDocument/2006/relationships/image" Target="../media/image13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215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
              <a:t>Cosmology Pillar</a:t>
            </a:r>
            <a:endParaRPr b="1"/>
          </a:p>
        </p:txBody>
      </p:sp>
      <p:sp>
        <p:nvSpPr>
          <p:cNvPr id="55" name="Google Shape;55;p13"/>
          <p:cNvSpPr txBox="1"/>
          <p:nvPr>
            <p:ph idx="1" type="subTitle"/>
          </p:nvPr>
        </p:nvSpPr>
        <p:spPr>
          <a:xfrm>
            <a:off x="311700" y="1215300"/>
            <a:ext cx="8520600" cy="792600"/>
          </a:xfrm>
          <a:prstGeom prst="rect">
            <a:avLst/>
          </a:prstGeom>
        </p:spPr>
        <p:txBody>
          <a:bodyPr anchorCtr="0" anchor="t" bIns="91425" lIns="91425" spcFirstLastPara="1" rIns="91425" wrap="square" tIns="91425">
            <a:normAutofit fontScale="85000" lnSpcReduction="20000"/>
          </a:bodyPr>
          <a:lstStyle/>
          <a:p>
            <a:pPr indent="0" lvl="0" marL="0" rtl="0" algn="ctr">
              <a:spcBef>
                <a:spcPts val="0"/>
              </a:spcBef>
              <a:spcAft>
                <a:spcPts val="0"/>
              </a:spcAft>
              <a:buNone/>
            </a:pPr>
            <a:r>
              <a:rPr lang="en">
                <a:solidFill>
                  <a:schemeClr val="dk1"/>
                </a:solidFill>
              </a:rPr>
              <a:t>Josquin ERRARD (APC - IN2P3)</a:t>
            </a:r>
            <a:endParaRPr>
              <a:solidFill>
                <a:schemeClr val="dk1"/>
              </a:solidFill>
            </a:endParaRPr>
          </a:p>
          <a:p>
            <a:pPr indent="0" lvl="0" marL="0" rtl="0" algn="ctr">
              <a:spcBef>
                <a:spcPts val="0"/>
              </a:spcBef>
              <a:spcAft>
                <a:spcPts val="0"/>
              </a:spcAft>
              <a:buNone/>
            </a:pPr>
            <a:r>
              <a:rPr lang="en">
                <a:solidFill>
                  <a:schemeClr val="dk1"/>
                </a:solidFill>
              </a:rPr>
              <a:t>Raphaël Gavazzi (LAM - INSU)</a:t>
            </a:r>
            <a:endParaRPr>
              <a:solidFill>
                <a:schemeClr val="dk1"/>
              </a:solidFill>
            </a:endParaRPr>
          </a:p>
        </p:txBody>
      </p:sp>
      <p:grpSp>
        <p:nvGrpSpPr>
          <p:cNvPr id="56" name="Google Shape;56;p13"/>
          <p:cNvGrpSpPr/>
          <p:nvPr/>
        </p:nvGrpSpPr>
        <p:grpSpPr>
          <a:xfrm>
            <a:off x="270962" y="2186450"/>
            <a:ext cx="8561338" cy="2957050"/>
            <a:chOff x="270962" y="2186450"/>
            <a:chExt cx="8561338" cy="2957050"/>
          </a:xfrm>
        </p:grpSpPr>
        <p:pic>
          <p:nvPicPr>
            <p:cNvPr id="57" name="Google Shape;57;p13" title="SO_Logo_final_large_reversed.png"/>
            <p:cNvPicPr preferRelativeResize="0"/>
            <p:nvPr/>
          </p:nvPicPr>
          <p:blipFill>
            <a:blip r:embed="rId3">
              <a:alphaModFix/>
            </a:blip>
            <a:stretch>
              <a:fillRect/>
            </a:stretch>
          </p:blipFill>
          <p:spPr>
            <a:xfrm>
              <a:off x="1768823" y="3882013"/>
              <a:ext cx="1123773" cy="1123225"/>
            </a:xfrm>
            <a:prstGeom prst="rect">
              <a:avLst/>
            </a:prstGeom>
            <a:noFill/>
            <a:ln>
              <a:noFill/>
            </a:ln>
          </p:spPr>
        </p:pic>
        <p:pic>
          <p:nvPicPr>
            <p:cNvPr id="58" name="Google Shape;58;p13"/>
            <p:cNvPicPr preferRelativeResize="0"/>
            <p:nvPr/>
          </p:nvPicPr>
          <p:blipFill rotWithShape="1">
            <a:blip r:embed="rId4">
              <a:alphaModFix/>
            </a:blip>
            <a:srcRect b="0" l="0" r="77386" t="0"/>
            <a:stretch/>
          </p:blipFill>
          <p:spPr>
            <a:xfrm>
              <a:off x="3385525" y="3876407"/>
              <a:ext cx="1123775" cy="1180218"/>
            </a:xfrm>
            <a:prstGeom prst="rect">
              <a:avLst/>
            </a:prstGeom>
            <a:noFill/>
            <a:ln>
              <a:noFill/>
            </a:ln>
          </p:spPr>
        </p:pic>
        <p:sp>
          <p:nvSpPr>
            <p:cNvPr id="59" name="Google Shape;59;p13"/>
            <p:cNvSpPr txBox="1"/>
            <p:nvPr/>
          </p:nvSpPr>
          <p:spPr>
            <a:xfrm>
              <a:off x="4320400" y="4325663"/>
              <a:ext cx="1018200" cy="477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900"/>
                <a:t>J-PAS</a:t>
              </a:r>
              <a:endParaRPr b="1" sz="1900"/>
            </a:p>
          </p:txBody>
        </p:sp>
        <p:pic>
          <p:nvPicPr>
            <p:cNvPr id="60" name="Google Shape;60;p13"/>
            <p:cNvPicPr preferRelativeResize="0"/>
            <p:nvPr/>
          </p:nvPicPr>
          <p:blipFill>
            <a:blip r:embed="rId5">
              <a:alphaModFix/>
            </a:blip>
            <a:stretch>
              <a:fillRect/>
            </a:stretch>
          </p:blipFill>
          <p:spPr>
            <a:xfrm>
              <a:off x="347787" y="2459750"/>
              <a:ext cx="1123775" cy="1123775"/>
            </a:xfrm>
            <a:prstGeom prst="rect">
              <a:avLst/>
            </a:prstGeom>
            <a:noFill/>
            <a:ln>
              <a:noFill/>
            </a:ln>
          </p:spPr>
        </p:pic>
        <p:pic>
          <p:nvPicPr>
            <p:cNvPr id="61" name="Google Shape;61;p13"/>
            <p:cNvPicPr preferRelativeResize="0"/>
            <p:nvPr/>
          </p:nvPicPr>
          <p:blipFill>
            <a:blip r:embed="rId6">
              <a:alphaModFix/>
            </a:blip>
            <a:stretch>
              <a:fillRect/>
            </a:stretch>
          </p:blipFill>
          <p:spPr>
            <a:xfrm>
              <a:off x="1768825" y="2555700"/>
              <a:ext cx="1881199" cy="1027824"/>
            </a:xfrm>
            <a:prstGeom prst="rect">
              <a:avLst/>
            </a:prstGeom>
            <a:noFill/>
            <a:ln>
              <a:noFill/>
            </a:ln>
          </p:spPr>
        </p:pic>
        <p:pic>
          <p:nvPicPr>
            <p:cNvPr id="62" name="Google Shape;62;p13"/>
            <p:cNvPicPr preferRelativeResize="0"/>
            <p:nvPr/>
          </p:nvPicPr>
          <p:blipFill>
            <a:blip r:embed="rId7">
              <a:alphaModFix/>
            </a:blip>
            <a:stretch>
              <a:fillRect/>
            </a:stretch>
          </p:blipFill>
          <p:spPr>
            <a:xfrm>
              <a:off x="4117688" y="2186450"/>
              <a:ext cx="1423600" cy="1670350"/>
            </a:xfrm>
            <a:prstGeom prst="rect">
              <a:avLst/>
            </a:prstGeom>
            <a:noFill/>
            <a:ln>
              <a:noFill/>
            </a:ln>
          </p:spPr>
        </p:pic>
        <p:pic>
          <p:nvPicPr>
            <p:cNvPr id="63" name="Google Shape;63;p13"/>
            <p:cNvPicPr preferRelativeResize="0"/>
            <p:nvPr/>
          </p:nvPicPr>
          <p:blipFill>
            <a:blip r:embed="rId8">
              <a:alphaModFix/>
            </a:blip>
            <a:stretch>
              <a:fillRect/>
            </a:stretch>
          </p:blipFill>
          <p:spPr>
            <a:xfrm>
              <a:off x="5933565" y="2625327"/>
              <a:ext cx="2898735" cy="792600"/>
            </a:xfrm>
            <a:prstGeom prst="rect">
              <a:avLst/>
            </a:prstGeom>
            <a:noFill/>
            <a:ln>
              <a:noFill/>
            </a:ln>
          </p:spPr>
        </p:pic>
        <p:pic>
          <p:nvPicPr>
            <p:cNvPr id="64" name="Google Shape;64;p13"/>
            <p:cNvPicPr preferRelativeResize="0"/>
            <p:nvPr/>
          </p:nvPicPr>
          <p:blipFill>
            <a:blip r:embed="rId9">
              <a:alphaModFix/>
            </a:blip>
            <a:stretch>
              <a:fillRect/>
            </a:stretch>
          </p:blipFill>
          <p:spPr>
            <a:xfrm>
              <a:off x="5284537" y="3743748"/>
              <a:ext cx="1994024" cy="1399752"/>
            </a:xfrm>
            <a:prstGeom prst="rect">
              <a:avLst/>
            </a:prstGeom>
            <a:noFill/>
            <a:ln>
              <a:noFill/>
            </a:ln>
          </p:spPr>
        </p:pic>
        <p:pic>
          <p:nvPicPr>
            <p:cNvPr id="65" name="Google Shape;65;p13"/>
            <p:cNvPicPr preferRelativeResize="0"/>
            <p:nvPr/>
          </p:nvPicPr>
          <p:blipFill>
            <a:blip r:embed="rId10">
              <a:alphaModFix/>
            </a:blip>
            <a:stretch>
              <a:fillRect/>
            </a:stretch>
          </p:blipFill>
          <p:spPr>
            <a:xfrm>
              <a:off x="7470675" y="3506265"/>
              <a:ext cx="1277450" cy="1449960"/>
            </a:xfrm>
            <a:prstGeom prst="rect">
              <a:avLst/>
            </a:prstGeom>
            <a:noFill/>
            <a:ln>
              <a:noFill/>
            </a:ln>
          </p:spPr>
        </p:pic>
        <p:pic>
          <p:nvPicPr>
            <p:cNvPr id="66" name="Google Shape;66;p13"/>
            <p:cNvPicPr preferRelativeResize="0"/>
            <p:nvPr/>
          </p:nvPicPr>
          <p:blipFill>
            <a:blip r:embed="rId11">
              <a:alphaModFix/>
            </a:blip>
            <a:stretch>
              <a:fillRect/>
            </a:stretch>
          </p:blipFill>
          <p:spPr>
            <a:xfrm>
              <a:off x="270962" y="3827788"/>
              <a:ext cx="1277449" cy="1277449"/>
            </a:xfrm>
            <a:prstGeom prst="rect">
              <a:avLst/>
            </a:prstGeom>
            <a:noFill/>
            <a:ln>
              <a:noFill/>
            </a:ln>
          </p:spPr>
        </p:pic>
        <p:sp>
          <p:nvSpPr>
            <p:cNvPr id="67" name="Google Shape;67;p13"/>
            <p:cNvSpPr txBox="1"/>
            <p:nvPr/>
          </p:nvSpPr>
          <p:spPr>
            <a:xfrm>
              <a:off x="400575" y="4479225"/>
              <a:ext cx="1018200" cy="477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900"/>
                <a:t>Atlast</a:t>
              </a:r>
              <a:endParaRPr b="1" sz="1900"/>
            </a:p>
          </p:txBody>
        </p:sp>
      </p:gr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pic>
        <p:nvPicPr>
          <p:cNvPr id="72" name="Google Shape;72;p14"/>
          <p:cNvPicPr preferRelativeResize="0"/>
          <p:nvPr/>
        </p:nvPicPr>
        <p:blipFill>
          <a:blip r:embed="rId3">
            <a:alphaModFix/>
          </a:blip>
          <a:stretch>
            <a:fillRect/>
          </a:stretch>
        </p:blipFill>
        <p:spPr>
          <a:xfrm>
            <a:off x="1102675" y="22860"/>
            <a:ext cx="6938639" cy="4838699"/>
          </a:xfrm>
          <a:prstGeom prst="rect">
            <a:avLst/>
          </a:prstGeom>
          <a:noFill/>
          <a:ln>
            <a:noFill/>
          </a:ln>
        </p:spPr>
      </p:pic>
      <p:sp>
        <p:nvSpPr>
          <p:cNvPr id="73" name="Google Shape;73;p14"/>
          <p:cNvSpPr txBox="1"/>
          <p:nvPr/>
        </p:nvSpPr>
        <p:spPr>
          <a:xfrm>
            <a:off x="45700" y="4404600"/>
            <a:ext cx="55251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200"/>
              <a:t>👉 Explain the origin, composition, and evolution of the Universe</a:t>
            </a:r>
            <a:endParaRPr b="1" sz="1200"/>
          </a:p>
          <a:p>
            <a:pPr indent="0" lvl="0" marL="0" rtl="0" algn="l">
              <a:spcBef>
                <a:spcPts val="0"/>
              </a:spcBef>
              <a:spcAft>
                <a:spcPts val="0"/>
              </a:spcAft>
              <a:buNone/>
            </a:pPr>
            <a:r>
              <a:rPr b="1" lang="en" sz="1200"/>
              <a:t>👉 Test ΛCDM at percent-level precision (or better)</a:t>
            </a:r>
            <a:endParaRPr b="1" sz="1200"/>
          </a:p>
          <a:p>
            <a:pPr indent="0" lvl="0" marL="0" rtl="0" algn="l">
              <a:spcBef>
                <a:spcPts val="0"/>
              </a:spcBef>
              <a:spcAft>
                <a:spcPts val="0"/>
              </a:spcAft>
              <a:buNone/>
            </a:pPr>
            <a:r>
              <a:rPr b="1" lang="en" sz="1200"/>
              <a:t>👉 Find signs of new physics beyond it</a:t>
            </a:r>
            <a:endParaRPr b="1" sz="12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5"/>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79" name="Google Shape;79;p15"/>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80" name="Google Shape;80;p15" title="SO_site_videoframe_3583.png"/>
          <p:cNvPicPr preferRelativeResize="0"/>
          <p:nvPr/>
        </p:nvPicPr>
        <p:blipFill rotWithShape="1">
          <a:blip r:embed="rId3">
            <a:alphaModFix/>
          </a:blip>
          <a:srcRect b="13652" l="6822" r="6822" t="0"/>
          <a:stretch/>
        </p:blipFill>
        <p:spPr>
          <a:xfrm>
            <a:off x="0" y="0"/>
            <a:ext cx="9144000" cy="5143500"/>
          </a:xfrm>
          <a:prstGeom prst="rect">
            <a:avLst/>
          </a:prstGeom>
          <a:noFill/>
          <a:ln>
            <a:noFill/>
          </a:ln>
        </p:spPr>
      </p:pic>
      <p:sp>
        <p:nvSpPr>
          <p:cNvPr id="81" name="Google Shape;81;p15"/>
          <p:cNvSpPr txBox="1"/>
          <p:nvPr/>
        </p:nvSpPr>
        <p:spPr>
          <a:xfrm>
            <a:off x="82800" y="225885"/>
            <a:ext cx="5184300" cy="80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200">
                <a:solidFill>
                  <a:srgbClr val="FFFFFF"/>
                </a:solidFill>
              </a:rPr>
              <a:t>The Simons Observatory</a:t>
            </a:r>
            <a:endParaRPr b="1" sz="2400">
              <a:solidFill>
                <a:srgbClr val="FFFFFF"/>
              </a:solidFill>
            </a:endParaRPr>
          </a:p>
        </p:txBody>
      </p:sp>
      <p:pic>
        <p:nvPicPr>
          <p:cNvPr id="82" name="Google Shape;82;p15" title="SO_Logo_final_large_reversed.png"/>
          <p:cNvPicPr preferRelativeResize="0"/>
          <p:nvPr/>
        </p:nvPicPr>
        <p:blipFill>
          <a:blip r:embed="rId4">
            <a:alphaModFix/>
          </a:blip>
          <a:stretch>
            <a:fillRect/>
          </a:stretch>
        </p:blipFill>
        <p:spPr>
          <a:xfrm>
            <a:off x="7774698" y="135025"/>
            <a:ext cx="1123773" cy="1123225"/>
          </a:xfrm>
          <a:prstGeom prst="rect">
            <a:avLst/>
          </a:prstGeom>
          <a:noFill/>
          <a:ln>
            <a:noFill/>
          </a:ln>
        </p:spPr>
      </p:pic>
      <p:sp>
        <p:nvSpPr>
          <p:cNvPr id="83" name="Google Shape;83;p15"/>
          <p:cNvSpPr txBox="1"/>
          <p:nvPr/>
        </p:nvSpPr>
        <p:spPr>
          <a:xfrm>
            <a:off x="152400" y="837550"/>
            <a:ext cx="6904500" cy="840300"/>
          </a:xfrm>
          <a:prstGeom prst="rect">
            <a:avLst/>
          </a:prstGeom>
          <a:noFill/>
          <a:ln>
            <a:noFill/>
          </a:ln>
        </p:spPr>
        <p:txBody>
          <a:bodyPr anchorCtr="0" anchor="t" bIns="91425" lIns="0" spcFirstLastPara="1" rIns="0" wrap="square" tIns="91425">
            <a:noAutofit/>
          </a:bodyPr>
          <a:lstStyle/>
          <a:p>
            <a:pPr indent="0" lvl="0" marL="0" rtl="0" algn="l">
              <a:spcBef>
                <a:spcPts val="0"/>
              </a:spcBef>
              <a:spcAft>
                <a:spcPts val="0"/>
              </a:spcAft>
              <a:buNone/>
            </a:pPr>
            <a:r>
              <a:rPr b="1" lang="en" sz="1900">
                <a:solidFill>
                  <a:schemeClr val="lt1"/>
                </a:solidFill>
              </a:rPr>
              <a:t>Simons Observatory collaboration: 450+ researchers across 60+ institutions</a:t>
            </a:r>
            <a:endParaRPr b="1" sz="1900">
              <a:solidFill>
                <a:schemeClr val="l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87" name="Shape 87"/>
        <p:cNvGrpSpPr/>
        <p:nvPr/>
      </p:nvGrpSpPr>
      <p:grpSpPr>
        <a:xfrm>
          <a:off x="0" y="0"/>
          <a:ext cx="0" cy="0"/>
          <a:chOff x="0" y="0"/>
          <a:chExt cx="0" cy="0"/>
        </a:xfrm>
      </p:grpSpPr>
      <p:sp>
        <p:nvSpPr>
          <p:cNvPr id="88" name="Google Shape;88;p1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89" name="Google Shape;89;p16" title="Screenshot From 2026-03-05 10-44-56.png"/>
          <p:cNvPicPr preferRelativeResize="0"/>
          <p:nvPr/>
        </p:nvPicPr>
        <p:blipFill>
          <a:blip r:embed="rId3">
            <a:alphaModFix/>
          </a:blip>
          <a:stretch>
            <a:fillRect/>
          </a:stretch>
        </p:blipFill>
        <p:spPr>
          <a:xfrm>
            <a:off x="0" y="824050"/>
            <a:ext cx="7500424" cy="642900"/>
          </a:xfrm>
          <a:prstGeom prst="rect">
            <a:avLst/>
          </a:prstGeom>
          <a:noFill/>
          <a:ln>
            <a:noFill/>
          </a:ln>
        </p:spPr>
      </p:pic>
      <p:pic>
        <p:nvPicPr>
          <p:cNvPr id="90" name="Google Shape;90;p16" title="Screenshot From 2026-03-05 11-01-19.png"/>
          <p:cNvPicPr preferRelativeResize="0"/>
          <p:nvPr/>
        </p:nvPicPr>
        <p:blipFill rotWithShape="1">
          <a:blip r:embed="rId4">
            <a:alphaModFix/>
          </a:blip>
          <a:srcRect b="0" l="0" r="33924" t="0"/>
          <a:stretch/>
        </p:blipFill>
        <p:spPr>
          <a:xfrm>
            <a:off x="0" y="4279250"/>
            <a:ext cx="2687276" cy="498075"/>
          </a:xfrm>
          <a:prstGeom prst="rect">
            <a:avLst/>
          </a:prstGeom>
          <a:noFill/>
          <a:ln>
            <a:noFill/>
          </a:ln>
        </p:spPr>
      </p:pic>
      <p:pic>
        <p:nvPicPr>
          <p:cNvPr id="91" name="Google Shape;91;p16" title="Screenshot From 2026-03-05 11-01-31.png"/>
          <p:cNvPicPr preferRelativeResize="0"/>
          <p:nvPr/>
        </p:nvPicPr>
        <p:blipFill>
          <a:blip r:embed="rId5">
            <a:alphaModFix/>
          </a:blip>
          <a:stretch>
            <a:fillRect/>
          </a:stretch>
        </p:blipFill>
        <p:spPr>
          <a:xfrm>
            <a:off x="4066954" y="4279238"/>
            <a:ext cx="4067004" cy="526900"/>
          </a:xfrm>
          <a:prstGeom prst="rect">
            <a:avLst/>
          </a:prstGeom>
          <a:noFill/>
          <a:ln>
            <a:noFill/>
          </a:ln>
        </p:spPr>
      </p:pic>
      <p:pic>
        <p:nvPicPr>
          <p:cNvPr id="92" name="Google Shape;92;p16" title="anid_rojo_azul.png"/>
          <p:cNvPicPr preferRelativeResize="0"/>
          <p:nvPr/>
        </p:nvPicPr>
        <p:blipFill>
          <a:blip r:embed="rId6">
            <a:alphaModFix/>
          </a:blip>
          <a:stretch>
            <a:fillRect/>
          </a:stretch>
        </p:blipFill>
        <p:spPr>
          <a:xfrm>
            <a:off x="8282907" y="4136625"/>
            <a:ext cx="738244" cy="669524"/>
          </a:xfrm>
          <a:prstGeom prst="rect">
            <a:avLst/>
          </a:prstGeom>
          <a:noFill/>
          <a:ln>
            <a:noFill/>
          </a:ln>
        </p:spPr>
      </p:pic>
      <p:pic>
        <p:nvPicPr>
          <p:cNvPr id="93" name="Google Shape;93;p16" title="Screenshot From 2026-03-05 11-09-18.png"/>
          <p:cNvPicPr preferRelativeResize="0"/>
          <p:nvPr/>
        </p:nvPicPr>
        <p:blipFill rotWithShape="1">
          <a:blip r:embed="rId7">
            <a:alphaModFix/>
          </a:blip>
          <a:srcRect b="0" l="0" r="0" t="1720"/>
          <a:stretch/>
        </p:blipFill>
        <p:spPr>
          <a:xfrm>
            <a:off x="0" y="1380575"/>
            <a:ext cx="3017501" cy="2898675"/>
          </a:xfrm>
          <a:prstGeom prst="rect">
            <a:avLst/>
          </a:prstGeom>
          <a:noFill/>
          <a:ln>
            <a:noFill/>
          </a:ln>
        </p:spPr>
      </p:pic>
      <p:pic>
        <p:nvPicPr>
          <p:cNvPr id="94" name="Google Shape;94;p16" title="Screenshot From 2026-03-05 11-10-50.png"/>
          <p:cNvPicPr preferRelativeResize="0"/>
          <p:nvPr/>
        </p:nvPicPr>
        <p:blipFill>
          <a:blip r:embed="rId8">
            <a:alphaModFix/>
          </a:blip>
          <a:stretch>
            <a:fillRect/>
          </a:stretch>
        </p:blipFill>
        <p:spPr>
          <a:xfrm>
            <a:off x="3017492" y="1448770"/>
            <a:ext cx="3017520" cy="2706035"/>
          </a:xfrm>
          <a:prstGeom prst="rect">
            <a:avLst/>
          </a:prstGeom>
          <a:noFill/>
          <a:ln>
            <a:noFill/>
          </a:ln>
        </p:spPr>
      </p:pic>
      <p:pic>
        <p:nvPicPr>
          <p:cNvPr id="95" name="Google Shape;95;p16" title="Screenshot From 2026-03-05 11-11-09.png"/>
          <p:cNvPicPr preferRelativeResize="0"/>
          <p:nvPr/>
        </p:nvPicPr>
        <p:blipFill>
          <a:blip r:embed="rId9">
            <a:alphaModFix/>
          </a:blip>
          <a:stretch>
            <a:fillRect/>
          </a:stretch>
        </p:blipFill>
        <p:spPr>
          <a:xfrm>
            <a:off x="6035000" y="2311247"/>
            <a:ext cx="3017519" cy="1780337"/>
          </a:xfrm>
          <a:prstGeom prst="rect">
            <a:avLst/>
          </a:prstGeom>
          <a:noFill/>
          <a:ln>
            <a:noFill/>
          </a:ln>
        </p:spPr>
      </p:pic>
      <p:pic>
        <p:nvPicPr>
          <p:cNvPr id="96" name="Google Shape;96;p16" title="SO_Logo_FINAL.png"/>
          <p:cNvPicPr preferRelativeResize="0"/>
          <p:nvPr/>
        </p:nvPicPr>
        <p:blipFill>
          <a:blip r:embed="rId10">
            <a:alphaModFix/>
          </a:blip>
          <a:stretch>
            <a:fillRect/>
          </a:stretch>
        </p:blipFill>
        <p:spPr>
          <a:xfrm>
            <a:off x="7557000" y="687425"/>
            <a:ext cx="1544050" cy="1544050"/>
          </a:xfrm>
          <a:prstGeom prst="rect">
            <a:avLst/>
          </a:prstGeom>
          <a:noFill/>
          <a:ln>
            <a:noFill/>
          </a:ln>
        </p:spPr>
      </p:pic>
      <p:sp>
        <p:nvSpPr>
          <p:cNvPr id="97" name="Google Shape;97;p16"/>
          <p:cNvSpPr txBox="1"/>
          <p:nvPr/>
        </p:nvSpPr>
        <p:spPr>
          <a:xfrm>
            <a:off x="0" y="128900"/>
            <a:ext cx="9144000" cy="608100"/>
          </a:xfrm>
          <a:prstGeom prst="rect">
            <a:avLst/>
          </a:prstGeom>
          <a:noFill/>
          <a:ln>
            <a:noFill/>
          </a:ln>
        </p:spPr>
        <p:txBody>
          <a:bodyPr anchorCtr="0" anchor="t" bIns="91425" lIns="0" spcFirstLastPara="1" rIns="0" wrap="square" tIns="91425">
            <a:noAutofit/>
          </a:bodyPr>
          <a:lstStyle/>
          <a:p>
            <a:pPr indent="0" lvl="0" marL="0" rtl="0" algn="ctr">
              <a:spcBef>
                <a:spcPts val="0"/>
              </a:spcBef>
              <a:spcAft>
                <a:spcPts val="0"/>
              </a:spcAft>
              <a:buNone/>
            </a:pPr>
            <a:r>
              <a:rPr b="1" lang="en" sz="1900">
                <a:solidFill>
                  <a:schemeClr val="dk1"/>
                </a:solidFill>
              </a:rPr>
              <a:t>Simons Observatory collaboration: 450+ researchers across 60+ institutions</a:t>
            </a:r>
            <a:endParaRPr b="1" sz="1900">
              <a:solidFill>
                <a:schemeClr val="dk1"/>
              </a:solidFill>
            </a:endParaRPr>
          </a:p>
        </p:txBody>
      </p:sp>
      <p:pic>
        <p:nvPicPr>
          <p:cNvPr id="98" name="Google Shape;98;p16" title="JAXA Logo Transparent.png"/>
          <p:cNvPicPr preferRelativeResize="0"/>
          <p:nvPr/>
        </p:nvPicPr>
        <p:blipFill>
          <a:blip r:embed="rId11">
            <a:alphaModFix/>
          </a:blip>
          <a:stretch>
            <a:fillRect/>
          </a:stretch>
        </p:blipFill>
        <p:spPr>
          <a:xfrm>
            <a:off x="7421975" y="3683280"/>
            <a:ext cx="431750" cy="261404"/>
          </a:xfrm>
          <a:prstGeom prst="rect">
            <a:avLst/>
          </a:prstGeom>
          <a:noFill/>
          <a:ln>
            <a:noFill/>
          </a:ln>
        </p:spPr>
      </p:pic>
      <p:pic>
        <p:nvPicPr>
          <p:cNvPr id="99" name="Google Shape;99;p16"/>
          <p:cNvPicPr preferRelativeResize="0"/>
          <p:nvPr/>
        </p:nvPicPr>
        <p:blipFill>
          <a:blip r:embed="rId12">
            <a:alphaModFix/>
          </a:blip>
          <a:stretch>
            <a:fillRect/>
          </a:stretch>
        </p:blipFill>
        <p:spPr>
          <a:xfrm>
            <a:off x="5453175" y="2636969"/>
            <a:ext cx="569550" cy="569580"/>
          </a:xfrm>
          <a:prstGeom prst="rect">
            <a:avLst/>
          </a:prstGeom>
          <a:noFill/>
          <a:ln>
            <a:noFill/>
          </a:ln>
        </p:spPr>
      </p:pic>
      <p:sp>
        <p:nvSpPr>
          <p:cNvPr id="100" name="Google Shape;100;p16"/>
          <p:cNvSpPr/>
          <p:nvPr/>
        </p:nvSpPr>
        <p:spPr>
          <a:xfrm>
            <a:off x="1552875" y="1546725"/>
            <a:ext cx="687300" cy="2946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01" name="Google Shape;101;p16" title="01_01_ロゴマーク（カラー背景透明）@3x-8.png"/>
          <p:cNvPicPr preferRelativeResize="0"/>
          <p:nvPr/>
        </p:nvPicPr>
        <p:blipFill>
          <a:blip r:embed="rId13">
            <a:alphaModFix/>
          </a:blip>
          <a:stretch>
            <a:fillRect/>
          </a:stretch>
        </p:blipFill>
        <p:spPr>
          <a:xfrm>
            <a:off x="6238861" y="1515025"/>
            <a:ext cx="431750" cy="434108"/>
          </a:xfrm>
          <a:prstGeom prst="rect">
            <a:avLst/>
          </a:prstGeom>
          <a:noFill/>
          <a:ln>
            <a:noFill/>
          </a:ln>
        </p:spPr>
      </p:pic>
      <p:pic>
        <p:nvPicPr>
          <p:cNvPr id="102" name="Google Shape;102;p16" title="01-FI-stacked-logo-color.png"/>
          <p:cNvPicPr preferRelativeResize="0"/>
          <p:nvPr/>
        </p:nvPicPr>
        <p:blipFill>
          <a:blip r:embed="rId14">
            <a:alphaModFix/>
          </a:blip>
          <a:stretch>
            <a:fillRect/>
          </a:stretch>
        </p:blipFill>
        <p:spPr>
          <a:xfrm>
            <a:off x="1680649" y="1473782"/>
            <a:ext cx="431751" cy="440493"/>
          </a:xfrm>
          <a:prstGeom prst="rect">
            <a:avLst/>
          </a:prstGeom>
          <a:noFill/>
          <a:ln>
            <a:noFill/>
          </a:ln>
        </p:spPr>
      </p:pic>
      <p:pic>
        <p:nvPicPr>
          <p:cNvPr id="103" name="Google Shape;103;p16"/>
          <p:cNvPicPr preferRelativeResize="0"/>
          <p:nvPr/>
        </p:nvPicPr>
        <p:blipFill>
          <a:blip r:embed="rId15">
            <a:alphaModFix/>
          </a:blip>
          <a:stretch>
            <a:fillRect/>
          </a:stretch>
        </p:blipFill>
        <p:spPr>
          <a:xfrm>
            <a:off x="6874475" y="1516200"/>
            <a:ext cx="431749" cy="431749"/>
          </a:xfrm>
          <a:prstGeom prst="rect">
            <a:avLst/>
          </a:prstGeom>
          <a:noFill/>
          <a:ln>
            <a:noFill/>
          </a:ln>
        </p:spPr>
      </p:pic>
      <p:pic>
        <p:nvPicPr>
          <p:cNvPr id="104" name="Google Shape;104;p16" title="Screenshot From 2026-03-05 11-01-19.png"/>
          <p:cNvPicPr preferRelativeResize="0"/>
          <p:nvPr/>
        </p:nvPicPr>
        <p:blipFill rotWithShape="1">
          <a:blip r:embed="rId4">
            <a:alphaModFix/>
          </a:blip>
          <a:srcRect b="0" l="73719" r="1728" t="3035"/>
          <a:stretch/>
        </p:blipFill>
        <p:spPr>
          <a:xfrm>
            <a:off x="2687275" y="4198050"/>
            <a:ext cx="1329220" cy="642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108" name="Shape 108"/>
        <p:cNvGrpSpPr/>
        <p:nvPr/>
      </p:nvGrpSpPr>
      <p:grpSpPr>
        <a:xfrm>
          <a:off x="0" y="0"/>
          <a:ext cx="0" cy="0"/>
          <a:chOff x="0" y="0"/>
          <a:chExt cx="0" cy="0"/>
        </a:xfrm>
      </p:grpSpPr>
      <p:pic>
        <p:nvPicPr>
          <p:cNvPr id="109" name="Google Shape;109;p17"/>
          <p:cNvPicPr preferRelativeResize="0"/>
          <p:nvPr/>
        </p:nvPicPr>
        <p:blipFill>
          <a:blip r:embed="rId3">
            <a:alphaModFix amt="50000"/>
          </a:blip>
          <a:stretch>
            <a:fillRect/>
          </a:stretch>
        </p:blipFill>
        <p:spPr>
          <a:xfrm>
            <a:off x="1080050" y="1017726"/>
            <a:ext cx="6922507" cy="3499275"/>
          </a:xfrm>
          <a:prstGeom prst="rect">
            <a:avLst/>
          </a:prstGeom>
          <a:noFill/>
          <a:ln>
            <a:noFill/>
          </a:ln>
        </p:spPr>
      </p:pic>
      <p:sp>
        <p:nvSpPr>
          <p:cNvPr id="110" name="Google Shape;110;p17"/>
          <p:cNvSpPr/>
          <p:nvPr/>
        </p:nvSpPr>
        <p:spPr>
          <a:xfrm>
            <a:off x="4735525" y="822960"/>
            <a:ext cx="4160100" cy="3931800"/>
          </a:xfrm>
          <a:prstGeom prst="roundRect">
            <a:avLst>
              <a:gd fmla="val 6622"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1" name="Google Shape;111;p17"/>
          <p:cNvSpPr/>
          <p:nvPr/>
        </p:nvSpPr>
        <p:spPr>
          <a:xfrm>
            <a:off x="286475" y="826875"/>
            <a:ext cx="4184700" cy="3931800"/>
          </a:xfrm>
          <a:prstGeom prst="roundRect">
            <a:avLst>
              <a:gd fmla="val 6622"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2" name="Google Shape;112;p17"/>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SO Surveys</a:t>
            </a:r>
            <a:endParaRPr/>
          </a:p>
        </p:txBody>
      </p:sp>
      <p:sp>
        <p:nvSpPr>
          <p:cNvPr id="113" name="Google Shape;113;p17"/>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114" name="Google Shape;114;p17"/>
          <p:cNvPicPr preferRelativeResize="0"/>
          <p:nvPr/>
        </p:nvPicPr>
        <p:blipFill>
          <a:blip r:embed="rId4">
            <a:alphaModFix/>
          </a:blip>
          <a:stretch>
            <a:fillRect/>
          </a:stretch>
        </p:blipFill>
        <p:spPr>
          <a:xfrm>
            <a:off x="4883650" y="1267475"/>
            <a:ext cx="3877059" cy="1996683"/>
          </a:xfrm>
          <a:prstGeom prst="rect">
            <a:avLst/>
          </a:prstGeom>
          <a:noFill/>
          <a:ln>
            <a:noFill/>
          </a:ln>
        </p:spPr>
      </p:pic>
      <p:pic>
        <p:nvPicPr>
          <p:cNvPr id="115" name="Google Shape;115;p17"/>
          <p:cNvPicPr preferRelativeResize="0"/>
          <p:nvPr/>
        </p:nvPicPr>
        <p:blipFill>
          <a:blip r:embed="rId5">
            <a:alphaModFix/>
          </a:blip>
          <a:stretch>
            <a:fillRect/>
          </a:stretch>
        </p:blipFill>
        <p:spPr>
          <a:xfrm>
            <a:off x="396350" y="1273452"/>
            <a:ext cx="3874924" cy="1984750"/>
          </a:xfrm>
          <a:prstGeom prst="rect">
            <a:avLst/>
          </a:prstGeom>
          <a:noFill/>
          <a:ln>
            <a:noFill/>
          </a:ln>
        </p:spPr>
      </p:pic>
      <p:sp>
        <p:nvSpPr>
          <p:cNvPr id="116" name="Google Shape;116;p17"/>
          <p:cNvSpPr txBox="1"/>
          <p:nvPr/>
        </p:nvSpPr>
        <p:spPr>
          <a:xfrm>
            <a:off x="475275" y="822960"/>
            <a:ext cx="3834900" cy="393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800">
                <a:solidFill>
                  <a:schemeClr val="dk1"/>
                </a:solidFill>
              </a:rPr>
              <a:t>Large Aperture Telescope</a:t>
            </a:r>
            <a:endParaRPr sz="1800">
              <a:solidFill>
                <a:schemeClr val="dk1"/>
              </a:solidFill>
            </a:endParaRPr>
          </a:p>
        </p:txBody>
      </p:sp>
      <p:sp>
        <p:nvSpPr>
          <p:cNvPr id="117" name="Google Shape;117;p17"/>
          <p:cNvSpPr txBox="1"/>
          <p:nvPr/>
        </p:nvSpPr>
        <p:spPr>
          <a:xfrm>
            <a:off x="4904725" y="826875"/>
            <a:ext cx="3834900" cy="393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800">
                <a:solidFill>
                  <a:schemeClr val="dk1"/>
                </a:solidFill>
              </a:rPr>
              <a:t>Small</a:t>
            </a:r>
            <a:r>
              <a:rPr lang="en" sz="1800">
                <a:solidFill>
                  <a:schemeClr val="dk1"/>
                </a:solidFill>
              </a:rPr>
              <a:t> Aperture Telescopes</a:t>
            </a:r>
            <a:endParaRPr sz="1800">
              <a:solidFill>
                <a:schemeClr val="dk1"/>
              </a:solidFill>
            </a:endParaRPr>
          </a:p>
        </p:txBody>
      </p:sp>
      <p:sp>
        <p:nvSpPr>
          <p:cNvPr id="118" name="Google Shape;118;p17"/>
          <p:cNvSpPr txBox="1"/>
          <p:nvPr/>
        </p:nvSpPr>
        <p:spPr>
          <a:xfrm>
            <a:off x="2558850" y="213250"/>
            <a:ext cx="6462300" cy="4689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a:solidFill>
                  <a:schemeClr val="dk1"/>
                </a:solidFill>
              </a:rPr>
              <a:t>Six frequency bands: </a:t>
            </a:r>
            <a:r>
              <a:rPr b="1" lang="en">
                <a:solidFill>
                  <a:srgbClr val="CC4125"/>
                </a:solidFill>
              </a:rPr>
              <a:t>LF 30/40 GHz</a:t>
            </a:r>
            <a:r>
              <a:rPr b="1" lang="en">
                <a:solidFill>
                  <a:schemeClr val="dk1"/>
                </a:solidFill>
              </a:rPr>
              <a:t>, </a:t>
            </a:r>
            <a:r>
              <a:rPr b="1" lang="en">
                <a:solidFill>
                  <a:srgbClr val="6AA84F"/>
                </a:solidFill>
              </a:rPr>
              <a:t>MF 90/150 GHz</a:t>
            </a:r>
            <a:r>
              <a:rPr b="1" lang="en">
                <a:solidFill>
                  <a:schemeClr val="dk1"/>
                </a:solidFill>
              </a:rPr>
              <a:t>, </a:t>
            </a:r>
            <a:r>
              <a:rPr b="1" lang="en">
                <a:solidFill>
                  <a:schemeClr val="accent1"/>
                </a:solidFill>
              </a:rPr>
              <a:t>UHF 220/280 GHz</a:t>
            </a:r>
            <a:endParaRPr b="1">
              <a:solidFill>
                <a:schemeClr val="accent1"/>
              </a:solidFill>
            </a:endParaRPr>
          </a:p>
        </p:txBody>
      </p:sp>
      <p:sp>
        <p:nvSpPr>
          <p:cNvPr id="119" name="Google Shape;119;p17"/>
          <p:cNvSpPr txBox="1"/>
          <p:nvPr/>
        </p:nvSpPr>
        <p:spPr>
          <a:xfrm>
            <a:off x="286475" y="3264150"/>
            <a:ext cx="4184700" cy="1423500"/>
          </a:xfrm>
          <a:prstGeom prst="rect">
            <a:avLst/>
          </a:prstGeom>
          <a:noFill/>
          <a:ln>
            <a:noFill/>
          </a:ln>
        </p:spPr>
        <p:txBody>
          <a:bodyPr anchorCtr="0" anchor="t" bIns="91425" lIns="91425" spcFirstLastPara="1" rIns="91425" wrap="square" tIns="91425">
            <a:noAutofit/>
          </a:bodyPr>
          <a:lstStyle/>
          <a:p>
            <a:pPr indent="-311150" lvl="0" marL="457200" rtl="0" algn="l">
              <a:lnSpc>
                <a:spcPct val="115000"/>
              </a:lnSpc>
              <a:spcBef>
                <a:spcPts val="0"/>
              </a:spcBef>
              <a:spcAft>
                <a:spcPts val="0"/>
              </a:spcAft>
              <a:buClr>
                <a:schemeClr val="dk2"/>
              </a:buClr>
              <a:buSzPts val="1300"/>
              <a:buChar char="●"/>
            </a:pPr>
            <a:r>
              <a:rPr lang="en" sz="1300">
                <a:solidFill>
                  <a:schemeClr val="dk2"/>
                </a:solidFill>
              </a:rPr>
              <a:t>Arcminute resolution</a:t>
            </a:r>
            <a:endParaRPr sz="1300">
              <a:solidFill>
                <a:schemeClr val="dk2"/>
              </a:solidFill>
            </a:endParaRPr>
          </a:p>
          <a:p>
            <a:pPr indent="-311150" lvl="0" marL="457200" rtl="0" algn="l">
              <a:lnSpc>
                <a:spcPct val="115000"/>
              </a:lnSpc>
              <a:spcBef>
                <a:spcPts val="0"/>
              </a:spcBef>
              <a:spcAft>
                <a:spcPts val="0"/>
              </a:spcAft>
              <a:buClr>
                <a:schemeClr val="dk2"/>
              </a:buClr>
              <a:buSzPts val="1300"/>
              <a:buChar char="●"/>
            </a:pPr>
            <a:r>
              <a:rPr lang="en" sz="1300">
                <a:solidFill>
                  <a:schemeClr val="dk2"/>
                </a:solidFill>
              </a:rPr>
              <a:t>Co-added </a:t>
            </a:r>
            <a:r>
              <a:rPr i="1" lang="en" sz="1300">
                <a:solidFill>
                  <a:schemeClr val="dk2"/>
                </a:solidFill>
              </a:rPr>
              <a:t>T </a:t>
            </a:r>
            <a:r>
              <a:rPr lang="en" sz="1300">
                <a:solidFill>
                  <a:schemeClr val="dk2"/>
                </a:solidFill>
              </a:rPr>
              <a:t>depth 3.9 </a:t>
            </a:r>
            <a:r>
              <a:rPr lang="en" sz="1300">
                <a:solidFill>
                  <a:schemeClr val="dk2"/>
                </a:solidFill>
              </a:rPr>
              <a:t>μK-arcmin </a:t>
            </a:r>
            <a:br>
              <a:rPr lang="en" sz="1300">
                <a:solidFill>
                  <a:schemeClr val="dk2"/>
                </a:solidFill>
              </a:rPr>
            </a:br>
            <a:r>
              <a:rPr lang="en" sz="1300">
                <a:solidFill>
                  <a:schemeClr val="dk2"/>
                </a:solidFill>
              </a:rPr>
              <a:t>(2.6 μK-arcmin goal)</a:t>
            </a:r>
            <a:endParaRPr sz="1300">
              <a:solidFill>
                <a:schemeClr val="dk2"/>
              </a:solidFill>
            </a:endParaRPr>
          </a:p>
          <a:p>
            <a:pPr indent="-311150" lvl="0" marL="457200" rtl="0" algn="l">
              <a:lnSpc>
                <a:spcPct val="115000"/>
              </a:lnSpc>
              <a:spcBef>
                <a:spcPts val="0"/>
              </a:spcBef>
              <a:spcAft>
                <a:spcPts val="0"/>
              </a:spcAft>
              <a:buClr>
                <a:schemeClr val="dk2"/>
              </a:buClr>
              <a:buSzPts val="1300"/>
              <a:buChar char="●"/>
            </a:pPr>
            <a:r>
              <a:rPr lang="en" sz="1300">
                <a:solidFill>
                  <a:schemeClr val="dk2"/>
                </a:solidFill>
              </a:rPr>
              <a:t>f</a:t>
            </a:r>
            <a:r>
              <a:rPr baseline="-25000" lang="en" sz="1300">
                <a:solidFill>
                  <a:schemeClr val="dk2"/>
                </a:solidFill>
              </a:rPr>
              <a:t>sky</a:t>
            </a:r>
            <a:r>
              <a:rPr lang="en" sz="1300">
                <a:solidFill>
                  <a:schemeClr val="dk2"/>
                </a:solidFill>
              </a:rPr>
              <a:t> = 0.60 with regular observing cadence</a:t>
            </a:r>
            <a:endParaRPr sz="1300">
              <a:solidFill>
                <a:schemeClr val="dk2"/>
              </a:solidFill>
            </a:endParaRPr>
          </a:p>
          <a:p>
            <a:pPr indent="-311150" lvl="0" marL="457200" rtl="0" algn="l">
              <a:lnSpc>
                <a:spcPct val="115000"/>
              </a:lnSpc>
              <a:spcBef>
                <a:spcPts val="0"/>
              </a:spcBef>
              <a:spcAft>
                <a:spcPts val="0"/>
              </a:spcAft>
              <a:buClr>
                <a:schemeClr val="dk2"/>
              </a:buClr>
              <a:buSzPts val="1300"/>
              <a:buChar char="●"/>
            </a:pPr>
            <a:r>
              <a:rPr lang="en" sz="1300">
                <a:solidFill>
                  <a:schemeClr val="dk2"/>
                </a:solidFill>
              </a:rPr>
              <a:t>Survey years: 2025–2034</a:t>
            </a:r>
            <a:endParaRPr sz="1300">
              <a:solidFill>
                <a:schemeClr val="dk2"/>
              </a:solidFill>
            </a:endParaRPr>
          </a:p>
        </p:txBody>
      </p:sp>
      <p:sp>
        <p:nvSpPr>
          <p:cNvPr id="120" name="Google Shape;120;p17"/>
          <p:cNvSpPr txBox="1"/>
          <p:nvPr/>
        </p:nvSpPr>
        <p:spPr>
          <a:xfrm>
            <a:off x="4735525" y="3264275"/>
            <a:ext cx="4160100" cy="1423500"/>
          </a:xfrm>
          <a:prstGeom prst="rect">
            <a:avLst/>
          </a:prstGeom>
          <a:noFill/>
          <a:ln>
            <a:noFill/>
          </a:ln>
        </p:spPr>
        <p:txBody>
          <a:bodyPr anchorCtr="0" anchor="t" bIns="91425" lIns="91425" spcFirstLastPara="1" rIns="91425" wrap="square" tIns="91425">
            <a:noAutofit/>
          </a:bodyPr>
          <a:lstStyle/>
          <a:p>
            <a:pPr indent="-311150" lvl="0" marL="457200" rtl="0" algn="l">
              <a:lnSpc>
                <a:spcPct val="115000"/>
              </a:lnSpc>
              <a:spcBef>
                <a:spcPts val="0"/>
              </a:spcBef>
              <a:spcAft>
                <a:spcPts val="0"/>
              </a:spcAft>
              <a:buClr>
                <a:schemeClr val="dk2"/>
              </a:buClr>
              <a:buSzPts val="1300"/>
              <a:buChar char="●"/>
            </a:pPr>
            <a:r>
              <a:rPr lang="en" sz="1300">
                <a:solidFill>
                  <a:schemeClr val="dk2"/>
                </a:solidFill>
              </a:rPr>
              <a:t>Target degree-scale gravitational wave signal</a:t>
            </a:r>
            <a:endParaRPr sz="1300">
              <a:solidFill>
                <a:schemeClr val="dk2"/>
              </a:solidFill>
            </a:endParaRPr>
          </a:p>
          <a:p>
            <a:pPr indent="-311150" lvl="0" marL="457200" rtl="0" algn="l">
              <a:lnSpc>
                <a:spcPct val="115000"/>
              </a:lnSpc>
              <a:spcBef>
                <a:spcPts val="0"/>
              </a:spcBef>
              <a:spcAft>
                <a:spcPts val="0"/>
              </a:spcAft>
              <a:buClr>
                <a:schemeClr val="dk2"/>
              </a:buClr>
              <a:buSzPts val="1300"/>
              <a:buChar char="●"/>
            </a:pPr>
            <a:r>
              <a:rPr lang="en" sz="1300">
                <a:solidFill>
                  <a:schemeClr val="dk2"/>
                </a:solidFill>
              </a:rPr>
              <a:t>Co-added </a:t>
            </a:r>
            <a:r>
              <a:rPr i="1" lang="en" sz="1300">
                <a:solidFill>
                  <a:schemeClr val="dk2"/>
                </a:solidFill>
              </a:rPr>
              <a:t>P </a:t>
            </a:r>
            <a:r>
              <a:rPr lang="en" sz="1300">
                <a:solidFill>
                  <a:schemeClr val="dk2"/>
                </a:solidFill>
              </a:rPr>
              <a:t>depth 1.3 μK-arcmin</a:t>
            </a:r>
            <a:br>
              <a:rPr lang="en" sz="1300">
                <a:solidFill>
                  <a:schemeClr val="dk2"/>
                </a:solidFill>
              </a:rPr>
            </a:br>
            <a:r>
              <a:rPr lang="en" sz="1300">
                <a:solidFill>
                  <a:schemeClr val="dk2"/>
                </a:solidFill>
              </a:rPr>
              <a:t>(0.9 </a:t>
            </a:r>
            <a:r>
              <a:rPr lang="en" sz="1300">
                <a:solidFill>
                  <a:schemeClr val="dk2"/>
                </a:solidFill>
              </a:rPr>
              <a:t>μK-arcmin </a:t>
            </a:r>
            <a:r>
              <a:rPr lang="en" sz="1300">
                <a:solidFill>
                  <a:schemeClr val="dk2"/>
                </a:solidFill>
              </a:rPr>
              <a:t>goal) </a:t>
            </a:r>
            <a:endParaRPr sz="1300">
              <a:solidFill>
                <a:schemeClr val="dk2"/>
              </a:solidFill>
            </a:endParaRPr>
          </a:p>
          <a:p>
            <a:pPr indent="-311150" lvl="0" marL="457200" rtl="0" algn="l">
              <a:lnSpc>
                <a:spcPct val="115000"/>
              </a:lnSpc>
              <a:spcBef>
                <a:spcPts val="0"/>
              </a:spcBef>
              <a:spcAft>
                <a:spcPts val="0"/>
              </a:spcAft>
              <a:buClr>
                <a:schemeClr val="dk2"/>
              </a:buClr>
              <a:buSzPts val="1300"/>
              <a:buChar char="●"/>
            </a:pPr>
            <a:r>
              <a:rPr lang="en" sz="1300">
                <a:solidFill>
                  <a:schemeClr val="dk2"/>
                </a:solidFill>
              </a:rPr>
              <a:t>f</a:t>
            </a:r>
            <a:r>
              <a:rPr baseline="-25000" lang="en" sz="1300">
                <a:solidFill>
                  <a:schemeClr val="dk2"/>
                </a:solidFill>
              </a:rPr>
              <a:t>sky  </a:t>
            </a:r>
            <a:r>
              <a:rPr lang="en" sz="1300">
                <a:solidFill>
                  <a:schemeClr val="dk2"/>
                </a:solidFill>
              </a:rPr>
              <a:t>= 0.10 at full survey depth</a:t>
            </a:r>
            <a:endParaRPr sz="1300">
              <a:solidFill>
                <a:schemeClr val="dk2"/>
              </a:solidFill>
            </a:endParaRPr>
          </a:p>
          <a:p>
            <a:pPr indent="-311150" lvl="0" marL="457200" rtl="0" algn="l">
              <a:lnSpc>
                <a:spcPct val="115000"/>
              </a:lnSpc>
              <a:spcBef>
                <a:spcPts val="0"/>
              </a:spcBef>
              <a:spcAft>
                <a:spcPts val="0"/>
              </a:spcAft>
              <a:buClr>
                <a:schemeClr val="dk2"/>
              </a:buClr>
              <a:buSzPts val="1300"/>
              <a:buChar char="●"/>
            </a:pPr>
            <a:r>
              <a:rPr lang="en" sz="1300">
                <a:solidFill>
                  <a:schemeClr val="dk2"/>
                </a:solidFill>
              </a:rPr>
              <a:t>Survey years: 2025–2034</a:t>
            </a:r>
            <a:endParaRPr sz="1300">
              <a:solidFill>
                <a:schemeClr val="dk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124" name="Shape 124"/>
        <p:cNvGrpSpPr/>
        <p:nvPr/>
      </p:nvGrpSpPr>
      <p:grpSpPr>
        <a:xfrm>
          <a:off x="0" y="0"/>
          <a:ext cx="0" cy="0"/>
          <a:chOff x="0" y="0"/>
          <a:chExt cx="0" cy="0"/>
        </a:xfrm>
      </p:grpSpPr>
      <p:sp>
        <p:nvSpPr>
          <p:cNvPr id="125" name="Google Shape;125;p18"/>
          <p:cNvSpPr txBox="1"/>
          <p:nvPr>
            <p:ph idx="4294967295" type="title"/>
          </p:nvPr>
        </p:nvSpPr>
        <p:spPr>
          <a:xfrm>
            <a:off x="311700" y="109450"/>
            <a:ext cx="44934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420"/>
              <a:t>SO Forecasts: Science Goals</a:t>
            </a:r>
            <a:endParaRPr sz="2420"/>
          </a:p>
        </p:txBody>
      </p:sp>
      <p:sp>
        <p:nvSpPr>
          <p:cNvPr id="126" name="Google Shape;126;p18"/>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127" name="Google Shape;127;p18" title="Screenshot From 2026-03-06 15-16-01.png"/>
          <p:cNvPicPr preferRelativeResize="0"/>
          <p:nvPr/>
        </p:nvPicPr>
        <p:blipFill>
          <a:blip r:embed="rId3">
            <a:alphaModFix/>
          </a:blip>
          <a:stretch>
            <a:fillRect/>
          </a:stretch>
        </p:blipFill>
        <p:spPr>
          <a:xfrm>
            <a:off x="853375" y="2858500"/>
            <a:ext cx="3157251" cy="1852651"/>
          </a:xfrm>
          <a:prstGeom prst="rect">
            <a:avLst/>
          </a:prstGeom>
          <a:noFill/>
          <a:ln>
            <a:noFill/>
          </a:ln>
        </p:spPr>
      </p:pic>
      <p:pic>
        <p:nvPicPr>
          <p:cNvPr id="128" name="Google Shape;128;p18" title="LAT_forecast_QR.png"/>
          <p:cNvPicPr preferRelativeResize="0"/>
          <p:nvPr/>
        </p:nvPicPr>
        <p:blipFill>
          <a:blip r:embed="rId4">
            <a:alphaModFix/>
          </a:blip>
          <a:stretch>
            <a:fillRect/>
          </a:stretch>
        </p:blipFill>
        <p:spPr>
          <a:xfrm>
            <a:off x="5727806" y="177825"/>
            <a:ext cx="740775" cy="740775"/>
          </a:xfrm>
          <a:prstGeom prst="rect">
            <a:avLst/>
          </a:prstGeom>
          <a:noFill/>
          <a:ln>
            <a:noFill/>
          </a:ln>
        </p:spPr>
      </p:pic>
      <p:sp>
        <p:nvSpPr>
          <p:cNvPr id="129" name="Google Shape;129;p18"/>
          <p:cNvSpPr txBox="1"/>
          <p:nvPr/>
        </p:nvSpPr>
        <p:spPr>
          <a:xfrm>
            <a:off x="4736824" y="177825"/>
            <a:ext cx="1101900" cy="431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t>LAT forecast paper:</a:t>
            </a:r>
            <a:endParaRPr i="1" sz="800"/>
          </a:p>
          <a:p>
            <a:pPr indent="0" lvl="0" marL="0" rtl="0" algn="l">
              <a:spcBef>
                <a:spcPts val="0"/>
              </a:spcBef>
              <a:spcAft>
                <a:spcPts val="0"/>
              </a:spcAft>
              <a:buNone/>
            </a:pPr>
            <a:r>
              <a:rPr i="1" lang="en" sz="800"/>
              <a:t>arXiv: 2503.00636</a:t>
            </a:r>
            <a:endParaRPr i="1" sz="800"/>
          </a:p>
        </p:txBody>
      </p:sp>
      <p:pic>
        <p:nvPicPr>
          <p:cNvPr id="130" name="Google Shape;130;p18" title="SAT_forecast_QR.png"/>
          <p:cNvPicPr preferRelativeResize="0"/>
          <p:nvPr/>
        </p:nvPicPr>
        <p:blipFill rotWithShape="1">
          <a:blip r:embed="rId5">
            <a:alphaModFix/>
          </a:blip>
          <a:srcRect b="0" l="0" r="0" t="0"/>
          <a:stretch/>
        </p:blipFill>
        <p:spPr>
          <a:xfrm>
            <a:off x="8168856" y="177475"/>
            <a:ext cx="740776" cy="740776"/>
          </a:xfrm>
          <a:prstGeom prst="rect">
            <a:avLst/>
          </a:prstGeom>
          <a:noFill/>
          <a:ln>
            <a:noFill/>
          </a:ln>
        </p:spPr>
      </p:pic>
      <p:sp>
        <p:nvSpPr>
          <p:cNvPr id="131" name="Google Shape;131;p18"/>
          <p:cNvSpPr txBox="1"/>
          <p:nvPr/>
        </p:nvSpPr>
        <p:spPr>
          <a:xfrm>
            <a:off x="7177874" y="177475"/>
            <a:ext cx="1101900" cy="431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t>SAT forecast paper:</a:t>
            </a:r>
            <a:endParaRPr i="1" sz="800"/>
          </a:p>
          <a:p>
            <a:pPr indent="0" lvl="0" marL="0" rtl="0" algn="l">
              <a:spcBef>
                <a:spcPts val="0"/>
              </a:spcBef>
              <a:spcAft>
                <a:spcPts val="0"/>
              </a:spcAft>
              <a:buNone/>
            </a:pPr>
            <a:r>
              <a:rPr i="1" lang="en" sz="800"/>
              <a:t>arXiv: 2512.15833</a:t>
            </a:r>
            <a:endParaRPr i="1" sz="800"/>
          </a:p>
        </p:txBody>
      </p:sp>
      <p:graphicFrame>
        <p:nvGraphicFramePr>
          <p:cNvPr id="132" name="Google Shape;132;p18"/>
          <p:cNvGraphicFramePr/>
          <p:nvPr/>
        </p:nvGraphicFramePr>
        <p:xfrm>
          <a:off x="4720477" y="1214010"/>
          <a:ext cx="3000000" cy="3000000"/>
        </p:xfrm>
        <a:graphic>
          <a:graphicData uri="http://schemas.openxmlformats.org/drawingml/2006/table">
            <a:tbl>
              <a:tblPr>
                <a:noFill/>
                <a:tableStyleId>{C8023A3E-AE17-443A-A808-EAFE84E1279C}</a:tableStyleId>
              </a:tblPr>
              <a:tblGrid>
                <a:gridCol w="1845000"/>
                <a:gridCol w="803650"/>
                <a:gridCol w="832625"/>
                <a:gridCol w="807475"/>
              </a:tblGrid>
              <a:tr h="187725">
                <a:tc>
                  <a:txBody>
                    <a:bodyPr/>
                    <a:lstStyle/>
                    <a:p>
                      <a:pPr indent="0" lvl="0" marL="0" rtl="0" algn="l">
                        <a:spcBef>
                          <a:spcPts val="0"/>
                        </a:spcBef>
                        <a:spcAft>
                          <a:spcPts val="0"/>
                        </a:spcAft>
                        <a:buNone/>
                      </a:pPr>
                      <a:r>
                        <a:t/>
                      </a:r>
                      <a:endParaRPr b="1" sz="850"/>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3F3F3"/>
                    </a:solidFill>
                  </a:tcPr>
                </a:tc>
                <a:tc>
                  <a:txBody>
                    <a:bodyPr/>
                    <a:lstStyle/>
                    <a:p>
                      <a:pPr indent="0" lvl="0" marL="0" rtl="0" algn="ctr">
                        <a:spcBef>
                          <a:spcPts val="0"/>
                        </a:spcBef>
                        <a:spcAft>
                          <a:spcPts val="0"/>
                        </a:spcAft>
                        <a:buNone/>
                      </a:pPr>
                      <a:r>
                        <a:rPr b="1" lang="en" sz="850"/>
                        <a:t>Parameter</a:t>
                      </a:r>
                      <a:endParaRPr b="1" sz="850"/>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3F3F3"/>
                    </a:solidFill>
                  </a:tcPr>
                </a:tc>
                <a:tc>
                  <a:txBody>
                    <a:bodyPr/>
                    <a:lstStyle/>
                    <a:p>
                      <a:pPr indent="0" lvl="0" marL="0" rtl="0" algn="ctr">
                        <a:spcBef>
                          <a:spcPts val="0"/>
                        </a:spcBef>
                        <a:spcAft>
                          <a:spcPts val="0"/>
                        </a:spcAft>
                        <a:buNone/>
                      </a:pPr>
                      <a:r>
                        <a:rPr b="1" lang="en" sz="850"/>
                        <a:t>Current</a:t>
                      </a:r>
                      <a:endParaRPr b="1" sz="850"/>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3F3F3"/>
                    </a:solidFill>
                  </a:tcPr>
                </a:tc>
                <a:tc>
                  <a:txBody>
                    <a:bodyPr/>
                    <a:lstStyle/>
                    <a:p>
                      <a:pPr indent="0" lvl="0" marL="0" rtl="0" algn="ctr">
                        <a:spcBef>
                          <a:spcPts val="0"/>
                        </a:spcBef>
                        <a:spcAft>
                          <a:spcPts val="0"/>
                        </a:spcAft>
                        <a:buNone/>
                      </a:pPr>
                      <a:r>
                        <a:rPr b="1" lang="en" sz="850"/>
                        <a:t>SO</a:t>
                      </a:r>
                      <a:endParaRPr b="1" sz="850"/>
                    </a:p>
                    <a:p>
                      <a:pPr indent="0" lvl="0" marL="0" rtl="0" algn="ctr">
                        <a:spcBef>
                          <a:spcPts val="0"/>
                        </a:spcBef>
                        <a:spcAft>
                          <a:spcPts val="0"/>
                        </a:spcAft>
                        <a:buNone/>
                      </a:pPr>
                      <a:r>
                        <a:rPr b="1" lang="en" sz="850"/>
                        <a:t>(2025-2034)</a:t>
                      </a:r>
                      <a:endParaRPr b="1" sz="850"/>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3F3F3"/>
                    </a:solidFill>
                  </a:tcPr>
                </a:tc>
              </a:tr>
              <a:tr h="187725">
                <a:tc>
                  <a:txBody>
                    <a:bodyPr/>
                    <a:lstStyle/>
                    <a:p>
                      <a:pPr indent="0" lvl="0" marL="0" rtl="0" algn="ctr">
                        <a:spcBef>
                          <a:spcPts val="0"/>
                        </a:spcBef>
                        <a:spcAft>
                          <a:spcPts val="0"/>
                        </a:spcAft>
                        <a:buNone/>
                      </a:pPr>
                      <a:r>
                        <a:rPr b="1" lang="en" sz="850"/>
                        <a:t>Tensor-to-scalar ratio </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i="1" lang="en" sz="850"/>
                        <a:t>r</a:t>
                      </a:r>
                      <a:endParaRPr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0.009</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0.001</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187725">
                <a:tc>
                  <a:txBody>
                    <a:bodyPr/>
                    <a:lstStyle/>
                    <a:p>
                      <a:pPr indent="0" lvl="0" marL="0" rtl="0" algn="ctr">
                        <a:spcBef>
                          <a:spcPts val="0"/>
                        </a:spcBef>
                        <a:spcAft>
                          <a:spcPts val="0"/>
                        </a:spcAft>
                        <a:buNone/>
                      </a:pPr>
                      <a:r>
                        <a:rPr b="1" lang="en" sz="850"/>
                        <a:t>Scalar spectral index</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i="1" lang="en" sz="850"/>
                        <a:t>n</a:t>
                      </a:r>
                      <a:r>
                        <a:rPr baseline="-25000" i="1" lang="en" sz="850"/>
                        <a:t>s</a:t>
                      </a:r>
                      <a:endParaRPr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0.003</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0.002</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187725">
                <a:tc>
                  <a:txBody>
                    <a:bodyPr/>
                    <a:lstStyle/>
                    <a:p>
                      <a:pPr indent="0" lvl="0" marL="0" rtl="0" algn="ctr">
                        <a:spcBef>
                          <a:spcPts val="0"/>
                        </a:spcBef>
                        <a:spcAft>
                          <a:spcPts val="0"/>
                        </a:spcAft>
                        <a:buNone/>
                      </a:pPr>
                      <a:r>
                        <a:rPr b="1" lang="en" sz="850"/>
                        <a:t>Non-Gaussianity</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i="1" lang="en" sz="850"/>
                        <a:t>f</a:t>
                      </a:r>
                      <a:r>
                        <a:rPr baseline="-25000" i="1" lang="en" sz="850"/>
                        <a:t>NL</a:t>
                      </a:r>
                      <a:endParaRPr baseline="-25000"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5</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1</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255975">
                <a:tc>
                  <a:txBody>
                    <a:bodyPr/>
                    <a:lstStyle/>
                    <a:p>
                      <a:pPr indent="0" lvl="0" marL="0" rtl="0" algn="ctr">
                        <a:spcBef>
                          <a:spcPts val="0"/>
                        </a:spcBef>
                        <a:spcAft>
                          <a:spcPts val="0"/>
                        </a:spcAft>
                        <a:buNone/>
                      </a:pPr>
                      <a:r>
                        <a:rPr b="1" lang="en" sz="850"/>
                        <a:t>Effective relativistic species</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i="1" lang="en" sz="850"/>
                        <a:t>N</a:t>
                      </a:r>
                      <a:r>
                        <a:rPr baseline="-25000" i="1" lang="en" sz="850"/>
                        <a:t>eff</a:t>
                      </a:r>
                      <a:endParaRPr baseline="-25000"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0.13</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0.045</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187725">
                <a:tc>
                  <a:txBody>
                    <a:bodyPr/>
                    <a:lstStyle/>
                    <a:p>
                      <a:pPr indent="0" lvl="0" marL="0" rtl="0" algn="ctr">
                        <a:spcBef>
                          <a:spcPts val="0"/>
                        </a:spcBef>
                        <a:spcAft>
                          <a:spcPts val="0"/>
                        </a:spcAft>
                        <a:buNone/>
                      </a:pPr>
                      <a:r>
                        <a:rPr b="1" lang="en" sz="850"/>
                        <a:t>Neutrino mass</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Σ</a:t>
                      </a:r>
                      <a:r>
                        <a:rPr i="1" lang="en" sz="850"/>
                        <a:t>m</a:t>
                      </a:r>
                      <a:r>
                        <a:rPr baseline="-25000" i="1" lang="en" sz="850"/>
                        <a:t>ν</a:t>
                      </a:r>
                      <a:endParaRPr baseline="-25000"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0.06</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0.015-0.03</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255975">
                <a:tc>
                  <a:txBody>
                    <a:bodyPr/>
                    <a:lstStyle/>
                    <a:p>
                      <a:pPr indent="0" lvl="0" marL="0" rtl="0" algn="ctr">
                        <a:spcBef>
                          <a:spcPts val="0"/>
                        </a:spcBef>
                        <a:spcAft>
                          <a:spcPts val="0"/>
                        </a:spcAft>
                        <a:buNone/>
                      </a:pPr>
                      <a:r>
                        <a:rPr b="1" lang="en" sz="850"/>
                        <a:t>Amplitude of matter fluctuations </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i="1" lang="en" sz="850"/>
                        <a:t>σ</a:t>
                      </a:r>
                      <a:r>
                        <a:rPr baseline="-25000" i="1" lang="en" sz="850"/>
                        <a:t>8</a:t>
                      </a:r>
                      <a:endParaRPr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7%</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1%</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255975">
                <a:tc>
                  <a:txBody>
                    <a:bodyPr/>
                    <a:lstStyle/>
                    <a:p>
                      <a:pPr indent="0" lvl="0" marL="0" rtl="0" algn="ctr">
                        <a:spcBef>
                          <a:spcPts val="0"/>
                        </a:spcBef>
                        <a:spcAft>
                          <a:spcPts val="0"/>
                        </a:spcAft>
                        <a:buNone/>
                      </a:pPr>
                      <a:r>
                        <a:rPr b="1" lang="en" sz="850"/>
                        <a:t>Optical depth to reionization</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i="1" lang="en" sz="850"/>
                        <a:t>𝜏</a:t>
                      </a:r>
                      <a:endParaRPr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0.007</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0.0035</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187725">
                <a:tc>
                  <a:txBody>
                    <a:bodyPr/>
                    <a:lstStyle/>
                    <a:p>
                      <a:pPr indent="0" lvl="0" marL="0" rtl="0" algn="ctr">
                        <a:spcBef>
                          <a:spcPts val="0"/>
                        </a:spcBef>
                        <a:spcAft>
                          <a:spcPts val="0"/>
                        </a:spcAft>
                        <a:buNone/>
                      </a:pPr>
                      <a:r>
                        <a:rPr b="1" lang="en" sz="850"/>
                        <a:t>Cluster catalog</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t/>
                      </a:r>
                      <a:endParaRPr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10,000</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33,000</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r h="187725">
                <a:tc>
                  <a:txBody>
                    <a:bodyPr/>
                    <a:lstStyle/>
                    <a:p>
                      <a:pPr indent="0" lvl="0" marL="0" rtl="0" algn="ctr">
                        <a:spcBef>
                          <a:spcPts val="0"/>
                        </a:spcBef>
                        <a:spcAft>
                          <a:spcPts val="0"/>
                        </a:spcAft>
                        <a:buNone/>
                      </a:pPr>
                      <a:r>
                        <a:rPr b="1" lang="en" sz="850"/>
                        <a:t>AGN catalog</a:t>
                      </a:r>
                      <a:endParaRPr b="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t/>
                      </a:r>
                      <a:endParaRPr i="1"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20,000</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c>
                  <a:txBody>
                    <a:bodyPr/>
                    <a:lstStyle/>
                    <a:p>
                      <a:pPr indent="0" lvl="0" marL="0" rtl="0" algn="ctr">
                        <a:spcBef>
                          <a:spcPts val="0"/>
                        </a:spcBef>
                        <a:spcAft>
                          <a:spcPts val="0"/>
                        </a:spcAft>
                        <a:buNone/>
                      </a:pPr>
                      <a:r>
                        <a:rPr lang="en" sz="850"/>
                        <a:t>96,000</a:t>
                      </a:r>
                      <a:endParaRPr sz="850"/>
                    </a:p>
                  </a:txBody>
                  <a:tcPr marT="91425" marB="91425" marR="91425" marL="91425">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rgbClr val="FCE5CD"/>
                    </a:solidFill>
                  </a:tcPr>
                </a:tc>
              </a:tr>
            </a:tbl>
          </a:graphicData>
        </a:graphic>
      </p:graphicFrame>
      <p:sp>
        <p:nvSpPr>
          <p:cNvPr id="133" name="Google Shape;133;p18"/>
          <p:cNvSpPr txBox="1"/>
          <p:nvPr/>
        </p:nvSpPr>
        <p:spPr>
          <a:xfrm>
            <a:off x="4720475" y="1214008"/>
            <a:ext cx="1532400" cy="431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solidFill>
                  <a:srgbClr val="000000"/>
                </a:solidFill>
              </a:rPr>
              <a:t>Numbers show 1-σ unless </a:t>
            </a:r>
            <a:br>
              <a:rPr i="1" lang="en" sz="800">
                <a:solidFill>
                  <a:srgbClr val="000000"/>
                </a:solidFill>
              </a:rPr>
            </a:br>
            <a:r>
              <a:rPr i="1" lang="en" sz="800">
                <a:solidFill>
                  <a:srgbClr val="000000"/>
                </a:solidFill>
              </a:rPr>
              <a:t>catalog no. or distances</a:t>
            </a:r>
            <a:endParaRPr i="1" sz="800">
              <a:solidFill>
                <a:srgbClr val="000000"/>
              </a:solidFill>
            </a:endParaRPr>
          </a:p>
        </p:txBody>
      </p:sp>
      <p:pic>
        <p:nvPicPr>
          <p:cNvPr id="134" name="Google Shape;134;p18" title="Screenshot From 2026-03-13 22-33-24.png"/>
          <p:cNvPicPr preferRelativeResize="0"/>
          <p:nvPr/>
        </p:nvPicPr>
        <p:blipFill>
          <a:blip r:embed="rId6">
            <a:alphaModFix/>
          </a:blip>
          <a:stretch>
            <a:fillRect/>
          </a:stretch>
        </p:blipFill>
        <p:spPr>
          <a:xfrm>
            <a:off x="822250" y="682146"/>
            <a:ext cx="3157251" cy="2178854"/>
          </a:xfrm>
          <a:prstGeom prst="rect">
            <a:avLst/>
          </a:prstGeom>
          <a:noFill/>
          <a:ln>
            <a:noFill/>
          </a:ln>
        </p:spPr>
      </p:pic>
      <p:pic>
        <p:nvPicPr>
          <p:cNvPr id="135" name="Google Shape;135;p18" title="Screenshot From 2026-03-06 15-19-21.png"/>
          <p:cNvPicPr preferRelativeResize="0"/>
          <p:nvPr/>
        </p:nvPicPr>
        <p:blipFill>
          <a:blip r:embed="rId7">
            <a:alphaModFix/>
          </a:blip>
          <a:stretch>
            <a:fillRect/>
          </a:stretch>
        </p:blipFill>
        <p:spPr>
          <a:xfrm>
            <a:off x="336725" y="630075"/>
            <a:ext cx="4235269" cy="4142325"/>
          </a:xfrm>
          <a:prstGeom prst="rect">
            <a:avLst/>
          </a:prstGeom>
          <a:noFill/>
          <a:ln>
            <a:noFill/>
          </a:ln>
        </p:spPr>
      </p:pic>
      <p:graphicFrame>
        <p:nvGraphicFramePr>
          <p:cNvPr id="136" name="Google Shape;136;p18"/>
          <p:cNvGraphicFramePr/>
          <p:nvPr/>
        </p:nvGraphicFramePr>
        <p:xfrm>
          <a:off x="7369114" y="1214048"/>
          <a:ext cx="3000000" cy="3000000"/>
        </p:xfrm>
        <a:graphic>
          <a:graphicData uri="http://schemas.openxmlformats.org/drawingml/2006/table">
            <a:tbl>
              <a:tblPr>
                <a:noFill/>
                <a:tableStyleId>{C8023A3E-AE17-443A-A808-EAFE84E1279C}</a:tableStyleId>
              </a:tblPr>
              <a:tblGrid>
                <a:gridCol w="832625"/>
              </a:tblGrid>
              <a:tr h="441875">
                <a:tc>
                  <a:txBody>
                    <a:bodyPr/>
                    <a:lstStyle/>
                    <a:p>
                      <a:pPr indent="0" lvl="0" marL="0" rtl="0" algn="l">
                        <a:spcBef>
                          <a:spcPts val="0"/>
                        </a:spcBef>
                        <a:spcAft>
                          <a:spcPts val="0"/>
                        </a:spcAft>
                        <a:buNone/>
                      </a:pPr>
                      <a:r>
                        <a:rPr b="1" lang="en" sz="850"/>
                        <a:t>Using Rubin, DESI, or </a:t>
                      </a:r>
                      <a:r>
                        <a:rPr b="1" i="1" lang="en" sz="850"/>
                        <a:t>Euclid</a:t>
                      </a:r>
                      <a:endParaRPr b="1" sz="850"/>
                    </a:p>
                  </a:txBody>
                  <a:tcPr marT="91425" marB="91425" marR="0" marL="45700">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3F3F3"/>
                    </a:solidFill>
                  </a:tcPr>
                </a:tc>
              </a:tr>
              <a:tr h="312350">
                <a:tc>
                  <a:txBody>
                    <a:bodyPr/>
                    <a:lstStyle/>
                    <a:p>
                      <a:pPr indent="0" lvl="0" marL="0" rtl="0" algn="ctr">
                        <a:spcBef>
                          <a:spcPts val="0"/>
                        </a:spcBef>
                        <a:spcAft>
                          <a:spcPts val="0"/>
                        </a:spcAft>
                        <a:buNone/>
                      </a:pPr>
                      <a:r>
                        <a:rPr lang="en"/>
                        <a:t>✓</a:t>
                      </a:r>
                      <a:endParaRPr/>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None/>
                      </a:pPr>
                      <a:r>
                        <a:rPr b="1" lang="en" sz="850"/>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None/>
                      </a:pPr>
                      <a:r>
                        <a:rPr lang="en">
                          <a:solidFill>
                            <a:schemeClr val="dk1"/>
                          </a:solidFill>
                        </a:rPr>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None/>
                      </a:pPr>
                      <a:r>
                        <a:rPr b="1" lang="en" sz="850"/>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Clr>
                          <a:schemeClr val="dk1"/>
                        </a:buClr>
                        <a:buSzPts val="1100"/>
                        <a:buFont typeface="Arial"/>
                        <a:buNone/>
                      </a:pPr>
                      <a:r>
                        <a:rPr lang="en">
                          <a:solidFill>
                            <a:schemeClr val="dk1"/>
                          </a:solidFill>
                        </a:rPr>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Clr>
                          <a:schemeClr val="dk1"/>
                        </a:buClr>
                        <a:buSzPts val="1100"/>
                        <a:buFont typeface="Arial"/>
                        <a:buNone/>
                      </a:pPr>
                      <a:r>
                        <a:rPr lang="en">
                          <a:solidFill>
                            <a:schemeClr val="dk1"/>
                          </a:solidFill>
                        </a:rPr>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None/>
                      </a:pPr>
                      <a:r>
                        <a:rPr b="1" lang="en" sz="850"/>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Clr>
                          <a:schemeClr val="dk1"/>
                        </a:buClr>
                        <a:buSzPts val="1100"/>
                        <a:buFont typeface="Arial"/>
                        <a:buNone/>
                      </a:pPr>
                      <a:r>
                        <a:rPr lang="en">
                          <a:solidFill>
                            <a:schemeClr val="dk1"/>
                          </a:solidFill>
                        </a:rPr>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r h="312350">
                <a:tc>
                  <a:txBody>
                    <a:bodyPr/>
                    <a:lstStyle/>
                    <a:p>
                      <a:pPr indent="0" lvl="0" marL="0" rtl="0" algn="ctr">
                        <a:spcBef>
                          <a:spcPts val="0"/>
                        </a:spcBef>
                        <a:spcAft>
                          <a:spcPts val="0"/>
                        </a:spcAft>
                        <a:buNone/>
                      </a:pPr>
                      <a:r>
                        <a:rPr b="1" lang="en" sz="850"/>
                        <a:t>-</a:t>
                      </a:r>
                      <a:endParaRPr b="1" sz="850"/>
                    </a:p>
                  </a:txBody>
                  <a:tcPr marT="0" marB="0" marR="91425" marL="91425" anchor="ctr">
                    <a:lnL cap="flat" cmpd="sng" w="9525">
                      <a:solidFill>
                        <a:srgbClr val="7F7F7F"/>
                      </a:solidFill>
                      <a:prstDash val="solid"/>
                      <a:round/>
                      <a:headEnd len="sm" w="sm" type="none"/>
                      <a:tailEnd len="sm" w="sm" type="none"/>
                    </a:lnL>
                    <a:lnR cap="flat" cmpd="sng" w="9525">
                      <a:solidFill>
                        <a:srgbClr val="7F7F7F"/>
                      </a:solidFill>
                      <a:prstDash val="solid"/>
                      <a:round/>
                      <a:headEnd len="sm" w="sm" type="none"/>
                      <a:tailEnd len="sm" w="sm" type="none"/>
                    </a:lnR>
                    <a:lnT cap="flat" cmpd="sng" w="9525">
                      <a:solidFill>
                        <a:srgbClr val="7F7F7F"/>
                      </a:solidFill>
                      <a:prstDash val="solid"/>
                      <a:round/>
                      <a:headEnd len="sm" w="sm" type="none"/>
                      <a:tailEnd len="sm" w="sm" type="none"/>
                    </a:lnT>
                    <a:lnB cap="flat" cmpd="sng" w="9525">
                      <a:solidFill>
                        <a:srgbClr val="7F7F7F"/>
                      </a:solidFill>
                      <a:prstDash val="solid"/>
                      <a:round/>
                      <a:headEnd len="sm" w="sm" type="none"/>
                      <a:tailEnd len="sm" w="sm" type="none"/>
                    </a:lnB>
                    <a:solidFill>
                      <a:schemeClr val="lt1"/>
                    </a:solidFill>
                  </a:tcPr>
                </a:tc>
              </a:tr>
            </a:tbl>
          </a:graphicData>
        </a:graphic>
      </p:graphicFrame>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140" name="Shape 140"/>
        <p:cNvGrpSpPr/>
        <p:nvPr/>
      </p:nvGrpSpPr>
      <p:grpSpPr>
        <a:xfrm>
          <a:off x="0" y="0"/>
          <a:ext cx="0" cy="0"/>
          <a:chOff x="0" y="0"/>
          <a:chExt cx="0" cy="0"/>
        </a:xfrm>
      </p:grpSpPr>
      <p:grpSp>
        <p:nvGrpSpPr>
          <p:cNvPr id="141" name="Google Shape;141;p19"/>
          <p:cNvGrpSpPr/>
          <p:nvPr/>
        </p:nvGrpSpPr>
        <p:grpSpPr>
          <a:xfrm>
            <a:off x="3518325" y="931078"/>
            <a:ext cx="3291575" cy="2590522"/>
            <a:chOff x="3458875" y="1379978"/>
            <a:chExt cx="3291575" cy="2590522"/>
          </a:xfrm>
        </p:grpSpPr>
        <p:pic>
          <p:nvPicPr>
            <p:cNvPr id="142" name="Google Shape;142;p19"/>
            <p:cNvPicPr preferRelativeResize="0"/>
            <p:nvPr/>
          </p:nvPicPr>
          <p:blipFill>
            <a:blip r:embed="rId3">
              <a:alphaModFix/>
            </a:blip>
            <a:stretch>
              <a:fillRect/>
            </a:stretch>
          </p:blipFill>
          <p:spPr>
            <a:xfrm>
              <a:off x="3575375" y="1531800"/>
              <a:ext cx="3175075" cy="2438700"/>
            </a:xfrm>
            <a:prstGeom prst="flowChartProcess">
              <a:avLst/>
            </a:prstGeom>
            <a:noFill/>
            <a:ln>
              <a:noFill/>
            </a:ln>
          </p:spPr>
        </p:pic>
        <p:sp>
          <p:nvSpPr>
            <p:cNvPr id="143" name="Google Shape;143;p19"/>
            <p:cNvSpPr/>
            <p:nvPr/>
          </p:nvSpPr>
          <p:spPr>
            <a:xfrm>
              <a:off x="3458875" y="1379978"/>
              <a:ext cx="511800" cy="1750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144" name="Google Shape;144;p19"/>
          <p:cNvPicPr preferRelativeResize="0"/>
          <p:nvPr/>
        </p:nvPicPr>
        <p:blipFill rotWithShape="1">
          <a:blip r:embed="rId4">
            <a:alphaModFix/>
          </a:blip>
          <a:srcRect b="0" l="0" r="7382" t="0"/>
          <a:stretch/>
        </p:blipFill>
        <p:spPr>
          <a:xfrm>
            <a:off x="0" y="854350"/>
            <a:ext cx="3446649" cy="2667251"/>
          </a:xfrm>
          <a:prstGeom prst="rect">
            <a:avLst/>
          </a:prstGeom>
          <a:noFill/>
          <a:ln>
            <a:noFill/>
          </a:ln>
        </p:spPr>
      </p:pic>
      <p:cxnSp>
        <p:nvCxnSpPr>
          <p:cNvPr id="145" name="Google Shape;145;p19"/>
          <p:cNvCxnSpPr/>
          <p:nvPr/>
        </p:nvCxnSpPr>
        <p:spPr>
          <a:xfrm flipH="1" rot="10800000">
            <a:off x="3046675" y="1263575"/>
            <a:ext cx="1048500" cy="385200"/>
          </a:xfrm>
          <a:prstGeom prst="straightConnector1">
            <a:avLst/>
          </a:prstGeom>
          <a:noFill/>
          <a:ln cap="flat" cmpd="sng" w="28575">
            <a:solidFill>
              <a:srgbClr val="00B050"/>
            </a:solidFill>
            <a:prstDash val="solid"/>
            <a:round/>
            <a:headEnd len="med" w="med" type="none"/>
            <a:tailEnd len="med" w="med" type="none"/>
          </a:ln>
        </p:spPr>
      </p:cxnSp>
      <p:cxnSp>
        <p:nvCxnSpPr>
          <p:cNvPr id="146" name="Google Shape;146;p19"/>
          <p:cNvCxnSpPr/>
          <p:nvPr/>
        </p:nvCxnSpPr>
        <p:spPr>
          <a:xfrm>
            <a:off x="3082525" y="2231250"/>
            <a:ext cx="681000" cy="1137900"/>
          </a:xfrm>
          <a:prstGeom prst="straightConnector1">
            <a:avLst/>
          </a:prstGeom>
          <a:noFill/>
          <a:ln cap="flat" cmpd="sng" w="28575">
            <a:solidFill>
              <a:srgbClr val="00B050"/>
            </a:solidFill>
            <a:prstDash val="solid"/>
            <a:round/>
            <a:headEnd len="med" w="med" type="none"/>
            <a:tailEnd len="med" w="med" type="none"/>
          </a:ln>
        </p:spPr>
      </p:cxnSp>
      <p:sp>
        <p:nvSpPr>
          <p:cNvPr id="147" name="Google Shape;147;p19"/>
          <p:cNvSpPr txBox="1"/>
          <p:nvPr/>
        </p:nvSpPr>
        <p:spPr>
          <a:xfrm>
            <a:off x="707826" y="3538325"/>
            <a:ext cx="2031000" cy="646500"/>
          </a:xfrm>
          <a:prstGeom prst="rect">
            <a:avLst/>
          </a:prstGeom>
          <a:solidFill>
            <a:schemeClr val="lt2"/>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500"/>
              <a:t>6m Large Aperture Telescope (LAT) </a:t>
            </a:r>
            <a:endParaRPr sz="1500"/>
          </a:p>
        </p:txBody>
      </p:sp>
      <p:sp>
        <p:nvSpPr>
          <p:cNvPr id="148" name="Google Shape;148;p19"/>
          <p:cNvSpPr txBox="1"/>
          <p:nvPr/>
        </p:nvSpPr>
        <p:spPr>
          <a:xfrm>
            <a:off x="3381550" y="3551347"/>
            <a:ext cx="1729500" cy="1051800"/>
          </a:xfrm>
          <a:prstGeom prst="rect">
            <a:avLst/>
          </a:prstGeom>
          <a:solidFill>
            <a:srgbClr val="D9EAD3"/>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500"/>
              <a:t>LAT Receiver (LATR)</a:t>
            </a:r>
            <a:endParaRPr sz="1500"/>
          </a:p>
          <a:p>
            <a:pPr indent="0" lvl="0" marL="0" rtl="0" algn="l">
              <a:spcBef>
                <a:spcPts val="1000"/>
              </a:spcBef>
              <a:spcAft>
                <a:spcPts val="0"/>
              </a:spcAft>
              <a:buNone/>
            </a:pPr>
            <a:r>
              <a:rPr b="1" i="1" lang="en" sz="900"/>
              <a:t>Largest cryogenic mm-wave camera ever built!</a:t>
            </a:r>
            <a:endParaRPr sz="1100"/>
          </a:p>
        </p:txBody>
      </p:sp>
      <p:sp>
        <p:nvSpPr>
          <p:cNvPr id="149" name="Google Shape;149;p19"/>
          <p:cNvSpPr/>
          <p:nvPr/>
        </p:nvSpPr>
        <p:spPr>
          <a:xfrm>
            <a:off x="2482150" y="1639825"/>
            <a:ext cx="564600" cy="591300"/>
          </a:xfrm>
          <a:prstGeom prst="rect">
            <a:avLst/>
          </a:prstGeom>
          <a:noFill/>
          <a:ln cap="flat" cmpd="sng" w="28575">
            <a:solidFill>
              <a:srgbClr val="00B05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50" name="Google Shape;150;p19"/>
          <p:cNvPicPr preferRelativeResize="0"/>
          <p:nvPr/>
        </p:nvPicPr>
        <p:blipFill rotWithShape="1">
          <a:blip r:embed="rId5">
            <a:alphaModFix/>
          </a:blip>
          <a:srcRect b="0" l="0" r="0" t="0"/>
          <a:stretch/>
        </p:blipFill>
        <p:spPr>
          <a:xfrm rot="8640003">
            <a:off x="5273845" y="2760267"/>
            <a:ext cx="4267208" cy="1493519"/>
          </a:xfrm>
          <a:prstGeom prst="rect">
            <a:avLst/>
          </a:prstGeom>
          <a:noFill/>
          <a:ln>
            <a:noFill/>
          </a:ln>
        </p:spPr>
      </p:pic>
      <p:sp>
        <p:nvSpPr>
          <p:cNvPr id="151" name="Google Shape;151;p19"/>
          <p:cNvSpPr/>
          <p:nvPr/>
        </p:nvSpPr>
        <p:spPr>
          <a:xfrm rot="-2038213">
            <a:off x="4875074" y="2445064"/>
            <a:ext cx="782802" cy="277909"/>
          </a:xfrm>
          <a:prstGeom prst="rect">
            <a:avLst/>
          </a:prstGeom>
          <a:noFill/>
          <a:ln cap="flat" cmpd="sng" w="28575">
            <a:solidFill>
              <a:srgbClr val="FFAB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52" name="Google Shape;152;p19"/>
          <p:cNvCxnSpPr/>
          <p:nvPr/>
        </p:nvCxnSpPr>
        <p:spPr>
          <a:xfrm flipH="1" rot="10800000">
            <a:off x="5668775" y="2034075"/>
            <a:ext cx="2530500" cy="431100"/>
          </a:xfrm>
          <a:prstGeom prst="straightConnector1">
            <a:avLst/>
          </a:prstGeom>
          <a:noFill/>
          <a:ln cap="flat" cmpd="sng" w="28575">
            <a:solidFill>
              <a:schemeClr val="accent4"/>
            </a:solidFill>
            <a:prstDash val="solid"/>
            <a:round/>
            <a:headEnd len="med" w="med" type="none"/>
            <a:tailEnd len="med" w="med" type="none"/>
          </a:ln>
        </p:spPr>
      </p:cxnSp>
      <p:cxnSp>
        <p:nvCxnSpPr>
          <p:cNvPr id="153" name="Google Shape;153;p19"/>
          <p:cNvCxnSpPr>
            <a:stCxn id="151" idx="1"/>
          </p:cNvCxnSpPr>
          <p:nvPr/>
        </p:nvCxnSpPr>
        <p:spPr>
          <a:xfrm>
            <a:off x="4941875" y="2802719"/>
            <a:ext cx="470400" cy="1382100"/>
          </a:xfrm>
          <a:prstGeom prst="straightConnector1">
            <a:avLst/>
          </a:prstGeom>
          <a:noFill/>
          <a:ln cap="flat" cmpd="sng" w="28575">
            <a:solidFill>
              <a:schemeClr val="accent4"/>
            </a:solidFill>
            <a:prstDash val="solid"/>
            <a:round/>
            <a:headEnd len="med" w="med" type="none"/>
            <a:tailEnd len="med" w="med" type="none"/>
          </a:ln>
        </p:spPr>
      </p:cxnSp>
      <p:sp>
        <p:nvSpPr>
          <p:cNvPr id="154" name="Google Shape;154;p19"/>
          <p:cNvSpPr txBox="1"/>
          <p:nvPr/>
        </p:nvSpPr>
        <p:spPr>
          <a:xfrm>
            <a:off x="7389700" y="4245785"/>
            <a:ext cx="1677300" cy="554100"/>
          </a:xfrm>
          <a:prstGeom prst="rect">
            <a:avLst/>
          </a:prstGeom>
          <a:solidFill>
            <a:srgbClr val="FCE5CD"/>
          </a:solidFill>
          <a:ln cap="flat" cmpd="sng" w="38100">
            <a:solidFill>
              <a:srgbClr val="FF9900"/>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sz="1500"/>
              <a:t>Optics Tube (OT)</a:t>
            </a:r>
            <a:br>
              <a:rPr lang="en"/>
            </a:br>
            <a:r>
              <a:rPr b="1" i="1" lang="en" sz="900"/>
              <a:t>One of thirteen</a:t>
            </a:r>
            <a:endParaRPr b="1" i="1" sz="900"/>
          </a:p>
        </p:txBody>
      </p:sp>
      <p:sp>
        <p:nvSpPr>
          <p:cNvPr id="155" name="Google Shape;155;p19"/>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156" name="Google Shape;156;p19"/>
          <p:cNvSpPr txBox="1"/>
          <p:nvPr>
            <p:ph idx="4294967295" type="title"/>
          </p:nvPr>
        </p:nvSpPr>
        <p:spPr>
          <a:xfrm>
            <a:off x="311700" y="109450"/>
            <a:ext cx="85560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420"/>
              <a:t>SO Instruments: Large Aperture Telescope</a:t>
            </a:r>
            <a:endParaRPr sz="2420"/>
          </a:p>
        </p:txBody>
      </p:sp>
      <p:pic>
        <p:nvPicPr>
          <p:cNvPr id="157" name="Google Shape;157;p19" title="IMG_7936.HEIC"/>
          <p:cNvPicPr preferRelativeResize="0"/>
          <p:nvPr/>
        </p:nvPicPr>
        <p:blipFill rotWithShape="1">
          <a:blip r:embed="rId6">
            <a:alphaModFix/>
          </a:blip>
          <a:srcRect b="23626" l="7038" r="15280" t="17921"/>
          <a:stretch/>
        </p:blipFill>
        <p:spPr>
          <a:xfrm>
            <a:off x="7727075" y="109450"/>
            <a:ext cx="1294076" cy="1298273"/>
          </a:xfrm>
          <a:prstGeom prst="rect">
            <a:avLst/>
          </a:prstGeom>
          <a:noFill/>
          <a:ln>
            <a:noFill/>
          </a:ln>
        </p:spPr>
      </p:pic>
      <p:sp>
        <p:nvSpPr>
          <p:cNvPr id="158" name="Google Shape;158;p19"/>
          <p:cNvSpPr txBox="1"/>
          <p:nvPr/>
        </p:nvSpPr>
        <p:spPr>
          <a:xfrm>
            <a:off x="7727075" y="1407725"/>
            <a:ext cx="1294200" cy="274800"/>
          </a:xfrm>
          <a:prstGeom prst="rect">
            <a:avLst/>
          </a:prstGeom>
          <a:noFill/>
          <a:ln>
            <a:noFill/>
          </a:ln>
        </p:spPr>
        <p:txBody>
          <a:bodyPr anchorCtr="0" anchor="t" bIns="91425" lIns="91425" spcFirstLastPara="1" rIns="91425" wrap="square" tIns="0">
            <a:noAutofit/>
          </a:bodyPr>
          <a:lstStyle/>
          <a:p>
            <a:pPr indent="0" lvl="0" marL="0" rtl="0" algn="l">
              <a:spcBef>
                <a:spcPts val="0"/>
              </a:spcBef>
              <a:spcAft>
                <a:spcPts val="0"/>
              </a:spcAft>
              <a:buNone/>
            </a:pPr>
            <a:r>
              <a:rPr lang="en" sz="800">
                <a:solidFill>
                  <a:schemeClr val="dk2"/>
                </a:solidFill>
              </a:rPr>
              <a:t>LAT OT focal plane with 3 detector modules</a:t>
            </a:r>
            <a:endParaRPr sz="800">
              <a:solidFill>
                <a:schemeClr val="dk2"/>
              </a:solidFill>
            </a:endParaRPr>
          </a:p>
        </p:txBody>
      </p:sp>
      <p:cxnSp>
        <p:nvCxnSpPr>
          <p:cNvPr id="159" name="Google Shape;159;p19"/>
          <p:cNvCxnSpPr>
            <a:endCxn id="157" idx="1"/>
          </p:cNvCxnSpPr>
          <p:nvPr/>
        </p:nvCxnSpPr>
        <p:spPr>
          <a:xfrm flipH="1" rot="5400000">
            <a:off x="6983825" y="1501837"/>
            <a:ext cx="2080200" cy="593700"/>
          </a:xfrm>
          <a:prstGeom prst="bentConnector4">
            <a:avLst>
              <a:gd fmla="val 46014" name="adj1"/>
              <a:gd fmla="val 151339" name="adj2"/>
            </a:avLst>
          </a:prstGeom>
          <a:noFill/>
          <a:ln cap="flat" cmpd="sng" w="28575">
            <a:solidFill>
              <a:srgbClr val="FF0000"/>
            </a:solidFill>
            <a:prstDash val="solid"/>
            <a:round/>
            <a:headEnd len="med" w="med" type="none"/>
            <a:tailEnd len="med" w="med" type="triangle"/>
          </a:ln>
        </p:spPr>
      </p:cxnSp>
      <p:sp>
        <p:nvSpPr>
          <p:cNvPr id="160" name="Google Shape;160;p19"/>
          <p:cNvSpPr txBox="1"/>
          <p:nvPr/>
        </p:nvSpPr>
        <p:spPr>
          <a:xfrm>
            <a:off x="6556475" y="213625"/>
            <a:ext cx="1170600" cy="431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solidFill>
                  <a:srgbClr val="FF0000"/>
                </a:solidFill>
              </a:rPr>
              <a:t>One OT = all of AdvACT!</a:t>
            </a:r>
            <a:endParaRPr b="1" sz="1000">
              <a:solidFill>
                <a:srgbClr val="FF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164" name="Shape 164"/>
        <p:cNvGrpSpPr/>
        <p:nvPr/>
      </p:nvGrpSpPr>
      <p:grpSpPr>
        <a:xfrm>
          <a:off x="0" y="0"/>
          <a:ext cx="0" cy="0"/>
          <a:chOff x="0" y="0"/>
          <a:chExt cx="0" cy="0"/>
        </a:xfrm>
      </p:grpSpPr>
      <p:sp>
        <p:nvSpPr>
          <p:cNvPr id="165" name="Google Shape;165;p20"/>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Instruments: LAT Optics Tube</a:t>
            </a:r>
            <a:endParaRPr/>
          </a:p>
        </p:txBody>
      </p:sp>
      <p:sp>
        <p:nvSpPr>
          <p:cNvPr id="166" name="Google Shape;166;p20"/>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167" name="Google Shape;167;p20"/>
          <p:cNvPicPr preferRelativeResize="0"/>
          <p:nvPr/>
        </p:nvPicPr>
        <p:blipFill>
          <a:blip r:embed="rId3">
            <a:alphaModFix/>
          </a:blip>
          <a:stretch>
            <a:fillRect/>
          </a:stretch>
        </p:blipFill>
        <p:spPr>
          <a:xfrm>
            <a:off x="181025" y="967699"/>
            <a:ext cx="8843949" cy="3979776"/>
          </a:xfrm>
          <a:prstGeom prst="rect">
            <a:avLst/>
          </a:prstGeom>
          <a:noFill/>
          <a:ln cap="flat" cmpd="sng" w="19050">
            <a:solidFill>
              <a:srgbClr val="FFFFFF"/>
            </a:solidFill>
            <a:prstDash val="solid"/>
            <a:round/>
            <a:headEnd len="sm" w="sm" type="none"/>
            <a:tailEnd len="sm" w="sm" type="none"/>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171" name="Shape 171"/>
        <p:cNvGrpSpPr/>
        <p:nvPr/>
      </p:nvGrpSpPr>
      <p:grpSpPr>
        <a:xfrm>
          <a:off x="0" y="0"/>
          <a:ext cx="0" cy="0"/>
          <a:chOff x="0" y="0"/>
          <a:chExt cx="0" cy="0"/>
        </a:xfrm>
      </p:grpSpPr>
      <p:grpSp>
        <p:nvGrpSpPr>
          <p:cNvPr id="172" name="Google Shape;172;p21"/>
          <p:cNvGrpSpPr/>
          <p:nvPr/>
        </p:nvGrpSpPr>
        <p:grpSpPr>
          <a:xfrm>
            <a:off x="4188400" y="1298275"/>
            <a:ext cx="4878324" cy="3395974"/>
            <a:chOff x="4188400" y="1298275"/>
            <a:chExt cx="4878324" cy="3395974"/>
          </a:xfrm>
        </p:grpSpPr>
        <p:pic>
          <p:nvPicPr>
            <p:cNvPr id="173" name="Google Shape;173;p21" title="Screenshot From 2026-03-06 16-01-03.png"/>
            <p:cNvPicPr preferRelativeResize="0"/>
            <p:nvPr/>
          </p:nvPicPr>
          <p:blipFill>
            <a:blip r:embed="rId3">
              <a:alphaModFix/>
            </a:blip>
            <a:stretch>
              <a:fillRect/>
            </a:stretch>
          </p:blipFill>
          <p:spPr>
            <a:xfrm>
              <a:off x="4221000" y="1503550"/>
              <a:ext cx="4845724" cy="3190699"/>
            </a:xfrm>
            <a:prstGeom prst="rect">
              <a:avLst/>
            </a:prstGeom>
            <a:noFill/>
            <a:ln>
              <a:noFill/>
            </a:ln>
          </p:spPr>
        </p:pic>
        <p:sp>
          <p:nvSpPr>
            <p:cNvPr id="174" name="Google Shape;174;p21"/>
            <p:cNvSpPr/>
            <p:nvPr/>
          </p:nvSpPr>
          <p:spPr>
            <a:xfrm>
              <a:off x="4188400" y="1298275"/>
              <a:ext cx="1833300" cy="17724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5" name="Google Shape;175;p21"/>
            <p:cNvSpPr/>
            <p:nvPr/>
          </p:nvSpPr>
          <p:spPr>
            <a:xfrm>
              <a:off x="6021700" y="1548550"/>
              <a:ext cx="815700" cy="3042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grpSp>
      <p:sp>
        <p:nvSpPr>
          <p:cNvPr id="176" name="Google Shape;176;p21"/>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177" name="Google Shape;177;p21" title="Screenshot From 2026-03-06 16-00-23.png"/>
          <p:cNvPicPr preferRelativeResize="0"/>
          <p:nvPr/>
        </p:nvPicPr>
        <p:blipFill rotWithShape="1">
          <a:blip r:embed="rId4">
            <a:alphaModFix/>
          </a:blip>
          <a:srcRect b="0" l="0" r="72521" t="0"/>
          <a:stretch/>
        </p:blipFill>
        <p:spPr>
          <a:xfrm>
            <a:off x="272675" y="841762"/>
            <a:ext cx="2266499" cy="3459975"/>
          </a:xfrm>
          <a:prstGeom prst="rect">
            <a:avLst/>
          </a:prstGeom>
          <a:noFill/>
          <a:ln>
            <a:noFill/>
          </a:ln>
        </p:spPr>
      </p:pic>
      <p:sp>
        <p:nvSpPr>
          <p:cNvPr id="178" name="Google Shape;178;p21"/>
          <p:cNvSpPr txBox="1"/>
          <p:nvPr>
            <p:ph idx="4294967295" type="title"/>
          </p:nvPr>
        </p:nvSpPr>
        <p:spPr>
          <a:xfrm>
            <a:off x="311700" y="109450"/>
            <a:ext cx="8321700" cy="769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420"/>
              <a:t>SO Instruments: Small Aperture Telescopes</a:t>
            </a:r>
            <a:endParaRPr sz="2420"/>
          </a:p>
        </p:txBody>
      </p:sp>
      <p:pic>
        <p:nvPicPr>
          <p:cNvPr id="179" name="Google Shape;179;p21" title="Screenshot From 2026-03-06 16-00-23.png"/>
          <p:cNvPicPr preferRelativeResize="0"/>
          <p:nvPr/>
        </p:nvPicPr>
        <p:blipFill rotWithShape="1">
          <a:blip r:embed="rId4">
            <a:alphaModFix/>
          </a:blip>
          <a:srcRect b="7301" l="28333" r="32865" t="6097"/>
          <a:stretch/>
        </p:blipFill>
        <p:spPr>
          <a:xfrm>
            <a:off x="3143475" y="841750"/>
            <a:ext cx="2375801" cy="2224401"/>
          </a:xfrm>
          <a:prstGeom prst="rect">
            <a:avLst/>
          </a:prstGeom>
          <a:noFill/>
          <a:ln>
            <a:noFill/>
          </a:ln>
        </p:spPr>
      </p:pic>
      <p:sp>
        <p:nvSpPr>
          <p:cNvPr id="180" name="Google Shape;180;p21"/>
          <p:cNvSpPr/>
          <p:nvPr/>
        </p:nvSpPr>
        <p:spPr>
          <a:xfrm>
            <a:off x="909875" y="2597850"/>
            <a:ext cx="982200" cy="683700"/>
          </a:xfrm>
          <a:prstGeom prst="rect">
            <a:avLst/>
          </a:prstGeom>
          <a:noFill/>
          <a:ln cap="flat" cmpd="sng" w="28575">
            <a:solidFill>
              <a:srgbClr val="00B05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81" name="Google Shape;181;p21"/>
          <p:cNvCxnSpPr/>
          <p:nvPr/>
        </p:nvCxnSpPr>
        <p:spPr>
          <a:xfrm flipH="1" rot="10800000">
            <a:off x="1878900" y="1043750"/>
            <a:ext cx="1174200" cy="1552800"/>
          </a:xfrm>
          <a:prstGeom prst="straightConnector1">
            <a:avLst/>
          </a:prstGeom>
          <a:noFill/>
          <a:ln cap="flat" cmpd="sng" w="28575">
            <a:solidFill>
              <a:srgbClr val="00B050"/>
            </a:solidFill>
            <a:prstDash val="solid"/>
            <a:round/>
            <a:headEnd len="med" w="med" type="none"/>
            <a:tailEnd len="med" w="med" type="none"/>
          </a:ln>
        </p:spPr>
      </p:cxnSp>
      <p:cxnSp>
        <p:nvCxnSpPr>
          <p:cNvPr id="182" name="Google Shape;182;p21"/>
          <p:cNvCxnSpPr/>
          <p:nvPr/>
        </p:nvCxnSpPr>
        <p:spPr>
          <a:xfrm flipH="1" rot="10800000">
            <a:off x="1885425" y="3079350"/>
            <a:ext cx="1356900" cy="202200"/>
          </a:xfrm>
          <a:prstGeom prst="straightConnector1">
            <a:avLst/>
          </a:prstGeom>
          <a:noFill/>
          <a:ln cap="flat" cmpd="sng" w="28575">
            <a:solidFill>
              <a:srgbClr val="00B050"/>
            </a:solidFill>
            <a:prstDash val="solid"/>
            <a:round/>
            <a:headEnd len="med" w="med" type="none"/>
            <a:tailEnd len="med" w="med" type="none"/>
          </a:ln>
        </p:spPr>
      </p:cxnSp>
      <p:sp>
        <p:nvSpPr>
          <p:cNvPr id="183" name="Google Shape;183;p21"/>
          <p:cNvSpPr/>
          <p:nvPr/>
        </p:nvSpPr>
        <p:spPr>
          <a:xfrm rot="-2037152">
            <a:off x="3981668" y="1691644"/>
            <a:ext cx="490416" cy="277909"/>
          </a:xfrm>
          <a:prstGeom prst="rect">
            <a:avLst/>
          </a:prstGeom>
          <a:noFill/>
          <a:ln cap="flat" cmpd="sng" w="28575">
            <a:solidFill>
              <a:srgbClr val="FFAB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84" name="Google Shape;184;p21"/>
          <p:cNvCxnSpPr/>
          <p:nvPr/>
        </p:nvCxnSpPr>
        <p:spPr>
          <a:xfrm>
            <a:off x="4103575" y="2087675"/>
            <a:ext cx="261000" cy="1350600"/>
          </a:xfrm>
          <a:prstGeom prst="straightConnector1">
            <a:avLst/>
          </a:prstGeom>
          <a:noFill/>
          <a:ln cap="flat" cmpd="sng" w="28575">
            <a:solidFill>
              <a:schemeClr val="accent4"/>
            </a:solidFill>
            <a:prstDash val="solid"/>
            <a:round/>
            <a:headEnd len="med" w="med" type="none"/>
            <a:tailEnd len="med" w="med" type="none"/>
          </a:ln>
        </p:spPr>
      </p:cxnSp>
      <p:cxnSp>
        <p:nvCxnSpPr>
          <p:cNvPr id="185" name="Google Shape;185;p21"/>
          <p:cNvCxnSpPr/>
          <p:nvPr/>
        </p:nvCxnSpPr>
        <p:spPr>
          <a:xfrm>
            <a:off x="4506550" y="1808325"/>
            <a:ext cx="1476000" cy="44400"/>
          </a:xfrm>
          <a:prstGeom prst="straightConnector1">
            <a:avLst/>
          </a:prstGeom>
          <a:noFill/>
          <a:ln cap="flat" cmpd="sng" w="28575">
            <a:solidFill>
              <a:schemeClr val="accent4"/>
            </a:solidFill>
            <a:prstDash val="solid"/>
            <a:round/>
            <a:headEnd len="med" w="med" type="none"/>
            <a:tailEnd len="med" w="med" type="none"/>
          </a:ln>
        </p:spPr>
      </p:cxnSp>
      <p:pic>
        <p:nvPicPr>
          <p:cNvPr id="186" name="Google Shape;186;p21" title="sat1_ufms.jpg"/>
          <p:cNvPicPr preferRelativeResize="0"/>
          <p:nvPr/>
        </p:nvPicPr>
        <p:blipFill>
          <a:blip r:embed="rId5">
            <a:alphaModFix/>
          </a:blip>
          <a:stretch>
            <a:fillRect/>
          </a:stretch>
        </p:blipFill>
        <p:spPr>
          <a:xfrm>
            <a:off x="7770050" y="109450"/>
            <a:ext cx="1251100" cy="1668150"/>
          </a:xfrm>
          <a:prstGeom prst="rect">
            <a:avLst/>
          </a:prstGeom>
          <a:noFill/>
          <a:ln>
            <a:noFill/>
          </a:ln>
        </p:spPr>
      </p:pic>
      <p:sp>
        <p:nvSpPr>
          <p:cNvPr id="187" name="Google Shape;187;p21"/>
          <p:cNvSpPr txBox="1"/>
          <p:nvPr/>
        </p:nvSpPr>
        <p:spPr>
          <a:xfrm>
            <a:off x="7124150" y="1129900"/>
            <a:ext cx="645900" cy="64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chemeClr val="dk2"/>
                </a:solidFill>
              </a:rPr>
              <a:t>S</a:t>
            </a:r>
            <a:r>
              <a:rPr lang="en" sz="800">
                <a:solidFill>
                  <a:schemeClr val="dk2"/>
                </a:solidFill>
              </a:rPr>
              <a:t>AT focal plane with 7 detector modules</a:t>
            </a:r>
            <a:endParaRPr sz="800">
              <a:solidFill>
                <a:schemeClr val="dk2"/>
              </a:solidFill>
            </a:endParaRPr>
          </a:p>
        </p:txBody>
      </p:sp>
      <p:sp>
        <p:nvSpPr>
          <p:cNvPr id="188" name="Google Shape;188;p21"/>
          <p:cNvSpPr txBox="1"/>
          <p:nvPr/>
        </p:nvSpPr>
        <p:spPr>
          <a:xfrm>
            <a:off x="101050" y="1105100"/>
            <a:ext cx="642600" cy="20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700">
                <a:solidFill>
                  <a:schemeClr val="dk2"/>
                </a:solidFill>
              </a:rPr>
              <a:t>SATp1: </a:t>
            </a:r>
            <a:r>
              <a:rPr b="1" lang="en" sz="700">
                <a:solidFill>
                  <a:srgbClr val="6AA84F"/>
                </a:solidFill>
              </a:rPr>
              <a:t>MF</a:t>
            </a:r>
            <a:endParaRPr b="1" sz="700">
              <a:solidFill>
                <a:srgbClr val="6AA84F"/>
              </a:solidFill>
            </a:endParaRPr>
          </a:p>
        </p:txBody>
      </p:sp>
      <p:sp>
        <p:nvSpPr>
          <p:cNvPr id="189" name="Google Shape;189;p21"/>
          <p:cNvSpPr txBox="1"/>
          <p:nvPr/>
        </p:nvSpPr>
        <p:spPr>
          <a:xfrm>
            <a:off x="121500" y="1729500"/>
            <a:ext cx="562200" cy="2022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700">
                <a:solidFill>
                  <a:schemeClr val="dk2"/>
                </a:solidFill>
              </a:rPr>
              <a:t>SATp2: </a:t>
            </a:r>
            <a:r>
              <a:rPr b="1" lang="en" sz="700">
                <a:solidFill>
                  <a:schemeClr val="accent1"/>
                </a:solidFill>
              </a:rPr>
              <a:t>UHF</a:t>
            </a:r>
            <a:endParaRPr b="1" sz="700">
              <a:solidFill>
                <a:schemeClr val="accent1"/>
              </a:solidFill>
            </a:endParaRPr>
          </a:p>
        </p:txBody>
      </p:sp>
      <p:sp>
        <p:nvSpPr>
          <p:cNvPr id="190" name="Google Shape;190;p21"/>
          <p:cNvSpPr txBox="1"/>
          <p:nvPr/>
        </p:nvSpPr>
        <p:spPr>
          <a:xfrm>
            <a:off x="0" y="2353900"/>
            <a:ext cx="642600" cy="20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700">
                <a:solidFill>
                  <a:schemeClr val="dk2"/>
                </a:solidFill>
              </a:rPr>
              <a:t>SATp3: </a:t>
            </a:r>
            <a:r>
              <a:rPr b="1" lang="en" sz="700">
                <a:solidFill>
                  <a:srgbClr val="6AA84F"/>
                </a:solidFill>
              </a:rPr>
              <a:t>MF</a:t>
            </a:r>
            <a:endParaRPr b="1" sz="700">
              <a:solidFill>
                <a:srgbClr val="6AA84F"/>
              </a:solidFill>
            </a:endParaRPr>
          </a:p>
        </p:txBody>
      </p:sp>
      <p:sp>
        <p:nvSpPr>
          <p:cNvPr id="191" name="Google Shape;191;p21"/>
          <p:cNvSpPr txBox="1"/>
          <p:nvPr/>
        </p:nvSpPr>
        <p:spPr>
          <a:xfrm>
            <a:off x="6823275" y="213625"/>
            <a:ext cx="903300" cy="769500"/>
          </a:xfrm>
          <a:prstGeom prst="rect">
            <a:avLst/>
          </a:prstGeom>
          <a:noFill/>
          <a:ln cap="flat" cmpd="sng" w="28575">
            <a:solidFill>
              <a:srgbClr val="FF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b="1" lang="en" sz="1000">
                <a:solidFill>
                  <a:srgbClr val="FF0000"/>
                </a:solidFill>
              </a:rPr>
              <a:t>12,000 detectors in each instrument!</a:t>
            </a:r>
            <a:endParaRPr b="1" sz="1000">
              <a:solidFill>
                <a:srgbClr val="FF0000"/>
              </a:solidFill>
            </a:endParaRPr>
          </a:p>
        </p:txBody>
      </p:sp>
      <p:sp>
        <p:nvSpPr>
          <p:cNvPr id="192" name="Google Shape;192;p21"/>
          <p:cNvSpPr txBox="1"/>
          <p:nvPr/>
        </p:nvSpPr>
        <p:spPr>
          <a:xfrm>
            <a:off x="2349600" y="4195125"/>
            <a:ext cx="2341200" cy="5931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rPr>
              <a:t>Per-telescope 90+150 GHz</a:t>
            </a:r>
            <a:br>
              <a:rPr lang="en">
                <a:solidFill>
                  <a:schemeClr val="dk1"/>
                </a:solidFill>
              </a:rPr>
            </a:br>
            <a:r>
              <a:rPr lang="en">
                <a:solidFill>
                  <a:schemeClr val="dk1"/>
                </a:solidFill>
              </a:rPr>
              <a:t> NET: 3.8 </a:t>
            </a:r>
            <a:r>
              <a:rPr i="1" lang="en">
                <a:solidFill>
                  <a:schemeClr val="dk1"/>
                </a:solidFill>
                <a:latin typeface="Century Schoolbook"/>
                <a:ea typeface="Century Schoolbook"/>
                <a:cs typeface="Century Schoolbook"/>
                <a:sym typeface="Century Schoolbook"/>
              </a:rPr>
              <a:t>μ</a:t>
            </a:r>
            <a:r>
              <a:rPr lang="en">
                <a:solidFill>
                  <a:schemeClr val="dk1"/>
                </a:solidFill>
                <a:latin typeface="Century Schoolbook"/>
                <a:ea typeface="Century Schoolbook"/>
                <a:cs typeface="Century Schoolbook"/>
                <a:sym typeface="Century Schoolbook"/>
              </a:rPr>
              <a:t>K</a:t>
            </a:r>
            <a:r>
              <a:rPr baseline="-25000" lang="en" sz="900">
                <a:solidFill>
                  <a:schemeClr val="dk1"/>
                </a:solidFill>
                <a:latin typeface="Century Schoolbook"/>
                <a:ea typeface="Century Schoolbook"/>
                <a:cs typeface="Century Schoolbook"/>
                <a:sym typeface="Century Schoolbook"/>
              </a:rPr>
              <a:t>CMB</a:t>
            </a:r>
            <a:r>
              <a:rPr lang="en">
                <a:solidFill>
                  <a:schemeClr val="dk1"/>
                </a:solidFill>
              </a:rPr>
              <a:t>√s</a:t>
            </a:r>
            <a:endParaRPr>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196" name="Shape 196"/>
        <p:cNvGrpSpPr/>
        <p:nvPr/>
      </p:nvGrpSpPr>
      <p:grpSpPr>
        <a:xfrm>
          <a:off x="0" y="0"/>
          <a:ext cx="0" cy="0"/>
          <a:chOff x="0" y="0"/>
          <a:chExt cx="0" cy="0"/>
        </a:xfrm>
      </p:grpSpPr>
      <p:sp>
        <p:nvSpPr>
          <p:cNvPr id="197" name="Google Shape;197;p22"/>
          <p:cNvSpPr/>
          <p:nvPr/>
        </p:nvSpPr>
        <p:spPr>
          <a:xfrm>
            <a:off x="113950" y="651875"/>
            <a:ext cx="1725900" cy="3543000"/>
          </a:xfrm>
          <a:prstGeom prst="roundRect">
            <a:avLst>
              <a:gd fmla="val 13852"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98" name="Google Shape;198;p22"/>
          <p:cNvSpPr/>
          <p:nvPr/>
        </p:nvSpPr>
        <p:spPr>
          <a:xfrm>
            <a:off x="1914250" y="651875"/>
            <a:ext cx="1725900" cy="3543000"/>
          </a:xfrm>
          <a:prstGeom prst="roundRect">
            <a:avLst>
              <a:gd fmla="val 13852"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99" name="Google Shape;199;p22"/>
          <p:cNvSpPr/>
          <p:nvPr/>
        </p:nvSpPr>
        <p:spPr>
          <a:xfrm>
            <a:off x="3714550" y="651875"/>
            <a:ext cx="1725900" cy="3543000"/>
          </a:xfrm>
          <a:prstGeom prst="roundRect">
            <a:avLst>
              <a:gd fmla="val 13852"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00" name="Google Shape;200;p22"/>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SO Detectors</a:t>
            </a:r>
            <a:endParaRPr/>
          </a:p>
        </p:txBody>
      </p:sp>
      <p:sp>
        <p:nvSpPr>
          <p:cNvPr id="201" name="Google Shape;201;p2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202" name="Google Shape;202;p22" title="Screenshot from 2025-07-16 18-41-26.png"/>
          <p:cNvPicPr preferRelativeResize="0"/>
          <p:nvPr/>
        </p:nvPicPr>
        <p:blipFill rotWithShape="1">
          <a:blip r:embed="rId3">
            <a:alphaModFix/>
          </a:blip>
          <a:srcRect b="0" l="4890" r="6206" t="0"/>
          <a:stretch/>
        </p:blipFill>
        <p:spPr>
          <a:xfrm>
            <a:off x="248500" y="1074738"/>
            <a:ext cx="1456800" cy="1187525"/>
          </a:xfrm>
          <a:prstGeom prst="rect">
            <a:avLst/>
          </a:prstGeom>
          <a:noFill/>
          <a:ln>
            <a:noFill/>
          </a:ln>
        </p:spPr>
      </p:pic>
      <p:pic>
        <p:nvPicPr>
          <p:cNvPr id="203" name="Google Shape;203;p22" title="SO-UHF2-array.jpg"/>
          <p:cNvPicPr preferRelativeResize="0"/>
          <p:nvPr/>
        </p:nvPicPr>
        <p:blipFill>
          <a:blip r:embed="rId4">
            <a:alphaModFix/>
          </a:blip>
          <a:stretch>
            <a:fillRect/>
          </a:stretch>
        </p:blipFill>
        <p:spPr>
          <a:xfrm>
            <a:off x="3798238" y="1248800"/>
            <a:ext cx="1558523" cy="839391"/>
          </a:xfrm>
          <a:prstGeom prst="rect">
            <a:avLst/>
          </a:prstGeom>
          <a:noFill/>
          <a:ln>
            <a:noFill/>
          </a:ln>
        </p:spPr>
      </p:pic>
      <p:pic>
        <p:nvPicPr>
          <p:cNvPr id="204" name="Google Shape;204;p22" title="MF detector wafer full.png"/>
          <p:cNvPicPr preferRelativeResize="0"/>
          <p:nvPr/>
        </p:nvPicPr>
        <p:blipFill rotWithShape="1">
          <a:blip r:embed="rId5">
            <a:alphaModFix/>
          </a:blip>
          <a:srcRect b="12100" l="4880" r="0" t="29669"/>
          <a:stretch/>
        </p:blipFill>
        <p:spPr>
          <a:xfrm>
            <a:off x="2006325" y="1074750"/>
            <a:ext cx="1541775" cy="1258501"/>
          </a:xfrm>
          <a:prstGeom prst="rect">
            <a:avLst/>
          </a:prstGeom>
          <a:noFill/>
          <a:ln>
            <a:noFill/>
          </a:ln>
        </p:spPr>
      </p:pic>
      <p:pic>
        <p:nvPicPr>
          <p:cNvPr id="205" name="Google Shape;205;p22" title="DSC_6754.jpg"/>
          <p:cNvPicPr preferRelativeResize="0"/>
          <p:nvPr/>
        </p:nvPicPr>
        <p:blipFill>
          <a:blip r:embed="rId6">
            <a:alphaModFix/>
          </a:blip>
          <a:stretch>
            <a:fillRect/>
          </a:stretch>
        </p:blipFill>
        <p:spPr>
          <a:xfrm>
            <a:off x="1997938" y="2425080"/>
            <a:ext cx="1558523" cy="1368981"/>
          </a:xfrm>
          <a:prstGeom prst="rect">
            <a:avLst/>
          </a:prstGeom>
          <a:noFill/>
          <a:ln>
            <a:noFill/>
          </a:ln>
        </p:spPr>
      </p:pic>
      <p:pic>
        <p:nvPicPr>
          <p:cNvPr id="206" name="Google Shape;206;p22"/>
          <p:cNvPicPr preferRelativeResize="0"/>
          <p:nvPr/>
        </p:nvPicPr>
        <p:blipFill rotWithShape="1">
          <a:blip r:embed="rId7">
            <a:alphaModFix/>
          </a:blip>
          <a:srcRect b="30920" l="19520" r="20750" t="27858"/>
          <a:stretch/>
        </p:blipFill>
        <p:spPr>
          <a:xfrm>
            <a:off x="234325" y="2423775"/>
            <a:ext cx="1485172" cy="1371600"/>
          </a:xfrm>
          <a:prstGeom prst="rect">
            <a:avLst/>
          </a:prstGeom>
          <a:noFill/>
          <a:ln>
            <a:noFill/>
          </a:ln>
        </p:spPr>
      </p:pic>
      <p:pic>
        <p:nvPicPr>
          <p:cNvPr id="207" name="Google Shape;207;p22" title="IMG_9983.JPG"/>
          <p:cNvPicPr preferRelativeResize="0"/>
          <p:nvPr/>
        </p:nvPicPr>
        <p:blipFill rotWithShape="1">
          <a:blip r:embed="rId8">
            <a:alphaModFix/>
          </a:blip>
          <a:srcRect b="30033" l="10834" r="0" t="8197"/>
          <a:stretch/>
        </p:blipFill>
        <p:spPr>
          <a:xfrm>
            <a:off x="3829418" y="2423760"/>
            <a:ext cx="1485174" cy="1371602"/>
          </a:xfrm>
          <a:prstGeom prst="rect">
            <a:avLst/>
          </a:prstGeom>
          <a:noFill/>
          <a:ln>
            <a:noFill/>
          </a:ln>
        </p:spPr>
      </p:pic>
      <p:pic>
        <p:nvPicPr>
          <p:cNvPr id="208" name="Google Shape;208;p22" title="IMG_9257.JPG"/>
          <p:cNvPicPr preferRelativeResize="0"/>
          <p:nvPr/>
        </p:nvPicPr>
        <p:blipFill rotWithShape="1">
          <a:blip r:embed="rId9">
            <a:alphaModFix/>
          </a:blip>
          <a:srcRect b="7242" l="-8483" r="0" t="9425"/>
          <a:stretch/>
        </p:blipFill>
        <p:spPr>
          <a:xfrm>
            <a:off x="7716826" y="109750"/>
            <a:ext cx="1228723" cy="1258501"/>
          </a:xfrm>
          <a:prstGeom prst="rect">
            <a:avLst/>
          </a:prstGeom>
          <a:noFill/>
          <a:ln>
            <a:noFill/>
          </a:ln>
        </p:spPr>
      </p:pic>
      <p:pic>
        <p:nvPicPr>
          <p:cNvPr id="209" name="Google Shape;209;p22" title="MF pixels sharp.png"/>
          <p:cNvPicPr preferRelativeResize="0"/>
          <p:nvPr/>
        </p:nvPicPr>
        <p:blipFill rotWithShape="1">
          <a:blip r:embed="rId10">
            <a:alphaModFix/>
          </a:blip>
          <a:srcRect b="22553" l="10235" r="9489" t="22033"/>
          <a:stretch/>
        </p:blipFill>
        <p:spPr>
          <a:xfrm>
            <a:off x="5763752" y="109457"/>
            <a:ext cx="1725900" cy="1259100"/>
          </a:xfrm>
          <a:prstGeom prst="rect">
            <a:avLst/>
          </a:prstGeom>
          <a:noFill/>
          <a:ln>
            <a:noFill/>
          </a:ln>
        </p:spPr>
      </p:pic>
      <p:sp>
        <p:nvSpPr>
          <p:cNvPr id="210" name="Google Shape;210;p22"/>
          <p:cNvSpPr txBox="1"/>
          <p:nvPr/>
        </p:nvSpPr>
        <p:spPr>
          <a:xfrm>
            <a:off x="114100" y="661300"/>
            <a:ext cx="1725900" cy="393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a:solidFill>
                  <a:srgbClr val="CC4125"/>
                </a:solidFill>
              </a:rPr>
              <a:t>LF: 30/40 GHz</a:t>
            </a:r>
            <a:endParaRPr b="1">
              <a:solidFill>
                <a:schemeClr val="dk2"/>
              </a:solidFill>
            </a:endParaRPr>
          </a:p>
        </p:txBody>
      </p:sp>
      <p:sp>
        <p:nvSpPr>
          <p:cNvPr id="211" name="Google Shape;211;p22"/>
          <p:cNvSpPr txBox="1"/>
          <p:nvPr/>
        </p:nvSpPr>
        <p:spPr>
          <a:xfrm>
            <a:off x="1914400" y="661300"/>
            <a:ext cx="1725900" cy="393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6AA84F"/>
                </a:solidFill>
              </a:rPr>
              <a:t>MF: 90/150 GHz</a:t>
            </a:r>
            <a:endParaRPr>
              <a:solidFill>
                <a:srgbClr val="6AA84F"/>
              </a:solidFill>
            </a:endParaRPr>
          </a:p>
        </p:txBody>
      </p:sp>
      <p:sp>
        <p:nvSpPr>
          <p:cNvPr id="212" name="Google Shape;212;p22"/>
          <p:cNvSpPr txBox="1"/>
          <p:nvPr/>
        </p:nvSpPr>
        <p:spPr>
          <a:xfrm>
            <a:off x="3700350" y="661300"/>
            <a:ext cx="1740000" cy="393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chemeClr val="accent1"/>
                </a:solidFill>
              </a:rPr>
              <a:t>UHF: 220/280 GHz</a:t>
            </a:r>
            <a:endParaRPr>
              <a:solidFill>
                <a:schemeClr val="accent1"/>
              </a:solidFill>
            </a:endParaRPr>
          </a:p>
        </p:txBody>
      </p:sp>
      <p:sp>
        <p:nvSpPr>
          <p:cNvPr id="213" name="Google Shape;213;p22"/>
          <p:cNvSpPr txBox="1"/>
          <p:nvPr/>
        </p:nvSpPr>
        <p:spPr>
          <a:xfrm>
            <a:off x="114025" y="3719175"/>
            <a:ext cx="1725900" cy="475800"/>
          </a:xfrm>
          <a:prstGeom prst="rect">
            <a:avLst/>
          </a:prstGeom>
          <a:noFill/>
          <a:ln>
            <a:noFill/>
          </a:ln>
        </p:spPr>
        <p:txBody>
          <a:bodyPr anchorCtr="0" anchor="t" bIns="0" lIns="91425" spcFirstLastPara="1" rIns="0" wrap="square" tIns="91425">
            <a:noAutofit/>
          </a:bodyPr>
          <a:lstStyle/>
          <a:p>
            <a:pPr indent="-177800" lvl="0" marL="228600" rtl="0" algn="l">
              <a:spcBef>
                <a:spcPts val="0"/>
              </a:spcBef>
              <a:spcAft>
                <a:spcPts val="0"/>
              </a:spcAft>
              <a:buClr>
                <a:schemeClr val="dk2"/>
              </a:buClr>
              <a:buSzPts val="1000"/>
              <a:buChar char="●"/>
            </a:pPr>
            <a:r>
              <a:rPr lang="en" sz="1000">
                <a:solidFill>
                  <a:schemeClr val="dk2"/>
                </a:solidFill>
              </a:rPr>
              <a:t>236 polarized TESs</a:t>
            </a:r>
            <a:endParaRPr sz="1000">
              <a:solidFill>
                <a:schemeClr val="dk2"/>
              </a:solidFill>
            </a:endParaRPr>
          </a:p>
          <a:p>
            <a:pPr indent="-177800" lvl="0" marL="228600" rtl="0" algn="l">
              <a:spcBef>
                <a:spcPts val="0"/>
              </a:spcBef>
              <a:spcAft>
                <a:spcPts val="0"/>
              </a:spcAft>
              <a:buClr>
                <a:schemeClr val="dk2"/>
              </a:buClr>
              <a:buSzPts val="1000"/>
              <a:buChar char="●"/>
            </a:pPr>
            <a:r>
              <a:rPr lang="en" sz="1000">
                <a:solidFill>
                  <a:schemeClr val="dk2"/>
                </a:solidFill>
              </a:rPr>
              <a:t>One RF readout line</a:t>
            </a:r>
            <a:endParaRPr sz="1000">
              <a:solidFill>
                <a:schemeClr val="dk2"/>
              </a:solidFill>
            </a:endParaRPr>
          </a:p>
        </p:txBody>
      </p:sp>
      <p:sp>
        <p:nvSpPr>
          <p:cNvPr id="214" name="Google Shape;214;p22"/>
          <p:cNvSpPr txBox="1"/>
          <p:nvPr/>
        </p:nvSpPr>
        <p:spPr>
          <a:xfrm>
            <a:off x="1914250" y="3719175"/>
            <a:ext cx="1725900" cy="475800"/>
          </a:xfrm>
          <a:prstGeom prst="rect">
            <a:avLst/>
          </a:prstGeom>
          <a:noFill/>
          <a:ln>
            <a:noFill/>
          </a:ln>
        </p:spPr>
        <p:txBody>
          <a:bodyPr anchorCtr="0" anchor="t" bIns="0" lIns="91425" spcFirstLastPara="1" rIns="0" wrap="square" tIns="91425">
            <a:noAutofit/>
          </a:bodyPr>
          <a:lstStyle/>
          <a:p>
            <a:pPr indent="-177800" lvl="0" marL="228600" rtl="0" algn="l">
              <a:spcBef>
                <a:spcPts val="0"/>
              </a:spcBef>
              <a:spcAft>
                <a:spcPts val="0"/>
              </a:spcAft>
              <a:buClr>
                <a:schemeClr val="dk2"/>
              </a:buClr>
              <a:buSzPts val="1000"/>
              <a:buChar char="●"/>
            </a:pPr>
            <a:r>
              <a:rPr lang="en" sz="1000">
                <a:solidFill>
                  <a:schemeClr val="dk2"/>
                </a:solidFill>
              </a:rPr>
              <a:t>1720</a:t>
            </a:r>
            <a:r>
              <a:rPr lang="en" sz="1000">
                <a:solidFill>
                  <a:schemeClr val="dk2"/>
                </a:solidFill>
              </a:rPr>
              <a:t> polarized TESs</a:t>
            </a:r>
            <a:endParaRPr sz="1000">
              <a:solidFill>
                <a:schemeClr val="dk2"/>
              </a:solidFill>
            </a:endParaRPr>
          </a:p>
          <a:p>
            <a:pPr indent="-177800" lvl="0" marL="228600" rtl="0" algn="l">
              <a:spcBef>
                <a:spcPts val="0"/>
              </a:spcBef>
              <a:spcAft>
                <a:spcPts val="0"/>
              </a:spcAft>
              <a:buClr>
                <a:schemeClr val="dk2"/>
              </a:buClr>
              <a:buSzPts val="1000"/>
              <a:buChar char="●"/>
            </a:pPr>
            <a:r>
              <a:rPr lang="en" sz="1000">
                <a:solidFill>
                  <a:schemeClr val="dk2"/>
                </a:solidFill>
              </a:rPr>
              <a:t>Two RF readout lines</a:t>
            </a:r>
            <a:endParaRPr sz="1000">
              <a:solidFill>
                <a:schemeClr val="dk2"/>
              </a:solidFill>
            </a:endParaRPr>
          </a:p>
        </p:txBody>
      </p:sp>
      <p:sp>
        <p:nvSpPr>
          <p:cNvPr id="215" name="Google Shape;215;p22"/>
          <p:cNvSpPr txBox="1"/>
          <p:nvPr/>
        </p:nvSpPr>
        <p:spPr>
          <a:xfrm>
            <a:off x="3700350" y="3719175"/>
            <a:ext cx="1740000" cy="475800"/>
          </a:xfrm>
          <a:prstGeom prst="rect">
            <a:avLst/>
          </a:prstGeom>
          <a:noFill/>
          <a:ln>
            <a:noFill/>
          </a:ln>
        </p:spPr>
        <p:txBody>
          <a:bodyPr anchorCtr="0" anchor="t" bIns="0" lIns="91425" spcFirstLastPara="1" rIns="0" wrap="square" tIns="91425">
            <a:noAutofit/>
          </a:bodyPr>
          <a:lstStyle/>
          <a:p>
            <a:pPr indent="-177800" lvl="0" marL="228600" rtl="0" algn="l">
              <a:spcBef>
                <a:spcPts val="0"/>
              </a:spcBef>
              <a:spcAft>
                <a:spcPts val="0"/>
              </a:spcAft>
              <a:buClr>
                <a:schemeClr val="dk2"/>
              </a:buClr>
              <a:buSzPts val="1000"/>
              <a:buChar char="●"/>
            </a:pPr>
            <a:r>
              <a:rPr lang="en" sz="1000">
                <a:solidFill>
                  <a:schemeClr val="dk2"/>
                </a:solidFill>
              </a:rPr>
              <a:t>1720 polarized TESs</a:t>
            </a:r>
            <a:endParaRPr sz="1000">
              <a:solidFill>
                <a:schemeClr val="dk2"/>
              </a:solidFill>
            </a:endParaRPr>
          </a:p>
          <a:p>
            <a:pPr indent="-177800" lvl="0" marL="228600" rtl="0" algn="l">
              <a:spcBef>
                <a:spcPts val="0"/>
              </a:spcBef>
              <a:spcAft>
                <a:spcPts val="0"/>
              </a:spcAft>
              <a:buClr>
                <a:schemeClr val="dk2"/>
              </a:buClr>
              <a:buSzPts val="1000"/>
              <a:buChar char="●"/>
            </a:pPr>
            <a:r>
              <a:rPr lang="en" sz="1000">
                <a:solidFill>
                  <a:schemeClr val="dk2"/>
                </a:solidFill>
              </a:rPr>
              <a:t>Two RF readout lines</a:t>
            </a:r>
            <a:endParaRPr sz="1000">
              <a:solidFill>
                <a:schemeClr val="dk2"/>
              </a:solidFill>
            </a:endParaRPr>
          </a:p>
        </p:txBody>
      </p:sp>
      <p:pic>
        <p:nvPicPr>
          <p:cNvPr id="216" name="Google Shape;216;p22"/>
          <p:cNvPicPr preferRelativeResize="0"/>
          <p:nvPr/>
        </p:nvPicPr>
        <p:blipFill>
          <a:blip r:embed="rId11">
            <a:alphaModFix/>
          </a:blip>
          <a:stretch>
            <a:fillRect/>
          </a:stretch>
        </p:blipFill>
        <p:spPr>
          <a:xfrm>
            <a:off x="234325" y="4395951"/>
            <a:ext cx="789801" cy="207375"/>
          </a:xfrm>
          <a:prstGeom prst="rect">
            <a:avLst/>
          </a:prstGeom>
          <a:noFill/>
          <a:ln>
            <a:noFill/>
          </a:ln>
        </p:spPr>
      </p:pic>
      <p:pic>
        <p:nvPicPr>
          <p:cNvPr id="217" name="Google Shape;217;p22"/>
          <p:cNvPicPr preferRelativeResize="0"/>
          <p:nvPr/>
        </p:nvPicPr>
        <p:blipFill>
          <a:blip r:embed="rId12">
            <a:alphaModFix/>
          </a:blip>
          <a:stretch>
            <a:fillRect/>
          </a:stretch>
        </p:blipFill>
        <p:spPr>
          <a:xfrm>
            <a:off x="3510208" y="4394487"/>
            <a:ext cx="706647" cy="210312"/>
          </a:xfrm>
          <a:prstGeom prst="rect">
            <a:avLst/>
          </a:prstGeom>
          <a:noFill/>
          <a:ln>
            <a:noFill/>
          </a:ln>
        </p:spPr>
      </p:pic>
      <p:sp>
        <p:nvSpPr>
          <p:cNvPr id="218" name="Google Shape;218;p22"/>
          <p:cNvSpPr txBox="1"/>
          <p:nvPr/>
        </p:nvSpPr>
        <p:spPr>
          <a:xfrm>
            <a:off x="1058125" y="4395950"/>
            <a:ext cx="2544000" cy="267600"/>
          </a:xfrm>
          <a:prstGeom prst="rect">
            <a:avLst/>
          </a:prstGeom>
          <a:noFill/>
          <a:ln>
            <a:noFill/>
          </a:ln>
        </p:spPr>
        <p:txBody>
          <a:bodyPr anchorCtr="0" anchor="t" bIns="91425" lIns="0" spcFirstLastPara="1" rIns="91425" wrap="square" tIns="0">
            <a:noAutofit/>
          </a:bodyPr>
          <a:lstStyle/>
          <a:p>
            <a:pPr indent="0" lvl="0" marL="0" rtl="0" algn="l">
              <a:spcBef>
                <a:spcPts val="0"/>
              </a:spcBef>
              <a:spcAft>
                <a:spcPts val="0"/>
              </a:spcAft>
              <a:buNone/>
            </a:pPr>
            <a:r>
              <a:rPr lang="en" sz="1600">
                <a:solidFill>
                  <a:schemeClr val="dk1"/>
                </a:solidFill>
              </a:rPr>
              <a:t>d</a:t>
            </a:r>
            <a:r>
              <a:rPr lang="en" sz="1600">
                <a:solidFill>
                  <a:schemeClr val="dk1"/>
                </a:solidFill>
              </a:rPr>
              <a:t>etectors read out out with</a:t>
            </a:r>
            <a:endParaRPr sz="1600">
              <a:solidFill>
                <a:schemeClr val="dk1"/>
              </a:solidFill>
            </a:endParaRPr>
          </a:p>
        </p:txBody>
      </p:sp>
      <p:sp>
        <p:nvSpPr>
          <p:cNvPr id="219" name="Google Shape;219;p22"/>
          <p:cNvSpPr txBox="1"/>
          <p:nvPr/>
        </p:nvSpPr>
        <p:spPr>
          <a:xfrm>
            <a:off x="4261250" y="4395950"/>
            <a:ext cx="1288800" cy="267600"/>
          </a:xfrm>
          <a:prstGeom prst="rect">
            <a:avLst/>
          </a:prstGeom>
          <a:noFill/>
          <a:ln>
            <a:noFill/>
          </a:ln>
        </p:spPr>
        <p:txBody>
          <a:bodyPr anchorCtr="0" anchor="t" bIns="91425" lIns="0" spcFirstLastPara="1" rIns="91425" wrap="square" tIns="0">
            <a:noAutofit/>
          </a:bodyPr>
          <a:lstStyle/>
          <a:p>
            <a:pPr indent="0" lvl="0" marL="0" rtl="0" algn="l">
              <a:spcBef>
                <a:spcPts val="0"/>
              </a:spcBef>
              <a:spcAft>
                <a:spcPts val="0"/>
              </a:spcAft>
              <a:buNone/>
            </a:pPr>
            <a:r>
              <a:rPr lang="en" sz="1600">
                <a:solidFill>
                  <a:schemeClr val="dk1"/>
                </a:solidFill>
              </a:rPr>
              <a:t>electronics.</a:t>
            </a:r>
            <a:endParaRPr sz="1600">
              <a:solidFill>
                <a:schemeClr val="dk1"/>
              </a:solidFill>
            </a:endParaRPr>
          </a:p>
        </p:txBody>
      </p:sp>
      <p:cxnSp>
        <p:nvCxnSpPr>
          <p:cNvPr id="220" name="Google Shape;220;p22"/>
          <p:cNvCxnSpPr/>
          <p:nvPr/>
        </p:nvCxnSpPr>
        <p:spPr>
          <a:xfrm flipH="1">
            <a:off x="6205825" y="1111875"/>
            <a:ext cx="793800" cy="4500"/>
          </a:xfrm>
          <a:prstGeom prst="straightConnector1">
            <a:avLst/>
          </a:prstGeom>
          <a:noFill/>
          <a:ln cap="flat" cmpd="sng" w="19050">
            <a:solidFill>
              <a:schemeClr val="lt1"/>
            </a:solidFill>
            <a:prstDash val="solid"/>
            <a:round/>
            <a:headEnd len="med" w="med" type="triangle"/>
            <a:tailEnd len="med" w="med" type="triangle"/>
          </a:ln>
        </p:spPr>
      </p:cxnSp>
      <p:sp>
        <p:nvSpPr>
          <p:cNvPr id="221" name="Google Shape;221;p22"/>
          <p:cNvSpPr txBox="1"/>
          <p:nvPr/>
        </p:nvSpPr>
        <p:spPr>
          <a:xfrm>
            <a:off x="6219000" y="933292"/>
            <a:ext cx="815400" cy="117600"/>
          </a:xfrm>
          <a:prstGeom prst="rect">
            <a:avLst/>
          </a:prstGeom>
          <a:noFill/>
          <a:ln>
            <a:noFill/>
          </a:ln>
        </p:spPr>
        <p:txBody>
          <a:bodyPr anchorCtr="0" anchor="t" bIns="0" lIns="0" spcFirstLastPara="1" rIns="0" wrap="square" tIns="0">
            <a:noAutofit/>
          </a:bodyPr>
          <a:lstStyle/>
          <a:p>
            <a:pPr indent="0" lvl="0" marL="0" rtl="0" algn="ctr">
              <a:spcBef>
                <a:spcPts val="0"/>
              </a:spcBef>
              <a:spcAft>
                <a:spcPts val="0"/>
              </a:spcAft>
              <a:buNone/>
            </a:pPr>
            <a:r>
              <a:rPr b="1" lang="en" sz="800">
                <a:solidFill>
                  <a:schemeClr val="lt1"/>
                </a:solidFill>
              </a:rPr>
              <a:t>4 mm</a:t>
            </a:r>
            <a:endParaRPr b="1" sz="800">
              <a:solidFill>
                <a:schemeClr val="lt1"/>
              </a:solidFill>
            </a:endParaRPr>
          </a:p>
        </p:txBody>
      </p:sp>
      <p:sp>
        <p:nvSpPr>
          <p:cNvPr id="222" name="Google Shape;222;p22"/>
          <p:cNvSpPr txBox="1"/>
          <p:nvPr/>
        </p:nvSpPr>
        <p:spPr>
          <a:xfrm>
            <a:off x="5705904" y="1281921"/>
            <a:ext cx="2042700" cy="20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chemeClr val="dk1"/>
                </a:solidFill>
              </a:rPr>
              <a:t>MF pixel detail: one OMT → 4 TESs</a:t>
            </a:r>
            <a:endParaRPr sz="800">
              <a:solidFill>
                <a:schemeClr val="dk1"/>
              </a:solidFill>
            </a:endParaRPr>
          </a:p>
        </p:txBody>
      </p:sp>
      <p:sp>
        <p:nvSpPr>
          <p:cNvPr id="223" name="Google Shape;223;p22"/>
          <p:cNvSpPr txBox="1"/>
          <p:nvPr/>
        </p:nvSpPr>
        <p:spPr>
          <a:xfrm>
            <a:off x="7813025" y="1281925"/>
            <a:ext cx="1132500" cy="207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800">
                <a:solidFill>
                  <a:schemeClr val="dk1"/>
                </a:solidFill>
              </a:rPr>
              <a:t>Detector module</a:t>
            </a:r>
            <a:endParaRPr sz="800">
              <a:solidFill>
                <a:schemeClr val="dk1"/>
              </a:solidFill>
            </a:endParaRPr>
          </a:p>
        </p:txBody>
      </p:sp>
      <p:grpSp>
        <p:nvGrpSpPr>
          <p:cNvPr id="224" name="Google Shape;224;p22"/>
          <p:cNvGrpSpPr/>
          <p:nvPr/>
        </p:nvGrpSpPr>
        <p:grpSpPr>
          <a:xfrm>
            <a:off x="5598550" y="1616688"/>
            <a:ext cx="3376799" cy="1633045"/>
            <a:chOff x="5598550" y="3185563"/>
            <a:chExt cx="3376799" cy="1633045"/>
          </a:xfrm>
        </p:grpSpPr>
        <p:pic>
          <p:nvPicPr>
            <p:cNvPr id="225" name="Google Shape;225;p22" title="SO_readout_schematic.png"/>
            <p:cNvPicPr preferRelativeResize="0"/>
            <p:nvPr/>
          </p:nvPicPr>
          <p:blipFill>
            <a:blip r:embed="rId13">
              <a:alphaModFix/>
            </a:blip>
            <a:stretch>
              <a:fillRect/>
            </a:stretch>
          </p:blipFill>
          <p:spPr>
            <a:xfrm>
              <a:off x="5598550" y="3185563"/>
              <a:ext cx="3376799" cy="1523500"/>
            </a:xfrm>
            <a:prstGeom prst="rect">
              <a:avLst/>
            </a:prstGeom>
            <a:noFill/>
            <a:ln>
              <a:noFill/>
            </a:ln>
          </p:spPr>
        </p:pic>
        <p:sp>
          <p:nvSpPr>
            <p:cNvPr id="226" name="Google Shape;226;p22"/>
            <p:cNvSpPr txBox="1"/>
            <p:nvPr/>
          </p:nvSpPr>
          <p:spPr>
            <a:xfrm>
              <a:off x="6306154" y="4611307"/>
              <a:ext cx="2042700" cy="207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800">
                  <a:solidFill>
                    <a:schemeClr val="dk1"/>
                  </a:solidFill>
                </a:rPr>
                <a:t>μ</a:t>
              </a:r>
              <a:r>
                <a:rPr lang="en" sz="800">
                  <a:solidFill>
                    <a:schemeClr val="dk1"/>
                  </a:solidFill>
                </a:rPr>
                <a:t>mux readout circuit schematic</a:t>
              </a:r>
              <a:endParaRPr sz="800">
                <a:solidFill>
                  <a:schemeClr val="dk1"/>
                </a:solidFill>
              </a:endParaRPr>
            </a:p>
          </p:txBody>
        </p:sp>
      </p:grpSp>
      <p:grpSp>
        <p:nvGrpSpPr>
          <p:cNvPr id="227" name="Google Shape;227;p22"/>
          <p:cNvGrpSpPr/>
          <p:nvPr/>
        </p:nvGrpSpPr>
        <p:grpSpPr>
          <a:xfrm>
            <a:off x="5594450" y="3386781"/>
            <a:ext cx="3376799" cy="1500444"/>
            <a:chOff x="5598550" y="1587168"/>
            <a:chExt cx="3376799" cy="1500444"/>
          </a:xfrm>
        </p:grpSpPr>
        <p:grpSp>
          <p:nvGrpSpPr>
            <p:cNvPr id="228" name="Google Shape;228;p22"/>
            <p:cNvGrpSpPr/>
            <p:nvPr/>
          </p:nvGrpSpPr>
          <p:grpSpPr>
            <a:xfrm>
              <a:off x="5598550" y="1587168"/>
              <a:ext cx="3376799" cy="1500444"/>
              <a:chOff x="5598550" y="1587168"/>
              <a:chExt cx="3376799" cy="1500444"/>
            </a:xfrm>
          </p:grpSpPr>
          <p:pic>
            <p:nvPicPr>
              <p:cNvPr id="229" name="Google Shape;229;p22" title="readout_chain_transmission.png"/>
              <p:cNvPicPr preferRelativeResize="0"/>
              <p:nvPr/>
            </p:nvPicPr>
            <p:blipFill>
              <a:blip r:embed="rId14">
                <a:alphaModFix/>
              </a:blip>
              <a:stretch>
                <a:fillRect/>
              </a:stretch>
            </p:blipFill>
            <p:spPr>
              <a:xfrm>
                <a:off x="5598550" y="1587168"/>
                <a:ext cx="3376799" cy="1500444"/>
              </a:xfrm>
              <a:prstGeom prst="rect">
                <a:avLst/>
              </a:prstGeom>
              <a:noFill/>
              <a:ln>
                <a:noFill/>
              </a:ln>
            </p:spPr>
          </p:pic>
          <p:sp>
            <p:nvSpPr>
              <p:cNvPr id="230" name="Google Shape;230;p22"/>
              <p:cNvSpPr txBox="1"/>
              <p:nvPr/>
            </p:nvSpPr>
            <p:spPr>
              <a:xfrm>
                <a:off x="5904450" y="2877525"/>
                <a:ext cx="3012300" cy="124800"/>
              </a:xfrm>
              <a:prstGeom prst="rect">
                <a:avLst/>
              </a:prstGeom>
              <a:solidFill>
                <a:schemeClr val="lt1"/>
              </a:solidFill>
              <a:ln>
                <a:noFill/>
              </a:ln>
            </p:spPr>
            <p:txBody>
              <a:bodyPr anchorCtr="0" anchor="t" bIns="91425" lIns="0" spcFirstLastPara="1" rIns="91425" wrap="square" tIns="0">
                <a:noAutofit/>
              </a:bodyPr>
              <a:lstStyle/>
              <a:p>
                <a:pPr indent="0" lvl="0" marL="0" rtl="0" algn="ctr">
                  <a:spcBef>
                    <a:spcPts val="0"/>
                  </a:spcBef>
                  <a:spcAft>
                    <a:spcPts val="0"/>
                  </a:spcAft>
                  <a:buNone/>
                </a:pPr>
                <a:r>
                  <a:rPr lang="en" sz="800">
                    <a:solidFill>
                      <a:schemeClr val="dk1"/>
                    </a:solidFill>
                  </a:rPr>
                  <a:t>Readout Frequency (GHz)</a:t>
                </a:r>
                <a:endParaRPr sz="800">
                  <a:solidFill>
                    <a:schemeClr val="dk1"/>
                  </a:solidFill>
                </a:endParaRPr>
              </a:p>
            </p:txBody>
          </p:sp>
        </p:grpSp>
        <p:sp>
          <p:nvSpPr>
            <p:cNvPr id="231" name="Google Shape;231;p22"/>
            <p:cNvSpPr txBox="1"/>
            <p:nvPr/>
          </p:nvSpPr>
          <p:spPr>
            <a:xfrm>
              <a:off x="7747917" y="1782225"/>
              <a:ext cx="1132500" cy="267600"/>
            </a:xfrm>
            <a:prstGeom prst="rect">
              <a:avLst/>
            </a:prstGeom>
            <a:solidFill>
              <a:srgbClr val="F4CCCC">
                <a:alpha val="74550"/>
              </a:srgbClr>
            </a:solidFill>
            <a:ln cap="flat" cmpd="sng" w="19050">
              <a:solidFill>
                <a:srgbClr val="FF0000"/>
              </a:solidFill>
              <a:prstDash val="solid"/>
              <a:round/>
              <a:headEnd len="sm" w="sm" type="none"/>
              <a:tailEnd len="sm" w="sm" type="none"/>
            </a:ln>
          </p:spPr>
          <p:txBody>
            <a:bodyPr anchorCtr="0" anchor="t" bIns="0" lIns="91425" spcFirstLastPara="1" rIns="0" wrap="square" tIns="0">
              <a:noAutofit/>
            </a:bodyPr>
            <a:lstStyle/>
            <a:p>
              <a:pPr indent="0" lvl="0" marL="0" rtl="0" algn="l">
                <a:spcBef>
                  <a:spcPts val="0"/>
                </a:spcBef>
                <a:spcAft>
                  <a:spcPts val="0"/>
                </a:spcAft>
                <a:buNone/>
              </a:pPr>
              <a:r>
                <a:rPr b="1" lang="en" sz="800">
                  <a:solidFill>
                    <a:srgbClr val="FF0000"/>
                  </a:solidFill>
                </a:rPr>
                <a:t>Up to 910 readout channels per RF line</a:t>
              </a:r>
              <a:endParaRPr b="1" sz="800">
                <a:solidFill>
                  <a:srgbClr val="FF0000"/>
                </a:solidFill>
              </a:endParaRPr>
            </a:p>
          </p:txBody>
        </p:sp>
      </p:grpSp>
      <p:sp>
        <p:nvSpPr>
          <p:cNvPr id="232" name="Google Shape;232;p22"/>
          <p:cNvSpPr txBox="1"/>
          <p:nvPr/>
        </p:nvSpPr>
        <p:spPr>
          <a:xfrm>
            <a:off x="3550875" y="152025"/>
            <a:ext cx="1985700" cy="26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800" u="sng">
                <a:solidFill>
                  <a:schemeClr val="dk2"/>
                </a:solidFill>
              </a:rPr>
              <a:t>T</a:t>
            </a:r>
            <a:r>
              <a:rPr b="1" lang="en" sz="800">
                <a:solidFill>
                  <a:schemeClr val="dk2"/>
                </a:solidFill>
              </a:rPr>
              <a:t>ransition-</a:t>
            </a:r>
            <a:r>
              <a:rPr b="1" lang="en" sz="800" u="sng">
                <a:solidFill>
                  <a:schemeClr val="dk2"/>
                </a:solidFill>
              </a:rPr>
              <a:t>E</a:t>
            </a:r>
            <a:r>
              <a:rPr b="1" lang="en" sz="800">
                <a:solidFill>
                  <a:schemeClr val="dk2"/>
                </a:solidFill>
              </a:rPr>
              <a:t>dge </a:t>
            </a:r>
            <a:r>
              <a:rPr b="1" lang="en" sz="800" u="sng">
                <a:solidFill>
                  <a:schemeClr val="dk2"/>
                </a:solidFill>
              </a:rPr>
              <a:t>S</a:t>
            </a:r>
            <a:r>
              <a:rPr b="1" lang="en" sz="800">
                <a:solidFill>
                  <a:schemeClr val="dk2"/>
                </a:solidFill>
              </a:rPr>
              <a:t>ensor bolometers</a:t>
            </a:r>
            <a:r>
              <a:rPr lang="en" sz="800">
                <a:solidFill>
                  <a:schemeClr val="dk2"/>
                </a:solidFill>
              </a:rPr>
              <a:t> </a:t>
            </a:r>
            <a:endParaRPr sz="800">
              <a:solidFill>
                <a:schemeClr val="dk2"/>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236" name="Shape 236"/>
        <p:cNvGrpSpPr/>
        <p:nvPr/>
      </p:nvGrpSpPr>
      <p:grpSpPr>
        <a:xfrm>
          <a:off x="0" y="0"/>
          <a:ext cx="0" cy="0"/>
          <a:chOff x="0" y="0"/>
          <a:chExt cx="0" cy="0"/>
        </a:xfrm>
      </p:grpSpPr>
      <p:sp>
        <p:nvSpPr>
          <p:cNvPr id="237" name="Google Shape;237;p23"/>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238" name="Google Shape;238;p23" title="Screenshot From 2026-03-15 15-01-18.png"/>
          <p:cNvPicPr preferRelativeResize="0"/>
          <p:nvPr/>
        </p:nvPicPr>
        <p:blipFill>
          <a:blip r:embed="rId3">
            <a:alphaModFix/>
          </a:blip>
          <a:stretch>
            <a:fillRect/>
          </a:stretch>
        </p:blipFill>
        <p:spPr>
          <a:xfrm>
            <a:off x="5341" y="0"/>
            <a:ext cx="9133319" cy="51435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24"/>
          <p:cNvSpPr txBox="1"/>
          <p:nvPr>
            <p:ph idx="4294967295" type="title"/>
          </p:nvPr>
        </p:nvSpPr>
        <p:spPr>
          <a:xfrm>
            <a:off x="311700" y="109450"/>
            <a:ext cx="44934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420"/>
              <a:t>SO Site</a:t>
            </a:r>
            <a:endParaRPr sz="2420"/>
          </a:p>
        </p:txBody>
      </p:sp>
      <p:sp>
        <p:nvSpPr>
          <p:cNvPr id="244" name="Google Shape;244;p24"/>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245" name="Google Shape;245;p24" title="SO_site_overview_2025_80-cut.mp4">
            <a:hlinkClick r:id="rId3"/>
          </p:cNvPr>
          <p:cNvPicPr preferRelativeResize="0"/>
          <p:nvPr/>
        </p:nvPicPr>
        <p:blipFill>
          <a:blip r:embed="rId4">
            <a:alphaModFix/>
          </a:blip>
          <a:stretch>
            <a:fillRect/>
          </a:stretch>
        </p:blipFill>
        <p:spPr>
          <a:xfrm>
            <a:off x="0" y="0"/>
            <a:ext cx="9144000" cy="5143516"/>
          </a:xfrm>
          <a:prstGeom prst="rect">
            <a:avLst/>
          </a:prstGeom>
          <a:noFill/>
          <a:ln>
            <a:noFill/>
          </a:ln>
        </p:spPr>
      </p:pic>
      <p:pic>
        <p:nvPicPr>
          <p:cNvPr id="246" name="Google Shape;246;p24" title="SO_Logo_final_large_reversed.png"/>
          <p:cNvPicPr preferRelativeResize="0"/>
          <p:nvPr/>
        </p:nvPicPr>
        <p:blipFill>
          <a:blip r:embed="rId5">
            <a:alphaModFix/>
          </a:blip>
          <a:stretch>
            <a:fillRect/>
          </a:stretch>
        </p:blipFill>
        <p:spPr>
          <a:xfrm>
            <a:off x="7828798" y="3684125"/>
            <a:ext cx="1123773" cy="11232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45"/>
                                        </p:tgtEl>
                                        <p:attrNameLst>
                                          <p:attrName>style.visibility</p:attrName>
                                        </p:attrNameLst>
                                      </p:cBhvr>
                                      <p:to>
                                        <p:strVal val="visible"/>
                                      </p:to>
                                    </p:set>
                                    <p:animEffect filter="fade" transition="in">
                                      <p:cBhvr>
                                        <p:cTn dur="1000"/>
                                        <p:tgtEl>
                                          <p:spTgt spid="24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pic>
        <p:nvPicPr>
          <p:cNvPr id="251" name="Google Shape;251;p25"/>
          <p:cNvPicPr preferRelativeResize="0"/>
          <p:nvPr/>
        </p:nvPicPr>
        <p:blipFill>
          <a:blip r:embed="rId3">
            <a:alphaModFix amt="50000"/>
          </a:blip>
          <a:stretch>
            <a:fillRect/>
          </a:stretch>
        </p:blipFill>
        <p:spPr>
          <a:xfrm>
            <a:off x="1080050" y="1017726"/>
            <a:ext cx="6922507" cy="3499275"/>
          </a:xfrm>
          <a:prstGeom prst="rect">
            <a:avLst/>
          </a:prstGeom>
          <a:noFill/>
          <a:ln>
            <a:noFill/>
          </a:ln>
        </p:spPr>
      </p:pic>
      <p:sp>
        <p:nvSpPr>
          <p:cNvPr id="252" name="Google Shape;252;p25"/>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253" name="Google Shape;253;p25"/>
          <p:cNvPicPr preferRelativeResize="0"/>
          <p:nvPr/>
        </p:nvPicPr>
        <p:blipFill rotWithShape="1">
          <a:blip r:embed="rId4">
            <a:alphaModFix/>
          </a:blip>
          <a:srcRect b="48366" l="12796" r="11892" t="0"/>
          <a:stretch/>
        </p:blipFill>
        <p:spPr>
          <a:xfrm>
            <a:off x="7312749" y="164250"/>
            <a:ext cx="1708400" cy="540299"/>
          </a:xfrm>
          <a:prstGeom prst="rect">
            <a:avLst/>
          </a:prstGeom>
          <a:noFill/>
          <a:ln>
            <a:noFill/>
          </a:ln>
        </p:spPr>
      </p:pic>
      <p:grpSp>
        <p:nvGrpSpPr>
          <p:cNvPr id="254" name="Google Shape;254;p25"/>
          <p:cNvGrpSpPr/>
          <p:nvPr/>
        </p:nvGrpSpPr>
        <p:grpSpPr>
          <a:xfrm>
            <a:off x="6165492" y="822960"/>
            <a:ext cx="2690181" cy="1742461"/>
            <a:chOff x="4523299" y="3060200"/>
            <a:chExt cx="2580262" cy="1788607"/>
          </a:xfrm>
        </p:grpSpPr>
        <p:grpSp>
          <p:nvGrpSpPr>
            <p:cNvPr id="255" name="Google Shape;255;p25"/>
            <p:cNvGrpSpPr/>
            <p:nvPr/>
          </p:nvGrpSpPr>
          <p:grpSpPr>
            <a:xfrm>
              <a:off x="4523299" y="3060200"/>
              <a:ext cx="2580262" cy="1788607"/>
              <a:chOff x="6711375" y="3406250"/>
              <a:chExt cx="2175600" cy="1508100"/>
            </a:xfrm>
          </p:grpSpPr>
          <p:sp>
            <p:nvSpPr>
              <p:cNvPr id="256" name="Google Shape;256;p25"/>
              <p:cNvSpPr/>
              <p:nvPr/>
            </p:nvSpPr>
            <p:spPr>
              <a:xfrm>
                <a:off x="6711375" y="3406250"/>
                <a:ext cx="2175600" cy="1508100"/>
              </a:xfrm>
              <a:prstGeom prst="roundRect">
                <a:avLst>
                  <a:gd fmla="val 16667" name="adj"/>
                </a:avLst>
              </a:prstGeom>
              <a:solidFill>
                <a:srgbClr val="B4A7D6"/>
              </a:solidFill>
              <a:ln cap="flat" cmpd="sng" w="11300">
                <a:solidFill>
                  <a:schemeClr val="dk2"/>
                </a:solidFill>
                <a:prstDash val="solid"/>
                <a:round/>
                <a:headEnd len="sm" w="sm" type="none"/>
                <a:tailEnd len="sm" w="sm" type="none"/>
              </a:ln>
            </p:spPr>
            <p:txBody>
              <a:bodyPr anchorCtr="0" anchor="ctr" bIns="108425" lIns="108425" spcFirstLastPara="1" rIns="108425" wrap="square" tIns="108425">
                <a:noAutofit/>
              </a:bodyPr>
              <a:lstStyle/>
              <a:p>
                <a:pPr indent="0" lvl="0" marL="0" rtl="0" algn="ctr">
                  <a:spcBef>
                    <a:spcPts val="0"/>
                  </a:spcBef>
                  <a:spcAft>
                    <a:spcPts val="0"/>
                  </a:spcAft>
                  <a:buNone/>
                </a:pPr>
                <a:r>
                  <a:t/>
                </a:r>
                <a:endParaRPr sz="1660"/>
              </a:p>
            </p:txBody>
          </p:sp>
          <p:sp>
            <p:nvSpPr>
              <p:cNvPr id="257" name="Google Shape;257;p25"/>
              <p:cNvSpPr txBox="1"/>
              <p:nvPr/>
            </p:nvSpPr>
            <p:spPr>
              <a:xfrm>
                <a:off x="6711375" y="3406250"/>
                <a:ext cx="2008200" cy="540300"/>
              </a:xfrm>
              <a:prstGeom prst="rect">
                <a:avLst/>
              </a:prstGeom>
              <a:noFill/>
              <a:ln>
                <a:noFill/>
              </a:ln>
            </p:spPr>
            <p:txBody>
              <a:bodyPr anchorCtr="0" anchor="t" bIns="108425" lIns="108425" spcFirstLastPara="1" rIns="108425" wrap="square" tIns="108425">
                <a:noAutofit/>
              </a:bodyPr>
              <a:lstStyle/>
              <a:p>
                <a:pPr indent="0" lvl="0" marL="0" rtl="0" algn="ctr">
                  <a:spcBef>
                    <a:spcPts val="0"/>
                  </a:spcBef>
                  <a:spcAft>
                    <a:spcPts val="0"/>
                  </a:spcAft>
                  <a:buNone/>
                </a:pPr>
                <a:r>
                  <a:rPr b="1" lang="en" sz="1200">
                    <a:solidFill>
                      <a:schemeClr val="dk1"/>
                    </a:solidFill>
                  </a:rPr>
                  <a:t>Stellar System Science</a:t>
                </a:r>
                <a:endParaRPr b="1" sz="1200">
                  <a:solidFill>
                    <a:schemeClr val="dk1"/>
                  </a:solidFill>
                </a:endParaRPr>
              </a:p>
            </p:txBody>
          </p:sp>
        </p:grpSp>
        <p:pic>
          <p:nvPicPr>
            <p:cNvPr id="258" name="Google Shape;258;p25"/>
            <p:cNvPicPr preferRelativeResize="0"/>
            <p:nvPr/>
          </p:nvPicPr>
          <p:blipFill>
            <a:blip r:embed="rId5">
              <a:alphaModFix/>
            </a:blip>
            <a:stretch>
              <a:fillRect/>
            </a:stretch>
          </p:blipFill>
          <p:spPr>
            <a:xfrm>
              <a:off x="6347998" y="3424823"/>
              <a:ext cx="656524" cy="656524"/>
            </a:xfrm>
            <a:prstGeom prst="rect">
              <a:avLst/>
            </a:prstGeom>
            <a:noFill/>
            <a:ln>
              <a:noFill/>
            </a:ln>
          </p:spPr>
        </p:pic>
        <p:pic>
          <p:nvPicPr>
            <p:cNvPr id="259" name="Google Shape;259;p25"/>
            <p:cNvPicPr preferRelativeResize="0"/>
            <p:nvPr/>
          </p:nvPicPr>
          <p:blipFill>
            <a:blip r:embed="rId6">
              <a:alphaModFix/>
            </a:blip>
            <a:stretch>
              <a:fillRect/>
            </a:stretch>
          </p:blipFill>
          <p:spPr>
            <a:xfrm>
              <a:off x="4564977" y="3393041"/>
              <a:ext cx="853944" cy="640778"/>
            </a:xfrm>
            <a:prstGeom prst="rect">
              <a:avLst/>
            </a:prstGeom>
            <a:noFill/>
            <a:ln>
              <a:noFill/>
            </a:ln>
          </p:spPr>
        </p:pic>
        <p:pic>
          <p:nvPicPr>
            <p:cNvPr id="260" name="Google Shape;260;p25"/>
            <p:cNvPicPr preferRelativeResize="0"/>
            <p:nvPr/>
          </p:nvPicPr>
          <p:blipFill>
            <a:blip r:embed="rId7">
              <a:alphaModFix/>
            </a:blip>
            <a:stretch>
              <a:fillRect/>
            </a:stretch>
          </p:blipFill>
          <p:spPr>
            <a:xfrm>
              <a:off x="5523415" y="3393047"/>
              <a:ext cx="720099" cy="720099"/>
            </a:xfrm>
            <a:prstGeom prst="rect">
              <a:avLst/>
            </a:prstGeom>
            <a:noFill/>
            <a:ln>
              <a:noFill/>
            </a:ln>
          </p:spPr>
        </p:pic>
        <p:sp>
          <p:nvSpPr>
            <p:cNvPr id="261" name="Google Shape;261;p25"/>
            <p:cNvSpPr txBox="1"/>
            <p:nvPr/>
          </p:nvSpPr>
          <p:spPr>
            <a:xfrm>
              <a:off x="4847855" y="4216172"/>
              <a:ext cx="2071200" cy="305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900">
                  <a:solidFill>
                    <a:schemeClr val="dk1"/>
                  </a:solidFill>
                </a:rPr>
                <a:t>Star formation, asteroid regoliths, exo-Oort clouds, Planet 9</a:t>
              </a:r>
              <a:endParaRPr b="1" sz="900">
                <a:solidFill>
                  <a:schemeClr val="dk1"/>
                </a:solidFill>
              </a:endParaRPr>
            </a:p>
          </p:txBody>
        </p:sp>
      </p:grpSp>
      <p:sp>
        <p:nvSpPr>
          <p:cNvPr id="262" name="Google Shape;262;p25"/>
          <p:cNvSpPr txBox="1"/>
          <p:nvPr>
            <p:ph idx="4294967295" type="title"/>
          </p:nvPr>
        </p:nvSpPr>
        <p:spPr>
          <a:xfrm>
            <a:off x="174974" y="109450"/>
            <a:ext cx="47145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Simons Observatory Science</a:t>
            </a:r>
            <a:endParaRPr/>
          </a:p>
        </p:txBody>
      </p:sp>
      <p:grpSp>
        <p:nvGrpSpPr>
          <p:cNvPr id="263" name="Google Shape;263;p25"/>
          <p:cNvGrpSpPr/>
          <p:nvPr/>
        </p:nvGrpSpPr>
        <p:grpSpPr>
          <a:xfrm>
            <a:off x="45675" y="822960"/>
            <a:ext cx="2971812" cy="2325373"/>
            <a:chOff x="45675" y="822960"/>
            <a:chExt cx="2971812" cy="2325373"/>
          </a:xfrm>
        </p:grpSpPr>
        <p:grpSp>
          <p:nvGrpSpPr>
            <p:cNvPr id="264" name="Google Shape;264;p25"/>
            <p:cNvGrpSpPr/>
            <p:nvPr/>
          </p:nvGrpSpPr>
          <p:grpSpPr>
            <a:xfrm>
              <a:off x="45675" y="822960"/>
              <a:ext cx="2971812" cy="2325373"/>
              <a:chOff x="2159581" y="3207428"/>
              <a:chExt cx="2743043" cy="1841005"/>
            </a:xfrm>
          </p:grpSpPr>
          <p:grpSp>
            <p:nvGrpSpPr>
              <p:cNvPr id="265" name="Google Shape;265;p25"/>
              <p:cNvGrpSpPr/>
              <p:nvPr/>
            </p:nvGrpSpPr>
            <p:grpSpPr>
              <a:xfrm>
                <a:off x="2159581" y="3207428"/>
                <a:ext cx="2743043" cy="1841005"/>
                <a:chOff x="3148901" y="2231773"/>
                <a:chExt cx="2406600" cy="1615200"/>
              </a:xfrm>
            </p:grpSpPr>
            <p:sp>
              <p:nvSpPr>
                <p:cNvPr id="266" name="Google Shape;266;p25"/>
                <p:cNvSpPr/>
                <p:nvPr/>
              </p:nvSpPr>
              <p:spPr>
                <a:xfrm>
                  <a:off x="3148901" y="2231773"/>
                  <a:ext cx="2406600" cy="1615200"/>
                </a:xfrm>
                <a:prstGeom prst="roundRect">
                  <a:avLst>
                    <a:gd fmla="val 16667" name="adj"/>
                  </a:avLst>
                </a:prstGeom>
                <a:solidFill>
                  <a:srgbClr val="9FC5E8"/>
                </a:solidFill>
                <a:ln cap="flat" cmpd="sng" w="13025">
                  <a:solidFill>
                    <a:schemeClr val="dk2"/>
                  </a:solidFill>
                  <a:prstDash val="solid"/>
                  <a:round/>
                  <a:headEnd len="sm" w="sm" type="none"/>
                  <a:tailEnd len="sm" w="sm" type="none"/>
                </a:ln>
              </p:spPr>
              <p:txBody>
                <a:bodyPr anchorCtr="0" anchor="ctr" bIns="124925" lIns="124925" spcFirstLastPara="1" rIns="124925" wrap="square" tIns="124925">
                  <a:noAutofit/>
                </a:bodyPr>
                <a:lstStyle/>
                <a:p>
                  <a:pPr indent="0" lvl="0" marL="0" rtl="0" algn="ctr">
                    <a:spcBef>
                      <a:spcPts val="0"/>
                    </a:spcBef>
                    <a:spcAft>
                      <a:spcPts val="0"/>
                    </a:spcAft>
                    <a:buNone/>
                  </a:pPr>
                  <a:r>
                    <a:t/>
                  </a:r>
                  <a:endParaRPr sz="1913"/>
                </a:p>
              </p:txBody>
            </p:sp>
            <p:sp>
              <p:nvSpPr>
                <p:cNvPr id="267" name="Google Shape;267;p25"/>
                <p:cNvSpPr txBox="1"/>
                <p:nvPr/>
              </p:nvSpPr>
              <p:spPr>
                <a:xfrm>
                  <a:off x="3148901" y="2239207"/>
                  <a:ext cx="2406600" cy="375300"/>
                </a:xfrm>
                <a:prstGeom prst="rect">
                  <a:avLst/>
                </a:prstGeom>
                <a:noFill/>
                <a:ln>
                  <a:noFill/>
                </a:ln>
              </p:spPr>
              <p:txBody>
                <a:bodyPr anchorCtr="0" anchor="t" bIns="104225" lIns="104225" spcFirstLastPara="1" rIns="104225" wrap="square" tIns="104225">
                  <a:noAutofit/>
                </a:bodyPr>
                <a:lstStyle/>
                <a:p>
                  <a:pPr indent="0" lvl="0" marL="0" rtl="0" algn="ctr">
                    <a:spcBef>
                      <a:spcPts val="0"/>
                    </a:spcBef>
                    <a:spcAft>
                      <a:spcPts val="0"/>
                    </a:spcAft>
                    <a:buNone/>
                  </a:pPr>
                  <a:r>
                    <a:rPr b="1" lang="en" sz="1300">
                      <a:solidFill>
                        <a:schemeClr val="dk1"/>
                      </a:solidFill>
                    </a:rPr>
                    <a:t>Cosmology</a:t>
                  </a:r>
                  <a:endParaRPr b="1" sz="1300">
                    <a:solidFill>
                      <a:schemeClr val="dk1"/>
                    </a:solidFill>
                  </a:endParaRPr>
                </a:p>
              </p:txBody>
            </p:sp>
          </p:grpSp>
          <p:sp>
            <p:nvSpPr>
              <p:cNvPr id="268" name="Google Shape;268;p25"/>
              <p:cNvSpPr txBox="1"/>
              <p:nvPr/>
            </p:nvSpPr>
            <p:spPr>
              <a:xfrm>
                <a:off x="3628244" y="3497520"/>
                <a:ext cx="1180500" cy="97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900">
                    <a:solidFill>
                      <a:schemeClr val="dk1"/>
                    </a:solidFill>
                  </a:rPr>
                  <a:t>Dark energy</a:t>
                </a:r>
                <a:endParaRPr b="1" sz="900">
                  <a:solidFill>
                    <a:schemeClr val="dk1"/>
                  </a:solidFill>
                </a:endParaRPr>
              </a:p>
              <a:p>
                <a:pPr indent="0" lvl="0" marL="0" rtl="0" algn="l">
                  <a:spcBef>
                    <a:spcPts val="0"/>
                  </a:spcBef>
                  <a:spcAft>
                    <a:spcPts val="0"/>
                  </a:spcAft>
                  <a:buNone/>
                </a:pPr>
                <a:r>
                  <a:t/>
                </a:r>
                <a:endParaRPr b="1" sz="900">
                  <a:solidFill>
                    <a:schemeClr val="dk1"/>
                  </a:solidFill>
                </a:endParaRPr>
              </a:p>
              <a:p>
                <a:pPr indent="0" lvl="0" marL="0" rtl="0" algn="l">
                  <a:spcBef>
                    <a:spcPts val="0"/>
                  </a:spcBef>
                  <a:spcAft>
                    <a:spcPts val="0"/>
                  </a:spcAft>
                  <a:buNone/>
                </a:pPr>
                <a:r>
                  <a:rPr b="1" lang="en" sz="900">
                    <a:solidFill>
                      <a:schemeClr val="dk1"/>
                    </a:solidFill>
                  </a:rPr>
                  <a:t>Dark matter</a:t>
                </a:r>
                <a:endParaRPr b="1" sz="900">
                  <a:solidFill>
                    <a:schemeClr val="dk1"/>
                  </a:solidFill>
                </a:endParaRPr>
              </a:p>
              <a:p>
                <a:pPr indent="0" lvl="0" marL="0" rtl="0" algn="l">
                  <a:spcBef>
                    <a:spcPts val="0"/>
                  </a:spcBef>
                  <a:spcAft>
                    <a:spcPts val="0"/>
                  </a:spcAft>
                  <a:buNone/>
                </a:pPr>
                <a:r>
                  <a:t/>
                </a:r>
                <a:endParaRPr b="1" sz="900">
                  <a:solidFill>
                    <a:schemeClr val="dk1"/>
                  </a:solidFill>
                </a:endParaRPr>
              </a:p>
              <a:p>
                <a:pPr indent="0" lvl="0" marL="0" rtl="0" algn="l">
                  <a:spcBef>
                    <a:spcPts val="0"/>
                  </a:spcBef>
                  <a:spcAft>
                    <a:spcPts val="0"/>
                  </a:spcAft>
                  <a:buNone/>
                </a:pPr>
                <a:r>
                  <a:rPr b="1" lang="en" sz="900">
                    <a:solidFill>
                      <a:schemeClr val="dk1"/>
                    </a:solidFill>
                  </a:rPr>
                  <a:t>Reionization</a:t>
                </a:r>
                <a:endParaRPr b="1" sz="900">
                  <a:solidFill>
                    <a:schemeClr val="dk1"/>
                  </a:solidFill>
                </a:endParaRPr>
              </a:p>
              <a:p>
                <a:pPr indent="0" lvl="0" marL="0" rtl="0" algn="l">
                  <a:spcBef>
                    <a:spcPts val="0"/>
                  </a:spcBef>
                  <a:spcAft>
                    <a:spcPts val="0"/>
                  </a:spcAft>
                  <a:buClr>
                    <a:schemeClr val="dk1"/>
                  </a:buClr>
                  <a:buSzPts val="1100"/>
                  <a:buFont typeface="Arial"/>
                  <a:buNone/>
                </a:pPr>
                <a:r>
                  <a:t/>
                </a:r>
                <a:endParaRPr b="1" sz="900">
                  <a:solidFill>
                    <a:schemeClr val="dk1"/>
                  </a:solidFill>
                </a:endParaRPr>
              </a:p>
              <a:p>
                <a:pPr indent="0" lvl="0" marL="0" rtl="0" algn="l">
                  <a:spcBef>
                    <a:spcPts val="0"/>
                  </a:spcBef>
                  <a:spcAft>
                    <a:spcPts val="0"/>
                  </a:spcAft>
                  <a:buNone/>
                </a:pPr>
                <a:r>
                  <a:rPr b="1" lang="en" sz="900">
                    <a:solidFill>
                      <a:schemeClr val="dk1"/>
                    </a:solidFill>
                  </a:rPr>
                  <a:t>Growth of structure</a:t>
                </a:r>
                <a:endParaRPr b="1" sz="900">
                  <a:solidFill>
                    <a:schemeClr val="dk1"/>
                  </a:solidFill>
                </a:endParaRPr>
              </a:p>
            </p:txBody>
          </p:sp>
        </p:grpSp>
        <p:pic>
          <p:nvPicPr>
            <p:cNvPr id="269" name="Google Shape;269;p25" title="Screenshot From 2026-03-08 16-34-22.png"/>
            <p:cNvPicPr preferRelativeResize="0"/>
            <p:nvPr/>
          </p:nvPicPr>
          <p:blipFill>
            <a:blip r:embed="rId8">
              <a:alphaModFix/>
            </a:blip>
            <a:stretch>
              <a:fillRect/>
            </a:stretch>
          </p:blipFill>
          <p:spPr>
            <a:xfrm flipH="1" rot="10800000">
              <a:off x="1712325" y="2272412"/>
              <a:ext cx="1203575" cy="598675"/>
            </a:xfrm>
            <a:prstGeom prst="rect">
              <a:avLst/>
            </a:prstGeom>
            <a:noFill/>
            <a:ln>
              <a:noFill/>
            </a:ln>
          </p:spPr>
        </p:pic>
        <p:pic>
          <p:nvPicPr>
            <p:cNvPr id="270" name="Google Shape;270;p25" title="Screenshot From 2026-03-06 15-19-21.png"/>
            <p:cNvPicPr preferRelativeResize="0"/>
            <p:nvPr/>
          </p:nvPicPr>
          <p:blipFill>
            <a:blip r:embed="rId9">
              <a:alphaModFix/>
            </a:blip>
            <a:stretch>
              <a:fillRect/>
            </a:stretch>
          </p:blipFill>
          <p:spPr>
            <a:xfrm>
              <a:off x="84475" y="1321450"/>
              <a:ext cx="1563924" cy="1529604"/>
            </a:xfrm>
            <a:prstGeom prst="rect">
              <a:avLst/>
            </a:prstGeom>
            <a:noFill/>
            <a:ln>
              <a:noFill/>
            </a:ln>
          </p:spPr>
        </p:pic>
      </p:grpSp>
      <p:grpSp>
        <p:nvGrpSpPr>
          <p:cNvPr id="271" name="Google Shape;271;p25"/>
          <p:cNvGrpSpPr/>
          <p:nvPr/>
        </p:nvGrpSpPr>
        <p:grpSpPr>
          <a:xfrm>
            <a:off x="3086025" y="2641523"/>
            <a:ext cx="3489600" cy="2097900"/>
            <a:chOff x="3086075" y="820750"/>
            <a:chExt cx="3489600" cy="2097900"/>
          </a:xfrm>
        </p:grpSpPr>
        <p:sp>
          <p:nvSpPr>
            <p:cNvPr id="272" name="Google Shape;272;p25"/>
            <p:cNvSpPr/>
            <p:nvPr/>
          </p:nvSpPr>
          <p:spPr>
            <a:xfrm>
              <a:off x="3086075" y="820751"/>
              <a:ext cx="3489600" cy="2097900"/>
            </a:xfrm>
            <a:prstGeom prst="roundRect">
              <a:avLst>
                <a:gd fmla="val 16667" name="adj"/>
              </a:avLst>
            </a:prstGeom>
            <a:solidFill>
              <a:srgbClr val="B6D7A8"/>
            </a:solidFill>
            <a:ln cap="flat" cmpd="sng" w="16375">
              <a:solidFill>
                <a:schemeClr val="dk2"/>
              </a:solidFill>
              <a:prstDash val="solid"/>
              <a:round/>
              <a:headEnd len="sm" w="sm" type="none"/>
              <a:tailEnd len="sm" w="sm" type="none"/>
            </a:ln>
          </p:spPr>
          <p:txBody>
            <a:bodyPr anchorCtr="0" anchor="ctr" bIns="157325" lIns="157325" spcFirstLastPara="1" rIns="157325" wrap="square" tIns="157325">
              <a:noAutofit/>
            </a:bodyPr>
            <a:lstStyle/>
            <a:p>
              <a:pPr indent="0" lvl="0" marL="0" rtl="0" algn="ctr">
                <a:spcBef>
                  <a:spcPts val="0"/>
                </a:spcBef>
                <a:spcAft>
                  <a:spcPts val="0"/>
                </a:spcAft>
                <a:buNone/>
              </a:pPr>
              <a:r>
                <a:t/>
              </a:r>
              <a:endParaRPr sz="2409"/>
            </a:p>
          </p:txBody>
        </p:sp>
        <p:sp>
          <p:nvSpPr>
            <p:cNvPr id="273" name="Google Shape;273;p25"/>
            <p:cNvSpPr txBox="1"/>
            <p:nvPr/>
          </p:nvSpPr>
          <p:spPr>
            <a:xfrm>
              <a:off x="3086075" y="820750"/>
              <a:ext cx="3489600" cy="462000"/>
            </a:xfrm>
            <a:prstGeom prst="rect">
              <a:avLst/>
            </a:prstGeom>
            <a:noFill/>
            <a:ln>
              <a:noFill/>
            </a:ln>
          </p:spPr>
          <p:txBody>
            <a:bodyPr anchorCtr="0" anchor="t" bIns="157325" lIns="157325" spcFirstLastPara="1" rIns="157325" wrap="square" tIns="157325">
              <a:noAutofit/>
            </a:bodyPr>
            <a:lstStyle/>
            <a:p>
              <a:pPr indent="0" lvl="0" marL="0" rtl="0" algn="ctr">
                <a:spcBef>
                  <a:spcPts val="0"/>
                </a:spcBef>
                <a:spcAft>
                  <a:spcPts val="0"/>
                </a:spcAft>
                <a:buNone/>
              </a:pPr>
              <a:r>
                <a:rPr b="1" lang="en" sz="1300">
                  <a:solidFill>
                    <a:schemeClr val="dk1"/>
                  </a:solidFill>
                </a:rPr>
                <a:t>Neutrinos and Light Relics</a:t>
              </a:r>
              <a:endParaRPr b="1" sz="1300">
                <a:solidFill>
                  <a:schemeClr val="dk1"/>
                </a:solidFill>
              </a:endParaRPr>
            </a:p>
          </p:txBody>
        </p:sp>
        <p:pic>
          <p:nvPicPr>
            <p:cNvPr id="274" name="Google Shape;274;p25"/>
            <p:cNvPicPr preferRelativeResize="0"/>
            <p:nvPr/>
          </p:nvPicPr>
          <p:blipFill>
            <a:blip r:embed="rId10">
              <a:alphaModFix/>
            </a:blip>
            <a:stretch>
              <a:fillRect/>
            </a:stretch>
          </p:blipFill>
          <p:spPr>
            <a:xfrm>
              <a:off x="3127346" y="1262328"/>
              <a:ext cx="1750307" cy="1241759"/>
            </a:xfrm>
            <a:prstGeom prst="rect">
              <a:avLst/>
            </a:prstGeom>
            <a:noFill/>
            <a:ln>
              <a:noFill/>
            </a:ln>
          </p:spPr>
        </p:pic>
        <p:sp>
          <p:nvSpPr>
            <p:cNvPr id="275" name="Google Shape;275;p25"/>
            <p:cNvSpPr txBox="1"/>
            <p:nvPr/>
          </p:nvSpPr>
          <p:spPr>
            <a:xfrm>
              <a:off x="3230750" y="2428875"/>
              <a:ext cx="3127500" cy="462000"/>
            </a:xfrm>
            <a:prstGeom prst="rect">
              <a:avLst/>
            </a:prstGeom>
            <a:noFill/>
            <a:ln>
              <a:noFill/>
            </a:ln>
          </p:spPr>
          <p:txBody>
            <a:bodyPr anchorCtr="0" anchor="t" bIns="138050" lIns="138050" spcFirstLastPara="1" rIns="138050" wrap="square" tIns="138050">
              <a:noAutofit/>
            </a:bodyPr>
            <a:lstStyle/>
            <a:p>
              <a:pPr indent="0" lvl="0" marL="0" rtl="0" algn="ctr">
                <a:spcBef>
                  <a:spcPts val="0"/>
                </a:spcBef>
                <a:spcAft>
                  <a:spcPts val="0"/>
                </a:spcAft>
                <a:buNone/>
              </a:pPr>
              <a:r>
                <a:rPr b="1" lang="en" sz="900">
                  <a:solidFill>
                    <a:schemeClr val="dk1"/>
                  </a:solidFill>
                </a:rPr>
                <a:t>Sum of neutrino masses</a:t>
              </a:r>
              <a:endParaRPr b="1" sz="900">
                <a:solidFill>
                  <a:schemeClr val="dk1"/>
                </a:solidFill>
              </a:endParaRPr>
            </a:p>
            <a:p>
              <a:pPr indent="0" lvl="0" marL="0" rtl="0" algn="ctr">
                <a:spcBef>
                  <a:spcPts val="0"/>
                </a:spcBef>
                <a:spcAft>
                  <a:spcPts val="0"/>
                </a:spcAft>
                <a:buNone/>
              </a:pPr>
              <a:r>
                <a:rPr b="1" lang="en" sz="900">
                  <a:solidFill>
                    <a:schemeClr val="dk1"/>
                  </a:solidFill>
                </a:rPr>
                <a:t>Number of relativistic species</a:t>
              </a:r>
              <a:endParaRPr b="1" sz="900">
                <a:solidFill>
                  <a:schemeClr val="dk1"/>
                </a:solidFill>
              </a:endParaRPr>
            </a:p>
          </p:txBody>
        </p:sp>
        <p:pic>
          <p:nvPicPr>
            <p:cNvPr id="276" name="Google Shape;276;p25" title="Screenshot From 2026-03-13 15-27-21.png"/>
            <p:cNvPicPr preferRelativeResize="0"/>
            <p:nvPr/>
          </p:nvPicPr>
          <p:blipFill rotWithShape="1">
            <a:blip r:embed="rId11">
              <a:alphaModFix/>
            </a:blip>
            <a:srcRect b="0" l="0" r="0" t="37292"/>
            <a:stretch/>
          </p:blipFill>
          <p:spPr>
            <a:xfrm>
              <a:off x="4942373" y="1256149"/>
              <a:ext cx="1563930" cy="1230316"/>
            </a:xfrm>
            <a:prstGeom prst="rect">
              <a:avLst/>
            </a:prstGeom>
            <a:solidFill>
              <a:srgbClr val="B6D7A8"/>
            </a:solidFill>
            <a:ln>
              <a:noFill/>
            </a:ln>
          </p:spPr>
        </p:pic>
      </p:grpSp>
      <p:grpSp>
        <p:nvGrpSpPr>
          <p:cNvPr id="277" name="Google Shape;277;p25"/>
          <p:cNvGrpSpPr/>
          <p:nvPr/>
        </p:nvGrpSpPr>
        <p:grpSpPr>
          <a:xfrm>
            <a:off x="6604819" y="2641512"/>
            <a:ext cx="2250850" cy="2097944"/>
            <a:chOff x="6605094" y="811989"/>
            <a:chExt cx="2250850" cy="2097944"/>
          </a:xfrm>
        </p:grpSpPr>
        <p:grpSp>
          <p:nvGrpSpPr>
            <p:cNvPr id="278" name="Google Shape;278;p25"/>
            <p:cNvGrpSpPr/>
            <p:nvPr/>
          </p:nvGrpSpPr>
          <p:grpSpPr>
            <a:xfrm>
              <a:off x="6605094" y="811989"/>
              <a:ext cx="2250850" cy="2097944"/>
              <a:chOff x="6739299" y="882907"/>
              <a:chExt cx="1954372" cy="1677953"/>
            </a:xfrm>
          </p:grpSpPr>
          <p:grpSp>
            <p:nvGrpSpPr>
              <p:cNvPr id="279" name="Google Shape;279;p25"/>
              <p:cNvGrpSpPr/>
              <p:nvPr/>
            </p:nvGrpSpPr>
            <p:grpSpPr>
              <a:xfrm>
                <a:off x="6773317" y="882907"/>
                <a:ext cx="1920355" cy="1677953"/>
                <a:chOff x="5584789" y="1351770"/>
                <a:chExt cx="1619186" cy="1414800"/>
              </a:xfrm>
            </p:grpSpPr>
            <p:sp>
              <p:nvSpPr>
                <p:cNvPr id="280" name="Google Shape;280;p25"/>
                <p:cNvSpPr/>
                <p:nvPr/>
              </p:nvSpPr>
              <p:spPr>
                <a:xfrm>
                  <a:off x="5584789" y="1351770"/>
                  <a:ext cx="1619100" cy="1414800"/>
                </a:xfrm>
                <a:prstGeom prst="roundRect">
                  <a:avLst>
                    <a:gd fmla="val 16667" name="adj"/>
                  </a:avLst>
                </a:prstGeom>
                <a:solidFill>
                  <a:srgbClr val="FFE599"/>
                </a:solidFill>
                <a:ln cap="flat" cmpd="sng" w="12875">
                  <a:solidFill>
                    <a:schemeClr val="dk2"/>
                  </a:solidFill>
                  <a:prstDash val="solid"/>
                  <a:round/>
                  <a:headEnd len="sm" w="sm" type="none"/>
                  <a:tailEnd len="sm" w="sm" type="none"/>
                </a:ln>
              </p:spPr>
              <p:txBody>
                <a:bodyPr anchorCtr="0" anchor="ctr" bIns="123575" lIns="123575" spcFirstLastPara="1" rIns="123575" wrap="square" tIns="123575">
                  <a:noAutofit/>
                </a:bodyPr>
                <a:lstStyle/>
                <a:p>
                  <a:pPr indent="0" lvl="0" marL="0" rtl="0" algn="ctr">
                    <a:spcBef>
                      <a:spcPts val="0"/>
                    </a:spcBef>
                    <a:spcAft>
                      <a:spcPts val="0"/>
                    </a:spcAft>
                    <a:buNone/>
                  </a:pPr>
                  <a:r>
                    <a:t/>
                  </a:r>
                  <a:endParaRPr sz="1892"/>
                </a:p>
              </p:txBody>
            </p:sp>
            <p:sp>
              <p:nvSpPr>
                <p:cNvPr id="281" name="Google Shape;281;p25"/>
                <p:cNvSpPr txBox="1"/>
                <p:nvPr/>
              </p:nvSpPr>
              <p:spPr>
                <a:xfrm>
                  <a:off x="5682375" y="1374803"/>
                  <a:ext cx="1521600" cy="393600"/>
                </a:xfrm>
                <a:prstGeom prst="rect">
                  <a:avLst/>
                </a:prstGeom>
                <a:noFill/>
                <a:ln>
                  <a:noFill/>
                </a:ln>
              </p:spPr>
              <p:txBody>
                <a:bodyPr anchorCtr="0" anchor="t" bIns="123575" lIns="123575" spcFirstLastPara="1" rIns="123575" wrap="square" tIns="123575">
                  <a:noAutofit/>
                </a:bodyPr>
                <a:lstStyle/>
                <a:p>
                  <a:pPr indent="0" lvl="0" marL="0" rtl="0" algn="ctr">
                    <a:spcBef>
                      <a:spcPts val="0"/>
                    </a:spcBef>
                    <a:spcAft>
                      <a:spcPts val="0"/>
                    </a:spcAft>
                    <a:buNone/>
                  </a:pPr>
                  <a:r>
                    <a:rPr b="1" lang="en" sz="1281">
                      <a:solidFill>
                        <a:schemeClr val="dk1"/>
                      </a:solidFill>
                    </a:rPr>
                    <a:t>Galaxy Formation and Evolution</a:t>
                  </a:r>
                  <a:endParaRPr b="1" sz="1281">
                    <a:solidFill>
                      <a:schemeClr val="dk1"/>
                    </a:solidFill>
                  </a:endParaRPr>
                </a:p>
              </p:txBody>
            </p:sp>
          </p:grpSp>
          <p:sp>
            <p:nvSpPr>
              <p:cNvPr id="282" name="Google Shape;282;p25"/>
              <p:cNvSpPr txBox="1"/>
              <p:nvPr/>
            </p:nvSpPr>
            <p:spPr>
              <a:xfrm>
                <a:off x="6739299" y="1335019"/>
                <a:ext cx="1062900" cy="666600"/>
              </a:xfrm>
              <a:prstGeom prst="rect">
                <a:avLst/>
              </a:prstGeom>
              <a:noFill/>
              <a:ln>
                <a:noFill/>
              </a:ln>
            </p:spPr>
            <p:txBody>
              <a:bodyPr anchorCtr="0" anchor="t" bIns="104175" lIns="104175" spcFirstLastPara="1" rIns="104175" wrap="square" tIns="104175">
                <a:noAutofit/>
              </a:bodyPr>
              <a:lstStyle/>
              <a:p>
                <a:pPr indent="0" lvl="0" marL="0" rtl="0" algn="l">
                  <a:spcBef>
                    <a:spcPts val="0"/>
                  </a:spcBef>
                  <a:spcAft>
                    <a:spcPts val="0"/>
                  </a:spcAft>
                  <a:buNone/>
                </a:pPr>
                <a:r>
                  <a:rPr b="1" lang="en" sz="926">
                    <a:solidFill>
                      <a:schemeClr val="dk1"/>
                    </a:solidFill>
                  </a:rPr>
                  <a:t>Interstellar dust, molecular clouds,</a:t>
                </a:r>
                <a:br>
                  <a:rPr b="1" lang="en" sz="926">
                    <a:solidFill>
                      <a:schemeClr val="dk1"/>
                    </a:solidFill>
                  </a:rPr>
                </a:br>
                <a:r>
                  <a:rPr b="1" lang="en" sz="926">
                    <a:solidFill>
                      <a:schemeClr val="dk1"/>
                    </a:solidFill>
                  </a:rPr>
                  <a:t>cluster catalogs, AGN</a:t>
                </a:r>
                <a:endParaRPr b="1" sz="926">
                  <a:solidFill>
                    <a:schemeClr val="dk1"/>
                  </a:solidFill>
                </a:endParaRPr>
              </a:p>
            </p:txBody>
          </p:sp>
        </p:grpSp>
        <p:pic>
          <p:nvPicPr>
            <p:cNvPr id="283" name="Google Shape;283;p25" title="Screenshot From 2026-03-08 16-19-20.png"/>
            <p:cNvPicPr preferRelativeResize="0"/>
            <p:nvPr/>
          </p:nvPicPr>
          <p:blipFill>
            <a:blip r:embed="rId12">
              <a:alphaModFix/>
            </a:blip>
            <a:stretch>
              <a:fillRect/>
            </a:stretch>
          </p:blipFill>
          <p:spPr>
            <a:xfrm>
              <a:off x="6855525" y="2224811"/>
              <a:ext cx="1750300" cy="578314"/>
            </a:xfrm>
            <a:prstGeom prst="rect">
              <a:avLst/>
            </a:prstGeom>
            <a:noFill/>
            <a:ln>
              <a:noFill/>
            </a:ln>
          </p:spPr>
        </p:pic>
        <p:pic>
          <p:nvPicPr>
            <p:cNvPr id="284" name="Google Shape;284;p25"/>
            <p:cNvPicPr preferRelativeResize="0"/>
            <p:nvPr/>
          </p:nvPicPr>
          <p:blipFill rotWithShape="1">
            <a:blip r:embed="rId13">
              <a:alphaModFix/>
            </a:blip>
            <a:srcRect b="3364" l="15371" r="16070" t="22048"/>
            <a:stretch/>
          </p:blipFill>
          <p:spPr>
            <a:xfrm>
              <a:off x="7752767" y="1377189"/>
              <a:ext cx="1060408" cy="769125"/>
            </a:xfrm>
            <a:prstGeom prst="rect">
              <a:avLst/>
            </a:prstGeom>
            <a:noFill/>
            <a:ln>
              <a:noFill/>
            </a:ln>
          </p:spPr>
        </p:pic>
      </p:grpSp>
      <p:grpSp>
        <p:nvGrpSpPr>
          <p:cNvPr id="285" name="Google Shape;285;p25"/>
          <p:cNvGrpSpPr/>
          <p:nvPr/>
        </p:nvGrpSpPr>
        <p:grpSpPr>
          <a:xfrm>
            <a:off x="3086024" y="814420"/>
            <a:ext cx="2971922" cy="1715284"/>
            <a:chOff x="3086024" y="3024220"/>
            <a:chExt cx="2971922" cy="1715284"/>
          </a:xfrm>
        </p:grpSpPr>
        <p:grpSp>
          <p:nvGrpSpPr>
            <p:cNvPr id="286" name="Google Shape;286;p25"/>
            <p:cNvGrpSpPr/>
            <p:nvPr/>
          </p:nvGrpSpPr>
          <p:grpSpPr>
            <a:xfrm>
              <a:off x="3086024" y="3024220"/>
              <a:ext cx="2971922" cy="1715284"/>
              <a:chOff x="1003947" y="569842"/>
              <a:chExt cx="2592848" cy="1605470"/>
            </a:xfrm>
          </p:grpSpPr>
          <p:grpSp>
            <p:nvGrpSpPr>
              <p:cNvPr id="287" name="Google Shape;287;p25"/>
              <p:cNvGrpSpPr/>
              <p:nvPr/>
            </p:nvGrpSpPr>
            <p:grpSpPr>
              <a:xfrm>
                <a:off x="1003947" y="569842"/>
                <a:ext cx="2592848" cy="1605470"/>
                <a:chOff x="511524" y="852444"/>
                <a:chExt cx="2056836" cy="1408554"/>
              </a:xfrm>
            </p:grpSpPr>
            <p:sp>
              <p:nvSpPr>
                <p:cNvPr id="288" name="Google Shape;288;p25"/>
                <p:cNvSpPr/>
                <p:nvPr/>
              </p:nvSpPr>
              <p:spPr>
                <a:xfrm>
                  <a:off x="511561" y="858798"/>
                  <a:ext cx="2056800" cy="1402200"/>
                </a:xfrm>
                <a:prstGeom prst="roundRect">
                  <a:avLst>
                    <a:gd fmla="val 16667" name="adj"/>
                  </a:avLst>
                </a:prstGeom>
                <a:solidFill>
                  <a:srgbClr val="D5A6BD"/>
                </a:solidFill>
                <a:ln cap="flat" cmpd="sng" w="10850">
                  <a:solidFill>
                    <a:schemeClr val="dk2"/>
                  </a:solidFill>
                  <a:prstDash val="solid"/>
                  <a:round/>
                  <a:headEnd len="sm" w="sm" type="none"/>
                  <a:tailEnd len="sm" w="sm" type="none"/>
                </a:ln>
              </p:spPr>
              <p:txBody>
                <a:bodyPr anchorCtr="0" anchor="ctr" bIns="104200" lIns="104200" spcFirstLastPara="1" rIns="104200" wrap="square" tIns="104200">
                  <a:noAutofit/>
                </a:bodyPr>
                <a:lstStyle/>
                <a:p>
                  <a:pPr indent="0" lvl="0" marL="0" rtl="0" algn="ctr">
                    <a:spcBef>
                      <a:spcPts val="0"/>
                    </a:spcBef>
                    <a:spcAft>
                      <a:spcPts val="0"/>
                    </a:spcAft>
                    <a:buNone/>
                  </a:pPr>
                  <a:r>
                    <a:t/>
                  </a:r>
                  <a:endParaRPr sz="1596"/>
                </a:p>
              </p:txBody>
            </p:sp>
            <p:sp>
              <p:nvSpPr>
                <p:cNvPr id="289" name="Google Shape;289;p25"/>
                <p:cNvSpPr txBox="1"/>
                <p:nvPr/>
              </p:nvSpPr>
              <p:spPr>
                <a:xfrm>
                  <a:off x="511524" y="852444"/>
                  <a:ext cx="2008200" cy="384000"/>
                </a:xfrm>
                <a:prstGeom prst="rect">
                  <a:avLst/>
                </a:prstGeom>
                <a:noFill/>
                <a:ln>
                  <a:noFill/>
                </a:ln>
              </p:spPr>
              <p:txBody>
                <a:bodyPr anchorCtr="0" anchor="t" bIns="104200" lIns="104200" spcFirstLastPara="1" rIns="104200" wrap="square" tIns="104200">
                  <a:noAutofit/>
                </a:bodyPr>
                <a:lstStyle/>
                <a:p>
                  <a:pPr indent="0" lvl="0" marL="0" rtl="0" algn="ctr">
                    <a:spcBef>
                      <a:spcPts val="0"/>
                    </a:spcBef>
                    <a:spcAft>
                      <a:spcPts val="0"/>
                    </a:spcAft>
                    <a:buNone/>
                  </a:pPr>
                  <a:r>
                    <a:rPr b="1" lang="en" sz="1200">
                      <a:solidFill>
                        <a:schemeClr val="dk1"/>
                      </a:solidFill>
                    </a:rPr>
                    <a:t>Primordial Perturbations</a:t>
                  </a:r>
                  <a:endParaRPr b="1" sz="1200">
                    <a:solidFill>
                      <a:schemeClr val="dk1"/>
                    </a:solidFill>
                  </a:endParaRPr>
                </a:p>
              </p:txBody>
            </p:sp>
          </p:grpSp>
          <p:sp>
            <p:nvSpPr>
              <p:cNvPr id="290" name="Google Shape;290;p25"/>
              <p:cNvSpPr txBox="1"/>
              <p:nvPr/>
            </p:nvSpPr>
            <p:spPr>
              <a:xfrm>
                <a:off x="2633725" y="928023"/>
                <a:ext cx="963000" cy="10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900">
                    <a:solidFill>
                      <a:schemeClr val="dk1"/>
                    </a:solidFill>
                  </a:rPr>
                  <a:t>Tensor-to-scalar ratio</a:t>
                </a:r>
                <a:endParaRPr b="1" sz="900">
                  <a:solidFill>
                    <a:schemeClr val="dk1"/>
                  </a:solidFill>
                </a:endParaRPr>
              </a:p>
              <a:p>
                <a:pPr indent="0" lvl="0" marL="0" rtl="0" algn="l">
                  <a:spcBef>
                    <a:spcPts val="0"/>
                  </a:spcBef>
                  <a:spcAft>
                    <a:spcPts val="0"/>
                  </a:spcAft>
                  <a:buNone/>
                </a:pPr>
                <a:r>
                  <a:t/>
                </a:r>
                <a:endParaRPr b="1" sz="900">
                  <a:solidFill>
                    <a:schemeClr val="dk1"/>
                  </a:solidFill>
                </a:endParaRPr>
              </a:p>
              <a:p>
                <a:pPr indent="0" lvl="0" marL="0" rtl="0" algn="l">
                  <a:spcBef>
                    <a:spcPts val="0"/>
                  </a:spcBef>
                  <a:spcAft>
                    <a:spcPts val="0"/>
                  </a:spcAft>
                  <a:buNone/>
                </a:pPr>
                <a:r>
                  <a:rPr b="1" lang="en" sz="900">
                    <a:solidFill>
                      <a:schemeClr val="dk1"/>
                    </a:solidFill>
                  </a:rPr>
                  <a:t>Scalar spectral index</a:t>
                </a:r>
                <a:endParaRPr b="1" sz="900">
                  <a:solidFill>
                    <a:schemeClr val="dk1"/>
                  </a:solidFill>
                </a:endParaRPr>
              </a:p>
              <a:p>
                <a:pPr indent="0" lvl="0" marL="0" rtl="0" algn="l">
                  <a:spcBef>
                    <a:spcPts val="0"/>
                  </a:spcBef>
                  <a:spcAft>
                    <a:spcPts val="0"/>
                  </a:spcAft>
                  <a:buNone/>
                </a:pPr>
                <a:r>
                  <a:t/>
                </a:r>
                <a:endParaRPr b="1" sz="900">
                  <a:solidFill>
                    <a:schemeClr val="dk1"/>
                  </a:solidFill>
                </a:endParaRPr>
              </a:p>
              <a:p>
                <a:pPr indent="0" lvl="0" marL="0" rtl="0" algn="l">
                  <a:spcBef>
                    <a:spcPts val="0"/>
                  </a:spcBef>
                  <a:spcAft>
                    <a:spcPts val="0"/>
                  </a:spcAft>
                  <a:buNone/>
                </a:pPr>
                <a:r>
                  <a:rPr b="1" lang="en" sz="900">
                    <a:solidFill>
                      <a:schemeClr val="dk1"/>
                    </a:solidFill>
                  </a:rPr>
                  <a:t>Non-Gaussianity</a:t>
                </a:r>
                <a:endParaRPr b="1" sz="900">
                  <a:solidFill>
                    <a:schemeClr val="dk1"/>
                  </a:solidFill>
                </a:endParaRPr>
              </a:p>
            </p:txBody>
          </p:sp>
        </p:grpSp>
        <p:pic>
          <p:nvPicPr>
            <p:cNvPr id="291" name="Google Shape;291;p25" title="Screenshot From 2026-03-08 16-16-01.png"/>
            <p:cNvPicPr preferRelativeResize="0"/>
            <p:nvPr/>
          </p:nvPicPr>
          <p:blipFill>
            <a:blip r:embed="rId14">
              <a:alphaModFix/>
            </a:blip>
            <a:stretch>
              <a:fillRect/>
            </a:stretch>
          </p:blipFill>
          <p:spPr>
            <a:xfrm>
              <a:off x="3335996" y="3406889"/>
              <a:ext cx="1606378" cy="1141975"/>
            </a:xfrm>
            <a:prstGeom prst="rect">
              <a:avLst/>
            </a:prstGeom>
            <a:noFill/>
            <a:ln>
              <a:noFill/>
            </a:ln>
          </p:spPr>
        </p:pic>
      </p:grpSp>
      <p:grpSp>
        <p:nvGrpSpPr>
          <p:cNvPr id="292" name="Google Shape;292;p25"/>
          <p:cNvGrpSpPr/>
          <p:nvPr/>
        </p:nvGrpSpPr>
        <p:grpSpPr>
          <a:xfrm>
            <a:off x="45725" y="3216324"/>
            <a:ext cx="2971734" cy="1523098"/>
            <a:chOff x="45725" y="3216324"/>
            <a:chExt cx="2971734" cy="1523098"/>
          </a:xfrm>
        </p:grpSpPr>
        <p:grpSp>
          <p:nvGrpSpPr>
            <p:cNvPr id="293" name="Google Shape;293;p25"/>
            <p:cNvGrpSpPr/>
            <p:nvPr/>
          </p:nvGrpSpPr>
          <p:grpSpPr>
            <a:xfrm>
              <a:off x="45725" y="3216324"/>
              <a:ext cx="2971734" cy="1523098"/>
              <a:chOff x="45725" y="2819240"/>
              <a:chExt cx="2971734" cy="1920194"/>
            </a:xfrm>
          </p:grpSpPr>
          <p:grpSp>
            <p:nvGrpSpPr>
              <p:cNvPr id="294" name="Google Shape;294;p25"/>
              <p:cNvGrpSpPr/>
              <p:nvPr/>
            </p:nvGrpSpPr>
            <p:grpSpPr>
              <a:xfrm>
                <a:off x="45725" y="2819240"/>
                <a:ext cx="2971734" cy="1920194"/>
                <a:chOff x="70700" y="2230742"/>
                <a:chExt cx="2008200" cy="2227604"/>
              </a:xfrm>
            </p:grpSpPr>
            <p:grpSp>
              <p:nvGrpSpPr>
                <p:cNvPr id="295" name="Google Shape;295;p25"/>
                <p:cNvGrpSpPr/>
                <p:nvPr/>
              </p:nvGrpSpPr>
              <p:grpSpPr>
                <a:xfrm>
                  <a:off x="70700" y="2230742"/>
                  <a:ext cx="2008200" cy="2227604"/>
                  <a:chOff x="247525" y="3228525"/>
                  <a:chExt cx="2008200" cy="1389300"/>
                </a:xfrm>
              </p:grpSpPr>
              <p:sp>
                <p:nvSpPr>
                  <p:cNvPr id="296" name="Google Shape;296;p25"/>
                  <p:cNvSpPr/>
                  <p:nvPr/>
                </p:nvSpPr>
                <p:spPr>
                  <a:xfrm>
                    <a:off x="247525" y="3228525"/>
                    <a:ext cx="2008200" cy="1389300"/>
                  </a:xfrm>
                  <a:prstGeom prst="roundRect">
                    <a:avLst>
                      <a:gd fmla="val 16667" name="adj"/>
                    </a:avLst>
                  </a:prstGeom>
                  <a:solidFill>
                    <a:srgbClr val="F9CB9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297" name="Google Shape;297;p25"/>
                  <p:cNvSpPr txBox="1"/>
                  <p:nvPr/>
                </p:nvSpPr>
                <p:spPr>
                  <a:xfrm>
                    <a:off x="247525" y="3228525"/>
                    <a:ext cx="2008200" cy="615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200">
                        <a:solidFill>
                          <a:schemeClr val="dk1"/>
                        </a:solidFill>
                      </a:rPr>
                      <a:t>Time-domain astrophysics</a:t>
                    </a:r>
                    <a:endParaRPr b="1" sz="1200">
                      <a:solidFill>
                        <a:schemeClr val="dk1"/>
                      </a:solidFill>
                    </a:endParaRPr>
                  </a:p>
                </p:txBody>
              </p:sp>
            </p:grpSp>
            <p:sp>
              <p:nvSpPr>
                <p:cNvPr id="298" name="Google Shape;298;p25"/>
                <p:cNvSpPr txBox="1"/>
                <p:nvPr/>
              </p:nvSpPr>
              <p:spPr>
                <a:xfrm>
                  <a:off x="140152" y="3640018"/>
                  <a:ext cx="1844400" cy="690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900">
                      <a:solidFill>
                        <a:schemeClr val="dk1"/>
                      </a:solidFill>
                    </a:rPr>
                    <a:t>Gamma ray bursts, tidal disruption events,</a:t>
                  </a:r>
                  <a:endParaRPr b="1" sz="900">
                    <a:solidFill>
                      <a:schemeClr val="dk1"/>
                    </a:solidFill>
                  </a:endParaRPr>
                </a:p>
                <a:p>
                  <a:pPr indent="0" lvl="0" marL="0" rtl="0" algn="l">
                    <a:lnSpc>
                      <a:spcPct val="115000"/>
                    </a:lnSpc>
                    <a:spcBef>
                      <a:spcPts val="0"/>
                    </a:spcBef>
                    <a:spcAft>
                      <a:spcPts val="0"/>
                    </a:spcAft>
                    <a:buNone/>
                  </a:pPr>
                  <a:r>
                    <a:rPr b="1" lang="en" sz="900">
                      <a:solidFill>
                        <a:schemeClr val="dk1"/>
                      </a:solidFill>
                    </a:rPr>
                    <a:t>Interacting supernovae, stellar flares</a:t>
                  </a:r>
                  <a:endParaRPr b="1" sz="900">
                    <a:solidFill>
                      <a:schemeClr val="dk1"/>
                    </a:solidFill>
                  </a:endParaRPr>
                </a:p>
              </p:txBody>
            </p:sp>
          </p:grpSp>
          <p:pic>
            <p:nvPicPr>
              <p:cNvPr id="299" name="Google Shape;299;p25"/>
              <p:cNvPicPr preferRelativeResize="0"/>
              <p:nvPr/>
            </p:nvPicPr>
            <p:blipFill>
              <a:blip r:embed="rId15">
                <a:alphaModFix/>
              </a:blip>
              <a:stretch>
                <a:fillRect/>
              </a:stretch>
            </p:blipFill>
            <p:spPr>
              <a:xfrm>
                <a:off x="1559077" y="3284459"/>
                <a:ext cx="1318775" cy="784039"/>
              </a:xfrm>
              <a:prstGeom prst="rect">
                <a:avLst/>
              </a:prstGeom>
              <a:noFill/>
              <a:ln>
                <a:noFill/>
              </a:ln>
            </p:spPr>
          </p:pic>
        </p:grpSp>
        <p:pic>
          <p:nvPicPr>
            <p:cNvPr id="300" name="Google Shape;300;p25"/>
            <p:cNvPicPr preferRelativeResize="0"/>
            <p:nvPr/>
          </p:nvPicPr>
          <p:blipFill>
            <a:blip r:embed="rId16">
              <a:alphaModFix/>
            </a:blip>
            <a:stretch>
              <a:fillRect/>
            </a:stretch>
          </p:blipFill>
          <p:spPr>
            <a:xfrm>
              <a:off x="174975" y="3555863"/>
              <a:ext cx="1159101" cy="652000"/>
            </a:xfrm>
            <a:prstGeom prst="rect">
              <a:avLst/>
            </a:prstGeom>
            <a:noFill/>
            <a:ln>
              <a:noFill/>
            </a:ln>
          </p:spPr>
        </p:pic>
      </p:grpSp>
      <p:pic>
        <p:nvPicPr>
          <p:cNvPr id="301" name="Google Shape;301;p25" title="Screenshot From 2026-03-17 15-08-42.png"/>
          <p:cNvPicPr preferRelativeResize="0"/>
          <p:nvPr/>
        </p:nvPicPr>
        <p:blipFill rotWithShape="1">
          <a:blip r:embed="rId17">
            <a:alphaModFix/>
          </a:blip>
          <a:srcRect b="0" l="0" r="63624" t="0"/>
          <a:stretch/>
        </p:blipFill>
        <p:spPr>
          <a:xfrm>
            <a:off x="4608025" y="188175"/>
            <a:ext cx="1100375" cy="492450"/>
          </a:xfrm>
          <a:prstGeom prst="rect">
            <a:avLst/>
          </a:prstGeom>
          <a:noFill/>
          <a:ln>
            <a:noFill/>
          </a:ln>
        </p:spPr>
      </p:pic>
      <p:pic>
        <p:nvPicPr>
          <p:cNvPr id="302" name="Google Shape;302;p25" title="Screenshot From 2026-03-17 15-08-42.png"/>
          <p:cNvPicPr preferRelativeResize="0"/>
          <p:nvPr/>
        </p:nvPicPr>
        <p:blipFill rotWithShape="1">
          <a:blip r:embed="rId17">
            <a:alphaModFix/>
          </a:blip>
          <a:srcRect b="0" l="48663" r="0" t="0"/>
          <a:stretch/>
        </p:blipFill>
        <p:spPr>
          <a:xfrm>
            <a:off x="5798074" y="196447"/>
            <a:ext cx="1456925" cy="462000"/>
          </a:xfrm>
          <a:prstGeom prst="rect">
            <a:avLst/>
          </a:prstGeom>
          <a:noFill/>
          <a:ln>
            <a:noFill/>
          </a:ln>
        </p:spPr>
      </p:pic>
      <p:sp>
        <p:nvSpPr>
          <p:cNvPr id="303" name="Google Shape;303;p25"/>
          <p:cNvSpPr/>
          <p:nvPr/>
        </p:nvSpPr>
        <p:spPr>
          <a:xfrm>
            <a:off x="4571800" y="191925"/>
            <a:ext cx="2701500" cy="508500"/>
          </a:xfrm>
          <a:prstGeom prst="rect">
            <a:avLst/>
          </a:prstGeom>
          <a:noFill/>
          <a:ln cap="flat" cmpd="sng" w="10800">
            <a:solidFill>
              <a:srgbClr val="000000"/>
            </a:solidFill>
            <a:prstDash val="solid"/>
            <a:round/>
            <a:headEnd len="sm" w="sm" type="none"/>
            <a:tailEnd len="sm" w="sm" type="none"/>
          </a:ln>
        </p:spPr>
        <p:txBody>
          <a:bodyPr anchorCtr="0" anchor="ctr" bIns="103750" lIns="103750" spcFirstLastPara="1" rIns="103750" wrap="square" tIns="103750">
            <a:noAutofit/>
          </a:bodyPr>
          <a:lstStyle/>
          <a:p>
            <a:pPr indent="0" lvl="0" marL="0" rtl="0" algn="ctr">
              <a:spcBef>
                <a:spcPts val="0"/>
              </a:spcBef>
              <a:spcAft>
                <a:spcPts val="0"/>
              </a:spcAft>
              <a:buNone/>
            </a:pPr>
            <a:r>
              <a:t/>
            </a:r>
            <a:endParaRPr sz="1588"/>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54"/>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63"/>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71"/>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77"/>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85"/>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9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sp>
        <p:nvSpPr>
          <p:cNvPr id="308" name="Google Shape;308;p26"/>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SO is taking data!</a:t>
            </a:r>
            <a:endParaRPr/>
          </a:p>
        </p:txBody>
      </p:sp>
      <p:sp>
        <p:nvSpPr>
          <p:cNvPr id="309" name="Google Shape;309;p26"/>
          <p:cNvSpPr txBox="1"/>
          <p:nvPr>
            <p:ph idx="4294967295" type="body"/>
          </p:nvPr>
        </p:nvSpPr>
        <p:spPr>
          <a:xfrm>
            <a:off x="311700" y="852525"/>
            <a:ext cx="3559500" cy="3002100"/>
          </a:xfrm>
          <a:prstGeom prst="rect">
            <a:avLst/>
          </a:prstGeom>
        </p:spPr>
        <p:txBody>
          <a:bodyPr anchorCtr="0" anchor="t" bIns="91425" lIns="91425" spcFirstLastPara="1" rIns="91425" wrap="square" tIns="91425">
            <a:normAutofit/>
          </a:bodyPr>
          <a:lstStyle/>
          <a:p>
            <a:pPr indent="-190500" lvl="0" marL="228600" rtl="0" algn="l">
              <a:lnSpc>
                <a:spcPct val="150000"/>
              </a:lnSpc>
              <a:spcBef>
                <a:spcPts val="0"/>
              </a:spcBef>
              <a:spcAft>
                <a:spcPts val="0"/>
              </a:spcAft>
              <a:buClr>
                <a:schemeClr val="dk1"/>
              </a:buClr>
              <a:buSzPts val="1200"/>
              <a:buChar char="●"/>
            </a:pPr>
            <a:r>
              <a:rPr lang="en" sz="1200">
                <a:solidFill>
                  <a:schemeClr val="dk1"/>
                </a:solidFill>
              </a:rPr>
              <a:t>SATp1 (</a:t>
            </a:r>
            <a:r>
              <a:rPr b="1" lang="en" sz="1200">
                <a:solidFill>
                  <a:srgbClr val="6AA84F"/>
                </a:solidFill>
              </a:rPr>
              <a:t>90/150</a:t>
            </a:r>
            <a:r>
              <a:rPr lang="en" sz="1200">
                <a:solidFill>
                  <a:schemeClr val="dk1"/>
                </a:solidFill>
              </a:rPr>
              <a:t>) first light: October 2023</a:t>
            </a:r>
            <a:endParaRPr sz="1200">
              <a:solidFill>
                <a:schemeClr val="dk1"/>
              </a:solidFill>
            </a:endParaRPr>
          </a:p>
          <a:p>
            <a:pPr indent="-190500" lvl="1" marL="457200" rtl="0" algn="l">
              <a:lnSpc>
                <a:spcPct val="150000"/>
              </a:lnSpc>
              <a:spcBef>
                <a:spcPts val="0"/>
              </a:spcBef>
              <a:spcAft>
                <a:spcPts val="0"/>
              </a:spcAft>
              <a:buClr>
                <a:schemeClr val="dk1"/>
              </a:buClr>
              <a:buSzPts val="1200"/>
              <a:buChar char="○"/>
            </a:pPr>
            <a:r>
              <a:rPr lang="en" sz="1200">
                <a:solidFill>
                  <a:schemeClr val="dk1"/>
                </a:solidFill>
              </a:rPr>
              <a:t>Conducting </a:t>
            </a:r>
            <a:r>
              <a:rPr b="1" lang="en" sz="1200">
                <a:solidFill>
                  <a:schemeClr val="dk1"/>
                </a:solidFill>
              </a:rPr>
              <a:t>Initial Science Observations</a:t>
            </a:r>
            <a:endParaRPr b="1" sz="1200">
              <a:solidFill>
                <a:schemeClr val="dk1"/>
              </a:solidFill>
            </a:endParaRPr>
          </a:p>
          <a:p>
            <a:pPr indent="-190500" lvl="0" marL="228600" rtl="0" algn="l">
              <a:lnSpc>
                <a:spcPct val="150000"/>
              </a:lnSpc>
              <a:spcBef>
                <a:spcPts val="0"/>
              </a:spcBef>
              <a:spcAft>
                <a:spcPts val="0"/>
              </a:spcAft>
              <a:buClr>
                <a:schemeClr val="dk1"/>
              </a:buClr>
              <a:buSzPts val="1200"/>
              <a:buChar char="●"/>
            </a:pPr>
            <a:r>
              <a:rPr lang="en" sz="1200">
                <a:solidFill>
                  <a:schemeClr val="dk1"/>
                </a:solidFill>
              </a:rPr>
              <a:t>SATp3 (</a:t>
            </a:r>
            <a:r>
              <a:rPr b="1" lang="en" sz="1200">
                <a:solidFill>
                  <a:srgbClr val="6AA84F"/>
                </a:solidFill>
              </a:rPr>
              <a:t>90/150</a:t>
            </a:r>
            <a:r>
              <a:rPr lang="en" sz="1200">
                <a:solidFill>
                  <a:schemeClr val="dk1"/>
                </a:solidFill>
              </a:rPr>
              <a:t>) first light: December 2023</a:t>
            </a:r>
            <a:endParaRPr sz="1200">
              <a:solidFill>
                <a:schemeClr val="dk1"/>
              </a:solidFill>
            </a:endParaRPr>
          </a:p>
          <a:p>
            <a:pPr indent="-190500" lvl="1" marL="457200" rtl="0" algn="l">
              <a:lnSpc>
                <a:spcPct val="150000"/>
              </a:lnSpc>
              <a:spcBef>
                <a:spcPts val="0"/>
              </a:spcBef>
              <a:spcAft>
                <a:spcPts val="0"/>
              </a:spcAft>
              <a:buClr>
                <a:schemeClr val="dk1"/>
              </a:buClr>
              <a:buSzPts val="1200"/>
              <a:buChar char="○"/>
            </a:pPr>
            <a:r>
              <a:rPr lang="en" sz="1200">
                <a:solidFill>
                  <a:schemeClr val="dk1"/>
                </a:solidFill>
              </a:rPr>
              <a:t>Conducting </a:t>
            </a:r>
            <a:r>
              <a:rPr b="1" lang="en" sz="1200">
                <a:solidFill>
                  <a:schemeClr val="dk1"/>
                </a:solidFill>
              </a:rPr>
              <a:t>Initial Science Observations</a:t>
            </a:r>
            <a:endParaRPr b="1" sz="1200">
              <a:solidFill>
                <a:schemeClr val="dk1"/>
              </a:solidFill>
            </a:endParaRPr>
          </a:p>
          <a:p>
            <a:pPr indent="-190500" lvl="0" marL="228600" rtl="0" algn="l">
              <a:lnSpc>
                <a:spcPct val="150000"/>
              </a:lnSpc>
              <a:spcBef>
                <a:spcPts val="0"/>
              </a:spcBef>
              <a:spcAft>
                <a:spcPts val="0"/>
              </a:spcAft>
              <a:buClr>
                <a:schemeClr val="dk1"/>
              </a:buClr>
              <a:buSzPts val="1200"/>
              <a:buChar char="●"/>
            </a:pPr>
            <a:r>
              <a:rPr lang="en" sz="1200">
                <a:solidFill>
                  <a:schemeClr val="dk1"/>
                </a:solidFill>
              </a:rPr>
              <a:t>SATp2 (</a:t>
            </a:r>
            <a:r>
              <a:rPr b="1" lang="en" sz="1200">
                <a:solidFill>
                  <a:schemeClr val="accent1"/>
                </a:solidFill>
              </a:rPr>
              <a:t>220/280</a:t>
            </a:r>
            <a:r>
              <a:rPr lang="en" sz="1200">
                <a:solidFill>
                  <a:schemeClr val="dk1"/>
                </a:solidFill>
              </a:rPr>
              <a:t>) first light: September 2024</a:t>
            </a:r>
            <a:endParaRPr sz="1200">
              <a:solidFill>
                <a:schemeClr val="dk1"/>
              </a:solidFill>
            </a:endParaRPr>
          </a:p>
          <a:p>
            <a:pPr indent="-190500" lvl="1" marL="457200" rtl="0" algn="l">
              <a:lnSpc>
                <a:spcPct val="150000"/>
              </a:lnSpc>
              <a:spcBef>
                <a:spcPts val="0"/>
              </a:spcBef>
              <a:spcAft>
                <a:spcPts val="0"/>
              </a:spcAft>
              <a:buClr>
                <a:schemeClr val="dk1"/>
              </a:buClr>
              <a:buSzPts val="1200"/>
              <a:buChar char="○"/>
            </a:pPr>
            <a:r>
              <a:rPr lang="en" sz="1200">
                <a:solidFill>
                  <a:schemeClr val="dk1"/>
                </a:solidFill>
              </a:rPr>
              <a:t>Undergoing commissioning</a:t>
            </a:r>
            <a:endParaRPr sz="1200">
              <a:solidFill>
                <a:schemeClr val="dk1"/>
              </a:solidFill>
            </a:endParaRPr>
          </a:p>
          <a:p>
            <a:pPr indent="-190500" lvl="0" marL="228600" rtl="0" algn="l">
              <a:lnSpc>
                <a:spcPct val="150000"/>
              </a:lnSpc>
              <a:spcBef>
                <a:spcPts val="0"/>
              </a:spcBef>
              <a:spcAft>
                <a:spcPts val="0"/>
              </a:spcAft>
              <a:buClr>
                <a:schemeClr val="dk1"/>
              </a:buClr>
              <a:buSzPts val="1200"/>
              <a:buChar char="●"/>
            </a:pPr>
            <a:r>
              <a:rPr lang="en" sz="1200">
                <a:solidFill>
                  <a:schemeClr val="dk1"/>
                </a:solidFill>
              </a:rPr>
              <a:t>LAT (four </a:t>
            </a:r>
            <a:r>
              <a:rPr b="1" lang="en" sz="1200">
                <a:solidFill>
                  <a:srgbClr val="6AA84F"/>
                </a:solidFill>
              </a:rPr>
              <a:t>90/150 </a:t>
            </a:r>
            <a:r>
              <a:rPr lang="en" sz="1200">
                <a:solidFill>
                  <a:schemeClr val="dk1"/>
                </a:solidFill>
              </a:rPr>
              <a:t>OT and two </a:t>
            </a:r>
            <a:r>
              <a:rPr b="1" lang="en" sz="1200">
                <a:solidFill>
                  <a:schemeClr val="accent1"/>
                </a:solidFill>
              </a:rPr>
              <a:t>220/280</a:t>
            </a:r>
            <a:r>
              <a:rPr lang="en" sz="1200">
                <a:solidFill>
                  <a:schemeClr val="dk1"/>
                </a:solidFill>
              </a:rPr>
              <a:t> OT)</a:t>
            </a:r>
            <a:endParaRPr sz="1200">
              <a:solidFill>
                <a:schemeClr val="dk1"/>
              </a:solidFill>
            </a:endParaRPr>
          </a:p>
          <a:p>
            <a:pPr indent="-190500" lvl="1" marL="457200" rtl="0" algn="l">
              <a:lnSpc>
                <a:spcPct val="150000"/>
              </a:lnSpc>
              <a:spcBef>
                <a:spcPts val="0"/>
              </a:spcBef>
              <a:spcAft>
                <a:spcPts val="0"/>
              </a:spcAft>
              <a:buClr>
                <a:schemeClr val="dk1"/>
              </a:buClr>
              <a:buSzPts val="1200"/>
              <a:buChar char="○"/>
            </a:pPr>
            <a:r>
              <a:rPr lang="en" sz="1200">
                <a:solidFill>
                  <a:schemeClr val="dk1"/>
                </a:solidFill>
              </a:rPr>
              <a:t>Six optics tubes installed: February 2024</a:t>
            </a:r>
            <a:endParaRPr sz="1200">
              <a:solidFill>
                <a:schemeClr val="dk1"/>
              </a:solidFill>
            </a:endParaRPr>
          </a:p>
          <a:p>
            <a:pPr indent="-190500" lvl="1" marL="457200" rtl="0" algn="l">
              <a:lnSpc>
                <a:spcPct val="150000"/>
              </a:lnSpc>
              <a:spcBef>
                <a:spcPts val="0"/>
              </a:spcBef>
              <a:spcAft>
                <a:spcPts val="0"/>
              </a:spcAft>
              <a:buClr>
                <a:schemeClr val="dk1"/>
              </a:buClr>
              <a:buSzPts val="1200"/>
              <a:buChar char="○"/>
            </a:pPr>
            <a:r>
              <a:rPr lang="en" sz="1200">
                <a:solidFill>
                  <a:schemeClr val="dk1"/>
                </a:solidFill>
              </a:rPr>
              <a:t>Mirrors and first light: February 2025</a:t>
            </a:r>
            <a:endParaRPr sz="1200">
              <a:solidFill>
                <a:schemeClr val="dk1"/>
              </a:solidFill>
            </a:endParaRPr>
          </a:p>
          <a:p>
            <a:pPr indent="-190500" lvl="1" marL="457200" rtl="0" algn="l">
              <a:lnSpc>
                <a:spcPct val="150000"/>
              </a:lnSpc>
              <a:spcBef>
                <a:spcPts val="0"/>
              </a:spcBef>
              <a:spcAft>
                <a:spcPts val="0"/>
              </a:spcAft>
              <a:buClr>
                <a:schemeClr val="dk1"/>
              </a:buClr>
              <a:buSzPts val="1200"/>
              <a:buChar char="○"/>
            </a:pPr>
            <a:r>
              <a:rPr lang="en" sz="1200">
                <a:solidFill>
                  <a:schemeClr val="dk1"/>
                </a:solidFill>
              </a:rPr>
              <a:t>Conducting </a:t>
            </a:r>
            <a:r>
              <a:rPr b="1" lang="en" sz="1200">
                <a:solidFill>
                  <a:schemeClr val="dk1"/>
                </a:solidFill>
              </a:rPr>
              <a:t>Initial Science Observations</a:t>
            </a:r>
            <a:endParaRPr b="1" sz="1200">
              <a:solidFill>
                <a:schemeClr val="dk1"/>
              </a:solidFill>
            </a:endParaRPr>
          </a:p>
        </p:txBody>
      </p:sp>
      <p:sp>
        <p:nvSpPr>
          <p:cNvPr id="310" name="Google Shape;310;p2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311" name="Google Shape;311;p26" title="output_grid.mp4">
            <a:hlinkClick r:id="rId3"/>
          </p:cNvPr>
          <p:cNvPicPr preferRelativeResize="0"/>
          <p:nvPr/>
        </p:nvPicPr>
        <p:blipFill>
          <a:blip r:embed="rId4">
            <a:alphaModFix/>
          </a:blip>
          <a:stretch>
            <a:fillRect/>
          </a:stretch>
        </p:blipFill>
        <p:spPr>
          <a:xfrm>
            <a:off x="3978400" y="429675"/>
            <a:ext cx="4853899" cy="3938749"/>
          </a:xfrm>
          <a:prstGeom prst="rect">
            <a:avLst/>
          </a:prstGeom>
          <a:noFill/>
          <a:ln>
            <a:noFill/>
          </a:ln>
        </p:spPr>
      </p:pic>
      <p:sp>
        <p:nvSpPr>
          <p:cNvPr id="312" name="Google Shape;312;p26"/>
          <p:cNvSpPr txBox="1"/>
          <p:nvPr/>
        </p:nvSpPr>
        <p:spPr>
          <a:xfrm>
            <a:off x="3978400" y="4368425"/>
            <a:ext cx="4847100" cy="200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000">
                <a:solidFill>
                  <a:schemeClr val="dk2"/>
                </a:solidFill>
              </a:rPr>
              <a:t>Time lapse: one week of observing</a:t>
            </a:r>
            <a:endParaRPr sz="1000">
              <a:solidFill>
                <a:schemeClr val="dk2"/>
              </a:solidFill>
            </a:endParaRPr>
          </a:p>
        </p:txBody>
      </p:sp>
      <p:sp>
        <p:nvSpPr>
          <p:cNvPr id="313" name="Google Shape;313;p26"/>
          <p:cNvSpPr txBox="1"/>
          <p:nvPr/>
        </p:nvSpPr>
        <p:spPr>
          <a:xfrm>
            <a:off x="454300" y="3805300"/>
            <a:ext cx="3110100" cy="646500"/>
          </a:xfrm>
          <a:prstGeom prst="rect">
            <a:avLst/>
          </a:prstGeom>
          <a:solidFill>
            <a:srgbClr val="FCE5CD"/>
          </a:solidFill>
          <a:ln cap="flat" cmpd="sng" w="38100">
            <a:solidFill>
              <a:srgbClr val="FF99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1000"/>
              </a:spcBef>
              <a:spcAft>
                <a:spcPts val="0"/>
              </a:spcAft>
              <a:buNone/>
            </a:pPr>
            <a:r>
              <a:rPr lang="en" sz="1500"/>
              <a:t>Preliminary results from ISO on the following slides</a:t>
            </a:r>
            <a:endParaRPr b="1" i="1" sz="9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1"/>
                                        </p:tgtEl>
                                        <p:attrNameLst>
                                          <p:attrName>style.visibility</p:attrName>
                                        </p:attrNameLst>
                                      </p:cBhvr>
                                      <p:to>
                                        <p:strVal val="visible"/>
                                      </p:to>
                                    </p:set>
                                    <p:animEffect filter="fade" transition="in">
                                      <p:cBhvr>
                                        <p:cTn dur="1000"/>
                                        <p:tgtEl>
                                          <p:spTgt spid="31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17" name="Shape 317"/>
        <p:cNvGrpSpPr/>
        <p:nvPr/>
      </p:nvGrpSpPr>
      <p:grpSpPr>
        <a:xfrm>
          <a:off x="0" y="0"/>
          <a:ext cx="0" cy="0"/>
          <a:chOff x="0" y="0"/>
          <a:chExt cx="0" cy="0"/>
        </a:xfrm>
      </p:grpSpPr>
      <p:sp>
        <p:nvSpPr>
          <p:cNvPr id="318" name="Google Shape;318;p27"/>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Initial Science Data: </a:t>
            </a:r>
            <a:r>
              <a:rPr lang="en"/>
              <a:t>90/150 GHz SATs</a:t>
            </a:r>
            <a:endParaRPr/>
          </a:p>
        </p:txBody>
      </p:sp>
      <p:sp>
        <p:nvSpPr>
          <p:cNvPr id="319" name="Google Shape;319;p27"/>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320" name="Google Shape;320;p27"/>
          <p:cNvPicPr preferRelativeResize="0"/>
          <p:nvPr/>
        </p:nvPicPr>
        <p:blipFill>
          <a:blip r:embed="rId3">
            <a:alphaModFix/>
          </a:blip>
          <a:stretch>
            <a:fillRect/>
          </a:stretch>
        </p:blipFill>
        <p:spPr>
          <a:xfrm>
            <a:off x="5058275" y="1237600"/>
            <a:ext cx="3886200" cy="1583627"/>
          </a:xfrm>
          <a:prstGeom prst="rect">
            <a:avLst/>
          </a:prstGeom>
          <a:noFill/>
          <a:ln>
            <a:noFill/>
          </a:ln>
        </p:spPr>
      </p:pic>
      <p:pic>
        <p:nvPicPr>
          <p:cNvPr id="321" name="Google Shape;321;p27"/>
          <p:cNvPicPr preferRelativeResize="0"/>
          <p:nvPr/>
        </p:nvPicPr>
        <p:blipFill>
          <a:blip r:embed="rId4">
            <a:alphaModFix/>
          </a:blip>
          <a:stretch>
            <a:fillRect/>
          </a:stretch>
        </p:blipFill>
        <p:spPr>
          <a:xfrm>
            <a:off x="5058275" y="2925363"/>
            <a:ext cx="3886200" cy="1709927"/>
          </a:xfrm>
          <a:prstGeom prst="rect">
            <a:avLst/>
          </a:prstGeom>
          <a:noFill/>
          <a:ln>
            <a:noFill/>
          </a:ln>
        </p:spPr>
      </p:pic>
      <p:sp>
        <p:nvSpPr>
          <p:cNvPr id="322" name="Google Shape;322;p27"/>
          <p:cNvSpPr txBox="1"/>
          <p:nvPr>
            <p:ph idx="4294967295" type="body"/>
          </p:nvPr>
        </p:nvSpPr>
        <p:spPr>
          <a:xfrm>
            <a:off x="247400" y="1016400"/>
            <a:ext cx="4355700" cy="21543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Clr>
                <a:schemeClr val="dk1"/>
              </a:buClr>
              <a:buSzPts val="1500"/>
              <a:buChar char="●"/>
            </a:pPr>
            <a:r>
              <a:rPr lang="en" sz="1500">
                <a:solidFill>
                  <a:schemeClr val="dk1"/>
                </a:solidFill>
              </a:rPr>
              <a:t>Detector performance: exceeding baseline sensitivity targets in both bands.</a:t>
            </a:r>
            <a:endParaRPr sz="1500">
              <a:solidFill>
                <a:schemeClr val="dk1"/>
              </a:solidFill>
            </a:endParaRPr>
          </a:p>
          <a:p>
            <a:pPr indent="-323850" lvl="0" marL="457200" rtl="0" algn="l">
              <a:spcBef>
                <a:spcPts val="0"/>
              </a:spcBef>
              <a:spcAft>
                <a:spcPts val="0"/>
              </a:spcAft>
              <a:buClr>
                <a:schemeClr val="dk1"/>
              </a:buClr>
              <a:buSzPts val="1500"/>
              <a:buChar char="●"/>
            </a:pPr>
            <a:r>
              <a:rPr lang="en" sz="1500">
                <a:solidFill>
                  <a:schemeClr val="dk1"/>
                </a:solidFill>
              </a:rPr>
              <a:t>Integrating down on survey patch</a:t>
            </a:r>
            <a:endParaRPr sz="1500">
              <a:solidFill>
                <a:schemeClr val="dk1"/>
              </a:solidFill>
            </a:endParaRPr>
          </a:p>
        </p:txBody>
      </p:sp>
      <p:pic>
        <p:nvPicPr>
          <p:cNvPr id="323" name="Google Shape;323;p27" title="satp13_f090+f150_fullsky_TQU_rot_bw.png"/>
          <p:cNvPicPr preferRelativeResize="0"/>
          <p:nvPr/>
        </p:nvPicPr>
        <p:blipFill rotWithShape="1">
          <a:blip r:embed="rId5">
            <a:alphaModFix/>
          </a:blip>
          <a:srcRect b="0" l="407" r="397" t="31875"/>
          <a:stretch/>
        </p:blipFill>
        <p:spPr>
          <a:xfrm>
            <a:off x="247400" y="2135950"/>
            <a:ext cx="4744530" cy="215429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27" name="Shape 327"/>
        <p:cNvGrpSpPr/>
        <p:nvPr/>
      </p:nvGrpSpPr>
      <p:grpSpPr>
        <a:xfrm>
          <a:off x="0" y="0"/>
          <a:ext cx="0" cy="0"/>
          <a:chOff x="0" y="0"/>
          <a:chExt cx="0" cy="0"/>
        </a:xfrm>
      </p:grpSpPr>
      <p:sp>
        <p:nvSpPr>
          <p:cNvPr id="328" name="Google Shape;328;p28"/>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329" name="Google Shape;329;p28"/>
          <p:cNvSpPr txBox="1"/>
          <p:nvPr/>
        </p:nvSpPr>
        <p:spPr>
          <a:xfrm>
            <a:off x="2458175" y="1832650"/>
            <a:ext cx="3487500" cy="134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rPr>
              <a:t>More on SAT (Erik’s talk?)</a:t>
            </a:r>
            <a:endParaRPr sz="1800">
              <a:solidFill>
                <a:schemeClr val="dk2"/>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33" name="Shape 333"/>
        <p:cNvGrpSpPr/>
        <p:nvPr/>
      </p:nvGrpSpPr>
      <p:grpSpPr>
        <a:xfrm>
          <a:off x="0" y="0"/>
          <a:ext cx="0" cy="0"/>
          <a:chOff x="0" y="0"/>
          <a:chExt cx="0" cy="0"/>
        </a:xfrm>
      </p:grpSpPr>
      <p:pic>
        <p:nvPicPr>
          <p:cNvPr id="334" name="Google Shape;334;p29" title="EE_SO90-150_Planck_ISOv1 (3).png"/>
          <p:cNvPicPr preferRelativeResize="0"/>
          <p:nvPr/>
        </p:nvPicPr>
        <p:blipFill rotWithShape="1">
          <a:blip r:embed="rId3">
            <a:alphaModFix/>
          </a:blip>
          <a:srcRect b="0" l="0" r="0" t="0"/>
          <a:stretch/>
        </p:blipFill>
        <p:spPr>
          <a:xfrm>
            <a:off x="5645750" y="109450"/>
            <a:ext cx="3375401" cy="2343637"/>
          </a:xfrm>
          <a:prstGeom prst="rect">
            <a:avLst/>
          </a:prstGeom>
          <a:noFill/>
          <a:ln>
            <a:noFill/>
          </a:ln>
        </p:spPr>
      </p:pic>
      <p:sp>
        <p:nvSpPr>
          <p:cNvPr id="335" name="Google Shape;335;p29"/>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ISO: </a:t>
            </a:r>
            <a:r>
              <a:rPr lang="en"/>
              <a:t>90/150 GHz SATs</a:t>
            </a:r>
            <a:endParaRPr/>
          </a:p>
        </p:txBody>
      </p:sp>
      <p:sp>
        <p:nvSpPr>
          <p:cNvPr id="336" name="Google Shape;336;p29"/>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337" name="Google Shape;337;p29" title="SATP13_f090+f150_cutout_patch_QU_E.png"/>
          <p:cNvPicPr preferRelativeResize="0"/>
          <p:nvPr/>
        </p:nvPicPr>
        <p:blipFill rotWithShape="1">
          <a:blip r:embed="rId4">
            <a:alphaModFix/>
          </a:blip>
          <a:srcRect b="0" l="0" r="0" t="0"/>
          <a:stretch/>
        </p:blipFill>
        <p:spPr>
          <a:xfrm>
            <a:off x="417128" y="2365784"/>
            <a:ext cx="8309734" cy="2373630"/>
          </a:xfrm>
          <a:prstGeom prst="rect">
            <a:avLst/>
          </a:prstGeom>
          <a:noFill/>
          <a:ln>
            <a:noFill/>
          </a:ln>
        </p:spPr>
      </p:pic>
      <p:sp>
        <p:nvSpPr>
          <p:cNvPr id="338" name="Google Shape;338;p29"/>
          <p:cNvSpPr/>
          <p:nvPr/>
        </p:nvSpPr>
        <p:spPr>
          <a:xfrm>
            <a:off x="3802541" y="1718237"/>
            <a:ext cx="1843200" cy="549900"/>
          </a:xfrm>
          <a:prstGeom prst="roundRect">
            <a:avLst>
              <a:gd fmla="val 16667" name="adj"/>
            </a:avLst>
          </a:prstGeom>
          <a:solidFill>
            <a:srgbClr val="B45F06">
              <a:alpha val="82810"/>
            </a:srgbClr>
          </a:solidFill>
          <a:ln>
            <a:noFill/>
          </a:ln>
        </p:spPr>
        <p:txBody>
          <a:bodyPr anchorCtr="0" anchor="ctr" bIns="85950" lIns="85950" spcFirstLastPara="1" rIns="85950" wrap="square" tIns="85950">
            <a:noAutofit/>
          </a:bodyPr>
          <a:lstStyle/>
          <a:p>
            <a:pPr indent="0" lvl="0" marL="0" rtl="0" algn="ctr">
              <a:spcBef>
                <a:spcPts val="0"/>
              </a:spcBef>
              <a:spcAft>
                <a:spcPts val="0"/>
              </a:spcAft>
              <a:buNone/>
            </a:pPr>
            <a:r>
              <a:rPr b="1" lang="en" sz="1974">
                <a:solidFill>
                  <a:schemeClr val="lt1"/>
                </a:solidFill>
                <a:latin typeface="Calibri"/>
                <a:ea typeface="Calibri"/>
                <a:cs typeface="Calibri"/>
                <a:sym typeface="Calibri"/>
              </a:rPr>
              <a:t>PRELIMINARY</a:t>
            </a:r>
            <a:endParaRPr b="1" sz="1974">
              <a:solidFill>
                <a:schemeClr val="lt1"/>
              </a:solidFill>
              <a:latin typeface="Calibri"/>
              <a:ea typeface="Calibri"/>
              <a:cs typeface="Calibri"/>
              <a:sym typeface="Calibri"/>
            </a:endParaRPr>
          </a:p>
          <a:p>
            <a:pPr indent="0" lvl="0" marL="0" rtl="0" algn="ctr">
              <a:spcBef>
                <a:spcPts val="0"/>
              </a:spcBef>
              <a:spcAft>
                <a:spcPts val="0"/>
              </a:spcAft>
              <a:buNone/>
            </a:pPr>
            <a:r>
              <a:rPr b="1" lang="en" sz="1222">
                <a:solidFill>
                  <a:schemeClr val="lt1"/>
                </a:solidFill>
                <a:latin typeface="Calibri"/>
                <a:ea typeface="Calibri"/>
                <a:cs typeface="Calibri"/>
                <a:sym typeface="Calibri"/>
              </a:rPr>
              <a:t>SO Initial Science Data</a:t>
            </a:r>
            <a:endParaRPr b="1" sz="1974">
              <a:solidFill>
                <a:schemeClr val="lt1"/>
              </a:solidFill>
              <a:latin typeface="Calibri"/>
              <a:ea typeface="Calibri"/>
              <a:cs typeface="Calibri"/>
              <a:sym typeface="Calibri"/>
            </a:endParaRPr>
          </a:p>
        </p:txBody>
      </p:sp>
      <p:sp>
        <p:nvSpPr>
          <p:cNvPr id="339" name="Google Shape;339;p29"/>
          <p:cNvSpPr txBox="1"/>
          <p:nvPr>
            <p:ph idx="4294967295" type="body"/>
          </p:nvPr>
        </p:nvSpPr>
        <p:spPr>
          <a:xfrm>
            <a:off x="247400" y="878950"/>
            <a:ext cx="4355700" cy="15741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Clr>
                <a:schemeClr val="dk1"/>
              </a:buClr>
              <a:buSzPts val="1500"/>
              <a:buChar char="●"/>
            </a:pPr>
            <a:r>
              <a:rPr lang="en" sz="1500">
                <a:solidFill>
                  <a:schemeClr val="dk1"/>
                </a:solidFill>
              </a:rPr>
              <a:t>Just a few months of data shown</a:t>
            </a:r>
            <a:endParaRPr sz="1500">
              <a:solidFill>
                <a:schemeClr val="dk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43" name="Shape 343"/>
        <p:cNvGrpSpPr/>
        <p:nvPr/>
      </p:nvGrpSpPr>
      <p:grpSpPr>
        <a:xfrm>
          <a:off x="0" y="0"/>
          <a:ext cx="0" cy="0"/>
          <a:chOff x="0" y="0"/>
          <a:chExt cx="0" cy="0"/>
        </a:xfrm>
      </p:grpSpPr>
      <p:sp>
        <p:nvSpPr>
          <p:cNvPr id="344" name="Google Shape;344;p30"/>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LAT Initial Science Data</a:t>
            </a:r>
            <a:endParaRPr/>
          </a:p>
        </p:txBody>
      </p:sp>
      <p:sp>
        <p:nvSpPr>
          <p:cNvPr id="345" name="Google Shape;345;p30"/>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346" name="Google Shape;346;p30" title="Commissioning_nets_090.png"/>
          <p:cNvPicPr preferRelativeResize="0"/>
          <p:nvPr/>
        </p:nvPicPr>
        <p:blipFill rotWithShape="1">
          <a:blip r:embed="rId3">
            <a:alphaModFix/>
          </a:blip>
          <a:srcRect b="269" l="0" r="0" t="259"/>
          <a:stretch/>
        </p:blipFill>
        <p:spPr>
          <a:xfrm>
            <a:off x="705850" y="2355975"/>
            <a:ext cx="4188127" cy="2353775"/>
          </a:xfrm>
          <a:prstGeom prst="rect">
            <a:avLst/>
          </a:prstGeom>
          <a:noFill/>
          <a:ln>
            <a:noFill/>
          </a:ln>
        </p:spPr>
      </p:pic>
      <p:sp>
        <p:nvSpPr>
          <p:cNvPr id="347" name="Google Shape;347;p30"/>
          <p:cNvSpPr txBox="1"/>
          <p:nvPr>
            <p:ph idx="4294967295" type="body"/>
          </p:nvPr>
        </p:nvSpPr>
        <p:spPr>
          <a:xfrm>
            <a:off x="247400" y="940200"/>
            <a:ext cx="5884200" cy="13731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Clr>
                <a:schemeClr val="dk1"/>
              </a:buClr>
              <a:buSzPts val="1500"/>
              <a:buChar char="●"/>
            </a:pPr>
            <a:r>
              <a:rPr lang="en" sz="1500">
                <a:solidFill>
                  <a:schemeClr val="dk1"/>
                </a:solidFill>
              </a:rPr>
              <a:t>Detector performance: meeting or exceeding sensitivity targets in all bands.</a:t>
            </a:r>
            <a:endParaRPr sz="1500">
              <a:solidFill>
                <a:schemeClr val="dk1"/>
              </a:solidFill>
            </a:endParaRPr>
          </a:p>
          <a:p>
            <a:pPr indent="-323850" lvl="0" marL="457200" rtl="0" algn="l">
              <a:spcBef>
                <a:spcPts val="0"/>
              </a:spcBef>
              <a:spcAft>
                <a:spcPts val="0"/>
              </a:spcAft>
              <a:buClr>
                <a:schemeClr val="dk1"/>
              </a:buClr>
              <a:buSzPts val="1500"/>
              <a:buChar char="●"/>
            </a:pPr>
            <a:r>
              <a:rPr lang="en" sz="1500">
                <a:solidFill>
                  <a:schemeClr val="dk1"/>
                </a:solidFill>
              </a:rPr>
              <a:t>Achieved ISO requirement of ~12 </a:t>
            </a:r>
            <a:r>
              <a:rPr i="1" lang="en" sz="1400">
                <a:solidFill>
                  <a:schemeClr val="dk1"/>
                </a:solidFill>
                <a:latin typeface="Century Schoolbook"/>
                <a:ea typeface="Century Schoolbook"/>
                <a:cs typeface="Century Schoolbook"/>
                <a:sym typeface="Century Schoolbook"/>
              </a:rPr>
              <a:t>μ</a:t>
            </a:r>
            <a:r>
              <a:rPr lang="en" sz="1400">
                <a:solidFill>
                  <a:schemeClr val="dk1"/>
                </a:solidFill>
                <a:latin typeface="Century Schoolbook"/>
                <a:ea typeface="Century Schoolbook"/>
                <a:cs typeface="Century Schoolbook"/>
                <a:sym typeface="Century Schoolbook"/>
              </a:rPr>
              <a:t>K</a:t>
            </a:r>
            <a:r>
              <a:rPr lang="en" sz="1500">
                <a:solidFill>
                  <a:schemeClr val="dk1"/>
                </a:solidFill>
              </a:rPr>
              <a:t>-arcmin (ACT depth) over 500 sq. deg. with approximately </a:t>
            </a:r>
            <a:r>
              <a:rPr b="1" lang="en" sz="1500">
                <a:solidFill>
                  <a:schemeClr val="dk1"/>
                </a:solidFill>
              </a:rPr>
              <a:t>180 hours</a:t>
            </a:r>
            <a:r>
              <a:rPr lang="en" sz="1500">
                <a:solidFill>
                  <a:schemeClr val="dk1"/>
                </a:solidFill>
              </a:rPr>
              <a:t> of observing.</a:t>
            </a:r>
            <a:endParaRPr sz="1500">
              <a:solidFill>
                <a:schemeClr val="dk1"/>
              </a:solidFill>
            </a:endParaRPr>
          </a:p>
        </p:txBody>
      </p:sp>
      <p:pic>
        <p:nvPicPr>
          <p:cNvPr id="348" name="Google Shape;348;p30" title="Commissioning_nets_APS.png"/>
          <p:cNvPicPr preferRelativeResize="0"/>
          <p:nvPr/>
        </p:nvPicPr>
        <p:blipFill rotWithShape="1">
          <a:blip r:embed="rId4">
            <a:alphaModFix/>
          </a:blip>
          <a:srcRect b="0" l="288" r="298" t="0"/>
          <a:stretch/>
        </p:blipFill>
        <p:spPr>
          <a:xfrm>
            <a:off x="6034000" y="2423075"/>
            <a:ext cx="2702226" cy="2286676"/>
          </a:xfrm>
          <a:prstGeom prst="rect">
            <a:avLst/>
          </a:prstGeom>
          <a:noFill/>
          <a:ln>
            <a:noFill/>
          </a:ln>
        </p:spPr>
      </p:pic>
      <p:pic>
        <p:nvPicPr>
          <p:cNvPr id="349" name="Google Shape;349;p30"/>
          <p:cNvPicPr preferRelativeResize="0"/>
          <p:nvPr/>
        </p:nvPicPr>
        <p:blipFill>
          <a:blip r:embed="rId5">
            <a:alphaModFix/>
          </a:blip>
          <a:stretch>
            <a:fillRect/>
          </a:stretch>
        </p:blipFill>
        <p:spPr>
          <a:xfrm>
            <a:off x="6135624" y="0"/>
            <a:ext cx="3008376" cy="2256282"/>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53" name="Shape 353"/>
        <p:cNvGrpSpPr/>
        <p:nvPr/>
      </p:nvGrpSpPr>
      <p:grpSpPr>
        <a:xfrm>
          <a:off x="0" y="0"/>
          <a:ext cx="0" cy="0"/>
          <a:chOff x="0" y="0"/>
          <a:chExt cx="0" cy="0"/>
        </a:xfrm>
      </p:grpSpPr>
      <p:sp>
        <p:nvSpPr>
          <p:cNvPr id="354" name="Google Shape;354;p31"/>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rgbClr val="000000"/>
              </a:buClr>
              <a:buSzPct val="35456"/>
              <a:buFont typeface="Arial"/>
              <a:buNone/>
            </a:pPr>
            <a:r>
              <a:rPr lang="en" sz="2792">
                <a:solidFill>
                  <a:srgbClr val="000000"/>
                </a:solidFill>
              </a:rPr>
              <a:t>LAT </a:t>
            </a:r>
            <a:r>
              <a:rPr lang="en" sz="2792">
                <a:solidFill>
                  <a:srgbClr val="000000"/>
                </a:solidFill>
              </a:rPr>
              <a:t>Initial Science Data: Temperature Maps</a:t>
            </a:r>
            <a:endParaRPr sz="2570">
              <a:solidFill>
                <a:srgbClr val="000000"/>
              </a:solidFill>
            </a:endParaRPr>
          </a:p>
          <a:p>
            <a:pPr indent="0" lvl="0" marL="0" rtl="0" algn="l">
              <a:spcBef>
                <a:spcPts val="0"/>
              </a:spcBef>
              <a:spcAft>
                <a:spcPts val="0"/>
              </a:spcAft>
              <a:buNone/>
            </a:pPr>
            <a:r>
              <a:t/>
            </a:r>
            <a:endParaRPr/>
          </a:p>
        </p:txBody>
      </p:sp>
      <p:sp>
        <p:nvSpPr>
          <p:cNvPr id="355" name="Google Shape;355;p31"/>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356" name="Google Shape;356;p31"/>
          <p:cNvSpPr txBox="1"/>
          <p:nvPr/>
        </p:nvSpPr>
        <p:spPr>
          <a:xfrm>
            <a:off x="3333500" y="536775"/>
            <a:ext cx="4609500" cy="4485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sz="1700">
                <a:solidFill>
                  <a:srgbClr val="000000"/>
                </a:solidFill>
                <a:latin typeface="Roboto"/>
                <a:ea typeface="Roboto"/>
                <a:cs typeface="Roboto"/>
                <a:sym typeface="Roboto"/>
              </a:rPr>
              <a:t>ACT(+</a:t>
            </a:r>
            <a:r>
              <a:rPr i="1" lang="en" sz="1700">
                <a:latin typeface="Roboto"/>
                <a:ea typeface="Roboto"/>
                <a:cs typeface="Roboto"/>
                <a:sym typeface="Roboto"/>
              </a:rPr>
              <a:t>Planck</a:t>
            </a:r>
            <a:r>
              <a:rPr lang="en" sz="1700">
                <a:latin typeface="Roboto"/>
                <a:ea typeface="Roboto"/>
                <a:cs typeface="Roboto"/>
                <a:sym typeface="Roboto"/>
              </a:rPr>
              <a:t>)</a:t>
            </a:r>
            <a:r>
              <a:rPr lang="en" sz="1700">
                <a:solidFill>
                  <a:srgbClr val="000000"/>
                </a:solidFill>
                <a:latin typeface="Roboto"/>
                <a:ea typeface="Roboto"/>
                <a:cs typeface="Roboto"/>
                <a:sym typeface="Roboto"/>
              </a:rPr>
              <a:t> DR6 at 90 GHz (</a:t>
            </a:r>
            <a:r>
              <a:rPr b="1" lang="en" sz="1700">
                <a:solidFill>
                  <a:srgbClr val="990000"/>
                </a:solidFill>
                <a:latin typeface="Roboto"/>
                <a:ea typeface="Roboto"/>
                <a:cs typeface="Roboto"/>
                <a:sym typeface="Roboto"/>
              </a:rPr>
              <a:t>5 years</a:t>
            </a:r>
            <a:r>
              <a:rPr lang="en" sz="1700">
                <a:solidFill>
                  <a:srgbClr val="000000"/>
                </a:solidFill>
                <a:latin typeface="Roboto"/>
                <a:ea typeface="Roboto"/>
                <a:cs typeface="Roboto"/>
                <a:sym typeface="Roboto"/>
              </a:rPr>
              <a:t>)</a:t>
            </a:r>
            <a:endParaRPr sz="1700">
              <a:solidFill>
                <a:srgbClr val="000000"/>
              </a:solidFill>
              <a:latin typeface="Roboto"/>
              <a:ea typeface="Roboto"/>
              <a:cs typeface="Roboto"/>
              <a:sym typeface="Roboto"/>
            </a:endParaRPr>
          </a:p>
        </p:txBody>
      </p:sp>
      <p:pic>
        <p:nvPicPr>
          <p:cNvPr id="357" name="Google Shape;357;p31"/>
          <p:cNvPicPr preferRelativeResize="0"/>
          <p:nvPr/>
        </p:nvPicPr>
        <p:blipFill>
          <a:blip r:embed="rId3">
            <a:alphaModFix/>
          </a:blip>
          <a:stretch>
            <a:fillRect/>
          </a:stretch>
        </p:blipFill>
        <p:spPr>
          <a:xfrm>
            <a:off x="1143000" y="877824"/>
            <a:ext cx="6858000" cy="386007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61" name="Shape 361"/>
        <p:cNvGrpSpPr/>
        <p:nvPr/>
      </p:nvGrpSpPr>
      <p:grpSpPr>
        <a:xfrm>
          <a:off x="0" y="0"/>
          <a:ext cx="0" cy="0"/>
          <a:chOff x="0" y="0"/>
          <a:chExt cx="0" cy="0"/>
        </a:xfrm>
      </p:grpSpPr>
      <p:pic>
        <p:nvPicPr>
          <p:cNvPr id="362" name="Google Shape;362;p32"/>
          <p:cNvPicPr preferRelativeResize="0"/>
          <p:nvPr/>
        </p:nvPicPr>
        <p:blipFill>
          <a:blip r:embed="rId3">
            <a:alphaModFix/>
          </a:blip>
          <a:stretch>
            <a:fillRect/>
          </a:stretch>
        </p:blipFill>
        <p:spPr>
          <a:xfrm>
            <a:off x="1143000" y="877824"/>
            <a:ext cx="6858000" cy="3860074"/>
          </a:xfrm>
          <a:prstGeom prst="rect">
            <a:avLst/>
          </a:prstGeom>
          <a:noFill/>
          <a:ln>
            <a:noFill/>
          </a:ln>
        </p:spPr>
      </p:pic>
      <p:sp>
        <p:nvSpPr>
          <p:cNvPr id="363" name="Google Shape;363;p32"/>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5456"/>
              <a:buFont typeface="Arial"/>
              <a:buNone/>
            </a:pPr>
            <a:r>
              <a:rPr lang="en" sz="2792"/>
              <a:t>LAT Initial Science Data: Temperature Maps</a:t>
            </a:r>
            <a:endParaRPr sz="2570"/>
          </a:p>
          <a:p>
            <a:pPr indent="0" lvl="0" marL="0" rtl="0" algn="l">
              <a:spcBef>
                <a:spcPts val="0"/>
              </a:spcBef>
              <a:spcAft>
                <a:spcPts val="0"/>
              </a:spcAft>
              <a:buClr>
                <a:srgbClr val="000000"/>
              </a:buClr>
              <a:buSzPct val="35456"/>
              <a:buFont typeface="Arial"/>
              <a:buNone/>
            </a:pPr>
            <a:r>
              <a:t/>
            </a:r>
            <a:endParaRPr sz="2792">
              <a:solidFill>
                <a:srgbClr val="000000"/>
              </a:solidFill>
            </a:endParaRPr>
          </a:p>
          <a:p>
            <a:pPr indent="0" lvl="0" marL="0" rtl="0" algn="l">
              <a:spcBef>
                <a:spcPts val="0"/>
              </a:spcBef>
              <a:spcAft>
                <a:spcPts val="0"/>
              </a:spcAft>
              <a:buClr>
                <a:srgbClr val="000000"/>
              </a:buClr>
              <a:buSzPct val="38521"/>
              <a:buFont typeface="Arial"/>
              <a:buNone/>
            </a:pPr>
            <a:r>
              <a:t/>
            </a:r>
            <a:endParaRPr sz="2570">
              <a:solidFill>
                <a:srgbClr val="000000"/>
              </a:solidFill>
            </a:endParaRPr>
          </a:p>
          <a:p>
            <a:pPr indent="0" lvl="0" marL="0" rtl="0" algn="l">
              <a:spcBef>
                <a:spcPts val="0"/>
              </a:spcBef>
              <a:spcAft>
                <a:spcPts val="0"/>
              </a:spcAft>
              <a:buNone/>
            </a:pPr>
            <a:r>
              <a:t/>
            </a:r>
            <a:endParaRPr/>
          </a:p>
        </p:txBody>
      </p:sp>
      <p:sp>
        <p:nvSpPr>
          <p:cNvPr id="364" name="Google Shape;364;p3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365" name="Google Shape;365;p32"/>
          <p:cNvSpPr txBox="1"/>
          <p:nvPr/>
        </p:nvSpPr>
        <p:spPr>
          <a:xfrm>
            <a:off x="4173400" y="536775"/>
            <a:ext cx="3926100" cy="4485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sz="1700">
                <a:latin typeface="Roboto"/>
                <a:ea typeface="Roboto"/>
                <a:cs typeface="Roboto"/>
                <a:sym typeface="Roboto"/>
              </a:rPr>
              <a:t>SO LAT at 90 GHz</a:t>
            </a:r>
            <a:r>
              <a:rPr lang="en" sz="1700">
                <a:solidFill>
                  <a:srgbClr val="000000"/>
                </a:solidFill>
                <a:latin typeface="Roboto"/>
                <a:ea typeface="Roboto"/>
                <a:cs typeface="Roboto"/>
                <a:sym typeface="Roboto"/>
              </a:rPr>
              <a:t> (~</a:t>
            </a:r>
            <a:r>
              <a:rPr b="1" lang="en" sz="1700">
                <a:solidFill>
                  <a:srgbClr val="990000"/>
                </a:solidFill>
                <a:latin typeface="Roboto"/>
                <a:ea typeface="Roboto"/>
                <a:cs typeface="Roboto"/>
                <a:sym typeface="Roboto"/>
              </a:rPr>
              <a:t>180 hours</a:t>
            </a:r>
            <a:r>
              <a:rPr lang="en" sz="1700">
                <a:solidFill>
                  <a:srgbClr val="000000"/>
                </a:solidFill>
                <a:latin typeface="Roboto"/>
                <a:ea typeface="Roboto"/>
                <a:cs typeface="Roboto"/>
                <a:sym typeface="Roboto"/>
              </a:rPr>
              <a:t>)</a:t>
            </a:r>
            <a:endParaRPr sz="1700">
              <a:solidFill>
                <a:srgbClr val="000000"/>
              </a:solidFill>
              <a:latin typeface="Roboto"/>
              <a:ea typeface="Roboto"/>
              <a:cs typeface="Roboto"/>
              <a:sym typeface="Roboto"/>
            </a:endParaRPr>
          </a:p>
        </p:txBody>
      </p:sp>
      <p:grpSp>
        <p:nvGrpSpPr>
          <p:cNvPr id="366" name="Google Shape;366;p32"/>
          <p:cNvGrpSpPr/>
          <p:nvPr/>
        </p:nvGrpSpPr>
        <p:grpSpPr>
          <a:xfrm>
            <a:off x="1347725" y="1575600"/>
            <a:ext cx="6077175" cy="2519650"/>
            <a:chOff x="1347725" y="1575600"/>
            <a:chExt cx="6077175" cy="2519650"/>
          </a:xfrm>
        </p:grpSpPr>
        <p:sp>
          <p:nvSpPr>
            <p:cNvPr id="367" name="Google Shape;367;p32"/>
            <p:cNvSpPr/>
            <p:nvPr/>
          </p:nvSpPr>
          <p:spPr>
            <a:xfrm>
              <a:off x="2662900" y="1575600"/>
              <a:ext cx="228000" cy="214800"/>
            </a:xfrm>
            <a:prstGeom prst="ellipse">
              <a:avLst/>
            </a:prstGeom>
            <a:noFill/>
            <a:ln cap="flat" cmpd="sng" w="28575">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8" name="Google Shape;368;p32"/>
            <p:cNvSpPr/>
            <p:nvPr/>
          </p:nvSpPr>
          <p:spPr>
            <a:xfrm>
              <a:off x="3524950" y="2815300"/>
              <a:ext cx="228000" cy="214800"/>
            </a:xfrm>
            <a:prstGeom prst="ellipse">
              <a:avLst/>
            </a:prstGeom>
            <a:noFill/>
            <a:ln cap="flat" cmpd="sng" w="28575">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9" name="Google Shape;369;p32"/>
            <p:cNvSpPr txBox="1"/>
            <p:nvPr/>
          </p:nvSpPr>
          <p:spPr>
            <a:xfrm>
              <a:off x="1347725" y="2421700"/>
              <a:ext cx="1510500" cy="393600"/>
            </a:xfrm>
            <a:prstGeom prst="rect">
              <a:avLst/>
            </a:prstGeom>
            <a:solidFill>
              <a:schemeClr val="dk1"/>
            </a:solidFill>
            <a:ln cap="flat" cmpd="sng" w="28575">
              <a:solidFill>
                <a:srgbClr val="FFFF00"/>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 sz="1500">
                  <a:solidFill>
                    <a:srgbClr val="FFFF00"/>
                  </a:solidFill>
                </a:rPr>
                <a:t>Point Sources</a:t>
              </a:r>
              <a:endParaRPr b="1" sz="1500">
                <a:solidFill>
                  <a:srgbClr val="FFFF00"/>
                </a:solidFill>
              </a:endParaRPr>
            </a:p>
          </p:txBody>
        </p:sp>
        <p:cxnSp>
          <p:nvCxnSpPr>
            <p:cNvPr id="370" name="Google Shape;370;p32"/>
            <p:cNvCxnSpPr>
              <a:stCxn id="367" idx="3"/>
              <a:endCxn id="369" idx="0"/>
            </p:cNvCxnSpPr>
            <p:nvPr/>
          </p:nvCxnSpPr>
          <p:spPr>
            <a:xfrm flipH="1">
              <a:off x="2102890" y="1758943"/>
              <a:ext cx="593400" cy="662700"/>
            </a:xfrm>
            <a:prstGeom prst="straightConnector1">
              <a:avLst/>
            </a:prstGeom>
            <a:noFill/>
            <a:ln cap="flat" cmpd="sng" w="19050">
              <a:solidFill>
                <a:srgbClr val="FFFF00"/>
              </a:solidFill>
              <a:prstDash val="solid"/>
              <a:round/>
              <a:headEnd len="med" w="med" type="triangle"/>
              <a:tailEnd len="med" w="med" type="none"/>
            </a:ln>
          </p:spPr>
        </p:cxnSp>
        <p:cxnSp>
          <p:nvCxnSpPr>
            <p:cNvPr id="371" name="Google Shape;371;p32"/>
            <p:cNvCxnSpPr>
              <a:stCxn id="368" idx="2"/>
              <a:endCxn id="369" idx="3"/>
            </p:cNvCxnSpPr>
            <p:nvPr/>
          </p:nvCxnSpPr>
          <p:spPr>
            <a:xfrm rot="10800000">
              <a:off x="2858350" y="2618500"/>
              <a:ext cx="666600" cy="304200"/>
            </a:xfrm>
            <a:prstGeom prst="straightConnector1">
              <a:avLst/>
            </a:prstGeom>
            <a:noFill/>
            <a:ln cap="flat" cmpd="sng" w="19050">
              <a:solidFill>
                <a:srgbClr val="FFFF00"/>
              </a:solidFill>
              <a:prstDash val="solid"/>
              <a:round/>
              <a:headEnd len="med" w="med" type="triangle"/>
              <a:tailEnd len="med" w="med" type="none"/>
            </a:ln>
          </p:spPr>
        </p:cxnSp>
        <p:sp>
          <p:nvSpPr>
            <p:cNvPr id="372" name="Google Shape;372;p32"/>
            <p:cNvSpPr/>
            <p:nvPr/>
          </p:nvSpPr>
          <p:spPr>
            <a:xfrm>
              <a:off x="4107075" y="2403700"/>
              <a:ext cx="228000" cy="214800"/>
            </a:xfrm>
            <a:prstGeom prst="ellipse">
              <a:avLst/>
            </a:prstGeom>
            <a:noFill/>
            <a:ln cap="flat" cmpd="sng" w="28575">
              <a:solidFill>
                <a:srgbClr val="9900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73" name="Google Shape;373;p32"/>
            <p:cNvSpPr txBox="1"/>
            <p:nvPr/>
          </p:nvSpPr>
          <p:spPr>
            <a:xfrm>
              <a:off x="3990825" y="3462850"/>
              <a:ext cx="1009500" cy="632400"/>
            </a:xfrm>
            <a:prstGeom prst="rect">
              <a:avLst/>
            </a:prstGeom>
            <a:solidFill>
              <a:schemeClr val="dk1"/>
            </a:solidFill>
            <a:ln cap="flat" cmpd="sng" w="28575">
              <a:solidFill>
                <a:srgbClr val="9900FF"/>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 sz="1500">
                  <a:solidFill>
                    <a:srgbClr val="9900FF"/>
                  </a:solidFill>
                </a:rPr>
                <a:t>Galaxy Clusters</a:t>
              </a:r>
              <a:endParaRPr b="1" sz="1500">
                <a:solidFill>
                  <a:srgbClr val="9900FF"/>
                </a:solidFill>
              </a:endParaRPr>
            </a:p>
          </p:txBody>
        </p:sp>
        <p:cxnSp>
          <p:nvCxnSpPr>
            <p:cNvPr id="374" name="Google Shape;374;p32"/>
            <p:cNvCxnSpPr>
              <a:stCxn id="372" idx="4"/>
              <a:endCxn id="373" idx="0"/>
            </p:cNvCxnSpPr>
            <p:nvPr/>
          </p:nvCxnSpPr>
          <p:spPr>
            <a:xfrm>
              <a:off x="4221075" y="2618500"/>
              <a:ext cx="274500" cy="844500"/>
            </a:xfrm>
            <a:prstGeom prst="straightConnector1">
              <a:avLst/>
            </a:prstGeom>
            <a:noFill/>
            <a:ln cap="flat" cmpd="sng" w="19050">
              <a:solidFill>
                <a:srgbClr val="9900FF"/>
              </a:solidFill>
              <a:prstDash val="solid"/>
              <a:round/>
              <a:headEnd len="med" w="med" type="triangle"/>
              <a:tailEnd len="med" w="med" type="none"/>
            </a:ln>
          </p:spPr>
        </p:cxnSp>
        <p:sp>
          <p:nvSpPr>
            <p:cNvPr id="375" name="Google Shape;375;p32"/>
            <p:cNvSpPr/>
            <p:nvPr/>
          </p:nvSpPr>
          <p:spPr>
            <a:xfrm>
              <a:off x="2364825" y="3552250"/>
              <a:ext cx="228000" cy="214800"/>
            </a:xfrm>
            <a:prstGeom prst="ellipse">
              <a:avLst/>
            </a:prstGeom>
            <a:noFill/>
            <a:ln cap="flat" cmpd="sng" w="28575">
              <a:solidFill>
                <a:srgbClr val="9900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cxnSp>
          <p:nvCxnSpPr>
            <p:cNvPr id="376" name="Google Shape;376;p32"/>
            <p:cNvCxnSpPr>
              <a:stCxn id="375" idx="6"/>
              <a:endCxn id="373" idx="1"/>
            </p:cNvCxnSpPr>
            <p:nvPr/>
          </p:nvCxnSpPr>
          <p:spPr>
            <a:xfrm>
              <a:off x="2592825" y="3659650"/>
              <a:ext cx="1398000" cy="119400"/>
            </a:xfrm>
            <a:prstGeom prst="straightConnector1">
              <a:avLst/>
            </a:prstGeom>
            <a:noFill/>
            <a:ln cap="flat" cmpd="sng" w="19050">
              <a:solidFill>
                <a:srgbClr val="9900FF"/>
              </a:solidFill>
              <a:prstDash val="solid"/>
              <a:round/>
              <a:headEnd len="med" w="med" type="triangle"/>
              <a:tailEnd len="med" w="med" type="none"/>
            </a:ln>
          </p:spPr>
        </p:cxnSp>
        <p:sp>
          <p:nvSpPr>
            <p:cNvPr id="377" name="Google Shape;377;p32"/>
            <p:cNvSpPr txBox="1"/>
            <p:nvPr/>
          </p:nvSpPr>
          <p:spPr>
            <a:xfrm>
              <a:off x="5963600" y="1749363"/>
              <a:ext cx="1461300" cy="393600"/>
            </a:xfrm>
            <a:prstGeom prst="rect">
              <a:avLst/>
            </a:prstGeom>
            <a:solidFill>
              <a:schemeClr val="dk1"/>
            </a:solidFill>
            <a:ln cap="flat" cmpd="sng" w="28575">
              <a:solidFill>
                <a:srgbClr val="FF9900"/>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 sz="1500">
                  <a:solidFill>
                    <a:srgbClr val="FF9900"/>
                  </a:solidFill>
                </a:rPr>
                <a:t>Primary CMB</a:t>
              </a:r>
              <a:endParaRPr b="1" sz="1500">
                <a:solidFill>
                  <a:srgbClr val="FF9900"/>
                </a:solidFill>
              </a:endParaRPr>
            </a:p>
          </p:txBody>
        </p:sp>
      </p:grpSp>
      <p:pic>
        <p:nvPicPr>
          <p:cNvPr id="378" name="Google Shape;378;p32"/>
          <p:cNvPicPr preferRelativeResize="0"/>
          <p:nvPr/>
        </p:nvPicPr>
        <p:blipFill>
          <a:blip r:embed="rId4">
            <a:alphaModFix/>
          </a:blip>
          <a:stretch>
            <a:fillRect/>
          </a:stretch>
        </p:blipFill>
        <p:spPr>
          <a:xfrm>
            <a:off x="5013290" y="3210165"/>
            <a:ext cx="1409526" cy="1127626"/>
          </a:xfrm>
          <a:prstGeom prst="rect">
            <a:avLst/>
          </a:prstGeom>
          <a:noFill/>
          <a:ln cap="flat" cmpd="sng" w="19050">
            <a:solidFill>
              <a:srgbClr val="9900FF"/>
            </a:solidFill>
            <a:prstDash val="solid"/>
            <a:round/>
            <a:headEnd len="sm" w="sm" type="none"/>
            <a:tailEnd len="sm" w="sm" type="none"/>
          </a:ln>
        </p:spPr>
      </p:pic>
      <p:pic>
        <p:nvPicPr>
          <p:cNvPr id="379" name="Google Shape;379;p32"/>
          <p:cNvPicPr preferRelativeResize="0"/>
          <p:nvPr/>
        </p:nvPicPr>
        <p:blipFill>
          <a:blip r:embed="rId5">
            <a:alphaModFix/>
          </a:blip>
          <a:stretch>
            <a:fillRect/>
          </a:stretch>
        </p:blipFill>
        <p:spPr>
          <a:xfrm>
            <a:off x="1453375" y="2827369"/>
            <a:ext cx="1212334" cy="637594"/>
          </a:xfrm>
          <a:prstGeom prst="rect">
            <a:avLst/>
          </a:prstGeom>
          <a:noFill/>
          <a:ln cap="flat" cmpd="sng" w="19050">
            <a:solidFill>
              <a:srgbClr val="FFFF00"/>
            </a:solidFill>
            <a:prstDash val="solid"/>
            <a:round/>
            <a:headEnd len="sm" w="sm" type="none"/>
            <a:tailEnd len="sm" w="sm" type="none"/>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66"/>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79"/>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7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83" name="Shape 383"/>
        <p:cNvGrpSpPr/>
        <p:nvPr/>
      </p:nvGrpSpPr>
      <p:grpSpPr>
        <a:xfrm>
          <a:off x="0" y="0"/>
          <a:ext cx="0" cy="0"/>
          <a:chOff x="0" y="0"/>
          <a:chExt cx="0" cy="0"/>
        </a:xfrm>
      </p:grpSpPr>
      <p:pic>
        <p:nvPicPr>
          <p:cNvPr id="384" name="Google Shape;384;p33"/>
          <p:cNvPicPr preferRelativeResize="0"/>
          <p:nvPr/>
        </p:nvPicPr>
        <p:blipFill rotWithShape="1">
          <a:blip r:embed="rId3">
            <a:alphaModFix/>
          </a:blip>
          <a:srcRect b="3326" l="0" r="0" t="0"/>
          <a:stretch/>
        </p:blipFill>
        <p:spPr>
          <a:xfrm>
            <a:off x="1673425" y="721225"/>
            <a:ext cx="5797150" cy="4018200"/>
          </a:xfrm>
          <a:prstGeom prst="rect">
            <a:avLst/>
          </a:prstGeom>
          <a:noFill/>
          <a:ln>
            <a:noFill/>
          </a:ln>
        </p:spPr>
      </p:pic>
      <p:sp>
        <p:nvSpPr>
          <p:cNvPr id="385" name="Google Shape;385;p33"/>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Spectral dependence of kSZ and tSZ</a:t>
            </a:r>
            <a:endParaRPr/>
          </a:p>
        </p:txBody>
      </p:sp>
      <p:sp>
        <p:nvSpPr>
          <p:cNvPr id="386" name="Google Shape;386;p33"/>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390" name="Shape 390"/>
        <p:cNvGrpSpPr/>
        <p:nvPr/>
      </p:nvGrpSpPr>
      <p:grpSpPr>
        <a:xfrm>
          <a:off x="0" y="0"/>
          <a:ext cx="0" cy="0"/>
          <a:chOff x="0" y="0"/>
          <a:chExt cx="0" cy="0"/>
        </a:xfrm>
      </p:grpSpPr>
      <p:sp>
        <p:nvSpPr>
          <p:cNvPr id="391" name="Google Shape;391;p34"/>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392" name="Google Shape;392;p34"/>
          <p:cNvSpPr txBox="1"/>
          <p:nvPr>
            <p:ph idx="4294967295" type="title"/>
          </p:nvPr>
        </p:nvSpPr>
        <p:spPr>
          <a:xfrm>
            <a:off x="311700" y="109450"/>
            <a:ext cx="5951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5456"/>
              <a:buFont typeface="Arial"/>
              <a:buNone/>
            </a:pPr>
            <a:r>
              <a:rPr lang="en" sz="2792"/>
              <a:t>LAT Initial Science Data: Power Spectra</a:t>
            </a:r>
            <a:endParaRPr sz="2570"/>
          </a:p>
          <a:p>
            <a:pPr indent="0" lvl="0" marL="0" rtl="0" algn="l">
              <a:spcBef>
                <a:spcPts val="0"/>
              </a:spcBef>
              <a:spcAft>
                <a:spcPts val="0"/>
              </a:spcAft>
              <a:buNone/>
            </a:pPr>
            <a:r>
              <a:t/>
            </a:r>
            <a:endParaRPr/>
          </a:p>
        </p:txBody>
      </p:sp>
      <p:sp>
        <p:nvSpPr>
          <p:cNvPr id="393" name="Google Shape;393;p34"/>
          <p:cNvSpPr txBox="1"/>
          <p:nvPr>
            <p:ph idx="4294967295" type="body"/>
          </p:nvPr>
        </p:nvSpPr>
        <p:spPr>
          <a:xfrm>
            <a:off x="378025" y="879675"/>
            <a:ext cx="6098100" cy="7749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Clr>
                <a:schemeClr val="dk1"/>
              </a:buClr>
              <a:buSzPts val="1500"/>
              <a:buChar char="●"/>
            </a:pPr>
            <a:r>
              <a:rPr lang="en" sz="1500">
                <a:solidFill>
                  <a:schemeClr val="dk1"/>
                </a:solidFill>
              </a:rPr>
              <a:t>Good sensitivity and agreement between different frequency bands, in both temperature and polarization.</a:t>
            </a:r>
            <a:endParaRPr sz="1500">
              <a:solidFill>
                <a:schemeClr val="dk1"/>
              </a:solidFill>
            </a:endParaRPr>
          </a:p>
        </p:txBody>
      </p:sp>
      <p:pic>
        <p:nvPicPr>
          <p:cNvPr id="394" name="Google Shape;394;p34"/>
          <p:cNvPicPr preferRelativeResize="0"/>
          <p:nvPr/>
        </p:nvPicPr>
        <p:blipFill>
          <a:blip r:embed="rId3">
            <a:alphaModFix/>
          </a:blip>
          <a:stretch>
            <a:fillRect/>
          </a:stretch>
        </p:blipFill>
        <p:spPr>
          <a:xfrm>
            <a:off x="192675" y="1852125"/>
            <a:ext cx="4419600" cy="2762250"/>
          </a:xfrm>
          <a:prstGeom prst="rect">
            <a:avLst/>
          </a:prstGeom>
          <a:noFill/>
          <a:ln>
            <a:noFill/>
          </a:ln>
        </p:spPr>
      </p:pic>
      <p:pic>
        <p:nvPicPr>
          <p:cNvPr id="395" name="Google Shape;395;p34"/>
          <p:cNvPicPr preferRelativeResize="0"/>
          <p:nvPr/>
        </p:nvPicPr>
        <p:blipFill>
          <a:blip r:embed="rId4">
            <a:alphaModFix/>
          </a:blip>
          <a:stretch>
            <a:fillRect/>
          </a:stretch>
        </p:blipFill>
        <p:spPr>
          <a:xfrm>
            <a:off x="4464050" y="1891200"/>
            <a:ext cx="4419600" cy="2762260"/>
          </a:xfrm>
          <a:prstGeom prst="rect">
            <a:avLst/>
          </a:prstGeom>
          <a:noFill/>
          <a:ln>
            <a:noFill/>
          </a:ln>
        </p:spPr>
      </p:pic>
      <p:sp>
        <p:nvSpPr>
          <p:cNvPr id="396" name="Google Shape;396;p34"/>
          <p:cNvSpPr/>
          <p:nvPr/>
        </p:nvSpPr>
        <p:spPr>
          <a:xfrm>
            <a:off x="3650391" y="1601037"/>
            <a:ext cx="1843200" cy="549900"/>
          </a:xfrm>
          <a:prstGeom prst="roundRect">
            <a:avLst>
              <a:gd fmla="val 16667" name="adj"/>
            </a:avLst>
          </a:prstGeom>
          <a:solidFill>
            <a:srgbClr val="B45F06">
              <a:alpha val="82810"/>
            </a:srgbClr>
          </a:solidFill>
          <a:ln>
            <a:noFill/>
          </a:ln>
        </p:spPr>
        <p:txBody>
          <a:bodyPr anchorCtr="0" anchor="ctr" bIns="85950" lIns="85950" spcFirstLastPara="1" rIns="85950" wrap="square" tIns="85950">
            <a:noAutofit/>
          </a:bodyPr>
          <a:lstStyle/>
          <a:p>
            <a:pPr indent="0" lvl="0" marL="0" rtl="0" algn="ctr">
              <a:spcBef>
                <a:spcPts val="0"/>
              </a:spcBef>
              <a:spcAft>
                <a:spcPts val="0"/>
              </a:spcAft>
              <a:buNone/>
            </a:pPr>
            <a:r>
              <a:rPr b="1" lang="en" sz="1974">
                <a:solidFill>
                  <a:schemeClr val="lt1"/>
                </a:solidFill>
                <a:latin typeface="Calibri"/>
                <a:ea typeface="Calibri"/>
                <a:cs typeface="Calibri"/>
                <a:sym typeface="Calibri"/>
              </a:rPr>
              <a:t>PRELIMINARY</a:t>
            </a:r>
            <a:endParaRPr b="1" sz="1974">
              <a:solidFill>
                <a:schemeClr val="lt1"/>
              </a:solidFill>
              <a:latin typeface="Calibri"/>
              <a:ea typeface="Calibri"/>
              <a:cs typeface="Calibri"/>
              <a:sym typeface="Calibri"/>
            </a:endParaRPr>
          </a:p>
          <a:p>
            <a:pPr indent="0" lvl="0" marL="0" rtl="0" algn="ctr">
              <a:spcBef>
                <a:spcPts val="0"/>
              </a:spcBef>
              <a:spcAft>
                <a:spcPts val="0"/>
              </a:spcAft>
              <a:buNone/>
            </a:pPr>
            <a:r>
              <a:rPr b="1" lang="en" sz="1222">
                <a:solidFill>
                  <a:schemeClr val="lt1"/>
                </a:solidFill>
                <a:latin typeface="Calibri"/>
                <a:ea typeface="Calibri"/>
                <a:cs typeface="Calibri"/>
                <a:sym typeface="Calibri"/>
              </a:rPr>
              <a:t>SO Initial Science Data</a:t>
            </a:r>
            <a:endParaRPr b="1" sz="1974">
              <a:solidFill>
                <a:schemeClr val="lt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400" name="Shape 400"/>
        <p:cNvGrpSpPr/>
        <p:nvPr/>
      </p:nvGrpSpPr>
      <p:grpSpPr>
        <a:xfrm>
          <a:off x="0" y="0"/>
          <a:ext cx="0" cy="0"/>
          <a:chOff x="0" y="0"/>
          <a:chExt cx="0" cy="0"/>
        </a:xfrm>
      </p:grpSpPr>
      <p:sp>
        <p:nvSpPr>
          <p:cNvPr id="401" name="Google Shape;401;p35"/>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402" name="Google Shape;402;p35"/>
          <p:cNvSpPr txBox="1"/>
          <p:nvPr/>
        </p:nvSpPr>
        <p:spPr>
          <a:xfrm>
            <a:off x="2458175" y="1832650"/>
            <a:ext cx="2445900" cy="134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rPr>
              <a:t>More on LAT (Merry’s talk?)</a:t>
            </a:r>
            <a:endParaRPr sz="1800">
              <a:solidFill>
                <a:schemeClr val="dk2"/>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406" name="Shape 406"/>
        <p:cNvGrpSpPr/>
        <p:nvPr/>
      </p:nvGrpSpPr>
      <p:grpSpPr>
        <a:xfrm>
          <a:off x="0" y="0"/>
          <a:ext cx="0" cy="0"/>
          <a:chOff x="0" y="0"/>
          <a:chExt cx="0" cy="0"/>
        </a:xfrm>
      </p:grpSpPr>
      <p:sp>
        <p:nvSpPr>
          <p:cNvPr id="407" name="Google Shape;407;p36"/>
          <p:cNvSpPr txBox="1"/>
          <p:nvPr/>
        </p:nvSpPr>
        <p:spPr>
          <a:xfrm>
            <a:off x="311700" y="1119338"/>
            <a:ext cx="5170500" cy="65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1"/>
                </a:solidFill>
              </a:rPr>
              <a:t>Lensing reconstruction,</a:t>
            </a:r>
            <a:r>
              <a:rPr lang="en" sz="1800">
                <a:solidFill>
                  <a:schemeClr val="dk1"/>
                </a:solidFill>
              </a:rPr>
              <a:t> covering </a:t>
            </a:r>
            <a:r>
              <a:rPr lang="en" sz="1800">
                <a:solidFill>
                  <a:schemeClr val="dk1"/>
                </a:solidFill>
              </a:rPr>
              <a:t>~600 deg</a:t>
            </a:r>
            <a:r>
              <a:rPr baseline="30000" lang="en" sz="1800">
                <a:solidFill>
                  <a:schemeClr val="dk1"/>
                </a:solidFill>
              </a:rPr>
              <a:t>2</a:t>
            </a:r>
            <a:r>
              <a:rPr lang="en" sz="1800">
                <a:solidFill>
                  <a:schemeClr val="dk1"/>
                </a:solidFill>
              </a:rPr>
              <a:t>.</a:t>
            </a:r>
            <a:br>
              <a:rPr lang="en" sz="1800">
                <a:solidFill>
                  <a:schemeClr val="dk1"/>
                </a:solidFill>
              </a:rPr>
            </a:br>
            <a:r>
              <a:rPr i="1" lang="en" sz="1800">
                <a:solidFill>
                  <a:schemeClr val="dk1"/>
                </a:solidFill>
              </a:rPr>
              <a:t>Planck</a:t>
            </a:r>
            <a:r>
              <a:rPr lang="en" sz="1800">
                <a:solidFill>
                  <a:schemeClr val="dk1"/>
                </a:solidFill>
              </a:rPr>
              <a:t> CIB contours are overlaid. </a:t>
            </a:r>
            <a:endParaRPr sz="1800">
              <a:solidFill>
                <a:schemeClr val="dk1"/>
              </a:solidFill>
            </a:endParaRPr>
          </a:p>
        </p:txBody>
      </p:sp>
      <p:sp>
        <p:nvSpPr>
          <p:cNvPr id="408" name="Google Shape;408;p36"/>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92">
                <a:solidFill>
                  <a:srgbClr val="000000"/>
                </a:solidFill>
              </a:rPr>
              <a:t>LAT Initial Science Data: Lensing</a:t>
            </a:r>
            <a:endParaRPr sz="2570">
              <a:solidFill>
                <a:srgbClr val="000000"/>
              </a:solidFill>
            </a:endParaRPr>
          </a:p>
          <a:p>
            <a:pPr indent="0" lvl="0" marL="0" rtl="0" algn="l">
              <a:spcBef>
                <a:spcPts val="0"/>
              </a:spcBef>
              <a:spcAft>
                <a:spcPts val="0"/>
              </a:spcAft>
              <a:buNone/>
            </a:pPr>
            <a:r>
              <a:t/>
            </a:r>
            <a:endParaRPr sz="1400">
              <a:solidFill>
                <a:srgbClr val="000000"/>
              </a:solidFill>
            </a:endParaRPr>
          </a:p>
          <a:p>
            <a:pPr indent="0" lvl="0" marL="0" rtl="0" algn="l">
              <a:spcBef>
                <a:spcPts val="0"/>
              </a:spcBef>
              <a:spcAft>
                <a:spcPts val="0"/>
              </a:spcAft>
              <a:buNone/>
            </a:pPr>
            <a:r>
              <a:t/>
            </a:r>
            <a:endParaRPr/>
          </a:p>
        </p:txBody>
      </p:sp>
      <p:sp>
        <p:nvSpPr>
          <p:cNvPr id="409" name="Google Shape;409;p3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410" name="Google Shape;410;p36"/>
          <p:cNvSpPr/>
          <p:nvPr/>
        </p:nvSpPr>
        <p:spPr>
          <a:xfrm>
            <a:off x="6431250" y="1712600"/>
            <a:ext cx="1766700" cy="425100"/>
          </a:xfrm>
          <a:prstGeom prst="roundRect">
            <a:avLst>
              <a:gd fmla="val 16667" name="adj"/>
            </a:avLst>
          </a:prstGeom>
          <a:solidFill>
            <a:srgbClr val="B45F06">
              <a:alpha val="82810"/>
            </a:srgbClr>
          </a:solidFill>
          <a:ln>
            <a:noFill/>
          </a:ln>
        </p:spPr>
        <p:txBody>
          <a:bodyPr anchorCtr="0" anchor="ctr" bIns="85950" lIns="85950" spcFirstLastPara="1" rIns="85950" wrap="square" tIns="85950">
            <a:noAutofit/>
          </a:bodyPr>
          <a:lstStyle/>
          <a:p>
            <a:pPr indent="0" lvl="0" marL="0" rtl="0" algn="ctr">
              <a:spcBef>
                <a:spcPts val="0"/>
              </a:spcBef>
              <a:spcAft>
                <a:spcPts val="0"/>
              </a:spcAft>
              <a:buNone/>
            </a:pPr>
            <a:r>
              <a:rPr b="1" lang="en" sz="1774">
                <a:solidFill>
                  <a:schemeClr val="lt1"/>
                </a:solidFill>
                <a:latin typeface="Calibri"/>
                <a:ea typeface="Calibri"/>
                <a:cs typeface="Calibri"/>
                <a:sym typeface="Calibri"/>
              </a:rPr>
              <a:t>PRELIMINARY</a:t>
            </a:r>
            <a:endParaRPr b="1" sz="1774">
              <a:solidFill>
                <a:schemeClr val="lt1"/>
              </a:solidFill>
              <a:latin typeface="Calibri"/>
              <a:ea typeface="Calibri"/>
              <a:cs typeface="Calibri"/>
              <a:sym typeface="Calibri"/>
            </a:endParaRPr>
          </a:p>
          <a:p>
            <a:pPr indent="0" lvl="0" marL="0" rtl="0" algn="ctr">
              <a:spcBef>
                <a:spcPts val="0"/>
              </a:spcBef>
              <a:spcAft>
                <a:spcPts val="0"/>
              </a:spcAft>
              <a:buNone/>
            </a:pPr>
            <a:r>
              <a:rPr b="1" lang="en" sz="1022">
                <a:solidFill>
                  <a:schemeClr val="lt1"/>
                </a:solidFill>
                <a:latin typeface="Calibri"/>
                <a:ea typeface="Calibri"/>
                <a:cs typeface="Calibri"/>
                <a:sym typeface="Calibri"/>
              </a:rPr>
              <a:t>SO Initial Science Data</a:t>
            </a:r>
            <a:endParaRPr b="1" sz="1774">
              <a:solidFill>
                <a:schemeClr val="lt1"/>
              </a:solidFill>
              <a:latin typeface="Calibri"/>
              <a:ea typeface="Calibri"/>
              <a:cs typeface="Calibri"/>
              <a:sym typeface="Calibri"/>
            </a:endParaRPr>
          </a:p>
        </p:txBody>
      </p:sp>
      <p:pic>
        <p:nvPicPr>
          <p:cNvPr id="411" name="Google Shape;411;p36"/>
          <p:cNvPicPr preferRelativeResize="0"/>
          <p:nvPr/>
        </p:nvPicPr>
        <p:blipFill rotWithShape="1">
          <a:blip r:embed="rId3">
            <a:alphaModFix/>
          </a:blip>
          <a:srcRect b="17748" l="0" r="0" t="14488"/>
          <a:stretch/>
        </p:blipFill>
        <p:spPr>
          <a:xfrm>
            <a:off x="532288" y="1855150"/>
            <a:ext cx="8079427" cy="2627743"/>
          </a:xfrm>
          <a:prstGeom prst="rect">
            <a:avLst/>
          </a:prstGeom>
          <a:noFill/>
          <a:ln>
            <a:noFill/>
          </a:ln>
        </p:spPr>
      </p:pic>
      <p:pic>
        <p:nvPicPr>
          <p:cNvPr id="412" name="Google Shape;412;p36"/>
          <p:cNvPicPr preferRelativeResize="0"/>
          <p:nvPr/>
        </p:nvPicPr>
        <p:blipFill rotWithShape="1">
          <a:blip r:embed="rId3">
            <a:alphaModFix/>
          </a:blip>
          <a:srcRect b="0" l="4020" r="5038" t="93740"/>
          <a:stretch/>
        </p:blipFill>
        <p:spPr>
          <a:xfrm>
            <a:off x="850076" y="4347306"/>
            <a:ext cx="7347881" cy="242769"/>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416" name="Shape 416"/>
        <p:cNvGrpSpPr/>
        <p:nvPr/>
      </p:nvGrpSpPr>
      <p:grpSpPr>
        <a:xfrm>
          <a:off x="0" y="0"/>
          <a:ext cx="0" cy="0"/>
          <a:chOff x="0" y="0"/>
          <a:chExt cx="0" cy="0"/>
        </a:xfrm>
      </p:grpSpPr>
      <p:sp>
        <p:nvSpPr>
          <p:cNvPr id="417" name="Google Shape;417;p37"/>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418" name="Google Shape;418;p37"/>
          <p:cNvSpPr txBox="1"/>
          <p:nvPr/>
        </p:nvSpPr>
        <p:spPr>
          <a:xfrm>
            <a:off x="2458175" y="1832650"/>
            <a:ext cx="2445900" cy="134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rPr>
              <a:t>More on lensing?</a:t>
            </a:r>
            <a:endParaRPr sz="1800">
              <a:solidFill>
                <a:schemeClr val="dk2"/>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422" name="Shape 422"/>
        <p:cNvGrpSpPr/>
        <p:nvPr/>
      </p:nvGrpSpPr>
      <p:grpSpPr>
        <a:xfrm>
          <a:off x="0" y="0"/>
          <a:ext cx="0" cy="0"/>
          <a:chOff x="0" y="0"/>
          <a:chExt cx="0" cy="0"/>
        </a:xfrm>
      </p:grpSpPr>
      <p:sp>
        <p:nvSpPr>
          <p:cNvPr id="423" name="Google Shape;423;p38"/>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b="1" lang="en"/>
              <a:t>Observatory Upgrades</a:t>
            </a:r>
            <a:endParaRPr b="1"/>
          </a:p>
        </p:txBody>
      </p:sp>
      <p:sp>
        <p:nvSpPr>
          <p:cNvPr id="424" name="Google Shape;424;p38"/>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425" name="Google Shape;425;p38"/>
          <p:cNvPicPr preferRelativeResize="0"/>
          <p:nvPr/>
        </p:nvPicPr>
        <p:blipFill rotWithShape="1">
          <a:blip r:embed="rId3">
            <a:alphaModFix/>
          </a:blip>
          <a:srcRect b="8500" l="7561" r="0" t="10087"/>
          <a:stretch/>
        </p:blipFill>
        <p:spPr>
          <a:xfrm>
            <a:off x="147500" y="682151"/>
            <a:ext cx="3377700" cy="3965700"/>
          </a:xfrm>
          <a:prstGeom prst="roundRect">
            <a:avLst>
              <a:gd fmla="val 0" name="adj"/>
            </a:avLst>
          </a:prstGeom>
          <a:noFill/>
          <a:ln>
            <a:noFill/>
          </a:ln>
        </p:spPr>
      </p:pic>
      <p:pic>
        <p:nvPicPr>
          <p:cNvPr id="426" name="Google Shape;426;p38" title="20260206_150245.jpg"/>
          <p:cNvPicPr preferRelativeResize="0"/>
          <p:nvPr/>
        </p:nvPicPr>
        <p:blipFill>
          <a:blip r:embed="rId4">
            <a:alphaModFix/>
          </a:blip>
          <a:stretch>
            <a:fillRect/>
          </a:stretch>
        </p:blipFill>
        <p:spPr>
          <a:xfrm>
            <a:off x="3678600" y="682150"/>
            <a:ext cx="5287598" cy="3965699"/>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430" name="Shape 430"/>
        <p:cNvGrpSpPr/>
        <p:nvPr/>
      </p:nvGrpSpPr>
      <p:grpSpPr>
        <a:xfrm>
          <a:off x="0" y="0"/>
          <a:ext cx="0" cy="0"/>
          <a:chOff x="0" y="0"/>
          <a:chExt cx="0" cy="0"/>
        </a:xfrm>
      </p:grpSpPr>
      <p:sp>
        <p:nvSpPr>
          <p:cNvPr id="431" name="Google Shape;431;p39"/>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Observatory Upgrades: LAT</a:t>
            </a:r>
            <a:endParaRPr/>
          </a:p>
        </p:txBody>
      </p:sp>
      <p:sp>
        <p:nvSpPr>
          <p:cNvPr id="432" name="Google Shape;432;p39"/>
          <p:cNvSpPr txBox="1"/>
          <p:nvPr>
            <p:ph idx="4294967295" type="body"/>
          </p:nvPr>
        </p:nvSpPr>
        <p:spPr>
          <a:xfrm>
            <a:off x="311700" y="751476"/>
            <a:ext cx="6192600" cy="20145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Clr>
                <a:schemeClr val="dk1"/>
              </a:buClr>
              <a:buSzPts val="1300"/>
              <a:buChar char="●"/>
            </a:pPr>
            <a:r>
              <a:rPr lang="en" sz="1300">
                <a:solidFill>
                  <a:schemeClr val="dk1"/>
                </a:solidFill>
              </a:rPr>
              <a:t>LATR fully fitted out with 13 optics tubes as of January 2026</a:t>
            </a:r>
            <a:endParaRPr sz="1300">
              <a:solidFill>
                <a:schemeClr val="dk1"/>
              </a:solidFill>
            </a:endParaRPr>
          </a:p>
          <a:p>
            <a:pPr indent="-311150" lvl="1" marL="914400" rtl="0" algn="l">
              <a:spcBef>
                <a:spcPts val="0"/>
              </a:spcBef>
              <a:spcAft>
                <a:spcPts val="0"/>
              </a:spcAft>
              <a:buClr>
                <a:schemeClr val="dk1"/>
              </a:buClr>
              <a:buSzPts val="1300"/>
              <a:buChar char="○"/>
            </a:pPr>
            <a:r>
              <a:rPr lang="en" sz="1300">
                <a:solidFill>
                  <a:schemeClr val="dk1"/>
                </a:solidFill>
              </a:rPr>
              <a:t>Installed detector count: 30,000 ⇒ 60,000</a:t>
            </a:r>
            <a:endParaRPr sz="1300">
              <a:solidFill>
                <a:schemeClr val="dk1"/>
              </a:solidFill>
            </a:endParaRPr>
          </a:p>
          <a:p>
            <a:pPr indent="-311150" lvl="1" marL="914400" rtl="0" algn="l">
              <a:spcBef>
                <a:spcPts val="0"/>
              </a:spcBef>
              <a:spcAft>
                <a:spcPts val="0"/>
              </a:spcAft>
              <a:buClr>
                <a:schemeClr val="dk1"/>
              </a:buClr>
              <a:buSzPts val="1300"/>
              <a:buChar char="○"/>
            </a:pPr>
            <a:r>
              <a:rPr lang="en" sz="1300">
                <a:solidFill>
                  <a:schemeClr val="dk1"/>
                </a:solidFill>
              </a:rPr>
              <a:t>18 months ahead of schedule</a:t>
            </a:r>
            <a:endParaRPr sz="1300">
              <a:solidFill>
                <a:schemeClr val="dk1"/>
              </a:solidFill>
            </a:endParaRPr>
          </a:p>
          <a:p>
            <a:pPr indent="-311150" lvl="0" marL="457200" rtl="0" algn="l">
              <a:spcBef>
                <a:spcPts val="0"/>
              </a:spcBef>
              <a:spcAft>
                <a:spcPts val="0"/>
              </a:spcAft>
              <a:buClr>
                <a:schemeClr val="dk1"/>
              </a:buClr>
              <a:buSzPts val="1300"/>
              <a:buChar char="●"/>
            </a:pPr>
            <a:r>
              <a:rPr lang="en" sz="1300">
                <a:solidFill>
                  <a:schemeClr val="dk1"/>
                </a:solidFill>
              </a:rPr>
              <a:t>Made possible by NSF MSRI-2 grant, which also provides for:</a:t>
            </a:r>
            <a:endParaRPr sz="1300">
              <a:solidFill>
                <a:schemeClr val="dk1"/>
              </a:solidFill>
            </a:endParaRPr>
          </a:p>
          <a:p>
            <a:pPr indent="-311150" lvl="1" marL="914400" rtl="0" algn="l">
              <a:spcBef>
                <a:spcPts val="0"/>
              </a:spcBef>
              <a:spcAft>
                <a:spcPts val="0"/>
              </a:spcAft>
              <a:buClr>
                <a:schemeClr val="dk1"/>
              </a:buClr>
              <a:buSzPts val="1300"/>
              <a:buChar char="○"/>
            </a:pPr>
            <a:r>
              <a:rPr lang="en" sz="1300">
                <a:solidFill>
                  <a:schemeClr val="dk1"/>
                </a:solidFill>
              </a:rPr>
              <a:t>1 MW photovoltaic array to provide secure observatory power</a:t>
            </a:r>
            <a:endParaRPr sz="1300">
              <a:solidFill>
                <a:schemeClr val="dk1"/>
              </a:solidFill>
            </a:endParaRPr>
          </a:p>
          <a:p>
            <a:pPr indent="-311150" lvl="1" marL="914400" rtl="0" algn="l">
              <a:spcBef>
                <a:spcPts val="0"/>
              </a:spcBef>
              <a:spcAft>
                <a:spcPts val="0"/>
              </a:spcAft>
              <a:buClr>
                <a:schemeClr val="dk1"/>
              </a:buClr>
              <a:buSzPts val="1300"/>
              <a:buChar char="○"/>
            </a:pPr>
            <a:r>
              <a:rPr lang="en" sz="1300">
                <a:solidFill>
                  <a:schemeClr val="dk1"/>
                </a:solidFill>
              </a:rPr>
              <a:t>Improved data processing pipeline to enable rapid mapmaking, transient alerts, and public data products.</a:t>
            </a:r>
            <a:endParaRPr sz="1300">
              <a:solidFill>
                <a:schemeClr val="dk1"/>
              </a:solidFill>
            </a:endParaRPr>
          </a:p>
        </p:txBody>
      </p:sp>
      <p:sp>
        <p:nvSpPr>
          <p:cNvPr id="433" name="Google Shape;433;p39"/>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434" name="Google Shape;434;p39"/>
          <p:cNvPicPr preferRelativeResize="0"/>
          <p:nvPr/>
        </p:nvPicPr>
        <p:blipFill rotWithShape="1">
          <a:blip r:embed="rId3">
            <a:alphaModFix/>
          </a:blip>
          <a:srcRect b="8500" l="7561" r="0" t="10087"/>
          <a:stretch/>
        </p:blipFill>
        <p:spPr>
          <a:xfrm>
            <a:off x="6618363" y="145246"/>
            <a:ext cx="2195700" cy="2577900"/>
          </a:xfrm>
          <a:prstGeom prst="roundRect">
            <a:avLst>
              <a:gd fmla="val 0" name="adj"/>
            </a:avLst>
          </a:prstGeom>
          <a:noFill/>
          <a:ln>
            <a:noFill/>
          </a:ln>
        </p:spPr>
      </p:pic>
      <p:grpSp>
        <p:nvGrpSpPr>
          <p:cNvPr id="435" name="Google Shape;435;p39"/>
          <p:cNvGrpSpPr/>
          <p:nvPr/>
        </p:nvGrpSpPr>
        <p:grpSpPr>
          <a:xfrm>
            <a:off x="8293524" y="2779984"/>
            <a:ext cx="834975" cy="1949325"/>
            <a:chOff x="8186170" y="2779984"/>
            <a:chExt cx="834975" cy="1949325"/>
          </a:xfrm>
        </p:grpSpPr>
        <p:pic>
          <p:nvPicPr>
            <p:cNvPr id="436" name="Google Shape;436;p39" title="Screenshot From 2025-12-16 09-32-55.png"/>
            <p:cNvPicPr preferRelativeResize="0"/>
            <p:nvPr/>
          </p:nvPicPr>
          <p:blipFill rotWithShape="1">
            <a:blip r:embed="rId4">
              <a:alphaModFix/>
            </a:blip>
            <a:srcRect b="0" l="71924" r="0" t="0"/>
            <a:stretch/>
          </p:blipFill>
          <p:spPr>
            <a:xfrm>
              <a:off x="8186170" y="2779984"/>
              <a:ext cx="749024" cy="1949325"/>
            </a:xfrm>
            <a:prstGeom prst="rect">
              <a:avLst/>
            </a:prstGeom>
            <a:noFill/>
            <a:ln>
              <a:noFill/>
            </a:ln>
          </p:spPr>
        </p:pic>
        <p:sp>
          <p:nvSpPr>
            <p:cNvPr id="437" name="Google Shape;437;p39"/>
            <p:cNvSpPr txBox="1"/>
            <p:nvPr/>
          </p:nvSpPr>
          <p:spPr>
            <a:xfrm>
              <a:off x="8654246" y="4199645"/>
              <a:ext cx="366900" cy="372000"/>
            </a:xfrm>
            <a:prstGeom prst="rect">
              <a:avLst/>
            </a:prstGeom>
            <a:solidFill>
              <a:schemeClr val="lt1"/>
            </a:solidFill>
            <a:ln>
              <a:noFill/>
            </a:ln>
          </p:spPr>
          <p:txBody>
            <a:bodyPr anchorCtr="0" anchor="t" bIns="0" lIns="0" spcFirstLastPara="1" rIns="0" wrap="square" tIns="0">
              <a:noAutofit/>
            </a:bodyPr>
            <a:lstStyle/>
            <a:p>
              <a:pPr indent="0" lvl="0" marL="0" rtl="0" algn="l">
                <a:spcBef>
                  <a:spcPts val="0"/>
                </a:spcBef>
                <a:spcAft>
                  <a:spcPts val="0"/>
                </a:spcAft>
                <a:buNone/>
              </a:pPr>
              <a:r>
                <a:rPr lang="en" sz="885">
                  <a:solidFill>
                    <a:schemeClr val="dk1"/>
                  </a:solidFill>
                </a:rPr>
                <a:t>New OT</a:t>
              </a:r>
              <a:endParaRPr sz="885">
                <a:solidFill>
                  <a:schemeClr val="dk1"/>
                </a:solidFill>
              </a:endParaRPr>
            </a:p>
          </p:txBody>
        </p:sp>
      </p:grpSp>
      <p:pic>
        <p:nvPicPr>
          <p:cNvPr id="438" name="Google Shape;438;p39" title="Screenshot From 2026-03-07 23-14-35.png"/>
          <p:cNvPicPr preferRelativeResize="0"/>
          <p:nvPr/>
        </p:nvPicPr>
        <p:blipFill>
          <a:blip r:embed="rId5">
            <a:alphaModFix/>
          </a:blip>
          <a:stretch>
            <a:fillRect/>
          </a:stretch>
        </p:blipFill>
        <p:spPr>
          <a:xfrm>
            <a:off x="348425" y="2600040"/>
            <a:ext cx="2195699" cy="2066659"/>
          </a:xfrm>
          <a:prstGeom prst="rect">
            <a:avLst/>
          </a:prstGeom>
          <a:noFill/>
          <a:ln>
            <a:noFill/>
          </a:ln>
        </p:spPr>
      </p:pic>
      <p:grpSp>
        <p:nvGrpSpPr>
          <p:cNvPr id="439" name="Google Shape;439;p39"/>
          <p:cNvGrpSpPr/>
          <p:nvPr/>
        </p:nvGrpSpPr>
        <p:grpSpPr>
          <a:xfrm>
            <a:off x="6549149" y="2779975"/>
            <a:ext cx="1783355" cy="1825025"/>
            <a:chOff x="6549149" y="2779975"/>
            <a:chExt cx="1783355" cy="1825025"/>
          </a:xfrm>
        </p:grpSpPr>
        <p:pic>
          <p:nvPicPr>
            <p:cNvPr id="440" name="Google Shape;440;p39" title="Screenshot From 2025-12-16 09-32-55.png"/>
            <p:cNvPicPr preferRelativeResize="0"/>
            <p:nvPr/>
          </p:nvPicPr>
          <p:blipFill rotWithShape="1">
            <a:blip r:embed="rId4">
              <a:alphaModFix/>
            </a:blip>
            <a:srcRect b="9413" l="3528" r="35645" t="5401"/>
            <a:stretch/>
          </p:blipFill>
          <p:spPr>
            <a:xfrm>
              <a:off x="6549149" y="2779975"/>
              <a:ext cx="1783355" cy="1825025"/>
            </a:xfrm>
            <a:prstGeom prst="rect">
              <a:avLst/>
            </a:prstGeom>
            <a:noFill/>
            <a:ln>
              <a:noFill/>
            </a:ln>
          </p:spPr>
        </p:pic>
        <p:sp>
          <p:nvSpPr>
            <p:cNvPr id="441" name="Google Shape;441;p39"/>
            <p:cNvSpPr/>
            <p:nvPr/>
          </p:nvSpPr>
          <p:spPr>
            <a:xfrm>
              <a:off x="7597938" y="3134688"/>
              <a:ext cx="240300" cy="195900"/>
            </a:xfrm>
            <a:prstGeom prst="hexagon">
              <a:avLst>
                <a:gd fmla="val 28852" name="adj"/>
                <a:gd fmla="val 115470" name="vf"/>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42" name="Google Shape;442;p39"/>
            <p:cNvSpPr txBox="1"/>
            <p:nvPr/>
          </p:nvSpPr>
          <p:spPr>
            <a:xfrm>
              <a:off x="7612638" y="3160813"/>
              <a:ext cx="210900" cy="138000"/>
            </a:xfrm>
            <a:prstGeom prst="rect">
              <a:avLst/>
            </a:prstGeom>
            <a:noFill/>
            <a:ln>
              <a:noFill/>
            </a:ln>
          </p:spPr>
          <p:txBody>
            <a:bodyPr anchorCtr="0" anchor="t" bIns="0" lIns="0" spcFirstLastPara="1" rIns="0" wrap="square" tIns="0">
              <a:noAutofit/>
            </a:bodyPr>
            <a:lstStyle/>
            <a:p>
              <a:pPr indent="0" lvl="0" marL="0" rtl="0" algn="ctr">
                <a:spcBef>
                  <a:spcPts val="0"/>
                </a:spcBef>
                <a:spcAft>
                  <a:spcPts val="0"/>
                </a:spcAft>
                <a:buNone/>
              </a:pPr>
              <a:r>
                <a:rPr lang="en" sz="500">
                  <a:solidFill>
                    <a:schemeClr val="dk1"/>
                  </a:solidFill>
                </a:rPr>
                <a:t>OT o6</a:t>
              </a:r>
              <a:endParaRPr sz="500">
                <a:solidFill>
                  <a:schemeClr val="dk1"/>
                </a:solidFill>
              </a:endParaRPr>
            </a:p>
            <a:p>
              <a:pPr indent="0" lvl="0" marL="0" rtl="0" algn="ctr">
                <a:spcBef>
                  <a:spcPts val="0"/>
                </a:spcBef>
                <a:spcAft>
                  <a:spcPts val="0"/>
                </a:spcAft>
                <a:buNone/>
              </a:pPr>
              <a:r>
                <a:rPr lang="en" sz="200">
                  <a:solidFill>
                    <a:schemeClr val="dk1"/>
                  </a:solidFill>
                </a:rPr>
                <a:t>(config 12)</a:t>
              </a:r>
              <a:endParaRPr sz="200">
                <a:solidFill>
                  <a:schemeClr val="dk1"/>
                </a:solidFill>
              </a:endParaRPr>
            </a:p>
          </p:txBody>
        </p:sp>
      </p:grpSp>
      <p:pic>
        <p:nvPicPr>
          <p:cNvPr id="443" name="Google Shape;443;p39"/>
          <p:cNvPicPr preferRelativeResize="0"/>
          <p:nvPr/>
        </p:nvPicPr>
        <p:blipFill>
          <a:blip r:embed="rId6">
            <a:alphaModFix/>
          </a:blip>
          <a:stretch>
            <a:fillRect/>
          </a:stretch>
        </p:blipFill>
        <p:spPr>
          <a:xfrm>
            <a:off x="5516475" y="145250"/>
            <a:ext cx="871050" cy="873675"/>
          </a:xfrm>
          <a:prstGeom prst="rect">
            <a:avLst/>
          </a:prstGeom>
          <a:noFill/>
          <a:ln>
            <a:noFill/>
          </a:ln>
        </p:spPr>
      </p:pic>
      <p:pic>
        <p:nvPicPr>
          <p:cNvPr id="444" name="Google Shape;444;p39" title="IMG_8823.jpg"/>
          <p:cNvPicPr preferRelativeResize="0"/>
          <p:nvPr/>
        </p:nvPicPr>
        <p:blipFill>
          <a:blip r:embed="rId7">
            <a:alphaModFix/>
          </a:blip>
          <a:stretch>
            <a:fillRect/>
          </a:stretch>
        </p:blipFill>
        <p:spPr>
          <a:xfrm>
            <a:off x="3282167" y="2593976"/>
            <a:ext cx="2579676" cy="207272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8" name="Shape 448"/>
        <p:cNvGrpSpPr/>
        <p:nvPr/>
      </p:nvGrpSpPr>
      <p:grpSpPr>
        <a:xfrm>
          <a:off x="0" y="0"/>
          <a:ext cx="0" cy="0"/>
          <a:chOff x="0" y="0"/>
          <a:chExt cx="0" cy="0"/>
        </a:xfrm>
      </p:grpSpPr>
      <p:sp>
        <p:nvSpPr>
          <p:cNvPr id="449" name="Google Shape;449;p40"/>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SO LAT Science Timeline</a:t>
            </a:r>
            <a:endParaRPr/>
          </a:p>
        </p:txBody>
      </p:sp>
      <p:sp>
        <p:nvSpPr>
          <p:cNvPr id="450" name="Google Shape;450;p40"/>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451" name="Google Shape;451;p40" title="aso_fig1.png"/>
          <p:cNvPicPr preferRelativeResize="0"/>
          <p:nvPr/>
        </p:nvPicPr>
        <p:blipFill rotWithShape="1">
          <a:blip r:embed="rId3">
            <a:alphaModFix/>
          </a:blip>
          <a:srcRect b="367" l="0" r="0" t="367"/>
          <a:stretch/>
        </p:blipFill>
        <p:spPr>
          <a:xfrm>
            <a:off x="0" y="897276"/>
            <a:ext cx="9143999" cy="371457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pic>
        <p:nvPicPr>
          <p:cNvPr id="456" name="Google Shape;456;p41"/>
          <p:cNvPicPr preferRelativeResize="0"/>
          <p:nvPr/>
        </p:nvPicPr>
        <p:blipFill>
          <a:blip r:embed="rId3">
            <a:alphaModFix/>
          </a:blip>
          <a:stretch>
            <a:fillRect/>
          </a:stretch>
        </p:blipFill>
        <p:spPr>
          <a:xfrm>
            <a:off x="2403623" y="1561916"/>
            <a:ext cx="2011988" cy="2683618"/>
          </a:xfrm>
          <a:prstGeom prst="rect">
            <a:avLst/>
          </a:prstGeom>
          <a:noFill/>
          <a:ln>
            <a:noFill/>
          </a:ln>
        </p:spPr>
      </p:pic>
      <p:sp>
        <p:nvSpPr>
          <p:cNvPr id="457" name="Google Shape;457;p41"/>
          <p:cNvSpPr txBox="1"/>
          <p:nvPr/>
        </p:nvSpPr>
        <p:spPr>
          <a:xfrm>
            <a:off x="2442951" y="4094778"/>
            <a:ext cx="1933500" cy="349800"/>
          </a:xfrm>
          <a:prstGeom prst="rect">
            <a:avLst/>
          </a:prstGeom>
          <a:solidFill>
            <a:schemeClr val="lt2"/>
          </a:solidFill>
          <a:ln cap="flat" cmpd="sng" w="28875">
            <a:solidFill>
              <a:srgbClr val="FF0000"/>
            </a:solidFill>
            <a:prstDash val="solid"/>
            <a:round/>
            <a:headEnd len="sm" w="sm" type="none"/>
            <a:tailEnd len="sm" w="sm" type="none"/>
          </a:ln>
        </p:spPr>
        <p:txBody>
          <a:bodyPr anchorCtr="0" anchor="t" bIns="69275" lIns="69275" spcFirstLastPara="1" rIns="69275" wrap="square" tIns="69275">
            <a:spAutoFit/>
          </a:bodyPr>
          <a:lstStyle/>
          <a:p>
            <a:pPr indent="0" lvl="0" marL="0" rtl="0" algn="l">
              <a:spcBef>
                <a:spcPts val="0"/>
              </a:spcBef>
              <a:spcAft>
                <a:spcPts val="0"/>
              </a:spcAft>
              <a:buNone/>
            </a:pPr>
            <a:r>
              <a:rPr lang="en" sz="1364">
                <a:solidFill>
                  <a:srgbClr val="FF0000"/>
                </a:solidFill>
              </a:rPr>
              <a:t>SATp5 (SO:UK North)</a:t>
            </a:r>
            <a:endParaRPr sz="1364">
              <a:solidFill>
                <a:srgbClr val="FF0000"/>
              </a:solidFill>
            </a:endParaRPr>
          </a:p>
        </p:txBody>
      </p:sp>
      <p:pic>
        <p:nvPicPr>
          <p:cNvPr id="458" name="Google Shape;458;p41"/>
          <p:cNvPicPr preferRelativeResize="0"/>
          <p:nvPr/>
        </p:nvPicPr>
        <p:blipFill>
          <a:blip r:embed="rId4">
            <a:alphaModFix/>
          </a:blip>
          <a:stretch>
            <a:fillRect/>
          </a:stretch>
        </p:blipFill>
        <p:spPr>
          <a:xfrm>
            <a:off x="4495544" y="2275952"/>
            <a:ext cx="2525906" cy="1894422"/>
          </a:xfrm>
          <a:prstGeom prst="rect">
            <a:avLst/>
          </a:prstGeom>
          <a:noFill/>
          <a:ln>
            <a:noFill/>
          </a:ln>
        </p:spPr>
      </p:pic>
      <p:sp>
        <p:nvSpPr>
          <p:cNvPr id="459" name="Google Shape;459;p41"/>
          <p:cNvSpPr txBox="1"/>
          <p:nvPr/>
        </p:nvSpPr>
        <p:spPr>
          <a:xfrm>
            <a:off x="4730585" y="4094771"/>
            <a:ext cx="2055900" cy="349800"/>
          </a:xfrm>
          <a:prstGeom prst="rect">
            <a:avLst/>
          </a:prstGeom>
          <a:solidFill>
            <a:schemeClr val="lt2"/>
          </a:solidFill>
          <a:ln cap="flat" cmpd="sng" w="21675">
            <a:solidFill>
              <a:srgbClr val="FF0000"/>
            </a:solidFill>
            <a:prstDash val="solid"/>
            <a:round/>
            <a:headEnd len="sm" w="sm" type="none"/>
            <a:tailEnd len="sm" w="sm" type="none"/>
          </a:ln>
        </p:spPr>
        <p:txBody>
          <a:bodyPr anchorCtr="0" anchor="t" bIns="69275" lIns="69275" spcFirstLastPara="1" rIns="69275" wrap="square" tIns="69275">
            <a:spAutoFit/>
          </a:bodyPr>
          <a:lstStyle/>
          <a:p>
            <a:pPr indent="0" lvl="0" marL="0" rtl="0" algn="l">
              <a:spcBef>
                <a:spcPts val="0"/>
              </a:spcBef>
              <a:spcAft>
                <a:spcPts val="0"/>
              </a:spcAft>
              <a:buNone/>
            </a:pPr>
            <a:r>
              <a:rPr lang="en" sz="1364">
                <a:solidFill>
                  <a:srgbClr val="FF0000"/>
                </a:solidFill>
              </a:rPr>
              <a:t>SATp6 (SO:UK South)</a:t>
            </a:r>
            <a:endParaRPr sz="1364">
              <a:solidFill>
                <a:srgbClr val="FF0000"/>
              </a:solidFill>
            </a:endParaRPr>
          </a:p>
        </p:txBody>
      </p:sp>
      <p:pic>
        <p:nvPicPr>
          <p:cNvPr id="460" name="Google Shape;460;p41" title="STFC logo.png"/>
          <p:cNvPicPr preferRelativeResize="0"/>
          <p:nvPr/>
        </p:nvPicPr>
        <p:blipFill>
          <a:blip r:embed="rId5">
            <a:alphaModFix/>
          </a:blip>
          <a:stretch>
            <a:fillRect/>
          </a:stretch>
        </p:blipFill>
        <p:spPr>
          <a:xfrm>
            <a:off x="4495546" y="1790911"/>
            <a:ext cx="1446794" cy="372168"/>
          </a:xfrm>
          <a:prstGeom prst="rect">
            <a:avLst/>
          </a:prstGeom>
          <a:noFill/>
          <a:ln>
            <a:noFill/>
          </a:ln>
        </p:spPr>
      </p:pic>
      <p:pic>
        <p:nvPicPr>
          <p:cNvPr id="461" name="Google Shape;461;p41"/>
          <p:cNvPicPr preferRelativeResize="0"/>
          <p:nvPr/>
        </p:nvPicPr>
        <p:blipFill>
          <a:blip r:embed="rId6">
            <a:alphaModFix/>
          </a:blip>
          <a:stretch>
            <a:fillRect/>
          </a:stretch>
        </p:blipFill>
        <p:spPr>
          <a:xfrm>
            <a:off x="311700" y="1561908"/>
            <a:ext cx="2011995" cy="2682660"/>
          </a:xfrm>
          <a:prstGeom prst="rect">
            <a:avLst/>
          </a:prstGeom>
          <a:noFill/>
          <a:ln>
            <a:noFill/>
          </a:ln>
        </p:spPr>
      </p:pic>
      <p:sp>
        <p:nvSpPr>
          <p:cNvPr id="462" name="Google Shape;462;p41"/>
          <p:cNvSpPr txBox="1"/>
          <p:nvPr/>
        </p:nvSpPr>
        <p:spPr>
          <a:xfrm>
            <a:off x="609993" y="4094772"/>
            <a:ext cx="1392600" cy="349800"/>
          </a:xfrm>
          <a:prstGeom prst="rect">
            <a:avLst/>
          </a:prstGeom>
          <a:solidFill>
            <a:schemeClr val="lt2"/>
          </a:solidFill>
          <a:ln cap="flat" cmpd="sng" w="28875">
            <a:solidFill>
              <a:srgbClr val="FF0000"/>
            </a:solidFill>
            <a:prstDash val="solid"/>
            <a:round/>
            <a:headEnd len="sm" w="sm" type="none"/>
            <a:tailEnd len="sm" w="sm" type="none"/>
          </a:ln>
        </p:spPr>
        <p:txBody>
          <a:bodyPr anchorCtr="0" anchor="t" bIns="69275" lIns="69275" spcFirstLastPara="1" rIns="69275" wrap="square" tIns="69275">
            <a:spAutoFit/>
          </a:bodyPr>
          <a:lstStyle/>
          <a:p>
            <a:pPr indent="0" lvl="0" marL="0" rtl="0" algn="l">
              <a:spcBef>
                <a:spcPts val="0"/>
              </a:spcBef>
              <a:spcAft>
                <a:spcPts val="0"/>
              </a:spcAft>
              <a:buNone/>
            </a:pPr>
            <a:r>
              <a:rPr lang="en" sz="1364">
                <a:solidFill>
                  <a:srgbClr val="FF0000"/>
                </a:solidFill>
              </a:rPr>
              <a:t>SATp4 (SO:JP)</a:t>
            </a:r>
            <a:endParaRPr sz="1364">
              <a:solidFill>
                <a:srgbClr val="FF0000"/>
              </a:solidFill>
            </a:endParaRPr>
          </a:p>
        </p:txBody>
      </p:sp>
      <p:pic>
        <p:nvPicPr>
          <p:cNvPr id="463" name="Google Shape;463;p41" title="jsps_logo.png"/>
          <p:cNvPicPr preferRelativeResize="0"/>
          <p:nvPr/>
        </p:nvPicPr>
        <p:blipFill>
          <a:blip r:embed="rId7">
            <a:alphaModFix/>
          </a:blip>
          <a:stretch>
            <a:fillRect/>
          </a:stretch>
        </p:blipFill>
        <p:spPr>
          <a:xfrm>
            <a:off x="5968988" y="1740438"/>
            <a:ext cx="1052484" cy="473122"/>
          </a:xfrm>
          <a:prstGeom prst="rect">
            <a:avLst/>
          </a:prstGeom>
          <a:noFill/>
          <a:ln>
            <a:noFill/>
          </a:ln>
        </p:spPr>
      </p:pic>
      <p:sp>
        <p:nvSpPr>
          <p:cNvPr id="464" name="Google Shape;464;p41"/>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9286"/>
              <a:buFont typeface="Arial"/>
              <a:buNone/>
            </a:pPr>
            <a:r>
              <a:rPr lang="en"/>
              <a:t>Observatory Upgrades: SATs</a:t>
            </a:r>
            <a:endParaRPr/>
          </a:p>
          <a:p>
            <a:pPr indent="0" lvl="0" marL="0" rtl="0" algn="l">
              <a:spcBef>
                <a:spcPts val="0"/>
              </a:spcBef>
              <a:spcAft>
                <a:spcPts val="0"/>
              </a:spcAft>
              <a:buNone/>
            </a:pPr>
            <a:r>
              <a:t/>
            </a:r>
            <a:endParaRPr/>
          </a:p>
        </p:txBody>
      </p:sp>
      <p:sp>
        <p:nvSpPr>
          <p:cNvPr id="465" name="Google Shape;465;p41"/>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466" name="Google Shape;466;p41"/>
          <p:cNvSpPr txBox="1"/>
          <p:nvPr>
            <p:ph idx="4294967295" type="body"/>
          </p:nvPr>
        </p:nvSpPr>
        <p:spPr>
          <a:xfrm>
            <a:off x="311700" y="682151"/>
            <a:ext cx="8472300" cy="8034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Clr>
                <a:schemeClr val="dk1"/>
              </a:buClr>
              <a:buSzPts val="1600"/>
              <a:buChar char="●"/>
            </a:pPr>
            <a:r>
              <a:rPr b="1" lang="en" sz="1600">
                <a:solidFill>
                  <a:schemeClr val="dk1"/>
                </a:solidFill>
              </a:rPr>
              <a:t>Three</a:t>
            </a:r>
            <a:r>
              <a:rPr lang="en" sz="1600">
                <a:solidFill>
                  <a:schemeClr val="dk1"/>
                </a:solidFill>
              </a:rPr>
              <a:t> </a:t>
            </a:r>
            <a:r>
              <a:rPr b="1" lang="en" sz="1600">
                <a:solidFill>
                  <a:schemeClr val="dk1"/>
                </a:solidFill>
              </a:rPr>
              <a:t>more SATs</a:t>
            </a:r>
            <a:r>
              <a:rPr lang="en" sz="1600">
                <a:solidFill>
                  <a:schemeClr val="dk1"/>
                </a:solidFill>
              </a:rPr>
              <a:t>: 1 </a:t>
            </a:r>
            <a:r>
              <a:rPr b="1" lang="en" sz="1600">
                <a:solidFill>
                  <a:srgbClr val="CC4125"/>
                </a:solidFill>
              </a:rPr>
              <a:t>LF</a:t>
            </a:r>
            <a:r>
              <a:rPr lang="en" sz="1600">
                <a:solidFill>
                  <a:schemeClr val="dk1"/>
                </a:solidFill>
              </a:rPr>
              <a:t> (SO:JP, TESs) and 2 </a:t>
            </a:r>
            <a:r>
              <a:rPr b="1" lang="en" sz="1600">
                <a:solidFill>
                  <a:srgbClr val="6AA84F"/>
                </a:solidFill>
              </a:rPr>
              <a:t>MF</a:t>
            </a:r>
            <a:r>
              <a:rPr lang="en" sz="1600">
                <a:solidFill>
                  <a:schemeClr val="dk1"/>
                </a:solidFill>
              </a:rPr>
              <a:t> (SO:UK, KIDs)</a:t>
            </a:r>
            <a:endParaRPr sz="1600">
              <a:solidFill>
                <a:schemeClr val="dk1"/>
              </a:solidFill>
            </a:endParaRPr>
          </a:p>
          <a:p>
            <a:pPr indent="-330200" lvl="1" marL="914400" rtl="0" algn="l">
              <a:spcBef>
                <a:spcPts val="0"/>
              </a:spcBef>
              <a:spcAft>
                <a:spcPts val="0"/>
              </a:spcAft>
              <a:buClr>
                <a:schemeClr val="dk1"/>
              </a:buClr>
              <a:buSzPts val="1600"/>
              <a:buChar char="○"/>
            </a:pPr>
            <a:r>
              <a:rPr lang="en" sz="1600">
                <a:solidFill>
                  <a:schemeClr val="dk1"/>
                </a:solidFill>
              </a:rPr>
              <a:t>Will double deployed </a:t>
            </a:r>
            <a:r>
              <a:rPr b="1" lang="en" sz="1600">
                <a:solidFill>
                  <a:srgbClr val="6AA84F"/>
                </a:solidFill>
              </a:rPr>
              <a:t>MF</a:t>
            </a:r>
            <a:r>
              <a:rPr lang="en" sz="1600">
                <a:solidFill>
                  <a:srgbClr val="6AA84F"/>
                </a:solidFill>
              </a:rPr>
              <a:t> </a:t>
            </a:r>
            <a:r>
              <a:rPr lang="en" sz="1600">
                <a:solidFill>
                  <a:schemeClr val="dk1"/>
                </a:solidFill>
              </a:rPr>
              <a:t>detectors in SATs: </a:t>
            </a:r>
            <a:r>
              <a:rPr lang="en" sz="1600">
                <a:solidFill>
                  <a:schemeClr val="dk1"/>
                </a:solidFill>
              </a:rPr>
              <a:t> 24,000 ⇒ 48,000</a:t>
            </a:r>
            <a:endParaRPr sz="1600">
              <a:solidFill>
                <a:schemeClr val="dk1"/>
              </a:solidFill>
            </a:endParaRPr>
          </a:p>
        </p:txBody>
      </p:sp>
      <p:sp>
        <p:nvSpPr>
          <p:cNvPr id="467" name="Google Shape;467;p41"/>
          <p:cNvSpPr txBox="1"/>
          <p:nvPr/>
        </p:nvSpPr>
        <p:spPr>
          <a:xfrm rot="1310293">
            <a:off x="6896790" y="445887"/>
            <a:ext cx="1908131" cy="516029"/>
          </a:xfrm>
          <a:prstGeom prst="rect">
            <a:avLst/>
          </a:prstGeom>
          <a:solidFill>
            <a:srgbClr val="B45F06">
              <a:alpha val="82810"/>
            </a:srgbClr>
          </a:soli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100">
                <a:solidFill>
                  <a:srgbClr val="FFFFFF"/>
                </a:solidFill>
                <a:latin typeface="Calibri"/>
                <a:ea typeface="Calibri"/>
                <a:cs typeface="Calibri"/>
                <a:sym typeface="Calibri"/>
              </a:rPr>
              <a:t>Coming 2027!</a:t>
            </a:r>
            <a:endParaRPr b="1" sz="2100">
              <a:solidFill>
                <a:srgbClr val="FFFFFF"/>
              </a:solidFill>
              <a:latin typeface="Calibri"/>
              <a:ea typeface="Calibri"/>
              <a:cs typeface="Calibri"/>
              <a:sym typeface="Calibri"/>
            </a:endParaRPr>
          </a:p>
        </p:txBody>
      </p:sp>
      <p:pic>
        <p:nvPicPr>
          <p:cNvPr id="468" name="Google Shape;468;p41" title="image (1).png"/>
          <p:cNvPicPr preferRelativeResize="0"/>
          <p:nvPr/>
        </p:nvPicPr>
        <p:blipFill rotWithShape="1">
          <a:blip r:embed="rId8">
            <a:alphaModFix/>
          </a:blip>
          <a:srcRect b="21237" l="0" r="0" t="5201"/>
          <a:stretch/>
        </p:blipFill>
        <p:spPr>
          <a:xfrm>
            <a:off x="7140550" y="1460135"/>
            <a:ext cx="1843827" cy="1809541"/>
          </a:xfrm>
          <a:prstGeom prst="rect">
            <a:avLst/>
          </a:prstGeom>
          <a:noFill/>
          <a:ln>
            <a:noFill/>
          </a:ln>
        </p:spPr>
      </p:pic>
      <p:pic>
        <p:nvPicPr>
          <p:cNvPr id="469" name="Google Shape;469;p41" title="IMG_0753.jpeg"/>
          <p:cNvPicPr preferRelativeResize="0"/>
          <p:nvPr/>
        </p:nvPicPr>
        <p:blipFill>
          <a:blip r:embed="rId9">
            <a:alphaModFix/>
          </a:blip>
          <a:stretch>
            <a:fillRect/>
          </a:stretch>
        </p:blipFill>
        <p:spPr>
          <a:xfrm>
            <a:off x="7140550" y="3376113"/>
            <a:ext cx="1817748" cy="1363311"/>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p42"/>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SO SAT Science Timeline</a:t>
            </a:r>
            <a:endParaRPr/>
          </a:p>
        </p:txBody>
      </p:sp>
      <p:sp>
        <p:nvSpPr>
          <p:cNvPr id="475" name="Google Shape;475;p4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476" name="Google Shape;476;p42" title="Screenshot From 2026-03-06 10-59-15.png"/>
          <p:cNvPicPr preferRelativeResize="0"/>
          <p:nvPr/>
        </p:nvPicPr>
        <p:blipFill>
          <a:blip r:embed="rId3">
            <a:alphaModFix/>
          </a:blip>
          <a:stretch>
            <a:fillRect/>
          </a:stretch>
        </p:blipFill>
        <p:spPr>
          <a:xfrm>
            <a:off x="1276233" y="944000"/>
            <a:ext cx="6591531" cy="3624901"/>
          </a:xfrm>
          <a:prstGeom prst="rect">
            <a:avLst/>
          </a:prstGeom>
          <a:noFill/>
          <a:ln cap="flat" cmpd="sng" w="19050">
            <a:solidFill>
              <a:schemeClr val="dk2"/>
            </a:solidFill>
            <a:prstDash val="solid"/>
            <a:round/>
            <a:headEnd len="sm" w="sm" type="none"/>
            <a:tailEnd len="sm" w="sm" type="none"/>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0" name="Shape 480"/>
        <p:cNvGrpSpPr/>
        <p:nvPr/>
      </p:nvGrpSpPr>
      <p:grpSpPr>
        <a:xfrm>
          <a:off x="0" y="0"/>
          <a:ext cx="0" cy="0"/>
          <a:chOff x="0" y="0"/>
          <a:chExt cx="0" cy="0"/>
        </a:xfrm>
      </p:grpSpPr>
      <p:sp>
        <p:nvSpPr>
          <p:cNvPr id="481" name="Google Shape;481;p43"/>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482" name="Google Shape;482;p43"/>
          <p:cNvSpPr txBox="1"/>
          <p:nvPr/>
        </p:nvSpPr>
        <p:spPr>
          <a:xfrm>
            <a:off x="240775" y="171475"/>
            <a:ext cx="2445900" cy="134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chemeClr val="dk1"/>
                </a:solidFill>
              </a:rPr>
              <a:t>SO:France?</a:t>
            </a:r>
            <a:endParaRPr b="1" sz="1800">
              <a:solidFill>
                <a:schemeClr val="dk1"/>
              </a:solidFill>
            </a:endParaRPr>
          </a:p>
        </p:txBody>
      </p:sp>
      <p:pic>
        <p:nvPicPr>
          <p:cNvPr id="483" name="Google Shape;483;p43"/>
          <p:cNvPicPr preferRelativeResize="0"/>
          <p:nvPr/>
        </p:nvPicPr>
        <p:blipFill rotWithShape="1">
          <a:blip r:embed="rId3">
            <a:alphaModFix/>
          </a:blip>
          <a:srcRect b="0" l="0" r="0" t="9428"/>
          <a:stretch/>
        </p:blipFill>
        <p:spPr>
          <a:xfrm>
            <a:off x="3067660" y="839650"/>
            <a:ext cx="5871323" cy="3818901"/>
          </a:xfrm>
          <a:prstGeom prst="rect">
            <a:avLst/>
          </a:prstGeom>
          <a:noFill/>
          <a:ln>
            <a:noFill/>
          </a:ln>
        </p:spPr>
      </p:pic>
      <p:sp>
        <p:nvSpPr>
          <p:cNvPr id="484" name="Google Shape;484;p43"/>
          <p:cNvSpPr txBox="1"/>
          <p:nvPr/>
        </p:nvSpPr>
        <p:spPr>
          <a:xfrm>
            <a:off x="2133450" y="217200"/>
            <a:ext cx="6887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t>KAIROS: </a:t>
            </a:r>
            <a:r>
              <a:rPr b="1" lang="en"/>
              <a:t>KID Array Instrument to Reveal the Origin of Structures</a:t>
            </a:r>
            <a:endParaRPr b="1"/>
          </a:p>
        </p:txBody>
      </p:sp>
      <p:cxnSp>
        <p:nvCxnSpPr>
          <p:cNvPr id="485" name="Google Shape;485;p43"/>
          <p:cNvCxnSpPr/>
          <p:nvPr/>
        </p:nvCxnSpPr>
        <p:spPr>
          <a:xfrm flipH="1" rot="10800000">
            <a:off x="1715225" y="411900"/>
            <a:ext cx="380100" cy="10800"/>
          </a:xfrm>
          <a:prstGeom prst="straightConnector1">
            <a:avLst/>
          </a:prstGeom>
          <a:noFill/>
          <a:ln cap="flat" cmpd="sng" w="19050">
            <a:solidFill>
              <a:schemeClr val="dk1"/>
            </a:solidFill>
            <a:prstDash val="solid"/>
            <a:round/>
            <a:headEnd len="med" w="med" type="none"/>
            <a:tailEnd len="med" w="med" type="triangle"/>
          </a:ln>
        </p:spPr>
      </p:cxnSp>
      <p:sp>
        <p:nvSpPr>
          <p:cNvPr id="486" name="Google Shape;486;p43"/>
          <p:cNvSpPr txBox="1"/>
          <p:nvPr/>
        </p:nvSpPr>
        <p:spPr>
          <a:xfrm>
            <a:off x="152400" y="1272525"/>
            <a:ext cx="2686800" cy="2303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t>Potential Funding</a:t>
            </a:r>
            <a:endParaRPr sz="1100"/>
          </a:p>
          <a:p>
            <a:pPr indent="-298450" lvl="0" marL="457200" rtl="0" algn="l">
              <a:spcBef>
                <a:spcPts val="0"/>
              </a:spcBef>
              <a:spcAft>
                <a:spcPts val="0"/>
              </a:spcAft>
              <a:buSzPts val="1100"/>
              <a:buChar char="●"/>
            </a:pPr>
            <a:r>
              <a:rPr lang="en" sz="1100"/>
              <a:t>Participation to the CNRS (RI2) program to design, install and commissioning the KID French SAT. Support of the three CNRS institutes (IN2P3,INSU and INP).</a:t>
            </a:r>
            <a:endParaRPr sz="1100"/>
          </a:p>
          <a:p>
            <a:pPr indent="-298450" lvl="0" marL="457200" rtl="0" algn="l">
              <a:spcBef>
                <a:spcPts val="1000"/>
              </a:spcBef>
              <a:spcAft>
                <a:spcPts val="0"/>
              </a:spcAft>
              <a:buSzPts val="1100"/>
              <a:buChar char="●"/>
            </a:pPr>
            <a:r>
              <a:rPr lang="en" sz="1100"/>
              <a:t>ERC Synergy was submitted (4 PIs: Catalano, Ponthieu, Calvo, Ganga)</a:t>
            </a:r>
            <a:endParaRPr sz="1100"/>
          </a:p>
          <a:p>
            <a:pPr indent="-298450" lvl="0" marL="457200" rtl="0" algn="l">
              <a:spcBef>
                <a:spcPts val="1000"/>
              </a:spcBef>
              <a:spcAft>
                <a:spcPts val="0"/>
              </a:spcAft>
              <a:buSzPts val="1100"/>
              <a:buChar char="●"/>
            </a:pPr>
            <a:r>
              <a:rPr lang="en" sz="1100"/>
              <a:t>Started discussions with DOE / LBNL / UCB</a:t>
            </a:r>
            <a:endParaRPr sz="1100"/>
          </a:p>
        </p:txBody>
      </p:sp>
      <p:sp>
        <p:nvSpPr>
          <p:cNvPr id="487" name="Google Shape;487;p43"/>
          <p:cNvSpPr txBox="1"/>
          <p:nvPr/>
        </p:nvSpPr>
        <p:spPr>
          <a:xfrm>
            <a:off x="225535" y="1410595"/>
            <a:ext cx="548700" cy="77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rPr>
              <a:t>❌</a:t>
            </a:r>
            <a:endParaRPr sz="1800">
              <a:solidFill>
                <a:schemeClr val="dk2"/>
              </a:solidFill>
            </a:endParaRPr>
          </a:p>
        </p:txBody>
      </p:sp>
      <p:sp>
        <p:nvSpPr>
          <p:cNvPr id="488" name="Google Shape;488;p43"/>
          <p:cNvSpPr txBox="1"/>
          <p:nvPr/>
        </p:nvSpPr>
        <p:spPr>
          <a:xfrm>
            <a:off x="220980" y="2360450"/>
            <a:ext cx="548700" cy="77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rPr>
              <a:t>❌</a:t>
            </a:r>
            <a:endParaRPr sz="1800">
              <a:solidFill>
                <a:schemeClr val="dk2"/>
              </a:solidFill>
            </a:endParaRPr>
          </a:p>
        </p:txBody>
      </p:sp>
      <p:sp>
        <p:nvSpPr>
          <p:cNvPr id="489" name="Google Shape;489;p43"/>
          <p:cNvSpPr txBox="1"/>
          <p:nvPr/>
        </p:nvSpPr>
        <p:spPr>
          <a:xfrm>
            <a:off x="225525" y="3026595"/>
            <a:ext cx="548700" cy="77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2800">
                <a:solidFill>
                  <a:srgbClr val="FF9900"/>
                </a:solidFill>
              </a:rPr>
              <a:t>?</a:t>
            </a:r>
            <a:endParaRPr b="1" sz="2800">
              <a:solidFill>
                <a:srgbClr val="FF9900"/>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3" name="Shape 493"/>
        <p:cNvGrpSpPr/>
        <p:nvPr/>
      </p:nvGrpSpPr>
      <p:grpSpPr>
        <a:xfrm>
          <a:off x="0" y="0"/>
          <a:ext cx="0" cy="0"/>
          <a:chOff x="0" y="0"/>
          <a:chExt cx="0" cy="0"/>
        </a:xfrm>
      </p:grpSpPr>
      <p:sp>
        <p:nvSpPr>
          <p:cNvPr id="494" name="Google Shape;494;p44"/>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495" name="Google Shape;495;p44"/>
          <p:cNvSpPr txBox="1"/>
          <p:nvPr/>
        </p:nvSpPr>
        <p:spPr>
          <a:xfrm>
            <a:off x="2449375" y="1117900"/>
            <a:ext cx="6439800" cy="298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t>Pontificia Universidad Catolica de Chile</a:t>
            </a:r>
            <a:r>
              <a:rPr lang="en"/>
              <a:t>: </a:t>
            </a:r>
            <a:r>
              <a:rPr lang="en"/>
              <a:t>Rolando Dünner, Carlos Hervías-Caimap</a:t>
            </a:r>
            <a:r>
              <a:rPr lang="en"/>
              <a:t>o, Roberto Puddu, </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
              <a:t>University of Chile</a:t>
            </a:r>
            <a:r>
              <a:rPr lang="en"/>
              <a:t>: </a:t>
            </a:r>
            <a:r>
              <a:rPr lang="en"/>
              <a:t>Claudia Scoccola</a:t>
            </a:r>
            <a:br>
              <a:rPr lang="en"/>
            </a:br>
            <a:endParaRPr/>
          </a:p>
          <a:p>
            <a:pPr indent="0" lvl="0" marL="0" rtl="0" algn="l">
              <a:spcBef>
                <a:spcPts val="0"/>
              </a:spcBef>
              <a:spcAft>
                <a:spcPts val="0"/>
              </a:spcAft>
              <a:buNone/>
            </a:pPr>
            <a:r>
              <a:t/>
            </a:r>
            <a:endParaRPr/>
          </a:p>
          <a:p>
            <a:pPr indent="0" lvl="0" marL="0" rtl="0" algn="l">
              <a:spcBef>
                <a:spcPts val="0"/>
              </a:spcBef>
              <a:spcAft>
                <a:spcPts val="0"/>
              </a:spcAft>
              <a:buNone/>
            </a:pPr>
            <a:r>
              <a:rPr b="1" lang="en"/>
              <a:t>Université Paris Cité</a:t>
            </a:r>
            <a:r>
              <a:rPr lang="en"/>
              <a:t>: James Bartlett, Artem Basyrov, Benjamin Beringue, Pierre Chanial, Josquin Errard, Ken Ganga, Wassim Kabalan, Andrea Landais, Pierre Masson, Jean-Baptiste Melin, Wuhyun Sohn, Radek Stompor, Halim Tannous, Ema Tsang King Sang, Amalia Villarrubia Aguilar</a:t>
            </a:r>
            <a:br>
              <a:rPr lang="en"/>
            </a:br>
            <a:endParaRPr/>
          </a:p>
          <a:p>
            <a:pPr indent="0" lvl="0" marL="0" rtl="0" algn="l">
              <a:spcBef>
                <a:spcPts val="0"/>
              </a:spcBef>
              <a:spcAft>
                <a:spcPts val="0"/>
              </a:spcAft>
              <a:buNone/>
            </a:pPr>
            <a:r>
              <a:rPr b="1" lang="en"/>
              <a:t>Universite Paris Saclay</a:t>
            </a:r>
            <a:r>
              <a:rPr lang="en"/>
              <a:t>: Merry Duparc, Giulio Fabbian, Xavier Garrido, Clément Leloup, Thibaut Louis, Léo Vacher</a:t>
            </a:r>
            <a:endParaRPr/>
          </a:p>
        </p:txBody>
      </p:sp>
      <p:pic>
        <p:nvPicPr>
          <p:cNvPr id="496" name="Google Shape;496;p44"/>
          <p:cNvPicPr preferRelativeResize="0"/>
          <p:nvPr/>
        </p:nvPicPr>
        <p:blipFill>
          <a:blip r:embed="rId3">
            <a:alphaModFix/>
          </a:blip>
          <a:stretch>
            <a:fillRect/>
          </a:stretch>
        </p:blipFill>
        <p:spPr>
          <a:xfrm>
            <a:off x="539125" y="1117900"/>
            <a:ext cx="1499525" cy="999675"/>
          </a:xfrm>
          <a:prstGeom prst="rect">
            <a:avLst/>
          </a:prstGeom>
          <a:noFill/>
          <a:ln>
            <a:noFill/>
          </a:ln>
          <a:effectLst>
            <a:outerShdw blurRad="57150" rotWithShape="0" algn="bl" dir="5400000" dist="19050">
              <a:srgbClr val="000000">
                <a:alpha val="50000"/>
              </a:srgbClr>
            </a:outerShdw>
          </a:effectLst>
        </p:spPr>
      </p:pic>
      <p:pic>
        <p:nvPicPr>
          <p:cNvPr id="497" name="Google Shape;497;p44"/>
          <p:cNvPicPr preferRelativeResize="0"/>
          <p:nvPr/>
        </p:nvPicPr>
        <p:blipFill>
          <a:blip r:embed="rId4">
            <a:alphaModFix/>
          </a:blip>
          <a:stretch>
            <a:fillRect/>
          </a:stretch>
        </p:blipFill>
        <p:spPr>
          <a:xfrm>
            <a:off x="539127" y="2821575"/>
            <a:ext cx="1499526" cy="1000465"/>
          </a:xfrm>
          <a:prstGeom prst="rect">
            <a:avLst/>
          </a:prstGeom>
          <a:noFill/>
          <a:ln>
            <a:noFill/>
          </a:ln>
          <a:effectLst>
            <a:outerShdw blurRad="57150" rotWithShape="0" algn="bl" dir="5400000" dist="19050">
              <a:srgbClr val="000000">
                <a:alpha val="50000"/>
              </a:srgbClr>
            </a:outerShdw>
          </a:effectLst>
        </p:spPr>
      </p:pic>
      <p:sp>
        <p:nvSpPr>
          <p:cNvPr id="498" name="Google Shape;498;p44"/>
          <p:cNvSpPr txBox="1"/>
          <p:nvPr/>
        </p:nvSpPr>
        <p:spPr>
          <a:xfrm>
            <a:off x="2076450" y="169075"/>
            <a:ext cx="4991100" cy="609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000">
                <a:solidFill>
                  <a:schemeClr val="dk1"/>
                </a:solidFill>
              </a:rPr>
              <a:t>South America - France</a:t>
            </a:r>
            <a:endParaRPr b="1" sz="2000">
              <a:solidFill>
                <a:schemeClr val="dk1"/>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45"/>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504" name="Google Shape;504;p45"/>
          <p:cNvPicPr preferRelativeResize="0"/>
          <p:nvPr/>
        </p:nvPicPr>
        <p:blipFill>
          <a:blip r:embed="rId3">
            <a:alphaModFix/>
          </a:blip>
          <a:stretch>
            <a:fillRect/>
          </a:stretch>
        </p:blipFill>
        <p:spPr>
          <a:xfrm>
            <a:off x="171450" y="152400"/>
            <a:ext cx="6108093" cy="4587023"/>
          </a:xfrm>
          <a:prstGeom prst="rect">
            <a:avLst/>
          </a:prstGeom>
          <a:noFill/>
          <a:ln>
            <a:noFill/>
          </a:ln>
        </p:spPr>
      </p:pic>
      <p:pic>
        <p:nvPicPr>
          <p:cNvPr id="505" name="Google Shape;505;p45" title="IMG_3111.MOV">
            <a:hlinkClick r:id="rId4"/>
          </p:cNvPr>
          <p:cNvPicPr preferRelativeResize="0"/>
          <p:nvPr/>
        </p:nvPicPr>
        <p:blipFill>
          <a:blip r:embed="rId5">
            <a:alphaModFix/>
          </a:blip>
          <a:stretch>
            <a:fillRect/>
          </a:stretch>
        </p:blipFill>
        <p:spPr>
          <a:xfrm>
            <a:off x="6431943" y="152400"/>
            <a:ext cx="2494473" cy="4434619"/>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05"/>
                                        </p:tgtEl>
                                        <p:attrNameLst>
                                          <p:attrName>style.visibility</p:attrName>
                                        </p:attrNameLst>
                                      </p:cBhvr>
                                      <p:to>
                                        <p:strVal val="visible"/>
                                      </p:to>
                                    </p:set>
                                    <p:animEffect filter="fade" transition="in">
                                      <p:cBhvr>
                                        <p:cTn dur="1000"/>
                                        <p:tgtEl>
                                          <p:spTgt spid="50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9" name="Shape 509"/>
        <p:cNvGrpSpPr/>
        <p:nvPr/>
      </p:nvGrpSpPr>
      <p:grpSpPr>
        <a:xfrm>
          <a:off x="0" y="0"/>
          <a:ext cx="0" cy="0"/>
          <a:chOff x="0" y="0"/>
          <a:chExt cx="0" cy="0"/>
        </a:xfrm>
      </p:grpSpPr>
      <p:sp>
        <p:nvSpPr>
          <p:cNvPr id="510" name="Google Shape;510;p4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511" name="Google Shape;511;p46"/>
          <p:cNvPicPr preferRelativeResize="0"/>
          <p:nvPr/>
        </p:nvPicPr>
        <p:blipFill>
          <a:blip r:embed="rId3">
            <a:alphaModFix/>
          </a:blip>
          <a:stretch>
            <a:fillRect/>
          </a:stretch>
        </p:blipFill>
        <p:spPr>
          <a:xfrm>
            <a:off x="298450" y="120650"/>
            <a:ext cx="3543901" cy="4725176"/>
          </a:xfrm>
          <a:prstGeom prst="rect">
            <a:avLst/>
          </a:prstGeom>
          <a:noFill/>
          <a:ln>
            <a:noFill/>
          </a:ln>
        </p:spPr>
      </p:pic>
      <p:sp>
        <p:nvSpPr>
          <p:cNvPr id="512" name="Google Shape;512;p46"/>
          <p:cNvSpPr txBox="1"/>
          <p:nvPr/>
        </p:nvSpPr>
        <p:spPr>
          <a:xfrm>
            <a:off x="4058250" y="572700"/>
            <a:ext cx="4095900" cy="1028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rPr>
              <a:t>More info here: </a:t>
            </a:r>
            <a:r>
              <a:rPr lang="en" u="sng">
                <a:solidFill>
                  <a:schemeClr val="dk1"/>
                </a:solidFill>
                <a:hlinkClick r:id="rId4">
                  <a:extLst>
                    <a:ext uri="{A12FA001-AC4F-418D-AE19-62706E023703}">
                      <ahyp:hlinkClr val="tx"/>
                    </a:ext>
                  </a:extLst>
                </a:hlinkClick>
              </a:rPr>
              <a:t>scipol.in2p3.fr</a:t>
            </a:r>
            <a:r>
              <a:rPr lang="en">
                <a:solidFill>
                  <a:schemeClr val="dk1"/>
                </a:solidFill>
              </a:rPr>
              <a:t> </a:t>
            </a:r>
            <a:endParaRPr>
              <a:solidFill>
                <a:schemeClr val="dk1"/>
              </a:solidFill>
            </a:endParaRPr>
          </a:p>
        </p:txBody>
      </p:sp>
      <p:pic>
        <p:nvPicPr>
          <p:cNvPr id="513" name="Google Shape;513;p46"/>
          <p:cNvPicPr preferRelativeResize="0"/>
          <p:nvPr/>
        </p:nvPicPr>
        <p:blipFill>
          <a:blip r:embed="rId5">
            <a:alphaModFix/>
          </a:blip>
          <a:stretch>
            <a:fillRect/>
          </a:stretch>
        </p:blipFill>
        <p:spPr>
          <a:xfrm>
            <a:off x="4190150" y="1003525"/>
            <a:ext cx="3733151" cy="279622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517" name="Shape 517"/>
        <p:cNvGrpSpPr/>
        <p:nvPr/>
      </p:nvGrpSpPr>
      <p:grpSpPr>
        <a:xfrm>
          <a:off x="0" y="0"/>
          <a:ext cx="0" cy="0"/>
          <a:chOff x="0" y="0"/>
          <a:chExt cx="0" cy="0"/>
        </a:xfrm>
      </p:grpSpPr>
      <p:sp>
        <p:nvSpPr>
          <p:cNvPr id="518" name="Google Shape;518;p47"/>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519" name="Google Shape;519;p47" title="PB290610.JPG"/>
          <p:cNvPicPr preferRelativeResize="0"/>
          <p:nvPr/>
        </p:nvPicPr>
        <p:blipFill rotWithShape="1">
          <a:blip r:embed="rId3">
            <a:alphaModFix/>
          </a:blip>
          <a:srcRect b="18411" l="0" r="0" t="6654"/>
          <a:stretch/>
        </p:blipFill>
        <p:spPr>
          <a:xfrm>
            <a:off x="0" y="-10475"/>
            <a:ext cx="9144003" cy="5143501"/>
          </a:xfrm>
          <a:prstGeom prst="rect">
            <a:avLst/>
          </a:prstGeom>
          <a:noFill/>
          <a:ln>
            <a:noFill/>
          </a:ln>
        </p:spPr>
      </p:pic>
      <p:sp>
        <p:nvSpPr>
          <p:cNvPr id="520" name="Google Shape;520;p47"/>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b="1" lang="en">
                <a:solidFill>
                  <a:schemeClr val="lt1"/>
                </a:solidFill>
              </a:rPr>
              <a:t>In </a:t>
            </a:r>
            <a:r>
              <a:rPr b="1" lang="en">
                <a:solidFill>
                  <a:schemeClr val="lt1"/>
                </a:solidFill>
              </a:rPr>
              <a:t>Conclusion</a:t>
            </a:r>
            <a:endParaRPr b="1">
              <a:solidFill>
                <a:schemeClr val="lt1"/>
              </a:solidFill>
            </a:endParaRPr>
          </a:p>
        </p:txBody>
      </p:sp>
      <p:sp>
        <p:nvSpPr>
          <p:cNvPr id="521" name="Google Shape;521;p47"/>
          <p:cNvSpPr txBox="1"/>
          <p:nvPr/>
        </p:nvSpPr>
        <p:spPr>
          <a:xfrm>
            <a:off x="0" y="524150"/>
            <a:ext cx="3669000" cy="2961600"/>
          </a:xfrm>
          <a:prstGeom prst="rect">
            <a:avLst/>
          </a:prstGeom>
          <a:noFill/>
          <a:ln>
            <a:noFill/>
          </a:ln>
        </p:spPr>
        <p:txBody>
          <a:bodyPr anchorCtr="0" anchor="t" bIns="91425" lIns="91425" spcFirstLastPara="1" rIns="91425" wrap="square" tIns="91425">
            <a:noAutofit/>
          </a:bodyPr>
          <a:lstStyle/>
          <a:p>
            <a:pPr indent="-190500" lvl="0" marL="228600" rtl="0" algn="l">
              <a:lnSpc>
                <a:spcPct val="150000"/>
              </a:lnSpc>
              <a:spcBef>
                <a:spcPts val="0"/>
              </a:spcBef>
              <a:spcAft>
                <a:spcPts val="0"/>
              </a:spcAft>
              <a:buClr>
                <a:schemeClr val="lt1"/>
              </a:buClr>
              <a:buSzPts val="1200"/>
              <a:buChar char="●"/>
            </a:pPr>
            <a:r>
              <a:rPr b="1" lang="en" sz="1200">
                <a:solidFill>
                  <a:schemeClr val="lt1"/>
                </a:solidFill>
              </a:rPr>
              <a:t>The Simons Observatory is now taking data!</a:t>
            </a:r>
            <a:endParaRPr b="1" sz="1200">
              <a:solidFill>
                <a:schemeClr val="lt1"/>
              </a:solidFill>
            </a:endParaRPr>
          </a:p>
          <a:p>
            <a:pPr indent="-190500" lvl="0" marL="228600" rtl="0" algn="l">
              <a:lnSpc>
                <a:spcPct val="150000"/>
              </a:lnSpc>
              <a:spcBef>
                <a:spcPts val="0"/>
              </a:spcBef>
              <a:spcAft>
                <a:spcPts val="0"/>
              </a:spcAft>
              <a:buClr>
                <a:schemeClr val="lt1"/>
              </a:buClr>
              <a:buSzPts val="1200"/>
              <a:buChar char="●"/>
            </a:pPr>
            <a:r>
              <a:rPr b="1" lang="en" sz="1200">
                <a:solidFill>
                  <a:schemeClr val="lt1"/>
                </a:solidFill>
              </a:rPr>
              <a:t>Telescopes are meeting or exceeding baseline sensitivity targets.</a:t>
            </a:r>
            <a:endParaRPr b="1" sz="1200">
              <a:solidFill>
                <a:schemeClr val="lt1"/>
              </a:solidFill>
            </a:endParaRPr>
          </a:p>
          <a:p>
            <a:pPr indent="-190500" lvl="0" marL="228600" rtl="0" algn="l">
              <a:lnSpc>
                <a:spcPct val="150000"/>
              </a:lnSpc>
              <a:spcBef>
                <a:spcPts val="0"/>
              </a:spcBef>
              <a:spcAft>
                <a:spcPts val="0"/>
              </a:spcAft>
              <a:buClr>
                <a:schemeClr val="lt1"/>
              </a:buClr>
              <a:buSzPts val="1200"/>
              <a:buChar char="●"/>
            </a:pPr>
            <a:r>
              <a:rPr b="1" lang="en" sz="1200">
                <a:solidFill>
                  <a:schemeClr val="lt1"/>
                </a:solidFill>
              </a:rPr>
              <a:t>LAT now has full complement of 13 optics tubes, doubling sensitivity compared to </a:t>
            </a:r>
            <a:br>
              <a:rPr b="1" lang="en" sz="1200">
                <a:solidFill>
                  <a:schemeClr val="lt1"/>
                </a:solidFill>
              </a:rPr>
            </a:br>
            <a:r>
              <a:rPr b="1" lang="en" sz="1200">
                <a:solidFill>
                  <a:schemeClr val="lt1"/>
                </a:solidFill>
              </a:rPr>
              <a:t>its initial science observations.</a:t>
            </a:r>
            <a:endParaRPr b="1" sz="1200">
              <a:solidFill>
                <a:schemeClr val="lt1"/>
              </a:solidFill>
            </a:endParaRPr>
          </a:p>
          <a:p>
            <a:pPr indent="-190500" lvl="0" marL="228600" rtl="0" algn="l">
              <a:lnSpc>
                <a:spcPct val="150000"/>
              </a:lnSpc>
              <a:spcBef>
                <a:spcPts val="0"/>
              </a:spcBef>
              <a:spcAft>
                <a:spcPts val="0"/>
              </a:spcAft>
              <a:buClr>
                <a:schemeClr val="lt1"/>
              </a:buClr>
              <a:buSzPts val="1200"/>
              <a:buChar char="●"/>
            </a:pPr>
            <a:r>
              <a:rPr b="1" lang="en" sz="1200">
                <a:solidFill>
                  <a:schemeClr val="lt1"/>
                </a:solidFill>
              </a:rPr>
              <a:t>Number of SATs to double by 2027.</a:t>
            </a:r>
            <a:endParaRPr b="1" sz="1200">
              <a:solidFill>
                <a:schemeClr val="lt1"/>
              </a:solidFill>
            </a:endParaRPr>
          </a:p>
          <a:p>
            <a:pPr indent="-190500" lvl="0" marL="228600" rtl="0" algn="l">
              <a:lnSpc>
                <a:spcPct val="150000"/>
              </a:lnSpc>
              <a:spcBef>
                <a:spcPts val="0"/>
              </a:spcBef>
              <a:spcAft>
                <a:spcPts val="0"/>
              </a:spcAft>
              <a:buClr>
                <a:schemeClr val="lt1"/>
              </a:buClr>
              <a:buSzPts val="1200"/>
              <a:buChar char="●"/>
            </a:pPr>
            <a:r>
              <a:rPr b="1" lang="en" sz="1200" u="sng">
                <a:solidFill>
                  <a:schemeClr val="lt1"/>
                </a:solidFill>
              </a:rPr>
              <a:t>On-track to fulfill science program</a:t>
            </a:r>
            <a:r>
              <a:rPr b="1" lang="en" sz="1200">
                <a:solidFill>
                  <a:schemeClr val="lt1"/>
                </a:solidFill>
              </a:rPr>
              <a:t>.</a:t>
            </a:r>
            <a:endParaRPr b="1" sz="1200">
              <a:solidFill>
                <a:schemeClr val="lt1"/>
              </a:solidFill>
            </a:endParaRPr>
          </a:p>
        </p:txBody>
      </p:sp>
      <p:sp>
        <p:nvSpPr>
          <p:cNvPr id="522" name="Google Shape;522;p47"/>
          <p:cNvSpPr txBox="1"/>
          <p:nvPr/>
        </p:nvSpPr>
        <p:spPr>
          <a:xfrm>
            <a:off x="7350575" y="524150"/>
            <a:ext cx="1724700" cy="2437500"/>
          </a:xfrm>
          <a:prstGeom prst="rect">
            <a:avLst/>
          </a:prstGeom>
          <a:noFill/>
          <a:ln>
            <a:noFill/>
          </a:ln>
        </p:spPr>
        <p:txBody>
          <a:bodyPr anchorCtr="0" anchor="t" bIns="91425" lIns="91425" spcFirstLastPara="1" rIns="91425" wrap="square" tIns="91425">
            <a:noAutofit/>
          </a:bodyPr>
          <a:lstStyle/>
          <a:p>
            <a:pPr indent="-190500" lvl="0" marL="228600" rtl="0" algn="l">
              <a:lnSpc>
                <a:spcPct val="100000"/>
              </a:lnSpc>
              <a:spcBef>
                <a:spcPts val="0"/>
              </a:spcBef>
              <a:spcAft>
                <a:spcPts val="0"/>
              </a:spcAft>
              <a:buClr>
                <a:schemeClr val="lt1"/>
              </a:buClr>
              <a:buSzPts val="1200"/>
              <a:buChar char="●"/>
            </a:pPr>
            <a:r>
              <a:rPr b="1" lang="en" sz="1200">
                <a:solidFill>
                  <a:schemeClr val="lt1"/>
                </a:solidFill>
              </a:rPr>
              <a:t>Working towards first results, possibly by the end of this year.</a:t>
            </a:r>
            <a:br>
              <a:rPr b="1" lang="en" sz="1200">
                <a:solidFill>
                  <a:schemeClr val="lt1"/>
                </a:solidFill>
              </a:rPr>
            </a:br>
            <a:br>
              <a:rPr b="1" lang="en" sz="1200">
                <a:solidFill>
                  <a:schemeClr val="lt1"/>
                </a:solidFill>
              </a:rPr>
            </a:br>
            <a:r>
              <a:rPr b="1" lang="en" sz="1200">
                <a:solidFill>
                  <a:schemeClr val="lt1"/>
                </a:solidFill>
              </a:rPr>
              <a:t>Stay tuned for exciting science!</a:t>
            </a:r>
            <a:endParaRPr b="1" sz="1200">
              <a:solidFill>
                <a:schemeClr val="lt1"/>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6" name="Shape 526"/>
        <p:cNvGrpSpPr/>
        <p:nvPr/>
      </p:nvGrpSpPr>
      <p:grpSpPr>
        <a:xfrm>
          <a:off x="0" y="0"/>
          <a:ext cx="0" cy="0"/>
          <a:chOff x="0" y="0"/>
          <a:chExt cx="0" cy="0"/>
        </a:xfrm>
      </p:grpSpPr>
      <p:pic>
        <p:nvPicPr>
          <p:cNvPr id="527" name="Google Shape;527;p48"/>
          <p:cNvPicPr preferRelativeResize="0"/>
          <p:nvPr/>
        </p:nvPicPr>
        <p:blipFill>
          <a:blip r:embed="rId3">
            <a:alphaModFix/>
          </a:blip>
          <a:stretch>
            <a:fillRect/>
          </a:stretch>
        </p:blipFill>
        <p:spPr>
          <a:xfrm>
            <a:off x="0" y="3825"/>
            <a:ext cx="3975700" cy="2981775"/>
          </a:xfrm>
          <a:prstGeom prst="rect">
            <a:avLst/>
          </a:prstGeom>
          <a:noFill/>
          <a:ln>
            <a:noFill/>
          </a:ln>
        </p:spPr>
      </p:pic>
      <p:sp>
        <p:nvSpPr>
          <p:cNvPr id="528" name="Google Shape;528;p48"/>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529" name="Google Shape;529;p48"/>
          <p:cNvSpPr txBox="1"/>
          <p:nvPr/>
        </p:nvSpPr>
        <p:spPr>
          <a:xfrm>
            <a:off x="55700" y="3825"/>
            <a:ext cx="1984500" cy="79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chemeClr val="lt1"/>
                </a:solidFill>
              </a:rPr>
              <a:t>Rubin/LSST </a:t>
            </a:r>
            <a:endParaRPr b="1">
              <a:solidFill>
                <a:schemeClr val="lt1"/>
              </a:solidFill>
            </a:endParaRPr>
          </a:p>
        </p:txBody>
      </p:sp>
      <p:sp>
        <p:nvSpPr>
          <p:cNvPr id="530" name="Google Shape;530;p48"/>
          <p:cNvSpPr txBox="1"/>
          <p:nvPr/>
        </p:nvSpPr>
        <p:spPr>
          <a:xfrm>
            <a:off x="4235450" y="6350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4"/>
              </a:rPr>
              <a:t>https://www.lsst.org/</a:t>
            </a:r>
            <a:r>
              <a:rPr lang="en"/>
              <a:t> </a:t>
            </a:r>
            <a:endParaRPr/>
          </a:p>
        </p:txBody>
      </p:sp>
      <p:grpSp>
        <p:nvGrpSpPr>
          <p:cNvPr id="531" name="Google Shape;531;p48"/>
          <p:cNvGrpSpPr/>
          <p:nvPr/>
        </p:nvGrpSpPr>
        <p:grpSpPr>
          <a:xfrm>
            <a:off x="4235445" y="463709"/>
            <a:ext cx="3127793" cy="2572747"/>
            <a:chOff x="4115400" y="501800"/>
            <a:chExt cx="3263897" cy="2684699"/>
          </a:xfrm>
        </p:grpSpPr>
        <p:pic>
          <p:nvPicPr>
            <p:cNvPr id="532" name="Google Shape;532;p48"/>
            <p:cNvPicPr preferRelativeResize="0"/>
            <p:nvPr/>
          </p:nvPicPr>
          <p:blipFill rotWithShape="1">
            <a:blip r:embed="rId5">
              <a:alphaModFix/>
            </a:blip>
            <a:srcRect b="0" l="0" r="33932" t="0"/>
            <a:stretch/>
          </p:blipFill>
          <p:spPr>
            <a:xfrm>
              <a:off x="4115400" y="501800"/>
              <a:ext cx="3213100" cy="2684699"/>
            </a:xfrm>
            <a:prstGeom prst="rect">
              <a:avLst/>
            </a:prstGeom>
            <a:noFill/>
            <a:ln>
              <a:noFill/>
            </a:ln>
          </p:spPr>
        </p:pic>
        <p:pic>
          <p:nvPicPr>
            <p:cNvPr id="533" name="Google Shape;533;p48"/>
            <p:cNvPicPr preferRelativeResize="0"/>
            <p:nvPr/>
          </p:nvPicPr>
          <p:blipFill rotWithShape="1">
            <a:blip r:embed="rId5">
              <a:alphaModFix/>
            </a:blip>
            <a:srcRect b="51473" l="65805" r="0" t="0"/>
            <a:stretch/>
          </p:blipFill>
          <p:spPr>
            <a:xfrm>
              <a:off x="5716199" y="1854350"/>
              <a:ext cx="1663098" cy="1302799"/>
            </a:xfrm>
            <a:prstGeom prst="rect">
              <a:avLst/>
            </a:prstGeom>
            <a:noFill/>
            <a:ln>
              <a:noFill/>
            </a:ln>
          </p:spPr>
        </p:pic>
      </p:grpSp>
      <p:pic>
        <p:nvPicPr>
          <p:cNvPr id="534" name="Google Shape;534;p48"/>
          <p:cNvPicPr preferRelativeResize="0"/>
          <p:nvPr/>
        </p:nvPicPr>
        <p:blipFill>
          <a:blip r:embed="rId6">
            <a:alphaModFix/>
          </a:blip>
          <a:stretch>
            <a:fillRect/>
          </a:stretch>
        </p:blipFill>
        <p:spPr>
          <a:xfrm>
            <a:off x="412700" y="3170144"/>
            <a:ext cx="548701" cy="366080"/>
          </a:xfrm>
          <a:prstGeom prst="rect">
            <a:avLst/>
          </a:prstGeom>
          <a:noFill/>
          <a:ln>
            <a:noFill/>
          </a:ln>
          <a:effectLst>
            <a:outerShdw blurRad="37251" rotWithShape="0" algn="bl" dir="5400000" dist="12417">
              <a:srgbClr val="000000">
                <a:alpha val="50000"/>
              </a:srgbClr>
            </a:outerShdw>
          </a:effectLst>
        </p:spPr>
      </p:pic>
      <p:sp>
        <p:nvSpPr>
          <p:cNvPr id="535" name="Google Shape;535;p48"/>
          <p:cNvSpPr txBox="1"/>
          <p:nvPr/>
        </p:nvSpPr>
        <p:spPr>
          <a:xfrm>
            <a:off x="5346250" y="3094716"/>
            <a:ext cx="3634200" cy="10929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304800" lvl="0" marL="457200" rtl="0" algn="l">
              <a:spcBef>
                <a:spcPts val="0"/>
              </a:spcBef>
              <a:spcAft>
                <a:spcPts val="0"/>
              </a:spcAft>
              <a:buClr>
                <a:schemeClr val="dk1"/>
              </a:buClr>
              <a:buSzPts val="1200"/>
              <a:buChar char="●"/>
            </a:pPr>
            <a:r>
              <a:rPr lang="en" sz="1200">
                <a:solidFill>
                  <a:schemeClr val="dk1"/>
                </a:solidFill>
              </a:rPr>
              <a:t>Calibration, filter changer on the LSST </a:t>
            </a:r>
            <a:endParaRPr sz="1200">
              <a:solidFill>
                <a:schemeClr val="dk1"/>
              </a:solidFill>
            </a:endParaRPr>
          </a:p>
          <a:p>
            <a:pPr indent="-304800" lvl="0" marL="457200" rtl="0" algn="l">
              <a:spcBef>
                <a:spcPts val="0"/>
              </a:spcBef>
              <a:spcAft>
                <a:spcPts val="0"/>
              </a:spcAft>
              <a:buClr>
                <a:schemeClr val="dk1"/>
              </a:buClr>
              <a:buSzPts val="1200"/>
              <a:buChar char="●"/>
            </a:pPr>
            <a:r>
              <a:rPr lang="en" sz="1200">
                <a:solidFill>
                  <a:schemeClr val="dk1"/>
                </a:solidFill>
              </a:rPr>
              <a:t>Data analysis and scientific exploitation</a:t>
            </a:r>
            <a:endParaRPr sz="1200">
              <a:solidFill>
                <a:schemeClr val="dk1"/>
              </a:solidFill>
            </a:endParaRPr>
          </a:p>
          <a:p>
            <a:pPr indent="-304800" lvl="0" marL="457200" rtl="0" algn="l">
              <a:spcBef>
                <a:spcPts val="0"/>
              </a:spcBef>
              <a:spcAft>
                <a:spcPts val="0"/>
              </a:spcAft>
              <a:buClr>
                <a:schemeClr val="dk1"/>
              </a:buClr>
              <a:buSzPts val="1200"/>
              <a:buChar char="●"/>
            </a:pPr>
            <a:r>
              <a:rPr lang="en" sz="1200">
                <a:solidFill>
                  <a:schemeClr val="dk1"/>
                </a:solidFill>
              </a:rPr>
              <a:t>Static sky : Cross-correlations with other surveys (Euclid, DESI, CMB)</a:t>
            </a:r>
            <a:endParaRPr sz="1200">
              <a:solidFill>
                <a:schemeClr val="dk1"/>
              </a:solidFill>
            </a:endParaRPr>
          </a:p>
          <a:p>
            <a:pPr indent="-304800" lvl="0" marL="457200" rtl="0" algn="l">
              <a:spcBef>
                <a:spcPts val="0"/>
              </a:spcBef>
              <a:spcAft>
                <a:spcPts val="0"/>
              </a:spcAft>
              <a:buClr>
                <a:schemeClr val="dk1"/>
              </a:buClr>
              <a:buSzPts val="1200"/>
              <a:buChar char="●"/>
            </a:pPr>
            <a:r>
              <a:rPr lang="en" sz="1200">
                <a:solidFill>
                  <a:schemeClr val="dk1"/>
                </a:solidFill>
              </a:rPr>
              <a:t>Transient events : brokers (Fink)</a:t>
            </a:r>
            <a:endParaRPr sz="1200">
              <a:solidFill>
                <a:schemeClr val="dk1"/>
              </a:solidFill>
            </a:endParaRPr>
          </a:p>
        </p:txBody>
      </p:sp>
      <p:pic>
        <p:nvPicPr>
          <p:cNvPr id="536" name="Google Shape;536;p48"/>
          <p:cNvPicPr preferRelativeResize="0"/>
          <p:nvPr/>
        </p:nvPicPr>
        <p:blipFill>
          <a:blip r:embed="rId7">
            <a:alphaModFix/>
          </a:blip>
          <a:stretch>
            <a:fillRect/>
          </a:stretch>
        </p:blipFill>
        <p:spPr>
          <a:xfrm>
            <a:off x="412700" y="3631262"/>
            <a:ext cx="548701" cy="384095"/>
          </a:xfrm>
          <a:prstGeom prst="rect">
            <a:avLst/>
          </a:prstGeom>
          <a:noFill/>
          <a:ln>
            <a:noFill/>
          </a:ln>
          <a:effectLst>
            <a:outerShdw blurRad="57150" rotWithShape="0" algn="bl" dir="5400000" dist="19050">
              <a:srgbClr val="000000">
                <a:alpha val="50000"/>
              </a:srgbClr>
            </a:outerShdw>
          </a:effectLst>
        </p:spPr>
      </p:pic>
      <p:pic>
        <p:nvPicPr>
          <p:cNvPr id="537" name="Google Shape;537;p48"/>
          <p:cNvPicPr preferRelativeResize="0"/>
          <p:nvPr/>
        </p:nvPicPr>
        <p:blipFill>
          <a:blip r:embed="rId8">
            <a:alphaModFix/>
          </a:blip>
          <a:stretch>
            <a:fillRect/>
          </a:stretch>
        </p:blipFill>
        <p:spPr>
          <a:xfrm>
            <a:off x="412699" y="4278328"/>
            <a:ext cx="548700" cy="365806"/>
          </a:xfrm>
          <a:prstGeom prst="rect">
            <a:avLst/>
          </a:prstGeom>
          <a:noFill/>
          <a:ln>
            <a:noFill/>
          </a:ln>
          <a:effectLst>
            <a:outerShdw blurRad="37251" rotWithShape="0" algn="bl" dir="5400000" dist="12417">
              <a:srgbClr val="000000">
                <a:alpha val="50000"/>
              </a:srgbClr>
            </a:outerShdw>
          </a:effectLst>
        </p:spPr>
      </p:pic>
      <p:sp>
        <p:nvSpPr>
          <p:cNvPr id="538" name="Google Shape;538;p48"/>
          <p:cNvSpPr txBox="1"/>
          <p:nvPr/>
        </p:nvSpPr>
        <p:spPr>
          <a:xfrm>
            <a:off x="1125925" y="4367549"/>
            <a:ext cx="66897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t>T. Anguita (U. Andrés Bello), V. Motta (U. Valparaiso), S. Panda (Int. Gemini Obs)</a:t>
            </a:r>
            <a:endParaRPr sz="800"/>
          </a:p>
        </p:txBody>
      </p:sp>
      <p:sp>
        <p:nvSpPr>
          <p:cNvPr id="539" name="Google Shape;539;p48"/>
          <p:cNvSpPr/>
          <p:nvPr/>
        </p:nvSpPr>
        <p:spPr>
          <a:xfrm>
            <a:off x="1020362" y="3065825"/>
            <a:ext cx="4277022" cy="304056"/>
          </a:xfrm>
          <a:custGeom>
            <a:rect b="b" l="l" r="r" t="t"/>
            <a:pathLst>
              <a:path extrusionOk="0" h="17477" w="137238">
                <a:moveTo>
                  <a:pt x="0" y="16539"/>
                </a:moveTo>
                <a:cubicBezTo>
                  <a:pt x="30320" y="-1638"/>
                  <a:pt x="70841" y="-3318"/>
                  <a:pt x="105351" y="4347"/>
                </a:cubicBezTo>
                <a:cubicBezTo>
                  <a:pt x="116572" y="6839"/>
                  <a:pt x="126331" y="13849"/>
                  <a:pt x="137238" y="17477"/>
                </a:cubicBezTo>
              </a:path>
            </a:pathLst>
          </a:custGeom>
          <a:noFill/>
          <a:ln cap="flat" cmpd="sng" w="9525">
            <a:solidFill>
              <a:schemeClr val="dk2"/>
            </a:solidFill>
            <a:prstDash val="solid"/>
            <a:round/>
            <a:headEnd len="med" w="med" type="none"/>
            <a:tailEnd len="med" w="med" type="triangle"/>
          </a:ln>
        </p:spPr>
      </p:sp>
      <p:sp>
        <p:nvSpPr>
          <p:cNvPr id="540" name="Google Shape;540;p48"/>
          <p:cNvSpPr txBox="1"/>
          <p:nvPr/>
        </p:nvSpPr>
        <p:spPr>
          <a:xfrm>
            <a:off x="1321550" y="3188000"/>
            <a:ext cx="3863400" cy="431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t>IN2P3 (IJCLab, APC, LPSC, LPC, LPNHE, LAPTh, CPPM, CC, …) + CEA </a:t>
            </a:r>
            <a:endParaRPr sz="800"/>
          </a:p>
          <a:p>
            <a:pPr indent="0" lvl="0" marL="0" rtl="0" algn="l">
              <a:spcBef>
                <a:spcPts val="0"/>
              </a:spcBef>
              <a:spcAft>
                <a:spcPts val="0"/>
              </a:spcAft>
              <a:buClr>
                <a:schemeClr val="dk1"/>
              </a:buClr>
              <a:buSzPts val="1100"/>
              <a:buFont typeface="Arial"/>
              <a:buNone/>
            </a:pPr>
            <a:r>
              <a:rPr lang="en" sz="800">
                <a:solidFill>
                  <a:schemeClr val="dk1"/>
                </a:solidFill>
              </a:rPr>
              <a:t>R. Canameras, R. Gavazzi, O Ilbert, S Arnouts (LAM) + IAP + many others</a:t>
            </a:r>
            <a:endParaRPr sz="800"/>
          </a:p>
        </p:txBody>
      </p:sp>
      <p:sp>
        <p:nvSpPr>
          <p:cNvPr id="541" name="Google Shape;541;p48"/>
          <p:cNvSpPr txBox="1"/>
          <p:nvPr/>
        </p:nvSpPr>
        <p:spPr>
          <a:xfrm>
            <a:off x="1122825" y="3536225"/>
            <a:ext cx="4062000" cy="800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rPr>
              <a:t>CBPF: </a:t>
            </a:r>
            <a:r>
              <a:rPr lang="en" sz="800"/>
              <a:t>M. Makler, C.R. De Bom, J.P. Correia de França, B. Fraga, P. A. Darc de Matos, J.C. Rodríguez Ramírez, A. Santos, G.S.M. Teixeira, </a:t>
            </a:r>
            <a:br>
              <a:rPr lang="en" sz="800"/>
            </a:br>
            <a:r>
              <a:rPr lang="en" sz="800"/>
              <a:t>Univ. Federal do Rio Grande do Sul: P. Floriano, B. Lorrany de Castro Araujo, V. Güez, P. S. Lopes, A. Chies Santos, G. Scheffel</a:t>
            </a:r>
            <a:br>
              <a:rPr lang="en" sz="800"/>
            </a:br>
            <a:r>
              <a:rPr lang="en" sz="800"/>
              <a:t>+ many others</a:t>
            </a:r>
            <a:endParaRPr sz="800"/>
          </a:p>
        </p:txBody>
      </p:sp>
      <p:sp>
        <p:nvSpPr>
          <p:cNvPr id="542" name="Google Shape;542;p48"/>
          <p:cNvSpPr/>
          <p:nvPr/>
        </p:nvSpPr>
        <p:spPr>
          <a:xfrm>
            <a:off x="4180871" y="408611"/>
            <a:ext cx="1590600" cy="2632800"/>
          </a:xfrm>
          <a:prstGeom prst="roundRect">
            <a:avLst>
              <a:gd fmla="val 16667" name="adj"/>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543" name="Google Shape;543;p48"/>
          <p:cNvPicPr preferRelativeResize="0"/>
          <p:nvPr/>
        </p:nvPicPr>
        <p:blipFill>
          <a:blip r:embed="rId9">
            <a:alphaModFix/>
          </a:blip>
          <a:stretch>
            <a:fillRect/>
          </a:stretch>
        </p:blipFill>
        <p:spPr>
          <a:xfrm>
            <a:off x="7363241" y="498750"/>
            <a:ext cx="1635658" cy="1092900"/>
          </a:xfrm>
          <a:prstGeom prst="rect">
            <a:avLst/>
          </a:prstGeom>
          <a:noFill/>
          <a:ln>
            <a:noFill/>
          </a:ln>
        </p:spPr>
      </p:pic>
      <p:sp>
        <p:nvSpPr>
          <p:cNvPr id="544" name="Google Shape;544;p48"/>
          <p:cNvSpPr txBox="1"/>
          <p:nvPr/>
        </p:nvSpPr>
        <p:spPr>
          <a:xfrm>
            <a:off x="1127579" y="4728286"/>
            <a:ext cx="6936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t>A. Carignano (Cordoba Univ.), M. Makler (San Martin Univ), G. J. M. Luna (UNAHUR/CONICET), K. Nowogrodzki (UNSAM)</a:t>
            </a:r>
            <a:endParaRPr sz="800"/>
          </a:p>
        </p:txBody>
      </p:sp>
      <p:pic>
        <p:nvPicPr>
          <p:cNvPr id="545" name="Google Shape;545;p48"/>
          <p:cNvPicPr preferRelativeResize="0"/>
          <p:nvPr/>
        </p:nvPicPr>
        <p:blipFill>
          <a:blip r:embed="rId10">
            <a:alphaModFix/>
          </a:blip>
          <a:stretch>
            <a:fillRect/>
          </a:stretch>
        </p:blipFill>
        <p:spPr>
          <a:xfrm>
            <a:off x="412699" y="4708650"/>
            <a:ext cx="548700" cy="355358"/>
          </a:xfrm>
          <a:prstGeom prst="rect">
            <a:avLst/>
          </a:prstGeom>
          <a:noFill/>
          <a:ln>
            <a:noFill/>
          </a:ln>
          <a:effectLst>
            <a:outerShdw blurRad="37251" rotWithShape="0" algn="bl" dir="5400000" dist="12417">
              <a:srgbClr val="000000">
                <a:alpha val="50000"/>
              </a:srgbClr>
            </a:outerShdw>
          </a:effectLst>
        </p:spPr>
      </p:pic>
      <p:sp>
        <p:nvSpPr>
          <p:cNvPr id="546" name="Google Shape;546;p48"/>
          <p:cNvSpPr txBox="1"/>
          <p:nvPr/>
        </p:nvSpPr>
        <p:spPr>
          <a:xfrm>
            <a:off x="5346250" y="4278325"/>
            <a:ext cx="3000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800"/>
              <a:t>+ m</a:t>
            </a:r>
            <a:r>
              <a:rPr b="1" lang="en" sz="800"/>
              <a:t>ore names here: </a:t>
            </a:r>
            <a:r>
              <a:rPr b="1" lang="en" sz="800" u="sng">
                <a:solidFill>
                  <a:schemeClr val="hlink"/>
                </a:solidFill>
                <a:hlinkClick r:id="rId11"/>
              </a:rPr>
              <a:t>https://fink-broker.org/members/</a:t>
            </a:r>
            <a:r>
              <a:rPr b="1" lang="en" sz="800"/>
              <a:t> </a:t>
            </a:r>
            <a:endParaRPr b="1" sz="800"/>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0" name="Shape 550"/>
        <p:cNvGrpSpPr/>
        <p:nvPr/>
      </p:nvGrpSpPr>
      <p:grpSpPr>
        <a:xfrm>
          <a:off x="0" y="0"/>
          <a:ext cx="0" cy="0"/>
          <a:chOff x="0" y="0"/>
          <a:chExt cx="0" cy="0"/>
        </a:xfrm>
      </p:grpSpPr>
      <p:pic>
        <p:nvPicPr>
          <p:cNvPr id="551" name="Google Shape;551;p49"/>
          <p:cNvPicPr preferRelativeResize="0"/>
          <p:nvPr/>
        </p:nvPicPr>
        <p:blipFill>
          <a:blip r:embed="rId3">
            <a:alphaModFix/>
          </a:blip>
          <a:stretch>
            <a:fillRect/>
          </a:stretch>
        </p:blipFill>
        <p:spPr>
          <a:xfrm>
            <a:off x="-96975" y="-148025"/>
            <a:ext cx="9240975" cy="5630116"/>
          </a:xfrm>
          <a:prstGeom prst="rect">
            <a:avLst/>
          </a:prstGeom>
          <a:noFill/>
          <a:ln>
            <a:noFill/>
          </a:ln>
        </p:spPr>
      </p:pic>
      <p:sp>
        <p:nvSpPr>
          <p:cNvPr id="552" name="Google Shape;552;p49"/>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553" name="Google Shape;553;p49"/>
          <p:cNvSpPr txBox="1"/>
          <p:nvPr/>
        </p:nvSpPr>
        <p:spPr>
          <a:xfrm>
            <a:off x="152400" y="118300"/>
            <a:ext cx="8429400" cy="2401200"/>
          </a:xfrm>
          <a:prstGeom prst="rect">
            <a:avLst/>
          </a:prstGeom>
          <a:noFill/>
          <a:ln>
            <a:noFill/>
          </a:ln>
        </p:spPr>
        <p:txBody>
          <a:bodyPr anchorCtr="0" anchor="t" bIns="91425" lIns="91425" spcFirstLastPara="1" rIns="91425" wrap="square" tIns="91425">
            <a:spAutoFit/>
          </a:bodyPr>
          <a:lstStyle/>
          <a:p>
            <a:pPr indent="-342900" lvl="0" marL="457200" rtl="0" algn="l">
              <a:spcBef>
                <a:spcPts val="0"/>
              </a:spcBef>
              <a:spcAft>
                <a:spcPts val="0"/>
              </a:spcAft>
              <a:buClr>
                <a:schemeClr val="lt1"/>
              </a:buClr>
              <a:buSzPts val="1800"/>
              <a:buFont typeface="Calibri"/>
              <a:buChar char="-"/>
            </a:pPr>
            <a:r>
              <a:rPr b="1" lang="en" sz="1800">
                <a:solidFill>
                  <a:schemeClr val="lt1"/>
                </a:solidFill>
                <a:latin typeface="Calibri"/>
                <a:ea typeface="Calibri"/>
                <a:cs typeface="Calibri"/>
                <a:sym typeface="Calibri"/>
              </a:rPr>
              <a:t>Survey is about to start !</a:t>
            </a:r>
            <a:endParaRPr b="1" sz="1800">
              <a:solidFill>
                <a:schemeClr val="lt1"/>
              </a:solidFill>
              <a:latin typeface="Calibri"/>
              <a:ea typeface="Calibri"/>
              <a:cs typeface="Calibri"/>
              <a:sym typeface="Calibri"/>
            </a:endParaRPr>
          </a:p>
          <a:p>
            <a:pPr indent="-342900" lvl="0" marL="457200" rtl="0" algn="l">
              <a:spcBef>
                <a:spcPts val="0"/>
              </a:spcBef>
              <a:spcAft>
                <a:spcPts val="0"/>
              </a:spcAft>
              <a:buClr>
                <a:schemeClr val="lt1"/>
              </a:buClr>
              <a:buSzPts val="1800"/>
              <a:buFont typeface="Calibri"/>
              <a:buChar char="-"/>
            </a:pPr>
            <a:r>
              <a:rPr lang="en" sz="1800">
                <a:solidFill>
                  <a:schemeClr val="lt1"/>
                </a:solidFill>
                <a:latin typeface="Calibri"/>
                <a:ea typeface="Calibri"/>
                <a:cs typeface="Calibri"/>
                <a:sym typeface="Calibri"/>
              </a:rPr>
              <a:t>At least 100 pre-LSST visits were acquired on each night of the past week, and more than 3000 total pre-LSST visits have been acquired since resuming intermittent pre-LSST observations on 3 April following a period of intensive on-sky engineering in March. </a:t>
            </a:r>
            <a:endParaRPr sz="1800">
              <a:solidFill>
                <a:schemeClr val="lt1"/>
              </a:solidFill>
              <a:latin typeface="Calibri"/>
              <a:ea typeface="Calibri"/>
              <a:cs typeface="Calibri"/>
              <a:sym typeface="Calibri"/>
            </a:endParaRPr>
          </a:p>
          <a:p>
            <a:pPr indent="-342900" lvl="0" marL="457200" rtl="0" algn="l">
              <a:spcBef>
                <a:spcPts val="0"/>
              </a:spcBef>
              <a:spcAft>
                <a:spcPts val="0"/>
              </a:spcAft>
              <a:buClr>
                <a:schemeClr val="lt1"/>
              </a:buClr>
              <a:buSzPts val="1800"/>
              <a:buFont typeface="Calibri"/>
              <a:buChar char="-"/>
            </a:pPr>
            <a:r>
              <a:rPr lang="en" sz="1800">
                <a:solidFill>
                  <a:schemeClr val="lt1"/>
                </a:solidFill>
                <a:latin typeface="Calibri"/>
                <a:ea typeface="Calibri"/>
                <a:cs typeface="Calibri"/>
                <a:sym typeface="Calibri"/>
              </a:rPr>
              <a:t>The pre-LSST observations of the past week included observations of the COSMOS LSST Deep Drilling Field that produced alerts on 6 distinct nights, with &gt;30 total visits acquired across the griz bands</a:t>
            </a:r>
            <a:endParaRPr sz="1800">
              <a:solidFill>
                <a:schemeClr val="lt1"/>
              </a:solidFill>
              <a:latin typeface="Calibri"/>
              <a:ea typeface="Calibri"/>
              <a:cs typeface="Calibri"/>
              <a:sym typeface="Calibri"/>
            </a:endParaRPr>
          </a:p>
        </p:txBody>
      </p:sp>
      <p:pic>
        <p:nvPicPr>
          <p:cNvPr id="554" name="Google Shape;554;p49"/>
          <p:cNvPicPr preferRelativeResize="0"/>
          <p:nvPr/>
        </p:nvPicPr>
        <p:blipFill>
          <a:blip r:embed="rId4">
            <a:alphaModFix/>
          </a:blip>
          <a:stretch>
            <a:fillRect/>
          </a:stretch>
        </p:blipFill>
        <p:spPr>
          <a:xfrm>
            <a:off x="4339051" y="3268048"/>
            <a:ext cx="4529802" cy="1630124"/>
          </a:xfrm>
          <a:prstGeom prst="rect">
            <a:avLst/>
          </a:prstGeom>
          <a:noFill/>
          <a:ln>
            <a:noFill/>
          </a:ln>
          <a:effectLst>
            <a:outerShdw blurRad="57150" rotWithShape="0" algn="bl" dir="5400000" dist="19050">
              <a:srgbClr val="000000">
                <a:alpha val="50000"/>
              </a:srgbClr>
            </a:outerShdw>
          </a:effectLst>
        </p:spPr>
      </p:pic>
      <p:sp>
        <p:nvSpPr>
          <p:cNvPr id="555" name="Google Shape;555;p49"/>
          <p:cNvSpPr txBox="1"/>
          <p:nvPr/>
        </p:nvSpPr>
        <p:spPr>
          <a:xfrm>
            <a:off x="-96975" y="5028200"/>
            <a:ext cx="3037500" cy="453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1"/>
                </a:solidFill>
              </a:rPr>
              <a:t>Credits: C. Roucelle (Univ Paris Cite)</a:t>
            </a:r>
            <a:endParaRPr sz="1300">
              <a:solidFill>
                <a:schemeClr val="lt1"/>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559" name="Shape 559"/>
        <p:cNvGrpSpPr/>
        <p:nvPr/>
      </p:nvGrpSpPr>
      <p:grpSpPr>
        <a:xfrm>
          <a:off x="0" y="0"/>
          <a:ext cx="0" cy="0"/>
          <a:chOff x="0" y="0"/>
          <a:chExt cx="0" cy="0"/>
        </a:xfrm>
      </p:grpSpPr>
      <p:sp>
        <p:nvSpPr>
          <p:cNvPr id="560" name="Google Shape;560;p50"/>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561" name="Google Shape;561;p50"/>
          <p:cNvSpPr txBox="1"/>
          <p:nvPr/>
        </p:nvSpPr>
        <p:spPr>
          <a:xfrm>
            <a:off x="709400" y="267450"/>
            <a:ext cx="7185600" cy="4472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 sz="1300">
                <a:solidFill>
                  <a:schemeClr val="dk2"/>
                </a:solidFill>
              </a:rPr>
              <a:t>Pour info: </a:t>
            </a:r>
            <a:br>
              <a:rPr lang="en" sz="1300">
                <a:solidFill>
                  <a:schemeClr val="dk2"/>
                </a:solidFill>
              </a:rPr>
            </a:br>
            <a:r>
              <a:rPr lang="en" sz="1300">
                <a:solidFill>
                  <a:schemeClr val="dk2"/>
                </a:solidFill>
              </a:rPr>
              <a:t>“ La réunion aura lieu à Paris à l'APC, profitant de la réunion du Consortium CTAO cette semaine-là. Les directeurs du CNRS IN2P3 et INSU devraient être également disponibles ce jour-là (cette dernière coordination a été très difficile à obtenir).</a:t>
            </a:r>
            <a:endParaRPr sz="1300">
              <a:solidFill>
                <a:schemeClr val="dk2"/>
              </a:solidFill>
            </a:endParaRPr>
          </a:p>
          <a:p>
            <a:pPr indent="0" lvl="0" marL="0" rtl="0" algn="l">
              <a:spcBef>
                <a:spcPts val="0"/>
              </a:spcBef>
              <a:spcAft>
                <a:spcPts val="0"/>
              </a:spcAft>
              <a:buNone/>
            </a:pPr>
            <a:r>
              <a:t/>
            </a:r>
            <a:endParaRPr sz="1300">
              <a:solidFill>
                <a:schemeClr val="dk2"/>
              </a:solidFill>
            </a:endParaRPr>
          </a:p>
          <a:p>
            <a:pPr indent="0" lvl="0" marL="0" rtl="0" algn="l">
              <a:spcBef>
                <a:spcPts val="0"/>
              </a:spcBef>
              <a:spcAft>
                <a:spcPts val="0"/>
              </a:spcAft>
              <a:buNone/>
            </a:pPr>
            <a:r>
              <a:rPr lang="en" sz="1300">
                <a:solidFill>
                  <a:schemeClr val="dk2"/>
                </a:solidFill>
              </a:rPr>
              <a:t>L’objectif de l’atelier est d’abord de connecter les deux côtés du Réseau International, latino-américain et français, de présenter l’état des activités dans les différentes expériences impliquées dans le réseau de chaque côté, et aussi de permettre aux deux parties de se connaître.</a:t>
            </a:r>
            <a:endParaRPr sz="1300">
              <a:solidFill>
                <a:schemeClr val="dk2"/>
              </a:solidFill>
            </a:endParaRPr>
          </a:p>
          <a:p>
            <a:pPr indent="0" lvl="0" marL="0" rtl="0" algn="l">
              <a:spcBef>
                <a:spcPts val="0"/>
              </a:spcBef>
              <a:spcAft>
                <a:spcPts val="0"/>
              </a:spcAft>
              <a:buNone/>
            </a:pPr>
            <a:r>
              <a:t/>
            </a:r>
            <a:endParaRPr sz="1300">
              <a:solidFill>
                <a:schemeClr val="dk2"/>
              </a:solidFill>
            </a:endParaRPr>
          </a:p>
          <a:p>
            <a:pPr indent="0" lvl="0" marL="0" rtl="0" algn="l">
              <a:spcBef>
                <a:spcPts val="0"/>
              </a:spcBef>
              <a:spcAft>
                <a:spcPts val="0"/>
              </a:spcAft>
              <a:buNone/>
            </a:pPr>
            <a:r>
              <a:rPr lang="en" sz="1300">
                <a:solidFill>
                  <a:schemeClr val="dk2"/>
                </a:solidFill>
              </a:rPr>
              <a:t>À cette fin, l’idée est que les responsables CNRS de chaque pilier du Réseau présentent brièvement l’état des implications et des activités du côté français en connexion avec l'Amérique latine. Ces activités peuvent être du développement technique, ou d'analyse ou théorique: on ne se restreint pas. Le but est d'avoir une idée des projets qui pourraient émaner du réseau.</a:t>
            </a:r>
            <a:endParaRPr sz="1300">
              <a:solidFill>
                <a:schemeClr val="dk2"/>
              </a:solidFill>
            </a:endParaRPr>
          </a:p>
          <a:p>
            <a:pPr indent="0" lvl="0" marL="0" rtl="0" algn="l">
              <a:spcBef>
                <a:spcPts val="0"/>
              </a:spcBef>
              <a:spcAft>
                <a:spcPts val="0"/>
              </a:spcAft>
              <a:buNone/>
            </a:pPr>
            <a:r>
              <a:rPr lang="en" sz="1300">
                <a:solidFill>
                  <a:schemeClr val="dk2"/>
                </a:solidFill>
              </a:rPr>
              <a:t>De même, les collègues latino-américains responsables des différents piliers présenteront également un exposé résumant l’état de la recherche et l’implication régionale dans chacun de leurs piliers/expériences respectifs (avec un lien CNRS).” </a:t>
            </a:r>
            <a:endParaRPr sz="1300">
              <a:solidFill>
                <a:schemeClr val="dk2"/>
              </a:solidFill>
            </a:endParaRPr>
          </a:p>
          <a:p>
            <a:pPr indent="0" lvl="0" marL="0" rtl="0" algn="l">
              <a:spcBef>
                <a:spcPts val="0"/>
              </a:spcBef>
              <a:spcAft>
                <a:spcPts val="0"/>
              </a:spcAft>
              <a:buNone/>
            </a:pPr>
            <a:r>
              <a:t/>
            </a:r>
            <a:endParaRPr sz="1300">
              <a:solidFill>
                <a:schemeClr val="dk2"/>
              </a:solidFill>
            </a:endParaRPr>
          </a:p>
          <a:p>
            <a:pPr indent="0" lvl="0" marL="0" rtl="0" algn="l">
              <a:spcBef>
                <a:spcPts val="0"/>
              </a:spcBef>
              <a:spcAft>
                <a:spcPts val="0"/>
              </a:spcAft>
              <a:buNone/>
            </a:pPr>
            <a:r>
              <a:t/>
            </a:r>
            <a:endParaRPr sz="1300">
              <a:solidFill>
                <a:schemeClr val="dk2"/>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565" name="Shape 565"/>
        <p:cNvGrpSpPr/>
        <p:nvPr/>
      </p:nvGrpSpPr>
      <p:grpSpPr>
        <a:xfrm>
          <a:off x="0" y="0"/>
          <a:ext cx="0" cy="0"/>
          <a:chOff x="0" y="0"/>
          <a:chExt cx="0" cy="0"/>
        </a:xfrm>
      </p:grpSpPr>
      <p:sp>
        <p:nvSpPr>
          <p:cNvPr id="566" name="Google Shape;566;p51"/>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567" name="Google Shape;567;p51"/>
          <p:cNvSpPr txBox="1"/>
          <p:nvPr/>
        </p:nvSpPr>
        <p:spPr>
          <a:xfrm>
            <a:off x="734075" y="425650"/>
            <a:ext cx="6957900" cy="3613800"/>
          </a:xfrm>
          <a:prstGeom prst="rect">
            <a:avLst/>
          </a:prstGeom>
          <a:noFill/>
          <a:ln>
            <a:noFill/>
          </a:ln>
        </p:spPr>
        <p:txBody>
          <a:bodyPr anchorCtr="0" anchor="t" bIns="91425" lIns="91425" spcFirstLastPara="1" rIns="91425" wrap="square" tIns="91425">
            <a:noAutofit/>
          </a:bodyPr>
          <a:lstStyle/>
          <a:p>
            <a:pPr indent="-342900" lvl="0" marL="457200" rtl="0" algn="l">
              <a:spcBef>
                <a:spcPts val="0"/>
              </a:spcBef>
              <a:spcAft>
                <a:spcPts val="0"/>
              </a:spcAft>
              <a:buClr>
                <a:schemeClr val="dk2"/>
              </a:buClr>
              <a:buSzPts val="1800"/>
              <a:buChar char="●"/>
            </a:pPr>
            <a:r>
              <a:rPr lang="en" sz="1800">
                <a:solidFill>
                  <a:schemeClr val="dk2"/>
                </a:solidFill>
              </a:rPr>
              <a:t>J-PAS, UNIONS (already collaborators Brazil – Rio?), possible synergies for mitigation of intrinsic alignments using UNIONS shapes/shear and J-PAS photo-zs. Also target </a:t>
            </a:r>
            <a:r>
              <a:rPr lang="en" sz="1800">
                <a:solidFill>
                  <a:schemeClr val="dk2"/>
                </a:solidFill>
              </a:rPr>
              <a:t>selections for spectroscopy are made easier.</a:t>
            </a:r>
            <a:endParaRPr sz="1800">
              <a:solidFill>
                <a:schemeClr val="dk2"/>
              </a:solidFill>
            </a:endParaRPr>
          </a:p>
          <a:p>
            <a:pPr indent="-342900" lvl="0" marL="457200" rtl="0" algn="l">
              <a:spcBef>
                <a:spcPts val="0"/>
              </a:spcBef>
              <a:spcAft>
                <a:spcPts val="0"/>
              </a:spcAft>
              <a:buClr>
                <a:schemeClr val="dk2"/>
              </a:buClr>
              <a:buSzPts val="1800"/>
              <a:buChar char="●"/>
            </a:pPr>
            <a:r>
              <a:rPr lang="en" sz="1800">
                <a:solidFill>
                  <a:schemeClr val="dk2"/>
                </a:solidFill>
              </a:rPr>
              <a:t>Atlast (G. Lagache), Concerto/APEX (CEA?), CCAT  (Chile: R Reeves)</a:t>
            </a:r>
            <a:endParaRPr sz="1800">
              <a:solidFill>
                <a:schemeClr val="dk2"/>
              </a:solidFill>
            </a:endParaRPr>
          </a:p>
          <a:p>
            <a:pPr indent="-342900" lvl="0" marL="457200" rtl="0" algn="l">
              <a:spcBef>
                <a:spcPts val="0"/>
              </a:spcBef>
              <a:spcAft>
                <a:spcPts val="0"/>
              </a:spcAft>
              <a:buClr>
                <a:schemeClr val="dk2"/>
              </a:buClr>
              <a:buSzPts val="1800"/>
              <a:buChar char="●"/>
            </a:pPr>
            <a:r>
              <a:rPr lang="en" sz="1800">
                <a:solidFill>
                  <a:schemeClr val="dk2"/>
                </a:solidFill>
              </a:rPr>
              <a:t>QUBIC (APC)</a:t>
            </a:r>
            <a:endParaRPr sz="1800">
              <a:solidFill>
                <a:schemeClr val="dk2"/>
              </a:solidFill>
            </a:endParaRPr>
          </a:p>
          <a:p>
            <a:pPr indent="-342900" lvl="0" marL="457200" rtl="0" algn="l">
              <a:spcBef>
                <a:spcPts val="0"/>
              </a:spcBef>
              <a:spcAft>
                <a:spcPts val="0"/>
              </a:spcAft>
              <a:buClr>
                <a:schemeClr val="dk2"/>
              </a:buClr>
              <a:buSzPts val="1800"/>
              <a:buChar char="●"/>
            </a:pPr>
            <a:r>
              <a:rPr lang="en" sz="1800">
                <a:solidFill>
                  <a:schemeClr val="dk2"/>
                </a:solidFill>
              </a:rPr>
              <a:t>Rubin/LSST: Strong lensing (Chile: T Anguita, V Motta,   France: Canameras, Gavazzi,  Brazil: M Makler)</a:t>
            </a:r>
            <a:endParaRPr sz="1800">
              <a:solidFill>
                <a:schemeClr val="dk2"/>
              </a:solidFill>
            </a:endParaRPr>
          </a:p>
          <a:p>
            <a:pPr indent="-342900" lvl="0" marL="457200" rtl="0" algn="l">
              <a:spcBef>
                <a:spcPts val="0"/>
              </a:spcBef>
              <a:spcAft>
                <a:spcPts val="0"/>
              </a:spcAft>
              <a:buClr>
                <a:schemeClr val="dk2"/>
              </a:buClr>
              <a:buSzPts val="1800"/>
              <a:buChar char="●"/>
            </a:pPr>
            <a:r>
              <a:rPr lang="en" sz="1800">
                <a:solidFill>
                  <a:schemeClr val="dk2"/>
                </a:solidFill>
              </a:rPr>
              <a:t>4MOST: (Fr: Krogager, Richard,  Chile: F Bauer,  C Haines,... )</a:t>
            </a:r>
            <a:endParaRPr sz="1800">
              <a:solidFill>
                <a:schemeClr val="dk2"/>
              </a:solidFill>
            </a:endParaRPr>
          </a:p>
          <a:p>
            <a:pPr indent="-342900" lvl="0" marL="457200" rtl="0" algn="l">
              <a:spcBef>
                <a:spcPts val="0"/>
              </a:spcBef>
              <a:spcAft>
                <a:spcPts val="0"/>
              </a:spcAft>
              <a:buClr>
                <a:schemeClr val="dk2"/>
              </a:buClr>
              <a:buSzPts val="1800"/>
              <a:buChar char="●"/>
            </a:pPr>
            <a:r>
              <a:rPr lang="en" sz="1800">
                <a:solidFill>
                  <a:schemeClr val="dk2"/>
                </a:solidFill>
              </a:rPr>
              <a:t>PFS:  (LAM: de la Torre, Arnouts, Laporte), Japan/USA, Brazil (USP+)</a:t>
            </a:r>
            <a:endParaRPr sz="1800">
              <a:solidFill>
                <a:schemeClr val="dk2"/>
              </a:solidFill>
            </a:endParaRPr>
          </a:p>
          <a:p>
            <a:pPr indent="-342900" lvl="0" marL="457200" rtl="0" algn="l">
              <a:spcBef>
                <a:spcPts val="0"/>
              </a:spcBef>
              <a:spcAft>
                <a:spcPts val="0"/>
              </a:spcAft>
              <a:buClr>
                <a:schemeClr val="dk2"/>
              </a:buClr>
              <a:buSzPts val="1800"/>
              <a:buChar char="●"/>
            </a:pPr>
            <a:r>
              <a:rPr lang="en" sz="1800">
                <a:solidFill>
                  <a:schemeClr val="dk2"/>
                </a:solidFill>
              </a:rPr>
              <a:t>WEAVE-QSO/J-PAS: collab between M Pieri (LAM) and R Abramo (USP)... extension in the context of ELT/MOSAIC planned!</a:t>
            </a:r>
            <a:endParaRPr sz="1800">
              <a:solidFill>
                <a:schemeClr val="dk2"/>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1" name="Shape 571"/>
        <p:cNvGrpSpPr/>
        <p:nvPr/>
      </p:nvGrpSpPr>
      <p:grpSpPr>
        <a:xfrm>
          <a:off x="0" y="0"/>
          <a:ext cx="0" cy="0"/>
          <a:chOff x="0" y="0"/>
          <a:chExt cx="0" cy="0"/>
        </a:xfrm>
      </p:grpSpPr>
      <p:sp>
        <p:nvSpPr>
          <p:cNvPr id="572" name="Google Shape;572;p5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573" name="Google Shape;573;p52"/>
          <p:cNvPicPr preferRelativeResize="0"/>
          <p:nvPr/>
        </p:nvPicPr>
        <p:blipFill>
          <a:blip r:embed="rId3">
            <a:alphaModFix/>
          </a:blip>
          <a:stretch>
            <a:fillRect/>
          </a:stretch>
        </p:blipFill>
        <p:spPr>
          <a:xfrm>
            <a:off x="152400" y="152400"/>
            <a:ext cx="3810000" cy="904875"/>
          </a:xfrm>
          <a:prstGeom prst="rect">
            <a:avLst/>
          </a:prstGeom>
          <a:noFill/>
          <a:ln>
            <a:noFill/>
          </a:ln>
        </p:spPr>
      </p:pic>
      <p:sp>
        <p:nvSpPr>
          <p:cNvPr id="574" name="Google Shape;574;p52"/>
          <p:cNvSpPr txBox="1"/>
          <p:nvPr/>
        </p:nvSpPr>
        <p:spPr>
          <a:xfrm>
            <a:off x="1067450" y="220075"/>
            <a:ext cx="6603300" cy="769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900"/>
              <a:t>J-PAS: </a:t>
            </a:r>
            <a:r>
              <a:rPr b="1" lang="en" sz="1900"/>
              <a:t>Javalambre Physics of the Accelerating Universe Astrophysical Survey</a:t>
            </a:r>
            <a:endParaRPr b="1" sz="1900"/>
          </a:p>
        </p:txBody>
      </p:sp>
      <p:sp>
        <p:nvSpPr>
          <p:cNvPr id="575" name="Google Shape;575;p52"/>
          <p:cNvSpPr txBox="1"/>
          <p:nvPr/>
        </p:nvSpPr>
        <p:spPr>
          <a:xfrm>
            <a:off x="0" y="960645"/>
            <a:ext cx="9021300" cy="16932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t>Javalambre Physics of the Accelerating Universe Astrophysical Survey, J-PAS, is an unprecedented </a:t>
            </a:r>
            <a:r>
              <a:rPr b="1" lang="en"/>
              <a:t>photometric sky survey of 8500 deg2 (20%) visible from Javalambre in 59 colors</a:t>
            </a:r>
            <a:r>
              <a:rPr lang="en"/>
              <a:t>, using a set of broad, intermediate and narrow band filters. J-PAS will discover an unprecedented number of </a:t>
            </a:r>
            <a:r>
              <a:rPr b="1" lang="en"/>
              <a:t>stars, galaxies, supernovas, quasars and solar system objects</a:t>
            </a:r>
            <a:r>
              <a:rPr lang="en"/>
              <a:t>, which will be mapped with exquisite accuracy. The innovative designs of the J-PAS camera and filter system will allow, for the first time, to map not only the positions of hundreds of millions of galaxies in the sky, but their individual distances to us as well, providing the first complete 3D map of the Universe.</a:t>
            </a:r>
            <a:endParaRPr/>
          </a:p>
        </p:txBody>
      </p:sp>
      <p:pic>
        <p:nvPicPr>
          <p:cNvPr id="576" name="Google Shape;576;p52"/>
          <p:cNvPicPr preferRelativeResize="0"/>
          <p:nvPr/>
        </p:nvPicPr>
        <p:blipFill>
          <a:blip r:embed="rId4">
            <a:alphaModFix/>
          </a:blip>
          <a:stretch>
            <a:fillRect/>
          </a:stretch>
        </p:blipFill>
        <p:spPr>
          <a:xfrm>
            <a:off x="152400" y="2699660"/>
            <a:ext cx="5034948" cy="2303925"/>
          </a:xfrm>
          <a:prstGeom prst="rect">
            <a:avLst/>
          </a:prstGeom>
          <a:noFill/>
          <a:ln>
            <a:noFill/>
          </a:ln>
        </p:spPr>
      </p:pic>
      <p:sp>
        <p:nvSpPr>
          <p:cNvPr id="577" name="Google Shape;577;p52"/>
          <p:cNvSpPr txBox="1"/>
          <p:nvPr/>
        </p:nvSpPr>
        <p:spPr>
          <a:xfrm>
            <a:off x="5187350" y="462701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5"/>
              </a:rPr>
              <a:t>https://www.j-pas.org/</a:t>
            </a:r>
            <a:r>
              <a:rPr lang="en"/>
              <a:t> </a:t>
            </a:r>
            <a:endParaRPr/>
          </a:p>
        </p:txBody>
      </p:sp>
      <p:sp>
        <p:nvSpPr>
          <p:cNvPr id="578" name="Google Shape;578;p52"/>
          <p:cNvSpPr txBox="1"/>
          <p:nvPr/>
        </p:nvSpPr>
        <p:spPr>
          <a:xfrm>
            <a:off x="5884032" y="2677329"/>
            <a:ext cx="31932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R.</a:t>
            </a:r>
            <a:r>
              <a:rPr lang="en"/>
              <a:t> Dupke (Observatorio Nacional do Río de Janeiro)</a:t>
            </a:r>
            <a:endParaRPr/>
          </a:p>
          <a:p>
            <a:pPr indent="0" lvl="0" marL="0" rtl="0" algn="l">
              <a:spcBef>
                <a:spcPts val="0"/>
              </a:spcBef>
              <a:spcAft>
                <a:spcPts val="0"/>
              </a:spcAft>
              <a:buNone/>
            </a:pPr>
            <a:r>
              <a:rPr lang="en"/>
              <a:t>R.</a:t>
            </a:r>
            <a:r>
              <a:rPr lang="en"/>
              <a:t> Abramo (Universidade de São Paulo)</a:t>
            </a:r>
            <a:endParaRPr/>
          </a:p>
        </p:txBody>
      </p:sp>
      <p:pic>
        <p:nvPicPr>
          <p:cNvPr id="579" name="Google Shape;579;p52"/>
          <p:cNvPicPr preferRelativeResize="0"/>
          <p:nvPr/>
        </p:nvPicPr>
        <p:blipFill>
          <a:blip r:embed="rId6">
            <a:alphaModFix/>
          </a:blip>
          <a:stretch>
            <a:fillRect/>
          </a:stretch>
        </p:blipFill>
        <p:spPr>
          <a:xfrm>
            <a:off x="5274058" y="3724159"/>
            <a:ext cx="571699" cy="381416"/>
          </a:xfrm>
          <a:prstGeom prst="rect">
            <a:avLst/>
          </a:prstGeom>
          <a:noFill/>
          <a:ln>
            <a:noFill/>
          </a:ln>
          <a:effectLst>
            <a:outerShdw blurRad="37251" rotWithShape="0" algn="bl" dir="5400000" dist="12417">
              <a:srgbClr val="000000">
                <a:alpha val="50000"/>
              </a:srgbClr>
            </a:outerShdw>
          </a:effectLst>
        </p:spPr>
      </p:pic>
      <p:pic>
        <p:nvPicPr>
          <p:cNvPr id="580" name="Google Shape;580;p52"/>
          <p:cNvPicPr preferRelativeResize="0"/>
          <p:nvPr/>
        </p:nvPicPr>
        <p:blipFill>
          <a:blip r:embed="rId7">
            <a:alphaModFix/>
          </a:blip>
          <a:stretch>
            <a:fillRect/>
          </a:stretch>
        </p:blipFill>
        <p:spPr>
          <a:xfrm>
            <a:off x="5274057" y="2758049"/>
            <a:ext cx="571712" cy="400201"/>
          </a:xfrm>
          <a:prstGeom prst="rect">
            <a:avLst/>
          </a:prstGeom>
          <a:noFill/>
          <a:ln>
            <a:noFill/>
          </a:ln>
          <a:effectLst>
            <a:outerShdw blurRad="57150" rotWithShape="0" algn="bl" dir="5400000" dist="19050">
              <a:srgbClr val="000000">
                <a:alpha val="50000"/>
              </a:srgbClr>
            </a:outerShdw>
          </a:effectLst>
        </p:spPr>
      </p:pic>
      <p:sp>
        <p:nvSpPr>
          <p:cNvPr id="581" name="Google Shape;581;p52"/>
          <p:cNvSpPr txBox="1"/>
          <p:nvPr/>
        </p:nvSpPr>
        <p:spPr>
          <a:xfrm>
            <a:off x="5884032" y="3714774"/>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M. Pieri (LAM)</a:t>
            </a:r>
            <a:endParaRPr/>
          </a:p>
        </p:txBody>
      </p:sp>
      <p:sp>
        <p:nvSpPr>
          <p:cNvPr id="582" name="Google Shape;582;p52"/>
          <p:cNvSpPr txBox="1"/>
          <p:nvPr/>
        </p:nvSpPr>
        <p:spPr>
          <a:xfrm>
            <a:off x="7275000" y="4227100"/>
            <a:ext cx="17682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t>↔ </a:t>
            </a:r>
            <a:r>
              <a:rPr b="1" lang="en"/>
              <a:t>WEAVE-QSO</a:t>
            </a:r>
            <a:endParaRPr b="1"/>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6" name="Shape 586"/>
        <p:cNvGrpSpPr/>
        <p:nvPr/>
      </p:nvGrpSpPr>
      <p:grpSpPr>
        <a:xfrm>
          <a:off x="0" y="0"/>
          <a:ext cx="0" cy="0"/>
          <a:chOff x="0" y="0"/>
          <a:chExt cx="0" cy="0"/>
        </a:xfrm>
      </p:grpSpPr>
      <p:sp>
        <p:nvSpPr>
          <p:cNvPr id="587" name="Google Shape;587;p53"/>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588" name="Google Shape;588;p53"/>
          <p:cNvPicPr preferRelativeResize="0"/>
          <p:nvPr/>
        </p:nvPicPr>
        <p:blipFill rotWithShape="1">
          <a:blip r:embed="rId3">
            <a:alphaModFix/>
          </a:blip>
          <a:srcRect b="8396" l="4369" r="4606" t="17956"/>
          <a:stretch/>
        </p:blipFill>
        <p:spPr>
          <a:xfrm>
            <a:off x="150250" y="104550"/>
            <a:ext cx="5724099" cy="3007576"/>
          </a:xfrm>
          <a:prstGeom prst="rect">
            <a:avLst/>
          </a:prstGeom>
          <a:noFill/>
          <a:ln>
            <a:noFill/>
          </a:ln>
        </p:spPr>
      </p:pic>
      <p:sp>
        <p:nvSpPr>
          <p:cNvPr id="589" name="Google Shape;589;p53"/>
          <p:cNvSpPr txBox="1"/>
          <p:nvPr/>
        </p:nvSpPr>
        <p:spPr>
          <a:xfrm>
            <a:off x="5941000" y="2630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4"/>
              </a:rPr>
              <a:t>https://www.skysurvey.cc/</a:t>
            </a:r>
            <a:r>
              <a:rPr lang="en"/>
              <a:t> </a:t>
            </a:r>
            <a:endParaRPr/>
          </a:p>
        </p:txBody>
      </p:sp>
      <p:sp>
        <p:nvSpPr>
          <p:cNvPr id="590" name="Google Shape;590;p53"/>
          <p:cNvSpPr txBox="1"/>
          <p:nvPr/>
        </p:nvSpPr>
        <p:spPr>
          <a:xfrm>
            <a:off x="6021150" y="357909"/>
            <a:ext cx="30000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J.-C. Cuillandre (CEA)</a:t>
            </a:r>
            <a:endParaRPr/>
          </a:p>
          <a:p>
            <a:pPr indent="0" lvl="0" marL="0" rtl="0" algn="l">
              <a:spcBef>
                <a:spcPts val="0"/>
              </a:spcBef>
              <a:spcAft>
                <a:spcPts val="0"/>
              </a:spcAft>
              <a:buNone/>
            </a:pPr>
            <a:r>
              <a:rPr lang="en"/>
              <a:t>M. Kilbinger (CEA)</a:t>
            </a:r>
            <a:endParaRPr/>
          </a:p>
          <a:p>
            <a:pPr indent="0" lvl="0" marL="0" rtl="0" algn="l">
              <a:spcBef>
                <a:spcPts val="0"/>
              </a:spcBef>
              <a:spcAft>
                <a:spcPts val="0"/>
              </a:spcAft>
              <a:buNone/>
            </a:pPr>
            <a:r>
              <a:rPr lang="en"/>
              <a:t>R. Gavazzi (LAM)</a:t>
            </a:r>
            <a:endParaRPr/>
          </a:p>
        </p:txBody>
      </p:sp>
      <p:pic>
        <p:nvPicPr>
          <p:cNvPr id="591" name="Google Shape;591;p53"/>
          <p:cNvPicPr preferRelativeResize="0"/>
          <p:nvPr/>
        </p:nvPicPr>
        <p:blipFill>
          <a:blip r:embed="rId5">
            <a:alphaModFix/>
          </a:blip>
          <a:stretch>
            <a:fillRect/>
          </a:stretch>
        </p:blipFill>
        <p:spPr>
          <a:xfrm>
            <a:off x="8043728" y="477294"/>
            <a:ext cx="977411" cy="652117"/>
          </a:xfrm>
          <a:prstGeom prst="rect">
            <a:avLst/>
          </a:prstGeom>
          <a:noFill/>
          <a:ln>
            <a:noFill/>
          </a:ln>
          <a:effectLst>
            <a:outerShdw blurRad="37251" rotWithShape="0" algn="bl" dir="5400000" dist="12417">
              <a:srgbClr val="000000">
                <a:alpha val="50000"/>
              </a:srgbClr>
            </a:outerShdw>
          </a:effectLst>
        </p:spPr>
      </p:pic>
      <p:pic>
        <p:nvPicPr>
          <p:cNvPr id="592" name="Google Shape;592;p53"/>
          <p:cNvPicPr preferRelativeResize="0"/>
          <p:nvPr/>
        </p:nvPicPr>
        <p:blipFill>
          <a:blip r:embed="rId6">
            <a:alphaModFix/>
          </a:blip>
          <a:stretch>
            <a:fillRect/>
          </a:stretch>
        </p:blipFill>
        <p:spPr>
          <a:xfrm>
            <a:off x="8043725" y="1180200"/>
            <a:ext cx="977424" cy="684195"/>
          </a:xfrm>
          <a:prstGeom prst="rect">
            <a:avLst/>
          </a:prstGeom>
          <a:noFill/>
          <a:ln>
            <a:noFill/>
          </a:ln>
          <a:effectLst>
            <a:outerShdw blurRad="57150" rotWithShape="0" algn="bl" dir="5400000" dist="19050">
              <a:srgbClr val="000000">
                <a:alpha val="50000"/>
              </a:srgbClr>
            </a:outerShdw>
          </a:effectLst>
        </p:spPr>
      </p:pic>
      <p:sp>
        <p:nvSpPr>
          <p:cNvPr id="593" name="Google Shape;593;p53"/>
          <p:cNvSpPr txBox="1"/>
          <p:nvPr/>
        </p:nvSpPr>
        <p:spPr>
          <a:xfrm>
            <a:off x="6021150" y="1164377"/>
            <a:ext cx="20226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L. Ferreira (</a:t>
            </a:r>
            <a:r>
              <a:rPr lang="en"/>
              <a:t>Universidade Federal do Rio Grande</a:t>
            </a:r>
            <a:r>
              <a:rPr lang="en"/>
              <a:t>)</a:t>
            </a:r>
            <a:endParaRPr/>
          </a:p>
        </p:txBody>
      </p:sp>
      <p:sp>
        <p:nvSpPr>
          <p:cNvPr id="594" name="Google Shape;594;p53"/>
          <p:cNvSpPr txBox="1"/>
          <p:nvPr/>
        </p:nvSpPr>
        <p:spPr>
          <a:xfrm>
            <a:off x="0" y="3160557"/>
            <a:ext cx="9144000" cy="1754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The UNIONS collaboration operates through a </a:t>
            </a:r>
            <a:r>
              <a:rPr b="1" lang="en" sz="1000"/>
              <a:t>memorandum of understanding</a:t>
            </a:r>
            <a:r>
              <a:rPr lang="en" sz="1000"/>
              <a:t> between: </a:t>
            </a:r>
            <a:r>
              <a:rPr b="1" lang="en" sz="1000"/>
              <a:t>CFIS</a:t>
            </a:r>
            <a:r>
              <a:rPr lang="en" sz="1000"/>
              <a:t> (Canada-France Imaging Survey), </a:t>
            </a:r>
            <a:r>
              <a:rPr b="1" lang="en" sz="1000"/>
              <a:t>Pan-STARRS </a:t>
            </a:r>
            <a:r>
              <a:rPr lang="en" sz="1000"/>
              <a:t>(Panoramic Survey Telescope And Rapid Response System), </a:t>
            </a:r>
            <a:r>
              <a:rPr b="1" lang="en" sz="1000"/>
              <a:t>WISHES</a:t>
            </a:r>
            <a:r>
              <a:rPr lang="en" sz="1000"/>
              <a:t> (Wide Imaging with Subaru HSC of the Euclid Sky)</a:t>
            </a:r>
            <a:endParaRPr sz="1000"/>
          </a:p>
          <a:p>
            <a:pPr indent="0" lvl="0" marL="0" rtl="0" algn="l">
              <a:spcBef>
                <a:spcPts val="0"/>
              </a:spcBef>
              <a:spcAft>
                <a:spcPts val="0"/>
              </a:spcAft>
              <a:buNone/>
            </a:pPr>
            <a:r>
              <a:rPr lang="en" sz="1000"/>
              <a:t>New science is enabled by combining the CFIS u &amp; r from CFHT-MegaCam imaging with i imaging from Pan-STARRS, z imaging from WISHES using Subaru Hyper Suprime-Cam (HSC), and g band imaging using Canadian and University of Hawaii access by UNIONS co-leads to Subaru HSC through the Waterloo Hawaii IfA G-band Survey (WHIGS). The Canadian Astronomy Data Centre (CADC) provides logistic support for processing and distributing the UNIONS products, from raw images to advanced catalogs.</a:t>
            </a:r>
            <a:endParaRPr sz="1000"/>
          </a:p>
          <a:p>
            <a:pPr indent="0" lvl="0" marL="0" rtl="0" algn="l">
              <a:spcBef>
                <a:spcPts val="0"/>
              </a:spcBef>
              <a:spcAft>
                <a:spcPts val="0"/>
              </a:spcAft>
              <a:buNone/>
            </a:pPr>
            <a:r>
              <a:rPr b="1" lang="en"/>
              <a:t>→ Weak gravitational lensing, Galaxy clustering and large-scale structure,  Cross-correlations (multi-probe cosmology), Galaxy evolution and astrophysics, Milky Way and nearby Universe science, Strong lensing and clusters</a:t>
            </a:r>
            <a:endParaRPr b="1"/>
          </a:p>
        </p:txBody>
      </p:sp>
      <p:sp>
        <p:nvSpPr>
          <p:cNvPr id="595" name="Google Shape;595;p53"/>
          <p:cNvSpPr txBox="1"/>
          <p:nvPr/>
        </p:nvSpPr>
        <p:spPr>
          <a:xfrm>
            <a:off x="5874350" y="2041150"/>
            <a:ext cx="3269700" cy="12621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000"/>
              <a:t>UNIONS brings together more than 200 astronomers from the international community and is a close collaboration of three major Hawaii-based facilities – the Subaru Telescope, Pan-STARRS, and the Canada-France-Hawaii Telescope (CFHT) – to enable a tremendous breadth of new science in the era of survey astronomy. </a:t>
            </a:r>
            <a:endParaRPr sz="1000"/>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9" name="Shape 599"/>
        <p:cNvGrpSpPr/>
        <p:nvPr/>
      </p:nvGrpSpPr>
      <p:grpSpPr>
        <a:xfrm>
          <a:off x="0" y="0"/>
          <a:ext cx="0" cy="0"/>
          <a:chOff x="0" y="0"/>
          <a:chExt cx="0" cy="0"/>
        </a:xfrm>
      </p:grpSpPr>
      <p:sp>
        <p:nvSpPr>
          <p:cNvPr id="600" name="Google Shape;600;p54"/>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601" name="Google Shape;601;p54"/>
          <p:cNvPicPr preferRelativeResize="0"/>
          <p:nvPr/>
        </p:nvPicPr>
        <p:blipFill>
          <a:blip r:embed="rId3">
            <a:alphaModFix/>
          </a:blip>
          <a:stretch>
            <a:fillRect/>
          </a:stretch>
        </p:blipFill>
        <p:spPr>
          <a:xfrm>
            <a:off x="152400" y="152400"/>
            <a:ext cx="4240799" cy="1216750"/>
          </a:xfrm>
          <a:prstGeom prst="rect">
            <a:avLst/>
          </a:prstGeom>
          <a:noFill/>
          <a:ln>
            <a:noFill/>
          </a:ln>
        </p:spPr>
      </p:pic>
      <p:sp>
        <p:nvSpPr>
          <p:cNvPr id="602" name="Google Shape;602;p54"/>
          <p:cNvSpPr txBox="1"/>
          <p:nvPr/>
        </p:nvSpPr>
        <p:spPr>
          <a:xfrm>
            <a:off x="152400" y="142575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4"/>
              </a:rPr>
              <a:t>https://www.atlast.uio.no/</a:t>
            </a:r>
            <a:r>
              <a:rPr lang="en"/>
              <a:t> </a:t>
            </a:r>
            <a:endParaRPr/>
          </a:p>
        </p:txBody>
      </p:sp>
      <p:pic>
        <p:nvPicPr>
          <p:cNvPr id="603" name="Google Shape;603;p54"/>
          <p:cNvPicPr preferRelativeResize="0"/>
          <p:nvPr/>
        </p:nvPicPr>
        <p:blipFill>
          <a:blip r:embed="rId5">
            <a:alphaModFix/>
          </a:blip>
          <a:stretch>
            <a:fillRect/>
          </a:stretch>
        </p:blipFill>
        <p:spPr>
          <a:xfrm>
            <a:off x="229300" y="3628321"/>
            <a:ext cx="984300" cy="1356428"/>
          </a:xfrm>
          <a:prstGeom prst="rect">
            <a:avLst/>
          </a:prstGeom>
          <a:noFill/>
          <a:ln>
            <a:noFill/>
          </a:ln>
        </p:spPr>
      </p:pic>
      <p:sp>
        <p:nvSpPr>
          <p:cNvPr id="604" name="Google Shape;604;p54"/>
          <p:cNvSpPr txBox="1"/>
          <p:nvPr/>
        </p:nvSpPr>
        <p:spPr>
          <a:xfrm>
            <a:off x="1276950" y="4483638"/>
            <a:ext cx="984300" cy="44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Prof. Felipe Diaz-Alvarado (U. Chile)</a:t>
            </a:r>
            <a:endParaRPr sz="1000">
              <a:solidFill>
                <a:schemeClr val="dk1"/>
              </a:solidFill>
            </a:endParaRPr>
          </a:p>
        </p:txBody>
      </p:sp>
      <p:pic>
        <p:nvPicPr>
          <p:cNvPr id="605" name="Google Shape;605;p54"/>
          <p:cNvPicPr preferRelativeResize="0"/>
          <p:nvPr/>
        </p:nvPicPr>
        <p:blipFill>
          <a:blip r:embed="rId6">
            <a:alphaModFix/>
          </a:blip>
          <a:stretch>
            <a:fillRect/>
          </a:stretch>
        </p:blipFill>
        <p:spPr>
          <a:xfrm>
            <a:off x="2458100" y="3628325"/>
            <a:ext cx="1101481" cy="1400875"/>
          </a:xfrm>
          <a:prstGeom prst="rect">
            <a:avLst/>
          </a:prstGeom>
          <a:noFill/>
          <a:ln>
            <a:noFill/>
          </a:ln>
        </p:spPr>
      </p:pic>
      <p:sp>
        <p:nvSpPr>
          <p:cNvPr id="606" name="Google Shape;606;p54"/>
          <p:cNvSpPr txBox="1"/>
          <p:nvPr/>
        </p:nvSpPr>
        <p:spPr>
          <a:xfrm>
            <a:off x="3616825" y="4382700"/>
            <a:ext cx="9150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Benjamin Magnelli (CEA)</a:t>
            </a:r>
            <a:endParaRPr sz="1000"/>
          </a:p>
        </p:txBody>
      </p:sp>
      <p:pic>
        <p:nvPicPr>
          <p:cNvPr id="607" name="Google Shape;607;p54"/>
          <p:cNvPicPr preferRelativeResize="0"/>
          <p:nvPr/>
        </p:nvPicPr>
        <p:blipFill rotWithShape="1">
          <a:blip r:embed="rId7">
            <a:alphaModFix/>
          </a:blip>
          <a:srcRect b="0" l="4374" r="9515" t="0"/>
          <a:stretch/>
        </p:blipFill>
        <p:spPr>
          <a:xfrm>
            <a:off x="4589100" y="3606088"/>
            <a:ext cx="1048200" cy="1400875"/>
          </a:xfrm>
          <a:prstGeom prst="rect">
            <a:avLst/>
          </a:prstGeom>
          <a:noFill/>
          <a:ln>
            <a:noFill/>
          </a:ln>
        </p:spPr>
      </p:pic>
      <p:sp>
        <p:nvSpPr>
          <p:cNvPr id="608" name="Google Shape;608;p54"/>
          <p:cNvSpPr txBox="1"/>
          <p:nvPr/>
        </p:nvSpPr>
        <p:spPr>
          <a:xfrm>
            <a:off x="5669050" y="4206575"/>
            <a:ext cx="1048200" cy="800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Alessandro Monfardini (CNRS/Néel)</a:t>
            </a:r>
            <a:endParaRPr sz="1000"/>
          </a:p>
          <a:p>
            <a:pPr indent="0" lvl="0" marL="0" rtl="0" algn="l">
              <a:spcBef>
                <a:spcPts val="0"/>
              </a:spcBef>
              <a:spcAft>
                <a:spcPts val="0"/>
              </a:spcAft>
              <a:buNone/>
            </a:pPr>
            <a:r>
              <a:t/>
            </a:r>
            <a:endParaRPr sz="1000"/>
          </a:p>
        </p:txBody>
      </p:sp>
      <p:pic>
        <p:nvPicPr>
          <p:cNvPr id="609" name="Google Shape;609;p54"/>
          <p:cNvPicPr preferRelativeResize="0"/>
          <p:nvPr/>
        </p:nvPicPr>
        <p:blipFill>
          <a:blip r:embed="rId8">
            <a:alphaModFix/>
          </a:blip>
          <a:stretch>
            <a:fillRect/>
          </a:stretch>
        </p:blipFill>
        <p:spPr>
          <a:xfrm>
            <a:off x="4478950" y="152400"/>
            <a:ext cx="4542202" cy="2879304"/>
          </a:xfrm>
          <a:prstGeom prst="rect">
            <a:avLst/>
          </a:prstGeom>
          <a:noFill/>
          <a:ln>
            <a:noFill/>
          </a:ln>
          <a:effectLst>
            <a:outerShdw blurRad="57150" rotWithShape="0" algn="bl" dir="5400000" dist="19050">
              <a:srgbClr val="000000">
                <a:alpha val="50000"/>
              </a:srgbClr>
            </a:outerShdw>
          </a:effectLst>
        </p:spPr>
      </p:pic>
      <p:pic>
        <p:nvPicPr>
          <p:cNvPr id="610" name="Google Shape;610;p54"/>
          <p:cNvPicPr preferRelativeResize="0"/>
          <p:nvPr/>
        </p:nvPicPr>
        <p:blipFill>
          <a:blip r:embed="rId9">
            <a:alphaModFix/>
          </a:blip>
          <a:stretch>
            <a:fillRect/>
          </a:stretch>
        </p:blipFill>
        <p:spPr>
          <a:xfrm>
            <a:off x="1280402" y="3642220"/>
            <a:ext cx="977410" cy="651601"/>
          </a:xfrm>
          <a:prstGeom prst="rect">
            <a:avLst/>
          </a:prstGeom>
          <a:noFill/>
          <a:ln>
            <a:noFill/>
          </a:ln>
          <a:effectLst>
            <a:outerShdw blurRad="37251" rotWithShape="0" algn="bl" dir="5400000" dist="12417">
              <a:srgbClr val="000000">
                <a:alpha val="50000"/>
              </a:srgbClr>
            </a:outerShdw>
          </a:effectLst>
        </p:spPr>
      </p:pic>
      <p:pic>
        <p:nvPicPr>
          <p:cNvPr id="611" name="Google Shape;611;p54"/>
          <p:cNvPicPr preferRelativeResize="0"/>
          <p:nvPr/>
        </p:nvPicPr>
        <p:blipFill>
          <a:blip r:embed="rId10">
            <a:alphaModFix/>
          </a:blip>
          <a:stretch>
            <a:fillRect/>
          </a:stretch>
        </p:blipFill>
        <p:spPr>
          <a:xfrm>
            <a:off x="3585628" y="3641969"/>
            <a:ext cx="977411" cy="652117"/>
          </a:xfrm>
          <a:prstGeom prst="rect">
            <a:avLst/>
          </a:prstGeom>
          <a:noFill/>
          <a:ln>
            <a:noFill/>
          </a:ln>
          <a:effectLst>
            <a:outerShdw blurRad="37251" rotWithShape="0" algn="bl" dir="5400000" dist="12417">
              <a:srgbClr val="000000">
                <a:alpha val="50000"/>
              </a:srgbClr>
            </a:outerShdw>
          </a:effectLst>
        </p:spPr>
      </p:pic>
      <p:sp>
        <p:nvSpPr>
          <p:cNvPr id="612" name="Google Shape;612;p54"/>
          <p:cNvSpPr txBox="1"/>
          <p:nvPr/>
        </p:nvSpPr>
        <p:spPr>
          <a:xfrm>
            <a:off x="76200" y="1781900"/>
            <a:ext cx="4393200" cy="126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t>AtLAST</a:t>
            </a:r>
            <a:r>
              <a:rPr lang="en"/>
              <a:t> is a concept for a next generation 50-meter class single-dish astronomical observatory operating at sub-millimeter and millimeter wavelengths, run as a facility telescope by an international partnership and powered by renewable energy.</a:t>
            </a:r>
            <a:endParaRPr/>
          </a:p>
        </p:txBody>
      </p:sp>
      <p:sp>
        <p:nvSpPr>
          <p:cNvPr id="613" name="Google Shape;613;p54"/>
          <p:cNvSpPr txBox="1"/>
          <p:nvPr/>
        </p:nvSpPr>
        <p:spPr>
          <a:xfrm>
            <a:off x="7823250" y="4206575"/>
            <a:ext cx="10482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t>G. Lagache (LAM)</a:t>
            </a:r>
            <a:endParaRPr sz="1100"/>
          </a:p>
        </p:txBody>
      </p:sp>
      <p:pic>
        <p:nvPicPr>
          <p:cNvPr id="614" name="Google Shape;614;p54"/>
          <p:cNvPicPr preferRelativeResize="0"/>
          <p:nvPr/>
        </p:nvPicPr>
        <p:blipFill>
          <a:blip r:embed="rId11">
            <a:alphaModFix/>
          </a:blip>
          <a:stretch>
            <a:fillRect/>
          </a:stretch>
        </p:blipFill>
        <p:spPr>
          <a:xfrm>
            <a:off x="6795978" y="3431693"/>
            <a:ext cx="1101475" cy="1652818"/>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8" name="Shape 618"/>
        <p:cNvGrpSpPr/>
        <p:nvPr/>
      </p:nvGrpSpPr>
      <p:grpSpPr>
        <a:xfrm>
          <a:off x="0" y="0"/>
          <a:ext cx="0" cy="0"/>
          <a:chOff x="0" y="0"/>
          <a:chExt cx="0" cy="0"/>
        </a:xfrm>
      </p:grpSpPr>
      <p:sp>
        <p:nvSpPr>
          <p:cNvPr id="619" name="Google Shape;619;p55"/>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620" name="Google Shape;620;p55"/>
          <p:cNvSpPr txBox="1"/>
          <p:nvPr/>
        </p:nvSpPr>
        <p:spPr>
          <a:xfrm>
            <a:off x="7396200" y="127000"/>
            <a:ext cx="1747800" cy="126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3"/>
              </a:rPr>
              <a:t>https://www.apex-telescope.org/ns/observing/the-telescope/instruments/concerto/</a:t>
            </a:r>
            <a:r>
              <a:rPr lang="en"/>
              <a:t> </a:t>
            </a:r>
            <a:endParaRPr/>
          </a:p>
        </p:txBody>
      </p:sp>
      <p:pic>
        <p:nvPicPr>
          <p:cNvPr id="621" name="Google Shape;621;p55"/>
          <p:cNvPicPr preferRelativeResize="0"/>
          <p:nvPr/>
        </p:nvPicPr>
        <p:blipFill rotWithShape="1">
          <a:blip r:embed="rId4">
            <a:alphaModFix/>
          </a:blip>
          <a:srcRect b="6551" l="12802" r="12593" t="0"/>
          <a:stretch/>
        </p:blipFill>
        <p:spPr>
          <a:xfrm>
            <a:off x="76800" y="18981"/>
            <a:ext cx="7130450" cy="5024120"/>
          </a:xfrm>
          <a:prstGeom prst="rect">
            <a:avLst/>
          </a:prstGeom>
          <a:noFill/>
          <a:ln>
            <a:noFill/>
          </a:ln>
        </p:spPr>
      </p:pic>
      <p:sp>
        <p:nvSpPr>
          <p:cNvPr id="622" name="Google Shape;622;p55"/>
          <p:cNvSpPr txBox="1"/>
          <p:nvPr/>
        </p:nvSpPr>
        <p:spPr>
          <a:xfrm>
            <a:off x="7569250" y="4158950"/>
            <a:ext cx="13380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t>G. Lagache (LAM) + LPSC + IPAG + Néel</a:t>
            </a:r>
            <a:endParaRPr sz="1200"/>
          </a:p>
        </p:txBody>
      </p:sp>
      <p:pic>
        <p:nvPicPr>
          <p:cNvPr id="623" name="Google Shape;623;p55"/>
          <p:cNvPicPr preferRelativeResize="0"/>
          <p:nvPr/>
        </p:nvPicPr>
        <p:blipFill>
          <a:blip r:embed="rId5">
            <a:alphaModFix/>
          </a:blip>
          <a:stretch>
            <a:fillRect/>
          </a:stretch>
        </p:blipFill>
        <p:spPr>
          <a:xfrm>
            <a:off x="7586128" y="3415819"/>
            <a:ext cx="977411" cy="652117"/>
          </a:xfrm>
          <a:prstGeom prst="rect">
            <a:avLst/>
          </a:prstGeom>
          <a:noFill/>
          <a:ln>
            <a:noFill/>
          </a:ln>
          <a:effectLst>
            <a:outerShdw blurRad="37251" rotWithShape="0" algn="bl" dir="5400000" dist="12417">
              <a:srgbClr val="000000">
                <a:alpha val="50000"/>
              </a:srgbClr>
            </a:outerShdw>
          </a:effectLst>
        </p:spPr>
      </p:pic>
      <p:sp>
        <p:nvSpPr>
          <p:cNvPr id="624" name="Google Shape;624;p55"/>
          <p:cNvSpPr txBox="1"/>
          <p:nvPr/>
        </p:nvSpPr>
        <p:spPr>
          <a:xfrm>
            <a:off x="7442243" y="2651125"/>
            <a:ext cx="1338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t>C. </a:t>
            </a:r>
            <a:r>
              <a:rPr lang="en" sz="1200"/>
              <a:t>Duran (ESO)</a:t>
            </a:r>
            <a:endParaRPr sz="1200"/>
          </a:p>
        </p:txBody>
      </p:sp>
      <p:pic>
        <p:nvPicPr>
          <p:cNvPr id="625" name="Google Shape;625;p55"/>
          <p:cNvPicPr preferRelativeResize="0"/>
          <p:nvPr/>
        </p:nvPicPr>
        <p:blipFill>
          <a:blip r:embed="rId6">
            <a:alphaModFix/>
          </a:blip>
          <a:stretch>
            <a:fillRect/>
          </a:stretch>
        </p:blipFill>
        <p:spPr>
          <a:xfrm>
            <a:off x="7586139" y="1961707"/>
            <a:ext cx="977410" cy="651601"/>
          </a:xfrm>
          <a:prstGeom prst="rect">
            <a:avLst/>
          </a:prstGeom>
          <a:noFill/>
          <a:ln>
            <a:noFill/>
          </a:ln>
          <a:effectLst>
            <a:outerShdw blurRad="37251" rotWithShape="0" algn="bl" dir="5400000" dist="12417">
              <a:srgbClr val="000000">
                <a:alpha val="50000"/>
              </a:srgbClr>
            </a:outerShdw>
          </a:effectLst>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9" name="Shape 629"/>
        <p:cNvGrpSpPr/>
        <p:nvPr/>
      </p:nvGrpSpPr>
      <p:grpSpPr>
        <a:xfrm>
          <a:off x="0" y="0"/>
          <a:ext cx="0" cy="0"/>
          <a:chOff x="0" y="0"/>
          <a:chExt cx="0" cy="0"/>
        </a:xfrm>
      </p:grpSpPr>
      <p:sp>
        <p:nvSpPr>
          <p:cNvPr id="630" name="Google Shape;630;p5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
        <p:nvSpPr>
          <p:cNvPr id="631" name="Google Shape;631;p56"/>
          <p:cNvSpPr txBox="1"/>
          <p:nvPr/>
        </p:nvSpPr>
        <p:spPr>
          <a:xfrm>
            <a:off x="0" y="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3"/>
              </a:rPr>
              <a:t>https://www.ccatobservatory.org/</a:t>
            </a:r>
            <a:r>
              <a:rPr lang="en"/>
              <a:t> </a:t>
            </a:r>
            <a:endParaRPr/>
          </a:p>
        </p:txBody>
      </p:sp>
      <p:pic>
        <p:nvPicPr>
          <p:cNvPr id="632" name="Google Shape;632;p56"/>
          <p:cNvPicPr preferRelativeResize="0"/>
          <p:nvPr/>
        </p:nvPicPr>
        <p:blipFill>
          <a:blip r:embed="rId4">
            <a:alphaModFix/>
          </a:blip>
          <a:stretch>
            <a:fillRect/>
          </a:stretch>
        </p:blipFill>
        <p:spPr>
          <a:xfrm>
            <a:off x="2743200" y="76350"/>
            <a:ext cx="3071465" cy="2303584"/>
          </a:xfrm>
          <a:prstGeom prst="rect">
            <a:avLst/>
          </a:prstGeom>
          <a:noFill/>
          <a:ln>
            <a:noFill/>
          </a:ln>
        </p:spPr>
      </p:pic>
      <p:pic>
        <p:nvPicPr>
          <p:cNvPr id="633" name="Google Shape;633;p56"/>
          <p:cNvPicPr preferRelativeResize="0"/>
          <p:nvPr/>
        </p:nvPicPr>
        <p:blipFill>
          <a:blip r:embed="rId5">
            <a:alphaModFix/>
          </a:blip>
          <a:stretch>
            <a:fillRect/>
          </a:stretch>
        </p:blipFill>
        <p:spPr>
          <a:xfrm>
            <a:off x="6211850" y="159500"/>
            <a:ext cx="2743126" cy="4768998"/>
          </a:xfrm>
          <a:prstGeom prst="rect">
            <a:avLst/>
          </a:prstGeom>
          <a:noFill/>
          <a:ln>
            <a:noFill/>
          </a:ln>
          <a:effectLst>
            <a:outerShdw blurRad="57150" rotWithShape="0" algn="bl" dir="5400000" dist="19050">
              <a:srgbClr val="000000">
                <a:alpha val="50000"/>
              </a:srgbClr>
            </a:outerShdw>
          </a:effectLst>
        </p:spPr>
      </p:pic>
      <p:sp>
        <p:nvSpPr>
          <p:cNvPr id="634" name="Google Shape;634;p56"/>
          <p:cNvSpPr txBox="1"/>
          <p:nvPr/>
        </p:nvSpPr>
        <p:spPr>
          <a:xfrm>
            <a:off x="1133225" y="3618775"/>
            <a:ext cx="4903200" cy="126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R. Reeves, A. Stutz  (Universidad de Concepción, Chile) </a:t>
            </a:r>
            <a:endParaRPr/>
          </a:p>
          <a:p>
            <a:pPr indent="0" lvl="0" marL="0" rtl="0" algn="l">
              <a:spcBef>
                <a:spcPts val="0"/>
              </a:spcBef>
              <a:spcAft>
                <a:spcPts val="0"/>
              </a:spcAft>
              <a:buNone/>
            </a:pPr>
            <a:r>
              <a:rPr lang="en"/>
              <a:t>M. </a:t>
            </a:r>
            <a:r>
              <a:rPr lang="en"/>
              <a:t>Aravena (Univ. Diego Portales)</a:t>
            </a:r>
            <a:br>
              <a:rPr lang="en"/>
            </a:br>
            <a:br>
              <a:rPr lang="en"/>
            </a:br>
            <a:r>
              <a:rPr lang="en"/>
              <a:t>B. Beringue (APC, IN2P3, France) </a:t>
            </a:r>
            <a:endParaRPr/>
          </a:p>
          <a:p>
            <a:pPr indent="0" lvl="0" marL="0" rtl="0" algn="l">
              <a:spcBef>
                <a:spcPts val="0"/>
              </a:spcBef>
              <a:spcAft>
                <a:spcPts val="0"/>
              </a:spcAft>
              <a:buNone/>
            </a:pPr>
            <a:r>
              <a:rPr lang="en"/>
              <a:t>B. Magnelli (CEA, France) </a:t>
            </a:r>
            <a:endParaRPr/>
          </a:p>
        </p:txBody>
      </p:sp>
      <p:pic>
        <p:nvPicPr>
          <p:cNvPr id="635" name="Google Shape;635;p56"/>
          <p:cNvPicPr preferRelativeResize="0"/>
          <p:nvPr/>
        </p:nvPicPr>
        <p:blipFill>
          <a:blip r:embed="rId6">
            <a:alphaModFix/>
          </a:blip>
          <a:stretch>
            <a:fillRect/>
          </a:stretch>
        </p:blipFill>
        <p:spPr>
          <a:xfrm>
            <a:off x="109427" y="3498670"/>
            <a:ext cx="977410" cy="651601"/>
          </a:xfrm>
          <a:prstGeom prst="rect">
            <a:avLst/>
          </a:prstGeom>
          <a:noFill/>
          <a:ln>
            <a:noFill/>
          </a:ln>
          <a:effectLst>
            <a:outerShdw blurRad="37251" rotWithShape="0" algn="bl" dir="5400000" dist="12417">
              <a:srgbClr val="000000">
                <a:alpha val="50000"/>
              </a:srgbClr>
            </a:outerShdw>
          </a:effectLst>
        </p:spPr>
      </p:pic>
      <p:pic>
        <p:nvPicPr>
          <p:cNvPr id="636" name="Google Shape;636;p56"/>
          <p:cNvPicPr preferRelativeResize="0"/>
          <p:nvPr/>
        </p:nvPicPr>
        <p:blipFill>
          <a:blip r:embed="rId7">
            <a:alphaModFix/>
          </a:blip>
          <a:stretch>
            <a:fillRect/>
          </a:stretch>
        </p:blipFill>
        <p:spPr>
          <a:xfrm>
            <a:off x="109416" y="4231019"/>
            <a:ext cx="977411" cy="652117"/>
          </a:xfrm>
          <a:prstGeom prst="rect">
            <a:avLst/>
          </a:prstGeom>
          <a:noFill/>
          <a:ln>
            <a:noFill/>
          </a:ln>
          <a:effectLst>
            <a:outerShdw blurRad="37251" rotWithShape="0" algn="bl" dir="5400000" dist="12417">
              <a:srgbClr val="000000">
                <a:alpha val="50000"/>
              </a:srgbClr>
            </a:outerShdw>
          </a:effectLst>
        </p:spPr>
      </p:pic>
      <p:pic>
        <p:nvPicPr>
          <p:cNvPr id="637" name="Google Shape;637;p56"/>
          <p:cNvPicPr preferRelativeResize="0"/>
          <p:nvPr/>
        </p:nvPicPr>
        <p:blipFill>
          <a:blip r:embed="rId8">
            <a:alphaModFix/>
          </a:blip>
          <a:stretch>
            <a:fillRect/>
          </a:stretch>
        </p:blipFill>
        <p:spPr>
          <a:xfrm>
            <a:off x="347800" y="576050"/>
            <a:ext cx="1966324" cy="1966324"/>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1" name="Shape 641"/>
        <p:cNvGrpSpPr/>
        <p:nvPr/>
      </p:nvGrpSpPr>
      <p:grpSpPr>
        <a:xfrm>
          <a:off x="0" y="0"/>
          <a:ext cx="0" cy="0"/>
          <a:chOff x="0" y="0"/>
          <a:chExt cx="0" cy="0"/>
        </a:xfrm>
      </p:grpSpPr>
      <p:pic>
        <p:nvPicPr>
          <p:cNvPr id="642" name="Google Shape;642;p57"/>
          <p:cNvPicPr preferRelativeResize="0"/>
          <p:nvPr/>
        </p:nvPicPr>
        <p:blipFill>
          <a:blip r:embed="rId3">
            <a:alphaModFix/>
          </a:blip>
          <a:stretch>
            <a:fillRect/>
          </a:stretch>
        </p:blipFill>
        <p:spPr>
          <a:xfrm>
            <a:off x="4682977" y="2588975"/>
            <a:ext cx="4338171" cy="2150451"/>
          </a:xfrm>
          <a:prstGeom prst="rect">
            <a:avLst/>
          </a:prstGeom>
          <a:noFill/>
          <a:ln>
            <a:noFill/>
          </a:ln>
        </p:spPr>
      </p:pic>
      <p:sp>
        <p:nvSpPr>
          <p:cNvPr id="643" name="Google Shape;643;p57"/>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644" name="Google Shape;644;p57"/>
          <p:cNvPicPr preferRelativeResize="0"/>
          <p:nvPr/>
        </p:nvPicPr>
        <p:blipFill>
          <a:blip r:embed="rId4">
            <a:alphaModFix/>
          </a:blip>
          <a:stretch>
            <a:fillRect/>
          </a:stretch>
        </p:blipFill>
        <p:spPr>
          <a:xfrm>
            <a:off x="152400" y="152400"/>
            <a:ext cx="4716526" cy="2941276"/>
          </a:xfrm>
          <a:prstGeom prst="rect">
            <a:avLst/>
          </a:prstGeom>
          <a:noFill/>
          <a:ln>
            <a:noFill/>
          </a:ln>
        </p:spPr>
      </p:pic>
      <p:sp>
        <p:nvSpPr>
          <p:cNvPr id="645" name="Google Shape;645;p57"/>
          <p:cNvSpPr txBox="1"/>
          <p:nvPr/>
        </p:nvSpPr>
        <p:spPr>
          <a:xfrm>
            <a:off x="152400" y="3131775"/>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5"/>
              </a:rPr>
              <a:t>https://apc.u-paris.fr/fr/qubic</a:t>
            </a:r>
            <a:r>
              <a:rPr lang="en"/>
              <a:t> </a:t>
            </a:r>
            <a:endParaRPr/>
          </a:p>
        </p:txBody>
      </p:sp>
      <p:sp>
        <p:nvSpPr>
          <p:cNvPr id="646" name="Google Shape;646;p57"/>
          <p:cNvSpPr txBox="1"/>
          <p:nvPr/>
        </p:nvSpPr>
        <p:spPr>
          <a:xfrm>
            <a:off x="223950" y="152400"/>
            <a:ext cx="4570800" cy="800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2000">
                <a:solidFill>
                  <a:schemeClr val="lt1"/>
                </a:solidFill>
              </a:rPr>
              <a:t>QUBIC: </a:t>
            </a:r>
            <a:r>
              <a:rPr b="1" lang="en" sz="2000">
                <a:solidFill>
                  <a:schemeClr val="lt1"/>
                </a:solidFill>
              </a:rPr>
              <a:t>QU Bolometric Interferometer for Cosmology</a:t>
            </a:r>
            <a:endParaRPr b="1" sz="2000">
              <a:solidFill>
                <a:schemeClr val="lt1"/>
              </a:solidFill>
            </a:endParaRPr>
          </a:p>
        </p:txBody>
      </p:sp>
      <p:pic>
        <p:nvPicPr>
          <p:cNvPr id="647" name="Google Shape;647;p57"/>
          <p:cNvPicPr preferRelativeResize="0"/>
          <p:nvPr/>
        </p:nvPicPr>
        <p:blipFill>
          <a:blip r:embed="rId6">
            <a:alphaModFix/>
          </a:blip>
          <a:stretch>
            <a:fillRect/>
          </a:stretch>
        </p:blipFill>
        <p:spPr>
          <a:xfrm>
            <a:off x="5086350" y="152400"/>
            <a:ext cx="2216324" cy="2007825"/>
          </a:xfrm>
          <a:prstGeom prst="rect">
            <a:avLst/>
          </a:prstGeom>
          <a:noFill/>
          <a:ln>
            <a:noFill/>
          </a:ln>
        </p:spPr>
      </p:pic>
      <p:pic>
        <p:nvPicPr>
          <p:cNvPr id="648" name="Google Shape;648;p57"/>
          <p:cNvPicPr preferRelativeResize="0"/>
          <p:nvPr/>
        </p:nvPicPr>
        <p:blipFill>
          <a:blip r:embed="rId7">
            <a:alphaModFix/>
          </a:blip>
          <a:stretch>
            <a:fillRect/>
          </a:stretch>
        </p:blipFill>
        <p:spPr>
          <a:xfrm>
            <a:off x="7397927" y="1508620"/>
            <a:ext cx="977410" cy="651601"/>
          </a:xfrm>
          <a:prstGeom prst="rect">
            <a:avLst/>
          </a:prstGeom>
          <a:noFill/>
          <a:ln>
            <a:noFill/>
          </a:ln>
          <a:effectLst>
            <a:outerShdw blurRad="37251" rotWithShape="0" algn="bl" dir="5400000" dist="12417">
              <a:srgbClr val="000000">
                <a:alpha val="50000"/>
              </a:srgbClr>
            </a:outerShdw>
          </a:effectLst>
        </p:spPr>
      </p:pic>
      <p:pic>
        <p:nvPicPr>
          <p:cNvPr id="649" name="Google Shape;649;p57"/>
          <p:cNvPicPr preferRelativeResize="0"/>
          <p:nvPr/>
        </p:nvPicPr>
        <p:blipFill>
          <a:blip r:embed="rId8">
            <a:alphaModFix/>
          </a:blip>
          <a:stretch>
            <a:fillRect/>
          </a:stretch>
        </p:blipFill>
        <p:spPr>
          <a:xfrm>
            <a:off x="7397928" y="800844"/>
            <a:ext cx="977411" cy="652117"/>
          </a:xfrm>
          <a:prstGeom prst="rect">
            <a:avLst/>
          </a:prstGeom>
          <a:noFill/>
          <a:ln>
            <a:noFill/>
          </a:ln>
          <a:effectLst>
            <a:outerShdw blurRad="37251" rotWithShape="0" algn="bl" dir="5400000" dist="12417">
              <a:srgbClr val="000000">
                <a:alpha val="50000"/>
              </a:srgbClr>
            </a:outerShdw>
          </a:effectLst>
        </p:spPr>
      </p:pic>
      <p:pic>
        <p:nvPicPr>
          <p:cNvPr id="650" name="Google Shape;650;p57"/>
          <p:cNvPicPr preferRelativeResize="0"/>
          <p:nvPr/>
        </p:nvPicPr>
        <p:blipFill>
          <a:blip r:embed="rId9">
            <a:alphaModFix/>
          </a:blip>
          <a:stretch>
            <a:fillRect/>
          </a:stretch>
        </p:blipFill>
        <p:spPr>
          <a:xfrm>
            <a:off x="7397923" y="112200"/>
            <a:ext cx="977409" cy="632995"/>
          </a:xfrm>
          <a:prstGeom prst="rect">
            <a:avLst/>
          </a:prstGeom>
          <a:noFill/>
          <a:ln>
            <a:noFill/>
          </a:ln>
          <a:effectLst>
            <a:outerShdw blurRad="37251" rotWithShape="0" algn="bl" dir="5400000" dist="12417">
              <a:srgbClr val="000000">
                <a:alpha val="50000"/>
              </a:srgbClr>
            </a:outerShdw>
          </a:effectLst>
        </p:spPr>
      </p:pic>
      <p:sp>
        <p:nvSpPr>
          <p:cNvPr id="651" name="Google Shape;651;p57"/>
          <p:cNvSpPr txBox="1"/>
          <p:nvPr/>
        </p:nvSpPr>
        <p:spPr>
          <a:xfrm>
            <a:off x="7360250" y="2215900"/>
            <a:ext cx="1377900" cy="431700"/>
          </a:xfrm>
          <a:prstGeom prst="rect">
            <a:avLst/>
          </a:prstGeom>
          <a:noFill/>
          <a:ln>
            <a:noFill/>
          </a:ln>
        </p:spPr>
        <p:txBody>
          <a:bodyPr anchorCtr="0" anchor="t" bIns="91425" lIns="91425" spcFirstLastPara="1" rIns="91425" wrap="square" tIns="91425">
            <a:noAutofit/>
          </a:bodyPr>
          <a:lstStyle/>
          <a:p>
            <a:pPr indent="-292100" lvl="0" marL="457200" rtl="0" algn="l">
              <a:spcBef>
                <a:spcPts val="0"/>
              </a:spcBef>
              <a:spcAft>
                <a:spcPts val="0"/>
              </a:spcAft>
              <a:buClr>
                <a:schemeClr val="dk1"/>
              </a:buClr>
              <a:buSzPts val="1000"/>
              <a:buChar char="+"/>
            </a:pPr>
            <a:r>
              <a:rPr lang="en" sz="1000">
                <a:solidFill>
                  <a:schemeClr val="dk1"/>
                </a:solidFill>
              </a:rPr>
              <a:t>Many others</a:t>
            </a:r>
            <a:endParaRPr sz="1000">
              <a:solidFill>
                <a:schemeClr val="dk1"/>
              </a:solidFill>
            </a:endParaRPr>
          </a:p>
        </p:txBody>
      </p:sp>
      <p:sp>
        <p:nvSpPr>
          <p:cNvPr id="652" name="Google Shape;652;p57"/>
          <p:cNvSpPr txBox="1"/>
          <p:nvPr/>
        </p:nvSpPr>
        <p:spPr>
          <a:xfrm>
            <a:off x="152400" y="3627825"/>
            <a:ext cx="4446900" cy="726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1"/>
                </a:solidFill>
              </a:rPr>
              <a:t>Aiming at cosmic inflation: tensor-to-scalar ratio </a:t>
            </a:r>
            <a:br>
              <a:rPr lang="en" sz="1500">
                <a:solidFill>
                  <a:schemeClr val="dk1"/>
                </a:solidFill>
              </a:rPr>
            </a:br>
            <a:r>
              <a:rPr i="1" lang="en" sz="1500">
                <a:solidFill>
                  <a:schemeClr val="dk1"/>
                </a:solidFill>
              </a:rPr>
              <a:t>r &lt; 0.03</a:t>
            </a:r>
            <a:r>
              <a:rPr lang="en" sz="1500">
                <a:solidFill>
                  <a:schemeClr val="dk1"/>
                </a:solidFill>
              </a:rPr>
              <a:t>  at 95% C.L. (3  years)</a:t>
            </a:r>
            <a:endParaRPr sz="1500">
              <a:solidFill>
                <a:schemeClr val="dk1"/>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6" name="Shape 656"/>
        <p:cNvGrpSpPr/>
        <p:nvPr/>
      </p:nvGrpSpPr>
      <p:grpSpPr>
        <a:xfrm>
          <a:off x="0" y="0"/>
          <a:ext cx="0" cy="0"/>
          <a:chOff x="0" y="0"/>
          <a:chExt cx="0" cy="0"/>
        </a:xfrm>
      </p:grpSpPr>
      <p:sp>
        <p:nvSpPr>
          <p:cNvPr id="657" name="Google Shape;657;p58"/>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658" name="Google Shape;658;p58"/>
          <p:cNvPicPr preferRelativeResize="0"/>
          <p:nvPr/>
        </p:nvPicPr>
        <p:blipFill>
          <a:blip r:embed="rId3">
            <a:alphaModFix/>
          </a:blip>
          <a:stretch>
            <a:fillRect/>
          </a:stretch>
        </p:blipFill>
        <p:spPr>
          <a:xfrm>
            <a:off x="152400" y="135975"/>
            <a:ext cx="8839204" cy="1394074"/>
          </a:xfrm>
          <a:prstGeom prst="rect">
            <a:avLst/>
          </a:prstGeom>
          <a:noFill/>
          <a:ln>
            <a:noFill/>
          </a:ln>
        </p:spPr>
      </p:pic>
      <p:sp>
        <p:nvSpPr>
          <p:cNvPr id="659" name="Google Shape;659;p58"/>
          <p:cNvSpPr txBox="1"/>
          <p:nvPr/>
        </p:nvSpPr>
        <p:spPr>
          <a:xfrm>
            <a:off x="152400" y="167510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hlink"/>
                </a:solidFill>
                <a:hlinkClick r:id="rId4"/>
              </a:rPr>
              <a:t>https://www.4most.eu/cms/home</a:t>
            </a:r>
            <a:r>
              <a:rPr lang="en"/>
              <a:t> </a:t>
            </a:r>
            <a:endParaRPr/>
          </a:p>
        </p:txBody>
      </p:sp>
      <p:pic>
        <p:nvPicPr>
          <p:cNvPr id="660" name="Google Shape;660;p58"/>
          <p:cNvPicPr preferRelativeResize="0"/>
          <p:nvPr/>
        </p:nvPicPr>
        <p:blipFill>
          <a:blip r:embed="rId5">
            <a:alphaModFix/>
          </a:blip>
          <a:stretch>
            <a:fillRect/>
          </a:stretch>
        </p:blipFill>
        <p:spPr>
          <a:xfrm>
            <a:off x="3174040" y="1728838"/>
            <a:ext cx="5817560" cy="1514162"/>
          </a:xfrm>
          <a:prstGeom prst="rect">
            <a:avLst/>
          </a:prstGeom>
          <a:noFill/>
          <a:ln>
            <a:noFill/>
          </a:ln>
          <a:effectLst>
            <a:outerShdw blurRad="57150" rotWithShape="0" algn="bl" dir="5400000" dist="19050">
              <a:srgbClr val="000000">
                <a:alpha val="50000"/>
              </a:srgbClr>
            </a:outerShdw>
          </a:effectLst>
        </p:spPr>
      </p:pic>
      <p:pic>
        <p:nvPicPr>
          <p:cNvPr id="661" name="Google Shape;661;p58"/>
          <p:cNvPicPr preferRelativeResize="0"/>
          <p:nvPr/>
        </p:nvPicPr>
        <p:blipFill rotWithShape="1">
          <a:blip r:embed="rId6">
            <a:alphaModFix/>
          </a:blip>
          <a:srcRect b="16425" l="8050" r="29160" t="30213"/>
          <a:stretch/>
        </p:blipFill>
        <p:spPr>
          <a:xfrm>
            <a:off x="209725" y="3541958"/>
            <a:ext cx="2526060" cy="1394076"/>
          </a:xfrm>
          <a:prstGeom prst="rect">
            <a:avLst/>
          </a:prstGeom>
          <a:noFill/>
          <a:ln>
            <a:noFill/>
          </a:ln>
        </p:spPr>
      </p:pic>
      <p:pic>
        <p:nvPicPr>
          <p:cNvPr id="662" name="Google Shape;662;p58"/>
          <p:cNvPicPr preferRelativeResize="0"/>
          <p:nvPr/>
        </p:nvPicPr>
        <p:blipFill rotWithShape="1">
          <a:blip r:embed="rId7">
            <a:alphaModFix/>
          </a:blip>
          <a:srcRect b="16728" l="7878" r="29501" t="30270"/>
          <a:stretch/>
        </p:blipFill>
        <p:spPr>
          <a:xfrm>
            <a:off x="2787907" y="3506257"/>
            <a:ext cx="2536218" cy="1394076"/>
          </a:xfrm>
          <a:prstGeom prst="rect">
            <a:avLst/>
          </a:prstGeom>
          <a:noFill/>
          <a:ln>
            <a:noFill/>
          </a:ln>
        </p:spPr>
      </p:pic>
      <p:pic>
        <p:nvPicPr>
          <p:cNvPr id="663" name="Google Shape;663;p58"/>
          <p:cNvPicPr preferRelativeResize="0"/>
          <p:nvPr/>
        </p:nvPicPr>
        <p:blipFill rotWithShape="1">
          <a:blip r:embed="rId8">
            <a:alphaModFix/>
          </a:blip>
          <a:srcRect b="16647" l="8028" r="29355" t="30353"/>
          <a:stretch/>
        </p:blipFill>
        <p:spPr>
          <a:xfrm>
            <a:off x="5376244" y="3506258"/>
            <a:ext cx="2536218" cy="1394076"/>
          </a:xfrm>
          <a:prstGeom prst="rect">
            <a:avLst/>
          </a:prstGeom>
          <a:noFill/>
          <a:ln>
            <a:noFill/>
          </a:ln>
        </p:spPr>
      </p:pic>
      <p:sp>
        <p:nvSpPr>
          <p:cNvPr id="664" name="Google Shape;664;p58"/>
          <p:cNvSpPr txBox="1"/>
          <p:nvPr/>
        </p:nvSpPr>
        <p:spPr>
          <a:xfrm>
            <a:off x="1187150" y="2109075"/>
            <a:ext cx="2051700" cy="1293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t>J.-K. </a:t>
            </a:r>
            <a:r>
              <a:rPr lang="en" sz="1200"/>
              <a:t>Krogager (CRAL)</a:t>
            </a:r>
            <a:br>
              <a:rPr lang="en" sz="1200"/>
            </a:br>
            <a:r>
              <a:rPr lang="en" sz="1200"/>
              <a:t>J. Richard (CRAL)</a:t>
            </a:r>
            <a:br>
              <a:rPr lang="en" sz="1200"/>
            </a:br>
            <a:br>
              <a:rPr lang="en" sz="1200"/>
            </a:br>
            <a:br>
              <a:rPr lang="en" sz="1200"/>
            </a:br>
            <a:r>
              <a:rPr lang="en" sz="1200"/>
              <a:t>F. E. Bauer (Pontificia)</a:t>
            </a:r>
            <a:br>
              <a:rPr lang="en" sz="1200"/>
            </a:br>
            <a:r>
              <a:rPr lang="en" sz="1200"/>
              <a:t>C. Haines (U. de Atacama)</a:t>
            </a:r>
            <a:endParaRPr sz="1200"/>
          </a:p>
        </p:txBody>
      </p:sp>
      <p:pic>
        <p:nvPicPr>
          <p:cNvPr id="665" name="Google Shape;665;p58"/>
          <p:cNvPicPr preferRelativeResize="0"/>
          <p:nvPr/>
        </p:nvPicPr>
        <p:blipFill>
          <a:blip r:embed="rId9">
            <a:alphaModFix/>
          </a:blip>
          <a:stretch>
            <a:fillRect/>
          </a:stretch>
        </p:blipFill>
        <p:spPr>
          <a:xfrm>
            <a:off x="209727" y="2783070"/>
            <a:ext cx="977410" cy="651601"/>
          </a:xfrm>
          <a:prstGeom prst="rect">
            <a:avLst/>
          </a:prstGeom>
          <a:noFill/>
          <a:ln>
            <a:noFill/>
          </a:ln>
          <a:effectLst>
            <a:outerShdw blurRad="37251" rotWithShape="0" algn="bl" dir="5400000" dist="12417">
              <a:srgbClr val="000000">
                <a:alpha val="50000"/>
              </a:srgbClr>
            </a:outerShdw>
          </a:effectLst>
        </p:spPr>
      </p:pic>
      <p:pic>
        <p:nvPicPr>
          <p:cNvPr id="666" name="Google Shape;666;p58"/>
          <p:cNvPicPr preferRelativeResize="0"/>
          <p:nvPr/>
        </p:nvPicPr>
        <p:blipFill>
          <a:blip r:embed="rId10">
            <a:alphaModFix/>
          </a:blip>
          <a:stretch>
            <a:fillRect/>
          </a:stretch>
        </p:blipFill>
        <p:spPr>
          <a:xfrm>
            <a:off x="209728" y="2075294"/>
            <a:ext cx="977411" cy="652117"/>
          </a:xfrm>
          <a:prstGeom prst="rect">
            <a:avLst/>
          </a:prstGeom>
          <a:noFill/>
          <a:ln>
            <a:noFill/>
          </a:ln>
          <a:effectLst>
            <a:outerShdw blurRad="37251" rotWithShape="0" algn="bl" dir="5400000" dist="12417">
              <a:srgbClr val="000000">
                <a:alpha val="50000"/>
              </a:srgbClr>
            </a:outerShdw>
          </a:effectLst>
        </p:spPr>
      </p:pic>
      <p:sp>
        <p:nvSpPr>
          <p:cNvPr id="667" name="Google Shape;667;p58"/>
          <p:cNvSpPr txBox="1"/>
          <p:nvPr/>
        </p:nvSpPr>
        <p:spPr>
          <a:xfrm>
            <a:off x="7912450" y="3612175"/>
            <a:ext cx="1271400" cy="123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solidFill>
                  <a:schemeClr val="dk1"/>
                </a:solidFill>
              </a:rPr>
              <a:t>VISTA telescope (Cerro Paranal). </a:t>
            </a:r>
            <a:endParaRPr sz="1100">
              <a:solidFill>
                <a:schemeClr val="dk1"/>
              </a:solidFill>
            </a:endParaRPr>
          </a:p>
          <a:p>
            <a:pPr indent="0" lvl="0" marL="0" rtl="0" algn="l">
              <a:spcBef>
                <a:spcPts val="0"/>
              </a:spcBef>
              <a:spcAft>
                <a:spcPts val="0"/>
              </a:spcAft>
              <a:buNone/>
            </a:pPr>
            <a:r>
              <a:rPr lang="en" sz="1100">
                <a:solidFill>
                  <a:schemeClr val="dk1"/>
                </a:solidFill>
              </a:rPr>
              <a:t>Currently under </a:t>
            </a:r>
            <a:r>
              <a:rPr lang="en" sz="1100">
                <a:solidFill>
                  <a:schemeClr val="dk1"/>
                </a:solidFill>
              </a:rPr>
              <a:t>commissioning</a:t>
            </a:r>
            <a:r>
              <a:rPr lang="en" sz="1100">
                <a:solidFill>
                  <a:schemeClr val="dk1"/>
                </a:solidFill>
              </a:rPr>
              <a:t>! </a:t>
            </a:r>
            <a:endParaRPr sz="1100">
              <a:solidFill>
                <a:schemeClr val="dk1"/>
              </a:solidFill>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1" name="Shape 671"/>
        <p:cNvGrpSpPr/>
        <p:nvPr/>
      </p:nvGrpSpPr>
      <p:grpSpPr>
        <a:xfrm>
          <a:off x="0" y="0"/>
          <a:ext cx="0" cy="0"/>
          <a:chOff x="0" y="0"/>
          <a:chExt cx="0" cy="0"/>
        </a:xfrm>
      </p:grpSpPr>
      <p:pic>
        <p:nvPicPr>
          <p:cNvPr id="672" name="Google Shape;672;p59" title="SO_Logo_final_large_reversed.png"/>
          <p:cNvPicPr preferRelativeResize="0"/>
          <p:nvPr/>
        </p:nvPicPr>
        <p:blipFill>
          <a:blip r:embed="rId3">
            <a:alphaModFix/>
          </a:blip>
          <a:stretch>
            <a:fillRect/>
          </a:stretch>
        </p:blipFill>
        <p:spPr>
          <a:xfrm>
            <a:off x="1789198" y="1896513"/>
            <a:ext cx="1123773" cy="1123225"/>
          </a:xfrm>
          <a:prstGeom prst="rect">
            <a:avLst/>
          </a:prstGeom>
          <a:noFill/>
          <a:ln>
            <a:noFill/>
          </a:ln>
        </p:spPr>
      </p:pic>
      <p:pic>
        <p:nvPicPr>
          <p:cNvPr id="673" name="Google Shape;673;p59"/>
          <p:cNvPicPr preferRelativeResize="0"/>
          <p:nvPr/>
        </p:nvPicPr>
        <p:blipFill rotWithShape="1">
          <a:blip r:embed="rId4">
            <a:alphaModFix/>
          </a:blip>
          <a:srcRect b="0" l="0" r="77386" t="0"/>
          <a:stretch/>
        </p:blipFill>
        <p:spPr>
          <a:xfrm>
            <a:off x="3405900" y="1890907"/>
            <a:ext cx="1123775" cy="1180218"/>
          </a:xfrm>
          <a:prstGeom prst="rect">
            <a:avLst/>
          </a:prstGeom>
          <a:noFill/>
          <a:ln>
            <a:noFill/>
          </a:ln>
        </p:spPr>
      </p:pic>
      <p:sp>
        <p:nvSpPr>
          <p:cNvPr id="674" name="Google Shape;674;p59"/>
          <p:cNvSpPr txBox="1"/>
          <p:nvPr/>
        </p:nvSpPr>
        <p:spPr>
          <a:xfrm>
            <a:off x="4340775" y="2340163"/>
            <a:ext cx="1018200" cy="477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900"/>
              <a:t>J-PAS</a:t>
            </a:r>
            <a:endParaRPr b="1" sz="1900"/>
          </a:p>
        </p:txBody>
      </p:sp>
      <p:pic>
        <p:nvPicPr>
          <p:cNvPr id="675" name="Google Shape;675;p59"/>
          <p:cNvPicPr preferRelativeResize="0"/>
          <p:nvPr/>
        </p:nvPicPr>
        <p:blipFill>
          <a:blip r:embed="rId5">
            <a:alphaModFix/>
          </a:blip>
          <a:stretch>
            <a:fillRect/>
          </a:stretch>
        </p:blipFill>
        <p:spPr>
          <a:xfrm>
            <a:off x="368162" y="474250"/>
            <a:ext cx="1123775" cy="1123775"/>
          </a:xfrm>
          <a:prstGeom prst="rect">
            <a:avLst/>
          </a:prstGeom>
          <a:noFill/>
          <a:ln>
            <a:noFill/>
          </a:ln>
        </p:spPr>
      </p:pic>
      <p:pic>
        <p:nvPicPr>
          <p:cNvPr id="676" name="Google Shape;676;p59"/>
          <p:cNvPicPr preferRelativeResize="0"/>
          <p:nvPr/>
        </p:nvPicPr>
        <p:blipFill>
          <a:blip r:embed="rId6">
            <a:alphaModFix/>
          </a:blip>
          <a:stretch>
            <a:fillRect/>
          </a:stretch>
        </p:blipFill>
        <p:spPr>
          <a:xfrm>
            <a:off x="1789200" y="570200"/>
            <a:ext cx="1881199" cy="1027824"/>
          </a:xfrm>
          <a:prstGeom prst="rect">
            <a:avLst/>
          </a:prstGeom>
          <a:noFill/>
          <a:ln>
            <a:noFill/>
          </a:ln>
        </p:spPr>
      </p:pic>
      <p:pic>
        <p:nvPicPr>
          <p:cNvPr id="677" name="Google Shape;677;p59"/>
          <p:cNvPicPr preferRelativeResize="0"/>
          <p:nvPr/>
        </p:nvPicPr>
        <p:blipFill>
          <a:blip r:embed="rId7">
            <a:alphaModFix/>
          </a:blip>
          <a:stretch>
            <a:fillRect/>
          </a:stretch>
        </p:blipFill>
        <p:spPr>
          <a:xfrm>
            <a:off x="4138063" y="200950"/>
            <a:ext cx="1423600" cy="1670350"/>
          </a:xfrm>
          <a:prstGeom prst="rect">
            <a:avLst/>
          </a:prstGeom>
          <a:noFill/>
          <a:ln>
            <a:noFill/>
          </a:ln>
        </p:spPr>
      </p:pic>
      <p:pic>
        <p:nvPicPr>
          <p:cNvPr id="678" name="Google Shape;678;p59"/>
          <p:cNvPicPr preferRelativeResize="0"/>
          <p:nvPr/>
        </p:nvPicPr>
        <p:blipFill>
          <a:blip r:embed="rId8">
            <a:alphaModFix/>
          </a:blip>
          <a:stretch>
            <a:fillRect/>
          </a:stretch>
        </p:blipFill>
        <p:spPr>
          <a:xfrm>
            <a:off x="5953940" y="639827"/>
            <a:ext cx="2898735" cy="792600"/>
          </a:xfrm>
          <a:prstGeom prst="rect">
            <a:avLst/>
          </a:prstGeom>
          <a:noFill/>
          <a:ln>
            <a:noFill/>
          </a:ln>
        </p:spPr>
      </p:pic>
      <p:pic>
        <p:nvPicPr>
          <p:cNvPr id="679" name="Google Shape;679;p59"/>
          <p:cNvPicPr preferRelativeResize="0"/>
          <p:nvPr/>
        </p:nvPicPr>
        <p:blipFill>
          <a:blip r:embed="rId9">
            <a:alphaModFix/>
          </a:blip>
          <a:stretch>
            <a:fillRect/>
          </a:stretch>
        </p:blipFill>
        <p:spPr>
          <a:xfrm>
            <a:off x="5304912" y="1758248"/>
            <a:ext cx="1994024" cy="1399752"/>
          </a:xfrm>
          <a:prstGeom prst="rect">
            <a:avLst/>
          </a:prstGeom>
          <a:noFill/>
          <a:ln>
            <a:noFill/>
          </a:ln>
        </p:spPr>
      </p:pic>
      <p:pic>
        <p:nvPicPr>
          <p:cNvPr id="680" name="Google Shape;680;p59"/>
          <p:cNvPicPr preferRelativeResize="0"/>
          <p:nvPr/>
        </p:nvPicPr>
        <p:blipFill>
          <a:blip r:embed="rId10">
            <a:alphaModFix/>
          </a:blip>
          <a:stretch>
            <a:fillRect/>
          </a:stretch>
        </p:blipFill>
        <p:spPr>
          <a:xfrm>
            <a:off x="7491050" y="1520765"/>
            <a:ext cx="1277450" cy="1449960"/>
          </a:xfrm>
          <a:prstGeom prst="rect">
            <a:avLst/>
          </a:prstGeom>
          <a:noFill/>
          <a:ln>
            <a:noFill/>
          </a:ln>
        </p:spPr>
      </p:pic>
      <p:pic>
        <p:nvPicPr>
          <p:cNvPr id="681" name="Google Shape;681;p59"/>
          <p:cNvPicPr preferRelativeResize="0"/>
          <p:nvPr/>
        </p:nvPicPr>
        <p:blipFill>
          <a:blip r:embed="rId11">
            <a:alphaModFix/>
          </a:blip>
          <a:stretch>
            <a:fillRect/>
          </a:stretch>
        </p:blipFill>
        <p:spPr>
          <a:xfrm>
            <a:off x="291337" y="1842288"/>
            <a:ext cx="1277449" cy="1277449"/>
          </a:xfrm>
          <a:prstGeom prst="rect">
            <a:avLst/>
          </a:prstGeom>
          <a:noFill/>
          <a:ln>
            <a:noFill/>
          </a:ln>
        </p:spPr>
      </p:pic>
      <p:sp>
        <p:nvSpPr>
          <p:cNvPr id="682" name="Google Shape;682;p59"/>
          <p:cNvSpPr txBox="1"/>
          <p:nvPr/>
        </p:nvSpPr>
        <p:spPr>
          <a:xfrm>
            <a:off x="420950" y="2493725"/>
            <a:ext cx="1018200" cy="477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900"/>
              <a:t>Atlast</a:t>
            </a:r>
            <a:endParaRPr b="1" sz="1900"/>
          </a:p>
        </p:txBody>
      </p:sp>
      <p:pic>
        <p:nvPicPr>
          <p:cNvPr id="683" name="Google Shape;683;p59"/>
          <p:cNvPicPr preferRelativeResize="0"/>
          <p:nvPr/>
        </p:nvPicPr>
        <p:blipFill>
          <a:blip r:embed="rId12">
            <a:alphaModFix/>
          </a:blip>
          <a:stretch>
            <a:fillRect/>
          </a:stretch>
        </p:blipFill>
        <p:spPr>
          <a:xfrm>
            <a:off x="2758677" y="4025995"/>
            <a:ext cx="977410" cy="651601"/>
          </a:xfrm>
          <a:prstGeom prst="rect">
            <a:avLst/>
          </a:prstGeom>
          <a:noFill/>
          <a:ln>
            <a:noFill/>
          </a:ln>
          <a:effectLst>
            <a:outerShdw blurRad="37251" rotWithShape="0" algn="bl" dir="5400000" dist="12417">
              <a:srgbClr val="000000">
                <a:alpha val="50000"/>
              </a:srgbClr>
            </a:outerShdw>
          </a:effectLst>
        </p:spPr>
      </p:pic>
      <p:pic>
        <p:nvPicPr>
          <p:cNvPr id="684" name="Google Shape;684;p59"/>
          <p:cNvPicPr preferRelativeResize="0"/>
          <p:nvPr/>
        </p:nvPicPr>
        <p:blipFill>
          <a:blip r:embed="rId13">
            <a:alphaModFix/>
          </a:blip>
          <a:stretch>
            <a:fillRect/>
          </a:stretch>
        </p:blipFill>
        <p:spPr>
          <a:xfrm>
            <a:off x="2758678" y="3304804"/>
            <a:ext cx="977411" cy="652117"/>
          </a:xfrm>
          <a:prstGeom prst="rect">
            <a:avLst/>
          </a:prstGeom>
          <a:noFill/>
          <a:ln>
            <a:noFill/>
          </a:ln>
          <a:effectLst>
            <a:outerShdw blurRad="37251" rotWithShape="0" algn="bl" dir="5400000" dist="12417">
              <a:srgbClr val="000000">
                <a:alpha val="50000"/>
              </a:srgbClr>
            </a:outerShdw>
          </a:effectLst>
        </p:spPr>
      </p:pic>
      <p:pic>
        <p:nvPicPr>
          <p:cNvPr id="685" name="Google Shape;685;p59"/>
          <p:cNvPicPr preferRelativeResize="0"/>
          <p:nvPr/>
        </p:nvPicPr>
        <p:blipFill>
          <a:blip r:embed="rId14">
            <a:alphaModFix/>
          </a:blip>
          <a:stretch>
            <a:fillRect/>
          </a:stretch>
        </p:blipFill>
        <p:spPr>
          <a:xfrm>
            <a:off x="3817850" y="4009700"/>
            <a:ext cx="977424" cy="684195"/>
          </a:xfrm>
          <a:prstGeom prst="rect">
            <a:avLst/>
          </a:prstGeom>
          <a:noFill/>
          <a:ln>
            <a:noFill/>
          </a:ln>
          <a:effectLst>
            <a:outerShdw blurRad="57150" rotWithShape="0" algn="bl" dir="5400000" dist="19050">
              <a:srgbClr val="000000">
                <a:alpha val="50000"/>
              </a:srgbClr>
            </a:outerShdw>
          </a:effectLst>
        </p:spPr>
      </p:pic>
      <p:pic>
        <p:nvPicPr>
          <p:cNvPr id="686" name="Google Shape;686;p59"/>
          <p:cNvPicPr preferRelativeResize="0"/>
          <p:nvPr/>
        </p:nvPicPr>
        <p:blipFill>
          <a:blip r:embed="rId15">
            <a:alphaModFix/>
          </a:blip>
          <a:stretch>
            <a:fillRect/>
          </a:stretch>
        </p:blipFill>
        <p:spPr>
          <a:xfrm>
            <a:off x="3817861" y="3286050"/>
            <a:ext cx="977409" cy="632995"/>
          </a:xfrm>
          <a:prstGeom prst="rect">
            <a:avLst/>
          </a:prstGeom>
          <a:noFill/>
          <a:ln>
            <a:noFill/>
          </a:ln>
          <a:effectLst>
            <a:outerShdw blurRad="37251" rotWithShape="0" algn="bl" dir="5400000" dist="12417">
              <a:srgbClr val="000000">
                <a:alpha val="50000"/>
              </a:srgbClr>
            </a:outerShdw>
          </a:effectLst>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690" name="Shape 690"/>
        <p:cNvGrpSpPr/>
        <p:nvPr/>
      </p:nvGrpSpPr>
      <p:grpSpPr>
        <a:xfrm>
          <a:off x="0" y="0"/>
          <a:ext cx="0" cy="0"/>
          <a:chOff x="0" y="0"/>
          <a:chExt cx="0" cy="0"/>
        </a:xfrm>
      </p:grpSpPr>
      <p:sp>
        <p:nvSpPr>
          <p:cNvPr id="691" name="Google Shape;691;p60"/>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b="1" lang="en" sz="4800"/>
              <a:t>Backup slides</a:t>
            </a:r>
            <a:endParaRPr b="1" sz="4800"/>
          </a:p>
        </p:txBody>
      </p:sp>
      <p:sp>
        <p:nvSpPr>
          <p:cNvPr id="692" name="Google Shape;692;p60"/>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6" name="Shape 696"/>
        <p:cNvGrpSpPr/>
        <p:nvPr/>
      </p:nvGrpSpPr>
      <p:grpSpPr>
        <a:xfrm>
          <a:off x="0" y="0"/>
          <a:ext cx="0" cy="0"/>
          <a:chOff x="0" y="0"/>
          <a:chExt cx="0" cy="0"/>
        </a:xfrm>
      </p:grpSpPr>
      <p:sp>
        <p:nvSpPr>
          <p:cNvPr id="697" name="Google Shape;697;p61"/>
          <p:cNvSpPr txBox="1"/>
          <p:nvPr>
            <p:ph idx="4294967295" type="title"/>
          </p:nvPr>
        </p:nvSpPr>
        <p:spPr>
          <a:xfrm>
            <a:off x="311700" y="109450"/>
            <a:ext cx="44934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420"/>
              <a:t>SO Forecasts: Science Goals</a:t>
            </a:r>
            <a:endParaRPr sz="2420"/>
          </a:p>
        </p:txBody>
      </p:sp>
      <p:sp>
        <p:nvSpPr>
          <p:cNvPr id="698" name="Google Shape;698;p61"/>
          <p:cNvSpPr txBox="1"/>
          <p:nvPr>
            <p:ph idx="4294967295" type="body"/>
          </p:nvPr>
        </p:nvSpPr>
        <p:spPr>
          <a:xfrm>
            <a:off x="311700" y="794325"/>
            <a:ext cx="4288200" cy="2187600"/>
          </a:xfrm>
          <a:prstGeom prst="rect">
            <a:avLst/>
          </a:prstGeom>
        </p:spPr>
        <p:txBody>
          <a:bodyPr anchorCtr="0" anchor="t" bIns="91425" lIns="91425" spcFirstLastPara="1" rIns="91425" wrap="square" tIns="91425">
            <a:normAutofit lnSpcReduction="10000"/>
          </a:bodyPr>
          <a:lstStyle/>
          <a:p>
            <a:pPr indent="-311150" lvl="0" marL="457200" rtl="0" algn="l">
              <a:spcBef>
                <a:spcPts val="0"/>
              </a:spcBef>
              <a:spcAft>
                <a:spcPts val="0"/>
              </a:spcAft>
              <a:buSzPts val="1300"/>
              <a:buChar char="●"/>
            </a:pPr>
            <a:r>
              <a:rPr lang="en" sz="1300"/>
              <a:t>SO will tighten constraints on primordial gravitational waves by an order of magnitude</a:t>
            </a:r>
            <a:endParaRPr sz="1300"/>
          </a:p>
          <a:p>
            <a:pPr indent="-311150" lvl="0" marL="457200" rtl="0" algn="l">
              <a:spcBef>
                <a:spcPts val="0"/>
              </a:spcBef>
              <a:spcAft>
                <a:spcPts val="0"/>
              </a:spcAft>
              <a:buSzPts val="1300"/>
              <a:buChar char="●"/>
            </a:pPr>
            <a:r>
              <a:rPr lang="en" sz="1300"/>
              <a:t>Halve the uncertainty on sum of neutrino masses</a:t>
            </a:r>
            <a:endParaRPr sz="1300"/>
          </a:p>
          <a:p>
            <a:pPr indent="-311150" lvl="0" marL="457200" rtl="0" algn="l">
              <a:spcBef>
                <a:spcPts val="0"/>
              </a:spcBef>
              <a:spcAft>
                <a:spcPts val="0"/>
              </a:spcAft>
              <a:buSzPts val="1300"/>
              <a:buChar char="●"/>
            </a:pPr>
            <a:r>
              <a:rPr lang="en" sz="1300"/>
              <a:t>Halve the uncertainty on optical depth to reionization, via kSZ 2- and 4-point functions, independent of large scale </a:t>
            </a:r>
            <a:r>
              <a:rPr i="1" lang="en" sz="1300"/>
              <a:t>E</a:t>
            </a:r>
            <a:r>
              <a:rPr lang="en" sz="1300"/>
              <a:t>-modes.</a:t>
            </a:r>
            <a:endParaRPr sz="1300"/>
          </a:p>
          <a:p>
            <a:pPr indent="-311150" lvl="0" marL="457200" rtl="0" algn="l">
              <a:spcBef>
                <a:spcPts val="0"/>
              </a:spcBef>
              <a:spcAft>
                <a:spcPts val="0"/>
              </a:spcAft>
              <a:buSzPts val="1300"/>
              <a:buChar char="●"/>
            </a:pPr>
            <a:r>
              <a:rPr lang="en" sz="1300"/>
              <a:t>Detector over 33,000 galaxy clusters</a:t>
            </a:r>
            <a:endParaRPr sz="1300"/>
          </a:p>
          <a:p>
            <a:pPr indent="-311150" lvl="0" marL="457200" rtl="0" algn="l">
              <a:spcBef>
                <a:spcPts val="0"/>
              </a:spcBef>
              <a:spcAft>
                <a:spcPts val="0"/>
              </a:spcAft>
              <a:buSzPts val="1300"/>
              <a:buChar char="●"/>
            </a:pPr>
            <a:r>
              <a:rPr lang="en" sz="1300"/>
              <a:t>Daily maps for transient event detection with </a:t>
            </a:r>
            <a:br>
              <a:rPr lang="en" sz="1300"/>
            </a:br>
            <a:r>
              <a:rPr lang="en" sz="1300"/>
              <a:t>7 mJy sensitivity</a:t>
            </a:r>
            <a:endParaRPr sz="1300"/>
          </a:p>
        </p:txBody>
      </p:sp>
      <p:sp>
        <p:nvSpPr>
          <p:cNvPr id="699" name="Google Shape;699;p61"/>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700" name="Google Shape;700;p61" title="Screenshot From 2026-03-06 15-16-01.png"/>
          <p:cNvPicPr preferRelativeResize="0"/>
          <p:nvPr/>
        </p:nvPicPr>
        <p:blipFill>
          <a:blip r:embed="rId3">
            <a:alphaModFix/>
          </a:blip>
          <a:stretch>
            <a:fillRect/>
          </a:stretch>
        </p:blipFill>
        <p:spPr>
          <a:xfrm>
            <a:off x="853375" y="2858500"/>
            <a:ext cx="3157251" cy="1852651"/>
          </a:xfrm>
          <a:prstGeom prst="rect">
            <a:avLst/>
          </a:prstGeom>
          <a:noFill/>
          <a:ln>
            <a:noFill/>
          </a:ln>
        </p:spPr>
      </p:pic>
      <p:pic>
        <p:nvPicPr>
          <p:cNvPr id="701" name="Google Shape;701;p61"/>
          <p:cNvPicPr preferRelativeResize="0"/>
          <p:nvPr/>
        </p:nvPicPr>
        <p:blipFill rotWithShape="1">
          <a:blip r:embed="rId4">
            <a:alphaModFix/>
          </a:blip>
          <a:srcRect b="0" l="0" r="0" t="596"/>
          <a:stretch/>
        </p:blipFill>
        <p:spPr>
          <a:xfrm>
            <a:off x="5007044" y="794306"/>
            <a:ext cx="4045938" cy="3916683"/>
          </a:xfrm>
          <a:prstGeom prst="rect">
            <a:avLst/>
          </a:prstGeom>
          <a:noFill/>
          <a:ln>
            <a:noFill/>
          </a:ln>
        </p:spPr>
      </p:pic>
      <p:sp>
        <p:nvSpPr>
          <p:cNvPr id="702" name="Google Shape;702;p61"/>
          <p:cNvSpPr/>
          <p:nvPr/>
        </p:nvSpPr>
        <p:spPr>
          <a:xfrm>
            <a:off x="5050799" y="1187462"/>
            <a:ext cx="2512500" cy="122700"/>
          </a:xfrm>
          <a:prstGeom prst="rect">
            <a:avLst/>
          </a:prstGeom>
          <a:noFill/>
          <a:ln cap="flat" cmpd="sng" w="17975">
            <a:solidFill>
              <a:srgbClr val="F1C232"/>
            </a:solidFill>
            <a:prstDash val="solid"/>
            <a:round/>
            <a:headEnd len="sm" w="sm" type="none"/>
            <a:tailEnd len="sm" w="sm" type="none"/>
          </a:ln>
        </p:spPr>
        <p:txBody>
          <a:bodyPr anchorCtr="0" anchor="ctr" bIns="86275" lIns="86275" spcFirstLastPara="1" rIns="86275" wrap="square" tIns="86275">
            <a:noAutofit/>
          </a:bodyPr>
          <a:lstStyle/>
          <a:p>
            <a:pPr indent="0" lvl="0" marL="0" rtl="0" algn="ctr">
              <a:spcBef>
                <a:spcPts val="0"/>
              </a:spcBef>
              <a:spcAft>
                <a:spcPts val="0"/>
              </a:spcAft>
              <a:buNone/>
            </a:pPr>
            <a:r>
              <a:t/>
            </a:r>
            <a:endParaRPr sz="1321"/>
          </a:p>
        </p:txBody>
      </p:sp>
      <p:sp>
        <p:nvSpPr>
          <p:cNvPr id="703" name="Google Shape;703;p61"/>
          <p:cNvSpPr/>
          <p:nvPr/>
        </p:nvSpPr>
        <p:spPr>
          <a:xfrm>
            <a:off x="5050799" y="1986041"/>
            <a:ext cx="2512500" cy="147600"/>
          </a:xfrm>
          <a:prstGeom prst="rect">
            <a:avLst/>
          </a:prstGeom>
          <a:noFill/>
          <a:ln cap="flat" cmpd="sng" w="17975">
            <a:solidFill>
              <a:srgbClr val="F1C232"/>
            </a:solidFill>
            <a:prstDash val="solid"/>
            <a:round/>
            <a:headEnd len="sm" w="sm" type="none"/>
            <a:tailEnd len="sm" w="sm" type="none"/>
          </a:ln>
        </p:spPr>
        <p:txBody>
          <a:bodyPr anchorCtr="0" anchor="ctr" bIns="86275" lIns="86275" spcFirstLastPara="1" rIns="86275" wrap="square" tIns="86275">
            <a:noAutofit/>
          </a:bodyPr>
          <a:lstStyle/>
          <a:p>
            <a:pPr indent="0" lvl="0" marL="0" rtl="0" algn="ctr">
              <a:spcBef>
                <a:spcPts val="0"/>
              </a:spcBef>
              <a:spcAft>
                <a:spcPts val="0"/>
              </a:spcAft>
              <a:buNone/>
            </a:pPr>
            <a:r>
              <a:t/>
            </a:r>
            <a:endParaRPr sz="1321"/>
          </a:p>
        </p:txBody>
      </p:sp>
      <p:sp>
        <p:nvSpPr>
          <p:cNvPr id="704" name="Google Shape;704;p61"/>
          <p:cNvSpPr/>
          <p:nvPr/>
        </p:nvSpPr>
        <p:spPr>
          <a:xfrm>
            <a:off x="5007044" y="3045143"/>
            <a:ext cx="2512500" cy="122700"/>
          </a:xfrm>
          <a:prstGeom prst="rect">
            <a:avLst/>
          </a:prstGeom>
          <a:noFill/>
          <a:ln cap="flat" cmpd="sng" w="17975">
            <a:solidFill>
              <a:srgbClr val="F1C232"/>
            </a:solidFill>
            <a:prstDash val="solid"/>
            <a:round/>
            <a:headEnd len="sm" w="sm" type="none"/>
            <a:tailEnd len="sm" w="sm" type="none"/>
          </a:ln>
        </p:spPr>
        <p:txBody>
          <a:bodyPr anchorCtr="0" anchor="ctr" bIns="86275" lIns="86275" spcFirstLastPara="1" rIns="86275" wrap="square" tIns="86275">
            <a:noAutofit/>
          </a:bodyPr>
          <a:lstStyle/>
          <a:p>
            <a:pPr indent="0" lvl="0" marL="0" rtl="0" algn="ctr">
              <a:spcBef>
                <a:spcPts val="0"/>
              </a:spcBef>
              <a:spcAft>
                <a:spcPts val="0"/>
              </a:spcAft>
              <a:buNone/>
            </a:pPr>
            <a:r>
              <a:t/>
            </a:r>
            <a:endParaRPr sz="1321"/>
          </a:p>
        </p:txBody>
      </p:sp>
      <p:sp>
        <p:nvSpPr>
          <p:cNvPr id="705" name="Google Shape;705;p61"/>
          <p:cNvSpPr txBox="1"/>
          <p:nvPr/>
        </p:nvSpPr>
        <p:spPr>
          <a:xfrm>
            <a:off x="5098075" y="740767"/>
            <a:ext cx="168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700">
                <a:solidFill>
                  <a:srgbClr val="000000"/>
                </a:solidFill>
              </a:rPr>
              <a:t>Numbers show 1-σ unless </a:t>
            </a:r>
            <a:br>
              <a:rPr i="1" lang="en" sz="700">
                <a:solidFill>
                  <a:srgbClr val="000000"/>
                </a:solidFill>
              </a:rPr>
            </a:br>
            <a:r>
              <a:rPr i="1" lang="en" sz="700">
                <a:solidFill>
                  <a:srgbClr val="000000"/>
                </a:solidFill>
              </a:rPr>
              <a:t>catalog no. or distances</a:t>
            </a:r>
            <a:endParaRPr i="1" sz="700">
              <a:solidFill>
                <a:srgbClr val="000000"/>
              </a:solidFill>
            </a:endParaRPr>
          </a:p>
        </p:txBody>
      </p:sp>
      <p:pic>
        <p:nvPicPr>
          <p:cNvPr id="706" name="Google Shape;706;p61" title="LAT_forecast_QR.png"/>
          <p:cNvPicPr preferRelativeResize="0"/>
          <p:nvPr/>
        </p:nvPicPr>
        <p:blipFill>
          <a:blip r:embed="rId5">
            <a:alphaModFix/>
          </a:blip>
          <a:stretch>
            <a:fillRect/>
          </a:stretch>
        </p:blipFill>
        <p:spPr>
          <a:xfrm>
            <a:off x="6108806" y="25425"/>
            <a:ext cx="740775" cy="740775"/>
          </a:xfrm>
          <a:prstGeom prst="rect">
            <a:avLst/>
          </a:prstGeom>
          <a:noFill/>
          <a:ln>
            <a:noFill/>
          </a:ln>
        </p:spPr>
      </p:pic>
      <p:sp>
        <p:nvSpPr>
          <p:cNvPr id="707" name="Google Shape;707;p61"/>
          <p:cNvSpPr txBox="1"/>
          <p:nvPr/>
        </p:nvSpPr>
        <p:spPr>
          <a:xfrm>
            <a:off x="5150275" y="25425"/>
            <a:ext cx="1101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700"/>
              <a:t>LAT forecast paper:</a:t>
            </a:r>
            <a:endParaRPr i="1" sz="700"/>
          </a:p>
          <a:p>
            <a:pPr indent="0" lvl="0" marL="0" rtl="0" algn="l">
              <a:spcBef>
                <a:spcPts val="0"/>
              </a:spcBef>
              <a:spcAft>
                <a:spcPts val="0"/>
              </a:spcAft>
              <a:buNone/>
            </a:pPr>
            <a:r>
              <a:rPr i="1" lang="en" sz="700"/>
              <a:t>arXiv: 2503.00636</a:t>
            </a:r>
            <a:endParaRPr i="1" sz="700"/>
          </a:p>
        </p:txBody>
      </p:sp>
      <p:pic>
        <p:nvPicPr>
          <p:cNvPr id="708" name="Google Shape;708;p61" title="SAT_forecast_QR.png"/>
          <p:cNvPicPr preferRelativeResize="0"/>
          <p:nvPr/>
        </p:nvPicPr>
        <p:blipFill rotWithShape="1">
          <a:blip r:embed="rId6">
            <a:alphaModFix/>
          </a:blip>
          <a:srcRect b="0" l="0" r="0" t="0"/>
          <a:stretch/>
        </p:blipFill>
        <p:spPr>
          <a:xfrm>
            <a:off x="8168856" y="25075"/>
            <a:ext cx="740776" cy="740776"/>
          </a:xfrm>
          <a:prstGeom prst="rect">
            <a:avLst/>
          </a:prstGeom>
          <a:noFill/>
          <a:ln>
            <a:noFill/>
          </a:ln>
        </p:spPr>
      </p:pic>
      <p:sp>
        <p:nvSpPr>
          <p:cNvPr id="709" name="Google Shape;709;p61"/>
          <p:cNvSpPr txBox="1"/>
          <p:nvPr/>
        </p:nvSpPr>
        <p:spPr>
          <a:xfrm>
            <a:off x="7210325" y="25075"/>
            <a:ext cx="1101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700"/>
              <a:t>SAT forecast paper:</a:t>
            </a:r>
            <a:endParaRPr i="1" sz="700"/>
          </a:p>
          <a:p>
            <a:pPr indent="0" lvl="0" marL="0" rtl="0" algn="l">
              <a:spcBef>
                <a:spcPts val="0"/>
              </a:spcBef>
              <a:spcAft>
                <a:spcPts val="0"/>
              </a:spcAft>
              <a:buNone/>
            </a:pPr>
            <a:r>
              <a:rPr i="1" lang="en" sz="700"/>
              <a:t>arXiv: 2512.15833</a:t>
            </a:r>
            <a:endParaRPr i="1" sz="7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2"/>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703"/>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70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3" name="Shape 713"/>
        <p:cNvGrpSpPr/>
        <p:nvPr/>
      </p:nvGrpSpPr>
      <p:grpSpPr>
        <a:xfrm>
          <a:off x="0" y="0"/>
          <a:ext cx="0" cy="0"/>
          <a:chOff x="0" y="0"/>
          <a:chExt cx="0" cy="0"/>
        </a:xfrm>
      </p:grpSpPr>
      <p:sp>
        <p:nvSpPr>
          <p:cNvPr id="714" name="Google Shape;714;p62"/>
          <p:cNvSpPr txBox="1"/>
          <p:nvPr>
            <p:ph idx="4294967295" type="title"/>
          </p:nvPr>
        </p:nvSpPr>
        <p:spPr>
          <a:xfrm>
            <a:off x="311700" y="109450"/>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lang="en" sz="2420"/>
              <a:t>SO Forecasts: CMB Power Spectra</a:t>
            </a:r>
            <a:endParaRPr sz="2420"/>
          </a:p>
        </p:txBody>
      </p:sp>
      <p:sp>
        <p:nvSpPr>
          <p:cNvPr id="715" name="Google Shape;715;p62"/>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716" name="Google Shape;716;p62" title="Screenshot From 2026-03-06 15-19-21.png"/>
          <p:cNvPicPr preferRelativeResize="0"/>
          <p:nvPr/>
        </p:nvPicPr>
        <p:blipFill>
          <a:blip r:embed="rId3">
            <a:alphaModFix/>
          </a:blip>
          <a:stretch>
            <a:fillRect/>
          </a:stretch>
        </p:blipFill>
        <p:spPr>
          <a:xfrm>
            <a:off x="193125" y="682150"/>
            <a:ext cx="4148371" cy="4057274"/>
          </a:xfrm>
          <a:prstGeom prst="rect">
            <a:avLst/>
          </a:prstGeom>
          <a:noFill/>
          <a:ln>
            <a:noFill/>
          </a:ln>
        </p:spPr>
      </p:pic>
      <p:pic>
        <p:nvPicPr>
          <p:cNvPr id="717" name="Google Shape;717;p62"/>
          <p:cNvPicPr preferRelativeResize="0"/>
          <p:nvPr/>
        </p:nvPicPr>
        <p:blipFill>
          <a:blip r:embed="rId4">
            <a:alphaModFix/>
          </a:blip>
          <a:stretch>
            <a:fillRect/>
          </a:stretch>
        </p:blipFill>
        <p:spPr>
          <a:xfrm>
            <a:off x="4619675" y="1278688"/>
            <a:ext cx="4260977" cy="2586124"/>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1" name="Shape 721"/>
        <p:cNvGrpSpPr/>
        <p:nvPr/>
      </p:nvGrpSpPr>
      <p:grpSpPr>
        <a:xfrm>
          <a:off x="0" y="0"/>
          <a:ext cx="0" cy="0"/>
          <a:chOff x="0" y="0"/>
          <a:chExt cx="0" cy="0"/>
        </a:xfrm>
      </p:grpSpPr>
      <p:sp>
        <p:nvSpPr>
          <p:cNvPr id="722" name="Google Shape;722;p63"/>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723" name="Google Shape;723;p63" title="Screenshot From 2026-03-15 14-54-51.png"/>
          <p:cNvPicPr preferRelativeResize="0"/>
          <p:nvPr/>
        </p:nvPicPr>
        <p:blipFill>
          <a:blip r:embed="rId3">
            <a:alphaModFix/>
          </a:blip>
          <a:stretch>
            <a:fillRect/>
          </a:stretch>
        </p:blipFill>
        <p:spPr>
          <a:xfrm>
            <a:off x="0" y="6970"/>
            <a:ext cx="9144001" cy="5129561"/>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7" name="Shape 727"/>
        <p:cNvGrpSpPr/>
        <p:nvPr/>
      </p:nvGrpSpPr>
      <p:grpSpPr>
        <a:xfrm>
          <a:off x="0" y="0"/>
          <a:ext cx="0" cy="0"/>
          <a:chOff x="0" y="0"/>
          <a:chExt cx="0" cy="0"/>
        </a:xfrm>
      </p:grpSpPr>
      <p:pic>
        <p:nvPicPr>
          <p:cNvPr id="728" name="Google Shape;728;p64" title="satp13_f090+f150_fullsky_TQU_rot_bw.png"/>
          <p:cNvPicPr preferRelativeResize="0"/>
          <p:nvPr/>
        </p:nvPicPr>
        <p:blipFill rotWithShape="1">
          <a:blip r:embed="rId3">
            <a:alphaModFix/>
          </a:blip>
          <a:srcRect b="0" l="407" r="397" t="0"/>
          <a:stretch/>
        </p:blipFill>
        <p:spPr>
          <a:xfrm>
            <a:off x="942088" y="183045"/>
            <a:ext cx="7259822" cy="4838698"/>
          </a:xfrm>
          <a:prstGeom prst="rect">
            <a:avLst/>
          </a:prstGeom>
          <a:noFill/>
          <a:ln>
            <a:noFill/>
          </a:ln>
        </p:spPr>
      </p:pic>
      <p:sp>
        <p:nvSpPr>
          <p:cNvPr id="729" name="Google Shape;729;p64"/>
          <p:cNvSpPr/>
          <p:nvPr/>
        </p:nvSpPr>
        <p:spPr>
          <a:xfrm>
            <a:off x="3446550" y="60150"/>
            <a:ext cx="1960500" cy="585000"/>
          </a:xfrm>
          <a:prstGeom prst="roundRect">
            <a:avLst>
              <a:gd fmla="val 16667" name="adj"/>
            </a:avLst>
          </a:prstGeom>
          <a:solidFill>
            <a:srgbClr val="B45F06">
              <a:alpha val="828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100">
                <a:solidFill>
                  <a:schemeClr val="lt1"/>
                </a:solidFill>
                <a:latin typeface="Calibri"/>
                <a:ea typeface="Calibri"/>
                <a:cs typeface="Calibri"/>
                <a:sym typeface="Calibri"/>
              </a:rPr>
              <a:t>PRELIMINARY</a:t>
            </a:r>
            <a:endParaRPr b="1" sz="2100">
              <a:solidFill>
                <a:schemeClr val="lt1"/>
              </a:solidFill>
              <a:latin typeface="Calibri"/>
              <a:ea typeface="Calibri"/>
              <a:cs typeface="Calibri"/>
              <a:sym typeface="Calibri"/>
            </a:endParaRPr>
          </a:p>
          <a:p>
            <a:pPr indent="0" lvl="0" marL="0" rtl="0" algn="ctr">
              <a:spcBef>
                <a:spcPts val="0"/>
              </a:spcBef>
              <a:spcAft>
                <a:spcPts val="0"/>
              </a:spcAft>
              <a:buClr>
                <a:schemeClr val="dk1"/>
              </a:buClr>
              <a:buSzPts val="1100"/>
              <a:buFont typeface="Arial"/>
              <a:buNone/>
            </a:pPr>
            <a:r>
              <a:rPr b="1" lang="en" sz="1300">
                <a:solidFill>
                  <a:schemeClr val="lt1"/>
                </a:solidFill>
                <a:latin typeface="Calibri"/>
                <a:ea typeface="Calibri"/>
                <a:cs typeface="Calibri"/>
                <a:sym typeface="Calibri"/>
              </a:rPr>
              <a:t>SO Initial Science Data</a:t>
            </a:r>
            <a:endParaRPr b="1" sz="2100">
              <a:solidFill>
                <a:schemeClr val="lt1"/>
              </a:solidFill>
              <a:latin typeface="Calibri"/>
              <a:ea typeface="Calibri"/>
              <a:cs typeface="Calibri"/>
              <a:sym typeface="Calibri"/>
            </a:endParaRPr>
          </a:p>
        </p:txBody>
      </p:sp>
      <p:sp>
        <p:nvSpPr>
          <p:cNvPr id="730" name="Google Shape;730;p64"/>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4" name="Shape 734"/>
        <p:cNvGrpSpPr/>
        <p:nvPr/>
      </p:nvGrpSpPr>
      <p:grpSpPr>
        <a:xfrm>
          <a:off x="0" y="0"/>
          <a:ext cx="0" cy="0"/>
          <a:chOff x="0" y="0"/>
          <a:chExt cx="0" cy="0"/>
        </a:xfrm>
      </p:grpSpPr>
      <p:pic>
        <p:nvPicPr>
          <p:cNvPr id="735" name="Google Shape;735;p65" title="QU_SO_vs_Planck_filtered_uKcmb (1).png"/>
          <p:cNvPicPr preferRelativeResize="0"/>
          <p:nvPr/>
        </p:nvPicPr>
        <p:blipFill rotWithShape="1">
          <a:blip r:embed="rId3">
            <a:alphaModFix/>
          </a:blip>
          <a:srcRect b="0" l="0" r="47851" t="0"/>
          <a:stretch/>
        </p:blipFill>
        <p:spPr>
          <a:xfrm>
            <a:off x="2235060" y="152400"/>
            <a:ext cx="4609603" cy="4518876"/>
          </a:xfrm>
          <a:prstGeom prst="rect">
            <a:avLst/>
          </a:prstGeom>
          <a:noFill/>
          <a:ln>
            <a:noFill/>
          </a:ln>
        </p:spPr>
      </p:pic>
      <p:sp>
        <p:nvSpPr>
          <p:cNvPr id="736" name="Google Shape;736;p65"/>
          <p:cNvSpPr/>
          <p:nvPr/>
        </p:nvSpPr>
        <p:spPr>
          <a:xfrm>
            <a:off x="5775685" y="289500"/>
            <a:ext cx="1960500" cy="574800"/>
          </a:xfrm>
          <a:prstGeom prst="roundRect">
            <a:avLst>
              <a:gd fmla="val 16667" name="adj"/>
            </a:avLst>
          </a:prstGeom>
          <a:solidFill>
            <a:srgbClr val="B45F06">
              <a:alpha val="828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2100">
                <a:solidFill>
                  <a:schemeClr val="lt1"/>
                </a:solidFill>
                <a:latin typeface="Calibri"/>
                <a:ea typeface="Calibri"/>
                <a:cs typeface="Calibri"/>
                <a:sym typeface="Calibri"/>
              </a:rPr>
              <a:t>PRELIMINARY</a:t>
            </a:r>
            <a:endParaRPr b="1" sz="2100">
              <a:solidFill>
                <a:schemeClr val="lt1"/>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rPr b="1" lang="en" sz="1300">
                <a:solidFill>
                  <a:schemeClr val="lt1"/>
                </a:solidFill>
                <a:latin typeface="Calibri"/>
                <a:ea typeface="Calibri"/>
                <a:cs typeface="Calibri"/>
                <a:sym typeface="Calibri"/>
              </a:rPr>
              <a:t>SO 150 GHz</a:t>
            </a:r>
            <a:endParaRPr b="1" sz="2100">
              <a:solidFill>
                <a:schemeClr val="lt1"/>
              </a:solidFill>
              <a:latin typeface="Calibri"/>
              <a:ea typeface="Calibri"/>
              <a:cs typeface="Calibri"/>
              <a:sym typeface="Calibri"/>
            </a:endParaRPr>
          </a:p>
        </p:txBody>
      </p:sp>
      <p:sp>
        <p:nvSpPr>
          <p:cNvPr id="737" name="Google Shape;737;p65"/>
          <p:cNvSpPr/>
          <p:nvPr/>
        </p:nvSpPr>
        <p:spPr>
          <a:xfrm>
            <a:off x="5834885" y="2239800"/>
            <a:ext cx="1960500" cy="663900"/>
          </a:xfrm>
          <a:prstGeom prst="roundRect">
            <a:avLst>
              <a:gd fmla="val 16667" name="adj"/>
            </a:avLst>
          </a:prstGeom>
          <a:solidFill>
            <a:srgbClr val="B45F06">
              <a:alpha val="828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100">
                <a:solidFill>
                  <a:schemeClr val="lt1"/>
                </a:solidFill>
                <a:latin typeface="Calibri"/>
                <a:ea typeface="Calibri"/>
                <a:cs typeface="Calibri"/>
                <a:sym typeface="Calibri"/>
              </a:rPr>
              <a:t>Planck 143 GHz</a:t>
            </a:r>
            <a:endParaRPr b="1" sz="2100">
              <a:solidFill>
                <a:schemeClr val="lt1"/>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rPr b="1" lang="en" sz="1300">
                <a:solidFill>
                  <a:schemeClr val="lt1"/>
                </a:solidFill>
                <a:latin typeface="Calibri"/>
                <a:ea typeface="Calibri"/>
                <a:cs typeface="Calibri"/>
                <a:sym typeface="Calibri"/>
              </a:rPr>
              <a:t>re-observed</a:t>
            </a:r>
            <a:endParaRPr b="1" sz="2100">
              <a:solidFill>
                <a:schemeClr val="lt1"/>
              </a:solidFill>
              <a:latin typeface="Calibri"/>
              <a:ea typeface="Calibri"/>
              <a:cs typeface="Calibri"/>
              <a:sym typeface="Calibri"/>
            </a:endParaRPr>
          </a:p>
        </p:txBody>
      </p:sp>
      <p:sp>
        <p:nvSpPr>
          <p:cNvPr id="738" name="Google Shape;738;p65"/>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2" name="Shape 742"/>
        <p:cNvGrpSpPr/>
        <p:nvPr/>
      </p:nvGrpSpPr>
      <p:grpSpPr>
        <a:xfrm>
          <a:off x="0" y="0"/>
          <a:ext cx="0" cy="0"/>
          <a:chOff x="0" y="0"/>
          <a:chExt cx="0" cy="0"/>
        </a:xfrm>
      </p:grpSpPr>
      <p:sp>
        <p:nvSpPr>
          <p:cNvPr id="743" name="Google Shape;743;p66"/>
          <p:cNvSpPr txBox="1"/>
          <p:nvPr>
            <p:ph idx="12" type="sldNum"/>
          </p:nvPr>
        </p:nvSpPr>
        <p:spPr>
          <a:xfrm>
            <a:off x="8472458" y="47394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
              <a:t>‹#›</a:t>
            </a:fld>
            <a:endParaRPr/>
          </a:p>
        </p:txBody>
      </p:sp>
      <p:pic>
        <p:nvPicPr>
          <p:cNvPr id="744" name="Google Shape;744;p66"/>
          <p:cNvPicPr preferRelativeResize="0"/>
          <p:nvPr/>
        </p:nvPicPr>
        <p:blipFill rotWithShape="1">
          <a:blip r:embed="rId3">
            <a:alphaModFix/>
          </a:blip>
          <a:srcRect b="0" l="0" r="0" t="-604"/>
          <a:stretch/>
        </p:blipFill>
        <p:spPr>
          <a:xfrm>
            <a:off x="2123413" y="152400"/>
            <a:ext cx="4897171" cy="4838697"/>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