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72" r:id="rId2"/>
    <p:sldId id="2147482273" r:id="rId3"/>
    <p:sldId id="2147482286" r:id="rId4"/>
    <p:sldId id="273" r:id="rId5"/>
    <p:sldId id="271" r:id="rId6"/>
    <p:sldId id="257" r:id="rId7"/>
    <p:sldId id="258" r:id="rId8"/>
    <p:sldId id="269" r:id="rId9"/>
    <p:sldId id="270" r:id="rId10"/>
    <p:sldId id="259" r:id="rId11"/>
    <p:sldId id="260" r:id="rId12"/>
    <p:sldId id="261" r:id="rId13"/>
    <p:sldId id="2147482289" r:id="rId14"/>
    <p:sldId id="2147482288" r:id="rId15"/>
    <p:sldId id="262" r:id="rId16"/>
    <p:sldId id="263" r:id="rId17"/>
  </p:sldIdLst>
  <p:sldSz cx="12192000" cy="6858000"/>
  <p:notesSz cx="6858000" cy="9144000"/>
  <p:defaultTextStyle>
    <a:defPPr>
      <a:defRPr lang="en-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201"/>
    <p:restoredTop sz="94544"/>
  </p:normalViewPr>
  <p:slideViewPr>
    <p:cSldViewPr snapToGrid="0">
      <p:cViewPr varScale="1">
        <p:scale>
          <a:sx n="119" d="100"/>
          <a:sy n="119" d="100"/>
        </p:scale>
        <p:origin x="592"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F67B80-6856-3807-2B36-176C959B7379}"/>
              </a:ext>
            </a:extLst>
          </p:cNvPr>
          <p:cNvSpPr>
            <a:spLocks noGrp="1"/>
          </p:cNvSpPr>
          <p:nvPr>
            <p:ph type="ctrTitle"/>
          </p:nvPr>
        </p:nvSpPr>
        <p:spPr>
          <a:xfrm>
            <a:off x="1484244" y="807902"/>
            <a:ext cx="9144000" cy="2387600"/>
          </a:xfrm>
        </p:spPr>
        <p:txBody>
          <a:bodyPr anchor="b"/>
          <a:lstStyle>
            <a:lvl1pPr algn="ctr">
              <a:defRPr sz="6000"/>
            </a:lvl1pPr>
          </a:lstStyle>
          <a:p>
            <a:r>
              <a:rPr lang="en-GB"/>
              <a:t>Click to edit Master title style</a:t>
            </a:r>
            <a:endParaRPr lang="en-IT"/>
          </a:p>
        </p:txBody>
      </p:sp>
      <p:sp>
        <p:nvSpPr>
          <p:cNvPr id="3" name="Subtitle 2">
            <a:extLst>
              <a:ext uri="{FF2B5EF4-FFF2-40B4-BE49-F238E27FC236}">
                <a16:creationId xmlns:a16="http://schemas.microsoft.com/office/drawing/2014/main" id="{6BF2730D-F091-6771-D778-EA6D33A10EC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IT"/>
          </a:p>
        </p:txBody>
      </p:sp>
      <p:sp>
        <p:nvSpPr>
          <p:cNvPr id="4" name="Date Placeholder 3">
            <a:extLst>
              <a:ext uri="{FF2B5EF4-FFF2-40B4-BE49-F238E27FC236}">
                <a16:creationId xmlns:a16="http://schemas.microsoft.com/office/drawing/2014/main" id="{5C3B716B-4E88-3B65-95A7-9DC0BD0AE2FD}"/>
              </a:ext>
            </a:extLst>
          </p:cNvPr>
          <p:cNvSpPr>
            <a:spLocks noGrp="1"/>
          </p:cNvSpPr>
          <p:nvPr>
            <p:ph type="dt" sz="half" idx="10"/>
          </p:nvPr>
        </p:nvSpPr>
        <p:spPr/>
        <p:txBody>
          <a:bodyPr/>
          <a:lstStyle/>
          <a:p>
            <a:fld id="{C73FD692-CC2E-0A4D-B87C-2D3BF6C04A51}" type="datetimeFigureOut">
              <a:rPr lang="en-IT" smtClean="0"/>
              <a:t>4/16/26</a:t>
            </a:fld>
            <a:endParaRPr lang="en-IT"/>
          </a:p>
        </p:txBody>
      </p:sp>
      <p:sp>
        <p:nvSpPr>
          <p:cNvPr id="5" name="Footer Placeholder 4">
            <a:extLst>
              <a:ext uri="{FF2B5EF4-FFF2-40B4-BE49-F238E27FC236}">
                <a16:creationId xmlns:a16="http://schemas.microsoft.com/office/drawing/2014/main" id="{93376BE4-DB16-B901-3223-15306061E9BE}"/>
              </a:ext>
            </a:extLst>
          </p:cNvPr>
          <p:cNvSpPr>
            <a:spLocks noGrp="1"/>
          </p:cNvSpPr>
          <p:nvPr>
            <p:ph type="ftr" sz="quarter" idx="11"/>
          </p:nvPr>
        </p:nvSpPr>
        <p:spPr/>
        <p:txBody>
          <a:bodyPr/>
          <a:lstStyle/>
          <a:p>
            <a:endParaRPr lang="en-IT"/>
          </a:p>
        </p:txBody>
      </p:sp>
      <p:sp>
        <p:nvSpPr>
          <p:cNvPr id="6" name="Slide Number Placeholder 5">
            <a:extLst>
              <a:ext uri="{FF2B5EF4-FFF2-40B4-BE49-F238E27FC236}">
                <a16:creationId xmlns:a16="http://schemas.microsoft.com/office/drawing/2014/main" id="{68D58748-DC63-D9B7-55ED-8B2AB258E04B}"/>
              </a:ext>
            </a:extLst>
          </p:cNvPr>
          <p:cNvSpPr>
            <a:spLocks noGrp="1"/>
          </p:cNvSpPr>
          <p:nvPr>
            <p:ph type="sldNum" sz="quarter" idx="12"/>
          </p:nvPr>
        </p:nvSpPr>
        <p:spPr/>
        <p:txBody>
          <a:bodyPr/>
          <a:lstStyle/>
          <a:p>
            <a:fld id="{9A196393-6BFD-F746-99E2-7D025BE80A11}" type="slidenum">
              <a:rPr lang="en-IT" smtClean="0"/>
              <a:t>‹N°›</a:t>
            </a:fld>
            <a:endParaRPr lang="en-IT"/>
          </a:p>
        </p:txBody>
      </p:sp>
      <p:pic>
        <p:nvPicPr>
          <p:cNvPr id="8" name="Picture 7">
            <a:extLst>
              <a:ext uri="{FF2B5EF4-FFF2-40B4-BE49-F238E27FC236}">
                <a16:creationId xmlns:a16="http://schemas.microsoft.com/office/drawing/2014/main" id="{735CF6BF-FF9A-F22A-51E4-408F758F57A5}"/>
              </a:ext>
            </a:extLst>
          </p:cNvPr>
          <p:cNvPicPr>
            <a:picLocks noChangeAspect="1"/>
          </p:cNvPicPr>
          <p:nvPr userDrawn="1"/>
        </p:nvPicPr>
        <p:blipFill>
          <a:blip r:embed="rId2"/>
          <a:stretch>
            <a:fillRect/>
          </a:stretch>
        </p:blipFill>
        <p:spPr>
          <a:xfrm>
            <a:off x="9472245" y="31511"/>
            <a:ext cx="2719755" cy="454233"/>
          </a:xfrm>
          <a:prstGeom prst="rect">
            <a:avLst/>
          </a:prstGeom>
        </p:spPr>
      </p:pic>
      <p:pic>
        <p:nvPicPr>
          <p:cNvPr id="9" name="Picture 8">
            <a:extLst>
              <a:ext uri="{FF2B5EF4-FFF2-40B4-BE49-F238E27FC236}">
                <a16:creationId xmlns:a16="http://schemas.microsoft.com/office/drawing/2014/main" id="{89D07773-2610-3F7A-D95D-AA84729B3CD8}"/>
              </a:ext>
            </a:extLst>
          </p:cNvPr>
          <p:cNvPicPr>
            <a:picLocks noChangeAspect="1"/>
          </p:cNvPicPr>
          <p:nvPr userDrawn="1"/>
        </p:nvPicPr>
        <p:blipFill>
          <a:blip r:embed="rId3"/>
          <a:stretch>
            <a:fillRect/>
          </a:stretch>
        </p:blipFill>
        <p:spPr>
          <a:xfrm>
            <a:off x="0" y="14828"/>
            <a:ext cx="3676725" cy="454233"/>
          </a:xfrm>
          <a:prstGeom prst="rect">
            <a:avLst/>
          </a:prstGeom>
        </p:spPr>
      </p:pic>
      <p:pic>
        <p:nvPicPr>
          <p:cNvPr id="7" name="Picture 6">
            <a:extLst>
              <a:ext uri="{FF2B5EF4-FFF2-40B4-BE49-F238E27FC236}">
                <a16:creationId xmlns:a16="http://schemas.microsoft.com/office/drawing/2014/main" id="{EA633D67-CAFE-EDDA-A8B7-F67773EEC4A6}"/>
              </a:ext>
            </a:extLst>
          </p:cNvPr>
          <p:cNvPicPr>
            <a:picLocks noChangeAspect="1"/>
          </p:cNvPicPr>
          <p:nvPr userDrawn="1"/>
        </p:nvPicPr>
        <p:blipFill rotWithShape="1">
          <a:blip r:embed="rId4"/>
          <a:srcRect r="21170"/>
          <a:stretch/>
        </p:blipFill>
        <p:spPr>
          <a:xfrm>
            <a:off x="3345312" y="26586"/>
            <a:ext cx="6126933" cy="454233"/>
          </a:xfrm>
          <a:prstGeom prst="rect">
            <a:avLst/>
          </a:prstGeom>
        </p:spPr>
      </p:pic>
    </p:spTree>
    <p:extLst>
      <p:ext uri="{BB962C8B-B14F-4D97-AF65-F5344CB8AC3E}">
        <p14:creationId xmlns:p14="http://schemas.microsoft.com/office/powerpoint/2010/main" val="36063282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C396F8-44EF-CD9F-A21E-B52736AFDD32}"/>
              </a:ext>
            </a:extLst>
          </p:cNvPr>
          <p:cNvSpPr>
            <a:spLocks noGrp="1"/>
          </p:cNvSpPr>
          <p:nvPr>
            <p:ph type="title"/>
          </p:nvPr>
        </p:nvSpPr>
        <p:spPr/>
        <p:txBody>
          <a:bodyPr/>
          <a:lstStyle/>
          <a:p>
            <a:r>
              <a:rPr lang="en-GB"/>
              <a:t>Click to edit Master title style</a:t>
            </a:r>
            <a:endParaRPr lang="en-IT"/>
          </a:p>
        </p:txBody>
      </p:sp>
      <p:sp>
        <p:nvSpPr>
          <p:cNvPr id="3" name="Vertical Text Placeholder 2">
            <a:extLst>
              <a:ext uri="{FF2B5EF4-FFF2-40B4-BE49-F238E27FC236}">
                <a16:creationId xmlns:a16="http://schemas.microsoft.com/office/drawing/2014/main" id="{15FBEE06-9789-7F9F-761F-24647C71A316}"/>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IT"/>
          </a:p>
        </p:txBody>
      </p:sp>
      <p:sp>
        <p:nvSpPr>
          <p:cNvPr id="4" name="Date Placeholder 3">
            <a:extLst>
              <a:ext uri="{FF2B5EF4-FFF2-40B4-BE49-F238E27FC236}">
                <a16:creationId xmlns:a16="http://schemas.microsoft.com/office/drawing/2014/main" id="{7A4B3A44-DE17-5301-9915-B42199B6E9BD}"/>
              </a:ext>
            </a:extLst>
          </p:cNvPr>
          <p:cNvSpPr>
            <a:spLocks noGrp="1"/>
          </p:cNvSpPr>
          <p:nvPr>
            <p:ph type="dt" sz="half" idx="10"/>
          </p:nvPr>
        </p:nvSpPr>
        <p:spPr/>
        <p:txBody>
          <a:bodyPr/>
          <a:lstStyle/>
          <a:p>
            <a:fld id="{C73FD692-CC2E-0A4D-B87C-2D3BF6C04A51}" type="datetimeFigureOut">
              <a:rPr lang="en-IT" smtClean="0"/>
              <a:t>4/16/26</a:t>
            </a:fld>
            <a:endParaRPr lang="en-IT"/>
          </a:p>
        </p:txBody>
      </p:sp>
      <p:sp>
        <p:nvSpPr>
          <p:cNvPr id="5" name="Footer Placeholder 4">
            <a:extLst>
              <a:ext uri="{FF2B5EF4-FFF2-40B4-BE49-F238E27FC236}">
                <a16:creationId xmlns:a16="http://schemas.microsoft.com/office/drawing/2014/main" id="{7517A410-97A2-7376-7866-A87A93100D61}"/>
              </a:ext>
            </a:extLst>
          </p:cNvPr>
          <p:cNvSpPr>
            <a:spLocks noGrp="1"/>
          </p:cNvSpPr>
          <p:nvPr>
            <p:ph type="ftr" sz="quarter" idx="11"/>
          </p:nvPr>
        </p:nvSpPr>
        <p:spPr/>
        <p:txBody>
          <a:bodyPr/>
          <a:lstStyle/>
          <a:p>
            <a:endParaRPr lang="en-IT"/>
          </a:p>
        </p:txBody>
      </p:sp>
      <p:sp>
        <p:nvSpPr>
          <p:cNvPr id="6" name="Slide Number Placeholder 5">
            <a:extLst>
              <a:ext uri="{FF2B5EF4-FFF2-40B4-BE49-F238E27FC236}">
                <a16:creationId xmlns:a16="http://schemas.microsoft.com/office/drawing/2014/main" id="{7C89081B-4916-E45E-E725-E875CE154D4A}"/>
              </a:ext>
            </a:extLst>
          </p:cNvPr>
          <p:cNvSpPr>
            <a:spLocks noGrp="1"/>
          </p:cNvSpPr>
          <p:nvPr>
            <p:ph type="sldNum" sz="quarter" idx="12"/>
          </p:nvPr>
        </p:nvSpPr>
        <p:spPr/>
        <p:txBody>
          <a:bodyPr/>
          <a:lstStyle/>
          <a:p>
            <a:fld id="{9A196393-6BFD-F746-99E2-7D025BE80A11}" type="slidenum">
              <a:rPr lang="en-IT" smtClean="0"/>
              <a:t>‹N°›</a:t>
            </a:fld>
            <a:endParaRPr lang="en-IT"/>
          </a:p>
        </p:txBody>
      </p:sp>
    </p:spTree>
    <p:extLst>
      <p:ext uri="{BB962C8B-B14F-4D97-AF65-F5344CB8AC3E}">
        <p14:creationId xmlns:p14="http://schemas.microsoft.com/office/powerpoint/2010/main" val="42938826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61A0347-31F2-77B9-2F05-F3983718026E}"/>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IT"/>
          </a:p>
        </p:txBody>
      </p:sp>
      <p:sp>
        <p:nvSpPr>
          <p:cNvPr id="3" name="Vertical Text Placeholder 2">
            <a:extLst>
              <a:ext uri="{FF2B5EF4-FFF2-40B4-BE49-F238E27FC236}">
                <a16:creationId xmlns:a16="http://schemas.microsoft.com/office/drawing/2014/main" id="{EFAF6750-FEFB-07C6-6B87-E407CBACF4B0}"/>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IT"/>
          </a:p>
        </p:txBody>
      </p:sp>
      <p:sp>
        <p:nvSpPr>
          <p:cNvPr id="4" name="Date Placeholder 3">
            <a:extLst>
              <a:ext uri="{FF2B5EF4-FFF2-40B4-BE49-F238E27FC236}">
                <a16:creationId xmlns:a16="http://schemas.microsoft.com/office/drawing/2014/main" id="{53BA10DD-9075-E3CB-25CF-5F560A0A3ACA}"/>
              </a:ext>
            </a:extLst>
          </p:cNvPr>
          <p:cNvSpPr>
            <a:spLocks noGrp="1"/>
          </p:cNvSpPr>
          <p:nvPr>
            <p:ph type="dt" sz="half" idx="10"/>
          </p:nvPr>
        </p:nvSpPr>
        <p:spPr/>
        <p:txBody>
          <a:bodyPr/>
          <a:lstStyle/>
          <a:p>
            <a:fld id="{C73FD692-CC2E-0A4D-B87C-2D3BF6C04A51}" type="datetimeFigureOut">
              <a:rPr lang="en-IT" smtClean="0"/>
              <a:t>4/16/26</a:t>
            </a:fld>
            <a:endParaRPr lang="en-IT"/>
          </a:p>
        </p:txBody>
      </p:sp>
      <p:sp>
        <p:nvSpPr>
          <p:cNvPr id="5" name="Footer Placeholder 4">
            <a:extLst>
              <a:ext uri="{FF2B5EF4-FFF2-40B4-BE49-F238E27FC236}">
                <a16:creationId xmlns:a16="http://schemas.microsoft.com/office/drawing/2014/main" id="{DF18E84A-BC3F-2C9D-1265-F8BE6275E0FF}"/>
              </a:ext>
            </a:extLst>
          </p:cNvPr>
          <p:cNvSpPr>
            <a:spLocks noGrp="1"/>
          </p:cNvSpPr>
          <p:nvPr>
            <p:ph type="ftr" sz="quarter" idx="11"/>
          </p:nvPr>
        </p:nvSpPr>
        <p:spPr/>
        <p:txBody>
          <a:bodyPr/>
          <a:lstStyle/>
          <a:p>
            <a:endParaRPr lang="en-IT"/>
          </a:p>
        </p:txBody>
      </p:sp>
      <p:sp>
        <p:nvSpPr>
          <p:cNvPr id="6" name="Slide Number Placeholder 5">
            <a:extLst>
              <a:ext uri="{FF2B5EF4-FFF2-40B4-BE49-F238E27FC236}">
                <a16:creationId xmlns:a16="http://schemas.microsoft.com/office/drawing/2014/main" id="{7CA55438-BD09-B508-D9D5-208A62113BBA}"/>
              </a:ext>
            </a:extLst>
          </p:cNvPr>
          <p:cNvSpPr>
            <a:spLocks noGrp="1"/>
          </p:cNvSpPr>
          <p:nvPr>
            <p:ph type="sldNum" sz="quarter" idx="12"/>
          </p:nvPr>
        </p:nvSpPr>
        <p:spPr/>
        <p:txBody>
          <a:bodyPr/>
          <a:lstStyle/>
          <a:p>
            <a:fld id="{9A196393-6BFD-F746-99E2-7D025BE80A11}" type="slidenum">
              <a:rPr lang="en-IT" smtClean="0"/>
              <a:t>‹N°›</a:t>
            </a:fld>
            <a:endParaRPr lang="en-IT"/>
          </a:p>
        </p:txBody>
      </p:sp>
    </p:spTree>
    <p:extLst>
      <p:ext uri="{BB962C8B-B14F-4D97-AF65-F5344CB8AC3E}">
        <p14:creationId xmlns:p14="http://schemas.microsoft.com/office/powerpoint/2010/main" val="30156951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EA4894-B6A4-3780-E412-F71FDA97A49B}"/>
              </a:ext>
            </a:extLst>
          </p:cNvPr>
          <p:cNvSpPr>
            <a:spLocks noGrp="1"/>
          </p:cNvSpPr>
          <p:nvPr>
            <p:ph type="title"/>
          </p:nvPr>
        </p:nvSpPr>
        <p:spPr/>
        <p:txBody>
          <a:bodyPr/>
          <a:lstStyle/>
          <a:p>
            <a:r>
              <a:rPr lang="en-GB"/>
              <a:t>Click to edit Master title style</a:t>
            </a:r>
            <a:endParaRPr lang="en-IT"/>
          </a:p>
        </p:txBody>
      </p:sp>
      <p:sp>
        <p:nvSpPr>
          <p:cNvPr id="3" name="Content Placeholder 2">
            <a:extLst>
              <a:ext uri="{FF2B5EF4-FFF2-40B4-BE49-F238E27FC236}">
                <a16:creationId xmlns:a16="http://schemas.microsoft.com/office/drawing/2014/main" id="{0A45B9CF-57CD-F489-4E37-9B2E4A58286C}"/>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IT"/>
          </a:p>
        </p:txBody>
      </p:sp>
      <p:sp>
        <p:nvSpPr>
          <p:cNvPr id="4" name="Date Placeholder 3">
            <a:extLst>
              <a:ext uri="{FF2B5EF4-FFF2-40B4-BE49-F238E27FC236}">
                <a16:creationId xmlns:a16="http://schemas.microsoft.com/office/drawing/2014/main" id="{5F6EA86F-FBFE-AD72-D000-C26E85CBBF6A}"/>
              </a:ext>
            </a:extLst>
          </p:cNvPr>
          <p:cNvSpPr>
            <a:spLocks noGrp="1"/>
          </p:cNvSpPr>
          <p:nvPr>
            <p:ph type="dt" sz="half" idx="10"/>
          </p:nvPr>
        </p:nvSpPr>
        <p:spPr/>
        <p:txBody>
          <a:bodyPr/>
          <a:lstStyle/>
          <a:p>
            <a:fld id="{C73FD692-CC2E-0A4D-B87C-2D3BF6C04A51}" type="datetimeFigureOut">
              <a:rPr lang="en-IT" smtClean="0"/>
              <a:t>4/16/26</a:t>
            </a:fld>
            <a:endParaRPr lang="en-IT"/>
          </a:p>
        </p:txBody>
      </p:sp>
      <p:sp>
        <p:nvSpPr>
          <p:cNvPr id="5" name="Footer Placeholder 4">
            <a:extLst>
              <a:ext uri="{FF2B5EF4-FFF2-40B4-BE49-F238E27FC236}">
                <a16:creationId xmlns:a16="http://schemas.microsoft.com/office/drawing/2014/main" id="{64C1DB78-EFBB-771C-0684-8C8377E02B5E}"/>
              </a:ext>
            </a:extLst>
          </p:cNvPr>
          <p:cNvSpPr>
            <a:spLocks noGrp="1"/>
          </p:cNvSpPr>
          <p:nvPr>
            <p:ph type="ftr" sz="quarter" idx="11"/>
          </p:nvPr>
        </p:nvSpPr>
        <p:spPr/>
        <p:txBody>
          <a:bodyPr/>
          <a:lstStyle/>
          <a:p>
            <a:endParaRPr lang="en-IT"/>
          </a:p>
        </p:txBody>
      </p:sp>
      <p:sp>
        <p:nvSpPr>
          <p:cNvPr id="6" name="Slide Number Placeholder 5">
            <a:extLst>
              <a:ext uri="{FF2B5EF4-FFF2-40B4-BE49-F238E27FC236}">
                <a16:creationId xmlns:a16="http://schemas.microsoft.com/office/drawing/2014/main" id="{7E6F0DDF-264A-13E9-2140-77CF1D97DB27}"/>
              </a:ext>
            </a:extLst>
          </p:cNvPr>
          <p:cNvSpPr>
            <a:spLocks noGrp="1"/>
          </p:cNvSpPr>
          <p:nvPr>
            <p:ph type="sldNum" sz="quarter" idx="12"/>
          </p:nvPr>
        </p:nvSpPr>
        <p:spPr/>
        <p:txBody>
          <a:bodyPr/>
          <a:lstStyle/>
          <a:p>
            <a:fld id="{9A196393-6BFD-F746-99E2-7D025BE80A11}" type="slidenum">
              <a:rPr lang="en-IT" smtClean="0"/>
              <a:t>‹N°›</a:t>
            </a:fld>
            <a:endParaRPr lang="en-IT"/>
          </a:p>
        </p:txBody>
      </p:sp>
    </p:spTree>
    <p:extLst>
      <p:ext uri="{BB962C8B-B14F-4D97-AF65-F5344CB8AC3E}">
        <p14:creationId xmlns:p14="http://schemas.microsoft.com/office/powerpoint/2010/main" val="12061473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77729-4D2B-E1D8-6EB1-13A1A07CDEDE}"/>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IT"/>
          </a:p>
        </p:txBody>
      </p:sp>
      <p:sp>
        <p:nvSpPr>
          <p:cNvPr id="3" name="Text Placeholder 2">
            <a:extLst>
              <a:ext uri="{FF2B5EF4-FFF2-40B4-BE49-F238E27FC236}">
                <a16:creationId xmlns:a16="http://schemas.microsoft.com/office/drawing/2014/main" id="{1ACCDF67-490A-9D57-4368-A54E46E1A49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435D60AB-7998-8A2A-B891-B109B64D4C9B}"/>
              </a:ext>
            </a:extLst>
          </p:cNvPr>
          <p:cNvSpPr>
            <a:spLocks noGrp="1"/>
          </p:cNvSpPr>
          <p:nvPr>
            <p:ph type="dt" sz="half" idx="10"/>
          </p:nvPr>
        </p:nvSpPr>
        <p:spPr/>
        <p:txBody>
          <a:bodyPr/>
          <a:lstStyle/>
          <a:p>
            <a:fld id="{C73FD692-CC2E-0A4D-B87C-2D3BF6C04A51}" type="datetimeFigureOut">
              <a:rPr lang="en-IT" smtClean="0"/>
              <a:t>4/16/26</a:t>
            </a:fld>
            <a:endParaRPr lang="en-IT"/>
          </a:p>
        </p:txBody>
      </p:sp>
      <p:sp>
        <p:nvSpPr>
          <p:cNvPr id="5" name="Footer Placeholder 4">
            <a:extLst>
              <a:ext uri="{FF2B5EF4-FFF2-40B4-BE49-F238E27FC236}">
                <a16:creationId xmlns:a16="http://schemas.microsoft.com/office/drawing/2014/main" id="{AFE0FE45-1931-F30A-B25F-0A72847FE249}"/>
              </a:ext>
            </a:extLst>
          </p:cNvPr>
          <p:cNvSpPr>
            <a:spLocks noGrp="1"/>
          </p:cNvSpPr>
          <p:nvPr>
            <p:ph type="ftr" sz="quarter" idx="11"/>
          </p:nvPr>
        </p:nvSpPr>
        <p:spPr/>
        <p:txBody>
          <a:bodyPr/>
          <a:lstStyle/>
          <a:p>
            <a:endParaRPr lang="en-IT"/>
          </a:p>
        </p:txBody>
      </p:sp>
      <p:sp>
        <p:nvSpPr>
          <p:cNvPr id="6" name="Slide Number Placeholder 5">
            <a:extLst>
              <a:ext uri="{FF2B5EF4-FFF2-40B4-BE49-F238E27FC236}">
                <a16:creationId xmlns:a16="http://schemas.microsoft.com/office/drawing/2014/main" id="{91628F85-00AB-72F0-F42E-48E4035AF968}"/>
              </a:ext>
            </a:extLst>
          </p:cNvPr>
          <p:cNvSpPr>
            <a:spLocks noGrp="1"/>
          </p:cNvSpPr>
          <p:nvPr>
            <p:ph type="sldNum" sz="quarter" idx="12"/>
          </p:nvPr>
        </p:nvSpPr>
        <p:spPr/>
        <p:txBody>
          <a:bodyPr/>
          <a:lstStyle/>
          <a:p>
            <a:fld id="{9A196393-6BFD-F746-99E2-7D025BE80A11}" type="slidenum">
              <a:rPr lang="en-IT" smtClean="0"/>
              <a:t>‹N°›</a:t>
            </a:fld>
            <a:endParaRPr lang="en-IT"/>
          </a:p>
        </p:txBody>
      </p:sp>
    </p:spTree>
    <p:extLst>
      <p:ext uri="{BB962C8B-B14F-4D97-AF65-F5344CB8AC3E}">
        <p14:creationId xmlns:p14="http://schemas.microsoft.com/office/powerpoint/2010/main" val="2911108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DB1956-3F52-8CF5-8486-6EEAA50BAE91}"/>
              </a:ext>
            </a:extLst>
          </p:cNvPr>
          <p:cNvSpPr>
            <a:spLocks noGrp="1"/>
          </p:cNvSpPr>
          <p:nvPr>
            <p:ph type="title"/>
          </p:nvPr>
        </p:nvSpPr>
        <p:spPr/>
        <p:txBody>
          <a:bodyPr/>
          <a:lstStyle/>
          <a:p>
            <a:r>
              <a:rPr lang="en-GB"/>
              <a:t>Click to edit Master title style</a:t>
            </a:r>
            <a:endParaRPr lang="en-IT"/>
          </a:p>
        </p:txBody>
      </p:sp>
      <p:sp>
        <p:nvSpPr>
          <p:cNvPr id="3" name="Content Placeholder 2">
            <a:extLst>
              <a:ext uri="{FF2B5EF4-FFF2-40B4-BE49-F238E27FC236}">
                <a16:creationId xmlns:a16="http://schemas.microsoft.com/office/drawing/2014/main" id="{BB0F7CF5-BCE8-FADA-3F30-28B620B27A68}"/>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IT"/>
          </a:p>
        </p:txBody>
      </p:sp>
      <p:sp>
        <p:nvSpPr>
          <p:cNvPr id="4" name="Content Placeholder 3">
            <a:extLst>
              <a:ext uri="{FF2B5EF4-FFF2-40B4-BE49-F238E27FC236}">
                <a16:creationId xmlns:a16="http://schemas.microsoft.com/office/drawing/2014/main" id="{206E3F56-8D10-4123-D923-FEBCC6E434B0}"/>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IT"/>
          </a:p>
        </p:txBody>
      </p:sp>
      <p:sp>
        <p:nvSpPr>
          <p:cNvPr id="5" name="Date Placeholder 4">
            <a:extLst>
              <a:ext uri="{FF2B5EF4-FFF2-40B4-BE49-F238E27FC236}">
                <a16:creationId xmlns:a16="http://schemas.microsoft.com/office/drawing/2014/main" id="{70EAC78F-1B58-E362-6EE4-F2968EF23FCE}"/>
              </a:ext>
            </a:extLst>
          </p:cNvPr>
          <p:cNvSpPr>
            <a:spLocks noGrp="1"/>
          </p:cNvSpPr>
          <p:nvPr>
            <p:ph type="dt" sz="half" idx="10"/>
          </p:nvPr>
        </p:nvSpPr>
        <p:spPr/>
        <p:txBody>
          <a:bodyPr/>
          <a:lstStyle/>
          <a:p>
            <a:fld id="{C73FD692-CC2E-0A4D-B87C-2D3BF6C04A51}" type="datetimeFigureOut">
              <a:rPr lang="en-IT" smtClean="0"/>
              <a:t>4/16/26</a:t>
            </a:fld>
            <a:endParaRPr lang="en-IT"/>
          </a:p>
        </p:txBody>
      </p:sp>
      <p:sp>
        <p:nvSpPr>
          <p:cNvPr id="6" name="Footer Placeholder 5">
            <a:extLst>
              <a:ext uri="{FF2B5EF4-FFF2-40B4-BE49-F238E27FC236}">
                <a16:creationId xmlns:a16="http://schemas.microsoft.com/office/drawing/2014/main" id="{36583D5A-107B-A3D1-85E4-B24E61A973D4}"/>
              </a:ext>
            </a:extLst>
          </p:cNvPr>
          <p:cNvSpPr>
            <a:spLocks noGrp="1"/>
          </p:cNvSpPr>
          <p:nvPr>
            <p:ph type="ftr" sz="quarter" idx="11"/>
          </p:nvPr>
        </p:nvSpPr>
        <p:spPr/>
        <p:txBody>
          <a:bodyPr/>
          <a:lstStyle/>
          <a:p>
            <a:endParaRPr lang="en-IT"/>
          </a:p>
        </p:txBody>
      </p:sp>
      <p:sp>
        <p:nvSpPr>
          <p:cNvPr id="7" name="Slide Number Placeholder 6">
            <a:extLst>
              <a:ext uri="{FF2B5EF4-FFF2-40B4-BE49-F238E27FC236}">
                <a16:creationId xmlns:a16="http://schemas.microsoft.com/office/drawing/2014/main" id="{BD2AA6F5-C447-2FB1-8CBF-4B49C982142B}"/>
              </a:ext>
            </a:extLst>
          </p:cNvPr>
          <p:cNvSpPr>
            <a:spLocks noGrp="1"/>
          </p:cNvSpPr>
          <p:nvPr>
            <p:ph type="sldNum" sz="quarter" idx="12"/>
          </p:nvPr>
        </p:nvSpPr>
        <p:spPr/>
        <p:txBody>
          <a:bodyPr/>
          <a:lstStyle/>
          <a:p>
            <a:fld id="{9A196393-6BFD-F746-99E2-7D025BE80A11}" type="slidenum">
              <a:rPr lang="en-IT" smtClean="0"/>
              <a:t>‹N°›</a:t>
            </a:fld>
            <a:endParaRPr lang="en-IT"/>
          </a:p>
        </p:txBody>
      </p:sp>
    </p:spTree>
    <p:extLst>
      <p:ext uri="{BB962C8B-B14F-4D97-AF65-F5344CB8AC3E}">
        <p14:creationId xmlns:p14="http://schemas.microsoft.com/office/powerpoint/2010/main" val="6402756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30ADDB-6957-F3BF-3561-A8FEC2673168}"/>
              </a:ext>
            </a:extLst>
          </p:cNvPr>
          <p:cNvSpPr>
            <a:spLocks noGrp="1"/>
          </p:cNvSpPr>
          <p:nvPr>
            <p:ph type="title"/>
          </p:nvPr>
        </p:nvSpPr>
        <p:spPr>
          <a:xfrm>
            <a:off x="839788" y="365125"/>
            <a:ext cx="10515600" cy="1325563"/>
          </a:xfrm>
        </p:spPr>
        <p:txBody>
          <a:bodyPr/>
          <a:lstStyle/>
          <a:p>
            <a:r>
              <a:rPr lang="en-GB"/>
              <a:t>Click to edit Master title style</a:t>
            </a:r>
            <a:endParaRPr lang="en-IT"/>
          </a:p>
        </p:txBody>
      </p:sp>
      <p:sp>
        <p:nvSpPr>
          <p:cNvPr id="3" name="Text Placeholder 2">
            <a:extLst>
              <a:ext uri="{FF2B5EF4-FFF2-40B4-BE49-F238E27FC236}">
                <a16:creationId xmlns:a16="http://schemas.microsoft.com/office/drawing/2014/main" id="{C62511BD-E998-D601-5547-1A805D938E7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0BC453F5-98ED-92DE-6F99-C7342979EFF5}"/>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IT"/>
          </a:p>
        </p:txBody>
      </p:sp>
      <p:sp>
        <p:nvSpPr>
          <p:cNvPr id="5" name="Text Placeholder 4">
            <a:extLst>
              <a:ext uri="{FF2B5EF4-FFF2-40B4-BE49-F238E27FC236}">
                <a16:creationId xmlns:a16="http://schemas.microsoft.com/office/drawing/2014/main" id="{269B169C-27A5-BE53-9225-D9781EA805E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CF6616A5-EB48-C424-4484-22067E97AA6A}"/>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IT"/>
          </a:p>
        </p:txBody>
      </p:sp>
      <p:sp>
        <p:nvSpPr>
          <p:cNvPr id="7" name="Date Placeholder 6">
            <a:extLst>
              <a:ext uri="{FF2B5EF4-FFF2-40B4-BE49-F238E27FC236}">
                <a16:creationId xmlns:a16="http://schemas.microsoft.com/office/drawing/2014/main" id="{912D1142-367F-BF1C-167E-83F14AF4C6E7}"/>
              </a:ext>
            </a:extLst>
          </p:cNvPr>
          <p:cNvSpPr>
            <a:spLocks noGrp="1"/>
          </p:cNvSpPr>
          <p:nvPr>
            <p:ph type="dt" sz="half" idx="10"/>
          </p:nvPr>
        </p:nvSpPr>
        <p:spPr/>
        <p:txBody>
          <a:bodyPr/>
          <a:lstStyle/>
          <a:p>
            <a:fld id="{C73FD692-CC2E-0A4D-B87C-2D3BF6C04A51}" type="datetimeFigureOut">
              <a:rPr lang="en-IT" smtClean="0"/>
              <a:t>4/16/26</a:t>
            </a:fld>
            <a:endParaRPr lang="en-IT"/>
          </a:p>
        </p:txBody>
      </p:sp>
      <p:sp>
        <p:nvSpPr>
          <p:cNvPr id="8" name="Footer Placeholder 7">
            <a:extLst>
              <a:ext uri="{FF2B5EF4-FFF2-40B4-BE49-F238E27FC236}">
                <a16:creationId xmlns:a16="http://schemas.microsoft.com/office/drawing/2014/main" id="{65BFB65B-97E4-E89F-2EAC-E54376BA6548}"/>
              </a:ext>
            </a:extLst>
          </p:cNvPr>
          <p:cNvSpPr>
            <a:spLocks noGrp="1"/>
          </p:cNvSpPr>
          <p:nvPr>
            <p:ph type="ftr" sz="quarter" idx="11"/>
          </p:nvPr>
        </p:nvSpPr>
        <p:spPr/>
        <p:txBody>
          <a:bodyPr/>
          <a:lstStyle/>
          <a:p>
            <a:endParaRPr lang="en-IT"/>
          </a:p>
        </p:txBody>
      </p:sp>
      <p:sp>
        <p:nvSpPr>
          <p:cNvPr id="9" name="Slide Number Placeholder 8">
            <a:extLst>
              <a:ext uri="{FF2B5EF4-FFF2-40B4-BE49-F238E27FC236}">
                <a16:creationId xmlns:a16="http://schemas.microsoft.com/office/drawing/2014/main" id="{CDA6E493-D6BD-E567-7C0E-485BBE3D59B6}"/>
              </a:ext>
            </a:extLst>
          </p:cNvPr>
          <p:cNvSpPr>
            <a:spLocks noGrp="1"/>
          </p:cNvSpPr>
          <p:nvPr>
            <p:ph type="sldNum" sz="quarter" idx="12"/>
          </p:nvPr>
        </p:nvSpPr>
        <p:spPr/>
        <p:txBody>
          <a:bodyPr/>
          <a:lstStyle/>
          <a:p>
            <a:fld id="{9A196393-6BFD-F746-99E2-7D025BE80A11}" type="slidenum">
              <a:rPr lang="en-IT" smtClean="0"/>
              <a:t>‹N°›</a:t>
            </a:fld>
            <a:endParaRPr lang="en-IT"/>
          </a:p>
        </p:txBody>
      </p:sp>
    </p:spTree>
    <p:extLst>
      <p:ext uri="{BB962C8B-B14F-4D97-AF65-F5344CB8AC3E}">
        <p14:creationId xmlns:p14="http://schemas.microsoft.com/office/powerpoint/2010/main" val="41406455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97FEC2-4BE6-1EED-1B8D-EDB3B8482294}"/>
              </a:ext>
            </a:extLst>
          </p:cNvPr>
          <p:cNvSpPr>
            <a:spLocks noGrp="1"/>
          </p:cNvSpPr>
          <p:nvPr>
            <p:ph type="title"/>
          </p:nvPr>
        </p:nvSpPr>
        <p:spPr/>
        <p:txBody>
          <a:bodyPr/>
          <a:lstStyle/>
          <a:p>
            <a:r>
              <a:rPr lang="en-GB"/>
              <a:t>Click to edit Master title style</a:t>
            </a:r>
            <a:endParaRPr lang="en-IT"/>
          </a:p>
        </p:txBody>
      </p:sp>
      <p:sp>
        <p:nvSpPr>
          <p:cNvPr id="3" name="Date Placeholder 2">
            <a:extLst>
              <a:ext uri="{FF2B5EF4-FFF2-40B4-BE49-F238E27FC236}">
                <a16:creationId xmlns:a16="http://schemas.microsoft.com/office/drawing/2014/main" id="{1FBF9E1C-5EFC-3AB6-3774-667EFAAB63B5}"/>
              </a:ext>
            </a:extLst>
          </p:cNvPr>
          <p:cNvSpPr>
            <a:spLocks noGrp="1"/>
          </p:cNvSpPr>
          <p:nvPr>
            <p:ph type="dt" sz="half" idx="10"/>
          </p:nvPr>
        </p:nvSpPr>
        <p:spPr/>
        <p:txBody>
          <a:bodyPr/>
          <a:lstStyle/>
          <a:p>
            <a:fld id="{C73FD692-CC2E-0A4D-B87C-2D3BF6C04A51}" type="datetimeFigureOut">
              <a:rPr lang="en-IT" smtClean="0"/>
              <a:t>4/16/26</a:t>
            </a:fld>
            <a:endParaRPr lang="en-IT"/>
          </a:p>
        </p:txBody>
      </p:sp>
      <p:sp>
        <p:nvSpPr>
          <p:cNvPr id="4" name="Footer Placeholder 3">
            <a:extLst>
              <a:ext uri="{FF2B5EF4-FFF2-40B4-BE49-F238E27FC236}">
                <a16:creationId xmlns:a16="http://schemas.microsoft.com/office/drawing/2014/main" id="{76820BAB-617A-073F-311C-0AF02B50022E}"/>
              </a:ext>
            </a:extLst>
          </p:cNvPr>
          <p:cNvSpPr>
            <a:spLocks noGrp="1"/>
          </p:cNvSpPr>
          <p:nvPr>
            <p:ph type="ftr" sz="quarter" idx="11"/>
          </p:nvPr>
        </p:nvSpPr>
        <p:spPr/>
        <p:txBody>
          <a:bodyPr/>
          <a:lstStyle/>
          <a:p>
            <a:endParaRPr lang="en-IT"/>
          </a:p>
        </p:txBody>
      </p:sp>
      <p:sp>
        <p:nvSpPr>
          <p:cNvPr id="5" name="Slide Number Placeholder 4">
            <a:extLst>
              <a:ext uri="{FF2B5EF4-FFF2-40B4-BE49-F238E27FC236}">
                <a16:creationId xmlns:a16="http://schemas.microsoft.com/office/drawing/2014/main" id="{0259273C-7644-5A8D-304C-18A25B7F3608}"/>
              </a:ext>
            </a:extLst>
          </p:cNvPr>
          <p:cNvSpPr>
            <a:spLocks noGrp="1"/>
          </p:cNvSpPr>
          <p:nvPr>
            <p:ph type="sldNum" sz="quarter" idx="12"/>
          </p:nvPr>
        </p:nvSpPr>
        <p:spPr/>
        <p:txBody>
          <a:bodyPr/>
          <a:lstStyle/>
          <a:p>
            <a:fld id="{9A196393-6BFD-F746-99E2-7D025BE80A11}" type="slidenum">
              <a:rPr lang="en-IT" smtClean="0"/>
              <a:t>‹N°›</a:t>
            </a:fld>
            <a:endParaRPr lang="en-IT"/>
          </a:p>
        </p:txBody>
      </p:sp>
    </p:spTree>
    <p:extLst>
      <p:ext uri="{BB962C8B-B14F-4D97-AF65-F5344CB8AC3E}">
        <p14:creationId xmlns:p14="http://schemas.microsoft.com/office/powerpoint/2010/main" val="14710478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82AC320-25D4-0926-53BF-2B24A16ADE05}"/>
              </a:ext>
            </a:extLst>
          </p:cNvPr>
          <p:cNvSpPr>
            <a:spLocks noGrp="1"/>
          </p:cNvSpPr>
          <p:nvPr>
            <p:ph type="dt" sz="half" idx="10"/>
          </p:nvPr>
        </p:nvSpPr>
        <p:spPr/>
        <p:txBody>
          <a:bodyPr/>
          <a:lstStyle/>
          <a:p>
            <a:fld id="{C73FD692-CC2E-0A4D-B87C-2D3BF6C04A51}" type="datetimeFigureOut">
              <a:rPr lang="en-IT" smtClean="0"/>
              <a:t>4/16/26</a:t>
            </a:fld>
            <a:endParaRPr lang="en-IT"/>
          </a:p>
        </p:txBody>
      </p:sp>
      <p:sp>
        <p:nvSpPr>
          <p:cNvPr id="3" name="Footer Placeholder 2">
            <a:extLst>
              <a:ext uri="{FF2B5EF4-FFF2-40B4-BE49-F238E27FC236}">
                <a16:creationId xmlns:a16="http://schemas.microsoft.com/office/drawing/2014/main" id="{9648AF4F-0887-2676-9B6E-A9A3F9218F08}"/>
              </a:ext>
            </a:extLst>
          </p:cNvPr>
          <p:cNvSpPr>
            <a:spLocks noGrp="1"/>
          </p:cNvSpPr>
          <p:nvPr>
            <p:ph type="ftr" sz="quarter" idx="11"/>
          </p:nvPr>
        </p:nvSpPr>
        <p:spPr/>
        <p:txBody>
          <a:bodyPr/>
          <a:lstStyle/>
          <a:p>
            <a:endParaRPr lang="en-IT"/>
          </a:p>
        </p:txBody>
      </p:sp>
      <p:sp>
        <p:nvSpPr>
          <p:cNvPr id="4" name="Slide Number Placeholder 3">
            <a:extLst>
              <a:ext uri="{FF2B5EF4-FFF2-40B4-BE49-F238E27FC236}">
                <a16:creationId xmlns:a16="http://schemas.microsoft.com/office/drawing/2014/main" id="{A35F7BFE-D0E2-3DB2-2A4B-D33A0F424AAA}"/>
              </a:ext>
            </a:extLst>
          </p:cNvPr>
          <p:cNvSpPr>
            <a:spLocks noGrp="1"/>
          </p:cNvSpPr>
          <p:nvPr>
            <p:ph type="sldNum" sz="quarter" idx="12"/>
          </p:nvPr>
        </p:nvSpPr>
        <p:spPr/>
        <p:txBody>
          <a:bodyPr/>
          <a:lstStyle/>
          <a:p>
            <a:fld id="{9A196393-6BFD-F746-99E2-7D025BE80A11}" type="slidenum">
              <a:rPr lang="en-IT" smtClean="0"/>
              <a:t>‹N°›</a:t>
            </a:fld>
            <a:endParaRPr lang="en-IT"/>
          </a:p>
        </p:txBody>
      </p:sp>
    </p:spTree>
    <p:extLst>
      <p:ext uri="{BB962C8B-B14F-4D97-AF65-F5344CB8AC3E}">
        <p14:creationId xmlns:p14="http://schemas.microsoft.com/office/powerpoint/2010/main" val="39825805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77B9E6-3A93-D9E5-C93C-9ED597CBEFE7}"/>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IT"/>
          </a:p>
        </p:txBody>
      </p:sp>
      <p:sp>
        <p:nvSpPr>
          <p:cNvPr id="3" name="Content Placeholder 2">
            <a:extLst>
              <a:ext uri="{FF2B5EF4-FFF2-40B4-BE49-F238E27FC236}">
                <a16:creationId xmlns:a16="http://schemas.microsoft.com/office/drawing/2014/main" id="{1540BE10-3F58-4715-752F-0AED93B8AB3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IT"/>
          </a:p>
        </p:txBody>
      </p:sp>
      <p:sp>
        <p:nvSpPr>
          <p:cNvPr id="4" name="Text Placeholder 3">
            <a:extLst>
              <a:ext uri="{FF2B5EF4-FFF2-40B4-BE49-F238E27FC236}">
                <a16:creationId xmlns:a16="http://schemas.microsoft.com/office/drawing/2014/main" id="{8F2273D6-9201-A563-07D6-2FEC2767434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FFB64A35-BBF6-2BA1-DEBA-A8D2320C7E53}"/>
              </a:ext>
            </a:extLst>
          </p:cNvPr>
          <p:cNvSpPr>
            <a:spLocks noGrp="1"/>
          </p:cNvSpPr>
          <p:nvPr>
            <p:ph type="dt" sz="half" idx="10"/>
          </p:nvPr>
        </p:nvSpPr>
        <p:spPr/>
        <p:txBody>
          <a:bodyPr/>
          <a:lstStyle/>
          <a:p>
            <a:fld id="{C73FD692-CC2E-0A4D-B87C-2D3BF6C04A51}" type="datetimeFigureOut">
              <a:rPr lang="en-IT" smtClean="0"/>
              <a:t>4/16/26</a:t>
            </a:fld>
            <a:endParaRPr lang="en-IT"/>
          </a:p>
        </p:txBody>
      </p:sp>
      <p:sp>
        <p:nvSpPr>
          <p:cNvPr id="6" name="Footer Placeholder 5">
            <a:extLst>
              <a:ext uri="{FF2B5EF4-FFF2-40B4-BE49-F238E27FC236}">
                <a16:creationId xmlns:a16="http://schemas.microsoft.com/office/drawing/2014/main" id="{B2923EB8-5FC0-8C64-152E-227E5B60DAE3}"/>
              </a:ext>
            </a:extLst>
          </p:cNvPr>
          <p:cNvSpPr>
            <a:spLocks noGrp="1"/>
          </p:cNvSpPr>
          <p:nvPr>
            <p:ph type="ftr" sz="quarter" idx="11"/>
          </p:nvPr>
        </p:nvSpPr>
        <p:spPr/>
        <p:txBody>
          <a:bodyPr/>
          <a:lstStyle/>
          <a:p>
            <a:endParaRPr lang="en-IT"/>
          </a:p>
        </p:txBody>
      </p:sp>
      <p:sp>
        <p:nvSpPr>
          <p:cNvPr id="7" name="Slide Number Placeholder 6">
            <a:extLst>
              <a:ext uri="{FF2B5EF4-FFF2-40B4-BE49-F238E27FC236}">
                <a16:creationId xmlns:a16="http://schemas.microsoft.com/office/drawing/2014/main" id="{C84F2399-386D-C6D2-7176-D29FF10007FB}"/>
              </a:ext>
            </a:extLst>
          </p:cNvPr>
          <p:cNvSpPr>
            <a:spLocks noGrp="1"/>
          </p:cNvSpPr>
          <p:nvPr>
            <p:ph type="sldNum" sz="quarter" idx="12"/>
          </p:nvPr>
        </p:nvSpPr>
        <p:spPr/>
        <p:txBody>
          <a:bodyPr/>
          <a:lstStyle/>
          <a:p>
            <a:fld id="{9A196393-6BFD-F746-99E2-7D025BE80A11}" type="slidenum">
              <a:rPr lang="en-IT" smtClean="0"/>
              <a:t>‹N°›</a:t>
            </a:fld>
            <a:endParaRPr lang="en-IT"/>
          </a:p>
        </p:txBody>
      </p:sp>
    </p:spTree>
    <p:extLst>
      <p:ext uri="{BB962C8B-B14F-4D97-AF65-F5344CB8AC3E}">
        <p14:creationId xmlns:p14="http://schemas.microsoft.com/office/powerpoint/2010/main" val="35690550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8D4BCC-5585-FD9C-D7D3-C174A299FE15}"/>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IT"/>
          </a:p>
        </p:txBody>
      </p:sp>
      <p:sp>
        <p:nvSpPr>
          <p:cNvPr id="3" name="Picture Placeholder 2">
            <a:extLst>
              <a:ext uri="{FF2B5EF4-FFF2-40B4-BE49-F238E27FC236}">
                <a16:creationId xmlns:a16="http://schemas.microsoft.com/office/drawing/2014/main" id="{14993A33-A48A-8236-CFFD-334580A9344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T"/>
          </a:p>
        </p:txBody>
      </p:sp>
      <p:sp>
        <p:nvSpPr>
          <p:cNvPr id="4" name="Text Placeholder 3">
            <a:extLst>
              <a:ext uri="{FF2B5EF4-FFF2-40B4-BE49-F238E27FC236}">
                <a16:creationId xmlns:a16="http://schemas.microsoft.com/office/drawing/2014/main" id="{FC4AD5D6-D765-5320-B0A7-BA9B787C40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EB900804-1899-20F5-1E3F-2DC2684549FB}"/>
              </a:ext>
            </a:extLst>
          </p:cNvPr>
          <p:cNvSpPr>
            <a:spLocks noGrp="1"/>
          </p:cNvSpPr>
          <p:nvPr>
            <p:ph type="dt" sz="half" idx="10"/>
          </p:nvPr>
        </p:nvSpPr>
        <p:spPr/>
        <p:txBody>
          <a:bodyPr/>
          <a:lstStyle/>
          <a:p>
            <a:fld id="{C73FD692-CC2E-0A4D-B87C-2D3BF6C04A51}" type="datetimeFigureOut">
              <a:rPr lang="en-IT" smtClean="0"/>
              <a:t>4/16/26</a:t>
            </a:fld>
            <a:endParaRPr lang="en-IT"/>
          </a:p>
        </p:txBody>
      </p:sp>
      <p:sp>
        <p:nvSpPr>
          <p:cNvPr id="6" name="Footer Placeholder 5">
            <a:extLst>
              <a:ext uri="{FF2B5EF4-FFF2-40B4-BE49-F238E27FC236}">
                <a16:creationId xmlns:a16="http://schemas.microsoft.com/office/drawing/2014/main" id="{5F3CEED9-4738-D68E-80E0-F2679B2E6119}"/>
              </a:ext>
            </a:extLst>
          </p:cNvPr>
          <p:cNvSpPr>
            <a:spLocks noGrp="1"/>
          </p:cNvSpPr>
          <p:nvPr>
            <p:ph type="ftr" sz="quarter" idx="11"/>
          </p:nvPr>
        </p:nvSpPr>
        <p:spPr/>
        <p:txBody>
          <a:bodyPr/>
          <a:lstStyle/>
          <a:p>
            <a:endParaRPr lang="en-IT"/>
          </a:p>
        </p:txBody>
      </p:sp>
      <p:sp>
        <p:nvSpPr>
          <p:cNvPr id="7" name="Slide Number Placeholder 6">
            <a:extLst>
              <a:ext uri="{FF2B5EF4-FFF2-40B4-BE49-F238E27FC236}">
                <a16:creationId xmlns:a16="http://schemas.microsoft.com/office/drawing/2014/main" id="{5E8F8F05-2595-7FCA-FEBF-6D05159B8373}"/>
              </a:ext>
            </a:extLst>
          </p:cNvPr>
          <p:cNvSpPr>
            <a:spLocks noGrp="1"/>
          </p:cNvSpPr>
          <p:nvPr>
            <p:ph type="sldNum" sz="quarter" idx="12"/>
          </p:nvPr>
        </p:nvSpPr>
        <p:spPr/>
        <p:txBody>
          <a:bodyPr/>
          <a:lstStyle/>
          <a:p>
            <a:fld id="{9A196393-6BFD-F746-99E2-7D025BE80A11}" type="slidenum">
              <a:rPr lang="en-IT" smtClean="0"/>
              <a:t>‹N°›</a:t>
            </a:fld>
            <a:endParaRPr lang="en-IT"/>
          </a:p>
        </p:txBody>
      </p:sp>
    </p:spTree>
    <p:extLst>
      <p:ext uri="{BB962C8B-B14F-4D97-AF65-F5344CB8AC3E}">
        <p14:creationId xmlns:p14="http://schemas.microsoft.com/office/powerpoint/2010/main" val="37656808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D8D41CC-60D6-F174-41A8-272DADF779F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IT"/>
          </a:p>
        </p:txBody>
      </p:sp>
      <p:sp>
        <p:nvSpPr>
          <p:cNvPr id="3" name="Text Placeholder 2">
            <a:extLst>
              <a:ext uri="{FF2B5EF4-FFF2-40B4-BE49-F238E27FC236}">
                <a16:creationId xmlns:a16="http://schemas.microsoft.com/office/drawing/2014/main" id="{BBD1D728-B550-AB93-88B6-A239C56D977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IT"/>
          </a:p>
        </p:txBody>
      </p:sp>
      <p:sp>
        <p:nvSpPr>
          <p:cNvPr id="4" name="Date Placeholder 3">
            <a:extLst>
              <a:ext uri="{FF2B5EF4-FFF2-40B4-BE49-F238E27FC236}">
                <a16:creationId xmlns:a16="http://schemas.microsoft.com/office/drawing/2014/main" id="{F2C5E42D-2F3E-1AB4-7F76-9D64FC24EF9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73FD692-CC2E-0A4D-B87C-2D3BF6C04A51}" type="datetimeFigureOut">
              <a:rPr lang="en-IT" smtClean="0"/>
              <a:t>4/16/26</a:t>
            </a:fld>
            <a:endParaRPr lang="en-IT"/>
          </a:p>
        </p:txBody>
      </p:sp>
      <p:sp>
        <p:nvSpPr>
          <p:cNvPr id="5" name="Footer Placeholder 4">
            <a:extLst>
              <a:ext uri="{FF2B5EF4-FFF2-40B4-BE49-F238E27FC236}">
                <a16:creationId xmlns:a16="http://schemas.microsoft.com/office/drawing/2014/main" id="{CD922200-AAB1-FB93-8B08-82A4B659A8B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IT"/>
          </a:p>
        </p:txBody>
      </p:sp>
      <p:sp>
        <p:nvSpPr>
          <p:cNvPr id="6" name="Slide Number Placeholder 5">
            <a:extLst>
              <a:ext uri="{FF2B5EF4-FFF2-40B4-BE49-F238E27FC236}">
                <a16:creationId xmlns:a16="http://schemas.microsoft.com/office/drawing/2014/main" id="{5B88AF47-980C-80A7-BA3F-FC7315A4051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A196393-6BFD-F746-99E2-7D025BE80A11}" type="slidenum">
              <a:rPr lang="en-IT" smtClean="0"/>
              <a:t>‹N°›</a:t>
            </a:fld>
            <a:endParaRPr lang="en-IT"/>
          </a:p>
        </p:txBody>
      </p:sp>
    </p:spTree>
    <p:extLst>
      <p:ext uri="{BB962C8B-B14F-4D97-AF65-F5344CB8AC3E}">
        <p14:creationId xmlns:p14="http://schemas.microsoft.com/office/powerpoint/2010/main" val="29590342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landscape2024.esfri.eu/" TargetMode="External"/><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4">
            <a:extLst>
              <a:ext uri="{FF2B5EF4-FFF2-40B4-BE49-F238E27FC236}">
                <a16:creationId xmlns:a16="http://schemas.microsoft.com/office/drawing/2014/main" id="{ED3B7C66-3E01-8BD7-1BED-C4F250F8B70F}"/>
              </a:ext>
            </a:extLst>
          </p:cNvPr>
          <p:cNvSpPr txBox="1">
            <a:spLocks/>
          </p:cNvSpPr>
          <p:nvPr/>
        </p:nvSpPr>
        <p:spPr>
          <a:xfrm>
            <a:off x="958114" y="1041726"/>
            <a:ext cx="10312140" cy="1366945"/>
          </a:xfrm>
          <a:prstGeom prst="rect">
            <a:avLst/>
          </a:prstGeom>
        </p:spPr>
        <p:txBody>
          <a:bodyPr>
            <a:normAutofit/>
          </a:bodyPr>
          <a:lstStyle>
            <a:lvl1pPr marL="228600" indent="-228600" algn="l" defTabSz="914400" rtl="0" eaLnBrk="1" latinLnBrk="0" hangingPunct="1">
              <a:lnSpc>
                <a:spcPct val="90000"/>
              </a:lnSpc>
              <a:spcBef>
                <a:spcPts val="1000"/>
              </a:spcBef>
              <a:buSzPct val="100000"/>
              <a:buFontTx/>
              <a:buBlip>
                <a:blip r:embed="rId2"/>
              </a:buBlip>
              <a:defRPr sz="2800" kern="1200">
                <a:solidFill>
                  <a:srgbClr val="323F24"/>
                </a:solidFill>
                <a:latin typeface="+mn-lt"/>
                <a:ea typeface="+mn-ea"/>
                <a:cs typeface="+mn-cs"/>
              </a:defRPr>
            </a:lvl1pPr>
            <a:lvl2pPr marL="685800" indent="-228600" algn="l" defTabSz="914400" rtl="0" eaLnBrk="1" latinLnBrk="0" hangingPunct="1">
              <a:lnSpc>
                <a:spcPct val="90000"/>
              </a:lnSpc>
              <a:spcBef>
                <a:spcPts val="500"/>
              </a:spcBef>
              <a:buSzPct val="100000"/>
              <a:buFontTx/>
              <a:buBlip>
                <a:blip r:embed="rId2"/>
              </a:buBlip>
              <a:defRPr sz="2400" kern="1200">
                <a:solidFill>
                  <a:srgbClr val="323F24"/>
                </a:solidFill>
                <a:latin typeface="+mn-lt"/>
                <a:ea typeface="+mn-ea"/>
                <a:cs typeface="+mn-cs"/>
              </a:defRPr>
            </a:lvl2pPr>
            <a:lvl3pPr marL="1143000" indent="-228600" algn="l" defTabSz="914400" rtl="0" eaLnBrk="1" latinLnBrk="0" hangingPunct="1">
              <a:lnSpc>
                <a:spcPct val="90000"/>
              </a:lnSpc>
              <a:spcBef>
                <a:spcPts val="500"/>
              </a:spcBef>
              <a:buSzPct val="100000"/>
              <a:buFontTx/>
              <a:buBlip>
                <a:blip r:embed="rId2"/>
              </a:buBlip>
              <a:defRPr sz="2000" kern="1200">
                <a:solidFill>
                  <a:srgbClr val="323F24"/>
                </a:solidFill>
                <a:latin typeface="+mn-lt"/>
                <a:ea typeface="+mn-ea"/>
                <a:cs typeface="+mn-cs"/>
              </a:defRPr>
            </a:lvl3pPr>
            <a:lvl4pPr marL="1600200" indent="-228600" algn="l" defTabSz="914400" rtl="0" eaLnBrk="1" latinLnBrk="0" hangingPunct="1">
              <a:lnSpc>
                <a:spcPct val="90000"/>
              </a:lnSpc>
              <a:spcBef>
                <a:spcPts val="500"/>
              </a:spcBef>
              <a:buSzPct val="100000"/>
              <a:buFontTx/>
              <a:buBlip>
                <a:blip r:embed="rId2"/>
              </a:buBlip>
              <a:defRPr sz="1800" kern="1200">
                <a:solidFill>
                  <a:srgbClr val="323F24"/>
                </a:solidFill>
                <a:latin typeface="+mn-lt"/>
                <a:ea typeface="+mn-ea"/>
                <a:cs typeface="+mn-cs"/>
              </a:defRPr>
            </a:lvl4pPr>
            <a:lvl5pPr marL="2057400" indent="-228600" algn="l" defTabSz="914400" rtl="0" eaLnBrk="1" latinLnBrk="0" hangingPunct="1">
              <a:lnSpc>
                <a:spcPct val="90000"/>
              </a:lnSpc>
              <a:spcBef>
                <a:spcPts val="500"/>
              </a:spcBef>
              <a:buSzPct val="100000"/>
              <a:buFontTx/>
              <a:buBlip>
                <a:blip r:embed="rId2"/>
              </a:buBlip>
              <a:defRPr sz="1800" kern="1200">
                <a:solidFill>
                  <a:srgbClr val="323F24"/>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20000"/>
              </a:lnSpc>
              <a:spcBef>
                <a:spcPts val="1000"/>
              </a:spcBef>
              <a:spcAft>
                <a:spcPts val="0"/>
              </a:spcAft>
              <a:buClrTx/>
              <a:buSzPct val="100000"/>
              <a:buFontTx/>
              <a:buNone/>
              <a:tabLst/>
              <a:defRPr/>
            </a:pPr>
            <a:r>
              <a:rPr kumimoji="0" lang="en-GB" sz="2000" b="1" i="0" u="none" strike="noStrike" kern="1200" cap="none" spc="0" normalizeH="0" baseline="0" noProof="0" dirty="0">
                <a:ln>
                  <a:noFill/>
                </a:ln>
                <a:solidFill>
                  <a:srgbClr val="002060"/>
                </a:solidFill>
                <a:effectLst/>
                <a:uLnTx/>
                <a:uFillTx/>
                <a:latin typeface="Calibri" panose="020F0502020204030204"/>
                <a:ea typeface="Times New Roman" panose="02020603050405020304" pitchFamily="18" charset="0"/>
                <a:cs typeface="+mn-cs"/>
              </a:rPr>
              <a:t>2) </a:t>
            </a:r>
            <a:r>
              <a:rPr kumimoji="0" lang="en-GB" sz="2000" b="1" i="0" u="sng" strike="noStrike" kern="1200" cap="none" spc="0" normalizeH="0" baseline="0" noProof="0" dirty="0">
                <a:ln>
                  <a:noFill/>
                </a:ln>
                <a:solidFill>
                  <a:srgbClr val="002060"/>
                </a:solidFill>
                <a:effectLst/>
                <a:uLnTx/>
                <a:uFillTx/>
                <a:latin typeface="Calibri" panose="020F0502020204030204"/>
                <a:ea typeface="Times New Roman" panose="02020603050405020304" pitchFamily="18" charset="0"/>
                <a:cs typeface="+mn-cs"/>
              </a:rPr>
              <a:t>HORIZON-INFRA-2026-DEV-01-02</a:t>
            </a:r>
            <a:r>
              <a:rPr kumimoji="0" lang="en-GB" sz="2000" b="1" i="0" u="none" strike="noStrike" kern="1200" cap="none" spc="0" normalizeH="0" baseline="0" noProof="0" dirty="0">
                <a:ln>
                  <a:noFill/>
                </a:ln>
                <a:solidFill>
                  <a:srgbClr val="002060"/>
                </a:solidFill>
                <a:effectLst/>
                <a:uLnTx/>
                <a:uFillTx/>
                <a:latin typeface="Calibri" panose="020F0502020204030204"/>
                <a:ea typeface="Times New Roman" panose="02020603050405020304" pitchFamily="18" charset="0"/>
                <a:cs typeface="+mn-cs"/>
              </a:rPr>
              <a:t>: Consolidation of the research infrastructure landscape – </a:t>
            </a:r>
            <a:r>
              <a:rPr kumimoji="0" lang="en-GB" sz="2000" b="1" i="0" u="none" strike="noStrike" kern="1200" cap="none" spc="0" normalizeH="0" baseline="0" noProof="0" dirty="0">
                <a:ln>
                  <a:noFill/>
                </a:ln>
                <a:solidFill>
                  <a:srgbClr val="FF0000"/>
                </a:solidFill>
                <a:effectLst/>
                <a:uLnTx/>
                <a:uFillTx/>
                <a:latin typeface="Calibri" panose="020F0502020204030204"/>
                <a:ea typeface="Times New Roman" panose="02020603050405020304" pitchFamily="18" charset="0"/>
                <a:cs typeface="+mn-cs"/>
              </a:rPr>
              <a:t>pilots</a:t>
            </a:r>
            <a:r>
              <a:rPr kumimoji="0" lang="en-GB" sz="2000" b="1" i="0" u="none" strike="noStrike" kern="1200" cap="none" spc="0" normalizeH="0" baseline="0" noProof="0" dirty="0">
                <a:ln>
                  <a:noFill/>
                </a:ln>
                <a:solidFill>
                  <a:srgbClr val="002060"/>
                </a:solidFill>
                <a:effectLst/>
                <a:uLnTx/>
                <a:uFillTx/>
                <a:latin typeface="Calibri" panose="020F0502020204030204"/>
                <a:ea typeface="Times New Roman" panose="02020603050405020304" pitchFamily="18" charset="0"/>
                <a:cs typeface="+mn-cs"/>
              </a:rPr>
              <a:t> for strategic coordination, synergies and simplified access pathways, by </a:t>
            </a:r>
            <a:r>
              <a:rPr kumimoji="0" lang="en-GB" sz="2000" b="1" i="0" u="none" strike="noStrike" kern="1200" cap="none" spc="0" normalizeH="0" baseline="0" noProof="0" dirty="0">
                <a:ln>
                  <a:noFill/>
                </a:ln>
                <a:solidFill>
                  <a:srgbClr val="FF0000"/>
                </a:solidFill>
                <a:effectLst/>
                <a:uLnTx/>
                <a:uFillTx/>
                <a:latin typeface="Calibri" panose="020F0502020204030204"/>
                <a:ea typeface="Times New Roman" panose="02020603050405020304" pitchFamily="18" charset="0"/>
                <a:cs typeface="+mn-cs"/>
              </a:rPr>
              <a:t>large thematic clusters </a:t>
            </a:r>
            <a:r>
              <a:rPr kumimoji="0" lang="en-GB" sz="2000" b="1" i="0" u="none" strike="noStrike" kern="1200" cap="none" spc="0" normalizeH="0" baseline="0" noProof="0" dirty="0">
                <a:ln>
                  <a:noFill/>
                </a:ln>
                <a:solidFill>
                  <a:srgbClr val="002060"/>
                </a:solidFill>
                <a:effectLst/>
                <a:uLnTx/>
                <a:uFillTx/>
                <a:latin typeface="Calibri" panose="020F0502020204030204"/>
                <a:ea typeface="Times New Roman" panose="02020603050405020304" pitchFamily="18" charset="0"/>
                <a:cs typeface="+mn-cs"/>
              </a:rPr>
              <a:t>of pan-European research infrastructures (8 </a:t>
            </a:r>
            <a:r>
              <a:rPr kumimoji="0" lang="en-GB" sz="2000" b="1" i="0" u="none" strike="noStrike" kern="1200" cap="none" spc="0" normalizeH="0" baseline="0" noProof="0" dirty="0" err="1">
                <a:ln>
                  <a:noFill/>
                </a:ln>
                <a:solidFill>
                  <a:srgbClr val="002060"/>
                </a:solidFill>
                <a:effectLst/>
                <a:uLnTx/>
                <a:uFillTx/>
                <a:latin typeface="Calibri" panose="020F0502020204030204"/>
                <a:ea typeface="Times New Roman" panose="02020603050405020304" pitchFamily="18" charset="0"/>
                <a:cs typeface="+mn-cs"/>
              </a:rPr>
              <a:t>MEur</a:t>
            </a:r>
            <a:r>
              <a:rPr kumimoji="0" lang="en-GB" sz="2000" b="1" i="0" u="none" strike="noStrike" kern="1200" cap="none" spc="0" normalizeH="0" baseline="0" noProof="0" dirty="0">
                <a:ln>
                  <a:noFill/>
                </a:ln>
                <a:solidFill>
                  <a:srgbClr val="002060"/>
                </a:solidFill>
                <a:effectLst/>
                <a:uLnTx/>
                <a:uFillTx/>
                <a:latin typeface="Calibri" panose="020F0502020204030204"/>
                <a:ea typeface="Times New Roman" panose="02020603050405020304" pitchFamily="18" charset="0"/>
                <a:cs typeface="+mn-cs"/>
              </a:rPr>
              <a:t>).</a:t>
            </a:r>
          </a:p>
          <a:p>
            <a:pPr marL="0" marR="0" lvl="0" indent="0" algn="l" defTabSz="914400" rtl="0" eaLnBrk="1" fontAlgn="auto" latinLnBrk="0" hangingPunct="1">
              <a:lnSpc>
                <a:spcPct val="120000"/>
              </a:lnSpc>
              <a:spcBef>
                <a:spcPts val="1000"/>
              </a:spcBef>
              <a:spcAft>
                <a:spcPts val="0"/>
              </a:spcAft>
              <a:buClrTx/>
              <a:buSzPct val="100000"/>
              <a:buFontTx/>
              <a:buNone/>
              <a:tabLst/>
              <a:defRPr/>
            </a:pPr>
            <a:endParaRPr lang="en-GB" sz="2000" b="1" dirty="0">
              <a:solidFill>
                <a:srgbClr val="002060"/>
              </a:solidFill>
              <a:latin typeface="Calibri" panose="020F0502020204030204"/>
              <a:ea typeface="Times New Roman" panose="02020603050405020304" pitchFamily="18" charset="0"/>
            </a:endParaRPr>
          </a:p>
          <a:p>
            <a:pPr marL="0" marR="0" lvl="0" indent="0" algn="l" defTabSz="914400" rtl="0" eaLnBrk="1" fontAlgn="auto" latinLnBrk="0" hangingPunct="1">
              <a:lnSpc>
                <a:spcPct val="120000"/>
              </a:lnSpc>
              <a:spcBef>
                <a:spcPts val="1000"/>
              </a:spcBef>
              <a:spcAft>
                <a:spcPts val="0"/>
              </a:spcAft>
              <a:buClrTx/>
              <a:buSzPct val="100000"/>
              <a:buFontTx/>
              <a:buNone/>
              <a:tabLst/>
              <a:defRPr/>
            </a:pPr>
            <a:endParaRPr kumimoji="0" lang="en-GB" sz="2000" b="1" i="0" u="none" strike="noStrike" kern="1200" cap="none" spc="0" normalizeH="0" baseline="0" noProof="0" dirty="0">
              <a:ln>
                <a:noFill/>
              </a:ln>
              <a:solidFill>
                <a:srgbClr val="002060"/>
              </a:solidFill>
              <a:effectLst/>
              <a:uLnTx/>
              <a:uFillTx/>
              <a:latin typeface="Calibri" panose="020F0502020204030204"/>
              <a:ea typeface="Times New Roman" panose="02020603050405020304" pitchFamily="18" charset="0"/>
              <a:cs typeface="+mn-cs"/>
            </a:endParaRPr>
          </a:p>
          <a:p>
            <a:pPr marL="0" marR="0" lvl="0" indent="0" algn="l" defTabSz="914400" rtl="0" eaLnBrk="1" fontAlgn="auto" latinLnBrk="0" hangingPunct="1">
              <a:lnSpc>
                <a:spcPct val="120000"/>
              </a:lnSpc>
              <a:spcBef>
                <a:spcPts val="1000"/>
              </a:spcBef>
              <a:spcAft>
                <a:spcPts val="0"/>
              </a:spcAft>
              <a:buClrTx/>
              <a:buSzPct val="100000"/>
              <a:buFontTx/>
              <a:buNone/>
              <a:tabLst/>
              <a:defRPr/>
            </a:pPr>
            <a:endParaRPr kumimoji="0" lang="fr-FR" sz="2000" b="1" i="0" u="none" strike="noStrike" kern="1200" cap="none" spc="0" normalizeH="0" baseline="0" noProof="0" dirty="0">
              <a:ln>
                <a:noFill/>
              </a:ln>
              <a:solidFill>
                <a:srgbClr val="002060"/>
              </a:solidFill>
              <a:effectLst/>
              <a:uLnTx/>
              <a:uFillTx/>
              <a:latin typeface="Calibri" panose="020F0502020204030204"/>
              <a:ea typeface="Times New Roman" panose="02020603050405020304" pitchFamily="18" charset="0"/>
              <a:cs typeface="+mn-cs"/>
            </a:endParaRPr>
          </a:p>
        </p:txBody>
      </p:sp>
      <p:sp>
        <p:nvSpPr>
          <p:cNvPr id="7" name="ZoneTexte 6">
            <a:extLst>
              <a:ext uri="{FF2B5EF4-FFF2-40B4-BE49-F238E27FC236}">
                <a16:creationId xmlns:a16="http://schemas.microsoft.com/office/drawing/2014/main" id="{7DC6C4E0-3061-0F16-E8E5-3C9C7EEB9422}"/>
              </a:ext>
            </a:extLst>
          </p:cNvPr>
          <p:cNvSpPr txBox="1"/>
          <p:nvPr/>
        </p:nvSpPr>
        <p:spPr>
          <a:xfrm>
            <a:off x="804000" y="2503669"/>
            <a:ext cx="10980457" cy="3962110"/>
          </a:xfrm>
          <a:prstGeom prst="rect">
            <a:avLst/>
          </a:prstGeom>
          <a:noFill/>
        </p:spPr>
        <p:txBody>
          <a:bodyPr wrap="square">
            <a:spAutoFit/>
          </a:bodyPr>
          <a:lstStyle/>
          <a:p>
            <a:pPr>
              <a:lnSpc>
                <a:spcPct val="115000"/>
              </a:lnSpc>
              <a:spcAft>
                <a:spcPts val="1000"/>
              </a:spcAft>
              <a:buNone/>
            </a:pPr>
            <a:r>
              <a:rPr lang="en-GB" sz="2000" b="1" u="sng" dirty="0">
                <a:solidFill>
                  <a:srgbClr val="044C9F"/>
                </a:solidFill>
                <a:effectLst/>
                <a:latin typeface="Calibri" panose="020F0502020204030204" pitchFamily="34" charset="0"/>
                <a:ea typeface="Times New Roman" panose="02020603050405020304" pitchFamily="18" charset="0"/>
                <a:cs typeface="Calibri" panose="020F0502020204030204" pitchFamily="34" charset="0"/>
              </a:rPr>
              <a:t>Scope</a:t>
            </a:r>
            <a:r>
              <a:rPr lang="en-GB" sz="2000" b="1" dirty="0">
                <a:solidFill>
                  <a:srgbClr val="044C9F"/>
                </a:solidFill>
                <a:effectLst/>
                <a:latin typeface="Calibri" panose="020F0502020204030204" pitchFamily="34" charset="0"/>
                <a:ea typeface="Times New Roman" panose="02020603050405020304" pitchFamily="18" charset="0"/>
                <a:cs typeface="Calibri" panose="020F0502020204030204" pitchFamily="34" charset="0"/>
              </a:rPr>
              <a:t>: </a:t>
            </a:r>
          </a:p>
          <a:p>
            <a:pPr algn="just">
              <a:lnSpc>
                <a:spcPct val="115000"/>
              </a:lnSpc>
              <a:spcAft>
                <a:spcPts val="1000"/>
              </a:spcAft>
              <a:buNone/>
            </a:pPr>
            <a:r>
              <a:rPr lang="en-GB" sz="16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This topic aims at equipping large </a:t>
            </a:r>
            <a:r>
              <a:rPr lang="en-GB" sz="16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thematic clusters of research infrastructures </a:t>
            </a:r>
            <a:r>
              <a:rPr lang="en-GB" sz="16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of European interest with a </a:t>
            </a:r>
            <a:r>
              <a:rPr lang="en-GB" sz="16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policy arm combined with a technical arm</a:t>
            </a:r>
            <a:r>
              <a:rPr lang="en-GB" sz="16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to increase awareness, findability and accessibility, </a:t>
            </a:r>
            <a:r>
              <a:rPr lang="en-GB" sz="16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better matching user needs. </a:t>
            </a:r>
            <a:r>
              <a:rPr lang="en-GB" sz="16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This thematic clustering is aligned with ESFRI approach: </a:t>
            </a:r>
            <a:r>
              <a:rPr lang="en-GB" sz="1600" u="sng"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proposals should explicitly state which ESFRI domain they address</a:t>
            </a:r>
            <a:r>
              <a:rPr lang="en-GB" sz="1600" u="sng"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a:t>
            </a:r>
            <a:r>
              <a:rPr lang="en-GB" sz="16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GB" sz="16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Proposals should foresee close collaboration across projects under this topic to ensure, where applicable, policy coordination, technical interoperability and other synergies.</a:t>
            </a:r>
          </a:p>
          <a:p>
            <a:r>
              <a:rPr lang="en-GB" sz="1600" b="1" dirty="0">
                <a:solidFill>
                  <a:srgbClr val="FF0000"/>
                </a:solidFill>
                <a:latin typeface="Calibri" panose="020F0502020204030204" pitchFamily="34" charset="0"/>
                <a:cs typeface="Calibri" panose="020F0502020204030204" pitchFamily="34" charset="0"/>
              </a:rPr>
              <a:t>Building on the clusters under Horizon 2020 and Horizon Europe</a:t>
            </a:r>
            <a:r>
              <a:rPr lang="en-GB" sz="1600" dirty="0">
                <a:latin typeface="Calibri" panose="020F0502020204030204" pitchFamily="34" charset="0"/>
                <a:cs typeface="Calibri" panose="020F0502020204030204" pitchFamily="34" charset="0"/>
              </a:rPr>
              <a:t>, on the development of catalogues of services, and on new access pathways and improved services such as under Horizon Europe INFRASERV projects.</a:t>
            </a:r>
            <a:endParaRPr lang="fr-FR" sz="1600" dirty="0">
              <a:latin typeface="Calibri" panose="020F0502020204030204" pitchFamily="34" charset="0"/>
              <a:cs typeface="Calibri" panose="020F0502020204030204" pitchFamily="34" charset="0"/>
            </a:endParaRPr>
          </a:p>
          <a:p>
            <a:r>
              <a:rPr lang="en-GB" sz="1600" baseline="30000" dirty="0">
                <a:latin typeface="Calibri" panose="020F0502020204030204" pitchFamily="34" charset="0"/>
                <a:cs typeface="Calibri" panose="020F0502020204030204" pitchFamily="34" charset="0"/>
              </a:rPr>
              <a:t>	</a:t>
            </a:r>
          </a:p>
          <a:p>
            <a:endParaRPr lang="en-GB" sz="16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endParaRPr>
          </a:p>
          <a:p>
            <a:pPr algn="r">
              <a:lnSpc>
                <a:spcPct val="115000"/>
              </a:lnSpc>
              <a:spcAft>
                <a:spcPts val="1000"/>
              </a:spcAft>
              <a:buNone/>
            </a:pPr>
            <a:r>
              <a:rPr lang="en-US" sz="1600" i="1" dirty="0">
                <a:solidFill>
                  <a:srgbClr val="FF0000"/>
                </a:solidFill>
                <a:latin typeface="Calibri" panose="020F0502020204030204" pitchFamily="34" charset="0"/>
                <a:ea typeface="Times New Roman" panose="02020603050405020304" pitchFamily="18" charset="0"/>
                <a:cs typeface="Calibri" panose="020F0502020204030204" pitchFamily="34" charset="0"/>
              </a:rPr>
              <a:t>*</a:t>
            </a:r>
            <a:r>
              <a:rPr lang="en-GB" sz="1600" i="1" dirty="0">
                <a:latin typeface="Calibri" panose="020F0502020204030204" pitchFamily="34" charset="0"/>
                <a:cs typeface="Calibri" panose="020F0502020204030204" pitchFamily="34" charset="0"/>
              </a:rPr>
              <a:t>ESFRI domains: 1. Data, Computing and Digital Research Infrastructures; 2. Energy; 3. Environment; 4. Health &amp; Food; </a:t>
            </a:r>
            <a:r>
              <a:rPr lang="en-GB" sz="1600" b="1" i="1" dirty="0">
                <a:latin typeface="Calibri" panose="020F0502020204030204" pitchFamily="34" charset="0"/>
                <a:cs typeface="Calibri" panose="020F0502020204030204" pitchFamily="34" charset="0"/>
              </a:rPr>
              <a:t>5. </a:t>
            </a:r>
            <a:r>
              <a:rPr lang="en-GB" sz="1600" b="1" i="1" dirty="0">
                <a:solidFill>
                  <a:srgbClr val="FF0000"/>
                </a:solidFill>
                <a:latin typeface="Calibri" panose="020F0502020204030204" pitchFamily="34" charset="0"/>
                <a:cs typeface="Calibri" panose="020F0502020204030204" pitchFamily="34" charset="0"/>
              </a:rPr>
              <a:t>Physical Sciences and Engineering</a:t>
            </a:r>
            <a:r>
              <a:rPr lang="en-GB" sz="1600" i="1" dirty="0">
                <a:latin typeface="Calibri" panose="020F0502020204030204" pitchFamily="34" charset="0"/>
                <a:cs typeface="Calibri" panose="020F0502020204030204" pitchFamily="34" charset="0"/>
              </a:rPr>
              <a:t>; 6. Social Sciences &amp; Humanities. See ESFRI Landscape Analysis 2024 </a:t>
            </a:r>
            <a:r>
              <a:rPr lang="en-GB" sz="1600" i="1" u="sng" dirty="0">
                <a:latin typeface="Calibri" panose="020F0502020204030204" pitchFamily="34" charset="0"/>
                <a:cs typeface="Calibri" panose="020F0502020204030204" pitchFamily="34" charset="0"/>
                <a:hlinkClick r:id="rId3"/>
              </a:rPr>
              <a:t>https://landscape2024.esfri.eu/</a:t>
            </a:r>
            <a:r>
              <a:rPr lang="fr-FR" sz="1600" i="1" dirty="0">
                <a:latin typeface="Calibri" panose="020F0502020204030204" pitchFamily="34" charset="0"/>
                <a:cs typeface="Calibri" panose="020F0502020204030204" pitchFamily="34" charset="0"/>
              </a:rPr>
              <a:t> </a:t>
            </a:r>
            <a:endParaRPr lang="fr-FR" sz="1600" i="1"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endParaRPr>
          </a:p>
          <a:p>
            <a:pPr marL="457200" indent="-457200" algn="just">
              <a:buNone/>
            </a:pPr>
            <a:r>
              <a:rPr lang="en-GB" sz="1600" baseline="30000" dirty="0">
                <a:effectLst/>
                <a:latin typeface="Calibri" panose="020F0502020204030204" pitchFamily="34" charset="0"/>
                <a:ea typeface="Times New Roman" panose="02020603050405020304" pitchFamily="18" charset="0"/>
                <a:cs typeface="Calibri" panose="020F0502020204030204" pitchFamily="34" charset="0"/>
              </a:rPr>
              <a:t>	</a:t>
            </a:r>
            <a:endParaRPr lang="fr-FR" sz="16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5255321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C6C314-9ABB-6689-62FB-2E3845A4250D}"/>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EC91A930-6919-AFBF-9073-C07C3427E8A7}"/>
              </a:ext>
            </a:extLst>
          </p:cNvPr>
          <p:cNvSpPr txBox="1"/>
          <p:nvPr/>
        </p:nvSpPr>
        <p:spPr>
          <a:xfrm>
            <a:off x="515006" y="1225689"/>
            <a:ext cx="11382703" cy="5909310"/>
          </a:xfrm>
          <a:prstGeom prst="rect">
            <a:avLst/>
          </a:prstGeom>
          <a:noFill/>
        </p:spPr>
        <p:txBody>
          <a:bodyPr wrap="square">
            <a:spAutoFit/>
          </a:bodyPr>
          <a:lstStyle/>
          <a:p>
            <a:r>
              <a:rPr lang="en-GB" dirty="0"/>
              <a:t>The </a:t>
            </a:r>
            <a:r>
              <a:rPr lang="en-GB" b="1" dirty="0">
                <a:solidFill>
                  <a:schemeClr val="accent6">
                    <a:lumMod val="75000"/>
                  </a:schemeClr>
                </a:solidFill>
              </a:rPr>
              <a:t>Front Page</a:t>
            </a:r>
            <a:r>
              <a:rPr lang="en-GB" dirty="0"/>
              <a:t> (knowledge platform) is a crucial aspect that </a:t>
            </a:r>
            <a:r>
              <a:rPr lang="en-GB" b="1" dirty="0">
                <a:solidFill>
                  <a:schemeClr val="accent2">
                    <a:lumMod val="75000"/>
                  </a:schemeClr>
                </a:solidFill>
              </a:rPr>
              <a:t>must represent both the policy commons of the PSE domain</a:t>
            </a:r>
            <a:r>
              <a:rPr lang="en-GB" dirty="0"/>
              <a:t> of science and the </a:t>
            </a:r>
            <a:r>
              <a:rPr lang="en-GB" b="1" dirty="0">
                <a:solidFill>
                  <a:schemeClr val="accent6">
                    <a:lumMod val="75000"/>
                  </a:schemeClr>
                </a:solidFill>
              </a:rPr>
              <a:t>technical tool to welcome user projects, guide to interconnected catalogues </a:t>
            </a:r>
            <a:r>
              <a:rPr lang="en-GB" dirty="0"/>
              <a:t>of sectorial RI services, and offer the potential pathways towards the elaboration of an </a:t>
            </a:r>
            <a:r>
              <a:rPr lang="en-GB" b="1" dirty="0">
                <a:solidFill>
                  <a:schemeClr val="accent6">
                    <a:lumMod val="75000"/>
                  </a:schemeClr>
                </a:solidFill>
              </a:rPr>
              <a:t>advanced  research workflow</a:t>
            </a:r>
            <a:r>
              <a:rPr lang="en-GB" dirty="0"/>
              <a:t> tailored to the users request (curiosity driven science, deep-tech validation, innovation oriented developments, civil services and industry) and reaching the </a:t>
            </a:r>
            <a:r>
              <a:rPr lang="en-GB" b="1" dirty="0">
                <a:solidFill>
                  <a:schemeClr val="accent6">
                    <a:lumMod val="75000"/>
                  </a:schemeClr>
                </a:solidFill>
              </a:rPr>
              <a:t>most relevant subset of single entry points of the relevant facilities</a:t>
            </a:r>
            <a:r>
              <a:rPr lang="en-GB" dirty="0"/>
              <a:t>.  </a:t>
            </a:r>
          </a:p>
          <a:p>
            <a:endParaRPr lang="en-GB" dirty="0"/>
          </a:p>
          <a:p>
            <a:r>
              <a:rPr lang="en-GB" dirty="0"/>
              <a:t>Th Front Page should host a section defining the </a:t>
            </a:r>
            <a:r>
              <a:rPr lang="en-GB" b="1" dirty="0">
                <a:solidFill>
                  <a:schemeClr val="accent2">
                    <a:lumMod val="75000"/>
                  </a:schemeClr>
                </a:solidFill>
              </a:rPr>
              <a:t>rules of access </a:t>
            </a:r>
            <a:r>
              <a:rPr lang="en-GB" dirty="0"/>
              <a:t>(general policy and specific subsector policies where relevant for access and data management) as well as a </a:t>
            </a:r>
            <a:r>
              <a:rPr lang="en-GB" b="1" dirty="0">
                <a:solidFill>
                  <a:schemeClr val="accent6">
                    <a:lumMod val="75000"/>
                  </a:schemeClr>
                </a:solidFill>
              </a:rPr>
              <a:t>high-level catalogue of technical opportunities addressing to a lower-level richer catalogue playing as a  “</a:t>
            </a:r>
            <a:r>
              <a:rPr lang="en-US" b="1" dirty="0">
                <a:solidFill>
                  <a:schemeClr val="accent6">
                    <a:lumMod val="75000"/>
                  </a:schemeClr>
                </a:solidFill>
              </a:rPr>
              <a:t>Meta Entry Point structure” </a:t>
            </a:r>
            <a:r>
              <a:rPr lang="en-US" dirty="0"/>
              <a:t>enabling guidance to proposals (including multi-method multi-messenger) as a </a:t>
            </a:r>
            <a:r>
              <a:rPr lang="en-US" b="1" dirty="0"/>
              <a:t>gateway to existing RI SEPs </a:t>
            </a:r>
            <a:r>
              <a:rPr lang="en-US" dirty="0"/>
              <a:t>taking into account also the results of 2025-INFRADEV - A2A project </a:t>
            </a:r>
            <a:r>
              <a:rPr lang="en-GB" dirty="0"/>
              <a:t>that will include the links to the single-entry points of all RI-service facilities.</a:t>
            </a:r>
            <a:endParaRPr lang="en-IT" dirty="0"/>
          </a:p>
          <a:p>
            <a:endParaRPr lang="en-IT" dirty="0"/>
          </a:p>
          <a:p>
            <a:r>
              <a:rPr lang="en-GB" dirty="0"/>
              <a:t>Developing </a:t>
            </a:r>
            <a:r>
              <a:rPr lang="en-GB" b="1" dirty="0">
                <a:solidFill>
                  <a:schemeClr val="accent6">
                    <a:lumMod val="75000"/>
                  </a:schemeClr>
                </a:solidFill>
              </a:rPr>
              <a:t>multi-method</a:t>
            </a:r>
            <a:r>
              <a:rPr lang="en-GB" dirty="0"/>
              <a:t> and/or </a:t>
            </a:r>
            <a:r>
              <a:rPr lang="en-GB" b="1" dirty="0">
                <a:solidFill>
                  <a:schemeClr val="accent6">
                    <a:lumMod val="75000"/>
                  </a:schemeClr>
                </a:solidFill>
              </a:rPr>
              <a:t>multi-messenger workflows</a:t>
            </a:r>
            <a:r>
              <a:rPr lang="en-GB" b="1" dirty="0"/>
              <a:t> </a:t>
            </a:r>
            <a:r>
              <a:rPr lang="en-GB" dirty="0"/>
              <a:t>requires properly aligning the access conditions and selection procedures across the domain, while preserving the ultimate role of the individual R</a:t>
            </a:r>
            <a:r>
              <a:rPr lang="it-IT" dirty="0" err="1"/>
              <a:t>Is</a:t>
            </a:r>
            <a:r>
              <a:rPr lang="it-IT" dirty="0"/>
              <a:t> in </a:t>
            </a:r>
            <a:r>
              <a:rPr lang="it-IT" dirty="0" err="1"/>
              <a:t>assessing</a:t>
            </a:r>
            <a:r>
              <a:rPr lang="it-IT" dirty="0"/>
              <a:t> </a:t>
            </a:r>
            <a:r>
              <a:rPr lang="it-IT" dirty="0" err="1"/>
              <a:t>their</a:t>
            </a:r>
            <a:r>
              <a:rPr lang="it-IT" dirty="0"/>
              <a:t> access </a:t>
            </a:r>
            <a:r>
              <a:rPr lang="it-IT" dirty="0" err="1"/>
              <a:t>priorities</a:t>
            </a:r>
            <a:r>
              <a:rPr lang="it-IT" dirty="0"/>
              <a:t>.</a:t>
            </a:r>
          </a:p>
          <a:p>
            <a:endParaRPr lang="it-IT" dirty="0"/>
          </a:p>
          <a:p>
            <a:r>
              <a:rPr lang="en-GB" dirty="0"/>
              <a:t>Overall, the Front Page will guide trough the Meta Entry Point to the </a:t>
            </a:r>
            <a:r>
              <a:rPr lang="en-GB" b="1" dirty="0">
                <a:solidFill>
                  <a:schemeClr val="accent6">
                    <a:lumMod val="75000"/>
                  </a:schemeClr>
                </a:solidFill>
              </a:rPr>
              <a:t>AI-assisted feasibility test workflow</a:t>
            </a:r>
            <a:r>
              <a:rPr lang="en-GB" dirty="0"/>
              <a:t> and eventually to the single-entry points of the RIs providing access under HORIZON-INFRA-2027-SERV-01-01.</a:t>
            </a:r>
            <a:endParaRPr lang="it-IT" dirty="0"/>
          </a:p>
          <a:p>
            <a:endParaRPr lang="en-IT" dirty="0"/>
          </a:p>
        </p:txBody>
      </p:sp>
      <p:grpSp>
        <p:nvGrpSpPr>
          <p:cNvPr id="2" name="Groupe 1">
            <a:extLst>
              <a:ext uri="{FF2B5EF4-FFF2-40B4-BE49-F238E27FC236}">
                <a16:creationId xmlns:a16="http://schemas.microsoft.com/office/drawing/2014/main" id="{1AC2FB17-DB4C-F8C7-29BE-83CB2D318D91}"/>
              </a:ext>
            </a:extLst>
          </p:cNvPr>
          <p:cNvGrpSpPr/>
          <p:nvPr/>
        </p:nvGrpSpPr>
        <p:grpSpPr>
          <a:xfrm>
            <a:off x="689408" y="576198"/>
            <a:ext cx="1172584" cy="550791"/>
            <a:chOff x="1736333" y="1160980"/>
            <a:chExt cx="1017081" cy="369332"/>
          </a:xfrm>
        </p:grpSpPr>
        <p:sp>
          <p:nvSpPr>
            <p:cNvPr id="3" name="Rectangle 2">
              <a:extLst>
                <a:ext uri="{FF2B5EF4-FFF2-40B4-BE49-F238E27FC236}">
                  <a16:creationId xmlns:a16="http://schemas.microsoft.com/office/drawing/2014/main" id="{14EBBAFD-BAED-0A3E-AC60-66692355C79B}"/>
                </a:ext>
              </a:extLst>
            </p:cNvPr>
            <p:cNvSpPr/>
            <p:nvPr/>
          </p:nvSpPr>
          <p:spPr>
            <a:xfrm>
              <a:off x="1736333" y="1160980"/>
              <a:ext cx="624530" cy="369332"/>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5" name="ZoneTexte 4">
              <a:extLst>
                <a:ext uri="{FF2B5EF4-FFF2-40B4-BE49-F238E27FC236}">
                  <a16:creationId xmlns:a16="http://schemas.microsoft.com/office/drawing/2014/main" id="{DFE9D3F0-D2B4-8AAA-5A3D-ECE09960AFF5}"/>
                </a:ext>
              </a:extLst>
            </p:cNvPr>
            <p:cNvSpPr txBox="1"/>
            <p:nvPr/>
          </p:nvSpPr>
          <p:spPr>
            <a:xfrm>
              <a:off x="1736333" y="1160980"/>
              <a:ext cx="1017081" cy="309569"/>
            </a:xfrm>
            <a:prstGeom prst="rect">
              <a:avLst/>
            </a:prstGeom>
            <a:noFill/>
          </p:spPr>
          <p:txBody>
            <a:bodyPr wrap="square" rtlCol="0">
              <a:spAutoFit/>
            </a:bodyPr>
            <a:lstStyle/>
            <a:p>
              <a:r>
                <a:rPr lang="fr-FR" sz="2400" dirty="0"/>
                <a:t>WP2</a:t>
              </a:r>
            </a:p>
          </p:txBody>
        </p:sp>
      </p:grpSp>
      <p:sp>
        <p:nvSpPr>
          <p:cNvPr id="6" name="ZoneTexte 5">
            <a:extLst>
              <a:ext uri="{FF2B5EF4-FFF2-40B4-BE49-F238E27FC236}">
                <a16:creationId xmlns:a16="http://schemas.microsoft.com/office/drawing/2014/main" id="{8444E97A-5004-A2BC-2196-0AFB78C75063}"/>
              </a:ext>
            </a:extLst>
          </p:cNvPr>
          <p:cNvSpPr txBox="1"/>
          <p:nvPr/>
        </p:nvSpPr>
        <p:spPr>
          <a:xfrm>
            <a:off x="1624517" y="616773"/>
            <a:ext cx="7712176" cy="369332"/>
          </a:xfrm>
          <a:prstGeom prst="rect">
            <a:avLst/>
          </a:prstGeom>
          <a:noFill/>
        </p:spPr>
        <p:txBody>
          <a:bodyPr wrap="none" rtlCol="0">
            <a:spAutoFit/>
          </a:bodyPr>
          <a:lstStyle/>
          <a:p>
            <a:r>
              <a:rPr lang="en-GB" b="1" u="sng" noProof="1">
                <a:solidFill>
                  <a:srgbClr val="004AFF"/>
                </a:solidFill>
              </a:rPr>
              <a:t>R&amp;I SERVICES’ CATALOGUE AND GUIDE </a:t>
            </a:r>
            <a:r>
              <a:rPr lang="en-GB" b="1" noProof="1">
                <a:solidFill>
                  <a:srgbClr val="004AFF"/>
                </a:solidFill>
              </a:rPr>
              <a:t>(Outcome  3; Aspects 2, 3 and 4) </a:t>
            </a:r>
          </a:p>
        </p:txBody>
      </p:sp>
    </p:spTree>
    <p:extLst>
      <p:ext uri="{BB962C8B-B14F-4D97-AF65-F5344CB8AC3E}">
        <p14:creationId xmlns:p14="http://schemas.microsoft.com/office/powerpoint/2010/main" val="18143446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D78CCF-A2E6-6D47-F3F8-C3153B948E15}"/>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F51CC780-B551-0A2C-EABB-70AC3009B91C}"/>
              </a:ext>
            </a:extLst>
          </p:cNvPr>
          <p:cNvSpPr txBox="1"/>
          <p:nvPr/>
        </p:nvSpPr>
        <p:spPr>
          <a:xfrm>
            <a:off x="373117" y="474345"/>
            <a:ext cx="11445765" cy="6401753"/>
          </a:xfrm>
          <a:prstGeom prst="rect">
            <a:avLst/>
          </a:prstGeom>
          <a:noFill/>
        </p:spPr>
        <p:txBody>
          <a:bodyPr wrap="square">
            <a:spAutoFit/>
          </a:bodyPr>
          <a:lstStyle/>
          <a:p>
            <a:pPr algn="just"/>
            <a:r>
              <a:rPr lang="en-GB" sz="1400" b="1" dirty="0">
                <a:solidFill>
                  <a:srgbClr val="002060"/>
                </a:solidFill>
                <a:effectLst/>
                <a:ea typeface="Times New Roman" panose="02020603050405020304" pitchFamily="18" charset="0"/>
                <a:cs typeface="Times New Roman" panose="02020603050405020304" pitchFamily="18" charset="0"/>
              </a:rPr>
              <a:t>WP2-TASK 1 – </a:t>
            </a:r>
            <a:r>
              <a:rPr lang="en-IT" sz="1400" b="1" dirty="0">
                <a:solidFill>
                  <a:srgbClr val="002060"/>
                </a:solidFill>
              </a:rPr>
              <a:t>Design of the Front Page </a:t>
            </a:r>
            <a:r>
              <a:rPr lang="en-GB" sz="1400" b="1" dirty="0">
                <a:solidFill>
                  <a:srgbClr val="002060"/>
                </a:solidFill>
                <a:effectLst/>
                <a:ea typeface="Times New Roman" panose="02020603050405020304" pitchFamily="18" charset="0"/>
                <a:cs typeface="Times New Roman" panose="02020603050405020304" pitchFamily="18" charset="0"/>
              </a:rPr>
              <a:t>and high-level catalogue architecture covering PSE capabilities and capacity as operational tools, </a:t>
            </a:r>
            <a:r>
              <a:rPr lang="en-GB" sz="1400" b="1" dirty="0">
                <a:solidFill>
                  <a:srgbClr val="002060"/>
                </a:solidFill>
                <a:ea typeface="Times New Roman" panose="02020603050405020304" pitchFamily="18" charset="0"/>
                <a:cs typeface="Times New Roman" panose="02020603050405020304" pitchFamily="18" charset="0"/>
              </a:rPr>
              <a:t>AI assisted services navigation, </a:t>
            </a:r>
            <a:r>
              <a:rPr lang="en-GB" sz="1400" b="1" dirty="0">
                <a:solidFill>
                  <a:srgbClr val="002060"/>
                </a:solidFill>
                <a:effectLst/>
                <a:ea typeface="Times New Roman" panose="02020603050405020304" pitchFamily="18" charset="0"/>
                <a:cs typeface="Times New Roman" panose="02020603050405020304" pitchFamily="18" charset="0"/>
              </a:rPr>
              <a:t>deployment and sustainability for both curiosity driven science and innovation-oriented usage of the open access resources.</a:t>
            </a:r>
          </a:p>
          <a:p>
            <a:pPr algn="just"/>
            <a:r>
              <a:rPr lang="en-GB" sz="1400" b="1" dirty="0">
                <a:solidFill>
                  <a:srgbClr val="002060"/>
                </a:solidFill>
                <a:effectLst/>
                <a:ea typeface="Times New Roman" panose="02020603050405020304" pitchFamily="18" charset="0"/>
                <a:cs typeface="Times New Roman" panose="02020603050405020304" pitchFamily="18" charset="0"/>
              </a:rPr>
              <a:t>           TASK 1.1  </a:t>
            </a:r>
            <a:r>
              <a:rPr lang="en-US" sz="1400" dirty="0">
                <a:solidFill>
                  <a:srgbClr val="002060"/>
                </a:solidFill>
              </a:rPr>
              <a:t>assessment of FAIR data maturity across domains, commons, curation, archiving, best practices, interplay with EOSC-Federation Nodes and Digit Research Infrastructures (also in view of 2027 INFRASERV) and e-Infrastructures; </a:t>
            </a:r>
          </a:p>
          <a:p>
            <a:pPr algn="just"/>
            <a:r>
              <a:rPr lang="en-GB" sz="1400" b="1" dirty="0">
                <a:solidFill>
                  <a:srgbClr val="002060"/>
                </a:solidFill>
                <a:ea typeface="Times New Roman" panose="02020603050405020304" pitchFamily="18" charset="0"/>
                <a:cs typeface="Times New Roman" panose="02020603050405020304" pitchFamily="18" charset="0"/>
              </a:rPr>
              <a:t>           TASK 1.2 </a:t>
            </a:r>
            <a:r>
              <a:rPr lang="en-US" sz="1400" dirty="0">
                <a:solidFill>
                  <a:srgbClr val="002060"/>
                </a:solidFill>
              </a:rPr>
              <a:t>analyze the combined needs of instrumental access and HPC and evaluate the potential combination with EOSC Federation/RAISE/AI-factories/Gigafactories also in view of the implementation of the 2027 INFRASERV grants.</a:t>
            </a:r>
            <a:endParaRPr lang="en-GB" sz="1400" b="1" dirty="0">
              <a:solidFill>
                <a:srgbClr val="002060"/>
              </a:solidFill>
              <a:effectLst/>
              <a:ea typeface="Times New Roman" panose="02020603050405020304" pitchFamily="18" charset="0"/>
              <a:cs typeface="Times New Roman" panose="02020603050405020304" pitchFamily="18" charset="0"/>
            </a:endParaRPr>
          </a:p>
          <a:p>
            <a:pPr algn="just"/>
            <a:r>
              <a:rPr lang="en-GB" sz="1400" b="1" dirty="0">
                <a:solidFill>
                  <a:srgbClr val="002060"/>
                </a:solidFill>
                <a:ea typeface="Times New Roman" panose="02020603050405020304" pitchFamily="18" charset="0"/>
                <a:cs typeface="Times New Roman" panose="02020603050405020304" pitchFamily="18" charset="0"/>
              </a:rPr>
              <a:t>                 </a:t>
            </a:r>
            <a:endParaRPr lang="en-GB" sz="1400" dirty="0">
              <a:solidFill>
                <a:srgbClr val="002060"/>
              </a:solidFill>
              <a:ea typeface="Times New Roman" panose="02020603050405020304" pitchFamily="18" charset="0"/>
              <a:cs typeface="Times New Roman" panose="02020603050405020304" pitchFamily="18" charset="0"/>
            </a:endParaRPr>
          </a:p>
          <a:p>
            <a:pPr algn="just"/>
            <a:r>
              <a:rPr lang="en-GB" sz="1400" b="1" dirty="0">
                <a:solidFill>
                  <a:srgbClr val="002060"/>
                </a:solidFill>
                <a:ea typeface="Times New Roman" panose="02020603050405020304" pitchFamily="18" charset="0"/>
                <a:cs typeface="Times New Roman" panose="02020603050405020304" pitchFamily="18" charset="0"/>
              </a:rPr>
              <a:t>WP2-TASK </a:t>
            </a:r>
            <a:r>
              <a:rPr lang="en-GB" sz="1400" b="1" dirty="0">
                <a:solidFill>
                  <a:srgbClr val="002060"/>
                </a:solidFill>
                <a:effectLst/>
                <a:ea typeface="Times New Roman" panose="02020603050405020304" pitchFamily="18" charset="0"/>
                <a:cs typeface="Times New Roman" panose="02020603050405020304" pitchFamily="18" charset="0"/>
              </a:rPr>
              <a:t>2 – </a:t>
            </a:r>
            <a:r>
              <a:rPr lang="en-GB" sz="1400" b="1" dirty="0">
                <a:solidFill>
                  <a:srgbClr val="002060"/>
                </a:solidFill>
                <a:ea typeface="Times New Roman" panose="02020603050405020304" pitchFamily="18" charset="0"/>
                <a:cs typeface="Times New Roman" panose="02020603050405020304" pitchFamily="18" charset="0"/>
              </a:rPr>
              <a:t>By subdomain:</a:t>
            </a:r>
          </a:p>
          <a:p>
            <a:pPr marL="742950" lvl="1" indent="-285750" algn="just">
              <a:buFont typeface="Arial" panose="020B0604020202020204" pitchFamily="34" charset="0"/>
              <a:buChar char="•"/>
            </a:pPr>
            <a:r>
              <a:rPr lang="en-GB" sz="1400" b="1" i="1" dirty="0">
                <a:solidFill>
                  <a:srgbClr val="002060"/>
                </a:solidFill>
                <a:ea typeface="Times New Roman" panose="02020603050405020304" pitchFamily="18" charset="0"/>
                <a:cs typeface="Times New Roman" panose="02020603050405020304" pitchFamily="18" charset="0"/>
              </a:rPr>
              <a:t>Perform survey, critical analysis and selection of more impactful multi-RI services.</a:t>
            </a:r>
          </a:p>
          <a:p>
            <a:pPr marL="742950" lvl="1" indent="-285750" algn="just">
              <a:buFont typeface="Arial" panose="020B0604020202020204" pitchFamily="34" charset="0"/>
              <a:buChar char="•"/>
            </a:pPr>
            <a:r>
              <a:rPr lang="en-GB" sz="1400" b="1" i="1" dirty="0">
                <a:solidFill>
                  <a:srgbClr val="002060"/>
                </a:solidFill>
                <a:ea typeface="Times New Roman" panose="02020603050405020304" pitchFamily="18" charset="0"/>
                <a:cs typeface="Times New Roman" panose="02020603050405020304" pitchFamily="18" charset="0"/>
              </a:rPr>
              <a:t>Analyse and seek alignment of access/selection procedures (as a function of users’ type).</a:t>
            </a:r>
          </a:p>
          <a:p>
            <a:pPr marL="742950" lvl="1" indent="-285750" algn="just">
              <a:buFont typeface="Arial" panose="020B0604020202020204" pitchFamily="34" charset="0"/>
              <a:buChar char="•"/>
            </a:pPr>
            <a:r>
              <a:rPr lang="en-GB" sz="1400" b="1" i="1" dirty="0">
                <a:solidFill>
                  <a:srgbClr val="002060"/>
                </a:solidFill>
                <a:ea typeface="Times New Roman" panose="02020603050405020304" pitchFamily="18" charset="0"/>
                <a:cs typeface="Times New Roman" panose="02020603050405020304" pitchFamily="18" charset="0"/>
              </a:rPr>
              <a:t>Seek harmonization by exploring potential for integration and interoperability of RIs, also in view of possible science-driven combination of multi-techniques/multi-domain resources</a:t>
            </a:r>
            <a:endParaRPr lang="en-GB" sz="1400" b="1" dirty="0">
              <a:solidFill>
                <a:srgbClr val="002060"/>
              </a:solidFill>
              <a:effectLst/>
              <a:ea typeface="Times New Roman" panose="02020603050405020304" pitchFamily="18" charset="0"/>
              <a:cs typeface="Times New Roman" panose="02020603050405020304" pitchFamily="18" charset="0"/>
            </a:endParaRPr>
          </a:p>
          <a:p>
            <a:pPr algn="just"/>
            <a:endParaRPr lang="en-GB" sz="1400" b="1" dirty="0">
              <a:solidFill>
                <a:srgbClr val="002060"/>
              </a:solidFill>
              <a:ea typeface="Times New Roman" panose="02020603050405020304" pitchFamily="18" charset="0"/>
              <a:cs typeface="Times New Roman" panose="02020603050405020304" pitchFamily="18" charset="0"/>
            </a:endParaRPr>
          </a:p>
          <a:p>
            <a:pPr lvl="1" algn="just"/>
            <a:r>
              <a:rPr lang="en-GB" sz="1400" b="1" dirty="0">
                <a:solidFill>
                  <a:srgbClr val="002060"/>
                </a:solidFill>
                <a:effectLst/>
                <a:ea typeface="Times New Roman" panose="02020603050405020304" pitchFamily="18" charset="0"/>
                <a:cs typeface="Times New Roman" panose="02020603050405020304" pitchFamily="18" charset="0"/>
              </a:rPr>
              <a:t>TASK 2.1</a:t>
            </a:r>
            <a:r>
              <a:rPr lang="en-GB" sz="1400" b="1" dirty="0">
                <a:solidFill>
                  <a:srgbClr val="002060"/>
                </a:solidFill>
                <a:ea typeface="Times New Roman" panose="02020603050405020304" pitchFamily="18" charset="0"/>
                <a:cs typeface="Times New Roman" panose="02020603050405020304" pitchFamily="18" charset="0"/>
              </a:rPr>
              <a:t> – </a:t>
            </a:r>
            <a:r>
              <a:rPr lang="en-GB" sz="1400" b="1" dirty="0">
                <a:solidFill>
                  <a:srgbClr val="002060"/>
                </a:solidFill>
                <a:effectLst/>
                <a:ea typeface="Times New Roman" panose="02020603050405020304" pitchFamily="18" charset="0"/>
                <a:cs typeface="Times New Roman" panose="02020603050405020304" pitchFamily="18" charset="0"/>
              </a:rPr>
              <a:t>ESFRI and other RIs’ CORE services for </a:t>
            </a:r>
            <a:r>
              <a:rPr lang="en-GB" sz="1400" b="1" dirty="0">
                <a:solidFill>
                  <a:srgbClr val="002060"/>
                </a:solidFill>
                <a:ea typeface="Times New Roman" panose="02020603050405020304" pitchFamily="18" charset="0"/>
                <a:cs typeface="Times New Roman" panose="02020603050405020304" pitchFamily="18" charset="0"/>
              </a:rPr>
              <a:t>s</a:t>
            </a:r>
            <a:r>
              <a:rPr lang="en-GB" sz="1400" b="1" dirty="0">
                <a:solidFill>
                  <a:srgbClr val="002060"/>
                </a:solidFill>
                <a:effectLst/>
                <a:ea typeface="Times New Roman" panose="02020603050405020304" pitchFamily="18" charset="0"/>
                <a:cs typeface="Times New Roman" panose="02020603050405020304" pitchFamily="18" charset="0"/>
              </a:rPr>
              <a:t>cientif</a:t>
            </a:r>
            <a:r>
              <a:rPr lang="en-GB" sz="1400" b="1" dirty="0">
                <a:solidFill>
                  <a:srgbClr val="002060"/>
                </a:solidFill>
                <a:ea typeface="Times New Roman" panose="02020603050405020304" pitchFamily="18" charset="0"/>
                <a:cs typeface="Times New Roman" panose="02020603050405020304" pitchFamily="18" charset="0"/>
              </a:rPr>
              <a:t>ic exploitation/data research </a:t>
            </a:r>
          </a:p>
          <a:p>
            <a:pPr algn="just"/>
            <a:endParaRPr lang="en-GB" sz="1400" dirty="0">
              <a:solidFill>
                <a:srgbClr val="002060"/>
              </a:solidFill>
              <a:ea typeface="Times New Roman" panose="02020603050405020304" pitchFamily="18" charset="0"/>
              <a:cs typeface="Times New Roman" panose="02020603050405020304" pitchFamily="18" charset="0"/>
            </a:endParaRPr>
          </a:p>
          <a:p>
            <a:pPr lvl="1" algn="just"/>
            <a:r>
              <a:rPr lang="en-GB" sz="1400" b="1" dirty="0">
                <a:solidFill>
                  <a:srgbClr val="002060"/>
                </a:solidFill>
                <a:ea typeface="Times New Roman" panose="02020603050405020304" pitchFamily="18" charset="0"/>
                <a:cs typeface="Times New Roman" panose="02020603050405020304" pitchFamily="18" charset="0"/>
              </a:rPr>
              <a:t>TASK 2.2 – ESFRI and other RIs’ CORE curiosity-driven access and TNA services (based on previous successful practices and Access2Access framework).</a:t>
            </a:r>
          </a:p>
          <a:p>
            <a:pPr lvl="1" algn="just"/>
            <a:endParaRPr lang="en-GB" sz="1400" b="1" dirty="0">
              <a:solidFill>
                <a:srgbClr val="002060"/>
              </a:solidFill>
              <a:ea typeface="Times New Roman" panose="02020603050405020304" pitchFamily="18" charset="0"/>
              <a:cs typeface="Times New Roman" panose="02020603050405020304" pitchFamily="18" charset="0"/>
            </a:endParaRPr>
          </a:p>
          <a:p>
            <a:pPr lvl="1" algn="just"/>
            <a:r>
              <a:rPr lang="en-GB" sz="1400" b="1" dirty="0">
                <a:solidFill>
                  <a:srgbClr val="002060"/>
                </a:solidFill>
                <a:ea typeface="Times New Roman" panose="02020603050405020304" pitchFamily="18" charset="0"/>
                <a:cs typeface="Times New Roman" panose="02020603050405020304" pitchFamily="18" charset="0"/>
              </a:rPr>
              <a:t>TASK 2.3 – ESFRI and other RIs’ technological innovation services based on subdomain Roadmaps (APPEC, </a:t>
            </a:r>
            <a:r>
              <a:rPr lang="en-GB" sz="1400" b="1" dirty="0" err="1">
                <a:solidFill>
                  <a:srgbClr val="002060"/>
                </a:solidFill>
                <a:ea typeface="Times New Roman" panose="02020603050405020304" pitchFamily="18" charset="0"/>
                <a:cs typeface="Times New Roman" panose="02020603050405020304" pitchFamily="18" charset="0"/>
              </a:rPr>
              <a:t>NuPPEC</a:t>
            </a:r>
            <a:r>
              <a:rPr lang="en-GB" sz="1400" b="1" dirty="0">
                <a:solidFill>
                  <a:srgbClr val="002060"/>
                </a:solidFill>
                <a:ea typeface="Times New Roman" panose="02020603050405020304" pitchFamily="18" charset="0"/>
                <a:cs typeface="Times New Roman" panose="02020603050405020304" pitchFamily="18" charset="0"/>
              </a:rPr>
              <a:t>, </a:t>
            </a:r>
            <a:r>
              <a:rPr lang="en-GB" sz="1400" b="1" dirty="0" err="1">
                <a:solidFill>
                  <a:srgbClr val="002060"/>
                </a:solidFill>
                <a:ea typeface="Times New Roman" panose="02020603050405020304" pitchFamily="18" charset="0"/>
                <a:cs typeface="Times New Roman" panose="02020603050405020304" pitchFamily="18" charset="0"/>
              </a:rPr>
              <a:t>ect</a:t>
            </a:r>
            <a:r>
              <a:rPr lang="en-GB" sz="1400" b="1" dirty="0">
                <a:solidFill>
                  <a:srgbClr val="002060"/>
                </a:solidFill>
                <a:ea typeface="Times New Roman" panose="02020603050405020304" pitchFamily="18" charset="0"/>
                <a:cs typeface="Times New Roman" panose="02020603050405020304" pitchFamily="18" charset="0"/>
              </a:rPr>
              <a:t>.)</a:t>
            </a:r>
          </a:p>
          <a:p>
            <a:pPr lvl="1" algn="just"/>
            <a:endParaRPr lang="en-GB" sz="1400" b="1" dirty="0">
              <a:solidFill>
                <a:srgbClr val="002060"/>
              </a:solidFill>
              <a:ea typeface="Times New Roman" panose="02020603050405020304" pitchFamily="18" charset="0"/>
              <a:cs typeface="Times New Roman" panose="02020603050405020304" pitchFamily="18" charset="0"/>
            </a:endParaRPr>
          </a:p>
          <a:p>
            <a:pPr lvl="1" algn="just"/>
            <a:r>
              <a:rPr lang="en-GB" sz="1400" b="1" dirty="0">
                <a:solidFill>
                  <a:srgbClr val="002060"/>
                </a:solidFill>
                <a:ea typeface="Times New Roman" panose="02020603050405020304" pitchFamily="18" charset="0"/>
                <a:cs typeface="Times New Roman" panose="02020603050405020304" pitchFamily="18" charset="0"/>
              </a:rPr>
              <a:t>TASK 2.4 – ESFRI and other RIs’ innovation services offered within the PSE and DIGIT Landscape resources.</a:t>
            </a:r>
          </a:p>
          <a:p>
            <a:pPr lvl="1" algn="just"/>
            <a:endParaRPr lang="en-GB" sz="1400" b="1" dirty="0">
              <a:solidFill>
                <a:srgbClr val="002060"/>
              </a:solidFill>
              <a:ea typeface="Times New Roman" panose="02020603050405020304" pitchFamily="18" charset="0"/>
              <a:cs typeface="Times New Roman" panose="02020603050405020304" pitchFamily="18" charset="0"/>
            </a:endParaRPr>
          </a:p>
          <a:p>
            <a:pPr lvl="1" algn="just"/>
            <a:endParaRPr lang="en-GB" sz="1400" b="1" dirty="0">
              <a:solidFill>
                <a:srgbClr val="002060"/>
              </a:solidFill>
              <a:ea typeface="Times New Roman" panose="02020603050405020304" pitchFamily="18" charset="0"/>
              <a:cs typeface="Times New Roman" panose="02020603050405020304" pitchFamily="18" charset="0"/>
            </a:endParaRPr>
          </a:p>
          <a:p>
            <a:pPr algn="just"/>
            <a:r>
              <a:rPr lang="en-GB" sz="1400" b="1" dirty="0">
                <a:solidFill>
                  <a:srgbClr val="002060"/>
                </a:solidFill>
                <a:ea typeface="Times New Roman" panose="02020603050405020304" pitchFamily="18" charset="0"/>
                <a:cs typeface="Times New Roman" panose="02020603050405020304" pitchFamily="18" charset="0"/>
              </a:rPr>
              <a:t>WP2-</a:t>
            </a:r>
            <a:r>
              <a:rPr lang="en-GB" sz="1400" b="1" noProof="1">
                <a:solidFill>
                  <a:srgbClr val="002060"/>
                </a:solidFill>
                <a:ea typeface="Times New Roman" panose="02020603050405020304" pitchFamily="18" charset="0"/>
                <a:cs typeface="Times New Roman" panose="02020603050405020304" pitchFamily="18" charset="0"/>
              </a:rPr>
              <a:t>TASK 3 – </a:t>
            </a:r>
            <a:r>
              <a:rPr lang="en-GB" sz="1400" b="1" kern="100" dirty="0">
                <a:solidFill>
                  <a:srgbClr val="002060"/>
                </a:solidFill>
                <a:latin typeface="Aptos" panose="020B0004020202020204" pitchFamily="34" charset="0"/>
                <a:ea typeface="Aptos" panose="020B0004020202020204" pitchFamily="34" charset="0"/>
                <a:cs typeface="Times New Roman" panose="02020603050405020304" pitchFamily="18" charset="0"/>
              </a:rPr>
              <a:t>Design of tools for assisted orientation across the whole catalogue opportunities</a:t>
            </a:r>
            <a:r>
              <a:rPr lang="en-GB" sz="1400" kern="100" dirty="0">
                <a:solidFill>
                  <a:srgbClr val="002060"/>
                </a:solidFill>
                <a:latin typeface="Aptos" panose="020B0004020202020204" pitchFamily="34" charset="0"/>
                <a:ea typeface="Aptos" panose="020B0004020202020204" pitchFamily="34" charset="0"/>
                <a:cs typeface="Times New Roman" panose="02020603050405020304" pitchFamily="18" charset="0"/>
              </a:rPr>
              <a:t>. </a:t>
            </a:r>
            <a:r>
              <a:rPr lang="en-GB" sz="1400" b="1" noProof="1">
                <a:solidFill>
                  <a:srgbClr val="002060"/>
                </a:solidFill>
                <a:ea typeface="Times New Roman" panose="02020603050405020304" pitchFamily="18" charset="0"/>
                <a:cs typeface="Times New Roman" panose="02020603050405020304" pitchFamily="18" charset="0"/>
              </a:rPr>
              <a:t>Leverage a sample of services that would contribute in deploying “pilot” federated activities aligned with EU priorities and</a:t>
            </a:r>
          </a:p>
          <a:p>
            <a:pPr algn="just"/>
            <a:r>
              <a:rPr lang="en-GB" sz="1400" b="1" noProof="1">
                <a:solidFill>
                  <a:srgbClr val="002060"/>
                </a:solidFill>
                <a:ea typeface="Times New Roman" panose="02020603050405020304" pitchFamily="18" charset="0"/>
                <a:cs typeface="Times New Roman" panose="02020603050405020304" pitchFamily="18" charset="0"/>
              </a:rPr>
              <a:t>              strategy (to be managed by WP3)</a:t>
            </a:r>
          </a:p>
          <a:p>
            <a:pPr algn="just"/>
            <a:endParaRPr lang="en-GB" sz="1400" b="1" noProof="1">
              <a:solidFill>
                <a:srgbClr val="002060"/>
              </a:solidFill>
              <a:ea typeface="Times New Roman" panose="02020603050405020304" pitchFamily="18" charset="0"/>
              <a:cs typeface="Times New Roman" panose="02020603050405020304" pitchFamily="18" charset="0"/>
            </a:endParaRPr>
          </a:p>
          <a:p>
            <a:pPr algn="just"/>
            <a:endParaRPr lang="en-GB" sz="1400" noProof="1">
              <a:solidFill>
                <a:srgbClr val="002060"/>
              </a:solidFill>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255432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79E9B9-8E59-AD66-AC2B-AE438DDB0563}"/>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F5926B59-1274-1F9A-2601-3839C93A0C94}"/>
              </a:ext>
            </a:extLst>
          </p:cNvPr>
          <p:cNvSpPr txBox="1"/>
          <p:nvPr/>
        </p:nvSpPr>
        <p:spPr>
          <a:xfrm>
            <a:off x="303247" y="1197890"/>
            <a:ext cx="11382703" cy="2936188"/>
          </a:xfrm>
          <a:prstGeom prst="rect">
            <a:avLst/>
          </a:prstGeom>
          <a:noFill/>
        </p:spPr>
        <p:txBody>
          <a:bodyPr wrap="square">
            <a:spAutoFit/>
          </a:bodyPr>
          <a:lstStyle/>
          <a:p>
            <a:pPr>
              <a:lnSpc>
                <a:spcPct val="120000"/>
              </a:lnSpc>
            </a:pPr>
            <a:endParaRPr lang="en-GB" sz="1400" b="1" dirty="0"/>
          </a:p>
          <a:p>
            <a:r>
              <a:rPr lang="en-GB" sz="1400" kern="100" dirty="0">
                <a:latin typeface="Aptos" panose="020B0004020202020204" pitchFamily="34" charset="0"/>
                <a:cs typeface="Times New Roman" panose="02020603050405020304" pitchFamily="18" charset="0"/>
              </a:rPr>
              <a:t>The added value of PSE-ORP must be assessed by targeting both accustomed users of RI services and new potential users with curiosity-driven goals as well as innovation-oriented or deep-tech validation scopes.</a:t>
            </a:r>
          </a:p>
          <a:p>
            <a:r>
              <a:rPr lang="en-GB" sz="1400" kern="100" dirty="0">
                <a:latin typeface="Aptos" panose="020B0004020202020204" pitchFamily="34" charset="0"/>
                <a:cs typeface="Times New Roman" panose="02020603050405020304" pitchFamily="18" charset="0"/>
              </a:rPr>
              <a:t>To this end the Overlayer infrastructure of the PSE sector (Front Page, AI-assisted exploration of meta-catalogue and individual RI single entry points) must offer services that are not available today and that will facilitate integration with the EOSC Federation services for FAIR data and data analysis and RAISE new developing options.</a:t>
            </a:r>
            <a:endParaRPr lang="en-IT" sz="1400" dirty="0"/>
          </a:p>
          <a:p>
            <a:pPr>
              <a:buNone/>
            </a:pPr>
            <a:endParaRPr lang="en-GB" sz="1400" kern="100" dirty="0">
              <a:latin typeface="Aptos" panose="020B0004020202020204" pitchFamily="34" charset="0"/>
              <a:ea typeface="Aptos" panose="020B0004020202020204" pitchFamily="34" charset="0"/>
              <a:cs typeface="Times New Roman" panose="02020603050405020304" pitchFamily="18" charset="0"/>
            </a:endParaRPr>
          </a:p>
          <a:p>
            <a:pPr>
              <a:buNone/>
            </a:pPr>
            <a:endParaRPr lang="en-GB" sz="1400" kern="100" dirty="0">
              <a:latin typeface="Aptos" panose="020B0004020202020204" pitchFamily="34" charset="0"/>
              <a:ea typeface="Aptos" panose="020B0004020202020204" pitchFamily="34" charset="0"/>
              <a:cs typeface="Times New Roman" panose="02020603050405020304" pitchFamily="18" charset="0"/>
            </a:endParaRPr>
          </a:p>
          <a:p>
            <a:pPr>
              <a:buNone/>
            </a:pPr>
            <a:r>
              <a:rPr lang="en-GB" sz="1400" kern="100" dirty="0">
                <a:latin typeface="Aptos" panose="020B0004020202020204" pitchFamily="34" charset="0"/>
                <a:ea typeface="Aptos" panose="020B0004020202020204" pitchFamily="34" charset="0"/>
                <a:cs typeface="Times New Roman" panose="02020603050405020304" pitchFamily="18" charset="0"/>
              </a:rPr>
              <a:t>New </a:t>
            </a:r>
            <a:r>
              <a:rPr lang="en-GB" sz="1400" b="1" kern="100" dirty="0">
                <a:latin typeface="Aptos" panose="020B0004020202020204" pitchFamily="34" charset="0"/>
                <a:ea typeface="Aptos" panose="020B0004020202020204" pitchFamily="34" charset="0"/>
                <a:cs typeface="Times New Roman" panose="02020603050405020304" pitchFamily="18" charset="0"/>
              </a:rPr>
              <a:t>higher level of interoperability may be reached within and across subdomains </a:t>
            </a:r>
            <a:r>
              <a:rPr lang="en-GB" sz="1400" kern="100" dirty="0">
                <a:latin typeface="Aptos" panose="020B0004020202020204" pitchFamily="34" charset="0"/>
                <a:ea typeface="Aptos" panose="020B0004020202020204" pitchFamily="34" charset="0"/>
                <a:cs typeface="Times New Roman" panose="02020603050405020304" pitchFamily="18" charset="0"/>
              </a:rPr>
              <a:t>making evident the opportunities of </a:t>
            </a:r>
            <a:r>
              <a:rPr lang="en-GB" sz="1400" b="1" kern="100" dirty="0">
                <a:latin typeface="Aptos" panose="020B0004020202020204" pitchFamily="34" charset="0"/>
                <a:ea typeface="Aptos" panose="020B0004020202020204" pitchFamily="34" charset="0"/>
                <a:cs typeface="Times New Roman" panose="02020603050405020304" pitchFamily="18" charset="0"/>
              </a:rPr>
              <a:t>designing research workflows exploiting complementarities that may remain hidden in the subdomain partition of the current Landscape.</a:t>
            </a:r>
            <a:endParaRPr lang="en-IT" sz="1400" b="1" kern="100" dirty="0">
              <a:latin typeface="Aptos" panose="020B0004020202020204" pitchFamily="34" charset="0"/>
              <a:ea typeface="Aptos" panose="020B0004020202020204" pitchFamily="34" charset="0"/>
              <a:cs typeface="Times New Roman" panose="02020603050405020304" pitchFamily="18" charset="0"/>
            </a:endParaRPr>
          </a:p>
          <a:p>
            <a:pPr>
              <a:buNone/>
            </a:pPr>
            <a:r>
              <a:rPr lang="en-GB" sz="1400" kern="100" dirty="0">
                <a:latin typeface="Aptos" panose="020B0004020202020204" pitchFamily="34" charset="0"/>
                <a:ea typeface="Aptos" panose="020B0004020202020204" pitchFamily="34" charset="0"/>
                <a:cs typeface="Times New Roman" panose="02020603050405020304" pitchFamily="18" charset="0"/>
              </a:rPr>
              <a:t>Multi-method and multi-messenger research opportunities may arise by a well-designed evidence-based description of the potential of exploitation of the PSE open access resource Portfolio.</a:t>
            </a:r>
          </a:p>
          <a:p>
            <a:pPr>
              <a:buNone/>
            </a:pPr>
            <a:endParaRPr lang="en-GB" sz="1400" kern="100" dirty="0">
              <a:latin typeface="Aptos" panose="020B0004020202020204" pitchFamily="34" charset="0"/>
              <a:cs typeface="Times New Roman" panose="02020603050405020304" pitchFamily="18" charset="0"/>
            </a:endParaRPr>
          </a:p>
        </p:txBody>
      </p:sp>
      <p:grpSp>
        <p:nvGrpSpPr>
          <p:cNvPr id="2" name="Groupe 1">
            <a:extLst>
              <a:ext uri="{FF2B5EF4-FFF2-40B4-BE49-F238E27FC236}">
                <a16:creationId xmlns:a16="http://schemas.microsoft.com/office/drawing/2014/main" id="{4461DAD7-8AFA-3E18-3628-FD2152912DB6}"/>
              </a:ext>
            </a:extLst>
          </p:cNvPr>
          <p:cNvGrpSpPr/>
          <p:nvPr/>
        </p:nvGrpSpPr>
        <p:grpSpPr>
          <a:xfrm>
            <a:off x="506050" y="647099"/>
            <a:ext cx="1172584" cy="550791"/>
            <a:chOff x="1736333" y="1160980"/>
            <a:chExt cx="1017081" cy="369332"/>
          </a:xfrm>
        </p:grpSpPr>
        <p:sp>
          <p:nvSpPr>
            <p:cNvPr id="3" name="Rectangle 2">
              <a:extLst>
                <a:ext uri="{FF2B5EF4-FFF2-40B4-BE49-F238E27FC236}">
                  <a16:creationId xmlns:a16="http://schemas.microsoft.com/office/drawing/2014/main" id="{F5120A9D-6882-706A-BBBF-A43147A840CB}"/>
                </a:ext>
              </a:extLst>
            </p:cNvPr>
            <p:cNvSpPr/>
            <p:nvPr/>
          </p:nvSpPr>
          <p:spPr>
            <a:xfrm>
              <a:off x="1736333" y="1160980"/>
              <a:ext cx="624530" cy="369332"/>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5" name="ZoneTexte 4">
              <a:extLst>
                <a:ext uri="{FF2B5EF4-FFF2-40B4-BE49-F238E27FC236}">
                  <a16:creationId xmlns:a16="http://schemas.microsoft.com/office/drawing/2014/main" id="{B28ACDE4-3491-24BB-6D19-9F4BB52921D9}"/>
                </a:ext>
              </a:extLst>
            </p:cNvPr>
            <p:cNvSpPr txBox="1"/>
            <p:nvPr/>
          </p:nvSpPr>
          <p:spPr>
            <a:xfrm>
              <a:off x="1736333" y="1160980"/>
              <a:ext cx="1017081" cy="309569"/>
            </a:xfrm>
            <a:prstGeom prst="rect">
              <a:avLst/>
            </a:prstGeom>
            <a:noFill/>
          </p:spPr>
          <p:txBody>
            <a:bodyPr wrap="square" rtlCol="0">
              <a:spAutoFit/>
            </a:bodyPr>
            <a:lstStyle/>
            <a:p>
              <a:r>
                <a:rPr lang="fr-FR" sz="2400" dirty="0"/>
                <a:t>WP3</a:t>
              </a:r>
            </a:p>
          </p:txBody>
        </p:sp>
      </p:grpSp>
      <p:sp>
        <p:nvSpPr>
          <p:cNvPr id="6" name="ZoneTexte 5">
            <a:extLst>
              <a:ext uri="{FF2B5EF4-FFF2-40B4-BE49-F238E27FC236}">
                <a16:creationId xmlns:a16="http://schemas.microsoft.com/office/drawing/2014/main" id="{26AF5170-BFEF-0BBB-358B-FC4E99B5E26F}"/>
              </a:ext>
            </a:extLst>
          </p:cNvPr>
          <p:cNvSpPr txBox="1"/>
          <p:nvPr/>
        </p:nvSpPr>
        <p:spPr>
          <a:xfrm>
            <a:off x="1441159" y="687674"/>
            <a:ext cx="5436745" cy="369332"/>
          </a:xfrm>
          <a:prstGeom prst="rect">
            <a:avLst/>
          </a:prstGeom>
          <a:noFill/>
        </p:spPr>
        <p:txBody>
          <a:bodyPr wrap="none" rtlCol="0">
            <a:spAutoFit/>
          </a:bodyPr>
          <a:lstStyle/>
          <a:p>
            <a:r>
              <a:rPr lang="en-GB" b="1" u="sng" noProof="1">
                <a:solidFill>
                  <a:srgbClr val="004AFF"/>
                </a:solidFill>
              </a:rPr>
              <a:t>VIRTUAL COOPERATIVE SPACE </a:t>
            </a:r>
            <a:r>
              <a:rPr lang="en-GB" b="1" noProof="1">
                <a:solidFill>
                  <a:srgbClr val="004AFF"/>
                </a:solidFill>
              </a:rPr>
              <a:t>(Outcome  4; Aspect 4) </a:t>
            </a:r>
          </a:p>
        </p:txBody>
      </p:sp>
    </p:spTree>
    <p:extLst>
      <p:ext uri="{BB962C8B-B14F-4D97-AF65-F5344CB8AC3E}">
        <p14:creationId xmlns:p14="http://schemas.microsoft.com/office/powerpoint/2010/main" val="38524395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864C6F-7CE9-E2CF-F936-BC6D3FCEBCDB}"/>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32402235-40B3-D6CF-00AA-DB66F155578C}"/>
              </a:ext>
            </a:extLst>
          </p:cNvPr>
          <p:cNvSpPr txBox="1"/>
          <p:nvPr/>
        </p:nvSpPr>
        <p:spPr>
          <a:xfrm>
            <a:off x="404648" y="833772"/>
            <a:ext cx="11787352" cy="5798510"/>
          </a:xfrm>
          <a:prstGeom prst="rect">
            <a:avLst/>
          </a:prstGeom>
          <a:noFill/>
        </p:spPr>
        <p:txBody>
          <a:bodyPr wrap="square">
            <a:spAutoFit/>
          </a:bodyPr>
          <a:lstStyle/>
          <a:p>
            <a:pPr>
              <a:lnSpc>
                <a:spcPct val="120000"/>
              </a:lnSpc>
            </a:pPr>
            <a:endParaRPr lang="en-GB" sz="1400" b="1" dirty="0"/>
          </a:p>
          <a:p>
            <a:pPr algn="just"/>
            <a:r>
              <a:rPr lang="en-GB" sz="1400" b="1" dirty="0">
                <a:solidFill>
                  <a:srgbClr val="002060"/>
                </a:solidFill>
                <a:ea typeface="Times New Roman" panose="02020603050405020304" pitchFamily="18" charset="0"/>
                <a:cs typeface="Times New Roman" panose="02020603050405020304" pitchFamily="18" charset="0"/>
              </a:rPr>
              <a:t>WP3-TASK 1 – Deploy executive working groups enhancing the Community based Competence Centre of ESCAPE and other PSE coordinated resources  (opening at large to diverse user profile access requirements and inter Science Clusters’ “knowledge hubs”)</a:t>
            </a:r>
          </a:p>
          <a:p>
            <a:pPr algn="just"/>
            <a:r>
              <a:rPr lang="en-GB" sz="1400" noProof="1">
                <a:solidFill>
                  <a:srgbClr val="002060"/>
                </a:solidFill>
                <a:ea typeface="Times New Roman" panose="02020603050405020304" pitchFamily="18" charset="0"/>
                <a:cs typeface="Times New Roman" panose="02020603050405020304" pitchFamily="18" charset="0"/>
              </a:rPr>
              <a:t>                   </a:t>
            </a:r>
          </a:p>
          <a:p>
            <a:pPr lvl="1" algn="just"/>
            <a:r>
              <a:rPr lang="en-GB" sz="1400" b="1" dirty="0">
                <a:solidFill>
                  <a:srgbClr val="002060"/>
                </a:solidFill>
                <a:ea typeface="Times New Roman" panose="02020603050405020304" pitchFamily="18" charset="0"/>
                <a:cs typeface="Times New Roman" panose="02020603050405020304" pitchFamily="18" charset="0"/>
              </a:rPr>
              <a:t>TASK 1.1 – </a:t>
            </a:r>
            <a:r>
              <a:rPr lang="en-GB" sz="1400" dirty="0">
                <a:solidFill>
                  <a:srgbClr val="002060"/>
                </a:solidFill>
                <a:ea typeface="Times New Roman" panose="02020603050405020304" pitchFamily="18" charset="0"/>
                <a:cs typeface="Times New Roman" panose="02020603050405020304" pitchFamily="18" charset="0"/>
              </a:rPr>
              <a:t>Analyse</a:t>
            </a:r>
            <a:r>
              <a:rPr lang="en-GB" sz="1400" b="1" dirty="0">
                <a:solidFill>
                  <a:srgbClr val="002060"/>
                </a:solidFill>
                <a:ea typeface="Times New Roman" panose="02020603050405020304" pitchFamily="18" charset="0"/>
                <a:cs typeface="Times New Roman" panose="02020603050405020304" pitchFamily="18" charset="0"/>
              </a:rPr>
              <a:t> </a:t>
            </a:r>
            <a:r>
              <a:rPr lang="en-GB" sz="1400" kern="100" dirty="0">
                <a:solidFill>
                  <a:srgbClr val="002060"/>
                </a:solidFill>
                <a:ea typeface="Aptos" panose="020B0004020202020204" pitchFamily="34" charset="0"/>
                <a:cs typeface="Times New Roman" panose="02020603050405020304" pitchFamily="18" charset="0"/>
              </a:rPr>
              <a:t>emerging opportunities across the Landscape and on practical policy as well as </a:t>
            </a:r>
            <a:r>
              <a:rPr lang="en-GB" sz="1400" b="1" kern="100" dirty="0">
                <a:solidFill>
                  <a:srgbClr val="002060"/>
                </a:solidFill>
                <a:ea typeface="Aptos" panose="020B0004020202020204" pitchFamily="34" charset="0"/>
                <a:cs typeface="Times New Roman" panose="02020603050405020304" pitchFamily="18" charset="0"/>
              </a:rPr>
              <a:t>technical support tools for developing unfenced users’ workflows.</a:t>
            </a:r>
            <a:endParaRPr lang="en-GB" sz="1400" b="1" dirty="0">
              <a:solidFill>
                <a:srgbClr val="002060"/>
              </a:solidFill>
              <a:ea typeface="Times New Roman" panose="02020603050405020304" pitchFamily="18" charset="0"/>
              <a:cs typeface="Times New Roman" panose="02020603050405020304" pitchFamily="18" charset="0"/>
            </a:endParaRPr>
          </a:p>
          <a:p>
            <a:pPr algn="just"/>
            <a:endParaRPr lang="en-GB" sz="1400" dirty="0">
              <a:solidFill>
                <a:srgbClr val="002060"/>
              </a:solidFill>
              <a:ea typeface="Times New Roman" panose="02020603050405020304" pitchFamily="18" charset="0"/>
              <a:cs typeface="Times New Roman" panose="02020603050405020304" pitchFamily="18" charset="0"/>
            </a:endParaRPr>
          </a:p>
          <a:p>
            <a:pPr algn="just"/>
            <a:r>
              <a:rPr lang="en-GB" sz="1400" b="1" dirty="0">
                <a:solidFill>
                  <a:srgbClr val="002060"/>
                </a:solidFill>
                <a:ea typeface="Times New Roman" panose="02020603050405020304" pitchFamily="18" charset="0"/>
                <a:cs typeface="Times New Roman" panose="02020603050405020304" pitchFamily="18" charset="0"/>
              </a:rPr>
              <a:t>WP3-TASK 2 – Supporting ESCAPE for JENA++ working groups and </a:t>
            </a:r>
            <a:r>
              <a:rPr lang="en-GB" sz="1400" b="1" noProof="1">
                <a:solidFill>
                  <a:srgbClr val="002060"/>
                </a:solidFill>
                <a:ea typeface="Times New Roman" panose="02020603050405020304" pitchFamily="18" charset="0"/>
                <a:cs typeface="Times New Roman" panose="02020603050405020304" pitchFamily="18" charset="0"/>
              </a:rPr>
              <a:t>“pilot” federated activities </a:t>
            </a:r>
            <a:r>
              <a:rPr lang="en-GB" sz="1400" b="1" dirty="0">
                <a:solidFill>
                  <a:srgbClr val="002060"/>
                </a:solidFill>
                <a:ea typeface="Times New Roman" panose="02020603050405020304" pitchFamily="18" charset="0"/>
                <a:cs typeface="Times New Roman" panose="02020603050405020304" pitchFamily="18" charset="0"/>
              </a:rPr>
              <a:t>(or EoI from the community) </a:t>
            </a:r>
          </a:p>
          <a:p>
            <a:pPr algn="just"/>
            <a:r>
              <a:rPr lang="en-GB" sz="1400" b="1" noProof="1">
                <a:solidFill>
                  <a:srgbClr val="002060"/>
                </a:solidFill>
                <a:ea typeface="Times New Roman" panose="02020603050405020304" pitchFamily="18" charset="0"/>
                <a:cs typeface="Times New Roman" panose="02020603050405020304" pitchFamily="18" charset="0"/>
              </a:rPr>
              <a:t>                 aligned with EU priorities and strategy. Ex.:</a:t>
            </a:r>
            <a:endParaRPr lang="en-GB" sz="1400" b="1" dirty="0">
              <a:solidFill>
                <a:srgbClr val="002060"/>
              </a:solidFill>
              <a:ea typeface="Times New Roman" panose="02020603050405020304" pitchFamily="18" charset="0"/>
              <a:cs typeface="Times New Roman" panose="02020603050405020304" pitchFamily="18" charset="0"/>
            </a:endParaRPr>
          </a:p>
          <a:p>
            <a:pPr marL="1257300" lvl="2" indent="-342900" algn="just">
              <a:buAutoNum type="arabicParenR"/>
            </a:pPr>
            <a:r>
              <a:rPr lang="en-GB" sz="1400" noProof="1">
                <a:solidFill>
                  <a:srgbClr val="002060"/>
                </a:solidFill>
                <a:ea typeface="Times New Roman" panose="02020603050405020304" pitchFamily="18" charset="0"/>
                <a:cs typeface="Times New Roman" panose="02020603050405020304" pitchFamily="18" charset="0"/>
              </a:rPr>
              <a:t>Digital twin (Monte Carlo generator and hybrid computational optimisation) (</a:t>
            </a:r>
            <a:r>
              <a:rPr lang="en-GB" sz="1400" i="1" noProof="1">
                <a:solidFill>
                  <a:srgbClr val="002060"/>
                </a:solidFill>
                <a:ea typeface="Times New Roman" panose="02020603050405020304" pitchFamily="18" charset="0"/>
                <a:cs typeface="Times New Roman" panose="02020603050405020304" pitchFamily="18" charset="0"/>
              </a:rPr>
              <a:t>to be linked to related EC actions</a:t>
            </a:r>
            <a:r>
              <a:rPr lang="en-GB" sz="1400" noProof="1">
                <a:solidFill>
                  <a:srgbClr val="002060"/>
                </a:solidFill>
                <a:ea typeface="Times New Roman" panose="02020603050405020304" pitchFamily="18" charset="0"/>
                <a:cs typeface="Times New Roman" panose="02020603050405020304" pitchFamily="18" charset="0"/>
              </a:rPr>
              <a:t>) (</a:t>
            </a:r>
            <a:r>
              <a:rPr lang="en-GB" sz="1400" u="sng" noProof="1">
                <a:solidFill>
                  <a:srgbClr val="002060"/>
                </a:solidFill>
                <a:ea typeface="Times New Roman" panose="02020603050405020304" pitchFamily="18" charset="0"/>
                <a:cs typeface="Times New Roman" panose="02020603050405020304" pitchFamily="18" charset="0"/>
              </a:rPr>
              <a:t>as from the internal survey</a:t>
            </a:r>
            <a:r>
              <a:rPr lang="en-GB" sz="1400" noProof="1">
                <a:solidFill>
                  <a:srgbClr val="002060"/>
                </a:solidFill>
                <a:ea typeface="Times New Roman" panose="02020603050405020304" pitchFamily="18" charset="0"/>
                <a:cs typeface="Times New Roman" panose="02020603050405020304" pitchFamily="18" charset="0"/>
              </a:rPr>
              <a:t>)</a:t>
            </a:r>
          </a:p>
          <a:p>
            <a:pPr marL="1257300" lvl="2" indent="-342900" algn="just">
              <a:buAutoNum type="arabicParenR"/>
            </a:pPr>
            <a:r>
              <a:rPr lang="en-GB" sz="1400" noProof="1">
                <a:solidFill>
                  <a:srgbClr val="002060"/>
                </a:solidFill>
                <a:ea typeface="Times New Roman" panose="02020603050405020304" pitchFamily="18" charset="0"/>
                <a:cs typeface="Times New Roman" panose="02020603050405020304" pitchFamily="18" charset="0"/>
              </a:rPr>
              <a:t>REANA, RUCIO, AAI and VO services for data access and pipelines. (</a:t>
            </a:r>
            <a:r>
              <a:rPr lang="en-GB" sz="1400" u="sng" noProof="1">
                <a:solidFill>
                  <a:srgbClr val="002060"/>
                </a:solidFill>
                <a:ea typeface="Times New Roman" panose="02020603050405020304" pitchFamily="18" charset="0"/>
                <a:cs typeface="Times New Roman" panose="02020603050405020304" pitchFamily="18" charset="0"/>
              </a:rPr>
              <a:t>as from the internal survey</a:t>
            </a:r>
            <a:r>
              <a:rPr lang="en-GB" sz="1400" noProof="1">
                <a:solidFill>
                  <a:srgbClr val="002060"/>
                </a:solidFill>
                <a:ea typeface="Times New Roman" panose="02020603050405020304" pitchFamily="18" charset="0"/>
                <a:cs typeface="Times New Roman" panose="02020603050405020304" pitchFamily="18" charset="0"/>
              </a:rPr>
              <a:t>)</a:t>
            </a:r>
          </a:p>
          <a:p>
            <a:pPr marL="1257300" lvl="2" indent="-342900" algn="just">
              <a:buAutoNum type="arabicParenR"/>
            </a:pPr>
            <a:r>
              <a:rPr lang="en-GB" sz="1400" noProof="1">
                <a:solidFill>
                  <a:srgbClr val="002060"/>
                </a:solidFill>
                <a:ea typeface="Times New Roman" panose="02020603050405020304" pitchFamily="18" charset="0"/>
                <a:cs typeface="Times New Roman" panose="02020603050405020304" pitchFamily="18" charset="0"/>
              </a:rPr>
              <a:t>Scientific software catalogue and quality standards. (</a:t>
            </a:r>
            <a:r>
              <a:rPr lang="en-GB" sz="1400" u="sng" noProof="1">
                <a:solidFill>
                  <a:srgbClr val="002060"/>
                </a:solidFill>
                <a:ea typeface="Times New Roman" panose="02020603050405020304" pitchFamily="18" charset="0"/>
                <a:cs typeface="Times New Roman" panose="02020603050405020304" pitchFamily="18" charset="0"/>
              </a:rPr>
              <a:t>as from the internal survey</a:t>
            </a:r>
            <a:r>
              <a:rPr lang="en-GB" sz="1400" noProof="1">
                <a:solidFill>
                  <a:srgbClr val="002060"/>
                </a:solidFill>
                <a:ea typeface="Times New Roman" panose="02020603050405020304" pitchFamily="18" charset="0"/>
                <a:cs typeface="Times New Roman" panose="02020603050405020304" pitchFamily="18" charset="0"/>
              </a:rPr>
              <a:t>)</a:t>
            </a:r>
          </a:p>
          <a:p>
            <a:pPr marL="1257300" lvl="2" indent="-342900" algn="just">
              <a:buAutoNum type="arabicParenR"/>
            </a:pPr>
            <a:r>
              <a:rPr lang="en-GB" sz="1400" noProof="1">
                <a:solidFill>
                  <a:srgbClr val="002060"/>
                </a:solidFill>
                <a:ea typeface="Times New Roman" panose="02020603050405020304" pitchFamily="18" charset="0"/>
                <a:cs typeface="Times New Roman" panose="02020603050405020304" pitchFamily="18" charset="0"/>
              </a:rPr>
              <a:t>‘AI for science’ in PSE (</a:t>
            </a:r>
            <a:r>
              <a:rPr lang="en-GB" sz="1400" u="sng" noProof="1">
                <a:solidFill>
                  <a:srgbClr val="002060"/>
                </a:solidFill>
                <a:ea typeface="Times New Roman" panose="02020603050405020304" pitchFamily="18" charset="0"/>
                <a:cs typeface="Times New Roman" panose="02020603050405020304" pitchFamily="18" charset="0"/>
              </a:rPr>
              <a:t>to be a knowledge hub in common with all other clusters within infradev.) </a:t>
            </a:r>
          </a:p>
          <a:p>
            <a:pPr marL="1257300" lvl="2" indent="-342900" algn="just">
              <a:buAutoNum type="arabicParenR"/>
            </a:pPr>
            <a:r>
              <a:rPr lang="en-GB" sz="1400" noProof="1">
                <a:solidFill>
                  <a:srgbClr val="002060"/>
                </a:solidFill>
                <a:ea typeface="Times New Roman" panose="02020603050405020304" pitchFamily="18" charset="0"/>
                <a:cs typeface="Times New Roman" panose="02020603050405020304" pitchFamily="18" charset="0"/>
              </a:rPr>
              <a:t>Quantum Initiative </a:t>
            </a:r>
            <a:r>
              <a:rPr lang="en-GB" sz="1400" u="sng" noProof="1">
                <a:solidFill>
                  <a:srgbClr val="002060"/>
                </a:solidFill>
                <a:ea typeface="Times New Roman" panose="02020603050405020304" pitchFamily="18" charset="0"/>
                <a:cs typeface="Times New Roman" panose="02020603050405020304" pitchFamily="18" charset="0"/>
              </a:rPr>
              <a:t>(to PSE)</a:t>
            </a:r>
          </a:p>
          <a:p>
            <a:pPr marL="1257300" lvl="2" indent="-342900" algn="just">
              <a:buAutoNum type="arabicParenR"/>
            </a:pPr>
            <a:r>
              <a:rPr lang="en-GB" sz="1400" noProof="1">
                <a:solidFill>
                  <a:srgbClr val="002060"/>
                </a:solidFill>
                <a:ea typeface="Times New Roman" panose="02020603050405020304" pitchFamily="18" charset="0"/>
                <a:cs typeface="Times New Roman" panose="02020603050405020304" pitchFamily="18" charset="0"/>
              </a:rPr>
              <a:t>And a few more … (</a:t>
            </a:r>
            <a:r>
              <a:rPr lang="en-GB" sz="1400" u="sng" noProof="1">
                <a:solidFill>
                  <a:srgbClr val="002060"/>
                </a:solidFill>
                <a:ea typeface="Times New Roman" panose="02020603050405020304" pitchFamily="18" charset="0"/>
                <a:cs typeface="Times New Roman" panose="02020603050405020304" pitchFamily="18" charset="0"/>
              </a:rPr>
              <a:t>as from the internal survey</a:t>
            </a:r>
            <a:r>
              <a:rPr lang="en-GB" sz="1400" noProof="1">
                <a:solidFill>
                  <a:srgbClr val="002060"/>
                </a:solidFill>
                <a:ea typeface="Times New Roman" panose="02020603050405020304" pitchFamily="18" charset="0"/>
                <a:cs typeface="Times New Roman" panose="02020603050405020304" pitchFamily="18" charset="0"/>
              </a:rPr>
              <a:t>)</a:t>
            </a:r>
          </a:p>
          <a:p>
            <a:pPr lvl="2" algn="just"/>
            <a:endParaRPr lang="en-GB" sz="1400" noProof="1">
              <a:solidFill>
                <a:srgbClr val="002060"/>
              </a:solidFill>
              <a:ea typeface="Times New Roman" panose="02020603050405020304" pitchFamily="18" charset="0"/>
              <a:cs typeface="Times New Roman" panose="02020603050405020304" pitchFamily="18" charset="0"/>
            </a:endParaRPr>
          </a:p>
          <a:p>
            <a:pPr lvl="2" algn="just"/>
            <a:r>
              <a:rPr lang="en-GB" sz="1400" noProof="1">
                <a:solidFill>
                  <a:schemeClr val="bg2">
                    <a:lumMod val="25000"/>
                  </a:schemeClr>
                </a:solidFill>
                <a:cs typeface="Times New Roman" panose="02020603050405020304" pitchFamily="18" charset="0"/>
              </a:rPr>
              <a:t>According to a matrix approach where all of the above pilot activities follow a few strategic pathways:    </a:t>
            </a:r>
          </a:p>
          <a:p>
            <a:pPr marL="1200150" lvl="2" indent="-285750" algn="just">
              <a:buFont typeface="Wingdings" pitchFamily="2" charset="2"/>
              <a:buChar char="Ø"/>
            </a:pPr>
            <a:r>
              <a:rPr lang="en-GB" sz="1400" noProof="1">
                <a:solidFill>
                  <a:schemeClr val="bg2">
                    <a:lumMod val="25000"/>
                  </a:schemeClr>
                </a:solidFill>
                <a:cs typeface="Times New Roman" panose="02020603050405020304" pitchFamily="18" charset="0"/>
              </a:rPr>
              <a:t>    </a:t>
            </a:r>
            <a:r>
              <a:rPr lang="en-GB" sz="1400" i="1" noProof="1">
                <a:solidFill>
                  <a:schemeClr val="bg2">
                    <a:lumMod val="25000"/>
                  </a:schemeClr>
                </a:solidFill>
                <a:cs typeface="Times New Roman" panose="02020603050405020304" pitchFamily="18" charset="0"/>
              </a:rPr>
              <a:t>Delivering s</a:t>
            </a:r>
            <a:r>
              <a:rPr lang="en-GB" sz="1400" i="1" noProof="1">
                <a:solidFill>
                  <a:schemeClr val="bg2">
                    <a:lumMod val="25000"/>
                  </a:schemeClr>
                </a:solidFill>
              </a:rPr>
              <a:t>ervices/technologies for reducing the environmental and climate footprint </a:t>
            </a:r>
          </a:p>
          <a:p>
            <a:pPr marL="1200150" lvl="2" indent="-285750" algn="just">
              <a:buFont typeface="Wingdings" pitchFamily="2" charset="2"/>
              <a:buChar char="Ø"/>
            </a:pPr>
            <a:r>
              <a:rPr lang="en-GB" sz="1400" i="1" noProof="1">
                <a:solidFill>
                  <a:schemeClr val="bg2">
                    <a:lumMod val="25000"/>
                  </a:schemeClr>
                </a:solidFill>
                <a:cs typeface="Times New Roman" panose="02020603050405020304" pitchFamily="18" charset="0"/>
              </a:rPr>
              <a:t>    </a:t>
            </a:r>
            <a:r>
              <a:rPr lang="en-GB" sz="1400" i="1" noProof="1">
                <a:solidFill>
                  <a:schemeClr val="bg2">
                    <a:lumMod val="25000"/>
                  </a:schemeClr>
                </a:solidFill>
              </a:rPr>
              <a:t>Enhancing HPC explitation in combination with PSE RIs in Europe</a:t>
            </a:r>
          </a:p>
          <a:p>
            <a:pPr marL="1200150" lvl="2" indent="-285750" algn="just">
              <a:buFont typeface="Wingdings" pitchFamily="2" charset="2"/>
              <a:buChar char="Ø"/>
            </a:pPr>
            <a:r>
              <a:rPr lang="en-GB" sz="1400" i="1" noProof="1">
                <a:solidFill>
                  <a:schemeClr val="bg2">
                    <a:lumMod val="25000"/>
                  </a:schemeClr>
                </a:solidFill>
              </a:rPr>
              <a:t>    Supporting science for AI/Quantum and focussed AI developments for science</a:t>
            </a:r>
          </a:p>
          <a:p>
            <a:pPr marL="1200150" lvl="2" indent="-285750" algn="just">
              <a:buFont typeface="Wingdings" pitchFamily="2" charset="2"/>
              <a:buChar char="Ø"/>
            </a:pPr>
            <a:r>
              <a:rPr lang="en-GB" sz="1400" i="1" noProof="1">
                <a:solidFill>
                  <a:schemeClr val="bg2">
                    <a:lumMod val="25000"/>
                  </a:schemeClr>
                </a:solidFill>
              </a:rPr>
              <a:t>    Mentoring the Digital transition</a:t>
            </a:r>
          </a:p>
          <a:p>
            <a:pPr marL="1200150" lvl="2" indent="-285750" algn="just">
              <a:buFont typeface="Wingdings" pitchFamily="2" charset="2"/>
              <a:buChar char="Ø"/>
            </a:pPr>
            <a:r>
              <a:rPr lang="en-GB" sz="1400" i="1" noProof="1">
                <a:solidFill>
                  <a:schemeClr val="bg2">
                    <a:lumMod val="25000"/>
                  </a:schemeClr>
                </a:solidFill>
              </a:rPr>
              <a:t>    New adoptions and therefore potential new competitive markets (for semiconductor, photonics, vacuum, new materials…)</a:t>
            </a:r>
          </a:p>
          <a:p>
            <a:pPr marL="1200150" lvl="2" indent="-285750" algn="just">
              <a:buFont typeface="Wingdings" pitchFamily="2" charset="2"/>
              <a:buChar char="Ø"/>
            </a:pPr>
            <a:r>
              <a:rPr lang="en-GB" sz="1400" i="1" noProof="1">
                <a:solidFill>
                  <a:schemeClr val="bg2">
                    <a:lumMod val="25000"/>
                  </a:schemeClr>
                </a:solidFill>
              </a:rPr>
              <a:t>    Linking to EOSC  (from open science to data sovereignty) </a:t>
            </a:r>
            <a:endParaRPr lang="en-GB" sz="1400" i="1" dirty="0">
              <a:solidFill>
                <a:schemeClr val="bg2">
                  <a:lumMod val="25000"/>
                </a:schemeClr>
              </a:solidFill>
              <a:ea typeface="Times New Roman" panose="02020603050405020304" pitchFamily="18" charset="0"/>
              <a:cs typeface="Times New Roman" panose="02020603050405020304" pitchFamily="18" charset="0"/>
            </a:endParaRPr>
          </a:p>
          <a:p>
            <a:pPr algn="just"/>
            <a:endParaRPr lang="en-GB" sz="1400" b="1" dirty="0">
              <a:solidFill>
                <a:srgbClr val="002060"/>
              </a:solidFill>
              <a:ea typeface="Times New Roman" panose="02020603050405020304" pitchFamily="18" charset="0"/>
              <a:cs typeface="Times New Roman" panose="02020603050405020304" pitchFamily="18" charset="0"/>
            </a:endParaRPr>
          </a:p>
          <a:p>
            <a:endParaRPr lang="en-IT" dirty="0"/>
          </a:p>
        </p:txBody>
      </p:sp>
      <p:grpSp>
        <p:nvGrpSpPr>
          <p:cNvPr id="2" name="Groupe 1">
            <a:extLst>
              <a:ext uri="{FF2B5EF4-FFF2-40B4-BE49-F238E27FC236}">
                <a16:creationId xmlns:a16="http://schemas.microsoft.com/office/drawing/2014/main" id="{3D1C994C-1752-93CF-274F-352BD04172FA}"/>
              </a:ext>
            </a:extLst>
          </p:cNvPr>
          <p:cNvGrpSpPr/>
          <p:nvPr/>
        </p:nvGrpSpPr>
        <p:grpSpPr>
          <a:xfrm>
            <a:off x="668860" y="568650"/>
            <a:ext cx="1172584" cy="550791"/>
            <a:chOff x="1736333" y="1160980"/>
            <a:chExt cx="1017081" cy="369332"/>
          </a:xfrm>
        </p:grpSpPr>
        <p:sp>
          <p:nvSpPr>
            <p:cNvPr id="3" name="Rectangle 2">
              <a:extLst>
                <a:ext uri="{FF2B5EF4-FFF2-40B4-BE49-F238E27FC236}">
                  <a16:creationId xmlns:a16="http://schemas.microsoft.com/office/drawing/2014/main" id="{A3A264C7-ADC8-E3A6-0011-ABECB106538A}"/>
                </a:ext>
              </a:extLst>
            </p:cNvPr>
            <p:cNvSpPr/>
            <p:nvPr/>
          </p:nvSpPr>
          <p:spPr>
            <a:xfrm>
              <a:off x="1736333" y="1160980"/>
              <a:ext cx="624530" cy="369332"/>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5" name="ZoneTexte 4">
              <a:extLst>
                <a:ext uri="{FF2B5EF4-FFF2-40B4-BE49-F238E27FC236}">
                  <a16:creationId xmlns:a16="http://schemas.microsoft.com/office/drawing/2014/main" id="{CB49B293-5D14-C2CF-CF5E-32B3AE210937}"/>
                </a:ext>
              </a:extLst>
            </p:cNvPr>
            <p:cNvSpPr txBox="1"/>
            <p:nvPr/>
          </p:nvSpPr>
          <p:spPr>
            <a:xfrm>
              <a:off x="1736333" y="1160980"/>
              <a:ext cx="1017081" cy="309569"/>
            </a:xfrm>
            <a:prstGeom prst="rect">
              <a:avLst/>
            </a:prstGeom>
            <a:noFill/>
          </p:spPr>
          <p:txBody>
            <a:bodyPr wrap="square" rtlCol="0">
              <a:spAutoFit/>
            </a:bodyPr>
            <a:lstStyle/>
            <a:p>
              <a:r>
                <a:rPr lang="fr-FR" sz="2400" dirty="0"/>
                <a:t>WP3</a:t>
              </a:r>
            </a:p>
          </p:txBody>
        </p:sp>
      </p:grpSp>
      <p:sp>
        <p:nvSpPr>
          <p:cNvPr id="6" name="ZoneTexte 5">
            <a:extLst>
              <a:ext uri="{FF2B5EF4-FFF2-40B4-BE49-F238E27FC236}">
                <a16:creationId xmlns:a16="http://schemas.microsoft.com/office/drawing/2014/main" id="{2763A09D-84C3-22B8-7D4E-BC6CF7B63A30}"/>
              </a:ext>
            </a:extLst>
          </p:cNvPr>
          <p:cNvSpPr txBox="1"/>
          <p:nvPr/>
        </p:nvSpPr>
        <p:spPr>
          <a:xfrm>
            <a:off x="1603969" y="609225"/>
            <a:ext cx="5436745" cy="369332"/>
          </a:xfrm>
          <a:prstGeom prst="rect">
            <a:avLst/>
          </a:prstGeom>
          <a:noFill/>
        </p:spPr>
        <p:txBody>
          <a:bodyPr wrap="none" rtlCol="0">
            <a:spAutoFit/>
          </a:bodyPr>
          <a:lstStyle/>
          <a:p>
            <a:r>
              <a:rPr lang="en-GB" b="1" u="sng" noProof="1">
                <a:solidFill>
                  <a:srgbClr val="004AFF"/>
                </a:solidFill>
              </a:rPr>
              <a:t>VIRTUAL COOPERATIVE SPACE </a:t>
            </a:r>
            <a:r>
              <a:rPr lang="en-GB" b="1" noProof="1">
                <a:solidFill>
                  <a:srgbClr val="004AFF"/>
                </a:solidFill>
              </a:rPr>
              <a:t>(Outcome  4; Aspect 4) </a:t>
            </a:r>
          </a:p>
        </p:txBody>
      </p:sp>
    </p:spTree>
    <p:extLst>
      <p:ext uri="{BB962C8B-B14F-4D97-AF65-F5344CB8AC3E}">
        <p14:creationId xmlns:p14="http://schemas.microsoft.com/office/powerpoint/2010/main" val="956377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864C6F-7CE9-E2CF-F936-BC6D3FCEBCDB}"/>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32402235-40B3-D6CF-00AA-DB66F155578C}"/>
              </a:ext>
            </a:extLst>
          </p:cNvPr>
          <p:cNvSpPr txBox="1"/>
          <p:nvPr/>
        </p:nvSpPr>
        <p:spPr>
          <a:xfrm>
            <a:off x="267910" y="629176"/>
            <a:ext cx="11382703" cy="4936736"/>
          </a:xfrm>
          <a:prstGeom prst="rect">
            <a:avLst/>
          </a:prstGeom>
          <a:noFill/>
        </p:spPr>
        <p:txBody>
          <a:bodyPr wrap="square">
            <a:spAutoFit/>
          </a:bodyPr>
          <a:lstStyle/>
          <a:p>
            <a:pPr>
              <a:lnSpc>
                <a:spcPct val="120000"/>
              </a:lnSpc>
            </a:pPr>
            <a:endParaRPr lang="en-GB" sz="1400" b="1" dirty="0"/>
          </a:p>
          <a:p>
            <a:pPr algn="just"/>
            <a:endParaRPr lang="en-GB" sz="1400" dirty="0">
              <a:solidFill>
                <a:srgbClr val="002060"/>
              </a:solidFill>
              <a:ea typeface="Times New Roman" panose="02020603050405020304" pitchFamily="18" charset="0"/>
              <a:cs typeface="Times New Roman" panose="02020603050405020304" pitchFamily="18" charset="0"/>
            </a:endParaRPr>
          </a:p>
          <a:p>
            <a:pPr algn="just"/>
            <a:r>
              <a:rPr lang="en-GB" sz="1400" b="1" dirty="0">
                <a:solidFill>
                  <a:srgbClr val="002060"/>
                </a:solidFill>
                <a:ea typeface="Times New Roman" panose="02020603050405020304" pitchFamily="18" charset="0"/>
                <a:cs typeface="Times New Roman" panose="02020603050405020304" pitchFamily="18" charset="0"/>
              </a:rPr>
              <a:t>WP3-TASK 3 – Supporting industry and applications as well as interfacing the Technology Infrastructures</a:t>
            </a:r>
            <a:r>
              <a:rPr lang="en-GB" sz="1400" b="1" noProof="1">
                <a:solidFill>
                  <a:srgbClr val="002060"/>
                </a:solidFill>
                <a:ea typeface="Times New Roman" panose="02020603050405020304" pitchFamily="18" charset="0"/>
                <a:cs typeface="Times New Roman" panose="02020603050405020304" pitchFamily="18" charset="0"/>
              </a:rPr>
              <a:t>:</a:t>
            </a:r>
          </a:p>
          <a:p>
            <a:pPr algn="just"/>
            <a:endParaRPr lang="en-GB" sz="1400" b="1" dirty="0">
              <a:solidFill>
                <a:srgbClr val="002060"/>
              </a:solidFill>
              <a:ea typeface="Times New Roman" panose="02020603050405020304" pitchFamily="18" charset="0"/>
              <a:cs typeface="Times New Roman" panose="02020603050405020304" pitchFamily="18" charset="0"/>
            </a:endParaRPr>
          </a:p>
          <a:p>
            <a:pPr marL="1257300" lvl="2" indent="-342900" algn="just">
              <a:buAutoNum type="arabicParenR"/>
            </a:pPr>
            <a:r>
              <a:rPr lang="en-GB" sz="1400" noProof="1">
                <a:solidFill>
                  <a:srgbClr val="002060"/>
                </a:solidFill>
                <a:ea typeface="Times New Roman" panose="02020603050405020304" pitchFamily="18" charset="0"/>
                <a:cs typeface="Times New Roman" panose="02020603050405020304" pitchFamily="18" charset="0"/>
              </a:rPr>
              <a:t>Digital discovery of PSE resources for upscaling research to intermediate TRLs</a:t>
            </a:r>
          </a:p>
          <a:p>
            <a:pPr marL="1257300" lvl="2" indent="-342900" algn="just">
              <a:buAutoNum type="arabicParenR"/>
            </a:pPr>
            <a:r>
              <a:rPr lang="en-GB" sz="1400" noProof="1">
                <a:solidFill>
                  <a:srgbClr val="002060"/>
                </a:solidFill>
                <a:ea typeface="Times New Roman" panose="02020603050405020304" pitchFamily="18" charset="0"/>
                <a:cs typeface="Times New Roman" panose="02020603050405020304" pitchFamily="18" charset="0"/>
              </a:rPr>
              <a:t>Analysing coordination of competences and emerging fields across PSE (+ DIGIT?) for focussing technology efforts and technology services also in view of the next FRP10 Pillar 4</a:t>
            </a:r>
          </a:p>
          <a:p>
            <a:pPr marL="1257300" lvl="2" indent="-342900" algn="just">
              <a:buAutoNum type="arabicParenR"/>
            </a:pPr>
            <a:r>
              <a:rPr lang="en-GB" sz="1400" noProof="1">
                <a:solidFill>
                  <a:srgbClr val="002060"/>
                </a:solidFill>
                <a:ea typeface="Times New Roman" panose="02020603050405020304" pitchFamily="18" charset="0"/>
                <a:cs typeface="Times New Roman" panose="02020603050405020304" pitchFamily="18" charset="0"/>
              </a:rPr>
              <a:t>Elaborating industry-oriented and deep-Tech oriented platforms for innovation finalized access, direct collaboration and co-creation</a:t>
            </a:r>
          </a:p>
          <a:p>
            <a:pPr marL="1257300" lvl="2" indent="-342900" algn="just">
              <a:buAutoNum type="arabicParenR"/>
            </a:pPr>
            <a:r>
              <a:rPr lang="en-GB" sz="1400" noProof="1">
                <a:solidFill>
                  <a:srgbClr val="002060"/>
                </a:solidFill>
                <a:ea typeface="Times New Roman" panose="02020603050405020304" pitchFamily="18" charset="0"/>
                <a:cs typeface="Times New Roman" panose="02020603050405020304" pitchFamily="18" charset="0"/>
              </a:rPr>
              <a:t>Co-creation of advanced AI algorithms for science, general or by domains with AI-(giga)factories and synergy with EOSC-nodes</a:t>
            </a:r>
          </a:p>
          <a:p>
            <a:pPr marL="1257300" lvl="2" indent="-342900" algn="just">
              <a:buAutoNum type="arabicParenR"/>
            </a:pPr>
            <a:r>
              <a:rPr lang="en-GB" sz="1400" noProof="1">
                <a:solidFill>
                  <a:srgbClr val="002060"/>
                </a:solidFill>
              </a:rPr>
              <a:t>Identifying potential new competitive markets (for semiconductor, photonics, vacuum, new materials…)</a:t>
            </a:r>
          </a:p>
          <a:p>
            <a:pPr marL="1257300" lvl="2" indent="-342900" algn="just">
              <a:buAutoNum type="arabicParenR"/>
            </a:pPr>
            <a:endParaRPr lang="en-GB" sz="1400" noProof="1">
              <a:solidFill>
                <a:srgbClr val="002060"/>
              </a:solidFill>
            </a:endParaRPr>
          </a:p>
          <a:p>
            <a:pPr algn="just"/>
            <a:endParaRPr lang="en-GB" sz="1400" b="1" dirty="0">
              <a:solidFill>
                <a:srgbClr val="002060"/>
              </a:solidFill>
              <a:ea typeface="Times New Roman" panose="02020603050405020304" pitchFamily="18" charset="0"/>
              <a:cs typeface="Times New Roman" panose="02020603050405020304" pitchFamily="18" charset="0"/>
            </a:endParaRPr>
          </a:p>
          <a:p>
            <a:pPr algn="just"/>
            <a:endParaRPr lang="en-GB" sz="1400" b="1" dirty="0">
              <a:solidFill>
                <a:srgbClr val="002060"/>
              </a:solidFill>
              <a:ea typeface="Times New Roman" panose="02020603050405020304" pitchFamily="18" charset="0"/>
              <a:cs typeface="Times New Roman" panose="02020603050405020304" pitchFamily="18" charset="0"/>
            </a:endParaRPr>
          </a:p>
          <a:p>
            <a:pPr algn="just"/>
            <a:r>
              <a:rPr lang="en-GB" sz="1400" b="1" dirty="0">
                <a:solidFill>
                  <a:srgbClr val="002060"/>
                </a:solidFill>
                <a:ea typeface="Times New Roman" panose="02020603050405020304" pitchFamily="18" charset="0"/>
                <a:cs typeface="Times New Roman" panose="02020603050405020304" pitchFamily="18" charset="0"/>
              </a:rPr>
              <a:t>WP3-TASK 4 - Deploy relevant thematic “technical fora” and “training schemes” </a:t>
            </a:r>
            <a:r>
              <a:rPr lang="en-GB" sz="1400" dirty="0">
                <a:solidFill>
                  <a:srgbClr val="002060"/>
                </a:solidFill>
                <a:ea typeface="Times New Roman" panose="02020603050405020304" pitchFamily="18" charset="0"/>
                <a:cs typeface="Times New Roman" panose="02020603050405020304" pitchFamily="18" charset="0"/>
              </a:rPr>
              <a:t>(for cross-fertilisation purpose and strengthening </a:t>
            </a:r>
          </a:p>
          <a:p>
            <a:pPr algn="just"/>
            <a:r>
              <a:rPr lang="en-GB" sz="1400" dirty="0">
                <a:solidFill>
                  <a:srgbClr val="002060"/>
                </a:solidFill>
                <a:ea typeface="Times New Roman" panose="02020603050405020304" pitchFamily="18" charset="0"/>
                <a:cs typeface="Times New Roman" panose="02020603050405020304" pitchFamily="18" charset="0"/>
              </a:rPr>
              <a:t>               cluster’s identity and offer)</a:t>
            </a:r>
          </a:p>
          <a:p>
            <a:pPr algn="just"/>
            <a:r>
              <a:rPr lang="en-GB" sz="1400" dirty="0">
                <a:solidFill>
                  <a:srgbClr val="002060"/>
                </a:solidFill>
                <a:ea typeface="Times New Roman" panose="02020603050405020304" pitchFamily="18" charset="0"/>
                <a:cs typeface="Times New Roman" panose="02020603050405020304" pitchFamily="18" charset="0"/>
              </a:rPr>
              <a:t>     </a:t>
            </a:r>
          </a:p>
          <a:p>
            <a:pPr algn="just"/>
            <a:r>
              <a:rPr lang="en-GB" sz="1400" dirty="0">
                <a:solidFill>
                  <a:srgbClr val="002060"/>
                </a:solidFill>
                <a:ea typeface="Times New Roman" panose="02020603050405020304" pitchFamily="18" charset="0"/>
                <a:cs typeface="Times New Roman" panose="02020603050405020304" pitchFamily="18" charset="0"/>
              </a:rPr>
              <a:t>                           1)  link to RI manager/data management school</a:t>
            </a:r>
          </a:p>
          <a:p>
            <a:pPr algn="just"/>
            <a:r>
              <a:rPr lang="en-GB" sz="1400" dirty="0">
                <a:solidFill>
                  <a:srgbClr val="002060"/>
                </a:solidFill>
                <a:ea typeface="Times New Roman" panose="02020603050405020304" pitchFamily="18" charset="0"/>
                <a:cs typeface="Times New Roman" panose="02020603050405020304" pitchFamily="18" charset="0"/>
              </a:rPr>
              <a:t>                           2)  link to ESFRI/EOSC Task Force</a:t>
            </a:r>
          </a:p>
          <a:p>
            <a:pPr algn="just"/>
            <a:r>
              <a:rPr lang="en-GB" sz="1400" dirty="0">
                <a:solidFill>
                  <a:srgbClr val="002060"/>
                </a:solidFill>
                <a:ea typeface="Times New Roman" panose="02020603050405020304" pitchFamily="18" charset="0"/>
                <a:cs typeface="Times New Roman" panose="02020603050405020304" pitchFamily="18" charset="0"/>
              </a:rPr>
              <a:t>                                 …</a:t>
            </a:r>
          </a:p>
          <a:p>
            <a:pPr algn="just"/>
            <a:endParaRPr lang="en-GB" sz="1400" dirty="0">
              <a:solidFill>
                <a:srgbClr val="002060"/>
              </a:solidFill>
              <a:ea typeface="Times New Roman" panose="02020603050405020304" pitchFamily="18" charset="0"/>
              <a:cs typeface="Times New Roman" panose="02020603050405020304" pitchFamily="18" charset="0"/>
            </a:endParaRPr>
          </a:p>
          <a:p>
            <a:endParaRPr lang="en-IT" dirty="0"/>
          </a:p>
        </p:txBody>
      </p:sp>
    </p:spTree>
    <p:extLst>
      <p:ext uri="{BB962C8B-B14F-4D97-AF65-F5344CB8AC3E}">
        <p14:creationId xmlns:p14="http://schemas.microsoft.com/office/powerpoint/2010/main" val="37513473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8CE980-D1E5-BDCF-3C55-3ECAE7F9A128}"/>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07369AED-E401-8211-2E56-3F5B884206C2}"/>
              </a:ext>
            </a:extLst>
          </p:cNvPr>
          <p:cNvSpPr txBox="1"/>
          <p:nvPr/>
        </p:nvSpPr>
        <p:spPr>
          <a:xfrm>
            <a:off x="358769" y="1007194"/>
            <a:ext cx="11025352" cy="5723939"/>
          </a:xfrm>
          <a:prstGeom prst="rect">
            <a:avLst/>
          </a:prstGeom>
          <a:noFill/>
        </p:spPr>
        <p:txBody>
          <a:bodyPr wrap="square">
            <a:spAutoFit/>
          </a:bodyPr>
          <a:lstStyle/>
          <a:p>
            <a:pPr>
              <a:lnSpc>
                <a:spcPct val="120000"/>
              </a:lnSpc>
            </a:pPr>
            <a:endParaRPr lang="en-GB" b="1" dirty="0"/>
          </a:p>
          <a:p>
            <a:pPr>
              <a:lnSpc>
                <a:spcPct val="120000"/>
              </a:lnSpc>
            </a:pPr>
            <a:r>
              <a:rPr lang="en-GB" dirty="0"/>
              <a:t>will coordinate and manage the project, establish a light-governance of the project and identify the key requirements for a membership that will be representative of all PSE subdomains and their articulation ranging from ESFRI RIs and clusters where present, to Large National Facilities, to Distributed Infrastructures of relevance in the PSE RI Landscape.  </a:t>
            </a:r>
          </a:p>
          <a:p>
            <a:pPr>
              <a:lnSpc>
                <a:spcPct val="120000"/>
              </a:lnSpc>
            </a:pPr>
            <a:endParaRPr lang="en-GB" dirty="0"/>
          </a:p>
          <a:p>
            <a:pPr>
              <a:lnSpc>
                <a:spcPct val="120000"/>
              </a:lnSpc>
            </a:pPr>
            <a:r>
              <a:rPr lang="en-GB" dirty="0"/>
              <a:t>The governance architecture shall be designed also with reference to the scope of the future 2027 INFRASERV calls that will make available TNA resources for the full PSE users' community, including feasibility checks, science advisory panels, tools for the cost analysis of access and for adjusting mechanisms to meet users demand and co-funding solutions that may be necessary to provide full service.  </a:t>
            </a:r>
          </a:p>
          <a:p>
            <a:pPr>
              <a:lnSpc>
                <a:spcPct val="120000"/>
              </a:lnSpc>
            </a:pPr>
            <a:endParaRPr lang="en-GB" dirty="0"/>
          </a:p>
          <a:p>
            <a:pPr>
              <a:lnSpc>
                <a:spcPct val="120000"/>
              </a:lnSpc>
            </a:pPr>
            <a:r>
              <a:rPr lang="en-GB" dirty="0"/>
              <a:t>Design and implementation of c</a:t>
            </a:r>
            <a:r>
              <a:rPr lang="en-US" dirty="0" err="1"/>
              <a:t>ost</a:t>
            </a:r>
            <a:r>
              <a:rPr lang="en-US" dirty="0"/>
              <a:t>-tracking methodology, including in-presence</a:t>
            </a:r>
            <a:r>
              <a:rPr lang="en-GB" dirty="0"/>
              <a:t>, remote, </a:t>
            </a:r>
            <a:r>
              <a:rPr lang="en-US" dirty="0"/>
              <a:t>digital or virtual access services; development of a mechanism of reimbursement upon delivery of services including the redistribution of unit-of-access budget at mid-term reflecting effective absorption of services.  Communicate with the other Pilots and elaborate interoperability commons, also taking into account intermediate/final results of 2025 INFRADEV 05.</a:t>
            </a:r>
            <a:endParaRPr lang="en-IT" dirty="0"/>
          </a:p>
          <a:p>
            <a:pPr>
              <a:lnSpc>
                <a:spcPct val="120000"/>
              </a:lnSpc>
            </a:pPr>
            <a:r>
              <a:rPr lang="en-GB" dirty="0"/>
              <a:t> </a:t>
            </a:r>
            <a:endParaRPr lang="en-IT" dirty="0"/>
          </a:p>
        </p:txBody>
      </p:sp>
      <p:grpSp>
        <p:nvGrpSpPr>
          <p:cNvPr id="2" name="Groupe 1">
            <a:extLst>
              <a:ext uri="{FF2B5EF4-FFF2-40B4-BE49-F238E27FC236}">
                <a16:creationId xmlns:a16="http://schemas.microsoft.com/office/drawing/2014/main" id="{8BC644BF-27AB-CE8D-7B40-6A065D18AB5C}"/>
              </a:ext>
            </a:extLst>
          </p:cNvPr>
          <p:cNvGrpSpPr/>
          <p:nvPr/>
        </p:nvGrpSpPr>
        <p:grpSpPr>
          <a:xfrm>
            <a:off x="525765" y="731798"/>
            <a:ext cx="1172584" cy="550791"/>
            <a:chOff x="1736333" y="1160980"/>
            <a:chExt cx="1017081" cy="369332"/>
          </a:xfrm>
        </p:grpSpPr>
        <p:sp>
          <p:nvSpPr>
            <p:cNvPr id="3" name="Rectangle 2">
              <a:extLst>
                <a:ext uri="{FF2B5EF4-FFF2-40B4-BE49-F238E27FC236}">
                  <a16:creationId xmlns:a16="http://schemas.microsoft.com/office/drawing/2014/main" id="{6710968D-BCC5-A9F3-F729-3D31D7A515DA}"/>
                </a:ext>
              </a:extLst>
            </p:cNvPr>
            <p:cNvSpPr/>
            <p:nvPr/>
          </p:nvSpPr>
          <p:spPr>
            <a:xfrm>
              <a:off x="1736333" y="1160980"/>
              <a:ext cx="624530" cy="369332"/>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4" name="ZoneTexte 3">
              <a:extLst>
                <a:ext uri="{FF2B5EF4-FFF2-40B4-BE49-F238E27FC236}">
                  <a16:creationId xmlns:a16="http://schemas.microsoft.com/office/drawing/2014/main" id="{2F14A8BD-09B1-23F5-D125-FA5D900A908A}"/>
                </a:ext>
              </a:extLst>
            </p:cNvPr>
            <p:cNvSpPr txBox="1"/>
            <p:nvPr/>
          </p:nvSpPr>
          <p:spPr>
            <a:xfrm>
              <a:off x="1736333" y="1160980"/>
              <a:ext cx="1017081" cy="309569"/>
            </a:xfrm>
            <a:prstGeom prst="rect">
              <a:avLst/>
            </a:prstGeom>
            <a:noFill/>
          </p:spPr>
          <p:txBody>
            <a:bodyPr wrap="square" rtlCol="0">
              <a:spAutoFit/>
            </a:bodyPr>
            <a:lstStyle/>
            <a:p>
              <a:r>
                <a:rPr lang="fr-FR" sz="2400" dirty="0"/>
                <a:t>WP4</a:t>
              </a:r>
            </a:p>
          </p:txBody>
        </p:sp>
      </p:grpSp>
      <p:sp>
        <p:nvSpPr>
          <p:cNvPr id="6" name="ZoneTexte 5">
            <a:extLst>
              <a:ext uri="{FF2B5EF4-FFF2-40B4-BE49-F238E27FC236}">
                <a16:creationId xmlns:a16="http://schemas.microsoft.com/office/drawing/2014/main" id="{39A78A74-B994-D264-C9EE-4DF5A08D8E09}"/>
              </a:ext>
            </a:extLst>
          </p:cNvPr>
          <p:cNvSpPr txBox="1"/>
          <p:nvPr/>
        </p:nvSpPr>
        <p:spPr>
          <a:xfrm>
            <a:off x="1460874" y="772373"/>
            <a:ext cx="3743974" cy="369332"/>
          </a:xfrm>
          <a:prstGeom prst="rect">
            <a:avLst/>
          </a:prstGeom>
          <a:noFill/>
        </p:spPr>
        <p:txBody>
          <a:bodyPr wrap="none" rtlCol="0">
            <a:spAutoFit/>
          </a:bodyPr>
          <a:lstStyle/>
          <a:p>
            <a:r>
              <a:rPr lang="fr-FR" b="1" u="sng" dirty="0"/>
              <a:t>MANAGEMENT, COMMUNICATION</a:t>
            </a:r>
            <a:endParaRPr lang="fr-FR" b="1" dirty="0"/>
          </a:p>
        </p:txBody>
      </p:sp>
    </p:spTree>
    <p:extLst>
      <p:ext uri="{BB962C8B-B14F-4D97-AF65-F5344CB8AC3E}">
        <p14:creationId xmlns:p14="http://schemas.microsoft.com/office/powerpoint/2010/main" val="8834213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8E688F-CC87-B254-C895-AD5F8A2B43AB}"/>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1171ACB5-8756-694A-20D2-1F44F808DF80}"/>
              </a:ext>
            </a:extLst>
          </p:cNvPr>
          <p:cNvSpPr txBox="1"/>
          <p:nvPr/>
        </p:nvSpPr>
        <p:spPr>
          <a:xfrm>
            <a:off x="420414" y="668147"/>
            <a:ext cx="11025352" cy="5391541"/>
          </a:xfrm>
          <a:prstGeom prst="rect">
            <a:avLst/>
          </a:prstGeom>
          <a:noFill/>
        </p:spPr>
        <p:txBody>
          <a:bodyPr wrap="square">
            <a:spAutoFit/>
          </a:bodyPr>
          <a:lstStyle/>
          <a:p>
            <a:pPr>
              <a:lnSpc>
                <a:spcPct val="120000"/>
              </a:lnSpc>
            </a:pPr>
            <a:r>
              <a:rPr lang="en-GB" b="1" dirty="0"/>
              <a:t>WP4                                                         MANAGEMENT AND COMMUNICATION - TASKS</a:t>
            </a:r>
          </a:p>
          <a:p>
            <a:pPr>
              <a:lnSpc>
                <a:spcPct val="120000"/>
              </a:lnSpc>
            </a:pPr>
            <a:r>
              <a:rPr lang="en-GB" dirty="0"/>
              <a:t> </a:t>
            </a:r>
            <a:endParaRPr lang="en-IT" dirty="0"/>
          </a:p>
          <a:p>
            <a:pPr>
              <a:lnSpc>
                <a:spcPct val="120000"/>
              </a:lnSpc>
            </a:pPr>
            <a:r>
              <a:rPr lang="en-IT" dirty="0"/>
              <a:t>Tasks</a:t>
            </a:r>
            <a:r>
              <a:rPr lang="en-GB" dirty="0"/>
              <a:t>:  I</a:t>
            </a:r>
          </a:p>
          <a:p>
            <a:pPr>
              <a:lnSpc>
                <a:spcPct val="120000"/>
              </a:lnSpc>
            </a:pPr>
            <a:r>
              <a:rPr lang="en-GB" dirty="0"/>
              <a:t>WP4-T1: implementing </a:t>
            </a:r>
            <a:r>
              <a:rPr lang="en-GB" b="1" dirty="0">
                <a:solidFill>
                  <a:schemeClr val="accent2">
                    <a:lumMod val="75000"/>
                  </a:schemeClr>
                </a:solidFill>
              </a:rPr>
              <a:t>a project governance with a light and flexible structure assuring full engagement of the PSE subfields (according to ESFRI Landscape definition) </a:t>
            </a:r>
            <a:r>
              <a:rPr lang="en-GB" dirty="0"/>
              <a:t>including a general assembly (GA) of beneficiaries and external contributors (technically observers); implement a reimbursement mechanism (subcontracts…) to engage non-beneficiaries to carry our substantial technical work beyond participation to GA.</a:t>
            </a:r>
          </a:p>
          <a:p>
            <a:pPr>
              <a:lnSpc>
                <a:spcPct val="120000"/>
              </a:lnSpc>
            </a:pPr>
            <a:endParaRPr lang="en-GB" dirty="0"/>
          </a:p>
          <a:p>
            <a:pPr>
              <a:lnSpc>
                <a:spcPct val="120000"/>
              </a:lnSpc>
            </a:pPr>
            <a:r>
              <a:rPr lang="en-GB" dirty="0"/>
              <a:t>WP4-T2: Elaborate </a:t>
            </a:r>
            <a:r>
              <a:rPr lang="en-GB" b="1" dirty="0">
                <a:solidFill>
                  <a:schemeClr val="accent2">
                    <a:lumMod val="75000"/>
                  </a:schemeClr>
                </a:solidFill>
              </a:rPr>
              <a:t>indicators</a:t>
            </a:r>
            <a:r>
              <a:rPr lang="en-GB" dirty="0"/>
              <a:t>, agree on common elements for </a:t>
            </a:r>
            <a:r>
              <a:rPr lang="en-GB" b="1" dirty="0">
                <a:solidFill>
                  <a:schemeClr val="accent2">
                    <a:lumMod val="75000"/>
                  </a:schemeClr>
                </a:solidFill>
              </a:rPr>
              <a:t>impact assessment and cost-benefit analysis</a:t>
            </a:r>
          </a:p>
          <a:p>
            <a:pPr>
              <a:lnSpc>
                <a:spcPct val="120000"/>
              </a:lnSpc>
            </a:pPr>
            <a:endParaRPr lang="en-GB" dirty="0"/>
          </a:p>
          <a:p>
            <a:pPr>
              <a:lnSpc>
                <a:spcPct val="120000"/>
              </a:lnSpc>
            </a:pPr>
            <a:r>
              <a:rPr lang="en-GB" dirty="0"/>
              <a:t>WP4-T3: establish advisory expert groups to contribute </a:t>
            </a:r>
            <a:r>
              <a:rPr lang="en-GB" b="1" dirty="0">
                <a:solidFill>
                  <a:schemeClr val="accent2">
                    <a:lumMod val="75000"/>
                  </a:schemeClr>
                </a:solidFill>
              </a:rPr>
              <a:t>looking ahead to implementing the correct methodology for 2027 INFRASERV grants </a:t>
            </a:r>
            <a:r>
              <a:rPr lang="en-GB" dirty="0"/>
              <a:t>and the long-term sustainability of developed solutions.</a:t>
            </a:r>
          </a:p>
          <a:p>
            <a:pPr>
              <a:lnSpc>
                <a:spcPct val="120000"/>
              </a:lnSpc>
            </a:pPr>
            <a:endParaRPr lang="en-GB" dirty="0"/>
          </a:p>
          <a:p>
            <a:pPr>
              <a:lnSpc>
                <a:spcPct val="120000"/>
              </a:lnSpc>
            </a:pPr>
            <a:r>
              <a:rPr lang="en-GB" dirty="0"/>
              <a:t>WP4-T4: design the </a:t>
            </a:r>
            <a:r>
              <a:rPr lang="en-GB" b="1" dirty="0">
                <a:solidFill>
                  <a:schemeClr val="accent2">
                    <a:lumMod val="75000"/>
                  </a:schemeClr>
                </a:solidFill>
              </a:rPr>
              <a:t>flow-chart of future access to PSE resources </a:t>
            </a:r>
            <a:r>
              <a:rPr lang="en-GB" dirty="0"/>
              <a:t>integrating the solutions developed by WP1-3.</a:t>
            </a:r>
            <a:endParaRPr lang="en-IT" dirty="0"/>
          </a:p>
        </p:txBody>
      </p:sp>
    </p:spTree>
    <p:extLst>
      <p:ext uri="{BB962C8B-B14F-4D97-AF65-F5344CB8AC3E}">
        <p14:creationId xmlns:p14="http://schemas.microsoft.com/office/powerpoint/2010/main" val="15776383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DB6216-06B5-8D17-737F-28702A27579D}"/>
            </a:ext>
          </a:extLst>
        </p:cNvPr>
        <p:cNvGrpSpPr/>
        <p:nvPr/>
      </p:nvGrpSpPr>
      <p:grpSpPr>
        <a:xfrm>
          <a:off x="0" y="0"/>
          <a:ext cx="0" cy="0"/>
          <a:chOff x="0" y="0"/>
          <a:chExt cx="0" cy="0"/>
        </a:xfrm>
      </p:grpSpPr>
      <p:sp>
        <p:nvSpPr>
          <p:cNvPr id="3" name="ZoneTexte 2">
            <a:extLst>
              <a:ext uri="{FF2B5EF4-FFF2-40B4-BE49-F238E27FC236}">
                <a16:creationId xmlns:a16="http://schemas.microsoft.com/office/drawing/2014/main" id="{7503C5C2-C457-31CD-D5CB-6828E438E0BB}"/>
              </a:ext>
            </a:extLst>
          </p:cNvPr>
          <p:cNvSpPr txBox="1"/>
          <p:nvPr/>
        </p:nvSpPr>
        <p:spPr>
          <a:xfrm>
            <a:off x="226817" y="0"/>
            <a:ext cx="11593286" cy="7240893"/>
          </a:xfrm>
          <a:prstGeom prst="rect">
            <a:avLst/>
          </a:prstGeom>
          <a:noFill/>
        </p:spPr>
        <p:txBody>
          <a:bodyPr wrap="square">
            <a:spAutoFit/>
          </a:bodyPr>
          <a:lstStyle/>
          <a:p>
            <a:pPr marL="0" marR="0" lvl="0" indent="0" algn="just" defTabSz="914400" rtl="0" eaLnBrk="1" fontAlgn="auto" latinLnBrk="0" hangingPunct="1">
              <a:lnSpc>
                <a:spcPct val="115000"/>
              </a:lnSpc>
              <a:spcBef>
                <a:spcPts val="0"/>
              </a:spcBef>
              <a:spcAft>
                <a:spcPts val="1000"/>
              </a:spcAft>
              <a:buClrTx/>
              <a:buSzTx/>
              <a:buFontTx/>
              <a:buNone/>
              <a:tabLst/>
              <a:defRPr/>
            </a:pPr>
            <a:r>
              <a:rPr kumimoji="0" lang="en-GB" b="1" i="0" u="none" strike="noStrike" kern="1200" cap="none" spc="0" normalizeH="0" baseline="0" noProof="0" dirty="0">
                <a:ln>
                  <a:noFill/>
                </a:ln>
                <a:solidFill>
                  <a:srgbClr val="002060"/>
                </a:solidFill>
                <a:effectLst/>
                <a:uLnTx/>
                <a:uFillTx/>
                <a:ea typeface="Times New Roman" panose="02020603050405020304" pitchFamily="18" charset="0"/>
                <a:cs typeface="Times New Roman" panose="02020603050405020304" pitchFamily="18" charset="0"/>
              </a:rPr>
              <a:t>Proposals should address all of the f</a:t>
            </a:r>
            <a:r>
              <a:rPr kumimoji="0" lang="en-GB" b="1" i="0" u="sng" strike="noStrike" kern="1200" cap="none" spc="0" normalizeH="0" baseline="0" noProof="0" dirty="0">
                <a:ln>
                  <a:noFill/>
                </a:ln>
                <a:solidFill>
                  <a:srgbClr val="002060"/>
                </a:solidFill>
                <a:effectLst/>
                <a:uLnTx/>
                <a:uFillTx/>
                <a:ea typeface="Times New Roman" panose="02020603050405020304" pitchFamily="18" charset="0"/>
                <a:cs typeface="Times New Roman" panose="02020603050405020304" pitchFamily="18" charset="0"/>
              </a:rPr>
              <a:t>ollowing aspects</a:t>
            </a:r>
            <a:r>
              <a:rPr kumimoji="0" lang="en-GB" b="1" i="0" u="none" strike="noStrike" kern="1200" cap="none" spc="0" normalizeH="0" baseline="0" noProof="0" dirty="0">
                <a:ln>
                  <a:noFill/>
                </a:ln>
                <a:solidFill>
                  <a:srgbClr val="002060"/>
                </a:solidFill>
                <a:effectLst/>
                <a:uLnTx/>
                <a:uFillTx/>
                <a:ea typeface="Times New Roman" panose="02020603050405020304" pitchFamily="18" charset="0"/>
                <a:cs typeface="Times New Roman" panose="02020603050405020304" pitchFamily="18" charset="0"/>
              </a:rPr>
              <a:t>:</a:t>
            </a:r>
            <a:endParaRPr kumimoji="0" lang="fr-FR" b="1" i="0" u="none" strike="noStrike" kern="1200" cap="none" spc="0" normalizeH="0" baseline="0" noProof="0" dirty="0">
              <a:ln>
                <a:noFill/>
              </a:ln>
              <a:solidFill>
                <a:srgbClr val="002060"/>
              </a:solidFill>
              <a:effectLst/>
              <a:uLnTx/>
              <a:uFillTx/>
              <a:ea typeface="Times New Roman" panose="02020603050405020304" pitchFamily="18" charset="0"/>
              <a:cs typeface="Times New Roman" panose="02020603050405020304" pitchFamily="18" charset="0"/>
            </a:endParaRPr>
          </a:p>
          <a:p>
            <a:pPr marL="342900" marR="0" lvl="0" indent="-342900" algn="just" defTabSz="914400" rtl="0" eaLnBrk="1" fontAlgn="auto" latinLnBrk="0" hangingPunct="1">
              <a:lnSpc>
                <a:spcPct val="115000"/>
              </a:lnSpc>
              <a:spcBef>
                <a:spcPts val="0"/>
              </a:spcBef>
              <a:spcAft>
                <a:spcPts val="1000"/>
              </a:spcAft>
              <a:buClrTx/>
              <a:buSzTx/>
              <a:buFont typeface="+mj-lt"/>
              <a:buAutoNum type="arabicPeriod"/>
              <a:tabLst/>
              <a:defRPr/>
            </a:pPr>
            <a:r>
              <a:rPr kumimoji="0" lang="en-GB" sz="1600" b="0" i="0" u="none" strike="noStrike" kern="1200" cap="none" spc="0" normalizeH="0" baseline="0" noProof="0" dirty="0">
                <a:ln>
                  <a:noFill/>
                </a:ln>
                <a:solidFill>
                  <a:prstClr val="black"/>
                </a:solidFill>
                <a:effectLst/>
                <a:uLnTx/>
                <a:uFillTx/>
                <a:ea typeface="Times New Roman" panose="02020603050405020304" pitchFamily="18" charset="0"/>
                <a:cs typeface="Times New Roman" panose="02020603050405020304" pitchFamily="18" charset="0"/>
              </a:rPr>
              <a:t>Strengthening the representation of </a:t>
            </a:r>
            <a:r>
              <a:rPr kumimoji="0" lang="en-GB" sz="1600" b="0" i="0" u="none" strike="noStrike" kern="1200" cap="none" spc="0" normalizeH="0" baseline="0" noProof="0" dirty="0">
                <a:ln>
                  <a:noFill/>
                </a:ln>
                <a:solidFill>
                  <a:srgbClr val="FF0000"/>
                </a:solidFill>
                <a:effectLst/>
                <a:uLnTx/>
                <a:uFillTx/>
                <a:ea typeface="Times New Roman" panose="02020603050405020304" pitchFamily="18" charset="0"/>
                <a:cs typeface="Times New Roman" panose="02020603050405020304" pitchFamily="18" charset="0"/>
              </a:rPr>
              <a:t>the </a:t>
            </a:r>
            <a:r>
              <a:rPr kumimoji="0" lang="en-GB" sz="1600" b="1" i="0" u="none" strike="noStrike" kern="1200" cap="none" spc="0" normalizeH="0" baseline="0" noProof="0" dirty="0">
                <a:ln>
                  <a:noFill/>
                </a:ln>
                <a:solidFill>
                  <a:srgbClr val="FF0000"/>
                </a:solidFill>
                <a:effectLst/>
                <a:uLnTx/>
                <a:uFillTx/>
                <a:ea typeface="Times New Roman" panose="02020603050405020304" pitchFamily="18" charset="0"/>
                <a:cs typeface="Times New Roman" panose="02020603050405020304" pitchFamily="18" charset="0"/>
              </a:rPr>
              <a:t>research infrastructures cluster, as a single or coordinated voice</a:t>
            </a:r>
            <a:r>
              <a:rPr kumimoji="0" lang="en-GB" sz="1600" b="0" i="0" u="none" strike="noStrike" kern="1200" cap="none" spc="0" normalizeH="0" baseline="0" noProof="0" dirty="0">
                <a:ln>
                  <a:noFill/>
                </a:ln>
                <a:solidFill>
                  <a:prstClr val="black"/>
                </a:solidFill>
                <a:effectLst/>
                <a:uLnTx/>
                <a:uFillTx/>
                <a:ea typeface="Times New Roman" panose="02020603050405020304" pitchFamily="18" charset="0"/>
                <a:cs typeface="Times New Roman" panose="02020603050405020304" pitchFamily="18" charset="0"/>
              </a:rPr>
              <a:t>, in key EU policy developments and strategic initiatives and contribute to policies in their domain with a research infrastructure component. Coordination with cross-domains fora</a:t>
            </a:r>
            <a:r>
              <a:rPr kumimoji="0" lang="en-GB" sz="1600" b="0" i="0" u="none" strike="noStrike" kern="1200" cap="none" spc="0" normalizeH="0" baseline="0" noProof="0" dirty="0">
                <a:ln>
                  <a:noFill/>
                </a:ln>
                <a:solidFill>
                  <a:srgbClr val="000000"/>
                </a:solidFill>
                <a:effectLst/>
                <a:uLnTx/>
                <a:uFillTx/>
                <a:ea typeface="Times New Roman" panose="02020603050405020304" pitchFamily="18" charset="0"/>
                <a:cs typeface="Times New Roman" panose="02020603050405020304" pitchFamily="18" charset="0"/>
              </a:rPr>
              <a:t>, such as the ERIC Forum and </a:t>
            </a:r>
            <a:r>
              <a:rPr kumimoji="0" lang="en-GB" sz="1600" b="0" i="0" u="none" strike="noStrike" kern="1200" cap="none" spc="0" normalizeH="0" baseline="0" noProof="0" dirty="0" err="1">
                <a:ln>
                  <a:noFill/>
                </a:ln>
                <a:solidFill>
                  <a:srgbClr val="000000"/>
                </a:solidFill>
                <a:effectLst/>
                <a:uLnTx/>
                <a:uFillTx/>
                <a:ea typeface="Times New Roman" panose="02020603050405020304" pitchFamily="18" charset="0"/>
                <a:cs typeface="Times New Roman" panose="02020603050405020304" pitchFamily="18" charset="0"/>
              </a:rPr>
              <a:t>EIROforum</a:t>
            </a:r>
            <a:r>
              <a:rPr kumimoji="0" lang="en-GB" sz="1600" b="0" i="0" u="none" strike="noStrike" kern="1200" cap="none" spc="0" normalizeH="0" baseline="0" noProof="0" dirty="0">
                <a:ln>
                  <a:noFill/>
                </a:ln>
                <a:solidFill>
                  <a:srgbClr val="000000"/>
                </a:solidFill>
                <a:effectLst/>
                <a:uLnTx/>
                <a:uFillTx/>
                <a:ea typeface="Times New Roman" panose="02020603050405020304" pitchFamily="18" charset="0"/>
                <a:cs typeface="Times New Roman" panose="02020603050405020304" pitchFamily="18" charset="0"/>
              </a:rPr>
              <a:t> should also be ensured.</a:t>
            </a:r>
            <a:endParaRPr kumimoji="0" lang="fr-FR" sz="1600" b="0" i="0" u="none" strike="noStrike" kern="1200" cap="none" spc="0" normalizeH="0" baseline="0" noProof="0" dirty="0">
              <a:ln>
                <a:noFill/>
              </a:ln>
              <a:solidFill>
                <a:prstClr val="black"/>
              </a:solidFill>
              <a:effectLst/>
              <a:uLnTx/>
              <a:uFillTx/>
              <a:ea typeface="Times New Roman" panose="02020603050405020304" pitchFamily="18" charset="0"/>
              <a:cs typeface="Times New Roman" panose="02020603050405020304" pitchFamily="18" charset="0"/>
            </a:endParaRPr>
          </a:p>
          <a:p>
            <a:pPr marL="342900" marR="0" lvl="0" indent="-342900" algn="just" defTabSz="914400" rtl="0" eaLnBrk="1" fontAlgn="auto" latinLnBrk="0" hangingPunct="1">
              <a:lnSpc>
                <a:spcPct val="115000"/>
              </a:lnSpc>
              <a:spcBef>
                <a:spcPts val="0"/>
              </a:spcBef>
              <a:spcAft>
                <a:spcPts val="1000"/>
              </a:spcAft>
              <a:buClrTx/>
              <a:buSzTx/>
              <a:buFont typeface="+mj-lt"/>
              <a:buAutoNum type="arabicPeriod"/>
              <a:tabLst/>
              <a:defRPr/>
            </a:pPr>
            <a:r>
              <a:rPr kumimoji="0" lang="en-GB" sz="1600" b="0" i="0" u="none" strike="noStrike" kern="1200" cap="none" spc="0" normalizeH="0" baseline="0" noProof="0" dirty="0">
                <a:ln>
                  <a:noFill/>
                </a:ln>
                <a:solidFill>
                  <a:srgbClr val="000000"/>
                </a:solidFill>
                <a:effectLst/>
                <a:uLnTx/>
                <a:uFillTx/>
                <a:ea typeface="Times New Roman" panose="02020603050405020304" pitchFamily="18" charset="0"/>
                <a:cs typeface="Times New Roman" panose="02020603050405020304" pitchFamily="18" charset="0"/>
              </a:rPr>
              <a:t>Strengthening coordination among research infrastructures to foster complementarities, interoperability, harmonisation, integration and synergies within the domain, </a:t>
            </a:r>
            <a:r>
              <a:rPr kumimoji="0" lang="en-GB" sz="1600" b="0" i="0" u="none" strike="noStrike" kern="1200" cap="none" spc="0" normalizeH="0" baseline="0" noProof="0" dirty="0">
                <a:ln>
                  <a:noFill/>
                </a:ln>
                <a:solidFill>
                  <a:srgbClr val="FF0000"/>
                </a:solidFill>
                <a:effectLst/>
                <a:uLnTx/>
                <a:uFillTx/>
                <a:ea typeface="Times New Roman" panose="02020603050405020304" pitchFamily="18" charset="0"/>
                <a:cs typeface="Times New Roman" panose="02020603050405020304" pitchFamily="18" charset="0"/>
              </a:rPr>
              <a:t>and where relevant with other domains </a:t>
            </a:r>
            <a:r>
              <a:rPr kumimoji="0" lang="en-GB" sz="1600" b="1" i="0" u="none" strike="noStrike" kern="1200" cap="none" spc="0" normalizeH="0" baseline="0" noProof="0" dirty="0">
                <a:ln>
                  <a:noFill/>
                </a:ln>
                <a:solidFill>
                  <a:srgbClr val="FF0000"/>
                </a:solidFill>
                <a:effectLst/>
                <a:uLnTx/>
                <a:uFillTx/>
                <a:ea typeface="Times New Roman" panose="02020603050405020304" pitchFamily="18" charset="0"/>
                <a:cs typeface="Times New Roman" panose="02020603050405020304" pitchFamily="18" charset="0"/>
              </a:rPr>
              <a:t>to </a:t>
            </a:r>
            <a:r>
              <a:rPr kumimoji="0" lang="en-GB" sz="1600" b="1" i="0" u="none" strike="noStrike" kern="1200" cap="none" spc="0" normalizeH="0" baseline="0" noProof="0" dirty="0">
                <a:ln>
                  <a:noFill/>
                </a:ln>
                <a:solidFill>
                  <a:srgbClr val="000000"/>
                </a:solidFill>
                <a:effectLst/>
                <a:uLnTx/>
                <a:uFillTx/>
                <a:ea typeface="Times New Roman" panose="02020603050405020304" pitchFamily="18" charset="0"/>
                <a:cs typeface="Times New Roman" panose="02020603050405020304" pitchFamily="18" charset="0"/>
              </a:rPr>
              <a:t>address increasingly complex and multidisciplinary science and technology challenges.</a:t>
            </a:r>
            <a:endParaRPr kumimoji="0" lang="fr-FR" sz="1600" b="1" i="0" u="none" strike="noStrike" kern="1200" cap="none" spc="0" normalizeH="0" baseline="0" noProof="0" dirty="0">
              <a:ln>
                <a:noFill/>
              </a:ln>
              <a:solidFill>
                <a:prstClr val="black"/>
              </a:solidFill>
              <a:effectLst/>
              <a:uLnTx/>
              <a:uFillTx/>
              <a:ea typeface="Times New Roman" panose="02020603050405020304" pitchFamily="18" charset="0"/>
              <a:cs typeface="Times New Roman" panose="02020603050405020304" pitchFamily="18" charset="0"/>
            </a:endParaRPr>
          </a:p>
          <a:p>
            <a:pPr marL="342900" marR="0" lvl="0" indent="-342900" algn="just" defTabSz="914400" rtl="0" eaLnBrk="1" fontAlgn="auto" latinLnBrk="0" hangingPunct="1">
              <a:lnSpc>
                <a:spcPct val="115000"/>
              </a:lnSpc>
              <a:spcBef>
                <a:spcPts val="0"/>
              </a:spcBef>
              <a:spcAft>
                <a:spcPts val="1000"/>
              </a:spcAft>
              <a:buClrTx/>
              <a:buSzTx/>
              <a:buFont typeface="+mj-lt"/>
              <a:buAutoNum type="arabicPeriod"/>
              <a:tabLst/>
              <a:defRPr/>
            </a:pPr>
            <a:r>
              <a:rPr kumimoji="0" lang="en-GB" sz="1600" b="0" i="0" u="none" strike="noStrike" kern="1200" cap="none" spc="0" normalizeH="0" baseline="0" noProof="0" dirty="0">
                <a:ln>
                  <a:noFill/>
                </a:ln>
                <a:solidFill>
                  <a:srgbClr val="000000"/>
                </a:solidFill>
                <a:effectLst/>
                <a:uLnTx/>
                <a:uFillTx/>
                <a:ea typeface="Times New Roman" panose="02020603050405020304" pitchFamily="18" charset="0"/>
                <a:cs typeface="Times New Roman" panose="02020603050405020304" pitchFamily="18" charset="0"/>
              </a:rPr>
              <a:t>Developing, optimising and connecting</a:t>
            </a:r>
            <a:r>
              <a:rPr kumimoji="0" lang="en-GB" sz="1600" b="1" i="0" u="none" strike="noStrike" kern="1200" cap="none" spc="0" normalizeH="0" baseline="0" noProof="0" dirty="0">
                <a:ln>
                  <a:noFill/>
                </a:ln>
                <a:solidFill>
                  <a:srgbClr val="000000"/>
                </a:solidFill>
                <a:effectLst/>
                <a:uLnTx/>
                <a:uFillTx/>
                <a:ea typeface="Times New Roman" panose="02020603050405020304" pitchFamily="18" charset="0"/>
                <a:cs typeface="Times New Roman" panose="02020603050405020304" pitchFamily="18" charset="0"/>
              </a:rPr>
              <a:t> catalogues </a:t>
            </a:r>
            <a:r>
              <a:rPr kumimoji="0" lang="en-GB" sz="1600" b="0" i="0" u="none" strike="noStrike" kern="1200" cap="none" spc="0" normalizeH="0" baseline="0" noProof="0" dirty="0">
                <a:ln>
                  <a:noFill/>
                </a:ln>
                <a:solidFill>
                  <a:srgbClr val="000000"/>
                </a:solidFill>
                <a:effectLst/>
                <a:uLnTx/>
                <a:uFillTx/>
                <a:ea typeface="Times New Roman" panose="02020603050405020304" pitchFamily="18" charset="0"/>
                <a:cs typeface="Times New Roman" panose="02020603050405020304" pitchFamily="18" charset="0"/>
              </a:rPr>
              <a:t>of research infrastructures services of European interest. Attention is required to new users, notably researchers and innovators from widening countries and candidate countries, industry (including SMEs, startups and scaleups), early-stage career researchers, and non-expert users. </a:t>
            </a:r>
            <a:r>
              <a:rPr kumimoji="0" lang="en-GB" sz="1600" b="1" i="0" u="none" strike="noStrike" kern="1200" cap="none" spc="0" normalizeH="0" baseline="0" noProof="0" dirty="0">
                <a:ln>
                  <a:noFill/>
                </a:ln>
                <a:solidFill>
                  <a:srgbClr val="000000"/>
                </a:solidFill>
                <a:effectLst/>
                <a:uLnTx/>
                <a:uFillTx/>
                <a:ea typeface="Times New Roman" panose="02020603050405020304" pitchFamily="18" charset="0"/>
                <a:cs typeface="Times New Roman" panose="02020603050405020304" pitchFamily="18" charset="0"/>
              </a:rPr>
              <a:t>Flexibility to address future needs should be considered.</a:t>
            </a:r>
            <a:endParaRPr kumimoji="0" lang="fr-FR" sz="1600" b="1" i="0" u="none" strike="noStrike" kern="1200" cap="none" spc="0" normalizeH="0" baseline="0" noProof="0" dirty="0">
              <a:ln>
                <a:noFill/>
              </a:ln>
              <a:solidFill>
                <a:prstClr val="black"/>
              </a:solidFill>
              <a:effectLst/>
              <a:uLnTx/>
              <a:uFillTx/>
              <a:ea typeface="Times New Roman" panose="02020603050405020304" pitchFamily="18" charset="0"/>
              <a:cs typeface="Times New Roman" panose="02020603050405020304" pitchFamily="18" charset="0"/>
            </a:endParaRPr>
          </a:p>
          <a:p>
            <a:pPr marL="342900" marR="0" lvl="0" indent="-342900" algn="just" defTabSz="914400" rtl="0" eaLnBrk="1" fontAlgn="auto" latinLnBrk="0" hangingPunct="1">
              <a:lnSpc>
                <a:spcPct val="115000"/>
              </a:lnSpc>
              <a:spcBef>
                <a:spcPts val="0"/>
              </a:spcBef>
              <a:spcAft>
                <a:spcPts val="1000"/>
              </a:spcAft>
              <a:buClrTx/>
              <a:buSzTx/>
              <a:buFont typeface="+mj-lt"/>
              <a:buAutoNum type="arabicPeriod"/>
              <a:tabLst/>
              <a:defRPr/>
            </a:pPr>
            <a:r>
              <a:rPr kumimoji="0" lang="en-GB" sz="1600" b="0" i="0" u="none" strike="noStrike" kern="1200" cap="none" spc="0" normalizeH="0" baseline="0" noProof="0" dirty="0">
                <a:ln>
                  <a:noFill/>
                </a:ln>
                <a:solidFill>
                  <a:srgbClr val="000000"/>
                </a:solidFill>
                <a:effectLst/>
                <a:uLnTx/>
                <a:uFillTx/>
                <a:ea typeface="Times New Roman" panose="02020603050405020304" pitchFamily="18" charset="0"/>
                <a:cs typeface="Times New Roman" panose="02020603050405020304" pitchFamily="18" charset="0"/>
              </a:rPr>
              <a:t>Developing and implementing </a:t>
            </a:r>
            <a:r>
              <a:rPr kumimoji="0" lang="en-GB" sz="1600" b="1" i="0" u="none" strike="noStrike" kern="1200" cap="none" spc="0" normalizeH="0" baseline="0" noProof="0" dirty="0">
                <a:ln>
                  <a:noFill/>
                </a:ln>
                <a:solidFill>
                  <a:srgbClr val="000000"/>
                </a:solidFill>
                <a:effectLst/>
                <a:uLnTx/>
                <a:uFillTx/>
                <a:ea typeface="Times New Roman" panose="02020603050405020304" pitchFamily="18" charset="0"/>
                <a:cs typeface="Times New Roman" panose="02020603050405020304" pitchFamily="18" charset="0"/>
              </a:rPr>
              <a:t>intermediary services, user support, tools </a:t>
            </a:r>
            <a:r>
              <a:rPr kumimoji="0" lang="en-GB" sz="1600" b="0" i="0" u="none" strike="noStrike" kern="1200" cap="none" spc="0" normalizeH="0" baseline="0" noProof="0" dirty="0">
                <a:ln>
                  <a:noFill/>
                </a:ln>
                <a:solidFill>
                  <a:srgbClr val="000000"/>
                </a:solidFill>
                <a:effectLst/>
                <a:uLnTx/>
                <a:uFillTx/>
                <a:ea typeface="Times New Roman" panose="02020603050405020304" pitchFamily="18" charset="0"/>
                <a:cs typeface="Times New Roman" panose="02020603050405020304" pitchFamily="18" charset="0"/>
              </a:rPr>
              <a:t>and notably AI assisted research infrastructure services navigation. When relevant, resulting data and digital services should be made accessible through EOSC.</a:t>
            </a:r>
            <a:endParaRPr kumimoji="0" lang="fr-FR" sz="1600" b="0" i="0" u="none" strike="noStrike" kern="1200" cap="none" spc="0" normalizeH="0" baseline="0" noProof="0" dirty="0">
              <a:ln>
                <a:noFill/>
              </a:ln>
              <a:solidFill>
                <a:prstClr val="black"/>
              </a:solidFill>
              <a:effectLst/>
              <a:uLnTx/>
              <a:uFillTx/>
              <a:ea typeface="Times New Roman" panose="02020603050405020304" pitchFamily="18" charset="0"/>
              <a:cs typeface="Times New Roman" panose="02020603050405020304" pitchFamily="18" charset="0"/>
            </a:endParaRPr>
          </a:p>
          <a:p>
            <a:pPr marL="342900" marR="0" lvl="0" indent="-342900" algn="just" defTabSz="914400" rtl="0" eaLnBrk="1" fontAlgn="auto" latinLnBrk="0" hangingPunct="1">
              <a:lnSpc>
                <a:spcPct val="115000"/>
              </a:lnSpc>
              <a:spcBef>
                <a:spcPts val="0"/>
              </a:spcBef>
              <a:spcAft>
                <a:spcPts val="1000"/>
              </a:spcAft>
              <a:buClrTx/>
              <a:buSzTx/>
              <a:buFont typeface="+mj-lt"/>
              <a:buAutoNum type="arabicPeriod"/>
              <a:tabLst/>
              <a:defRPr/>
            </a:pPr>
            <a:r>
              <a:rPr kumimoji="0" lang="en-GB" sz="1600" b="1" i="0" u="none" strike="noStrike" kern="1200" cap="none" spc="0" normalizeH="0" baseline="0" noProof="0" dirty="0">
                <a:ln>
                  <a:noFill/>
                </a:ln>
                <a:solidFill>
                  <a:srgbClr val="000000"/>
                </a:solidFill>
                <a:effectLst/>
                <a:uLnTx/>
                <a:uFillTx/>
                <a:ea typeface="Times New Roman" panose="02020603050405020304" pitchFamily="18" charset="0"/>
                <a:cs typeface="Times New Roman" panose="02020603050405020304" pitchFamily="18" charset="0"/>
              </a:rPr>
              <a:t>Elaborating and promoting indicators </a:t>
            </a:r>
            <a:r>
              <a:rPr kumimoji="0" lang="en-GB" sz="1600" b="0" i="0" u="none" strike="noStrike" kern="1200" cap="none" spc="0" normalizeH="0" baseline="0" noProof="0" dirty="0">
                <a:ln>
                  <a:noFill/>
                </a:ln>
                <a:solidFill>
                  <a:srgbClr val="000000"/>
                </a:solidFill>
                <a:effectLst/>
                <a:uLnTx/>
                <a:uFillTx/>
                <a:ea typeface="Times New Roman" panose="02020603050405020304" pitchFamily="18" charset="0"/>
                <a:cs typeface="Times New Roman" panose="02020603050405020304" pitchFamily="18" charset="0"/>
              </a:rPr>
              <a:t>flagging the strategic relevance of specific research infrastructures services to </a:t>
            </a:r>
            <a:r>
              <a:rPr kumimoji="0" lang="en-GB" sz="1600" b="1" i="0" u="none" strike="noStrike" kern="1200" cap="none" spc="0" normalizeH="0" baseline="0" noProof="0" dirty="0">
                <a:ln>
                  <a:noFill/>
                </a:ln>
                <a:solidFill>
                  <a:srgbClr val="000000"/>
                </a:solidFill>
                <a:effectLst/>
                <a:uLnTx/>
                <a:uFillTx/>
                <a:ea typeface="Times New Roman" panose="02020603050405020304" pitchFamily="18" charset="0"/>
                <a:cs typeface="Times New Roman" panose="02020603050405020304" pitchFamily="18" charset="0"/>
              </a:rPr>
              <a:t>key EU R&amp;I priorities and initiatives</a:t>
            </a:r>
            <a:r>
              <a:rPr kumimoji="0" lang="en-GB" sz="1600" b="0" i="0" u="none" strike="noStrike" kern="1200" cap="none" spc="0" normalizeH="0" baseline="0" noProof="0" dirty="0">
                <a:ln>
                  <a:noFill/>
                </a:ln>
                <a:solidFill>
                  <a:srgbClr val="000000"/>
                </a:solidFill>
                <a:effectLst/>
                <a:uLnTx/>
                <a:uFillTx/>
                <a:ea typeface="Times New Roman" panose="02020603050405020304" pitchFamily="18" charset="0"/>
                <a:cs typeface="Times New Roman" panose="02020603050405020304" pitchFamily="18" charset="0"/>
              </a:rPr>
              <a:t>, including through common or coordinated impact assessments, and possible validation mechanisms with these initiatives. Proposals should involve, </a:t>
            </a:r>
            <a:r>
              <a:rPr kumimoji="0" lang="en-GB" sz="1600" b="1" i="0" u="none" strike="noStrike" kern="1200" cap="none" spc="0" normalizeH="0" baseline="0" noProof="0" dirty="0">
                <a:ln>
                  <a:noFill/>
                </a:ln>
                <a:solidFill>
                  <a:srgbClr val="000000"/>
                </a:solidFill>
                <a:effectLst/>
                <a:uLnTx/>
                <a:uFillTx/>
                <a:ea typeface="Times New Roman" panose="02020603050405020304" pitchFamily="18" charset="0"/>
                <a:cs typeface="Times New Roman" panose="02020603050405020304" pitchFamily="18" charset="0"/>
              </a:rPr>
              <a:t>not necessarily as beneficiaries</a:t>
            </a:r>
            <a:r>
              <a:rPr kumimoji="0" lang="en-GB" sz="1600" b="0" i="0" u="none" strike="noStrike" kern="1200" cap="none" spc="0" normalizeH="0" baseline="0" noProof="0" dirty="0">
                <a:ln>
                  <a:noFill/>
                </a:ln>
                <a:solidFill>
                  <a:srgbClr val="000000"/>
                </a:solidFill>
                <a:effectLst/>
                <a:uLnTx/>
                <a:uFillTx/>
                <a:ea typeface="Times New Roman" panose="02020603050405020304" pitchFamily="18" charset="0"/>
                <a:cs typeface="Times New Roman" panose="02020603050405020304" pitchFamily="18" charset="0"/>
              </a:rPr>
              <a:t>, </a:t>
            </a:r>
            <a:r>
              <a:rPr kumimoji="0" lang="en-GB" sz="1600" b="0" i="0" u="none" strike="noStrike" kern="1200" cap="none" spc="0" normalizeH="0" baseline="0" noProof="0" dirty="0">
                <a:ln>
                  <a:noFill/>
                </a:ln>
                <a:solidFill>
                  <a:srgbClr val="FF0000"/>
                </a:solidFill>
                <a:effectLst/>
                <a:uLnTx/>
                <a:uFillTx/>
                <a:ea typeface="Times New Roman" panose="02020603050405020304" pitchFamily="18" charset="0"/>
                <a:cs typeface="Times New Roman" panose="02020603050405020304" pitchFamily="18" charset="0"/>
              </a:rPr>
              <a:t>ESFRI Landmarks and Projects and/or ERICs in the domain, other research infrastructures that are international European research organisations and, where relevant, </a:t>
            </a:r>
            <a:r>
              <a:rPr kumimoji="0" lang="en-GB" sz="1600" b="1" i="0" u="none" strike="noStrike" kern="1200" cap="none" spc="0" normalizeH="0" baseline="0" noProof="0" dirty="0">
                <a:ln>
                  <a:noFill/>
                </a:ln>
                <a:solidFill>
                  <a:srgbClr val="FF0000"/>
                </a:solidFill>
                <a:effectLst/>
                <a:uLnTx/>
                <a:uFillTx/>
                <a:ea typeface="Times New Roman" panose="02020603050405020304" pitchFamily="18" charset="0"/>
                <a:cs typeface="Times New Roman" panose="02020603050405020304" pitchFamily="18" charset="0"/>
              </a:rPr>
              <a:t>well-established networks </a:t>
            </a:r>
            <a:r>
              <a:rPr kumimoji="0" lang="en-GB" sz="1600" b="0" i="0" u="none" strike="noStrike" kern="1200" cap="none" spc="0" normalizeH="0" baseline="0" noProof="0" dirty="0">
                <a:ln>
                  <a:noFill/>
                </a:ln>
                <a:solidFill>
                  <a:srgbClr val="FF0000"/>
                </a:solidFill>
                <a:effectLst/>
                <a:uLnTx/>
                <a:uFillTx/>
                <a:ea typeface="Times New Roman" panose="02020603050405020304" pitchFamily="18" charset="0"/>
                <a:cs typeface="Times New Roman" panose="02020603050405020304" pitchFamily="18" charset="0"/>
              </a:rPr>
              <a:t>of key European research infrastructures </a:t>
            </a:r>
            <a:r>
              <a:rPr kumimoji="0" lang="en-GB" sz="1600" b="1" i="0" u="none" strike="noStrike" kern="1200" cap="none" spc="0" normalizeH="0" baseline="0" noProof="0" dirty="0">
                <a:ln>
                  <a:noFill/>
                </a:ln>
                <a:solidFill>
                  <a:srgbClr val="FF0000"/>
                </a:solidFill>
                <a:effectLst/>
                <a:uLnTx/>
                <a:uFillTx/>
                <a:ea typeface="Times New Roman" panose="02020603050405020304" pitchFamily="18" charset="0"/>
                <a:cs typeface="Times New Roman" panose="02020603050405020304" pitchFamily="18" charset="0"/>
              </a:rPr>
              <a:t>open to external users</a:t>
            </a:r>
            <a:r>
              <a:rPr kumimoji="0" lang="en-GB" sz="1600" b="0" i="0" u="none" strike="noStrike" kern="1200" cap="none" spc="0" normalizeH="0" baseline="0" noProof="0" dirty="0">
                <a:ln>
                  <a:noFill/>
                </a:ln>
                <a:solidFill>
                  <a:srgbClr val="000000"/>
                </a:solidFill>
                <a:effectLst/>
                <a:uLnTx/>
                <a:uFillTx/>
                <a:ea typeface="Times New Roman" panose="02020603050405020304" pitchFamily="18" charset="0"/>
                <a:cs typeface="Times New Roman" panose="02020603050405020304" pitchFamily="18" charset="0"/>
              </a:rPr>
              <a:t>. Proposals should elaborate on which key EU priorities and initiatives (such as </a:t>
            </a:r>
            <a:r>
              <a:rPr kumimoji="0" lang="en-GB" sz="1600" b="1" i="0" u="none" strike="noStrike" kern="1200" cap="none" spc="0" normalizeH="0" baseline="0" noProof="0" dirty="0">
                <a:ln>
                  <a:noFill/>
                </a:ln>
                <a:solidFill>
                  <a:srgbClr val="000000"/>
                </a:solidFill>
                <a:effectLst/>
                <a:uLnTx/>
                <a:uFillTx/>
                <a:ea typeface="Times New Roman" panose="02020603050405020304" pitchFamily="18" charset="0"/>
                <a:cs typeface="Times New Roman" panose="02020603050405020304" pitchFamily="18" charset="0"/>
              </a:rPr>
              <a:t>Horizon Europe partnerships, missions</a:t>
            </a:r>
            <a:r>
              <a:rPr kumimoji="0" lang="en-GB" sz="1600" b="0" i="0" u="none" strike="noStrike" kern="1200" cap="none" spc="0" normalizeH="0" baseline="0" noProof="0" dirty="0">
                <a:ln>
                  <a:noFill/>
                </a:ln>
                <a:solidFill>
                  <a:srgbClr val="000000"/>
                </a:solidFill>
                <a:effectLst/>
                <a:uLnTx/>
                <a:uFillTx/>
                <a:ea typeface="Times New Roman" panose="02020603050405020304" pitchFamily="18" charset="0"/>
                <a:cs typeface="Times New Roman" panose="02020603050405020304" pitchFamily="18" charset="0"/>
              </a:rPr>
              <a:t>) they will consider and </a:t>
            </a:r>
            <a:r>
              <a:rPr kumimoji="0" lang="en-GB" sz="1600" b="1" i="0" u="none" strike="noStrike" kern="1200" cap="none" spc="0" normalizeH="0" baseline="0" noProof="0" dirty="0">
                <a:ln>
                  <a:noFill/>
                </a:ln>
                <a:solidFill>
                  <a:srgbClr val="000000"/>
                </a:solidFill>
                <a:effectLst/>
                <a:uLnTx/>
                <a:uFillTx/>
                <a:ea typeface="Times New Roman" panose="02020603050405020304" pitchFamily="18" charset="0"/>
                <a:cs typeface="Times New Roman" panose="02020603050405020304" pitchFamily="18" charset="0"/>
              </a:rPr>
              <a:t>the nature and objectives </a:t>
            </a:r>
            <a:r>
              <a:rPr kumimoji="0" lang="en-GB" sz="1600" b="0" i="0" u="none" strike="noStrike" kern="1200" cap="none" spc="0" normalizeH="0" baseline="0" noProof="0" dirty="0">
                <a:ln>
                  <a:noFill/>
                </a:ln>
                <a:solidFill>
                  <a:srgbClr val="000000"/>
                </a:solidFill>
                <a:effectLst/>
                <a:uLnTx/>
                <a:uFillTx/>
                <a:ea typeface="Times New Roman" panose="02020603050405020304" pitchFamily="18" charset="0"/>
                <a:cs typeface="Times New Roman" panose="02020603050405020304" pitchFamily="18" charset="0"/>
              </a:rPr>
              <a:t>of the envisaged </a:t>
            </a:r>
            <a:r>
              <a:rPr kumimoji="0" lang="en-GB" sz="1600" b="1" i="0" u="none" strike="noStrike" kern="1200" cap="none" spc="0" normalizeH="0" baseline="0" noProof="0" dirty="0">
                <a:ln>
                  <a:noFill/>
                </a:ln>
                <a:solidFill>
                  <a:srgbClr val="000000"/>
                </a:solidFill>
                <a:effectLst/>
                <a:uLnTx/>
                <a:uFillTx/>
                <a:ea typeface="Times New Roman" panose="02020603050405020304" pitchFamily="18" charset="0"/>
                <a:cs typeface="Times New Roman" panose="02020603050405020304" pitchFamily="18" charset="0"/>
              </a:rPr>
              <a:t>coordination mechanisms or joint activities</a:t>
            </a:r>
            <a:r>
              <a:rPr kumimoji="0" lang="en-GB" sz="1600" b="0" i="0" u="none" strike="noStrike" kern="1200" cap="none" spc="0" normalizeH="0" baseline="0" noProof="0" dirty="0">
                <a:ln>
                  <a:noFill/>
                </a:ln>
                <a:solidFill>
                  <a:srgbClr val="000000"/>
                </a:solidFill>
                <a:effectLst/>
                <a:uLnTx/>
                <a:uFillTx/>
                <a:ea typeface="Times New Roman" panose="02020603050405020304" pitchFamily="18" charset="0"/>
                <a:cs typeface="Times New Roman" panose="02020603050405020304" pitchFamily="18" charset="0"/>
              </a:rPr>
              <a:t>.</a:t>
            </a:r>
            <a:endParaRPr kumimoji="0" lang="fr-FR" sz="1600" b="0" i="0" u="none" strike="noStrike" kern="1200" cap="none" spc="0" normalizeH="0" baseline="0" noProof="0" dirty="0">
              <a:ln>
                <a:noFill/>
              </a:ln>
              <a:solidFill>
                <a:prstClr val="black"/>
              </a:solidFill>
              <a:effectLst/>
              <a:uLnTx/>
              <a:uFillTx/>
              <a:ea typeface="Times New Roman" panose="02020603050405020304" pitchFamily="18" charset="0"/>
              <a:cs typeface="Times New Roman" panose="02020603050405020304" pitchFamily="18" charset="0"/>
            </a:endParaRPr>
          </a:p>
          <a:p>
            <a:pPr marL="342900" marR="0" lvl="0" indent="-342900" algn="just" defTabSz="914400" rtl="0" eaLnBrk="1" fontAlgn="auto" latinLnBrk="0" hangingPunct="1">
              <a:lnSpc>
                <a:spcPct val="115000"/>
              </a:lnSpc>
              <a:spcBef>
                <a:spcPts val="0"/>
              </a:spcBef>
              <a:spcAft>
                <a:spcPts val="1000"/>
              </a:spcAft>
              <a:buClrTx/>
              <a:buSzTx/>
              <a:buFont typeface="+mj-lt"/>
              <a:buAutoNum type="arabicPeriod"/>
              <a:tabLst/>
              <a:defRPr/>
            </a:pPr>
            <a:endParaRPr kumimoji="0" lang="en-GB" sz="1600" b="0" i="0" u="none" strike="noStrike" kern="1200" cap="none" spc="0" normalizeH="0" baseline="0" noProof="0" dirty="0">
              <a:ln>
                <a:noFill/>
              </a:ln>
              <a:solidFill>
                <a:srgbClr val="000000"/>
              </a:solidFill>
              <a:effectLst/>
              <a:uLnTx/>
              <a:uFillTx/>
              <a:ea typeface="Times New Roman" panose="02020603050405020304" pitchFamily="18" charset="0"/>
              <a:cs typeface="Times New Roman" panose="02020603050405020304" pitchFamily="18" charset="0"/>
            </a:endParaRPr>
          </a:p>
          <a:p>
            <a:pPr marL="342900" marR="0" lvl="0" indent="-342900" algn="just" defTabSz="914400" rtl="0" eaLnBrk="1" fontAlgn="auto" latinLnBrk="0" hangingPunct="1">
              <a:lnSpc>
                <a:spcPct val="115000"/>
              </a:lnSpc>
              <a:spcBef>
                <a:spcPts val="0"/>
              </a:spcBef>
              <a:spcAft>
                <a:spcPts val="1000"/>
              </a:spcAft>
              <a:buClrTx/>
              <a:buSzTx/>
              <a:buFont typeface="+mj-lt"/>
              <a:buAutoNum type="arabicPeriod"/>
              <a:tabLst/>
              <a:defRPr/>
            </a:pPr>
            <a:endParaRPr kumimoji="0" lang="fr-FR" sz="1600" b="0" i="0" u="none" strike="noStrike" kern="1200" cap="none" spc="0" normalizeH="0" baseline="0" noProof="0" dirty="0">
              <a:ln>
                <a:noFill/>
              </a:ln>
              <a:solidFill>
                <a:prstClr val="black"/>
              </a:solidFill>
              <a:effectLst/>
              <a:uLnTx/>
              <a:uFillTx/>
              <a:ea typeface="Times New Roman" panose="02020603050405020304" pitchFamily="18" charset="0"/>
              <a:cs typeface="Times New Roman" panose="02020603050405020304" pitchFamily="18" charset="0"/>
            </a:endParaRPr>
          </a:p>
        </p:txBody>
      </p:sp>
      <p:sp>
        <p:nvSpPr>
          <p:cNvPr id="2" name="Espace réservé du numéro de diapositive 2">
            <a:extLst>
              <a:ext uri="{FF2B5EF4-FFF2-40B4-BE49-F238E27FC236}">
                <a16:creationId xmlns:a16="http://schemas.microsoft.com/office/drawing/2014/main" id="{BCBBA13D-F8EF-4A45-0C0A-8184FB0D0835}"/>
              </a:ext>
            </a:extLst>
          </p:cNvPr>
          <p:cNvSpPr>
            <a:spLocks noGrp="1"/>
          </p:cNvSpPr>
          <p:nvPr>
            <p:ph type="sldNum" sz="quarter" idx="12"/>
          </p:nvPr>
        </p:nvSpPr>
        <p:spPr>
          <a:xfrm>
            <a:off x="279660" y="6392392"/>
            <a:ext cx="981973" cy="337897"/>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45175DA-277F-B548-B500-1BF71FE23091}" type="slidenum">
              <a:rPr kumimoji="0" lang="it-IT" sz="1200" b="0" i="0" u="none" strike="noStrike" kern="1200" cap="none" spc="0" normalizeH="0" baseline="0" noProof="0" smtClean="0">
                <a:ln>
                  <a:noFill/>
                </a:ln>
                <a:solidFill>
                  <a:srgbClr val="002060"/>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a:t>
            </a:fld>
            <a:endParaRPr kumimoji="0" lang="it-IT" sz="1200" b="0" i="0" u="none" strike="noStrike" kern="1200" cap="none" spc="0" normalizeH="0" baseline="0" noProof="0" dirty="0">
              <a:ln>
                <a:noFill/>
              </a:ln>
              <a:solidFill>
                <a:srgbClr val="002060"/>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186553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EDAFDA-321C-E6C2-00A7-495BE1DCBC61}"/>
            </a:ext>
          </a:extLst>
        </p:cNvPr>
        <p:cNvGrpSpPr/>
        <p:nvPr/>
      </p:nvGrpSpPr>
      <p:grpSpPr>
        <a:xfrm>
          <a:off x="0" y="0"/>
          <a:ext cx="0" cy="0"/>
          <a:chOff x="0" y="0"/>
          <a:chExt cx="0" cy="0"/>
        </a:xfrm>
      </p:grpSpPr>
      <p:sp>
        <p:nvSpPr>
          <p:cNvPr id="3" name="ZoneTexte 2">
            <a:extLst>
              <a:ext uri="{FF2B5EF4-FFF2-40B4-BE49-F238E27FC236}">
                <a16:creationId xmlns:a16="http://schemas.microsoft.com/office/drawing/2014/main" id="{4BE37121-A9B1-32CD-A205-74FFAC9116D5}"/>
              </a:ext>
            </a:extLst>
          </p:cNvPr>
          <p:cNvSpPr txBox="1"/>
          <p:nvPr/>
        </p:nvSpPr>
        <p:spPr>
          <a:xfrm>
            <a:off x="490330" y="127710"/>
            <a:ext cx="10722429" cy="7451463"/>
          </a:xfrm>
          <a:prstGeom prst="rect">
            <a:avLst/>
          </a:prstGeom>
          <a:noFill/>
        </p:spPr>
        <p:txBody>
          <a:bodyPr wrap="square">
            <a:spAutoFit/>
          </a:bodyPr>
          <a:lstStyle/>
          <a:p>
            <a:pPr>
              <a:lnSpc>
                <a:spcPct val="115000"/>
              </a:lnSpc>
              <a:spcAft>
                <a:spcPts val="1000"/>
              </a:spcAft>
              <a:buNone/>
            </a:pPr>
            <a:r>
              <a:rPr lang="en-GB" sz="2000" b="1" u="sng" dirty="0">
                <a:solidFill>
                  <a:srgbClr val="044C9F"/>
                </a:solidFill>
                <a:effectLst/>
                <a:ea typeface="Times New Roman" panose="02020603050405020304" pitchFamily="18" charset="0"/>
                <a:cs typeface="Times New Roman" panose="02020603050405020304" pitchFamily="18" charset="0"/>
              </a:rPr>
              <a:t>Expected Outcome</a:t>
            </a:r>
            <a:r>
              <a:rPr lang="en-GB" sz="2000" b="1" dirty="0">
                <a:solidFill>
                  <a:srgbClr val="044C9F"/>
                </a:solidFill>
                <a:effectLst/>
                <a:ea typeface="Times New Roman" panose="02020603050405020304" pitchFamily="18" charset="0"/>
                <a:cs typeface="Times New Roman" panose="02020603050405020304" pitchFamily="18" charset="0"/>
              </a:rPr>
              <a:t>: </a:t>
            </a:r>
            <a:endParaRPr lang="fr-FR" sz="2000" b="1" dirty="0">
              <a:solidFill>
                <a:srgbClr val="044C9F"/>
              </a:solidFill>
              <a:effectLst/>
              <a:ea typeface="Times New Roman" panose="02020603050405020304" pitchFamily="18" charset="0"/>
              <a:cs typeface="Times New Roman" panose="02020603050405020304" pitchFamily="18" charset="0"/>
            </a:endParaRPr>
          </a:p>
          <a:p>
            <a:pPr marL="342900" lvl="0" indent="-342900" algn="just">
              <a:lnSpc>
                <a:spcPct val="115000"/>
              </a:lnSpc>
              <a:spcAft>
                <a:spcPts val="1000"/>
              </a:spcAft>
              <a:buFont typeface="+mj-lt"/>
              <a:buAutoNum type="arabicPeriod"/>
            </a:pPr>
            <a:r>
              <a:rPr lang="en-GB" sz="1800" b="1" dirty="0">
                <a:solidFill>
                  <a:srgbClr val="000000"/>
                </a:solidFill>
                <a:effectLst/>
                <a:ea typeface="Times New Roman" panose="02020603050405020304" pitchFamily="18" charset="0"/>
                <a:cs typeface="Times New Roman" panose="02020603050405020304" pitchFamily="18" charset="0"/>
              </a:rPr>
              <a:t>Policy</a:t>
            </a:r>
            <a:r>
              <a:rPr lang="en-GB" sz="1800" dirty="0">
                <a:solidFill>
                  <a:srgbClr val="000000"/>
                </a:solidFill>
                <a:effectLst/>
                <a:ea typeface="Times New Roman" panose="02020603050405020304" pitchFamily="18" charset="0"/>
                <a:cs typeface="Times New Roman" panose="02020603050405020304" pitchFamily="18" charset="0"/>
              </a:rPr>
              <a:t> contribution, </a:t>
            </a:r>
            <a:r>
              <a:rPr lang="en-GB" sz="1800" b="1" dirty="0">
                <a:solidFill>
                  <a:srgbClr val="000000"/>
                </a:solidFill>
                <a:effectLst/>
                <a:ea typeface="Times New Roman" panose="02020603050405020304" pitchFamily="18" charset="0"/>
                <a:cs typeface="Times New Roman" panose="02020603050405020304" pitchFamily="18" charset="0"/>
              </a:rPr>
              <a:t>impact</a:t>
            </a:r>
            <a:r>
              <a:rPr lang="en-GB" sz="1800" dirty="0">
                <a:solidFill>
                  <a:srgbClr val="000000"/>
                </a:solidFill>
                <a:effectLst/>
                <a:ea typeface="Times New Roman" panose="02020603050405020304" pitchFamily="18" charset="0"/>
                <a:cs typeface="Times New Roman" panose="02020603050405020304" pitchFamily="18" charset="0"/>
              </a:rPr>
              <a:t> and </a:t>
            </a:r>
            <a:r>
              <a:rPr lang="en-GB" sz="1800" b="1" dirty="0">
                <a:solidFill>
                  <a:srgbClr val="000000"/>
                </a:solidFill>
                <a:effectLst/>
                <a:ea typeface="Times New Roman" panose="02020603050405020304" pitchFamily="18" charset="0"/>
                <a:cs typeface="Times New Roman" panose="02020603050405020304" pitchFamily="18" charset="0"/>
              </a:rPr>
              <a:t>visibility</a:t>
            </a:r>
            <a:r>
              <a:rPr lang="en-GB" sz="1800" dirty="0">
                <a:solidFill>
                  <a:srgbClr val="000000"/>
                </a:solidFill>
                <a:effectLst/>
                <a:ea typeface="Times New Roman" panose="02020603050405020304" pitchFamily="18" charset="0"/>
                <a:cs typeface="Times New Roman" panose="02020603050405020304" pitchFamily="18" charset="0"/>
              </a:rPr>
              <a:t> of research infrastructures of European interest, by large thematic domain, </a:t>
            </a:r>
            <a:r>
              <a:rPr lang="en-GB" sz="1800" b="1" dirty="0">
                <a:solidFill>
                  <a:srgbClr val="000000"/>
                </a:solidFill>
                <a:effectLst/>
                <a:ea typeface="Times New Roman" panose="02020603050405020304" pitchFamily="18" charset="0"/>
                <a:cs typeface="Times New Roman" panose="02020603050405020304" pitchFamily="18" charset="0"/>
              </a:rPr>
              <a:t>to relevant EU policy and priority initiatives</a:t>
            </a:r>
            <a:r>
              <a:rPr lang="en-GB" sz="1800" dirty="0">
                <a:solidFill>
                  <a:srgbClr val="000000"/>
                </a:solidFill>
                <a:effectLst/>
                <a:ea typeface="Times New Roman" panose="02020603050405020304" pitchFamily="18" charset="0"/>
                <a:cs typeface="Times New Roman" panose="02020603050405020304" pitchFamily="18" charset="0"/>
              </a:rPr>
              <a:t>, including beyond research, at national, regional, European and global level.</a:t>
            </a:r>
          </a:p>
          <a:p>
            <a:pPr marL="342900" indent="-342900" algn="just">
              <a:lnSpc>
                <a:spcPct val="115000"/>
              </a:lnSpc>
              <a:spcAft>
                <a:spcPts val="1000"/>
              </a:spcAft>
              <a:buFont typeface="+mj-lt"/>
              <a:buAutoNum type="arabicPeriod"/>
            </a:pPr>
            <a:r>
              <a:rPr lang="en-GB" sz="1800" b="1" dirty="0">
                <a:solidFill>
                  <a:srgbClr val="000000"/>
                </a:solidFill>
                <a:effectLst/>
                <a:ea typeface="Times New Roman" panose="02020603050405020304" pitchFamily="18" charset="0"/>
                <a:cs typeface="Times New Roman" panose="02020603050405020304" pitchFamily="18" charset="0"/>
              </a:rPr>
              <a:t>Improved coordination, </a:t>
            </a:r>
            <a:r>
              <a:rPr lang="en-GB" sz="1800" dirty="0">
                <a:solidFill>
                  <a:srgbClr val="000000"/>
                </a:solidFill>
                <a:effectLst/>
                <a:ea typeface="Times New Roman" panose="02020603050405020304" pitchFamily="18" charset="0"/>
                <a:cs typeface="Times New Roman" panose="02020603050405020304" pitchFamily="18" charset="0"/>
              </a:rPr>
              <a:t>complementarities, and where applicable, interoperability, harmonisation, integration and synergies among research infrastructures within large thematic domains and, where relevant, across domains.</a:t>
            </a:r>
          </a:p>
          <a:p>
            <a:pPr marL="342900" indent="-342900" algn="just">
              <a:lnSpc>
                <a:spcPct val="115000"/>
              </a:lnSpc>
              <a:spcAft>
                <a:spcPts val="1000"/>
              </a:spcAft>
              <a:buFont typeface="+mj-lt"/>
              <a:buAutoNum type="arabicPeriod"/>
            </a:pPr>
            <a:r>
              <a:rPr lang="en-GB" sz="1800" b="1" dirty="0">
                <a:solidFill>
                  <a:srgbClr val="000000"/>
                </a:solidFill>
                <a:effectLst/>
                <a:ea typeface="Times New Roman" panose="02020603050405020304" pitchFamily="18" charset="0"/>
                <a:cs typeface="Times New Roman" panose="02020603050405020304" pitchFamily="18" charset="0"/>
              </a:rPr>
              <a:t>A European portfolio of R&amp;I services of European interest</a:t>
            </a:r>
            <a:r>
              <a:rPr lang="en-GB" sz="1800" dirty="0">
                <a:solidFill>
                  <a:srgbClr val="000000"/>
                </a:solidFill>
                <a:effectLst/>
                <a:ea typeface="Times New Roman" panose="02020603050405020304" pitchFamily="18" charset="0"/>
                <a:cs typeface="Times New Roman" panose="02020603050405020304" pitchFamily="18" charset="0"/>
              </a:rPr>
              <a:t>, supported by a common front page and </a:t>
            </a:r>
            <a:r>
              <a:rPr lang="en-GB" sz="1800" b="1" dirty="0">
                <a:solidFill>
                  <a:srgbClr val="000000"/>
                </a:solidFill>
                <a:effectLst/>
                <a:ea typeface="Times New Roman" panose="02020603050405020304" pitchFamily="18" charset="0"/>
                <a:cs typeface="Times New Roman" panose="02020603050405020304" pitchFamily="18" charset="0"/>
              </a:rPr>
              <a:t>few single-entry point access portals</a:t>
            </a:r>
            <a:r>
              <a:rPr lang="en-GB" sz="1800" dirty="0">
                <a:solidFill>
                  <a:srgbClr val="000000"/>
                </a:solidFill>
                <a:effectLst/>
                <a:ea typeface="Times New Roman" panose="02020603050405020304" pitchFamily="18" charset="0"/>
                <a:cs typeface="Times New Roman" panose="02020603050405020304" pitchFamily="18" charset="0"/>
              </a:rPr>
              <a:t>, integrated or interoperable catalogues of R&amp;I services and converging access conditions and selection procedures, strengthening the European landscape of ESFRI-prioritised infrastructures and other world-class research infrastructures by large thematic domains.</a:t>
            </a:r>
          </a:p>
          <a:p>
            <a:pPr marL="342900" indent="-342900" algn="just">
              <a:lnSpc>
                <a:spcPct val="115000"/>
              </a:lnSpc>
              <a:spcAft>
                <a:spcPts val="1000"/>
              </a:spcAft>
              <a:buFont typeface="+mj-lt"/>
              <a:buAutoNum type="arabicPeriod"/>
            </a:pPr>
            <a:r>
              <a:rPr lang="en-GB" sz="1800" b="1" dirty="0">
                <a:solidFill>
                  <a:srgbClr val="000000"/>
                </a:solidFill>
                <a:effectLst/>
                <a:ea typeface="Times New Roman" panose="02020603050405020304" pitchFamily="18" charset="0"/>
                <a:cs typeface="Times New Roman" panose="02020603050405020304" pitchFamily="18" charset="0"/>
              </a:rPr>
              <a:t>Increased awareness, findability and accessibility </a:t>
            </a:r>
            <a:r>
              <a:rPr lang="en-GB" sz="1800" dirty="0">
                <a:solidFill>
                  <a:srgbClr val="000000"/>
                </a:solidFill>
                <a:effectLst/>
                <a:ea typeface="Times New Roman" panose="02020603050405020304" pitchFamily="18" charset="0"/>
                <a:cs typeface="Times New Roman" panose="02020603050405020304" pitchFamily="18" charset="0"/>
              </a:rPr>
              <a:t>of research infrastructures for European researchers and innovators; simplified and adapted access pathways for new needs or new communities of users (e.g. where relevant, multidisciplinary R&amp;I, EU collaborative research projects, EU operational or deployment programmes, public authorities, and industry, including SMEs, </a:t>
            </a:r>
            <a:r>
              <a:rPr lang="en-GB" sz="1800" dirty="0" err="1">
                <a:solidFill>
                  <a:srgbClr val="000000"/>
                </a:solidFill>
                <a:effectLst/>
                <a:ea typeface="Times New Roman" panose="02020603050405020304" pitchFamily="18" charset="0"/>
                <a:cs typeface="Times New Roman" panose="02020603050405020304" pitchFamily="18" charset="0"/>
              </a:rPr>
              <a:t>startups</a:t>
            </a:r>
            <a:r>
              <a:rPr lang="en-GB" sz="1800" dirty="0">
                <a:solidFill>
                  <a:srgbClr val="000000"/>
                </a:solidFill>
                <a:effectLst/>
                <a:ea typeface="Times New Roman" panose="02020603050405020304" pitchFamily="18" charset="0"/>
                <a:cs typeface="Times New Roman" panose="02020603050405020304" pitchFamily="18" charset="0"/>
              </a:rPr>
              <a:t> and scaleups). </a:t>
            </a:r>
          </a:p>
          <a:p>
            <a:pPr marL="342900" indent="-342900" algn="just">
              <a:lnSpc>
                <a:spcPct val="115000"/>
              </a:lnSpc>
              <a:spcAft>
                <a:spcPts val="1000"/>
              </a:spcAft>
              <a:buFont typeface="+mj-lt"/>
              <a:buAutoNum type="arabicPeriod"/>
            </a:pPr>
            <a:endParaRPr lang="en-GB" sz="1800" dirty="0">
              <a:solidFill>
                <a:srgbClr val="000000"/>
              </a:solidFill>
              <a:effectLst/>
              <a:ea typeface="Times New Roman" panose="02020603050405020304" pitchFamily="18" charset="0"/>
              <a:cs typeface="Times New Roman" panose="02020603050405020304" pitchFamily="18" charset="0"/>
            </a:endParaRPr>
          </a:p>
          <a:p>
            <a:pPr marL="342900" indent="-342900" algn="just">
              <a:lnSpc>
                <a:spcPct val="115000"/>
              </a:lnSpc>
              <a:spcAft>
                <a:spcPts val="1000"/>
              </a:spcAft>
              <a:buFont typeface="+mj-lt"/>
              <a:buAutoNum type="arabicPeriod"/>
            </a:pPr>
            <a:endParaRPr lang="en-GB" sz="1800" dirty="0">
              <a:solidFill>
                <a:srgbClr val="000000"/>
              </a:solidFill>
              <a:effectLst/>
              <a:ea typeface="Times New Roman" panose="02020603050405020304" pitchFamily="18" charset="0"/>
              <a:cs typeface="Times New Roman" panose="02020603050405020304" pitchFamily="18" charset="0"/>
            </a:endParaRPr>
          </a:p>
          <a:p>
            <a:pPr marL="342900" lvl="0" indent="-342900" algn="just">
              <a:lnSpc>
                <a:spcPct val="115000"/>
              </a:lnSpc>
              <a:spcAft>
                <a:spcPts val="1000"/>
              </a:spcAft>
              <a:buFont typeface="+mj-lt"/>
              <a:buAutoNum type="arabicPeriod"/>
            </a:pPr>
            <a:endParaRPr lang="en-GB" sz="1800" dirty="0">
              <a:solidFill>
                <a:srgbClr val="000000"/>
              </a:solidFill>
              <a:effectLst/>
              <a:ea typeface="Times New Roman" panose="02020603050405020304" pitchFamily="18" charset="0"/>
              <a:cs typeface="Times New Roman" panose="02020603050405020304" pitchFamily="18" charset="0"/>
            </a:endParaRPr>
          </a:p>
        </p:txBody>
      </p:sp>
      <p:sp>
        <p:nvSpPr>
          <p:cNvPr id="4" name="Espace réservé du numéro de diapositive 2">
            <a:extLst>
              <a:ext uri="{FF2B5EF4-FFF2-40B4-BE49-F238E27FC236}">
                <a16:creationId xmlns:a16="http://schemas.microsoft.com/office/drawing/2014/main" id="{0AC4AE85-5B7A-E29A-720F-A6E7ABA1165C}"/>
              </a:ext>
            </a:extLst>
          </p:cNvPr>
          <p:cNvSpPr>
            <a:spLocks noGrp="1"/>
          </p:cNvSpPr>
          <p:nvPr>
            <p:ph type="sldNum" sz="quarter" idx="12"/>
          </p:nvPr>
        </p:nvSpPr>
        <p:spPr>
          <a:xfrm>
            <a:off x="279660" y="6392392"/>
            <a:ext cx="981973" cy="337897"/>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45175DA-277F-B548-B500-1BF71FE23091}" type="slidenum">
              <a:rPr kumimoji="0" lang="it-IT" sz="1200" b="0" i="0" u="none" strike="noStrike" kern="1200" cap="none" spc="0" normalizeH="0" baseline="0" noProof="0" smtClean="0">
                <a:ln>
                  <a:noFill/>
                </a:ln>
                <a:solidFill>
                  <a:prstClr val="white"/>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a:t>
            </a:fld>
            <a:endParaRPr kumimoji="0" lang="it-IT" sz="12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 name="Espace réservé du pied de page 2">
            <a:extLst>
              <a:ext uri="{FF2B5EF4-FFF2-40B4-BE49-F238E27FC236}">
                <a16:creationId xmlns:a16="http://schemas.microsoft.com/office/drawing/2014/main" id="{8D7C78A3-6BA8-125C-FFA5-85B324E93DB0}"/>
              </a:ext>
            </a:extLst>
          </p:cNvPr>
          <p:cNvSpPr txBox="1">
            <a:spLocks/>
          </p:cNvSpPr>
          <p:nvPr/>
        </p:nvSpPr>
        <p:spPr>
          <a:xfrm>
            <a:off x="1628172" y="6411960"/>
            <a:ext cx="1588289" cy="365125"/>
          </a:xfrm>
          <a:prstGeom prst="rect">
            <a:avLst/>
          </a:prstGeom>
        </p:spPr>
        <p:txBody>
          <a:bodyPr/>
          <a:ls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dirty="0">
                <a:ln>
                  <a:noFill/>
                </a:ln>
                <a:solidFill>
                  <a:prstClr val="white"/>
                </a:solidFill>
                <a:effectLst/>
                <a:uLnTx/>
                <a:uFillTx/>
                <a:latin typeface="Calibri" panose="020F0502020204030204"/>
                <a:ea typeface="+mn-ea"/>
                <a:cs typeface="+mn-cs"/>
              </a:rPr>
              <a:t>Giovanni Lamanna</a:t>
            </a:r>
          </a:p>
        </p:txBody>
      </p:sp>
      <p:sp>
        <p:nvSpPr>
          <p:cNvPr id="6" name="Espace réservé de la date 1">
            <a:extLst>
              <a:ext uri="{FF2B5EF4-FFF2-40B4-BE49-F238E27FC236}">
                <a16:creationId xmlns:a16="http://schemas.microsoft.com/office/drawing/2014/main" id="{EC094F55-FD1D-6CD3-012B-AE21D8BADE60}"/>
              </a:ext>
            </a:extLst>
          </p:cNvPr>
          <p:cNvSpPr>
            <a:spLocks noGrp="1"/>
          </p:cNvSpPr>
          <p:nvPr>
            <p:ph type="dt" sz="half" idx="10"/>
          </p:nvPr>
        </p:nvSpPr>
        <p:spPr>
          <a:xfrm>
            <a:off x="10785287" y="6392392"/>
            <a:ext cx="1127053" cy="337898"/>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dirty="0">
                <a:ln>
                  <a:noFill/>
                </a:ln>
                <a:solidFill>
                  <a:prstClr val="white"/>
                </a:solidFill>
                <a:effectLst/>
                <a:uLnTx/>
                <a:uFillTx/>
                <a:latin typeface="Calibri" panose="020F0502020204030204"/>
                <a:ea typeface="+mn-ea"/>
                <a:cs typeface="+mn-cs"/>
              </a:rPr>
              <a:t>24/3/2026</a:t>
            </a:r>
          </a:p>
        </p:txBody>
      </p:sp>
    </p:spTree>
    <p:extLst>
      <p:ext uri="{BB962C8B-B14F-4D97-AF65-F5344CB8AC3E}">
        <p14:creationId xmlns:p14="http://schemas.microsoft.com/office/powerpoint/2010/main" val="11737043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a:extLst>
              <a:ext uri="{FF2B5EF4-FFF2-40B4-BE49-F238E27FC236}">
                <a16:creationId xmlns:a16="http://schemas.microsoft.com/office/drawing/2014/main" id="{9E7C1645-5CC3-3EF1-C85B-3E34CB22FDDE}"/>
              </a:ext>
            </a:extLst>
          </p:cNvPr>
          <p:cNvGraphicFramePr>
            <a:graphicFrameLocks noGrp="1"/>
          </p:cNvGraphicFramePr>
          <p:nvPr>
            <p:extLst>
              <p:ext uri="{D42A27DB-BD31-4B8C-83A1-F6EECF244321}">
                <p14:modId xmlns:p14="http://schemas.microsoft.com/office/powerpoint/2010/main" val="86482984"/>
              </p:ext>
            </p:extLst>
          </p:nvPr>
        </p:nvGraphicFramePr>
        <p:xfrm>
          <a:off x="1363637" y="1249149"/>
          <a:ext cx="9130075" cy="3628634"/>
        </p:xfrm>
        <a:graphic>
          <a:graphicData uri="http://schemas.openxmlformats.org/drawingml/2006/table">
            <a:tbl>
              <a:tblPr firstRow="1" bandRow="1">
                <a:tableStyleId>{7DF18680-E054-41AD-8BC1-D1AEF772440D}</a:tableStyleId>
              </a:tblPr>
              <a:tblGrid>
                <a:gridCol w="2467164">
                  <a:extLst>
                    <a:ext uri="{9D8B030D-6E8A-4147-A177-3AD203B41FA5}">
                      <a16:colId xmlns:a16="http://schemas.microsoft.com/office/drawing/2014/main" val="620907636"/>
                    </a:ext>
                  </a:extLst>
                </a:gridCol>
                <a:gridCol w="1642267">
                  <a:extLst>
                    <a:ext uri="{9D8B030D-6E8A-4147-A177-3AD203B41FA5}">
                      <a16:colId xmlns:a16="http://schemas.microsoft.com/office/drawing/2014/main" val="3100651676"/>
                    </a:ext>
                  </a:extLst>
                </a:gridCol>
                <a:gridCol w="1642267">
                  <a:extLst>
                    <a:ext uri="{9D8B030D-6E8A-4147-A177-3AD203B41FA5}">
                      <a16:colId xmlns:a16="http://schemas.microsoft.com/office/drawing/2014/main" val="1138221461"/>
                    </a:ext>
                  </a:extLst>
                </a:gridCol>
                <a:gridCol w="1653997">
                  <a:extLst>
                    <a:ext uri="{9D8B030D-6E8A-4147-A177-3AD203B41FA5}">
                      <a16:colId xmlns:a16="http://schemas.microsoft.com/office/drawing/2014/main" val="4164263771"/>
                    </a:ext>
                  </a:extLst>
                </a:gridCol>
                <a:gridCol w="1724380">
                  <a:extLst>
                    <a:ext uri="{9D8B030D-6E8A-4147-A177-3AD203B41FA5}">
                      <a16:colId xmlns:a16="http://schemas.microsoft.com/office/drawing/2014/main" val="2629558526"/>
                    </a:ext>
                  </a:extLst>
                </a:gridCol>
              </a:tblGrid>
              <a:tr h="467206">
                <a:tc>
                  <a:txBody>
                    <a:bodyPr/>
                    <a:lstStyle/>
                    <a:p>
                      <a:pPr algn="ctr"/>
                      <a:r>
                        <a:rPr lang="fr-FR" sz="1400"/>
                        <a:t>EXPECTED OUTCOME</a:t>
                      </a:r>
                      <a:endParaRPr lang="fr-FR" sz="1400">
                        <a:latin typeface="+mn-lt"/>
                      </a:endParaRPr>
                    </a:p>
                  </a:txBody>
                  <a:tcPr/>
                </a:tc>
                <a:tc>
                  <a:txBody>
                    <a:bodyPr/>
                    <a:lstStyle/>
                    <a:p>
                      <a:pPr algn="ctr"/>
                      <a:r>
                        <a:rPr lang="fr-FR" sz="1400"/>
                        <a:t>WP1</a:t>
                      </a:r>
                      <a:endParaRPr lang="fr-FR" sz="1400">
                        <a:latin typeface="+mn-lt"/>
                      </a:endParaRPr>
                    </a:p>
                  </a:txBody>
                  <a:tcPr/>
                </a:tc>
                <a:tc>
                  <a:txBody>
                    <a:bodyPr/>
                    <a:lstStyle/>
                    <a:p>
                      <a:pPr algn="ctr"/>
                      <a:r>
                        <a:rPr lang="fr-FR" sz="1400"/>
                        <a:t>WP2</a:t>
                      </a:r>
                      <a:endParaRPr lang="fr-FR" sz="1400">
                        <a:latin typeface="+mn-lt"/>
                      </a:endParaRPr>
                    </a:p>
                  </a:txBody>
                  <a:tcPr/>
                </a:tc>
                <a:tc>
                  <a:txBody>
                    <a:bodyPr/>
                    <a:lstStyle/>
                    <a:p>
                      <a:pPr algn="ctr"/>
                      <a:r>
                        <a:rPr lang="fr-FR" sz="1400"/>
                        <a:t>WP3</a:t>
                      </a:r>
                      <a:endParaRPr lang="fr-FR" sz="1400">
                        <a:latin typeface="+mn-lt"/>
                      </a:endParaRPr>
                    </a:p>
                  </a:txBody>
                  <a:tcPr/>
                </a:tc>
                <a:tc>
                  <a:txBody>
                    <a:bodyPr/>
                    <a:lstStyle/>
                    <a:p>
                      <a:pPr algn="ctr"/>
                      <a:r>
                        <a:rPr lang="fr-FR" sz="1400"/>
                        <a:t>WP4</a:t>
                      </a:r>
                      <a:endParaRPr lang="fr-FR" sz="1400">
                        <a:latin typeface="+mn-lt"/>
                      </a:endParaRPr>
                    </a:p>
                  </a:txBody>
                  <a:tcPr/>
                </a:tc>
                <a:extLst>
                  <a:ext uri="{0D108BD9-81ED-4DB2-BD59-A6C34878D82A}">
                    <a16:rowId xmlns:a16="http://schemas.microsoft.com/office/drawing/2014/main" val="873025956"/>
                  </a:ext>
                </a:extLst>
              </a:tr>
              <a:tr h="568434">
                <a:tc>
                  <a:txBody>
                    <a:bodyPr/>
                    <a:lstStyle/>
                    <a:p>
                      <a:r>
                        <a:rPr lang="en-GB" sz="1400" b="1" noProof="0"/>
                        <a:t>1. Policy</a:t>
                      </a:r>
                      <a:endParaRPr lang="en-GB" sz="1400" b="1" noProof="0">
                        <a:latin typeface="+mn-lt"/>
                      </a:endParaRPr>
                    </a:p>
                  </a:txBody>
                  <a:tcPr/>
                </a:tc>
                <a:tc>
                  <a:txBody>
                    <a:bodyPr/>
                    <a:lstStyle/>
                    <a:p>
                      <a:pPr algn="ctr"/>
                      <a:r>
                        <a:rPr lang="fr-FR" sz="1600" b="1"/>
                        <a:t>X</a:t>
                      </a:r>
                      <a:endParaRPr lang="fr-FR" sz="1600" b="1">
                        <a:latin typeface="+mn-lt"/>
                      </a:endParaRPr>
                    </a:p>
                  </a:txBody>
                  <a:tcPr/>
                </a:tc>
                <a:tc>
                  <a:txBody>
                    <a:bodyPr/>
                    <a:lstStyle/>
                    <a:p>
                      <a:pPr algn="ctr"/>
                      <a:endParaRPr lang="fr-FR" sz="1600" b="1">
                        <a:latin typeface="+mn-lt"/>
                      </a:endParaRPr>
                    </a:p>
                  </a:txBody>
                  <a:tcPr/>
                </a:tc>
                <a:tc>
                  <a:txBody>
                    <a:bodyPr/>
                    <a:lstStyle/>
                    <a:p>
                      <a:pPr algn="ctr"/>
                      <a:endParaRPr lang="fr-FR" sz="1600" b="1">
                        <a:latin typeface="+mn-lt"/>
                      </a:endParaRPr>
                    </a:p>
                  </a:txBody>
                  <a:tcPr/>
                </a:tc>
                <a:tc>
                  <a:txBody>
                    <a:bodyPr/>
                    <a:lstStyle/>
                    <a:p>
                      <a:pPr algn="ctr"/>
                      <a:endParaRPr lang="fr-FR" sz="1600" b="1">
                        <a:latin typeface="+mn-lt"/>
                      </a:endParaRPr>
                    </a:p>
                  </a:txBody>
                  <a:tcPr/>
                </a:tc>
                <a:extLst>
                  <a:ext uri="{0D108BD9-81ED-4DB2-BD59-A6C34878D82A}">
                    <a16:rowId xmlns:a16="http://schemas.microsoft.com/office/drawing/2014/main" val="2613541325"/>
                  </a:ext>
                </a:extLst>
              </a:tr>
              <a:tr h="568434">
                <a:tc>
                  <a:txBody>
                    <a:bodyPr/>
                    <a:lstStyle/>
                    <a:p>
                      <a:r>
                        <a:rPr lang="en-GB" sz="1400" b="1" noProof="0"/>
                        <a:t>2. Improved Coordination</a:t>
                      </a:r>
                      <a:endParaRPr lang="en-GB" sz="1400" b="1" noProof="0">
                        <a:latin typeface="+mn-lt"/>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600" b="1"/>
                        <a:t>X</a:t>
                      </a:r>
                      <a:endParaRPr lang="fr-FR" sz="1600" b="1">
                        <a:latin typeface="+mn-lt"/>
                      </a:endParaRPr>
                    </a:p>
                  </a:txBody>
                  <a:tcPr/>
                </a:tc>
                <a:tc>
                  <a:txBody>
                    <a:bodyPr/>
                    <a:lstStyle/>
                    <a:p>
                      <a:pPr algn="ctr"/>
                      <a:endParaRPr lang="fr-FR" sz="1600" b="1">
                        <a:latin typeface="+mn-lt"/>
                      </a:endParaRPr>
                    </a:p>
                  </a:txBody>
                  <a:tcPr/>
                </a:tc>
                <a:tc>
                  <a:txBody>
                    <a:bodyPr/>
                    <a:lstStyle/>
                    <a:p>
                      <a:pPr algn="ctr"/>
                      <a:endParaRPr lang="fr-FR" sz="1600" b="1">
                        <a:latin typeface="+mn-lt"/>
                      </a:endParaRPr>
                    </a:p>
                  </a:txBody>
                  <a:tcPr/>
                </a:tc>
                <a:tc>
                  <a:txBody>
                    <a:bodyPr/>
                    <a:lstStyle/>
                    <a:p>
                      <a:pPr algn="ctr"/>
                      <a:endParaRPr lang="fr-FR" sz="1600" b="1">
                        <a:latin typeface="+mn-lt"/>
                      </a:endParaRPr>
                    </a:p>
                  </a:txBody>
                  <a:tcPr/>
                </a:tc>
                <a:extLst>
                  <a:ext uri="{0D108BD9-81ED-4DB2-BD59-A6C34878D82A}">
                    <a16:rowId xmlns:a16="http://schemas.microsoft.com/office/drawing/2014/main" val="2209372343"/>
                  </a:ext>
                </a:extLst>
              </a:tr>
              <a:tr h="568434">
                <a:tc>
                  <a:txBody>
                    <a:bodyPr/>
                    <a:lstStyle/>
                    <a:p>
                      <a:r>
                        <a:rPr lang="en-GB" sz="1400" b="1" noProof="0"/>
                        <a:t>3 </a:t>
                      </a:r>
                      <a:r>
                        <a:rPr lang="en-GB" sz="1400" b="1" noProof="0">
                          <a:solidFill>
                            <a:srgbClr val="000000"/>
                          </a:solidFill>
                          <a:effectLst/>
                        </a:rPr>
                        <a:t>P</a:t>
                      </a:r>
                      <a:r>
                        <a:rPr lang="en-GB" sz="1400" b="1" err="1">
                          <a:solidFill>
                            <a:srgbClr val="000000"/>
                          </a:solidFill>
                          <a:effectLst/>
                        </a:rPr>
                        <a:t>ortfolio</a:t>
                      </a:r>
                      <a:r>
                        <a:rPr lang="en-GB" sz="1400" b="1">
                          <a:solidFill>
                            <a:srgbClr val="000000"/>
                          </a:solidFill>
                          <a:effectLst/>
                        </a:rPr>
                        <a:t> of R&amp;I services </a:t>
                      </a:r>
                      <a:endParaRPr lang="en-GB" sz="1400" b="1" noProof="0">
                        <a:latin typeface="+mn-lt"/>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fr-FR" sz="1600" b="1">
                        <a:latin typeface="+mn-lt"/>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600" b="1"/>
                        <a:t>X</a:t>
                      </a:r>
                      <a:endParaRPr lang="fr-FR" sz="1600" b="1">
                        <a:latin typeface="+mn-lt"/>
                      </a:endParaRPr>
                    </a:p>
                  </a:txBody>
                  <a:tcPr/>
                </a:tc>
                <a:tc>
                  <a:txBody>
                    <a:bodyPr/>
                    <a:lstStyle/>
                    <a:p>
                      <a:pPr algn="ctr"/>
                      <a:endParaRPr lang="fr-FR" sz="1600" b="1">
                        <a:latin typeface="+mn-lt"/>
                      </a:endParaRPr>
                    </a:p>
                  </a:txBody>
                  <a:tcPr/>
                </a:tc>
                <a:tc>
                  <a:txBody>
                    <a:bodyPr/>
                    <a:lstStyle/>
                    <a:p>
                      <a:pPr algn="ctr"/>
                      <a:endParaRPr lang="fr-FR" sz="1600" b="1">
                        <a:latin typeface="+mn-lt"/>
                      </a:endParaRPr>
                    </a:p>
                  </a:txBody>
                  <a:tcPr/>
                </a:tc>
                <a:extLst>
                  <a:ext uri="{0D108BD9-81ED-4DB2-BD59-A6C34878D82A}">
                    <a16:rowId xmlns:a16="http://schemas.microsoft.com/office/drawing/2014/main" val="3712663814"/>
                  </a:ext>
                </a:extLst>
              </a:tr>
              <a:tr h="568434">
                <a:tc>
                  <a:txBody>
                    <a:bodyPr/>
                    <a:lstStyle/>
                    <a:p>
                      <a:r>
                        <a:rPr lang="en-GB" sz="1400" b="1" noProof="0"/>
                        <a:t>4 Ris’ awareness and access</a:t>
                      </a:r>
                      <a:endParaRPr lang="en-GB" sz="1400" b="1" noProof="0">
                        <a:latin typeface="+mn-lt"/>
                      </a:endParaRPr>
                    </a:p>
                  </a:txBody>
                  <a:tcPr/>
                </a:tc>
                <a:tc>
                  <a:txBody>
                    <a:bodyPr/>
                    <a:lstStyle/>
                    <a:p>
                      <a:pPr algn="ctr"/>
                      <a:endParaRPr lang="fr-FR" sz="1600" b="1">
                        <a:latin typeface="+mn-lt"/>
                      </a:endParaRPr>
                    </a:p>
                  </a:txBody>
                  <a:tcPr/>
                </a:tc>
                <a:tc>
                  <a:txBody>
                    <a:bodyPr/>
                    <a:lstStyle/>
                    <a:p>
                      <a:pPr algn="ctr"/>
                      <a:endParaRPr lang="fr-FR" sz="1600" b="1">
                        <a:latin typeface="+mn-lt"/>
                      </a:endParaRPr>
                    </a:p>
                  </a:txBody>
                  <a:tcPr/>
                </a:tc>
                <a:tc>
                  <a:txBody>
                    <a:bodyPr/>
                    <a:lstStyle/>
                    <a:p>
                      <a:pPr algn="ctr"/>
                      <a:r>
                        <a:rPr lang="fr-FR" sz="1600" b="1"/>
                        <a:t>X</a:t>
                      </a:r>
                      <a:endParaRPr lang="fr-FR" sz="1600" b="1">
                        <a:latin typeface="+mn-lt"/>
                      </a:endParaRPr>
                    </a:p>
                  </a:txBody>
                  <a:tcPr/>
                </a:tc>
                <a:tc>
                  <a:txBody>
                    <a:bodyPr/>
                    <a:lstStyle/>
                    <a:p>
                      <a:pPr algn="ctr"/>
                      <a:endParaRPr lang="fr-FR" sz="1600" b="1">
                        <a:latin typeface="+mn-lt"/>
                      </a:endParaRPr>
                    </a:p>
                  </a:txBody>
                  <a:tcPr/>
                </a:tc>
                <a:extLst>
                  <a:ext uri="{0D108BD9-81ED-4DB2-BD59-A6C34878D82A}">
                    <a16:rowId xmlns:a16="http://schemas.microsoft.com/office/drawing/2014/main" val="1463984060"/>
                  </a:ext>
                </a:extLst>
              </a:tr>
              <a:tr h="887692">
                <a:tc>
                  <a:txBody>
                    <a:bodyPr/>
                    <a:lstStyle/>
                    <a:p>
                      <a:r>
                        <a:rPr lang="en-GB" sz="1400" b="1" noProof="0" dirty="0"/>
                        <a:t>Project management and communication</a:t>
                      </a:r>
                      <a:endParaRPr lang="en-GB" sz="1400" b="1" noProof="0" dirty="0">
                        <a:latin typeface="+mn-lt"/>
                      </a:endParaRPr>
                    </a:p>
                  </a:txBody>
                  <a:tcPr/>
                </a:tc>
                <a:tc>
                  <a:txBody>
                    <a:bodyPr/>
                    <a:lstStyle/>
                    <a:p>
                      <a:pPr algn="ctr"/>
                      <a:endParaRPr lang="fr-FR" sz="1600" b="1">
                        <a:latin typeface="+mn-lt"/>
                      </a:endParaRPr>
                    </a:p>
                  </a:txBody>
                  <a:tcPr/>
                </a:tc>
                <a:tc>
                  <a:txBody>
                    <a:bodyPr/>
                    <a:lstStyle/>
                    <a:p>
                      <a:pPr algn="ctr"/>
                      <a:endParaRPr lang="fr-FR" sz="1600" b="1">
                        <a:latin typeface="+mn-lt"/>
                      </a:endParaRPr>
                    </a:p>
                  </a:txBody>
                  <a:tcPr/>
                </a:tc>
                <a:tc>
                  <a:txBody>
                    <a:bodyPr/>
                    <a:lstStyle/>
                    <a:p>
                      <a:pPr algn="ctr"/>
                      <a:endParaRPr lang="fr-FR" sz="1600" b="1">
                        <a:latin typeface="+mn-lt"/>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600" b="1" dirty="0"/>
                        <a:t>X</a:t>
                      </a:r>
                    </a:p>
                    <a:p>
                      <a:pPr algn="ctr"/>
                      <a:endParaRPr lang="fr-FR" sz="1600" b="1" dirty="0">
                        <a:latin typeface="+mn-lt"/>
                      </a:endParaRPr>
                    </a:p>
                  </a:txBody>
                  <a:tcPr/>
                </a:tc>
                <a:extLst>
                  <a:ext uri="{0D108BD9-81ED-4DB2-BD59-A6C34878D82A}">
                    <a16:rowId xmlns:a16="http://schemas.microsoft.com/office/drawing/2014/main" val="4221973221"/>
                  </a:ext>
                </a:extLst>
              </a:tr>
            </a:tbl>
          </a:graphicData>
        </a:graphic>
      </p:graphicFrame>
    </p:spTree>
    <p:extLst>
      <p:ext uri="{BB962C8B-B14F-4D97-AF65-F5344CB8AC3E}">
        <p14:creationId xmlns:p14="http://schemas.microsoft.com/office/powerpoint/2010/main" val="3690006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B959D1-B9C0-2274-CE69-F4D2FAB738C9}"/>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20D43806-8FCD-189E-617C-2037E0E23254}"/>
              </a:ext>
            </a:extLst>
          </p:cNvPr>
          <p:cNvSpPr txBox="1"/>
          <p:nvPr/>
        </p:nvSpPr>
        <p:spPr>
          <a:xfrm>
            <a:off x="515006" y="1064342"/>
            <a:ext cx="11246068" cy="5355312"/>
          </a:xfrm>
          <a:prstGeom prst="rect">
            <a:avLst/>
          </a:prstGeom>
          <a:noFill/>
        </p:spPr>
        <p:txBody>
          <a:bodyPr wrap="square">
            <a:spAutoFit/>
          </a:bodyPr>
          <a:lstStyle/>
          <a:p>
            <a:pPr marL="0" indent="0">
              <a:buNone/>
            </a:pPr>
            <a:r>
              <a:rPr lang="en-GB" sz="1800" dirty="0">
                <a:latin typeface="Calibri" panose="020F0502020204030204" pitchFamily="34" charset="0"/>
                <a:cs typeface="Calibri" panose="020F0502020204030204" pitchFamily="34" charset="0"/>
              </a:rPr>
              <a:t>The PSE-open access resource Landscape has been </a:t>
            </a:r>
            <a:r>
              <a:rPr lang="en-GB" sz="1800" dirty="0" err="1">
                <a:latin typeface="Calibri" panose="020F0502020204030204" pitchFamily="34" charset="0"/>
                <a:cs typeface="Calibri" panose="020F0502020204030204" pitchFamily="34" charset="0"/>
              </a:rPr>
              <a:t>analyzed</a:t>
            </a:r>
            <a:r>
              <a:rPr lang="en-GB" sz="1800" dirty="0">
                <a:latin typeface="Calibri" panose="020F0502020204030204" pitchFamily="34" charset="0"/>
                <a:cs typeface="Calibri" panose="020F0502020204030204" pitchFamily="34" charset="0"/>
              </a:rPr>
              <a:t> by ESFRI in 2024 identifying </a:t>
            </a:r>
            <a:r>
              <a:rPr lang="en-GB" sz="1800" b="1" dirty="0">
                <a:solidFill>
                  <a:schemeClr val="accent2">
                    <a:lumMod val="75000"/>
                  </a:schemeClr>
                </a:solidFill>
                <a:latin typeface="Calibri" panose="020F0502020204030204" pitchFamily="34" charset="0"/>
                <a:cs typeface="Calibri" panose="020F0502020204030204" pitchFamily="34" charset="0"/>
              </a:rPr>
              <a:t>three subfields that share both ESFRI Landscape/Projects, major national facilities fully open to international usage as well as key distributed infrastructures that combine the ensemble of competences, capabilities and capacity needed to support frontier research in e.g. the multi-messenger research in astro-particle physic complex research on quantum/nano materials</a:t>
            </a:r>
            <a:r>
              <a:rPr lang="en-GB" sz="1800" b="1" dirty="0">
                <a:latin typeface="Calibri" panose="020F0502020204030204" pitchFamily="34" charset="0"/>
                <a:cs typeface="Calibri" panose="020F0502020204030204" pitchFamily="34" charset="0"/>
              </a:rPr>
              <a:t>. </a:t>
            </a:r>
          </a:p>
          <a:p>
            <a:pPr marL="0" indent="0">
              <a:buNone/>
            </a:pPr>
            <a:endParaRPr lang="en-IT" sz="1800" b="1" dirty="0">
              <a:latin typeface="Calibri" panose="020F0502020204030204" pitchFamily="34" charset="0"/>
              <a:cs typeface="Calibri" panose="020F0502020204030204" pitchFamily="34" charset="0"/>
            </a:endParaRPr>
          </a:p>
          <a:p>
            <a:pPr marL="0" indent="0">
              <a:buNone/>
            </a:pPr>
            <a:r>
              <a:rPr lang="en-GB" sz="1800" dirty="0">
                <a:latin typeface="Calibri" panose="020F0502020204030204" pitchFamily="34" charset="0"/>
                <a:cs typeface="Calibri" panose="020F0502020204030204" pitchFamily="34" charset="0"/>
              </a:rPr>
              <a:t>The ensemble of PSE-open access resources represent a </a:t>
            </a:r>
            <a:r>
              <a:rPr lang="en-GB" sz="1800" b="1" dirty="0">
                <a:solidFill>
                  <a:schemeClr val="accent2">
                    <a:lumMod val="75000"/>
                  </a:schemeClr>
                </a:solidFill>
                <a:latin typeface="Calibri" panose="020F0502020204030204" pitchFamily="34" charset="0"/>
                <a:cs typeface="Calibri" panose="020F0502020204030204" pitchFamily="34" charset="0"/>
              </a:rPr>
              <a:t>fundamental asset for the European competitiveness in basic science and physics-based innovation that has the potential to coordinating in a unique integrated macro-service for the benefit of specialized users as well as fostering cross-method and multi-messenger research efforts.   </a:t>
            </a:r>
          </a:p>
          <a:p>
            <a:pPr marL="0" indent="0">
              <a:buNone/>
            </a:pPr>
            <a:endParaRPr lang="en-GB" b="1" dirty="0">
              <a:solidFill>
                <a:schemeClr val="accent2">
                  <a:lumMod val="75000"/>
                </a:schemeClr>
              </a:solidFill>
              <a:latin typeface="Calibri" panose="020F0502020204030204" pitchFamily="34" charset="0"/>
              <a:cs typeface="Calibri" panose="020F0502020204030204" pitchFamily="34" charset="0"/>
            </a:endParaRPr>
          </a:p>
          <a:p>
            <a:pPr marL="0" indent="0">
              <a:buNone/>
            </a:pPr>
            <a:r>
              <a:rPr lang="en-GB" sz="1800" dirty="0">
                <a:latin typeface="Calibri" panose="020F0502020204030204" pitchFamily="34" charset="0"/>
                <a:cs typeface="Calibri" panose="020F0502020204030204" pitchFamily="34" charset="0"/>
              </a:rPr>
              <a:t>The call’s goal is also to expand the users’ community beyond </a:t>
            </a:r>
            <a:r>
              <a:rPr lang="en-GB" dirty="0">
                <a:latin typeface="Calibri" panose="020F0502020204030204" pitchFamily="34" charset="0"/>
                <a:cs typeface="Calibri" panose="020F0502020204030204" pitchFamily="34" charset="0"/>
              </a:rPr>
              <a:t>curiosity-driven, </a:t>
            </a:r>
            <a:r>
              <a:rPr lang="en-GB" sz="1800" dirty="0">
                <a:latin typeface="Calibri" panose="020F0502020204030204" pitchFamily="34" charset="0"/>
                <a:cs typeface="Calibri" panose="020F0502020204030204" pitchFamily="34" charset="0"/>
              </a:rPr>
              <a:t>by making easier to collaborate with EU-</a:t>
            </a:r>
            <a:r>
              <a:rPr lang="en-GB" sz="1800" dirty="0" err="1">
                <a:latin typeface="Calibri" panose="020F0502020204030204" pitchFamily="34" charset="0"/>
                <a:cs typeface="Calibri" panose="020F0502020204030204" pitchFamily="34" charset="0"/>
              </a:rPr>
              <a:t>Missione</a:t>
            </a:r>
            <a:r>
              <a:rPr lang="en-GB" sz="1800" dirty="0">
                <a:latin typeface="Calibri" panose="020F0502020204030204" pitchFamily="34" charset="0"/>
                <a:cs typeface="Calibri" panose="020F0502020204030204" pitchFamily="34" charset="0"/>
              </a:rPr>
              <a:t> (Pillar II) and European </a:t>
            </a:r>
            <a:r>
              <a:rPr lang="en-GB" sz="1800" dirty="0" err="1">
                <a:latin typeface="Calibri" panose="020F0502020204030204" pitchFamily="34" charset="0"/>
                <a:cs typeface="Calibri" panose="020F0502020204030204" pitchFamily="34" charset="0"/>
              </a:rPr>
              <a:t>Stategic</a:t>
            </a:r>
            <a:r>
              <a:rPr lang="en-GB" sz="1800" dirty="0">
                <a:latin typeface="Calibri" panose="020F0502020204030204" pitchFamily="34" charset="0"/>
                <a:cs typeface="Calibri" panose="020F0502020204030204" pitchFamily="34" charset="0"/>
              </a:rPr>
              <a:t> Partnerships.    </a:t>
            </a:r>
          </a:p>
          <a:p>
            <a:pPr marL="0" indent="0">
              <a:buNone/>
            </a:pPr>
            <a:endParaRPr lang="en-IT" sz="1800" dirty="0">
              <a:latin typeface="Calibri" panose="020F0502020204030204" pitchFamily="34" charset="0"/>
              <a:cs typeface="Calibri" panose="020F0502020204030204" pitchFamily="34" charset="0"/>
            </a:endParaRPr>
          </a:p>
          <a:p>
            <a:pPr marL="0" indent="0">
              <a:buNone/>
            </a:pPr>
            <a:r>
              <a:rPr lang="en-GB" sz="1800" dirty="0">
                <a:latin typeface="Calibri" panose="020F0502020204030204" pitchFamily="34" charset="0"/>
                <a:cs typeface="Calibri" panose="020F0502020204030204" pitchFamily="34" charset="0"/>
              </a:rPr>
              <a:t>The </a:t>
            </a:r>
            <a:r>
              <a:rPr lang="en-GB" sz="1800" i="1" dirty="0">
                <a:latin typeface="Calibri" panose="020F0502020204030204" pitchFamily="34" charset="0"/>
                <a:cs typeface="Calibri" panose="020F0502020204030204" pitchFamily="34" charset="0"/>
              </a:rPr>
              <a:t>big-data</a:t>
            </a:r>
            <a:r>
              <a:rPr lang="en-GB" sz="1800" dirty="0">
                <a:latin typeface="Calibri" panose="020F0502020204030204" pitchFamily="34" charset="0"/>
                <a:cs typeface="Calibri" panose="020F0502020204030204" pitchFamily="34" charset="0"/>
              </a:rPr>
              <a:t> and </a:t>
            </a:r>
            <a:r>
              <a:rPr lang="en-GB" sz="1800" i="1" dirty="0">
                <a:latin typeface="Calibri" panose="020F0502020204030204" pitchFamily="34" charset="0"/>
                <a:cs typeface="Calibri" panose="020F0502020204030204" pitchFamily="34" charset="0"/>
              </a:rPr>
              <a:t>complex-data</a:t>
            </a:r>
            <a:r>
              <a:rPr lang="en-GB" sz="1800" dirty="0">
                <a:latin typeface="Calibri" panose="020F0502020204030204" pitchFamily="34" charset="0"/>
                <a:cs typeface="Calibri" panose="020F0502020204030204" pitchFamily="34" charset="0"/>
              </a:rPr>
              <a:t> outputs of PSE have prompted advanced practices in FAIR data management and introduced Artificial Intelligence solutions to data statistics and data analysis.</a:t>
            </a:r>
            <a:endParaRPr lang="en-IT" sz="1800" dirty="0">
              <a:latin typeface="Calibri" panose="020F0502020204030204" pitchFamily="34" charset="0"/>
              <a:cs typeface="Calibri" panose="020F0502020204030204" pitchFamily="34" charset="0"/>
            </a:endParaRPr>
          </a:p>
          <a:p>
            <a:pPr marL="0" indent="0">
              <a:buNone/>
            </a:pPr>
            <a:r>
              <a:rPr lang="en-GB" sz="1800" dirty="0">
                <a:latin typeface="Calibri" panose="020F0502020204030204" pitchFamily="34" charset="0"/>
                <a:cs typeface="Calibri" panose="020F0502020204030204" pitchFamily="34" charset="0"/>
              </a:rPr>
              <a:t>The </a:t>
            </a:r>
            <a:r>
              <a:rPr lang="en-GB" sz="1800" b="1" dirty="0">
                <a:solidFill>
                  <a:schemeClr val="accent2"/>
                </a:solidFill>
                <a:latin typeface="Calibri" panose="020F0502020204030204" pitchFamily="34" charset="0"/>
                <a:cs typeface="Calibri" panose="020F0502020204030204" pitchFamily="34" charset="0"/>
              </a:rPr>
              <a:t>potential of PSE to develop AI-assisted Research Workflows </a:t>
            </a:r>
            <a:r>
              <a:rPr lang="en-GB" sz="1800" dirty="0">
                <a:latin typeface="Calibri" panose="020F0502020204030204" pitchFamily="34" charset="0"/>
                <a:cs typeface="Calibri" panose="020F0502020204030204" pitchFamily="34" charset="0"/>
              </a:rPr>
              <a:t>including automation in several research steps is the new frontier of RI services that can substantially innovate the access methodology while consolidating the most productive specialized practices of the subfields, join efforts in addressing common needs, and fostering a bidirectional synergy with the EOSC Federation of general and thematic nodes.</a:t>
            </a:r>
            <a:endParaRPr lang="en-IT" sz="1800" dirty="0">
              <a:latin typeface="Calibri" panose="020F0502020204030204" pitchFamily="34" charset="0"/>
              <a:cs typeface="Calibri" panose="020F0502020204030204" pitchFamily="34" charset="0"/>
            </a:endParaRPr>
          </a:p>
          <a:p>
            <a:pPr marL="0" indent="0">
              <a:buNone/>
            </a:pPr>
            <a:endParaRPr lang="en-IT" sz="1800" dirty="0">
              <a:latin typeface="Calibri" panose="020F0502020204030204" pitchFamily="34" charset="0"/>
              <a:cs typeface="Calibri" panose="020F0502020204030204" pitchFamily="34" charset="0"/>
            </a:endParaRPr>
          </a:p>
        </p:txBody>
      </p:sp>
      <p:grpSp>
        <p:nvGrpSpPr>
          <p:cNvPr id="2" name="Groupe 1">
            <a:extLst>
              <a:ext uri="{FF2B5EF4-FFF2-40B4-BE49-F238E27FC236}">
                <a16:creationId xmlns:a16="http://schemas.microsoft.com/office/drawing/2014/main" id="{DDE35BA5-3EBB-FB92-8998-CE89057770E9}"/>
              </a:ext>
            </a:extLst>
          </p:cNvPr>
          <p:cNvGrpSpPr/>
          <p:nvPr/>
        </p:nvGrpSpPr>
        <p:grpSpPr>
          <a:xfrm>
            <a:off x="545573" y="514550"/>
            <a:ext cx="1172584" cy="688489"/>
            <a:chOff x="1736333" y="1160980"/>
            <a:chExt cx="1017081" cy="461665"/>
          </a:xfrm>
        </p:grpSpPr>
        <p:sp>
          <p:nvSpPr>
            <p:cNvPr id="3" name="Rectangle 2">
              <a:extLst>
                <a:ext uri="{FF2B5EF4-FFF2-40B4-BE49-F238E27FC236}">
                  <a16:creationId xmlns:a16="http://schemas.microsoft.com/office/drawing/2014/main" id="{9F783CCE-A8C9-0447-51E2-063E8DBCD972}"/>
                </a:ext>
              </a:extLst>
            </p:cNvPr>
            <p:cNvSpPr/>
            <p:nvPr/>
          </p:nvSpPr>
          <p:spPr>
            <a:xfrm>
              <a:off x="1736333" y="1160980"/>
              <a:ext cx="624530" cy="369332"/>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5" name="ZoneTexte 4">
              <a:extLst>
                <a:ext uri="{FF2B5EF4-FFF2-40B4-BE49-F238E27FC236}">
                  <a16:creationId xmlns:a16="http://schemas.microsoft.com/office/drawing/2014/main" id="{C07D3236-62AC-BBD5-546A-1DDAEFB0DA90}"/>
                </a:ext>
              </a:extLst>
            </p:cNvPr>
            <p:cNvSpPr txBox="1"/>
            <p:nvPr/>
          </p:nvSpPr>
          <p:spPr>
            <a:xfrm>
              <a:off x="1736333" y="1160980"/>
              <a:ext cx="1017081" cy="461665"/>
            </a:xfrm>
            <a:prstGeom prst="rect">
              <a:avLst/>
            </a:prstGeom>
            <a:noFill/>
          </p:spPr>
          <p:txBody>
            <a:bodyPr wrap="square" rtlCol="0">
              <a:spAutoFit/>
            </a:bodyPr>
            <a:lstStyle/>
            <a:p>
              <a:r>
                <a:rPr lang="fr-FR" sz="2400" dirty="0"/>
                <a:t>WP1</a:t>
              </a:r>
            </a:p>
          </p:txBody>
        </p:sp>
      </p:grpSp>
      <p:sp>
        <p:nvSpPr>
          <p:cNvPr id="6" name="ZoneTexte 5">
            <a:extLst>
              <a:ext uri="{FF2B5EF4-FFF2-40B4-BE49-F238E27FC236}">
                <a16:creationId xmlns:a16="http://schemas.microsoft.com/office/drawing/2014/main" id="{B984A29C-B613-F608-6C2A-E8C990004953}"/>
              </a:ext>
            </a:extLst>
          </p:cNvPr>
          <p:cNvSpPr txBox="1"/>
          <p:nvPr/>
        </p:nvSpPr>
        <p:spPr>
          <a:xfrm>
            <a:off x="1480682" y="555124"/>
            <a:ext cx="6701065" cy="369332"/>
          </a:xfrm>
          <a:prstGeom prst="rect">
            <a:avLst/>
          </a:prstGeom>
          <a:noFill/>
        </p:spPr>
        <p:txBody>
          <a:bodyPr wrap="none" rtlCol="0">
            <a:spAutoFit/>
          </a:bodyPr>
          <a:lstStyle/>
          <a:p>
            <a:r>
              <a:rPr lang="en-GB" b="1" u="sng" noProof="1">
                <a:solidFill>
                  <a:srgbClr val="004AFF"/>
                </a:solidFill>
              </a:rPr>
              <a:t>POLICY AND COORDINATION</a:t>
            </a:r>
            <a:r>
              <a:rPr lang="en-GB" b="1" noProof="1">
                <a:solidFill>
                  <a:srgbClr val="004AFF"/>
                </a:solidFill>
              </a:rPr>
              <a:t>   (Outcomes  1 &amp; 2; Aspects 1, 2 and 5) </a:t>
            </a:r>
          </a:p>
        </p:txBody>
      </p:sp>
    </p:spTree>
    <p:extLst>
      <p:ext uri="{BB962C8B-B14F-4D97-AF65-F5344CB8AC3E}">
        <p14:creationId xmlns:p14="http://schemas.microsoft.com/office/powerpoint/2010/main" val="27012006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B8F7B4-572A-3D40-8F44-2B63B8DD407D}"/>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9EB61878-058E-D01C-2CA2-A3447AE4596D}"/>
              </a:ext>
            </a:extLst>
          </p:cNvPr>
          <p:cNvSpPr txBox="1"/>
          <p:nvPr/>
        </p:nvSpPr>
        <p:spPr>
          <a:xfrm>
            <a:off x="388883" y="826019"/>
            <a:ext cx="11414234" cy="2031325"/>
          </a:xfrm>
          <a:prstGeom prst="rect">
            <a:avLst/>
          </a:prstGeom>
          <a:noFill/>
        </p:spPr>
        <p:txBody>
          <a:bodyPr wrap="square">
            <a:spAutoFit/>
          </a:bodyPr>
          <a:lstStyle/>
          <a:p>
            <a:pPr marL="0" indent="0">
              <a:buNone/>
            </a:pPr>
            <a:r>
              <a:rPr lang="en-GB" sz="1800" b="1" dirty="0"/>
              <a:t>WP1</a:t>
            </a:r>
            <a:r>
              <a:rPr lang="en-GB" sz="1800" dirty="0"/>
              <a:t> will deepen the </a:t>
            </a:r>
            <a:r>
              <a:rPr lang="en-GB" sz="1800" dirty="0">
                <a:solidFill>
                  <a:schemeClr val="accent2">
                    <a:lumMod val="75000"/>
                  </a:schemeClr>
                </a:solidFill>
              </a:rPr>
              <a:t>analysis of the functional aspects of offer and access to the PSE open access resources </a:t>
            </a:r>
            <a:r>
              <a:rPr lang="en-GB" sz="1800" dirty="0"/>
              <a:t>and identify the areas of </a:t>
            </a:r>
            <a:r>
              <a:rPr lang="en-GB" sz="1800" dirty="0">
                <a:solidFill>
                  <a:schemeClr val="accent2">
                    <a:lumMod val="75000"/>
                  </a:schemeClr>
                </a:solidFill>
              </a:rPr>
              <a:t>effective integration of methods and technical solutions to reach both a converging policy </a:t>
            </a:r>
            <a:r>
              <a:rPr lang="en-GB" sz="1800" dirty="0"/>
              <a:t>and technical support to foster the effectiveness of support to research and finally the overall scientific and innovation return from the current and future investment at Union and national level therefore consolidating the role of European PSE research at global level. </a:t>
            </a:r>
          </a:p>
          <a:p>
            <a:pPr marL="0" indent="0">
              <a:buNone/>
            </a:pPr>
            <a:endParaRPr lang="en-GB" dirty="0"/>
          </a:p>
          <a:p>
            <a:r>
              <a:rPr lang="en-GB" b="1" dirty="0"/>
              <a:t>lowering access barriers, optimizing the usage and science return on RI investment</a:t>
            </a:r>
            <a:r>
              <a:rPr lang="en-IT" dirty="0"/>
              <a:t> </a:t>
            </a:r>
            <a:endParaRPr lang="en-GB" sz="1800" dirty="0"/>
          </a:p>
        </p:txBody>
      </p:sp>
    </p:spTree>
    <p:extLst>
      <p:ext uri="{BB962C8B-B14F-4D97-AF65-F5344CB8AC3E}">
        <p14:creationId xmlns:p14="http://schemas.microsoft.com/office/powerpoint/2010/main" val="10968484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B9F221-68A5-0C9B-2B59-CE82FA3E4A6F}"/>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054A6AB1-E953-414E-02AA-4F7A6F50F441}"/>
              </a:ext>
            </a:extLst>
          </p:cNvPr>
          <p:cNvSpPr txBox="1"/>
          <p:nvPr/>
        </p:nvSpPr>
        <p:spPr>
          <a:xfrm>
            <a:off x="312340" y="650247"/>
            <a:ext cx="11151476" cy="5016758"/>
          </a:xfrm>
          <a:prstGeom prst="rect">
            <a:avLst/>
          </a:prstGeom>
          <a:noFill/>
        </p:spPr>
        <p:txBody>
          <a:bodyPr wrap="square">
            <a:spAutoFit/>
          </a:bodyPr>
          <a:lstStyle/>
          <a:p>
            <a:pPr algn="just"/>
            <a:r>
              <a:rPr lang="en-GB" sz="1600" b="1" dirty="0">
                <a:solidFill>
                  <a:srgbClr val="002060"/>
                </a:solidFill>
                <a:effectLst/>
                <a:ea typeface="Times New Roman" panose="02020603050405020304" pitchFamily="18" charset="0"/>
                <a:cs typeface="Times New Roman" panose="02020603050405020304" pitchFamily="18" charset="0"/>
              </a:rPr>
              <a:t>WP1-TASK 1 – Coordinating and establishing th</a:t>
            </a:r>
            <a:r>
              <a:rPr lang="en-GB" sz="1600" b="1" dirty="0">
                <a:solidFill>
                  <a:srgbClr val="002060"/>
                </a:solidFill>
                <a:ea typeface="Times New Roman" panose="02020603050405020304" pitchFamily="18" charset="0"/>
                <a:cs typeface="Times New Roman" panose="02020603050405020304" pitchFamily="18" charset="0"/>
              </a:rPr>
              <a:t>e political arms of the clusters.</a:t>
            </a:r>
          </a:p>
          <a:p>
            <a:pPr algn="just"/>
            <a:endParaRPr lang="en-GB" sz="1600" b="1" dirty="0">
              <a:solidFill>
                <a:srgbClr val="002060"/>
              </a:solidFill>
              <a:ea typeface="Times New Roman" panose="02020603050405020304" pitchFamily="18" charset="0"/>
              <a:cs typeface="Times New Roman" panose="02020603050405020304" pitchFamily="18" charset="0"/>
            </a:endParaRPr>
          </a:p>
          <a:p>
            <a:pPr algn="just"/>
            <a:r>
              <a:rPr lang="en-GB" sz="1600" b="1" dirty="0">
                <a:solidFill>
                  <a:srgbClr val="002060"/>
                </a:solidFill>
                <a:effectLst/>
                <a:ea typeface="Times New Roman" panose="02020603050405020304" pitchFamily="18" charset="0"/>
                <a:cs typeface="Times New Roman" panose="02020603050405020304" pitchFamily="18" charset="0"/>
              </a:rPr>
              <a:t>Establishing a PSE coordination structure exploiting the knowledge and experience of the clusters (like ESCAPE) and groupings/networks of the Analytical Physical Sciences sectors. </a:t>
            </a:r>
          </a:p>
          <a:p>
            <a:pPr algn="just"/>
            <a:endParaRPr lang="en-GB" sz="1600" b="1" dirty="0">
              <a:solidFill>
                <a:srgbClr val="002060"/>
              </a:solidFill>
              <a:effectLst/>
              <a:ea typeface="Times New Roman" panose="02020603050405020304" pitchFamily="18" charset="0"/>
              <a:cs typeface="Times New Roman" panose="02020603050405020304" pitchFamily="18" charset="0"/>
            </a:endParaRPr>
          </a:p>
          <a:p>
            <a:pPr lvl="1"/>
            <a:r>
              <a:rPr lang="en-GB" sz="1600" b="1" dirty="0">
                <a:solidFill>
                  <a:srgbClr val="002060"/>
                </a:solidFill>
                <a:ea typeface="Times New Roman" panose="02020603050405020304" pitchFamily="18" charset="0"/>
                <a:cs typeface="Times New Roman" panose="02020603050405020304" pitchFamily="18" charset="0"/>
              </a:rPr>
              <a:t>- For all sub-domains together: </a:t>
            </a:r>
          </a:p>
          <a:p>
            <a:pPr marL="1200150" lvl="2" indent="-285750">
              <a:buFont typeface="Arial" panose="020B0604020202020204" pitchFamily="34" charset="0"/>
              <a:buChar char="•"/>
            </a:pPr>
            <a:r>
              <a:rPr lang="en-GB" sz="1600" dirty="0">
                <a:solidFill>
                  <a:srgbClr val="002060"/>
                </a:solidFill>
                <a:ea typeface="Times New Roman" panose="02020603050405020304" pitchFamily="18" charset="0"/>
                <a:cs typeface="Times New Roman" panose="02020603050405020304" pitchFamily="18" charset="0"/>
              </a:rPr>
              <a:t>Editing common PSE Position Statements.</a:t>
            </a:r>
          </a:p>
          <a:p>
            <a:pPr marL="1200150" lvl="2" indent="-285750">
              <a:buFont typeface="Arial" panose="020B0604020202020204" pitchFamily="34" charset="0"/>
              <a:buChar char="•"/>
            </a:pPr>
            <a:r>
              <a:rPr lang="en-GB" sz="1600" dirty="0">
                <a:solidFill>
                  <a:srgbClr val="002060"/>
                </a:solidFill>
                <a:ea typeface="Times New Roman" panose="02020603050405020304" pitchFamily="18" charset="0"/>
                <a:cs typeface="Times New Roman" panose="02020603050405020304" pitchFamily="18" charset="0"/>
              </a:rPr>
              <a:t>Elaborating and provide access to indicators and impact assessment services on </a:t>
            </a:r>
            <a:r>
              <a:rPr lang="en-GB" sz="1600" dirty="0">
                <a:solidFill>
                  <a:srgbClr val="000000"/>
                </a:solidFill>
                <a:ea typeface="Times New Roman" panose="02020603050405020304" pitchFamily="18" charset="0"/>
                <a:cs typeface="Times New Roman" panose="02020603050405020304" pitchFamily="18" charset="0"/>
              </a:rPr>
              <a:t>key EU R&amp;I priorities and initiatives.</a:t>
            </a:r>
          </a:p>
          <a:p>
            <a:pPr marL="1200150" lvl="2" indent="-285750">
              <a:buFont typeface="Arial" panose="020B0604020202020204" pitchFamily="34" charset="0"/>
              <a:buChar char="•"/>
            </a:pPr>
            <a:r>
              <a:rPr lang="en-GB" sz="1600" dirty="0">
                <a:solidFill>
                  <a:srgbClr val="000000"/>
                </a:solidFill>
                <a:ea typeface="Times New Roman" panose="02020603050405020304" pitchFamily="18" charset="0"/>
                <a:cs typeface="Times New Roman" panose="02020603050405020304" pitchFamily="18" charset="0"/>
              </a:rPr>
              <a:t>Subcontracting topical or general PSE ESFRIs impacts studies at pan-EU and global levels.</a:t>
            </a:r>
          </a:p>
          <a:p>
            <a:pPr marL="1200150" lvl="2" indent="-285750">
              <a:buFont typeface="Arial" panose="020B0604020202020204" pitchFamily="34" charset="0"/>
              <a:buChar char="•"/>
            </a:pPr>
            <a:r>
              <a:rPr lang="en-GB" sz="1600" dirty="0">
                <a:solidFill>
                  <a:srgbClr val="000000"/>
                </a:solidFill>
                <a:ea typeface="Times New Roman" panose="02020603050405020304" pitchFamily="18" charset="0"/>
                <a:cs typeface="Times New Roman" panose="02020603050405020304" pitchFamily="18" charset="0"/>
              </a:rPr>
              <a:t>Harmonisation on access, policy and community/users survey mechanisms.</a:t>
            </a:r>
          </a:p>
          <a:p>
            <a:pPr marL="1200150" lvl="2" indent="-285750">
              <a:buFont typeface="Arial" panose="020B0604020202020204" pitchFamily="34" charset="0"/>
              <a:buChar char="•"/>
            </a:pPr>
            <a:r>
              <a:rPr lang="en-GB" sz="1600" dirty="0">
                <a:solidFill>
                  <a:srgbClr val="002060"/>
                </a:solidFill>
                <a:ea typeface="Times New Roman" panose="02020603050405020304" pitchFamily="18" charset="0"/>
                <a:cs typeface="Times New Roman" panose="02020603050405020304" pitchFamily="18" charset="0"/>
              </a:rPr>
              <a:t>Participate in the ‘coordination board’ with the other Science Clusters (ENVRI, LS RI, SSHOC), pre-define an enhanced cross-domain programme of potential synergies, support a common agenda in other fora such as ERIC Forum and </a:t>
            </a:r>
            <a:r>
              <a:rPr lang="en-GB" sz="1600" dirty="0" err="1">
                <a:solidFill>
                  <a:srgbClr val="002060"/>
                </a:solidFill>
                <a:ea typeface="Times New Roman" panose="02020603050405020304" pitchFamily="18" charset="0"/>
                <a:cs typeface="Times New Roman" panose="02020603050405020304" pitchFamily="18" charset="0"/>
              </a:rPr>
              <a:t>EIROForum</a:t>
            </a:r>
            <a:r>
              <a:rPr lang="en-GB" sz="1600" dirty="0">
                <a:solidFill>
                  <a:srgbClr val="002060"/>
                </a:solidFill>
                <a:ea typeface="Times New Roman" panose="02020603050405020304" pitchFamily="18" charset="0"/>
                <a:cs typeface="Times New Roman" panose="02020603050405020304" pitchFamily="18" charset="0"/>
              </a:rPr>
              <a:t>.</a:t>
            </a:r>
          </a:p>
          <a:p>
            <a:pPr marL="1200150" lvl="2" indent="-285750">
              <a:buFont typeface="Arial" panose="020B0604020202020204" pitchFamily="34" charset="0"/>
              <a:buChar char="•"/>
            </a:pPr>
            <a:r>
              <a:rPr lang="en-GB" sz="1600" dirty="0">
                <a:solidFill>
                  <a:srgbClr val="002060"/>
                </a:solidFill>
                <a:ea typeface="Times New Roman" panose="02020603050405020304" pitchFamily="18" charset="0"/>
                <a:cs typeface="Times New Roman" panose="02020603050405020304" pitchFamily="18" charset="0"/>
              </a:rPr>
              <a:t>Drive the enhancement of Community-based Competence Centres (CCC), with reference to the ESCAPE model, identifying the potential of novel technologies and solutions reinforcing the impact on science and innovation.</a:t>
            </a:r>
            <a:endParaRPr lang="en-GB" sz="1600" b="1" dirty="0">
              <a:solidFill>
                <a:srgbClr val="002060"/>
              </a:solidFill>
              <a:ea typeface="Times New Roman" panose="02020603050405020304" pitchFamily="18" charset="0"/>
              <a:cs typeface="Times New Roman" panose="02020603050405020304" pitchFamily="18" charset="0"/>
            </a:endParaRPr>
          </a:p>
          <a:p>
            <a:pPr marL="1200150" lvl="2" indent="-285750">
              <a:buFont typeface="Arial" panose="020B0604020202020204" pitchFamily="34" charset="0"/>
              <a:buChar char="•"/>
            </a:pPr>
            <a:endParaRPr lang="en-GB" sz="1600" dirty="0">
              <a:solidFill>
                <a:srgbClr val="002060"/>
              </a:solidFill>
              <a:ea typeface="Times New Roman" panose="02020603050405020304" pitchFamily="18" charset="0"/>
              <a:cs typeface="Times New Roman" panose="02020603050405020304" pitchFamily="18" charset="0"/>
            </a:endParaRPr>
          </a:p>
          <a:p>
            <a:pPr marL="1200150" lvl="2" indent="-285750">
              <a:buFont typeface="Arial" panose="020B0604020202020204" pitchFamily="34" charset="0"/>
              <a:buChar char="•"/>
            </a:pPr>
            <a:endParaRPr lang="en-GB" sz="1600" dirty="0">
              <a:solidFill>
                <a:srgbClr val="002060"/>
              </a:solidFill>
              <a:ea typeface="Times New Roman" panose="02020603050405020304" pitchFamily="18" charset="0"/>
              <a:cs typeface="Times New Roman" panose="02020603050405020304" pitchFamily="18" charset="0"/>
            </a:endParaRPr>
          </a:p>
          <a:p>
            <a:pPr marL="1200150" lvl="2" indent="-285750">
              <a:buFont typeface="Arial" panose="020B0604020202020204" pitchFamily="34" charset="0"/>
              <a:buChar char="•"/>
            </a:pPr>
            <a:endParaRPr lang="en-GB" sz="1600" dirty="0">
              <a:solidFill>
                <a:srgbClr val="002060"/>
              </a:solidFill>
              <a:ea typeface="Times New Roman" panose="02020603050405020304" pitchFamily="18" charset="0"/>
              <a:cs typeface="Times New Roman" panose="02020603050405020304" pitchFamily="18" charset="0"/>
            </a:endParaRPr>
          </a:p>
          <a:p>
            <a:pPr algn="just"/>
            <a:endParaRPr lang="en-GB" sz="1600" dirty="0">
              <a:solidFill>
                <a:srgbClr val="002060"/>
              </a:solidFill>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694906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D0DE3B-2EEA-C101-5406-9F7AC0054337}"/>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253200D7-6A51-6436-AD9C-788B534CC5BF}"/>
              </a:ext>
            </a:extLst>
          </p:cNvPr>
          <p:cNvSpPr txBox="1"/>
          <p:nvPr/>
        </p:nvSpPr>
        <p:spPr>
          <a:xfrm>
            <a:off x="312340" y="650247"/>
            <a:ext cx="11151476" cy="6370975"/>
          </a:xfrm>
          <a:prstGeom prst="rect">
            <a:avLst/>
          </a:prstGeom>
          <a:noFill/>
        </p:spPr>
        <p:txBody>
          <a:bodyPr wrap="square">
            <a:spAutoFit/>
          </a:bodyPr>
          <a:lstStyle/>
          <a:p>
            <a:pPr algn="just"/>
            <a:r>
              <a:rPr lang="en-GB" sz="1400" b="1" dirty="0">
                <a:solidFill>
                  <a:srgbClr val="002060"/>
                </a:solidFill>
                <a:ea typeface="Times New Roman" panose="02020603050405020304" pitchFamily="18" charset="0"/>
                <a:cs typeface="Times New Roman" panose="02020603050405020304" pitchFamily="18" charset="0"/>
              </a:rPr>
              <a:t>WP1-TASK 2 – Strengthening/improving coordination and enhancing representativeness of sectorial ESFRIs. </a:t>
            </a:r>
          </a:p>
          <a:p>
            <a:pPr algn="just"/>
            <a:endParaRPr lang="en-GB" sz="1400" b="1" dirty="0">
              <a:solidFill>
                <a:srgbClr val="002060"/>
              </a:solidFill>
              <a:ea typeface="Times New Roman" panose="02020603050405020304" pitchFamily="18" charset="0"/>
              <a:cs typeface="Times New Roman" panose="02020603050405020304" pitchFamily="18" charset="0"/>
            </a:endParaRPr>
          </a:p>
          <a:p>
            <a:pPr algn="just"/>
            <a:r>
              <a:rPr lang="en-GB" sz="1400" b="1" dirty="0">
                <a:solidFill>
                  <a:srgbClr val="002060"/>
                </a:solidFill>
                <a:ea typeface="Times New Roman" panose="02020603050405020304" pitchFamily="18" charset="0"/>
                <a:cs typeface="Times New Roman" panose="02020603050405020304" pitchFamily="18" charset="0"/>
              </a:rPr>
              <a:t>1) ASTROPHYSICS ESFRI Landscape</a:t>
            </a:r>
          </a:p>
          <a:p>
            <a:pPr algn="just"/>
            <a:r>
              <a:rPr lang="en-GB" sz="1400" dirty="0">
                <a:solidFill>
                  <a:srgbClr val="002060"/>
                </a:solidFill>
                <a:ea typeface="Times New Roman" panose="02020603050405020304" pitchFamily="18" charset="0"/>
                <a:cs typeface="Times New Roman" panose="02020603050405020304" pitchFamily="18" charset="0"/>
              </a:rPr>
              <a:t>     ASTRONET, RADIONET, EUROPLANET, ORP etc. towards a concerted new and larger ‘Cosmo-EU-Assembly’ and then:</a:t>
            </a:r>
          </a:p>
          <a:p>
            <a:pPr marL="742950" lvl="1" indent="-285750" algn="just">
              <a:buFontTx/>
              <a:buChar char="-"/>
            </a:pPr>
            <a:r>
              <a:rPr lang="en-GB" sz="1400" dirty="0">
                <a:solidFill>
                  <a:srgbClr val="002060"/>
                </a:solidFill>
                <a:ea typeface="Times New Roman" panose="02020603050405020304" pitchFamily="18" charset="0"/>
                <a:cs typeface="Times New Roman" panose="02020603050405020304" pitchFamily="18" charset="0"/>
              </a:rPr>
              <a:t>committing in bridging with others for a PSE-INFRASERV project; </a:t>
            </a:r>
          </a:p>
          <a:p>
            <a:pPr marL="742950" lvl="1" indent="-285750" algn="just">
              <a:buFontTx/>
              <a:buChar char="-"/>
            </a:pPr>
            <a:r>
              <a:rPr lang="en-GB" sz="1400" dirty="0">
                <a:solidFill>
                  <a:srgbClr val="002060"/>
                </a:solidFill>
                <a:ea typeface="Times New Roman" panose="02020603050405020304" pitchFamily="18" charset="0"/>
                <a:cs typeface="Times New Roman" panose="02020603050405020304" pitchFamily="18" charset="0"/>
              </a:rPr>
              <a:t>engaging in supporting the ESCAPE’s executive programme and helping the cluster in reaching out further RIs;</a:t>
            </a:r>
          </a:p>
          <a:p>
            <a:pPr marL="742950" lvl="1" indent="-285750" algn="just">
              <a:buFontTx/>
              <a:buChar char="-"/>
            </a:pPr>
            <a:r>
              <a:rPr lang="en-GB" sz="1400" dirty="0">
                <a:solidFill>
                  <a:srgbClr val="002060"/>
                </a:solidFill>
                <a:ea typeface="Times New Roman" panose="02020603050405020304" pitchFamily="18" charset="0"/>
                <a:cs typeface="Times New Roman" panose="02020603050405020304" pitchFamily="18" charset="0"/>
              </a:rPr>
              <a:t>strengthening synergies on access programmes and data services; </a:t>
            </a:r>
          </a:p>
          <a:p>
            <a:pPr marL="742950" lvl="1" indent="-285750" algn="just">
              <a:buFontTx/>
              <a:buChar char="-"/>
            </a:pPr>
            <a:r>
              <a:rPr lang="en-GB" sz="1400" dirty="0">
                <a:solidFill>
                  <a:srgbClr val="002060"/>
                </a:solidFill>
                <a:ea typeface="Times New Roman" panose="02020603050405020304" pitchFamily="18" charset="0"/>
                <a:cs typeface="Times New Roman" panose="02020603050405020304" pitchFamily="18" charset="0"/>
              </a:rPr>
              <a:t>striving to convene the scientific community in joining any pertinent cross-fertilisation WG (within ‘ESCAPE-enhance’ /JENA++ like framework and further when applicable).</a:t>
            </a:r>
          </a:p>
          <a:p>
            <a:pPr marL="742950" lvl="1" indent="-285750" algn="just">
              <a:buFontTx/>
              <a:buChar char="-"/>
            </a:pPr>
            <a:r>
              <a:rPr lang="en-GB" sz="1400" b="1" dirty="0">
                <a:solidFill>
                  <a:srgbClr val="002060"/>
                </a:solidFill>
                <a:ea typeface="Times New Roman" panose="02020603050405020304" pitchFamily="18" charset="0"/>
                <a:cs typeface="Times New Roman" panose="02020603050405020304" pitchFamily="18" charset="0"/>
              </a:rPr>
              <a:t>… to be completed ..</a:t>
            </a:r>
          </a:p>
          <a:p>
            <a:pPr lvl="2"/>
            <a:endParaRPr lang="en-GB" sz="1400" dirty="0">
              <a:solidFill>
                <a:srgbClr val="002060"/>
              </a:solidFill>
              <a:ea typeface="Times New Roman" panose="02020603050405020304" pitchFamily="18" charset="0"/>
              <a:cs typeface="Times New Roman" panose="02020603050405020304" pitchFamily="18" charset="0"/>
            </a:endParaRPr>
          </a:p>
          <a:p>
            <a:pPr marL="1200150" lvl="2" indent="-285750">
              <a:buFont typeface="Arial" panose="020B0604020202020204" pitchFamily="34" charset="0"/>
              <a:buChar char="•"/>
            </a:pPr>
            <a:endParaRPr lang="en-GB" sz="1400" dirty="0">
              <a:solidFill>
                <a:srgbClr val="002060"/>
              </a:solidFill>
              <a:ea typeface="Times New Roman" panose="02020603050405020304" pitchFamily="18" charset="0"/>
              <a:cs typeface="Times New Roman" panose="02020603050405020304" pitchFamily="18" charset="0"/>
            </a:endParaRPr>
          </a:p>
          <a:p>
            <a:pPr algn="just"/>
            <a:r>
              <a:rPr lang="en-GB" sz="1400" b="1" dirty="0">
                <a:solidFill>
                  <a:srgbClr val="002060"/>
                </a:solidFill>
                <a:ea typeface="Times New Roman" panose="02020603050405020304" pitchFamily="18" charset="0"/>
                <a:cs typeface="Times New Roman" panose="02020603050405020304" pitchFamily="18" charset="0"/>
              </a:rPr>
              <a:t>2) ACCELERATOR-BASED HEP and NUCLEAR PHYS ESFRI Landscape</a:t>
            </a:r>
          </a:p>
          <a:p>
            <a:pPr algn="just"/>
            <a:r>
              <a:rPr lang="en-GB" sz="1400" dirty="0">
                <a:solidFill>
                  <a:srgbClr val="002060"/>
                </a:solidFill>
                <a:ea typeface="Times New Roman" panose="02020603050405020304" pitchFamily="18" charset="0"/>
                <a:cs typeface="Times New Roman" panose="02020603050405020304" pitchFamily="18" charset="0"/>
              </a:rPr>
              <a:t>     NUPPEC, CERN, ECFA:</a:t>
            </a:r>
          </a:p>
          <a:p>
            <a:pPr marL="742950" lvl="1" indent="-285750" algn="just">
              <a:buFontTx/>
              <a:buChar char="-"/>
            </a:pPr>
            <a:r>
              <a:rPr lang="en-GB" sz="1400" dirty="0">
                <a:solidFill>
                  <a:srgbClr val="002060"/>
                </a:solidFill>
                <a:ea typeface="Times New Roman" panose="02020603050405020304" pitchFamily="18" charset="0"/>
                <a:cs typeface="Times New Roman" panose="02020603050405020304" pitchFamily="18" charset="0"/>
              </a:rPr>
              <a:t>committing in bridging with others for a PSE-INFRASERV project; </a:t>
            </a:r>
          </a:p>
          <a:p>
            <a:pPr marL="742950" lvl="1" indent="-285750" algn="just">
              <a:buFontTx/>
              <a:buChar char="-"/>
            </a:pPr>
            <a:r>
              <a:rPr lang="en-GB" sz="1400" dirty="0">
                <a:solidFill>
                  <a:srgbClr val="002060"/>
                </a:solidFill>
                <a:ea typeface="Times New Roman" panose="02020603050405020304" pitchFamily="18" charset="0"/>
                <a:cs typeface="Times New Roman" panose="02020603050405020304" pitchFamily="18" charset="0"/>
              </a:rPr>
              <a:t>promoting the pan-European ESCAPE cluster towards their communities;</a:t>
            </a:r>
          </a:p>
          <a:p>
            <a:pPr marL="742950" lvl="1" indent="-285750" algn="just">
              <a:buFontTx/>
              <a:buChar char="-"/>
            </a:pPr>
            <a:r>
              <a:rPr lang="en-GB" sz="1400" dirty="0">
                <a:solidFill>
                  <a:srgbClr val="002060"/>
                </a:solidFill>
                <a:ea typeface="Times New Roman" panose="02020603050405020304" pitchFamily="18" charset="0"/>
                <a:cs typeface="Times New Roman" panose="02020603050405020304" pitchFamily="18" charset="0"/>
              </a:rPr>
              <a:t>strengthening synergies with </a:t>
            </a:r>
            <a:r>
              <a:rPr lang="en-GB" sz="1400" dirty="0" err="1">
                <a:solidFill>
                  <a:srgbClr val="002060"/>
                </a:solidFill>
                <a:ea typeface="Times New Roman" panose="02020603050405020304" pitchFamily="18" charset="0"/>
                <a:cs typeface="Times New Roman" panose="02020603050405020304" pitchFamily="18" charset="0"/>
              </a:rPr>
              <a:t>Astrop</a:t>
            </a:r>
            <a:r>
              <a:rPr lang="en-GB" sz="1400" dirty="0">
                <a:solidFill>
                  <a:srgbClr val="002060"/>
                </a:solidFill>
                <a:ea typeface="Times New Roman" panose="02020603050405020304" pitchFamily="18" charset="0"/>
                <a:cs typeface="Times New Roman" panose="02020603050405020304" pitchFamily="18" charset="0"/>
              </a:rPr>
              <a:t>. ESFRIs in the fields of Research and Innovation services; </a:t>
            </a:r>
          </a:p>
          <a:p>
            <a:pPr marL="742950" lvl="1" indent="-285750" algn="just">
              <a:buFontTx/>
              <a:buChar char="-"/>
            </a:pPr>
            <a:r>
              <a:rPr lang="en-GB" sz="1400" dirty="0">
                <a:solidFill>
                  <a:srgbClr val="002060"/>
                </a:solidFill>
                <a:ea typeface="Times New Roman" panose="02020603050405020304" pitchFamily="18" charset="0"/>
                <a:cs typeface="Times New Roman" panose="02020603050405020304" pitchFamily="18" charset="0"/>
              </a:rPr>
              <a:t>deploying and coordinating a federated PSE “access-programme” series of services, pathways, projects and tools (to facilities and technological platforms).</a:t>
            </a:r>
          </a:p>
          <a:p>
            <a:pPr marL="742950" lvl="1" indent="-285750" algn="just">
              <a:buFontTx/>
              <a:buChar char="-"/>
            </a:pPr>
            <a:r>
              <a:rPr lang="en-GB" sz="1400" b="1" dirty="0">
                <a:solidFill>
                  <a:srgbClr val="002060"/>
                </a:solidFill>
                <a:ea typeface="Times New Roman" panose="02020603050405020304" pitchFamily="18" charset="0"/>
                <a:cs typeface="Times New Roman" panose="02020603050405020304" pitchFamily="18" charset="0"/>
              </a:rPr>
              <a:t>… to be completed …</a:t>
            </a:r>
          </a:p>
          <a:p>
            <a:pPr marL="1200150" lvl="2" indent="-285750">
              <a:buFont typeface="Arial" panose="020B0604020202020204" pitchFamily="34" charset="0"/>
              <a:buChar char="•"/>
            </a:pPr>
            <a:endParaRPr lang="en-GB" sz="1400" dirty="0">
              <a:solidFill>
                <a:srgbClr val="002060"/>
              </a:solidFill>
              <a:ea typeface="Times New Roman" panose="02020603050405020304" pitchFamily="18" charset="0"/>
              <a:cs typeface="Times New Roman" panose="02020603050405020304" pitchFamily="18" charset="0"/>
            </a:endParaRPr>
          </a:p>
          <a:p>
            <a:pPr algn="just"/>
            <a:r>
              <a:rPr lang="en-GB" sz="1400" b="1" dirty="0">
                <a:solidFill>
                  <a:srgbClr val="002060"/>
                </a:solidFill>
                <a:ea typeface="Times New Roman" panose="02020603050405020304" pitchFamily="18" charset="0"/>
                <a:cs typeface="Times New Roman" panose="02020603050405020304" pitchFamily="18" charset="0"/>
              </a:rPr>
              <a:t>3) ASTROPARTICLE ESFRIs </a:t>
            </a:r>
            <a:r>
              <a:rPr lang="en-GB" sz="1400" i="1" dirty="0">
                <a:solidFill>
                  <a:srgbClr val="002060"/>
                </a:solidFill>
                <a:ea typeface="Times New Roman" panose="02020603050405020304" pitchFamily="18" charset="0"/>
                <a:cs typeface="Times New Roman" panose="02020603050405020304" pitchFamily="18" charset="0"/>
              </a:rPr>
              <a:t>(if needed and not merged with (1))</a:t>
            </a:r>
          </a:p>
          <a:p>
            <a:pPr algn="just"/>
            <a:r>
              <a:rPr lang="en-GB" sz="1400" dirty="0">
                <a:solidFill>
                  <a:srgbClr val="002060"/>
                </a:solidFill>
                <a:ea typeface="Times New Roman" panose="02020603050405020304" pitchFamily="18" charset="0"/>
                <a:cs typeface="Times New Roman" panose="02020603050405020304" pitchFamily="18" charset="0"/>
              </a:rPr>
              <a:t>     APPEC and individual ESFRIs </a:t>
            </a:r>
          </a:p>
          <a:p>
            <a:pPr lvl="1" algn="just"/>
            <a:r>
              <a:rPr lang="en-GB" sz="1400" dirty="0">
                <a:solidFill>
                  <a:srgbClr val="002060"/>
                </a:solidFill>
                <a:ea typeface="Times New Roman" panose="02020603050405020304" pitchFamily="18" charset="0"/>
                <a:cs typeface="Times New Roman" panose="02020603050405020304" pitchFamily="18" charset="0"/>
              </a:rPr>
              <a:t>-     committing in bridging with others for a PSE-INFRASERV project; </a:t>
            </a:r>
          </a:p>
          <a:p>
            <a:pPr marL="742950" lvl="1" indent="-285750" algn="just">
              <a:buFontTx/>
              <a:buChar char="-"/>
            </a:pPr>
            <a:r>
              <a:rPr lang="en-GB" sz="1400" dirty="0">
                <a:solidFill>
                  <a:srgbClr val="002060"/>
                </a:solidFill>
                <a:ea typeface="Times New Roman" panose="02020603050405020304" pitchFamily="18" charset="0"/>
                <a:cs typeface="Times New Roman" panose="02020603050405020304" pitchFamily="18" charset="0"/>
              </a:rPr>
              <a:t>driving and striving cross-fertilisation WG (within ‘ESCAPE-enhance’/ JENA++ like framework and further when applicable). </a:t>
            </a:r>
          </a:p>
          <a:p>
            <a:pPr marL="742950" lvl="1" indent="-285750" algn="just">
              <a:buFontTx/>
              <a:buChar char="-"/>
            </a:pPr>
            <a:r>
              <a:rPr lang="en-GB" sz="1400" dirty="0">
                <a:solidFill>
                  <a:srgbClr val="002060"/>
                </a:solidFill>
                <a:ea typeface="Times New Roman" panose="02020603050405020304" pitchFamily="18" charset="0"/>
                <a:cs typeface="Times New Roman" panose="02020603050405020304" pitchFamily="18" charset="0"/>
              </a:rPr>
              <a:t>engaging in supporting the ESCAPE’s executive programme and helping the cluster in reaching out further RIs;</a:t>
            </a:r>
          </a:p>
          <a:p>
            <a:pPr marL="742950" lvl="1" indent="-285750" algn="just">
              <a:buFontTx/>
              <a:buChar char="-"/>
            </a:pPr>
            <a:r>
              <a:rPr lang="en-GB" sz="1400" dirty="0">
                <a:solidFill>
                  <a:srgbClr val="002060"/>
                </a:solidFill>
                <a:ea typeface="Times New Roman" panose="02020603050405020304" pitchFamily="18" charset="0"/>
                <a:cs typeface="Times New Roman" panose="02020603050405020304" pitchFamily="18" charset="0"/>
              </a:rPr>
              <a:t>strengthening synergies on access programmes and data services (e.g. Virtual Observatory services); </a:t>
            </a:r>
          </a:p>
          <a:p>
            <a:pPr marL="742950" lvl="1" indent="-285750" algn="just">
              <a:buFontTx/>
              <a:buChar char="-"/>
            </a:pPr>
            <a:r>
              <a:rPr lang="en-GB" sz="1400" b="1" dirty="0">
                <a:solidFill>
                  <a:srgbClr val="002060"/>
                </a:solidFill>
                <a:ea typeface="Times New Roman" panose="02020603050405020304" pitchFamily="18" charset="0"/>
                <a:cs typeface="Times New Roman" panose="02020603050405020304" pitchFamily="18" charset="0"/>
              </a:rPr>
              <a:t>… to be completed ..</a:t>
            </a:r>
          </a:p>
          <a:p>
            <a:pPr algn="just"/>
            <a:endParaRPr lang="en-GB" sz="1600" dirty="0">
              <a:solidFill>
                <a:srgbClr val="002060"/>
              </a:solidFill>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490964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E92463-1F99-7062-74B7-2438B8D1A7B3}"/>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F0653D36-60B1-76F7-C94A-3AF6BE958207}"/>
              </a:ext>
            </a:extLst>
          </p:cNvPr>
          <p:cNvSpPr txBox="1"/>
          <p:nvPr/>
        </p:nvSpPr>
        <p:spPr>
          <a:xfrm>
            <a:off x="312340" y="650247"/>
            <a:ext cx="11151476" cy="1969770"/>
          </a:xfrm>
          <a:prstGeom prst="rect">
            <a:avLst/>
          </a:prstGeom>
          <a:noFill/>
        </p:spPr>
        <p:txBody>
          <a:bodyPr wrap="square">
            <a:spAutoFit/>
          </a:bodyPr>
          <a:lstStyle/>
          <a:p>
            <a:pPr algn="just"/>
            <a:r>
              <a:rPr lang="en-GB" sz="1400" b="1" dirty="0">
                <a:solidFill>
                  <a:srgbClr val="002060"/>
                </a:solidFill>
                <a:ea typeface="Times New Roman" panose="02020603050405020304" pitchFamily="18" charset="0"/>
                <a:cs typeface="Times New Roman" panose="02020603050405020304" pitchFamily="18" charset="0"/>
              </a:rPr>
              <a:t>WP1-TASK 2 – Strengthening/improving coordination and enhancing representativeness of sectorial ESFRIs. </a:t>
            </a:r>
          </a:p>
          <a:p>
            <a:pPr algn="just"/>
            <a:endParaRPr lang="en-GB" sz="1400" b="1" dirty="0">
              <a:solidFill>
                <a:srgbClr val="002060"/>
              </a:solidFill>
              <a:ea typeface="Times New Roman" panose="02020603050405020304" pitchFamily="18" charset="0"/>
              <a:cs typeface="Times New Roman" panose="02020603050405020304" pitchFamily="18" charset="0"/>
            </a:endParaRPr>
          </a:p>
          <a:p>
            <a:pPr algn="just"/>
            <a:r>
              <a:rPr lang="en-GB" sz="1600" b="1" dirty="0">
                <a:solidFill>
                  <a:srgbClr val="002060"/>
                </a:solidFill>
                <a:ea typeface="Times New Roman" panose="02020603050405020304" pitchFamily="18" charset="0"/>
                <a:cs typeface="Times New Roman" panose="02020603050405020304" pitchFamily="18" charset="0"/>
              </a:rPr>
              <a:t>4) ANALYTICAL PHYISCAL SCIENCES ESFRI Landscape</a:t>
            </a:r>
          </a:p>
          <a:p>
            <a:pPr algn="just"/>
            <a:r>
              <a:rPr lang="en-GB" sz="1600" dirty="0">
                <a:solidFill>
                  <a:srgbClr val="002060"/>
                </a:solidFill>
                <a:ea typeface="Times New Roman" panose="02020603050405020304" pitchFamily="18" charset="0"/>
                <a:cs typeface="Times New Roman" panose="02020603050405020304" pitchFamily="18" charset="0"/>
              </a:rPr>
              <a:t>           Methodological groupings (LEAPS, LENS, LASERLAB, e-DREAMS/IMPRESS…)</a:t>
            </a:r>
          </a:p>
          <a:p>
            <a:pPr marL="742950" lvl="1" indent="-285750" algn="just">
              <a:buFontTx/>
              <a:buChar char="-"/>
            </a:pPr>
            <a:r>
              <a:rPr lang="en-GB" sz="1600" dirty="0">
                <a:solidFill>
                  <a:srgbClr val="002060"/>
                </a:solidFill>
                <a:ea typeface="Times New Roman" panose="02020603050405020304" pitchFamily="18" charset="0"/>
                <a:cs typeface="Times New Roman" panose="02020603050405020304" pitchFamily="18" charset="0"/>
              </a:rPr>
              <a:t>committing in bridging with others for a PSE-INFRASERV project; </a:t>
            </a:r>
          </a:p>
          <a:p>
            <a:pPr marL="742950" lvl="1" indent="-285750" algn="just">
              <a:buFontTx/>
              <a:buChar char="-"/>
            </a:pPr>
            <a:r>
              <a:rPr lang="en-GB" sz="1600" b="1" dirty="0">
                <a:solidFill>
                  <a:srgbClr val="002060"/>
                </a:solidFill>
                <a:ea typeface="Times New Roman" panose="02020603050405020304" pitchFamily="18" charset="0"/>
                <a:cs typeface="Times New Roman" panose="02020603050405020304" pitchFamily="18" charset="0"/>
              </a:rPr>
              <a:t>… to be completed … (waiting for own statements)</a:t>
            </a:r>
          </a:p>
          <a:p>
            <a:pPr marL="1200150" lvl="2" indent="-285750">
              <a:buFont typeface="Arial" panose="020B0604020202020204" pitchFamily="34" charset="0"/>
              <a:buChar char="•"/>
            </a:pPr>
            <a:endParaRPr lang="en-GB" sz="1400" dirty="0">
              <a:solidFill>
                <a:srgbClr val="002060"/>
              </a:solidFill>
              <a:ea typeface="Times New Roman" panose="02020603050405020304" pitchFamily="18" charset="0"/>
              <a:cs typeface="Times New Roman" panose="02020603050405020304" pitchFamily="18" charset="0"/>
            </a:endParaRPr>
          </a:p>
          <a:p>
            <a:pPr algn="just"/>
            <a:endParaRPr lang="en-GB" sz="1600" dirty="0">
              <a:solidFill>
                <a:srgbClr val="002060"/>
              </a:solidFill>
              <a:ea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89E48A5A-0FD2-6334-3D11-E1D6FADB912B}"/>
              </a:ext>
            </a:extLst>
          </p:cNvPr>
          <p:cNvSpPr txBox="1"/>
          <p:nvPr/>
        </p:nvSpPr>
        <p:spPr>
          <a:xfrm>
            <a:off x="312340" y="2268214"/>
            <a:ext cx="11151476" cy="1754326"/>
          </a:xfrm>
          <a:prstGeom prst="rect">
            <a:avLst/>
          </a:prstGeom>
          <a:noFill/>
        </p:spPr>
        <p:txBody>
          <a:bodyPr wrap="square">
            <a:spAutoFit/>
          </a:bodyPr>
          <a:lstStyle/>
          <a:p>
            <a:pPr algn="just"/>
            <a:endParaRPr lang="en-GB" sz="1400" b="1" dirty="0">
              <a:solidFill>
                <a:srgbClr val="002060"/>
              </a:solidFill>
              <a:ea typeface="Times New Roman" panose="02020603050405020304" pitchFamily="18" charset="0"/>
              <a:cs typeface="Times New Roman" panose="02020603050405020304" pitchFamily="18" charset="0"/>
            </a:endParaRPr>
          </a:p>
          <a:p>
            <a:pPr algn="just"/>
            <a:r>
              <a:rPr lang="en-GB" sz="1600" b="1" dirty="0">
                <a:solidFill>
                  <a:srgbClr val="002060"/>
                </a:solidFill>
                <a:ea typeface="Times New Roman" panose="02020603050405020304" pitchFamily="18" charset="0"/>
                <a:cs typeface="Times New Roman" panose="02020603050405020304" pitchFamily="18" charset="0"/>
              </a:rPr>
              <a:t>5) Multi-Method PHYISCAL SCIENCES ESFRI Landscape</a:t>
            </a:r>
          </a:p>
          <a:p>
            <a:pPr algn="just"/>
            <a:r>
              <a:rPr lang="en-GB" sz="1600" dirty="0">
                <a:solidFill>
                  <a:srgbClr val="002060"/>
                </a:solidFill>
                <a:ea typeface="Times New Roman" panose="02020603050405020304" pitchFamily="18" charset="0"/>
                <a:cs typeface="Times New Roman" panose="02020603050405020304" pitchFamily="18" charset="0"/>
              </a:rPr>
              <a:t>           Multi-technique research infrastructures (CERIC-ERIC, NFFA-Europe…) </a:t>
            </a:r>
          </a:p>
          <a:p>
            <a:pPr marL="742950" lvl="1" indent="-285750" algn="just">
              <a:buFontTx/>
              <a:buChar char="-"/>
            </a:pPr>
            <a:r>
              <a:rPr lang="en-GB" sz="1600" dirty="0">
                <a:solidFill>
                  <a:srgbClr val="002060"/>
                </a:solidFill>
                <a:ea typeface="Times New Roman" panose="02020603050405020304" pitchFamily="18" charset="0"/>
                <a:cs typeface="Times New Roman" panose="02020603050405020304" pitchFamily="18" charset="0"/>
              </a:rPr>
              <a:t>committing in bridging with others for a PSE-INFRASERV project; </a:t>
            </a:r>
          </a:p>
          <a:p>
            <a:pPr marL="742950" lvl="1" indent="-285750" algn="just">
              <a:buFontTx/>
              <a:buChar char="-"/>
            </a:pPr>
            <a:r>
              <a:rPr lang="en-GB" sz="1600" b="1" dirty="0">
                <a:solidFill>
                  <a:srgbClr val="002060"/>
                </a:solidFill>
                <a:ea typeface="Times New Roman" panose="02020603050405020304" pitchFamily="18" charset="0"/>
                <a:cs typeface="Times New Roman" panose="02020603050405020304" pitchFamily="18" charset="0"/>
              </a:rPr>
              <a:t>… to be completed … (waiting for own statements)</a:t>
            </a:r>
          </a:p>
          <a:p>
            <a:pPr marL="1200150" lvl="2" indent="-285750">
              <a:buFont typeface="Arial" panose="020B0604020202020204" pitchFamily="34" charset="0"/>
              <a:buChar char="•"/>
            </a:pPr>
            <a:endParaRPr lang="en-GB" sz="1400" dirty="0">
              <a:solidFill>
                <a:srgbClr val="002060"/>
              </a:solidFill>
              <a:ea typeface="Times New Roman" panose="02020603050405020304" pitchFamily="18" charset="0"/>
              <a:cs typeface="Times New Roman" panose="02020603050405020304" pitchFamily="18" charset="0"/>
            </a:endParaRPr>
          </a:p>
          <a:p>
            <a:pPr algn="just"/>
            <a:endParaRPr lang="en-GB" sz="1600" dirty="0">
              <a:solidFill>
                <a:srgbClr val="002060"/>
              </a:solidFill>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4193797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5150</TotalTime>
  <Words>3178</Words>
  <Application>Microsoft Macintosh PowerPoint</Application>
  <PresentationFormat>Grand écran</PresentationFormat>
  <Paragraphs>201</Paragraphs>
  <Slides>16</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16</vt:i4>
      </vt:variant>
    </vt:vector>
  </HeadingPairs>
  <TitlesOfParts>
    <vt:vector size="23" baseType="lpstr">
      <vt:lpstr>Aptos</vt:lpstr>
      <vt:lpstr>Aptos Display</vt:lpstr>
      <vt:lpstr>Arial</vt:lpstr>
      <vt:lpstr>Calibri</vt:lpstr>
      <vt:lpstr>Times New Roman</vt:lpstr>
      <vt:lpstr>Wingdings</vt:lpstr>
      <vt:lpstr>Office Theme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Giorgio Rossi</dc:creator>
  <cp:lastModifiedBy>Giovanni Lamanna</cp:lastModifiedBy>
  <cp:revision>21</cp:revision>
  <dcterms:created xsi:type="dcterms:W3CDTF">2026-04-12T06:25:59Z</dcterms:created>
  <dcterms:modified xsi:type="dcterms:W3CDTF">2026-04-16T18:10:37Z</dcterms:modified>
</cp:coreProperties>
</file>