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74" r:id="rId2"/>
    <p:sldId id="284" r:id="rId3"/>
    <p:sldId id="258" r:id="rId4"/>
    <p:sldId id="289" r:id="rId5"/>
    <p:sldId id="279" r:id="rId6"/>
    <p:sldId id="260" r:id="rId7"/>
    <p:sldId id="292" r:id="rId8"/>
    <p:sldId id="262" r:id="rId9"/>
    <p:sldId id="263" r:id="rId10"/>
    <p:sldId id="290" r:id="rId11"/>
    <p:sldId id="264" r:id="rId12"/>
    <p:sldId id="265" r:id="rId13"/>
    <p:sldId id="28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2" r:id="rId22"/>
    <p:sldId id="286" r:id="rId23"/>
    <p:sldId id="287" r:id="rId24"/>
    <p:sldId id="288" r:id="rId25"/>
    <p:sldId id="283" r:id="rId26"/>
    <p:sldId id="275" r:id="rId27"/>
    <p:sldId id="281" r:id="rId28"/>
    <p:sldId id="276" r:id="rId29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2"/>
    <p:restoredTop sz="96405"/>
  </p:normalViewPr>
  <p:slideViewPr>
    <p:cSldViewPr snapToGrid="0" snapToObjects="1">
      <p:cViewPr varScale="1">
        <p:scale>
          <a:sx n="119" d="100"/>
          <a:sy n="119" d="100"/>
        </p:scale>
        <p:origin x="22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9B7A6-9A2D-8040-9EA8-4E13C9784E91}" type="datetimeFigureOut">
              <a:rPr lang="en-CH" smtClean="0"/>
              <a:t>21.06.2026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2499F-A201-2341-888C-EFEE82F0C7D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8648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2499F-A201-2341-888C-EFEE82F0C7DA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4500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2DA71-2150-9743-9233-0C77D6A69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86BAF4-90ED-6B47-B053-F7D7FAB88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B2603-1673-A84B-8648-37F536081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8AA66-8888-3F41-8E5C-4D1A790C22A9}" type="datetime1">
              <a:rPr lang="de-CH" smtClean="0"/>
              <a:t>21.06.26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FB792-05DF-A84A-8A58-697C2003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F7D3-31DB-BB4F-8B15-8C852355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0194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00B0F0">
            <a:alpha val="3036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B00065-13D1-4E41-B26D-0E4DC402C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5998"/>
            <a:ext cx="12192000" cy="542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2E951-2EF2-7642-AC60-9008D5B6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7"/>
            <a:ext cx="10515600" cy="5367666"/>
          </a:xfrm>
        </p:spPr>
        <p:txBody>
          <a:bodyPr/>
          <a:lstStyle>
            <a:lvl1pPr marL="349200" indent="-349200">
              <a:lnSpc>
                <a:spcPct val="100000"/>
              </a:lnSpc>
              <a:buClr>
                <a:srgbClr val="0432FF"/>
              </a:buClr>
              <a:buFont typeface="Wingdings" pitchFamily="2" charset="2"/>
              <a:buChar char="§"/>
              <a:defRPr baseline="0">
                <a:latin typeface="Arial" panose="020B0604020202020204" pitchFamily="34" charset="0"/>
              </a:defRPr>
            </a:lvl1pPr>
            <a:lvl2pPr marL="685800" indent="-300600">
              <a:lnSpc>
                <a:spcPct val="100000"/>
              </a:lnSpc>
              <a:buClr>
                <a:schemeClr val="tx1"/>
              </a:buClr>
              <a:defRPr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99000" indent="-300600">
              <a:lnSpc>
                <a:spcPct val="100000"/>
              </a:lnSpc>
              <a:buClr>
                <a:srgbClr val="0432FF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76200" indent="-264600">
              <a:lnSpc>
                <a:spcPct val="100000"/>
              </a:lnSpc>
              <a:buClr>
                <a:schemeClr val="tx1"/>
              </a:buClr>
              <a:defRPr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53400" indent="-264600">
              <a:lnSpc>
                <a:spcPct val="100000"/>
              </a:lnSpc>
              <a:buClr>
                <a:srgbClr val="0432FF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CH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D0C15CC-CF03-0C44-9FEF-F0F669C37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84"/>
            <a:ext cx="10515600" cy="662753"/>
          </a:xfrm>
        </p:spPr>
        <p:txBody>
          <a:bodyPr/>
          <a:lstStyle>
            <a:lvl1pPr algn="ctr">
              <a:defRPr baseline="0">
                <a:solidFill>
                  <a:srgbClr val="7030A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C558E-35D9-1E45-B682-C1C55FCA2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6562" y="6398390"/>
            <a:ext cx="633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0E188-2DB2-0D47-B360-D4F94D265CB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5804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23EA99-8E0F-6146-B42C-8C530B73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3C523-34CC-2846-8CDB-3B7344AC2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2E6B6-A750-3346-A6E4-928D57E4A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9C0A-06DC-F348-AEEC-A9B44DFBCD14}" type="datetime1">
              <a:rPr lang="de-CH" smtClean="0"/>
              <a:t>21.06.26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9ED45-8B64-B64A-AE11-1AC5B09126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ECF48-D9F9-A942-B011-697D7D08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0E188-2DB2-0D47-B360-D4F94D265CB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1871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lcg.web.cern.ch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indico.in2p3.fr/event/39510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p-dep-sft.web.cern.ch/" TargetMode="External"/><Relationship Id="rId7" Type="http://schemas.openxmlformats.org/officeDocument/2006/relationships/hyperlink" Target="https://everse.software/" TargetMode="External"/><Relationship Id="rId2" Type="http://schemas.openxmlformats.org/officeDocument/2006/relationships/hyperlink" Target="https://indico.cern.ch/event/1505384/contributions/676908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wift.hep.ac.uk/" TargetMode="External"/><Relationship Id="rId5" Type="http://schemas.openxmlformats.org/officeDocument/2006/relationships/hyperlink" Target="https://iris-hep.org/" TargetMode="External"/><Relationship Id="rId4" Type="http://schemas.openxmlformats.org/officeDocument/2006/relationships/hyperlink" Target="https://hepsoftwarefoundation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1803/contributions/6966763/" TargetMode="External"/><Relationship Id="rId2" Type="http://schemas.openxmlformats.org/officeDocument/2006/relationships/hyperlink" Target="https://indico.cern.ch/event/1471803/contributions/6966459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cern.ch/category/20295/" TargetMode="External"/><Relationship Id="rId4" Type="http://schemas.openxmlformats.org/officeDocument/2006/relationships/hyperlink" Target="https://indico.cern.ch/event/1598655/contributions/7011097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3.hepix.org/benchmarking.html" TargetMode="External"/><Relationship Id="rId2" Type="http://schemas.openxmlformats.org/officeDocument/2006/relationships/hyperlink" Target="https://gitlab.cern.ch/hep-benchmarks/hep-sco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cern.ch/event/1471803/contributions/6967828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84669/contributions/6463518/subcontributions/548636" TargetMode="External"/><Relationship Id="rId2" Type="http://schemas.openxmlformats.org/officeDocument/2006/relationships/hyperlink" Target="https://indico.cern.ch/event/1696450/#8-accounting-plans-for-the-en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cern.ch/event/1471803/contributions/6967088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gtf.net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ernvm.cern.ch/fs/" TargetMode="External"/><Relationship Id="rId2" Type="http://schemas.openxmlformats.org/officeDocument/2006/relationships/hyperlink" Target="https://apptainer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cern.ch/event/1471803/contributions/6966495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jlab.org/event/459/contributions/11291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cern.ch/event/1598655/contributions/6988139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1803/contributions/6967431/" TargetMode="External"/><Relationship Id="rId2" Type="http://schemas.openxmlformats.org/officeDocument/2006/relationships/hyperlink" Target="https://twiki.cern.ch/twiki/bin/view/LCG/WlcgIpv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cern.ch/event/1602404/" TargetMode="External"/><Relationship Id="rId4" Type="http://schemas.openxmlformats.org/officeDocument/2006/relationships/hyperlink" Target="https://indico.cern.ch/event/1471803/contributions/6966478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lcg.web.cern.ch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1803/contributions/6967368/" TargetMode="External"/><Relationship Id="rId2" Type="http://schemas.openxmlformats.org/officeDocument/2006/relationships/hyperlink" Target="https://twiki.cern.ch/twiki/bin/view/LCG/MonitoringTaskForc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cern.ch/event/1471803/contributions/6967087/" TargetMode="External"/><Relationship Id="rId4" Type="http://schemas.openxmlformats.org/officeDocument/2006/relationships/hyperlink" Target="https://indico.cern.ch/event/1471803/contributions/6967114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LCG/BulkDataTransfers" TargetMode="External"/><Relationship Id="rId2" Type="http://schemas.openxmlformats.org/officeDocument/2006/relationships/hyperlink" Target="https://twiki.cern.ch/twiki/bin/view/LCG/WLCGAuthorizationW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ki.cern.ch/twiki/bin/view/LCG/TokenTrustTraceability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indigo-iam/iam/releases/tag/v1.14.0" TargetMode="External"/><Relationship Id="rId3" Type="http://schemas.openxmlformats.org/officeDocument/2006/relationships/hyperlink" Target="https://zenodo.org/records/17185276" TargetMode="External"/><Relationship Id="rId7" Type="http://schemas.openxmlformats.org/officeDocument/2006/relationships/hyperlink" Target="https://zenodo.org/records/19608058" TargetMode="External"/><Relationship Id="rId2" Type="http://schemas.openxmlformats.org/officeDocument/2006/relationships/hyperlink" Target="https://github.com/WLCG-AuthZ-WG/common-jwt-profile/releas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enodo.org/records/18392301" TargetMode="External"/><Relationship Id="rId5" Type="http://schemas.openxmlformats.org/officeDocument/2006/relationships/hyperlink" Target="https://zenodo.org/records/20734267" TargetMode="External"/><Relationship Id="rId4" Type="http://schemas.openxmlformats.org/officeDocument/2006/relationships/hyperlink" Target="https://zenodo.org/records/17937372" TargetMode="External"/><Relationship Id="rId9" Type="http://schemas.openxmlformats.org/officeDocument/2006/relationships/hyperlink" Target="https://indico.cern.ch/event/1471803/contributions/6967103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co.cern.ch/event/1471803/contributions/6967386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71803/contributions/6967087/" TargetMode="External"/><Relationship Id="rId2" Type="http://schemas.openxmlformats.org/officeDocument/2006/relationships/hyperlink" Target="https://indico.cern.ch/event/1471803/contributions/696647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cern.ch/event/1471803/contributions/6967093/" TargetMode="External"/><Relationship Id="rId4" Type="http://schemas.openxmlformats.org/officeDocument/2006/relationships/hyperlink" Target="https://indico.cern.ch/event/1622471/contributions/6945856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indico.cern.ch/categoryDisplay.py?categId=666" TargetMode="External"/><Relationship Id="rId3" Type="http://schemas.openxmlformats.org/officeDocument/2006/relationships/hyperlink" Target="https://twiki.cern.ch/twiki/bin/view/LCG/WLCGOperationsMeetings" TargetMode="External"/><Relationship Id="rId7" Type="http://schemas.openxmlformats.org/officeDocument/2006/relationships/hyperlink" Target="https://indico.cern.ch/category/18889/" TargetMode="External"/><Relationship Id="rId2" Type="http://schemas.openxmlformats.org/officeDocument/2006/relationships/hyperlink" Target="https://wlcg-ops.web.cern.ch/ops-coordination/operations-coordination-te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ki.cern.ch/twiki/bin/view/LCG/WebHome#Working_Groups" TargetMode="External"/><Relationship Id="rId5" Type="http://schemas.openxmlformats.org/officeDocument/2006/relationships/hyperlink" Target="https://twiki.cern.ch/twiki/bin/view/LCG/WebHome#Task_Forces" TargetMode="External"/><Relationship Id="rId4" Type="http://schemas.openxmlformats.org/officeDocument/2006/relationships/hyperlink" Target="https://twiki.cern.ch/twiki/bin/view/LCG/WLCGOpsCoordination" TargetMode="External"/><Relationship Id="rId9" Type="http://schemas.openxmlformats.org/officeDocument/2006/relationships/hyperlink" Target="http://indico.cern.ch/categoryDisplay.py?categId=890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gtf.net/" TargetMode="External"/><Relationship Id="rId13" Type="http://schemas.openxmlformats.org/officeDocument/2006/relationships/hyperlink" Target="https://www.perfsonar.net/" TargetMode="External"/><Relationship Id="rId3" Type="http://schemas.openxmlformats.org/officeDocument/2006/relationships/hyperlink" Target="https://indico.cern.ch/event/1471803/contributions/6966472/" TargetMode="External"/><Relationship Id="rId7" Type="http://schemas.openxmlformats.org/officeDocument/2006/relationships/hyperlink" Target="https://www.twgrid.org/" TargetMode="External"/><Relationship Id="rId12" Type="http://schemas.openxmlformats.org/officeDocument/2006/relationships/hyperlink" Target="https://indico.cern.ch/event/1566166/" TargetMode="External"/><Relationship Id="rId17" Type="http://schemas.openxmlformats.org/officeDocument/2006/relationships/hyperlink" Target="https://prace-ri.eu/" TargetMode="External"/><Relationship Id="rId2" Type="http://schemas.openxmlformats.org/officeDocument/2006/relationships/hyperlink" Target="https://www.egi.eu/service/check-in/" TargetMode="External"/><Relationship Id="rId16" Type="http://schemas.openxmlformats.org/officeDocument/2006/relationships/hyperlink" Target="https://eurohpc-ju.europa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g-htc.org/" TargetMode="External"/><Relationship Id="rId11" Type="http://schemas.openxmlformats.org/officeDocument/2006/relationships/hyperlink" Target="https://www.es.net/" TargetMode="External"/><Relationship Id="rId5" Type="http://schemas.openxmlformats.org/officeDocument/2006/relationships/hyperlink" Target="https://neic.no/affiliate-nt1/" TargetMode="External"/><Relationship Id="rId15" Type="http://schemas.openxmlformats.org/officeDocument/2006/relationships/hyperlink" Target="https://path-cc.io/" TargetMode="External"/><Relationship Id="rId10" Type="http://schemas.openxmlformats.org/officeDocument/2006/relationships/hyperlink" Target="https://geant.org/" TargetMode="External"/><Relationship Id="rId4" Type="http://schemas.openxmlformats.org/officeDocument/2006/relationships/hyperlink" Target="https://www.egi.eu/" TargetMode="External"/><Relationship Id="rId9" Type="http://schemas.openxmlformats.org/officeDocument/2006/relationships/hyperlink" Target="https://www.hepix.org/" TargetMode="External"/><Relationship Id="rId14" Type="http://schemas.openxmlformats.org/officeDocument/2006/relationships/hyperlink" Target="https://www.eosc-beyond.eu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almalinux.org/blog/our-value-is-our-values/" TargetMode="External"/><Relationship Id="rId3" Type="http://schemas.openxmlformats.org/officeDocument/2006/relationships/hyperlink" Target="https://github.com/CERN-CERT/pDNSSOC" TargetMode="External"/><Relationship Id="rId7" Type="http://schemas.openxmlformats.org/officeDocument/2006/relationships/hyperlink" Target="https://www.redhat.com/en/blog/furthering-evolution-centos-stream" TargetMode="External"/><Relationship Id="rId2" Type="http://schemas.openxmlformats.org/officeDocument/2006/relationships/hyperlink" Target="https://wlcg-soc-wg.web.cern.ch/infrastructur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dico.cern.ch/event/1459614/timetable/" TargetMode="External"/><Relationship Id="rId5" Type="http://schemas.openxmlformats.org/officeDocument/2006/relationships/hyperlink" Target="https://csc.web.cern.ch/" TargetMode="External"/><Relationship Id="rId4" Type="http://schemas.openxmlformats.org/officeDocument/2006/relationships/hyperlink" Target="https://indico.egi.eu/event/6931/sessions/5613/" TargetMode="External"/><Relationship Id="rId9" Type="http://schemas.openxmlformats.org/officeDocument/2006/relationships/hyperlink" Target="https://rockylinux.org/news/keeping-open-source-open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co.cern.ch/event/1471803/contributions/6968221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242E8F-8092-1F4F-8DBE-72F615A2F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5998"/>
            <a:ext cx="12192000" cy="5420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1B30D-D857-8E4D-AC05-97DB57486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644" y="6398390"/>
            <a:ext cx="559676" cy="365125"/>
          </a:xfrm>
        </p:spPr>
        <p:txBody>
          <a:bodyPr/>
          <a:lstStyle/>
          <a:p>
            <a:fld id="{12F0E188-2DB2-0D47-B360-D4F94D265CBA}" type="slidenum">
              <a:rPr lang="en-CH" smtClean="0"/>
              <a:t>1</a:t>
            </a:fld>
            <a:endParaRPr lang="en-C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E41CC7-EB04-3540-B4A4-8F7DABDB4E2F}"/>
              </a:ext>
            </a:extLst>
          </p:cNvPr>
          <p:cNvSpPr txBox="1">
            <a:spLocks/>
          </p:cNvSpPr>
          <p:nvPr/>
        </p:nvSpPr>
        <p:spPr>
          <a:xfrm>
            <a:off x="1685022" y="224603"/>
            <a:ext cx="8821955" cy="33132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WLCG evolution towards</a:t>
            </a:r>
            <a:b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High-Luminosity LHC</a:t>
            </a:r>
          </a:p>
          <a:p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from an Ops Coordination perspective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Litmaath, CERN</a:t>
            </a:r>
          </a:p>
          <a:p>
            <a:endParaRPr lang="en-US" sz="24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June 23, 2026</a:t>
            </a:r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21A90477-6EF8-EE3B-F423-341FF47BA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639" y="8592"/>
            <a:ext cx="881361" cy="881361"/>
          </a:xfrm>
          <a:prstGeom prst="rect">
            <a:avLst/>
          </a:prstGeom>
        </p:spPr>
      </p:pic>
      <p:pic>
        <p:nvPicPr>
          <p:cNvPr id="5" name="Picture 4">
            <a:hlinkClick r:id="rId5"/>
            <a:extLst>
              <a:ext uri="{FF2B5EF4-FFF2-40B4-BE49-F238E27FC236}">
                <a16:creationId xmlns:a16="http://schemas.microsoft.com/office/drawing/2014/main" id="{6077FB0A-F365-CB4B-6680-DC3C1EC71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40293"/>
            <a:ext cx="12192000" cy="2667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59DD74-BD14-CEDB-A93B-6858D54115E9}"/>
              </a:ext>
            </a:extLst>
          </p:cNvPr>
          <p:cNvSpPr txBox="1"/>
          <p:nvPr/>
        </p:nvSpPr>
        <p:spPr>
          <a:xfrm>
            <a:off x="4489822" y="6296660"/>
            <a:ext cx="3212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3200">
                <a:solidFill>
                  <a:schemeClr val="bg1"/>
                </a:solidFill>
              </a:rPr>
              <a:t>20 ans LCG France</a:t>
            </a:r>
          </a:p>
        </p:txBody>
      </p:sp>
    </p:spTree>
    <p:extLst>
      <p:ext uri="{BB962C8B-B14F-4D97-AF65-F5344CB8AC3E}">
        <p14:creationId xmlns:p14="http://schemas.microsoft.com/office/powerpoint/2010/main" val="146138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58810E-E499-55D0-6B28-51255B62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I</a:t>
            </a:r>
            <a:r>
              <a:rPr lang="en-CH"/>
              <a:t>mproved data formats for less space and faster processing</a:t>
            </a:r>
          </a:p>
          <a:p>
            <a:pPr lvl="1"/>
            <a:r>
              <a:rPr lang="en-CH">
                <a:hlinkClick r:id="rId2"/>
              </a:rPr>
              <a:t>RNTuple</a:t>
            </a:r>
            <a:endParaRPr lang="en-CH"/>
          </a:p>
          <a:p>
            <a:pPr lvl="1"/>
            <a:endParaRPr lang="en-CH"/>
          </a:p>
          <a:p>
            <a:r>
              <a:rPr lang="en-GB" dirty="0"/>
              <a:t>A</a:t>
            </a:r>
            <a:r>
              <a:rPr lang="en-CH"/>
              <a:t>lternative architectures for cheaper and/or faster processing</a:t>
            </a:r>
          </a:p>
          <a:p>
            <a:pPr lvl="1"/>
            <a:r>
              <a:rPr lang="en-CH"/>
              <a:t>ARM</a:t>
            </a:r>
          </a:p>
          <a:p>
            <a:pPr lvl="1"/>
            <a:r>
              <a:rPr lang="en-CH"/>
              <a:t>GPU</a:t>
            </a:r>
          </a:p>
          <a:p>
            <a:pPr lvl="1"/>
            <a:r>
              <a:rPr lang="en-GB" dirty="0"/>
              <a:t>After very extensive p</a:t>
            </a:r>
            <a:r>
              <a:rPr lang="en-CH"/>
              <a:t>hysics validation!</a:t>
            </a:r>
          </a:p>
          <a:p>
            <a:pPr lvl="1"/>
            <a:endParaRPr lang="en-CH"/>
          </a:p>
          <a:p>
            <a:r>
              <a:rPr lang="en-CH"/>
              <a:t> SW development groups, foundations and projects foster R&amp;D</a:t>
            </a:r>
          </a:p>
          <a:p>
            <a:pPr lvl="1"/>
            <a:r>
              <a:rPr lang="en-CH">
                <a:hlinkClick r:id="rId3"/>
              </a:rPr>
              <a:t>SFT</a:t>
            </a:r>
            <a:endParaRPr lang="en-CH"/>
          </a:p>
          <a:p>
            <a:pPr lvl="1"/>
            <a:r>
              <a:rPr lang="en-CH">
                <a:hlinkClick r:id="rId4"/>
              </a:rPr>
              <a:t>HSF</a:t>
            </a:r>
            <a:endParaRPr lang="en-CH"/>
          </a:p>
          <a:p>
            <a:pPr lvl="1"/>
            <a:r>
              <a:rPr lang="en-CH">
                <a:hlinkClick r:id="rId5"/>
              </a:rPr>
              <a:t>IRIS-HEP</a:t>
            </a:r>
            <a:endParaRPr lang="en-CH"/>
          </a:p>
          <a:p>
            <a:pPr lvl="1"/>
            <a:r>
              <a:rPr lang="en-CH">
                <a:hlinkClick r:id="rId6"/>
              </a:rPr>
              <a:t>SWIFT-HEP</a:t>
            </a:r>
            <a:endParaRPr lang="en-CH"/>
          </a:p>
          <a:p>
            <a:pPr lvl="1"/>
            <a:r>
              <a:rPr lang="en-CH">
                <a:hlinkClick r:id="rId7"/>
              </a:rPr>
              <a:t>EVERSE</a:t>
            </a:r>
            <a:endParaRPr lang="en-CH"/>
          </a:p>
          <a:p>
            <a:pPr lvl="1"/>
            <a:r>
              <a:rPr lang="en-CH"/>
              <a:t>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26915B-9C5F-EEF5-AA20-7206E768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</a:t>
            </a:r>
            <a:r>
              <a:rPr lang="en-CH"/>
              <a:t>omputing model &amp; SW evolution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8FB42-E76A-D615-0432-5DEEAB392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10</a:t>
            </a:fld>
            <a:endParaRPr lang="en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14EF6-2BCF-32BF-BBD5-907815F47DDC}"/>
              </a:ext>
            </a:extLst>
          </p:cNvPr>
          <p:cNvSpPr txBox="1"/>
          <p:nvPr/>
        </p:nvSpPr>
        <p:spPr>
          <a:xfrm>
            <a:off x="7582158" y="2464054"/>
            <a:ext cx="3488455" cy="1015663"/>
          </a:xfrm>
          <a:prstGeom prst="rect">
            <a:avLst/>
          </a:prstGeom>
          <a:noFill/>
          <a:ln w="25400"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b="0" i="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Quantum computing?</a:t>
            </a:r>
          </a:p>
          <a:p>
            <a:r>
              <a:rPr lang="en-GB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GB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 to </a:t>
            </a:r>
            <a:r>
              <a:rPr lang="en-GB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</a:t>
            </a:r>
            <a:r>
              <a:rPr lang="en-GB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classical systems, some day!</a:t>
            </a:r>
            <a:endParaRPr lang="en-CH" sz="20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63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C7A0DB-81FD-85ED-C49A-E9498C6DA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H">
                <a:hlinkClick r:id="rId2"/>
              </a:rPr>
              <a:t>HW cost trends</a:t>
            </a:r>
            <a:r>
              <a:rPr lang="en-CH"/>
              <a:t> – </a:t>
            </a:r>
            <a:r>
              <a:rPr lang="en-CH">
                <a:solidFill>
                  <a:srgbClr val="FF0000"/>
                </a:solidFill>
              </a:rPr>
              <a:t>badly hit by AI factories!</a:t>
            </a:r>
          </a:p>
          <a:p>
            <a:pPr lvl="3"/>
            <a:endParaRPr lang="en-CH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E</a:t>
            </a:r>
            <a:r>
              <a:rPr lang="en-CH">
                <a:solidFill>
                  <a:srgbClr val="FF0000"/>
                </a:solidFill>
              </a:rPr>
              <a:t>nergy costs </a:t>
            </a:r>
            <a:r>
              <a:rPr lang="en-CH"/>
              <a:t>may also rise, depending on the country</a:t>
            </a:r>
          </a:p>
          <a:p>
            <a:pPr lvl="1"/>
            <a:r>
              <a:rPr lang="en-GB" dirty="0"/>
              <a:t>P</a:t>
            </a:r>
            <a:r>
              <a:rPr lang="en-CH"/>
              <a:t>ower </a:t>
            </a:r>
            <a:r>
              <a:rPr lang="en-CH" i="1"/>
              <a:t>and</a:t>
            </a:r>
            <a:r>
              <a:rPr lang="en-CH"/>
              <a:t> cooling</a:t>
            </a:r>
          </a:p>
          <a:p>
            <a:pPr lvl="3"/>
            <a:endParaRPr lang="en-CH"/>
          </a:p>
          <a:p>
            <a:r>
              <a:rPr lang="en-GB" i="1" dirty="0"/>
              <a:t>A</a:t>
            </a:r>
            <a:r>
              <a:rPr lang="en-CH" i="1"/>
              <a:t>lternative architectures </a:t>
            </a:r>
            <a:r>
              <a:rPr lang="en-CH"/>
              <a:t>may be better in one or more ways</a:t>
            </a:r>
          </a:p>
          <a:p>
            <a:pPr lvl="1"/>
            <a:r>
              <a:rPr lang="en-GB" dirty="0"/>
              <a:t>Work </a:t>
            </a:r>
            <a:r>
              <a:rPr lang="en-CH"/>
              <a:t>per second per </a:t>
            </a:r>
            <a:r>
              <a:rPr lang="en-CH" b="1"/>
              <a:t>monetary</a:t>
            </a:r>
            <a:r>
              <a:rPr lang="en-CH"/>
              <a:t> / </a:t>
            </a:r>
            <a:r>
              <a:rPr lang="en-CH" b="1"/>
              <a:t>energy</a:t>
            </a:r>
            <a:r>
              <a:rPr lang="en-CH"/>
              <a:t> / </a:t>
            </a:r>
            <a:r>
              <a:rPr lang="en-CH" b="1"/>
              <a:t>sustainability</a:t>
            </a:r>
            <a:r>
              <a:rPr lang="en-CH"/>
              <a:t> budget</a:t>
            </a:r>
          </a:p>
          <a:p>
            <a:pPr lvl="3"/>
            <a:endParaRPr lang="en-CH" i="1"/>
          </a:p>
          <a:p>
            <a:r>
              <a:rPr lang="en-GB" dirty="0"/>
              <a:t>E</a:t>
            </a:r>
            <a:r>
              <a:rPr lang="en-CH"/>
              <a:t>nergy may also be saved at peak periods</a:t>
            </a:r>
          </a:p>
          <a:p>
            <a:pPr lvl="1"/>
            <a:r>
              <a:rPr lang="en-CH"/>
              <a:t>CPU frequency reduction</a:t>
            </a:r>
          </a:p>
          <a:p>
            <a:pPr lvl="1"/>
            <a:r>
              <a:rPr lang="en-GB" dirty="0"/>
              <a:t>Active</a:t>
            </a:r>
            <a:r>
              <a:rPr lang="en-CH"/>
              <a:t> capacity reduction</a:t>
            </a:r>
          </a:p>
          <a:p>
            <a:pPr lvl="3"/>
            <a:endParaRPr lang="en-CH"/>
          </a:p>
          <a:p>
            <a:r>
              <a:rPr lang="en-US" dirty="0"/>
              <a:t>Future: </a:t>
            </a:r>
            <a:r>
              <a:rPr lang="en-CH"/>
              <a:t>climate-neutral data centers…</a:t>
            </a:r>
          </a:p>
          <a:p>
            <a:pPr lvl="3"/>
            <a:endParaRPr lang="en-CH"/>
          </a:p>
          <a:p>
            <a:r>
              <a:rPr lang="en-GB" dirty="0"/>
              <a:t>N</a:t>
            </a:r>
            <a:r>
              <a:rPr lang="en-CH"/>
              <a:t>ow: </a:t>
            </a:r>
            <a:r>
              <a:rPr lang="en-CH" b="1">
                <a:solidFill>
                  <a:srgbClr val="0432FF"/>
                </a:solidFill>
              </a:rPr>
              <a:t>UPB in Bucharest </a:t>
            </a:r>
            <a:r>
              <a:rPr lang="en-CH"/>
              <a:t>is a </a:t>
            </a:r>
            <a:r>
              <a:rPr lang="en-CH">
                <a:solidFill>
                  <a:srgbClr val="0432FF"/>
                </a:solidFill>
                <a:hlinkClick r:id="rId3"/>
              </a:rPr>
              <a:t>new T1 center</a:t>
            </a:r>
            <a:r>
              <a:rPr lang="en-CH">
                <a:solidFill>
                  <a:srgbClr val="0432FF"/>
                </a:solidFill>
              </a:rPr>
              <a:t> </a:t>
            </a:r>
            <a:r>
              <a:rPr lang="en-CH"/>
              <a:t>for ALICE 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5E754C-820E-3303-3B30-16D8B903B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WLCG facility perspectives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42ECE-F266-FA5C-A28C-CABB6A2E5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11</a:t>
            </a:fld>
            <a:endParaRPr lang="en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1F0C0-3A7A-CCC7-2BF5-415E92732B13}"/>
              </a:ext>
            </a:extLst>
          </p:cNvPr>
          <p:cNvSpPr txBox="1"/>
          <p:nvPr/>
        </p:nvSpPr>
        <p:spPr>
          <a:xfrm>
            <a:off x="8667766" y="3758609"/>
            <a:ext cx="2418675" cy="1477328"/>
          </a:xfrm>
          <a:prstGeom prst="rect">
            <a:avLst/>
          </a:prstGeom>
          <a:solidFill>
            <a:srgbClr val="FFFF00"/>
          </a:solidFill>
          <a:ln w="25400"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CH"/>
              <a:t>Dec 2025 Workshop on </a:t>
            </a:r>
            <a:br>
              <a:rPr lang="en-CH"/>
            </a:br>
            <a:r>
              <a:rPr lang="en-CH"/>
              <a:t>Heterogeneous </a:t>
            </a:r>
            <a:br>
              <a:rPr lang="en-CH"/>
            </a:br>
            <a:r>
              <a:rPr lang="en-CH"/>
              <a:t>Architectures </a:t>
            </a:r>
            <a:r>
              <a:rPr lang="en-CH">
                <a:hlinkClick r:id="rId4"/>
              </a:rPr>
              <a:t>summary</a:t>
            </a:r>
            <a:endParaRPr lang="en-CH"/>
          </a:p>
          <a:p>
            <a:endParaRPr lang="en-CH"/>
          </a:p>
          <a:p>
            <a:r>
              <a:rPr lang="en-CH">
                <a:hlinkClick r:id="rId5"/>
              </a:rPr>
              <a:t>Sustainability Forum</a:t>
            </a:r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4936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7C9FF5-F12C-9B06-D99B-A7E035D26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515600" cy="5500063"/>
          </a:xfrm>
        </p:spPr>
        <p:txBody>
          <a:bodyPr>
            <a:normAutofit fontScale="85000" lnSpcReduction="20000"/>
          </a:bodyPr>
          <a:lstStyle/>
          <a:p>
            <a:r>
              <a:rPr lang="en-CH"/>
              <a:t>HL-LHC computing models foresee Analysis Facilities as a new type of resources</a:t>
            </a:r>
          </a:p>
          <a:p>
            <a:pPr lvl="3"/>
            <a:endParaRPr lang="en-CH"/>
          </a:p>
          <a:p>
            <a:r>
              <a:rPr lang="en-GB" dirty="0"/>
              <a:t>S</a:t>
            </a:r>
            <a:r>
              <a:rPr lang="en-CH"/>
              <a:t>ome WLCG facilities may want to offer such resources instead of traditional set-ups, or even in addition</a:t>
            </a:r>
          </a:p>
          <a:p>
            <a:pPr lvl="1"/>
            <a:r>
              <a:rPr lang="en-GB" dirty="0"/>
              <a:t>P</a:t>
            </a:r>
            <a:r>
              <a:rPr lang="en-CH"/>
              <a:t>roper recognition needed in pledges and accounting</a:t>
            </a:r>
          </a:p>
          <a:p>
            <a:pPr lvl="3"/>
            <a:endParaRPr lang="en-CH"/>
          </a:p>
          <a:p>
            <a:r>
              <a:rPr lang="en-GB" dirty="0"/>
              <a:t>I</a:t>
            </a:r>
            <a:r>
              <a:rPr lang="en-CH"/>
              <a:t>nput data must not too quickly become the bottleneck</a:t>
            </a:r>
          </a:p>
          <a:p>
            <a:pPr lvl="1"/>
            <a:r>
              <a:rPr lang="en-GB" dirty="0"/>
              <a:t>F</a:t>
            </a:r>
            <a:r>
              <a:rPr lang="en-CH"/>
              <a:t>ast local storage and network are needed (cf. HPC </a:t>
            </a:r>
            <a:r>
              <a:rPr lang="en-CH" i="1"/>
              <a:t>burst buffers</a:t>
            </a:r>
            <a:r>
              <a:rPr lang="en-CH"/>
              <a:t>)</a:t>
            </a:r>
          </a:p>
          <a:p>
            <a:pPr lvl="1"/>
            <a:r>
              <a:rPr lang="en-GB" dirty="0"/>
              <a:t>P</a:t>
            </a:r>
            <a:r>
              <a:rPr lang="en-CH"/>
              <a:t>ossibly in the form of caches, i.e. local data losses can be tolerated</a:t>
            </a:r>
          </a:p>
          <a:p>
            <a:pPr lvl="3"/>
            <a:endParaRPr lang="en-CH"/>
          </a:p>
          <a:p>
            <a:r>
              <a:rPr lang="en-GB" dirty="0"/>
              <a:t>P</a:t>
            </a:r>
            <a:r>
              <a:rPr lang="en-CH"/>
              <a:t>rofiting again from alternative architectures</a:t>
            </a:r>
          </a:p>
          <a:p>
            <a:pPr lvl="1"/>
            <a:r>
              <a:rPr lang="en-CH"/>
              <a:t>ARM</a:t>
            </a:r>
          </a:p>
          <a:p>
            <a:pPr lvl="1"/>
            <a:r>
              <a:rPr lang="en-CH"/>
              <a:t>GPU</a:t>
            </a:r>
          </a:p>
          <a:p>
            <a:pPr lvl="3"/>
            <a:endParaRPr lang="en-CH"/>
          </a:p>
          <a:p>
            <a:r>
              <a:rPr lang="en-GB" dirty="0"/>
              <a:t>U</a:t>
            </a:r>
            <a:r>
              <a:rPr lang="en-CH"/>
              <a:t>sers may access such services through notebooks</a:t>
            </a:r>
          </a:p>
          <a:p>
            <a:pPr lvl="1"/>
            <a:r>
              <a:rPr lang="en-GB" dirty="0"/>
              <a:t>A</a:t>
            </a:r>
            <a:r>
              <a:rPr lang="en-CH"/>
              <a:t>uto-scaling from the laptop to the grid…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05581A-AF3B-D2FF-2F24-54831679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Analysis Facilities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000A5-703C-1280-7E6C-BFBF3B2CA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92002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748622-7095-CBF0-41EA-DE9F2035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670628" cy="5589094"/>
          </a:xfrm>
        </p:spPr>
        <p:txBody>
          <a:bodyPr>
            <a:normAutofit/>
          </a:bodyPr>
          <a:lstStyle/>
          <a:p>
            <a:r>
              <a:rPr lang="en-CH">
                <a:hlinkClick r:id="rId2"/>
              </a:rPr>
              <a:t>HEPScore</a:t>
            </a:r>
            <a:r>
              <a:rPr lang="en-CH"/>
              <a:t> is a flexible, modern benchmarking suite</a:t>
            </a:r>
          </a:p>
          <a:p>
            <a:pPr lvl="1"/>
            <a:r>
              <a:rPr lang="en-GB" dirty="0"/>
              <a:t>B</a:t>
            </a:r>
            <a:r>
              <a:rPr lang="en-CH"/>
              <a:t>ased on containers and a configurable variety of reference workloads</a:t>
            </a:r>
          </a:p>
          <a:p>
            <a:pPr lvl="3"/>
            <a:endParaRPr lang="en-CH"/>
          </a:p>
          <a:p>
            <a:r>
              <a:rPr lang="en-CH">
                <a:solidFill>
                  <a:srgbClr val="7030A0"/>
                </a:solidFill>
                <a:hlinkClick r:id="rId3"/>
              </a:rPr>
              <a:t>HEPScore23</a:t>
            </a:r>
            <a:r>
              <a:rPr lang="en-CH">
                <a:solidFill>
                  <a:srgbClr val="7030A0"/>
                </a:solidFill>
              </a:rPr>
              <a:t> </a:t>
            </a:r>
            <a:r>
              <a:rPr lang="en-CH"/>
              <a:t>is a specific benchmark constructed from 7 modern HEP workloads</a:t>
            </a:r>
          </a:p>
          <a:p>
            <a:pPr lvl="1"/>
            <a:r>
              <a:rPr lang="en-GB" dirty="0"/>
              <a:t>R</a:t>
            </a:r>
            <a:r>
              <a:rPr lang="en-CH"/>
              <a:t>eleased for x86_64 </a:t>
            </a:r>
            <a:r>
              <a:rPr lang="en-CH" b="1"/>
              <a:t>and</a:t>
            </a:r>
            <a:r>
              <a:rPr lang="en-CH"/>
              <a:t> ARM</a:t>
            </a:r>
          </a:p>
          <a:p>
            <a:pPr lvl="1"/>
            <a:r>
              <a:rPr lang="en-GB" dirty="0"/>
              <a:t>A</a:t>
            </a:r>
            <a:r>
              <a:rPr lang="en-CH"/>
              <a:t>dopted by WLCG </a:t>
            </a:r>
            <a:r>
              <a:rPr lang="en-CH" b="1"/>
              <a:t>and</a:t>
            </a:r>
            <a:r>
              <a:rPr lang="en-CH"/>
              <a:t> EGI</a:t>
            </a:r>
          </a:p>
          <a:p>
            <a:pPr lvl="3"/>
            <a:endParaRPr lang="en-CH"/>
          </a:p>
          <a:p>
            <a:r>
              <a:rPr lang="en-US" dirty="0"/>
              <a:t>Under construction</a:t>
            </a:r>
            <a:r>
              <a:rPr lang="en-CH"/>
              <a:t>: </a:t>
            </a:r>
            <a:r>
              <a:rPr lang="en-CH" b="1"/>
              <a:t>GPU</a:t>
            </a:r>
            <a:r>
              <a:rPr lang="en-CH"/>
              <a:t> support, </a:t>
            </a:r>
            <a:r>
              <a:rPr lang="en-CH" b="1"/>
              <a:t>sustainability</a:t>
            </a:r>
            <a:r>
              <a:rPr lang="en-CH"/>
              <a:t> metrics, …</a:t>
            </a:r>
          </a:p>
          <a:p>
            <a:pPr lvl="3"/>
            <a:endParaRPr lang="en-CH"/>
          </a:p>
          <a:p>
            <a:r>
              <a:rPr lang="en-CH">
                <a:hlinkClick r:id="rId4"/>
              </a:rPr>
              <a:t>CHEP 2026 talk</a:t>
            </a:r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D807F2-6C98-CB53-1715-3BAE7735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</a:t>
            </a:r>
            <a:r>
              <a:rPr lang="en-CH"/>
              <a:t>enchmarking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AC899-CA14-8BC6-A256-4A5FB3E95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42050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748622-7095-CBF0-41EA-DE9F2035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670628" cy="5589094"/>
          </a:xfrm>
        </p:spPr>
        <p:txBody>
          <a:bodyPr>
            <a:normAutofit/>
          </a:bodyPr>
          <a:lstStyle/>
          <a:p>
            <a:r>
              <a:rPr lang="en-CH"/>
              <a:t>To support </a:t>
            </a:r>
            <a:r>
              <a:rPr lang="en-CH" i="1">
                <a:solidFill>
                  <a:srgbClr val="0432FF"/>
                </a:solidFill>
              </a:rPr>
              <a:t>new architectures</a:t>
            </a:r>
            <a:r>
              <a:rPr lang="en-CH"/>
              <a:t>, </a:t>
            </a:r>
            <a:r>
              <a:rPr lang="en-CH" i="1">
                <a:solidFill>
                  <a:srgbClr val="0432FF"/>
                </a:solidFill>
              </a:rPr>
              <a:t>sustainability</a:t>
            </a:r>
            <a:r>
              <a:rPr lang="en-CH"/>
              <a:t> </a:t>
            </a:r>
            <a:r>
              <a:rPr lang="en-CH" i="1">
                <a:solidFill>
                  <a:srgbClr val="0432FF"/>
                </a:solidFill>
              </a:rPr>
              <a:t>metrics</a:t>
            </a:r>
            <a:r>
              <a:rPr lang="en-CH"/>
              <a:t>, and different </a:t>
            </a:r>
            <a:r>
              <a:rPr lang="en-CH" i="1">
                <a:solidFill>
                  <a:srgbClr val="0432FF"/>
                </a:solidFill>
              </a:rPr>
              <a:t>types of resources </a:t>
            </a:r>
            <a:r>
              <a:rPr lang="en-CH"/>
              <a:t>(grid, HPC, cloud), the APEL legacy framework will be replaced with </a:t>
            </a:r>
            <a:r>
              <a:rPr lang="en-CH">
                <a:hlinkClick r:id="rId2"/>
              </a:rPr>
              <a:t>PEAR</a:t>
            </a:r>
            <a:r>
              <a:rPr lang="en-CH"/>
              <a:t> (Portal for Enhanced Accounting Records) at RAL and </a:t>
            </a:r>
            <a:r>
              <a:rPr lang="en-CH">
                <a:hlinkClick r:id="rId3"/>
              </a:rPr>
              <a:t>AUDITOR</a:t>
            </a:r>
            <a:r>
              <a:rPr lang="en-CH"/>
              <a:t> at EGI sites</a:t>
            </a:r>
          </a:p>
          <a:p>
            <a:pPr lvl="1"/>
            <a:r>
              <a:rPr lang="en-GB" dirty="0"/>
              <a:t>S</a:t>
            </a:r>
            <a:r>
              <a:rPr lang="en-CH"/>
              <a:t>upported by the ENSURE EU project (September 2026 – 2029)</a:t>
            </a:r>
          </a:p>
          <a:p>
            <a:pPr lvl="1"/>
            <a:r>
              <a:rPr lang="en-CH"/>
              <a:t>The legacy Accounting Portal will already be replaced in July!</a:t>
            </a:r>
          </a:p>
          <a:p>
            <a:pPr lvl="1"/>
            <a:endParaRPr lang="en-CH"/>
          </a:p>
          <a:p>
            <a:r>
              <a:rPr lang="en-CH">
                <a:hlinkClick r:id="rId4"/>
              </a:rPr>
              <a:t>CHEP 2026 talk</a:t>
            </a:r>
            <a:endParaRPr lang="en-CH"/>
          </a:p>
          <a:p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D807F2-6C98-CB53-1715-3BAE7735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Accounting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AC899-CA14-8BC6-A256-4A5FB3E95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12812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4F5412-8C4B-F48A-67CD-987A88A3D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H"/>
              <a:t>HPC centers are used by the experiments since many years</a:t>
            </a:r>
          </a:p>
          <a:p>
            <a:pPr lvl="1"/>
            <a:r>
              <a:rPr lang="en-GB" dirty="0"/>
              <a:t>Mostly o</a:t>
            </a:r>
            <a:r>
              <a:rPr lang="en-CH"/>
              <a:t>pportunistically so far</a:t>
            </a:r>
            <a:endParaRPr lang="en-GB" dirty="0"/>
          </a:p>
          <a:p>
            <a:pPr lvl="1"/>
            <a:r>
              <a:rPr lang="en-GB" dirty="0"/>
              <a:t>Also p</a:t>
            </a:r>
            <a:r>
              <a:rPr lang="en-CH"/>
              <a:t>art of NDGF-T1 pledges</a:t>
            </a:r>
          </a:p>
          <a:p>
            <a:pPr lvl="3"/>
            <a:endParaRPr lang="en-CH"/>
          </a:p>
          <a:p>
            <a:r>
              <a:rPr lang="en-GB" dirty="0"/>
              <a:t>S</a:t>
            </a:r>
            <a:r>
              <a:rPr lang="en-CH"/>
              <a:t>ome countries may intend to pledge HPC rather than HTC resources</a:t>
            </a:r>
          </a:p>
          <a:p>
            <a:pPr lvl="3"/>
            <a:endParaRPr lang="en-CH"/>
          </a:p>
          <a:p>
            <a:r>
              <a:rPr lang="en-GB" dirty="0"/>
              <a:t>V</a:t>
            </a:r>
            <a:r>
              <a:rPr lang="en-CH"/>
              <a:t>arious barriers have been reduced over the years, some still exist</a:t>
            </a:r>
          </a:p>
          <a:p>
            <a:pPr lvl="1"/>
            <a:r>
              <a:rPr lang="en-GB" dirty="0"/>
              <a:t>Operator a</a:t>
            </a:r>
            <a:r>
              <a:rPr lang="en-CH"/>
              <a:t>ccess controls</a:t>
            </a:r>
          </a:p>
          <a:p>
            <a:pPr lvl="1"/>
            <a:r>
              <a:rPr lang="en-GB" dirty="0"/>
              <a:t>N</a:t>
            </a:r>
            <a:r>
              <a:rPr lang="en-CH"/>
              <a:t>etwork access limitations</a:t>
            </a:r>
          </a:p>
          <a:p>
            <a:pPr lvl="1"/>
            <a:r>
              <a:rPr lang="en-GB" dirty="0"/>
              <a:t>L</a:t>
            </a:r>
            <a:r>
              <a:rPr lang="en-CH"/>
              <a:t>ack of CVMFS</a:t>
            </a:r>
          </a:p>
          <a:p>
            <a:pPr lvl="1"/>
            <a:r>
              <a:rPr lang="en-CH"/>
              <a:t>…</a:t>
            </a:r>
          </a:p>
          <a:p>
            <a:pPr lvl="3"/>
            <a:endParaRPr lang="en-CH"/>
          </a:p>
          <a:p>
            <a:r>
              <a:rPr lang="en-GB" dirty="0"/>
              <a:t>S</a:t>
            </a:r>
            <a:r>
              <a:rPr lang="en-CH"/>
              <a:t>ome can be worked around</a:t>
            </a:r>
          </a:p>
          <a:p>
            <a:pPr lvl="1"/>
            <a:r>
              <a:rPr lang="en-CH"/>
              <a:t>ARC CE data handling</a:t>
            </a:r>
          </a:p>
          <a:p>
            <a:pPr lvl="1"/>
            <a:r>
              <a:rPr lang="en-CH"/>
              <a:t>…</a:t>
            </a:r>
          </a:p>
          <a:p>
            <a:pPr lvl="3"/>
            <a:endParaRPr lang="en-CH"/>
          </a:p>
          <a:p>
            <a:r>
              <a:rPr lang="en-CH"/>
              <a:t>EU and US projects help make HPC look more like our HTC sites </a:t>
            </a:r>
          </a:p>
          <a:p>
            <a:pPr lvl="1"/>
            <a:endParaRPr lang="en-CH"/>
          </a:p>
          <a:p>
            <a:pPr lvl="1"/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8CF0D2-5B55-0CAE-C9DC-A5D1577E6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High Performance Computing centers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3EFBA-45FA-555F-347C-75BFAECEC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01158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DE5AAC-6EEA-9AA9-FA41-20D2BC0A2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E</a:t>
            </a:r>
            <a:r>
              <a:rPr lang="en-CH"/>
              <a:t>xperiments have been using commercial cloud resources through special projects since many years</a:t>
            </a:r>
          </a:p>
          <a:p>
            <a:pPr lvl="1"/>
            <a:r>
              <a:rPr lang="en-GB" dirty="0"/>
              <a:t>S</a:t>
            </a:r>
            <a:r>
              <a:rPr lang="en-CH"/>
              <a:t>ponsored by big providers and EU projects</a:t>
            </a:r>
          </a:p>
          <a:p>
            <a:pPr lvl="3"/>
            <a:endParaRPr lang="en-CH"/>
          </a:p>
          <a:p>
            <a:r>
              <a:rPr lang="en-GB" dirty="0"/>
              <a:t>S</a:t>
            </a:r>
            <a:r>
              <a:rPr lang="en-CH"/>
              <a:t>o far, resources on our own premises have been less expensive</a:t>
            </a:r>
          </a:p>
          <a:p>
            <a:pPr lvl="1"/>
            <a:r>
              <a:rPr lang="en-GB" dirty="0"/>
              <a:t>T</a:t>
            </a:r>
            <a:r>
              <a:rPr lang="en-CH"/>
              <a:t>hat may well change in the coming years, though</a:t>
            </a:r>
          </a:p>
          <a:p>
            <a:pPr lvl="3"/>
            <a:endParaRPr lang="en-CH"/>
          </a:p>
          <a:p>
            <a:r>
              <a:rPr lang="en-GB" dirty="0"/>
              <a:t>F</a:t>
            </a:r>
            <a:r>
              <a:rPr lang="en-CH"/>
              <a:t>or computing, cloud procurements can make a lot of sense</a:t>
            </a:r>
          </a:p>
          <a:p>
            <a:pPr lvl="1"/>
            <a:r>
              <a:rPr lang="en-GB" dirty="0"/>
              <a:t>P</a:t>
            </a:r>
            <a:r>
              <a:rPr lang="en-CH"/>
              <a:t>otential accounting issue: no standard HS23 ratings for the underlying HW…</a:t>
            </a:r>
          </a:p>
          <a:p>
            <a:pPr lvl="3"/>
            <a:endParaRPr lang="en-CH"/>
          </a:p>
          <a:p>
            <a:r>
              <a:rPr lang="en-CH"/>
              <a:t>For storage, we must be able to </a:t>
            </a:r>
            <a:r>
              <a:rPr lang="en-CH" i="1"/>
              <a:t>abandon</a:t>
            </a:r>
            <a:r>
              <a:rPr lang="en-CH"/>
              <a:t> our data!</a:t>
            </a:r>
          </a:p>
          <a:p>
            <a:pPr lvl="1"/>
            <a:r>
              <a:rPr lang="en-GB" dirty="0"/>
              <a:t>A</a:t>
            </a:r>
            <a:r>
              <a:rPr lang="en-CH"/>
              <a:t>ll </a:t>
            </a:r>
            <a:r>
              <a:rPr lang="en-CH" b="1"/>
              <a:t>custodial</a:t>
            </a:r>
            <a:r>
              <a:rPr lang="en-CH"/>
              <a:t> storage must remain with our T0 and T1 sites</a:t>
            </a:r>
          </a:p>
          <a:p>
            <a:pPr lvl="1"/>
            <a:r>
              <a:rPr lang="en-GB" dirty="0"/>
              <a:t>Data replicas in the cloud help speed up processing and analyses</a:t>
            </a:r>
          </a:p>
          <a:p>
            <a:pPr lvl="3"/>
            <a:endParaRPr lang="en-GB" dirty="0"/>
          </a:p>
          <a:p>
            <a:r>
              <a:rPr lang="en-GB" dirty="0"/>
              <a:t>Integrating such resources has security implications today</a:t>
            </a:r>
          </a:p>
          <a:p>
            <a:pPr lvl="1"/>
            <a:r>
              <a:rPr lang="en-GB" dirty="0"/>
              <a:t>Their CAs are not in </a:t>
            </a:r>
            <a:r>
              <a:rPr lang="en-GB" dirty="0">
                <a:hlinkClick r:id="rId2"/>
              </a:rPr>
              <a:t>IGTF</a:t>
            </a:r>
            <a:endParaRPr lang="en-GB" dirty="0"/>
          </a:p>
          <a:p>
            <a:pPr lvl="1"/>
            <a:r>
              <a:rPr lang="en-GB" dirty="0"/>
              <a:t>Perhaps we won’t be needing our own set of CAs anymore in the future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F2B7DB-A8AF-BE41-380D-F258FDD24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</a:t>
            </a:r>
            <a:r>
              <a:rPr lang="en-CH"/>
              <a:t>loud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0EE0F-B0BF-5A25-2BE9-427D49341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70446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95FC8E-46BE-4A51-CA83-18159EB49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7"/>
            <a:ext cx="10681138" cy="5367666"/>
          </a:xfrm>
        </p:spPr>
        <p:txBody>
          <a:bodyPr>
            <a:normAutofit fontScale="92500" lnSpcReduction="10000"/>
          </a:bodyPr>
          <a:lstStyle/>
          <a:p>
            <a:r>
              <a:rPr lang="en-CH"/>
              <a:t>Pilot jobs of the LHC experiments run user tasks in </a:t>
            </a:r>
            <a:r>
              <a:rPr lang="en-CH">
                <a:hlinkClick r:id="rId2"/>
              </a:rPr>
              <a:t>Apptainer</a:t>
            </a:r>
            <a:r>
              <a:rPr lang="en-CH"/>
              <a:t> containers distributed via </a:t>
            </a:r>
            <a:r>
              <a:rPr lang="en-CH">
                <a:hlinkClick r:id="rId3"/>
              </a:rPr>
              <a:t>CVMFS</a:t>
            </a:r>
            <a:endParaRPr lang="en-CH"/>
          </a:p>
          <a:p>
            <a:pPr lvl="1"/>
            <a:r>
              <a:rPr lang="en-GB" dirty="0"/>
              <a:t>P</a:t>
            </a:r>
            <a:r>
              <a:rPr lang="en-CH"/>
              <a:t>rovide legacy payloads with their expected environments</a:t>
            </a:r>
          </a:p>
          <a:p>
            <a:pPr lvl="1"/>
            <a:r>
              <a:rPr lang="en-GB" dirty="0"/>
              <a:t>Isolate p</a:t>
            </a:r>
            <a:r>
              <a:rPr lang="en-CH"/>
              <a:t>ayloads to limit interference and potential fallout</a:t>
            </a:r>
          </a:p>
          <a:p>
            <a:pPr lvl="2"/>
            <a:r>
              <a:rPr lang="en-GB" dirty="0"/>
              <a:t>W</a:t>
            </a:r>
            <a:r>
              <a:rPr lang="en-CH"/>
              <a:t>ith additional help from </a:t>
            </a:r>
            <a:r>
              <a:rPr lang="en-GB" i="1" dirty="0"/>
              <a:t>c</a:t>
            </a:r>
            <a:r>
              <a:rPr lang="en-CH" i="1"/>
              <a:t>groups</a:t>
            </a:r>
            <a:r>
              <a:rPr lang="en-CH"/>
              <a:t> v2 where available</a:t>
            </a:r>
          </a:p>
          <a:p>
            <a:pPr lvl="2"/>
            <a:endParaRPr lang="en-CH"/>
          </a:p>
          <a:p>
            <a:r>
              <a:rPr lang="en-CH"/>
              <a:t>Containers are also used increasingly for service deployments</a:t>
            </a:r>
          </a:p>
          <a:p>
            <a:pPr lvl="1"/>
            <a:r>
              <a:rPr lang="en-GB" dirty="0"/>
              <a:t>C</a:t>
            </a:r>
            <a:r>
              <a:rPr lang="en-CH"/>
              <a:t>an come largely pre-configured</a:t>
            </a:r>
          </a:p>
          <a:p>
            <a:pPr lvl="1"/>
            <a:r>
              <a:rPr lang="en-GB" dirty="0"/>
              <a:t>P</a:t>
            </a:r>
            <a:r>
              <a:rPr lang="en-CH"/>
              <a:t>ods with micro-services can be restarted or scaled up as needed</a:t>
            </a:r>
          </a:p>
          <a:p>
            <a:pPr lvl="2"/>
            <a:r>
              <a:rPr lang="en-GB" dirty="0"/>
              <a:t>I</a:t>
            </a:r>
            <a:r>
              <a:rPr lang="en-CH"/>
              <a:t>f the service design allows for that</a:t>
            </a:r>
          </a:p>
          <a:p>
            <a:pPr lvl="1"/>
            <a:r>
              <a:rPr lang="en-CH" i="1"/>
              <a:t>May</a:t>
            </a:r>
            <a:r>
              <a:rPr lang="en-CH"/>
              <a:t> (!) help simplify the lives of site admins</a:t>
            </a:r>
          </a:p>
          <a:p>
            <a:pPr lvl="2"/>
            <a:endParaRPr lang="en-CH"/>
          </a:p>
          <a:p>
            <a:r>
              <a:rPr lang="en-CH"/>
              <a:t>Victoria T2 – all </a:t>
            </a:r>
            <a:r>
              <a:rPr lang="en-US" dirty="0"/>
              <a:t>services already on Kubernetes except storage</a:t>
            </a:r>
          </a:p>
          <a:p>
            <a:pPr lvl="1"/>
            <a:r>
              <a:rPr lang="en-US" dirty="0"/>
              <a:t>R&amp;D project: </a:t>
            </a:r>
            <a:r>
              <a:rPr lang="en-US" dirty="0">
                <a:hlinkClick r:id="rId4"/>
              </a:rPr>
              <a:t>EOS deployment via K8s on CephFS</a:t>
            </a:r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1748AC-2A12-C3BD-28DE-F9CBE3928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</a:t>
            </a:r>
            <a:r>
              <a:rPr lang="en-CH"/>
              <a:t>ontainers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DD121-34E3-565C-23AC-0EDA53551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2535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9FFB1D-F8FC-055D-C920-049A41296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09297"/>
            <a:ext cx="10639097" cy="548640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E</a:t>
            </a:r>
            <a:r>
              <a:rPr lang="en-CH"/>
              <a:t>rasure coding has matured and may allow sites to use a lot less disk space to provide good resilience against HW failures</a:t>
            </a:r>
          </a:p>
          <a:p>
            <a:pPr lvl="3"/>
            <a:endParaRPr lang="en-CH"/>
          </a:p>
          <a:p>
            <a:r>
              <a:rPr lang="en-CH"/>
              <a:t>As an alternative to expensive tape </a:t>
            </a:r>
            <a:r>
              <a:rPr lang="en-CH" i="1"/>
              <a:t>infrastructure</a:t>
            </a:r>
            <a:r>
              <a:rPr lang="en-CH"/>
              <a:t>, T1 sites could consider looking into custodial </a:t>
            </a:r>
            <a:r>
              <a:rPr lang="en-CH" i="1"/>
              <a:t>disk</a:t>
            </a:r>
            <a:r>
              <a:rPr lang="en-CH"/>
              <a:t> storage</a:t>
            </a:r>
          </a:p>
          <a:p>
            <a:pPr lvl="1"/>
            <a:r>
              <a:rPr lang="en-CH">
                <a:hlinkClick r:id="rId3"/>
              </a:rPr>
              <a:t>KISTI</a:t>
            </a:r>
            <a:r>
              <a:rPr lang="en-CH"/>
              <a:t> have pioneered such a service for ALICE, </a:t>
            </a:r>
            <a:r>
              <a:rPr lang="en-CH" b="1"/>
              <a:t>UPB</a:t>
            </a:r>
            <a:r>
              <a:rPr lang="en-CH"/>
              <a:t> is using it as well</a:t>
            </a:r>
          </a:p>
          <a:p>
            <a:pPr lvl="3"/>
            <a:endParaRPr lang="en-CH"/>
          </a:p>
          <a:p>
            <a:r>
              <a:rPr lang="en-GB" dirty="0"/>
              <a:t>I</a:t>
            </a:r>
            <a:r>
              <a:rPr lang="en-CH"/>
              <a:t>ndustry has been looking into new custodial storage technologies (e.g. optical) for many years, but progress has been slow</a:t>
            </a:r>
          </a:p>
          <a:p>
            <a:pPr lvl="1"/>
            <a:r>
              <a:rPr lang="en-US" dirty="0"/>
              <a:t>Meanwhile tape is still looking OK – see this spring 2026 HEPiX </a:t>
            </a:r>
            <a:r>
              <a:rPr lang="en-US" dirty="0">
                <a:hlinkClick r:id="rId4"/>
              </a:rPr>
              <a:t>talk</a:t>
            </a:r>
            <a:endParaRPr lang="en-CH"/>
          </a:p>
          <a:p>
            <a:pPr lvl="3"/>
            <a:endParaRPr lang="en-CH"/>
          </a:p>
          <a:p>
            <a:r>
              <a:rPr lang="en-GB" dirty="0"/>
              <a:t>O</a:t>
            </a:r>
            <a:r>
              <a:rPr lang="en-CH"/>
              <a:t>bject stores and access protocols are becoming more popular</a:t>
            </a:r>
          </a:p>
          <a:p>
            <a:pPr lvl="1"/>
            <a:r>
              <a:rPr lang="en-GB" dirty="0"/>
              <a:t>C</a:t>
            </a:r>
            <a:r>
              <a:rPr lang="en-CH"/>
              <a:t>eph</a:t>
            </a:r>
          </a:p>
          <a:p>
            <a:pPr lvl="1"/>
            <a:r>
              <a:rPr lang="en-CH"/>
              <a:t>S3</a:t>
            </a:r>
          </a:p>
          <a:p>
            <a:pPr lvl="1"/>
            <a:r>
              <a:rPr lang="en-GB" dirty="0"/>
              <a:t>E</a:t>
            </a:r>
            <a:r>
              <a:rPr lang="en-CH"/>
              <a:t>xperiment data model adjustments desired or required to take full advantage</a:t>
            </a:r>
          </a:p>
          <a:p>
            <a:pPr lvl="2"/>
            <a:r>
              <a:rPr lang="en-CH"/>
              <a:t>RNTuple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31A66F-CA9A-5D33-F0EF-CE865C319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Storage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16D2D-350F-4EF4-DE66-E804732CE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84714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9473C9-6609-CCFA-5BB2-E205E9A84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515600" cy="5469583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hlinkClick r:id="rId2"/>
              </a:rPr>
              <a:t>D</a:t>
            </a:r>
            <a:r>
              <a:rPr lang="en-CH">
                <a:hlinkClick r:id="rId2"/>
              </a:rPr>
              <a:t>ual-stack deployment</a:t>
            </a:r>
            <a:r>
              <a:rPr lang="en-CH"/>
              <a:t> of storage is at ~100% while computing is at 75%</a:t>
            </a:r>
          </a:p>
          <a:p>
            <a:pPr lvl="3"/>
            <a:endParaRPr lang="en-CH"/>
          </a:p>
          <a:p>
            <a:r>
              <a:rPr lang="en-CH"/>
              <a:t>IPv4 will need to remain supported at least a few more years for </a:t>
            </a:r>
            <a:r>
              <a:rPr lang="en-CH" i="1"/>
              <a:t>legacy</a:t>
            </a:r>
            <a:r>
              <a:rPr lang="en-CH"/>
              <a:t> workflows that cannot handle IPv6</a:t>
            </a:r>
          </a:p>
          <a:p>
            <a:pPr lvl="3"/>
            <a:endParaRPr lang="en-CH"/>
          </a:p>
          <a:p>
            <a:r>
              <a:rPr lang="en-CH"/>
              <a:t>IPv6 networks allow new features to be taken advantage of</a:t>
            </a:r>
          </a:p>
          <a:p>
            <a:pPr lvl="1"/>
            <a:r>
              <a:rPr lang="en-GB" sz="2600" dirty="0"/>
              <a:t>D</a:t>
            </a:r>
            <a:r>
              <a:rPr lang="en-CH" sz="2600"/>
              <a:t>ynamic provisioning through </a:t>
            </a:r>
            <a:r>
              <a:rPr lang="en-CH" sz="2600" i="1">
                <a:solidFill>
                  <a:srgbClr val="7030A0"/>
                </a:solidFill>
                <a:hlinkClick r:id="rId3"/>
              </a:rPr>
              <a:t>Software Defined Networks</a:t>
            </a:r>
            <a:endParaRPr lang="en-CH" sz="2600" i="1">
              <a:solidFill>
                <a:srgbClr val="7030A0"/>
              </a:solidFill>
            </a:endParaRPr>
          </a:p>
          <a:p>
            <a:pPr lvl="2"/>
            <a:r>
              <a:rPr lang="en-GB" sz="2400" dirty="0"/>
              <a:t>A</a:t>
            </a:r>
            <a:r>
              <a:rPr lang="en-CH" sz="2400"/>
              <a:t>llowing better use of available capacity instead of relying on overprovisioning</a:t>
            </a:r>
          </a:p>
          <a:p>
            <a:pPr lvl="1"/>
            <a:r>
              <a:rPr lang="en-GB" sz="2600" i="1" dirty="0">
                <a:solidFill>
                  <a:srgbClr val="7030A0"/>
                </a:solidFill>
                <a:hlinkClick r:id="rId4"/>
              </a:rPr>
              <a:t>P</a:t>
            </a:r>
            <a:r>
              <a:rPr lang="en-CH" sz="2600" i="1">
                <a:solidFill>
                  <a:srgbClr val="7030A0"/>
                </a:solidFill>
                <a:hlinkClick r:id="rId4"/>
              </a:rPr>
              <a:t>acket marking </a:t>
            </a:r>
            <a:r>
              <a:rPr lang="en-CH" sz="2600">
                <a:hlinkClick r:id="rId4"/>
              </a:rPr>
              <a:t>and </a:t>
            </a:r>
            <a:r>
              <a:rPr lang="en-CH" sz="2600" i="1">
                <a:solidFill>
                  <a:srgbClr val="7030A0"/>
                </a:solidFill>
                <a:hlinkClick r:id="rId4"/>
              </a:rPr>
              <a:t>flow labeling</a:t>
            </a:r>
            <a:endParaRPr lang="en-CH" sz="2600"/>
          </a:p>
          <a:p>
            <a:pPr lvl="2"/>
            <a:r>
              <a:rPr lang="en-GB" sz="2400" dirty="0"/>
              <a:t>A</a:t>
            </a:r>
            <a:r>
              <a:rPr lang="en-CH" sz="2400"/>
              <a:t>llowing activities to be monitored separately, both between </a:t>
            </a:r>
            <a:r>
              <a:rPr lang="en-CH" sz="2400" i="1"/>
              <a:t>and</a:t>
            </a:r>
            <a:r>
              <a:rPr lang="en-CH" sz="2400"/>
              <a:t> within VOs</a:t>
            </a:r>
          </a:p>
          <a:p>
            <a:pPr lvl="3"/>
            <a:endParaRPr lang="en-CH"/>
          </a:p>
          <a:p>
            <a:r>
              <a:rPr lang="en-GB" dirty="0"/>
              <a:t>N</a:t>
            </a:r>
            <a:r>
              <a:rPr lang="en-CH"/>
              <a:t>ew L3 VPNs like </a:t>
            </a:r>
            <a:r>
              <a:rPr lang="en-CH">
                <a:hlinkClick r:id="rId5"/>
              </a:rPr>
              <a:t>LHCONE</a:t>
            </a:r>
            <a:r>
              <a:rPr lang="en-CH"/>
              <a:t> are expected to be set up for partner projects</a:t>
            </a:r>
          </a:p>
          <a:p>
            <a:pPr lvl="1"/>
            <a:r>
              <a:rPr lang="en-GB" dirty="0"/>
              <a:t>O</a:t>
            </a:r>
            <a:r>
              <a:rPr lang="en-CH"/>
              <a:t>ur MW and network monitoring tools will also be shared where feasible</a:t>
            </a:r>
          </a:p>
          <a:p>
            <a:pPr lvl="3"/>
            <a:endParaRPr lang="en-CH"/>
          </a:p>
          <a:p>
            <a:r>
              <a:rPr lang="en-GB" dirty="0"/>
              <a:t>S</a:t>
            </a:r>
            <a:r>
              <a:rPr lang="en-CH"/>
              <a:t>uch networks also need to be interfaced with HPC centers and cloud providers</a:t>
            </a:r>
          </a:p>
          <a:p>
            <a:pPr lvl="1"/>
            <a:r>
              <a:rPr lang="en-GB" dirty="0"/>
              <a:t>T</a:t>
            </a:r>
            <a:r>
              <a:rPr lang="en-CH"/>
              <a:t>o avoid overloading general-purpose networks connecting sites to the internet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8D2DA7-8E7D-1872-DB12-6E7323EF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</a:t>
            </a:r>
            <a:r>
              <a:rPr lang="en-CH"/>
              <a:t>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E3ABE-AF04-F745-CB90-6FDC17C9D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9437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15737E-ABE9-DF07-3D36-18C0B41DE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69" y="639951"/>
            <a:ext cx="10897461" cy="56662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7E8120-6CB2-FAE2-57ED-3F246603D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</a:t>
            </a:r>
            <a:r>
              <a:rPr lang="en-CH"/>
              <a:t>hat is the Worldwide LHC Computing Grid?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FCBF8-C0C1-85A3-48E9-658B45923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</a:t>
            </a:fld>
            <a:endParaRPr lang="en-C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5EE7C5-5659-912B-38F7-9A3C057EEB21}"/>
              </a:ext>
            </a:extLst>
          </p:cNvPr>
          <p:cNvSpPr/>
          <p:nvPr/>
        </p:nvSpPr>
        <p:spPr>
          <a:xfrm>
            <a:off x="1322240" y="5094426"/>
            <a:ext cx="1457239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140+ sites</a:t>
            </a:r>
          </a:p>
          <a:p>
            <a:r>
              <a:rPr lang="en-US" dirty="0"/>
              <a:t>40+ countries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0B1AF6-CCE7-EEB1-B717-6703C088A93C}"/>
              </a:ext>
            </a:extLst>
          </p:cNvPr>
          <p:cNvSpPr txBox="1"/>
          <p:nvPr/>
        </p:nvSpPr>
        <p:spPr>
          <a:xfrm>
            <a:off x="4098339" y="5659875"/>
            <a:ext cx="612753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WLCG Collaboration</a:t>
            </a:r>
            <a:r>
              <a:rPr lang="en-US" sz="18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provides the distributed computing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infrastructure for the CERN Large Hadron Collider experiments.</a:t>
            </a:r>
            <a:endParaRPr lang="en-CH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609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29592C-73BE-FE35-B5A7-477C0CAFF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Though m</a:t>
            </a:r>
            <a:r>
              <a:rPr lang="en-CH"/>
              <a:t>any systems are used by experiments and sites, </a:t>
            </a:r>
            <a:br>
              <a:rPr lang="en-CH"/>
            </a:br>
            <a:r>
              <a:rPr lang="en-CH"/>
              <a:t>complete overviews at the WLCG level are tricky and incomplete</a:t>
            </a:r>
          </a:p>
          <a:p>
            <a:pPr lvl="3"/>
            <a:endParaRPr lang="en-CH"/>
          </a:p>
          <a:p>
            <a:pPr>
              <a:lnSpc>
                <a:spcPct val="120000"/>
              </a:lnSpc>
            </a:pPr>
            <a:r>
              <a:rPr lang="en-GB" dirty="0"/>
              <a:t>For</a:t>
            </a:r>
            <a:r>
              <a:rPr lang="en-CH"/>
              <a:t> example, </a:t>
            </a:r>
            <a:r>
              <a:rPr lang="en-CH">
                <a:hlinkClick r:id="rId2"/>
              </a:rPr>
              <a:t>data traffic monitoring</a:t>
            </a:r>
            <a:r>
              <a:rPr lang="en-CH"/>
              <a:t> improvements, in particular for the </a:t>
            </a:r>
            <a:r>
              <a:rPr lang="en-CH" i="1"/>
              <a:t>Xrootd</a:t>
            </a:r>
            <a:r>
              <a:rPr lang="en-CH"/>
              <a:t> protocol (</a:t>
            </a:r>
            <a:r>
              <a:rPr lang="en-CH">
                <a:hlinkClick r:id="rId3"/>
              </a:rPr>
              <a:t>CHEP 2026 talk</a:t>
            </a:r>
            <a:r>
              <a:rPr lang="en-CH"/>
              <a:t>), concern many stakeholders</a:t>
            </a:r>
          </a:p>
          <a:p>
            <a:pPr lvl="1"/>
            <a:r>
              <a:rPr lang="en-GB" dirty="0"/>
              <a:t>E</a:t>
            </a:r>
            <a:r>
              <a:rPr lang="en-CH"/>
              <a:t>xperiments</a:t>
            </a:r>
          </a:p>
          <a:p>
            <a:pPr lvl="1"/>
            <a:r>
              <a:rPr lang="en-CH"/>
              <a:t>SE and FTS developers</a:t>
            </a:r>
          </a:p>
          <a:p>
            <a:pPr lvl="1"/>
            <a:r>
              <a:rPr lang="en-CH"/>
              <a:t>CERN MONIT</a:t>
            </a:r>
          </a:p>
          <a:p>
            <a:pPr lvl="1"/>
            <a:r>
              <a:rPr lang="en-CH"/>
              <a:t>WLCG, OSG and EGI Operations</a:t>
            </a:r>
          </a:p>
          <a:p>
            <a:pPr lvl="3"/>
            <a:endParaRPr lang="en-CH"/>
          </a:p>
          <a:p>
            <a:r>
              <a:rPr lang="en-CH">
                <a:hlinkClick r:id="rId4"/>
              </a:rPr>
              <a:t>MONIT</a:t>
            </a:r>
            <a:r>
              <a:rPr lang="en-CH"/>
              <a:t> is foreseen to be used even more for consolidation</a:t>
            </a:r>
          </a:p>
          <a:p>
            <a:pPr lvl="1"/>
            <a:r>
              <a:rPr lang="en-CH"/>
              <a:t>With </a:t>
            </a:r>
            <a:r>
              <a:rPr lang="en-CH">
                <a:hlinkClick r:id="rId5"/>
              </a:rPr>
              <a:t>CRIC</a:t>
            </a:r>
            <a:r>
              <a:rPr lang="en-CH"/>
              <a:t> used as WLCG </a:t>
            </a:r>
            <a:r>
              <a:rPr lang="en-CH" b="1"/>
              <a:t>information system</a:t>
            </a:r>
          </a:p>
          <a:p>
            <a:pPr lvl="3"/>
            <a:endParaRPr lang="en-CH"/>
          </a:p>
          <a:p>
            <a:r>
              <a:rPr lang="en-GB" dirty="0"/>
              <a:t>N</a:t>
            </a:r>
            <a:r>
              <a:rPr lang="en-CH"/>
              <a:t>ew systems keep emerging and gaining popularity for monitoring data center activities in general</a:t>
            </a:r>
          </a:p>
          <a:p>
            <a:pPr lvl="1"/>
            <a:r>
              <a:rPr lang="en-CH"/>
              <a:t>OpenTelemetry</a:t>
            </a:r>
          </a:p>
          <a:p>
            <a:pPr lvl="1"/>
            <a:r>
              <a:rPr lang="en-CH"/>
              <a:t>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FC45CB-D346-E489-D218-FEBE34FCF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</a:t>
            </a:r>
            <a:r>
              <a:rPr lang="en-CH"/>
              <a:t>onitoring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03914-B2FB-F10A-84B2-C7687DDA9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03701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4FC89C-34A9-B91F-946A-D6054F96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723880" cy="5489903"/>
          </a:xfrm>
        </p:spPr>
        <p:txBody>
          <a:bodyPr>
            <a:normAutofit lnSpcReduction="10000"/>
          </a:bodyPr>
          <a:lstStyle/>
          <a:p>
            <a:r>
              <a:rPr lang="en-CH"/>
              <a:t>WLCG is progressing in transitioning from X509 user certificates and VOMS proxies towards using  </a:t>
            </a:r>
            <a:r>
              <a:rPr lang="en-CH" i="1">
                <a:solidFill>
                  <a:srgbClr val="0432FF"/>
                </a:solidFill>
              </a:rPr>
              <a:t>WLCG tokens  </a:t>
            </a:r>
            <a:r>
              <a:rPr lang="en-CH"/>
              <a:t>instead</a:t>
            </a:r>
          </a:p>
          <a:p>
            <a:pPr lvl="3"/>
            <a:endParaRPr lang="en-CH"/>
          </a:p>
          <a:p>
            <a:r>
              <a:rPr lang="en-CH"/>
              <a:t>Steered via the </a:t>
            </a:r>
            <a:r>
              <a:rPr lang="en-CH">
                <a:hlinkClick r:id="rId2"/>
              </a:rPr>
              <a:t>Authorization WG</a:t>
            </a:r>
            <a:r>
              <a:rPr lang="en-CH"/>
              <a:t>, </a:t>
            </a:r>
            <a:r>
              <a:rPr lang="en-CH">
                <a:hlinkClick r:id="rId3"/>
              </a:rPr>
              <a:t>Bulk Data Transfers WG</a:t>
            </a:r>
            <a:r>
              <a:rPr lang="en-CH"/>
              <a:t> and </a:t>
            </a:r>
            <a:r>
              <a:rPr lang="en-CH">
                <a:hlinkClick r:id="rId4"/>
              </a:rPr>
              <a:t>Token Trust and Traceability WG</a:t>
            </a:r>
            <a:endParaRPr lang="en-CH"/>
          </a:p>
          <a:p>
            <a:pPr lvl="3"/>
            <a:endParaRPr lang="en-CH"/>
          </a:p>
          <a:p>
            <a:r>
              <a:rPr lang="en-CH"/>
              <a:t>Pilot submission – HTCondor CE done, ARC CE in progress</a:t>
            </a:r>
          </a:p>
          <a:p>
            <a:pPr lvl="3"/>
            <a:endParaRPr lang="en-CH"/>
          </a:p>
          <a:p>
            <a:r>
              <a:rPr lang="en-CH"/>
              <a:t>Data – in production for large fractions of FTS traffic</a:t>
            </a:r>
          </a:p>
          <a:p>
            <a:pPr lvl="1"/>
            <a:r>
              <a:rPr lang="en-CH"/>
              <a:t>To be done: tape transfers, grid job payloads, user workflows</a:t>
            </a:r>
          </a:p>
          <a:p>
            <a:pPr lvl="3"/>
            <a:endParaRPr lang="en-CH"/>
          </a:p>
          <a:p>
            <a:r>
              <a:rPr lang="en-GB" dirty="0"/>
              <a:t>E</a:t>
            </a:r>
            <a:r>
              <a:rPr lang="en-CH"/>
              <a:t>nd game (2028): users no longer need X509 certificates!</a:t>
            </a:r>
          </a:p>
          <a:p>
            <a:pPr lvl="1"/>
            <a:r>
              <a:rPr lang="en-CH"/>
              <a:t>And do not need to know about tokens either!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5C17E4-E78A-1FD4-9CB7-6306DA72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</a:t>
            </a:r>
            <a:r>
              <a:rPr lang="en-CH"/>
              <a:t>uthentication &amp; Authorization  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8DE74-2D40-E22E-7C5B-CCA18CDB4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66925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4FC89C-34A9-B91F-946A-D6054F96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723880" cy="5489903"/>
          </a:xfrm>
        </p:spPr>
        <p:txBody>
          <a:bodyPr>
            <a:normAutofit fontScale="92500" lnSpcReduction="10000"/>
          </a:bodyPr>
          <a:lstStyle/>
          <a:p>
            <a:r>
              <a:rPr lang="en-CH"/>
              <a:t>As more experience was acquired, the WLCG Token Profiles have been </a:t>
            </a:r>
            <a:r>
              <a:rPr lang="en-CH">
                <a:hlinkClick r:id="rId2"/>
              </a:rPr>
              <a:t>updated</a:t>
            </a:r>
            <a:r>
              <a:rPr lang="en-CH"/>
              <a:t> accordingly: </a:t>
            </a:r>
            <a:r>
              <a:rPr lang="en-CH">
                <a:hlinkClick r:id="rId3"/>
              </a:rPr>
              <a:t>v1.1</a:t>
            </a:r>
            <a:r>
              <a:rPr lang="en-CH"/>
              <a:t> (Sep), </a:t>
            </a:r>
            <a:r>
              <a:rPr lang="en-CH">
                <a:hlinkClick r:id="rId4"/>
              </a:rPr>
              <a:t>v1.2</a:t>
            </a:r>
            <a:r>
              <a:rPr lang="en-CH"/>
              <a:t> (Dec), </a:t>
            </a:r>
            <a:r>
              <a:rPr lang="en-CH">
                <a:hlinkClick r:id="rId5"/>
              </a:rPr>
              <a:t>v1.3</a:t>
            </a:r>
            <a:r>
              <a:rPr lang="en-CH"/>
              <a:t> (June)</a:t>
            </a:r>
          </a:p>
          <a:p>
            <a:pPr lvl="3"/>
            <a:endParaRPr lang="en-CH"/>
          </a:p>
          <a:p>
            <a:r>
              <a:rPr lang="en-CH"/>
              <a:t>Accompanied by related publications</a:t>
            </a:r>
          </a:p>
          <a:p>
            <a:pPr lvl="1"/>
            <a:r>
              <a:rPr lang="en-GB" dirty="0">
                <a:hlinkClick r:id="rId6"/>
              </a:rPr>
              <a:t>WLCG standard system JWKS cache</a:t>
            </a:r>
            <a:endParaRPr lang="en-GB" dirty="0"/>
          </a:p>
          <a:p>
            <a:pPr lvl="1"/>
            <a:r>
              <a:rPr lang="en-GB" dirty="0">
                <a:hlinkClick r:id="rId7"/>
              </a:rPr>
              <a:t>WLCG Token Usage Risk Assessment</a:t>
            </a:r>
            <a:endParaRPr lang="en-GB" dirty="0"/>
          </a:p>
          <a:p>
            <a:pPr lvl="3"/>
            <a:endParaRPr lang="en-GB" dirty="0"/>
          </a:p>
          <a:p>
            <a:r>
              <a:rPr lang="en-GB" dirty="0"/>
              <a:t>IAM </a:t>
            </a:r>
            <a:r>
              <a:rPr lang="en-GB" dirty="0">
                <a:hlinkClick r:id="rId8"/>
              </a:rPr>
              <a:t>v1.14.0</a:t>
            </a:r>
            <a:r>
              <a:rPr lang="en-GB" dirty="0"/>
              <a:t> is the first version that allows access tokens </a:t>
            </a:r>
            <a:r>
              <a:rPr lang="en-GB" b="1" dirty="0"/>
              <a:t>not</a:t>
            </a:r>
            <a:r>
              <a:rPr lang="en-GB" dirty="0"/>
              <a:t> to be stored in the service DB</a:t>
            </a:r>
          </a:p>
          <a:p>
            <a:pPr lvl="1"/>
            <a:r>
              <a:rPr lang="en-GB" dirty="0"/>
              <a:t>Should soon allow ATLAS to increase token usage for disk-to-disk transfers from 50 to 100%</a:t>
            </a:r>
          </a:p>
          <a:p>
            <a:pPr lvl="3"/>
            <a:endParaRPr lang="en-GB" dirty="0"/>
          </a:p>
          <a:p>
            <a:r>
              <a:rPr lang="en-GB" dirty="0">
                <a:hlinkClick r:id="rId9"/>
              </a:rPr>
              <a:t>IAM v2</a:t>
            </a:r>
            <a:r>
              <a:rPr lang="en-GB" dirty="0"/>
              <a:t> (ETA autumn) is based on a modern stack that will allow further requirements and enhancements to be implemented</a:t>
            </a:r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5C17E4-E78A-1FD4-9CB7-6306DA72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</a:t>
            </a:r>
            <a:r>
              <a:rPr lang="en-CH"/>
              <a:t>uthentication &amp; Authorization  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8DE74-2D40-E22E-7C5B-CCA18CDB4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92002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4FC89C-34A9-B91F-946A-D6054F96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6"/>
            <a:ext cx="10723880" cy="5489903"/>
          </a:xfrm>
        </p:spPr>
        <p:txBody>
          <a:bodyPr>
            <a:normAutofit/>
          </a:bodyPr>
          <a:lstStyle/>
          <a:p>
            <a:r>
              <a:rPr lang="en-CH"/>
              <a:t>DC27 (Feb 22 – March 5) will allow us to test the infrastructure at the next level toward HL-LHC conditions</a:t>
            </a:r>
          </a:p>
          <a:p>
            <a:pPr lvl="1"/>
            <a:r>
              <a:rPr lang="en-CH"/>
              <a:t>The aim was 50% </a:t>
            </a:r>
            <a:r>
              <a:rPr lang="en-CH">
                <a:sym typeface="Wingdings" pitchFamily="2" charset="2"/>
              </a:rPr>
              <a:t></a:t>
            </a:r>
            <a:r>
              <a:rPr lang="en-CH"/>
              <a:t> may not quite be feasible with the available HW</a:t>
            </a:r>
          </a:p>
          <a:p>
            <a:pPr lvl="1"/>
            <a:endParaRPr lang="en-CH"/>
          </a:p>
          <a:p>
            <a:r>
              <a:rPr lang="en-CH"/>
              <a:t>To test improvements implemented after lessons learned from DC24 – some were tested in mini challenges at smaller scale</a:t>
            </a:r>
          </a:p>
          <a:p>
            <a:pPr lvl="1"/>
            <a:r>
              <a:rPr lang="en-CH">
                <a:hlinkClick r:id="rId2"/>
              </a:rPr>
              <a:t>FTS4</a:t>
            </a:r>
            <a:r>
              <a:rPr lang="en-CH"/>
              <a:t> will replace FTS3</a:t>
            </a:r>
          </a:p>
          <a:p>
            <a:pPr lvl="1"/>
            <a:r>
              <a:rPr lang="en-CH"/>
              <a:t>Tokens will be used on t</a:t>
            </a:r>
            <a:r>
              <a:rPr lang="en-GB" dirty="0"/>
              <a:t>he</a:t>
            </a:r>
            <a:r>
              <a:rPr lang="en-CH"/>
              <a:t> largest scale so far</a:t>
            </a:r>
          </a:p>
          <a:p>
            <a:pPr lvl="2"/>
            <a:r>
              <a:rPr lang="en-CH"/>
              <a:t>Also planned for tape</a:t>
            </a:r>
          </a:p>
          <a:p>
            <a:pPr lvl="1"/>
            <a:endParaRPr lang="en-CH"/>
          </a:p>
          <a:p>
            <a:r>
              <a:rPr lang="en-CH"/>
              <a:t>Next stop DC29</a:t>
            </a:r>
          </a:p>
          <a:p>
            <a:pPr lvl="1"/>
            <a:r>
              <a:rPr lang="en-CH"/>
              <a:t>Aiming for 70 – 100% 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5C17E4-E78A-1FD4-9CB7-6306DA72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Challenge 2027</a:t>
            </a:r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8DE74-2D40-E22E-7C5B-CCA18CDB4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87231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B27A7A-1E8F-2326-6DF8-5B6100515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09297"/>
            <a:ext cx="10836349" cy="5367666"/>
          </a:xfrm>
        </p:spPr>
        <p:txBody>
          <a:bodyPr>
            <a:normAutofit fontScale="92500" lnSpcReduction="10000"/>
          </a:bodyPr>
          <a:lstStyle/>
          <a:p>
            <a:r>
              <a:rPr lang="en-CH"/>
              <a:t>Computing</a:t>
            </a:r>
          </a:p>
          <a:p>
            <a:pPr lvl="1"/>
            <a:r>
              <a:rPr lang="en-CH"/>
              <a:t>Fast and full simulation workflows</a:t>
            </a:r>
          </a:p>
          <a:p>
            <a:pPr lvl="1"/>
            <a:r>
              <a:rPr lang="en-CH"/>
              <a:t>Offline reconstruction:</a:t>
            </a:r>
            <a:r>
              <a:rPr lang="en-CH">
                <a:sym typeface="Wingdings" pitchFamily="2" charset="2"/>
              </a:rPr>
              <a:t> GPU-compatible fraction will increase</a:t>
            </a:r>
            <a:endParaRPr lang="en-CH"/>
          </a:p>
          <a:p>
            <a:pPr lvl="1"/>
            <a:r>
              <a:rPr lang="en-CH"/>
              <a:t>End-user high-level analysis </a:t>
            </a:r>
            <a:r>
              <a:rPr lang="en-CH">
                <a:sym typeface="Wingdings" pitchFamily="2" charset="2"/>
              </a:rPr>
              <a:t> Analysis Factories?</a:t>
            </a:r>
          </a:p>
          <a:p>
            <a:pPr lvl="2"/>
            <a:endParaRPr lang="en-CH">
              <a:sym typeface="Wingdings" pitchFamily="2" charset="2"/>
            </a:endParaRPr>
          </a:p>
          <a:p>
            <a:r>
              <a:rPr lang="en-CH">
                <a:sym typeface="Wingdings" pitchFamily="2" charset="2"/>
              </a:rPr>
              <a:t>Operations – experiments, sites, central services</a:t>
            </a:r>
          </a:p>
          <a:p>
            <a:pPr lvl="1"/>
            <a:r>
              <a:rPr lang="en-CH">
                <a:sym typeface="Wingdings" pitchFamily="2" charset="2"/>
              </a:rPr>
              <a:t>Anomaly / problem detection and, to some extent, automatic recovery by agents</a:t>
            </a:r>
          </a:p>
          <a:p>
            <a:pPr lvl="2"/>
            <a:r>
              <a:rPr lang="en-CH">
                <a:sym typeface="Wingdings" pitchFamily="2" charset="2"/>
              </a:rPr>
              <a:t>Data / workflow management systems and services, …</a:t>
            </a:r>
          </a:p>
          <a:p>
            <a:pPr lvl="1"/>
            <a:r>
              <a:rPr lang="en-CH">
                <a:sym typeface="Wingdings" pitchFamily="2" charset="2"/>
              </a:rPr>
              <a:t>Chatbots, expert systems</a:t>
            </a:r>
          </a:p>
          <a:p>
            <a:pPr lvl="2"/>
            <a:r>
              <a:rPr lang="en-CH">
                <a:sym typeface="Wingdings" pitchFamily="2" charset="2"/>
              </a:rPr>
              <a:t>Ditto, </a:t>
            </a:r>
            <a:r>
              <a:rPr lang="en-CH">
                <a:sym typeface="Wingdings" pitchFamily="2" charset="2"/>
                <a:hlinkClick r:id="rId2"/>
              </a:rPr>
              <a:t>GGUS</a:t>
            </a:r>
            <a:r>
              <a:rPr lang="en-CH">
                <a:sym typeface="Wingdings" pitchFamily="2" charset="2"/>
              </a:rPr>
              <a:t>, </a:t>
            </a:r>
            <a:r>
              <a:rPr lang="en-CH">
                <a:sym typeface="Wingdings" pitchFamily="2" charset="2"/>
                <a:hlinkClick r:id="rId3"/>
              </a:rPr>
              <a:t>CRIC</a:t>
            </a:r>
            <a:r>
              <a:rPr lang="en-CH">
                <a:sym typeface="Wingdings" pitchFamily="2" charset="2"/>
              </a:rPr>
              <a:t>, </a:t>
            </a:r>
            <a:r>
              <a:rPr lang="en-CH">
                <a:sym typeface="Wingdings" pitchFamily="2" charset="2"/>
                <a:hlinkClick r:id="rId4"/>
              </a:rPr>
              <a:t>EOS</a:t>
            </a:r>
            <a:r>
              <a:rPr lang="en-CH">
                <a:sym typeface="Wingdings" pitchFamily="2" charset="2"/>
              </a:rPr>
              <a:t>, …</a:t>
            </a:r>
          </a:p>
          <a:p>
            <a:pPr lvl="1"/>
            <a:r>
              <a:rPr lang="en-CH">
                <a:sym typeface="Wingdings" pitchFamily="2" charset="2"/>
              </a:rPr>
              <a:t>Agents for routine use cases  what might we see in the next years?</a:t>
            </a:r>
          </a:p>
          <a:p>
            <a:pPr lvl="2"/>
            <a:r>
              <a:rPr lang="en-CH">
                <a:sym typeface="Wingdings" pitchFamily="2" charset="2"/>
              </a:rPr>
              <a:t>Inspiration can be taken from this Belle II </a:t>
            </a:r>
            <a:r>
              <a:rPr lang="en-CH">
                <a:sym typeface="Wingdings" pitchFamily="2" charset="2"/>
                <a:hlinkClick r:id="rId5"/>
              </a:rPr>
              <a:t>CHEP 2026 talk</a:t>
            </a:r>
            <a:endParaRPr lang="en-CH">
              <a:sym typeface="Wingdings" pitchFamily="2" charset="2"/>
            </a:endParaRPr>
          </a:p>
          <a:p>
            <a:pPr lvl="2"/>
            <a:endParaRPr lang="en-CH">
              <a:sym typeface="Wingdings" pitchFamily="2" charset="2"/>
            </a:endParaRPr>
          </a:p>
          <a:p>
            <a:r>
              <a:rPr lang="en-CH">
                <a:sym typeface="Wingdings" pitchFamily="2" charset="2"/>
              </a:rPr>
              <a:t>Coding assistants for SW development, testing, defect analysis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BD5942-E906-4DB7-1B36-731C6BADC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</a:t>
            </a:r>
            <a:r>
              <a:rPr lang="en-CH"/>
              <a:t>here can WLCG use AI / GPUs?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BD9AF-94FD-C029-48CD-410A18389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03253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64D7C-7262-1AC1-6DCA-BB593D0C0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7"/>
            <a:ext cx="10723880" cy="5367666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Coordinating t</a:t>
            </a:r>
            <a:r>
              <a:rPr lang="en-CH"/>
              <a:t>he </a:t>
            </a:r>
            <a:r>
              <a:rPr lang="en-CH" b="1">
                <a:solidFill>
                  <a:srgbClr val="0432FF"/>
                </a:solidFill>
              </a:rPr>
              <a:t>evolution</a:t>
            </a:r>
            <a:r>
              <a:rPr lang="en-CH"/>
              <a:t> of the WLCG infrastructure is part of the mandate of the </a:t>
            </a:r>
            <a:r>
              <a:rPr lang="en-CH">
                <a:hlinkClick r:id="rId2"/>
              </a:rPr>
              <a:t>Operations Coordination</a:t>
            </a:r>
            <a:r>
              <a:rPr lang="en-CH"/>
              <a:t> team, in close </a:t>
            </a:r>
            <a:r>
              <a:rPr lang="en-CH" b="1">
                <a:solidFill>
                  <a:srgbClr val="0432FF"/>
                </a:solidFill>
              </a:rPr>
              <a:t>collaboration</a:t>
            </a:r>
            <a:r>
              <a:rPr lang="en-CH"/>
              <a:t> with stakeholders</a:t>
            </a:r>
          </a:p>
          <a:p>
            <a:pPr lvl="1"/>
            <a:r>
              <a:rPr lang="en-GB" dirty="0"/>
              <a:t>E</a:t>
            </a:r>
            <a:r>
              <a:rPr lang="en-CH"/>
              <a:t>xperiments</a:t>
            </a:r>
          </a:p>
          <a:p>
            <a:pPr lvl="1"/>
            <a:r>
              <a:rPr lang="en-GB" dirty="0"/>
              <a:t>I</a:t>
            </a:r>
            <a:r>
              <a:rPr lang="en-CH"/>
              <a:t>nfrastructure provider projects</a:t>
            </a:r>
          </a:p>
          <a:p>
            <a:pPr lvl="1"/>
            <a:r>
              <a:rPr lang="en-GB" dirty="0"/>
              <a:t>S</a:t>
            </a:r>
            <a:r>
              <a:rPr lang="en-CH"/>
              <a:t>ites</a:t>
            </a:r>
          </a:p>
          <a:p>
            <a:pPr lvl="1"/>
            <a:r>
              <a:rPr lang="en-GB" dirty="0"/>
              <a:t>M</a:t>
            </a:r>
            <a:r>
              <a:rPr lang="en-CH"/>
              <a:t>iddleware projects</a:t>
            </a:r>
          </a:p>
          <a:p>
            <a:pPr lvl="3"/>
            <a:endParaRPr lang="en-CH"/>
          </a:p>
          <a:p>
            <a:r>
              <a:rPr lang="en-GB" dirty="0"/>
              <a:t>V</a:t>
            </a:r>
            <a:r>
              <a:rPr lang="en-CH"/>
              <a:t>arious activities serve in different capacities</a:t>
            </a:r>
          </a:p>
          <a:p>
            <a:pPr lvl="1"/>
            <a:r>
              <a:rPr lang="en-GB" dirty="0"/>
              <a:t>W</a:t>
            </a:r>
            <a:r>
              <a:rPr lang="en-CH"/>
              <a:t>eekly </a:t>
            </a:r>
            <a:r>
              <a:rPr lang="en-CH">
                <a:hlinkClick r:id="rId3"/>
              </a:rPr>
              <a:t>operations</a:t>
            </a:r>
            <a:r>
              <a:rPr lang="en-CH"/>
              <a:t> meetings</a:t>
            </a:r>
          </a:p>
          <a:p>
            <a:pPr lvl="1"/>
            <a:r>
              <a:rPr lang="en-GB" dirty="0"/>
              <a:t>M</a:t>
            </a:r>
            <a:r>
              <a:rPr lang="en-CH"/>
              <a:t>onthly </a:t>
            </a:r>
            <a:r>
              <a:rPr lang="en-CH">
                <a:hlinkClick r:id="rId4"/>
              </a:rPr>
              <a:t>Operations Coordination</a:t>
            </a:r>
            <a:r>
              <a:rPr lang="en-CH"/>
              <a:t> meetings</a:t>
            </a:r>
          </a:p>
          <a:p>
            <a:pPr lvl="1"/>
            <a:r>
              <a:rPr lang="en-CH">
                <a:hlinkClick r:id="rId5"/>
              </a:rPr>
              <a:t>Task forces</a:t>
            </a:r>
            <a:endParaRPr lang="en-CH"/>
          </a:p>
          <a:p>
            <a:pPr lvl="1"/>
            <a:r>
              <a:rPr lang="en-CH">
                <a:hlinkClick r:id="rId6"/>
              </a:rPr>
              <a:t>Working groups</a:t>
            </a:r>
            <a:endParaRPr lang="en-CH"/>
          </a:p>
          <a:p>
            <a:pPr lvl="1"/>
            <a:r>
              <a:rPr lang="en-CH">
                <a:hlinkClick r:id="rId7"/>
              </a:rPr>
              <a:t>Open Technical Forum</a:t>
            </a:r>
            <a:r>
              <a:rPr lang="en-CH"/>
              <a:t> and </a:t>
            </a:r>
            <a:r>
              <a:rPr lang="en-CH">
                <a:hlinkClick r:id="rId8"/>
              </a:rPr>
              <a:t>Management Board</a:t>
            </a:r>
            <a:r>
              <a:rPr lang="en-CH"/>
              <a:t> meetings</a:t>
            </a:r>
          </a:p>
          <a:p>
            <a:pPr lvl="1"/>
            <a:r>
              <a:rPr lang="en-GB" dirty="0">
                <a:hlinkClick r:id="rId9"/>
              </a:rPr>
              <a:t>W</a:t>
            </a:r>
            <a:r>
              <a:rPr lang="en-CH">
                <a:hlinkClick r:id="rId9"/>
              </a:rPr>
              <a:t>orkshops</a:t>
            </a:r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353D0C-85A8-4BA5-FA01-9DC6AE8C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Operations Coordination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EFC33-F9D3-7B77-B7E4-886735663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70497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4A089D-19FE-085E-5E59-F8D53BAAA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09297"/>
            <a:ext cx="10660117" cy="536766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W</a:t>
            </a:r>
            <a:r>
              <a:rPr lang="en-CH"/>
              <a:t>LCG users and admins will rely more on </a:t>
            </a:r>
            <a:r>
              <a:rPr lang="en-CH" i="1">
                <a:solidFill>
                  <a:srgbClr val="0432FF"/>
                </a:solidFill>
              </a:rPr>
              <a:t>federated identities </a:t>
            </a:r>
            <a:r>
              <a:rPr lang="en-CH"/>
              <a:t>to have access to vital auxiliary services through </a:t>
            </a:r>
            <a:r>
              <a:rPr lang="en-CH">
                <a:solidFill>
                  <a:srgbClr val="0432FF"/>
                </a:solidFill>
                <a:hlinkClick r:id="rId2"/>
              </a:rPr>
              <a:t>EGI Check-in</a:t>
            </a:r>
            <a:endParaRPr lang="en-CH">
              <a:solidFill>
                <a:srgbClr val="0432FF"/>
              </a:solidFill>
            </a:endParaRPr>
          </a:p>
          <a:p>
            <a:pPr lvl="3"/>
            <a:endParaRPr lang="en-CH">
              <a:solidFill>
                <a:srgbClr val="0432FF"/>
              </a:solidFill>
            </a:endParaRPr>
          </a:p>
          <a:p>
            <a:r>
              <a:rPr lang="en-CH"/>
              <a:t>For example: </a:t>
            </a:r>
            <a:r>
              <a:rPr lang="en-CH">
                <a:solidFill>
                  <a:srgbClr val="0432FF"/>
                </a:solidFill>
                <a:hlinkClick r:id="rId3"/>
              </a:rPr>
              <a:t>GGUS</a:t>
            </a:r>
            <a:endParaRPr lang="en-CH">
              <a:solidFill>
                <a:srgbClr val="0432FF"/>
              </a:solidFill>
            </a:endParaRPr>
          </a:p>
          <a:p>
            <a:pPr lvl="3"/>
            <a:endParaRPr lang="en-CH"/>
          </a:p>
          <a:p>
            <a:r>
              <a:rPr lang="en-GB" dirty="0"/>
              <a:t>Current and new infrastructure and SW </a:t>
            </a:r>
            <a:r>
              <a:rPr lang="en-CH" b="1">
                <a:solidFill>
                  <a:srgbClr val="0432FF"/>
                </a:solidFill>
              </a:rPr>
              <a:t>partnerships</a:t>
            </a:r>
            <a:r>
              <a:rPr lang="en-CH"/>
              <a:t> and </a:t>
            </a:r>
            <a:r>
              <a:rPr lang="en-CH" b="1">
                <a:solidFill>
                  <a:srgbClr val="0432FF"/>
                </a:solidFill>
              </a:rPr>
              <a:t>projects</a:t>
            </a:r>
            <a:r>
              <a:rPr lang="en-CH"/>
              <a:t> will continue playing important roles</a:t>
            </a:r>
          </a:p>
          <a:p>
            <a:pPr lvl="1"/>
            <a:r>
              <a:rPr lang="en-CH">
                <a:hlinkClick r:id="rId4"/>
              </a:rPr>
              <a:t>EGI</a:t>
            </a:r>
            <a:r>
              <a:rPr lang="en-CH"/>
              <a:t>, </a:t>
            </a:r>
            <a:r>
              <a:rPr lang="en-GB" dirty="0">
                <a:hlinkClick r:id="rId5"/>
              </a:rPr>
              <a:t>NT1</a:t>
            </a:r>
            <a:r>
              <a:rPr lang="en-CH"/>
              <a:t>, </a:t>
            </a:r>
            <a:r>
              <a:rPr lang="en-CH">
                <a:hlinkClick r:id="rId6"/>
              </a:rPr>
              <a:t>OSG</a:t>
            </a:r>
            <a:r>
              <a:rPr lang="en-CH"/>
              <a:t>, </a:t>
            </a:r>
            <a:r>
              <a:rPr lang="en-CH">
                <a:hlinkClick r:id="rId7"/>
              </a:rPr>
              <a:t>ASGC</a:t>
            </a:r>
            <a:r>
              <a:rPr lang="en-CH"/>
              <a:t>, </a:t>
            </a:r>
            <a:r>
              <a:rPr lang="en-CH">
                <a:hlinkClick r:id="rId8"/>
              </a:rPr>
              <a:t>IGTF</a:t>
            </a:r>
            <a:r>
              <a:rPr lang="en-CH"/>
              <a:t>, </a:t>
            </a:r>
            <a:r>
              <a:rPr lang="en-CH">
                <a:hlinkClick r:id="rId9"/>
              </a:rPr>
              <a:t>HEPiX</a:t>
            </a:r>
            <a:r>
              <a:rPr lang="en-CH"/>
              <a:t>, </a:t>
            </a:r>
            <a:r>
              <a:rPr lang="en-CH">
                <a:hlinkClick r:id="rId10"/>
              </a:rPr>
              <a:t>GÉANT</a:t>
            </a:r>
            <a:r>
              <a:rPr lang="en-CH"/>
              <a:t>, </a:t>
            </a:r>
            <a:r>
              <a:rPr lang="en-CH">
                <a:hlinkClick r:id="rId11"/>
              </a:rPr>
              <a:t>E</a:t>
            </a:r>
            <a:r>
              <a:rPr lang="en-GB" dirty="0">
                <a:hlinkClick r:id="rId11"/>
              </a:rPr>
              <a:t>S</a:t>
            </a:r>
            <a:r>
              <a:rPr lang="en-CH">
                <a:hlinkClick r:id="rId11"/>
              </a:rPr>
              <a:t>net</a:t>
            </a:r>
            <a:r>
              <a:rPr lang="en-CH"/>
              <a:t>, </a:t>
            </a:r>
            <a:r>
              <a:rPr lang="en-CH">
                <a:hlinkClick r:id="rId12"/>
              </a:rPr>
              <a:t>ATCF</a:t>
            </a:r>
            <a:r>
              <a:rPr lang="en-CH"/>
              <a:t>, </a:t>
            </a:r>
            <a:r>
              <a:rPr lang="en-CH">
                <a:hlinkClick r:id="rId13"/>
              </a:rPr>
              <a:t>perfSONAR</a:t>
            </a:r>
            <a:r>
              <a:rPr lang="en-CH"/>
              <a:t>, …</a:t>
            </a:r>
          </a:p>
          <a:p>
            <a:pPr lvl="1"/>
            <a:r>
              <a:rPr lang="en-CH">
                <a:hlinkClick r:id="rId14"/>
              </a:rPr>
              <a:t>EOSC Beyond</a:t>
            </a:r>
            <a:r>
              <a:rPr lang="en-CH"/>
              <a:t>, </a:t>
            </a:r>
            <a:r>
              <a:rPr lang="en-CH">
                <a:hlinkClick r:id="rId15"/>
              </a:rPr>
              <a:t>PATh</a:t>
            </a:r>
            <a:r>
              <a:rPr lang="en-CH"/>
              <a:t>, </a:t>
            </a:r>
            <a:r>
              <a:rPr lang="en-CH">
                <a:hlinkClick r:id="rId16"/>
              </a:rPr>
              <a:t>EuroHPC JU</a:t>
            </a:r>
            <a:r>
              <a:rPr lang="en-CH"/>
              <a:t>, </a:t>
            </a:r>
            <a:r>
              <a:rPr lang="en-CH">
                <a:hlinkClick r:id="rId17"/>
              </a:rPr>
              <a:t>PRACE</a:t>
            </a:r>
            <a:r>
              <a:rPr lang="en-CH"/>
              <a:t>, …</a:t>
            </a:r>
          </a:p>
          <a:p>
            <a:pPr lvl="1"/>
            <a:r>
              <a:rPr lang="en-GB" sz="2600" i="1" dirty="0"/>
              <a:t>And</a:t>
            </a:r>
            <a:r>
              <a:rPr lang="en-CH" sz="2600" i="1"/>
              <a:t> all the </a:t>
            </a:r>
            <a:r>
              <a:rPr lang="en-CH" sz="2600" b="1" i="1"/>
              <a:t>middleware</a:t>
            </a:r>
            <a:r>
              <a:rPr lang="en-CH" sz="2600" i="1"/>
              <a:t> and </a:t>
            </a:r>
            <a:r>
              <a:rPr lang="en-CH" sz="2600" b="1" i="1"/>
              <a:t>experiment software</a:t>
            </a:r>
            <a:r>
              <a:rPr lang="en-CH" sz="2600" i="1"/>
              <a:t> projects!</a:t>
            </a:r>
          </a:p>
          <a:p>
            <a:pPr lvl="3"/>
            <a:endParaRPr lang="en-CH"/>
          </a:p>
          <a:p>
            <a:r>
              <a:rPr lang="en-GB" dirty="0"/>
              <a:t>I</a:t>
            </a:r>
            <a:r>
              <a:rPr lang="en-CH"/>
              <a:t>nfrastructure and middleware will continue being shared with </a:t>
            </a:r>
            <a:r>
              <a:rPr lang="en-CH" b="1" i="1">
                <a:solidFill>
                  <a:srgbClr val="0432FF"/>
                </a:solidFill>
              </a:rPr>
              <a:t>other</a:t>
            </a:r>
            <a:r>
              <a:rPr lang="en-CH"/>
              <a:t> </a:t>
            </a:r>
            <a:r>
              <a:rPr lang="en-CH" b="1" i="1">
                <a:solidFill>
                  <a:srgbClr val="0432FF"/>
                </a:solidFill>
              </a:rPr>
              <a:t>communities</a:t>
            </a:r>
            <a:r>
              <a:rPr lang="en-CH"/>
              <a:t>, in particular through MoUs with various collaborations</a:t>
            </a:r>
          </a:p>
          <a:p>
            <a:pPr lvl="1"/>
            <a:r>
              <a:rPr lang="en-CH"/>
              <a:t>Belle II, DUNE, JUNO, Virgo, SKAO, 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2ADDAE-D880-53C0-070C-5EB1FC06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</a:t>
            </a:r>
            <a:r>
              <a:rPr lang="en-CH"/>
              <a:t>artners &amp;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1FDF2-8DF6-96F1-0713-172F3674A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11562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F80162-F938-6C1E-A467-ACA5D1898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7"/>
            <a:ext cx="10629452" cy="5367666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FF0000"/>
                </a:solidFill>
              </a:rPr>
              <a:t>S</a:t>
            </a:r>
            <a:r>
              <a:rPr lang="en-CH">
                <a:solidFill>
                  <a:srgbClr val="FF0000"/>
                </a:solidFill>
              </a:rPr>
              <a:t>ecurity incidents </a:t>
            </a:r>
            <a:r>
              <a:rPr lang="en-CH"/>
              <a:t>may affect part of our infrastructure at times</a:t>
            </a:r>
          </a:p>
          <a:p>
            <a:pPr lvl="1"/>
            <a:r>
              <a:rPr lang="en-GB" dirty="0"/>
              <a:t>S</a:t>
            </a:r>
            <a:r>
              <a:rPr lang="en-CH"/>
              <a:t>ecurity experts from our infrastructure provider projects and sites </a:t>
            </a:r>
            <a:r>
              <a:rPr lang="en-CH" b="1"/>
              <a:t>collaborate</a:t>
            </a:r>
            <a:r>
              <a:rPr lang="en-CH"/>
              <a:t> to minimize the fallout</a:t>
            </a:r>
          </a:p>
          <a:p>
            <a:pPr lvl="2"/>
            <a:r>
              <a:rPr lang="en-CH" sz="2200"/>
              <a:t>For example through proactive mitigation against SW </a:t>
            </a:r>
            <a:r>
              <a:rPr lang="en-CH" sz="2200">
                <a:solidFill>
                  <a:srgbClr val="FF0000"/>
                </a:solidFill>
              </a:rPr>
              <a:t>vulnerabilities</a:t>
            </a:r>
          </a:p>
          <a:p>
            <a:pPr lvl="1"/>
            <a:r>
              <a:rPr lang="en-CH"/>
              <a:t>WLCG sites can </a:t>
            </a:r>
            <a:r>
              <a:rPr lang="en-CH" b="1"/>
              <a:t>collaborate</a:t>
            </a:r>
            <a:r>
              <a:rPr lang="en-CH"/>
              <a:t> on incident response and prevention through the </a:t>
            </a:r>
            <a:r>
              <a:rPr lang="en-CH">
                <a:hlinkClick r:id="rId2"/>
              </a:rPr>
              <a:t>Security Operations Center WG</a:t>
            </a:r>
            <a:endParaRPr lang="en-CH"/>
          </a:p>
          <a:p>
            <a:pPr lvl="1"/>
            <a:r>
              <a:rPr lang="en-GB" dirty="0"/>
              <a:t>S</a:t>
            </a:r>
            <a:r>
              <a:rPr lang="en-CH"/>
              <a:t>ites can </a:t>
            </a:r>
            <a:r>
              <a:rPr lang="en-CH" b="1"/>
              <a:t>contribute</a:t>
            </a:r>
            <a:r>
              <a:rPr lang="en-CH"/>
              <a:t> through </a:t>
            </a:r>
            <a:r>
              <a:rPr lang="en-CH">
                <a:hlinkClick r:id="rId3"/>
              </a:rPr>
              <a:t>passive DNS SOC</a:t>
            </a:r>
            <a:r>
              <a:rPr lang="en-CH"/>
              <a:t> services</a:t>
            </a:r>
          </a:p>
          <a:p>
            <a:pPr lvl="1"/>
            <a:r>
              <a:rPr lang="en-CH" b="1"/>
              <a:t>Training</a:t>
            </a:r>
            <a:r>
              <a:rPr lang="en-CH"/>
              <a:t> opportunities are provided in </a:t>
            </a:r>
            <a:r>
              <a:rPr lang="en-CH" b="1"/>
              <a:t>EGI Conferences </a:t>
            </a:r>
            <a:r>
              <a:rPr lang="en-CH"/>
              <a:t>(</a:t>
            </a:r>
            <a:r>
              <a:rPr lang="en-GB" dirty="0">
                <a:hlinkClick r:id="rId4"/>
              </a:rPr>
              <a:t>2026 session</a:t>
            </a:r>
            <a:r>
              <a:rPr lang="en-CH"/>
              <a:t>) and the </a:t>
            </a:r>
            <a:r>
              <a:rPr lang="en-CH">
                <a:hlinkClick r:id="rId5"/>
              </a:rPr>
              <a:t>CERN School of Computing</a:t>
            </a:r>
            <a:r>
              <a:rPr lang="en-CH"/>
              <a:t> (</a:t>
            </a:r>
            <a:r>
              <a:rPr lang="en-CH">
                <a:hlinkClick r:id="rId6"/>
              </a:rPr>
              <a:t>2025 timetable</a:t>
            </a:r>
            <a:r>
              <a:rPr lang="en-CH"/>
              <a:t>)</a:t>
            </a:r>
          </a:p>
          <a:p>
            <a:endParaRPr lang="en-CH"/>
          </a:p>
          <a:p>
            <a:r>
              <a:rPr lang="en-GB" dirty="0"/>
              <a:t>We may be affected by u</a:t>
            </a:r>
            <a:r>
              <a:rPr lang="en-CH"/>
              <a:t>pstream </a:t>
            </a:r>
            <a:r>
              <a:rPr lang="en-CH">
                <a:solidFill>
                  <a:srgbClr val="FF0000"/>
                </a:solidFill>
              </a:rPr>
              <a:t>licensing or support changes</a:t>
            </a:r>
          </a:p>
          <a:p>
            <a:pPr lvl="1"/>
            <a:r>
              <a:rPr lang="en-US" dirty="0"/>
              <a:t>Case in point: the </a:t>
            </a:r>
            <a:r>
              <a:rPr lang="en-US" dirty="0">
                <a:hlinkClick r:id="rId7"/>
              </a:rPr>
              <a:t>RHEL source code policy</a:t>
            </a:r>
            <a:r>
              <a:rPr lang="en-US" dirty="0"/>
              <a:t> for the last 3 years</a:t>
            </a:r>
          </a:p>
          <a:p>
            <a:pPr lvl="1"/>
            <a:r>
              <a:rPr lang="en-US" dirty="0"/>
              <a:t>Which had consequences for </a:t>
            </a:r>
            <a:r>
              <a:rPr lang="en-US" dirty="0">
                <a:hlinkClick r:id="rId8"/>
              </a:rPr>
              <a:t>AlmaLinux</a:t>
            </a:r>
            <a:r>
              <a:rPr lang="en-US" dirty="0"/>
              <a:t> and </a:t>
            </a:r>
            <a:r>
              <a:rPr lang="en-US" dirty="0">
                <a:hlinkClick r:id="rId9"/>
              </a:rPr>
              <a:t>Rocky Linux</a:t>
            </a:r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E693B7-D037-F909-C312-F731B1E91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Not so fast…</a:t>
            </a:r>
            <a:endParaRPr lang="en-CH" i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83F06-3B28-7E9C-82EF-698A73699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0912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F7A2A8-AA4A-2549-824D-AE8ABA384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97"/>
            <a:ext cx="10515600" cy="536766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Already for 20+ years, t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he</a:t>
            </a:r>
            <a:r>
              <a:rPr lang="en-US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432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Worldwide LHC Computing Grid 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 successfully provided the distributed computing infrastructure </a:t>
            </a:r>
            <a:b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 the CERN LHC experiments.</a:t>
            </a:r>
          </a:p>
          <a:p>
            <a:pPr lvl="3"/>
            <a:endParaRPr lang="en-CH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dirty="0"/>
              <a:t>During that time, the WLCG</a:t>
            </a:r>
            <a:r>
              <a:rPr lang="en-CH"/>
              <a:t> has seen </a:t>
            </a:r>
            <a:r>
              <a:rPr lang="en-CH">
                <a:solidFill>
                  <a:srgbClr val="0432FF"/>
                </a:solidFill>
              </a:rPr>
              <a:t>evolution in technologies </a:t>
            </a:r>
            <a:br>
              <a:rPr lang="en-CH">
                <a:solidFill>
                  <a:srgbClr val="0432FF"/>
                </a:solidFill>
              </a:rPr>
            </a:br>
            <a:r>
              <a:rPr lang="en-CH"/>
              <a:t>as well as </a:t>
            </a:r>
            <a:r>
              <a:rPr lang="en-CH">
                <a:solidFill>
                  <a:srgbClr val="0432FF"/>
                </a:solidFill>
              </a:rPr>
              <a:t>growth</a:t>
            </a:r>
            <a:r>
              <a:rPr lang="en-CH"/>
              <a:t>, to deal with ever </a:t>
            </a:r>
            <a:r>
              <a:rPr lang="en-CH">
                <a:solidFill>
                  <a:srgbClr val="0432FF"/>
                </a:solidFill>
              </a:rPr>
              <a:t>increasing data rates</a:t>
            </a:r>
            <a:r>
              <a:rPr lang="en-CH"/>
              <a:t>.</a:t>
            </a:r>
          </a:p>
          <a:p>
            <a:pPr lvl="3"/>
            <a:endParaRPr lang="en-CH"/>
          </a:p>
          <a:p>
            <a:r>
              <a:rPr lang="en-GB" dirty="0"/>
              <a:t>T</a:t>
            </a:r>
            <a:r>
              <a:rPr lang="en-CH"/>
              <a:t>hose trends need to be made to continue, to allow the WLCG to take on </a:t>
            </a:r>
            <a:r>
              <a:rPr lang="en-CH">
                <a:solidFill>
                  <a:srgbClr val="0432FF"/>
                </a:solidFill>
              </a:rPr>
              <a:t>High-Luminosity LHC</a:t>
            </a:r>
            <a:r>
              <a:rPr lang="en-CH"/>
              <a:t> data volumes as of 2030.</a:t>
            </a:r>
          </a:p>
          <a:p>
            <a:pPr lvl="3"/>
            <a:endParaRPr lang="en-CH"/>
          </a:p>
          <a:p>
            <a:r>
              <a:rPr lang="en-GB" dirty="0">
                <a:solidFill>
                  <a:srgbClr val="0432FF"/>
                </a:solidFill>
              </a:rPr>
              <a:t>I</a:t>
            </a:r>
            <a:r>
              <a:rPr lang="en-CH">
                <a:solidFill>
                  <a:srgbClr val="0432FF"/>
                </a:solidFill>
              </a:rPr>
              <a:t>mprovements </a:t>
            </a:r>
            <a:r>
              <a:rPr lang="en-CH"/>
              <a:t>across a wide range of </a:t>
            </a:r>
            <a:r>
              <a:rPr lang="en-CH">
                <a:solidFill>
                  <a:srgbClr val="0432FF"/>
                </a:solidFill>
              </a:rPr>
              <a:t>services and software </a:t>
            </a:r>
            <a:r>
              <a:rPr lang="en-CH"/>
              <a:t>have been described, some of which already bring benefits as of today.</a:t>
            </a:r>
          </a:p>
          <a:p>
            <a:pPr lvl="3"/>
            <a:endParaRPr lang="en-CH"/>
          </a:p>
          <a:p>
            <a:r>
              <a:rPr lang="en-GB" dirty="0"/>
              <a:t>T</a:t>
            </a:r>
            <a:r>
              <a:rPr lang="en-CH"/>
              <a:t>hanks to many </a:t>
            </a:r>
            <a:r>
              <a:rPr lang="en-CH" b="1">
                <a:solidFill>
                  <a:srgbClr val="0432FF"/>
                </a:solidFill>
              </a:rPr>
              <a:t>partners and projects</a:t>
            </a:r>
            <a:r>
              <a:rPr lang="en-CH"/>
              <a:t>, not only do the LHC experiments profit, but many </a:t>
            </a:r>
            <a:r>
              <a:rPr lang="en-CH" b="1">
                <a:solidFill>
                  <a:srgbClr val="0432FF"/>
                </a:solidFill>
              </a:rPr>
              <a:t>other communities </a:t>
            </a:r>
            <a:r>
              <a:rPr lang="en-CH"/>
              <a:t>as well 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EE3BAF-96A7-037C-F98A-1549364F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</a:t>
            </a:r>
            <a:r>
              <a:rPr lang="en-CH"/>
              <a:t>onclusions &amp; Outlook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A363E-EEBD-C06A-52CD-EB605DCDA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28</a:t>
            </a:fld>
            <a:endParaRPr lang="en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6C9A4-C85E-9A8A-299A-68C40A15A319}"/>
              </a:ext>
            </a:extLst>
          </p:cNvPr>
          <p:cNvSpPr txBox="1"/>
          <p:nvPr/>
        </p:nvSpPr>
        <p:spPr>
          <a:xfrm>
            <a:off x="3543089" y="6312313"/>
            <a:ext cx="5105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>
                <a:solidFill>
                  <a:schemeClr val="bg1"/>
                </a:solidFill>
              </a:rPr>
              <a:t>Merci de votre aimable attention</a:t>
            </a:r>
            <a:r>
              <a:rPr lang="en-CH" sz="2800" i="1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6273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610C13-3F5E-6DBB-BB50-32417EE28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</a:t>
            </a:r>
            <a:r>
              <a:rPr lang="en-CH"/>
              <a:t>orldwide data storage and processing 24/7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1FABB-4D34-9685-8699-EDB633BFF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3</a:t>
            </a:fld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3451C-A019-6BFC-A419-BF5B496C8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02" y="698592"/>
            <a:ext cx="6230596" cy="56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7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A29A3A-9A4F-65B7-5286-28F12BE5C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LHC experiment data on tape at CERN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54677-2ECA-F1AA-9DD5-EC9E51A3F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4</a:t>
            </a:fld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A405B1-6F21-20C8-7DA3-BBDD43389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24" y="718362"/>
            <a:ext cx="10842551" cy="542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9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B3AEFD-77FA-A861-A9E0-86B9B6F91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H"/>
              <a:t>Disk pledge history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9A649-E20C-0589-7F69-BBD014D246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5</a:t>
            </a:fld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DF1B08-D563-9AFD-BD89-C34A10EED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88" y="766995"/>
            <a:ext cx="10769023" cy="532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0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297DCA-599D-6979-BFC8-0F3276472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C</a:t>
            </a:r>
            <a:r>
              <a:rPr lang="en-CH" sz="3600"/>
              <a:t>orresponding increases in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B8A0-BF28-DCD9-81FE-22DF773A5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6</a:t>
            </a:fld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F83291-9E3F-0B5C-C0C5-61329C1CE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17" y="724058"/>
            <a:ext cx="10819766" cy="54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87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1E1CDA-AEF0-DA6F-E478-2A824A00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</a:t>
            </a:r>
            <a:r>
              <a:rPr lang="en-CH"/>
              <a:t>ver increasing luminosity and pileup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4ECC8-C4EB-60C4-3C2C-E44BE4CF3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7</a:t>
            </a:fld>
            <a:endParaRPr lang="en-CH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43B4ECB-8D63-0FDC-F43D-F301FED0E746}"/>
              </a:ext>
            </a:extLst>
          </p:cNvPr>
          <p:cNvGrpSpPr/>
          <p:nvPr/>
        </p:nvGrpSpPr>
        <p:grpSpPr>
          <a:xfrm>
            <a:off x="1156863" y="5581643"/>
            <a:ext cx="9878273" cy="332680"/>
            <a:chOff x="1198988" y="1698347"/>
            <a:chExt cx="9878273" cy="33268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3EA4BD4-F514-DF52-7333-724F9FAF33FC}"/>
                </a:ext>
              </a:extLst>
            </p:cNvPr>
            <p:cNvSpPr/>
            <p:nvPr/>
          </p:nvSpPr>
          <p:spPr>
            <a:xfrm>
              <a:off x="1198988" y="1698347"/>
              <a:ext cx="1308298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LHC Run-1</a:t>
              </a:r>
              <a:endParaRPr lang="en-CH" sz="11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8688669-E603-FB94-56FB-3C7E59F60596}"/>
                </a:ext>
              </a:extLst>
            </p:cNvPr>
            <p:cNvSpPr/>
            <p:nvPr/>
          </p:nvSpPr>
          <p:spPr>
            <a:xfrm>
              <a:off x="2572194" y="1704133"/>
              <a:ext cx="616884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LS1</a:t>
              </a:r>
              <a:endParaRPr lang="en-CH" sz="11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246BE31-15DF-E2A4-EBB5-C767251966FB}"/>
                </a:ext>
              </a:extLst>
            </p:cNvPr>
            <p:cNvSpPr/>
            <p:nvPr/>
          </p:nvSpPr>
          <p:spPr>
            <a:xfrm>
              <a:off x="3246833" y="1698347"/>
              <a:ext cx="1305908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LHC Run-2</a:t>
              </a:r>
              <a:endParaRPr lang="en-CH" sz="11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A9D2168-F3A0-9D70-BFB8-4EE75D1618B5}"/>
                </a:ext>
              </a:extLst>
            </p:cNvPr>
            <p:cNvSpPr/>
            <p:nvPr/>
          </p:nvSpPr>
          <p:spPr>
            <a:xfrm>
              <a:off x="4604964" y="1698347"/>
              <a:ext cx="931614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LS2</a:t>
              </a:r>
              <a:endParaRPr lang="en-CH" sz="11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E4BE36B-1BA8-8041-E27A-4F437870B6E3}"/>
                </a:ext>
              </a:extLst>
            </p:cNvPr>
            <p:cNvSpPr/>
            <p:nvPr/>
          </p:nvSpPr>
          <p:spPr>
            <a:xfrm>
              <a:off x="5588801" y="1698347"/>
              <a:ext cx="1244887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LHC Run-3</a:t>
              </a:r>
              <a:endParaRPr lang="en-CH" sz="11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F49FABD-19BB-44E3-7D6B-0ABC41EBBDF7}"/>
                </a:ext>
              </a:extLst>
            </p:cNvPr>
            <p:cNvSpPr/>
            <p:nvPr/>
          </p:nvSpPr>
          <p:spPr>
            <a:xfrm>
              <a:off x="6885911" y="1698347"/>
              <a:ext cx="931614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LS3</a:t>
              </a:r>
              <a:endParaRPr lang="en-CH" sz="11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9E626A9-684F-0673-B13C-2A444877B974}"/>
                </a:ext>
              </a:extLst>
            </p:cNvPr>
            <p:cNvSpPr/>
            <p:nvPr/>
          </p:nvSpPr>
          <p:spPr>
            <a:xfrm>
              <a:off x="7869748" y="1698347"/>
              <a:ext cx="1244887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HL-LHC Run-4</a:t>
              </a:r>
              <a:endParaRPr lang="en-CH" sz="11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C3FF789-278E-4B1B-A981-CA55018C0471}"/>
                </a:ext>
              </a:extLst>
            </p:cNvPr>
            <p:cNvSpPr/>
            <p:nvPr/>
          </p:nvSpPr>
          <p:spPr>
            <a:xfrm>
              <a:off x="9166859" y="1698347"/>
              <a:ext cx="616884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LS4</a:t>
              </a:r>
              <a:endParaRPr lang="en-CH" sz="11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E2C9EE51-38A8-372F-54D2-6E87A917DD53}"/>
                </a:ext>
              </a:extLst>
            </p:cNvPr>
            <p:cNvSpPr/>
            <p:nvPr/>
          </p:nvSpPr>
          <p:spPr>
            <a:xfrm>
              <a:off x="9832374" y="1698347"/>
              <a:ext cx="1244887" cy="326894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900"/>
                <a:t>HL-LHC Run-5</a:t>
              </a:r>
              <a:endParaRPr lang="en-CH" sz="1100"/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1B27592D-21D3-4656-A9C8-DB84457500D5}"/>
              </a:ext>
            </a:extLst>
          </p:cNvPr>
          <p:cNvSpPr/>
          <p:nvPr/>
        </p:nvSpPr>
        <p:spPr>
          <a:xfrm flipV="1">
            <a:off x="1511991" y="5003089"/>
            <a:ext cx="559765" cy="45718"/>
          </a:xfrm>
          <a:prstGeom prst="rect">
            <a:avLst/>
          </a:prstGeom>
          <a:solidFill>
            <a:srgbClr val="0432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n>
                <a:solidFill>
                  <a:srgbClr val="0432FF"/>
                </a:solidFill>
              </a:ln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757E160-2608-E12F-7547-F25176E66B8F}"/>
              </a:ext>
            </a:extLst>
          </p:cNvPr>
          <p:cNvSpPr/>
          <p:nvPr/>
        </p:nvSpPr>
        <p:spPr>
          <a:xfrm flipV="1">
            <a:off x="3563651" y="4807864"/>
            <a:ext cx="559765" cy="235458"/>
          </a:xfrm>
          <a:prstGeom prst="rect">
            <a:avLst/>
          </a:prstGeom>
          <a:solidFill>
            <a:srgbClr val="0432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CE47EB41-F4FE-49F5-6B2F-90C76985F288}"/>
              </a:ext>
            </a:extLst>
          </p:cNvPr>
          <p:cNvSpPr/>
          <p:nvPr/>
        </p:nvSpPr>
        <p:spPr>
          <a:xfrm flipV="1">
            <a:off x="5887304" y="4474638"/>
            <a:ext cx="559765" cy="577307"/>
          </a:xfrm>
          <a:prstGeom prst="rect">
            <a:avLst/>
          </a:prstGeom>
          <a:solidFill>
            <a:srgbClr val="0432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18A533C-BF1F-0FBA-5623-48A7CFBCBED4}"/>
              </a:ext>
            </a:extLst>
          </p:cNvPr>
          <p:cNvSpPr/>
          <p:nvPr/>
        </p:nvSpPr>
        <p:spPr>
          <a:xfrm flipV="1">
            <a:off x="8160582" y="3597111"/>
            <a:ext cx="559765" cy="1463733"/>
          </a:xfrm>
          <a:prstGeom prst="rect">
            <a:avLst/>
          </a:prstGeom>
          <a:solidFill>
            <a:srgbClr val="0432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E42646D-DDAB-68B2-A0C7-714D5587729A}"/>
              </a:ext>
            </a:extLst>
          </p:cNvPr>
          <p:cNvSpPr/>
          <p:nvPr/>
        </p:nvSpPr>
        <p:spPr>
          <a:xfrm flipV="1">
            <a:off x="10131424" y="1226634"/>
            <a:ext cx="559765" cy="3822173"/>
          </a:xfrm>
          <a:prstGeom prst="rect">
            <a:avLst/>
          </a:prstGeom>
          <a:gradFill>
            <a:gsLst>
              <a:gs pos="69000">
                <a:srgbClr val="0432FF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ADF2E26-1E67-AE9B-A666-5A9353464F5E}"/>
              </a:ext>
            </a:extLst>
          </p:cNvPr>
          <p:cNvSpPr txBox="1"/>
          <p:nvPr/>
        </p:nvSpPr>
        <p:spPr>
          <a:xfrm>
            <a:off x="1300087" y="4378590"/>
            <a:ext cx="1066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L=29 fb-1</a:t>
            </a:r>
            <a:endParaRPr lang="en-CH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E7574E1-53F1-0C44-22C8-58DDF4D16B86}"/>
              </a:ext>
            </a:extLst>
          </p:cNvPr>
          <p:cNvSpPr txBox="1"/>
          <p:nvPr/>
        </p:nvSpPr>
        <p:spPr>
          <a:xfrm>
            <a:off x="3292780" y="4175576"/>
            <a:ext cx="1223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L=156 fb-1</a:t>
            </a:r>
            <a:endParaRPr lang="en-CH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2179CBA-744B-7508-4BDE-E0760A73A0F9}"/>
              </a:ext>
            </a:extLst>
          </p:cNvPr>
          <p:cNvSpPr txBox="1"/>
          <p:nvPr/>
        </p:nvSpPr>
        <p:spPr>
          <a:xfrm>
            <a:off x="5588397" y="3858293"/>
            <a:ext cx="1244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L~350 fb-1</a:t>
            </a:r>
            <a:endParaRPr lang="en-CH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EBB8A94-BEDC-21D3-D63A-67AD4BCA16BE}"/>
              </a:ext>
            </a:extLst>
          </p:cNvPr>
          <p:cNvSpPr txBox="1"/>
          <p:nvPr/>
        </p:nvSpPr>
        <p:spPr>
          <a:xfrm>
            <a:off x="7859246" y="2976738"/>
            <a:ext cx="12448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L~900 fb-1</a:t>
            </a:r>
            <a:endParaRPr lang="en-CH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7F645BF-C261-7AFC-CBEB-6BF1F3A4A8C1}"/>
              </a:ext>
            </a:extLst>
          </p:cNvPr>
          <p:cNvSpPr txBox="1"/>
          <p:nvPr/>
        </p:nvSpPr>
        <p:spPr>
          <a:xfrm>
            <a:off x="1183447" y="1234651"/>
            <a:ext cx="366376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CH" sz="2400"/>
              <a:t>Focusing on ATLAS and CMS</a:t>
            </a:r>
          </a:p>
        </p:txBody>
      </p:sp>
    </p:spTree>
    <p:extLst>
      <p:ext uri="{BB962C8B-B14F-4D97-AF65-F5344CB8AC3E}">
        <p14:creationId xmlns:p14="http://schemas.microsoft.com/office/powerpoint/2010/main" val="48215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636617-284A-3DC0-FB30-10AACAE00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658" y="27693"/>
            <a:ext cx="10759440" cy="662753"/>
          </a:xfrm>
        </p:spPr>
        <p:txBody>
          <a:bodyPr>
            <a:normAutofit fontScale="90000"/>
          </a:bodyPr>
          <a:lstStyle/>
          <a:p>
            <a:r>
              <a:rPr lang="en-GB" dirty="0"/>
              <a:t>… leading to e</a:t>
            </a:r>
            <a:r>
              <a:rPr lang="en-CH"/>
              <a:t>ver increasing processing needs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0512A-1936-F91D-6FF9-F9DD57B66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8</a:t>
            </a:fld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E509E-5932-A304-730E-23859DB83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44" y="1057100"/>
            <a:ext cx="5882334" cy="391882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40B8F9D-C03B-B79F-50AF-A14633ADA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" b="2866"/>
          <a:stretch/>
        </p:blipFill>
        <p:spPr bwMode="auto">
          <a:xfrm>
            <a:off x="6300898" y="1067260"/>
            <a:ext cx="5703920" cy="391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06C7F147-DAD7-D9C9-881D-424A0746970D}"/>
              </a:ext>
            </a:extLst>
          </p:cNvPr>
          <p:cNvSpPr txBox="1">
            <a:spLocks/>
          </p:cNvSpPr>
          <p:nvPr/>
        </p:nvSpPr>
        <p:spPr>
          <a:xfrm>
            <a:off x="591797" y="5644349"/>
            <a:ext cx="10515600" cy="662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CH" sz="4000"/>
              <a:t>… that require improvements in SW &amp; services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F154CC-F79B-5631-8C21-F75874948127}"/>
              </a:ext>
            </a:extLst>
          </p:cNvPr>
          <p:cNvSpPr txBox="1"/>
          <p:nvPr/>
        </p:nvSpPr>
        <p:spPr>
          <a:xfrm>
            <a:off x="2255017" y="4859672"/>
            <a:ext cx="76447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000" i="1">
                <a:solidFill>
                  <a:srgbClr val="FF0000"/>
                </a:solidFill>
              </a:rPr>
              <a:t>Estimates from before the AI boom!</a:t>
            </a:r>
          </a:p>
        </p:txBody>
      </p:sp>
    </p:spTree>
    <p:extLst>
      <p:ext uri="{BB962C8B-B14F-4D97-AF65-F5344CB8AC3E}">
        <p14:creationId xmlns:p14="http://schemas.microsoft.com/office/powerpoint/2010/main" val="3047683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58810E-E499-55D0-6B28-51255B62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H"/>
              <a:t>A community-driven roadmap for technical evolution of WLCG is being prepared</a:t>
            </a:r>
          </a:p>
          <a:p>
            <a:pPr lvl="3"/>
            <a:endParaRPr lang="en-CH"/>
          </a:p>
          <a:p>
            <a:r>
              <a:rPr lang="en-GB" dirty="0"/>
              <a:t>T</a:t>
            </a:r>
            <a:r>
              <a:rPr lang="en-CH"/>
              <a:t>he document itself will also evolve in the next years, </a:t>
            </a:r>
            <a:br>
              <a:rPr lang="en-CH"/>
            </a:br>
            <a:r>
              <a:rPr lang="en-CH"/>
              <a:t>to take account of progress as well as external changes </a:t>
            </a:r>
            <a:br>
              <a:rPr lang="en-CH"/>
            </a:br>
            <a:r>
              <a:rPr lang="en-CH"/>
              <a:t>in the big-science computing landscape and beyond</a:t>
            </a:r>
          </a:p>
          <a:p>
            <a:pPr lvl="3"/>
            <a:endParaRPr lang="en-CH"/>
          </a:p>
          <a:p>
            <a:r>
              <a:rPr lang="en-GB" dirty="0"/>
              <a:t>T</a:t>
            </a:r>
            <a:r>
              <a:rPr lang="en-CH"/>
              <a:t>he first version will be published this autumn</a:t>
            </a:r>
          </a:p>
          <a:p>
            <a:pPr lvl="3"/>
            <a:endParaRPr lang="en-CH"/>
          </a:p>
          <a:p>
            <a:r>
              <a:rPr lang="en-GB" dirty="0"/>
              <a:t>T</a:t>
            </a:r>
            <a:r>
              <a:rPr lang="en-CH"/>
              <a:t>he audience includes everyone involved in WLCG in some way</a:t>
            </a:r>
          </a:p>
          <a:p>
            <a:pPr lvl="1"/>
            <a:r>
              <a:rPr lang="en-GB" dirty="0"/>
              <a:t>I</a:t>
            </a:r>
            <a:r>
              <a:rPr lang="en-CH"/>
              <a:t>n particular our LHCC referees and our funding agencies</a:t>
            </a:r>
          </a:p>
          <a:p>
            <a:pPr lvl="3"/>
            <a:endParaRPr lang="en-CH"/>
          </a:p>
          <a:p>
            <a:r>
              <a:rPr lang="en-CH"/>
              <a:t>Please see this </a:t>
            </a:r>
            <a:r>
              <a:rPr lang="en-CH">
                <a:hlinkClick r:id="rId2"/>
              </a:rPr>
              <a:t>CHEP 2026 talk</a:t>
            </a:r>
            <a:r>
              <a:rPr lang="en-CH"/>
              <a:t> for further details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26915B-9C5F-EEF5-AA20-7206E768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Technical Evolution Roadmap</a:t>
            </a:r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8FB42-E76A-D615-0432-5DEEAB392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F0E188-2DB2-0D47-B360-D4F94D265CBA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5159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6021</TotalTime>
  <Words>2170</Words>
  <Application>Microsoft Macintosh PowerPoint</Application>
  <PresentationFormat>Widescreen</PresentationFormat>
  <Paragraphs>335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Office Theme</vt:lpstr>
      <vt:lpstr>PowerPoint Presentation</vt:lpstr>
      <vt:lpstr>What is the Worldwide LHC Computing Grid?</vt:lpstr>
      <vt:lpstr>Worldwide data storage and processing 24/7</vt:lpstr>
      <vt:lpstr>LHC experiment data on tape at CERN</vt:lpstr>
      <vt:lpstr>Disk pledge history</vt:lpstr>
      <vt:lpstr>Corresponding increases in computing</vt:lpstr>
      <vt:lpstr>Ever increasing luminosity and pileup …</vt:lpstr>
      <vt:lpstr>… leading to ever increasing processing needs</vt:lpstr>
      <vt:lpstr>Technical Evolution Roadmap</vt:lpstr>
      <vt:lpstr>Computing model &amp; SW evolution</vt:lpstr>
      <vt:lpstr>WLCG facility perspectives</vt:lpstr>
      <vt:lpstr>Analysis Facilities</vt:lpstr>
      <vt:lpstr>Benchmarking</vt:lpstr>
      <vt:lpstr>Accounting </vt:lpstr>
      <vt:lpstr>High Performance Computing centers</vt:lpstr>
      <vt:lpstr>Cloud computing</vt:lpstr>
      <vt:lpstr>Containers</vt:lpstr>
      <vt:lpstr>Storage</vt:lpstr>
      <vt:lpstr>Networks</vt:lpstr>
      <vt:lpstr>Monitoring</vt:lpstr>
      <vt:lpstr>Authentication &amp; Authorization   (1)</vt:lpstr>
      <vt:lpstr>Authentication &amp; Authorization   (2)</vt:lpstr>
      <vt:lpstr>Data Challenge 2027</vt:lpstr>
      <vt:lpstr>Where can WLCG use AI / GPUs?</vt:lpstr>
      <vt:lpstr>Operations Coordination</vt:lpstr>
      <vt:lpstr>Partners &amp; Projects</vt:lpstr>
      <vt:lpstr>Not so fast…</vt:lpstr>
      <vt:lpstr>Conclusions &amp; Outlook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Maarten Litmaath</dc:creator>
  <cp:lastModifiedBy>Maarten Litmaath</cp:lastModifiedBy>
  <cp:revision>376</cp:revision>
  <dcterms:created xsi:type="dcterms:W3CDTF">2021-04-05T16:54:44Z</dcterms:created>
  <dcterms:modified xsi:type="dcterms:W3CDTF">2026-06-21T02:11:58Z</dcterms:modified>
</cp:coreProperties>
</file>