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2" r:id="rId2"/>
    <p:sldId id="280" r:id="rId3"/>
    <p:sldId id="256" r:id="rId4"/>
    <p:sldId id="281" r:id="rId5"/>
    <p:sldId id="266" r:id="rId6"/>
    <p:sldId id="273" r:id="rId7"/>
    <p:sldId id="283" r:id="rId8"/>
    <p:sldId id="286" r:id="rId9"/>
    <p:sldId id="275" r:id="rId10"/>
    <p:sldId id="264" r:id="rId11"/>
    <p:sldId id="289" r:id="rId12"/>
    <p:sldId id="292" r:id="rId13"/>
    <p:sldId id="293" r:id="rId14"/>
    <p:sldId id="294" r:id="rId15"/>
    <p:sldId id="291" r:id="rId16"/>
    <p:sldId id="296" r:id="rId17"/>
    <p:sldId id="284" r:id="rId18"/>
    <p:sldId id="297" r:id="rId19"/>
    <p:sldId id="285" r:id="rId20"/>
    <p:sldId id="278" r:id="rId21"/>
    <p:sldId id="279" r:id="rId22"/>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2728"/>
    <a:srgbClr val="2B9F2B"/>
    <a:srgbClr val="1E77B4"/>
    <a:srgbClr val="FF7A04"/>
    <a:srgbClr val="1F77B4"/>
    <a:srgbClr val="A86ED4"/>
    <a:srgbClr val="D1B2E8"/>
    <a:srgbClr val="F2F2F2"/>
    <a:srgbClr val="007ADE"/>
    <a:srgbClr val="0050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9346" autoAdjust="0"/>
  </p:normalViewPr>
  <p:slideViewPr>
    <p:cSldViewPr snapToGrid="0">
      <p:cViewPr varScale="1">
        <p:scale>
          <a:sx n="73" d="100"/>
          <a:sy n="73" d="100"/>
        </p:scale>
        <p:origin x="643" y="10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73.70441" units="1/cm"/>
          <inkml:channelProperty channel="Y" name="resolution" value="36.86007" units="1/cm"/>
          <inkml:channelProperty channel="T" name="resolution" value="1" units="1/dev"/>
        </inkml:channelProperties>
      </inkml:inkSource>
      <inkml:timestamp xml:id="ts0" timeString="2026-09-01T02:37:26.182"/>
    </inkml:context>
    <inkml:brush xml:id="br0">
      <inkml:brushProperty name="width" value="0.05292" units="cm"/>
      <inkml:brushProperty name="height" value="0.05292" units="cm"/>
      <inkml:brushProperty name="color" value="#FF0000"/>
    </inkml:brush>
  </inkml:definitions>
  <inkml:trace contextRef="#ctx0" brushRef="#br0">30266 12676 0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32201D-3CEC-47D0-8774-7F91FC6957F4}" type="datetimeFigureOut">
              <a:rPr lang="fr-FR" smtClean="0"/>
              <a:t>06/10/2026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0AFE3-BAE5-4D6D-A0C3-EBC222F4ED68}" type="slidenum">
              <a:rPr lang="fr-FR" smtClean="0"/>
              <a:t>‹N°›</a:t>
            </a:fld>
            <a:endParaRPr lang="fr-FR"/>
          </a:p>
        </p:txBody>
      </p:sp>
    </p:spTree>
    <p:extLst>
      <p:ext uri="{BB962C8B-B14F-4D97-AF65-F5344CB8AC3E}">
        <p14:creationId xmlns:p14="http://schemas.microsoft.com/office/powerpoint/2010/main" val="265581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Phd</a:t>
            </a:r>
            <a:r>
              <a:rPr lang="en-US" dirty="0"/>
              <a:t> student – lab – present scheme for sq/stab via rad pressure on a suspended mirror</a:t>
            </a:r>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1</a:t>
            </a:fld>
            <a:endParaRPr lang="fr-FR"/>
          </a:p>
        </p:txBody>
      </p:sp>
    </p:spTree>
    <p:extLst>
      <p:ext uri="{BB962C8B-B14F-4D97-AF65-F5344CB8AC3E}">
        <p14:creationId xmlns:p14="http://schemas.microsoft.com/office/powerpoint/2010/main" val="4106944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Gwd</a:t>
            </a:r>
            <a:r>
              <a:rPr lang="en-US" dirty="0"/>
              <a:t> are very sensitive, the power noise couples to the output via different paths. It can mask the weak GW effect, so we need power stabilization.</a:t>
            </a:r>
          </a:p>
          <a:p>
            <a:endParaRPr lang="en-US" dirty="0"/>
          </a:p>
          <a:p>
            <a:r>
              <a:rPr lang="fr-FR" dirty="0" err="1"/>
              <a:t>Currently</a:t>
            </a:r>
            <a:r>
              <a:rPr lang="fr-FR" dirty="0"/>
              <a:t> GWD </a:t>
            </a:r>
            <a:r>
              <a:rPr lang="fr-FR" dirty="0" err="1"/>
              <a:t>achieve</a:t>
            </a:r>
            <a:r>
              <a:rPr lang="fr-FR" dirty="0"/>
              <a:t> </a:t>
            </a:r>
            <a:r>
              <a:rPr lang="fr-FR" dirty="0" err="1"/>
              <a:t>stabilization</a:t>
            </a:r>
            <a:r>
              <a:rPr lang="fr-FR" dirty="0"/>
              <a:t> </a:t>
            </a:r>
            <a:r>
              <a:rPr lang="fr-FR" dirty="0" err="1"/>
              <a:t>with</a:t>
            </a:r>
            <a:r>
              <a:rPr lang="fr-FR" dirty="0"/>
              <a:t> the </a:t>
            </a:r>
            <a:r>
              <a:rPr lang="fr-FR" dirty="0" err="1"/>
              <a:t>traditional</a:t>
            </a:r>
            <a:r>
              <a:rPr lang="fr-FR" dirty="0"/>
              <a:t> </a:t>
            </a:r>
            <a:r>
              <a:rPr lang="fr-FR" dirty="0" err="1"/>
              <a:t>scheme</a:t>
            </a:r>
            <a:r>
              <a:rPr lang="fr-FR" dirty="0"/>
              <a:t>. </a:t>
            </a:r>
            <a:r>
              <a:rPr lang="fr-FR" dirty="0" err="1"/>
              <a:t>Remove</a:t>
            </a:r>
            <a:r>
              <a:rPr lang="fr-FR" dirty="0"/>
              <a:t> </a:t>
            </a:r>
            <a:r>
              <a:rPr lang="fr-FR" dirty="0" err="1"/>
              <a:t>interferometer</a:t>
            </a:r>
            <a:r>
              <a:rPr lang="fr-FR" dirty="0"/>
              <a:t> and talk about the </a:t>
            </a:r>
            <a:r>
              <a:rPr lang="fr-FR" dirty="0" err="1"/>
              <a:t>detected</a:t>
            </a:r>
            <a:r>
              <a:rPr lang="fr-FR" dirty="0"/>
              <a:t> shot noise (</a:t>
            </a:r>
            <a:r>
              <a:rPr lang="fr-FR" dirty="0" err="1"/>
              <a:t>from</a:t>
            </a:r>
            <a:r>
              <a:rPr lang="fr-FR" dirty="0"/>
              <a:t> </a:t>
            </a:r>
            <a:r>
              <a:rPr lang="fr-FR" dirty="0" err="1"/>
              <a:t>pickoff</a:t>
            </a:r>
            <a:r>
              <a:rPr lang="fr-FR" dirty="0"/>
              <a:t>) </a:t>
            </a:r>
            <a:r>
              <a:rPr lang="fr-FR" dirty="0" err="1"/>
              <a:t>limiting</a:t>
            </a:r>
            <a:r>
              <a:rPr lang="fr-FR" dirty="0"/>
              <a:t> the </a:t>
            </a:r>
            <a:r>
              <a:rPr lang="fr-FR" dirty="0" err="1"/>
              <a:t>stabilization</a:t>
            </a:r>
            <a:r>
              <a:rPr lang="fr-FR" dirty="0"/>
              <a:t>. It </a:t>
            </a:r>
            <a:r>
              <a:rPr lang="fr-FR" dirty="0" err="1"/>
              <a:t>goes</a:t>
            </a:r>
            <a:r>
              <a:rPr lang="fr-FR" dirty="0"/>
              <a:t> </a:t>
            </a:r>
            <a:r>
              <a:rPr lang="fr-FR" dirty="0" err="1"/>
              <a:t>with</a:t>
            </a:r>
            <a:r>
              <a:rPr lang="fr-FR" dirty="0"/>
              <a:t> the square root of the </a:t>
            </a:r>
            <a:r>
              <a:rPr lang="fr-FR" dirty="0" err="1"/>
              <a:t>detected</a:t>
            </a:r>
            <a:r>
              <a:rPr lang="fr-FR" dirty="0"/>
              <a:t> power. </a:t>
            </a:r>
            <a:r>
              <a:rPr lang="fr-FR" dirty="0" err="1"/>
              <a:t>Currently</a:t>
            </a:r>
            <a:r>
              <a:rPr lang="fr-FR" dirty="0"/>
              <a:t> to </a:t>
            </a:r>
            <a:r>
              <a:rPr lang="fr-FR" dirty="0" err="1"/>
              <a:t>satisfy</a:t>
            </a:r>
            <a:r>
              <a:rPr lang="fr-FR" dirty="0"/>
              <a:t> the </a:t>
            </a:r>
            <a:r>
              <a:rPr lang="fr-FR" dirty="0" err="1"/>
              <a:t>requirement</a:t>
            </a:r>
            <a:r>
              <a:rPr lang="fr-FR" dirty="0"/>
              <a:t> </a:t>
            </a:r>
            <a:r>
              <a:rPr lang="fr-FR" dirty="0" err="1"/>
              <a:t>we</a:t>
            </a:r>
            <a:r>
              <a:rPr lang="fr-FR" dirty="0"/>
              <a:t> </a:t>
            </a:r>
            <a:r>
              <a:rPr lang="fr-FR" dirty="0" err="1"/>
              <a:t>need</a:t>
            </a:r>
            <a:r>
              <a:rPr lang="fr-FR" dirty="0"/>
              <a:t> to </a:t>
            </a:r>
            <a:r>
              <a:rPr lang="fr-FR" dirty="0" err="1"/>
              <a:t>measure</a:t>
            </a:r>
            <a:r>
              <a:rPr lang="fr-FR" dirty="0"/>
              <a:t> a certain </a:t>
            </a:r>
            <a:r>
              <a:rPr lang="fr-FR" dirty="0" err="1"/>
              <a:t>amount</a:t>
            </a:r>
            <a:r>
              <a:rPr lang="fr-FR" dirty="0"/>
              <a:t> of power (how </a:t>
            </a:r>
            <a:r>
              <a:rPr lang="fr-FR" dirty="0" err="1"/>
              <a:t>much</a:t>
            </a:r>
            <a:r>
              <a:rPr lang="fr-FR" dirty="0"/>
              <a:t>?). Put </a:t>
            </a:r>
            <a:r>
              <a:rPr lang="fr-FR" dirty="0" err="1"/>
              <a:t>picture</a:t>
            </a:r>
            <a:r>
              <a:rPr lang="fr-FR" dirty="0"/>
              <a:t> of ET </a:t>
            </a:r>
            <a:r>
              <a:rPr lang="fr-FR" dirty="0" err="1"/>
              <a:t>requirements</a:t>
            </a:r>
            <a:r>
              <a:rPr lang="fr-FR" dirty="0"/>
              <a:t> (</a:t>
            </a:r>
            <a:r>
              <a:rPr lang="fr-FR" dirty="0" err="1"/>
              <a:t>below</a:t>
            </a:r>
            <a:r>
              <a:rPr lang="fr-FR" dirty="0"/>
              <a:t> 10</a:t>
            </a:r>
            <a:r>
              <a:rPr lang="fr-FR" baseline="30000" dirty="0"/>
              <a:t>e</a:t>
            </a:r>
            <a:r>
              <a:rPr lang="fr-FR" dirty="0"/>
              <a:t>-10, how </a:t>
            </a:r>
            <a:r>
              <a:rPr lang="fr-FR" dirty="0" err="1"/>
              <a:t>many</a:t>
            </a:r>
            <a:r>
              <a:rPr lang="fr-FR" dirty="0"/>
              <a:t> </a:t>
            </a:r>
            <a:r>
              <a:rPr lang="fr-FR" dirty="0" err="1"/>
              <a:t>PDs</a:t>
            </a:r>
            <a:r>
              <a:rPr lang="fr-FR" dirty="0"/>
              <a:t>?)</a:t>
            </a:r>
          </a:p>
          <a:p>
            <a:endParaRPr lang="fr-FR" dirty="0"/>
          </a:p>
          <a:p>
            <a:endParaRPr lang="fr-FR" dirty="0"/>
          </a:p>
          <a:p>
            <a:r>
              <a:rPr lang="fr-FR" dirty="0"/>
              <a:t>This </a:t>
            </a:r>
            <a:r>
              <a:rPr lang="fr-FR" dirty="0" err="1"/>
              <a:t>schemeis</a:t>
            </a:r>
            <a:r>
              <a:rPr lang="fr-FR" dirty="0"/>
              <a:t> </a:t>
            </a:r>
            <a:r>
              <a:rPr lang="fr-FR" dirty="0" err="1"/>
              <a:t>fundamentally</a:t>
            </a:r>
            <a:r>
              <a:rPr lang="fr-FR" dirty="0"/>
              <a:t> </a:t>
            </a:r>
            <a:r>
              <a:rPr lang="fr-FR" dirty="0" err="1"/>
              <a:t>limited</a:t>
            </a:r>
            <a:r>
              <a:rPr lang="fr-FR" dirty="0"/>
              <a:t> by the </a:t>
            </a:r>
            <a:r>
              <a:rPr lang="fr-FR" dirty="0" err="1"/>
              <a:t>detected</a:t>
            </a:r>
            <a:r>
              <a:rPr lang="fr-FR" dirty="0"/>
              <a:t> shot noise and the signal to noise ratio </a:t>
            </a:r>
            <a:r>
              <a:rPr lang="fr-FR" dirty="0" err="1"/>
              <a:t>is</a:t>
            </a:r>
            <a:r>
              <a:rPr lang="fr-FR" dirty="0"/>
              <a:t> </a:t>
            </a:r>
            <a:r>
              <a:rPr lang="fr-FR" dirty="0" err="1"/>
              <a:t>proportional</a:t>
            </a:r>
            <a:r>
              <a:rPr lang="fr-FR" dirty="0"/>
              <a:t> to the </a:t>
            </a:r>
            <a:r>
              <a:rPr lang="fr-FR" dirty="0" err="1"/>
              <a:t>sqrt</a:t>
            </a:r>
            <a:r>
              <a:rPr lang="fr-FR" dirty="0"/>
              <a:t> of the </a:t>
            </a:r>
            <a:r>
              <a:rPr lang="fr-FR" dirty="0" err="1"/>
              <a:t>detected</a:t>
            </a:r>
            <a:r>
              <a:rPr lang="fr-FR" dirty="0"/>
              <a:t> power. For </a:t>
            </a:r>
            <a:r>
              <a:rPr lang="fr-FR" dirty="0" err="1"/>
              <a:t>ligo</a:t>
            </a:r>
            <a:r>
              <a:rPr lang="fr-FR" dirty="0"/>
              <a:t> to </a:t>
            </a:r>
            <a:r>
              <a:rPr lang="fr-FR" dirty="0" err="1"/>
              <a:t>fullfill</a:t>
            </a:r>
            <a:r>
              <a:rPr lang="fr-FR" dirty="0"/>
              <a:t> </a:t>
            </a:r>
            <a:r>
              <a:rPr lang="fr-FR" dirty="0" err="1"/>
              <a:t>that</a:t>
            </a:r>
            <a:r>
              <a:rPr lang="fr-FR" dirty="0"/>
              <a:t> </a:t>
            </a:r>
            <a:r>
              <a:rPr lang="fr-FR" dirty="0" err="1"/>
              <a:t>requirement</a:t>
            </a:r>
            <a:r>
              <a:rPr lang="fr-FR" dirty="0"/>
              <a:t> (10^-9). This </a:t>
            </a:r>
            <a:r>
              <a:rPr lang="fr-FR" dirty="0" err="1"/>
              <a:t>exceeds</a:t>
            </a:r>
            <a:r>
              <a:rPr lang="fr-FR" dirty="0"/>
              <a:t> the </a:t>
            </a:r>
            <a:r>
              <a:rPr lang="fr-FR" dirty="0" err="1"/>
              <a:t>working</a:t>
            </a:r>
            <a:r>
              <a:rPr lang="fr-FR" dirty="0"/>
              <a:t> </a:t>
            </a:r>
            <a:r>
              <a:rPr lang="fr-FR" dirty="0" err="1"/>
              <a:t>limit</a:t>
            </a:r>
            <a:r>
              <a:rPr lang="fr-FR" dirty="0"/>
              <a:t> of the </a:t>
            </a:r>
            <a:r>
              <a:rPr lang="fr-FR" dirty="0" err="1"/>
              <a:t>PDs</a:t>
            </a:r>
            <a:r>
              <a:rPr lang="fr-FR" dirty="0"/>
              <a:t>.</a:t>
            </a:r>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2</a:t>
            </a:fld>
            <a:endParaRPr lang="fr-FR"/>
          </a:p>
        </p:txBody>
      </p:sp>
    </p:spTree>
    <p:extLst>
      <p:ext uri="{BB962C8B-B14F-4D97-AF65-F5344CB8AC3E}">
        <p14:creationId xmlns:p14="http://schemas.microsoft.com/office/powerpoint/2010/main" val="1157004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en-US" dirty="0"/>
              <a:t>Explain concept of the scheme</a:t>
            </a:r>
          </a:p>
          <a:p>
            <a:pPr marL="228600" indent="-228600">
              <a:buAutoNum type="arabicPeriod"/>
            </a:pPr>
            <a:r>
              <a:rPr lang="fr-FR" dirty="0"/>
              <a:t>State goals</a:t>
            </a:r>
          </a:p>
          <a:p>
            <a:pPr marL="228600" indent="-228600">
              <a:buAutoNum type="arabicPeriod"/>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Goal: </a:t>
            </a:r>
            <a:r>
              <a:rPr lang="en-US" dirty="0"/>
              <a:t>-&gt; sense technical and quantum power noise using radiation pressure in a suspended mirror, sense mirror position PDH, feedback this to power actuator, stabilize technical and quantum noise.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Goals are bright squeezing at low </a:t>
            </a:r>
            <a:r>
              <a:rPr lang="en-US" dirty="0" err="1"/>
              <a:t>freq</a:t>
            </a:r>
            <a:r>
              <a:rPr lang="en-US" dirty="0"/>
              <a:t> and record technical power stabilization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Say non-demolition – highlight signal to noise ratio by detecting full power. Quantum-noise-wise, we can achieve 10e-10 with this scheme (link to next slide)</a:t>
            </a:r>
          </a:p>
          <a:p>
            <a:pPr marL="0" indent="0">
              <a:buNone/>
            </a:pPr>
            <a:endParaRPr lang="fr-FR" dirty="0"/>
          </a:p>
          <a:p>
            <a:pPr marL="0" indent="0">
              <a:buNone/>
            </a:pPr>
            <a:r>
              <a:rPr lang="fr-FR" dirty="0"/>
              <a:t>Goal: </a:t>
            </a:r>
            <a:r>
              <a:rPr lang="fr-FR" dirty="0" err="1"/>
              <a:t>calculate</a:t>
            </a:r>
            <a:r>
              <a:rPr lang="fr-FR" dirty="0"/>
              <a:t> the RPN in the output. For </a:t>
            </a:r>
            <a:r>
              <a:rPr lang="fr-FR" dirty="0" err="1"/>
              <a:t>this</a:t>
            </a:r>
            <a:r>
              <a:rPr lang="fr-FR" dirty="0"/>
              <a:t> </a:t>
            </a:r>
            <a:r>
              <a:rPr lang="fr-FR" dirty="0" err="1"/>
              <a:t>we</a:t>
            </a:r>
            <a:r>
              <a:rPr lang="fr-FR" dirty="0"/>
              <a:t> have </a:t>
            </a:r>
            <a:r>
              <a:rPr lang="fr-FR" dirty="0" err="1"/>
              <a:t>some</a:t>
            </a:r>
            <a:r>
              <a:rPr lang="fr-FR" dirty="0"/>
              <a:t> simulations </a:t>
            </a:r>
            <a:r>
              <a:rPr lang="fr-FR" dirty="0" err="1"/>
              <a:t>that</a:t>
            </a:r>
            <a:r>
              <a:rPr lang="fr-FR" dirty="0"/>
              <a:t> i </a:t>
            </a:r>
            <a:r>
              <a:rPr lang="fr-FR" dirty="0" err="1"/>
              <a:t>will</a:t>
            </a:r>
            <a:r>
              <a:rPr lang="fr-FR" dirty="0"/>
              <a:t> show for the quantum and thermal noise.</a:t>
            </a:r>
          </a:p>
          <a:p>
            <a:pPr marL="228600" indent="-228600">
              <a:buAutoNum type="arabicPeriod"/>
            </a:pPr>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3</a:t>
            </a:fld>
            <a:endParaRPr lang="fr-FR"/>
          </a:p>
        </p:txBody>
      </p:sp>
    </p:spTree>
    <p:extLst>
      <p:ext uri="{BB962C8B-B14F-4D97-AF65-F5344CB8AC3E}">
        <p14:creationId xmlns:p14="http://schemas.microsoft.com/office/powerpoint/2010/main" val="1628839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0AD1B-7429-928D-E40C-6A722AC0EC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E3AC017-19F2-4FA5-C7DB-0823FCF815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4C0AC3-1FAF-A9C6-D698-706D9C04EDB8}"/>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Explain the process in the loop, cavity enhances, and PHD lets read the sine quadrature.</a:t>
            </a:r>
          </a:p>
          <a:p>
            <a:pPr marL="228600" indent="-228600">
              <a:buAutoNum type="arabicPeriod"/>
            </a:pPr>
            <a:r>
              <a:rPr lang="fr-FR" dirty="0" err="1"/>
              <a:t>Cavity</a:t>
            </a:r>
            <a:r>
              <a:rPr lang="fr-FR" dirty="0"/>
              <a:t> </a:t>
            </a:r>
            <a:r>
              <a:rPr lang="fr-FR" dirty="0" err="1"/>
              <a:t>fully</a:t>
            </a:r>
            <a:r>
              <a:rPr lang="fr-FR" dirty="0"/>
              <a:t> </a:t>
            </a:r>
            <a:r>
              <a:rPr lang="fr-FR" dirty="0" err="1"/>
              <a:t>reflective</a:t>
            </a:r>
            <a:r>
              <a:rPr lang="fr-FR" dirty="0"/>
              <a:t> </a:t>
            </a:r>
            <a:r>
              <a:rPr lang="fr-FR" dirty="0" err="1"/>
              <a:t>so</a:t>
            </a:r>
            <a:r>
              <a:rPr lang="fr-FR" dirty="0"/>
              <a:t> </a:t>
            </a:r>
            <a:r>
              <a:rPr lang="fr-FR" dirty="0" err="1"/>
              <a:t>we</a:t>
            </a:r>
            <a:r>
              <a:rPr lang="fr-FR" dirty="0"/>
              <a:t> dont have an extra </a:t>
            </a:r>
            <a:r>
              <a:rPr lang="fr-FR" dirty="0" err="1"/>
              <a:t>uncorrelated</a:t>
            </a:r>
            <a:r>
              <a:rPr lang="fr-FR" dirty="0"/>
              <a:t> vacuum </a:t>
            </a:r>
            <a:r>
              <a:rPr lang="fr-FR" dirty="0" err="1"/>
              <a:t>field</a:t>
            </a:r>
            <a:r>
              <a:rPr lang="fr-FR" dirty="0"/>
              <a:t> </a:t>
            </a:r>
            <a:r>
              <a:rPr lang="fr-FR" dirty="0" err="1"/>
              <a:t>from</a:t>
            </a:r>
            <a:r>
              <a:rPr lang="fr-FR" dirty="0"/>
              <a:t> the right</a:t>
            </a:r>
          </a:p>
          <a:p>
            <a:pPr marL="228600" indent="-228600">
              <a:buAutoNum type="arabicPeriod"/>
            </a:pPr>
            <a:r>
              <a:rPr lang="fr-FR" dirty="0"/>
              <a:t>Signal in control </a:t>
            </a:r>
            <a:r>
              <a:rPr lang="fr-FR" dirty="0" err="1"/>
              <a:t>loop</a:t>
            </a:r>
            <a:r>
              <a:rPr lang="fr-FR" dirty="0"/>
              <a:t> </a:t>
            </a:r>
            <a:r>
              <a:rPr lang="fr-FR" dirty="0" err="1"/>
              <a:t>increases</a:t>
            </a:r>
            <a:r>
              <a:rPr lang="fr-FR" dirty="0"/>
              <a:t> </a:t>
            </a:r>
            <a:r>
              <a:rPr lang="fr-FR" dirty="0" err="1"/>
              <a:t>with</a:t>
            </a:r>
            <a:r>
              <a:rPr lang="fr-FR" dirty="0"/>
              <a:t> </a:t>
            </a:r>
            <a:r>
              <a:rPr lang="fr-FR" dirty="0" err="1"/>
              <a:t>mechanical</a:t>
            </a:r>
            <a:r>
              <a:rPr lang="fr-FR" dirty="0"/>
              <a:t> </a:t>
            </a:r>
            <a:r>
              <a:rPr lang="fr-FR" dirty="0" err="1"/>
              <a:t>susceptibility</a:t>
            </a:r>
            <a:r>
              <a:rPr lang="fr-FR" dirty="0"/>
              <a:t>,  </a:t>
            </a:r>
            <a:r>
              <a:rPr lang="fr-FR" dirty="0" err="1"/>
              <a:t>lighter</a:t>
            </a:r>
            <a:r>
              <a:rPr lang="fr-FR" dirty="0"/>
              <a:t> and </a:t>
            </a:r>
            <a:r>
              <a:rPr lang="fr-FR" dirty="0" err="1"/>
              <a:t>smaller</a:t>
            </a:r>
            <a:r>
              <a:rPr lang="fr-FR" dirty="0"/>
              <a:t> </a:t>
            </a:r>
            <a:r>
              <a:rPr lang="fr-FR" dirty="0" err="1"/>
              <a:t>resonance</a:t>
            </a:r>
            <a:r>
              <a:rPr lang="fr-FR" dirty="0"/>
              <a:t> </a:t>
            </a:r>
            <a:r>
              <a:rPr lang="fr-FR" dirty="0" err="1"/>
              <a:t>frequency</a:t>
            </a:r>
            <a:endParaRPr lang="fr-FR" dirty="0"/>
          </a:p>
          <a:p>
            <a:pPr marL="228600" indent="-228600">
              <a:buAutoNum type="arabicPeriod"/>
            </a:pPr>
            <a:r>
              <a:rPr lang="fr-FR" dirty="0" err="1"/>
              <a:t>Cavity</a:t>
            </a:r>
            <a:r>
              <a:rPr lang="fr-FR" dirty="0"/>
              <a:t> </a:t>
            </a:r>
            <a:r>
              <a:rPr lang="fr-FR" dirty="0" err="1"/>
              <a:t>enchances</a:t>
            </a:r>
            <a:r>
              <a:rPr lang="fr-FR" dirty="0"/>
              <a:t> </a:t>
            </a:r>
            <a:r>
              <a:rPr lang="fr-FR" dirty="0" err="1"/>
              <a:t>drastically</a:t>
            </a:r>
            <a:r>
              <a:rPr lang="fr-FR" dirty="0"/>
              <a:t> power </a:t>
            </a:r>
            <a:r>
              <a:rPr lang="fr-FR" dirty="0" err="1"/>
              <a:t>hitting</a:t>
            </a:r>
            <a:r>
              <a:rPr lang="fr-FR" dirty="0"/>
              <a:t> the </a:t>
            </a:r>
            <a:r>
              <a:rPr lang="fr-FR" dirty="0" err="1"/>
              <a:t>mirror</a:t>
            </a:r>
            <a:r>
              <a:rPr lang="fr-FR" dirty="0"/>
              <a:t>. </a:t>
            </a:r>
          </a:p>
        </p:txBody>
      </p:sp>
      <p:sp>
        <p:nvSpPr>
          <p:cNvPr id="4" name="Espace réservé du numéro de diapositive 3">
            <a:extLst>
              <a:ext uri="{FF2B5EF4-FFF2-40B4-BE49-F238E27FC236}">
                <a16:creationId xmlns:a16="http://schemas.microsoft.com/office/drawing/2014/main" id="{7B0A6B95-EE74-2461-0399-82F7A1A13F07}"/>
              </a:ext>
            </a:extLst>
          </p:cNvPr>
          <p:cNvSpPr>
            <a:spLocks noGrp="1"/>
          </p:cNvSpPr>
          <p:nvPr>
            <p:ph type="sldNum" sz="quarter" idx="5"/>
          </p:nvPr>
        </p:nvSpPr>
        <p:spPr/>
        <p:txBody>
          <a:bodyPr/>
          <a:lstStyle/>
          <a:p>
            <a:fld id="{1140AFE3-BAE5-4D6D-A0C3-EBC222F4ED68}" type="slidenum">
              <a:rPr lang="fr-FR" smtClean="0"/>
              <a:t>4</a:t>
            </a:fld>
            <a:endParaRPr lang="fr-FR"/>
          </a:p>
        </p:txBody>
      </p:sp>
    </p:spTree>
    <p:extLst>
      <p:ext uri="{BB962C8B-B14F-4D97-AF65-F5344CB8AC3E}">
        <p14:creationId xmlns:p14="http://schemas.microsoft.com/office/powerpoint/2010/main" val="1218920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 shape is because of the cavity TF, and its proportionality to the mechanical susceptibility. The laser power fluctuations are further suppressed by the controller gain. The phase fluctuations have a similar role, because they are both indistinguishable from laser power fluctuations, so the loop also tries to compensate for them (hence their dependence on K). But the </a:t>
            </a:r>
            <a:r>
              <a:rPr lang="en-US" dirty="0" err="1"/>
              <a:t>limitant</a:t>
            </a:r>
            <a:r>
              <a:rPr lang="en-US" dirty="0"/>
              <a:t> factor are the vacuum power fluctuations that are directly imprinted to the </a:t>
            </a:r>
            <a:r>
              <a:rPr lang="en-US" dirty="0" err="1"/>
              <a:t>ool</a:t>
            </a:r>
            <a:r>
              <a:rPr lang="en-US" dirty="0"/>
              <a:t> and never enter the loop.</a:t>
            </a:r>
          </a:p>
          <a:p>
            <a:endParaRPr lang="en-US" dirty="0"/>
          </a:p>
          <a:p>
            <a:endParaRPr lang="en-US" dirty="0"/>
          </a:p>
          <a:p>
            <a:r>
              <a:rPr lang="en-US" dirty="0"/>
              <a:t>Since it cannot </a:t>
            </a:r>
            <a:r>
              <a:rPr lang="en-US" dirty="0" err="1"/>
              <a:t>distinfuish</a:t>
            </a:r>
            <a:r>
              <a:rPr lang="en-US" dirty="0"/>
              <a:t>, it imprints then in the output. If the susceptibility is large it imprints less noise because the signal to noise ratio is better</a:t>
            </a:r>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5</a:t>
            </a:fld>
            <a:endParaRPr lang="fr-FR"/>
          </a:p>
        </p:txBody>
      </p:sp>
    </p:spTree>
    <p:extLst>
      <p:ext uri="{BB962C8B-B14F-4D97-AF65-F5344CB8AC3E}">
        <p14:creationId xmlns:p14="http://schemas.microsoft.com/office/powerpoint/2010/main" val="1792298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6</a:t>
            </a:fld>
            <a:endParaRPr lang="fr-FR"/>
          </a:p>
        </p:txBody>
      </p:sp>
    </p:spTree>
    <p:extLst>
      <p:ext uri="{BB962C8B-B14F-4D97-AF65-F5344CB8AC3E}">
        <p14:creationId xmlns:p14="http://schemas.microsoft.com/office/powerpoint/2010/main" val="2813298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Move </a:t>
            </a:r>
            <a:r>
              <a:rPr lang="en-US" dirty="0" err="1"/>
              <a:t>eqs</a:t>
            </a:r>
            <a:r>
              <a:rPr lang="en-US" dirty="0"/>
              <a:t> to backup</a:t>
            </a:r>
          </a:p>
          <a:p>
            <a:endParaRPr lang="en-US" dirty="0"/>
          </a:p>
          <a:p>
            <a:endParaRPr lang="en-US" dirty="0"/>
          </a:p>
          <a:p>
            <a:r>
              <a:rPr lang="en-US" dirty="0"/>
              <a:t>I used the frequency noise of a laser stabilized to a very stable reference cavity</a:t>
            </a:r>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7</a:t>
            </a:fld>
            <a:endParaRPr lang="fr-FR"/>
          </a:p>
        </p:txBody>
      </p:sp>
    </p:spTree>
    <p:extLst>
      <p:ext uri="{BB962C8B-B14F-4D97-AF65-F5344CB8AC3E}">
        <p14:creationId xmlns:p14="http://schemas.microsoft.com/office/powerpoint/2010/main" val="1382666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01B1E-601F-2505-FE06-C1D0F44566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605D8E-0019-DBC9-9C6C-B9C0CBDBE2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9558FB0-5469-FC77-C7B8-8AD9E5C065B9}"/>
              </a:ext>
            </a:extLst>
          </p:cNvPr>
          <p:cNvSpPr>
            <a:spLocks noGrp="1"/>
          </p:cNvSpPr>
          <p:nvPr>
            <p:ph type="body" idx="1"/>
          </p:nvPr>
        </p:nvSpPr>
        <p:spPr/>
        <p:txBody>
          <a:bodyPr/>
          <a:lstStyle/>
          <a:p>
            <a:r>
              <a:rPr lang="en-US" dirty="0"/>
              <a:t>Thermal noise limit is obtained by imposing </a:t>
            </a:r>
            <a:r>
              <a:rPr lang="en-US" dirty="0" err="1"/>
              <a:t>xrp</a:t>
            </a:r>
            <a:r>
              <a:rPr lang="en-US" dirty="0"/>
              <a:t>&gt;=</a:t>
            </a:r>
            <a:r>
              <a:rPr lang="en-US" dirty="0" err="1"/>
              <a:t>xtn</a:t>
            </a:r>
            <a:r>
              <a:rPr lang="en-US" dirty="0"/>
              <a:t>. Put plot of suspension and coating thermal noise. Gets better with suspension quality factor, power hitting the mirror, and by the dilution factor.</a:t>
            </a:r>
            <a:endParaRPr lang="fr-FR" dirty="0"/>
          </a:p>
        </p:txBody>
      </p:sp>
      <p:sp>
        <p:nvSpPr>
          <p:cNvPr id="4" name="Espace réservé du numéro de diapositive 3">
            <a:extLst>
              <a:ext uri="{FF2B5EF4-FFF2-40B4-BE49-F238E27FC236}">
                <a16:creationId xmlns:a16="http://schemas.microsoft.com/office/drawing/2014/main" id="{FC770AD7-4014-3F4E-1A8A-0D6B15CCBFA1}"/>
              </a:ext>
            </a:extLst>
          </p:cNvPr>
          <p:cNvSpPr>
            <a:spLocks noGrp="1"/>
          </p:cNvSpPr>
          <p:nvPr>
            <p:ph type="sldNum" sz="quarter" idx="5"/>
          </p:nvPr>
        </p:nvSpPr>
        <p:spPr/>
        <p:txBody>
          <a:bodyPr/>
          <a:lstStyle/>
          <a:p>
            <a:fld id="{1140AFE3-BAE5-4D6D-A0C3-EBC222F4ED68}" type="slidenum">
              <a:rPr lang="fr-FR" smtClean="0"/>
              <a:t>8</a:t>
            </a:fld>
            <a:endParaRPr lang="fr-FR"/>
          </a:p>
        </p:txBody>
      </p:sp>
    </p:spTree>
    <p:extLst>
      <p:ext uri="{BB962C8B-B14F-4D97-AF65-F5344CB8AC3E}">
        <p14:creationId xmlns:p14="http://schemas.microsoft.com/office/powerpoint/2010/main" val="1530097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Put picture of mirror, the parameters mass and length. We choose these parameters because the work for the mirror is already ongoing in </a:t>
            </a:r>
            <a:r>
              <a:rPr lang="en-US" dirty="0" err="1"/>
              <a:t>artemis</a:t>
            </a:r>
            <a:r>
              <a:rPr lang="en-US" dirty="0"/>
              <a:t> for another project. If the fiber can be shorter would be nice.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9</a:t>
            </a:fld>
            <a:endParaRPr lang="fr-FR"/>
          </a:p>
        </p:txBody>
      </p:sp>
    </p:spTree>
    <p:extLst>
      <p:ext uri="{BB962C8B-B14F-4D97-AF65-F5344CB8AC3E}">
        <p14:creationId xmlns:p14="http://schemas.microsoft.com/office/powerpoint/2010/main" val="1187902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Goals: compare different schemes </a:t>
            </a:r>
          </a:p>
          <a:p>
            <a:endParaRPr lang="en-US" dirty="0"/>
          </a:p>
          <a:p>
            <a:r>
              <a:rPr lang="en-US" dirty="0"/>
              <a:t>In gravitational wave detections the traditional scheme consists in sensing power fluctuations from a pickoff beam to then actuate on the power to compensate. The best case scenario, the resulting squeezing is limited by the vacuum fluctuations coming from the top port. Because of that, injecting squeezed vacuum improves the squeezing achieved.</a:t>
            </a:r>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10</a:t>
            </a:fld>
            <a:endParaRPr lang="fr-FR"/>
          </a:p>
        </p:txBody>
      </p:sp>
    </p:spTree>
    <p:extLst>
      <p:ext uri="{BB962C8B-B14F-4D97-AF65-F5344CB8AC3E}">
        <p14:creationId xmlns:p14="http://schemas.microsoft.com/office/powerpoint/2010/main" val="45114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1E8E2-10DC-3B03-F557-8A91E001DC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ADD3EC-1E8C-EB1F-7FF1-25F403F3629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896FA2E-71B4-35F2-1F29-7A3B31BB64D9}"/>
              </a:ext>
            </a:extLst>
          </p:cNvPr>
          <p:cNvSpPr>
            <a:spLocks noGrp="1"/>
          </p:cNvSpPr>
          <p:nvPr>
            <p:ph type="body" idx="1"/>
          </p:nvPr>
        </p:nvSpPr>
        <p:spPr/>
        <p:txBody>
          <a:bodyPr/>
          <a:lstStyle/>
          <a:p>
            <a:r>
              <a:rPr lang="en-US" dirty="0"/>
              <a:t>Goals: compare different schemes </a:t>
            </a:r>
          </a:p>
          <a:p>
            <a:endParaRPr lang="en-US" dirty="0"/>
          </a:p>
          <a:p>
            <a:r>
              <a:rPr lang="en-US" dirty="0"/>
              <a:t>In gravitational wave detections the traditional scheme consists in sensing power fluctuations from a pickoff beam to then actuate on the power to compensate. The best case scenario, the resulting squeezing is limited by the vacuum fluctuations coming from the top port. Because of that, injecting squeezed vacuum improves the squeezing achieved.</a:t>
            </a:r>
            <a:endParaRPr lang="fr-FR" dirty="0"/>
          </a:p>
        </p:txBody>
      </p:sp>
      <p:sp>
        <p:nvSpPr>
          <p:cNvPr id="4" name="Espace réservé du numéro de diapositive 3">
            <a:extLst>
              <a:ext uri="{FF2B5EF4-FFF2-40B4-BE49-F238E27FC236}">
                <a16:creationId xmlns:a16="http://schemas.microsoft.com/office/drawing/2014/main" id="{FA1A3665-01A3-6279-2009-B4EE4353D559}"/>
              </a:ext>
            </a:extLst>
          </p:cNvPr>
          <p:cNvSpPr>
            <a:spLocks noGrp="1"/>
          </p:cNvSpPr>
          <p:nvPr>
            <p:ph type="sldNum" sz="quarter" idx="5"/>
          </p:nvPr>
        </p:nvSpPr>
        <p:spPr/>
        <p:txBody>
          <a:bodyPr/>
          <a:lstStyle/>
          <a:p>
            <a:fld id="{1140AFE3-BAE5-4D6D-A0C3-EBC222F4ED68}" type="slidenum">
              <a:rPr lang="fr-FR" smtClean="0"/>
              <a:t>11</a:t>
            </a:fld>
            <a:endParaRPr lang="fr-FR"/>
          </a:p>
        </p:txBody>
      </p:sp>
    </p:spTree>
    <p:extLst>
      <p:ext uri="{BB962C8B-B14F-4D97-AF65-F5344CB8AC3E}">
        <p14:creationId xmlns:p14="http://schemas.microsoft.com/office/powerpoint/2010/main" val="3696072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43BE-26D9-967E-DCCF-5F7402919D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A03E0A-686B-04DB-23F8-712A21F173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AF6FCE-602C-64E0-69D1-9A3BCAB60180}"/>
              </a:ext>
            </a:extLst>
          </p:cNvPr>
          <p:cNvSpPr>
            <a:spLocks noGrp="1"/>
          </p:cNvSpPr>
          <p:nvPr>
            <p:ph type="body" idx="1"/>
          </p:nvPr>
        </p:nvSpPr>
        <p:spPr/>
        <p:txBody>
          <a:bodyPr/>
          <a:lstStyle/>
          <a:p>
            <a:r>
              <a:rPr lang="en-US" dirty="0"/>
              <a:t>Goals: compare different schemes </a:t>
            </a:r>
          </a:p>
          <a:p>
            <a:endParaRPr lang="en-US" dirty="0"/>
          </a:p>
          <a:p>
            <a:r>
              <a:rPr lang="en-US" dirty="0"/>
              <a:t>In gravitational wave detections the traditional scheme consists in sensing power fluctuations from a pickoff beam to then actuate on the power to compensate. The best case scenario, the resulting squeezing is limited by the vacuum fluctuations coming from the top port. Because of that, injecting squeezed vacuum improves the squeezing achieved.</a:t>
            </a:r>
            <a:endParaRPr lang="fr-FR" dirty="0"/>
          </a:p>
        </p:txBody>
      </p:sp>
      <p:sp>
        <p:nvSpPr>
          <p:cNvPr id="4" name="Espace réservé du numéro de diapositive 3">
            <a:extLst>
              <a:ext uri="{FF2B5EF4-FFF2-40B4-BE49-F238E27FC236}">
                <a16:creationId xmlns:a16="http://schemas.microsoft.com/office/drawing/2014/main" id="{69F51524-3992-11BD-608B-8592CA08477B}"/>
              </a:ext>
            </a:extLst>
          </p:cNvPr>
          <p:cNvSpPr>
            <a:spLocks noGrp="1"/>
          </p:cNvSpPr>
          <p:nvPr>
            <p:ph type="sldNum" sz="quarter" idx="5"/>
          </p:nvPr>
        </p:nvSpPr>
        <p:spPr/>
        <p:txBody>
          <a:bodyPr/>
          <a:lstStyle/>
          <a:p>
            <a:fld id="{1140AFE3-BAE5-4D6D-A0C3-EBC222F4ED68}" type="slidenum">
              <a:rPr lang="fr-FR" smtClean="0"/>
              <a:t>12</a:t>
            </a:fld>
            <a:endParaRPr lang="fr-FR"/>
          </a:p>
        </p:txBody>
      </p:sp>
    </p:spTree>
    <p:extLst>
      <p:ext uri="{BB962C8B-B14F-4D97-AF65-F5344CB8AC3E}">
        <p14:creationId xmlns:p14="http://schemas.microsoft.com/office/powerpoint/2010/main" val="2789825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6954C-7C4D-C9D2-86AC-9ADB77BC6D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E7D6A6-48C9-9CEF-91FD-14B2986923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8D0A22-41B7-4FEA-C5B5-112FDCF447C5}"/>
              </a:ext>
            </a:extLst>
          </p:cNvPr>
          <p:cNvSpPr>
            <a:spLocks noGrp="1"/>
          </p:cNvSpPr>
          <p:nvPr>
            <p:ph type="body" idx="1"/>
          </p:nvPr>
        </p:nvSpPr>
        <p:spPr/>
        <p:txBody>
          <a:bodyPr/>
          <a:lstStyle/>
          <a:p>
            <a:r>
              <a:rPr lang="en-US" dirty="0"/>
              <a:t>Goals: compare different schemes </a:t>
            </a:r>
          </a:p>
          <a:p>
            <a:endParaRPr lang="en-US" dirty="0"/>
          </a:p>
          <a:p>
            <a:r>
              <a:rPr lang="en-US" dirty="0"/>
              <a:t>In gravitational wave detections the traditional scheme consists in sensing power fluctuations from a pickoff beam to then actuate on the power to compensate. The best case scenario, the resulting squeezing is limited by the vacuum fluctuations coming from the top port. Because of that, injecting squeezed vacuum improves the squeezing achieved.</a:t>
            </a:r>
          </a:p>
          <a:p>
            <a:endParaRPr lang="en-US" dirty="0"/>
          </a:p>
          <a:p>
            <a:r>
              <a:rPr lang="en-US" dirty="0"/>
              <a:t>Traditional scheme has photodiode array</a:t>
            </a:r>
            <a:endParaRPr lang="fr-FR" dirty="0"/>
          </a:p>
        </p:txBody>
      </p:sp>
      <p:sp>
        <p:nvSpPr>
          <p:cNvPr id="4" name="Espace réservé du numéro de diapositive 3">
            <a:extLst>
              <a:ext uri="{FF2B5EF4-FFF2-40B4-BE49-F238E27FC236}">
                <a16:creationId xmlns:a16="http://schemas.microsoft.com/office/drawing/2014/main" id="{90CDBDE5-643A-C6A1-AAB6-1F81D0CBEB5A}"/>
              </a:ext>
            </a:extLst>
          </p:cNvPr>
          <p:cNvSpPr>
            <a:spLocks noGrp="1"/>
          </p:cNvSpPr>
          <p:nvPr>
            <p:ph type="sldNum" sz="quarter" idx="5"/>
          </p:nvPr>
        </p:nvSpPr>
        <p:spPr/>
        <p:txBody>
          <a:bodyPr/>
          <a:lstStyle/>
          <a:p>
            <a:fld id="{1140AFE3-BAE5-4D6D-A0C3-EBC222F4ED68}" type="slidenum">
              <a:rPr lang="fr-FR" smtClean="0"/>
              <a:t>13</a:t>
            </a:fld>
            <a:endParaRPr lang="fr-FR"/>
          </a:p>
        </p:txBody>
      </p:sp>
    </p:spTree>
    <p:extLst>
      <p:ext uri="{BB962C8B-B14F-4D97-AF65-F5344CB8AC3E}">
        <p14:creationId xmlns:p14="http://schemas.microsoft.com/office/powerpoint/2010/main" val="929044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F60E7-DCDC-ACB0-0BDB-3528F2469E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FD6ACB-7057-5FB9-42B2-CD90658F4EC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B60DD39-56D0-6425-936F-9299AE2A7AE8}"/>
              </a:ext>
            </a:extLst>
          </p:cNvPr>
          <p:cNvSpPr>
            <a:spLocks noGrp="1"/>
          </p:cNvSpPr>
          <p:nvPr>
            <p:ph type="body" idx="1"/>
          </p:nvPr>
        </p:nvSpPr>
        <p:spPr/>
        <p:txBody>
          <a:bodyPr/>
          <a:lstStyle/>
          <a:p>
            <a:r>
              <a:rPr lang="en-US" dirty="0"/>
              <a:t>Goals: compare different schemes </a:t>
            </a:r>
          </a:p>
          <a:p>
            <a:endParaRPr lang="en-US" dirty="0"/>
          </a:p>
          <a:p>
            <a:r>
              <a:rPr lang="en-US" dirty="0"/>
              <a:t>In gravitational wave detections the traditional scheme consists in sensing power fluctuations from a pickoff beam to then actuate on the power to compensate. The best case scenario, the resulting squeezing is limited by the vacuum fluctuations coming from the top port. Because of that, injecting squeezed vacuum improves the squeezing achieved.</a:t>
            </a:r>
            <a:endParaRPr lang="fr-FR" dirty="0"/>
          </a:p>
        </p:txBody>
      </p:sp>
      <p:sp>
        <p:nvSpPr>
          <p:cNvPr id="4" name="Espace réservé du numéro de diapositive 3">
            <a:extLst>
              <a:ext uri="{FF2B5EF4-FFF2-40B4-BE49-F238E27FC236}">
                <a16:creationId xmlns:a16="http://schemas.microsoft.com/office/drawing/2014/main" id="{20223A03-0A31-33BE-5306-BFDE3B4EEFD6}"/>
              </a:ext>
            </a:extLst>
          </p:cNvPr>
          <p:cNvSpPr>
            <a:spLocks noGrp="1"/>
          </p:cNvSpPr>
          <p:nvPr>
            <p:ph type="sldNum" sz="quarter" idx="5"/>
          </p:nvPr>
        </p:nvSpPr>
        <p:spPr/>
        <p:txBody>
          <a:bodyPr/>
          <a:lstStyle/>
          <a:p>
            <a:fld id="{1140AFE3-BAE5-4D6D-A0C3-EBC222F4ED68}" type="slidenum">
              <a:rPr lang="fr-FR" smtClean="0"/>
              <a:t>14</a:t>
            </a:fld>
            <a:endParaRPr lang="fr-FR"/>
          </a:p>
        </p:txBody>
      </p:sp>
    </p:spTree>
    <p:extLst>
      <p:ext uri="{BB962C8B-B14F-4D97-AF65-F5344CB8AC3E}">
        <p14:creationId xmlns:p14="http://schemas.microsoft.com/office/powerpoint/2010/main" val="2388082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D1F2-1FA4-7884-D40B-D8AAE0305F9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CB916F-244B-3D1A-168D-F43EDADED04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E94404-2A2B-3214-5CC9-11EF7B9342DD}"/>
              </a:ext>
            </a:extLst>
          </p:cNvPr>
          <p:cNvSpPr>
            <a:spLocks noGrp="1"/>
          </p:cNvSpPr>
          <p:nvPr>
            <p:ph type="body" idx="1"/>
          </p:nvPr>
        </p:nvSpPr>
        <p:spPr/>
        <p:txBody>
          <a:bodyPr/>
          <a:lstStyle/>
          <a:p>
            <a:r>
              <a:rPr lang="en-US" dirty="0"/>
              <a:t>Goals: compare different schemes </a:t>
            </a:r>
          </a:p>
          <a:p>
            <a:endParaRPr lang="en-US" dirty="0"/>
          </a:p>
          <a:p>
            <a:r>
              <a:rPr lang="en-US" dirty="0"/>
              <a:t>In gravitational wave detections the traditional scheme consists in sensing power fluctuations from a pickoff beam to then actuate on the power to compensate. The best case scenario, the resulting squeezing is limited by the vacuum fluctuations coming from the top port. Because of that, injecting squeezed vacuum improves the squeezing achieved.</a:t>
            </a:r>
          </a:p>
          <a:p>
            <a:endParaRPr lang="en-US" dirty="0"/>
          </a:p>
          <a:p>
            <a:endParaRPr lang="en-US" dirty="0"/>
          </a:p>
          <a:p>
            <a:r>
              <a:rPr lang="en-US" dirty="0"/>
              <a:t>Marinas: other possibility would be to use </a:t>
            </a:r>
            <a:r>
              <a:rPr lang="en-US" dirty="0" err="1"/>
              <a:t>microoscillator</a:t>
            </a:r>
            <a:r>
              <a:rPr lang="en-US" dirty="0"/>
              <a:t> mirrors that are already tested in Germany, but this requires a very soft texture that can stand a very high power and cryogenic conditions, and even with that this simpler scheme is better, and it could even </a:t>
            </a:r>
            <a:r>
              <a:rPr lang="en-US" dirty="0" err="1"/>
              <a:t>fullfill</a:t>
            </a:r>
            <a:r>
              <a:rPr lang="en-US" dirty="0"/>
              <a:t> GWD requirements</a:t>
            </a:r>
            <a:endParaRPr lang="fr-FR" dirty="0"/>
          </a:p>
        </p:txBody>
      </p:sp>
      <p:sp>
        <p:nvSpPr>
          <p:cNvPr id="4" name="Espace réservé du numéro de diapositive 3">
            <a:extLst>
              <a:ext uri="{FF2B5EF4-FFF2-40B4-BE49-F238E27FC236}">
                <a16:creationId xmlns:a16="http://schemas.microsoft.com/office/drawing/2014/main" id="{9F7FB138-EC7B-7681-9CF2-AC2514AB5BFF}"/>
              </a:ext>
            </a:extLst>
          </p:cNvPr>
          <p:cNvSpPr>
            <a:spLocks noGrp="1"/>
          </p:cNvSpPr>
          <p:nvPr>
            <p:ph type="sldNum" sz="quarter" idx="5"/>
          </p:nvPr>
        </p:nvSpPr>
        <p:spPr/>
        <p:txBody>
          <a:bodyPr/>
          <a:lstStyle/>
          <a:p>
            <a:fld id="{1140AFE3-BAE5-4D6D-A0C3-EBC222F4ED68}" type="slidenum">
              <a:rPr lang="fr-FR" smtClean="0"/>
              <a:t>15</a:t>
            </a:fld>
            <a:endParaRPr lang="fr-FR"/>
          </a:p>
        </p:txBody>
      </p:sp>
    </p:spTree>
    <p:extLst>
      <p:ext uri="{BB962C8B-B14F-4D97-AF65-F5344CB8AC3E}">
        <p14:creationId xmlns:p14="http://schemas.microsoft.com/office/powerpoint/2010/main" val="2282230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4AA4F-436D-4F11-2775-1AC16AAC19F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57093EC-A772-341D-4610-D5ADFC4F90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D152307-F798-D913-AD6D-5571156969B3}"/>
              </a:ext>
            </a:extLst>
          </p:cNvPr>
          <p:cNvSpPr>
            <a:spLocks noGrp="1"/>
          </p:cNvSpPr>
          <p:nvPr>
            <p:ph type="body" idx="1"/>
          </p:nvPr>
        </p:nvSpPr>
        <p:spPr/>
        <p:txBody>
          <a:bodyPr/>
          <a:lstStyle/>
          <a:p>
            <a:r>
              <a:rPr lang="en-US" dirty="0"/>
              <a:t>So far we have this full setup: our laser coupled to fiber, a power amplification stage, a PMC cavity to get rid of high order modes, and then 2 paths, one for frequency locking with a reference cavity (because frequency and power noise are indistinguishable), and the other one for power stabilization with the suspended cavity.</a:t>
            </a:r>
          </a:p>
          <a:p>
            <a:endParaRPr lang="en-US" dirty="0"/>
          </a:p>
          <a:p>
            <a:r>
              <a:rPr lang="en-US" dirty="0"/>
              <a:t>Here we can see the suspension system at Artemis. The fiber diameter is 25um, and the mirror area is 25mm^2. We can see the marionette to </a:t>
            </a:r>
            <a:r>
              <a:rPr lang="en-US" dirty="0" err="1"/>
              <a:t>activery</a:t>
            </a:r>
            <a:r>
              <a:rPr lang="en-US" dirty="0"/>
              <a:t> adjust the position and on top of that the super-attenuator. Eventually this will go into a vacuum chamber as well.</a:t>
            </a:r>
          </a:p>
          <a:p>
            <a:endParaRPr lang="en-US" dirty="0"/>
          </a:p>
          <a:p>
            <a:r>
              <a:rPr lang="en-US" dirty="0"/>
              <a:t>We are currently mounting and aligning the components/cavities</a:t>
            </a:r>
          </a:p>
          <a:p>
            <a:endParaRPr lang="en-US" dirty="0"/>
          </a:p>
          <a:p>
            <a:r>
              <a:rPr lang="en-US" dirty="0"/>
              <a:t>High order modes reflected from the suspended cavity, and this is power noise in the detection</a:t>
            </a:r>
            <a:endParaRPr lang="fr-FR" dirty="0"/>
          </a:p>
        </p:txBody>
      </p:sp>
      <p:sp>
        <p:nvSpPr>
          <p:cNvPr id="4" name="Espace réservé du numéro de diapositive 3">
            <a:extLst>
              <a:ext uri="{FF2B5EF4-FFF2-40B4-BE49-F238E27FC236}">
                <a16:creationId xmlns:a16="http://schemas.microsoft.com/office/drawing/2014/main" id="{46E343BB-4FDA-9738-9504-355266478CF5}"/>
              </a:ext>
            </a:extLst>
          </p:cNvPr>
          <p:cNvSpPr>
            <a:spLocks noGrp="1"/>
          </p:cNvSpPr>
          <p:nvPr>
            <p:ph type="sldNum" sz="quarter" idx="5"/>
          </p:nvPr>
        </p:nvSpPr>
        <p:spPr/>
        <p:txBody>
          <a:bodyPr/>
          <a:lstStyle/>
          <a:p>
            <a:fld id="{1140AFE3-BAE5-4D6D-A0C3-EBC222F4ED68}" type="slidenum">
              <a:rPr lang="fr-FR" smtClean="0"/>
              <a:t>16</a:t>
            </a:fld>
            <a:endParaRPr lang="fr-FR"/>
          </a:p>
        </p:txBody>
      </p:sp>
    </p:spTree>
    <p:extLst>
      <p:ext uri="{BB962C8B-B14F-4D97-AF65-F5344CB8AC3E}">
        <p14:creationId xmlns:p14="http://schemas.microsoft.com/office/powerpoint/2010/main" val="2259045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140AFE3-BAE5-4D6D-A0C3-EBC222F4ED68}" type="slidenum">
              <a:rPr lang="fr-FR" smtClean="0"/>
              <a:t>17</a:t>
            </a:fld>
            <a:endParaRPr lang="fr-FR"/>
          </a:p>
        </p:txBody>
      </p:sp>
    </p:spTree>
    <p:extLst>
      <p:ext uri="{BB962C8B-B14F-4D97-AF65-F5344CB8AC3E}">
        <p14:creationId xmlns:p14="http://schemas.microsoft.com/office/powerpoint/2010/main" val="279146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23B0-A02F-4154-8618-AE9A22EAC5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E"/>
          </a:p>
        </p:txBody>
      </p:sp>
      <p:sp>
        <p:nvSpPr>
          <p:cNvPr id="3" name="Subtitle 2">
            <a:extLst>
              <a:ext uri="{FF2B5EF4-FFF2-40B4-BE49-F238E27FC236}">
                <a16:creationId xmlns:a16="http://schemas.microsoft.com/office/drawing/2014/main" id="{D6E6C2B8-DD24-499E-9B26-5CA1A49EB8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E"/>
          </a:p>
        </p:txBody>
      </p:sp>
      <p:sp>
        <p:nvSpPr>
          <p:cNvPr id="4" name="Date Placeholder 3">
            <a:extLst>
              <a:ext uri="{FF2B5EF4-FFF2-40B4-BE49-F238E27FC236}">
                <a16:creationId xmlns:a16="http://schemas.microsoft.com/office/drawing/2014/main" id="{6A785581-1738-4D24-8B7A-DEF14A584691}"/>
              </a:ext>
            </a:extLst>
          </p:cNvPr>
          <p:cNvSpPr>
            <a:spLocks noGrp="1"/>
          </p:cNvSpPr>
          <p:nvPr>
            <p:ph type="dt" sz="half" idx="10"/>
          </p:nvPr>
        </p:nvSpPr>
        <p:spPr/>
        <p:txBody>
          <a:bodyPr/>
          <a:lstStyle/>
          <a:p>
            <a:fld id="{CC722856-5171-4CE1-8F66-B95BDFADEB62}" type="datetime1">
              <a:rPr lang="LID4096" smtClean="0"/>
              <a:t>10/06/2026</a:t>
            </a:fld>
            <a:endParaRPr lang="en-DE"/>
          </a:p>
        </p:txBody>
      </p:sp>
      <p:sp>
        <p:nvSpPr>
          <p:cNvPr id="5" name="Footer Placeholder 4">
            <a:extLst>
              <a:ext uri="{FF2B5EF4-FFF2-40B4-BE49-F238E27FC236}">
                <a16:creationId xmlns:a16="http://schemas.microsoft.com/office/drawing/2014/main" id="{2DC74492-5D20-4D2C-B54F-892629E161E6}"/>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52F785D3-5AA3-431E-8555-923EB5219E6C}"/>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3242355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5005-14C8-49FB-92DE-F4F98FD24668}"/>
              </a:ext>
            </a:extLst>
          </p:cNvPr>
          <p:cNvSpPr>
            <a:spLocks noGrp="1"/>
          </p:cNvSpPr>
          <p:nvPr>
            <p:ph type="title"/>
          </p:nvPr>
        </p:nvSpPr>
        <p:spPr/>
        <p:txBody>
          <a:bodyPr/>
          <a:lstStyle/>
          <a:p>
            <a:r>
              <a:rPr lang="en-US"/>
              <a:t>Click to edit Master title style</a:t>
            </a:r>
            <a:endParaRPr lang="en-DE"/>
          </a:p>
        </p:txBody>
      </p:sp>
      <p:sp>
        <p:nvSpPr>
          <p:cNvPr id="3" name="Content Placeholder 2">
            <a:extLst>
              <a:ext uri="{FF2B5EF4-FFF2-40B4-BE49-F238E27FC236}">
                <a16:creationId xmlns:a16="http://schemas.microsoft.com/office/drawing/2014/main" id="{B4153AB7-D20B-4ECF-B4C0-1145D2981BC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4" name="Date Placeholder 3">
            <a:extLst>
              <a:ext uri="{FF2B5EF4-FFF2-40B4-BE49-F238E27FC236}">
                <a16:creationId xmlns:a16="http://schemas.microsoft.com/office/drawing/2014/main" id="{D2E9797B-F954-4D7A-95AF-52E6C9DF9811}"/>
              </a:ext>
            </a:extLst>
          </p:cNvPr>
          <p:cNvSpPr>
            <a:spLocks noGrp="1"/>
          </p:cNvSpPr>
          <p:nvPr>
            <p:ph type="dt" sz="half" idx="10"/>
          </p:nvPr>
        </p:nvSpPr>
        <p:spPr/>
        <p:txBody>
          <a:bodyPr/>
          <a:lstStyle/>
          <a:p>
            <a:fld id="{C4BC709C-7944-4D81-B674-B59D1C6D11F1}" type="datetime1">
              <a:rPr lang="LID4096" smtClean="0"/>
              <a:t>10/06/2026</a:t>
            </a:fld>
            <a:endParaRPr lang="en-DE"/>
          </a:p>
        </p:txBody>
      </p:sp>
      <p:sp>
        <p:nvSpPr>
          <p:cNvPr id="5" name="Footer Placeholder 4">
            <a:extLst>
              <a:ext uri="{FF2B5EF4-FFF2-40B4-BE49-F238E27FC236}">
                <a16:creationId xmlns:a16="http://schemas.microsoft.com/office/drawing/2014/main" id="{7995B8D2-6EBE-48DA-9901-999AD2EFD5BD}"/>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FAD1A291-0226-4A73-8B16-5F6472027774}"/>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1674885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AB36E-D5EE-40C2-A52D-5149D57D54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E"/>
          </a:p>
        </p:txBody>
      </p:sp>
      <p:sp>
        <p:nvSpPr>
          <p:cNvPr id="3" name="Text Placeholder 2">
            <a:extLst>
              <a:ext uri="{FF2B5EF4-FFF2-40B4-BE49-F238E27FC236}">
                <a16:creationId xmlns:a16="http://schemas.microsoft.com/office/drawing/2014/main" id="{FCDAE0AD-30BF-4098-96A5-9ACEBA8FD8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6BE8094-A8E7-4ED8-99DA-CDCF21F7B518}"/>
              </a:ext>
            </a:extLst>
          </p:cNvPr>
          <p:cNvSpPr>
            <a:spLocks noGrp="1"/>
          </p:cNvSpPr>
          <p:nvPr>
            <p:ph type="dt" sz="half" idx="10"/>
          </p:nvPr>
        </p:nvSpPr>
        <p:spPr/>
        <p:txBody>
          <a:bodyPr/>
          <a:lstStyle/>
          <a:p>
            <a:fld id="{D3A1E1D0-7F02-4E99-A152-5381BB3A3D7A}" type="datetime1">
              <a:rPr lang="LID4096" smtClean="0"/>
              <a:t>10/06/2026</a:t>
            </a:fld>
            <a:endParaRPr lang="en-DE"/>
          </a:p>
        </p:txBody>
      </p:sp>
      <p:sp>
        <p:nvSpPr>
          <p:cNvPr id="5" name="Footer Placeholder 4">
            <a:extLst>
              <a:ext uri="{FF2B5EF4-FFF2-40B4-BE49-F238E27FC236}">
                <a16:creationId xmlns:a16="http://schemas.microsoft.com/office/drawing/2014/main" id="{8C11B564-406D-4CA9-9959-779A71728934}"/>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919AC8AA-1E51-41B0-82CD-31E20C60E6C3}"/>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3886072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8FD2A-9D10-4FFA-B7ED-A23E238A19B8}"/>
              </a:ext>
            </a:extLst>
          </p:cNvPr>
          <p:cNvSpPr>
            <a:spLocks noGrp="1"/>
          </p:cNvSpPr>
          <p:nvPr>
            <p:ph type="title"/>
          </p:nvPr>
        </p:nvSpPr>
        <p:spPr/>
        <p:txBody>
          <a:bodyPr/>
          <a:lstStyle/>
          <a:p>
            <a:r>
              <a:rPr lang="en-US"/>
              <a:t>Click to edit Master title style</a:t>
            </a:r>
            <a:endParaRPr lang="en-DE"/>
          </a:p>
        </p:txBody>
      </p:sp>
      <p:sp>
        <p:nvSpPr>
          <p:cNvPr id="3" name="Content Placeholder 2">
            <a:extLst>
              <a:ext uri="{FF2B5EF4-FFF2-40B4-BE49-F238E27FC236}">
                <a16:creationId xmlns:a16="http://schemas.microsoft.com/office/drawing/2014/main" id="{A9F079D2-4278-4222-BE61-3387ABD3572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4" name="Content Placeholder 3">
            <a:extLst>
              <a:ext uri="{FF2B5EF4-FFF2-40B4-BE49-F238E27FC236}">
                <a16:creationId xmlns:a16="http://schemas.microsoft.com/office/drawing/2014/main" id="{1A32F8FB-8AA1-4BE4-B28C-71CE327F31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5" name="Date Placeholder 4">
            <a:extLst>
              <a:ext uri="{FF2B5EF4-FFF2-40B4-BE49-F238E27FC236}">
                <a16:creationId xmlns:a16="http://schemas.microsoft.com/office/drawing/2014/main" id="{225C045F-E643-40B4-A5D4-72EF359F8A4C}"/>
              </a:ext>
            </a:extLst>
          </p:cNvPr>
          <p:cNvSpPr>
            <a:spLocks noGrp="1"/>
          </p:cNvSpPr>
          <p:nvPr>
            <p:ph type="dt" sz="half" idx="10"/>
          </p:nvPr>
        </p:nvSpPr>
        <p:spPr/>
        <p:txBody>
          <a:bodyPr/>
          <a:lstStyle/>
          <a:p>
            <a:fld id="{6C8A58FE-C8D6-4810-A552-A51E8F060EE3}" type="datetime1">
              <a:rPr lang="LID4096" smtClean="0"/>
              <a:t>10/06/2026</a:t>
            </a:fld>
            <a:endParaRPr lang="en-DE"/>
          </a:p>
        </p:txBody>
      </p:sp>
      <p:sp>
        <p:nvSpPr>
          <p:cNvPr id="6" name="Footer Placeholder 5">
            <a:extLst>
              <a:ext uri="{FF2B5EF4-FFF2-40B4-BE49-F238E27FC236}">
                <a16:creationId xmlns:a16="http://schemas.microsoft.com/office/drawing/2014/main" id="{1FE6B71A-6158-4E58-A81E-B395C50B036E}"/>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09F17C88-8288-4AEB-8EB6-22BAC7F20792}"/>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23057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13F4-16A6-4069-B876-E973786A37EF}"/>
              </a:ext>
            </a:extLst>
          </p:cNvPr>
          <p:cNvSpPr>
            <a:spLocks noGrp="1"/>
          </p:cNvSpPr>
          <p:nvPr>
            <p:ph type="title"/>
          </p:nvPr>
        </p:nvSpPr>
        <p:spPr>
          <a:xfrm>
            <a:off x="839788" y="365125"/>
            <a:ext cx="10515600" cy="1325563"/>
          </a:xfrm>
        </p:spPr>
        <p:txBody>
          <a:bodyPr/>
          <a:lstStyle/>
          <a:p>
            <a:r>
              <a:rPr lang="en-US"/>
              <a:t>Click to edit Master title style</a:t>
            </a:r>
            <a:endParaRPr lang="en-DE"/>
          </a:p>
        </p:txBody>
      </p:sp>
      <p:sp>
        <p:nvSpPr>
          <p:cNvPr id="3" name="Text Placeholder 2">
            <a:extLst>
              <a:ext uri="{FF2B5EF4-FFF2-40B4-BE49-F238E27FC236}">
                <a16:creationId xmlns:a16="http://schemas.microsoft.com/office/drawing/2014/main" id="{CC8D0597-E512-4B98-AD95-D9720AEB4A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973FF59-BE9B-4980-A4C2-22181D9A1A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5" name="Text Placeholder 4">
            <a:extLst>
              <a:ext uri="{FF2B5EF4-FFF2-40B4-BE49-F238E27FC236}">
                <a16:creationId xmlns:a16="http://schemas.microsoft.com/office/drawing/2014/main" id="{0CB0517C-A15C-4CD9-9D0D-8C07B08E89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12EA13C-4058-408D-9165-6CB3E30DC39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7" name="Date Placeholder 6">
            <a:extLst>
              <a:ext uri="{FF2B5EF4-FFF2-40B4-BE49-F238E27FC236}">
                <a16:creationId xmlns:a16="http://schemas.microsoft.com/office/drawing/2014/main" id="{8ABEEEF7-F9CC-4D84-8096-061EB5004C31}"/>
              </a:ext>
            </a:extLst>
          </p:cNvPr>
          <p:cNvSpPr>
            <a:spLocks noGrp="1"/>
          </p:cNvSpPr>
          <p:nvPr>
            <p:ph type="dt" sz="half" idx="10"/>
          </p:nvPr>
        </p:nvSpPr>
        <p:spPr/>
        <p:txBody>
          <a:bodyPr/>
          <a:lstStyle/>
          <a:p>
            <a:fld id="{04F29194-342E-421A-88A2-D6955B5CF16A}" type="datetime1">
              <a:rPr lang="LID4096" smtClean="0"/>
              <a:t>10/06/2026</a:t>
            </a:fld>
            <a:endParaRPr lang="en-DE"/>
          </a:p>
        </p:txBody>
      </p:sp>
      <p:sp>
        <p:nvSpPr>
          <p:cNvPr id="8" name="Footer Placeholder 7">
            <a:extLst>
              <a:ext uri="{FF2B5EF4-FFF2-40B4-BE49-F238E27FC236}">
                <a16:creationId xmlns:a16="http://schemas.microsoft.com/office/drawing/2014/main" id="{CA8AF966-CD66-48DD-B02F-BFC816E31CA0}"/>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19DA80CB-866D-4E7D-9F33-1573002571AD}"/>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1403186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80510-3984-49EE-A1A9-2CFA7E9F9C1F}"/>
              </a:ext>
            </a:extLst>
          </p:cNvPr>
          <p:cNvSpPr>
            <a:spLocks noGrp="1"/>
          </p:cNvSpPr>
          <p:nvPr>
            <p:ph type="title"/>
          </p:nvPr>
        </p:nvSpPr>
        <p:spPr/>
        <p:txBody>
          <a:bodyPr/>
          <a:lstStyle/>
          <a:p>
            <a:r>
              <a:rPr lang="en-US"/>
              <a:t>Click to edit Master title style</a:t>
            </a:r>
            <a:endParaRPr lang="en-DE"/>
          </a:p>
        </p:txBody>
      </p:sp>
      <p:sp>
        <p:nvSpPr>
          <p:cNvPr id="3" name="Date Placeholder 2">
            <a:extLst>
              <a:ext uri="{FF2B5EF4-FFF2-40B4-BE49-F238E27FC236}">
                <a16:creationId xmlns:a16="http://schemas.microsoft.com/office/drawing/2014/main" id="{E0E414D0-120A-4E10-BDD8-A5210DF46119}"/>
              </a:ext>
            </a:extLst>
          </p:cNvPr>
          <p:cNvSpPr>
            <a:spLocks noGrp="1"/>
          </p:cNvSpPr>
          <p:nvPr>
            <p:ph type="dt" sz="half" idx="10"/>
          </p:nvPr>
        </p:nvSpPr>
        <p:spPr/>
        <p:txBody>
          <a:bodyPr/>
          <a:lstStyle/>
          <a:p>
            <a:fld id="{AED0D7CA-A564-4DDD-9CF3-50EF2C15B099}" type="datetime1">
              <a:rPr lang="LID4096" smtClean="0"/>
              <a:t>10/06/2026</a:t>
            </a:fld>
            <a:endParaRPr lang="en-DE"/>
          </a:p>
        </p:txBody>
      </p:sp>
      <p:sp>
        <p:nvSpPr>
          <p:cNvPr id="4" name="Footer Placeholder 3">
            <a:extLst>
              <a:ext uri="{FF2B5EF4-FFF2-40B4-BE49-F238E27FC236}">
                <a16:creationId xmlns:a16="http://schemas.microsoft.com/office/drawing/2014/main" id="{AE35BCD3-8689-4F33-90AD-F437E7AB44C1}"/>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CA8497C5-C0B5-4B30-AE2A-E26723844B79}"/>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118902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4C9D33-2A27-42F6-96D3-EED2125FAE00}"/>
              </a:ext>
            </a:extLst>
          </p:cNvPr>
          <p:cNvSpPr>
            <a:spLocks noGrp="1"/>
          </p:cNvSpPr>
          <p:nvPr>
            <p:ph type="dt" sz="half" idx="10"/>
          </p:nvPr>
        </p:nvSpPr>
        <p:spPr/>
        <p:txBody>
          <a:bodyPr/>
          <a:lstStyle/>
          <a:p>
            <a:fld id="{FA20055D-F52A-42CB-AA82-FAFAD73695AF}" type="datetime1">
              <a:rPr lang="LID4096" smtClean="0"/>
              <a:t>10/06/2026</a:t>
            </a:fld>
            <a:endParaRPr lang="en-DE"/>
          </a:p>
        </p:txBody>
      </p:sp>
      <p:sp>
        <p:nvSpPr>
          <p:cNvPr id="3" name="Footer Placeholder 2">
            <a:extLst>
              <a:ext uri="{FF2B5EF4-FFF2-40B4-BE49-F238E27FC236}">
                <a16:creationId xmlns:a16="http://schemas.microsoft.com/office/drawing/2014/main" id="{049F3BF8-3251-4AD7-9DF8-C1783AB7812A}"/>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A2C5525E-B6D8-4F98-A0AD-1C349465DBD3}"/>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266981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B1DDD-B96A-4F40-AF84-2A12311C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E"/>
          </a:p>
        </p:txBody>
      </p:sp>
      <p:sp>
        <p:nvSpPr>
          <p:cNvPr id="3" name="Content Placeholder 2">
            <a:extLst>
              <a:ext uri="{FF2B5EF4-FFF2-40B4-BE49-F238E27FC236}">
                <a16:creationId xmlns:a16="http://schemas.microsoft.com/office/drawing/2014/main" id="{1DEB489D-A230-4242-AC09-CA6584F8D6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4" name="Text Placeholder 3">
            <a:extLst>
              <a:ext uri="{FF2B5EF4-FFF2-40B4-BE49-F238E27FC236}">
                <a16:creationId xmlns:a16="http://schemas.microsoft.com/office/drawing/2014/main" id="{1C56E44E-7FAE-4A0C-8F7B-6915F1B2CA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61014D-AD9B-491E-8A06-7F100D9F37F7}"/>
              </a:ext>
            </a:extLst>
          </p:cNvPr>
          <p:cNvSpPr>
            <a:spLocks noGrp="1"/>
          </p:cNvSpPr>
          <p:nvPr>
            <p:ph type="dt" sz="half" idx="10"/>
          </p:nvPr>
        </p:nvSpPr>
        <p:spPr/>
        <p:txBody>
          <a:bodyPr/>
          <a:lstStyle/>
          <a:p>
            <a:fld id="{CEDD02E9-648D-4EDC-AC16-523DEB1FC00A}" type="datetime1">
              <a:rPr lang="LID4096" smtClean="0"/>
              <a:t>10/06/2026</a:t>
            </a:fld>
            <a:endParaRPr lang="en-DE"/>
          </a:p>
        </p:txBody>
      </p:sp>
      <p:sp>
        <p:nvSpPr>
          <p:cNvPr id="6" name="Footer Placeholder 5">
            <a:extLst>
              <a:ext uri="{FF2B5EF4-FFF2-40B4-BE49-F238E27FC236}">
                <a16:creationId xmlns:a16="http://schemas.microsoft.com/office/drawing/2014/main" id="{3DA9C06F-9EAC-463D-A0E8-7EE5CA2A509F}"/>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B98EB644-9B56-4B83-A2F2-346924A8C2FE}"/>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302231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2A45-5916-4B38-9823-21B9C043E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E"/>
          </a:p>
        </p:txBody>
      </p:sp>
      <p:sp>
        <p:nvSpPr>
          <p:cNvPr id="3" name="Picture Placeholder 2">
            <a:extLst>
              <a:ext uri="{FF2B5EF4-FFF2-40B4-BE49-F238E27FC236}">
                <a16:creationId xmlns:a16="http://schemas.microsoft.com/office/drawing/2014/main" id="{8402B72B-1586-4788-AF45-E375565E18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E"/>
          </a:p>
        </p:txBody>
      </p:sp>
      <p:sp>
        <p:nvSpPr>
          <p:cNvPr id="4" name="Text Placeholder 3">
            <a:extLst>
              <a:ext uri="{FF2B5EF4-FFF2-40B4-BE49-F238E27FC236}">
                <a16:creationId xmlns:a16="http://schemas.microsoft.com/office/drawing/2014/main" id="{8D8BCFC9-B323-4C83-AA7A-C3ACB745EE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9AEE6E-1E3E-44D7-B5A3-403EB1EDB6A9}"/>
              </a:ext>
            </a:extLst>
          </p:cNvPr>
          <p:cNvSpPr>
            <a:spLocks noGrp="1"/>
          </p:cNvSpPr>
          <p:nvPr>
            <p:ph type="dt" sz="half" idx="10"/>
          </p:nvPr>
        </p:nvSpPr>
        <p:spPr/>
        <p:txBody>
          <a:bodyPr/>
          <a:lstStyle/>
          <a:p>
            <a:fld id="{72545402-6300-40B4-9C0A-877DCD1039F5}" type="datetime1">
              <a:rPr lang="LID4096" smtClean="0"/>
              <a:t>10/06/2026</a:t>
            </a:fld>
            <a:endParaRPr lang="en-DE"/>
          </a:p>
        </p:txBody>
      </p:sp>
      <p:sp>
        <p:nvSpPr>
          <p:cNvPr id="6" name="Footer Placeholder 5">
            <a:extLst>
              <a:ext uri="{FF2B5EF4-FFF2-40B4-BE49-F238E27FC236}">
                <a16:creationId xmlns:a16="http://schemas.microsoft.com/office/drawing/2014/main" id="{411D515F-02FC-4FF8-AC69-92FAC3E6D18E}"/>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BB07B67D-25EA-49D5-8832-82A82B31B73E}"/>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4253251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A78AB-A286-445A-A30B-58EFE1F63B8B}"/>
              </a:ext>
            </a:extLst>
          </p:cNvPr>
          <p:cNvSpPr>
            <a:spLocks noGrp="1"/>
          </p:cNvSpPr>
          <p:nvPr>
            <p:ph type="title"/>
          </p:nvPr>
        </p:nvSpPr>
        <p:spPr/>
        <p:txBody>
          <a:bodyPr/>
          <a:lstStyle/>
          <a:p>
            <a:r>
              <a:rPr lang="en-US"/>
              <a:t>Click to edit Master title style</a:t>
            </a:r>
            <a:endParaRPr lang="en-DE"/>
          </a:p>
        </p:txBody>
      </p:sp>
      <p:sp>
        <p:nvSpPr>
          <p:cNvPr id="3" name="Vertical Text Placeholder 2">
            <a:extLst>
              <a:ext uri="{FF2B5EF4-FFF2-40B4-BE49-F238E27FC236}">
                <a16:creationId xmlns:a16="http://schemas.microsoft.com/office/drawing/2014/main" id="{858D2915-661C-4B93-B218-FDA2CB598DF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4" name="Date Placeholder 3">
            <a:extLst>
              <a:ext uri="{FF2B5EF4-FFF2-40B4-BE49-F238E27FC236}">
                <a16:creationId xmlns:a16="http://schemas.microsoft.com/office/drawing/2014/main" id="{D955BCE1-9C37-494B-AF84-5296ACB0BFB7}"/>
              </a:ext>
            </a:extLst>
          </p:cNvPr>
          <p:cNvSpPr>
            <a:spLocks noGrp="1"/>
          </p:cNvSpPr>
          <p:nvPr>
            <p:ph type="dt" sz="half" idx="10"/>
          </p:nvPr>
        </p:nvSpPr>
        <p:spPr/>
        <p:txBody>
          <a:bodyPr/>
          <a:lstStyle/>
          <a:p>
            <a:fld id="{CE0A5DBF-EBAC-407C-A57F-06657CC20C2D}" type="datetime1">
              <a:rPr lang="LID4096" smtClean="0"/>
              <a:t>10/06/2026</a:t>
            </a:fld>
            <a:endParaRPr lang="en-DE"/>
          </a:p>
        </p:txBody>
      </p:sp>
      <p:sp>
        <p:nvSpPr>
          <p:cNvPr id="5" name="Footer Placeholder 4">
            <a:extLst>
              <a:ext uri="{FF2B5EF4-FFF2-40B4-BE49-F238E27FC236}">
                <a16:creationId xmlns:a16="http://schemas.microsoft.com/office/drawing/2014/main" id="{89C7AB06-6E7E-4313-B1D9-7D31955BFE81}"/>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80407AD4-281B-44CF-A86B-C4C8915831BE}"/>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64958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4D65BA-0EE0-4DD6-9E59-D1ED523A22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DE"/>
          </a:p>
        </p:txBody>
      </p:sp>
      <p:sp>
        <p:nvSpPr>
          <p:cNvPr id="3" name="Vertical Text Placeholder 2">
            <a:extLst>
              <a:ext uri="{FF2B5EF4-FFF2-40B4-BE49-F238E27FC236}">
                <a16:creationId xmlns:a16="http://schemas.microsoft.com/office/drawing/2014/main" id="{F273B28C-BFD5-4F46-BE6C-0297925785D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4" name="Date Placeholder 3">
            <a:extLst>
              <a:ext uri="{FF2B5EF4-FFF2-40B4-BE49-F238E27FC236}">
                <a16:creationId xmlns:a16="http://schemas.microsoft.com/office/drawing/2014/main" id="{C0B4BB7D-D7B3-490C-9E1E-3FAE28332D91}"/>
              </a:ext>
            </a:extLst>
          </p:cNvPr>
          <p:cNvSpPr>
            <a:spLocks noGrp="1"/>
          </p:cNvSpPr>
          <p:nvPr>
            <p:ph type="dt" sz="half" idx="10"/>
          </p:nvPr>
        </p:nvSpPr>
        <p:spPr/>
        <p:txBody>
          <a:bodyPr/>
          <a:lstStyle/>
          <a:p>
            <a:fld id="{FC956F40-65AC-4824-90EE-F86EE3140125}" type="datetime1">
              <a:rPr lang="LID4096" smtClean="0"/>
              <a:t>10/06/2026</a:t>
            </a:fld>
            <a:endParaRPr lang="en-DE"/>
          </a:p>
        </p:txBody>
      </p:sp>
      <p:sp>
        <p:nvSpPr>
          <p:cNvPr id="5" name="Footer Placeholder 4">
            <a:extLst>
              <a:ext uri="{FF2B5EF4-FFF2-40B4-BE49-F238E27FC236}">
                <a16:creationId xmlns:a16="http://schemas.microsoft.com/office/drawing/2014/main" id="{79B021CF-627B-4BC6-A222-A4033DD90F01}"/>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08005A5D-A285-496A-8ED2-A522AFFDCB12}"/>
              </a:ext>
            </a:extLst>
          </p:cNvPr>
          <p:cNvSpPr>
            <a:spLocks noGrp="1"/>
          </p:cNvSpPr>
          <p:nvPr>
            <p:ph type="sldNum" sz="quarter" idx="12"/>
          </p:nvPr>
        </p:nvSpPr>
        <p:spPr/>
        <p:txBody>
          <a:bodyPr/>
          <a:lstStyle/>
          <a:p>
            <a:fld id="{6C84497F-A4E2-4B14-A8AE-2EEEAA6F43D4}" type="slidenum">
              <a:rPr lang="en-DE" smtClean="0"/>
              <a:t>‹N°›</a:t>
            </a:fld>
            <a:endParaRPr lang="en-DE"/>
          </a:p>
        </p:txBody>
      </p:sp>
    </p:spTree>
    <p:extLst>
      <p:ext uri="{BB962C8B-B14F-4D97-AF65-F5344CB8AC3E}">
        <p14:creationId xmlns:p14="http://schemas.microsoft.com/office/powerpoint/2010/main" val="2083121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8009D4-2528-41CA-9C49-45297CF6B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DE"/>
          </a:p>
        </p:txBody>
      </p:sp>
      <p:sp>
        <p:nvSpPr>
          <p:cNvPr id="3" name="Text Placeholder 2">
            <a:extLst>
              <a:ext uri="{FF2B5EF4-FFF2-40B4-BE49-F238E27FC236}">
                <a16:creationId xmlns:a16="http://schemas.microsoft.com/office/drawing/2014/main" id="{1A9E7380-9EF9-45FF-9FAE-D748A61919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4" name="Date Placeholder 3">
            <a:extLst>
              <a:ext uri="{FF2B5EF4-FFF2-40B4-BE49-F238E27FC236}">
                <a16:creationId xmlns:a16="http://schemas.microsoft.com/office/drawing/2014/main" id="{FD08E286-CE80-4C80-9B18-9487DA9855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2B1DF-7E4F-4619-A512-15AB90855125}" type="datetime1">
              <a:rPr lang="LID4096" smtClean="0"/>
              <a:t>10/06/2026</a:t>
            </a:fld>
            <a:endParaRPr lang="en-DE"/>
          </a:p>
        </p:txBody>
      </p:sp>
      <p:sp>
        <p:nvSpPr>
          <p:cNvPr id="5" name="Footer Placeholder 4">
            <a:extLst>
              <a:ext uri="{FF2B5EF4-FFF2-40B4-BE49-F238E27FC236}">
                <a16:creationId xmlns:a16="http://schemas.microsoft.com/office/drawing/2014/main" id="{4EF364E5-B403-4AFC-96D9-5804D035F8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E"/>
          </a:p>
        </p:txBody>
      </p:sp>
      <p:sp>
        <p:nvSpPr>
          <p:cNvPr id="6" name="Slide Number Placeholder 5">
            <a:extLst>
              <a:ext uri="{FF2B5EF4-FFF2-40B4-BE49-F238E27FC236}">
                <a16:creationId xmlns:a16="http://schemas.microsoft.com/office/drawing/2014/main" id="{97BC1D3F-ED3A-42AB-9D11-22C7D503B4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84497F-A4E2-4B14-A8AE-2EEEAA6F43D4}" type="slidenum">
              <a:rPr lang="en-DE" smtClean="0"/>
              <a:t>‹N°›</a:t>
            </a:fld>
            <a:endParaRPr lang="en-DE"/>
          </a:p>
        </p:txBody>
      </p:sp>
    </p:spTree>
    <p:extLst>
      <p:ext uri="{BB962C8B-B14F-4D97-AF65-F5344CB8AC3E}">
        <p14:creationId xmlns:p14="http://schemas.microsoft.com/office/powerpoint/2010/main" val="1703189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customXml" Target="../ink/ink1.xm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20.png"/><Relationship Id="rId12" Type="http://schemas.openxmlformats.org/officeDocument/2006/relationships/image" Target="../media/image9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11.png"/><Relationship Id="rId15" Type="http://schemas.openxmlformats.org/officeDocument/2006/relationships/image" Target="../media/image16.sv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200.png"/><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4.xml"/><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7.png"/><Relationship Id="rId5" Type="http://schemas.openxmlformats.org/officeDocument/2006/relationships/image" Target="../media/image23.svg"/><Relationship Id="rId15" Type="http://schemas.openxmlformats.org/officeDocument/2006/relationships/image" Target="../media/image31.png"/><Relationship Id="rId10" Type="http://schemas.openxmlformats.org/officeDocument/2006/relationships/image" Target="../media/image25.png"/><Relationship Id="rId4" Type="http://schemas.openxmlformats.org/officeDocument/2006/relationships/image" Target="../media/image22.svg"/><Relationship Id="rId9" Type="http://schemas.openxmlformats.org/officeDocument/2006/relationships/image" Target="../media/image24.svg"/><Relationship Id="rId14"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210.png"/><Relationship Id="rId3" Type="http://schemas.openxmlformats.org/officeDocument/2006/relationships/image" Target="../media/image29.png"/><Relationship Id="rId7" Type="http://schemas.openxmlformats.org/officeDocument/2006/relationships/image" Target="../media/image35.svg"/><Relationship Id="rId12" Type="http://schemas.openxmlformats.org/officeDocument/2006/relationships/image" Target="../media/image20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191.png"/><Relationship Id="rId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30.svg"/><Relationship Id="rId9" Type="http://schemas.openxmlformats.org/officeDocument/2006/relationships/image" Target="../media/image180.png"/><Relationship Id="rId22" Type="http://schemas.openxmlformats.org/officeDocument/2006/relationships/image" Target="../media/image57.pn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4.png"/><Relationship Id="rId4" Type="http://schemas.openxmlformats.org/officeDocument/2006/relationships/image" Target="../media/image35.svg"/></Relationships>
</file>

<file path=ppt/slides/_rels/slide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8.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sv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66.png"/><Relationship Id="rId5" Type="http://schemas.openxmlformats.org/officeDocument/2006/relationships/image" Target="../media/image62.svg"/><Relationship Id="rId10" Type="http://schemas.openxmlformats.org/officeDocument/2006/relationships/image" Target="../media/image65.png"/><Relationship Id="rId4" Type="http://schemas.openxmlformats.org/officeDocument/2006/relationships/image" Target="../media/image61.svg"/><Relationship Id="rId9"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200.png"/><Relationship Id="rId12"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0.png"/><Relationship Id="rId11" Type="http://schemas.openxmlformats.org/officeDocument/2006/relationships/image" Target="../media/image2.png"/><Relationship Id="rId5" Type="http://schemas.openxmlformats.org/officeDocument/2006/relationships/image" Target="../media/image20.png"/><Relationship Id="rId10" Type="http://schemas.openxmlformats.org/officeDocument/2006/relationships/image" Target="../media/image11.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svg"/><Relationship Id="rId5" Type="http://schemas.openxmlformats.org/officeDocument/2006/relationships/image" Target="../media/image70.svg"/><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FF06408-78B7-E00A-FADA-EB8C0062A471}"/>
              </a:ext>
            </a:extLst>
          </p:cNvPr>
          <p:cNvSpPr/>
          <p:nvPr/>
        </p:nvSpPr>
        <p:spPr>
          <a:xfrm>
            <a:off x="-2890" y="307"/>
            <a:ext cx="12194890" cy="1044034"/>
          </a:xfrm>
          <a:prstGeom prst="rect">
            <a:avLst/>
          </a:prstGeom>
          <a:solidFill>
            <a:srgbClr val="005092"/>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DDB0CB44-135A-D52C-B4A7-6B96C068B195}"/>
              </a:ext>
            </a:extLst>
          </p:cNvPr>
          <p:cNvSpPr>
            <a:spLocks noGrp="1"/>
          </p:cNvSpPr>
          <p:nvPr>
            <p:ph type="ctrTitle"/>
          </p:nvPr>
        </p:nvSpPr>
        <p:spPr>
          <a:xfrm>
            <a:off x="1083365" y="-112057"/>
            <a:ext cx="10025270" cy="2387600"/>
          </a:xfrm>
        </p:spPr>
        <p:txBody>
          <a:bodyPr>
            <a:normAutofit/>
          </a:bodyPr>
          <a:lstStyle/>
          <a:p>
            <a:r>
              <a:rPr lang="en-US" sz="4400" dirty="0"/>
              <a:t>Laser power stabilization and bright squeezing generation via radiation pressure</a:t>
            </a:r>
            <a:endParaRPr lang="fr-FR" sz="4400" dirty="0"/>
          </a:p>
        </p:txBody>
      </p:sp>
      <mc:AlternateContent xmlns:mc="http://schemas.openxmlformats.org/markup-compatibility/2006" xmlns:p14="http://schemas.microsoft.com/office/powerpoint/2010/main">
        <mc:Choice Requires="p14">
          <p:contentPart p14:bwMode="auto" r:id="rId3">
            <p14:nvContentPartPr>
              <p14:cNvPr id="4" name="Encre 3">
                <a:extLst>
                  <a:ext uri="{FF2B5EF4-FFF2-40B4-BE49-F238E27FC236}">
                    <a16:creationId xmlns:a16="http://schemas.microsoft.com/office/drawing/2014/main" id="{46B33101-B965-4348-64BC-69C3AAEEDDF2}"/>
                  </a:ext>
                </a:extLst>
              </p14:cNvPr>
              <p14:cNvContentPartPr/>
              <p14:nvPr/>
            </p14:nvContentPartPr>
            <p14:xfrm>
              <a:off x="10895760" y="4563360"/>
              <a:ext cx="360" cy="360"/>
            </p14:xfrm>
          </p:contentPart>
        </mc:Choice>
        <mc:Fallback xmlns="">
          <p:pic>
            <p:nvPicPr>
              <p:cNvPr id="4" name="Encre 3">
                <a:extLst>
                  <a:ext uri="{FF2B5EF4-FFF2-40B4-BE49-F238E27FC236}">
                    <a16:creationId xmlns:a16="http://schemas.microsoft.com/office/drawing/2014/main" id="{46B33101-B965-4348-64BC-69C3AAEEDDF2}"/>
                  </a:ext>
                </a:extLst>
              </p:cNvPr>
              <p:cNvPicPr/>
              <p:nvPr/>
            </p:nvPicPr>
            <p:blipFill>
              <a:blip r:embed="rId4"/>
              <a:stretch>
                <a:fillRect/>
              </a:stretch>
            </p:blipFill>
            <p:spPr>
              <a:xfrm>
                <a:off x="10886400" y="4554000"/>
                <a:ext cx="19080" cy="19080"/>
              </a:xfrm>
              <a:prstGeom prst="rect">
                <a:avLst/>
              </a:prstGeom>
            </p:spPr>
          </p:pic>
        </mc:Fallback>
      </mc:AlternateContent>
      <p:sp>
        <p:nvSpPr>
          <p:cNvPr id="3" name="ZoneTexte 2">
            <a:extLst>
              <a:ext uri="{FF2B5EF4-FFF2-40B4-BE49-F238E27FC236}">
                <a16:creationId xmlns:a16="http://schemas.microsoft.com/office/drawing/2014/main" id="{114DC54C-E703-784D-4FA2-77A09C5B5A9D}"/>
              </a:ext>
            </a:extLst>
          </p:cNvPr>
          <p:cNvSpPr txBox="1"/>
          <p:nvPr/>
        </p:nvSpPr>
        <p:spPr>
          <a:xfrm>
            <a:off x="8879461" y="5623832"/>
            <a:ext cx="1651542" cy="830997"/>
          </a:xfrm>
          <a:prstGeom prst="rect">
            <a:avLst/>
          </a:prstGeom>
          <a:solidFill>
            <a:srgbClr val="2F85B4"/>
          </a:solidFill>
          <a:ln w="19050">
            <a:solidFill>
              <a:srgbClr val="121328"/>
            </a:solidFill>
          </a:ln>
        </p:spPr>
        <p:txBody>
          <a:bodyPr wrap="none" rtlCol="0">
            <a:spAutoFit/>
          </a:bodyPr>
          <a:lstStyle/>
          <a:p>
            <a:r>
              <a:rPr lang="en-US" sz="1600" dirty="0"/>
              <a:t>Alejandro Mu</a:t>
            </a:r>
            <a:r>
              <a:rPr lang="fr-FR" sz="1600" dirty="0" err="1"/>
              <a:t>ñoz</a:t>
            </a:r>
            <a:endParaRPr lang="fr-FR" sz="1600" dirty="0"/>
          </a:p>
          <a:p>
            <a:r>
              <a:rPr lang="en-US" sz="1600" dirty="0"/>
              <a:t>Marina Trad-Nery</a:t>
            </a:r>
          </a:p>
          <a:p>
            <a:r>
              <a:rPr lang="en-US" sz="1600" dirty="0"/>
              <a:t>Oualid Chaibi</a:t>
            </a:r>
            <a:endParaRPr lang="fr-FR" sz="1600" dirty="0"/>
          </a:p>
        </p:txBody>
      </p:sp>
      <p:pic>
        <p:nvPicPr>
          <p:cNvPr id="14" name="Image 13">
            <a:extLst>
              <a:ext uri="{FF2B5EF4-FFF2-40B4-BE49-F238E27FC236}">
                <a16:creationId xmlns:a16="http://schemas.microsoft.com/office/drawing/2014/main" id="{78350C13-4171-FD64-F144-19D7B011BD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015" y="2387907"/>
            <a:ext cx="5348660" cy="2055068"/>
          </a:xfrm>
          <a:prstGeom prst="rect">
            <a:avLst/>
          </a:prstGeom>
        </p:spPr>
      </p:pic>
      <p:pic>
        <p:nvPicPr>
          <p:cNvPr id="5" name="Image 4">
            <a:extLst>
              <a:ext uri="{FF2B5EF4-FFF2-40B4-BE49-F238E27FC236}">
                <a16:creationId xmlns:a16="http://schemas.microsoft.com/office/drawing/2014/main" id="{5D793722-B0CD-03BF-F08B-2197881C6A8C}"/>
              </a:ext>
            </a:extLst>
          </p:cNvPr>
          <p:cNvPicPr>
            <a:picLocks noChangeAspect="1"/>
          </p:cNvPicPr>
          <p:nvPr/>
        </p:nvPicPr>
        <p:blipFill>
          <a:blip r:embed="rId6"/>
          <a:stretch>
            <a:fillRect/>
          </a:stretch>
        </p:blipFill>
        <p:spPr>
          <a:xfrm>
            <a:off x="5392337" y="4194919"/>
            <a:ext cx="1836676" cy="2343993"/>
          </a:xfrm>
          <a:prstGeom prst="rect">
            <a:avLst/>
          </a:prstGeom>
        </p:spPr>
      </p:pic>
      <p:pic>
        <p:nvPicPr>
          <p:cNvPr id="9" name="Image 8" descr="Visitez l'Observatoire de la Côte d'Azur perché à 370m">
            <a:extLst>
              <a:ext uri="{FF2B5EF4-FFF2-40B4-BE49-F238E27FC236}">
                <a16:creationId xmlns:a16="http://schemas.microsoft.com/office/drawing/2014/main" id="{B72F15DC-5EAD-7244-3A49-6EE655593E90}"/>
              </a:ext>
            </a:extLst>
          </p:cNvPr>
          <p:cNvPicPr>
            <a:picLocks noChangeAspect="1"/>
          </p:cNvPicPr>
          <p:nvPr/>
        </p:nvPicPr>
        <p:blipFill>
          <a:blip r:embed="rId7"/>
          <a:stretch>
            <a:fillRect/>
          </a:stretch>
        </p:blipFill>
        <p:spPr>
          <a:xfrm>
            <a:off x="7478262" y="2346379"/>
            <a:ext cx="4453941" cy="2969294"/>
          </a:xfrm>
          <a:prstGeom prst="rect">
            <a:avLst/>
          </a:prstGeom>
        </p:spPr>
      </p:pic>
      <p:pic>
        <p:nvPicPr>
          <p:cNvPr id="13" name="Image 12" descr="Observatoire de la Côte d'Azur | Nice">
            <a:extLst>
              <a:ext uri="{FF2B5EF4-FFF2-40B4-BE49-F238E27FC236}">
                <a16:creationId xmlns:a16="http://schemas.microsoft.com/office/drawing/2014/main" id="{49BDBA30-0F9F-2644-C2F3-FF1A7151635E}"/>
              </a:ext>
            </a:extLst>
          </p:cNvPr>
          <p:cNvPicPr>
            <a:picLocks noChangeAspect="1"/>
          </p:cNvPicPr>
          <p:nvPr/>
        </p:nvPicPr>
        <p:blipFill>
          <a:blip r:embed="rId8"/>
          <a:srcRect l="12890" t="12901" r="12113" b="17155"/>
          <a:stretch>
            <a:fillRect/>
          </a:stretch>
        </p:blipFill>
        <p:spPr>
          <a:xfrm>
            <a:off x="4517103" y="27959"/>
            <a:ext cx="1036756" cy="945546"/>
          </a:xfrm>
          <a:prstGeom prst="rect">
            <a:avLst/>
          </a:prstGeom>
        </p:spPr>
      </p:pic>
      <p:pic>
        <p:nvPicPr>
          <p:cNvPr id="18" name="Image 17">
            <a:extLst>
              <a:ext uri="{FF2B5EF4-FFF2-40B4-BE49-F238E27FC236}">
                <a16:creationId xmlns:a16="http://schemas.microsoft.com/office/drawing/2014/main" id="{9CBA565E-B0D9-B356-FDA8-95CF9D2F461E}"/>
              </a:ext>
            </a:extLst>
          </p:cNvPr>
          <p:cNvPicPr>
            <a:picLocks noChangeAspect="1"/>
          </p:cNvPicPr>
          <p:nvPr/>
        </p:nvPicPr>
        <p:blipFill>
          <a:blip r:embed="rId9"/>
          <a:stretch>
            <a:fillRect/>
          </a:stretch>
        </p:blipFill>
        <p:spPr>
          <a:xfrm>
            <a:off x="259797" y="4191937"/>
            <a:ext cx="1836675" cy="2448899"/>
          </a:xfrm>
          <a:prstGeom prst="rect">
            <a:avLst/>
          </a:prstGeom>
        </p:spPr>
      </p:pic>
      <p:sp>
        <p:nvSpPr>
          <p:cNvPr id="20" name="Espace réservé du numéro de diapositive 19">
            <a:extLst>
              <a:ext uri="{FF2B5EF4-FFF2-40B4-BE49-F238E27FC236}">
                <a16:creationId xmlns:a16="http://schemas.microsoft.com/office/drawing/2014/main" id="{AB6A0333-FA31-10AC-5EAB-E26D04BA89C3}"/>
              </a:ext>
            </a:extLst>
          </p:cNvPr>
          <p:cNvSpPr>
            <a:spLocks noGrp="1"/>
          </p:cNvSpPr>
          <p:nvPr>
            <p:ph type="sldNum" sz="quarter" idx="12"/>
          </p:nvPr>
        </p:nvSpPr>
        <p:spPr/>
        <p:txBody>
          <a:bodyPr/>
          <a:lstStyle/>
          <a:p>
            <a:fld id="{6C84497F-A4E2-4B14-A8AE-2EEEAA6F43D4}" type="slidenum">
              <a:rPr lang="en-DE" smtClean="0"/>
              <a:t>1</a:t>
            </a:fld>
            <a:endParaRPr lang="en-DE"/>
          </a:p>
        </p:txBody>
      </p:sp>
      <p:pic>
        <p:nvPicPr>
          <p:cNvPr id="8" name="Image 7">
            <a:extLst>
              <a:ext uri="{FF2B5EF4-FFF2-40B4-BE49-F238E27FC236}">
                <a16:creationId xmlns:a16="http://schemas.microsoft.com/office/drawing/2014/main" id="{7B9232F2-0FCF-21DA-B6D9-4ECFF592FD67}"/>
              </a:ext>
            </a:extLst>
          </p:cNvPr>
          <p:cNvPicPr>
            <a:picLocks noChangeAspect="1"/>
          </p:cNvPicPr>
          <p:nvPr/>
        </p:nvPicPr>
        <p:blipFill>
          <a:blip r:embed="rId10"/>
          <a:stretch>
            <a:fillRect/>
          </a:stretch>
        </p:blipFill>
        <p:spPr>
          <a:xfrm>
            <a:off x="6617226" y="51368"/>
            <a:ext cx="3554786" cy="906472"/>
          </a:xfrm>
          <a:prstGeom prst="rect">
            <a:avLst/>
          </a:prstGeom>
        </p:spPr>
      </p:pic>
      <p:pic>
        <p:nvPicPr>
          <p:cNvPr id="17" name="Image 16">
            <a:extLst>
              <a:ext uri="{FF2B5EF4-FFF2-40B4-BE49-F238E27FC236}">
                <a16:creationId xmlns:a16="http://schemas.microsoft.com/office/drawing/2014/main" id="{EDB847BD-1D51-8AA7-87CE-8B0F288C5C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27337" y="42472"/>
            <a:ext cx="926725" cy="926725"/>
          </a:xfrm>
          <a:prstGeom prst="rect">
            <a:avLst/>
          </a:prstGeom>
        </p:spPr>
      </p:pic>
    </p:spTree>
    <p:extLst>
      <p:ext uri="{BB962C8B-B14F-4D97-AF65-F5344CB8AC3E}">
        <p14:creationId xmlns:p14="http://schemas.microsoft.com/office/powerpoint/2010/main" val="309444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63654A83-8EEF-172B-CF97-751F69946309}"/>
              </a:ext>
            </a:extLst>
          </p:cNvPr>
          <p:cNvSpPr/>
          <p:nvPr/>
        </p:nvSpPr>
        <p:spPr>
          <a:xfrm>
            <a:off x="-2890" y="307"/>
            <a:ext cx="12194890" cy="858395"/>
          </a:xfrm>
          <a:prstGeom prst="rect">
            <a:avLst/>
          </a:prstGeom>
          <a:solidFill>
            <a:srgbClr val="005092"/>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7" name="Groupe 36">
            <a:extLst>
              <a:ext uri="{FF2B5EF4-FFF2-40B4-BE49-F238E27FC236}">
                <a16:creationId xmlns:a16="http://schemas.microsoft.com/office/drawing/2014/main" id="{09EB13C8-17F2-F130-079E-721AFF769CE1}"/>
              </a:ext>
            </a:extLst>
          </p:cNvPr>
          <p:cNvGrpSpPr/>
          <p:nvPr/>
        </p:nvGrpSpPr>
        <p:grpSpPr>
          <a:xfrm>
            <a:off x="6247884" y="1319780"/>
            <a:ext cx="5830334" cy="5026325"/>
            <a:chOff x="175784" y="1440000"/>
            <a:chExt cx="5830334" cy="5026325"/>
          </a:xfrm>
        </p:grpSpPr>
        <p:grpSp>
          <p:nvGrpSpPr>
            <p:cNvPr id="20" name="Groupe 19">
              <a:extLst>
                <a:ext uri="{FF2B5EF4-FFF2-40B4-BE49-F238E27FC236}">
                  <a16:creationId xmlns:a16="http://schemas.microsoft.com/office/drawing/2014/main" id="{C27CEB60-630B-577B-7E82-2A242FEBA111}"/>
                </a:ext>
              </a:extLst>
            </p:cNvPr>
            <p:cNvGrpSpPr/>
            <p:nvPr/>
          </p:nvGrpSpPr>
          <p:grpSpPr>
            <a:xfrm>
              <a:off x="175784" y="1440000"/>
              <a:ext cx="5830334" cy="5026325"/>
              <a:chOff x="578907" y="1440000"/>
              <a:chExt cx="5830334" cy="5026325"/>
            </a:xfrm>
          </p:grpSpPr>
          <p:pic>
            <p:nvPicPr>
              <p:cNvPr id="2" name="Picture 15">
                <a:extLst>
                  <a:ext uri="{FF2B5EF4-FFF2-40B4-BE49-F238E27FC236}">
                    <a16:creationId xmlns:a16="http://schemas.microsoft.com/office/drawing/2014/main" id="{FD742211-979E-FB13-813E-A8600D39D145}"/>
                  </a:ext>
                </a:extLst>
              </p:cNvPr>
              <p:cNvPicPr>
                <a:picLocks noChangeAspect="1"/>
              </p:cNvPicPr>
              <p:nvPr/>
            </p:nvPicPr>
            <p:blipFill>
              <a:blip r:embed="rId3"/>
              <a:stretch>
                <a:fillRect/>
              </a:stretch>
            </p:blipFill>
            <p:spPr>
              <a:xfrm>
                <a:off x="720000" y="1440000"/>
                <a:ext cx="5588325" cy="4680000"/>
              </a:xfrm>
              <a:prstGeom prst="rect">
                <a:avLst/>
              </a:prstGeom>
              <a:solidFill>
                <a:schemeClr val="bg1"/>
              </a:solidFill>
            </p:spPr>
          </p:pic>
          <p:grpSp>
            <p:nvGrpSpPr>
              <p:cNvPr id="3" name="Group 23">
                <a:extLst>
                  <a:ext uri="{FF2B5EF4-FFF2-40B4-BE49-F238E27FC236}">
                    <a16:creationId xmlns:a16="http://schemas.microsoft.com/office/drawing/2014/main" id="{8416EF17-37A9-F560-7634-A76712EA1819}"/>
                  </a:ext>
                </a:extLst>
              </p:cNvPr>
              <p:cNvGrpSpPr/>
              <p:nvPr/>
            </p:nvGrpSpPr>
            <p:grpSpPr>
              <a:xfrm>
                <a:off x="578907" y="2087803"/>
                <a:ext cx="1399175" cy="1231176"/>
                <a:chOff x="578907" y="2087803"/>
                <a:chExt cx="1399175" cy="1231176"/>
              </a:xfrm>
            </p:grpSpPr>
            <p:pic>
              <p:nvPicPr>
                <p:cNvPr id="4" name="Picture 24">
                  <a:extLst>
                    <a:ext uri="{FF2B5EF4-FFF2-40B4-BE49-F238E27FC236}">
                      <a16:creationId xmlns:a16="http://schemas.microsoft.com/office/drawing/2014/main" id="{16AAA5BD-935A-22EC-CED2-523CC6016275}"/>
                    </a:ext>
                  </a:extLst>
                </p:cNvPr>
                <p:cNvPicPr>
                  <a:picLocks noChangeAspect="1"/>
                </p:cNvPicPr>
                <p:nvPr/>
              </p:nvPicPr>
              <p:blipFill>
                <a:blip r:embed="rId4"/>
                <a:stretch>
                  <a:fillRect/>
                </a:stretch>
              </p:blipFill>
              <p:spPr>
                <a:xfrm>
                  <a:off x="578907" y="2087803"/>
                  <a:ext cx="1312438" cy="1003744"/>
                </a:xfrm>
                <a:prstGeom prst="rect">
                  <a:avLst/>
                </a:prstGeom>
              </p:spPr>
            </p:pic>
            <p:cxnSp>
              <p:nvCxnSpPr>
                <p:cNvPr id="5" name="Straight Arrow Connector 26">
                  <a:extLst>
                    <a:ext uri="{FF2B5EF4-FFF2-40B4-BE49-F238E27FC236}">
                      <a16:creationId xmlns:a16="http://schemas.microsoft.com/office/drawing/2014/main" id="{BFFE4C4A-A2A8-5C29-19DA-2F0DE7C6C544}"/>
                    </a:ext>
                  </a:extLst>
                </p:cNvPr>
                <p:cNvCxnSpPr>
                  <a:cxnSpLocks/>
                </p:cNvCxnSpPr>
                <p:nvPr/>
              </p:nvCxnSpPr>
              <p:spPr>
                <a:xfrm>
                  <a:off x="1753714" y="2949647"/>
                  <a:ext cx="224368" cy="369332"/>
                </a:xfrm>
                <a:prstGeom prst="straightConnector1">
                  <a:avLst/>
                </a:prstGeom>
                <a:ln w="28575">
                  <a:solidFill>
                    <a:srgbClr val="00206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7" name="Picture 28">
                <a:extLst>
                  <a:ext uri="{FF2B5EF4-FFF2-40B4-BE49-F238E27FC236}">
                    <a16:creationId xmlns:a16="http://schemas.microsoft.com/office/drawing/2014/main" id="{DE74DB3D-B305-6A97-8118-9B16B1ECE7F3}"/>
                  </a:ext>
                </a:extLst>
              </p:cNvPr>
              <p:cNvPicPr>
                <a:picLocks noChangeAspect="1"/>
              </p:cNvPicPr>
              <p:nvPr/>
            </p:nvPicPr>
            <p:blipFill>
              <a:blip r:embed="rId5"/>
              <a:stretch>
                <a:fillRect/>
              </a:stretch>
            </p:blipFill>
            <p:spPr>
              <a:xfrm>
                <a:off x="3244287" y="4045787"/>
                <a:ext cx="3164954" cy="2420538"/>
              </a:xfrm>
              <a:prstGeom prst="rect">
                <a:avLst/>
              </a:prstGeom>
            </p:spPr>
          </p:pic>
        </p:grpSp>
        <p:sp>
          <p:nvSpPr>
            <p:cNvPr id="36" name="ZoneTexte 35">
              <a:extLst>
                <a:ext uri="{FF2B5EF4-FFF2-40B4-BE49-F238E27FC236}">
                  <a16:creationId xmlns:a16="http://schemas.microsoft.com/office/drawing/2014/main" id="{1230F683-8B68-E92D-2544-972E6BD20A39}"/>
                </a:ext>
              </a:extLst>
            </p:cNvPr>
            <p:cNvSpPr txBox="1"/>
            <p:nvPr/>
          </p:nvSpPr>
          <p:spPr>
            <a:xfrm>
              <a:off x="175784" y="1860371"/>
              <a:ext cx="1332865" cy="369332"/>
            </a:xfrm>
            <a:prstGeom prst="rect">
              <a:avLst/>
            </a:prstGeom>
            <a:noFill/>
          </p:spPr>
          <p:txBody>
            <a:bodyPr wrap="none" rtlCol="0">
              <a:spAutoFit/>
            </a:bodyPr>
            <a:lstStyle/>
            <a:p>
              <a:r>
                <a:rPr lang="en-US" dirty="0"/>
                <a:t>Power noise</a:t>
              </a:r>
              <a:endParaRPr lang="fr-FR" dirty="0"/>
            </a:p>
          </p:txBody>
        </p:sp>
      </p:grpSp>
      <p:sp>
        <p:nvSpPr>
          <p:cNvPr id="6" name="ZoneTexte 5">
            <a:extLst>
              <a:ext uri="{FF2B5EF4-FFF2-40B4-BE49-F238E27FC236}">
                <a16:creationId xmlns:a16="http://schemas.microsoft.com/office/drawing/2014/main" id="{1963D3F0-5389-BEB9-362B-14D9D64C6660}"/>
              </a:ext>
            </a:extLst>
          </p:cNvPr>
          <p:cNvSpPr txBox="1"/>
          <p:nvPr/>
        </p:nvSpPr>
        <p:spPr>
          <a:xfrm>
            <a:off x="343718" y="0"/>
            <a:ext cx="7941341" cy="769441"/>
          </a:xfrm>
          <a:prstGeom prst="rect">
            <a:avLst/>
          </a:prstGeom>
          <a:noFill/>
        </p:spPr>
        <p:txBody>
          <a:bodyPr wrap="none" rtlCol="0">
            <a:spAutoFit/>
          </a:bodyPr>
          <a:lstStyle/>
          <a:p>
            <a:r>
              <a:rPr lang="en-US" sz="4400" dirty="0"/>
              <a:t>Motivation and current technique</a:t>
            </a:r>
          </a:p>
        </p:txBody>
      </p:sp>
      <p:grpSp>
        <p:nvGrpSpPr>
          <p:cNvPr id="21" name="Groupe 20">
            <a:extLst>
              <a:ext uri="{FF2B5EF4-FFF2-40B4-BE49-F238E27FC236}">
                <a16:creationId xmlns:a16="http://schemas.microsoft.com/office/drawing/2014/main" id="{892E1502-B8E8-CA5F-C219-C17B2BC28792}"/>
              </a:ext>
            </a:extLst>
          </p:cNvPr>
          <p:cNvGrpSpPr/>
          <p:nvPr/>
        </p:nvGrpSpPr>
        <p:grpSpPr>
          <a:xfrm>
            <a:off x="153958" y="967474"/>
            <a:ext cx="6093926" cy="2672094"/>
            <a:chOff x="6096000" y="1273461"/>
            <a:chExt cx="6093926" cy="2672094"/>
          </a:xfrm>
        </p:grpSpPr>
        <p:pic>
          <p:nvPicPr>
            <p:cNvPr id="10" name="Picture 23">
              <a:extLst>
                <a:ext uri="{FF2B5EF4-FFF2-40B4-BE49-F238E27FC236}">
                  <a16:creationId xmlns:a16="http://schemas.microsoft.com/office/drawing/2014/main" id="{03E52D20-56D4-725D-1233-1FA3EE7E2C1C}"/>
                </a:ext>
              </a:extLst>
            </p:cNvPr>
            <p:cNvPicPr>
              <a:picLocks noChangeAspect="1"/>
            </p:cNvPicPr>
            <p:nvPr/>
          </p:nvPicPr>
          <p:blipFill>
            <a:blip r:embed="rId6"/>
            <a:stretch>
              <a:fillRect/>
            </a:stretch>
          </p:blipFill>
          <p:spPr>
            <a:xfrm>
              <a:off x="6096000" y="1406847"/>
              <a:ext cx="6093926" cy="2538708"/>
            </a:xfrm>
            <a:prstGeom prst="rect">
              <a:avLst/>
            </a:prstGeom>
          </p:spPr>
        </p:pic>
        <p:grpSp>
          <p:nvGrpSpPr>
            <p:cNvPr id="11" name="Group 20">
              <a:extLst>
                <a:ext uri="{FF2B5EF4-FFF2-40B4-BE49-F238E27FC236}">
                  <a16:creationId xmlns:a16="http://schemas.microsoft.com/office/drawing/2014/main" id="{BF78A64B-E88C-8080-09B0-B601270662DA}"/>
                </a:ext>
              </a:extLst>
            </p:cNvPr>
            <p:cNvGrpSpPr/>
            <p:nvPr/>
          </p:nvGrpSpPr>
          <p:grpSpPr>
            <a:xfrm>
              <a:off x="6410970" y="1273461"/>
              <a:ext cx="5361264" cy="2000655"/>
              <a:chOff x="420822" y="1059665"/>
              <a:chExt cx="5361264" cy="2000655"/>
            </a:xfrm>
          </p:grpSpPr>
          <mc:AlternateContent xmlns:mc="http://schemas.openxmlformats.org/markup-compatibility/2006" xmlns:a14="http://schemas.microsoft.com/office/drawing/2010/main">
            <mc:Choice Requires="a14">
              <p:sp>
                <p:nvSpPr>
                  <p:cNvPr id="12" name="TextBox 7">
                    <a:extLst>
                      <a:ext uri="{FF2B5EF4-FFF2-40B4-BE49-F238E27FC236}">
                        <a16:creationId xmlns:a16="http://schemas.microsoft.com/office/drawing/2014/main" id="{E34AC9A3-24D6-E230-457D-D2683E95FF2F}"/>
                      </a:ext>
                    </a:extLst>
                  </p:cNvPr>
                  <p:cNvSpPr txBox="1"/>
                  <p:nvPr/>
                </p:nvSpPr>
                <p:spPr>
                  <a:xfrm>
                    <a:off x="1406872" y="1557885"/>
                    <a:ext cx="305084" cy="246221"/>
                  </a:xfrm>
                  <a:prstGeom prst="rect">
                    <a:avLst/>
                  </a:prstGeom>
                  <a:noFill/>
                </p:spPr>
                <p:txBody>
                  <a:bodyPr wrap="none" lIns="0" tIns="0" rIns="0" bIns="0" rtlCol="0">
                    <a:spAutoFit/>
                  </a:bodyPr>
                  <a:lstStyle/>
                  <a:p>
                    <a:pPr algn="ctr"/>
                    <a14:m>
                      <m:oMathPara xmlns:m="http://schemas.openxmlformats.org/officeDocument/2006/math">
                        <m:o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m:rPr>
                                  <m:sty m:val="p"/>
                                </m:rPr>
                                <a:rPr lang="en-GB" sz="1600" b="0" i="0" smtClean="0">
                                  <a:latin typeface="Cambria Math" panose="02040503050406030204" pitchFamily="18" charset="0"/>
                                </a:rPr>
                                <m:t>fr</m:t>
                              </m:r>
                            </m:sub>
                          </m:sSub>
                        </m:oMath>
                      </m:oMathPara>
                    </a14:m>
                    <a:endParaRPr lang="en-DE" sz="1600" dirty="0">
                      <a:latin typeface="Calibri" panose="020F0502020204030204" pitchFamily="34" charset="0"/>
                    </a:endParaRPr>
                  </a:p>
                </p:txBody>
              </p:sp>
            </mc:Choice>
            <mc:Fallback xmlns="">
              <p:sp>
                <p:nvSpPr>
                  <p:cNvPr id="8" name="TextBox 7">
                    <a:extLst>
                      <a:ext uri="{FF2B5EF4-FFF2-40B4-BE49-F238E27FC236}">
                        <a16:creationId xmlns:a16="http://schemas.microsoft.com/office/drawing/2014/main" id="{67F08285-31C4-4C42-A6B1-D8D623B65C70}"/>
                      </a:ext>
                    </a:extLst>
                  </p:cNvPr>
                  <p:cNvSpPr txBox="1">
                    <a:spLocks noRot="1" noChangeAspect="1" noMove="1" noResize="1" noEditPoints="1" noAdjustHandles="1" noChangeArrowheads="1" noChangeShapeType="1" noTextEdit="1"/>
                  </p:cNvSpPr>
                  <p:nvPr/>
                </p:nvSpPr>
                <p:spPr>
                  <a:xfrm>
                    <a:off x="1406872" y="1557885"/>
                    <a:ext cx="305084" cy="246221"/>
                  </a:xfrm>
                  <a:prstGeom prst="rect">
                    <a:avLst/>
                  </a:prstGeom>
                  <a:blipFill>
                    <a:blip r:embed="rId7"/>
                    <a:stretch>
                      <a:fillRect l="-24000" b="-17500"/>
                    </a:stretch>
                  </a:blipFill>
                </p:spPr>
                <p:txBody>
                  <a:bodyPr/>
                  <a:lstStyle/>
                  <a:p>
                    <a:r>
                      <a:rPr lang="en-DE">
                        <a:noFill/>
                      </a:rPr>
                      <a:t> </a:t>
                    </a:r>
                  </a:p>
                </p:txBody>
              </p:sp>
            </mc:Fallback>
          </mc:AlternateContent>
          <p:sp>
            <p:nvSpPr>
              <p:cNvPr id="13" name="TextBox 8">
                <a:extLst>
                  <a:ext uri="{FF2B5EF4-FFF2-40B4-BE49-F238E27FC236}">
                    <a16:creationId xmlns:a16="http://schemas.microsoft.com/office/drawing/2014/main" id="{5F56F804-850E-F564-061B-EA7211C8AFAD}"/>
                  </a:ext>
                </a:extLst>
              </p:cNvPr>
              <p:cNvSpPr txBox="1"/>
              <p:nvPr/>
            </p:nvSpPr>
            <p:spPr>
              <a:xfrm>
                <a:off x="420822" y="1381857"/>
                <a:ext cx="583813" cy="338554"/>
              </a:xfrm>
              <a:prstGeom prst="rect">
                <a:avLst/>
              </a:prstGeom>
              <a:noFill/>
            </p:spPr>
            <p:txBody>
              <a:bodyPr wrap="none" rtlCol="0">
                <a:spAutoFit/>
              </a:bodyPr>
              <a:lstStyle/>
              <a:p>
                <a:pPr algn="ctr"/>
                <a:r>
                  <a:rPr lang="en-GB" sz="1600" dirty="0">
                    <a:latin typeface="Calibri" panose="020F0502020204030204" pitchFamily="34" charset="0"/>
                  </a:rPr>
                  <a:t>laser</a:t>
                </a:r>
                <a:endParaRPr lang="en-DE" sz="1600" dirty="0">
                  <a:latin typeface="Calibri" panose="020F0502020204030204" pitchFamily="34" charset="0"/>
                </a:endParaRPr>
              </a:p>
            </p:txBody>
          </p:sp>
          <p:sp>
            <p:nvSpPr>
              <p:cNvPr id="14" name="TextBox 9">
                <a:extLst>
                  <a:ext uri="{FF2B5EF4-FFF2-40B4-BE49-F238E27FC236}">
                    <a16:creationId xmlns:a16="http://schemas.microsoft.com/office/drawing/2014/main" id="{140CC29E-56AD-D5BF-9401-D5626B8BF537}"/>
                  </a:ext>
                </a:extLst>
              </p:cNvPr>
              <p:cNvSpPr txBox="1"/>
              <p:nvPr/>
            </p:nvSpPr>
            <p:spPr>
              <a:xfrm>
                <a:off x="1806476" y="1119584"/>
                <a:ext cx="1021276" cy="584775"/>
              </a:xfrm>
              <a:prstGeom prst="rect">
                <a:avLst/>
              </a:prstGeom>
              <a:noFill/>
            </p:spPr>
            <p:txBody>
              <a:bodyPr wrap="square" rtlCol="0">
                <a:spAutoFit/>
              </a:bodyPr>
              <a:lstStyle/>
              <a:p>
                <a:pPr algn="ctr"/>
                <a:r>
                  <a:rPr lang="en-GB" sz="1600" dirty="0">
                    <a:latin typeface="Calibri" panose="020F0502020204030204" pitchFamily="34" charset="0"/>
                  </a:rPr>
                  <a:t>power actuator</a:t>
                </a:r>
                <a:endParaRPr lang="en-DE" sz="1600" dirty="0">
                  <a:latin typeface="Calibri" panose="020F0502020204030204" pitchFamily="34" charset="0"/>
                </a:endParaRPr>
              </a:p>
            </p:txBody>
          </p:sp>
          <p:sp>
            <p:nvSpPr>
              <p:cNvPr id="15" name="TextBox 10">
                <a:extLst>
                  <a:ext uri="{FF2B5EF4-FFF2-40B4-BE49-F238E27FC236}">
                    <a16:creationId xmlns:a16="http://schemas.microsoft.com/office/drawing/2014/main" id="{43E33DEF-FDB1-BB1D-1B93-FC45965F146D}"/>
                  </a:ext>
                </a:extLst>
              </p:cNvPr>
              <p:cNvSpPr txBox="1"/>
              <p:nvPr/>
            </p:nvSpPr>
            <p:spPr>
              <a:xfrm>
                <a:off x="3676209" y="1059665"/>
                <a:ext cx="813214" cy="584775"/>
              </a:xfrm>
              <a:prstGeom prst="rect">
                <a:avLst/>
              </a:prstGeom>
              <a:noFill/>
            </p:spPr>
            <p:txBody>
              <a:bodyPr wrap="square" rtlCol="0">
                <a:spAutoFit/>
              </a:bodyPr>
              <a:lstStyle/>
              <a:p>
                <a:pPr algn="ctr"/>
                <a:r>
                  <a:rPr lang="en-GB" sz="1600" dirty="0">
                    <a:latin typeface="Calibri" panose="020F0502020204030204" pitchFamily="34" charset="0"/>
                  </a:rPr>
                  <a:t>beam splitter</a:t>
                </a:r>
                <a:endParaRPr lang="en-DE" sz="160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16" name="TextBox 12">
                    <a:extLst>
                      <a:ext uri="{FF2B5EF4-FFF2-40B4-BE49-F238E27FC236}">
                        <a16:creationId xmlns:a16="http://schemas.microsoft.com/office/drawing/2014/main" id="{752AF31B-9B09-9834-BE2E-A90E76C33E45}"/>
                      </a:ext>
                    </a:extLst>
                  </p:cNvPr>
                  <p:cNvSpPr txBox="1"/>
                  <p:nvPr/>
                </p:nvSpPr>
                <p:spPr>
                  <a:xfrm>
                    <a:off x="3635216" y="2589550"/>
                    <a:ext cx="274627" cy="246221"/>
                  </a:xfrm>
                  <a:prstGeom prst="rect">
                    <a:avLst/>
                  </a:prstGeom>
                  <a:noFill/>
                </p:spPr>
                <p:txBody>
                  <a:bodyPr wrap="none" lIns="0" tIns="0" rIns="0" bIns="0" rtlCol="0">
                    <a:spAutoFit/>
                  </a:bodyPr>
                  <a:lstStyle/>
                  <a:p>
                    <a:pPr algn="ctr"/>
                    <a14:m>
                      <m:oMathPara xmlns:m="http://schemas.openxmlformats.org/officeDocument/2006/math">
                        <m:o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m:rPr>
                                  <m:sty m:val="p"/>
                                </m:rPr>
                                <a:rPr lang="en-GB" sz="1600" b="0" i="0" smtClean="0">
                                  <a:latin typeface="Cambria Math" panose="02040503050406030204" pitchFamily="18" charset="0"/>
                                </a:rPr>
                                <m:t>d</m:t>
                              </m:r>
                            </m:sub>
                          </m:sSub>
                        </m:oMath>
                      </m:oMathPara>
                    </a14:m>
                    <a:endParaRPr lang="en-DE" sz="1600" dirty="0">
                      <a:latin typeface="Calibri" panose="020F0502020204030204" pitchFamily="34" charset="0"/>
                    </a:endParaRPr>
                  </a:p>
                </p:txBody>
              </p:sp>
            </mc:Choice>
            <mc:Fallback xmlns="">
              <p:sp>
                <p:nvSpPr>
                  <p:cNvPr id="13" name="TextBox 12">
                    <a:extLst>
                      <a:ext uri="{FF2B5EF4-FFF2-40B4-BE49-F238E27FC236}">
                        <a16:creationId xmlns:a16="http://schemas.microsoft.com/office/drawing/2014/main" id="{9B8D5669-4E9C-45C8-A760-F421B20B7AA8}"/>
                      </a:ext>
                    </a:extLst>
                  </p:cNvPr>
                  <p:cNvSpPr txBox="1">
                    <a:spLocks noRot="1" noChangeAspect="1" noMove="1" noResize="1" noEditPoints="1" noAdjustHandles="1" noChangeArrowheads="1" noChangeShapeType="1" noTextEdit="1"/>
                  </p:cNvSpPr>
                  <p:nvPr/>
                </p:nvSpPr>
                <p:spPr>
                  <a:xfrm>
                    <a:off x="3635216" y="2589550"/>
                    <a:ext cx="274627" cy="246221"/>
                  </a:xfrm>
                  <a:prstGeom prst="rect">
                    <a:avLst/>
                  </a:prstGeom>
                  <a:blipFill>
                    <a:blip r:embed="rId8"/>
                    <a:stretch>
                      <a:fillRect l="-24444" b="-17500"/>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7" name="TextBox 13">
                    <a:extLst>
                      <a:ext uri="{FF2B5EF4-FFF2-40B4-BE49-F238E27FC236}">
                        <a16:creationId xmlns:a16="http://schemas.microsoft.com/office/drawing/2014/main" id="{A21623FA-E4E0-9B08-70A0-1D50E594B6EF}"/>
                      </a:ext>
                    </a:extLst>
                  </p:cNvPr>
                  <p:cNvSpPr txBox="1"/>
                  <p:nvPr/>
                </p:nvSpPr>
                <p:spPr>
                  <a:xfrm>
                    <a:off x="4933142" y="1622659"/>
                    <a:ext cx="409278" cy="246221"/>
                  </a:xfrm>
                  <a:prstGeom prst="rect">
                    <a:avLst/>
                  </a:prstGeom>
                  <a:noFill/>
                </p:spPr>
                <p:txBody>
                  <a:bodyPr wrap="none" lIns="0" tIns="0" rIns="0" bIns="0" rtlCol="0">
                    <a:spAutoFit/>
                  </a:bodyPr>
                  <a:lstStyle/>
                  <a:p>
                    <a:pPr algn="ctr"/>
                    <a14:m>
                      <m:oMathPara xmlns:m="http://schemas.openxmlformats.org/officeDocument/2006/math">
                        <m:o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m:rPr>
                                  <m:sty m:val="p"/>
                                </m:rPr>
                                <a:rPr lang="en-GB" sz="1600" b="0" i="0" smtClean="0">
                                  <a:latin typeface="Cambria Math" panose="02040503050406030204" pitchFamily="18" charset="0"/>
                                </a:rPr>
                                <m:t>ool</m:t>
                              </m:r>
                            </m:sub>
                          </m:sSub>
                        </m:oMath>
                      </m:oMathPara>
                    </a14:m>
                    <a:endParaRPr lang="en-DE" sz="1600" dirty="0">
                      <a:latin typeface="Calibri" panose="020F0502020204030204" pitchFamily="34" charset="0"/>
                    </a:endParaRPr>
                  </a:p>
                </p:txBody>
              </p:sp>
            </mc:Choice>
            <mc:Fallback xmlns="">
              <p:sp>
                <p:nvSpPr>
                  <p:cNvPr id="14" name="TextBox 13">
                    <a:extLst>
                      <a:ext uri="{FF2B5EF4-FFF2-40B4-BE49-F238E27FC236}">
                        <a16:creationId xmlns:a16="http://schemas.microsoft.com/office/drawing/2014/main" id="{EAE4FF90-A442-44C8-802E-B2634141E058}"/>
                      </a:ext>
                    </a:extLst>
                  </p:cNvPr>
                  <p:cNvSpPr txBox="1">
                    <a:spLocks noRot="1" noChangeAspect="1" noMove="1" noResize="1" noEditPoints="1" noAdjustHandles="1" noChangeArrowheads="1" noChangeShapeType="1" noTextEdit="1"/>
                  </p:cNvSpPr>
                  <p:nvPr/>
                </p:nvSpPr>
                <p:spPr>
                  <a:xfrm>
                    <a:off x="4933142" y="1622659"/>
                    <a:ext cx="409278" cy="246221"/>
                  </a:xfrm>
                  <a:prstGeom prst="rect">
                    <a:avLst/>
                  </a:prstGeom>
                  <a:blipFill>
                    <a:blip r:embed="rId9"/>
                    <a:stretch>
                      <a:fillRect l="-16418" b="-14634"/>
                    </a:stretch>
                  </a:blipFill>
                </p:spPr>
                <p:txBody>
                  <a:bodyPr/>
                  <a:lstStyle/>
                  <a:p>
                    <a:r>
                      <a:rPr lang="en-DE">
                        <a:noFill/>
                      </a:rPr>
                      <a:t> </a:t>
                    </a:r>
                  </a:p>
                </p:txBody>
              </p:sp>
            </mc:Fallback>
          </mc:AlternateContent>
          <p:sp>
            <p:nvSpPr>
              <p:cNvPr id="18" name="TextBox 14">
                <a:extLst>
                  <a:ext uri="{FF2B5EF4-FFF2-40B4-BE49-F238E27FC236}">
                    <a16:creationId xmlns:a16="http://schemas.microsoft.com/office/drawing/2014/main" id="{F4B4A8EF-DC75-F1A1-14A2-40B7EFBA07A9}"/>
                  </a:ext>
                </a:extLst>
              </p:cNvPr>
              <p:cNvSpPr txBox="1"/>
              <p:nvPr/>
            </p:nvSpPr>
            <p:spPr>
              <a:xfrm>
                <a:off x="4483658" y="2004775"/>
                <a:ext cx="1298428" cy="584775"/>
              </a:xfrm>
              <a:prstGeom prst="rect">
                <a:avLst/>
              </a:prstGeom>
              <a:noFill/>
            </p:spPr>
            <p:txBody>
              <a:bodyPr wrap="square" rtlCol="0">
                <a:spAutoFit/>
              </a:bodyPr>
              <a:lstStyle/>
              <a:p>
                <a:pPr algn="ctr"/>
                <a:r>
                  <a:rPr lang="en-GB" sz="1600" dirty="0">
                    <a:latin typeface="Calibri" panose="020F0502020204030204" pitchFamily="34" charset="0"/>
                  </a:rPr>
                  <a:t>out-of-loop beam</a:t>
                </a:r>
                <a:endParaRPr lang="en-DE" sz="1600" dirty="0">
                  <a:latin typeface="Calibri" panose="020F0502020204030204" pitchFamily="34" charset="0"/>
                </a:endParaRPr>
              </a:p>
            </p:txBody>
          </p:sp>
          <p:sp>
            <p:nvSpPr>
              <p:cNvPr id="19" name="TextBox 16">
                <a:extLst>
                  <a:ext uri="{FF2B5EF4-FFF2-40B4-BE49-F238E27FC236}">
                    <a16:creationId xmlns:a16="http://schemas.microsoft.com/office/drawing/2014/main" id="{72FCB6ED-D26D-C16F-E73D-25DE180F9116}"/>
                  </a:ext>
                </a:extLst>
              </p:cNvPr>
              <p:cNvSpPr txBox="1"/>
              <p:nvPr/>
            </p:nvSpPr>
            <p:spPr>
              <a:xfrm>
                <a:off x="910797" y="2475545"/>
                <a:ext cx="1202177" cy="584775"/>
              </a:xfrm>
              <a:prstGeom prst="rect">
                <a:avLst/>
              </a:prstGeom>
              <a:noFill/>
            </p:spPr>
            <p:txBody>
              <a:bodyPr wrap="square" rtlCol="0">
                <a:spAutoFit/>
              </a:bodyPr>
              <a:lstStyle/>
              <a:p>
                <a:pPr algn="ctr"/>
                <a:r>
                  <a:rPr lang="en-GB" sz="1600" dirty="0">
                    <a:latin typeface="Calibri" panose="020F0502020204030204" pitchFamily="34" charset="0"/>
                  </a:rPr>
                  <a:t>feedback controller</a:t>
                </a:r>
                <a:endParaRPr lang="en-DE" sz="1600" dirty="0">
                  <a:latin typeface="Calibri" panose="020F0502020204030204" pitchFamily="34" charset="0"/>
                </a:endParaRPr>
              </a:p>
            </p:txBody>
          </p:sp>
        </p:grpSp>
      </p:grpSp>
      <p:sp>
        <p:nvSpPr>
          <p:cNvPr id="26" name="Oval 39">
            <a:extLst>
              <a:ext uri="{FF2B5EF4-FFF2-40B4-BE49-F238E27FC236}">
                <a16:creationId xmlns:a16="http://schemas.microsoft.com/office/drawing/2014/main" id="{17E17D4F-C45E-BF7F-A76F-3728118B4957}"/>
              </a:ext>
            </a:extLst>
          </p:cNvPr>
          <p:cNvSpPr/>
          <p:nvPr/>
        </p:nvSpPr>
        <p:spPr>
          <a:xfrm>
            <a:off x="3713329" y="2682625"/>
            <a:ext cx="813214" cy="803378"/>
          </a:xfrm>
          <a:prstGeom prst="ellipse">
            <a:avLst/>
          </a:prstGeom>
          <a:no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rgbClr val="002060"/>
              </a:solidFill>
            </a:endParaRPr>
          </a:p>
        </p:txBody>
      </p:sp>
      <p:grpSp>
        <p:nvGrpSpPr>
          <p:cNvPr id="48" name="Groupe 47">
            <a:extLst>
              <a:ext uri="{FF2B5EF4-FFF2-40B4-BE49-F238E27FC236}">
                <a16:creationId xmlns:a16="http://schemas.microsoft.com/office/drawing/2014/main" id="{2CDB08D1-271C-C98A-A6FD-ACB97F400DA4}"/>
              </a:ext>
            </a:extLst>
          </p:cNvPr>
          <p:cNvGrpSpPr/>
          <p:nvPr/>
        </p:nvGrpSpPr>
        <p:grpSpPr>
          <a:xfrm>
            <a:off x="-80046" y="3459230"/>
            <a:ext cx="6289140" cy="3248247"/>
            <a:chOff x="-80046" y="3459230"/>
            <a:chExt cx="6289140" cy="3248247"/>
          </a:xfrm>
        </p:grpSpPr>
        <p:grpSp>
          <p:nvGrpSpPr>
            <p:cNvPr id="23" name="Group 36">
              <a:extLst>
                <a:ext uri="{FF2B5EF4-FFF2-40B4-BE49-F238E27FC236}">
                  <a16:creationId xmlns:a16="http://schemas.microsoft.com/office/drawing/2014/main" id="{584069DA-6F7A-654B-9242-C94BC87857ED}"/>
                </a:ext>
              </a:extLst>
            </p:cNvPr>
            <p:cNvGrpSpPr/>
            <p:nvPr/>
          </p:nvGrpSpPr>
          <p:grpSpPr>
            <a:xfrm>
              <a:off x="759587" y="3866058"/>
              <a:ext cx="3345311" cy="2343896"/>
              <a:chOff x="5159229" y="2439647"/>
              <a:chExt cx="3665990" cy="2568580"/>
            </a:xfrm>
          </p:grpSpPr>
          <p:pic>
            <p:nvPicPr>
              <p:cNvPr id="30" name="Picture 43">
                <a:extLst>
                  <a:ext uri="{FF2B5EF4-FFF2-40B4-BE49-F238E27FC236}">
                    <a16:creationId xmlns:a16="http://schemas.microsoft.com/office/drawing/2014/main" id="{F9C790DD-D27D-F2E2-9738-9094CE5A0BC1}"/>
                  </a:ext>
                </a:extLst>
              </p:cNvPr>
              <p:cNvPicPr>
                <a:picLocks noChangeAspect="1"/>
              </p:cNvPicPr>
              <p:nvPr/>
            </p:nvPicPr>
            <p:blipFill rotWithShape="1">
              <a:blip r:embed="rId10"/>
              <a:srcRect l="17833" t="6866" r="13800" b="21262"/>
              <a:stretch/>
            </p:blipFill>
            <p:spPr>
              <a:xfrm>
                <a:off x="5159229" y="2557092"/>
                <a:ext cx="3665990" cy="2451135"/>
              </a:xfrm>
              <a:prstGeom prst="rect">
                <a:avLst/>
              </a:prstGeom>
            </p:spPr>
          </p:pic>
          <p:sp>
            <p:nvSpPr>
              <p:cNvPr id="31" name="Rectangle 30">
                <a:extLst>
                  <a:ext uri="{FF2B5EF4-FFF2-40B4-BE49-F238E27FC236}">
                    <a16:creationId xmlns:a16="http://schemas.microsoft.com/office/drawing/2014/main" id="{5E7A7E3B-3E90-0A82-DC07-40553998AF58}"/>
                  </a:ext>
                </a:extLst>
              </p:cNvPr>
              <p:cNvSpPr/>
              <p:nvPr/>
            </p:nvSpPr>
            <p:spPr>
              <a:xfrm>
                <a:off x="5176007" y="2894201"/>
                <a:ext cx="494951" cy="234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2" name="Rectangle 31">
                <a:extLst>
                  <a:ext uri="{FF2B5EF4-FFF2-40B4-BE49-F238E27FC236}">
                    <a16:creationId xmlns:a16="http://schemas.microsoft.com/office/drawing/2014/main" id="{7212935C-69AD-7469-CEE8-319424783B65}"/>
                  </a:ext>
                </a:extLst>
              </p:cNvPr>
              <p:cNvSpPr/>
              <p:nvPr/>
            </p:nvSpPr>
            <p:spPr>
              <a:xfrm>
                <a:off x="6009315" y="2818699"/>
                <a:ext cx="494951" cy="234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3" name="Rectangle 32">
                <a:extLst>
                  <a:ext uri="{FF2B5EF4-FFF2-40B4-BE49-F238E27FC236}">
                    <a16:creationId xmlns:a16="http://schemas.microsoft.com/office/drawing/2014/main" id="{E635CA1B-CF54-C05F-BFA0-71C8B5FAE95A}"/>
                  </a:ext>
                </a:extLst>
              </p:cNvPr>
              <p:cNvSpPr/>
              <p:nvPr/>
            </p:nvSpPr>
            <p:spPr>
              <a:xfrm>
                <a:off x="6797880" y="2439647"/>
                <a:ext cx="1003880" cy="234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4" name="Rectangle 33">
                <a:extLst>
                  <a:ext uri="{FF2B5EF4-FFF2-40B4-BE49-F238E27FC236}">
                    <a16:creationId xmlns:a16="http://schemas.microsoft.com/office/drawing/2014/main" id="{61D5DEB8-96CE-4A77-D2E3-A358B81DF94B}"/>
                  </a:ext>
                </a:extLst>
              </p:cNvPr>
              <p:cNvSpPr/>
              <p:nvPr/>
            </p:nvSpPr>
            <p:spPr>
              <a:xfrm>
                <a:off x="7306810" y="2728023"/>
                <a:ext cx="494951" cy="234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5" name="Rectangle 34">
                <a:extLst>
                  <a:ext uri="{FF2B5EF4-FFF2-40B4-BE49-F238E27FC236}">
                    <a16:creationId xmlns:a16="http://schemas.microsoft.com/office/drawing/2014/main" id="{F2F82042-CD99-AFE9-4A91-0D7491C90A92}"/>
                  </a:ext>
                </a:extLst>
              </p:cNvPr>
              <p:cNvSpPr/>
              <p:nvPr/>
            </p:nvSpPr>
            <p:spPr>
              <a:xfrm>
                <a:off x="8265329" y="2776754"/>
                <a:ext cx="559889" cy="35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grpSp>
        <p:sp>
          <p:nvSpPr>
            <p:cNvPr id="24" name="Rectangle 23">
              <a:extLst>
                <a:ext uri="{FF2B5EF4-FFF2-40B4-BE49-F238E27FC236}">
                  <a16:creationId xmlns:a16="http://schemas.microsoft.com/office/drawing/2014/main" id="{8234B7B2-4585-BAA2-ABDC-2830EA8E9F68}"/>
                </a:ext>
              </a:extLst>
            </p:cNvPr>
            <p:cNvSpPr/>
            <p:nvPr/>
          </p:nvSpPr>
          <p:spPr>
            <a:xfrm>
              <a:off x="-80046" y="6453561"/>
              <a:ext cx="5302266" cy="253916"/>
            </a:xfrm>
            <a:prstGeom prst="rect">
              <a:avLst/>
            </a:prstGeom>
            <a:ln w="19050">
              <a:noFill/>
            </a:ln>
          </p:spPr>
          <p:txBody>
            <a:bodyPr wrap="square">
              <a:spAutoFit/>
            </a:bodyPr>
            <a:lstStyle/>
            <a:p>
              <a:pPr algn="ctr"/>
              <a:r>
                <a:rPr lang="de-DE" sz="1050" dirty="0" err="1">
                  <a:solidFill>
                    <a:schemeClr val="bg2">
                      <a:lumMod val="50000"/>
                    </a:schemeClr>
                  </a:solidFill>
                </a:rPr>
                <a:t>Ref</a:t>
              </a:r>
              <a:r>
                <a:rPr lang="de-DE" sz="1050" dirty="0">
                  <a:solidFill>
                    <a:schemeClr val="bg2">
                      <a:lumMod val="50000"/>
                    </a:schemeClr>
                  </a:solidFill>
                </a:rPr>
                <a:t>.: Patrick </a:t>
              </a:r>
              <a:r>
                <a:rPr lang="de-DE" sz="1050" dirty="0" err="1">
                  <a:solidFill>
                    <a:schemeClr val="bg2">
                      <a:lumMod val="50000"/>
                    </a:schemeClr>
                  </a:solidFill>
                </a:rPr>
                <a:t>Kwee</a:t>
              </a:r>
              <a:r>
                <a:rPr lang="de-DE" sz="1050" dirty="0">
                  <a:solidFill>
                    <a:schemeClr val="bg2">
                      <a:lumMod val="50000"/>
                    </a:schemeClr>
                  </a:solidFill>
                </a:rPr>
                <a:t>, </a:t>
              </a:r>
              <a:r>
                <a:rPr lang="de-DE" sz="1050" i="1" dirty="0">
                  <a:solidFill>
                    <a:schemeClr val="bg2">
                      <a:lumMod val="50000"/>
                    </a:schemeClr>
                  </a:solidFill>
                </a:rPr>
                <a:t>Laser </a:t>
              </a:r>
              <a:r>
                <a:rPr lang="de-DE" sz="1050" i="1" dirty="0" err="1">
                  <a:solidFill>
                    <a:schemeClr val="bg2">
                      <a:lumMod val="50000"/>
                    </a:schemeClr>
                  </a:solidFill>
                </a:rPr>
                <a:t>characterization</a:t>
              </a:r>
              <a:r>
                <a:rPr lang="de-DE" sz="1050" i="1" dirty="0">
                  <a:solidFill>
                    <a:schemeClr val="bg2">
                      <a:lumMod val="50000"/>
                    </a:schemeClr>
                  </a:solidFill>
                </a:rPr>
                <a:t> and </a:t>
              </a:r>
              <a:r>
                <a:rPr lang="de-DE" sz="1050" i="1" dirty="0" err="1">
                  <a:solidFill>
                    <a:schemeClr val="bg2">
                      <a:lumMod val="50000"/>
                    </a:schemeClr>
                  </a:solidFill>
                </a:rPr>
                <a:t>stabilization</a:t>
              </a:r>
              <a:r>
                <a:rPr lang="de-DE" sz="1050" i="1" dirty="0">
                  <a:solidFill>
                    <a:schemeClr val="bg2">
                      <a:lumMod val="50000"/>
                    </a:schemeClr>
                  </a:solidFill>
                </a:rPr>
                <a:t> </a:t>
              </a:r>
              <a:r>
                <a:rPr lang="de-DE" sz="1050" i="1" dirty="0" err="1">
                  <a:solidFill>
                    <a:schemeClr val="bg2">
                      <a:lumMod val="50000"/>
                    </a:schemeClr>
                  </a:solidFill>
                </a:rPr>
                <a:t>for</a:t>
              </a:r>
              <a:r>
                <a:rPr lang="de-DE" sz="1050" i="1" dirty="0">
                  <a:solidFill>
                    <a:schemeClr val="bg2">
                      <a:lumMod val="50000"/>
                    </a:schemeClr>
                  </a:solidFill>
                </a:rPr>
                <a:t> </a:t>
              </a:r>
              <a:r>
                <a:rPr lang="de-DE" sz="1050" i="1" dirty="0" err="1">
                  <a:solidFill>
                    <a:schemeClr val="bg2">
                      <a:lumMod val="50000"/>
                    </a:schemeClr>
                  </a:solidFill>
                </a:rPr>
                <a:t>precision</a:t>
              </a:r>
              <a:r>
                <a:rPr lang="de-DE" sz="1050" i="1" dirty="0">
                  <a:solidFill>
                    <a:schemeClr val="bg2">
                      <a:lumMod val="50000"/>
                    </a:schemeClr>
                  </a:solidFill>
                </a:rPr>
                <a:t> </a:t>
              </a:r>
              <a:r>
                <a:rPr lang="de-DE" sz="1050" i="1" dirty="0" err="1">
                  <a:solidFill>
                    <a:schemeClr val="bg2">
                      <a:lumMod val="50000"/>
                    </a:schemeClr>
                  </a:solidFill>
                </a:rPr>
                <a:t>interferometry</a:t>
              </a:r>
              <a:r>
                <a:rPr lang="de-DE" sz="1050" i="1" dirty="0">
                  <a:solidFill>
                    <a:schemeClr val="bg2">
                      <a:lumMod val="50000"/>
                    </a:schemeClr>
                  </a:solidFill>
                </a:rPr>
                <a:t> </a:t>
              </a:r>
              <a:r>
                <a:rPr lang="de-DE" sz="1050" dirty="0">
                  <a:solidFill>
                    <a:schemeClr val="bg2">
                      <a:lumMod val="50000"/>
                    </a:schemeClr>
                  </a:solidFill>
                </a:rPr>
                <a:t>(2010)</a:t>
              </a:r>
            </a:p>
          </p:txBody>
        </p:sp>
        <p:cxnSp>
          <p:nvCxnSpPr>
            <p:cNvPr id="25" name="Straight Arrow Connector 38">
              <a:extLst>
                <a:ext uri="{FF2B5EF4-FFF2-40B4-BE49-F238E27FC236}">
                  <a16:creationId xmlns:a16="http://schemas.microsoft.com/office/drawing/2014/main" id="{5FCF2373-C8E9-280C-937B-448C3AD73E05}"/>
                </a:ext>
              </a:extLst>
            </p:cNvPr>
            <p:cNvCxnSpPr>
              <a:cxnSpLocks/>
            </p:cNvCxnSpPr>
            <p:nvPr/>
          </p:nvCxnSpPr>
          <p:spPr>
            <a:xfrm flipH="1">
              <a:off x="3648284" y="3459230"/>
              <a:ext cx="310563" cy="390618"/>
            </a:xfrm>
            <a:prstGeom prst="straightConnector1">
              <a:avLst/>
            </a:prstGeom>
            <a:ln w="28575">
              <a:solidFill>
                <a:srgbClr val="00206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TextBox 40">
              <a:extLst>
                <a:ext uri="{FF2B5EF4-FFF2-40B4-BE49-F238E27FC236}">
                  <a16:creationId xmlns:a16="http://schemas.microsoft.com/office/drawing/2014/main" id="{1F71D731-C050-8793-7443-9513281A0356}"/>
                </a:ext>
              </a:extLst>
            </p:cNvPr>
            <p:cNvSpPr txBox="1"/>
            <p:nvPr/>
          </p:nvSpPr>
          <p:spPr>
            <a:xfrm>
              <a:off x="4172383" y="3888787"/>
              <a:ext cx="2036711" cy="646331"/>
            </a:xfrm>
            <a:prstGeom prst="rect">
              <a:avLst/>
            </a:prstGeom>
            <a:noFill/>
          </p:spPr>
          <p:txBody>
            <a:bodyPr wrap="square" rtlCol="0">
              <a:spAutoFit/>
            </a:bodyPr>
            <a:lstStyle/>
            <a:p>
              <a:pPr algn="ctr"/>
              <a:r>
                <a:rPr lang="en-GB" b="1" dirty="0">
                  <a:solidFill>
                    <a:srgbClr val="002060"/>
                  </a:solidFill>
                  <a:latin typeface="Calibri" panose="020F0502020204030204" pitchFamily="34" charset="0"/>
                </a:rPr>
                <a:t>solution adopted by </a:t>
              </a:r>
              <a:r>
                <a:rPr lang="en-GB" b="1" dirty="0" err="1">
                  <a:solidFill>
                    <a:srgbClr val="002060"/>
                  </a:solidFill>
                  <a:latin typeface="Calibri" panose="020F0502020204030204" pitchFamily="34" charset="0"/>
                </a:rPr>
                <a:t>aLIGO</a:t>
              </a:r>
              <a:endParaRPr lang="en-DE" b="1" dirty="0">
                <a:solidFill>
                  <a:srgbClr val="002060"/>
                </a:solidFill>
                <a:latin typeface="Calibri" panose="020F0502020204030204" pitchFamily="34" charset="0"/>
              </a:endParaRPr>
            </a:p>
          </p:txBody>
        </p:sp>
        <p:sp>
          <p:nvSpPr>
            <p:cNvPr id="29" name="Rectangle 28">
              <a:extLst>
                <a:ext uri="{FF2B5EF4-FFF2-40B4-BE49-F238E27FC236}">
                  <a16:creationId xmlns:a16="http://schemas.microsoft.com/office/drawing/2014/main" id="{2527165C-1713-914D-4B57-22DDDA8D6713}"/>
                </a:ext>
              </a:extLst>
            </p:cNvPr>
            <p:cNvSpPr/>
            <p:nvPr/>
          </p:nvSpPr>
          <p:spPr>
            <a:xfrm>
              <a:off x="819334" y="3895702"/>
              <a:ext cx="3225818" cy="2417036"/>
            </a:xfrm>
            <a:prstGeom prst="rect">
              <a:avLst/>
            </a:prstGeom>
            <a:noFill/>
            <a:ln w="28575">
              <a:solidFill>
                <a:srgbClr val="00206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rgbClr val="002060"/>
                </a:solidFill>
              </a:endParaRPr>
            </a:p>
          </p:txBody>
        </p:sp>
      </p:grpSp>
      <p:grpSp>
        <p:nvGrpSpPr>
          <p:cNvPr id="38" name="Min">
            <a:extLst>
              <a:ext uri="{FF2B5EF4-FFF2-40B4-BE49-F238E27FC236}">
                <a16:creationId xmlns:a16="http://schemas.microsoft.com/office/drawing/2014/main" id="{8FA8932B-1FF8-EF44-8B71-76104EAD3371}"/>
              </a:ext>
            </a:extLst>
          </p:cNvPr>
          <p:cNvGrpSpPr/>
          <p:nvPr/>
        </p:nvGrpSpPr>
        <p:grpSpPr>
          <a:xfrm>
            <a:off x="7499757" y="1316371"/>
            <a:ext cx="3811799" cy="609600"/>
            <a:chOff x="7281643" y="1548005"/>
            <a:chExt cx="3811799" cy="609600"/>
          </a:xfrm>
        </p:grpSpPr>
        <p:sp>
          <p:nvSpPr>
            <p:cNvPr id="39" name="TextBox 24">
              <a:extLst>
                <a:ext uri="{FF2B5EF4-FFF2-40B4-BE49-F238E27FC236}">
                  <a16:creationId xmlns:a16="http://schemas.microsoft.com/office/drawing/2014/main" id="{B8A424A8-E1CC-182C-6FA8-937B71007271}"/>
                </a:ext>
              </a:extLst>
            </p:cNvPr>
            <p:cNvSpPr txBox="1"/>
            <p:nvPr/>
          </p:nvSpPr>
          <p:spPr>
            <a:xfrm>
              <a:off x="7281643" y="1661251"/>
              <a:ext cx="3811799" cy="400110"/>
            </a:xfrm>
            <a:prstGeom prst="rect">
              <a:avLst/>
            </a:prstGeom>
            <a:noFill/>
          </p:spPr>
          <p:txBody>
            <a:bodyPr wrap="square" rtlCol="0">
              <a:spAutoFit/>
            </a:bodyPr>
            <a:lstStyle/>
            <a:p>
              <a:pPr algn="ctr"/>
              <a:r>
                <a:rPr lang="en-GB" sz="2000" dirty="0">
                  <a:latin typeface="Calibri" panose="020F0502020204030204" pitchFamily="34" charset="0"/>
                </a:rPr>
                <a:t>Stability in the output beam? </a:t>
              </a:r>
              <a:endParaRPr lang="en-DE" sz="2000" dirty="0">
                <a:latin typeface="Calibri" panose="020F0502020204030204" pitchFamily="34" charset="0"/>
              </a:endParaRPr>
            </a:p>
          </p:txBody>
        </p:sp>
        <p:sp>
          <p:nvSpPr>
            <p:cNvPr id="40" name="Rectangle 39">
              <a:extLst>
                <a:ext uri="{FF2B5EF4-FFF2-40B4-BE49-F238E27FC236}">
                  <a16:creationId xmlns:a16="http://schemas.microsoft.com/office/drawing/2014/main" id="{893B28C1-2DA2-44F9-342C-B5B4C7C30535}"/>
                </a:ext>
              </a:extLst>
            </p:cNvPr>
            <p:cNvSpPr/>
            <p:nvPr/>
          </p:nvSpPr>
          <p:spPr>
            <a:xfrm>
              <a:off x="7281643" y="1548005"/>
              <a:ext cx="3811799" cy="609600"/>
            </a:xfrm>
            <a:prstGeom prst="rect">
              <a:avLst/>
            </a:prstGeom>
            <a:noFill/>
            <a:ln w="28575">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grpSp>
      <p:grpSp>
        <p:nvGrpSpPr>
          <p:cNvPr id="41" name="SNR">
            <a:extLst>
              <a:ext uri="{FF2B5EF4-FFF2-40B4-BE49-F238E27FC236}">
                <a16:creationId xmlns:a16="http://schemas.microsoft.com/office/drawing/2014/main" id="{7975FB70-0161-1AD5-C661-546B19ADD056}"/>
              </a:ext>
            </a:extLst>
          </p:cNvPr>
          <p:cNvGrpSpPr/>
          <p:nvPr/>
        </p:nvGrpSpPr>
        <p:grpSpPr>
          <a:xfrm>
            <a:off x="7744555" y="2591213"/>
            <a:ext cx="3811794" cy="2603019"/>
            <a:chOff x="7291188" y="3368313"/>
            <a:chExt cx="4602920" cy="2603019"/>
          </a:xfrm>
        </p:grpSpPr>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03755893-64D9-0DB8-4797-6E8EA29A5B16}"/>
                    </a:ext>
                  </a:extLst>
                </p:cNvPr>
                <p:cNvSpPr/>
                <p:nvPr/>
              </p:nvSpPr>
              <p:spPr>
                <a:xfrm>
                  <a:off x="7291188" y="3368313"/>
                  <a:ext cx="4602920" cy="2533450"/>
                </a:xfrm>
                <a:prstGeom prst="rect">
                  <a:avLst/>
                </a:prstGeom>
              </p:spPr>
              <p:txBody>
                <a:bodyPr wrap="square">
                  <a:spAutoFit/>
                </a:bodyPr>
                <a:lstStyle/>
                <a:p>
                  <a:pPr marL="285750" indent="-285750" algn="just">
                    <a:buFont typeface="Arial" panose="020B0604020202020204" pitchFamily="34" charset="0"/>
                    <a:buChar char="•"/>
                  </a:pPr>
                  <a:r>
                    <a:rPr lang="en-US" dirty="0"/>
                    <a:t>Detected shot noise </a:t>
                  </a:r>
                  <a14:m>
                    <m:oMath xmlns:m="http://schemas.openxmlformats.org/officeDocument/2006/math">
                      <m:r>
                        <a:rPr lang="en-US" b="0" i="0" smtClean="0">
                          <a:solidFill>
                            <a:schemeClr val="tx1"/>
                          </a:solidFill>
                          <a:latin typeface="Cambria Math" panose="02040503050406030204" pitchFamily="18" charset="0"/>
                          <a:ea typeface="Cambria Math" panose="02040503050406030204" pitchFamily="18" charset="0"/>
                        </a:rPr>
                        <m:t>∝</m:t>
                      </m:r>
                      <m:rad>
                        <m:radPr>
                          <m:degHide m:val="on"/>
                          <m:ctrlPr>
                            <a:rPr lang="en-US" i="1">
                              <a:latin typeface="Cambria Math" panose="02040503050406030204" pitchFamily="18" charset="0"/>
                            </a:rPr>
                          </m:ctrlPr>
                        </m:radPr>
                        <m:deg/>
                        <m:e>
                          <m:sSub>
                            <m:sSubPr>
                              <m:ctrlPr>
                                <a:rPr lang="en-GB" b="0" i="1" smtClean="0">
                                  <a:latin typeface="Cambria Math" panose="02040503050406030204" pitchFamily="18" charset="0"/>
                                </a:rPr>
                              </m:ctrlPr>
                            </m:sSubPr>
                            <m:e>
                              <m:bar>
                                <m:barPr>
                                  <m:pos m:val="top"/>
                                  <m:ctrlPr>
                                    <a:rPr lang="en-GB" b="0" i="1" smtClean="0">
                                      <a:latin typeface="Cambria Math" panose="02040503050406030204" pitchFamily="18" charset="0"/>
                                    </a:rPr>
                                  </m:ctrlPr>
                                </m:barPr>
                                <m:e>
                                  <m:r>
                                    <a:rPr lang="en-GB" b="0" i="1" smtClean="0">
                                      <a:latin typeface="Cambria Math" panose="02040503050406030204" pitchFamily="18" charset="0"/>
                                    </a:rPr>
                                    <m:t>𝑃</m:t>
                                  </m:r>
                                </m:e>
                              </m:bar>
                            </m:e>
                            <m:sub>
                              <m:r>
                                <m:rPr>
                                  <m:sty m:val="p"/>
                                </m:rPr>
                                <a:rPr lang="en-GB" b="0" i="0" smtClean="0">
                                  <a:latin typeface="Cambria Math" panose="02040503050406030204" pitchFamily="18" charset="0"/>
                                </a:rPr>
                                <m:t>d</m:t>
                              </m:r>
                            </m:sub>
                          </m:sSub>
                        </m:e>
                      </m:rad>
                    </m:oMath>
                  </a14:m>
                  <a:endParaRPr lang="en-GB" dirty="0"/>
                </a:p>
                <a:p>
                  <a:pPr algn="just"/>
                  <a:endParaRPr lang="en-US" dirty="0"/>
                </a:p>
                <a:p>
                  <a:pPr marL="285750" indent="-285750" algn="just">
                    <a:buFont typeface="Arial" panose="020B0604020202020204" pitchFamily="34" charset="0"/>
                    <a:buChar char="•"/>
                  </a:pPr>
                  <a:r>
                    <a:rPr lang="en-US" dirty="0"/>
                    <a:t>Signal </a:t>
                  </a:r>
                  <a14:m>
                    <m:oMath xmlns:m="http://schemas.openxmlformats.org/officeDocument/2006/math">
                      <m:r>
                        <a:rPr lang="de-DE" i="1">
                          <a:latin typeface="Cambria Math" panose="02040503050406030204" pitchFamily="18" charset="0"/>
                          <a:ea typeface="Cambria Math" panose="02040503050406030204" pitchFamily="18" charset="0"/>
                        </a:rPr>
                        <m:t>∝</m:t>
                      </m:r>
                    </m:oMath>
                  </a14:m>
                  <a:r>
                    <a:rPr lang="en-GB" dirty="0"/>
                    <a:t>  </a:t>
                  </a:r>
                  <a14:m>
                    <m:oMath xmlns:m="http://schemas.openxmlformats.org/officeDocument/2006/math">
                      <m:sSub>
                        <m:sSubPr>
                          <m:ctrlPr>
                            <a:rPr lang="en-GB" i="1">
                              <a:latin typeface="Cambria Math" panose="02040503050406030204" pitchFamily="18" charset="0"/>
                            </a:rPr>
                          </m:ctrlPr>
                        </m:sSubPr>
                        <m:e>
                          <m:bar>
                            <m:barPr>
                              <m:pos m:val="top"/>
                              <m:ctrlPr>
                                <a:rPr lang="en-GB" i="1">
                                  <a:latin typeface="Cambria Math" panose="02040503050406030204" pitchFamily="18" charset="0"/>
                                </a:rPr>
                              </m:ctrlPr>
                            </m:barPr>
                            <m:e>
                              <m:r>
                                <a:rPr lang="en-GB" i="1">
                                  <a:latin typeface="Cambria Math" panose="02040503050406030204" pitchFamily="18" charset="0"/>
                                </a:rPr>
                                <m:t>𝑃</m:t>
                              </m:r>
                            </m:e>
                          </m:bar>
                        </m:e>
                        <m:sub>
                          <m:r>
                            <m:rPr>
                              <m:sty m:val="p"/>
                            </m:rPr>
                            <a:rPr lang="en-GB">
                              <a:latin typeface="Cambria Math" panose="02040503050406030204" pitchFamily="18" charset="0"/>
                            </a:rPr>
                            <m:t>d</m:t>
                          </m:r>
                        </m:sub>
                      </m:sSub>
                    </m:oMath>
                  </a14:m>
                  <a:endParaRPr lang="en-US" dirty="0"/>
                </a:p>
                <a:p>
                  <a:pPr marL="285750" indent="-285750" algn="just">
                    <a:buFontTx/>
                    <a:buChar char="-"/>
                  </a:pPr>
                  <a:endParaRPr lang="en-US" dirty="0"/>
                </a:p>
                <a:p>
                  <a:pPr marL="285750" indent="-285750" algn="just">
                    <a:buFontTx/>
                    <a:buChar char="-"/>
                  </a:pPr>
                  <a:endParaRPr lang="en-US" dirty="0"/>
                </a:p>
                <a:p>
                  <a:pPr algn="just"/>
                  <a:endParaRPr lang="en-US" dirty="0"/>
                </a:p>
                <a:p>
                  <a:pPr algn="ctr"/>
                  <a:endParaRPr lang="en-US" baseline="30000" dirty="0"/>
                </a:p>
                <a:p>
                  <a:pPr algn="just"/>
                  <a:endParaRPr lang="en-US" dirty="0">
                    <a:sym typeface="Wingdings" panose="05000000000000000000" pitchFamily="2" charset="2"/>
                  </a:endParaRPr>
                </a:p>
              </p:txBody>
            </p:sp>
          </mc:Choice>
          <mc:Fallback xmlns="">
            <p:sp>
              <p:nvSpPr>
                <p:cNvPr id="42" name="Rectangle 41">
                  <a:extLst>
                    <a:ext uri="{FF2B5EF4-FFF2-40B4-BE49-F238E27FC236}">
                      <a16:creationId xmlns:a16="http://schemas.microsoft.com/office/drawing/2014/main" id="{03755893-64D9-0DB8-4797-6E8EA29A5B16}"/>
                    </a:ext>
                  </a:extLst>
                </p:cNvPr>
                <p:cNvSpPr>
                  <a:spLocks noRot="1" noChangeAspect="1" noMove="1" noResize="1" noEditPoints="1" noAdjustHandles="1" noChangeArrowheads="1" noChangeShapeType="1" noTextEdit="1"/>
                </p:cNvSpPr>
                <p:nvPr/>
              </p:nvSpPr>
              <p:spPr>
                <a:xfrm>
                  <a:off x="7291188" y="3368313"/>
                  <a:ext cx="4602920" cy="2533450"/>
                </a:xfrm>
                <a:prstGeom prst="rect">
                  <a:avLst/>
                </a:prstGeom>
                <a:blipFill>
                  <a:blip r:embed="rId11"/>
                  <a:stretch>
                    <a:fillRect l="-958"/>
                  </a:stretch>
                </a:blipFill>
              </p:spPr>
              <p:txBody>
                <a:bodyPr/>
                <a:lstStyle/>
                <a:p>
                  <a:r>
                    <a:rPr lang="fr-FR">
                      <a:noFill/>
                    </a:rPr>
                    <a:t> </a:t>
                  </a:r>
                </a:p>
              </p:txBody>
            </p:sp>
          </mc:Fallback>
        </mc:AlternateContent>
        <p:sp>
          <p:nvSpPr>
            <p:cNvPr id="43" name="Arrow: Right 58">
              <a:extLst>
                <a:ext uri="{FF2B5EF4-FFF2-40B4-BE49-F238E27FC236}">
                  <a16:creationId xmlns:a16="http://schemas.microsoft.com/office/drawing/2014/main" id="{C993D483-D4D3-828C-F840-3009E91DBCE0}"/>
                </a:ext>
              </a:extLst>
            </p:cNvPr>
            <p:cNvSpPr/>
            <p:nvPr/>
          </p:nvSpPr>
          <p:spPr>
            <a:xfrm>
              <a:off x="7405133" y="5068700"/>
              <a:ext cx="194709" cy="158489"/>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AF36245D-E072-15BF-A6BC-FE10DF12CE93}"/>
                    </a:ext>
                  </a:extLst>
                </p:cNvPr>
                <p:cNvSpPr/>
                <p:nvPr/>
              </p:nvSpPr>
              <p:spPr>
                <a:xfrm>
                  <a:off x="7636774" y="4759882"/>
                  <a:ext cx="4245826" cy="656013"/>
                </a:xfrm>
                <a:prstGeom prst="rect">
                  <a:avLst/>
                </a:prstGeom>
              </p:spPr>
              <p:txBody>
                <a:bodyPr wrap="square">
                  <a:spAutoFit/>
                </a:bodyPr>
                <a:lstStyle/>
                <a:p>
                  <a:r>
                    <a:rPr lang="en-US" dirty="0"/>
                    <a:t>Signal to shot noise ratio </a:t>
                  </a:r>
                  <a14:m>
                    <m:oMath xmlns:m="http://schemas.openxmlformats.org/officeDocument/2006/math">
                      <m:r>
                        <a:rPr lang="en-GB" b="0" i="0"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m:t>
                      </m:r>
                      <m:rad>
                        <m:radPr>
                          <m:degHide m:val="on"/>
                          <m:ctrlPr>
                            <a:rPr lang="en-US" i="1">
                              <a:latin typeface="Cambria Math" panose="02040503050406030204" pitchFamily="18" charset="0"/>
                            </a:rPr>
                          </m:ctrlPr>
                        </m:radPr>
                        <m:deg/>
                        <m:e>
                          <m:sSub>
                            <m:sSubPr>
                              <m:ctrlPr>
                                <a:rPr lang="en-GB" i="1">
                                  <a:latin typeface="Cambria Math" panose="02040503050406030204" pitchFamily="18" charset="0"/>
                                </a:rPr>
                              </m:ctrlPr>
                            </m:sSubPr>
                            <m:e>
                              <m:bar>
                                <m:barPr>
                                  <m:pos m:val="top"/>
                                  <m:ctrlPr>
                                    <a:rPr lang="en-GB" i="1">
                                      <a:latin typeface="Cambria Math" panose="02040503050406030204" pitchFamily="18" charset="0"/>
                                    </a:rPr>
                                  </m:ctrlPr>
                                </m:barPr>
                                <m:e>
                                  <m:r>
                                    <a:rPr lang="en-GB" i="1">
                                      <a:latin typeface="Cambria Math" panose="02040503050406030204" pitchFamily="18" charset="0"/>
                                    </a:rPr>
                                    <m:t>𝑃</m:t>
                                  </m:r>
                                </m:e>
                              </m:bar>
                            </m:e>
                            <m:sub>
                              <m:r>
                                <m:rPr>
                                  <m:sty m:val="p"/>
                                </m:rPr>
                                <a:rPr lang="en-GB">
                                  <a:latin typeface="Cambria Math" panose="02040503050406030204" pitchFamily="18" charset="0"/>
                                </a:rPr>
                                <m:t>d</m:t>
                              </m:r>
                            </m:sub>
                          </m:sSub>
                        </m:e>
                      </m:rad>
                    </m:oMath>
                  </a14:m>
                  <a:endParaRPr lang="en-DE" dirty="0"/>
                </a:p>
              </p:txBody>
            </p:sp>
          </mc:Choice>
          <mc:Fallback xmlns="">
            <p:sp>
              <p:nvSpPr>
                <p:cNvPr id="44" name="Rectangle 43">
                  <a:extLst>
                    <a:ext uri="{FF2B5EF4-FFF2-40B4-BE49-F238E27FC236}">
                      <a16:creationId xmlns:a16="http://schemas.microsoft.com/office/drawing/2014/main" id="{AF36245D-E072-15BF-A6BC-FE10DF12CE93}"/>
                    </a:ext>
                  </a:extLst>
                </p:cNvPr>
                <p:cNvSpPr>
                  <a:spLocks noRot="1" noChangeAspect="1" noMove="1" noResize="1" noEditPoints="1" noAdjustHandles="1" noChangeArrowheads="1" noChangeShapeType="1" noTextEdit="1"/>
                </p:cNvSpPr>
                <p:nvPr/>
              </p:nvSpPr>
              <p:spPr>
                <a:xfrm>
                  <a:off x="7636774" y="4759882"/>
                  <a:ext cx="4245826" cy="656013"/>
                </a:xfrm>
                <a:prstGeom prst="rect">
                  <a:avLst/>
                </a:prstGeom>
                <a:blipFill>
                  <a:blip r:embed="rId12"/>
                  <a:stretch>
                    <a:fillRect l="-1386"/>
                  </a:stretch>
                </a:blipFill>
              </p:spPr>
              <p:txBody>
                <a:bodyPr/>
                <a:lstStyle/>
                <a:p>
                  <a:r>
                    <a:rPr lang="fr-FR">
                      <a:noFill/>
                    </a:rPr>
                    <a:t> </a:t>
                  </a:r>
                </a:p>
              </p:txBody>
            </p:sp>
          </mc:Fallback>
        </mc:AlternateContent>
        <p:sp>
          <p:nvSpPr>
            <p:cNvPr id="45" name="TextBox 60">
              <a:extLst>
                <a:ext uri="{FF2B5EF4-FFF2-40B4-BE49-F238E27FC236}">
                  <a16:creationId xmlns:a16="http://schemas.microsoft.com/office/drawing/2014/main" id="{FE7A2150-9393-1E33-9A7F-6EE201EF9135}"/>
                </a:ext>
              </a:extLst>
            </p:cNvPr>
            <p:cNvSpPr txBox="1"/>
            <p:nvPr/>
          </p:nvSpPr>
          <p:spPr>
            <a:xfrm>
              <a:off x="11053419" y="5694333"/>
              <a:ext cx="64" cy="276999"/>
            </a:xfrm>
            <a:prstGeom prst="rect">
              <a:avLst/>
            </a:prstGeom>
            <a:noFill/>
          </p:spPr>
          <p:txBody>
            <a:bodyPr wrap="none" lIns="0" tIns="0" rIns="0" bIns="0" rtlCol="0">
              <a:spAutoFit/>
            </a:bodyPr>
            <a:lstStyle/>
            <a:p>
              <a:pPr algn="ctr"/>
              <a:endParaRPr lang="en-DE" dirty="0">
                <a:latin typeface="Calibri" panose="020F0502020204030204" pitchFamily="34" charset="0"/>
              </a:endParaRPr>
            </a:p>
          </p:txBody>
        </p:sp>
      </p:grpSp>
      <p:cxnSp>
        <p:nvCxnSpPr>
          <p:cNvPr id="46" name="Connecteur droit avec flèche 45">
            <a:extLst>
              <a:ext uri="{FF2B5EF4-FFF2-40B4-BE49-F238E27FC236}">
                <a16:creationId xmlns:a16="http://schemas.microsoft.com/office/drawing/2014/main" id="{40A79DEA-878A-9248-AD76-34A98D5CD7DA}"/>
              </a:ext>
            </a:extLst>
          </p:cNvPr>
          <p:cNvCxnSpPr>
            <a:cxnSpLocks/>
          </p:cNvCxnSpPr>
          <p:nvPr/>
        </p:nvCxnSpPr>
        <p:spPr>
          <a:xfrm>
            <a:off x="9369089" y="2155612"/>
            <a:ext cx="0" cy="466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50" name="Graphique 49">
            <a:extLst>
              <a:ext uri="{FF2B5EF4-FFF2-40B4-BE49-F238E27FC236}">
                <a16:creationId xmlns:a16="http://schemas.microsoft.com/office/drawing/2014/main" id="{C05F7CD5-DDC0-28D2-92AB-EDCEAA1C4D6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261841" y="5784443"/>
            <a:ext cx="3357516" cy="229182"/>
          </a:xfrm>
          <a:prstGeom prst="rect">
            <a:avLst/>
          </a:prstGeom>
        </p:spPr>
      </p:pic>
      <p:grpSp>
        <p:nvGrpSpPr>
          <p:cNvPr id="63" name="Groupe 62">
            <a:extLst>
              <a:ext uri="{FF2B5EF4-FFF2-40B4-BE49-F238E27FC236}">
                <a16:creationId xmlns:a16="http://schemas.microsoft.com/office/drawing/2014/main" id="{F541F759-3C64-EC8D-D64E-79E0D71FD09B}"/>
              </a:ext>
            </a:extLst>
          </p:cNvPr>
          <p:cNvGrpSpPr/>
          <p:nvPr/>
        </p:nvGrpSpPr>
        <p:grpSpPr>
          <a:xfrm>
            <a:off x="7886223" y="6142000"/>
            <a:ext cx="2214261" cy="646331"/>
            <a:chOff x="7886223" y="6142000"/>
            <a:chExt cx="2214261" cy="646331"/>
          </a:xfrm>
        </p:grpSpPr>
        <p:sp>
          <p:nvSpPr>
            <p:cNvPr id="61" name="Rectangle 60">
              <a:extLst>
                <a:ext uri="{FF2B5EF4-FFF2-40B4-BE49-F238E27FC236}">
                  <a16:creationId xmlns:a16="http://schemas.microsoft.com/office/drawing/2014/main" id="{2FDE7D6F-E961-F6F9-288D-788A419FBDF7}"/>
                </a:ext>
              </a:extLst>
            </p:cNvPr>
            <p:cNvSpPr/>
            <p:nvPr/>
          </p:nvSpPr>
          <p:spPr>
            <a:xfrm>
              <a:off x="7886223" y="6150476"/>
              <a:ext cx="2214261" cy="628280"/>
            </a:xfrm>
            <a:prstGeom prst="rect">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ZoneTexte 50">
              <a:extLst>
                <a:ext uri="{FF2B5EF4-FFF2-40B4-BE49-F238E27FC236}">
                  <a16:creationId xmlns:a16="http://schemas.microsoft.com/office/drawing/2014/main" id="{294DAC7C-FA4A-8962-4AFA-BDD4E888FD84}"/>
                </a:ext>
              </a:extLst>
            </p:cNvPr>
            <p:cNvSpPr txBox="1"/>
            <p:nvPr/>
          </p:nvSpPr>
          <p:spPr>
            <a:xfrm>
              <a:off x="7886223" y="6142000"/>
              <a:ext cx="2214261" cy="646331"/>
            </a:xfrm>
            <a:prstGeom prst="rect">
              <a:avLst/>
            </a:prstGeom>
            <a:noFill/>
          </p:spPr>
          <p:txBody>
            <a:bodyPr wrap="none" rtlCol="0">
              <a:spAutoFit/>
            </a:bodyPr>
            <a:lstStyle/>
            <a:p>
              <a:r>
                <a:rPr lang="en-US" dirty="0"/>
                <a:t>More than 700 PDs!!!</a:t>
              </a:r>
            </a:p>
            <a:p>
              <a:r>
                <a:rPr lang="en-US" dirty="0"/>
                <a:t>Each sensing 50mW</a:t>
              </a:r>
              <a:endParaRPr lang="fr-FR" dirty="0"/>
            </a:p>
          </p:txBody>
        </p:sp>
      </p:grpSp>
      <p:sp>
        <p:nvSpPr>
          <p:cNvPr id="47" name="Espace réservé du numéro de diapositive 46">
            <a:extLst>
              <a:ext uri="{FF2B5EF4-FFF2-40B4-BE49-F238E27FC236}">
                <a16:creationId xmlns:a16="http://schemas.microsoft.com/office/drawing/2014/main" id="{3FE015B7-42A6-1992-A82D-C3E8DEB613FC}"/>
              </a:ext>
            </a:extLst>
          </p:cNvPr>
          <p:cNvSpPr>
            <a:spLocks noGrp="1"/>
          </p:cNvSpPr>
          <p:nvPr>
            <p:ph type="sldNum" sz="quarter" idx="12"/>
          </p:nvPr>
        </p:nvSpPr>
        <p:spPr/>
        <p:txBody>
          <a:bodyPr/>
          <a:lstStyle/>
          <a:p>
            <a:fld id="{6C84497F-A4E2-4B14-A8AE-2EEEAA6F43D4}" type="slidenum">
              <a:rPr lang="en-DE" smtClean="0"/>
              <a:t>2</a:t>
            </a:fld>
            <a:endParaRPr lang="en-DE" dirty="0"/>
          </a:p>
        </p:txBody>
      </p:sp>
      <p:sp>
        <p:nvSpPr>
          <p:cNvPr id="49" name="ZoneTexte 48">
            <a:extLst>
              <a:ext uri="{FF2B5EF4-FFF2-40B4-BE49-F238E27FC236}">
                <a16:creationId xmlns:a16="http://schemas.microsoft.com/office/drawing/2014/main" id="{FA70F8CD-24AB-1955-1A87-28977EC939DC}"/>
              </a:ext>
            </a:extLst>
          </p:cNvPr>
          <p:cNvSpPr txBox="1"/>
          <p:nvPr/>
        </p:nvSpPr>
        <p:spPr>
          <a:xfrm>
            <a:off x="6466398" y="5714368"/>
            <a:ext cx="1702582" cy="369332"/>
          </a:xfrm>
          <a:prstGeom prst="rect">
            <a:avLst/>
          </a:prstGeom>
          <a:noFill/>
        </p:spPr>
        <p:txBody>
          <a:bodyPr wrap="none" rtlCol="0">
            <a:spAutoFit/>
          </a:bodyPr>
          <a:lstStyle/>
          <a:p>
            <a:r>
              <a:rPr lang="en-US" dirty="0"/>
              <a:t>ET requirement:</a:t>
            </a:r>
            <a:endParaRPr lang="fr-FR" dirty="0"/>
          </a:p>
        </p:txBody>
      </p:sp>
      <p:grpSp>
        <p:nvGrpSpPr>
          <p:cNvPr id="55" name="Groupe 54">
            <a:extLst>
              <a:ext uri="{FF2B5EF4-FFF2-40B4-BE49-F238E27FC236}">
                <a16:creationId xmlns:a16="http://schemas.microsoft.com/office/drawing/2014/main" id="{E9E50C8A-2B66-F018-AC11-D1435B079548}"/>
              </a:ext>
            </a:extLst>
          </p:cNvPr>
          <p:cNvGrpSpPr/>
          <p:nvPr/>
        </p:nvGrpSpPr>
        <p:grpSpPr>
          <a:xfrm>
            <a:off x="8710956" y="4741054"/>
            <a:ext cx="1316264" cy="696688"/>
            <a:chOff x="4486761" y="3729611"/>
            <a:chExt cx="1316264" cy="696688"/>
          </a:xfrm>
        </p:grpSpPr>
        <p:sp>
          <p:nvSpPr>
            <p:cNvPr id="54" name="Rectangle 53">
              <a:extLst>
                <a:ext uri="{FF2B5EF4-FFF2-40B4-BE49-F238E27FC236}">
                  <a16:creationId xmlns:a16="http://schemas.microsoft.com/office/drawing/2014/main" id="{F57EB7FA-9FDD-0C83-8FC5-DBA119B25D6E}"/>
                </a:ext>
              </a:extLst>
            </p:cNvPr>
            <p:cNvSpPr/>
            <p:nvPr/>
          </p:nvSpPr>
          <p:spPr>
            <a:xfrm>
              <a:off x="4486761" y="3729611"/>
              <a:ext cx="1316264" cy="696688"/>
            </a:xfrm>
            <a:prstGeom prst="rect">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922BBB86-5BF0-FDD8-72D9-D79D781D109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606873" y="3838258"/>
              <a:ext cx="1132651" cy="499341"/>
            </a:xfrm>
            <a:prstGeom prst="rect">
              <a:avLst/>
            </a:prstGeom>
          </p:spPr>
        </p:pic>
      </p:grpSp>
      <p:grpSp>
        <p:nvGrpSpPr>
          <p:cNvPr id="59" name="Groupe 58">
            <a:extLst>
              <a:ext uri="{FF2B5EF4-FFF2-40B4-BE49-F238E27FC236}">
                <a16:creationId xmlns:a16="http://schemas.microsoft.com/office/drawing/2014/main" id="{BACEDAB7-B0FE-5539-4994-BE4E4DED0C29}"/>
              </a:ext>
            </a:extLst>
          </p:cNvPr>
          <p:cNvGrpSpPr/>
          <p:nvPr/>
        </p:nvGrpSpPr>
        <p:grpSpPr>
          <a:xfrm>
            <a:off x="4514281" y="4715722"/>
            <a:ext cx="2962559" cy="842289"/>
            <a:chOff x="4144211" y="4625420"/>
            <a:chExt cx="2962559" cy="842289"/>
          </a:xfrm>
        </p:grpSpPr>
        <p:sp>
          <p:nvSpPr>
            <p:cNvPr id="57" name="Rectangle 56">
              <a:extLst>
                <a:ext uri="{FF2B5EF4-FFF2-40B4-BE49-F238E27FC236}">
                  <a16:creationId xmlns:a16="http://schemas.microsoft.com/office/drawing/2014/main" id="{69340AD5-5FB8-6336-20D1-97BCA48A8C9E}"/>
                </a:ext>
              </a:extLst>
            </p:cNvPr>
            <p:cNvSpPr/>
            <p:nvPr/>
          </p:nvSpPr>
          <p:spPr>
            <a:xfrm>
              <a:off x="4144211" y="4625420"/>
              <a:ext cx="2962559" cy="696688"/>
            </a:xfrm>
            <a:prstGeom prst="rect">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Graphique 27">
              <a:extLst>
                <a:ext uri="{FF2B5EF4-FFF2-40B4-BE49-F238E27FC236}">
                  <a16:creationId xmlns:a16="http://schemas.microsoft.com/office/drawing/2014/main" id="{B64E8A55-4538-CE66-42A6-B1844F636BB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202394" y="4694983"/>
              <a:ext cx="2829543" cy="772726"/>
            </a:xfrm>
            <a:prstGeom prst="rect">
              <a:avLst/>
            </a:prstGeom>
          </p:spPr>
        </p:pic>
      </p:grpSp>
    </p:spTree>
    <p:extLst>
      <p:ext uri="{BB962C8B-B14F-4D97-AF65-F5344CB8AC3E}">
        <p14:creationId xmlns:p14="http://schemas.microsoft.com/office/powerpoint/2010/main" val="40135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childTnLst>
                                </p:cTn>
                              </p:par>
                              <p:par>
                                <p:cTn id="8" presetID="10" presetClass="exit" presetSubtype="0" fill="hold" nodeType="withEffect">
                                  <p:stCondLst>
                                    <p:cond delay="0"/>
                                  </p:stCondLst>
                                  <p:childTnLst>
                                    <p:animEffect transition="out" filter="fade">
                                      <p:cBhvr>
                                        <p:cTn id="9" dur="250"/>
                                        <p:tgtEl>
                                          <p:spTgt spid="37"/>
                                        </p:tgtEl>
                                      </p:cBhvr>
                                    </p:animEffect>
                                    <p:set>
                                      <p:cBhvr>
                                        <p:cTn id="10" dur="1" fill="hold">
                                          <p:stCondLst>
                                            <p:cond delay="249"/>
                                          </p:stCondLst>
                                        </p:cTn>
                                        <p:tgtEl>
                                          <p:spTgt spid="3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25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heel(1)">
                                      <p:cBhvr>
                                        <p:cTn id="20" dur="500"/>
                                        <p:tgtEl>
                                          <p:spTgt spid="26"/>
                                        </p:tgtEl>
                                      </p:cBhvr>
                                    </p:animEffect>
                                  </p:childTnLst>
                                </p:cTn>
                              </p:par>
                              <p:par>
                                <p:cTn id="21" presetID="10"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250"/>
                                        <p:tgtEl>
                                          <p:spTgt spid="46"/>
                                        </p:tgtEl>
                                      </p:cBhvr>
                                    </p:animEffect>
                                  </p:childTnLst>
                                </p:cTn>
                              </p:par>
                              <p:par>
                                <p:cTn id="24" presetID="10" presetClass="entr" presetSubtype="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25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250"/>
                                        <p:tgtEl>
                                          <p:spTgt spid="5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250"/>
                                        <p:tgtEl>
                                          <p:spTgt spid="5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25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250"/>
                                        <p:tgtEl>
                                          <p:spTgt spid="5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250"/>
                                        <p:tgtEl>
                                          <p:spTgt spid="4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2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7652A54-E42B-8EC9-1F68-2F51A64C7683}"/>
              </a:ext>
            </a:extLst>
          </p:cNvPr>
          <p:cNvSpPr/>
          <p:nvPr/>
        </p:nvSpPr>
        <p:spPr>
          <a:xfrm>
            <a:off x="-2890" y="307"/>
            <a:ext cx="12194890" cy="858395"/>
          </a:xfrm>
          <a:prstGeom prst="rect">
            <a:avLst/>
          </a:prstGeom>
          <a:solidFill>
            <a:srgbClr val="FFA3A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Box 3">
            <a:extLst>
              <a:ext uri="{FF2B5EF4-FFF2-40B4-BE49-F238E27FC236}">
                <a16:creationId xmlns:a16="http://schemas.microsoft.com/office/drawing/2014/main" id="{C1311E3E-E14F-4267-923C-5771809CB0F0}"/>
              </a:ext>
            </a:extLst>
          </p:cNvPr>
          <p:cNvSpPr txBox="1"/>
          <p:nvPr/>
        </p:nvSpPr>
        <p:spPr>
          <a:xfrm>
            <a:off x="239011" y="0"/>
            <a:ext cx="12153013" cy="2339102"/>
          </a:xfrm>
          <a:prstGeom prst="rect">
            <a:avLst/>
          </a:prstGeom>
          <a:noFill/>
        </p:spPr>
        <p:txBody>
          <a:bodyPr wrap="square" rtlCol="0">
            <a:spAutoFit/>
          </a:bodyPr>
          <a:lstStyle/>
          <a:p>
            <a:r>
              <a:rPr lang="en-US" sz="4400" dirty="0"/>
              <a:t>Non-demolition scheme via radiation pressure </a:t>
            </a:r>
          </a:p>
          <a:p>
            <a:endParaRPr lang="en-US" sz="2400" dirty="0"/>
          </a:p>
          <a:p>
            <a:r>
              <a:rPr lang="en-US" sz="2400" u="sng" dirty="0"/>
              <a:t>G</a:t>
            </a:r>
            <a:r>
              <a:rPr lang="en-DE" sz="2400" u="sng" dirty="0"/>
              <a:t>o</a:t>
            </a:r>
            <a:r>
              <a:rPr lang="en-US" sz="2400" u="sng" dirty="0"/>
              <a:t>a</a:t>
            </a:r>
            <a:r>
              <a:rPr lang="en-DE" sz="2400" u="sng" dirty="0"/>
              <a:t>l</a:t>
            </a:r>
            <a:r>
              <a:rPr lang="en-US" sz="2400" u="sng" dirty="0"/>
              <a:t>s of the project:</a:t>
            </a:r>
          </a:p>
          <a:p>
            <a:endParaRPr lang="en-US" dirty="0"/>
          </a:p>
          <a:p>
            <a:pPr marL="342900" indent="-342900">
              <a:buAutoNum type="arabicPeriod"/>
            </a:pPr>
            <a:r>
              <a:rPr lang="en-US" dirty="0"/>
              <a:t>Generate bright squeezing at low frequencies.</a:t>
            </a:r>
          </a:p>
          <a:p>
            <a:pPr marL="342900" indent="-342900">
              <a:buAutoNum type="arabicPeriod"/>
            </a:pPr>
            <a:r>
              <a:rPr lang="en-US" dirty="0"/>
              <a:t>Achieve record of technical power stabilization.</a:t>
            </a:r>
            <a:endParaRPr lang="en-DE" dirty="0"/>
          </a:p>
        </p:txBody>
      </p:sp>
      <p:sp>
        <p:nvSpPr>
          <p:cNvPr id="9" name="Espace réservé du numéro de diapositive 8">
            <a:extLst>
              <a:ext uri="{FF2B5EF4-FFF2-40B4-BE49-F238E27FC236}">
                <a16:creationId xmlns:a16="http://schemas.microsoft.com/office/drawing/2014/main" id="{8BCA4CB1-F155-EBAE-4A23-0A49E0521607}"/>
              </a:ext>
            </a:extLst>
          </p:cNvPr>
          <p:cNvSpPr>
            <a:spLocks noGrp="1"/>
          </p:cNvSpPr>
          <p:nvPr>
            <p:ph type="sldNum" sz="quarter" idx="12"/>
          </p:nvPr>
        </p:nvSpPr>
        <p:spPr/>
        <p:txBody>
          <a:bodyPr/>
          <a:lstStyle/>
          <a:p>
            <a:fld id="{6C84497F-A4E2-4B14-A8AE-2EEEAA6F43D4}" type="slidenum">
              <a:rPr lang="en-DE" smtClean="0"/>
              <a:t>3</a:t>
            </a:fld>
            <a:endParaRPr lang="en-DE"/>
          </a:p>
        </p:txBody>
      </p:sp>
      <p:pic>
        <p:nvPicPr>
          <p:cNvPr id="2" name="Image 1">
            <a:extLst>
              <a:ext uri="{FF2B5EF4-FFF2-40B4-BE49-F238E27FC236}">
                <a16:creationId xmlns:a16="http://schemas.microsoft.com/office/drawing/2014/main" id="{3FB8989A-9E96-609F-44F1-068E6FAA0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980" y="3017673"/>
            <a:ext cx="5915123" cy="3333798"/>
          </a:xfrm>
          <a:prstGeom prst="rect">
            <a:avLst/>
          </a:prstGeom>
        </p:spPr>
      </p:pic>
      <p:pic>
        <p:nvPicPr>
          <p:cNvPr id="5" name="Image 4">
            <a:extLst>
              <a:ext uri="{FF2B5EF4-FFF2-40B4-BE49-F238E27FC236}">
                <a16:creationId xmlns:a16="http://schemas.microsoft.com/office/drawing/2014/main" id="{DAC9E0E4-640F-0033-240A-6EA5E694D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4452" y="3016575"/>
            <a:ext cx="5920651" cy="3336913"/>
          </a:xfrm>
          <a:prstGeom prst="rect">
            <a:avLst/>
          </a:prstGeom>
        </p:spPr>
      </p:pic>
      <p:pic>
        <p:nvPicPr>
          <p:cNvPr id="6" name="Image 5">
            <a:extLst>
              <a:ext uri="{FF2B5EF4-FFF2-40B4-BE49-F238E27FC236}">
                <a16:creationId xmlns:a16="http://schemas.microsoft.com/office/drawing/2014/main" id="{7374C00A-A4F4-FDF9-E641-352EF3DC1F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3146" y="3014789"/>
            <a:ext cx="5926179" cy="3340029"/>
          </a:xfrm>
          <a:prstGeom prst="rect">
            <a:avLst/>
          </a:prstGeom>
        </p:spPr>
      </p:pic>
      <p:pic>
        <p:nvPicPr>
          <p:cNvPr id="7" name="Image 6">
            <a:extLst>
              <a:ext uri="{FF2B5EF4-FFF2-40B4-BE49-F238E27FC236}">
                <a16:creationId xmlns:a16="http://schemas.microsoft.com/office/drawing/2014/main" id="{96D8788A-DEA5-7A68-22C3-EA07E40912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7368" y="3016322"/>
            <a:ext cx="5926178" cy="3340028"/>
          </a:xfrm>
          <a:prstGeom prst="rect">
            <a:avLst/>
          </a:prstGeom>
        </p:spPr>
      </p:pic>
    </p:spTree>
    <p:extLst>
      <p:ext uri="{BB962C8B-B14F-4D97-AF65-F5344CB8AC3E}">
        <p14:creationId xmlns:p14="http://schemas.microsoft.com/office/powerpoint/2010/main" val="282614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CE5D6-2B7B-2B31-E53A-BB047AA2474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994F6DE-2AC1-CA5B-DA0C-4889B67022F4}"/>
              </a:ext>
            </a:extLst>
          </p:cNvPr>
          <p:cNvSpPr/>
          <p:nvPr/>
        </p:nvSpPr>
        <p:spPr>
          <a:xfrm>
            <a:off x="-2890" y="307"/>
            <a:ext cx="12194890" cy="858395"/>
          </a:xfrm>
          <a:prstGeom prst="rect">
            <a:avLst/>
          </a:prstGeom>
          <a:solidFill>
            <a:srgbClr val="FFA3A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D09BEE67-DA8C-DA29-62F9-406038C7B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1983" y="2173123"/>
            <a:ext cx="4517620" cy="2546157"/>
          </a:xfrm>
          <a:prstGeom prst="rect">
            <a:avLst/>
          </a:prstGeom>
        </p:spPr>
      </p:pic>
      <p:sp>
        <p:nvSpPr>
          <p:cNvPr id="38" name="ZoneTexte 37">
            <a:extLst>
              <a:ext uri="{FF2B5EF4-FFF2-40B4-BE49-F238E27FC236}">
                <a16:creationId xmlns:a16="http://schemas.microsoft.com/office/drawing/2014/main" id="{D6759182-A980-7D31-A16F-622746975D9C}"/>
              </a:ext>
            </a:extLst>
          </p:cNvPr>
          <p:cNvSpPr txBox="1"/>
          <p:nvPr/>
        </p:nvSpPr>
        <p:spPr>
          <a:xfrm>
            <a:off x="174117" y="0"/>
            <a:ext cx="4871398" cy="769441"/>
          </a:xfrm>
          <a:prstGeom prst="rect">
            <a:avLst/>
          </a:prstGeom>
          <a:noFill/>
        </p:spPr>
        <p:txBody>
          <a:bodyPr wrap="none" rtlCol="0">
            <a:spAutoFit/>
          </a:bodyPr>
          <a:lstStyle/>
          <a:p>
            <a:r>
              <a:rPr lang="en-US" sz="4400" dirty="0"/>
              <a:t>Quantum noise limit</a:t>
            </a:r>
            <a:endParaRPr lang="fr-FR" sz="4400" dirty="0"/>
          </a:p>
        </p:txBody>
      </p:sp>
      <p:pic>
        <p:nvPicPr>
          <p:cNvPr id="40" name="Graphique 39">
            <a:extLst>
              <a:ext uri="{FF2B5EF4-FFF2-40B4-BE49-F238E27FC236}">
                <a16:creationId xmlns:a16="http://schemas.microsoft.com/office/drawing/2014/main" id="{ECA88DEA-2A99-BC4C-BE23-57518A5F46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10330" y="70347"/>
            <a:ext cx="1250521" cy="756894"/>
          </a:xfrm>
          <a:prstGeom prst="rect">
            <a:avLst/>
          </a:prstGeom>
        </p:spPr>
      </p:pic>
      <p:cxnSp>
        <p:nvCxnSpPr>
          <p:cNvPr id="42" name="Connecteur droit avec flèche 41">
            <a:extLst>
              <a:ext uri="{FF2B5EF4-FFF2-40B4-BE49-F238E27FC236}">
                <a16:creationId xmlns:a16="http://schemas.microsoft.com/office/drawing/2014/main" id="{074566AA-3C46-4F61-D501-6364C5F61F46}"/>
              </a:ext>
            </a:extLst>
          </p:cNvPr>
          <p:cNvCxnSpPr>
            <a:cxnSpLocks/>
          </p:cNvCxnSpPr>
          <p:nvPr/>
        </p:nvCxnSpPr>
        <p:spPr>
          <a:xfrm>
            <a:off x="9864389" y="244452"/>
            <a:ext cx="55060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7460819A-E501-AACF-1EBA-AF731EE32DEE}"/>
              </a:ext>
            </a:extLst>
          </p:cNvPr>
          <p:cNvCxnSpPr>
            <a:cxnSpLocks/>
          </p:cNvCxnSpPr>
          <p:nvPr/>
        </p:nvCxnSpPr>
        <p:spPr>
          <a:xfrm>
            <a:off x="9864389" y="632826"/>
            <a:ext cx="55060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7BC5DC54-A049-C986-7B34-267704C5CC9A}"/>
              </a:ext>
            </a:extLst>
          </p:cNvPr>
          <p:cNvSpPr txBox="1"/>
          <p:nvPr/>
        </p:nvSpPr>
        <p:spPr>
          <a:xfrm>
            <a:off x="10518533" y="50684"/>
            <a:ext cx="1143262" cy="369332"/>
          </a:xfrm>
          <a:prstGeom prst="rect">
            <a:avLst/>
          </a:prstGeom>
          <a:noFill/>
        </p:spPr>
        <p:txBody>
          <a:bodyPr wrap="none" rtlCol="0">
            <a:spAutoFit/>
          </a:bodyPr>
          <a:lstStyle/>
          <a:p>
            <a:r>
              <a:rPr lang="en-US" dirty="0">
                <a:solidFill>
                  <a:srgbClr val="0000FF"/>
                </a:solidFill>
              </a:rPr>
              <a:t>amplitude</a:t>
            </a:r>
            <a:endParaRPr lang="fr-FR" dirty="0">
              <a:solidFill>
                <a:srgbClr val="0000FF"/>
              </a:solidFill>
            </a:endParaRPr>
          </a:p>
        </p:txBody>
      </p:sp>
      <p:sp>
        <p:nvSpPr>
          <p:cNvPr id="47" name="ZoneTexte 46">
            <a:extLst>
              <a:ext uri="{FF2B5EF4-FFF2-40B4-BE49-F238E27FC236}">
                <a16:creationId xmlns:a16="http://schemas.microsoft.com/office/drawing/2014/main" id="{2B3A065D-2D35-F517-9B9D-CE50D2105648}"/>
              </a:ext>
            </a:extLst>
          </p:cNvPr>
          <p:cNvSpPr txBox="1"/>
          <p:nvPr/>
        </p:nvSpPr>
        <p:spPr>
          <a:xfrm>
            <a:off x="10534106" y="457909"/>
            <a:ext cx="744114" cy="369332"/>
          </a:xfrm>
          <a:prstGeom prst="rect">
            <a:avLst/>
          </a:prstGeom>
          <a:noFill/>
        </p:spPr>
        <p:txBody>
          <a:bodyPr wrap="none" rtlCol="0">
            <a:spAutoFit/>
          </a:bodyPr>
          <a:lstStyle/>
          <a:p>
            <a:r>
              <a:rPr lang="en-US" dirty="0">
                <a:solidFill>
                  <a:srgbClr val="FF0000"/>
                </a:solidFill>
              </a:rPr>
              <a:t>phase</a:t>
            </a:r>
            <a:endParaRPr lang="fr-FR" dirty="0">
              <a:solidFill>
                <a:srgbClr val="FF0000"/>
              </a:solidFill>
            </a:endParaRPr>
          </a:p>
        </p:txBody>
      </p:sp>
      <p:sp>
        <p:nvSpPr>
          <p:cNvPr id="48" name="ZoneTexte 47">
            <a:extLst>
              <a:ext uri="{FF2B5EF4-FFF2-40B4-BE49-F238E27FC236}">
                <a16:creationId xmlns:a16="http://schemas.microsoft.com/office/drawing/2014/main" id="{00E8822C-17FF-BEFF-DE79-369BB7050A92}"/>
              </a:ext>
            </a:extLst>
          </p:cNvPr>
          <p:cNvSpPr txBox="1"/>
          <p:nvPr/>
        </p:nvSpPr>
        <p:spPr>
          <a:xfrm>
            <a:off x="6022485" y="265472"/>
            <a:ext cx="2384307" cy="369332"/>
          </a:xfrm>
          <a:prstGeom prst="rect">
            <a:avLst/>
          </a:prstGeom>
          <a:noFill/>
        </p:spPr>
        <p:txBody>
          <a:bodyPr wrap="none" rtlCol="0">
            <a:spAutoFit/>
          </a:bodyPr>
          <a:lstStyle/>
          <a:p>
            <a:r>
              <a:rPr lang="en-US" dirty="0"/>
              <a:t>Two-photon formalism:</a:t>
            </a:r>
            <a:endParaRPr lang="fr-FR" dirty="0"/>
          </a:p>
        </p:txBody>
      </p:sp>
      <p:pic>
        <p:nvPicPr>
          <p:cNvPr id="54" name="Graphique 53">
            <a:extLst>
              <a:ext uri="{FF2B5EF4-FFF2-40B4-BE49-F238E27FC236}">
                <a16:creationId xmlns:a16="http://schemas.microsoft.com/office/drawing/2014/main" id="{65078AC3-35C5-4526-9D65-12484CA466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198" y="1061027"/>
            <a:ext cx="4015492" cy="430231"/>
          </a:xfrm>
          <a:prstGeom prst="rect">
            <a:avLst/>
          </a:prstGeom>
        </p:spPr>
      </p:pic>
      <p:sp>
        <p:nvSpPr>
          <p:cNvPr id="55" name="Ellipse 54">
            <a:extLst>
              <a:ext uri="{FF2B5EF4-FFF2-40B4-BE49-F238E27FC236}">
                <a16:creationId xmlns:a16="http://schemas.microsoft.com/office/drawing/2014/main" id="{D5D70936-B839-F3FA-5A48-6F6E3B2A748E}"/>
              </a:ext>
            </a:extLst>
          </p:cNvPr>
          <p:cNvSpPr/>
          <p:nvPr/>
        </p:nvSpPr>
        <p:spPr>
          <a:xfrm>
            <a:off x="2152650" y="2910098"/>
            <a:ext cx="446681" cy="430231"/>
          </a:xfrm>
          <a:prstGeom prst="ellipse">
            <a:avLst/>
          </a:prstGeom>
          <a:noFill/>
          <a:ln w="38100">
            <a:solidFill>
              <a:srgbClr val="EE54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fr-FR" dirty="0"/>
          </a:p>
        </p:txBody>
      </p:sp>
      <p:sp>
        <p:nvSpPr>
          <p:cNvPr id="61" name="Ellipse 60">
            <a:extLst>
              <a:ext uri="{FF2B5EF4-FFF2-40B4-BE49-F238E27FC236}">
                <a16:creationId xmlns:a16="http://schemas.microsoft.com/office/drawing/2014/main" id="{C066F205-E62C-6C35-B179-0E7CE834F6DE}"/>
              </a:ext>
            </a:extLst>
          </p:cNvPr>
          <p:cNvSpPr/>
          <p:nvPr/>
        </p:nvSpPr>
        <p:spPr>
          <a:xfrm>
            <a:off x="1372451" y="2936026"/>
            <a:ext cx="446681" cy="430231"/>
          </a:xfrm>
          <a:prstGeom prst="ellipse">
            <a:avLst/>
          </a:prstGeom>
          <a:noFill/>
          <a:ln w="38100">
            <a:solidFill>
              <a:srgbClr val="EE54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fr-FR" dirty="0"/>
          </a:p>
        </p:txBody>
      </p:sp>
      <p:pic>
        <p:nvPicPr>
          <p:cNvPr id="15" name="Image 14">
            <a:extLst>
              <a:ext uri="{FF2B5EF4-FFF2-40B4-BE49-F238E27FC236}">
                <a16:creationId xmlns:a16="http://schemas.microsoft.com/office/drawing/2014/main" id="{8DAF8B91-66F7-2B69-CB46-2B9ADEB5A9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87761" y="2172026"/>
            <a:ext cx="4521842" cy="2548536"/>
          </a:xfrm>
          <a:prstGeom prst="rect">
            <a:avLst/>
          </a:prstGeom>
        </p:spPr>
      </p:pic>
      <p:pic>
        <p:nvPicPr>
          <p:cNvPr id="17" name="Image 16">
            <a:extLst>
              <a:ext uri="{FF2B5EF4-FFF2-40B4-BE49-F238E27FC236}">
                <a16:creationId xmlns:a16="http://schemas.microsoft.com/office/drawing/2014/main" id="{C7759839-75D6-C32F-9896-45AA81AA88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87761" y="2170240"/>
            <a:ext cx="4526064" cy="2550916"/>
          </a:xfrm>
          <a:prstGeom prst="rect">
            <a:avLst/>
          </a:prstGeom>
        </p:spPr>
      </p:pic>
      <p:pic>
        <p:nvPicPr>
          <p:cNvPr id="19" name="Image 18">
            <a:extLst>
              <a:ext uri="{FF2B5EF4-FFF2-40B4-BE49-F238E27FC236}">
                <a16:creationId xmlns:a16="http://schemas.microsoft.com/office/drawing/2014/main" id="{FA317B5A-DFA6-2908-A7B7-CEAC2275E8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91982" y="2171772"/>
            <a:ext cx="4526063" cy="2550915"/>
          </a:xfrm>
          <a:prstGeom prst="rect">
            <a:avLst/>
          </a:prstGeom>
        </p:spPr>
      </p:pic>
      <p:cxnSp>
        <p:nvCxnSpPr>
          <p:cNvPr id="118" name="Connecteur droit avec flèche 117">
            <a:extLst>
              <a:ext uri="{FF2B5EF4-FFF2-40B4-BE49-F238E27FC236}">
                <a16:creationId xmlns:a16="http://schemas.microsoft.com/office/drawing/2014/main" id="{ACF3B1C1-BEF5-091C-226E-E059F7487C48}"/>
              </a:ext>
            </a:extLst>
          </p:cNvPr>
          <p:cNvCxnSpPr>
            <a:cxnSpLocks/>
          </p:cNvCxnSpPr>
          <p:nvPr/>
        </p:nvCxnSpPr>
        <p:spPr>
          <a:xfrm flipH="1">
            <a:off x="10946713" y="2977651"/>
            <a:ext cx="550606" cy="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avec flèche 118">
            <a:extLst>
              <a:ext uri="{FF2B5EF4-FFF2-40B4-BE49-F238E27FC236}">
                <a16:creationId xmlns:a16="http://schemas.microsoft.com/office/drawing/2014/main" id="{FB28623F-92A8-F2FD-CFFA-80059B0A8F89}"/>
              </a:ext>
            </a:extLst>
          </p:cNvPr>
          <p:cNvCxnSpPr>
            <a:cxnSpLocks/>
          </p:cNvCxnSpPr>
          <p:nvPr/>
        </p:nvCxnSpPr>
        <p:spPr>
          <a:xfrm>
            <a:off x="9761229" y="2769686"/>
            <a:ext cx="0" cy="480244"/>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Connecteur droit avec flèche 119">
            <a:extLst>
              <a:ext uri="{FF2B5EF4-FFF2-40B4-BE49-F238E27FC236}">
                <a16:creationId xmlns:a16="http://schemas.microsoft.com/office/drawing/2014/main" id="{FB69887D-616A-A60B-3A40-B83F0F2BE1CD}"/>
              </a:ext>
            </a:extLst>
          </p:cNvPr>
          <p:cNvCxnSpPr>
            <a:cxnSpLocks/>
          </p:cNvCxnSpPr>
          <p:nvPr/>
        </p:nvCxnSpPr>
        <p:spPr>
          <a:xfrm flipH="1">
            <a:off x="9493546" y="3948246"/>
            <a:ext cx="550606" cy="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Connecteur droit avec flèche 138">
            <a:extLst>
              <a:ext uri="{FF2B5EF4-FFF2-40B4-BE49-F238E27FC236}">
                <a16:creationId xmlns:a16="http://schemas.microsoft.com/office/drawing/2014/main" id="{36C4ACA9-1E06-8383-BDA3-48D4990EC6B1}"/>
              </a:ext>
            </a:extLst>
          </p:cNvPr>
          <p:cNvCxnSpPr>
            <a:cxnSpLocks/>
          </p:cNvCxnSpPr>
          <p:nvPr/>
        </p:nvCxnSpPr>
        <p:spPr>
          <a:xfrm>
            <a:off x="9624704" y="3764301"/>
            <a:ext cx="0" cy="467544"/>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Connecteur droit avec flèche 139">
            <a:extLst>
              <a:ext uri="{FF2B5EF4-FFF2-40B4-BE49-F238E27FC236}">
                <a16:creationId xmlns:a16="http://schemas.microsoft.com/office/drawing/2014/main" id="{05D18F46-AFBC-205F-4D91-2912D4ED0B51}"/>
              </a:ext>
            </a:extLst>
          </p:cNvPr>
          <p:cNvCxnSpPr>
            <a:cxnSpLocks/>
          </p:cNvCxnSpPr>
          <p:nvPr/>
        </p:nvCxnSpPr>
        <p:spPr>
          <a:xfrm>
            <a:off x="9918074" y="3764301"/>
            <a:ext cx="0" cy="467544"/>
          </a:xfrm>
          <a:prstGeom prst="straightConnector1">
            <a:avLst/>
          </a:prstGeom>
          <a:ln w="57150">
            <a:solidFill>
              <a:srgbClr val="FF101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Connecteur droit avec flèche 115">
            <a:extLst>
              <a:ext uri="{FF2B5EF4-FFF2-40B4-BE49-F238E27FC236}">
                <a16:creationId xmlns:a16="http://schemas.microsoft.com/office/drawing/2014/main" id="{B0380415-18F8-52A1-A845-95F2AFE8719E}"/>
              </a:ext>
            </a:extLst>
          </p:cNvPr>
          <p:cNvCxnSpPr>
            <a:cxnSpLocks/>
          </p:cNvCxnSpPr>
          <p:nvPr/>
        </p:nvCxnSpPr>
        <p:spPr>
          <a:xfrm>
            <a:off x="7391983" y="2769686"/>
            <a:ext cx="550606"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necteur droit avec flèche 116">
            <a:extLst>
              <a:ext uri="{FF2B5EF4-FFF2-40B4-BE49-F238E27FC236}">
                <a16:creationId xmlns:a16="http://schemas.microsoft.com/office/drawing/2014/main" id="{64B23637-6203-A84F-1A06-A5D5B04490B8}"/>
              </a:ext>
            </a:extLst>
          </p:cNvPr>
          <p:cNvCxnSpPr>
            <a:cxnSpLocks/>
          </p:cNvCxnSpPr>
          <p:nvPr/>
        </p:nvCxnSpPr>
        <p:spPr>
          <a:xfrm>
            <a:off x="7391983" y="3158060"/>
            <a:ext cx="550606" cy="0"/>
          </a:xfrm>
          <a:prstGeom prst="straightConnector1">
            <a:avLst/>
          </a:prstGeom>
          <a:ln w="57150">
            <a:solidFill>
              <a:srgbClr val="FF101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Connecteur droit avec flèche 136">
            <a:extLst>
              <a:ext uri="{FF2B5EF4-FFF2-40B4-BE49-F238E27FC236}">
                <a16:creationId xmlns:a16="http://schemas.microsoft.com/office/drawing/2014/main" id="{5E03836C-8318-EEE9-7396-8BDDC2EF5656}"/>
              </a:ext>
            </a:extLst>
          </p:cNvPr>
          <p:cNvCxnSpPr>
            <a:cxnSpLocks/>
          </p:cNvCxnSpPr>
          <p:nvPr/>
        </p:nvCxnSpPr>
        <p:spPr>
          <a:xfrm flipH="1">
            <a:off x="10392358" y="3818706"/>
            <a:ext cx="550606"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a:extLst>
              <a:ext uri="{FF2B5EF4-FFF2-40B4-BE49-F238E27FC236}">
                <a16:creationId xmlns:a16="http://schemas.microsoft.com/office/drawing/2014/main" id="{D4AEAB52-C954-0EDC-B1F1-62FB9CF9DBD1}"/>
              </a:ext>
            </a:extLst>
          </p:cNvPr>
          <p:cNvCxnSpPr>
            <a:cxnSpLocks/>
          </p:cNvCxnSpPr>
          <p:nvPr/>
        </p:nvCxnSpPr>
        <p:spPr>
          <a:xfrm flipH="1">
            <a:off x="10392358" y="4106115"/>
            <a:ext cx="550606" cy="0"/>
          </a:xfrm>
          <a:prstGeom prst="straightConnector1">
            <a:avLst/>
          </a:prstGeom>
          <a:ln w="57150">
            <a:solidFill>
              <a:srgbClr val="FF1010"/>
            </a:solidFill>
            <a:tailEnd type="triangle"/>
          </a:ln>
        </p:spPr>
        <p:style>
          <a:lnRef idx="1">
            <a:schemeClr val="accent1"/>
          </a:lnRef>
          <a:fillRef idx="0">
            <a:schemeClr val="accent1"/>
          </a:fillRef>
          <a:effectRef idx="0">
            <a:schemeClr val="accent1"/>
          </a:effectRef>
          <a:fontRef idx="minor">
            <a:schemeClr val="tx1"/>
          </a:fontRef>
        </p:style>
      </p:cxnSp>
      <p:sp>
        <p:nvSpPr>
          <p:cNvPr id="24" name="Espace réservé du numéro de diapositive 23">
            <a:extLst>
              <a:ext uri="{FF2B5EF4-FFF2-40B4-BE49-F238E27FC236}">
                <a16:creationId xmlns:a16="http://schemas.microsoft.com/office/drawing/2014/main" id="{9725DE37-B83A-4AB9-9D07-73519FA07819}"/>
              </a:ext>
            </a:extLst>
          </p:cNvPr>
          <p:cNvSpPr>
            <a:spLocks noGrp="1"/>
          </p:cNvSpPr>
          <p:nvPr>
            <p:ph type="sldNum" sz="quarter" idx="12"/>
          </p:nvPr>
        </p:nvSpPr>
        <p:spPr/>
        <p:txBody>
          <a:bodyPr/>
          <a:lstStyle/>
          <a:p>
            <a:fld id="{6C84497F-A4E2-4B14-A8AE-2EEEAA6F43D4}" type="slidenum">
              <a:rPr lang="en-DE" smtClean="0"/>
              <a:t>4</a:t>
            </a:fld>
            <a:endParaRPr lang="en-DE"/>
          </a:p>
        </p:txBody>
      </p:sp>
      <p:pic>
        <p:nvPicPr>
          <p:cNvPr id="5" name="Graphique 4">
            <a:extLst>
              <a:ext uri="{FF2B5EF4-FFF2-40B4-BE49-F238E27FC236}">
                <a16:creationId xmlns:a16="http://schemas.microsoft.com/office/drawing/2014/main" id="{9888F0AE-C3C3-6221-3903-AD280384AA9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49434" y="2978463"/>
            <a:ext cx="2592143" cy="880123"/>
          </a:xfrm>
          <a:prstGeom prst="rect">
            <a:avLst/>
          </a:prstGeom>
        </p:spPr>
      </p:pic>
      <p:cxnSp>
        <p:nvCxnSpPr>
          <p:cNvPr id="9" name="Connecteur droit avec flèche 8">
            <a:extLst>
              <a:ext uri="{FF2B5EF4-FFF2-40B4-BE49-F238E27FC236}">
                <a16:creationId xmlns:a16="http://schemas.microsoft.com/office/drawing/2014/main" id="{AAFAE9D6-45E0-E8AF-1750-0047D16DD8B2}"/>
              </a:ext>
            </a:extLst>
          </p:cNvPr>
          <p:cNvCxnSpPr>
            <a:cxnSpLocks/>
            <a:endCxn id="11" idx="2"/>
          </p:cNvCxnSpPr>
          <p:nvPr/>
        </p:nvCxnSpPr>
        <p:spPr>
          <a:xfrm flipV="1">
            <a:off x="2718110" y="2431003"/>
            <a:ext cx="144759" cy="670171"/>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A160E13A-666C-4BC0-B04F-508A284E8B33}"/>
              </a:ext>
            </a:extLst>
          </p:cNvPr>
          <p:cNvSpPr txBox="1"/>
          <p:nvPr/>
        </p:nvSpPr>
        <p:spPr>
          <a:xfrm>
            <a:off x="1893172" y="1784672"/>
            <a:ext cx="1939393" cy="646331"/>
          </a:xfrm>
          <a:prstGeom prst="rect">
            <a:avLst/>
          </a:prstGeom>
          <a:noFill/>
        </p:spPr>
        <p:txBody>
          <a:bodyPr wrap="square" rtlCol="0">
            <a:spAutoFit/>
          </a:bodyPr>
          <a:lstStyle/>
          <a:p>
            <a:pPr algn="ctr"/>
            <a:r>
              <a:rPr lang="en-US" dirty="0">
                <a:solidFill>
                  <a:srgbClr val="0000FF"/>
                </a:solidFill>
              </a:rPr>
              <a:t>Input amplitude fluctuations</a:t>
            </a:r>
            <a:endParaRPr lang="fr-FR" dirty="0">
              <a:solidFill>
                <a:srgbClr val="0000FF"/>
              </a:solidFill>
            </a:endParaRPr>
          </a:p>
        </p:txBody>
      </p:sp>
      <p:cxnSp>
        <p:nvCxnSpPr>
          <p:cNvPr id="32" name="Connecteur droit avec flèche 31">
            <a:extLst>
              <a:ext uri="{FF2B5EF4-FFF2-40B4-BE49-F238E27FC236}">
                <a16:creationId xmlns:a16="http://schemas.microsoft.com/office/drawing/2014/main" id="{7D1B841E-5FE0-1EA7-20E4-6F9EAF29B2F7}"/>
              </a:ext>
            </a:extLst>
          </p:cNvPr>
          <p:cNvCxnSpPr>
            <a:cxnSpLocks/>
            <a:endCxn id="36" idx="2"/>
          </p:cNvCxnSpPr>
          <p:nvPr/>
        </p:nvCxnSpPr>
        <p:spPr>
          <a:xfrm flipH="1" flipV="1">
            <a:off x="923476" y="2400928"/>
            <a:ext cx="38872" cy="6762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C945B48E-0663-4B09-BAFF-BC51535EE47C}"/>
              </a:ext>
            </a:extLst>
          </p:cNvPr>
          <p:cNvSpPr txBox="1"/>
          <p:nvPr/>
        </p:nvSpPr>
        <p:spPr>
          <a:xfrm>
            <a:off x="-46221" y="1754597"/>
            <a:ext cx="1939393" cy="646331"/>
          </a:xfrm>
          <a:prstGeom prst="rect">
            <a:avLst/>
          </a:prstGeom>
          <a:noFill/>
        </p:spPr>
        <p:txBody>
          <a:bodyPr wrap="square" rtlCol="0">
            <a:spAutoFit/>
          </a:bodyPr>
          <a:lstStyle/>
          <a:p>
            <a:pPr algn="ctr"/>
            <a:r>
              <a:rPr lang="en-US" dirty="0">
                <a:solidFill>
                  <a:srgbClr val="FF0000"/>
                </a:solidFill>
              </a:rPr>
              <a:t>Input phase fluctuations</a:t>
            </a:r>
            <a:endParaRPr lang="fr-FR" dirty="0">
              <a:solidFill>
                <a:srgbClr val="FF0000"/>
              </a:solidFill>
            </a:endParaRPr>
          </a:p>
        </p:txBody>
      </p:sp>
      <p:cxnSp>
        <p:nvCxnSpPr>
          <p:cNvPr id="49" name="Connecteur droit avec flèche 48">
            <a:extLst>
              <a:ext uri="{FF2B5EF4-FFF2-40B4-BE49-F238E27FC236}">
                <a16:creationId xmlns:a16="http://schemas.microsoft.com/office/drawing/2014/main" id="{DD4494F9-FEC7-08F6-7D18-56FB8A2879B1}"/>
              </a:ext>
            </a:extLst>
          </p:cNvPr>
          <p:cNvCxnSpPr>
            <a:cxnSpLocks/>
          </p:cNvCxnSpPr>
          <p:nvPr/>
        </p:nvCxnSpPr>
        <p:spPr>
          <a:xfrm>
            <a:off x="346717" y="3445698"/>
            <a:ext cx="223020" cy="66041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ZoneTexte 52">
            <a:extLst>
              <a:ext uri="{FF2B5EF4-FFF2-40B4-BE49-F238E27FC236}">
                <a16:creationId xmlns:a16="http://schemas.microsoft.com/office/drawing/2014/main" id="{DEDF8552-05F5-E687-24AE-2A9E9BE7A102}"/>
              </a:ext>
            </a:extLst>
          </p:cNvPr>
          <p:cNvSpPr txBox="1"/>
          <p:nvPr/>
        </p:nvSpPr>
        <p:spPr>
          <a:xfrm>
            <a:off x="283449" y="4116350"/>
            <a:ext cx="1939393" cy="646331"/>
          </a:xfrm>
          <a:prstGeom prst="rect">
            <a:avLst/>
          </a:prstGeom>
          <a:noFill/>
        </p:spPr>
        <p:txBody>
          <a:bodyPr wrap="square" rtlCol="0">
            <a:spAutoFit/>
          </a:bodyPr>
          <a:lstStyle/>
          <a:p>
            <a:pPr algn="ctr"/>
            <a:r>
              <a:rPr lang="en-US" dirty="0">
                <a:solidFill>
                  <a:srgbClr val="FF0000"/>
                </a:solidFill>
              </a:rPr>
              <a:t>Reflected phase fluctuations</a:t>
            </a:r>
            <a:endParaRPr lang="fr-FR" dirty="0">
              <a:solidFill>
                <a:srgbClr val="FF0000"/>
              </a:solidFill>
            </a:endParaRPr>
          </a:p>
        </p:txBody>
      </p:sp>
      <p:grpSp>
        <p:nvGrpSpPr>
          <p:cNvPr id="58" name="Groupe 57">
            <a:extLst>
              <a:ext uri="{FF2B5EF4-FFF2-40B4-BE49-F238E27FC236}">
                <a16:creationId xmlns:a16="http://schemas.microsoft.com/office/drawing/2014/main" id="{19EBD7F8-2258-AAC7-0E38-BCAEF32BC6CA}"/>
              </a:ext>
            </a:extLst>
          </p:cNvPr>
          <p:cNvGrpSpPr/>
          <p:nvPr/>
        </p:nvGrpSpPr>
        <p:grpSpPr>
          <a:xfrm>
            <a:off x="4740457" y="4589401"/>
            <a:ext cx="3982748" cy="2318650"/>
            <a:chOff x="4741076" y="4587420"/>
            <a:chExt cx="3982748" cy="2318650"/>
          </a:xfrm>
        </p:grpSpPr>
        <p:pic>
          <p:nvPicPr>
            <p:cNvPr id="29" name="Image 28">
              <a:extLst>
                <a:ext uri="{FF2B5EF4-FFF2-40B4-BE49-F238E27FC236}">
                  <a16:creationId xmlns:a16="http://schemas.microsoft.com/office/drawing/2014/main" id="{F4193BE0-01FF-8F2D-1DC0-D67D856B3519}"/>
                </a:ext>
              </a:extLst>
            </p:cNvPr>
            <p:cNvPicPr>
              <a:picLocks noChangeAspect="1"/>
            </p:cNvPicPr>
            <p:nvPr/>
          </p:nvPicPr>
          <p:blipFill>
            <a:blip r:embed="rId10"/>
            <a:srcRect l="11785" r="9796"/>
            <a:stretch>
              <a:fillRect/>
            </a:stretch>
          </p:blipFill>
          <p:spPr>
            <a:xfrm>
              <a:off x="7561774" y="4587420"/>
              <a:ext cx="1162050" cy="2179213"/>
            </a:xfrm>
            <a:prstGeom prst="rect">
              <a:avLst/>
            </a:prstGeom>
          </p:spPr>
        </p:pic>
        <mc:AlternateContent xmlns:mc="http://schemas.openxmlformats.org/markup-compatibility/2006" xmlns:a14="http://schemas.microsoft.com/office/drawing/2010/main">
          <mc:Choice Requires="a14">
            <p:sp>
              <p:nvSpPr>
                <p:cNvPr id="89" name="TextBox 49">
                  <a:extLst>
                    <a:ext uri="{FF2B5EF4-FFF2-40B4-BE49-F238E27FC236}">
                      <a16:creationId xmlns:a16="http://schemas.microsoft.com/office/drawing/2014/main" id="{4F772254-86E5-7336-84CB-7E67C3EE006F}"/>
                    </a:ext>
                  </a:extLst>
                </p:cNvPr>
                <p:cNvSpPr txBox="1"/>
                <p:nvPr/>
              </p:nvSpPr>
              <p:spPr>
                <a:xfrm>
                  <a:off x="4741076" y="5274854"/>
                  <a:ext cx="2752741" cy="1631216"/>
                </a:xfrm>
                <a:prstGeom prst="rect">
                  <a:avLst/>
                </a:prstGeom>
                <a:noFill/>
              </p:spPr>
              <p:txBody>
                <a:bodyPr wrap="none" rtlCol="0">
                  <a:spAutoFit/>
                </a:bodyPr>
                <a:lstStyle/>
                <a:p>
                  <a14:m>
                    <m:oMath xmlns:m="http://schemas.openxmlformats.org/officeDocument/2006/math">
                      <m:r>
                        <a:rPr lang="en-GB" sz="2000" b="0" i="1" smtClean="0">
                          <a:latin typeface="Cambria Math" panose="02040503050406030204" pitchFamily="18" charset="0"/>
                        </a:rPr>
                        <m:t>𝑚</m:t>
                      </m:r>
                      <m:r>
                        <a:rPr lang="en-GB" sz="2000" b="0" i="1" smtClean="0">
                          <a:latin typeface="Cambria Math" panose="02040503050406030204" pitchFamily="18" charset="0"/>
                        </a:rPr>
                        <m:t>=</m:t>
                      </m:r>
                    </m:oMath>
                  </a14:m>
                  <a:r>
                    <a:rPr lang="de-DE" sz="2000" dirty="0"/>
                    <a:t> </a:t>
                  </a:r>
                  <a:r>
                    <a:rPr lang="de-DE" sz="2000" dirty="0">
                      <a:latin typeface="Cambria Math" panose="02040503050406030204" pitchFamily="18" charset="0"/>
                      <a:ea typeface="Cambria Math" panose="02040503050406030204" pitchFamily="18" charset="0"/>
                    </a:rPr>
                    <a:t>100m</a:t>
                  </a:r>
                  <a:r>
                    <a:rPr lang="de-DE" sz="2000" dirty="0"/>
                    <a:t>g,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latin typeface="Cambria Math" panose="02040503050406030204" pitchFamily="18" charset="0"/>
                            </a:rPr>
                            <m:t>0</m:t>
                          </m:r>
                        </m:sub>
                      </m:sSub>
                      <m:r>
                        <a:rPr lang="en-GB" sz="2000" i="1">
                          <a:latin typeface="Cambria Math" panose="02040503050406030204" pitchFamily="18" charset="0"/>
                        </a:rPr>
                        <m:t>=</m:t>
                      </m:r>
                    </m:oMath>
                  </a14:m>
                  <a:r>
                    <a:rPr lang="de-DE" sz="2000" dirty="0"/>
                    <a:t> </a:t>
                  </a:r>
                  <a:r>
                    <a:rPr lang="de-DE" sz="2000" dirty="0">
                      <a:latin typeface="Cambria Math" panose="02040503050406030204" pitchFamily="18" charset="0"/>
                      <a:ea typeface="Cambria Math" panose="02040503050406030204" pitchFamily="18" charset="0"/>
                    </a:rPr>
                    <a:t>3.5</a:t>
                  </a:r>
                  <a:r>
                    <a:rPr lang="de-DE" sz="2000" dirty="0"/>
                    <a:t>Hz</a:t>
                  </a:r>
                </a:p>
                <a:p>
                  <a:r>
                    <a:rPr lang="de-DE" sz="2000" dirty="0"/>
                    <a:t>Mirror area = 25mm²</a:t>
                  </a:r>
                </a:p>
                <a:p>
                  <a:r>
                    <a:rPr lang="de-DE" sz="2000" dirty="0"/>
                    <a:t>Fiber </a:t>
                  </a:r>
                  <a:r>
                    <a:rPr lang="de-DE" sz="2000" dirty="0" err="1"/>
                    <a:t>length</a:t>
                  </a:r>
                  <a:r>
                    <a:rPr lang="de-DE" sz="2000" dirty="0"/>
                    <a:t> = 2cm</a:t>
                  </a:r>
                </a:p>
                <a:p>
                  <a:r>
                    <a:rPr lang="de-DE" sz="2000" dirty="0"/>
                    <a:t>Fiber </a:t>
                  </a:r>
                  <a:r>
                    <a:rPr lang="de-DE" sz="2000" dirty="0" err="1"/>
                    <a:t>diameter</a:t>
                  </a:r>
                  <a:r>
                    <a:rPr lang="de-DE" sz="2000" dirty="0"/>
                    <a:t> = 25</a:t>
                  </a:r>
                  <a:r>
                    <a:rPr lang="fr-FR" sz="2000" dirty="0"/>
                    <a:t>µm</a:t>
                  </a:r>
                  <a:endParaRPr lang="de-DE" sz="2000" dirty="0"/>
                </a:p>
                <a:p>
                  <a:pPr/>
                  <a14:m>
                    <m:oMathPara xmlns:m="http://schemas.openxmlformats.org/officeDocument/2006/math">
                      <m:oMath>
                        <m:sSub>
                          <m:sSubPr>
                            <m:ctrlPr>
                              <a:rPr lang="de-DE" sz="2000" i="1" dirty="0">
                                <a:latin typeface="Cambria Math" panose="02040503050406030204" pitchFamily="18" charset="0"/>
                              </a:rPr>
                            </m:ctrlPr>
                          </m:sSubPr>
                          <m:e>
                            <m:r>
                              <a:rPr lang="de-DE" sz="2000" i="1" dirty="0">
                                <a:latin typeface="Cambria Math" panose="02040503050406030204" pitchFamily="18" charset="0"/>
                              </a:rPr>
                              <m:t>𝑄</m:t>
                            </m:r>
                          </m:e>
                          <m:sub>
                            <m:r>
                              <a:rPr lang="de-DE" sz="2000" i="1" dirty="0">
                                <a:latin typeface="Cambria Math" panose="02040503050406030204" pitchFamily="18" charset="0"/>
                              </a:rPr>
                              <m:t>𝑠</m:t>
                            </m:r>
                          </m:sub>
                        </m:sSub>
                        <m:r>
                          <a:rPr lang="de-DE" sz="2000" dirty="0">
                            <a:latin typeface="Cambria Math" panose="02040503050406030204" pitchFamily="18" charset="0"/>
                          </a:rPr>
                          <m:t>=5×</m:t>
                        </m:r>
                        <m:sSup>
                          <m:sSupPr>
                            <m:ctrlPr>
                              <a:rPr lang="de-DE" sz="2000" dirty="0">
                                <a:latin typeface="Cambria Math" panose="02040503050406030204" pitchFamily="18" charset="0"/>
                              </a:rPr>
                            </m:ctrlPr>
                          </m:sSupPr>
                          <m:e>
                            <m:r>
                              <a:rPr lang="de-DE" sz="2000" dirty="0">
                                <a:latin typeface="Cambria Math" panose="02040503050406030204" pitchFamily="18" charset="0"/>
                              </a:rPr>
                              <m:t>10</m:t>
                            </m:r>
                          </m:e>
                          <m:sup>
                            <m:r>
                              <a:rPr lang="de-DE" sz="2000" dirty="0">
                                <a:latin typeface="Cambria Math" panose="02040503050406030204" pitchFamily="18" charset="0"/>
                              </a:rPr>
                              <m:t>5</m:t>
                            </m:r>
                          </m:sup>
                        </m:sSup>
                      </m:oMath>
                    </m:oMathPara>
                  </a14:m>
                  <a:endParaRPr lang="de-DE" sz="2000" dirty="0"/>
                </a:p>
              </p:txBody>
            </p:sp>
          </mc:Choice>
          <mc:Fallback xmlns="">
            <p:sp>
              <p:nvSpPr>
                <p:cNvPr id="89" name="TextBox 49">
                  <a:extLst>
                    <a:ext uri="{FF2B5EF4-FFF2-40B4-BE49-F238E27FC236}">
                      <a16:creationId xmlns:a16="http://schemas.microsoft.com/office/drawing/2014/main" id="{4F772254-86E5-7336-84CB-7E67C3EE006F}"/>
                    </a:ext>
                  </a:extLst>
                </p:cNvPr>
                <p:cNvSpPr txBox="1">
                  <a:spLocks noRot="1" noChangeAspect="1" noMove="1" noResize="1" noEditPoints="1" noAdjustHandles="1" noChangeArrowheads="1" noChangeShapeType="1" noTextEdit="1"/>
                </p:cNvSpPr>
                <p:nvPr/>
              </p:nvSpPr>
              <p:spPr>
                <a:xfrm>
                  <a:off x="4741076" y="5274854"/>
                  <a:ext cx="2752741" cy="1631216"/>
                </a:xfrm>
                <a:prstGeom prst="rect">
                  <a:avLst/>
                </a:prstGeom>
                <a:blipFill>
                  <a:blip r:embed="rId11"/>
                  <a:stretch>
                    <a:fillRect l="-2439" t="-2996" r="-1552" b="-1873"/>
                  </a:stretch>
                </a:blipFill>
              </p:spPr>
              <p:txBody>
                <a:bodyPr/>
                <a:lstStyle/>
                <a:p>
                  <a:r>
                    <a:rPr lang="fr-FR">
                      <a:noFill/>
                    </a:rPr>
                    <a:t> </a:t>
                  </a:r>
                </a:p>
              </p:txBody>
            </p:sp>
          </mc:Fallback>
        </mc:AlternateContent>
      </p:grpSp>
      <p:grpSp>
        <p:nvGrpSpPr>
          <p:cNvPr id="57" name="Groupe 56">
            <a:extLst>
              <a:ext uri="{FF2B5EF4-FFF2-40B4-BE49-F238E27FC236}">
                <a16:creationId xmlns:a16="http://schemas.microsoft.com/office/drawing/2014/main" id="{A0F301FE-B9FE-6888-E749-DEDD77E12162}"/>
              </a:ext>
            </a:extLst>
          </p:cNvPr>
          <p:cNvGrpSpPr/>
          <p:nvPr/>
        </p:nvGrpSpPr>
        <p:grpSpPr>
          <a:xfrm>
            <a:off x="2920210" y="1809129"/>
            <a:ext cx="4357088" cy="3458526"/>
            <a:chOff x="2920210" y="1809129"/>
            <a:chExt cx="4357088" cy="3458526"/>
          </a:xfrm>
        </p:grpSpPr>
        <mc:AlternateContent xmlns:mc="http://schemas.openxmlformats.org/markup-compatibility/2006" xmlns:a14="http://schemas.microsoft.com/office/drawing/2010/main">
          <mc:Choice Requires="a14">
            <p:sp>
              <p:nvSpPr>
                <p:cNvPr id="78" name="TextBox 27">
                  <a:extLst>
                    <a:ext uri="{FF2B5EF4-FFF2-40B4-BE49-F238E27FC236}">
                      <a16:creationId xmlns:a16="http://schemas.microsoft.com/office/drawing/2014/main" id="{45695B62-9EA1-8864-4BD8-FA0C5318AB91}"/>
                    </a:ext>
                  </a:extLst>
                </p:cNvPr>
                <p:cNvSpPr txBox="1"/>
                <p:nvPr/>
              </p:nvSpPr>
              <p:spPr>
                <a:xfrm>
                  <a:off x="5178497" y="2026009"/>
                  <a:ext cx="245708" cy="389017"/>
                </a:xfrm>
                <a:prstGeom prst="rect">
                  <a:avLst/>
                </a:prstGeom>
                <a:noFill/>
              </p:spPr>
              <p:txBody>
                <a:bodyPr wrap="none" lIns="0" tIns="0" rIns="0" bIns="0" rtlCol="0">
                  <a:spAutoFit/>
                </a:bodyPr>
                <a:lstStyle/>
                <a:p>
                  <a:pPr algn="ctr"/>
                  <a14:m>
                    <m:oMathPara xmlns:m="http://schemas.openxmlformats.org/officeDocument/2006/math">
                      <m:oMath>
                        <m:acc>
                          <m:accPr>
                            <m:chr m:val="̂"/>
                            <m:ctrlPr>
                              <a:rPr lang="en-GB" sz="2400" b="0" i="1" smtClean="0">
                                <a:latin typeface="Cambria Math" panose="02040503050406030204" pitchFamily="18" charset="0"/>
                              </a:rPr>
                            </m:ctrlPr>
                          </m:accPr>
                          <m:e>
                            <m:r>
                              <a:rPr lang="en-GB" sz="2400" b="0" i="1" smtClean="0">
                                <a:latin typeface="Cambria Math" panose="02040503050406030204" pitchFamily="18" charset="0"/>
                              </a:rPr>
                              <m:t>ℎ</m:t>
                            </m:r>
                          </m:e>
                        </m:acc>
                      </m:oMath>
                    </m:oMathPara>
                  </a14:m>
                  <a:endParaRPr lang="en-DE" sz="2400" dirty="0">
                    <a:latin typeface="Calibri" panose="020F0502020204030204" pitchFamily="34" charset="0"/>
                  </a:endParaRPr>
                </a:p>
              </p:txBody>
            </p:sp>
          </mc:Choice>
          <mc:Fallback xmlns="">
            <p:sp>
              <p:nvSpPr>
                <p:cNvPr id="78" name="TextBox 27">
                  <a:extLst>
                    <a:ext uri="{FF2B5EF4-FFF2-40B4-BE49-F238E27FC236}">
                      <a16:creationId xmlns:a16="http://schemas.microsoft.com/office/drawing/2014/main" id="{45695B62-9EA1-8864-4BD8-FA0C5318AB91}"/>
                    </a:ext>
                  </a:extLst>
                </p:cNvPr>
                <p:cNvSpPr txBox="1">
                  <a:spLocks noRot="1" noChangeAspect="1" noMove="1" noResize="1" noEditPoints="1" noAdjustHandles="1" noChangeArrowheads="1" noChangeShapeType="1" noTextEdit="1"/>
                </p:cNvSpPr>
                <p:nvPr/>
              </p:nvSpPr>
              <p:spPr>
                <a:xfrm>
                  <a:off x="5178497" y="2026009"/>
                  <a:ext cx="245708" cy="389017"/>
                </a:xfrm>
                <a:prstGeom prst="rect">
                  <a:avLst/>
                </a:prstGeom>
                <a:blipFill>
                  <a:blip r:embed="rId12"/>
                  <a:stretch>
                    <a:fillRect/>
                  </a:stretch>
                </a:blipFill>
              </p:spPr>
              <p:txBody>
                <a:bodyPr/>
                <a:lstStyle/>
                <a:p>
                  <a:r>
                    <a:rPr lang="fr-FR">
                      <a:noFill/>
                    </a:rPr>
                    <a:t> </a:t>
                  </a:r>
                </a:p>
              </p:txBody>
            </p:sp>
          </mc:Fallback>
        </mc:AlternateContent>
        <p:cxnSp>
          <p:nvCxnSpPr>
            <p:cNvPr id="79" name="Straight Arrow Connector 28">
              <a:extLst>
                <a:ext uri="{FF2B5EF4-FFF2-40B4-BE49-F238E27FC236}">
                  <a16:creationId xmlns:a16="http://schemas.microsoft.com/office/drawing/2014/main" id="{F907EF80-C630-A0BD-D6B8-0DFF75D6F8AD}"/>
                </a:ext>
              </a:extLst>
            </p:cNvPr>
            <p:cNvCxnSpPr>
              <a:cxnSpLocks/>
            </p:cNvCxnSpPr>
            <p:nvPr/>
          </p:nvCxnSpPr>
          <p:spPr>
            <a:xfrm>
              <a:off x="5042481" y="2105829"/>
              <a:ext cx="0" cy="2798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57FAFFEA-426C-5006-BCB8-4E3F5236B175}"/>
                </a:ext>
              </a:extLst>
            </p:cNvPr>
            <p:cNvSpPr/>
            <p:nvPr/>
          </p:nvSpPr>
          <p:spPr>
            <a:xfrm>
              <a:off x="2920210" y="1809129"/>
              <a:ext cx="4357088" cy="3458526"/>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82" name="Picture 42">
              <a:extLst>
                <a:ext uri="{FF2B5EF4-FFF2-40B4-BE49-F238E27FC236}">
                  <a16:creationId xmlns:a16="http://schemas.microsoft.com/office/drawing/2014/main" id="{BB37A549-DA75-62D3-CCFF-0C21F0E28836}"/>
                </a:ext>
              </a:extLst>
            </p:cNvPr>
            <p:cNvPicPr>
              <a:picLocks noChangeAspect="1"/>
            </p:cNvPicPr>
            <p:nvPr/>
          </p:nvPicPr>
          <p:blipFill>
            <a:blip r:embed="rId13"/>
            <a:stretch>
              <a:fillRect/>
            </a:stretch>
          </p:blipFill>
          <p:spPr>
            <a:xfrm>
              <a:off x="3400418" y="2217666"/>
              <a:ext cx="3603200" cy="2677560"/>
            </a:xfrm>
            <a:prstGeom prst="rect">
              <a:avLst/>
            </a:prstGeom>
          </p:spPr>
        </p:pic>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49E6C75D-A06D-5B40-2608-04823401DF9F}"/>
                    </a:ext>
                  </a:extLst>
                </p:cNvPr>
                <p:cNvSpPr/>
                <p:nvPr/>
              </p:nvSpPr>
              <p:spPr>
                <a:xfrm rot="16200000">
                  <a:off x="1858578" y="3373116"/>
                  <a:ext cx="2590708" cy="400110"/>
                </a:xfrm>
                <a:prstGeom prst="rect">
                  <a:avLst/>
                </a:prstGeom>
              </p:spPr>
              <p:txBody>
                <a:bodyPr wrap="square">
                  <a:spAutoFit/>
                </a:bodyPr>
                <a:lstStyle/>
                <a:p>
                  <a:pPr algn="ctr"/>
                  <a14:m>
                    <m:oMath xmlns:m="http://schemas.openxmlformats.org/officeDocument/2006/math">
                      <m:sSub>
                        <m:sSubPr>
                          <m:ctrlPr>
                            <a:rPr lang="en-GB" sz="2000" i="1">
                              <a:latin typeface="Cambria Math" panose="02040503050406030204" pitchFamily="18" charset="0"/>
                              <a:ea typeface="Cambria Math" panose="02040503050406030204" pitchFamily="18" charset="0"/>
                            </a:rPr>
                          </m:ctrlPr>
                        </m:sSubPr>
                        <m:e>
                          <m:r>
                            <a:rPr lang="en-GB" sz="2000" i="1">
                              <a:latin typeface="Cambria Math" panose="02040503050406030204" pitchFamily="18" charset="0"/>
                              <a:ea typeface="Cambria Math" panose="02040503050406030204" pitchFamily="18" charset="0"/>
                            </a:rPr>
                            <m:t>𝜒</m:t>
                          </m:r>
                        </m:e>
                        <m:sub>
                          <m:r>
                            <m:rPr>
                              <m:sty m:val="p"/>
                            </m:rPr>
                            <a:rPr lang="en-GB" sz="2000">
                              <a:latin typeface="Cambria Math" panose="02040503050406030204" pitchFamily="18" charset="0"/>
                              <a:ea typeface="Cambria Math" panose="02040503050406030204" pitchFamily="18" charset="0"/>
                            </a:rPr>
                            <m:t>m</m:t>
                          </m:r>
                        </m:sub>
                      </m:sSub>
                    </m:oMath>
                  </a14:m>
                  <a:r>
                    <a:rPr lang="en-GB" sz="2000" dirty="0"/>
                    <a:t> (m</a:t>
                  </a:r>
                  <a14:m>
                    <m:oMath xmlns:m="http://schemas.openxmlformats.org/officeDocument/2006/math">
                      <m:r>
                        <a:rPr lang="en-GB" sz="2000" i="1" smtClean="0">
                          <a:latin typeface="Cambria Math" panose="02040503050406030204" pitchFamily="18" charset="0"/>
                          <a:ea typeface="Cambria Math" panose="02040503050406030204" pitchFamily="18" charset="0"/>
                        </a:rPr>
                        <m:t>∙</m:t>
                      </m:r>
                    </m:oMath>
                  </a14:m>
                  <a:r>
                    <a:rPr lang="en-GB" sz="2000" dirty="0"/>
                    <a:t>N</a:t>
                  </a:r>
                  <a:r>
                    <a:rPr lang="en-GB" sz="2000" baseline="30000" dirty="0"/>
                    <a:t>-1</a:t>
                  </a:r>
                  <a:r>
                    <a:rPr lang="en-GB" sz="2000" dirty="0"/>
                    <a:t>)</a:t>
                  </a:r>
                  <a:endParaRPr lang="en-DE" sz="2000" dirty="0"/>
                </a:p>
              </p:txBody>
            </p:sp>
          </mc:Choice>
          <mc:Fallback xmlns="">
            <p:sp>
              <p:nvSpPr>
                <p:cNvPr id="83" name="Rectangle 82">
                  <a:extLst>
                    <a:ext uri="{FF2B5EF4-FFF2-40B4-BE49-F238E27FC236}">
                      <a16:creationId xmlns:a16="http://schemas.microsoft.com/office/drawing/2014/main" id="{49E6C75D-A06D-5B40-2608-04823401DF9F}"/>
                    </a:ext>
                  </a:extLst>
                </p:cNvPr>
                <p:cNvSpPr>
                  <a:spLocks noRot="1" noChangeAspect="1" noMove="1" noResize="1" noEditPoints="1" noAdjustHandles="1" noChangeArrowheads="1" noChangeShapeType="1" noTextEdit="1"/>
                </p:cNvSpPr>
                <p:nvPr/>
              </p:nvSpPr>
              <p:spPr>
                <a:xfrm rot="16200000">
                  <a:off x="1858578" y="3373116"/>
                  <a:ext cx="2590708" cy="400110"/>
                </a:xfrm>
                <a:prstGeom prst="rect">
                  <a:avLst/>
                </a:prstGeom>
                <a:blipFill>
                  <a:blip r:embed="rId14"/>
                  <a:stretch>
                    <a:fillRect l="-9231" r="-27692"/>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4" name="TextBox 44">
                  <a:extLst>
                    <a:ext uri="{FF2B5EF4-FFF2-40B4-BE49-F238E27FC236}">
                      <a16:creationId xmlns:a16="http://schemas.microsoft.com/office/drawing/2014/main" id="{13137B41-DF18-581C-6334-2FA775B35426}"/>
                    </a:ext>
                  </a:extLst>
                </p:cNvPr>
                <p:cNvSpPr txBox="1"/>
                <p:nvPr/>
              </p:nvSpPr>
              <p:spPr>
                <a:xfrm>
                  <a:off x="5348965" y="2469897"/>
                  <a:ext cx="278346" cy="307777"/>
                </a:xfrm>
                <a:prstGeom prst="rect">
                  <a:avLst/>
                </a:prstGeom>
                <a:noFill/>
              </p:spPr>
              <p:txBody>
                <a:bodyPr wrap="none" lIns="0" tIns="0" rIns="0" bIns="0" rtlCol="0">
                  <a:spAutoFit/>
                </a:bodyPr>
                <a:lstStyle/>
                <a:p>
                  <a:pPr algn="ctr"/>
                  <a14:m>
                    <m:oMathPara xmlns:m="http://schemas.openxmlformats.org/officeDocument/2006/math">
                      <m:o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latin typeface="Cambria Math" panose="02040503050406030204" pitchFamily="18" charset="0"/>
                              </a:rPr>
                              <m:t>0</m:t>
                            </m:r>
                          </m:sub>
                        </m:sSub>
                      </m:oMath>
                    </m:oMathPara>
                  </a14:m>
                  <a:endParaRPr lang="en-DE" sz="2000" dirty="0">
                    <a:latin typeface="Calibri" panose="020F0502020204030204" pitchFamily="34" charset="0"/>
                  </a:endParaRPr>
                </a:p>
              </p:txBody>
            </p:sp>
          </mc:Choice>
          <mc:Fallback xmlns="">
            <p:sp>
              <p:nvSpPr>
                <p:cNvPr id="84" name="TextBox 44">
                  <a:extLst>
                    <a:ext uri="{FF2B5EF4-FFF2-40B4-BE49-F238E27FC236}">
                      <a16:creationId xmlns:a16="http://schemas.microsoft.com/office/drawing/2014/main" id="{13137B41-DF18-581C-6334-2FA775B35426}"/>
                    </a:ext>
                  </a:extLst>
                </p:cNvPr>
                <p:cNvSpPr txBox="1">
                  <a:spLocks noRot="1" noChangeAspect="1" noMove="1" noResize="1" noEditPoints="1" noAdjustHandles="1" noChangeArrowheads="1" noChangeShapeType="1" noTextEdit="1"/>
                </p:cNvSpPr>
                <p:nvPr/>
              </p:nvSpPr>
              <p:spPr>
                <a:xfrm>
                  <a:off x="5348965" y="2469897"/>
                  <a:ext cx="278346" cy="307777"/>
                </a:xfrm>
                <a:prstGeom prst="rect">
                  <a:avLst/>
                </a:prstGeom>
                <a:blipFill>
                  <a:blip r:embed="rId15"/>
                  <a:stretch>
                    <a:fillRect l="-41304" b="-33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5" name="TextBox 45">
                  <a:extLst>
                    <a:ext uri="{FF2B5EF4-FFF2-40B4-BE49-F238E27FC236}">
                      <a16:creationId xmlns:a16="http://schemas.microsoft.com/office/drawing/2014/main" id="{F4DE26F8-1C94-4E0D-9713-0F17C2B28BBE}"/>
                    </a:ext>
                  </a:extLst>
                </p:cNvPr>
                <p:cNvSpPr txBox="1"/>
                <p:nvPr/>
              </p:nvSpPr>
              <p:spPr>
                <a:xfrm>
                  <a:off x="5990257" y="3801606"/>
                  <a:ext cx="470321" cy="307777"/>
                </a:xfrm>
                <a:prstGeom prst="rect">
                  <a:avLst/>
                </a:prstGeom>
                <a:noFill/>
              </p:spPr>
              <p:txBody>
                <a:bodyPr wrap="none" lIns="0" tIns="0" rIns="0" bIns="0" rtlCol="0">
                  <a:spAutoFit/>
                </a:bodyPr>
                <a:lstStyle/>
                <a:p>
                  <a:pPr algn="ctr"/>
                  <a14:m>
                    <m:oMathPara xmlns:m="http://schemas.openxmlformats.org/officeDocument/2006/math">
                      <m:o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𝑓</m:t>
                            </m:r>
                          </m:e>
                          <m:sup>
                            <m:r>
                              <a:rPr lang="en-GB" sz="2000" b="0" i="1" smtClean="0">
                                <a:latin typeface="Cambria Math" panose="02040503050406030204" pitchFamily="18" charset="0"/>
                              </a:rPr>
                              <m:t>−2</m:t>
                            </m:r>
                          </m:sup>
                        </m:sSup>
                      </m:oMath>
                    </m:oMathPara>
                  </a14:m>
                  <a:endParaRPr lang="en-DE" sz="2000" dirty="0">
                    <a:latin typeface="Calibri" panose="020F0502020204030204" pitchFamily="34" charset="0"/>
                  </a:endParaRPr>
                </a:p>
              </p:txBody>
            </p:sp>
          </mc:Choice>
          <mc:Fallback xmlns="">
            <p:sp>
              <p:nvSpPr>
                <p:cNvPr id="85" name="TextBox 45">
                  <a:extLst>
                    <a:ext uri="{FF2B5EF4-FFF2-40B4-BE49-F238E27FC236}">
                      <a16:creationId xmlns:a16="http://schemas.microsoft.com/office/drawing/2014/main" id="{F4DE26F8-1C94-4E0D-9713-0F17C2B28BBE}"/>
                    </a:ext>
                  </a:extLst>
                </p:cNvPr>
                <p:cNvSpPr txBox="1">
                  <a:spLocks noRot="1" noChangeAspect="1" noMove="1" noResize="1" noEditPoints="1" noAdjustHandles="1" noChangeArrowheads="1" noChangeShapeType="1" noTextEdit="1"/>
                </p:cNvSpPr>
                <p:nvPr/>
              </p:nvSpPr>
              <p:spPr>
                <a:xfrm>
                  <a:off x="5990257" y="3801606"/>
                  <a:ext cx="470321" cy="307777"/>
                </a:xfrm>
                <a:prstGeom prst="rect">
                  <a:avLst/>
                </a:prstGeom>
                <a:blipFill>
                  <a:blip r:embed="rId16"/>
                  <a:stretch>
                    <a:fillRect l="-24675" t="-2000" b="-34000"/>
                  </a:stretch>
                </a:blipFill>
              </p:spPr>
              <p:txBody>
                <a:bodyPr/>
                <a:lstStyle/>
                <a:p>
                  <a:r>
                    <a:rPr lang="fr-FR">
                      <a:noFill/>
                    </a:rPr>
                    <a:t> </a:t>
                  </a:r>
                </a:p>
              </p:txBody>
            </p:sp>
          </mc:Fallback>
        </mc:AlternateContent>
        <p:cxnSp>
          <p:nvCxnSpPr>
            <p:cNvPr id="87" name="Straight Arrow Connector 47">
              <a:extLst>
                <a:ext uri="{FF2B5EF4-FFF2-40B4-BE49-F238E27FC236}">
                  <a16:creationId xmlns:a16="http://schemas.microsoft.com/office/drawing/2014/main" id="{9EFF8854-ADCF-652F-BD46-A11EF658710F}"/>
                </a:ext>
              </a:extLst>
            </p:cNvPr>
            <p:cNvCxnSpPr>
              <a:cxnSpLocks/>
            </p:cNvCxnSpPr>
            <p:nvPr/>
          </p:nvCxnSpPr>
          <p:spPr>
            <a:xfrm>
              <a:off x="3859465" y="3705771"/>
              <a:ext cx="216598" cy="444224"/>
            </a:xfrm>
            <a:prstGeom prst="straightConnector1">
              <a:avLst/>
            </a:prstGeom>
            <a:ln w="38100">
              <a:solidFill>
                <a:srgbClr val="00B05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TextBox 48">
                  <a:extLst>
                    <a:ext uri="{FF2B5EF4-FFF2-40B4-BE49-F238E27FC236}">
                      <a16:creationId xmlns:a16="http://schemas.microsoft.com/office/drawing/2014/main" id="{5855C6FA-7070-FA38-76E3-781E6D0FD812}"/>
                    </a:ext>
                  </a:extLst>
                </p:cNvPr>
                <p:cNvSpPr txBox="1"/>
                <p:nvPr/>
              </p:nvSpPr>
              <p:spPr>
                <a:xfrm>
                  <a:off x="4061596" y="4195699"/>
                  <a:ext cx="1469440" cy="313804"/>
                </a:xfrm>
                <a:prstGeom prst="rect">
                  <a:avLst/>
                </a:prstGeom>
                <a:noFill/>
              </p:spPr>
              <p:txBody>
                <a:bodyPr wrap="none" lIns="0" tIns="0" rIns="0" bIns="0" rtlCol="0">
                  <a:spAutoFit/>
                </a:bodyPr>
                <a:lstStyle/>
                <a:p>
                  <a:pPr algn="ctr"/>
                  <a14:m>
                    <m:oMathPara xmlns:m="http://schemas.openxmlformats.org/officeDocument/2006/math">
                      <m:oMath>
                        <m:r>
                          <a:rPr lang="en-GB" sz="2000" i="1" smtClean="0">
                            <a:latin typeface="Cambria Math" panose="02040503050406030204" pitchFamily="18" charset="0"/>
                            <a:ea typeface="Cambria Math" panose="02040503050406030204" pitchFamily="18" charset="0"/>
                          </a:rPr>
                          <m:t>∝</m:t>
                        </m:r>
                        <m:r>
                          <a:rPr lang="en-GB" sz="2000" b="0" i="1" smtClean="0">
                            <a:latin typeface="Cambria Math" panose="02040503050406030204" pitchFamily="18" charset="0"/>
                            <a:ea typeface="Cambria Math" panose="02040503050406030204" pitchFamily="18" charset="0"/>
                          </a:rPr>
                          <m:t>1/(</m:t>
                        </m:r>
                        <m:r>
                          <a:rPr lang="en-GB" sz="2000" b="0" i="1" smtClean="0">
                            <a:latin typeface="Cambria Math" panose="02040503050406030204" pitchFamily="18" charset="0"/>
                            <a:ea typeface="Cambria Math" panose="02040503050406030204" pitchFamily="18" charset="0"/>
                          </a:rPr>
                          <m:t>𝑚</m:t>
                        </m:r>
                        <m:r>
                          <a:rPr lang="en-GB" sz="2000" b="0" i="1" smtClean="0">
                            <a:latin typeface="Cambria Math" panose="02040503050406030204" pitchFamily="18" charset="0"/>
                            <a:ea typeface="Cambria Math" panose="02040503050406030204" pitchFamily="18" charset="0"/>
                          </a:rPr>
                          <m:t>∙</m:t>
                        </m:r>
                        <m:sSubSup>
                          <m:sSubSupPr>
                            <m:ctrlPr>
                              <a:rPr lang="en-GB" sz="2000" b="0" i="1" smtClean="0">
                                <a:latin typeface="Cambria Math" panose="02040503050406030204" pitchFamily="18" charset="0"/>
                                <a:ea typeface="Cambria Math" panose="02040503050406030204" pitchFamily="18" charset="0"/>
                              </a:rPr>
                            </m:ctrlPr>
                          </m:sSubSupPr>
                          <m:e>
                            <m:r>
                              <a:rPr lang="en-GB" sz="2000" b="0" i="1" smtClean="0">
                                <a:latin typeface="Cambria Math" panose="02040503050406030204" pitchFamily="18" charset="0"/>
                                <a:ea typeface="Cambria Math" panose="02040503050406030204" pitchFamily="18" charset="0"/>
                              </a:rPr>
                              <m:t>𝑓</m:t>
                            </m:r>
                          </m:e>
                          <m:sub>
                            <m:r>
                              <a:rPr lang="en-GB" sz="2000" b="0" i="1" smtClean="0">
                                <a:latin typeface="Cambria Math" panose="02040503050406030204" pitchFamily="18" charset="0"/>
                                <a:ea typeface="Cambria Math" panose="02040503050406030204" pitchFamily="18" charset="0"/>
                              </a:rPr>
                              <m:t>0</m:t>
                            </m:r>
                          </m:sub>
                          <m:sup>
                            <m:r>
                              <a:rPr lang="en-GB" sz="2000" b="0" i="1" smtClean="0">
                                <a:latin typeface="Cambria Math" panose="02040503050406030204" pitchFamily="18" charset="0"/>
                                <a:ea typeface="Cambria Math" panose="02040503050406030204" pitchFamily="18" charset="0"/>
                              </a:rPr>
                              <m:t>2</m:t>
                            </m:r>
                          </m:sup>
                        </m:sSubSup>
                        <m:r>
                          <a:rPr lang="en-GB" sz="2000" b="0" i="1" smtClean="0">
                            <a:latin typeface="Cambria Math" panose="02040503050406030204" pitchFamily="18" charset="0"/>
                            <a:ea typeface="Cambria Math" panose="02040503050406030204" pitchFamily="18" charset="0"/>
                          </a:rPr>
                          <m:t>)</m:t>
                        </m:r>
                      </m:oMath>
                    </m:oMathPara>
                  </a14:m>
                  <a:endParaRPr lang="en-DE" sz="2000" dirty="0">
                    <a:latin typeface="Calibri" panose="020F0502020204030204" pitchFamily="34" charset="0"/>
                  </a:endParaRPr>
                </a:p>
              </p:txBody>
            </p:sp>
          </mc:Choice>
          <mc:Fallback xmlns="">
            <p:sp>
              <p:nvSpPr>
                <p:cNvPr id="88" name="TextBox 48">
                  <a:extLst>
                    <a:ext uri="{FF2B5EF4-FFF2-40B4-BE49-F238E27FC236}">
                      <a16:creationId xmlns:a16="http://schemas.microsoft.com/office/drawing/2014/main" id="{5855C6FA-7070-FA38-76E3-781E6D0FD812}"/>
                    </a:ext>
                  </a:extLst>
                </p:cNvPr>
                <p:cNvSpPr txBox="1">
                  <a:spLocks noRot="1" noChangeAspect="1" noMove="1" noResize="1" noEditPoints="1" noAdjustHandles="1" noChangeArrowheads="1" noChangeShapeType="1" noTextEdit="1"/>
                </p:cNvSpPr>
                <p:nvPr/>
              </p:nvSpPr>
              <p:spPr>
                <a:xfrm>
                  <a:off x="4061596" y="4195699"/>
                  <a:ext cx="1469440" cy="313804"/>
                </a:xfrm>
                <a:prstGeom prst="rect">
                  <a:avLst/>
                </a:prstGeom>
                <a:blipFill>
                  <a:blip r:embed="rId17"/>
                  <a:stretch>
                    <a:fillRect l="-4149" r="-4149" b="-32692"/>
                  </a:stretch>
                </a:blipFill>
              </p:spPr>
              <p:txBody>
                <a:bodyPr/>
                <a:lstStyle/>
                <a:p>
                  <a:r>
                    <a:rPr lang="fr-FR">
                      <a:noFill/>
                    </a:rPr>
                    <a:t> </a:t>
                  </a:r>
                </a:p>
              </p:txBody>
            </p:sp>
          </mc:Fallback>
        </mc:AlternateContent>
        <p:sp>
          <p:nvSpPr>
            <p:cNvPr id="91" name="TextBox 51">
              <a:extLst>
                <a:ext uri="{FF2B5EF4-FFF2-40B4-BE49-F238E27FC236}">
                  <a16:creationId xmlns:a16="http://schemas.microsoft.com/office/drawing/2014/main" id="{B205A614-56F4-C5D0-0EAE-5E9BC4DF68BB}"/>
                </a:ext>
              </a:extLst>
            </p:cNvPr>
            <p:cNvSpPr txBox="1"/>
            <p:nvPr/>
          </p:nvSpPr>
          <p:spPr>
            <a:xfrm>
              <a:off x="3478366" y="1877708"/>
              <a:ext cx="3450348" cy="400110"/>
            </a:xfrm>
            <a:prstGeom prst="rect">
              <a:avLst/>
            </a:prstGeom>
            <a:noFill/>
            <a:ln>
              <a:noFill/>
            </a:ln>
          </p:spPr>
          <p:txBody>
            <a:bodyPr wrap="square" rtlCol="0">
              <a:spAutoFit/>
            </a:bodyPr>
            <a:lstStyle/>
            <a:p>
              <a:pPr algn="ctr"/>
              <a:r>
                <a:rPr lang="en-GB" sz="2000" dirty="0">
                  <a:latin typeface="Calibri" panose="020F0502020204030204" pitchFamily="34" charset="0"/>
                </a:rPr>
                <a:t>Mechanical susceptibility</a:t>
              </a:r>
              <a:endParaRPr lang="en-DE" sz="2000" dirty="0">
                <a:latin typeface="Calibri" panose="020F0502020204030204" pitchFamily="34" charset="0"/>
              </a:endParaRPr>
            </a:p>
          </p:txBody>
        </p:sp>
        <p:sp>
          <p:nvSpPr>
            <p:cNvPr id="92" name="TextBox 2">
              <a:extLst>
                <a:ext uri="{FF2B5EF4-FFF2-40B4-BE49-F238E27FC236}">
                  <a16:creationId xmlns:a16="http://schemas.microsoft.com/office/drawing/2014/main" id="{79D6D3CE-92C7-0281-2031-9D123ABDF9DF}"/>
                </a:ext>
              </a:extLst>
            </p:cNvPr>
            <p:cNvSpPr txBox="1"/>
            <p:nvPr/>
          </p:nvSpPr>
          <p:spPr>
            <a:xfrm>
              <a:off x="3478366" y="4868526"/>
              <a:ext cx="3418633" cy="369332"/>
            </a:xfrm>
            <a:prstGeom prst="rect">
              <a:avLst/>
            </a:prstGeom>
            <a:noFill/>
          </p:spPr>
          <p:txBody>
            <a:bodyPr wrap="square" rtlCol="0">
              <a:spAutoFit/>
            </a:bodyPr>
            <a:lstStyle/>
            <a:p>
              <a:pPr algn="ctr"/>
              <a:r>
                <a:rPr lang="en-GB" dirty="0">
                  <a:latin typeface="Calibri" panose="020F0502020204030204" pitchFamily="34" charset="0"/>
                </a:rPr>
                <a:t>Frequency</a:t>
              </a:r>
              <a:endParaRPr lang="en-DE" dirty="0">
                <a:latin typeface="Calibri" panose="020F0502020204030204" pitchFamily="34" charset="0"/>
              </a:endParaRPr>
            </a:p>
          </p:txBody>
        </p:sp>
      </p:grpSp>
    </p:spTree>
    <p:extLst>
      <p:ext uri="{BB962C8B-B14F-4D97-AF65-F5344CB8AC3E}">
        <p14:creationId xmlns:p14="http://schemas.microsoft.com/office/powerpoint/2010/main" val="142204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5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25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250"/>
                                        <p:tgtEl>
                                          <p:spTgt spid="47"/>
                                        </p:tgtEl>
                                      </p:cBhvr>
                                    </p:animEffect>
                                  </p:childTnLst>
                                </p:cTn>
                              </p:par>
                              <p:par>
                                <p:cTn id="14" presetID="10" presetClass="entr" presetSubtype="0"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25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250"/>
                                        <p:tgtEl>
                                          <p:spTgt spid="5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fade">
                                      <p:cBhvr>
                                        <p:cTn id="26" dur="250"/>
                                        <p:tgtEl>
                                          <p:spTgt spid="117"/>
                                        </p:tgtEl>
                                      </p:cBhvr>
                                    </p:animEffect>
                                  </p:childTnLst>
                                </p:cTn>
                              </p:par>
                              <p:par>
                                <p:cTn id="27" presetID="10"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animEffect transition="in" filter="fade">
                                      <p:cBhvr>
                                        <p:cTn id="29" dur="250"/>
                                        <p:tgtEl>
                                          <p:spTgt spid="11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path" presetSubtype="0" accel="50000" decel="50000" fill="hold" nodeType="clickEffect">
                                  <p:stCondLst>
                                    <p:cond delay="0"/>
                                  </p:stCondLst>
                                  <p:childTnLst>
                                    <p:animMotion origin="layout" path="M 3.95833E-6 3.33333E-6 L 0.29622 3.33333E-6 " pathEditMode="relative" rAng="0" ptsTypes="AA">
                                      <p:cBhvr>
                                        <p:cTn id="33" dur="1000" fill="hold"/>
                                        <p:tgtEl>
                                          <p:spTgt spid="117"/>
                                        </p:tgtEl>
                                        <p:attrNameLst>
                                          <p:attrName>ppt_x</p:attrName>
                                          <p:attrName>ppt_y</p:attrName>
                                        </p:attrNameLst>
                                      </p:cBhvr>
                                      <p:rCtr x="14805" y="0"/>
                                    </p:animMotion>
                                  </p:childTnLst>
                                </p:cTn>
                              </p:par>
                              <p:par>
                                <p:cTn id="34" presetID="42" presetClass="path" presetSubtype="0" accel="50000" decel="50000" fill="hold" nodeType="withEffect">
                                  <p:stCondLst>
                                    <p:cond delay="0"/>
                                  </p:stCondLst>
                                  <p:childTnLst>
                                    <p:animMotion origin="layout" path="M 3.95833E-6 4.81481E-6 L 0.29622 4.81481E-6 " pathEditMode="relative" rAng="0" ptsTypes="AA">
                                      <p:cBhvr>
                                        <p:cTn id="35" dur="1000" fill="hold"/>
                                        <p:tgtEl>
                                          <p:spTgt spid="116"/>
                                        </p:tgtEl>
                                        <p:attrNameLst>
                                          <p:attrName>ppt_x</p:attrName>
                                          <p:attrName>ppt_y</p:attrName>
                                        </p:attrNameLst>
                                      </p:cBhvr>
                                      <p:rCtr x="14805" y="0"/>
                                    </p:animMotion>
                                  </p:childTnLst>
                                </p:cTn>
                              </p:par>
                            </p:childTnLst>
                          </p:cTn>
                        </p:par>
                      </p:childTnLst>
                    </p:cTn>
                  </p:par>
                  <p:par>
                    <p:cTn id="36" fill="hold">
                      <p:stCondLst>
                        <p:cond delay="indefinite"/>
                      </p:stCondLst>
                      <p:childTnLst>
                        <p:par>
                          <p:cTn id="37" fill="hold">
                            <p:stCondLst>
                              <p:cond delay="0"/>
                            </p:stCondLst>
                            <p:childTnLst>
                              <p:par>
                                <p:cTn id="38" presetID="45" presetClass="exit" presetSubtype="0" fill="hold" nodeType="clickEffect">
                                  <p:stCondLst>
                                    <p:cond delay="0"/>
                                  </p:stCondLst>
                                  <p:childTnLst>
                                    <p:animEffect transition="out" filter="fade">
                                      <p:cBhvr>
                                        <p:cTn id="39" dur="1000"/>
                                        <p:tgtEl>
                                          <p:spTgt spid="117"/>
                                        </p:tgtEl>
                                      </p:cBhvr>
                                    </p:animEffect>
                                    <p:anim calcmode="lin" valueType="num">
                                      <p:cBhvr>
                                        <p:cTn id="40" dur="1000"/>
                                        <p:tgtEl>
                                          <p:spTgt spid="11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1" dur="1000"/>
                                        <p:tgtEl>
                                          <p:spTgt spid="117"/>
                                        </p:tgtEl>
                                        <p:attrNameLst>
                                          <p:attrName>ppt_h</p:attrName>
                                        </p:attrNameLst>
                                      </p:cBhvr>
                                      <p:tavLst>
                                        <p:tav tm="0">
                                          <p:val>
                                            <p:strVal val="ppt_h"/>
                                          </p:val>
                                        </p:tav>
                                        <p:tav tm="100000">
                                          <p:val>
                                            <p:strVal val="ppt_h"/>
                                          </p:val>
                                        </p:tav>
                                      </p:tavLst>
                                    </p:anim>
                                    <p:set>
                                      <p:cBhvr>
                                        <p:cTn id="42" dur="1" fill="hold">
                                          <p:stCondLst>
                                            <p:cond delay="999"/>
                                          </p:stCondLst>
                                        </p:cTn>
                                        <p:tgtEl>
                                          <p:spTgt spid="117"/>
                                        </p:tgtEl>
                                        <p:attrNameLst>
                                          <p:attrName>style.visibility</p:attrName>
                                        </p:attrNameLst>
                                      </p:cBhvr>
                                      <p:to>
                                        <p:strVal val="hidden"/>
                                      </p:to>
                                    </p:set>
                                  </p:childTnLst>
                                </p:cTn>
                              </p:par>
                              <p:par>
                                <p:cTn id="43" presetID="45" presetClass="exit" presetSubtype="0" fill="hold" nodeType="withEffect">
                                  <p:stCondLst>
                                    <p:cond delay="0"/>
                                  </p:stCondLst>
                                  <p:childTnLst>
                                    <p:animEffect transition="out" filter="fade">
                                      <p:cBhvr>
                                        <p:cTn id="44" dur="1000"/>
                                        <p:tgtEl>
                                          <p:spTgt spid="116"/>
                                        </p:tgtEl>
                                      </p:cBhvr>
                                    </p:animEffect>
                                    <p:anim calcmode="lin" valueType="num">
                                      <p:cBhvr>
                                        <p:cTn id="45" dur="1000"/>
                                        <p:tgtEl>
                                          <p:spTgt spid="1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6" dur="1000"/>
                                        <p:tgtEl>
                                          <p:spTgt spid="116"/>
                                        </p:tgtEl>
                                        <p:attrNameLst>
                                          <p:attrName>ppt_h</p:attrName>
                                        </p:attrNameLst>
                                      </p:cBhvr>
                                      <p:tavLst>
                                        <p:tav tm="0">
                                          <p:val>
                                            <p:strVal val="ppt_h"/>
                                          </p:val>
                                        </p:tav>
                                        <p:tav tm="100000">
                                          <p:val>
                                            <p:strVal val="ppt_h"/>
                                          </p:val>
                                        </p:tav>
                                      </p:tavLst>
                                    </p:anim>
                                    <p:set>
                                      <p:cBhvr>
                                        <p:cTn id="47" dur="1" fill="hold">
                                          <p:stCondLst>
                                            <p:cond delay="999"/>
                                          </p:stCondLst>
                                        </p:cTn>
                                        <p:tgtEl>
                                          <p:spTgt spid="116"/>
                                        </p:tgtEl>
                                        <p:attrNameLst>
                                          <p:attrName>style.visibility</p:attrName>
                                        </p:attrNameLst>
                                      </p:cBhvr>
                                      <p:to>
                                        <p:strVal val="hidden"/>
                                      </p:to>
                                    </p:set>
                                  </p:childTnLst>
                                </p:cTn>
                              </p:par>
                              <p:par>
                                <p:cTn id="48" presetID="45" presetClass="entr" presetSubtype="0" fill="hold" nodeType="withEffect">
                                  <p:stCondLst>
                                    <p:cond delay="0"/>
                                  </p:stCondLst>
                                  <p:childTnLst>
                                    <p:set>
                                      <p:cBhvr>
                                        <p:cTn id="49" dur="1" fill="hold">
                                          <p:stCondLst>
                                            <p:cond delay="0"/>
                                          </p:stCondLst>
                                        </p:cTn>
                                        <p:tgtEl>
                                          <p:spTgt spid="118"/>
                                        </p:tgtEl>
                                        <p:attrNameLst>
                                          <p:attrName>style.visibility</p:attrName>
                                        </p:attrNameLst>
                                      </p:cBhvr>
                                      <p:to>
                                        <p:strVal val="visible"/>
                                      </p:to>
                                    </p:set>
                                    <p:animEffect transition="in" filter="fade">
                                      <p:cBhvr>
                                        <p:cTn id="50" dur="1000"/>
                                        <p:tgtEl>
                                          <p:spTgt spid="118"/>
                                        </p:tgtEl>
                                      </p:cBhvr>
                                    </p:animEffect>
                                    <p:anim calcmode="lin" valueType="num">
                                      <p:cBhvr>
                                        <p:cTn id="51" dur="1000" fill="hold"/>
                                        <p:tgtEl>
                                          <p:spTgt spid="118"/>
                                        </p:tgtEl>
                                        <p:attrNameLst>
                                          <p:attrName>ppt_w</p:attrName>
                                        </p:attrNameLst>
                                      </p:cBhvr>
                                      <p:tavLst>
                                        <p:tav tm="0" fmla="#ppt_w*sin(2.5*pi*$)">
                                          <p:val>
                                            <p:fltVal val="0"/>
                                          </p:val>
                                        </p:tav>
                                        <p:tav tm="100000">
                                          <p:val>
                                            <p:fltVal val="1"/>
                                          </p:val>
                                        </p:tav>
                                      </p:tavLst>
                                    </p:anim>
                                    <p:anim calcmode="lin" valueType="num">
                                      <p:cBhvr>
                                        <p:cTn id="52" dur="1000" fill="hold"/>
                                        <p:tgtEl>
                                          <p:spTgt spid="118"/>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70833E-6 7.40741E-7 L -0.11953 7.40741E-7 " pathEditMode="relative" rAng="0" ptsTypes="AA">
                                      <p:cBhvr>
                                        <p:cTn id="56" dur="1000" fill="hold"/>
                                        <p:tgtEl>
                                          <p:spTgt spid="118"/>
                                        </p:tgtEl>
                                        <p:attrNameLst>
                                          <p:attrName>ppt_x</p:attrName>
                                          <p:attrName>ppt_y</p:attrName>
                                        </p:attrNameLst>
                                      </p:cBhvr>
                                      <p:rCtr x="-5977" y="0"/>
                                    </p:animMotion>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19"/>
                                        </p:tgtEl>
                                        <p:attrNameLst>
                                          <p:attrName>style.visibility</p:attrName>
                                        </p:attrNameLst>
                                      </p:cBhvr>
                                      <p:to>
                                        <p:strVal val="visible"/>
                                      </p:to>
                                    </p:set>
                                  </p:childTnLst>
                                </p:cTn>
                              </p:par>
                              <p:par>
                                <p:cTn id="61" presetID="42" presetClass="path" presetSubtype="0" accel="50000" decel="50000" fill="hold" nodeType="withEffect">
                                  <p:stCondLst>
                                    <p:cond delay="0"/>
                                  </p:stCondLst>
                                  <p:childTnLst>
                                    <p:animMotion origin="layout" path="M -1.04167E-6 1.11111E-6 L -1.04167E-6 0.13727 " pathEditMode="relative" rAng="0" ptsTypes="AA">
                                      <p:cBhvr>
                                        <p:cTn id="62" dur="1000" fill="hold"/>
                                        <p:tgtEl>
                                          <p:spTgt spid="119"/>
                                        </p:tgtEl>
                                        <p:attrNameLst>
                                          <p:attrName>ppt_x</p:attrName>
                                          <p:attrName>ppt_y</p:attrName>
                                        </p:attrNameLst>
                                      </p:cBhvr>
                                      <p:rCtr x="0" y="6852"/>
                                    </p:animMotion>
                                  </p:childTnLst>
                                </p:cTn>
                              </p:par>
                              <p:par>
                                <p:cTn id="63" presetID="1" presetClass="exit" presetSubtype="0" fill="hold" nodeType="withEffect">
                                  <p:stCondLst>
                                    <p:cond delay="0"/>
                                  </p:stCondLst>
                                  <p:childTnLst>
                                    <p:set>
                                      <p:cBhvr>
                                        <p:cTn id="64" dur="1" fill="hold">
                                          <p:stCondLst>
                                            <p:cond delay="0"/>
                                          </p:stCondLst>
                                        </p:cTn>
                                        <p:tgtEl>
                                          <p:spTgt spid="118"/>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20"/>
                                        </p:tgtEl>
                                        <p:attrNameLst>
                                          <p:attrName>style.visibility</p:attrName>
                                        </p:attrNameLst>
                                      </p:cBhvr>
                                      <p:to>
                                        <p:strVal val="visible"/>
                                      </p:to>
                                    </p:set>
                                  </p:childTnLst>
                                </p:cTn>
                              </p:par>
                              <p:par>
                                <p:cTn id="69" presetID="42" presetClass="path" presetSubtype="0" accel="50000" decel="50000" fill="hold" nodeType="withEffect">
                                  <p:stCondLst>
                                    <p:cond delay="0"/>
                                  </p:stCondLst>
                                  <p:childTnLst>
                                    <p:animMotion origin="layout" path="M -1.875E-6 -4.44444E-6 L -0.09713 -4.44444E-6 " pathEditMode="relative" rAng="0" ptsTypes="AA">
                                      <p:cBhvr>
                                        <p:cTn id="70" dur="1000" fill="hold"/>
                                        <p:tgtEl>
                                          <p:spTgt spid="120"/>
                                        </p:tgtEl>
                                        <p:attrNameLst>
                                          <p:attrName>ppt_x</p:attrName>
                                          <p:attrName>ppt_y</p:attrName>
                                        </p:attrNameLst>
                                      </p:cBhvr>
                                      <p:rCtr x="-4857" y="0"/>
                                    </p:animMotion>
                                  </p:childTnLst>
                                </p:cTn>
                              </p:par>
                              <p:par>
                                <p:cTn id="71" presetID="42" presetClass="path" presetSubtype="0" accel="50000" decel="50000" fill="hold" nodeType="withEffect">
                                  <p:stCondLst>
                                    <p:cond delay="0"/>
                                  </p:stCondLst>
                                  <p:childTnLst>
                                    <p:animMotion origin="layout" path="M -1.04167E-6 0.13727 L -1.04167E-6 0.25 " pathEditMode="relative" rAng="0" ptsTypes="AA">
                                      <p:cBhvr>
                                        <p:cTn id="72" dur="1000" fill="hold"/>
                                        <p:tgtEl>
                                          <p:spTgt spid="119"/>
                                        </p:tgtEl>
                                        <p:attrNameLst>
                                          <p:attrName>ppt_x</p:attrName>
                                          <p:attrName>ppt_y</p:attrName>
                                        </p:attrNameLst>
                                      </p:cBhvr>
                                      <p:rCtr x="0" y="5718"/>
                                    </p:animMotion>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119"/>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20"/>
                                        </p:tgtEl>
                                        <p:attrNameLst>
                                          <p:attrName>style.visibility</p:attrName>
                                        </p:attrNameLst>
                                      </p:cBhvr>
                                      <p:to>
                                        <p:strVal val="hidden"/>
                                      </p:to>
                                    </p:set>
                                  </p:childTnLst>
                                </p:cTn>
                              </p:par>
                              <p:par>
                                <p:cTn id="79" presetID="10" presetClass="entr" presetSubtype="0" fill="hold" nodeType="withEffect">
                                  <p:stCondLst>
                                    <p:cond delay="0"/>
                                  </p:stCondLst>
                                  <p:childTnLst>
                                    <p:set>
                                      <p:cBhvr>
                                        <p:cTn id="80" dur="1" fill="hold">
                                          <p:stCondLst>
                                            <p:cond delay="0"/>
                                          </p:stCondLst>
                                        </p:cTn>
                                        <p:tgtEl>
                                          <p:spTgt spid="138"/>
                                        </p:tgtEl>
                                        <p:attrNameLst>
                                          <p:attrName>style.visibility</p:attrName>
                                        </p:attrNameLst>
                                      </p:cBhvr>
                                      <p:to>
                                        <p:strVal val="visible"/>
                                      </p:to>
                                    </p:set>
                                    <p:animEffect transition="in" filter="fade">
                                      <p:cBhvr>
                                        <p:cTn id="81" dur="250"/>
                                        <p:tgtEl>
                                          <p:spTgt spid="138"/>
                                        </p:tgtEl>
                                      </p:cBhvr>
                                    </p:animEffect>
                                  </p:childTnLst>
                                </p:cTn>
                              </p:par>
                              <p:par>
                                <p:cTn id="82" presetID="10" presetClass="entr" presetSubtype="0" fill="hold" nodeType="withEffect">
                                  <p:stCondLst>
                                    <p:cond delay="0"/>
                                  </p:stCondLst>
                                  <p:childTnLst>
                                    <p:set>
                                      <p:cBhvr>
                                        <p:cTn id="83" dur="1" fill="hold">
                                          <p:stCondLst>
                                            <p:cond delay="0"/>
                                          </p:stCondLst>
                                        </p:cTn>
                                        <p:tgtEl>
                                          <p:spTgt spid="137"/>
                                        </p:tgtEl>
                                        <p:attrNameLst>
                                          <p:attrName>style.visibility</p:attrName>
                                        </p:attrNameLst>
                                      </p:cBhvr>
                                      <p:to>
                                        <p:strVal val="visible"/>
                                      </p:to>
                                    </p:set>
                                    <p:animEffect transition="in" filter="fade">
                                      <p:cBhvr>
                                        <p:cTn id="84" dur="250"/>
                                        <p:tgtEl>
                                          <p:spTgt spid="137"/>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nodeType="clickEffect">
                                  <p:stCondLst>
                                    <p:cond delay="0"/>
                                  </p:stCondLst>
                                  <p:childTnLst>
                                    <p:animMotion origin="layout" path="M 2.08333E-7 -2.59259E-6 L -0.07422 -2.59259E-6 " pathEditMode="relative" rAng="0" ptsTypes="AA">
                                      <p:cBhvr>
                                        <p:cTn id="88" dur="1000" fill="hold"/>
                                        <p:tgtEl>
                                          <p:spTgt spid="138"/>
                                        </p:tgtEl>
                                        <p:attrNameLst>
                                          <p:attrName>ppt_x</p:attrName>
                                          <p:attrName>ppt_y</p:attrName>
                                        </p:attrNameLst>
                                      </p:cBhvr>
                                      <p:rCtr x="-3711" y="0"/>
                                    </p:animMotion>
                                  </p:childTnLst>
                                </p:cTn>
                              </p:par>
                              <p:par>
                                <p:cTn id="89" presetID="42" presetClass="path" presetSubtype="0" accel="50000" decel="50000" fill="hold" nodeType="withEffect">
                                  <p:stCondLst>
                                    <p:cond delay="0"/>
                                  </p:stCondLst>
                                  <p:childTnLst>
                                    <p:animMotion origin="layout" path="M 2.08333E-7 -2.96296E-6 L -0.07422 -2.96296E-6 " pathEditMode="relative" rAng="0" ptsTypes="AA">
                                      <p:cBhvr>
                                        <p:cTn id="90" dur="1000" fill="hold"/>
                                        <p:tgtEl>
                                          <p:spTgt spid="137"/>
                                        </p:tgtEl>
                                        <p:attrNameLst>
                                          <p:attrName>ppt_x</p:attrName>
                                          <p:attrName>ppt_y</p:attrName>
                                        </p:attrNameLst>
                                      </p:cBhvr>
                                      <p:rCtr x="-3711" y="0"/>
                                    </p:animMotion>
                                  </p:childTnLst>
                                </p:cTn>
                              </p:par>
                            </p:childTnLst>
                          </p:cTn>
                        </p:par>
                      </p:childTnLst>
                    </p:cTn>
                  </p:par>
                  <p:par>
                    <p:cTn id="91" fill="hold">
                      <p:stCondLst>
                        <p:cond delay="indefinite"/>
                      </p:stCondLst>
                      <p:childTnLst>
                        <p:par>
                          <p:cTn id="92" fill="hold">
                            <p:stCondLst>
                              <p:cond delay="0"/>
                            </p:stCondLst>
                            <p:childTnLst>
                              <p:par>
                                <p:cTn id="93" presetID="42" presetClass="path" presetSubtype="0" accel="50000" decel="50000" fill="hold" nodeType="clickEffect">
                                  <p:stCondLst>
                                    <p:cond delay="0"/>
                                  </p:stCondLst>
                                  <p:childTnLst>
                                    <p:animMotion origin="layout" path="M -0.07422 -2.96296E-6 L -0.16328 -2.96296E-6 " pathEditMode="relative" rAng="0" ptsTypes="AA">
                                      <p:cBhvr>
                                        <p:cTn id="94" dur="1000" fill="hold"/>
                                        <p:tgtEl>
                                          <p:spTgt spid="137"/>
                                        </p:tgtEl>
                                        <p:attrNameLst>
                                          <p:attrName>ppt_x</p:attrName>
                                          <p:attrName>ppt_y</p:attrName>
                                        </p:attrNameLst>
                                      </p:cBhvr>
                                      <p:rCtr x="-4453" y="0"/>
                                    </p:animMotion>
                                  </p:childTnLst>
                                </p:cTn>
                              </p:par>
                              <p:par>
                                <p:cTn id="95" presetID="42" presetClass="path" presetSubtype="0" accel="50000" decel="50000" fill="hold" nodeType="withEffect">
                                  <p:stCondLst>
                                    <p:cond delay="0"/>
                                  </p:stCondLst>
                                  <p:childTnLst>
                                    <p:animMotion origin="layout" path="M -0.07422 -2.59259E-6 L -0.16328 -2.59259E-6 " pathEditMode="relative" rAng="0" ptsTypes="AA">
                                      <p:cBhvr>
                                        <p:cTn id="96" dur="1000" fill="hold"/>
                                        <p:tgtEl>
                                          <p:spTgt spid="138"/>
                                        </p:tgtEl>
                                        <p:attrNameLst>
                                          <p:attrName>ppt_x</p:attrName>
                                          <p:attrName>ppt_y</p:attrName>
                                        </p:attrNameLst>
                                      </p:cBhvr>
                                      <p:rCtr x="-4453" y="0"/>
                                    </p:animMotion>
                                  </p:childTnLst>
                                </p:cTn>
                              </p:par>
                              <p:par>
                                <p:cTn id="97" presetID="1" presetClass="entr" presetSubtype="0" fill="hold" nodeType="withEffect">
                                  <p:stCondLst>
                                    <p:cond delay="0"/>
                                  </p:stCondLst>
                                  <p:childTnLst>
                                    <p:set>
                                      <p:cBhvr>
                                        <p:cTn id="98" dur="1" fill="hold">
                                          <p:stCondLst>
                                            <p:cond delay="0"/>
                                          </p:stCondLst>
                                        </p:cTn>
                                        <p:tgtEl>
                                          <p:spTgt spid="140"/>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39"/>
                                        </p:tgtEl>
                                        <p:attrNameLst>
                                          <p:attrName>style.visibility</p:attrName>
                                        </p:attrNameLst>
                                      </p:cBhvr>
                                      <p:to>
                                        <p:strVal val="visible"/>
                                      </p:to>
                                    </p:set>
                                  </p:childTnLst>
                                </p:cTn>
                              </p:par>
                              <p:par>
                                <p:cTn id="101" presetID="42" presetClass="path" presetSubtype="0" accel="50000" decel="50000" fill="hold" nodeType="withEffect">
                                  <p:stCondLst>
                                    <p:cond delay="0"/>
                                  </p:stCondLst>
                                  <p:childTnLst>
                                    <p:animMotion origin="layout" path="M -1.66667E-6 -3.7037E-7 L -1.66667E-6 0.10532 " pathEditMode="relative" rAng="0" ptsTypes="AA">
                                      <p:cBhvr>
                                        <p:cTn id="102" dur="1000" fill="hold"/>
                                        <p:tgtEl>
                                          <p:spTgt spid="140"/>
                                        </p:tgtEl>
                                        <p:attrNameLst>
                                          <p:attrName>ppt_x</p:attrName>
                                          <p:attrName>ppt_y</p:attrName>
                                        </p:attrNameLst>
                                      </p:cBhvr>
                                      <p:rCtr x="0" y="5255"/>
                                    </p:animMotion>
                                  </p:childTnLst>
                                </p:cTn>
                              </p:par>
                              <p:par>
                                <p:cTn id="103" presetID="42" presetClass="path" presetSubtype="0" accel="50000" decel="50000" fill="hold" nodeType="withEffect">
                                  <p:stCondLst>
                                    <p:cond delay="0"/>
                                  </p:stCondLst>
                                  <p:childTnLst>
                                    <p:animMotion origin="layout" path="M -3.125E-6 -3.7037E-7 L -3.125E-6 0.10532 " pathEditMode="relative" rAng="0" ptsTypes="AA">
                                      <p:cBhvr>
                                        <p:cTn id="104" dur="1000" fill="hold"/>
                                        <p:tgtEl>
                                          <p:spTgt spid="139"/>
                                        </p:tgtEl>
                                        <p:attrNameLst>
                                          <p:attrName>ppt_x</p:attrName>
                                          <p:attrName>ppt_y</p:attrName>
                                        </p:attrNameLst>
                                      </p:cBhvr>
                                      <p:rCtr x="0" y="5255"/>
                                    </p:animMotion>
                                  </p:childTnLst>
                                </p:cTn>
                              </p:par>
                            </p:childTnLst>
                          </p:cTn>
                        </p:par>
                      </p:childTnLst>
                    </p:cTn>
                  </p:par>
                  <p:par>
                    <p:cTn id="105" fill="hold">
                      <p:stCondLst>
                        <p:cond delay="indefinite"/>
                      </p:stCondLst>
                      <p:childTnLst>
                        <p:par>
                          <p:cTn id="106" fill="hold">
                            <p:stCondLst>
                              <p:cond delay="0"/>
                            </p:stCondLst>
                            <p:childTnLst>
                              <p:par>
                                <p:cTn id="107" presetID="26" presetClass="exit" presetSubtype="0" fill="hold" nodeType="clickEffect">
                                  <p:stCondLst>
                                    <p:cond delay="0"/>
                                  </p:stCondLst>
                                  <p:childTnLst>
                                    <p:animEffect transition="out" filter="wipe(down)">
                                      <p:cBhvr>
                                        <p:cTn id="108" dur="90" accel="50000">
                                          <p:stCondLst>
                                            <p:cond delay="910"/>
                                          </p:stCondLst>
                                        </p:cTn>
                                        <p:tgtEl>
                                          <p:spTgt spid="137"/>
                                        </p:tgtEl>
                                      </p:cBhvr>
                                    </p:animEffect>
                                    <p:anim calcmode="lin" valueType="num">
                                      <p:cBhvr>
                                        <p:cTn id="109" dur="911" tmFilter="0,0; 0.14,0.31; 0.43,0.73; 0.71,0.91; 1.0,1.0">
                                          <p:stCondLst>
                                            <p:cond delay="0"/>
                                          </p:stCondLst>
                                        </p:cTn>
                                        <p:tgtEl>
                                          <p:spTgt spid="137"/>
                                        </p:tgtEl>
                                        <p:attrNameLst>
                                          <p:attrName>ppt_x</p:attrName>
                                        </p:attrNameLst>
                                      </p:cBhvr>
                                      <p:tavLst>
                                        <p:tav tm="0">
                                          <p:val>
                                            <p:strVal val="ppt_x"/>
                                          </p:val>
                                        </p:tav>
                                        <p:tav tm="100000">
                                          <p:val>
                                            <p:strVal val="#ppt_x+0.25"/>
                                          </p:val>
                                        </p:tav>
                                      </p:tavLst>
                                    </p:anim>
                                    <p:anim calcmode="lin" valueType="num">
                                      <p:cBhvr>
                                        <p:cTn id="110" dur="89">
                                          <p:stCondLst>
                                            <p:cond delay="911"/>
                                          </p:stCondLst>
                                        </p:cTn>
                                        <p:tgtEl>
                                          <p:spTgt spid="137"/>
                                        </p:tgtEl>
                                        <p:attrNameLst>
                                          <p:attrName>ppt_x</p:attrName>
                                        </p:attrNameLst>
                                      </p:cBhvr>
                                      <p:tavLst>
                                        <p:tav tm="0">
                                          <p:val>
                                            <p:strVal val="ppt_x"/>
                                          </p:val>
                                        </p:tav>
                                        <p:tav tm="100000">
                                          <p:val>
                                            <p:strVal val="ppt_x"/>
                                          </p:val>
                                        </p:tav>
                                      </p:tavLst>
                                    </p:anim>
                                    <p:anim calcmode="lin" valueType="num">
                                      <p:cBhvr>
                                        <p:cTn id="111" dur="332" tmFilter="0.0,0.0;0.25,0.07;0.50,0.2;0.75,0.467;1.0,1.0">
                                          <p:stCondLst>
                                            <p:cond delay="0"/>
                                          </p:stCondLst>
                                        </p:cTn>
                                        <p:tgtEl>
                                          <p:spTgt spid="137"/>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12" dur="332" tmFilter="0, 0; 0.125,0.2665; 0.25,0.4; 0.375,0.465; 0.5,0.5;  0.625,0.535; 0.75,0.6; 0.875,0.7335; 1,1">
                                          <p:stCondLst>
                                            <p:cond delay="332"/>
                                          </p:stCondLst>
                                        </p:cTn>
                                        <p:tgtEl>
                                          <p:spTgt spid="137"/>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3" dur="166" tmFilter="0, 0; 0.125,0.2665; 0.25,0.4; 0.375,0.465; 0.5,0.5;  0.625,0.535; 0.75,0.6; 0.875,0.7335; 1,1">
                                          <p:stCondLst>
                                            <p:cond delay="662"/>
                                          </p:stCondLst>
                                        </p:cTn>
                                        <p:tgtEl>
                                          <p:spTgt spid="137"/>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14" dur="82" tmFilter="0, 0; 0.125,0.2665; 0.25,0.4; 0.375,0.465; 0.5,0.5;  0.625,0.535; 0.75,0.6; 0.875,0.7335; 1,1">
                                          <p:stCondLst>
                                            <p:cond delay="828"/>
                                          </p:stCondLst>
                                        </p:cTn>
                                        <p:tgtEl>
                                          <p:spTgt spid="137"/>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15" dur="90" accel="50000">
                                          <p:stCondLst>
                                            <p:cond delay="910"/>
                                          </p:stCondLst>
                                        </p:cTn>
                                        <p:tgtEl>
                                          <p:spTgt spid="137"/>
                                        </p:tgtEl>
                                        <p:attrNameLst>
                                          <p:attrName>ppt_y</p:attrName>
                                        </p:attrNameLst>
                                      </p:cBhvr>
                                      <p:tavLst>
                                        <p:tav tm="0">
                                          <p:val>
                                            <p:strVal val="ppt_y"/>
                                          </p:val>
                                        </p:tav>
                                        <p:tav tm="100000">
                                          <p:val>
                                            <p:strVal val="ppt_y+ppt_h"/>
                                          </p:val>
                                        </p:tav>
                                      </p:tavLst>
                                    </p:anim>
                                    <p:animScale>
                                      <p:cBhvr>
                                        <p:cTn id="116" dur="13">
                                          <p:stCondLst>
                                            <p:cond delay="310"/>
                                          </p:stCondLst>
                                        </p:cTn>
                                        <p:tgtEl>
                                          <p:spTgt spid="137"/>
                                        </p:tgtEl>
                                      </p:cBhvr>
                                      <p:to x="100000" y="60000"/>
                                    </p:animScale>
                                    <p:animScale>
                                      <p:cBhvr>
                                        <p:cTn id="117" dur="83" decel="50000">
                                          <p:stCondLst>
                                            <p:cond delay="323"/>
                                          </p:stCondLst>
                                        </p:cTn>
                                        <p:tgtEl>
                                          <p:spTgt spid="137"/>
                                        </p:tgtEl>
                                      </p:cBhvr>
                                      <p:to x="100000" y="100000"/>
                                    </p:animScale>
                                    <p:animScale>
                                      <p:cBhvr>
                                        <p:cTn id="118" dur="13">
                                          <p:stCondLst>
                                            <p:cond delay="656"/>
                                          </p:stCondLst>
                                        </p:cTn>
                                        <p:tgtEl>
                                          <p:spTgt spid="137"/>
                                        </p:tgtEl>
                                      </p:cBhvr>
                                      <p:to x="100000" y="80000"/>
                                    </p:animScale>
                                    <p:animScale>
                                      <p:cBhvr>
                                        <p:cTn id="119" dur="83" decel="50000">
                                          <p:stCondLst>
                                            <p:cond delay="669"/>
                                          </p:stCondLst>
                                        </p:cTn>
                                        <p:tgtEl>
                                          <p:spTgt spid="137"/>
                                        </p:tgtEl>
                                      </p:cBhvr>
                                      <p:to x="100000" y="100000"/>
                                    </p:animScale>
                                    <p:animScale>
                                      <p:cBhvr>
                                        <p:cTn id="120" dur="13">
                                          <p:stCondLst>
                                            <p:cond delay="821"/>
                                          </p:stCondLst>
                                        </p:cTn>
                                        <p:tgtEl>
                                          <p:spTgt spid="137"/>
                                        </p:tgtEl>
                                      </p:cBhvr>
                                      <p:to x="100000" y="90000"/>
                                    </p:animScale>
                                    <p:animScale>
                                      <p:cBhvr>
                                        <p:cTn id="121" dur="83" decel="50000">
                                          <p:stCondLst>
                                            <p:cond delay="834"/>
                                          </p:stCondLst>
                                        </p:cTn>
                                        <p:tgtEl>
                                          <p:spTgt spid="137"/>
                                        </p:tgtEl>
                                      </p:cBhvr>
                                      <p:to x="100000" y="100000"/>
                                    </p:animScale>
                                    <p:animScale>
                                      <p:cBhvr>
                                        <p:cTn id="122" dur="13">
                                          <p:stCondLst>
                                            <p:cond delay="904"/>
                                          </p:stCondLst>
                                        </p:cTn>
                                        <p:tgtEl>
                                          <p:spTgt spid="137"/>
                                        </p:tgtEl>
                                      </p:cBhvr>
                                      <p:to x="100000" y="95000"/>
                                    </p:animScale>
                                    <p:animScale>
                                      <p:cBhvr>
                                        <p:cTn id="123" dur="83" decel="50000">
                                          <p:stCondLst>
                                            <p:cond delay="917"/>
                                          </p:stCondLst>
                                        </p:cTn>
                                        <p:tgtEl>
                                          <p:spTgt spid="137"/>
                                        </p:tgtEl>
                                      </p:cBhvr>
                                      <p:to x="100000" y="100000"/>
                                    </p:animScale>
                                    <p:set>
                                      <p:cBhvr>
                                        <p:cTn id="124" dur="1" fill="hold">
                                          <p:stCondLst>
                                            <p:cond delay="999"/>
                                          </p:stCondLst>
                                        </p:cTn>
                                        <p:tgtEl>
                                          <p:spTgt spid="137"/>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nodeType="clickEffect">
                                  <p:stCondLst>
                                    <p:cond delay="0"/>
                                  </p:stCondLst>
                                  <p:childTnLst>
                                    <p:set>
                                      <p:cBhvr>
                                        <p:cTn id="128" dur="1" fill="hold">
                                          <p:stCondLst>
                                            <p:cond delay="0"/>
                                          </p:stCondLst>
                                        </p:cTn>
                                        <p:tgtEl>
                                          <p:spTgt spid="138"/>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140"/>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139"/>
                                        </p:tgtEl>
                                        <p:attrNameLst>
                                          <p:attrName>style.visibility</p:attrName>
                                        </p:attrNameLst>
                                      </p:cBhvr>
                                      <p:to>
                                        <p:strVal val="hidden"/>
                                      </p:to>
                                    </p:set>
                                  </p:childTnLst>
                                </p:cTn>
                              </p:par>
                              <p:par>
                                <p:cTn id="133" presetID="10" presetClass="entr" presetSubtype="0" fill="hold" nodeType="withEffect">
                                  <p:stCondLst>
                                    <p:cond delay="0"/>
                                  </p:stCondLst>
                                  <p:childTnLst>
                                    <p:set>
                                      <p:cBhvr>
                                        <p:cTn id="134" dur="1" fill="hold">
                                          <p:stCondLst>
                                            <p:cond delay="0"/>
                                          </p:stCondLst>
                                        </p:cTn>
                                        <p:tgtEl>
                                          <p:spTgt spid="5"/>
                                        </p:tgtEl>
                                        <p:attrNameLst>
                                          <p:attrName>style.visibility</p:attrName>
                                        </p:attrNameLst>
                                      </p:cBhvr>
                                      <p:to>
                                        <p:strVal val="visible"/>
                                      </p:to>
                                    </p:set>
                                    <p:animEffect transition="in" filter="fade">
                                      <p:cBhvr>
                                        <p:cTn id="135" dur="250"/>
                                        <p:tgtEl>
                                          <p:spTgt spid="5"/>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49"/>
                                        </p:tgtEl>
                                        <p:attrNameLst>
                                          <p:attrName>style.visibility</p:attrName>
                                        </p:attrNameLst>
                                      </p:cBhvr>
                                      <p:to>
                                        <p:strVal val="visible"/>
                                      </p:to>
                                    </p:set>
                                    <p:animEffect transition="in" filter="fade">
                                      <p:cBhvr>
                                        <p:cTn id="140" dur="250"/>
                                        <p:tgtEl>
                                          <p:spTgt spid="49"/>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53"/>
                                        </p:tgtEl>
                                        <p:attrNameLst>
                                          <p:attrName>style.visibility</p:attrName>
                                        </p:attrNameLst>
                                      </p:cBhvr>
                                      <p:to>
                                        <p:strVal val="visible"/>
                                      </p:to>
                                    </p:set>
                                    <p:animEffect transition="in" filter="fade">
                                      <p:cBhvr>
                                        <p:cTn id="143" dur="250"/>
                                        <p:tgtEl>
                                          <p:spTgt spid="53"/>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32"/>
                                        </p:tgtEl>
                                        <p:attrNameLst>
                                          <p:attrName>style.visibility</p:attrName>
                                        </p:attrNameLst>
                                      </p:cBhvr>
                                      <p:to>
                                        <p:strVal val="visible"/>
                                      </p:to>
                                    </p:set>
                                    <p:animEffect transition="in" filter="fade">
                                      <p:cBhvr>
                                        <p:cTn id="148" dur="250"/>
                                        <p:tgtEl>
                                          <p:spTgt spid="32"/>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Effect transition="in" filter="fade">
                                      <p:cBhvr>
                                        <p:cTn id="151" dur="250"/>
                                        <p:tgtEl>
                                          <p:spTgt spid="36"/>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9"/>
                                        </p:tgtEl>
                                        <p:attrNameLst>
                                          <p:attrName>style.visibility</p:attrName>
                                        </p:attrNameLst>
                                      </p:cBhvr>
                                      <p:to>
                                        <p:strVal val="visible"/>
                                      </p:to>
                                    </p:set>
                                    <p:animEffect transition="in" filter="fade">
                                      <p:cBhvr>
                                        <p:cTn id="156" dur="250"/>
                                        <p:tgtEl>
                                          <p:spTgt spid="9"/>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1"/>
                                        </p:tgtEl>
                                        <p:attrNameLst>
                                          <p:attrName>style.visibility</p:attrName>
                                        </p:attrNameLst>
                                      </p:cBhvr>
                                      <p:to>
                                        <p:strVal val="visible"/>
                                      </p:to>
                                    </p:set>
                                    <p:animEffect transition="in" filter="fade">
                                      <p:cBhvr>
                                        <p:cTn id="159" dur="250"/>
                                        <p:tgtEl>
                                          <p:spTgt spid="11"/>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grpId="0" nodeType="clickEffect">
                                  <p:stCondLst>
                                    <p:cond delay="0"/>
                                  </p:stCondLst>
                                  <p:childTnLst>
                                    <p:set>
                                      <p:cBhvr>
                                        <p:cTn id="163" dur="1" fill="hold">
                                          <p:stCondLst>
                                            <p:cond delay="0"/>
                                          </p:stCondLst>
                                        </p:cTn>
                                        <p:tgtEl>
                                          <p:spTgt spid="55"/>
                                        </p:tgtEl>
                                        <p:attrNameLst>
                                          <p:attrName>style.visibility</p:attrName>
                                        </p:attrNameLst>
                                      </p:cBhvr>
                                      <p:to>
                                        <p:strVal val="visible"/>
                                      </p:to>
                                    </p:set>
                                    <p:animEffect transition="in" filter="fade">
                                      <p:cBhvr>
                                        <p:cTn id="164" dur="250"/>
                                        <p:tgtEl>
                                          <p:spTgt spid="55"/>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grpId="0" nodeType="clickEffect">
                                  <p:stCondLst>
                                    <p:cond delay="0"/>
                                  </p:stCondLst>
                                  <p:childTnLst>
                                    <p:set>
                                      <p:cBhvr>
                                        <p:cTn id="168" dur="1" fill="hold">
                                          <p:stCondLst>
                                            <p:cond delay="0"/>
                                          </p:stCondLst>
                                        </p:cTn>
                                        <p:tgtEl>
                                          <p:spTgt spid="61"/>
                                        </p:tgtEl>
                                        <p:attrNameLst>
                                          <p:attrName>style.visibility</p:attrName>
                                        </p:attrNameLst>
                                      </p:cBhvr>
                                      <p:to>
                                        <p:strVal val="visible"/>
                                      </p:to>
                                    </p:set>
                                    <p:animEffect transition="in" filter="fade">
                                      <p:cBhvr>
                                        <p:cTn id="169" dur="250"/>
                                        <p:tgtEl>
                                          <p:spTgt spid="61"/>
                                        </p:tgtEl>
                                      </p:cBhvr>
                                    </p:animEffect>
                                  </p:childTnLst>
                                </p:cTn>
                              </p:par>
                              <p:par>
                                <p:cTn id="170" presetID="10" presetClass="entr" presetSubtype="0" fill="hold" nodeType="withEffect">
                                  <p:stCondLst>
                                    <p:cond delay="0"/>
                                  </p:stCondLst>
                                  <p:childTnLst>
                                    <p:set>
                                      <p:cBhvr>
                                        <p:cTn id="171" dur="1" fill="hold">
                                          <p:stCondLst>
                                            <p:cond delay="0"/>
                                          </p:stCondLst>
                                        </p:cTn>
                                        <p:tgtEl>
                                          <p:spTgt spid="57"/>
                                        </p:tgtEl>
                                        <p:attrNameLst>
                                          <p:attrName>style.visibility</p:attrName>
                                        </p:attrNameLst>
                                      </p:cBhvr>
                                      <p:to>
                                        <p:strVal val="visible"/>
                                      </p:to>
                                    </p:set>
                                    <p:animEffect transition="in" filter="fade">
                                      <p:cBhvr>
                                        <p:cTn id="172" dur="250"/>
                                        <p:tgtEl>
                                          <p:spTgt spid="57"/>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nodeType="clickEffect">
                                  <p:stCondLst>
                                    <p:cond delay="0"/>
                                  </p:stCondLst>
                                  <p:childTnLst>
                                    <p:set>
                                      <p:cBhvr>
                                        <p:cTn id="176" dur="1" fill="hold">
                                          <p:stCondLst>
                                            <p:cond delay="0"/>
                                          </p:stCondLst>
                                        </p:cTn>
                                        <p:tgtEl>
                                          <p:spTgt spid="58"/>
                                        </p:tgtEl>
                                        <p:attrNameLst>
                                          <p:attrName>style.visibility</p:attrName>
                                        </p:attrNameLst>
                                      </p:cBhvr>
                                      <p:to>
                                        <p:strVal val="visible"/>
                                      </p:to>
                                    </p:set>
                                    <p:animEffect transition="in" filter="fade">
                                      <p:cBhvr>
                                        <p:cTn id="177" dur="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55" grpId="0" animBg="1"/>
      <p:bldP spid="61" grpId="0" animBg="1"/>
      <p:bldP spid="11" grpId="0"/>
      <p:bldP spid="36" grpId="0"/>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9B356-0E16-F7D4-9BDB-3408143CE99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F409EC-5E8A-BA82-F375-B8ECBFBE590E}"/>
              </a:ext>
            </a:extLst>
          </p:cNvPr>
          <p:cNvSpPr/>
          <p:nvPr/>
        </p:nvSpPr>
        <p:spPr>
          <a:xfrm>
            <a:off x="-2890" y="307"/>
            <a:ext cx="12194890" cy="858395"/>
          </a:xfrm>
          <a:prstGeom prst="rect">
            <a:avLst/>
          </a:prstGeom>
          <a:solidFill>
            <a:srgbClr val="FFA3A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8" name="Image 77">
            <a:extLst>
              <a:ext uri="{FF2B5EF4-FFF2-40B4-BE49-F238E27FC236}">
                <a16:creationId xmlns:a16="http://schemas.microsoft.com/office/drawing/2014/main" id="{5FC449EE-1217-F5EE-351F-BD06E0A7DDC7}"/>
              </a:ext>
            </a:extLst>
          </p:cNvPr>
          <p:cNvPicPr>
            <a:picLocks noChangeAspect="1"/>
          </p:cNvPicPr>
          <p:nvPr/>
        </p:nvPicPr>
        <p:blipFill>
          <a:blip r:embed="rId3"/>
          <a:stretch>
            <a:fillRect/>
          </a:stretch>
        </p:blipFill>
        <p:spPr>
          <a:xfrm>
            <a:off x="265210" y="2542562"/>
            <a:ext cx="9159883" cy="4264007"/>
          </a:xfrm>
          <a:prstGeom prst="rect">
            <a:avLst/>
          </a:prstGeom>
        </p:spPr>
      </p:pic>
      <p:pic>
        <p:nvPicPr>
          <p:cNvPr id="13" name="Graphique 12">
            <a:extLst>
              <a:ext uri="{FF2B5EF4-FFF2-40B4-BE49-F238E27FC236}">
                <a16:creationId xmlns:a16="http://schemas.microsoft.com/office/drawing/2014/main" id="{E05E8E20-BAC5-1847-420F-6FF1814CA9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8000" y="1116248"/>
            <a:ext cx="5075411" cy="589567"/>
          </a:xfrm>
          <a:prstGeom prst="rect">
            <a:avLst/>
          </a:prstGeom>
        </p:spPr>
      </p:pic>
      <p:pic>
        <p:nvPicPr>
          <p:cNvPr id="15" name="Graphique 14">
            <a:extLst>
              <a:ext uri="{FF2B5EF4-FFF2-40B4-BE49-F238E27FC236}">
                <a16:creationId xmlns:a16="http://schemas.microsoft.com/office/drawing/2014/main" id="{6E576E22-DB8C-ED0E-4638-9A635ACF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5210" y="1115846"/>
            <a:ext cx="5075410" cy="589568"/>
          </a:xfrm>
          <a:prstGeom prst="rect">
            <a:avLst/>
          </a:prstGeom>
        </p:spPr>
      </p:pic>
      <p:pic>
        <p:nvPicPr>
          <p:cNvPr id="46" name="Image 45">
            <a:extLst>
              <a:ext uri="{FF2B5EF4-FFF2-40B4-BE49-F238E27FC236}">
                <a16:creationId xmlns:a16="http://schemas.microsoft.com/office/drawing/2014/main" id="{08997850-7B49-E926-EADD-020EEB0D13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5760" y="112270"/>
            <a:ext cx="4508397" cy="2540959"/>
          </a:xfrm>
          <a:prstGeom prst="rect">
            <a:avLst/>
          </a:prstGeom>
        </p:spPr>
      </p:pic>
      <p:sp>
        <p:nvSpPr>
          <p:cNvPr id="17" name="ZoneTexte 16">
            <a:extLst>
              <a:ext uri="{FF2B5EF4-FFF2-40B4-BE49-F238E27FC236}">
                <a16:creationId xmlns:a16="http://schemas.microsoft.com/office/drawing/2014/main" id="{EC8DA374-33C0-AFD7-76A3-6A7FA1279A59}"/>
              </a:ext>
            </a:extLst>
          </p:cNvPr>
          <p:cNvSpPr txBox="1"/>
          <p:nvPr/>
        </p:nvSpPr>
        <p:spPr>
          <a:xfrm>
            <a:off x="174117" y="0"/>
            <a:ext cx="4871398" cy="769441"/>
          </a:xfrm>
          <a:prstGeom prst="rect">
            <a:avLst/>
          </a:prstGeom>
          <a:noFill/>
        </p:spPr>
        <p:txBody>
          <a:bodyPr wrap="none" rtlCol="0">
            <a:spAutoFit/>
          </a:bodyPr>
          <a:lstStyle/>
          <a:p>
            <a:r>
              <a:rPr lang="en-US" sz="4400" dirty="0"/>
              <a:t>Quantum noise limit</a:t>
            </a:r>
            <a:endParaRPr lang="fr-FR" sz="4400" dirty="0"/>
          </a:p>
        </p:txBody>
      </p:sp>
      <p:grpSp>
        <p:nvGrpSpPr>
          <p:cNvPr id="50" name="Groupe 49">
            <a:extLst>
              <a:ext uri="{FF2B5EF4-FFF2-40B4-BE49-F238E27FC236}">
                <a16:creationId xmlns:a16="http://schemas.microsoft.com/office/drawing/2014/main" id="{1D9BD19B-1E0B-F1C2-7594-FB39FC40D8BF}"/>
              </a:ext>
            </a:extLst>
          </p:cNvPr>
          <p:cNvGrpSpPr/>
          <p:nvPr/>
        </p:nvGrpSpPr>
        <p:grpSpPr>
          <a:xfrm>
            <a:off x="5641308" y="259689"/>
            <a:ext cx="1768593" cy="1048943"/>
            <a:chOff x="5641308" y="259689"/>
            <a:chExt cx="1768593" cy="1048943"/>
          </a:xfrm>
        </p:grpSpPr>
        <p:sp>
          <p:nvSpPr>
            <p:cNvPr id="20" name="Rectangle : coins arrondis 19">
              <a:extLst>
                <a:ext uri="{FF2B5EF4-FFF2-40B4-BE49-F238E27FC236}">
                  <a16:creationId xmlns:a16="http://schemas.microsoft.com/office/drawing/2014/main" id="{2E63C705-FC93-4C5A-327C-C35254EC8344}"/>
                </a:ext>
              </a:extLst>
            </p:cNvPr>
            <p:cNvSpPr/>
            <p:nvPr/>
          </p:nvSpPr>
          <p:spPr>
            <a:xfrm>
              <a:off x="5641308" y="259689"/>
              <a:ext cx="1768593" cy="1048943"/>
            </a:xfrm>
            <a:prstGeom prst="roundRect">
              <a:avLst/>
            </a:prstGeom>
            <a:solidFill>
              <a:srgbClr val="EEAEAE"/>
            </a:solidFill>
            <a:ln>
              <a:solidFill>
                <a:srgbClr val="172C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0E3B35C-259E-A501-A3D2-A4D7E6D600B4}"/>
                </a:ext>
              </a:extLst>
            </p:cNvPr>
            <p:cNvSpPr txBox="1"/>
            <p:nvPr/>
          </p:nvSpPr>
          <p:spPr>
            <a:xfrm>
              <a:off x="5708600" y="320543"/>
              <a:ext cx="1653837" cy="369332"/>
            </a:xfrm>
            <a:prstGeom prst="rect">
              <a:avLst/>
            </a:prstGeom>
            <a:noFill/>
          </p:spPr>
          <p:txBody>
            <a:bodyPr wrap="square" rtlCol="0">
              <a:spAutoFit/>
            </a:bodyPr>
            <a:lstStyle/>
            <a:p>
              <a:r>
                <a:rPr lang="en-US" dirty="0"/>
                <a:t>Coherent beam</a:t>
              </a:r>
              <a:endParaRPr lang="fr-FR" dirty="0"/>
            </a:p>
          </p:txBody>
        </p:sp>
        <p:pic>
          <p:nvPicPr>
            <p:cNvPr id="19" name="Graphique 18">
              <a:extLst>
                <a:ext uri="{FF2B5EF4-FFF2-40B4-BE49-F238E27FC236}">
                  <a16:creationId xmlns:a16="http://schemas.microsoft.com/office/drawing/2014/main" id="{4B327AB9-C2A7-03E2-4C26-1377127E43E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72932" y="750729"/>
              <a:ext cx="1525175" cy="413068"/>
            </a:xfrm>
            <a:prstGeom prst="rect">
              <a:avLst/>
            </a:prstGeom>
          </p:spPr>
        </p:pic>
      </p:grpSp>
      <p:sp>
        <p:nvSpPr>
          <p:cNvPr id="21" name="Ellipse 20">
            <a:extLst>
              <a:ext uri="{FF2B5EF4-FFF2-40B4-BE49-F238E27FC236}">
                <a16:creationId xmlns:a16="http://schemas.microsoft.com/office/drawing/2014/main" id="{F4E57DD2-E104-E61D-5C13-B729CEDCE859}"/>
              </a:ext>
            </a:extLst>
          </p:cNvPr>
          <p:cNvSpPr/>
          <p:nvPr/>
        </p:nvSpPr>
        <p:spPr>
          <a:xfrm>
            <a:off x="2331572" y="919603"/>
            <a:ext cx="619327" cy="1006106"/>
          </a:xfrm>
          <a:prstGeom prst="ellipse">
            <a:avLst/>
          </a:prstGeom>
          <a:noFill/>
          <a:ln w="38100">
            <a:solidFill>
              <a:srgbClr val="004C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fr-FR" dirty="0"/>
          </a:p>
        </p:txBody>
      </p:sp>
      <p:cxnSp>
        <p:nvCxnSpPr>
          <p:cNvPr id="22" name="Connecteur droit avec flèche 21">
            <a:extLst>
              <a:ext uri="{FF2B5EF4-FFF2-40B4-BE49-F238E27FC236}">
                <a16:creationId xmlns:a16="http://schemas.microsoft.com/office/drawing/2014/main" id="{00BA852E-CF88-7E69-30F0-E1DD908FF618}"/>
              </a:ext>
            </a:extLst>
          </p:cNvPr>
          <p:cNvCxnSpPr>
            <a:cxnSpLocks/>
            <a:stCxn id="21" idx="4"/>
          </p:cNvCxnSpPr>
          <p:nvPr/>
        </p:nvCxnSpPr>
        <p:spPr>
          <a:xfrm flipH="1">
            <a:off x="2095500" y="1925709"/>
            <a:ext cx="545736" cy="2570091"/>
          </a:xfrm>
          <a:prstGeom prst="straightConnector1">
            <a:avLst/>
          </a:prstGeom>
          <a:ln w="57150">
            <a:solidFill>
              <a:srgbClr val="004CC7"/>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 coins arrondis 25">
            <a:extLst>
              <a:ext uri="{FF2B5EF4-FFF2-40B4-BE49-F238E27FC236}">
                <a16:creationId xmlns:a16="http://schemas.microsoft.com/office/drawing/2014/main" id="{EE483E05-0AB5-02F9-F31A-69903080A20E}"/>
              </a:ext>
            </a:extLst>
          </p:cNvPr>
          <p:cNvSpPr/>
          <p:nvPr/>
        </p:nvSpPr>
        <p:spPr>
          <a:xfrm>
            <a:off x="1064132" y="4010025"/>
            <a:ext cx="2137722" cy="2366350"/>
          </a:xfrm>
          <a:prstGeom prst="roundRect">
            <a:avLst/>
          </a:pr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402EE6F6-49BE-5D98-B027-FC04A4ECD9AB}"/>
              </a:ext>
            </a:extLst>
          </p:cNvPr>
          <p:cNvSpPr/>
          <p:nvPr/>
        </p:nvSpPr>
        <p:spPr>
          <a:xfrm>
            <a:off x="4205875" y="909662"/>
            <a:ext cx="966885" cy="1008170"/>
          </a:xfrm>
          <a:prstGeom prst="ellipse">
            <a:avLst/>
          </a:prstGeom>
          <a:noFill/>
          <a:ln w="38100">
            <a:solidFill>
              <a:srgbClr val="8300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fr-FR" dirty="0"/>
          </a:p>
        </p:txBody>
      </p:sp>
      <p:cxnSp>
        <p:nvCxnSpPr>
          <p:cNvPr id="30" name="Connecteur droit avec flèche 29">
            <a:extLst>
              <a:ext uri="{FF2B5EF4-FFF2-40B4-BE49-F238E27FC236}">
                <a16:creationId xmlns:a16="http://schemas.microsoft.com/office/drawing/2014/main" id="{2A9F887D-C2E4-5BF0-191B-2B33964B1ADF}"/>
              </a:ext>
            </a:extLst>
          </p:cNvPr>
          <p:cNvCxnSpPr>
            <a:cxnSpLocks/>
            <a:stCxn id="29" idx="3"/>
          </p:cNvCxnSpPr>
          <p:nvPr/>
        </p:nvCxnSpPr>
        <p:spPr>
          <a:xfrm flipH="1">
            <a:off x="3314700" y="1770189"/>
            <a:ext cx="1032772" cy="2173161"/>
          </a:xfrm>
          <a:prstGeom prst="straightConnector1">
            <a:avLst/>
          </a:prstGeom>
          <a:ln w="57150">
            <a:solidFill>
              <a:srgbClr val="8300CA"/>
            </a:solidFill>
            <a:tailEnd type="triangle"/>
          </a:ln>
        </p:spPr>
        <p:style>
          <a:lnRef idx="1">
            <a:schemeClr val="accent1"/>
          </a:lnRef>
          <a:fillRef idx="0">
            <a:schemeClr val="accent1"/>
          </a:fillRef>
          <a:effectRef idx="0">
            <a:schemeClr val="accent1"/>
          </a:effectRef>
          <a:fontRef idx="minor">
            <a:schemeClr val="tx1"/>
          </a:fontRef>
        </p:style>
      </p:cxnSp>
      <p:sp>
        <p:nvSpPr>
          <p:cNvPr id="33" name="Ellipse 32">
            <a:extLst>
              <a:ext uri="{FF2B5EF4-FFF2-40B4-BE49-F238E27FC236}">
                <a16:creationId xmlns:a16="http://schemas.microsoft.com/office/drawing/2014/main" id="{159106CF-DB64-F07B-D552-A94F5AC69265}"/>
              </a:ext>
            </a:extLst>
          </p:cNvPr>
          <p:cNvSpPr/>
          <p:nvPr/>
        </p:nvSpPr>
        <p:spPr>
          <a:xfrm>
            <a:off x="3351469" y="1201159"/>
            <a:ext cx="451624" cy="421901"/>
          </a:xfrm>
          <a:prstGeom prst="ellipse">
            <a:avLst/>
          </a:prstGeom>
          <a:noFill/>
          <a:ln w="38100">
            <a:solidFill>
              <a:srgbClr val="05AB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A600"/>
                </a:solidFill>
              </a:rPr>
              <a:t>                    </a:t>
            </a:r>
            <a:endParaRPr lang="fr-FR" dirty="0">
              <a:solidFill>
                <a:srgbClr val="00A600"/>
              </a:solidFill>
            </a:endParaRPr>
          </a:p>
        </p:txBody>
      </p:sp>
      <p:cxnSp>
        <p:nvCxnSpPr>
          <p:cNvPr id="34" name="Connecteur droit avec flèche 33">
            <a:extLst>
              <a:ext uri="{FF2B5EF4-FFF2-40B4-BE49-F238E27FC236}">
                <a16:creationId xmlns:a16="http://schemas.microsoft.com/office/drawing/2014/main" id="{68C35C03-0C38-0F7F-5680-EF1B53FABDEB}"/>
              </a:ext>
            </a:extLst>
          </p:cNvPr>
          <p:cNvCxnSpPr>
            <a:cxnSpLocks/>
            <a:stCxn id="33" idx="3"/>
          </p:cNvCxnSpPr>
          <p:nvPr/>
        </p:nvCxnSpPr>
        <p:spPr>
          <a:xfrm flipH="1">
            <a:off x="2766907" y="1561274"/>
            <a:ext cx="650701" cy="2140776"/>
          </a:xfrm>
          <a:prstGeom prst="straightConnector1">
            <a:avLst/>
          </a:prstGeom>
          <a:ln w="57150">
            <a:solidFill>
              <a:srgbClr val="05AB05"/>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 coins arrondis 50">
            <a:extLst>
              <a:ext uri="{FF2B5EF4-FFF2-40B4-BE49-F238E27FC236}">
                <a16:creationId xmlns:a16="http://schemas.microsoft.com/office/drawing/2014/main" id="{59F35E5B-05F5-1C86-2561-546BFDBC7473}"/>
              </a:ext>
            </a:extLst>
          </p:cNvPr>
          <p:cNvSpPr/>
          <p:nvPr/>
        </p:nvSpPr>
        <p:spPr>
          <a:xfrm>
            <a:off x="1005839" y="3443411"/>
            <a:ext cx="3810861" cy="2855782"/>
          </a:xfrm>
          <a:prstGeom prst="roundRect">
            <a:avLst>
              <a:gd name="adj" fmla="val 3906"/>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solidFill>
                  <a:srgbClr val="172C51"/>
                </a:solidFill>
              </a:rPr>
              <a:t>Squeezing!</a:t>
            </a:r>
            <a:endParaRPr lang="fr-FR" sz="2800" dirty="0">
              <a:solidFill>
                <a:srgbClr val="172C51"/>
              </a:solidFill>
            </a:endParaRPr>
          </a:p>
        </p:txBody>
      </p:sp>
      <p:sp>
        <p:nvSpPr>
          <p:cNvPr id="53" name="Espace réservé du numéro de diapositive 52">
            <a:extLst>
              <a:ext uri="{FF2B5EF4-FFF2-40B4-BE49-F238E27FC236}">
                <a16:creationId xmlns:a16="http://schemas.microsoft.com/office/drawing/2014/main" id="{C99F99A6-B64A-C7FF-21BD-C3C91A6336F4}"/>
              </a:ext>
            </a:extLst>
          </p:cNvPr>
          <p:cNvSpPr>
            <a:spLocks noGrp="1"/>
          </p:cNvSpPr>
          <p:nvPr>
            <p:ph type="sldNum" sz="quarter" idx="12"/>
          </p:nvPr>
        </p:nvSpPr>
        <p:spPr/>
        <p:txBody>
          <a:bodyPr/>
          <a:lstStyle/>
          <a:p>
            <a:fld id="{6C84497F-A4E2-4B14-A8AE-2EEEAA6F43D4}" type="slidenum">
              <a:rPr lang="en-DE" smtClean="0"/>
              <a:t>5</a:t>
            </a:fld>
            <a:endParaRPr lang="en-DE"/>
          </a:p>
        </p:txBody>
      </p:sp>
      <p:sp>
        <p:nvSpPr>
          <p:cNvPr id="52" name="Ellipse 51">
            <a:extLst>
              <a:ext uri="{FF2B5EF4-FFF2-40B4-BE49-F238E27FC236}">
                <a16:creationId xmlns:a16="http://schemas.microsoft.com/office/drawing/2014/main" id="{AD583C37-ECE1-8274-ED38-5AD7027A3227}"/>
              </a:ext>
            </a:extLst>
          </p:cNvPr>
          <p:cNvSpPr/>
          <p:nvPr/>
        </p:nvSpPr>
        <p:spPr>
          <a:xfrm>
            <a:off x="795217" y="979440"/>
            <a:ext cx="1113357" cy="1008170"/>
          </a:xfrm>
          <a:prstGeom prst="ellipse">
            <a:avLst/>
          </a:prstGeom>
          <a:noFill/>
          <a:ln w="38100">
            <a:solidFill>
              <a:srgbClr val="CE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fr-FR" dirty="0"/>
          </a:p>
        </p:txBody>
      </p:sp>
      <p:cxnSp>
        <p:nvCxnSpPr>
          <p:cNvPr id="54" name="Connecteur droit avec flèche 53">
            <a:extLst>
              <a:ext uri="{FF2B5EF4-FFF2-40B4-BE49-F238E27FC236}">
                <a16:creationId xmlns:a16="http://schemas.microsoft.com/office/drawing/2014/main" id="{1B3BA999-B17F-8567-3A5F-59A328B2D772}"/>
              </a:ext>
            </a:extLst>
          </p:cNvPr>
          <p:cNvCxnSpPr>
            <a:cxnSpLocks/>
            <a:stCxn id="52" idx="4"/>
          </p:cNvCxnSpPr>
          <p:nvPr/>
        </p:nvCxnSpPr>
        <p:spPr>
          <a:xfrm flipH="1">
            <a:off x="1321845" y="1987610"/>
            <a:ext cx="30051" cy="3156629"/>
          </a:xfrm>
          <a:prstGeom prst="straightConnector1">
            <a:avLst/>
          </a:prstGeom>
          <a:ln w="57150">
            <a:solidFill>
              <a:srgbClr val="CE0000"/>
            </a:solidFill>
            <a:tailEnd type="triangle"/>
          </a:ln>
        </p:spPr>
        <p:style>
          <a:lnRef idx="1">
            <a:schemeClr val="accent1"/>
          </a:lnRef>
          <a:fillRef idx="0">
            <a:schemeClr val="accent1"/>
          </a:fillRef>
          <a:effectRef idx="0">
            <a:schemeClr val="accent1"/>
          </a:effectRef>
          <a:fontRef idx="minor">
            <a:schemeClr val="tx1"/>
          </a:fontRef>
        </p:style>
      </p:cxnSp>
      <p:pic>
        <p:nvPicPr>
          <p:cNvPr id="73" name="Graphique 72">
            <a:extLst>
              <a:ext uri="{FF2B5EF4-FFF2-40B4-BE49-F238E27FC236}">
                <a16:creationId xmlns:a16="http://schemas.microsoft.com/office/drawing/2014/main" id="{7C179EE5-0088-03A2-7ABB-A2F4E5BD58A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42927" y="3097654"/>
            <a:ext cx="2145388" cy="2569996"/>
          </a:xfrm>
          <a:prstGeom prst="rect">
            <a:avLst/>
          </a:prstGeom>
        </p:spPr>
      </p:pic>
      <p:sp>
        <p:nvSpPr>
          <p:cNvPr id="74" name="ZoneTexte 73">
            <a:extLst>
              <a:ext uri="{FF2B5EF4-FFF2-40B4-BE49-F238E27FC236}">
                <a16:creationId xmlns:a16="http://schemas.microsoft.com/office/drawing/2014/main" id="{B006A4EE-AFB7-2D1B-2B1C-C4C23241E5A2}"/>
              </a:ext>
            </a:extLst>
          </p:cNvPr>
          <p:cNvSpPr txBox="1"/>
          <p:nvPr/>
        </p:nvSpPr>
        <p:spPr>
          <a:xfrm>
            <a:off x="3403201" y="2304856"/>
            <a:ext cx="3757182" cy="369332"/>
          </a:xfrm>
          <a:prstGeom prst="rect">
            <a:avLst/>
          </a:prstGeom>
          <a:noFill/>
        </p:spPr>
        <p:txBody>
          <a:bodyPr wrap="none" rtlCol="0">
            <a:spAutoFit/>
          </a:bodyPr>
          <a:lstStyle/>
          <a:p>
            <a:r>
              <a:rPr lang="en-US" dirty="0"/>
              <a:t>Noise in the output cosine quadrature</a:t>
            </a:r>
            <a:endParaRPr lang="fr-FR" dirty="0"/>
          </a:p>
        </p:txBody>
      </p:sp>
      <p:grpSp>
        <p:nvGrpSpPr>
          <p:cNvPr id="97" name="Groupe 96">
            <a:extLst>
              <a:ext uri="{FF2B5EF4-FFF2-40B4-BE49-F238E27FC236}">
                <a16:creationId xmlns:a16="http://schemas.microsoft.com/office/drawing/2014/main" id="{958AFC3B-64CB-596C-7FCF-A77431C59F73}"/>
              </a:ext>
            </a:extLst>
          </p:cNvPr>
          <p:cNvGrpSpPr/>
          <p:nvPr/>
        </p:nvGrpSpPr>
        <p:grpSpPr>
          <a:xfrm>
            <a:off x="6192070" y="4151405"/>
            <a:ext cx="2707101" cy="1884320"/>
            <a:chOff x="4801584" y="2124365"/>
            <a:chExt cx="2707101" cy="1884320"/>
          </a:xfrm>
        </p:grpSpPr>
        <p:sp>
          <p:nvSpPr>
            <p:cNvPr id="86" name="Rectangle 85">
              <a:extLst>
                <a:ext uri="{FF2B5EF4-FFF2-40B4-BE49-F238E27FC236}">
                  <a16:creationId xmlns:a16="http://schemas.microsoft.com/office/drawing/2014/main" id="{3CAA627B-3471-C49D-2772-A99A0D93C54A}"/>
                </a:ext>
              </a:extLst>
            </p:cNvPr>
            <p:cNvSpPr/>
            <p:nvPr/>
          </p:nvSpPr>
          <p:spPr>
            <a:xfrm>
              <a:off x="4801584" y="2124365"/>
              <a:ext cx="2707101" cy="188432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88" name="Connecteur droit 87">
              <a:extLst>
                <a:ext uri="{FF2B5EF4-FFF2-40B4-BE49-F238E27FC236}">
                  <a16:creationId xmlns:a16="http://schemas.microsoft.com/office/drawing/2014/main" id="{2F425819-81F5-7656-BF0C-02F419802000}"/>
                </a:ext>
              </a:extLst>
            </p:cNvPr>
            <p:cNvCxnSpPr>
              <a:cxnSpLocks/>
            </p:cNvCxnSpPr>
            <p:nvPr/>
          </p:nvCxnSpPr>
          <p:spPr>
            <a:xfrm>
              <a:off x="5036675" y="2424929"/>
              <a:ext cx="314225" cy="0"/>
            </a:xfrm>
            <a:prstGeom prst="line">
              <a:avLst/>
            </a:prstGeom>
            <a:ln w="38100">
              <a:solidFill>
                <a:srgbClr val="CE0000"/>
              </a:solidFill>
            </a:ln>
          </p:spPr>
          <p:style>
            <a:lnRef idx="1">
              <a:schemeClr val="accent1"/>
            </a:lnRef>
            <a:fillRef idx="0">
              <a:schemeClr val="accent1"/>
            </a:fillRef>
            <a:effectRef idx="0">
              <a:schemeClr val="accent1"/>
            </a:effectRef>
            <a:fontRef idx="minor">
              <a:schemeClr val="tx1"/>
            </a:fontRef>
          </p:style>
        </p:cxnSp>
        <p:cxnSp>
          <p:nvCxnSpPr>
            <p:cNvPr id="91" name="Connecteur droit 90">
              <a:extLst>
                <a:ext uri="{FF2B5EF4-FFF2-40B4-BE49-F238E27FC236}">
                  <a16:creationId xmlns:a16="http://schemas.microsoft.com/office/drawing/2014/main" id="{ABCE0261-12B1-A265-CBB0-31109CD9B247}"/>
                </a:ext>
              </a:extLst>
            </p:cNvPr>
            <p:cNvCxnSpPr>
              <a:cxnSpLocks/>
            </p:cNvCxnSpPr>
            <p:nvPr/>
          </p:nvCxnSpPr>
          <p:spPr>
            <a:xfrm>
              <a:off x="5036675" y="2686571"/>
              <a:ext cx="314225" cy="0"/>
            </a:xfrm>
            <a:prstGeom prst="line">
              <a:avLst/>
            </a:prstGeom>
            <a:ln w="38100">
              <a:solidFill>
                <a:srgbClr val="004CC7"/>
              </a:solidFill>
            </a:ln>
          </p:spPr>
          <p:style>
            <a:lnRef idx="1">
              <a:schemeClr val="accent1"/>
            </a:lnRef>
            <a:fillRef idx="0">
              <a:schemeClr val="accent1"/>
            </a:fillRef>
            <a:effectRef idx="0">
              <a:schemeClr val="accent1"/>
            </a:effectRef>
            <a:fontRef idx="minor">
              <a:schemeClr val="tx1"/>
            </a:fontRef>
          </p:style>
        </p:cxnSp>
        <p:cxnSp>
          <p:nvCxnSpPr>
            <p:cNvPr id="92" name="Connecteur droit 91">
              <a:extLst>
                <a:ext uri="{FF2B5EF4-FFF2-40B4-BE49-F238E27FC236}">
                  <a16:creationId xmlns:a16="http://schemas.microsoft.com/office/drawing/2014/main" id="{76E14412-4F43-A903-5F4B-B5FF36344314}"/>
                </a:ext>
              </a:extLst>
            </p:cNvPr>
            <p:cNvCxnSpPr>
              <a:cxnSpLocks/>
            </p:cNvCxnSpPr>
            <p:nvPr/>
          </p:nvCxnSpPr>
          <p:spPr>
            <a:xfrm>
              <a:off x="5036675" y="2972849"/>
              <a:ext cx="314225" cy="0"/>
            </a:xfrm>
            <a:prstGeom prst="line">
              <a:avLst/>
            </a:prstGeom>
            <a:ln w="38100">
              <a:solidFill>
                <a:srgbClr val="05AB05"/>
              </a:solidFill>
            </a:ln>
          </p:spPr>
          <p:style>
            <a:lnRef idx="1">
              <a:schemeClr val="accent1"/>
            </a:lnRef>
            <a:fillRef idx="0">
              <a:schemeClr val="accent1"/>
            </a:fillRef>
            <a:effectRef idx="0">
              <a:schemeClr val="accent1"/>
            </a:effectRef>
            <a:fontRef idx="minor">
              <a:schemeClr val="tx1"/>
            </a:fontRef>
          </p:style>
        </p:cxnSp>
        <p:cxnSp>
          <p:nvCxnSpPr>
            <p:cNvPr id="93" name="Connecteur droit 92">
              <a:extLst>
                <a:ext uri="{FF2B5EF4-FFF2-40B4-BE49-F238E27FC236}">
                  <a16:creationId xmlns:a16="http://schemas.microsoft.com/office/drawing/2014/main" id="{7D2DADB5-3F79-9E47-CEE6-745E0C77CD6A}"/>
                </a:ext>
              </a:extLst>
            </p:cNvPr>
            <p:cNvCxnSpPr>
              <a:cxnSpLocks/>
            </p:cNvCxnSpPr>
            <p:nvPr/>
          </p:nvCxnSpPr>
          <p:spPr>
            <a:xfrm>
              <a:off x="5045515" y="3229904"/>
              <a:ext cx="314225" cy="0"/>
            </a:xfrm>
            <a:prstGeom prst="line">
              <a:avLst/>
            </a:prstGeom>
            <a:ln w="38100">
              <a:solidFill>
                <a:srgbClr val="8300CA"/>
              </a:solidFill>
            </a:ln>
          </p:spPr>
          <p:style>
            <a:lnRef idx="1">
              <a:schemeClr val="accent1"/>
            </a:lnRef>
            <a:fillRef idx="0">
              <a:schemeClr val="accent1"/>
            </a:fillRef>
            <a:effectRef idx="0">
              <a:schemeClr val="accent1"/>
            </a:effectRef>
            <a:fontRef idx="minor">
              <a:schemeClr val="tx1"/>
            </a:fontRef>
          </p:style>
        </p:cxnSp>
        <p:cxnSp>
          <p:nvCxnSpPr>
            <p:cNvPr id="94" name="Connecteur droit 93">
              <a:extLst>
                <a:ext uri="{FF2B5EF4-FFF2-40B4-BE49-F238E27FC236}">
                  <a16:creationId xmlns:a16="http://schemas.microsoft.com/office/drawing/2014/main" id="{53A1C83D-B811-041D-CB29-8DAC8C72120B}"/>
                </a:ext>
              </a:extLst>
            </p:cNvPr>
            <p:cNvCxnSpPr>
              <a:cxnSpLocks/>
            </p:cNvCxnSpPr>
            <p:nvPr/>
          </p:nvCxnSpPr>
          <p:spPr>
            <a:xfrm>
              <a:off x="5045515" y="3512859"/>
              <a:ext cx="314225" cy="0"/>
            </a:xfrm>
            <a:prstGeom prst="line">
              <a:avLst/>
            </a:prstGeom>
            <a:ln w="28575" cap="flat" cmpd="sng" algn="ctr">
              <a:solidFill>
                <a:srgbClr val="FFA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5" name="Connecteur droit 94">
              <a:extLst>
                <a:ext uri="{FF2B5EF4-FFF2-40B4-BE49-F238E27FC236}">
                  <a16:creationId xmlns:a16="http://schemas.microsoft.com/office/drawing/2014/main" id="{C7F65FBC-C655-6511-AEB9-D12E9F97148D}"/>
                </a:ext>
              </a:extLst>
            </p:cNvPr>
            <p:cNvCxnSpPr>
              <a:cxnSpLocks/>
            </p:cNvCxnSpPr>
            <p:nvPr/>
          </p:nvCxnSpPr>
          <p:spPr>
            <a:xfrm>
              <a:off x="5061176" y="3789670"/>
              <a:ext cx="314225" cy="0"/>
            </a:xfrm>
            <a:prstGeom prst="line">
              <a:avLst/>
            </a:prstGeom>
            <a:ln w="28575" cap="flat" cmpd="sng" algn="ctr">
              <a:solidFill>
                <a:srgbClr val="66666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6" name="ZoneTexte 95">
              <a:extLst>
                <a:ext uri="{FF2B5EF4-FFF2-40B4-BE49-F238E27FC236}">
                  <a16:creationId xmlns:a16="http://schemas.microsoft.com/office/drawing/2014/main" id="{1E813B51-589D-1E08-15A5-E0226C936078}"/>
                </a:ext>
              </a:extLst>
            </p:cNvPr>
            <p:cNvSpPr txBox="1"/>
            <p:nvPr/>
          </p:nvSpPr>
          <p:spPr>
            <a:xfrm>
              <a:off x="5410698" y="2216754"/>
              <a:ext cx="1951175" cy="1754326"/>
            </a:xfrm>
            <a:prstGeom prst="rect">
              <a:avLst/>
            </a:prstGeom>
            <a:noFill/>
          </p:spPr>
          <p:txBody>
            <a:bodyPr wrap="none" rtlCol="0">
              <a:spAutoFit/>
            </a:bodyPr>
            <a:lstStyle/>
            <a:p>
              <a:r>
                <a:rPr lang="en-US" dirty="0"/>
                <a:t>Laser amplitude</a:t>
              </a:r>
            </a:p>
            <a:p>
              <a:r>
                <a:rPr lang="en-US" dirty="0"/>
                <a:t>Laser phase</a:t>
              </a:r>
            </a:p>
            <a:p>
              <a:r>
                <a:rPr lang="en-US" dirty="0"/>
                <a:t>Vacuum amplitude</a:t>
              </a:r>
            </a:p>
            <a:p>
              <a:r>
                <a:rPr lang="en-US" dirty="0"/>
                <a:t>Vacuum phase</a:t>
              </a:r>
            </a:p>
            <a:p>
              <a:r>
                <a:rPr lang="en-US" dirty="0"/>
                <a:t>Total</a:t>
              </a:r>
            </a:p>
            <a:p>
              <a:r>
                <a:rPr lang="en-US" dirty="0"/>
                <a:t>Coherent beam</a:t>
              </a:r>
            </a:p>
          </p:txBody>
        </p:sp>
      </p:grpSp>
      <p:grpSp>
        <p:nvGrpSpPr>
          <p:cNvPr id="49" name="Groupe 48">
            <a:extLst>
              <a:ext uri="{FF2B5EF4-FFF2-40B4-BE49-F238E27FC236}">
                <a16:creationId xmlns:a16="http://schemas.microsoft.com/office/drawing/2014/main" id="{61C40308-1D5A-BF8B-8DAF-4D95273192C5}"/>
              </a:ext>
            </a:extLst>
          </p:cNvPr>
          <p:cNvGrpSpPr/>
          <p:nvPr/>
        </p:nvGrpSpPr>
        <p:grpSpPr>
          <a:xfrm>
            <a:off x="4801584" y="3151762"/>
            <a:ext cx="4357088" cy="3458526"/>
            <a:chOff x="9459980" y="2714805"/>
            <a:chExt cx="4357088" cy="3458526"/>
          </a:xfrm>
        </p:grpSpPr>
        <mc:AlternateContent xmlns:mc="http://schemas.openxmlformats.org/markup-compatibility/2006" xmlns:a14="http://schemas.microsoft.com/office/drawing/2010/main">
          <mc:Choice Requires="a14">
            <p:sp>
              <p:nvSpPr>
                <p:cNvPr id="36" name="TextBox 27">
                  <a:extLst>
                    <a:ext uri="{FF2B5EF4-FFF2-40B4-BE49-F238E27FC236}">
                      <a16:creationId xmlns:a16="http://schemas.microsoft.com/office/drawing/2014/main" id="{90DDFE09-0E72-10F3-F9D0-1FCFBDDECA12}"/>
                    </a:ext>
                  </a:extLst>
                </p:cNvPr>
                <p:cNvSpPr txBox="1"/>
                <p:nvPr/>
              </p:nvSpPr>
              <p:spPr>
                <a:xfrm>
                  <a:off x="11718267" y="2931685"/>
                  <a:ext cx="245708" cy="389017"/>
                </a:xfrm>
                <a:prstGeom prst="rect">
                  <a:avLst/>
                </a:prstGeom>
                <a:noFill/>
              </p:spPr>
              <p:txBody>
                <a:bodyPr wrap="none" lIns="0" tIns="0" rIns="0" bIns="0" rtlCol="0">
                  <a:spAutoFit/>
                </a:bodyPr>
                <a:lstStyle/>
                <a:p>
                  <a:pPr algn="ctr"/>
                  <a14:m>
                    <m:oMathPara xmlns:m="http://schemas.openxmlformats.org/officeDocument/2006/math">
                      <m:oMath>
                        <m:acc>
                          <m:accPr>
                            <m:chr m:val="̂"/>
                            <m:ctrlPr>
                              <a:rPr lang="en-GB" sz="2400" b="0" i="1" smtClean="0">
                                <a:latin typeface="Cambria Math" panose="02040503050406030204" pitchFamily="18" charset="0"/>
                              </a:rPr>
                            </m:ctrlPr>
                          </m:accPr>
                          <m:e>
                            <m:r>
                              <a:rPr lang="en-GB" sz="2400" b="0" i="1" smtClean="0">
                                <a:latin typeface="Cambria Math" panose="02040503050406030204" pitchFamily="18" charset="0"/>
                              </a:rPr>
                              <m:t>ℎ</m:t>
                            </m:r>
                          </m:e>
                        </m:acc>
                      </m:oMath>
                    </m:oMathPara>
                  </a14:m>
                  <a:endParaRPr lang="en-DE" sz="2400" dirty="0">
                    <a:latin typeface="Calibri" panose="020F0502020204030204" pitchFamily="34" charset="0"/>
                  </a:endParaRPr>
                </a:p>
              </p:txBody>
            </p:sp>
          </mc:Choice>
          <mc:Fallback xmlns="">
            <p:sp>
              <p:nvSpPr>
                <p:cNvPr id="36" name="TextBox 27">
                  <a:extLst>
                    <a:ext uri="{FF2B5EF4-FFF2-40B4-BE49-F238E27FC236}">
                      <a16:creationId xmlns:a16="http://schemas.microsoft.com/office/drawing/2014/main" id="{90DDFE09-0E72-10F3-F9D0-1FCFBDDECA12}"/>
                    </a:ext>
                  </a:extLst>
                </p:cNvPr>
                <p:cNvSpPr txBox="1">
                  <a:spLocks noRot="1" noChangeAspect="1" noMove="1" noResize="1" noEditPoints="1" noAdjustHandles="1" noChangeArrowheads="1" noChangeShapeType="1" noTextEdit="1"/>
                </p:cNvSpPr>
                <p:nvPr/>
              </p:nvSpPr>
              <p:spPr>
                <a:xfrm>
                  <a:off x="11718267" y="2931685"/>
                  <a:ext cx="245708" cy="389017"/>
                </a:xfrm>
                <a:prstGeom prst="rect">
                  <a:avLst/>
                </a:prstGeom>
                <a:blipFill>
                  <a:blip r:embed="rId9"/>
                  <a:stretch>
                    <a:fillRect/>
                  </a:stretch>
                </a:blipFill>
              </p:spPr>
              <p:txBody>
                <a:bodyPr/>
                <a:lstStyle/>
                <a:p>
                  <a:r>
                    <a:rPr lang="fr-FR">
                      <a:noFill/>
                    </a:rPr>
                    <a:t> </a:t>
                  </a:r>
                </a:p>
              </p:txBody>
            </p:sp>
          </mc:Fallback>
        </mc:AlternateContent>
        <p:cxnSp>
          <p:nvCxnSpPr>
            <p:cNvPr id="37" name="Straight Arrow Connector 28">
              <a:extLst>
                <a:ext uri="{FF2B5EF4-FFF2-40B4-BE49-F238E27FC236}">
                  <a16:creationId xmlns:a16="http://schemas.microsoft.com/office/drawing/2014/main" id="{5D53A9D4-A62A-F621-5902-F31CCA762263}"/>
                </a:ext>
              </a:extLst>
            </p:cNvPr>
            <p:cNvCxnSpPr>
              <a:cxnSpLocks/>
            </p:cNvCxnSpPr>
            <p:nvPr/>
          </p:nvCxnSpPr>
          <p:spPr>
            <a:xfrm>
              <a:off x="11582251" y="3011505"/>
              <a:ext cx="0" cy="2798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9A281501-A4A5-03D7-8087-246572BD2EE5}"/>
                </a:ext>
              </a:extLst>
            </p:cNvPr>
            <p:cNvSpPr/>
            <p:nvPr/>
          </p:nvSpPr>
          <p:spPr>
            <a:xfrm>
              <a:off x="9459980" y="2714805"/>
              <a:ext cx="4357088" cy="3458526"/>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39" name="Picture 42">
              <a:extLst>
                <a:ext uri="{FF2B5EF4-FFF2-40B4-BE49-F238E27FC236}">
                  <a16:creationId xmlns:a16="http://schemas.microsoft.com/office/drawing/2014/main" id="{D0033BDF-3E95-27E0-223C-CAB6B3FFCC53}"/>
                </a:ext>
              </a:extLst>
            </p:cNvPr>
            <p:cNvPicPr>
              <a:picLocks noChangeAspect="1"/>
            </p:cNvPicPr>
            <p:nvPr/>
          </p:nvPicPr>
          <p:blipFill>
            <a:blip r:embed="rId10"/>
            <a:stretch>
              <a:fillRect/>
            </a:stretch>
          </p:blipFill>
          <p:spPr>
            <a:xfrm>
              <a:off x="9940188" y="3123342"/>
              <a:ext cx="3603200" cy="2677560"/>
            </a:xfrm>
            <a:prstGeom prst="rect">
              <a:avLst/>
            </a:prstGeom>
          </p:spPr>
        </p:pic>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A9151F7D-2AB1-6151-09F6-176E18656793}"/>
                    </a:ext>
                  </a:extLst>
                </p:cNvPr>
                <p:cNvSpPr/>
                <p:nvPr/>
              </p:nvSpPr>
              <p:spPr>
                <a:xfrm rot="16200000">
                  <a:off x="8398348" y="4278792"/>
                  <a:ext cx="2590708" cy="400110"/>
                </a:xfrm>
                <a:prstGeom prst="rect">
                  <a:avLst/>
                </a:prstGeom>
              </p:spPr>
              <p:txBody>
                <a:bodyPr wrap="square">
                  <a:spAutoFit/>
                </a:bodyPr>
                <a:lstStyle/>
                <a:p>
                  <a:pPr algn="ctr"/>
                  <a14:m>
                    <m:oMath xmlns:m="http://schemas.openxmlformats.org/officeDocument/2006/math">
                      <m:sSub>
                        <m:sSubPr>
                          <m:ctrlPr>
                            <a:rPr lang="en-GB" sz="2000" i="1">
                              <a:latin typeface="Cambria Math" panose="02040503050406030204" pitchFamily="18" charset="0"/>
                              <a:ea typeface="Cambria Math" panose="02040503050406030204" pitchFamily="18" charset="0"/>
                            </a:rPr>
                          </m:ctrlPr>
                        </m:sSubPr>
                        <m:e>
                          <m:r>
                            <a:rPr lang="en-GB" sz="2000" i="1">
                              <a:latin typeface="Cambria Math" panose="02040503050406030204" pitchFamily="18" charset="0"/>
                              <a:ea typeface="Cambria Math" panose="02040503050406030204" pitchFamily="18" charset="0"/>
                            </a:rPr>
                            <m:t>𝜒</m:t>
                          </m:r>
                        </m:e>
                        <m:sub>
                          <m:r>
                            <m:rPr>
                              <m:sty m:val="p"/>
                            </m:rPr>
                            <a:rPr lang="en-GB" sz="2000">
                              <a:latin typeface="Cambria Math" panose="02040503050406030204" pitchFamily="18" charset="0"/>
                              <a:ea typeface="Cambria Math" panose="02040503050406030204" pitchFamily="18" charset="0"/>
                            </a:rPr>
                            <m:t>m</m:t>
                          </m:r>
                        </m:sub>
                      </m:sSub>
                    </m:oMath>
                  </a14:m>
                  <a:r>
                    <a:rPr lang="en-GB" sz="2000" dirty="0"/>
                    <a:t> (m</a:t>
                  </a:r>
                  <a14:m>
                    <m:oMath xmlns:m="http://schemas.openxmlformats.org/officeDocument/2006/math">
                      <m:r>
                        <a:rPr lang="en-GB" sz="2000" i="1" smtClean="0">
                          <a:latin typeface="Cambria Math" panose="02040503050406030204" pitchFamily="18" charset="0"/>
                          <a:ea typeface="Cambria Math" panose="02040503050406030204" pitchFamily="18" charset="0"/>
                        </a:rPr>
                        <m:t>∙</m:t>
                      </m:r>
                    </m:oMath>
                  </a14:m>
                  <a:r>
                    <a:rPr lang="en-GB" sz="2000" dirty="0"/>
                    <a:t>N</a:t>
                  </a:r>
                  <a:r>
                    <a:rPr lang="en-GB" sz="2000" baseline="30000" dirty="0"/>
                    <a:t>-1</a:t>
                  </a:r>
                  <a:r>
                    <a:rPr lang="en-GB" sz="2000" dirty="0"/>
                    <a:t>)</a:t>
                  </a:r>
                  <a:endParaRPr lang="en-DE" sz="2000" dirty="0"/>
                </a:p>
              </p:txBody>
            </p:sp>
          </mc:Choice>
          <mc:Fallback xmlns="">
            <p:sp>
              <p:nvSpPr>
                <p:cNvPr id="40" name="Rectangle 39">
                  <a:extLst>
                    <a:ext uri="{FF2B5EF4-FFF2-40B4-BE49-F238E27FC236}">
                      <a16:creationId xmlns:a16="http://schemas.microsoft.com/office/drawing/2014/main" id="{A9151F7D-2AB1-6151-09F6-176E18656793}"/>
                    </a:ext>
                  </a:extLst>
                </p:cNvPr>
                <p:cNvSpPr>
                  <a:spLocks noRot="1" noChangeAspect="1" noMove="1" noResize="1" noEditPoints="1" noAdjustHandles="1" noChangeArrowheads="1" noChangeShapeType="1" noTextEdit="1"/>
                </p:cNvSpPr>
                <p:nvPr/>
              </p:nvSpPr>
              <p:spPr>
                <a:xfrm rot="16200000">
                  <a:off x="8398348" y="4278792"/>
                  <a:ext cx="2590708" cy="400110"/>
                </a:xfrm>
                <a:prstGeom prst="rect">
                  <a:avLst/>
                </a:prstGeom>
                <a:blipFill>
                  <a:blip r:embed="rId11"/>
                  <a:stretch>
                    <a:fillRect l="-7576" r="-2575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TextBox 44">
                  <a:extLst>
                    <a:ext uri="{FF2B5EF4-FFF2-40B4-BE49-F238E27FC236}">
                      <a16:creationId xmlns:a16="http://schemas.microsoft.com/office/drawing/2014/main" id="{FFDC89ED-588C-16E6-2E4B-53F84EAE2B11}"/>
                    </a:ext>
                  </a:extLst>
                </p:cNvPr>
                <p:cNvSpPr txBox="1"/>
                <p:nvPr/>
              </p:nvSpPr>
              <p:spPr>
                <a:xfrm>
                  <a:off x="11888735" y="3375573"/>
                  <a:ext cx="278346" cy="307777"/>
                </a:xfrm>
                <a:prstGeom prst="rect">
                  <a:avLst/>
                </a:prstGeom>
                <a:noFill/>
              </p:spPr>
              <p:txBody>
                <a:bodyPr wrap="none" lIns="0" tIns="0" rIns="0" bIns="0" rtlCol="0">
                  <a:spAutoFit/>
                </a:bodyPr>
                <a:lstStyle/>
                <a:p>
                  <a:pPr algn="ctr"/>
                  <a14:m>
                    <m:oMathPara xmlns:m="http://schemas.openxmlformats.org/officeDocument/2006/math">
                      <m:o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latin typeface="Cambria Math" panose="02040503050406030204" pitchFamily="18" charset="0"/>
                              </a:rPr>
                              <m:t>0</m:t>
                            </m:r>
                          </m:sub>
                        </m:sSub>
                      </m:oMath>
                    </m:oMathPara>
                  </a14:m>
                  <a:endParaRPr lang="en-DE" sz="2000" dirty="0">
                    <a:latin typeface="Calibri" panose="020F0502020204030204" pitchFamily="34" charset="0"/>
                  </a:endParaRPr>
                </a:p>
              </p:txBody>
            </p:sp>
          </mc:Choice>
          <mc:Fallback xmlns="">
            <p:sp>
              <p:nvSpPr>
                <p:cNvPr id="41" name="TextBox 44">
                  <a:extLst>
                    <a:ext uri="{FF2B5EF4-FFF2-40B4-BE49-F238E27FC236}">
                      <a16:creationId xmlns:a16="http://schemas.microsoft.com/office/drawing/2014/main" id="{FFDC89ED-588C-16E6-2E4B-53F84EAE2B11}"/>
                    </a:ext>
                  </a:extLst>
                </p:cNvPr>
                <p:cNvSpPr txBox="1">
                  <a:spLocks noRot="1" noChangeAspect="1" noMove="1" noResize="1" noEditPoints="1" noAdjustHandles="1" noChangeArrowheads="1" noChangeShapeType="1" noTextEdit="1"/>
                </p:cNvSpPr>
                <p:nvPr/>
              </p:nvSpPr>
              <p:spPr>
                <a:xfrm>
                  <a:off x="11888735" y="3375573"/>
                  <a:ext cx="278346" cy="307777"/>
                </a:xfrm>
                <a:prstGeom prst="rect">
                  <a:avLst/>
                </a:prstGeom>
                <a:blipFill>
                  <a:blip r:embed="rId12"/>
                  <a:stretch>
                    <a:fillRect l="-41304" b="-3400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2" name="TextBox 45">
                  <a:extLst>
                    <a:ext uri="{FF2B5EF4-FFF2-40B4-BE49-F238E27FC236}">
                      <a16:creationId xmlns:a16="http://schemas.microsoft.com/office/drawing/2014/main" id="{B65621BF-E10E-7740-88E1-18AEDA0CF480}"/>
                    </a:ext>
                  </a:extLst>
                </p:cNvPr>
                <p:cNvSpPr txBox="1"/>
                <p:nvPr/>
              </p:nvSpPr>
              <p:spPr>
                <a:xfrm>
                  <a:off x="12530027" y="4707282"/>
                  <a:ext cx="470321" cy="307777"/>
                </a:xfrm>
                <a:prstGeom prst="rect">
                  <a:avLst/>
                </a:prstGeom>
                <a:noFill/>
              </p:spPr>
              <p:txBody>
                <a:bodyPr wrap="none" lIns="0" tIns="0" rIns="0" bIns="0" rtlCol="0">
                  <a:spAutoFit/>
                </a:bodyPr>
                <a:lstStyle/>
                <a:p>
                  <a:pPr algn="ctr"/>
                  <a14:m>
                    <m:oMathPara xmlns:m="http://schemas.openxmlformats.org/officeDocument/2006/math">
                      <m:o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𝑓</m:t>
                            </m:r>
                          </m:e>
                          <m:sup>
                            <m:r>
                              <a:rPr lang="en-GB" sz="2000" b="0" i="1" smtClean="0">
                                <a:latin typeface="Cambria Math" panose="02040503050406030204" pitchFamily="18" charset="0"/>
                              </a:rPr>
                              <m:t>−2</m:t>
                            </m:r>
                          </m:sup>
                        </m:sSup>
                      </m:oMath>
                    </m:oMathPara>
                  </a14:m>
                  <a:endParaRPr lang="en-DE" sz="2000" dirty="0">
                    <a:latin typeface="Calibri" panose="020F0502020204030204" pitchFamily="34" charset="0"/>
                  </a:endParaRPr>
                </a:p>
              </p:txBody>
            </p:sp>
          </mc:Choice>
          <mc:Fallback xmlns="">
            <p:sp>
              <p:nvSpPr>
                <p:cNvPr id="42" name="TextBox 45">
                  <a:extLst>
                    <a:ext uri="{FF2B5EF4-FFF2-40B4-BE49-F238E27FC236}">
                      <a16:creationId xmlns:a16="http://schemas.microsoft.com/office/drawing/2014/main" id="{B65621BF-E10E-7740-88E1-18AEDA0CF480}"/>
                    </a:ext>
                  </a:extLst>
                </p:cNvPr>
                <p:cNvSpPr txBox="1">
                  <a:spLocks noRot="1" noChangeAspect="1" noMove="1" noResize="1" noEditPoints="1" noAdjustHandles="1" noChangeArrowheads="1" noChangeShapeType="1" noTextEdit="1"/>
                </p:cNvSpPr>
                <p:nvPr/>
              </p:nvSpPr>
              <p:spPr>
                <a:xfrm>
                  <a:off x="12530027" y="4707282"/>
                  <a:ext cx="470321" cy="307777"/>
                </a:xfrm>
                <a:prstGeom prst="rect">
                  <a:avLst/>
                </a:prstGeom>
                <a:blipFill>
                  <a:blip r:embed="rId13"/>
                  <a:stretch>
                    <a:fillRect l="-24675" b="-33333"/>
                  </a:stretch>
                </a:blipFill>
              </p:spPr>
              <p:txBody>
                <a:bodyPr/>
                <a:lstStyle/>
                <a:p>
                  <a:r>
                    <a:rPr lang="fr-FR">
                      <a:noFill/>
                    </a:rPr>
                    <a:t> </a:t>
                  </a:r>
                </a:p>
              </p:txBody>
            </p:sp>
          </mc:Fallback>
        </mc:AlternateContent>
        <p:grpSp>
          <p:nvGrpSpPr>
            <p:cNvPr id="43" name="Group 46">
              <a:extLst>
                <a:ext uri="{FF2B5EF4-FFF2-40B4-BE49-F238E27FC236}">
                  <a16:creationId xmlns:a16="http://schemas.microsoft.com/office/drawing/2014/main" id="{58B6ED98-0404-1E8D-7220-2495F1F6E0A7}"/>
                </a:ext>
              </a:extLst>
            </p:cNvPr>
            <p:cNvGrpSpPr/>
            <p:nvPr/>
          </p:nvGrpSpPr>
          <p:grpSpPr>
            <a:xfrm>
              <a:off x="10399235" y="4611447"/>
              <a:ext cx="1671571" cy="803732"/>
              <a:chOff x="7184571" y="4332786"/>
              <a:chExt cx="1671571" cy="803732"/>
            </a:xfrm>
          </p:grpSpPr>
          <p:cxnSp>
            <p:nvCxnSpPr>
              <p:cNvPr id="44" name="Straight Arrow Connector 47">
                <a:extLst>
                  <a:ext uri="{FF2B5EF4-FFF2-40B4-BE49-F238E27FC236}">
                    <a16:creationId xmlns:a16="http://schemas.microsoft.com/office/drawing/2014/main" id="{63A4FC1D-9385-ED9C-C396-FDD2A26D26A6}"/>
                  </a:ext>
                </a:extLst>
              </p:cNvPr>
              <p:cNvCxnSpPr>
                <a:cxnSpLocks/>
              </p:cNvCxnSpPr>
              <p:nvPr/>
            </p:nvCxnSpPr>
            <p:spPr>
              <a:xfrm>
                <a:off x="7184571" y="4332786"/>
                <a:ext cx="216598" cy="444224"/>
              </a:xfrm>
              <a:prstGeom prst="straightConnector1">
                <a:avLst/>
              </a:prstGeom>
              <a:ln w="38100">
                <a:solidFill>
                  <a:srgbClr val="00B05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8">
                    <a:extLst>
                      <a:ext uri="{FF2B5EF4-FFF2-40B4-BE49-F238E27FC236}">
                        <a16:creationId xmlns:a16="http://schemas.microsoft.com/office/drawing/2014/main" id="{604FBB0D-6E1E-EE17-FF0C-8BBDA58F368C}"/>
                      </a:ext>
                    </a:extLst>
                  </p:cNvPr>
                  <p:cNvSpPr txBox="1"/>
                  <p:nvPr/>
                </p:nvSpPr>
                <p:spPr>
                  <a:xfrm>
                    <a:off x="7386702" y="4822714"/>
                    <a:ext cx="1469440" cy="313804"/>
                  </a:xfrm>
                  <a:prstGeom prst="rect">
                    <a:avLst/>
                  </a:prstGeom>
                  <a:noFill/>
                </p:spPr>
                <p:txBody>
                  <a:bodyPr wrap="none" lIns="0" tIns="0" rIns="0" bIns="0" rtlCol="0">
                    <a:spAutoFit/>
                  </a:bodyPr>
                  <a:lstStyle/>
                  <a:p>
                    <a:pPr algn="ctr"/>
                    <a14:m>
                      <m:oMathPara xmlns:m="http://schemas.openxmlformats.org/officeDocument/2006/math">
                        <m:oMath>
                          <m:r>
                            <a:rPr lang="en-GB" sz="2000" i="1" smtClean="0">
                              <a:latin typeface="Cambria Math" panose="02040503050406030204" pitchFamily="18" charset="0"/>
                              <a:ea typeface="Cambria Math" panose="02040503050406030204" pitchFamily="18" charset="0"/>
                            </a:rPr>
                            <m:t>∝</m:t>
                          </m:r>
                          <m:r>
                            <a:rPr lang="en-GB" sz="2000" b="0" i="1" smtClean="0">
                              <a:latin typeface="Cambria Math" panose="02040503050406030204" pitchFamily="18" charset="0"/>
                              <a:ea typeface="Cambria Math" panose="02040503050406030204" pitchFamily="18" charset="0"/>
                            </a:rPr>
                            <m:t>1/(</m:t>
                          </m:r>
                          <m:r>
                            <a:rPr lang="en-GB" sz="2000" b="0" i="1" smtClean="0">
                              <a:latin typeface="Cambria Math" panose="02040503050406030204" pitchFamily="18" charset="0"/>
                              <a:ea typeface="Cambria Math" panose="02040503050406030204" pitchFamily="18" charset="0"/>
                            </a:rPr>
                            <m:t>𝑚</m:t>
                          </m:r>
                          <m:r>
                            <a:rPr lang="en-GB" sz="2000" b="0" i="1" smtClean="0">
                              <a:latin typeface="Cambria Math" panose="02040503050406030204" pitchFamily="18" charset="0"/>
                              <a:ea typeface="Cambria Math" panose="02040503050406030204" pitchFamily="18" charset="0"/>
                            </a:rPr>
                            <m:t>∙</m:t>
                          </m:r>
                          <m:sSubSup>
                            <m:sSubSupPr>
                              <m:ctrlPr>
                                <a:rPr lang="en-GB" sz="2000" b="0" i="1" smtClean="0">
                                  <a:latin typeface="Cambria Math" panose="02040503050406030204" pitchFamily="18" charset="0"/>
                                  <a:ea typeface="Cambria Math" panose="02040503050406030204" pitchFamily="18" charset="0"/>
                                </a:rPr>
                              </m:ctrlPr>
                            </m:sSubSupPr>
                            <m:e>
                              <m:r>
                                <a:rPr lang="en-GB" sz="2000" b="0" i="1" smtClean="0">
                                  <a:latin typeface="Cambria Math" panose="02040503050406030204" pitchFamily="18" charset="0"/>
                                  <a:ea typeface="Cambria Math" panose="02040503050406030204" pitchFamily="18" charset="0"/>
                                </a:rPr>
                                <m:t>𝑓</m:t>
                              </m:r>
                            </m:e>
                            <m:sub>
                              <m:r>
                                <a:rPr lang="en-GB" sz="2000" b="0" i="1" smtClean="0">
                                  <a:latin typeface="Cambria Math" panose="02040503050406030204" pitchFamily="18" charset="0"/>
                                  <a:ea typeface="Cambria Math" panose="02040503050406030204" pitchFamily="18" charset="0"/>
                                </a:rPr>
                                <m:t>0</m:t>
                              </m:r>
                            </m:sub>
                            <m:sup>
                              <m:r>
                                <a:rPr lang="en-GB" sz="2000" b="0" i="1" smtClean="0">
                                  <a:latin typeface="Cambria Math" panose="02040503050406030204" pitchFamily="18" charset="0"/>
                                  <a:ea typeface="Cambria Math" panose="02040503050406030204" pitchFamily="18" charset="0"/>
                                </a:rPr>
                                <m:t>2</m:t>
                              </m:r>
                            </m:sup>
                          </m:sSubSup>
                          <m:r>
                            <a:rPr lang="en-GB" sz="2000" b="0" i="1" smtClean="0">
                              <a:latin typeface="Cambria Math" panose="02040503050406030204" pitchFamily="18" charset="0"/>
                              <a:ea typeface="Cambria Math" panose="02040503050406030204" pitchFamily="18" charset="0"/>
                            </a:rPr>
                            <m:t>)</m:t>
                          </m:r>
                        </m:oMath>
                      </m:oMathPara>
                    </a14:m>
                    <a:endParaRPr lang="en-DE" sz="2000" dirty="0">
                      <a:latin typeface="Calibri" panose="020F0502020204030204" pitchFamily="34" charset="0"/>
                    </a:endParaRPr>
                  </a:p>
                </p:txBody>
              </p:sp>
            </mc:Choice>
            <mc:Fallback xmlns="">
              <p:sp>
                <p:nvSpPr>
                  <p:cNvPr id="49" name="TextBox 48">
                    <a:extLst>
                      <a:ext uri="{FF2B5EF4-FFF2-40B4-BE49-F238E27FC236}">
                        <a16:creationId xmlns:a16="http://schemas.microsoft.com/office/drawing/2014/main" id="{89F3FA5E-84C4-45E1-908A-61ACE82365B4}"/>
                      </a:ext>
                    </a:extLst>
                  </p:cNvPr>
                  <p:cNvSpPr txBox="1">
                    <a:spLocks noRot="1" noChangeAspect="1" noMove="1" noResize="1" noEditPoints="1" noAdjustHandles="1" noChangeArrowheads="1" noChangeShapeType="1" noTextEdit="1"/>
                  </p:cNvSpPr>
                  <p:nvPr/>
                </p:nvSpPr>
                <p:spPr>
                  <a:xfrm>
                    <a:off x="7386702" y="4822714"/>
                    <a:ext cx="1469440" cy="313804"/>
                  </a:xfrm>
                  <a:prstGeom prst="rect">
                    <a:avLst/>
                  </a:prstGeom>
                  <a:blipFill>
                    <a:blip r:embed="rId22"/>
                    <a:stretch>
                      <a:fillRect l="-4149" t="-1923" r="-3734" b="-32692"/>
                    </a:stretch>
                  </a:blipFill>
                </p:spPr>
                <p:txBody>
                  <a:bodyPr/>
                  <a:lstStyle/>
                  <a:p>
                    <a:r>
                      <a:rPr lang="en-DE">
                        <a:noFill/>
                      </a:rPr>
                      <a:t> </a:t>
                    </a:r>
                  </a:p>
                </p:txBody>
              </p:sp>
            </mc:Fallback>
          </mc:AlternateContent>
        </p:grpSp>
        <p:sp>
          <p:nvSpPr>
            <p:cNvPr id="47" name="TextBox 51">
              <a:extLst>
                <a:ext uri="{FF2B5EF4-FFF2-40B4-BE49-F238E27FC236}">
                  <a16:creationId xmlns:a16="http://schemas.microsoft.com/office/drawing/2014/main" id="{2E97DAA5-2FFB-96DF-99BE-225E0A5EE683}"/>
                </a:ext>
              </a:extLst>
            </p:cNvPr>
            <p:cNvSpPr txBox="1"/>
            <p:nvPr/>
          </p:nvSpPr>
          <p:spPr>
            <a:xfrm>
              <a:off x="10018136" y="2783384"/>
              <a:ext cx="3450348" cy="400110"/>
            </a:xfrm>
            <a:prstGeom prst="rect">
              <a:avLst/>
            </a:prstGeom>
            <a:noFill/>
            <a:ln>
              <a:noFill/>
            </a:ln>
          </p:spPr>
          <p:txBody>
            <a:bodyPr wrap="square" rtlCol="0">
              <a:spAutoFit/>
            </a:bodyPr>
            <a:lstStyle/>
            <a:p>
              <a:pPr algn="ctr"/>
              <a:r>
                <a:rPr lang="en-GB" sz="2000" dirty="0">
                  <a:latin typeface="Calibri" panose="020F0502020204030204" pitchFamily="34" charset="0"/>
                </a:rPr>
                <a:t>Mechanical susceptibility</a:t>
              </a:r>
              <a:endParaRPr lang="en-DE" sz="2000" dirty="0">
                <a:latin typeface="Calibri" panose="020F0502020204030204" pitchFamily="34" charset="0"/>
              </a:endParaRPr>
            </a:p>
          </p:txBody>
        </p:sp>
        <p:sp>
          <p:nvSpPr>
            <p:cNvPr id="48" name="TextBox 2">
              <a:extLst>
                <a:ext uri="{FF2B5EF4-FFF2-40B4-BE49-F238E27FC236}">
                  <a16:creationId xmlns:a16="http://schemas.microsoft.com/office/drawing/2014/main" id="{EA4FFBD5-1C6C-3DD1-861A-5CFAE3CD0F79}"/>
                </a:ext>
              </a:extLst>
            </p:cNvPr>
            <p:cNvSpPr txBox="1"/>
            <p:nvPr/>
          </p:nvSpPr>
          <p:spPr>
            <a:xfrm>
              <a:off x="10018136" y="5774202"/>
              <a:ext cx="3418633" cy="369332"/>
            </a:xfrm>
            <a:prstGeom prst="rect">
              <a:avLst/>
            </a:prstGeom>
            <a:noFill/>
          </p:spPr>
          <p:txBody>
            <a:bodyPr wrap="square" rtlCol="0">
              <a:spAutoFit/>
            </a:bodyPr>
            <a:lstStyle/>
            <a:p>
              <a:pPr algn="ctr"/>
              <a:r>
                <a:rPr lang="en-GB" dirty="0">
                  <a:latin typeface="Calibri" panose="020F0502020204030204" pitchFamily="34" charset="0"/>
                </a:rPr>
                <a:t>Frequency</a:t>
              </a:r>
              <a:endParaRPr lang="en-DE" dirty="0">
                <a:latin typeface="Calibri" panose="020F0502020204030204" pitchFamily="34" charset="0"/>
              </a:endParaRPr>
            </a:p>
          </p:txBody>
        </p:sp>
      </p:grpSp>
    </p:spTree>
    <p:extLst>
      <p:ext uri="{BB962C8B-B14F-4D97-AF65-F5344CB8AC3E}">
        <p14:creationId xmlns:p14="http://schemas.microsoft.com/office/powerpoint/2010/main" val="290034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5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50"/>
                                        <p:tgtEl>
                                          <p:spTgt spid="15"/>
                                        </p:tgtEl>
                                      </p:cBhvr>
                                    </p:animEffect>
                                    <p:set>
                                      <p:cBhvr>
                                        <p:cTn id="12" dur="1" fill="hold">
                                          <p:stCondLst>
                                            <p:cond delay="249"/>
                                          </p:stCondLst>
                                        </p:cTn>
                                        <p:tgtEl>
                                          <p:spTgt spid="15"/>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5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8"/>
                                        </p:tgtEl>
                                        <p:attrNameLst>
                                          <p:attrName>style.visibility</p:attrName>
                                        </p:attrNameLst>
                                      </p:cBhvr>
                                      <p:to>
                                        <p:strVal val="visible"/>
                                      </p:to>
                                    </p:set>
                                    <p:animEffect transition="in" filter="fade">
                                      <p:cBhvr>
                                        <p:cTn id="20" dur="250"/>
                                        <p:tgtEl>
                                          <p:spTgt spid="7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250"/>
                                        <p:tgtEl>
                                          <p:spTgt spid="74"/>
                                        </p:tgtEl>
                                      </p:cBhvr>
                                    </p:animEffect>
                                  </p:childTnLst>
                                </p:cTn>
                              </p:par>
                              <p:par>
                                <p:cTn id="24" presetID="10" presetClass="entr" presetSubtype="0" fill="hold" nodeType="with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250"/>
                                        <p:tgtEl>
                                          <p:spTgt spid="97"/>
                                        </p:tgtEl>
                                      </p:cBhvr>
                                    </p:animEffect>
                                  </p:childTnLst>
                                </p:cTn>
                              </p:par>
                              <p:par>
                                <p:cTn id="27" presetID="10"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250"/>
                                        <p:tgtEl>
                                          <p:spTgt spid="7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25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250"/>
                                        <p:tgtEl>
                                          <p:spTgt spid="26"/>
                                        </p:tgtEl>
                                      </p:cBhvr>
                                    </p:animEffect>
                                  </p:childTnLst>
                                </p:cTn>
                              </p:par>
                              <p:par>
                                <p:cTn id="40" presetID="10"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250"/>
                                        <p:tgtEl>
                                          <p:spTgt spid="49"/>
                                        </p:tgtEl>
                                      </p:cBhvr>
                                    </p:animEffect>
                                  </p:childTnLst>
                                </p:cTn>
                              </p:par>
                              <p:par>
                                <p:cTn id="43" presetID="10" presetClass="exit" presetSubtype="0" fill="hold" grpId="1" nodeType="withEffect">
                                  <p:stCondLst>
                                    <p:cond delay="0"/>
                                  </p:stCondLst>
                                  <p:childTnLst>
                                    <p:animEffect transition="out" filter="fade">
                                      <p:cBhvr>
                                        <p:cTn id="44" dur="250"/>
                                        <p:tgtEl>
                                          <p:spTgt spid="51"/>
                                        </p:tgtEl>
                                      </p:cBhvr>
                                    </p:animEffect>
                                    <p:set>
                                      <p:cBhvr>
                                        <p:cTn id="45" dur="1" fill="hold">
                                          <p:stCondLst>
                                            <p:cond delay="249"/>
                                          </p:stCondLst>
                                        </p:cTn>
                                        <p:tgtEl>
                                          <p:spTgt spid="51"/>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250"/>
                                        <p:tgtEl>
                                          <p:spTgt spid="26"/>
                                        </p:tgtEl>
                                      </p:cBhvr>
                                    </p:animEffect>
                                    <p:set>
                                      <p:cBhvr>
                                        <p:cTn id="50" dur="1" fill="hold">
                                          <p:stCondLst>
                                            <p:cond delay="249"/>
                                          </p:stCondLst>
                                        </p:cTn>
                                        <p:tgtEl>
                                          <p:spTgt spid="26"/>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250"/>
                                        <p:tgtEl>
                                          <p:spTgt spid="49"/>
                                        </p:tgtEl>
                                      </p:cBhvr>
                                    </p:animEffect>
                                    <p:set>
                                      <p:cBhvr>
                                        <p:cTn id="53" dur="1" fill="hold">
                                          <p:stCondLst>
                                            <p:cond delay="249"/>
                                          </p:stCondLst>
                                        </p:cTn>
                                        <p:tgtEl>
                                          <p:spTgt spid="49"/>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250"/>
                                        <p:tgtEl>
                                          <p:spTgt spid="52"/>
                                        </p:tgtEl>
                                      </p:cBhvr>
                                    </p:animEffect>
                                  </p:childTnLst>
                                </p:cTn>
                              </p:par>
                              <p:par>
                                <p:cTn id="57" presetID="10" presetClass="entr" presetSubtype="0"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250"/>
                                        <p:tgtEl>
                                          <p:spTgt spid="5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50"/>
                                        <p:tgtEl>
                                          <p:spTgt spid="29"/>
                                        </p:tgtEl>
                                      </p:cBhvr>
                                    </p:animEffect>
                                  </p:childTnLst>
                                </p:cTn>
                              </p:par>
                              <p:par>
                                <p:cTn id="68" presetID="10"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250"/>
                                        <p:tgtEl>
                                          <p:spTgt spid="30"/>
                                        </p:tgtEl>
                                      </p:cBhvr>
                                    </p:animEffect>
                                  </p:childTnLst>
                                </p:cTn>
                              </p:par>
                              <p:par>
                                <p:cTn id="71" presetID="10" presetClass="entr" presetSubtype="0" fill="hold"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childTnLst>
                                </p:cTn>
                              </p:par>
                              <p:par>
                                <p:cTn id="74" presetID="10" presetClass="exit" presetSubtype="0" fill="hold" nodeType="withEffect">
                                  <p:stCondLst>
                                    <p:cond delay="0"/>
                                  </p:stCondLst>
                                  <p:childTnLst>
                                    <p:animEffect transition="out" filter="fade">
                                      <p:cBhvr>
                                        <p:cTn id="75" dur="250"/>
                                        <p:tgtEl>
                                          <p:spTgt spid="54"/>
                                        </p:tgtEl>
                                      </p:cBhvr>
                                    </p:animEffect>
                                    <p:set>
                                      <p:cBhvr>
                                        <p:cTn id="76" dur="1" fill="hold">
                                          <p:stCondLst>
                                            <p:cond delay="249"/>
                                          </p:stCondLst>
                                        </p:cTn>
                                        <p:tgtEl>
                                          <p:spTgt spid="54"/>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250"/>
                                        <p:tgtEl>
                                          <p:spTgt spid="30"/>
                                        </p:tgtEl>
                                      </p:cBhvr>
                                    </p:animEffect>
                                    <p:set>
                                      <p:cBhvr>
                                        <p:cTn id="81" dur="1" fill="hold">
                                          <p:stCondLst>
                                            <p:cond delay="249"/>
                                          </p:stCondLst>
                                        </p:cTn>
                                        <p:tgtEl>
                                          <p:spTgt spid="30"/>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250"/>
                                        <p:tgtEl>
                                          <p:spTgt spid="22"/>
                                        </p:tgtEl>
                                      </p:cBhvr>
                                    </p:animEffect>
                                    <p:set>
                                      <p:cBhvr>
                                        <p:cTn id="84" dur="1" fill="hold">
                                          <p:stCondLst>
                                            <p:cond delay="249"/>
                                          </p:stCondLst>
                                        </p:cTn>
                                        <p:tgtEl>
                                          <p:spTgt spid="22"/>
                                        </p:tgtEl>
                                        <p:attrNameLst>
                                          <p:attrName>style.visibility</p:attrName>
                                        </p:attrNameLst>
                                      </p:cBhvr>
                                      <p:to>
                                        <p:strVal val="hidden"/>
                                      </p:to>
                                    </p:set>
                                  </p:childTnLst>
                                </p:cTn>
                              </p:par>
                              <p:par>
                                <p:cTn id="85" presetID="10"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250"/>
                                        <p:tgtEl>
                                          <p:spTgt spid="33"/>
                                        </p:tgtEl>
                                      </p:cBhvr>
                                    </p:animEffect>
                                  </p:childTnLst>
                                </p:cTn>
                              </p:par>
                              <p:par>
                                <p:cTn id="88" presetID="10" presetClass="entr" presetSubtype="0" fill="hold"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P spid="26" grpId="1" animBg="1"/>
      <p:bldP spid="29" grpId="0" animBg="1"/>
      <p:bldP spid="33" grpId="0" animBg="1"/>
      <p:bldP spid="51" grpId="0" animBg="1"/>
      <p:bldP spid="51" grpId="1" animBg="1"/>
      <p:bldP spid="52" grpId="0" animBg="1"/>
      <p:bldP spid="7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6C45C-8D22-40A3-9245-3F69809163FF}"/>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6BFDCBBB-EE9F-B742-79F7-6293379667DF}"/>
              </a:ext>
            </a:extLst>
          </p:cNvPr>
          <p:cNvPicPr>
            <a:picLocks noChangeAspect="1"/>
          </p:cNvPicPr>
          <p:nvPr/>
        </p:nvPicPr>
        <p:blipFill>
          <a:blip r:embed="rId3"/>
          <a:stretch>
            <a:fillRect/>
          </a:stretch>
        </p:blipFill>
        <p:spPr>
          <a:xfrm>
            <a:off x="62195" y="2378866"/>
            <a:ext cx="7992289" cy="4457869"/>
          </a:xfrm>
          <a:prstGeom prst="rect">
            <a:avLst/>
          </a:prstGeom>
        </p:spPr>
      </p:pic>
      <p:sp>
        <p:nvSpPr>
          <p:cNvPr id="20" name="Rectangle 19">
            <a:extLst>
              <a:ext uri="{FF2B5EF4-FFF2-40B4-BE49-F238E27FC236}">
                <a16:creationId xmlns:a16="http://schemas.microsoft.com/office/drawing/2014/main" id="{78985400-30DF-3DB2-736C-226DF3353055}"/>
              </a:ext>
            </a:extLst>
          </p:cNvPr>
          <p:cNvSpPr/>
          <p:nvPr/>
        </p:nvSpPr>
        <p:spPr>
          <a:xfrm>
            <a:off x="-2890" y="307"/>
            <a:ext cx="12194890" cy="858395"/>
          </a:xfrm>
          <a:prstGeom prst="rect">
            <a:avLst/>
          </a:prstGeom>
          <a:solidFill>
            <a:srgbClr val="FFA3A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FB43DF50-2AFA-728C-FFE3-4C77BF927856}"/>
              </a:ext>
            </a:extLst>
          </p:cNvPr>
          <p:cNvSpPr txBox="1"/>
          <p:nvPr/>
        </p:nvSpPr>
        <p:spPr>
          <a:xfrm>
            <a:off x="174117" y="0"/>
            <a:ext cx="4871398" cy="769441"/>
          </a:xfrm>
          <a:prstGeom prst="rect">
            <a:avLst/>
          </a:prstGeom>
          <a:noFill/>
        </p:spPr>
        <p:txBody>
          <a:bodyPr wrap="none" rtlCol="0">
            <a:spAutoFit/>
          </a:bodyPr>
          <a:lstStyle/>
          <a:p>
            <a:r>
              <a:rPr lang="en-US" sz="4400" dirty="0"/>
              <a:t>Quantum noise limit</a:t>
            </a:r>
            <a:endParaRPr lang="fr-FR" sz="4400" dirty="0"/>
          </a:p>
        </p:txBody>
      </p:sp>
      <p:sp>
        <p:nvSpPr>
          <p:cNvPr id="2" name="ZoneTexte 1">
            <a:extLst>
              <a:ext uri="{FF2B5EF4-FFF2-40B4-BE49-F238E27FC236}">
                <a16:creationId xmlns:a16="http://schemas.microsoft.com/office/drawing/2014/main" id="{D44BD29B-FEA4-7E8B-0608-837E2B15E04B}"/>
              </a:ext>
            </a:extLst>
          </p:cNvPr>
          <p:cNvSpPr txBox="1"/>
          <p:nvPr/>
        </p:nvSpPr>
        <p:spPr>
          <a:xfrm>
            <a:off x="4879527" y="5459877"/>
            <a:ext cx="829073" cy="369332"/>
          </a:xfrm>
          <a:prstGeom prst="rect">
            <a:avLst/>
          </a:prstGeom>
          <a:noFill/>
        </p:spPr>
        <p:txBody>
          <a:bodyPr wrap="none" rtlCol="0">
            <a:spAutoFit/>
          </a:bodyPr>
          <a:lstStyle/>
          <a:p>
            <a:r>
              <a:rPr lang="en-US" dirty="0"/>
              <a:t>100mg</a:t>
            </a:r>
            <a:endParaRPr lang="fr-FR" dirty="0"/>
          </a:p>
        </p:txBody>
      </p:sp>
      <p:sp>
        <p:nvSpPr>
          <p:cNvPr id="5" name="ZoneTexte 4">
            <a:extLst>
              <a:ext uri="{FF2B5EF4-FFF2-40B4-BE49-F238E27FC236}">
                <a16:creationId xmlns:a16="http://schemas.microsoft.com/office/drawing/2014/main" id="{73FE96E7-1103-C666-B14C-42C4495D33AF}"/>
              </a:ext>
            </a:extLst>
          </p:cNvPr>
          <p:cNvSpPr txBox="1"/>
          <p:nvPr/>
        </p:nvSpPr>
        <p:spPr>
          <a:xfrm>
            <a:off x="6179491" y="5656368"/>
            <a:ext cx="712054" cy="369332"/>
          </a:xfrm>
          <a:prstGeom prst="rect">
            <a:avLst/>
          </a:prstGeom>
          <a:noFill/>
        </p:spPr>
        <p:txBody>
          <a:bodyPr wrap="none" rtlCol="0">
            <a:spAutoFit/>
          </a:bodyPr>
          <a:lstStyle/>
          <a:p>
            <a:r>
              <a:rPr lang="en-US" dirty="0"/>
              <a:t>30mg</a:t>
            </a:r>
            <a:endParaRPr lang="fr-FR" dirty="0"/>
          </a:p>
        </p:txBody>
      </p:sp>
      <p:grpSp>
        <p:nvGrpSpPr>
          <p:cNvPr id="13" name="Groupe 12">
            <a:extLst>
              <a:ext uri="{FF2B5EF4-FFF2-40B4-BE49-F238E27FC236}">
                <a16:creationId xmlns:a16="http://schemas.microsoft.com/office/drawing/2014/main" id="{EC799653-0222-DBA0-77F3-1D6B6C2808A0}"/>
              </a:ext>
            </a:extLst>
          </p:cNvPr>
          <p:cNvGrpSpPr/>
          <p:nvPr/>
        </p:nvGrpSpPr>
        <p:grpSpPr>
          <a:xfrm>
            <a:off x="5641308" y="259689"/>
            <a:ext cx="1768593" cy="1048943"/>
            <a:chOff x="5641308" y="259689"/>
            <a:chExt cx="1768593" cy="1048943"/>
          </a:xfrm>
        </p:grpSpPr>
        <p:sp>
          <p:nvSpPr>
            <p:cNvPr id="14" name="Rectangle : coins arrondis 13">
              <a:extLst>
                <a:ext uri="{FF2B5EF4-FFF2-40B4-BE49-F238E27FC236}">
                  <a16:creationId xmlns:a16="http://schemas.microsoft.com/office/drawing/2014/main" id="{0D790A5D-137A-E8EE-9B84-74E3C0F79788}"/>
                </a:ext>
              </a:extLst>
            </p:cNvPr>
            <p:cNvSpPr/>
            <p:nvPr/>
          </p:nvSpPr>
          <p:spPr>
            <a:xfrm>
              <a:off x="5641308" y="259689"/>
              <a:ext cx="1768593" cy="1048943"/>
            </a:xfrm>
            <a:prstGeom prst="roundRect">
              <a:avLst/>
            </a:prstGeom>
            <a:solidFill>
              <a:srgbClr val="EEAEAE"/>
            </a:solidFill>
            <a:ln>
              <a:solidFill>
                <a:srgbClr val="172C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9638FD06-663D-D9F1-6FCC-E2BA620E79E1}"/>
                </a:ext>
              </a:extLst>
            </p:cNvPr>
            <p:cNvSpPr txBox="1"/>
            <p:nvPr/>
          </p:nvSpPr>
          <p:spPr>
            <a:xfrm>
              <a:off x="5708600" y="320543"/>
              <a:ext cx="1653837" cy="369332"/>
            </a:xfrm>
            <a:prstGeom prst="rect">
              <a:avLst/>
            </a:prstGeom>
            <a:noFill/>
          </p:spPr>
          <p:txBody>
            <a:bodyPr wrap="square" rtlCol="0">
              <a:spAutoFit/>
            </a:bodyPr>
            <a:lstStyle/>
            <a:p>
              <a:r>
                <a:rPr lang="en-US" dirty="0"/>
                <a:t>Coherent beam</a:t>
              </a:r>
              <a:endParaRPr lang="fr-FR" dirty="0"/>
            </a:p>
          </p:txBody>
        </p:sp>
        <p:pic>
          <p:nvPicPr>
            <p:cNvPr id="19" name="Graphique 18">
              <a:extLst>
                <a:ext uri="{FF2B5EF4-FFF2-40B4-BE49-F238E27FC236}">
                  <a16:creationId xmlns:a16="http://schemas.microsoft.com/office/drawing/2014/main" id="{9EFE577F-E811-D587-39DA-56FE416F52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72932" y="750729"/>
              <a:ext cx="1525175" cy="413068"/>
            </a:xfrm>
            <a:prstGeom prst="rect">
              <a:avLst/>
            </a:prstGeom>
          </p:spPr>
        </p:pic>
      </p:grpSp>
      <p:pic>
        <p:nvPicPr>
          <p:cNvPr id="21" name="Image 20">
            <a:extLst>
              <a:ext uri="{FF2B5EF4-FFF2-40B4-BE49-F238E27FC236}">
                <a16:creationId xmlns:a16="http://schemas.microsoft.com/office/drawing/2014/main" id="{97247072-5F80-590C-2474-E91CC8BC89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5760" y="112270"/>
            <a:ext cx="4508397" cy="2540959"/>
          </a:xfrm>
          <a:prstGeom prst="rect">
            <a:avLst/>
          </a:prstGeom>
        </p:spPr>
      </p:pic>
      <p:sp>
        <p:nvSpPr>
          <p:cNvPr id="22" name="Espace réservé du numéro de diapositive 21">
            <a:extLst>
              <a:ext uri="{FF2B5EF4-FFF2-40B4-BE49-F238E27FC236}">
                <a16:creationId xmlns:a16="http://schemas.microsoft.com/office/drawing/2014/main" id="{65BDC612-6A5A-B871-288D-E0D427CAB004}"/>
              </a:ext>
            </a:extLst>
          </p:cNvPr>
          <p:cNvSpPr>
            <a:spLocks noGrp="1"/>
          </p:cNvSpPr>
          <p:nvPr>
            <p:ph type="sldNum" sz="quarter" idx="12"/>
          </p:nvPr>
        </p:nvSpPr>
        <p:spPr/>
        <p:txBody>
          <a:bodyPr/>
          <a:lstStyle/>
          <a:p>
            <a:fld id="{6C84497F-A4E2-4B14-A8AE-2EEEAA6F43D4}" type="slidenum">
              <a:rPr lang="en-DE" smtClean="0"/>
              <a:t>6</a:t>
            </a:fld>
            <a:endParaRPr lang="en-DE" dirty="0"/>
          </a:p>
        </p:txBody>
      </p:sp>
      <p:pic>
        <p:nvPicPr>
          <p:cNvPr id="10" name="Graphique 9">
            <a:extLst>
              <a:ext uri="{FF2B5EF4-FFF2-40B4-BE49-F238E27FC236}">
                <a16:creationId xmlns:a16="http://schemas.microsoft.com/office/drawing/2014/main" id="{1E5CC68E-5ED9-97F4-DE58-6749676BE37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2504" y="1028791"/>
            <a:ext cx="5189235" cy="602790"/>
          </a:xfrm>
          <a:prstGeom prst="rect">
            <a:avLst/>
          </a:prstGeom>
        </p:spPr>
      </p:pic>
      <p:sp>
        <p:nvSpPr>
          <p:cNvPr id="6" name="ZoneTexte 5">
            <a:extLst>
              <a:ext uri="{FF2B5EF4-FFF2-40B4-BE49-F238E27FC236}">
                <a16:creationId xmlns:a16="http://schemas.microsoft.com/office/drawing/2014/main" id="{5F569309-6B46-EEA8-8876-2EF9BBB387DB}"/>
              </a:ext>
            </a:extLst>
          </p:cNvPr>
          <p:cNvSpPr txBox="1"/>
          <p:nvPr/>
        </p:nvSpPr>
        <p:spPr>
          <a:xfrm>
            <a:off x="1367021" y="2061513"/>
            <a:ext cx="5277535" cy="369332"/>
          </a:xfrm>
          <a:prstGeom prst="rect">
            <a:avLst/>
          </a:prstGeom>
          <a:noFill/>
        </p:spPr>
        <p:txBody>
          <a:bodyPr wrap="none" rtlCol="0">
            <a:spAutoFit/>
          </a:bodyPr>
          <a:lstStyle/>
          <a:p>
            <a:r>
              <a:rPr lang="en-US" dirty="0"/>
              <a:t>Noise in output cosine quadrature for different mirrors</a:t>
            </a:r>
            <a:endParaRPr lang="fr-FR" dirty="0"/>
          </a:p>
        </p:txBody>
      </p:sp>
      <p:grpSp>
        <p:nvGrpSpPr>
          <p:cNvPr id="27" name="Groupe 26">
            <a:extLst>
              <a:ext uri="{FF2B5EF4-FFF2-40B4-BE49-F238E27FC236}">
                <a16:creationId xmlns:a16="http://schemas.microsoft.com/office/drawing/2014/main" id="{B196ED7E-9E51-3B23-4573-A94AA62C9C3A}"/>
              </a:ext>
            </a:extLst>
          </p:cNvPr>
          <p:cNvGrpSpPr/>
          <p:nvPr/>
        </p:nvGrpSpPr>
        <p:grpSpPr>
          <a:xfrm>
            <a:off x="5398995" y="2800648"/>
            <a:ext cx="6783360" cy="2886466"/>
            <a:chOff x="265210" y="2542562"/>
            <a:chExt cx="9159883" cy="4264007"/>
          </a:xfrm>
        </p:grpSpPr>
        <p:pic>
          <p:nvPicPr>
            <p:cNvPr id="8" name="Image 7">
              <a:extLst>
                <a:ext uri="{FF2B5EF4-FFF2-40B4-BE49-F238E27FC236}">
                  <a16:creationId xmlns:a16="http://schemas.microsoft.com/office/drawing/2014/main" id="{7CFF35ED-E33C-630B-D1B9-835CC6D5DC97}"/>
                </a:ext>
              </a:extLst>
            </p:cNvPr>
            <p:cNvPicPr>
              <a:picLocks noChangeAspect="1"/>
            </p:cNvPicPr>
            <p:nvPr/>
          </p:nvPicPr>
          <p:blipFill>
            <a:blip r:embed="rId7"/>
            <a:stretch>
              <a:fillRect/>
            </a:stretch>
          </p:blipFill>
          <p:spPr>
            <a:xfrm>
              <a:off x="265210" y="2542562"/>
              <a:ext cx="9159883" cy="4264007"/>
            </a:xfrm>
            <a:prstGeom prst="rect">
              <a:avLst/>
            </a:prstGeom>
          </p:spPr>
        </p:pic>
        <p:grpSp>
          <p:nvGrpSpPr>
            <p:cNvPr id="11" name="Groupe 10">
              <a:extLst>
                <a:ext uri="{FF2B5EF4-FFF2-40B4-BE49-F238E27FC236}">
                  <a16:creationId xmlns:a16="http://schemas.microsoft.com/office/drawing/2014/main" id="{60795FEC-01F0-8291-0577-A3A684C499D4}"/>
                </a:ext>
              </a:extLst>
            </p:cNvPr>
            <p:cNvGrpSpPr/>
            <p:nvPr/>
          </p:nvGrpSpPr>
          <p:grpSpPr>
            <a:xfrm>
              <a:off x="6192070" y="4151405"/>
              <a:ext cx="2707101" cy="1957732"/>
              <a:chOff x="4801584" y="2124365"/>
              <a:chExt cx="2707101" cy="1957732"/>
            </a:xfrm>
          </p:grpSpPr>
          <p:sp>
            <p:nvSpPr>
              <p:cNvPr id="12" name="Rectangle 11">
                <a:extLst>
                  <a:ext uri="{FF2B5EF4-FFF2-40B4-BE49-F238E27FC236}">
                    <a16:creationId xmlns:a16="http://schemas.microsoft.com/office/drawing/2014/main" id="{7562DF09-CC19-418F-67FB-2C3BD385105F}"/>
                  </a:ext>
                </a:extLst>
              </p:cNvPr>
              <p:cNvSpPr/>
              <p:nvPr/>
            </p:nvSpPr>
            <p:spPr>
              <a:xfrm>
                <a:off x="4801584" y="2124365"/>
                <a:ext cx="2707101" cy="188432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6" name="Connecteur droit 15">
                <a:extLst>
                  <a:ext uri="{FF2B5EF4-FFF2-40B4-BE49-F238E27FC236}">
                    <a16:creationId xmlns:a16="http://schemas.microsoft.com/office/drawing/2014/main" id="{FA09B1D8-C437-3057-AAA4-40F65043B49A}"/>
                  </a:ext>
                </a:extLst>
              </p:cNvPr>
              <p:cNvCxnSpPr>
                <a:cxnSpLocks/>
              </p:cNvCxnSpPr>
              <p:nvPr/>
            </p:nvCxnSpPr>
            <p:spPr>
              <a:xfrm>
                <a:off x="5036675" y="2424929"/>
                <a:ext cx="314225" cy="0"/>
              </a:xfrm>
              <a:prstGeom prst="line">
                <a:avLst/>
              </a:prstGeom>
              <a:ln w="38100">
                <a:solidFill>
                  <a:srgbClr val="CE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77B9F56B-1E92-DBED-9428-EC611ACB66D9}"/>
                  </a:ext>
                </a:extLst>
              </p:cNvPr>
              <p:cNvCxnSpPr>
                <a:cxnSpLocks/>
              </p:cNvCxnSpPr>
              <p:nvPr/>
            </p:nvCxnSpPr>
            <p:spPr>
              <a:xfrm>
                <a:off x="5036675" y="2686571"/>
                <a:ext cx="314225" cy="0"/>
              </a:xfrm>
              <a:prstGeom prst="line">
                <a:avLst/>
              </a:prstGeom>
              <a:ln w="38100">
                <a:solidFill>
                  <a:srgbClr val="004CC7"/>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9ABE950B-49CD-5F86-C5BA-2246C22DE416}"/>
                  </a:ext>
                </a:extLst>
              </p:cNvPr>
              <p:cNvCxnSpPr>
                <a:cxnSpLocks/>
              </p:cNvCxnSpPr>
              <p:nvPr/>
            </p:nvCxnSpPr>
            <p:spPr>
              <a:xfrm>
                <a:off x="5036675" y="2972849"/>
                <a:ext cx="314225" cy="0"/>
              </a:xfrm>
              <a:prstGeom prst="line">
                <a:avLst/>
              </a:prstGeom>
              <a:ln w="38100">
                <a:solidFill>
                  <a:srgbClr val="05AB05"/>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F0FB2E74-D25C-D6D9-D785-9137AEAB05DD}"/>
                  </a:ext>
                </a:extLst>
              </p:cNvPr>
              <p:cNvCxnSpPr>
                <a:cxnSpLocks/>
              </p:cNvCxnSpPr>
              <p:nvPr/>
            </p:nvCxnSpPr>
            <p:spPr>
              <a:xfrm>
                <a:off x="5045515" y="3229904"/>
                <a:ext cx="314225" cy="0"/>
              </a:xfrm>
              <a:prstGeom prst="line">
                <a:avLst/>
              </a:prstGeom>
              <a:ln w="38100">
                <a:solidFill>
                  <a:srgbClr val="8300CA"/>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92FA953D-40B2-3B85-33F4-8103F2E5EF43}"/>
                  </a:ext>
                </a:extLst>
              </p:cNvPr>
              <p:cNvCxnSpPr>
                <a:cxnSpLocks/>
              </p:cNvCxnSpPr>
              <p:nvPr/>
            </p:nvCxnSpPr>
            <p:spPr>
              <a:xfrm>
                <a:off x="5045515" y="3512859"/>
                <a:ext cx="314225" cy="0"/>
              </a:xfrm>
              <a:prstGeom prst="line">
                <a:avLst/>
              </a:prstGeom>
              <a:ln w="28575" cap="flat" cmpd="sng" algn="ctr">
                <a:solidFill>
                  <a:srgbClr val="FFA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Connecteur droit 24">
                <a:extLst>
                  <a:ext uri="{FF2B5EF4-FFF2-40B4-BE49-F238E27FC236}">
                    <a16:creationId xmlns:a16="http://schemas.microsoft.com/office/drawing/2014/main" id="{64EAE8F6-3047-D3AD-8EAE-2CB523CCFCA0}"/>
                  </a:ext>
                </a:extLst>
              </p:cNvPr>
              <p:cNvCxnSpPr>
                <a:cxnSpLocks/>
              </p:cNvCxnSpPr>
              <p:nvPr/>
            </p:nvCxnSpPr>
            <p:spPr>
              <a:xfrm>
                <a:off x="5061176" y="3789670"/>
                <a:ext cx="314225" cy="0"/>
              </a:xfrm>
              <a:prstGeom prst="line">
                <a:avLst/>
              </a:prstGeom>
              <a:ln w="28575" cap="flat" cmpd="sng" algn="ctr">
                <a:solidFill>
                  <a:srgbClr val="66666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6" name="ZoneTexte 25">
                <a:extLst>
                  <a:ext uri="{FF2B5EF4-FFF2-40B4-BE49-F238E27FC236}">
                    <a16:creationId xmlns:a16="http://schemas.microsoft.com/office/drawing/2014/main" id="{B310FD8A-2CE8-98D0-D81B-0B04AF09A27F}"/>
                  </a:ext>
                </a:extLst>
              </p:cNvPr>
              <p:cNvSpPr txBox="1"/>
              <p:nvPr/>
            </p:nvSpPr>
            <p:spPr>
              <a:xfrm>
                <a:off x="5410700" y="2216753"/>
                <a:ext cx="1812002" cy="1865344"/>
              </a:xfrm>
              <a:prstGeom prst="rect">
                <a:avLst/>
              </a:prstGeom>
              <a:noFill/>
            </p:spPr>
            <p:txBody>
              <a:bodyPr wrap="none" rtlCol="0">
                <a:spAutoFit/>
              </a:bodyPr>
              <a:lstStyle/>
              <a:p>
                <a:r>
                  <a:rPr lang="en-US" sz="1200" dirty="0"/>
                  <a:t>Laser amplitude</a:t>
                </a:r>
              </a:p>
              <a:p>
                <a:r>
                  <a:rPr lang="en-US" sz="1200" dirty="0"/>
                  <a:t>Laser phase</a:t>
                </a:r>
              </a:p>
              <a:p>
                <a:r>
                  <a:rPr lang="en-US" sz="1200" dirty="0"/>
                  <a:t>Vacuum amplitude</a:t>
                </a:r>
              </a:p>
              <a:p>
                <a:r>
                  <a:rPr lang="en-US" sz="1200" dirty="0"/>
                  <a:t>Vacuum phase</a:t>
                </a:r>
              </a:p>
              <a:p>
                <a:r>
                  <a:rPr lang="en-US" sz="1200" dirty="0"/>
                  <a:t>Total</a:t>
                </a:r>
              </a:p>
              <a:p>
                <a:r>
                  <a:rPr lang="en-US" sz="1200" dirty="0"/>
                  <a:t>Coherent beam</a:t>
                </a:r>
              </a:p>
            </p:txBody>
          </p:sp>
        </p:grpSp>
      </p:grpSp>
    </p:spTree>
    <p:extLst>
      <p:ext uri="{BB962C8B-B14F-4D97-AF65-F5344CB8AC3E}">
        <p14:creationId xmlns:p14="http://schemas.microsoft.com/office/powerpoint/2010/main" val="84151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50"/>
                                        <p:tgtEl>
                                          <p:spTgt spid="27"/>
                                        </p:tgtEl>
                                      </p:cBhvr>
                                    </p:animEffect>
                                    <p:set>
                                      <p:cBhvr>
                                        <p:cTn id="12" dur="1" fill="hold">
                                          <p:stCondLst>
                                            <p:cond delay="24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908F64-54B6-B0C3-8359-79A9E8AA9D5F}"/>
              </a:ext>
            </a:extLst>
          </p:cNvPr>
          <p:cNvSpPr/>
          <p:nvPr/>
        </p:nvSpPr>
        <p:spPr>
          <a:xfrm>
            <a:off x="-2890" y="307"/>
            <a:ext cx="12194890" cy="858395"/>
          </a:xfrm>
          <a:prstGeom prst="rect">
            <a:avLst/>
          </a:prstGeom>
          <a:solidFill>
            <a:srgbClr val="FF535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a:extLst>
              <a:ext uri="{FF2B5EF4-FFF2-40B4-BE49-F238E27FC236}">
                <a16:creationId xmlns:a16="http://schemas.microsoft.com/office/drawing/2014/main" id="{67162333-4C80-7DCF-2D99-27AD630E04AC}"/>
              </a:ext>
            </a:extLst>
          </p:cNvPr>
          <p:cNvSpPr>
            <a:spLocks noGrp="1"/>
          </p:cNvSpPr>
          <p:nvPr>
            <p:ph type="sldNum" sz="quarter" idx="12"/>
          </p:nvPr>
        </p:nvSpPr>
        <p:spPr/>
        <p:txBody>
          <a:bodyPr/>
          <a:lstStyle/>
          <a:p>
            <a:fld id="{6C84497F-A4E2-4B14-A8AE-2EEEAA6F43D4}" type="slidenum">
              <a:rPr lang="en-DE" smtClean="0"/>
              <a:t>7</a:t>
            </a:fld>
            <a:endParaRPr lang="en-DE"/>
          </a:p>
        </p:txBody>
      </p:sp>
      <p:sp>
        <p:nvSpPr>
          <p:cNvPr id="10" name="ZoneTexte 9">
            <a:extLst>
              <a:ext uri="{FF2B5EF4-FFF2-40B4-BE49-F238E27FC236}">
                <a16:creationId xmlns:a16="http://schemas.microsoft.com/office/drawing/2014/main" id="{17F372DA-CBE7-EFA6-DB17-C555DE23E12F}"/>
              </a:ext>
            </a:extLst>
          </p:cNvPr>
          <p:cNvSpPr txBox="1"/>
          <p:nvPr/>
        </p:nvSpPr>
        <p:spPr>
          <a:xfrm>
            <a:off x="174117" y="0"/>
            <a:ext cx="10788173" cy="769441"/>
          </a:xfrm>
          <a:prstGeom prst="rect">
            <a:avLst/>
          </a:prstGeom>
          <a:noFill/>
        </p:spPr>
        <p:txBody>
          <a:bodyPr wrap="square" rtlCol="0">
            <a:spAutoFit/>
          </a:bodyPr>
          <a:lstStyle/>
          <a:p>
            <a:r>
              <a:rPr lang="en-US" sz="4400" dirty="0"/>
              <a:t>Laser technical noise</a:t>
            </a:r>
            <a:endParaRPr lang="fr-FR" sz="4400" dirty="0"/>
          </a:p>
        </p:txBody>
      </p:sp>
      <p:sp>
        <p:nvSpPr>
          <p:cNvPr id="7" name="ZoneTexte 6">
            <a:extLst>
              <a:ext uri="{FF2B5EF4-FFF2-40B4-BE49-F238E27FC236}">
                <a16:creationId xmlns:a16="http://schemas.microsoft.com/office/drawing/2014/main" id="{58AA38C6-9ECA-9125-7095-2A597EC0AE34}"/>
              </a:ext>
            </a:extLst>
          </p:cNvPr>
          <p:cNvSpPr txBox="1"/>
          <p:nvPr/>
        </p:nvSpPr>
        <p:spPr>
          <a:xfrm>
            <a:off x="202658" y="1004946"/>
            <a:ext cx="3911199" cy="646331"/>
          </a:xfrm>
          <a:prstGeom prst="rect">
            <a:avLst/>
          </a:prstGeom>
          <a:noFill/>
        </p:spPr>
        <p:txBody>
          <a:bodyPr wrap="none" rtlCol="0">
            <a:spAutoFit/>
          </a:bodyPr>
          <a:lstStyle/>
          <a:p>
            <a:r>
              <a:rPr lang="en-US" dirty="0"/>
              <a:t>Laser power noise:</a:t>
            </a:r>
          </a:p>
          <a:p>
            <a:r>
              <a:rPr lang="en-US" dirty="0"/>
              <a:t>Laser frequency noise to position noise:</a:t>
            </a:r>
            <a:endParaRPr lang="fr-FR" dirty="0"/>
          </a:p>
        </p:txBody>
      </p:sp>
      <p:pic>
        <p:nvPicPr>
          <p:cNvPr id="9" name="Graphique 8">
            <a:extLst>
              <a:ext uri="{FF2B5EF4-FFF2-40B4-BE49-F238E27FC236}">
                <a16:creationId xmlns:a16="http://schemas.microsoft.com/office/drawing/2014/main" id="{2A3EF7E4-FB0F-A8FA-1095-DEDB0C1779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73466" y="1043512"/>
            <a:ext cx="1786216" cy="282629"/>
          </a:xfrm>
          <a:prstGeom prst="rect">
            <a:avLst/>
          </a:prstGeom>
        </p:spPr>
      </p:pic>
      <p:sp>
        <p:nvSpPr>
          <p:cNvPr id="25" name="ZoneTexte 24">
            <a:extLst>
              <a:ext uri="{FF2B5EF4-FFF2-40B4-BE49-F238E27FC236}">
                <a16:creationId xmlns:a16="http://schemas.microsoft.com/office/drawing/2014/main" id="{1086F5BA-050B-4DD3-783B-9063BDB4E2AB}"/>
              </a:ext>
            </a:extLst>
          </p:cNvPr>
          <p:cNvSpPr txBox="1"/>
          <p:nvPr/>
        </p:nvSpPr>
        <p:spPr>
          <a:xfrm>
            <a:off x="3107874" y="1766369"/>
            <a:ext cx="5976251" cy="369332"/>
          </a:xfrm>
          <a:prstGeom prst="rect">
            <a:avLst/>
          </a:prstGeom>
          <a:noFill/>
        </p:spPr>
        <p:txBody>
          <a:bodyPr wrap="none" rtlCol="0">
            <a:spAutoFit/>
          </a:bodyPr>
          <a:lstStyle/>
          <a:p>
            <a:r>
              <a:rPr lang="en-US" dirty="0"/>
              <a:t>Power noise in the output accounting for technical laser noise</a:t>
            </a:r>
            <a:endParaRPr lang="fr-FR" dirty="0"/>
          </a:p>
        </p:txBody>
      </p:sp>
      <p:pic>
        <p:nvPicPr>
          <p:cNvPr id="13" name="Graphique 12">
            <a:extLst>
              <a:ext uri="{FF2B5EF4-FFF2-40B4-BE49-F238E27FC236}">
                <a16:creationId xmlns:a16="http://schemas.microsoft.com/office/drawing/2014/main" id="{0C944CFD-5A40-0EC6-AAA7-610ECFAAE4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92013" y="1251079"/>
            <a:ext cx="1622244" cy="500693"/>
          </a:xfrm>
          <a:prstGeom prst="rect">
            <a:avLst/>
          </a:prstGeom>
        </p:spPr>
      </p:pic>
      <p:pic>
        <p:nvPicPr>
          <p:cNvPr id="6" name="Image 5">
            <a:extLst>
              <a:ext uri="{FF2B5EF4-FFF2-40B4-BE49-F238E27FC236}">
                <a16:creationId xmlns:a16="http://schemas.microsoft.com/office/drawing/2014/main" id="{D7214ED1-D615-BB90-32D8-FB20462CAEC5}"/>
              </a:ext>
            </a:extLst>
          </p:cNvPr>
          <p:cNvPicPr>
            <a:picLocks noChangeAspect="1"/>
          </p:cNvPicPr>
          <p:nvPr/>
        </p:nvPicPr>
        <p:blipFill>
          <a:blip r:embed="rId5"/>
          <a:stretch>
            <a:fillRect/>
          </a:stretch>
        </p:blipFill>
        <p:spPr>
          <a:xfrm>
            <a:off x="574102" y="2144149"/>
            <a:ext cx="10388188" cy="4625148"/>
          </a:xfrm>
          <a:prstGeom prst="rect">
            <a:avLst/>
          </a:prstGeom>
        </p:spPr>
      </p:pic>
      <p:grpSp>
        <p:nvGrpSpPr>
          <p:cNvPr id="20" name="Groupe 19">
            <a:extLst>
              <a:ext uri="{FF2B5EF4-FFF2-40B4-BE49-F238E27FC236}">
                <a16:creationId xmlns:a16="http://schemas.microsoft.com/office/drawing/2014/main" id="{637575E6-2A2F-FFE0-9617-7396CEEB5BF2}"/>
              </a:ext>
            </a:extLst>
          </p:cNvPr>
          <p:cNvGrpSpPr/>
          <p:nvPr/>
        </p:nvGrpSpPr>
        <p:grpSpPr>
          <a:xfrm>
            <a:off x="5919610" y="959431"/>
            <a:ext cx="6190987" cy="793495"/>
            <a:chOff x="5930120" y="1022492"/>
            <a:chExt cx="6190987" cy="793495"/>
          </a:xfrm>
        </p:grpSpPr>
        <p:sp>
          <p:nvSpPr>
            <p:cNvPr id="15" name="Rectangle : coins arrondis 14">
              <a:extLst>
                <a:ext uri="{FF2B5EF4-FFF2-40B4-BE49-F238E27FC236}">
                  <a16:creationId xmlns:a16="http://schemas.microsoft.com/office/drawing/2014/main" id="{C193EB54-A904-B67F-AAE5-A34D6971FDF0}"/>
                </a:ext>
              </a:extLst>
            </p:cNvPr>
            <p:cNvSpPr/>
            <p:nvPr/>
          </p:nvSpPr>
          <p:spPr>
            <a:xfrm>
              <a:off x="5930120" y="1022492"/>
              <a:ext cx="6190987" cy="793495"/>
            </a:xfrm>
            <a:prstGeom prst="roundRect">
              <a:avLst/>
            </a:prstGeom>
            <a:solidFill>
              <a:srgbClr val="EEAEAE"/>
            </a:solidFill>
            <a:ln>
              <a:solidFill>
                <a:srgbClr val="172C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Graphique 11">
              <a:extLst>
                <a:ext uri="{FF2B5EF4-FFF2-40B4-BE49-F238E27FC236}">
                  <a16:creationId xmlns:a16="http://schemas.microsoft.com/office/drawing/2014/main" id="{3148D013-C21F-51B8-C0CA-D4F74A61818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30235" y="1255631"/>
              <a:ext cx="6059342" cy="352823"/>
            </a:xfrm>
            <a:prstGeom prst="rect">
              <a:avLst/>
            </a:prstGeom>
          </p:spPr>
        </p:pic>
      </p:grpSp>
    </p:spTree>
    <p:extLst>
      <p:ext uri="{BB962C8B-B14F-4D97-AF65-F5344CB8AC3E}">
        <p14:creationId xmlns:p14="http://schemas.microsoft.com/office/powerpoint/2010/main" val="230526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A79DC-C0D3-9F40-C9AF-11AE4211D0A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D3D3F57-FECF-481E-551E-4A1F5D536439}"/>
              </a:ext>
            </a:extLst>
          </p:cNvPr>
          <p:cNvSpPr/>
          <p:nvPr/>
        </p:nvSpPr>
        <p:spPr>
          <a:xfrm>
            <a:off x="-2890" y="307"/>
            <a:ext cx="12194890" cy="858395"/>
          </a:xfrm>
          <a:prstGeom prst="rect">
            <a:avLst/>
          </a:prstGeom>
          <a:solidFill>
            <a:srgbClr val="29A3FF"/>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42">
            <a:extLst>
              <a:ext uri="{FF2B5EF4-FFF2-40B4-BE49-F238E27FC236}">
                <a16:creationId xmlns:a16="http://schemas.microsoft.com/office/drawing/2014/main" id="{76144D29-1158-C4DB-D1F6-75BC5A96CA5B}"/>
              </a:ext>
            </a:extLst>
          </p:cNvPr>
          <p:cNvPicPr>
            <a:picLocks noChangeAspect="1"/>
          </p:cNvPicPr>
          <p:nvPr/>
        </p:nvPicPr>
        <p:blipFill>
          <a:blip r:embed="rId3"/>
          <a:stretch>
            <a:fillRect/>
          </a:stretch>
        </p:blipFill>
        <p:spPr>
          <a:xfrm>
            <a:off x="174118" y="2502334"/>
            <a:ext cx="4184209" cy="2815879"/>
          </a:xfrm>
          <a:prstGeom prst="rect">
            <a:avLst/>
          </a:prstGeom>
        </p:spPr>
      </p:pic>
      <p:sp>
        <p:nvSpPr>
          <p:cNvPr id="6" name="ZoneTexte 5">
            <a:extLst>
              <a:ext uri="{FF2B5EF4-FFF2-40B4-BE49-F238E27FC236}">
                <a16:creationId xmlns:a16="http://schemas.microsoft.com/office/drawing/2014/main" id="{1DFEE2C4-F0E7-22B5-8E38-594ED3048445}"/>
              </a:ext>
            </a:extLst>
          </p:cNvPr>
          <p:cNvSpPr txBox="1"/>
          <p:nvPr/>
        </p:nvSpPr>
        <p:spPr>
          <a:xfrm>
            <a:off x="174117" y="0"/>
            <a:ext cx="4597734" cy="769441"/>
          </a:xfrm>
          <a:prstGeom prst="rect">
            <a:avLst/>
          </a:prstGeom>
          <a:noFill/>
        </p:spPr>
        <p:txBody>
          <a:bodyPr wrap="none" rtlCol="0">
            <a:spAutoFit/>
          </a:bodyPr>
          <a:lstStyle/>
          <a:p>
            <a:r>
              <a:rPr lang="en-US" sz="4400" dirty="0"/>
              <a:t>Thermal noise limit</a:t>
            </a:r>
            <a:endParaRPr lang="fr-FR" sz="4400" dirty="0"/>
          </a:p>
        </p:txBody>
      </p:sp>
      <p:sp>
        <p:nvSpPr>
          <p:cNvPr id="13" name="TextBox 2">
            <a:extLst>
              <a:ext uri="{FF2B5EF4-FFF2-40B4-BE49-F238E27FC236}">
                <a16:creationId xmlns:a16="http://schemas.microsoft.com/office/drawing/2014/main" id="{FF717A30-D088-BB66-1398-468389540A8E}"/>
              </a:ext>
            </a:extLst>
          </p:cNvPr>
          <p:cNvSpPr txBox="1"/>
          <p:nvPr/>
        </p:nvSpPr>
        <p:spPr>
          <a:xfrm>
            <a:off x="7739081" y="1235670"/>
            <a:ext cx="4172615" cy="646331"/>
          </a:xfrm>
          <a:prstGeom prst="rect">
            <a:avLst/>
          </a:prstGeom>
          <a:noFill/>
        </p:spPr>
        <p:txBody>
          <a:bodyPr wrap="square" rtlCol="0">
            <a:spAutoFit/>
          </a:bodyPr>
          <a:lstStyle/>
          <a:p>
            <a:pPr algn="ctr"/>
            <a:r>
              <a:rPr lang="en-GB" dirty="0">
                <a:latin typeface="Calibri" panose="020F0502020204030204" pitchFamily="34" charset="0"/>
              </a:rPr>
              <a:t>Minimum RPN limited by</a:t>
            </a:r>
          </a:p>
          <a:p>
            <a:pPr algn="ctr"/>
            <a:r>
              <a:rPr lang="en-GB" dirty="0">
                <a:latin typeface="Calibri" panose="020F0502020204030204" pitchFamily="34" charset="0"/>
              </a:rPr>
              <a:t>suspension thermal noise</a:t>
            </a:r>
            <a:endParaRPr lang="en-DE" dirty="0">
              <a:latin typeface="Calibri" panose="020F0502020204030204" pitchFamily="34" charset="0"/>
            </a:endParaRPr>
          </a:p>
        </p:txBody>
      </p:sp>
      <p:cxnSp>
        <p:nvCxnSpPr>
          <p:cNvPr id="20" name="Straight Arrow Connector 66">
            <a:extLst>
              <a:ext uri="{FF2B5EF4-FFF2-40B4-BE49-F238E27FC236}">
                <a16:creationId xmlns:a16="http://schemas.microsoft.com/office/drawing/2014/main" id="{E166C5BB-209B-180D-9C7C-75A2CDFF6FBC}"/>
              </a:ext>
            </a:extLst>
          </p:cNvPr>
          <p:cNvCxnSpPr>
            <a:cxnSpLocks/>
          </p:cNvCxnSpPr>
          <p:nvPr/>
        </p:nvCxnSpPr>
        <p:spPr>
          <a:xfrm>
            <a:off x="4522642" y="3920471"/>
            <a:ext cx="511968" cy="0"/>
          </a:xfrm>
          <a:prstGeom prst="straightConnector1">
            <a:avLst/>
          </a:prstGeom>
          <a:ln w="38100">
            <a:solidFill>
              <a:srgbClr val="00206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TextBox 67">
                <a:extLst>
                  <a:ext uri="{FF2B5EF4-FFF2-40B4-BE49-F238E27FC236}">
                    <a16:creationId xmlns:a16="http://schemas.microsoft.com/office/drawing/2014/main" id="{0267CABE-0577-E378-C530-89C00BD3F30E}"/>
                  </a:ext>
                </a:extLst>
              </p:cNvPr>
              <p:cNvSpPr txBox="1"/>
              <p:nvPr/>
            </p:nvSpPr>
            <p:spPr>
              <a:xfrm>
                <a:off x="5198925" y="3725927"/>
                <a:ext cx="1186159" cy="368691"/>
              </a:xfrm>
              <a:prstGeom prst="rect">
                <a:avLst/>
              </a:prstGeom>
              <a:noFill/>
            </p:spPr>
            <p:txBody>
              <a:bodyPr wrap="none" lIns="0" tIns="0" rIns="0" bIns="0" rtlCol="0">
                <a:spAutoFit/>
              </a:bodyPr>
              <a:lstStyle/>
              <a:p>
                <a:pPr algn="ctr"/>
                <a14:m>
                  <m:oMathPara xmlns:m="http://schemas.openxmlformats.org/officeDocument/2006/math">
                    <m:oMath>
                      <m:sSub>
                        <m:sSubPr>
                          <m:ctrlPr>
                            <a:rPr lang="en-GB" sz="2200" b="0" i="1" smtClean="0">
                              <a:latin typeface="Cambria Math" panose="02040503050406030204" pitchFamily="18" charset="0"/>
                            </a:rPr>
                          </m:ctrlPr>
                        </m:sSubPr>
                        <m:e>
                          <m:r>
                            <a:rPr lang="en-GB" sz="2200" b="0" i="1" smtClean="0">
                              <a:latin typeface="Cambria Math" panose="02040503050406030204" pitchFamily="18" charset="0"/>
                            </a:rPr>
                            <m:t>𝑥</m:t>
                          </m:r>
                        </m:e>
                        <m:sub>
                          <m:r>
                            <m:rPr>
                              <m:sty m:val="p"/>
                            </m:rPr>
                            <a:rPr lang="en-GB" sz="2200" b="0" i="0" smtClean="0">
                              <a:latin typeface="Cambria Math" panose="02040503050406030204" pitchFamily="18" charset="0"/>
                            </a:rPr>
                            <m:t>rp</m:t>
                          </m:r>
                        </m:sub>
                      </m:sSub>
                      <m:r>
                        <a:rPr lang="en-GB" sz="2200" b="0" i="1" smtClean="0">
                          <a:latin typeface="Cambria Math" panose="02040503050406030204" pitchFamily="18" charset="0"/>
                          <a:ea typeface="Cambria Math" panose="02040503050406030204" pitchFamily="18" charset="0"/>
                        </a:rPr>
                        <m:t>≥</m:t>
                      </m:r>
                      <m:sSub>
                        <m:sSubPr>
                          <m:ctrlPr>
                            <a:rPr lang="en-GB" sz="2200" i="1">
                              <a:latin typeface="Cambria Math" panose="02040503050406030204" pitchFamily="18" charset="0"/>
                            </a:rPr>
                          </m:ctrlPr>
                        </m:sSubPr>
                        <m:e>
                          <m:r>
                            <a:rPr lang="en-GB" sz="2200" i="1">
                              <a:latin typeface="Cambria Math" panose="02040503050406030204" pitchFamily="18" charset="0"/>
                            </a:rPr>
                            <m:t>𝑥</m:t>
                          </m:r>
                        </m:e>
                        <m:sub>
                          <m:r>
                            <m:rPr>
                              <m:sty m:val="p"/>
                            </m:rPr>
                            <a:rPr lang="en-GB" sz="2200" b="0" i="0" smtClean="0">
                              <a:latin typeface="Cambria Math" panose="02040503050406030204" pitchFamily="18" charset="0"/>
                            </a:rPr>
                            <m:t>t</m:t>
                          </m:r>
                          <m:r>
                            <m:rPr>
                              <m:sty m:val="p"/>
                            </m:rPr>
                            <a:rPr lang="en-US" sz="2200" b="0" i="1" smtClean="0">
                              <a:latin typeface="Cambria Math" panose="02040503050406030204" pitchFamily="18" charset="0"/>
                            </a:rPr>
                            <m:t>h</m:t>
                          </m:r>
                        </m:sub>
                      </m:sSub>
                    </m:oMath>
                  </m:oMathPara>
                </a14:m>
                <a:endParaRPr lang="en-DE" sz="2200" dirty="0">
                  <a:latin typeface="Calibri" panose="020F0502020204030204" pitchFamily="34" charset="0"/>
                </a:endParaRPr>
              </a:p>
            </p:txBody>
          </p:sp>
        </mc:Choice>
        <mc:Fallback>
          <p:sp>
            <p:nvSpPr>
              <p:cNvPr id="21" name="TextBox 67">
                <a:extLst>
                  <a:ext uri="{FF2B5EF4-FFF2-40B4-BE49-F238E27FC236}">
                    <a16:creationId xmlns:a16="http://schemas.microsoft.com/office/drawing/2014/main" id="{0267CABE-0577-E378-C530-89C00BD3F30E}"/>
                  </a:ext>
                </a:extLst>
              </p:cNvPr>
              <p:cNvSpPr txBox="1">
                <a:spLocks noRot="1" noChangeAspect="1" noMove="1" noResize="1" noEditPoints="1" noAdjustHandles="1" noChangeArrowheads="1" noChangeShapeType="1" noTextEdit="1"/>
              </p:cNvSpPr>
              <p:nvPr/>
            </p:nvSpPr>
            <p:spPr>
              <a:xfrm>
                <a:off x="5198925" y="3725927"/>
                <a:ext cx="1186159" cy="368691"/>
              </a:xfrm>
              <a:prstGeom prst="rect">
                <a:avLst/>
              </a:prstGeom>
              <a:blipFill>
                <a:blip r:embed="rId4"/>
                <a:stretch>
                  <a:fillRect l="-5670" b="-18033"/>
                </a:stretch>
              </a:blipFill>
            </p:spPr>
            <p:txBody>
              <a:bodyPr/>
              <a:lstStyle/>
              <a:p>
                <a:r>
                  <a:rPr lang="fr-FR">
                    <a:noFill/>
                  </a:rPr>
                  <a:t> </a:t>
                </a:r>
              </a:p>
            </p:txBody>
          </p:sp>
        </mc:Fallback>
      </mc:AlternateContent>
      <p:sp>
        <p:nvSpPr>
          <p:cNvPr id="32" name="Rectangle 31">
            <a:extLst>
              <a:ext uri="{FF2B5EF4-FFF2-40B4-BE49-F238E27FC236}">
                <a16:creationId xmlns:a16="http://schemas.microsoft.com/office/drawing/2014/main" id="{0BDCC89D-6236-C635-8D7C-00C5C6351CB9}"/>
              </a:ext>
            </a:extLst>
          </p:cNvPr>
          <p:cNvSpPr/>
          <p:nvPr/>
        </p:nvSpPr>
        <p:spPr>
          <a:xfrm>
            <a:off x="7739081" y="1155290"/>
            <a:ext cx="4172616" cy="1785962"/>
          </a:xfrm>
          <a:prstGeom prst="rect">
            <a:avLst/>
          </a:prstGeom>
          <a:noFill/>
          <a:ln w="28575">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33" name="Straight Arrow Connector 85">
            <a:extLst>
              <a:ext uri="{FF2B5EF4-FFF2-40B4-BE49-F238E27FC236}">
                <a16:creationId xmlns:a16="http://schemas.microsoft.com/office/drawing/2014/main" id="{2D0DA1EE-CC21-C6CB-82C0-86A73749F6F2}"/>
              </a:ext>
            </a:extLst>
          </p:cNvPr>
          <p:cNvCxnSpPr>
            <a:cxnSpLocks/>
          </p:cNvCxnSpPr>
          <p:nvPr/>
        </p:nvCxnSpPr>
        <p:spPr>
          <a:xfrm flipV="1">
            <a:off x="6496849" y="2413416"/>
            <a:ext cx="923454" cy="1496545"/>
          </a:xfrm>
          <a:prstGeom prst="straightConnector1">
            <a:avLst/>
          </a:prstGeom>
          <a:ln w="38100">
            <a:solidFill>
              <a:srgbClr val="00206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E7316352-8C07-3883-7BE4-556EE34C1C9E}"/>
              </a:ext>
            </a:extLst>
          </p:cNvPr>
          <p:cNvPicPr>
            <a:picLocks noChangeAspect="1"/>
          </p:cNvPicPr>
          <p:nvPr/>
        </p:nvPicPr>
        <p:blipFill>
          <a:blip r:embed="rId5"/>
          <a:stretch>
            <a:fillRect/>
          </a:stretch>
        </p:blipFill>
        <p:spPr>
          <a:xfrm>
            <a:off x="174117" y="2502440"/>
            <a:ext cx="4184210" cy="2815879"/>
          </a:xfrm>
          <a:prstGeom prst="rect">
            <a:avLst/>
          </a:prstGeom>
        </p:spPr>
      </p:pic>
      <p:sp>
        <p:nvSpPr>
          <p:cNvPr id="52" name="Espace réservé du numéro de diapositive 51">
            <a:extLst>
              <a:ext uri="{FF2B5EF4-FFF2-40B4-BE49-F238E27FC236}">
                <a16:creationId xmlns:a16="http://schemas.microsoft.com/office/drawing/2014/main" id="{23B584E5-D8E9-8F37-190F-9CD33A8F4496}"/>
              </a:ext>
            </a:extLst>
          </p:cNvPr>
          <p:cNvSpPr>
            <a:spLocks noGrp="1"/>
          </p:cNvSpPr>
          <p:nvPr>
            <p:ph type="sldNum" sz="quarter" idx="12"/>
          </p:nvPr>
        </p:nvSpPr>
        <p:spPr/>
        <p:txBody>
          <a:bodyPr/>
          <a:lstStyle/>
          <a:p>
            <a:fld id="{6C84497F-A4E2-4B14-A8AE-2EEEAA6F43D4}" type="slidenum">
              <a:rPr lang="en-DE" smtClean="0"/>
              <a:t>8</a:t>
            </a:fld>
            <a:endParaRPr lang="en-DE"/>
          </a:p>
        </p:txBody>
      </p:sp>
      <p:sp>
        <p:nvSpPr>
          <p:cNvPr id="4" name="Ellipse 3">
            <a:extLst>
              <a:ext uri="{FF2B5EF4-FFF2-40B4-BE49-F238E27FC236}">
                <a16:creationId xmlns:a16="http://schemas.microsoft.com/office/drawing/2014/main" id="{EFCBA5AA-0B7B-2DEB-1068-08AC5990DA2F}"/>
              </a:ext>
            </a:extLst>
          </p:cNvPr>
          <p:cNvSpPr/>
          <p:nvPr/>
        </p:nvSpPr>
        <p:spPr>
          <a:xfrm>
            <a:off x="9332470" y="2253431"/>
            <a:ext cx="492918" cy="49291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24EBACB9-1F48-B4D3-DDEC-D3ECF59E849F}"/>
              </a:ext>
            </a:extLst>
          </p:cNvPr>
          <p:cNvSpPr/>
          <p:nvPr/>
        </p:nvSpPr>
        <p:spPr>
          <a:xfrm>
            <a:off x="10749597" y="1882001"/>
            <a:ext cx="492918" cy="49291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68D3F54-2073-28AD-EAD0-CF10A8078C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61802" y="3125185"/>
            <a:ext cx="3436620" cy="539324"/>
          </a:xfrm>
          <a:prstGeom prst="rect">
            <a:avLst/>
          </a:prstGeom>
        </p:spPr>
      </p:pic>
      <p:cxnSp>
        <p:nvCxnSpPr>
          <p:cNvPr id="14" name="Straight Arrow Connector 85">
            <a:extLst>
              <a:ext uri="{FF2B5EF4-FFF2-40B4-BE49-F238E27FC236}">
                <a16:creationId xmlns:a16="http://schemas.microsoft.com/office/drawing/2014/main" id="{C7F78CC5-1D4A-64CF-FE5A-3D362DA4113B}"/>
              </a:ext>
            </a:extLst>
          </p:cNvPr>
          <p:cNvCxnSpPr>
            <a:cxnSpLocks/>
          </p:cNvCxnSpPr>
          <p:nvPr/>
        </p:nvCxnSpPr>
        <p:spPr>
          <a:xfrm>
            <a:off x="6496849" y="3909961"/>
            <a:ext cx="923454" cy="1408252"/>
          </a:xfrm>
          <a:prstGeom prst="straightConnector1">
            <a:avLst/>
          </a:prstGeom>
          <a:ln w="38100">
            <a:solidFill>
              <a:srgbClr val="00206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998FE261-4FF4-F54B-69F9-A52A6229A277}"/>
              </a:ext>
            </a:extLst>
          </p:cNvPr>
          <p:cNvSpPr txBox="1"/>
          <p:nvPr/>
        </p:nvSpPr>
        <p:spPr>
          <a:xfrm>
            <a:off x="5873120" y="2665667"/>
            <a:ext cx="1247457" cy="369332"/>
          </a:xfrm>
          <a:prstGeom prst="rect">
            <a:avLst/>
          </a:prstGeom>
          <a:noFill/>
        </p:spPr>
        <p:txBody>
          <a:bodyPr wrap="none" rtlCol="0">
            <a:spAutoFit/>
          </a:bodyPr>
          <a:lstStyle/>
          <a:p>
            <a:r>
              <a:rPr lang="en-US" dirty="0"/>
              <a:t>Suspension</a:t>
            </a:r>
            <a:endParaRPr lang="fr-FR" dirty="0"/>
          </a:p>
        </p:txBody>
      </p:sp>
      <p:sp>
        <p:nvSpPr>
          <p:cNvPr id="19" name="ZoneTexte 18">
            <a:extLst>
              <a:ext uri="{FF2B5EF4-FFF2-40B4-BE49-F238E27FC236}">
                <a16:creationId xmlns:a16="http://schemas.microsoft.com/office/drawing/2014/main" id="{0C55A782-0876-FE48-6D18-67BCE1071706}"/>
              </a:ext>
            </a:extLst>
          </p:cNvPr>
          <p:cNvSpPr txBox="1"/>
          <p:nvPr/>
        </p:nvSpPr>
        <p:spPr>
          <a:xfrm>
            <a:off x="6047302" y="4600889"/>
            <a:ext cx="899092" cy="369332"/>
          </a:xfrm>
          <a:prstGeom prst="rect">
            <a:avLst/>
          </a:prstGeom>
          <a:noFill/>
        </p:spPr>
        <p:txBody>
          <a:bodyPr wrap="none" rtlCol="0">
            <a:spAutoFit/>
          </a:bodyPr>
          <a:lstStyle/>
          <a:p>
            <a:r>
              <a:rPr lang="en-US" dirty="0"/>
              <a:t>Coating</a:t>
            </a:r>
            <a:endParaRPr lang="fr-FR" dirty="0"/>
          </a:p>
        </p:txBody>
      </p:sp>
      <p:sp>
        <p:nvSpPr>
          <p:cNvPr id="23" name="TextBox 2">
            <a:extLst>
              <a:ext uri="{FF2B5EF4-FFF2-40B4-BE49-F238E27FC236}">
                <a16:creationId xmlns:a16="http://schemas.microsoft.com/office/drawing/2014/main" id="{3A331E1E-7920-711C-9C2E-9BB18D8AD7B6}"/>
              </a:ext>
            </a:extLst>
          </p:cNvPr>
          <p:cNvSpPr txBox="1"/>
          <p:nvPr/>
        </p:nvSpPr>
        <p:spPr>
          <a:xfrm>
            <a:off x="7739080" y="4505612"/>
            <a:ext cx="4172615" cy="646331"/>
          </a:xfrm>
          <a:prstGeom prst="rect">
            <a:avLst/>
          </a:prstGeom>
          <a:noFill/>
        </p:spPr>
        <p:txBody>
          <a:bodyPr wrap="square" rtlCol="0">
            <a:spAutoFit/>
          </a:bodyPr>
          <a:lstStyle/>
          <a:p>
            <a:pPr algn="ctr"/>
            <a:r>
              <a:rPr lang="en-GB" dirty="0">
                <a:latin typeface="Calibri" panose="020F0502020204030204" pitchFamily="34" charset="0"/>
              </a:rPr>
              <a:t>Minimum RPN limited by</a:t>
            </a:r>
          </a:p>
          <a:p>
            <a:pPr algn="ctr"/>
            <a:r>
              <a:rPr lang="en-GB" dirty="0">
                <a:latin typeface="Calibri" panose="020F0502020204030204" pitchFamily="34" charset="0"/>
              </a:rPr>
              <a:t>coating thermal noise</a:t>
            </a:r>
            <a:endParaRPr lang="en-DE" dirty="0">
              <a:latin typeface="Calibri" panose="020F0502020204030204" pitchFamily="34" charset="0"/>
            </a:endParaRPr>
          </a:p>
        </p:txBody>
      </p:sp>
      <p:sp>
        <p:nvSpPr>
          <p:cNvPr id="24" name="Rectangle 23">
            <a:extLst>
              <a:ext uri="{FF2B5EF4-FFF2-40B4-BE49-F238E27FC236}">
                <a16:creationId xmlns:a16="http://schemas.microsoft.com/office/drawing/2014/main" id="{918ED76A-AF73-9C5D-ACB5-17ABDD429B5B}"/>
              </a:ext>
            </a:extLst>
          </p:cNvPr>
          <p:cNvSpPr/>
          <p:nvPr/>
        </p:nvSpPr>
        <p:spPr>
          <a:xfrm>
            <a:off x="7739080" y="4425232"/>
            <a:ext cx="4172616" cy="1785962"/>
          </a:xfrm>
          <a:prstGeom prst="rect">
            <a:avLst/>
          </a:prstGeom>
          <a:noFill/>
          <a:ln w="28575">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1" name="Graphique 10">
            <a:extLst>
              <a:ext uri="{FF2B5EF4-FFF2-40B4-BE49-F238E27FC236}">
                <a16:creationId xmlns:a16="http://schemas.microsoft.com/office/drawing/2014/main" id="{55A6215B-C9A3-1F2B-08EC-227C2E34AB5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60910" y="1874900"/>
            <a:ext cx="3081605" cy="760037"/>
          </a:xfrm>
          <a:prstGeom prst="rect">
            <a:avLst/>
          </a:prstGeom>
        </p:spPr>
      </p:pic>
      <p:pic>
        <p:nvPicPr>
          <p:cNvPr id="16" name="Graphique 15">
            <a:extLst>
              <a:ext uri="{FF2B5EF4-FFF2-40B4-BE49-F238E27FC236}">
                <a16:creationId xmlns:a16="http://schemas.microsoft.com/office/drawing/2014/main" id="{D402E678-0080-A457-E4C3-FEE6A0DF48F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63268" y="5409850"/>
            <a:ext cx="3124238" cy="575518"/>
          </a:xfrm>
          <a:prstGeom prst="rect">
            <a:avLst/>
          </a:prstGeom>
        </p:spPr>
      </p:pic>
    </p:spTree>
    <p:extLst>
      <p:ext uri="{BB962C8B-B14F-4D97-AF65-F5344CB8AC3E}">
        <p14:creationId xmlns:p14="http://schemas.microsoft.com/office/powerpoint/2010/main" val="416410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5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25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5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25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250"/>
                                        <p:tgtEl>
                                          <p:spTgt spid="5"/>
                                        </p:tgtEl>
                                      </p:cBhvr>
                                    </p:animEffect>
                                  </p:childTnLst>
                                </p:cTn>
                              </p:par>
                              <p:par>
                                <p:cTn id="47" presetID="22" presetClass="entr" presetSubtype="8" fill="hold" nodeType="withEffect">
                                  <p:stCondLst>
                                    <p:cond delay="10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50"/>
                                        <p:tgtEl>
                                          <p:spTgt spid="1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25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250"/>
                                        <p:tgtEl>
                                          <p:spTgt spid="19"/>
                                        </p:tgtEl>
                                      </p:cBhvr>
                                    </p:animEffect>
                                  </p:childTnLst>
                                </p:cTn>
                              </p:par>
                              <p:par>
                                <p:cTn id="64" presetID="10" presetClass="entr" presetSubtype="0" fill="hold"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32" grpId="0" animBg="1"/>
      <p:bldP spid="4" grpId="0" animBg="1"/>
      <p:bldP spid="5" grpId="0" animBg="1"/>
      <p:bldP spid="18" grpId="0"/>
      <p:bldP spid="19" grpId="0"/>
      <p:bldP spid="23"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FFB7CD-1801-C05C-CE94-F48CB876F57E}"/>
              </a:ext>
            </a:extLst>
          </p:cNvPr>
          <p:cNvSpPr/>
          <p:nvPr/>
        </p:nvSpPr>
        <p:spPr>
          <a:xfrm>
            <a:off x="-2890" y="307"/>
            <a:ext cx="12194890" cy="858395"/>
          </a:xfrm>
          <a:prstGeom prst="rect">
            <a:avLst/>
          </a:prstGeom>
          <a:solidFill>
            <a:srgbClr val="A86ED4"/>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0DBBC7CC-FAFF-ACC6-B424-81E81FDEA685}"/>
              </a:ext>
            </a:extLst>
          </p:cNvPr>
          <p:cNvSpPr txBox="1"/>
          <p:nvPr/>
        </p:nvSpPr>
        <p:spPr>
          <a:xfrm>
            <a:off x="174117" y="0"/>
            <a:ext cx="5514458" cy="769441"/>
          </a:xfrm>
          <a:prstGeom prst="rect">
            <a:avLst/>
          </a:prstGeom>
          <a:noFill/>
        </p:spPr>
        <p:txBody>
          <a:bodyPr wrap="none" rtlCol="0">
            <a:spAutoFit/>
          </a:bodyPr>
          <a:lstStyle/>
          <a:p>
            <a:r>
              <a:rPr lang="en-US" sz="4400" dirty="0"/>
              <a:t>Total fundamental limit</a:t>
            </a:r>
            <a:endParaRPr lang="fr-FR" sz="4400" dirty="0"/>
          </a:p>
        </p:txBody>
      </p:sp>
      <p:sp>
        <p:nvSpPr>
          <p:cNvPr id="7" name="ZoneTexte 6">
            <a:extLst>
              <a:ext uri="{FF2B5EF4-FFF2-40B4-BE49-F238E27FC236}">
                <a16:creationId xmlns:a16="http://schemas.microsoft.com/office/drawing/2014/main" id="{3135EBC0-F158-76E2-723C-97DD0C094C92}"/>
              </a:ext>
            </a:extLst>
          </p:cNvPr>
          <p:cNvSpPr txBox="1"/>
          <p:nvPr/>
        </p:nvSpPr>
        <p:spPr>
          <a:xfrm>
            <a:off x="7281886" y="5362919"/>
            <a:ext cx="4296241" cy="923330"/>
          </a:xfrm>
          <a:prstGeom prst="rect">
            <a:avLst/>
          </a:prstGeom>
          <a:solidFill>
            <a:srgbClr val="D1B2E8"/>
          </a:solidFill>
          <a:ln w="28575">
            <a:solidFill>
              <a:schemeClr val="tx1"/>
            </a:solidFill>
          </a:ln>
        </p:spPr>
        <p:txBody>
          <a:bodyPr wrap="none" rtlCol="0">
            <a:spAutoFit/>
          </a:bodyPr>
          <a:lstStyle/>
          <a:p>
            <a:r>
              <a:rPr lang="en-US" u="sng" dirty="0"/>
              <a:t>How to improve:</a:t>
            </a:r>
            <a:endParaRPr lang="fr-FR" dirty="0"/>
          </a:p>
          <a:p>
            <a:pPr marL="285750" indent="-285750">
              <a:buFontTx/>
              <a:buChar char="-"/>
            </a:pPr>
            <a:r>
              <a:rPr lang="fr-FR" dirty="0" err="1"/>
              <a:t>Increase</a:t>
            </a:r>
            <a:r>
              <a:rPr lang="fr-FR" dirty="0"/>
              <a:t> power </a:t>
            </a:r>
            <a:r>
              <a:rPr lang="fr-FR" dirty="0" err="1"/>
              <a:t>hitting</a:t>
            </a:r>
            <a:r>
              <a:rPr lang="fr-FR" dirty="0"/>
              <a:t> </a:t>
            </a:r>
            <a:r>
              <a:rPr lang="fr-FR" dirty="0" err="1"/>
              <a:t>suspended</a:t>
            </a:r>
            <a:r>
              <a:rPr lang="fr-FR" dirty="0"/>
              <a:t> </a:t>
            </a:r>
            <a:r>
              <a:rPr lang="fr-FR" dirty="0" err="1"/>
              <a:t>mirror</a:t>
            </a:r>
            <a:endParaRPr lang="fr-FR" dirty="0"/>
          </a:p>
          <a:p>
            <a:pPr marL="285750" indent="-285750">
              <a:buFontTx/>
              <a:buChar char="-"/>
            </a:pPr>
            <a:r>
              <a:rPr lang="fr-FR" dirty="0" err="1"/>
              <a:t>Increase</a:t>
            </a:r>
            <a:r>
              <a:rPr lang="fr-FR" dirty="0"/>
              <a:t> </a:t>
            </a:r>
            <a:r>
              <a:rPr lang="fr-FR" dirty="0" err="1"/>
              <a:t>susceptibility</a:t>
            </a:r>
            <a:endParaRPr lang="fr-FR" dirty="0"/>
          </a:p>
        </p:txBody>
      </p:sp>
      <p:sp>
        <p:nvSpPr>
          <p:cNvPr id="9" name="Espace réservé du numéro de diapositive 8">
            <a:extLst>
              <a:ext uri="{FF2B5EF4-FFF2-40B4-BE49-F238E27FC236}">
                <a16:creationId xmlns:a16="http://schemas.microsoft.com/office/drawing/2014/main" id="{CA06F144-A755-1734-8F3A-A0BF915A7A98}"/>
              </a:ext>
            </a:extLst>
          </p:cNvPr>
          <p:cNvSpPr>
            <a:spLocks noGrp="1"/>
          </p:cNvSpPr>
          <p:nvPr>
            <p:ph type="sldNum" sz="quarter" idx="12"/>
          </p:nvPr>
        </p:nvSpPr>
        <p:spPr/>
        <p:txBody>
          <a:bodyPr/>
          <a:lstStyle/>
          <a:p>
            <a:fld id="{6C84497F-A4E2-4B14-A8AE-2EEEAA6F43D4}" type="slidenum">
              <a:rPr lang="en-DE" smtClean="0"/>
              <a:t>9</a:t>
            </a:fld>
            <a:endParaRPr lang="en-DE"/>
          </a:p>
        </p:txBody>
      </p:sp>
      <p:grpSp>
        <p:nvGrpSpPr>
          <p:cNvPr id="13" name="Groupe 12">
            <a:extLst>
              <a:ext uri="{FF2B5EF4-FFF2-40B4-BE49-F238E27FC236}">
                <a16:creationId xmlns:a16="http://schemas.microsoft.com/office/drawing/2014/main" id="{32449E51-2950-E529-A433-CA214F2F28B4}"/>
              </a:ext>
            </a:extLst>
          </p:cNvPr>
          <p:cNvGrpSpPr/>
          <p:nvPr/>
        </p:nvGrpSpPr>
        <p:grpSpPr>
          <a:xfrm>
            <a:off x="4012776" y="3883521"/>
            <a:ext cx="2145388" cy="2569996"/>
            <a:chOff x="4122062" y="5087810"/>
            <a:chExt cx="2145388" cy="2569996"/>
          </a:xfrm>
        </p:grpSpPr>
        <p:pic>
          <p:nvPicPr>
            <p:cNvPr id="6" name="Graphique 5">
              <a:extLst>
                <a:ext uri="{FF2B5EF4-FFF2-40B4-BE49-F238E27FC236}">
                  <a16:creationId xmlns:a16="http://schemas.microsoft.com/office/drawing/2014/main" id="{1FC76035-8B88-3F01-2A22-AC2C2697D5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22062" y="5087810"/>
              <a:ext cx="2145388" cy="2569996"/>
            </a:xfrm>
            <a:prstGeom prst="rect">
              <a:avLst/>
            </a:prstGeom>
          </p:spPr>
        </p:pic>
        <p:sp>
          <p:nvSpPr>
            <p:cNvPr id="11" name="Rectangle 10">
              <a:extLst>
                <a:ext uri="{FF2B5EF4-FFF2-40B4-BE49-F238E27FC236}">
                  <a16:creationId xmlns:a16="http://schemas.microsoft.com/office/drawing/2014/main" id="{9A7E88B1-594F-8F6B-A28A-08B59699B11B}"/>
                </a:ext>
              </a:extLst>
            </p:cNvPr>
            <p:cNvSpPr/>
            <p:nvPr/>
          </p:nvSpPr>
          <p:spPr>
            <a:xfrm>
              <a:off x="4394199" y="5092929"/>
              <a:ext cx="1530351" cy="15534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ZoneTexte 20">
            <a:extLst>
              <a:ext uri="{FF2B5EF4-FFF2-40B4-BE49-F238E27FC236}">
                <a16:creationId xmlns:a16="http://schemas.microsoft.com/office/drawing/2014/main" id="{CD750046-C533-7C4E-461B-585662FCD5DC}"/>
              </a:ext>
            </a:extLst>
          </p:cNvPr>
          <p:cNvSpPr txBox="1"/>
          <p:nvPr/>
        </p:nvSpPr>
        <p:spPr>
          <a:xfrm>
            <a:off x="720853" y="868885"/>
            <a:ext cx="5241563" cy="369332"/>
          </a:xfrm>
          <a:prstGeom prst="rect">
            <a:avLst/>
          </a:prstGeom>
          <a:noFill/>
        </p:spPr>
        <p:txBody>
          <a:bodyPr wrap="none" rtlCol="0">
            <a:spAutoFit/>
          </a:bodyPr>
          <a:lstStyle/>
          <a:p>
            <a:r>
              <a:rPr lang="en-US" dirty="0"/>
              <a:t>RPN limited by quantum, technical, and thermal noise</a:t>
            </a:r>
          </a:p>
        </p:txBody>
      </p:sp>
      <p:grpSp>
        <p:nvGrpSpPr>
          <p:cNvPr id="16" name="Groupe 15">
            <a:extLst>
              <a:ext uri="{FF2B5EF4-FFF2-40B4-BE49-F238E27FC236}">
                <a16:creationId xmlns:a16="http://schemas.microsoft.com/office/drawing/2014/main" id="{FE458F21-0BCD-7AA1-ABBF-22E4321F7181}"/>
              </a:ext>
            </a:extLst>
          </p:cNvPr>
          <p:cNvGrpSpPr/>
          <p:nvPr/>
        </p:nvGrpSpPr>
        <p:grpSpPr>
          <a:xfrm>
            <a:off x="1878644" y="5275095"/>
            <a:ext cx="2145388" cy="3138217"/>
            <a:chOff x="758574" y="4998549"/>
            <a:chExt cx="2145388" cy="3138217"/>
          </a:xfrm>
        </p:grpSpPr>
        <p:pic>
          <p:nvPicPr>
            <p:cNvPr id="4" name="Graphique 3">
              <a:extLst>
                <a:ext uri="{FF2B5EF4-FFF2-40B4-BE49-F238E27FC236}">
                  <a16:creationId xmlns:a16="http://schemas.microsoft.com/office/drawing/2014/main" id="{2245FB6B-D8D3-5D62-05F8-41BB83F754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8574" y="4998549"/>
              <a:ext cx="2145388" cy="2569996"/>
            </a:xfrm>
            <a:prstGeom prst="rect">
              <a:avLst/>
            </a:prstGeom>
          </p:spPr>
        </p:pic>
        <p:sp>
          <p:nvSpPr>
            <p:cNvPr id="15" name="Rectangle 14">
              <a:extLst>
                <a:ext uri="{FF2B5EF4-FFF2-40B4-BE49-F238E27FC236}">
                  <a16:creationId xmlns:a16="http://schemas.microsoft.com/office/drawing/2014/main" id="{E0589D7E-F4DB-8C21-95A3-B20B1D4055FF}"/>
                </a:ext>
              </a:extLst>
            </p:cNvPr>
            <p:cNvSpPr/>
            <p:nvPr/>
          </p:nvSpPr>
          <p:spPr>
            <a:xfrm>
              <a:off x="1066092" y="6583362"/>
              <a:ext cx="1530351" cy="15534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3" name="ZoneTexte 22">
            <a:extLst>
              <a:ext uri="{FF2B5EF4-FFF2-40B4-BE49-F238E27FC236}">
                <a16:creationId xmlns:a16="http://schemas.microsoft.com/office/drawing/2014/main" id="{06739043-AC58-BFEA-7096-561482C99F57}"/>
              </a:ext>
            </a:extLst>
          </p:cNvPr>
          <p:cNvSpPr txBox="1"/>
          <p:nvPr/>
        </p:nvSpPr>
        <p:spPr>
          <a:xfrm>
            <a:off x="6872585" y="864708"/>
            <a:ext cx="5053884" cy="369332"/>
          </a:xfrm>
          <a:prstGeom prst="rect">
            <a:avLst/>
          </a:prstGeom>
          <a:noFill/>
        </p:spPr>
        <p:txBody>
          <a:bodyPr wrap="none" rtlCol="0">
            <a:spAutoFit/>
          </a:bodyPr>
          <a:lstStyle/>
          <a:p>
            <a:r>
              <a:rPr lang="en-US" dirty="0"/>
              <a:t>Total power noise in the output for different mirrors</a:t>
            </a:r>
          </a:p>
        </p:txBody>
      </p:sp>
      <p:pic>
        <p:nvPicPr>
          <p:cNvPr id="40" name="Image 39">
            <a:extLst>
              <a:ext uri="{FF2B5EF4-FFF2-40B4-BE49-F238E27FC236}">
                <a16:creationId xmlns:a16="http://schemas.microsoft.com/office/drawing/2014/main" id="{A636C453-79C7-C5BF-22C2-1A0F972E94C3}"/>
              </a:ext>
            </a:extLst>
          </p:cNvPr>
          <p:cNvPicPr>
            <a:picLocks noChangeAspect="1"/>
          </p:cNvPicPr>
          <p:nvPr/>
        </p:nvPicPr>
        <p:blipFill>
          <a:blip r:embed="rId4"/>
          <a:stretch>
            <a:fillRect/>
          </a:stretch>
        </p:blipFill>
        <p:spPr>
          <a:xfrm>
            <a:off x="6087401" y="1259655"/>
            <a:ext cx="6011739" cy="3935996"/>
          </a:xfrm>
          <a:prstGeom prst="rect">
            <a:avLst/>
          </a:prstGeom>
        </p:spPr>
      </p:pic>
      <p:sp>
        <p:nvSpPr>
          <p:cNvPr id="41" name="ZoneTexte 40">
            <a:extLst>
              <a:ext uri="{FF2B5EF4-FFF2-40B4-BE49-F238E27FC236}">
                <a16:creationId xmlns:a16="http://schemas.microsoft.com/office/drawing/2014/main" id="{22D6D00E-81B0-BD2E-C96D-54F441D6B65E}"/>
              </a:ext>
            </a:extLst>
          </p:cNvPr>
          <p:cNvSpPr txBox="1"/>
          <p:nvPr/>
        </p:nvSpPr>
        <p:spPr>
          <a:xfrm>
            <a:off x="9093270" y="3459480"/>
            <a:ext cx="840295" cy="369332"/>
          </a:xfrm>
          <a:prstGeom prst="rect">
            <a:avLst/>
          </a:prstGeom>
          <a:noFill/>
        </p:spPr>
        <p:txBody>
          <a:bodyPr wrap="none" rtlCol="0">
            <a:spAutoFit/>
          </a:bodyPr>
          <a:lstStyle/>
          <a:p>
            <a:r>
              <a:rPr lang="en-US" dirty="0">
                <a:solidFill>
                  <a:srgbClr val="1E77B4"/>
                </a:solidFill>
              </a:rPr>
              <a:t>12.6dB</a:t>
            </a:r>
            <a:endParaRPr lang="fr-FR" dirty="0">
              <a:solidFill>
                <a:srgbClr val="1E77B4"/>
              </a:solidFill>
            </a:endParaRPr>
          </a:p>
        </p:txBody>
      </p:sp>
      <p:sp>
        <p:nvSpPr>
          <p:cNvPr id="42" name="ZoneTexte 41">
            <a:extLst>
              <a:ext uri="{FF2B5EF4-FFF2-40B4-BE49-F238E27FC236}">
                <a16:creationId xmlns:a16="http://schemas.microsoft.com/office/drawing/2014/main" id="{7E806B70-2FCC-A5B5-4492-E0EC2A756482}"/>
              </a:ext>
            </a:extLst>
          </p:cNvPr>
          <p:cNvSpPr txBox="1"/>
          <p:nvPr/>
        </p:nvSpPr>
        <p:spPr>
          <a:xfrm>
            <a:off x="10024517" y="3883521"/>
            <a:ext cx="840295" cy="369332"/>
          </a:xfrm>
          <a:prstGeom prst="rect">
            <a:avLst/>
          </a:prstGeom>
          <a:noFill/>
        </p:spPr>
        <p:txBody>
          <a:bodyPr wrap="none" rtlCol="0">
            <a:spAutoFit/>
          </a:bodyPr>
          <a:lstStyle/>
          <a:p>
            <a:r>
              <a:rPr lang="en-US" dirty="0">
                <a:solidFill>
                  <a:srgbClr val="2B9F2B"/>
                </a:solidFill>
              </a:rPr>
              <a:t>17.0dB</a:t>
            </a:r>
            <a:endParaRPr lang="fr-FR" dirty="0">
              <a:solidFill>
                <a:srgbClr val="2B9F2B"/>
              </a:solidFill>
            </a:endParaRPr>
          </a:p>
        </p:txBody>
      </p:sp>
      <p:sp>
        <p:nvSpPr>
          <p:cNvPr id="43" name="ZoneTexte 42">
            <a:extLst>
              <a:ext uri="{FF2B5EF4-FFF2-40B4-BE49-F238E27FC236}">
                <a16:creationId xmlns:a16="http://schemas.microsoft.com/office/drawing/2014/main" id="{D0B594D6-C272-8680-5A84-FBB0BBDD51B1}"/>
              </a:ext>
            </a:extLst>
          </p:cNvPr>
          <p:cNvSpPr txBox="1"/>
          <p:nvPr/>
        </p:nvSpPr>
        <p:spPr>
          <a:xfrm>
            <a:off x="8870379" y="4229765"/>
            <a:ext cx="840295" cy="369332"/>
          </a:xfrm>
          <a:prstGeom prst="rect">
            <a:avLst/>
          </a:prstGeom>
          <a:noFill/>
        </p:spPr>
        <p:txBody>
          <a:bodyPr wrap="none" rtlCol="0">
            <a:spAutoFit/>
          </a:bodyPr>
          <a:lstStyle/>
          <a:p>
            <a:r>
              <a:rPr lang="en-US" dirty="0">
                <a:solidFill>
                  <a:srgbClr val="D62728"/>
                </a:solidFill>
              </a:rPr>
              <a:t>19.6dB</a:t>
            </a:r>
            <a:endParaRPr lang="fr-FR" dirty="0">
              <a:solidFill>
                <a:srgbClr val="D62728"/>
              </a:solidFill>
            </a:endParaRPr>
          </a:p>
        </p:txBody>
      </p:sp>
      <p:pic>
        <p:nvPicPr>
          <p:cNvPr id="45" name="Image 44">
            <a:extLst>
              <a:ext uri="{FF2B5EF4-FFF2-40B4-BE49-F238E27FC236}">
                <a16:creationId xmlns:a16="http://schemas.microsoft.com/office/drawing/2014/main" id="{F84EB8F5-091F-1195-1FB7-7490CEC9C460}"/>
              </a:ext>
            </a:extLst>
          </p:cNvPr>
          <p:cNvPicPr>
            <a:picLocks noChangeAspect="1"/>
          </p:cNvPicPr>
          <p:nvPr/>
        </p:nvPicPr>
        <p:blipFill>
          <a:blip r:embed="rId5"/>
          <a:stretch>
            <a:fillRect/>
          </a:stretch>
        </p:blipFill>
        <p:spPr>
          <a:xfrm>
            <a:off x="72517" y="1259654"/>
            <a:ext cx="6011741" cy="3935997"/>
          </a:xfrm>
          <a:prstGeom prst="rect">
            <a:avLst/>
          </a:prstGeom>
        </p:spPr>
      </p:pic>
      <p:pic>
        <p:nvPicPr>
          <p:cNvPr id="2" name="Image 1">
            <a:extLst>
              <a:ext uri="{FF2B5EF4-FFF2-40B4-BE49-F238E27FC236}">
                <a16:creationId xmlns:a16="http://schemas.microsoft.com/office/drawing/2014/main" id="{6498D1A9-7622-64E2-3B8E-22DDA4274C01}"/>
              </a:ext>
            </a:extLst>
          </p:cNvPr>
          <p:cNvPicPr>
            <a:picLocks noChangeAspect="1"/>
          </p:cNvPicPr>
          <p:nvPr/>
        </p:nvPicPr>
        <p:blipFill>
          <a:blip r:embed="rId6"/>
          <a:srcRect l="11785" r="9796"/>
          <a:stretch>
            <a:fillRect/>
          </a:stretch>
        </p:blipFill>
        <p:spPr>
          <a:xfrm>
            <a:off x="528067" y="5061353"/>
            <a:ext cx="933044" cy="1749755"/>
          </a:xfrm>
          <a:prstGeom prst="rect">
            <a:avLst/>
          </a:prstGeom>
        </p:spPr>
      </p:pic>
    </p:spTree>
    <p:extLst>
      <p:ext uri="{BB962C8B-B14F-4D97-AF65-F5344CB8AC3E}">
        <p14:creationId xmlns:p14="http://schemas.microsoft.com/office/powerpoint/2010/main" val="141754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5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250"/>
                                        <p:tgtEl>
                                          <p:spTgt spid="4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250"/>
                                        <p:tgtEl>
                                          <p:spTgt spid="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25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p:bldP spid="41" grpId="0"/>
      <p:bldP spid="42"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A0A35-A187-56E3-3D8F-733043D58C2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560B863-95BC-D908-3EEF-683460D1C76A}"/>
              </a:ext>
            </a:extLst>
          </p:cNvPr>
          <p:cNvPicPr>
            <a:picLocks noChangeAspect="1"/>
          </p:cNvPicPr>
          <p:nvPr/>
        </p:nvPicPr>
        <p:blipFill>
          <a:blip r:embed="rId3"/>
          <a:stretch>
            <a:fillRect/>
          </a:stretch>
        </p:blipFill>
        <p:spPr>
          <a:xfrm>
            <a:off x="174116" y="1426226"/>
            <a:ext cx="11325823" cy="5238193"/>
          </a:xfrm>
          <a:prstGeom prst="rect">
            <a:avLst/>
          </a:prstGeom>
        </p:spPr>
      </p:pic>
      <p:sp>
        <p:nvSpPr>
          <p:cNvPr id="4" name="Rectangle 3">
            <a:extLst>
              <a:ext uri="{FF2B5EF4-FFF2-40B4-BE49-F238E27FC236}">
                <a16:creationId xmlns:a16="http://schemas.microsoft.com/office/drawing/2014/main" id="{B8033C42-5303-E213-7850-E9D55E6E7D41}"/>
              </a:ext>
            </a:extLst>
          </p:cNvPr>
          <p:cNvSpPr/>
          <p:nvPr/>
        </p:nvSpPr>
        <p:spPr>
          <a:xfrm>
            <a:off x="-2890" y="307"/>
            <a:ext cx="12194890" cy="858395"/>
          </a:xfrm>
          <a:prstGeom prst="rect">
            <a:avLst/>
          </a:prstGeom>
          <a:solidFill>
            <a:srgbClr val="77FDE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3316FDE4-E2C2-3A83-CB9B-D965B6C1E783}"/>
              </a:ext>
            </a:extLst>
          </p:cNvPr>
          <p:cNvSpPr txBox="1"/>
          <p:nvPr/>
        </p:nvSpPr>
        <p:spPr>
          <a:xfrm>
            <a:off x="174117" y="0"/>
            <a:ext cx="7550913" cy="769441"/>
          </a:xfrm>
          <a:prstGeom prst="rect">
            <a:avLst/>
          </a:prstGeom>
          <a:noFill/>
        </p:spPr>
        <p:txBody>
          <a:bodyPr wrap="none" rtlCol="0">
            <a:spAutoFit/>
          </a:bodyPr>
          <a:lstStyle/>
          <a:p>
            <a:r>
              <a:rPr lang="en-US" sz="4400" dirty="0"/>
              <a:t>Other bright squeezing schemes</a:t>
            </a:r>
            <a:endParaRPr lang="fr-FR" sz="4400" dirty="0"/>
          </a:p>
        </p:txBody>
      </p:sp>
      <p:sp>
        <p:nvSpPr>
          <p:cNvPr id="20" name="ZoneTexte 19">
            <a:extLst>
              <a:ext uri="{FF2B5EF4-FFF2-40B4-BE49-F238E27FC236}">
                <a16:creationId xmlns:a16="http://schemas.microsoft.com/office/drawing/2014/main" id="{7955488C-FB78-DD26-009A-DB553206817C}"/>
              </a:ext>
            </a:extLst>
          </p:cNvPr>
          <p:cNvSpPr txBox="1"/>
          <p:nvPr/>
        </p:nvSpPr>
        <p:spPr>
          <a:xfrm>
            <a:off x="4621174" y="957798"/>
            <a:ext cx="4137286" cy="369332"/>
          </a:xfrm>
          <a:prstGeom prst="rect">
            <a:avLst/>
          </a:prstGeom>
          <a:noFill/>
        </p:spPr>
        <p:txBody>
          <a:bodyPr wrap="none" rtlCol="0">
            <a:spAutoFit/>
          </a:bodyPr>
          <a:lstStyle/>
          <a:p>
            <a:r>
              <a:rPr lang="en-US" dirty="0"/>
              <a:t>RPN in output beam for different schemes</a:t>
            </a:r>
            <a:endParaRPr lang="fr-FR" dirty="0"/>
          </a:p>
        </p:txBody>
      </p:sp>
      <p:grpSp>
        <p:nvGrpSpPr>
          <p:cNvPr id="34" name="Groupe 33">
            <a:extLst>
              <a:ext uri="{FF2B5EF4-FFF2-40B4-BE49-F238E27FC236}">
                <a16:creationId xmlns:a16="http://schemas.microsoft.com/office/drawing/2014/main" id="{485C5B9D-FA00-E29B-3F9C-26E1A56D0C37}"/>
              </a:ext>
            </a:extLst>
          </p:cNvPr>
          <p:cNvGrpSpPr/>
          <p:nvPr/>
        </p:nvGrpSpPr>
        <p:grpSpPr>
          <a:xfrm>
            <a:off x="2861164" y="2306359"/>
            <a:ext cx="6469672" cy="2957560"/>
            <a:chOff x="2861164" y="2306359"/>
            <a:chExt cx="6469672" cy="2957560"/>
          </a:xfrm>
          <a:solidFill>
            <a:schemeClr val="bg1">
              <a:lumMod val="95000"/>
            </a:schemeClr>
          </a:solidFill>
        </p:grpSpPr>
        <p:pic>
          <p:nvPicPr>
            <p:cNvPr id="32" name="Image 31">
              <a:extLst>
                <a:ext uri="{FF2B5EF4-FFF2-40B4-BE49-F238E27FC236}">
                  <a16:creationId xmlns:a16="http://schemas.microsoft.com/office/drawing/2014/main" id="{479C1C05-5C40-11D6-FEF7-7D0FDE5EEB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1164" y="2778134"/>
              <a:ext cx="6469672" cy="2485785"/>
            </a:xfrm>
            <a:prstGeom prst="rect">
              <a:avLst/>
            </a:prstGeom>
            <a:grpFill/>
          </p:spPr>
        </p:pic>
        <p:sp>
          <p:nvSpPr>
            <p:cNvPr id="33" name="ZoneTexte 32">
              <a:extLst>
                <a:ext uri="{FF2B5EF4-FFF2-40B4-BE49-F238E27FC236}">
                  <a16:creationId xmlns:a16="http://schemas.microsoft.com/office/drawing/2014/main" id="{CBF4C25D-2FCA-2291-3FA5-3D96DD72D67D}"/>
                </a:ext>
              </a:extLst>
            </p:cNvPr>
            <p:cNvSpPr txBox="1"/>
            <p:nvPr/>
          </p:nvSpPr>
          <p:spPr>
            <a:xfrm>
              <a:off x="4407417" y="2306359"/>
              <a:ext cx="3377166" cy="369332"/>
            </a:xfrm>
            <a:prstGeom prst="rect">
              <a:avLst/>
            </a:prstGeom>
            <a:grpFill/>
          </p:spPr>
          <p:txBody>
            <a:bodyPr wrap="square" rtlCol="0">
              <a:spAutoFit/>
            </a:bodyPr>
            <a:lstStyle/>
            <a:p>
              <a:r>
                <a:rPr lang="en-US" dirty="0"/>
                <a:t>Cavity scheme</a:t>
              </a:r>
              <a:endParaRPr lang="fr-FR" dirty="0"/>
            </a:p>
          </p:txBody>
        </p:sp>
      </p:grpSp>
      <p:grpSp>
        <p:nvGrpSpPr>
          <p:cNvPr id="38" name="Groupe 37">
            <a:extLst>
              <a:ext uri="{FF2B5EF4-FFF2-40B4-BE49-F238E27FC236}">
                <a16:creationId xmlns:a16="http://schemas.microsoft.com/office/drawing/2014/main" id="{0BA673B3-534B-DDD6-67C8-C4D6737903D2}"/>
              </a:ext>
            </a:extLst>
          </p:cNvPr>
          <p:cNvGrpSpPr/>
          <p:nvPr/>
        </p:nvGrpSpPr>
        <p:grpSpPr>
          <a:xfrm>
            <a:off x="4410960" y="2309902"/>
            <a:ext cx="3388892" cy="1693163"/>
            <a:chOff x="4400327" y="2299269"/>
            <a:chExt cx="3388892" cy="1693163"/>
          </a:xfrm>
        </p:grpSpPr>
        <p:sp>
          <p:nvSpPr>
            <p:cNvPr id="35" name="Signe de multiplication 34">
              <a:extLst>
                <a:ext uri="{FF2B5EF4-FFF2-40B4-BE49-F238E27FC236}">
                  <a16:creationId xmlns:a16="http://schemas.microsoft.com/office/drawing/2014/main" id="{7C9C34FC-C3A6-35F8-A5A6-53FDFA404CCB}"/>
                </a:ext>
              </a:extLst>
            </p:cNvPr>
            <p:cNvSpPr/>
            <p:nvPr/>
          </p:nvSpPr>
          <p:spPr>
            <a:xfrm>
              <a:off x="6813159" y="3016372"/>
              <a:ext cx="976060" cy="976060"/>
            </a:xfrm>
            <a:prstGeom prst="mathMultiply">
              <a:avLst>
                <a:gd name="adj1" fmla="val 9485"/>
              </a:avLst>
            </a:prstGeom>
            <a:solidFill>
              <a:srgbClr val="FF101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AD440C11-2D14-F022-E25E-8B95BAA0579E}"/>
                </a:ext>
              </a:extLst>
            </p:cNvPr>
            <p:cNvSpPr txBox="1"/>
            <p:nvPr/>
          </p:nvSpPr>
          <p:spPr>
            <a:xfrm>
              <a:off x="4400327" y="2299269"/>
              <a:ext cx="3377166" cy="369332"/>
            </a:xfrm>
            <a:prstGeom prst="rect">
              <a:avLst/>
            </a:prstGeom>
            <a:solidFill>
              <a:schemeClr val="bg1">
                <a:lumMod val="95000"/>
              </a:schemeClr>
            </a:solidFill>
          </p:spPr>
          <p:txBody>
            <a:bodyPr wrap="square" rtlCol="0">
              <a:spAutoFit/>
            </a:bodyPr>
            <a:lstStyle/>
            <a:p>
              <a:r>
                <a:rPr lang="en-US" dirty="0"/>
                <a:t>Cavity scheme w/o input mirror</a:t>
              </a:r>
              <a:endParaRPr lang="fr-FR" dirty="0"/>
            </a:p>
          </p:txBody>
        </p:sp>
      </p:grpSp>
      <p:sp>
        <p:nvSpPr>
          <p:cNvPr id="43" name="Espace réservé du numéro de diapositive 42">
            <a:extLst>
              <a:ext uri="{FF2B5EF4-FFF2-40B4-BE49-F238E27FC236}">
                <a16:creationId xmlns:a16="http://schemas.microsoft.com/office/drawing/2014/main" id="{C5F5E2F5-90E7-C16B-7E3E-8796AE7ECD95}"/>
              </a:ext>
            </a:extLst>
          </p:cNvPr>
          <p:cNvSpPr>
            <a:spLocks noGrp="1"/>
          </p:cNvSpPr>
          <p:nvPr>
            <p:ph type="sldNum" sz="quarter" idx="12"/>
          </p:nvPr>
        </p:nvSpPr>
        <p:spPr/>
        <p:txBody>
          <a:bodyPr/>
          <a:lstStyle/>
          <a:p>
            <a:fld id="{6C84497F-A4E2-4B14-A8AE-2EEEAA6F43D4}" type="slidenum">
              <a:rPr lang="en-DE" smtClean="0"/>
              <a:t>10</a:t>
            </a:fld>
            <a:endParaRPr lang="en-DE"/>
          </a:p>
        </p:txBody>
      </p:sp>
      <p:sp>
        <p:nvSpPr>
          <p:cNvPr id="6" name="ZoneTexte 5">
            <a:extLst>
              <a:ext uri="{FF2B5EF4-FFF2-40B4-BE49-F238E27FC236}">
                <a16:creationId xmlns:a16="http://schemas.microsoft.com/office/drawing/2014/main" id="{88B20712-587C-2921-3200-BD3C071CB911}"/>
              </a:ext>
            </a:extLst>
          </p:cNvPr>
          <p:cNvSpPr txBox="1"/>
          <p:nvPr/>
        </p:nvSpPr>
        <p:spPr>
          <a:xfrm>
            <a:off x="8870910" y="2259076"/>
            <a:ext cx="1521186" cy="292388"/>
          </a:xfrm>
          <a:prstGeom prst="rect">
            <a:avLst/>
          </a:prstGeom>
          <a:noFill/>
        </p:spPr>
        <p:txBody>
          <a:bodyPr wrap="none" rtlCol="0">
            <a:spAutoFit/>
          </a:bodyPr>
          <a:lstStyle/>
          <a:p>
            <a:r>
              <a:rPr lang="en-US" sz="1300" dirty="0">
                <a:solidFill>
                  <a:srgbClr val="1873B2"/>
                </a:solidFill>
              </a:rPr>
              <a:t>Cav. scheme 100mg</a:t>
            </a:r>
            <a:endParaRPr lang="fr-FR" sz="1300" dirty="0">
              <a:solidFill>
                <a:srgbClr val="1873B2"/>
              </a:solidFill>
            </a:endParaRPr>
          </a:p>
        </p:txBody>
      </p:sp>
      <p:sp>
        <p:nvSpPr>
          <p:cNvPr id="9" name="ZoneTexte 8">
            <a:extLst>
              <a:ext uri="{FF2B5EF4-FFF2-40B4-BE49-F238E27FC236}">
                <a16:creationId xmlns:a16="http://schemas.microsoft.com/office/drawing/2014/main" id="{1C9B054C-BE33-67EF-50EB-C5DC648E2F89}"/>
              </a:ext>
            </a:extLst>
          </p:cNvPr>
          <p:cNvSpPr txBox="1"/>
          <p:nvPr/>
        </p:nvSpPr>
        <p:spPr>
          <a:xfrm>
            <a:off x="7135675" y="5400244"/>
            <a:ext cx="1436227" cy="292388"/>
          </a:xfrm>
          <a:prstGeom prst="rect">
            <a:avLst/>
          </a:prstGeom>
          <a:noFill/>
        </p:spPr>
        <p:txBody>
          <a:bodyPr wrap="none" rtlCol="0">
            <a:spAutoFit/>
          </a:bodyPr>
          <a:lstStyle/>
          <a:p>
            <a:r>
              <a:rPr lang="en-US" sz="1300" dirty="0">
                <a:solidFill>
                  <a:srgbClr val="FF7A05"/>
                </a:solidFill>
              </a:rPr>
              <a:t>Cav. scheme 30mg</a:t>
            </a:r>
            <a:endParaRPr lang="fr-FR" sz="1300" dirty="0">
              <a:solidFill>
                <a:srgbClr val="FF7A05"/>
              </a:solidFill>
            </a:endParaRPr>
          </a:p>
        </p:txBody>
      </p:sp>
      <p:sp>
        <p:nvSpPr>
          <p:cNvPr id="14" name="ZoneTexte 13">
            <a:extLst>
              <a:ext uri="{FF2B5EF4-FFF2-40B4-BE49-F238E27FC236}">
                <a16:creationId xmlns:a16="http://schemas.microsoft.com/office/drawing/2014/main" id="{A7B9AEDC-6EBB-3D14-B9DC-12D29E32D7EE}"/>
              </a:ext>
            </a:extLst>
          </p:cNvPr>
          <p:cNvSpPr txBox="1"/>
          <p:nvPr/>
        </p:nvSpPr>
        <p:spPr>
          <a:xfrm>
            <a:off x="1398371" y="4583708"/>
            <a:ext cx="855747" cy="292388"/>
          </a:xfrm>
          <a:prstGeom prst="rect">
            <a:avLst/>
          </a:prstGeom>
          <a:noFill/>
        </p:spPr>
        <p:txBody>
          <a:bodyPr wrap="none" rtlCol="0">
            <a:spAutoFit/>
          </a:bodyPr>
          <a:lstStyle/>
          <a:p>
            <a:r>
              <a:rPr lang="en-US" sz="1300" dirty="0">
                <a:solidFill>
                  <a:srgbClr val="505050"/>
                </a:solidFill>
              </a:rPr>
              <a:t>RSN 9.9W</a:t>
            </a:r>
            <a:endParaRPr lang="fr-FR" sz="1300" dirty="0">
              <a:solidFill>
                <a:srgbClr val="505050"/>
              </a:solidFill>
            </a:endParaRPr>
          </a:p>
        </p:txBody>
      </p:sp>
    </p:spTree>
    <p:extLst>
      <p:ext uri="{BB962C8B-B14F-4D97-AF65-F5344CB8AC3E}">
        <p14:creationId xmlns:p14="http://schemas.microsoft.com/office/powerpoint/2010/main" val="52958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25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78FBE-70AF-81AF-1699-EAC4A3E2C36E}"/>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CBFAB4B7-F243-456A-E89E-02EAB4CBE6B2}"/>
              </a:ext>
            </a:extLst>
          </p:cNvPr>
          <p:cNvPicPr>
            <a:picLocks noChangeAspect="1"/>
          </p:cNvPicPr>
          <p:nvPr/>
        </p:nvPicPr>
        <p:blipFill>
          <a:blip r:embed="rId3"/>
          <a:stretch>
            <a:fillRect/>
          </a:stretch>
        </p:blipFill>
        <p:spPr>
          <a:xfrm>
            <a:off x="174116" y="1426226"/>
            <a:ext cx="11325821" cy="5238192"/>
          </a:xfrm>
          <a:prstGeom prst="rect">
            <a:avLst/>
          </a:prstGeom>
        </p:spPr>
      </p:pic>
      <p:sp>
        <p:nvSpPr>
          <p:cNvPr id="8" name="Rectangle 7">
            <a:extLst>
              <a:ext uri="{FF2B5EF4-FFF2-40B4-BE49-F238E27FC236}">
                <a16:creationId xmlns:a16="http://schemas.microsoft.com/office/drawing/2014/main" id="{E7C57FC9-5275-15FE-1560-DE666BD3A2CE}"/>
              </a:ext>
            </a:extLst>
          </p:cNvPr>
          <p:cNvSpPr/>
          <p:nvPr/>
        </p:nvSpPr>
        <p:spPr>
          <a:xfrm>
            <a:off x="-2890" y="307"/>
            <a:ext cx="12194890" cy="858395"/>
          </a:xfrm>
          <a:prstGeom prst="rect">
            <a:avLst/>
          </a:prstGeom>
          <a:solidFill>
            <a:srgbClr val="77FDE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03EF6511-8503-C39B-F26D-9D198695EBC5}"/>
              </a:ext>
            </a:extLst>
          </p:cNvPr>
          <p:cNvSpPr txBox="1"/>
          <p:nvPr/>
        </p:nvSpPr>
        <p:spPr>
          <a:xfrm>
            <a:off x="174117" y="0"/>
            <a:ext cx="7550913" cy="769441"/>
          </a:xfrm>
          <a:prstGeom prst="rect">
            <a:avLst/>
          </a:prstGeom>
          <a:noFill/>
        </p:spPr>
        <p:txBody>
          <a:bodyPr wrap="none" rtlCol="0">
            <a:spAutoFit/>
          </a:bodyPr>
          <a:lstStyle/>
          <a:p>
            <a:r>
              <a:rPr lang="en-US" sz="4400" dirty="0"/>
              <a:t>Other bright squeezing schemes</a:t>
            </a:r>
            <a:endParaRPr lang="fr-FR" sz="4400" dirty="0"/>
          </a:p>
        </p:txBody>
      </p:sp>
      <p:sp>
        <p:nvSpPr>
          <p:cNvPr id="20" name="ZoneTexte 19">
            <a:extLst>
              <a:ext uri="{FF2B5EF4-FFF2-40B4-BE49-F238E27FC236}">
                <a16:creationId xmlns:a16="http://schemas.microsoft.com/office/drawing/2014/main" id="{8C8D7526-9BB8-4FDD-9C18-186764F1AE6E}"/>
              </a:ext>
            </a:extLst>
          </p:cNvPr>
          <p:cNvSpPr txBox="1"/>
          <p:nvPr/>
        </p:nvSpPr>
        <p:spPr>
          <a:xfrm>
            <a:off x="4621174" y="957798"/>
            <a:ext cx="4137286" cy="369332"/>
          </a:xfrm>
          <a:prstGeom prst="rect">
            <a:avLst/>
          </a:prstGeom>
          <a:noFill/>
        </p:spPr>
        <p:txBody>
          <a:bodyPr wrap="none" rtlCol="0">
            <a:spAutoFit/>
          </a:bodyPr>
          <a:lstStyle/>
          <a:p>
            <a:r>
              <a:rPr lang="en-US" dirty="0"/>
              <a:t>RPN in output beam for different schemes</a:t>
            </a:r>
            <a:endParaRPr lang="fr-FR" dirty="0"/>
          </a:p>
        </p:txBody>
      </p:sp>
      <p:sp>
        <p:nvSpPr>
          <p:cNvPr id="15" name="Ellipse 14">
            <a:extLst>
              <a:ext uri="{FF2B5EF4-FFF2-40B4-BE49-F238E27FC236}">
                <a16:creationId xmlns:a16="http://schemas.microsoft.com/office/drawing/2014/main" id="{362078EB-23A5-7904-DDC1-4947BF748BC2}"/>
              </a:ext>
            </a:extLst>
          </p:cNvPr>
          <p:cNvSpPr/>
          <p:nvPr/>
        </p:nvSpPr>
        <p:spPr>
          <a:xfrm>
            <a:off x="4526528" y="1975518"/>
            <a:ext cx="1137683" cy="40173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numéro de diapositive 15">
            <a:extLst>
              <a:ext uri="{FF2B5EF4-FFF2-40B4-BE49-F238E27FC236}">
                <a16:creationId xmlns:a16="http://schemas.microsoft.com/office/drawing/2014/main" id="{DBBC2112-7DEA-21CB-BC78-D309B850CE08}"/>
              </a:ext>
            </a:extLst>
          </p:cNvPr>
          <p:cNvSpPr>
            <a:spLocks noGrp="1"/>
          </p:cNvSpPr>
          <p:nvPr>
            <p:ph type="sldNum" sz="quarter" idx="12"/>
          </p:nvPr>
        </p:nvSpPr>
        <p:spPr/>
        <p:txBody>
          <a:bodyPr/>
          <a:lstStyle/>
          <a:p>
            <a:fld id="{6C84497F-A4E2-4B14-A8AE-2EEEAA6F43D4}" type="slidenum">
              <a:rPr lang="en-DE" smtClean="0"/>
              <a:t>11</a:t>
            </a:fld>
            <a:endParaRPr lang="en-DE"/>
          </a:p>
        </p:txBody>
      </p:sp>
      <p:sp>
        <p:nvSpPr>
          <p:cNvPr id="12" name="ZoneTexte 11">
            <a:extLst>
              <a:ext uri="{FF2B5EF4-FFF2-40B4-BE49-F238E27FC236}">
                <a16:creationId xmlns:a16="http://schemas.microsoft.com/office/drawing/2014/main" id="{65A995AC-ADC8-B905-DBF1-F3C8761DFE5C}"/>
              </a:ext>
            </a:extLst>
          </p:cNvPr>
          <p:cNvSpPr txBox="1"/>
          <p:nvPr/>
        </p:nvSpPr>
        <p:spPr>
          <a:xfrm>
            <a:off x="8870910" y="2259076"/>
            <a:ext cx="1521186" cy="292388"/>
          </a:xfrm>
          <a:prstGeom prst="rect">
            <a:avLst/>
          </a:prstGeom>
          <a:noFill/>
        </p:spPr>
        <p:txBody>
          <a:bodyPr wrap="none" rtlCol="0">
            <a:spAutoFit/>
          </a:bodyPr>
          <a:lstStyle/>
          <a:p>
            <a:r>
              <a:rPr lang="en-US" sz="1300" dirty="0">
                <a:solidFill>
                  <a:srgbClr val="1873B2"/>
                </a:solidFill>
              </a:rPr>
              <a:t>Cav. scheme 100mg</a:t>
            </a:r>
            <a:endParaRPr lang="fr-FR" sz="1300" dirty="0">
              <a:solidFill>
                <a:srgbClr val="1873B2"/>
              </a:solidFill>
            </a:endParaRPr>
          </a:p>
        </p:txBody>
      </p:sp>
      <p:sp>
        <p:nvSpPr>
          <p:cNvPr id="18" name="ZoneTexte 17">
            <a:extLst>
              <a:ext uri="{FF2B5EF4-FFF2-40B4-BE49-F238E27FC236}">
                <a16:creationId xmlns:a16="http://schemas.microsoft.com/office/drawing/2014/main" id="{C6835118-7A2C-5EBD-7D34-1A21D50CC2EA}"/>
              </a:ext>
            </a:extLst>
          </p:cNvPr>
          <p:cNvSpPr txBox="1"/>
          <p:nvPr/>
        </p:nvSpPr>
        <p:spPr>
          <a:xfrm>
            <a:off x="7135675" y="5400244"/>
            <a:ext cx="1436227" cy="292388"/>
          </a:xfrm>
          <a:prstGeom prst="rect">
            <a:avLst/>
          </a:prstGeom>
          <a:noFill/>
        </p:spPr>
        <p:txBody>
          <a:bodyPr wrap="none" rtlCol="0">
            <a:spAutoFit/>
          </a:bodyPr>
          <a:lstStyle/>
          <a:p>
            <a:r>
              <a:rPr lang="en-US" sz="1300" dirty="0">
                <a:solidFill>
                  <a:srgbClr val="FF7A05"/>
                </a:solidFill>
              </a:rPr>
              <a:t>Cav. scheme 30mg</a:t>
            </a:r>
            <a:endParaRPr lang="fr-FR" sz="1300" dirty="0">
              <a:solidFill>
                <a:srgbClr val="FF7A05"/>
              </a:solidFill>
            </a:endParaRPr>
          </a:p>
        </p:txBody>
      </p:sp>
      <p:sp>
        <p:nvSpPr>
          <p:cNvPr id="27" name="ZoneTexte 26">
            <a:extLst>
              <a:ext uri="{FF2B5EF4-FFF2-40B4-BE49-F238E27FC236}">
                <a16:creationId xmlns:a16="http://schemas.microsoft.com/office/drawing/2014/main" id="{239816A4-390E-1C42-7204-75A1EB0D2D9A}"/>
              </a:ext>
            </a:extLst>
          </p:cNvPr>
          <p:cNvSpPr txBox="1"/>
          <p:nvPr/>
        </p:nvSpPr>
        <p:spPr>
          <a:xfrm>
            <a:off x="6756514" y="1704946"/>
            <a:ext cx="2177456" cy="292388"/>
          </a:xfrm>
          <a:prstGeom prst="rect">
            <a:avLst/>
          </a:prstGeom>
          <a:noFill/>
        </p:spPr>
        <p:txBody>
          <a:bodyPr wrap="none" rtlCol="0">
            <a:spAutoFit/>
          </a:bodyPr>
          <a:lstStyle/>
          <a:p>
            <a:r>
              <a:rPr lang="en-US" sz="1300" dirty="0">
                <a:solidFill>
                  <a:srgbClr val="2EA12E"/>
                </a:solidFill>
              </a:rPr>
              <a:t>Cav. scheme 100mg no cavity</a:t>
            </a:r>
            <a:endParaRPr lang="fr-FR" sz="1300" dirty="0">
              <a:solidFill>
                <a:srgbClr val="2EA12E"/>
              </a:solidFill>
            </a:endParaRPr>
          </a:p>
        </p:txBody>
      </p:sp>
      <p:sp>
        <p:nvSpPr>
          <p:cNvPr id="31" name="ZoneTexte 30">
            <a:extLst>
              <a:ext uri="{FF2B5EF4-FFF2-40B4-BE49-F238E27FC236}">
                <a16:creationId xmlns:a16="http://schemas.microsoft.com/office/drawing/2014/main" id="{CC3FF22B-8100-AA35-ABBE-CC1E24A9BE1D}"/>
              </a:ext>
            </a:extLst>
          </p:cNvPr>
          <p:cNvSpPr txBox="1"/>
          <p:nvPr/>
        </p:nvSpPr>
        <p:spPr>
          <a:xfrm>
            <a:off x="1398371" y="4583708"/>
            <a:ext cx="855747" cy="292388"/>
          </a:xfrm>
          <a:prstGeom prst="rect">
            <a:avLst/>
          </a:prstGeom>
          <a:noFill/>
        </p:spPr>
        <p:txBody>
          <a:bodyPr wrap="none" rtlCol="0">
            <a:spAutoFit/>
          </a:bodyPr>
          <a:lstStyle/>
          <a:p>
            <a:r>
              <a:rPr lang="en-US" sz="1300" dirty="0">
                <a:solidFill>
                  <a:srgbClr val="505050"/>
                </a:solidFill>
              </a:rPr>
              <a:t>RSN 9.9W</a:t>
            </a:r>
            <a:endParaRPr lang="fr-FR" sz="1300" dirty="0">
              <a:solidFill>
                <a:srgbClr val="505050"/>
              </a:solidFill>
            </a:endParaRPr>
          </a:p>
        </p:txBody>
      </p:sp>
      <p:grpSp>
        <p:nvGrpSpPr>
          <p:cNvPr id="26" name="Groupe 25">
            <a:extLst>
              <a:ext uri="{FF2B5EF4-FFF2-40B4-BE49-F238E27FC236}">
                <a16:creationId xmlns:a16="http://schemas.microsoft.com/office/drawing/2014/main" id="{3408352A-3B48-88A5-646B-08A59C0842F0}"/>
              </a:ext>
            </a:extLst>
          </p:cNvPr>
          <p:cNvGrpSpPr/>
          <p:nvPr/>
        </p:nvGrpSpPr>
        <p:grpSpPr>
          <a:xfrm>
            <a:off x="4783426" y="2587702"/>
            <a:ext cx="2615246" cy="2364141"/>
            <a:chOff x="4783426" y="2587702"/>
            <a:chExt cx="2615246" cy="2364141"/>
          </a:xfrm>
        </p:grpSpPr>
        <p:grpSp>
          <p:nvGrpSpPr>
            <p:cNvPr id="2" name="Groupe 1">
              <a:extLst>
                <a:ext uri="{FF2B5EF4-FFF2-40B4-BE49-F238E27FC236}">
                  <a16:creationId xmlns:a16="http://schemas.microsoft.com/office/drawing/2014/main" id="{647FB6FE-0B3C-98B1-F9E5-E7F39057925D}"/>
                </a:ext>
              </a:extLst>
            </p:cNvPr>
            <p:cNvGrpSpPr/>
            <p:nvPr/>
          </p:nvGrpSpPr>
          <p:grpSpPr>
            <a:xfrm>
              <a:off x="4783426" y="2587702"/>
              <a:ext cx="2615246" cy="2364141"/>
              <a:chOff x="7765542" y="1099144"/>
              <a:chExt cx="2615246" cy="2364141"/>
            </a:xfrm>
            <a:solidFill>
              <a:schemeClr val="bg1">
                <a:lumMod val="95000"/>
              </a:schemeClr>
            </a:solidFill>
          </p:grpSpPr>
          <p:sp>
            <p:nvSpPr>
              <p:cNvPr id="4" name="ZoneTexte 3">
                <a:extLst>
                  <a:ext uri="{FF2B5EF4-FFF2-40B4-BE49-F238E27FC236}">
                    <a16:creationId xmlns:a16="http://schemas.microsoft.com/office/drawing/2014/main" id="{2BF71A51-C01C-A7AF-28C1-0DBD1C6140C6}"/>
                  </a:ext>
                </a:extLst>
              </p:cNvPr>
              <p:cNvSpPr txBox="1"/>
              <p:nvPr/>
            </p:nvSpPr>
            <p:spPr>
              <a:xfrm>
                <a:off x="8268728" y="1099144"/>
                <a:ext cx="1618776" cy="369332"/>
              </a:xfrm>
              <a:prstGeom prst="rect">
                <a:avLst/>
              </a:prstGeom>
              <a:grpFill/>
            </p:spPr>
            <p:txBody>
              <a:bodyPr wrap="none" rtlCol="0">
                <a:spAutoFit/>
              </a:bodyPr>
              <a:lstStyle/>
              <a:p>
                <a:r>
                  <a:rPr lang="en-US" dirty="0"/>
                  <a:t>BS interference</a:t>
                </a:r>
                <a:endParaRPr lang="fr-FR" dirty="0"/>
              </a:p>
            </p:txBody>
          </p:sp>
          <p:sp>
            <p:nvSpPr>
              <p:cNvPr id="5" name="ZoneTexte 4">
                <a:extLst>
                  <a:ext uri="{FF2B5EF4-FFF2-40B4-BE49-F238E27FC236}">
                    <a16:creationId xmlns:a16="http://schemas.microsoft.com/office/drawing/2014/main" id="{4654E0D4-630B-81A1-725D-29C201701458}"/>
                  </a:ext>
                </a:extLst>
              </p:cNvPr>
              <p:cNvSpPr txBox="1"/>
              <p:nvPr/>
            </p:nvSpPr>
            <p:spPr>
              <a:xfrm>
                <a:off x="7765542" y="2639082"/>
                <a:ext cx="623889" cy="369332"/>
              </a:xfrm>
              <a:prstGeom prst="rect">
                <a:avLst/>
              </a:prstGeom>
              <a:grpFill/>
            </p:spPr>
            <p:txBody>
              <a:bodyPr wrap="none" rtlCol="0">
                <a:spAutoFit/>
              </a:bodyPr>
              <a:lstStyle/>
              <a:p>
                <a:r>
                  <a:rPr lang="en-US" dirty="0"/>
                  <a:t>10W</a:t>
                </a:r>
                <a:endParaRPr lang="fr-FR" dirty="0"/>
              </a:p>
            </p:txBody>
          </p:sp>
          <p:pic>
            <p:nvPicPr>
              <p:cNvPr id="6" name="Image 5">
                <a:extLst>
                  <a:ext uri="{FF2B5EF4-FFF2-40B4-BE49-F238E27FC236}">
                    <a16:creationId xmlns:a16="http://schemas.microsoft.com/office/drawing/2014/main" id="{CE9945C7-615E-5482-4083-37883E1D0A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5444" y="1554015"/>
                <a:ext cx="2605344" cy="1909270"/>
              </a:xfrm>
              <a:prstGeom prst="rect">
                <a:avLst/>
              </a:prstGeom>
              <a:grpFill/>
            </p:spPr>
          </p:pic>
        </p:grpSp>
        <p:cxnSp>
          <p:nvCxnSpPr>
            <p:cNvPr id="19" name="Connecteur droit 18">
              <a:extLst>
                <a:ext uri="{FF2B5EF4-FFF2-40B4-BE49-F238E27FC236}">
                  <a16:creationId xmlns:a16="http://schemas.microsoft.com/office/drawing/2014/main" id="{FE2CDC68-5964-AEEB-B6D4-BBDE24F3D463}"/>
                </a:ext>
              </a:extLst>
            </p:cNvPr>
            <p:cNvCxnSpPr>
              <a:cxnSpLocks/>
            </p:cNvCxnSpPr>
            <p:nvPr/>
          </p:nvCxnSpPr>
          <p:spPr>
            <a:xfrm>
              <a:off x="5867400" y="3916680"/>
              <a:ext cx="186690" cy="0"/>
            </a:xfrm>
            <a:prstGeom prst="line">
              <a:avLst/>
            </a:prstGeom>
            <a:ln w="57150">
              <a:solidFill>
                <a:srgbClr val="F2F2F2"/>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46A0745B-DFD2-7600-3FDF-B35364D8F115}"/>
                </a:ext>
              </a:extLst>
            </p:cNvPr>
            <p:cNvCxnSpPr>
              <a:cxnSpLocks/>
            </p:cNvCxnSpPr>
            <p:nvPr/>
          </p:nvCxnSpPr>
          <p:spPr>
            <a:xfrm>
              <a:off x="5842635" y="3794760"/>
              <a:ext cx="186690" cy="0"/>
            </a:xfrm>
            <a:prstGeom prst="line">
              <a:avLst/>
            </a:prstGeom>
            <a:ln w="57150">
              <a:solidFill>
                <a:srgbClr val="F2F2F2"/>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99831D3F-B190-9B71-FC08-6124A1FEC80E}"/>
                </a:ext>
              </a:extLst>
            </p:cNvPr>
            <p:cNvCxnSpPr>
              <a:cxnSpLocks/>
            </p:cNvCxnSpPr>
            <p:nvPr/>
          </p:nvCxnSpPr>
          <p:spPr>
            <a:xfrm>
              <a:off x="5907865" y="3535680"/>
              <a:ext cx="186690" cy="0"/>
            </a:xfrm>
            <a:prstGeom prst="line">
              <a:avLst/>
            </a:prstGeom>
            <a:ln w="57150">
              <a:solidFill>
                <a:srgbClr val="F2F2F2"/>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24451C4E-F3FE-3587-B7C3-BE331FE638DD}"/>
                </a:ext>
              </a:extLst>
            </p:cNvPr>
            <p:cNvCxnSpPr>
              <a:cxnSpLocks/>
            </p:cNvCxnSpPr>
            <p:nvPr/>
          </p:nvCxnSpPr>
          <p:spPr>
            <a:xfrm>
              <a:off x="5867400" y="3427925"/>
              <a:ext cx="186690" cy="0"/>
            </a:xfrm>
            <a:prstGeom prst="line">
              <a:avLst/>
            </a:prstGeom>
            <a:ln w="57150">
              <a:solidFill>
                <a:srgbClr val="F2F2F2"/>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4B1F6107-5479-0740-687B-F44BC8FE44CA}"/>
                </a:ext>
              </a:extLst>
            </p:cNvPr>
            <p:cNvCxnSpPr>
              <a:cxnSpLocks/>
            </p:cNvCxnSpPr>
            <p:nvPr/>
          </p:nvCxnSpPr>
          <p:spPr>
            <a:xfrm>
              <a:off x="5867400" y="3321245"/>
              <a:ext cx="186690" cy="0"/>
            </a:xfrm>
            <a:prstGeom prst="line">
              <a:avLst/>
            </a:prstGeom>
            <a:ln w="57150">
              <a:solidFill>
                <a:srgbClr val="F2F2F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432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2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8E46-D973-ED4E-97B0-A58773CD2DC1}"/>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2F315B1F-CD0F-A59D-8B75-5EF8FE5DD5DD}"/>
              </a:ext>
            </a:extLst>
          </p:cNvPr>
          <p:cNvPicPr>
            <a:picLocks noChangeAspect="1"/>
          </p:cNvPicPr>
          <p:nvPr/>
        </p:nvPicPr>
        <p:blipFill>
          <a:blip r:embed="rId3"/>
          <a:stretch>
            <a:fillRect/>
          </a:stretch>
        </p:blipFill>
        <p:spPr>
          <a:xfrm>
            <a:off x="174117" y="1426226"/>
            <a:ext cx="11325820" cy="5238192"/>
          </a:xfrm>
          <a:prstGeom prst="rect">
            <a:avLst/>
          </a:prstGeom>
        </p:spPr>
      </p:pic>
      <p:sp>
        <p:nvSpPr>
          <p:cNvPr id="3" name="Rectangle 2">
            <a:extLst>
              <a:ext uri="{FF2B5EF4-FFF2-40B4-BE49-F238E27FC236}">
                <a16:creationId xmlns:a16="http://schemas.microsoft.com/office/drawing/2014/main" id="{20DBC463-B90B-BB1E-1F28-8B30F53BBC4F}"/>
              </a:ext>
            </a:extLst>
          </p:cNvPr>
          <p:cNvSpPr/>
          <p:nvPr/>
        </p:nvSpPr>
        <p:spPr>
          <a:xfrm>
            <a:off x="-2890" y="307"/>
            <a:ext cx="12194890" cy="858395"/>
          </a:xfrm>
          <a:prstGeom prst="rect">
            <a:avLst/>
          </a:prstGeom>
          <a:solidFill>
            <a:srgbClr val="77FDE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202FD103-4549-0064-6C3F-C12CD97C9ABB}"/>
              </a:ext>
            </a:extLst>
          </p:cNvPr>
          <p:cNvSpPr txBox="1"/>
          <p:nvPr/>
        </p:nvSpPr>
        <p:spPr>
          <a:xfrm>
            <a:off x="174117" y="0"/>
            <a:ext cx="7550913" cy="769441"/>
          </a:xfrm>
          <a:prstGeom prst="rect">
            <a:avLst/>
          </a:prstGeom>
          <a:noFill/>
        </p:spPr>
        <p:txBody>
          <a:bodyPr wrap="none" rtlCol="0">
            <a:spAutoFit/>
          </a:bodyPr>
          <a:lstStyle/>
          <a:p>
            <a:r>
              <a:rPr lang="en-US" sz="4400" dirty="0"/>
              <a:t>Other bright squeezing schemes</a:t>
            </a:r>
            <a:endParaRPr lang="fr-FR" sz="4400" dirty="0"/>
          </a:p>
        </p:txBody>
      </p:sp>
      <p:sp>
        <p:nvSpPr>
          <p:cNvPr id="20" name="ZoneTexte 19">
            <a:extLst>
              <a:ext uri="{FF2B5EF4-FFF2-40B4-BE49-F238E27FC236}">
                <a16:creationId xmlns:a16="http://schemas.microsoft.com/office/drawing/2014/main" id="{ED424600-9282-53BC-62EB-0B3372B9E05E}"/>
              </a:ext>
            </a:extLst>
          </p:cNvPr>
          <p:cNvSpPr txBox="1"/>
          <p:nvPr/>
        </p:nvSpPr>
        <p:spPr>
          <a:xfrm>
            <a:off x="4621174" y="957798"/>
            <a:ext cx="4137286" cy="369332"/>
          </a:xfrm>
          <a:prstGeom prst="rect">
            <a:avLst/>
          </a:prstGeom>
          <a:noFill/>
        </p:spPr>
        <p:txBody>
          <a:bodyPr wrap="none" rtlCol="0">
            <a:spAutoFit/>
          </a:bodyPr>
          <a:lstStyle/>
          <a:p>
            <a:r>
              <a:rPr lang="en-US" dirty="0"/>
              <a:t>RPN in output beam for different schemes</a:t>
            </a:r>
            <a:endParaRPr lang="fr-FR" dirty="0"/>
          </a:p>
        </p:txBody>
      </p:sp>
      <p:sp>
        <p:nvSpPr>
          <p:cNvPr id="23" name="Espace réservé du numéro de diapositive 22">
            <a:extLst>
              <a:ext uri="{FF2B5EF4-FFF2-40B4-BE49-F238E27FC236}">
                <a16:creationId xmlns:a16="http://schemas.microsoft.com/office/drawing/2014/main" id="{73537323-450D-EC21-9C39-1B50F384908D}"/>
              </a:ext>
            </a:extLst>
          </p:cNvPr>
          <p:cNvSpPr>
            <a:spLocks noGrp="1"/>
          </p:cNvSpPr>
          <p:nvPr>
            <p:ph type="sldNum" sz="quarter" idx="12"/>
          </p:nvPr>
        </p:nvSpPr>
        <p:spPr/>
        <p:txBody>
          <a:bodyPr/>
          <a:lstStyle/>
          <a:p>
            <a:fld id="{6C84497F-A4E2-4B14-A8AE-2EEEAA6F43D4}" type="slidenum">
              <a:rPr lang="en-DE" smtClean="0"/>
              <a:t>12</a:t>
            </a:fld>
            <a:endParaRPr lang="en-DE"/>
          </a:p>
        </p:txBody>
      </p:sp>
      <p:sp>
        <p:nvSpPr>
          <p:cNvPr id="6" name="ZoneTexte 5">
            <a:extLst>
              <a:ext uri="{FF2B5EF4-FFF2-40B4-BE49-F238E27FC236}">
                <a16:creationId xmlns:a16="http://schemas.microsoft.com/office/drawing/2014/main" id="{BB8A274D-9AE1-7123-11FB-38C4AC1B237C}"/>
              </a:ext>
            </a:extLst>
          </p:cNvPr>
          <p:cNvSpPr txBox="1"/>
          <p:nvPr/>
        </p:nvSpPr>
        <p:spPr>
          <a:xfrm>
            <a:off x="8870910" y="2259076"/>
            <a:ext cx="1521186" cy="292388"/>
          </a:xfrm>
          <a:prstGeom prst="rect">
            <a:avLst/>
          </a:prstGeom>
          <a:noFill/>
        </p:spPr>
        <p:txBody>
          <a:bodyPr wrap="none" rtlCol="0">
            <a:spAutoFit/>
          </a:bodyPr>
          <a:lstStyle/>
          <a:p>
            <a:r>
              <a:rPr lang="en-US" sz="1300" dirty="0">
                <a:solidFill>
                  <a:srgbClr val="1873B2"/>
                </a:solidFill>
              </a:rPr>
              <a:t>Cav. scheme 100mg</a:t>
            </a:r>
            <a:endParaRPr lang="fr-FR" sz="1300" dirty="0">
              <a:solidFill>
                <a:srgbClr val="1873B2"/>
              </a:solidFill>
            </a:endParaRPr>
          </a:p>
        </p:txBody>
      </p:sp>
      <p:sp>
        <p:nvSpPr>
          <p:cNvPr id="10" name="ZoneTexte 9">
            <a:extLst>
              <a:ext uri="{FF2B5EF4-FFF2-40B4-BE49-F238E27FC236}">
                <a16:creationId xmlns:a16="http://schemas.microsoft.com/office/drawing/2014/main" id="{11D3FF27-C037-C521-64EC-354364439603}"/>
              </a:ext>
            </a:extLst>
          </p:cNvPr>
          <p:cNvSpPr txBox="1"/>
          <p:nvPr/>
        </p:nvSpPr>
        <p:spPr>
          <a:xfrm>
            <a:off x="7135675" y="5400244"/>
            <a:ext cx="1436227" cy="292388"/>
          </a:xfrm>
          <a:prstGeom prst="rect">
            <a:avLst/>
          </a:prstGeom>
          <a:noFill/>
        </p:spPr>
        <p:txBody>
          <a:bodyPr wrap="none" rtlCol="0">
            <a:spAutoFit/>
          </a:bodyPr>
          <a:lstStyle/>
          <a:p>
            <a:r>
              <a:rPr lang="en-US" sz="1300" dirty="0">
                <a:solidFill>
                  <a:srgbClr val="FF7A05"/>
                </a:solidFill>
              </a:rPr>
              <a:t>Cav. scheme 30mg</a:t>
            </a:r>
            <a:endParaRPr lang="fr-FR" sz="1300" dirty="0">
              <a:solidFill>
                <a:srgbClr val="FF7A05"/>
              </a:solidFill>
            </a:endParaRPr>
          </a:p>
        </p:txBody>
      </p:sp>
      <p:sp>
        <p:nvSpPr>
          <p:cNvPr id="16" name="ZoneTexte 15">
            <a:extLst>
              <a:ext uri="{FF2B5EF4-FFF2-40B4-BE49-F238E27FC236}">
                <a16:creationId xmlns:a16="http://schemas.microsoft.com/office/drawing/2014/main" id="{9EC419D1-12CD-31BF-1439-4549DDE95A96}"/>
              </a:ext>
            </a:extLst>
          </p:cNvPr>
          <p:cNvSpPr txBox="1"/>
          <p:nvPr/>
        </p:nvSpPr>
        <p:spPr>
          <a:xfrm>
            <a:off x="6756514" y="1704946"/>
            <a:ext cx="2177456" cy="292388"/>
          </a:xfrm>
          <a:prstGeom prst="rect">
            <a:avLst/>
          </a:prstGeom>
          <a:noFill/>
        </p:spPr>
        <p:txBody>
          <a:bodyPr wrap="none" rtlCol="0">
            <a:spAutoFit/>
          </a:bodyPr>
          <a:lstStyle/>
          <a:p>
            <a:r>
              <a:rPr lang="en-US" sz="1300" dirty="0">
                <a:solidFill>
                  <a:srgbClr val="2EA12E"/>
                </a:solidFill>
              </a:rPr>
              <a:t>Cav. scheme 100mg no cavity</a:t>
            </a:r>
            <a:endParaRPr lang="fr-FR" sz="1300" dirty="0">
              <a:solidFill>
                <a:srgbClr val="2EA12E"/>
              </a:solidFill>
            </a:endParaRPr>
          </a:p>
        </p:txBody>
      </p:sp>
      <p:sp>
        <p:nvSpPr>
          <p:cNvPr id="24" name="ZoneTexte 23">
            <a:extLst>
              <a:ext uri="{FF2B5EF4-FFF2-40B4-BE49-F238E27FC236}">
                <a16:creationId xmlns:a16="http://schemas.microsoft.com/office/drawing/2014/main" id="{A307D68F-CB01-5322-9D8D-FD7420BDD231}"/>
              </a:ext>
            </a:extLst>
          </p:cNvPr>
          <p:cNvSpPr txBox="1"/>
          <p:nvPr/>
        </p:nvSpPr>
        <p:spPr>
          <a:xfrm>
            <a:off x="1214570" y="4749583"/>
            <a:ext cx="1223348" cy="292388"/>
          </a:xfrm>
          <a:prstGeom prst="rect">
            <a:avLst/>
          </a:prstGeom>
          <a:noFill/>
        </p:spPr>
        <p:txBody>
          <a:bodyPr wrap="none" rtlCol="0">
            <a:spAutoFit/>
          </a:bodyPr>
          <a:lstStyle/>
          <a:p>
            <a:r>
              <a:rPr lang="en-US" sz="1300" dirty="0">
                <a:solidFill>
                  <a:srgbClr val="D62526"/>
                </a:solidFill>
              </a:rPr>
              <a:t>BS interference</a:t>
            </a:r>
            <a:endParaRPr lang="fr-FR" sz="1300" dirty="0">
              <a:solidFill>
                <a:srgbClr val="D62526"/>
              </a:solidFill>
            </a:endParaRPr>
          </a:p>
        </p:txBody>
      </p:sp>
      <p:sp>
        <p:nvSpPr>
          <p:cNvPr id="26" name="ZoneTexte 25">
            <a:extLst>
              <a:ext uri="{FF2B5EF4-FFF2-40B4-BE49-F238E27FC236}">
                <a16:creationId xmlns:a16="http://schemas.microsoft.com/office/drawing/2014/main" id="{6F6EE1D3-DC63-1235-6A5A-B8A9DFEF68C1}"/>
              </a:ext>
            </a:extLst>
          </p:cNvPr>
          <p:cNvSpPr txBox="1"/>
          <p:nvPr/>
        </p:nvSpPr>
        <p:spPr>
          <a:xfrm>
            <a:off x="1398371" y="4583708"/>
            <a:ext cx="855747" cy="292388"/>
          </a:xfrm>
          <a:prstGeom prst="rect">
            <a:avLst/>
          </a:prstGeom>
          <a:noFill/>
        </p:spPr>
        <p:txBody>
          <a:bodyPr wrap="none" rtlCol="0">
            <a:spAutoFit/>
          </a:bodyPr>
          <a:lstStyle/>
          <a:p>
            <a:r>
              <a:rPr lang="en-US" sz="1300" dirty="0">
                <a:solidFill>
                  <a:srgbClr val="505050"/>
                </a:solidFill>
              </a:rPr>
              <a:t>RSN 9.9W</a:t>
            </a:r>
            <a:endParaRPr lang="fr-FR" sz="1300" dirty="0">
              <a:solidFill>
                <a:srgbClr val="505050"/>
              </a:solidFill>
            </a:endParaRPr>
          </a:p>
        </p:txBody>
      </p:sp>
      <p:grpSp>
        <p:nvGrpSpPr>
          <p:cNvPr id="22" name="Groupe 21">
            <a:extLst>
              <a:ext uri="{FF2B5EF4-FFF2-40B4-BE49-F238E27FC236}">
                <a16:creationId xmlns:a16="http://schemas.microsoft.com/office/drawing/2014/main" id="{629E8735-F2E7-19A7-805D-EF66D194E3F7}"/>
              </a:ext>
            </a:extLst>
          </p:cNvPr>
          <p:cNvGrpSpPr/>
          <p:nvPr/>
        </p:nvGrpSpPr>
        <p:grpSpPr>
          <a:xfrm>
            <a:off x="4319499" y="2828528"/>
            <a:ext cx="3851970" cy="2528595"/>
            <a:chOff x="4319499" y="2828528"/>
            <a:chExt cx="3851970" cy="2528595"/>
          </a:xfrm>
        </p:grpSpPr>
        <p:grpSp>
          <p:nvGrpSpPr>
            <p:cNvPr id="15" name="Groupe 14">
              <a:extLst>
                <a:ext uri="{FF2B5EF4-FFF2-40B4-BE49-F238E27FC236}">
                  <a16:creationId xmlns:a16="http://schemas.microsoft.com/office/drawing/2014/main" id="{2826804D-2035-1D3E-34F4-6902527AD326}"/>
                </a:ext>
              </a:extLst>
            </p:cNvPr>
            <p:cNvGrpSpPr/>
            <p:nvPr/>
          </p:nvGrpSpPr>
          <p:grpSpPr>
            <a:xfrm>
              <a:off x="4319499" y="2828528"/>
              <a:ext cx="3851970" cy="2528595"/>
              <a:chOff x="988526" y="983969"/>
              <a:chExt cx="3851970" cy="2528595"/>
            </a:xfrm>
            <a:solidFill>
              <a:schemeClr val="bg1">
                <a:lumMod val="95000"/>
              </a:schemeClr>
            </a:solidFill>
          </p:grpSpPr>
          <p:pic>
            <p:nvPicPr>
              <p:cNvPr id="17" name="Image 16">
                <a:extLst>
                  <a:ext uri="{FF2B5EF4-FFF2-40B4-BE49-F238E27FC236}">
                    <a16:creationId xmlns:a16="http://schemas.microsoft.com/office/drawing/2014/main" id="{246EC630-1A15-761D-9BB1-97DE04782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526" y="1539011"/>
                <a:ext cx="3851970" cy="1973553"/>
              </a:xfrm>
              <a:prstGeom prst="rect">
                <a:avLst/>
              </a:prstGeom>
              <a:grpFill/>
            </p:spPr>
          </p:pic>
          <p:sp>
            <p:nvSpPr>
              <p:cNvPr id="18" name="ZoneTexte 17">
                <a:extLst>
                  <a:ext uri="{FF2B5EF4-FFF2-40B4-BE49-F238E27FC236}">
                    <a16:creationId xmlns:a16="http://schemas.microsoft.com/office/drawing/2014/main" id="{29C202B2-198A-BD59-0F5C-D9AFEBA86EC3}"/>
                  </a:ext>
                </a:extLst>
              </p:cNvPr>
              <p:cNvSpPr txBox="1"/>
              <p:nvPr/>
            </p:nvSpPr>
            <p:spPr>
              <a:xfrm>
                <a:off x="1084640" y="983969"/>
                <a:ext cx="1957780" cy="369332"/>
              </a:xfrm>
              <a:prstGeom prst="rect">
                <a:avLst/>
              </a:prstGeom>
              <a:grpFill/>
            </p:spPr>
            <p:txBody>
              <a:bodyPr wrap="none" rtlCol="0">
                <a:spAutoFit/>
              </a:bodyPr>
              <a:lstStyle/>
              <a:p>
                <a:r>
                  <a:rPr lang="en-US" dirty="0"/>
                  <a:t>Traditional scheme</a:t>
                </a:r>
                <a:endParaRPr lang="fr-FR" dirty="0"/>
              </a:p>
            </p:txBody>
          </p:sp>
        </p:grpSp>
        <p:sp>
          <p:nvSpPr>
            <p:cNvPr id="21" name="Rectangle 20">
              <a:extLst>
                <a:ext uri="{FF2B5EF4-FFF2-40B4-BE49-F238E27FC236}">
                  <a16:creationId xmlns:a16="http://schemas.microsoft.com/office/drawing/2014/main" id="{C9B337C5-8476-5457-1128-E9EFB9DE6E20}"/>
                </a:ext>
              </a:extLst>
            </p:cNvPr>
            <p:cNvSpPr/>
            <p:nvPr/>
          </p:nvSpPr>
          <p:spPr>
            <a:xfrm>
              <a:off x="6646069" y="3388519"/>
              <a:ext cx="850106" cy="16192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71420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8D44-0E7B-70B8-C568-5915EF10EBA7}"/>
            </a:ext>
          </a:extLst>
        </p:cNvPr>
        <p:cNvGrpSpPr/>
        <p:nvPr/>
      </p:nvGrpSpPr>
      <p:grpSpPr>
        <a:xfrm>
          <a:off x="0" y="0"/>
          <a:ext cx="0" cy="0"/>
          <a:chOff x="0" y="0"/>
          <a:chExt cx="0" cy="0"/>
        </a:xfrm>
      </p:grpSpPr>
      <p:pic>
        <p:nvPicPr>
          <p:cNvPr id="15" name="Image 14">
            <a:extLst>
              <a:ext uri="{FF2B5EF4-FFF2-40B4-BE49-F238E27FC236}">
                <a16:creationId xmlns:a16="http://schemas.microsoft.com/office/drawing/2014/main" id="{64AA0D8A-A171-7047-9C78-B3AFE89E07E8}"/>
              </a:ext>
            </a:extLst>
          </p:cNvPr>
          <p:cNvPicPr>
            <a:picLocks noChangeAspect="1"/>
          </p:cNvPicPr>
          <p:nvPr/>
        </p:nvPicPr>
        <p:blipFill>
          <a:blip r:embed="rId3"/>
          <a:stretch>
            <a:fillRect/>
          </a:stretch>
        </p:blipFill>
        <p:spPr>
          <a:xfrm>
            <a:off x="174117" y="1426226"/>
            <a:ext cx="11325820" cy="5238192"/>
          </a:xfrm>
          <a:prstGeom prst="rect">
            <a:avLst/>
          </a:prstGeom>
        </p:spPr>
      </p:pic>
      <p:sp>
        <p:nvSpPr>
          <p:cNvPr id="4" name="Rectangle 3">
            <a:extLst>
              <a:ext uri="{FF2B5EF4-FFF2-40B4-BE49-F238E27FC236}">
                <a16:creationId xmlns:a16="http://schemas.microsoft.com/office/drawing/2014/main" id="{A6B0529B-F9C2-027D-71DE-AC4C65DF7000}"/>
              </a:ext>
            </a:extLst>
          </p:cNvPr>
          <p:cNvSpPr/>
          <p:nvPr/>
        </p:nvSpPr>
        <p:spPr>
          <a:xfrm>
            <a:off x="-2890" y="307"/>
            <a:ext cx="12194890" cy="858395"/>
          </a:xfrm>
          <a:prstGeom prst="rect">
            <a:avLst/>
          </a:prstGeom>
          <a:solidFill>
            <a:srgbClr val="77FDE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65CA2E4C-C1EC-BA77-D670-DA9BDAA2795B}"/>
              </a:ext>
            </a:extLst>
          </p:cNvPr>
          <p:cNvSpPr txBox="1"/>
          <p:nvPr/>
        </p:nvSpPr>
        <p:spPr>
          <a:xfrm>
            <a:off x="174117" y="0"/>
            <a:ext cx="7550913" cy="769441"/>
          </a:xfrm>
          <a:prstGeom prst="rect">
            <a:avLst/>
          </a:prstGeom>
          <a:noFill/>
        </p:spPr>
        <p:txBody>
          <a:bodyPr wrap="none" rtlCol="0">
            <a:spAutoFit/>
          </a:bodyPr>
          <a:lstStyle/>
          <a:p>
            <a:r>
              <a:rPr lang="en-US" sz="4400" dirty="0"/>
              <a:t>Other bright squeezing schemes</a:t>
            </a:r>
            <a:endParaRPr lang="fr-FR" sz="4400" dirty="0"/>
          </a:p>
        </p:txBody>
      </p:sp>
      <p:sp>
        <p:nvSpPr>
          <p:cNvPr id="20" name="ZoneTexte 19">
            <a:extLst>
              <a:ext uri="{FF2B5EF4-FFF2-40B4-BE49-F238E27FC236}">
                <a16:creationId xmlns:a16="http://schemas.microsoft.com/office/drawing/2014/main" id="{68B9F9FC-A11C-4EC7-A95D-16F8AC2CD370}"/>
              </a:ext>
            </a:extLst>
          </p:cNvPr>
          <p:cNvSpPr txBox="1"/>
          <p:nvPr/>
        </p:nvSpPr>
        <p:spPr>
          <a:xfrm>
            <a:off x="4621174" y="957798"/>
            <a:ext cx="4137286" cy="369332"/>
          </a:xfrm>
          <a:prstGeom prst="rect">
            <a:avLst/>
          </a:prstGeom>
          <a:noFill/>
        </p:spPr>
        <p:txBody>
          <a:bodyPr wrap="none" rtlCol="0">
            <a:spAutoFit/>
          </a:bodyPr>
          <a:lstStyle/>
          <a:p>
            <a:r>
              <a:rPr lang="en-US" dirty="0"/>
              <a:t>RPN in output beam for different schemes</a:t>
            </a:r>
            <a:endParaRPr lang="fr-FR" dirty="0"/>
          </a:p>
        </p:txBody>
      </p:sp>
      <p:sp>
        <p:nvSpPr>
          <p:cNvPr id="25" name="Espace réservé du numéro de diapositive 24">
            <a:extLst>
              <a:ext uri="{FF2B5EF4-FFF2-40B4-BE49-F238E27FC236}">
                <a16:creationId xmlns:a16="http://schemas.microsoft.com/office/drawing/2014/main" id="{6BE18CCF-4C94-A856-A9EE-F0165BFCF5D0}"/>
              </a:ext>
            </a:extLst>
          </p:cNvPr>
          <p:cNvSpPr>
            <a:spLocks noGrp="1"/>
          </p:cNvSpPr>
          <p:nvPr>
            <p:ph type="sldNum" sz="quarter" idx="12"/>
          </p:nvPr>
        </p:nvSpPr>
        <p:spPr/>
        <p:txBody>
          <a:bodyPr/>
          <a:lstStyle/>
          <a:p>
            <a:fld id="{6C84497F-A4E2-4B14-A8AE-2EEEAA6F43D4}" type="slidenum">
              <a:rPr lang="en-DE" smtClean="0"/>
              <a:t>13</a:t>
            </a:fld>
            <a:endParaRPr lang="en-DE"/>
          </a:p>
        </p:txBody>
      </p:sp>
      <p:sp>
        <p:nvSpPr>
          <p:cNvPr id="18" name="ZoneTexte 17">
            <a:extLst>
              <a:ext uri="{FF2B5EF4-FFF2-40B4-BE49-F238E27FC236}">
                <a16:creationId xmlns:a16="http://schemas.microsoft.com/office/drawing/2014/main" id="{FC45D93F-5A50-D38B-EAC3-141F48A76E02}"/>
              </a:ext>
            </a:extLst>
          </p:cNvPr>
          <p:cNvSpPr txBox="1"/>
          <p:nvPr/>
        </p:nvSpPr>
        <p:spPr>
          <a:xfrm>
            <a:off x="8870910" y="2259076"/>
            <a:ext cx="1521186" cy="292388"/>
          </a:xfrm>
          <a:prstGeom prst="rect">
            <a:avLst/>
          </a:prstGeom>
          <a:noFill/>
        </p:spPr>
        <p:txBody>
          <a:bodyPr wrap="none" rtlCol="0">
            <a:spAutoFit/>
          </a:bodyPr>
          <a:lstStyle/>
          <a:p>
            <a:r>
              <a:rPr lang="en-US" sz="1300" dirty="0">
                <a:solidFill>
                  <a:srgbClr val="1873B2"/>
                </a:solidFill>
              </a:rPr>
              <a:t>Cav. scheme 100mg</a:t>
            </a:r>
            <a:endParaRPr lang="fr-FR" sz="1300" dirty="0">
              <a:solidFill>
                <a:srgbClr val="1873B2"/>
              </a:solidFill>
            </a:endParaRPr>
          </a:p>
        </p:txBody>
      </p:sp>
      <p:sp>
        <p:nvSpPr>
          <p:cNvPr id="21" name="ZoneTexte 20">
            <a:extLst>
              <a:ext uri="{FF2B5EF4-FFF2-40B4-BE49-F238E27FC236}">
                <a16:creationId xmlns:a16="http://schemas.microsoft.com/office/drawing/2014/main" id="{07522586-7FFB-EE99-9E0A-D02967D624F6}"/>
              </a:ext>
            </a:extLst>
          </p:cNvPr>
          <p:cNvSpPr txBox="1"/>
          <p:nvPr/>
        </p:nvSpPr>
        <p:spPr>
          <a:xfrm>
            <a:off x="7135675" y="5400244"/>
            <a:ext cx="1436227" cy="292388"/>
          </a:xfrm>
          <a:prstGeom prst="rect">
            <a:avLst/>
          </a:prstGeom>
          <a:noFill/>
        </p:spPr>
        <p:txBody>
          <a:bodyPr wrap="none" rtlCol="0">
            <a:spAutoFit/>
          </a:bodyPr>
          <a:lstStyle/>
          <a:p>
            <a:r>
              <a:rPr lang="en-US" sz="1300" dirty="0">
                <a:solidFill>
                  <a:srgbClr val="FF7A05"/>
                </a:solidFill>
              </a:rPr>
              <a:t>Cav. scheme 30mg</a:t>
            </a:r>
            <a:endParaRPr lang="fr-FR" sz="1300" dirty="0">
              <a:solidFill>
                <a:srgbClr val="FF7A05"/>
              </a:solidFill>
            </a:endParaRPr>
          </a:p>
        </p:txBody>
      </p:sp>
      <p:sp>
        <p:nvSpPr>
          <p:cNvPr id="26" name="ZoneTexte 25">
            <a:extLst>
              <a:ext uri="{FF2B5EF4-FFF2-40B4-BE49-F238E27FC236}">
                <a16:creationId xmlns:a16="http://schemas.microsoft.com/office/drawing/2014/main" id="{E9613565-28F8-AEAE-2B36-91C62CE3DF36}"/>
              </a:ext>
            </a:extLst>
          </p:cNvPr>
          <p:cNvSpPr txBox="1"/>
          <p:nvPr/>
        </p:nvSpPr>
        <p:spPr>
          <a:xfrm>
            <a:off x="6756514" y="1704946"/>
            <a:ext cx="2177456" cy="292388"/>
          </a:xfrm>
          <a:prstGeom prst="rect">
            <a:avLst/>
          </a:prstGeom>
          <a:noFill/>
        </p:spPr>
        <p:txBody>
          <a:bodyPr wrap="none" rtlCol="0">
            <a:spAutoFit/>
          </a:bodyPr>
          <a:lstStyle/>
          <a:p>
            <a:r>
              <a:rPr lang="en-US" sz="1300" dirty="0">
                <a:solidFill>
                  <a:srgbClr val="2EA12E"/>
                </a:solidFill>
              </a:rPr>
              <a:t>Cav. scheme 100mg no cavity</a:t>
            </a:r>
            <a:endParaRPr lang="fr-FR" sz="1300" dirty="0">
              <a:solidFill>
                <a:srgbClr val="2EA12E"/>
              </a:solidFill>
            </a:endParaRPr>
          </a:p>
        </p:txBody>
      </p:sp>
      <p:sp>
        <p:nvSpPr>
          <p:cNvPr id="29" name="ZoneTexte 28">
            <a:extLst>
              <a:ext uri="{FF2B5EF4-FFF2-40B4-BE49-F238E27FC236}">
                <a16:creationId xmlns:a16="http://schemas.microsoft.com/office/drawing/2014/main" id="{CC0FF7E1-055C-6B32-9BD4-423842770761}"/>
              </a:ext>
            </a:extLst>
          </p:cNvPr>
          <p:cNvSpPr txBox="1"/>
          <p:nvPr/>
        </p:nvSpPr>
        <p:spPr>
          <a:xfrm>
            <a:off x="1214570" y="4749583"/>
            <a:ext cx="1223348" cy="292388"/>
          </a:xfrm>
          <a:prstGeom prst="rect">
            <a:avLst/>
          </a:prstGeom>
          <a:noFill/>
        </p:spPr>
        <p:txBody>
          <a:bodyPr wrap="none" rtlCol="0">
            <a:spAutoFit/>
          </a:bodyPr>
          <a:lstStyle/>
          <a:p>
            <a:r>
              <a:rPr lang="en-US" sz="1300" dirty="0">
                <a:solidFill>
                  <a:srgbClr val="D62526"/>
                </a:solidFill>
              </a:rPr>
              <a:t>BS interference</a:t>
            </a:r>
            <a:endParaRPr lang="fr-FR" sz="1300" dirty="0">
              <a:solidFill>
                <a:srgbClr val="D62526"/>
              </a:solidFill>
            </a:endParaRPr>
          </a:p>
        </p:txBody>
      </p:sp>
      <p:sp>
        <p:nvSpPr>
          <p:cNvPr id="32" name="ZoneTexte 31">
            <a:extLst>
              <a:ext uri="{FF2B5EF4-FFF2-40B4-BE49-F238E27FC236}">
                <a16:creationId xmlns:a16="http://schemas.microsoft.com/office/drawing/2014/main" id="{151853BE-A2E6-4EEF-E85C-25748F606833}"/>
              </a:ext>
            </a:extLst>
          </p:cNvPr>
          <p:cNvSpPr txBox="1"/>
          <p:nvPr/>
        </p:nvSpPr>
        <p:spPr>
          <a:xfrm>
            <a:off x="1398371" y="4583708"/>
            <a:ext cx="855747" cy="292388"/>
          </a:xfrm>
          <a:prstGeom prst="rect">
            <a:avLst/>
          </a:prstGeom>
          <a:noFill/>
        </p:spPr>
        <p:txBody>
          <a:bodyPr wrap="none" rtlCol="0">
            <a:spAutoFit/>
          </a:bodyPr>
          <a:lstStyle/>
          <a:p>
            <a:r>
              <a:rPr lang="en-US" sz="1300" dirty="0">
                <a:solidFill>
                  <a:srgbClr val="505050"/>
                </a:solidFill>
              </a:rPr>
              <a:t>RSN 9.9W</a:t>
            </a:r>
            <a:endParaRPr lang="fr-FR" sz="1300" dirty="0">
              <a:solidFill>
                <a:srgbClr val="505050"/>
              </a:solidFill>
            </a:endParaRPr>
          </a:p>
        </p:txBody>
      </p:sp>
      <p:sp>
        <p:nvSpPr>
          <p:cNvPr id="34" name="ZoneTexte 33">
            <a:extLst>
              <a:ext uri="{FF2B5EF4-FFF2-40B4-BE49-F238E27FC236}">
                <a16:creationId xmlns:a16="http://schemas.microsoft.com/office/drawing/2014/main" id="{0B6ABCAA-0D2E-A2C3-FC6A-402BF6328A33}"/>
              </a:ext>
            </a:extLst>
          </p:cNvPr>
          <p:cNvSpPr txBox="1"/>
          <p:nvPr/>
        </p:nvSpPr>
        <p:spPr>
          <a:xfrm>
            <a:off x="4876307" y="3556288"/>
            <a:ext cx="1469377" cy="292388"/>
          </a:xfrm>
          <a:prstGeom prst="rect">
            <a:avLst/>
          </a:prstGeom>
          <a:noFill/>
        </p:spPr>
        <p:txBody>
          <a:bodyPr wrap="none" rtlCol="0">
            <a:spAutoFit/>
          </a:bodyPr>
          <a:lstStyle/>
          <a:p>
            <a:r>
              <a:rPr lang="en-US" sz="1300" dirty="0">
                <a:solidFill>
                  <a:srgbClr val="8E5FBA"/>
                </a:solidFill>
              </a:rPr>
              <a:t>Traditional scheme</a:t>
            </a:r>
            <a:endParaRPr lang="fr-FR" sz="1300" dirty="0">
              <a:solidFill>
                <a:srgbClr val="8E5FBA"/>
              </a:solidFill>
            </a:endParaRPr>
          </a:p>
        </p:txBody>
      </p:sp>
      <p:grpSp>
        <p:nvGrpSpPr>
          <p:cNvPr id="24" name="Groupe 23">
            <a:extLst>
              <a:ext uri="{FF2B5EF4-FFF2-40B4-BE49-F238E27FC236}">
                <a16:creationId xmlns:a16="http://schemas.microsoft.com/office/drawing/2014/main" id="{6D711FED-DD39-6213-0A56-EC568C096BC1}"/>
              </a:ext>
            </a:extLst>
          </p:cNvPr>
          <p:cNvGrpSpPr/>
          <p:nvPr/>
        </p:nvGrpSpPr>
        <p:grpSpPr>
          <a:xfrm>
            <a:off x="4319499" y="2825881"/>
            <a:ext cx="3851970" cy="2531242"/>
            <a:chOff x="4319499" y="2825881"/>
            <a:chExt cx="3851970" cy="2531242"/>
          </a:xfrm>
        </p:grpSpPr>
        <p:grpSp>
          <p:nvGrpSpPr>
            <p:cNvPr id="8" name="Groupe 7">
              <a:extLst>
                <a:ext uri="{FF2B5EF4-FFF2-40B4-BE49-F238E27FC236}">
                  <a16:creationId xmlns:a16="http://schemas.microsoft.com/office/drawing/2014/main" id="{D22A4292-527F-0750-5671-151220F7D5CF}"/>
                </a:ext>
              </a:extLst>
            </p:cNvPr>
            <p:cNvGrpSpPr/>
            <p:nvPr/>
          </p:nvGrpSpPr>
          <p:grpSpPr>
            <a:xfrm>
              <a:off x="4319499" y="2825881"/>
              <a:ext cx="3851970" cy="2531242"/>
              <a:chOff x="988526" y="981322"/>
              <a:chExt cx="3851970" cy="2531242"/>
            </a:xfrm>
            <a:solidFill>
              <a:schemeClr val="bg1">
                <a:lumMod val="95000"/>
              </a:schemeClr>
            </a:solidFill>
          </p:grpSpPr>
          <p:pic>
            <p:nvPicPr>
              <p:cNvPr id="13" name="Image 12">
                <a:extLst>
                  <a:ext uri="{FF2B5EF4-FFF2-40B4-BE49-F238E27FC236}">
                    <a16:creationId xmlns:a16="http://schemas.microsoft.com/office/drawing/2014/main" id="{74948B5F-0086-76E5-8907-4877ED252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526" y="1539011"/>
                <a:ext cx="3851970" cy="1973553"/>
              </a:xfrm>
              <a:prstGeom prst="rect">
                <a:avLst/>
              </a:prstGeom>
              <a:grpFill/>
            </p:spPr>
          </p:pic>
          <p:sp>
            <p:nvSpPr>
              <p:cNvPr id="16" name="ZoneTexte 15">
                <a:extLst>
                  <a:ext uri="{FF2B5EF4-FFF2-40B4-BE49-F238E27FC236}">
                    <a16:creationId xmlns:a16="http://schemas.microsoft.com/office/drawing/2014/main" id="{04FDA6B9-433F-FDC2-BBB0-523EF7EAE555}"/>
                  </a:ext>
                </a:extLst>
              </p:cNvPr>
              <p:cNvSpPr txBox="1"/>
              <p:nvPr/>
            </p:nvSpPr>
            <p:spPr>
              <a:xfrm>
                <a:off x="1089556" y="981322"/>
                <a:ext cx="3649910" cy="369332"/>
              </a:xfrm>
              <a:prstGeom prst="rect">
                <a:avLst/>
              </a:prstGeom>
              <a:grpFill/>
            </p:spPr>
            <p:txBody>
              <a:bodyPr wrap="none" rtlCol="0">
                <a:spAutoFit/>
              </a:bodyPr>
              <a:lstStyle/>
              <a:p>
                <a:r>
                  <a:rPr lang="en-US" dirty="0"/>
                  <a:t>Traditional scheme + 10dB squeezing</a:t>
                </a:r>
                <a:endParaRPr lang="fr-FR" dirty="0"/>
              </a:p>
            </p:txBody>
          </p:sp>
        </p:grpSp>
        <p:sp>
          <p:nvSpPr>
            <p:cNvPr id="10" name="Rectangle 9">
              <a:extLst>
                <a:ext uri="{FF2B5EF4-FFF2-40B4-BE49-F238E27FC236}">
                  <a16:creationId xmlns:a16="http://schemas.microsoft.com/office/drawing/2014/main" id="{8259B996-BA93-5451-7172-3856E5760B3C}"/>
                </a:ext>
              </a:extLst>
            </p:cNvPr>
            <p:cNvSpPr/>
            <p:nvPr/>
          </p:nvSpPr>
          <p:spPr>
            <a:xfrm>
              <a:off x="6646069" y="3388519"/>
              <a:ext cx="57150" cy="16192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74BC3BA4-0C28-BBF4-08A2-538D264DA586}"/>
                </a:ext>
              </a:extLst>
            </p:cNvPr>
            <p:cNvSpPr/>
            <p:nvPr/>
          </p:nvSpPr>
          <p:spPr>
            <a:xfrm>
              <a:off x="7448550" y="3388518"/>
              <a:ext cx="57150" cy="16192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46279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F1F3F-7440-005A-D5A5-F45172E2E9DA}"/>
            </a:ext>
          </a:extLst>
        </p:cNvPr>
        <p:cNvGrpSpPr/>
        <p:nvPr/>
      </p:nvGrpSpPr>
      <p:grpSpPr>
        <a:xfrm>
          <a:off x="0" y="0"/>
          <a:ext cx="0" cy="0"/>
          <a:chOff x="0" y="0"/>
          <a:chExt cx="0" cy="0"/>
        </a:xfrm>
      </p:grpSpPr>
      <p:pic>
        <p:nvPicPr>
          <p:cNvPr id="38" name="Image 37">
            <a:extLst>
              <a:ext uri="{FF2B5EF4-FFF2-40B4-BE49-F238E27FC236}">
                <a16:creationId xmlns:a16="http://schemas.microsoft.com/office/drawing/2014/main" id="{3235BA35-5152-5F0D-551E-BE39952A7DB2}"/>
              </a:ext>
            </a:extLst>
          </p:cNvPr>
          <p:cNvPicPr>
            <a:picLocks noChangeAspect="1"/>
          </p:cNvPicPr>
          <p:nvPr/>
        </p:nvPicPr>
        <p:blipFill>
          <a:blip r:embed="rId3"/>
          <a:stretch>
            <a:fillRect/>
          </a:stretch>
        </p:blipFill>
        <p:spPr>
          <a:xfrm>
            <a:off x="174117" y="1426226"/>
            <a:ext cx="11325820" cy="5238192"/>
          </a:xfrm>
          <a:prstGeom prst="rect">
            <a:avLst/>
          </a:prstGeom>
        </p:spPr>
      </p:pic>
      <p:sp>
        <p:nvSpPr>
          <p:cNvPr id="3" name="Rectangle 2">
            <a:extLst>
              <a:ext uri="{FF2B5EF4-FFF2-40B4-BE49-F238E27FC236}">
                <a16:creationId xmlns:a16="http://schemas.microsoft.com/office/drawing/2014/main" id="{A802A002-3E74-8C98-8D66-4CB7F51F473E}"/>
              </a:ext>
            </a:extLst>
          </p:cNvPr>
          <p:cNvSpPr/>
          <p:nvPr/>
        </p:nvSpPr>
        <p:spPr>
          <a:xfrm>
            <a:off x="-2890" y="307"/>
            <a:ext cx="12194890" cy="858395"/>
          </a:xfrm>
          <a:prstGeom prst="rect">
            <a:avLst/>
          </a:prstGeom>
          <a:solidFill>
            <a:srgbClr val="77FDE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61A3C093-987F-F140-5166-1C07662C6A75}"/>
              </a:ext>
            </a:extLst>
          </p:cNvPr>
          <p:cNvSpPr txBox="1"/>
          <p:nvPr/>
        </p:nvSpPr>
        <p:spPr>
          <a:xfrm>
            <a:off x="174117" y="0"/>
            <a:ext cx="7550913" cy="769441"/>
          </a:xfrm>
          <a:prstGeom prst="rect">
            <a:avLst/>
          </a:prstGeom>
          <a:noFill/>
        </p:spPr>
        <p:txBody>
          <a:bodyPr wrap="none" rtlCol="0">
            <a:spAutoFit/>
          </a:bodyPr>
          <a:lstStyle/>
          <a:p>
            <a:r>
              <a:rPr lang="en-US" sz="4400" dirty="0"/>
              <a:t>Other bright squeezing schemes</a:t>
            </a:r>
            <a:endParaRPr lang="fr-FR" sz="4400" dirty="0"/>
          </a:p>
        </p:txBody>
      </p:sp>
      <p:sp>
        <p:nvSpPr>
          <p:cNvPr id="20" name="ZoneTexte 19">
            <a:extLst>
              <a:ext uri="{FF2B5EF4-FFF2-40B4-BE49-F238E27FC236}">
                <a16:creationId xmlns:a16="http://schemas.microsoft.com/office/drawing/2014/main" id="{2D600155-2F35-4234-E0BB-0A065F1BF7CD}"/>
              </a:ext>
            </a:extLst>
          </p:cNvPr>
          <p:cNvSpPr txBox="1"/>
          <p:nvPr/>
        </p:nvSpPr>
        <p:spPr>
          <a:xfrm>
            <a:off x="4621174" y="957798"/>
            <a:ext cx="4137286" cy="369332"/>
          </a:xfrm>
          <a:prstGeom prst="rect">
            <a:avLst/>
          </a:prstGeom>
          <a:noFill/>
        </p:spPr>
        <p:txBody>
          <a:bodyPr wrap="none" rtlCol="0">
            <a:spAutoFit/>
          </a:bodyPr>
          <a:lstStyle/>
          <a:p>
            <a:r>
              <a:rPr lang="en-US" dirty="0"/>
              <a:t>RPN in output beam for different schemes</a:t>
            </a:r>
            <a:endParaRPr lang="fr-FR" dirty="0"/>
          </a:p>
        </p:txBody>
      </p:sp>
      <p:sp>
        <p:nvSpPr>
          <p:cNvPr id="22" name="Espace réservé du numéro de diapositive 21">
            <a:extLst>
              <a:ext uri="{FF2B5EF4-FFF2-40B4-BE49-F238E27FC236}">
                <a16:creationId xmlns:a16="http://schemas.microsoft.com/office/drawing/2014/main" id="{D52ABCA8-398D-8DDF-8149-01750EDB3F4F}"/>
              </a:ext>
            </a:extLst>
          </p:cNvPr>
          <p:cNvSpPr>
            <a:spLocks noGrp="1"/>
          </p:cNvSpPr>
          <p:nvPr>
            <p:ph type="sldNum" sz="quarter" idx="12"/>
          </p:nvPr>
        </p:nvSpPr>
        <p:spPr/>
        <p:txBody>
          <a:bodyPr/>
          <a:lstStyle/>
          <a:p>
            <a:fld id="{6C84497F-A4E2-4B14-A8AE-2EEEAA6F43D4}" type="slidenum">
              <a:rPr lang="en-DE" smtClean="0"/>
              <a:t>14</a:t>
            </a:fld>
            <a:endParaRPr lang="en-DE"/>
          </a:p>
        </p:txBody>
      </p:sp>
      <p:sp>
        <p:nvSpPr>
          <p:cNvPr id="6" name="ZoneTexte 5">
            <a:extLst>
              <a:ext uri="{FF2B5EF4-FFF2-40B4-BE49-F238E27FC236}">
                <a16:creationId xmlns:a16="http://schemas.microsoft.com/office/drawing/2014/main" id="{F371CA47-8EB6-C29D-F260-F9E35E4348BF}"/>
              </a:ext>
            </a:extLst>
          </p:cNvPr>
          <p:cNvSpPr txBox="1"/>
          <p:nvPr/>
        </p:nvSpPr>
        <p:spPr>
          <a:xfrm>
            <a:off x="8870910" y="2259076"/>
            <a:ext cx="1521186" cy="292388"/>
          </a:xfrm>
          <a:prstGeom prst="rect">
            <a:avLst/>
          </a:prstGeom>
          <a:noFill/>
        </p:spPr>
        <p:txBody>
          <a:bodyPr wrap="none" rtlCol="0">
            <a:spAutoFit/>
          </a:bodyPr>
          <a:lstStyle/>
          <a:p>
            <a:r>
              <a:rPr lang="en-US" sz="1300" dirty="0">
                <a:solidFill>
                  <a:srgbClr val="1873B2"/>
                </a:solidFill>
              </a:rPr>
              <a:t>Cav. scheme 100mg</a:t>
            </a:r>
            <a:endParaRPr lang="fr-FR" sz="1300" dirty="0">
              <a:solidFill>
                <a:srgbClr val="1873B2"/>
              </a:solidFill>
            </a:endParaRPr>
          </a:p>
        </p:txBody>
      </p:sp>
      <p:sp>
        <p:nvSpPr>
          <p:cNvPr id="10" name="ZoneTexte 9">
            <a:extLst>
              <a:ext uri="{FF2B5EF4-FFF2-40B4-BE49-F238E27FC236}">
                <a16:creationId xmlns:a16="http://schemas.microsoft.com/office/drawing/2014/main" id="{9D89EF70-6A2C-1C14-6E16-F32E0207C8AB}"/>
              </a:ext>
            </a:extLst>
          </p:cNvPr>
          <p:cNvSpPr txBox="1"/>
          <p:nvPr/>
        </p:nvSpPr>
        <p:spPr>
          <a:xfrm>
            <a:off x="7135675" y="5400244"/>
            <a:ext cx="1436227" cy="292388"/>
          </a:xfrm>
          <a:prstGeom prst="rect">
            <a:avLst/>
          </a:prstGeom>
          <a:noFill/>
        </p:spPr>
        <p:txBody>
          <a:bodyPr wrap="none" rtlCol="0">
            <a:spAutoFit/>
          </a:bodyPr>
          <a:lstStyle/>
          <a:p>
            <a:r>
              <a:rPr lang="en-US" sz="1300" dirty="0">
                <a:solidFill>
                  <a:srgbClr val="FF7A05"/>
                </a:solidFill>
              </a:rPr>
              <a:t>Cav. scheme 30mg</a:t>
            </a:r>
            <a:endParaRPr lang="fr-FR" sz="1300" dirty="0">
              <a:solidFill>
                <a:srgbClr val="FF7A05"/>
              </a:solidFill>
            </a:endParaRPr>
          </a:p>
        </p:txBody>
      </p:sp>
      <p:sp>
        <p:nvSpPr>
          <p:cNvPr id="16" name="ZoneTexte 15">
            <a:extLst>
              <a:ext uri="{FF2B5EF4-FFF2-40B4-BE49-F238E27FC236}">
                <a16:creationId xmlns:a16="http://schemas.microsoft.com/office/drawing/2014/main" id="{F22F5199-7DB4-66F5-0653-39577967A759}"/>
              </a:ext>
            </a:extLst>
          </p:cNvPr>
          <p:cNvSpPr txBox="1"/>
          <p:nvPr/>
        </p:nvSpPr>
        <p:spPr>
          <a:xfrm>
            <a:off x="6756514" y="1704946"/>
            <a:ext cx="2177456" cy="292388"/>
          </a:xfrm>
          <a:prstGeom prst="rect">
            <a:avLst/>
          </a:prstGeom>
          <a:noFill/>
        </p:spPr>
        <p:txBody>
          <a:bodyPr wrap="none" rtlCol="0">
            <a:spAutoFit/>
          </a:bodyPr>
          <a:lstStyle/>
          <a:p>
            <a:r>
              <a:rPr lang="en-US" sz="1300" dirty="0">
                <a:solidFill>
                  <a:srgbClr val="2EA12E"/>
                </a:solidFill>
              </a:rPr>
              <a:t>Cav. scheme 100mg no cavity</a:t>
            </a:r>
            <a:endParaRPr lang="fr-FR" sz="1300" dirty="0">
              <a:solidFill>
                <a:srgbClr val="2EA12E"/>
              </a:solidFill>
            </a:endParaRPr>
          </a:p>
        </p:txBody>
      </p:sp>
      <p:sp>
        <p:nvSpPr>
          <p:cNvPr id="26" name="ZoneTexte 25">
            <a:extLst>
              <a:ext uri="{FF2B5EF4-FFF2-40B4-BE49-F238E27FC236}">
                <a16:creationId xmlns:a16="http://schemas.microsoft.com/office/drawing/2014/main" id="{ADC41FCD-2A77-BD8D-D2FF-2569852BAD4A}"/>
              </a:ext>
            </a:extLst>
          </p:cNvPr>
          <p:cNvSpPr txBox="1"/>
          <p:nvPr/>
        </p:nvSpPr>
        <p:spPr>
          <a:xfrm>
            <a:off x="1214570" y="4749583"/>
            <a:ext cx="1223348" cy="292388"/>
          </a:xfrm>
          <a:prstGeom prst="rect">
            <a:avLst/>
          </a:prstGeom>
          <a:noFill/>
        </p:spPr>
        <p:txBody>
          <a:bodyPr wrap="none" rtlCol="0">
            <a:spAutoFit/>
          </a:bodyPr>
          <a:lstStyle/>
          <a:p>
            <a:r>
              <a:rPr lang="en-US" sz="1300" dirty="0">
                <a:solidFill>
                  <a:srgbClr val="D62526"/>
                </a:solidFill>
              </a:rPr>
              <a:t>BS interference</a:t>
            </a:r>
            <a:endParaRPr lang="fr-FR" sz="1300" dirty="0">
              <a:solidFill>
                <a:srgbClr val="D62526"/>
              </a:solidFill>
            </a:endParaRPr>
          </a:p>
        </p:txBody>
      </p:sp>
      <p:sp>
        <p:nvSpPr>
          <p:cNvPr id="29" name="ZoneTexte 28">
            <a:extLst>
              <a:ext uri="{FF2B5EF4-FFF2-40B4-BE49-F238E27FC236}">
                <a16:creationId xmlns:a16="http://schemas.microsoft.com/office/drawing/2014/main" id="{5D87C3A0-77B7-B98E-0A00-3E4F16DA799C}"/>
              </a:ext>
            </a:extLst>
          </p:cNvPr>
          <p:cNvSpPr txBox="1"/>
          <p:nvPr/>
        </p:nvSpPr>
        <p:spPr>
          <a:xfrm>
            <a:off x="1398371" y="4583708"/>
            <a:ext cx="855747" cy="292388"/>
          </a:xfrm>
          <a:prstGeom prst="rect">
            <a:avLst/>
          </a:prstGeom>
          <a:noFill/>
        </p:spPr>
        <p:txBody>
          <a:bodyPr wrap="none" rtlCol="0">
            <a:spAutoFit/>
          </a:bodyPr>
          <a:lstStyle/>
          <a:p>
            <a:r>
              <a:rPr lang="en-US" sz="1300" dirty="0">
                <a:solidFill>
                  <a:srgbClr val="505050"/>
                </a:solidFill>
              </a:rPr>
              <a:t>RSN 9.9W</a:t>
            </a:r>
            <a:endParaRPr lang="fr-FR" sz="1300" dirty="0">
              <a:solidFill>
                <a:srgbClr val="505050"/>
              </a:solidFill>
            </a:endParaRPr>
          </a:p>
        </p:txBody>
      </p:sp>
      <p:sp>
        <p:nvSpPr>
          <p:cNvPr id="32" name="ZoneTexte 31">
            <a:extLst>
              <a:ext uri="{FF2B5EF4-FFF2-40B4-BE49-F238E27FC236}">
                <a16:creationId xmlns:a16="http://schemas.microsoft.com/office/drawing/2014/main" id="{8C6CF981-0718-A64B-81C6-143C2E1C110C}"/>
              </a:ext>
            </a:extLst>
          </p:cNvPr>
          <p:cNvSpPr txBox="1"/>
          <p:nvPr/>
        </p:nvSpPr>
        <p:spPr>
          <a:xfrm>
            <a:off x="4876307" y="3556288"/>
            <a:ext cx="1469377" cy="292388"/>
          </a:xfrm>
          <a:prstGeom prst="rect">
            <a:avLst/>
          </a:prstGeom>
          <a:noFill/>
        </p:spPr>
        <p:txBody>
          <a:bodyPr wrap="none" rtlCol="0">
            <a:spAutoFit/>
          </a:bodyPr>
          <a:lstStyle/>
          <a:p>
            <a:r>
              <a:rPr lang="en-US" sz="1300" dirty="0">
                <a:solidFill>
                  <a:srgbClr val="8E5FBA"/>
                </a:solidFill>
              </a:rPr>
              <a:t>Traditional scheme</a:t>
            </a:r>
            <a:endParaRPr lang="fr-FR" sz="1300" dirty="0">
              <a:solidFill>
                <a:srgbClr val="8E5FBA"/>
              </a:solidFill>
            </a:endParaRPr>
          </a:p>
        </p:txBody>
      </p:sp>
      <p:sp>
        <p:nvSpPr>
          <p:cNvPr id="34" name="ZoneTexte 33">
            <a:extLst>
              <a:ext uri="{FF2B5EF4-FFF2-40B4-BE49-F238E27FC236}">
                <a16:creationId xmlns:a16="http://schemas.microsoft.com/office/drawing/2014/main" id="{A1804B9B-D0E5-EFDF-4FE3-9A1D8EDD50A6}"/>
              </a:ext>
            </a:extLst>
          </p:cNvPr>
          <p:cNvSpPr txBox="1"/>
          <p:nvPr/>
        </p:nvSpPr>
        <p:spPr>
          <a:xfrm>
            <a:off x="4738450" y="3859186"/>
            <a:ext cx="1745093" cy="292388"/>
          </a:xfrm>
          <a:prstGeom prst="rect">
            <a:avLst/>
          </a:prstGeom>
          <a:noFill/>
        </p:spPr>
        <p:txBody>
          <a:bodyPr wrap="none" rtlCol="0">
            <a:spAutoFit/>
          </a:bodyPr>
          <a:lstStyle/>
          <a:p>
            <a:r>
              <a:rPr lang="en-US" sz="1300" dirty="0">
                <a:solidFill>
                  <a:srgbClr val="854C40"/>
                </a:solidFill>
              </a:rPr>
              <a:t>Traditional + squeezing</a:t>
            </a:r>
            <a:endParaRPr lang="fr-FR" sz="1300" dirty="0">
              <a:solidFill>
                <a:srgbClr val="854C40"/>
              </a:solidFill>
            </a:endParaRPr>
          </a:p>
        </p:txBody>
      </p:sp>
      <p:grpSp>
        <p:nvGrpSpPr>
          <p:cNvPr id="15" name="Groupe 14">
            <a:extLst>
              <a:ext uri="{FF2B5EF4-FFF2-40B4-BE49-F238E27FC236}">
                <a16:creationId xmlns:a16="http://schemas.microsoft.com/office/drawing/2014/main" id="{68C94E17-025F-E9EA-5FEB-43EC19ED2117}"/>
              </a:ext>
            </a:extLst>
          </p:cNvPr>
          <p:cNvGrpSpPr/>
          <p:nvPr/>
        </p:nvGrpSpPr>
        <p:grpSpPr>
          <a:xfrm>
            <a:off x="3558381" y="2445756"/>
            <a:ext cx="4804982" cy="2865381"/>
            <a:chOff x="6712370" y="3683961"/>
            <a:chExt cx="4804982" cy="2865381"/>
          </a:xfrm>
          <a:solidFill>
            <a:schemeClr val="bg1">
              <a:lumMod val="95000"/>
            </a:schemeClr>
          </a:solidFill>
        </p:grpSpPr>
        <p:pic>
          <p:nvPicPr>
            <p:cNvPr id="17" name="Image 16">
              <a:extLst>
                <a:ext uri="{FF2B5EF4-FFF2-40B4-BE49-F238E27FC236}">
                  <a16:creationId xmlns:a16="http://schemas.microsoft.com/office/drawing/2014/main" id="{D47C311D-219A-D521-F863-344104B9180B}"/>
                </a:ext>
              </a:extLst>
            </p:cNvPr>
            <p:cNvPicPr>
              <a:picLocks noChangeAspect="1"/>
            </p:cNvPicPr>
            <p:nvPr/>
          </p:nvPicPr>
          <p:blipFill>
            <a:blip r:embed="rId4"/>
            <a:stretch>
              <a:fillRect/>
            </a:stretch>
          </p:blipFill>
          <p:spPr>
            <a:xfrm>
              <a:off x="6900017" y="4053293"/>
              <a:ext cx="4570002" cy="2496049"/>
            </a:xfrm>
            <a:prstGeom prst="rect">
              <a:avLst/>
            </a:prstGeom>
            <a:grpFill/>
          </p:spPr>
        </p:pic>
        <p:sp>
          <p:nvSpPr>
            <p:cNvPr id="18" name="ZoneTexte 17">
              <a:extLst>
                <a:ext uri="{FF2B5EF4-FFF2-40B4-BE49-F238E27FC236}">
                  <a16:creationId xmlns:a16="http://schemas.microsoft.com/office/drawing/2014/main" id="{6A82AE14-B650-400A-BDE0-DE3879347C32}"/>
                </a:ext>
              </a:extLst>
            </p:cNvPr>
            <p:cNvSpPr txBox="1"/>
            <p:nvPr/>
          </p:nvSpPr>
          <p:spPr>
            <a:xfrm>
              <a:off x="6712370" y="3683961"/>
              <a:ext cx="3354123" cy="369332"/>
            </a:xfrm>
            <a:prstGeom prst="rect">
              <a:avLst/>
            </a:prstGeom>
            <a:grpFill/>
          </p:spPr>
          <p:txBody>
            <a:bodyPr wrap="none" rtlCol="0">
              <a:spAutoFit/>
            </a:bodyPr>
            <a:lstStyle/>
            <a:p>
              <a:r>
                <a:rPr lang="en-US" dirty="0"/>
                <a:t>2 beam scheme (Marina’s thesis)</a:t>
              </a:r>
              <a:endParaRPr lang="fr-FR" dirty="0"/>
            </a:p>
          </p:txBody>
        </p:sp>
        <p:sp>
          <p:nvSpPr>
            <p:cNvPr id="19" name="ZoneTexte 18">
              <a:extLst>
                <a:ext uri="{FF2B5EF4-FFF2-40B4-BE49-F238E27FC236}">
                  <a16:creationId xmlns:a16="http://schemas.microsoft.com/office/drawing/2014/main" id="{F0AF9C7F-BB29-1B75-2363-BCA9FC79346B}"/>
                </a:ext>
              </a:extLst>
            </p:cNvPr>
            <p:cNvSpPr txBox="1"/>
            <p:nvPr/>
          </p:nvSpPr>
          <p:spPr>
            <a:xfrm>
              <a:off x="10835755" y="6057582"/>
              <a:ext cx="681597" cy="369332"/>
            </a:xfrm>
            <a:prstGeom prst="rect">
              <a:avLst/>
            </a:prstGeom>
            <a:grpFill/>
          </p:spPr>
          <p:txBody>
            <a:bodyPr wrap="none" rtlCol="0">
              <a:spAutoFit/>
            </a:bodyPr>
            <a:lstStyle/>
            <a:p>
              <a:r>
                <a:rPr lang="en-US" dirty="0"/>
                <a:t>9.9W</a:t>
              </a:r>
              <a:endParaRPr lang="fr-FR" dirty="0"/>
            </a:p>
          </p:txBody>
        </p:sp>
        <p:sp>
          <p:nvSpPr>
            <p:cNvPr id="21" name="ZoneTexte 20">
              <a:extLst>
                <a:ext uri="{FF2B5EF4-FFF2-40B4-BE49-F238E27FC236}">
                  <a16:creationId xmlns:a16="http://schemas.microsoft.com/office/drawing/2014/main" id="{0E4C917D-C95E-3877-D351-03363566CD36}"/>
                </a:ext>
              </a:extLst>
            </p:cNvPr>
            <p:cNvSpPr txBox="1"/>
            <p:nvPr/>
          </p:nvSpPr>
          <p:spPr>
            <a:xfrm>
              <a:off x="6803854" y="5116651"/>
              <a:ext cx="925253" cy="369332"/>
            </a:xfrm>
            <a:prstGeom prst="rect">
              <a:avLst/>
            </a:prstGeom>
            <a:grpFill/>
          </p:spPr>
          <p:txBody>
            <a:bodyPr wrap="none" rtlCol="0">
              <a:spAutoFit/>
            </a:bodyPr>
            <a:lstStyle/>
            <a:p>
              <a:r>
                <a:rPr lang="en-US" dirty="0"/>
                <a:t>200mW</a:t>
              </a:r>
              <a:endParaRPr lang="fr-FR" dirty="0"/>
            </a:p>
          </p:txBody>
        </p:sp>
      </p:grpSp>
    </p:spTree>
    <p:extLst>
      <p:ext uri="{BB962C8B-B14F-4D97-AF65-F5344CB8AC3E}">
        <p14:creationId xmlns:p14="http://schemas.microsoft.com/office/powerpoint/2010/main" val="4680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E530D-7037-4A73-3326-50DDEC473A7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E431CC8-AC35-3D0A-A762-A81B3C40B60D}"/>
              </a:ext>
            </a:extLst>
          </p:cNvPr>
          <p:cNvPicPr>
            <a:picLocks noChangeAspect="1"/>
          </p:cNvPicPr>
          <p:nvPr/>
        </p:nvPicPr>
        <p:blipFill>
          <a:blip r:embed="rId3"/>
          <a:stretch>
            <a:fillRect/>
          </a:stretch>
        </p:blipFill>
        <p:spPr>
          <a:xfrm>
            <a:off x="174117" y="1426226"/>
            <a:ext cx="11325820" cy="5238192"/>
          </a:xfrm>
          <a:prstGeom prst="rect">
            <a:avLst/>
          </a:prstGeom>
        </p:spPr>
      </p:pic>
      <p:sp>
        <p:nvSpPr>
          <p:cNvPr id="3" name="Rectangle 2">
            <a:extLst>
              <a:ext uri="{FF2B5EF4-FFF2-40B4-BE49-F238E27FC236}">
                <a16:creationId xmlns:a16="http://schemas.microsoft.com/office/drawing/2014/main" id="{5D70301F-62E7-5DF4-35DE-F74FC08E7E99}"/>
              </a:ext>
            </a:extLst>
          </p:cNvPr>
          <p:cNvSpPr/>
          <p:nvPr/>
        </p:nvSpPr>
        <p:spPr>
          <a:xfrm>
            <a:off x="-2890" y="307"/>
            <a:ext cx="12194890" cy="858395"/>
          </a:xfrm>
          <a:prstGeom prst="rect">
            <a:avLst/>
          </a:prstGeom>
          <a:solidFill>
            <a:srgbClr val="77FDE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E6DDE39F-A70C-9C3E-A646-EB7499096697}"/>
              </a:ext>
            </a:extLst>
          </p:cNvPr>
          <p:cNvSpPr txBox="1"/>
          <p:nvPr/>
        </p:nvSpPr>
        <p:spPr>
          <a:xfrm>
            <a:off x="174117" y="0"/>
            <a:ext cx="7550913" cy="769441"/>
          </a:xfrm>
          <a:prstGeom prst="rect">
            <a:avLst/>
          </a:prstGeom>
          <a:noFill/>
        </p:spPr>
        <p:txBody>
          <a:bodyPr wrap="none" rtlCol="0">
            <a:spAutoFit/>
          </a:bodyPr>
          <a:lstStyle/>
          <a:p>
            <a:r>
              <a:rPr lang="en-US" sz="4400" dirty="0"/>
              <a:t>Other bright squeezing schemes</a:t>
            </a:r>
            <a:endParaRPr lang="fr-FR" sz="4400" dirty="0"/>
          </a:p>
        </p:txBody>
      </p:sp>
      <p:sp>
        <p:nvSpPr>
          <p:cNvPr id="20" name="ZoneTexte 19">
            <a:extLst>
              <a:ext uri="{FF2B5EF4-FFF2-40B4-BE49-F238E27FC236}">
                <a16:creationId xmlns:a16="http://schemas.microsoft.com/office/drawing/2014/main" id="{128000DB-A3FF-B3FE-A3FF-ECE197F25821}"/>
              </a:ext>
            </a:extLst>
          </p:cNvPr>
          <p:cNvSpPr txBox="1"/>
          <p:nvPr/>
        </p:nvSpPr>
        <p:spPr>
          <a:xfrm>
            <a:off x="4621174" y="957798"/>
            <a:ext cx="4137286" cy="369332"/>
          </a:xfrm>
          <a:prstGeom prst="rect">
            <a:avLst/>
          </a:prstGeom>
          <a:noFill/>
        </p:spPr>
        <p:txBody>
          <a:bodyPr wrap="none" rtlCol="0">
            <a:spAutoFit/>
          </a:bodyPr>
          <a:lstStyle/>
          <a:p>
            <a:r>
              <a:rPr lang="en-US" dirty="0"/>
              <a:t>RPN in output beam for different schemes</a:t>
            </a:r>
            <a:endParaRPr lang="fr-FR" dirty="0"/>
          </a:p>
        </p:txBody>
      </p:sp>
      <p:sp>
        <p:nvSpPr>
          <p:cNvPr id="28" name="ZoneTexte 27">
            <a:extLst>
              <a:ext uri="{FF2B5EF4-FFF2-40B4-BE49-F238E27FC236}">
                <a16:creationId xmlns:a16="http://schemas.microsoft.com/office/drawing/2014/main" id="{D51CA0E6-2602-B2A1-1794-AC1F1AEC18EE}"/>
              </a:ext>
            </a:extLst>
          </p:cNvPr>
          <p:cNvSpPr txBox="1"/>
          <p:nvPr/>
        </p:nvSpPr>
        <p:spPr>
          <a:xfrm>
            <a:off x="8870910" y="2259076"/>
            <a:ext cx="1521186" cy="292388"/>
          </a:xfrm>
          <a:prstGeom prst="rect">
            <a:avLst/>
          </a:prstGeom>
          <a:noFill/>
        </p:spPr>
        <p:txBody>
          <a:bodyPr wrap="none" rtlCol="0">
            <a:spAutoFit/>
          </a:bodyPr>
          <a:lstStyle/>
          <a:p>
            <a:r>
              <a:rPr lang="en-US" sz="1300" dirty="0">
                <a:solidFill>
                  <a:srgbClr val="1873B2"/>
                </a:solidFill>
              </a:rPr>
              <a:t>Cav. scheme 100mg</a:t>
            </a:r>
            <a:endParaRPr lang="fr-FR" sz="1300" dirty="0">
              <a:solidFill>
                <a:srgbClr val="1873B2"/>
              </a:solidFill>
            </a:endParaRPr>
          </a:p>
        </p:txBody>
      </p:sp>
      <p:sp>
        <p:nvSpPr>
          <p:cNvPr id="30" name="ZoneTexte 29">
            <a:extLst>
              <a:ext uri="{FF2B5EF4-FFF2-40B4-BE49-F238E27FC236}">
                <a16:creationId xmlns:a16="http://schemas.microsoft.com/office/drawing/2014/main" id="{F9ADF6E6-30C5-0215-301F-8F6B289BBEC2}"/>
              </a:ext>
            </a:extLst>
          </p:cNvPr>
          <p:cNvSpPr txBox="1"/>
          <p:nvPr/>
        </p:nvSpPr>
        <p:spPr>
          <a:xfrm>
            <a:off x="7135675" y="5400244"/>
            <a:ext cx="1436227" cy="292388"/>
          </a:xfrm>
          <a:prstGeom prst="rect">
            <a:avLst/>
          </a:prstGeom>
          <a:noFill/>
        </p:spPr>
        <p:txBody>
          <a:bodyPr wrap="none" rtlCol="0">
            <a:spAutoFit/>
          </a:bodyPr>
          <a:lstStyle/>
          <a:p>
            <a:r>
              <a:rPr lang="en-US" sz="1300" dirty="0">
                <a:solidFill>
                  <a:srgbClr val="FF7A05"/>
                </a:solidFill>
              </a:rPr>
              <a:t>Cav. scheme 30mg</a:t>
            </a:r>
            <a:endParaRPr lang="fr-FR" sz="1300" dirty="0">
              <a:solidFill>
                <a:srgbClr val="FF7A05"/>
              </a:solidFill>
            </a:endParaRPr>
          </a:p>
        </p:txBody>
      </p:sp>
      <p:sp>
        <p:nvSpPr>
          <p:cNvPr id="9" name="ZoneTexte 8">
            <a:extLst>
              <a:ext uri="{FF2B5EF4-FFF2-40B4-BE49-F238E27FC236}">
                <a16:creationId xmlns:a16="http://schemas.microsoft.com/office/drawing/2014/main" id="{ADD6DDE1-8EE4-4773-53A3-89791B6B84FA}"/>
              </a:ext>
            </a:extLst>
          </p:cNvPr>
          <p:cNvSpPr txBox="1"/>
          <p:nvPr/>
        </p:nvSpPr>
        <p:spPr>
          <a:xfrm>
            <a:off x="6756514" y="1704946"/>
            <a:ext cx="2177456" cy="292388"/>
          </a:xfrm>
          <a:prstGeom prst="rect">
            <a:avLst/>
          </a:prstGeom>
          <a:noFill/>
        </p:spPr>
        <p:txBody>
          <a:bodyPr wrap="none" rtlCol="0">
            <a:spAutoFit/>
          </a:bodyPr>
          <a:lstStyle/>
          <a:p>
            <a:r>
              <a:rPr lang="en-US" sz="1300" dirty="0">
                <a:solidFill>
                  <a:srgbClr val="2EA12E"/>
                </a:solidFill>
              </a:rPr>
              <a:t>Cav. scheme 100mg no cavity</a:t>
            </a:r>
            <a:endParaRPr lang="fr-FR" sz="1300" dirty="0">
              <a:solidFill>
                <a:srgbClr val="2EA12E"/>
              </a:solidFill>
            </a:endParaRPr>
          </a:p>
        </p:txBody>
      </p:sp>
      <p:sp>
        <p:nvSpPr>
          <p:cNvPr id="12" name="ZoneTexte 11">
            <a:extLst>
              <a:ext uri="{FF2B5EF4-FFF2-40B4-BE49-F238E27FC236}">
                <a16:creationId xmlns:a16="http://schemas.microsoft.com/office/drawing/2014/main" id="{E4124DB5-1F75-B10B-BCA3-F308B53B593E}"/>
              </a:ext>
            </a:extLst>
          </p:cNvPr>
          <p:cNvSpPr txBox="1"/>
          <p:nvPr/>
        </p:nvSpPr>
        <p:spPr>
          <a:xfrm>
            <a:off x="9050647" y="5217718"/>
            <a:ext cx="1981055" cy="292388"/>
          </a:xfrm>
          <a:prstGeom prst="rect">
            <a:avLst/>
          </a:prstGeom>
          <a:noFill/>
        </p:spPr>
        <p:txBody>
          <a:bodyPr wrap="none" rtlCol="0">
            <a:spAutoFit/>
          </a:bodyPr>
          <a:lstStyle/>
          <a:p>
            <a:r>
              <a:rPr lang="en-US" sz="1300" dirty="0">
                <a:solidFill>
                  <a:srgbClr val="EDA5D7"/>
                </a:solidFill>
              </a:rPr>
              <a:t>2 beam scheme (Marina’s)</a:t>
            </a:r>
            <a:endParaRPr lang="fr-FR" sz="1300" dirty="0">
              <a:solidFill>
                <a:srgbClr val="EDA5D7"/>
              </a:solidFill>
            </a:endParaRPr>
          </a:p>
        </p:txBody>
      </p:sp>
      <p:sp>
        <p:nvSpPr>
          <p:cNvPr id="14" name="ZoneTexte 13">
            <a:extLst>
              <a:ext uri="{FF2B5EF4-FFF2-40B4-BE49-F238E27FC236}">
                <a16:creationId xmlns:a16="http://schemas.microsoft.com/office/drawing/2014/main" id="{D9276540-7BE5-8B2C-6DBE-331366EE9032}"/>
              </a:ext>
            </a:extLst>
          </p:cNvPr>
          <p:cNvSpPr txBox="1"/>
          <p:nvPr/>
        </p:nvSpPr>
        <p:spPr>
          <a:xfrm>
            <a:off x="1214570" y="4749583"/>
            <a:ext cx="1223348" cy="292388"/>
          </a:xfrm>
          <a:prstGeom prst="rect">
            <a:avLst/>
          </a:prstGeom>
          <a:noFill/>
        </p:spPr>
        <p:txBody>
          <a:bodyPr wrap="none" rtlCol="0">
            <a:spAutoFit/>
          </a:bodyPr>
          <a:lstStyle/>
          <a:p>
            <a:r>
              <a:rPr lang="en-US" sz="1300" dirty="0">
                <a:solidFill>
                  <a:srgbClr val="D62526"/>
                </a:solidFill>
              </a:rPr>
              <a:t>BS interference</a:t>
            </a:r>
            <a:endParaRPr lang="fr-FR" sz="1300" dirty="0">
              <a:solidFill>
                <a:srgbClr val="D62526"/>
              </a:solidFill>
            </a:endParaRPr>
          </a:p>
        </p:txBody>
      </p:sp>
      <p:sp>
        <p:nvSpPr>
          <p:cNvPr id="16" name="ZoneTexte 15">
            <a:extLst>
              <a:ext uri="{FF2B5EF4-FFF2-40B4-BE49-F238E27FC236}">
                <a16:creationId xmlns:a16="http://schemas.microsoft.com/office/drawing/2014/main" id="{395B8704-1643-E068-E38E-C59AF8CA3103}"/>
              </a:ext>
            </a:extLst>
          </p:cNvPr>
          <p:cNvSpPr txBox="1"/>
          <p:nvPr/>
        </p:nvSpPr>
        <p:spPr>
          <a:xfrm>
            <a:off x="1398371" y="4583708"/>
            <a:ext cx="855747" cy="292388"/>
          </a:xfrm>
          <a:prstGeom prst="rect">
            <a:avLst/>
          </a:prstGeom>
          <a:noFill/>
        </p:spPr>
        <p:txBody>
          <a:bodyPr wrap="none" rtlCol="0">
            <a:spAutoFit/>
          </a:bodyPr>
          <a:lstStyle/>
          <a:p>
            <a:r>
              <a:rPr lang="en-US" sz="1300" dirty="0">
                <a:solidFill>
                  <a:srgbClr val="505050"/>
                </a:solidFill>
              </a:rPr>
              <a:t>RSN 9.9W</a:t>
            </a:r>
            <a:endParaRPr lang="fr-FR" sz="1300" dirty="0">
              <a:solidFill>
                <a:srgbClr val="505050"/>
              </a:solidFill>
            </a:endParaRPr>
          </a:p>
        </p:txBody>
      </p:sp>
      <p:sp>
        <p:nvSpPr>
          <p:cNvPr id="18" name="ZoneTexte 17">
            <a:extLst>
              <a:ext uri="{FF2B5EF4-FFF2-40B4-BE49-F238E27FC236}">
                <a16:creationId xmlns:a16="http://schemas.microsoft.com/office/drawing/2014/main" id="{ADBD3A4E-721C-5794-7A5A-410012D12778}"/>
              </a:ext>
            </a:extLst>
          </p:cNvPr>
          <p:cNvSpPr txBox="1"/>
          <p:nvPr/>
        </p:nvSpPr>
        <p:spPr>
          <a:xfrm>
            <a:off x="4876307" y="3556288"/>
            <a:ext cx="1469377" cy="292388"/>
          </a:xfrm>
          <a:prstGeom prst="rect">
            <a:avLst/>
          </a:prstGeom>
          <a:noFill/>
        </p:spPr>
        <p:txBody>
          <a:bodyPr wrap="none" rtlCol="0">
            <a:spAutoFit/>
          </a:bodyPr>
          <a:lstStyle/>
          <a:p>
            <a:r>
              <a:rPr lang="en-US" sz="1300" dirty="0">
                <a:solidFill>
                  <a:srgbClr val="8E5FBA"/>
                </a:solidFill>
              </a:rPr>
              <a:t>Traditional scheme</a:t>
            </a:r>
            <a:endParaRPr lang="fr-FR" sz="1300" dirty="0">
              <a:solidFill>
                <a:srgbClr val="8E5FBA"/>
              </a:solidFill>
            </a:endParaRPr>
          </a:p>
        </p:txBody>
      </p:sp>
      <p:sp>
        <p:nvSpPr>
          <p:cNvPr id="21" name="ZoneTexte 20">
            <a:extLst>
              <a:ext uri="{FF2B5EF4-FFF2-40B4-BE49-F238E27FC236}">
                <a16:creationId xmlns:a16="http://schemas.microsoft.com/office/drawing/2014/main" id="{2229C41A-62D5-010C-A4E9-2408A7FC572E}"/>
              </a:ext>
            </a:extLst>
          </p:cNvPr>
          <p:cNvSpPr txBox="1"/>
          <p:nvPr/>
        </p:nvSpPr>
        <p:spPr>
          <a:xfrm>
            <a:off x="4738450" y="3859186"/>
            <a:ext cx="1745093" cy="292388"/>
          </a:xfrm>
          <a:prstGeom prst="rect">
            <a:avLst/>
          </a:prstGeom>
          <a:noFill/>
        </p:spPr>
        <p:txBody>
          <a:bodyPr wrap="none" rtlCol="0">
            <a:spAutoFit/>
          </a:bodyPr>
          <a:lstStyle/>
          <a:p>
            <a:r>
              <a:rPr lang="en-US" sz="1300" dirty="0">
                <a:solidFill>
                  <a:srgbClr val="854C40"/>
                </a:solidFill>
              </a:rPr>
              <a:t>Traditional + squeezing</a:t>
            </a:r>
            <a:endParaRPr lang="fr-FR" sz="1300" dirty="0">
              <a:solidFill>
                <a:srgbClr val="854C40"/>
              </a:solidFill>
            </a:endParaRPr>
          </a:p>
        </p:txBody>
      </p:sp>
      <p:sp>
        <p:nvSpPr>
          <p:cNvPr id="22" name="Espace réservé du numéro de diapositive 21">
            <a:extLst>
              <a:ext uri="{FF2B5EF4-FFF2-40B4-BE49-F238E27FC236}">
                <a16:creationId xmlns:a16="http://schemas.microsoft.com/office/drawing/2014/main" id="{C37F31FA-C45A-14DE-8CF4-97474B566858}"/>
              </a:ext>
            </a:extLst>
          </p:cNvPr>
          <p:cNvSpPr>
            <a:spLocks noGrp="1"/>
          </p:cNvSpPr>
          <p:nvPr>
            <p:ph type="sldNum" sz="quarter" idx="12"/>
          </p:nvPr>
        </p:nvSpPr>
        <p:spPr/>
        <p:txBody>
          <a:bodyPr/>
          <a:lstStyle/>
          <a:p>
            <a:fld id="{6C84497F-A4E2-4B14-A8AE-2EEEAA6F43D4}" type="slidenum">
              <a:rPr lang="en-DE" smtClean="0"/>
              <a:t>15</a:t>
            </a:fld>
            <a:endParaRPr lang="en-DE" dirty="0"/>
          </a:p>
        </p:txBody>
      </p:sp>
    </p:spTree>
    <p:extLst>
      <p:ext uri="{BB962C8B-B14F-4D97-AF65-F5344CB8AC3E}">
        <p14:creationId xmlns:p14="http://schemas.microsoft.com/office/powerpoint/2010/main" val="3680621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16DDB-B2AA-2EA0-D695-7A57EE2CD28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DE0C294-731C-D3E8-6B3D-4922C0E58CAA}"/>
              </a:ext>
            </a:extLst>
          </p:cNvPr>
          <p:cNvSpPr/>
          <p:nvPr/>
        </p:nvSpPr>
        <p:spPr>
          <a:xfrm>
            <a:off x="-2890" y="307"/>
            <a:ext cx="12194890" cy="858395"/>
          </a:xfrm>
          <a:prstGeom prst="rect">
            <a:avLst/>
          </a:prstGeom>
          <a:solidFill>
            <a:srgbClr val="8E867F"/>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3187CC08-FDF9-585E-1F4B-0AE902C6EAB9}"/>
              </a:ext>
            </a:extLst>
          </p:cNvPr>
          <p:cNvSpPr txBox="1"/>
          <p:nvPr/>
        </p:nvSpPr>
        <p:spPr>
          <a:xfrm>
            <a:off x="163360" y="0"/>
            <a:ext cx="5291705" cy="769441"/>
          </a:xfrm>
          <a:prstGeom prst="rect">
            <a:avLst/>
          </a:prstGeom>
          <a:noFill/>
        </p:spPr>
        <p:txBody>
          <a:bodyPr wrap="none" rtlCol="0">
            <a:spAutoFit/>
          </a:bodyPr>
          <a:lstStyle/>
          <a:p>
            <a:r>
              <a:rPr lang="en-US" sz="4400" dirty="0"/>
              <a:t>Experiment in Artemis</a:t>
            </a:r>
            <a:endParaRPr lang="fr-FR" sz="4400" dirty="0"/>
          </a:p>
        </p:txBody>
      </p:sp>
      <p:sp>
        <p:nvSpPr>
          <p:cNvPr id="4" name="Espace réservé du numéro de diapositive 3">
            <a:extLst>
              <a:ext uri="{FF2B5EF4-FFF2-40B4-BE49-F238E27FC236}">
                <a16:creationId xmlns:a16="http://schemas.microsoft.com/office/drawing/2014/main" id="{EF7D5C55-E4B1-4B42-07C8-D3CB14AA94C1}"/>
              </a:ext>
            </a:extLst>
          </p:cNvPr>
          <p:cNvSpPr>
            <a:spLocks noGrp="1"/>
          </p:cNvSpPr>
          <p:nvPr>
            <p:ph type="sldNum" sz="quarter" idx="12"/>
          </p:nvPr>
        </p:nvSpPr>
        <p:spPr/>
        <p:txBody>
          <a:bodyPr/>
          <a:lstStyle/>
          <a:p>
            <a:fld id="{6C84497F-A4E2-4B14-A8AE-2EEEAA6F43D4}" type="slidenum">
              <a:rPr lang="en-DE" smtClean="0"/>
              <a:t>16</a:t>
            </a:fld>
            <a:endParaRPr lang="en-DE"/>
          </a:p>
        </p:txBody>
      </p:sp>
      <p:pic>
        <p:nvPicPr>
          <p:cNvPr id="42" name="Graphique 41">
            <a:extLst>
              <a:ext uri="{FF2B5EF4-FFF2-40B4-BE49-F238E27FC236}">
                <a16:creationId xmlns:a16="http://schemas.microsoft.com/office/drawing/2014/main" id="{FAFD3287-476C-C126-F4FD-DA43A2C632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81254" y="1948783"/>
            <a:ext cx="8629492" cy="3557281"/>
          </a:xfrm>
          <a:prstGeom prst="rect">
            <a:avLst/>
          </a:prstGeom>
        </p:spPr>
      </p:pic>
      <p:pic>
        <p:nvPicPr>
          <p:cNvPr id="44" name="Graphique 43">
            <a:extLst>
              <a:ext uri="{FF2B5EF4-FFF2-40B4-BE49-F238E27FC236}">
                <a16:creationId xmlns:a16="http://schemas.microsoft.com/office/drawing/2014/main" id="{976A62D3-D8D2-931E-7F3A-5DB4B1CD9F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81254" y="1948783"/>
            <a:ext cx="8629492" cy="3557281"/>
          </a:xfrm>
          <a:prstGeom prst="rect">
            <a:avLst/>
          </a:prstGeom>
        </p:spPr>
      </p:pic>
      <p:pic>
        <p:nvPicPr>
          <p:cNvPr id="46" name="Graphique 45">
            <a:extLst>
              <a:ext uri="{FF2B5EF4-FFF2-40B4-BE49-F238E27FC236}">
                <a16:creationId xmlns:a16="http://schemas.microsoft.com/office/drawing/2014/main" id="{CC21A2D6-DD3C-451C-9F31-B5FBB1442A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81254" y="1948783"/>
            <a:ext cx="8629492" cy="3557281"/>
          </a:xfrm>
          <a:prstGeom prst="rect">
            <a:avLst/>
          </a:prstGeom>
        </p:spPr>
      </p:pic>
      <p:pic>
        <p:nvPicPr>
          <p:cNvPr id="47" name="Image 46">
            <a:extLst>
              <a:ext uri="{FF2B5EF4-FFF2-40B4-BE49-F238E27FC236}">
                <a16:creationId xmlns:a16="http://schemas.microsoft.com/office/drawing/2014/main" id="{366123C9-3263-44A8-0232-0D9FDEEF66C8}"/>
              </a:ext>
            </a:extLst>
          </p:cNvPr>
          <p:cNvPicPr>
            <a:picLocks noChangeAspect="1"/>
          </p:cNvPicPr>
          <p:nvPr/>
        </p:nvPicPr>
        <p:blipFill>
          <a:blip r:embed="rId6"/>
          <a:stretch>
            <a:fillRect/>
          </a:stretch>
        </p:blipFill>
        <p:spPr>
          <a:xfrm>
            <a:off x="8011055" y="1142014"/>
            <a:ext cx="1524730" cy="2242249"/>
          </a:xfrm>
          <a:prstGeom prst="rect">
            <a:avLst/>
          </a:prstGeom>
        </p:spPr>
      </p:pic>
      <p:pic>
        <p:nvPicPr>
          <p:cNvPr id="48" name="Image 47">
            <a:extLst>
              <a:ext uri="{FF2B5EF4-FFF2-40B4-BE49-F238E27FC236}">
                <a16:creationId xmlns:a16="http://schemas.microsoft.com/office/drawing/2014/main" id="{4FEAF089-ACBA-B23D-0CB6-CDFF1A79757F}"/>
              </a:ext>
            </a:extLst>
          </p:cNvPr>
          <p:cNvPicPr>
            <a:picLocks noChangeAspect="1"/>
          </p:cNvPicPr>
          <p:nvPr/>
        </p:nvPicPr>
        <p:blipFill>
          <a:blip r:embed="rId7"/>
          <a:stretch>
            <a:fillRect/>
          </a:stretch>
        </p:blipFill>
        <p:spPr>
          <a:xfrm>
            <a:off x="9992652" y="1142014"/>
            <a:ext cx="1756953" cy="2242249"/>
          </a:xfrm>
          <a:prstGeom prst="rect">
            <a:avLst/>
          </a:prstGeom>
        </p:spPr>
      </p:pic>
      <p:pic>
        <p:nvPicPr>
          <p:cNvPr id="50" name="Image 49">
            <a:extLst>
              <a:ext uri="{FF2B5EF4-FFF2-40B4-BE49-F238E27FC236}">
                <a16:creationId xmlns:a16="http://schemas.microsoft.com/office/drawing/2014/main" id="{97B5DF9E-17F3-161D-3F5C-C4EBE7A7E758}"/>
              </a:ext>
            </a:extLst>
          </p:cNvPr>
          <p:cNvPicPr>
            <a:picLocks noChangeAspect="1"/>
          </p:cNvPicPr>
          <p:nvPr/>
        </p:nvPicPr>
        <p:blipFill>
          <a:blip r:embed="rId8"/>
          <a:srcRect l="18556" t="14347" r="18795" b="21628"/>
          <a:stretch>
            <a:fillRect/>
          </a:stretch>
        </p:blipFill>
        <p:spPr>
          <a:xfrm>
            <a:off x="1215096" y="1194450"/>
            <a:ext cx="2679404" cy="2288977"/>
          </a:xfrm>
          <a:prstGeom prst="rect">
            <a:avLst/>
          </a:prstGeom>
        </p:spPr>
      </p:pic>
      <p:pic>
        <p:nvPicPr>
          <p:cNvPr id="51" name="Image 50">
            <a:extLst>
              <a:ext uri="{FF2B5EF4-FFF2-40B4-BE49-F238E27FC236}">
                <a16:creationId xmlns:a16="http://schemas.microsoft.com/office/drawing/2014/main" id="{A5E6C988-20B1-5908-E76D-8B955AD910C9}"/>
              </a:ext>
            </a:extLst>
          </p:cNvPr>
          <p:cNvPicPr>
            <a:picLocks noChangeAspect="1"/>
          </p:cNvPicPr>
          <p:nvPr/>
        </p:nvPicPr>
        <p:blipFill>
          <a:blip r:embed="rId9"/>
          <a:stretch>
            <a:fillRect/>
          </a:stretch>
        </p:blipFill>
        <p:spPr>
          <a:xfrm>
            <a:off x="1090826" y="4035670"/>
            <a:ext cx="2966185" cy="2224638"/>
          </a:xfrm>
          <a:prstGeom prst="rect">
            <a:avLst/>
          </a:prstGeom>
        </p:spPr>
      </p:pic>
      <p:pic>
        <p:nvPicPr>
          <p:cNvPr id="52" name="Image 51">
            <a:extLst>
              <a:ext uri="{FF2B5EF4-FFF2-40B4-BE49-F238E27FC236}">
                <a16:creationId xmlns:a16="http://schemas.microsoft.com/office/drawing/2014/main" id="{26C0D66B-0E75-E164-6CD7-347ADDD054E1}"/>
              </a:ext>
            </a:extLst>
          </p:cNvPr>
          <p:cNvPicPr>
            <a:picLocks noChangeAspect="1"/>
          </p:cNvPicPr>
          <p:nvPr/>
        </p:nvPicPr>
        <p:blipFill>
          <a:blip r:embed="rId10"/>
          <a:stretch>
            <a:fillRect/>
          </a:stretch>
        </p:blipFill>
        <p:spPr>
          <a:xfrm>
            <a:off x="8492298" y="993150"/>
            <a:ext cx="2146882" cy="2862509"/>
          </a:xfrm>
          <a:prstGeom prst="rect">
            <a:avLst/>
          </a:prstGeom>
        </p:spPr>
      </p:pic>
      <p:pic>
        <p:nvPicPr>
          <p:cNvPr id="53" name="Image 52">
            <a:extLst>
              <a:ext uri="{FF2B5EF4-FFF2-40B4-BE49-F238E27FC236}">
                <a16:creationId xmlns:a16="http://schemas.microsoft.com/office/drawing/2014/main" id="{C097360A-F9EC-9A95-574F-6BA3ACC23B63}"/>
              </a:ext>
            </a:extLst>
          </p:cNvPr>
          <p:cNvPicPr>
            <a:picLocks noChangeAspect="1"/>
          </p:cNvPicPr>
          <p:nvPr/>
        </p:nvPicPr>
        <p:blipFill>
          <a:blip r:embed="rId11"/>
          <a:srcRect l="5021" t="4902" r="62704" b="15142"/>
          <a:stretch>
            <a:fillRect/>
          </a:stretch>
        </p:blipFill>
        <p:spPr>
          <a:xfrm>
            <a:off x="8557603" y="4413922"/>
            <a:ext cx="2016271" cy="1968010"/>
          </a:xfrm>
          <a:prstGeom prst="rect">
            <a:avLst/>
          </a:prstGeom>
        </p:spPr>
      </p:pic>
    </p:spTree>
    <p:extLst>
      <p:ext uri="{BB962C8B-B14F-4D97-AF65-F5344CB8AC3E}">
        <p14:creationId xmlns:p14="http://schemas.microsoft.com/office/powerpoint/2010/main" val="106669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50"/>
                                        <p:tgtEl>
                                          <p:spTgt spid="47"/>
                                        </p:tgtEl>
                                      </p:cBhvr>
                                    </p:animEffect>
                                  </p:childTnLst>
                                </p:cTn>
                              </p:par>
                              <p:par>
                                <p:cTn id="8" presetID="10"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25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50"/>
                                        <p:tgtEl>
                                          <p:spTgt spid="47"/>
                                        </p:tgtEl>
                                      </p:cBhvr>
                                    </p:animEffect>
                                    <p:set>
                                      <p:cBhvr>
                                        <p:cTn id="15" dur="1" fill="hold">
                                          <p:stCondLst>
                                            <p:cond delay="249"/>
                                          </p:stCondLst>
                                        </p:cTn>
                                        <p:tgtEl>
                                          <p:spTgt spid="47"/>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250"/>
                                        <p:tgtEl>
                                          <p:spTgt spid="48"/>
                                        </p:tgtEl>
                                      </p:cBhvr>
                                    </p:animEffect>
                                    <p:set>
                                      <p:cBhvr>
                                        <p:cTn id="18" dur="1" fill="hold">
                                          <p:stCondLst>
                                            <p:cond delay="249"/>
                                          </p:stCondLst>
                                        </p:cTn>
                                        <p:tgtEl>
                                          <p:spTgt spid="4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50"/>
                                        <p:tgtEl>
                                          <p:spTgt spid="44"/>
                                        </p:tgtEl>
                                      </p:cBhvr>
                                    </p:animEffect>
                                  </p:childTnLst>
                                </p:cTn>
                              </p:par>
                              <p:par>
                                <p:cTn id="24" presetID="10" presetClass="entr" presetSubtype="0"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250"/>
                                        <p:tgtEl>
                                          <p:spTgt spid="50"/>
                                        </p:tgtEl>
                                      </p:cBhvr>
                                    </p:animEffect>
                                  </p:childTnLst>
                                </p:cTn>
                              </p:par>
                              <p:par>
                                <p:cTn id="27" presetID="10"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250"/>
                                        <p:tgtEl>
                                          <p:spTgt spid="5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250"/>
                                        <p:tgtEl>
                                          <p:spTgt spid="50"/>
                                        </p:tgtEl>
                                      </p:cBhvr>
                                    </p:animEffect>
                                    <p:set>
                                      <p:cBhvr>
                                        <p:cTn id="34" dur="1" fill="hold">
                                          <p:stCondLst>
                                            <p:cond delay="249"/>
                                          </p:stCondLst>
                                        </p:cTn>
                                        <p:tgtEl>
                                          <p:spTgt spid="50"/>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250"/>
                                        <p:tgtEl>
                                          <p:spTgt spid="51"/>
                                        </p:tgtEl>
                                      </p:cBhvr>
                                    </p:animEffect>
                                    <p:set>
                                      <p:cBhvr>
                                        <p:cTn id="37" dur="1" fill="hold">
                                          <p:stCondLst>
                                            <p:cond delay="249"/>
                                          </p:stCondLst>
                                        </p:cTn>
                                        <p:tgtEl>
                                          <p:spTgt spid="5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250"/>
                                        <p:tgtEl>
                                          <p:spTgt spid="46"/>
                                        </p:tgtEl>
                                      </p:cBhvr>
                                    </p:animEffect>
                                  </p:childTnLst>
                                </p:cTn>
                              </p:par>
                              <p:par>
                                <p:cTn id="43" presetID="10"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50"/>
                                        <p:tgtEl>
                                          <p:spTgt spid="52"/>
                                        </p:tgtEl>
                                      </p:cBhvr>
                                    </p:animEffect>
                                  </p:childTnLst>
                                </p:cTn>
                              </p:par>
                              <p:par>
                                <p:cTn id="46" presetID="10" presetClass="entr" presetSubtype="0"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B2A403-D5A1-C05A-1C9D-2AC5675881E8}"/>
              </a:ext>
            </a:extLst>
          </p:cNvPr>
          <p:cNvSpPr/>
          <p:nvPr/>
        </p:nvSpPr>
        <p:spPr>
          <a:xfrm>
            <a:off x="-2890" y="307"/>
            <a:ext cx="12194890" cy="858395"/>
          </a:xfrm>
          <a:prstGeom prst="rect">
            <a:avLst/>
          </a:prstGeom>
          <a:solidFill>
            <a:srgbClr val="007ADE"/>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50212385-5968-0909-132E-1D66EA44CC2C}"/>
              </a:ext>
            </a:extLst>
          </p:cNvPr>
          <p:cNvSpPr>
            <a:spLocks noGrp="1"/>
          </p:cNvSpPr>
          <p:nvPr>
            <p:ph idx="1"/>
          </p:nvPr>
        </p:nvSpPr>
        <p:spPr/>
        <p:txBody>
          <a:bodyPr/>
          <a:lstStyle/>
          <a:p>
            <a:pPr marL="0" indent="0">
              <a:buNone/>
            </a:pPr>
            <a:r>
              <a:rPr lang="en-US" dirty="0"/>
              <a:t>GWD requirements</a:t>
            </a:r>
          </a:p>
          <a:p>
            <a:pPr marL="0" indent="0">
              <a:buNone/>
            </a:pPr>
            <a:r>
              <a:rPr lang="en-US" dirty="0"/>
              <a:t>Traditional scheme</a:t>
            </a:r>
          </a:p>
          <a:p>
            <a:pPr marL="0" indent="0">
              <a:buNone/>
            </a:pPr>
            <a:r>
              <a:rPr lang="en-US" dirty="0"/>
              <a:t>Non-demolition scheme via radiation pressure</a:t>
            </a:r>
          </a:p>
          <a:p>
            <a:pPr marL="0" indent="0">
              <a:buNone/>
            </a:pPr>
            <a:r>
              <a:rPr lang="en-US" dirty="0"/>
              <a:t>Experiment in Artemis</a:t>
            </a:r>
            <a:endParaRPr lang="fr-FR" dirty="0"/>
          </a:p>
        </p:txBody>
      </p:sp>
      <p:sp>
        <p:nvSpPr>
          <p:cNvPr id="4" name="Espace réservé du numéro de diapositive 3">
            <a:extLst>
              <a:ext uri="{FF2B5EF4-FFF2-40B4-BE49-F238E27FC236}">
                <a16:creationId xmlns:a16="http://schemas.microsoft.com/office/drawing/2014/main" id="{5532B951-13A1-49A6-628F-7CB07237B2C6}"/>
              </a:ext>
            </a:extLst>
          </p:cNvPr>
          <p:cNvSpPr>
            <a:spLocks noGrp="1"/>
          </p:cNvSpPr>
          <p:nvPr>
            <p:ph type="sldNum" sz="quarter" idx="12"/>
          </p:nvPr>
        </p:nvSpPr>
        <p:spPr/>
        <p:txBody>
          <a:bodyPr/>
          <a:lstStyle/>
          <a:p>
            <a:fld id="{6C84497F-A4E2-4B14-A8AE-2EEEAA6F43D4}" type="slidenum">
              <a:rPr lang="en-DE" smtClean="0"/>
              <a:t>17</a:t>
            </a:fld>
            <a:endParaRPr lang="en-DE" dirty="0"/>
          </a:p>
        </p:txBody>
      </p:sp>
      <p:grpSp>
        <p:nvGrpSpPr>
          <p:cNvPr id="25" name="Groupe 24">
            <a:extLst>
              <a:ext uri="{FF2B5EF4-FFF2-40B4-BE49-F238E27FC236}">
                <a16:creationId xmlns:a16="http://schemas.microsoft.com/office/drawing/2014/main" id="{FD877B8E-C964-1DAB-E25B-68184B9A6EF7}"/>
              </a:ext>
            </a:extLst>
          </p:cNvPr>
          <p:cNvGrpSpPr/>
          <p:nvPr/>
        </p:nvGrpSpPr>
        <p:grpSpPr>
          <a:xfrm>
            <a:off x="5563637" y="1079603"/>
            <a:ext cx="6093926" cy="2672094"/>
            <a:chOff x="6096000" y="1273461"/>
            <a:chExt cx="6093926" cy="2672094"/>
          </a:xfrm>
        </p:grpSpPr>
        <p:pic>
          <p:nvPicPr>
            <p:cNvPr id="26" name="Picture 23">
              <a:extLst>
                <a:ext uri="{FF2B5EF4-FFF2-40B4-BE49-F238E27FC236}">
                  <a16:creationId xmlns:a16="http://schemas.microsoft.com/office/drawing/2014/main" id="{43BBDBFF-01C6-CD44-7EC7-1B2CF3ACF124}"/>
                </a:ext>
              </a:extLst>
            </p:cNvPr>
            <p:cNvPicPr>
              <a:picLocks noChangeAspect="1"/>
            </p:cNvPicPr>
            <p:nvPr/>
          </p:nvPicPr>
          <p:blipFill>
            <a:blip r:embed="rId3"/>
            <a:stretch>
              <a:fillRect/>
            </a:stretch>
          </p:blipFill>
          <p:spPr>
            <a:xfrm>
              <a:off x="6096000" y="1406847"/>
              <a:ext cx="6093926" cy="2538708"/>
            </a:xfrm>
            <a:prstGeom prst="rect">
              <a:avLst/>
            </a:prstGeom>
          </p:spPr>
        </p:pic>
        <p:grpSp>
          <p:nvGrpSpPr>
            <p:cNvPr id="27" name="Group 20">
              <a:extLst>
                <a:ext uri="{FF2B5EF4-FFF2-40B4-BE49-F238E27FC236}">
                  <a16:creationId xmlns:a16="http://schemas.microsoft.com/office/drawing/2014/main" id="{DE58B996-5D35-487A-E4BA-C18237421AA7}"/>
                </a:ext>
              </a:extLst>
            </p:cNvPr>
            <p:cNvGrpSpPr/>
            <p:nvPr/>
          </p:nvGrpSpPr>
          <p:grpSpPr>
            <a:xfrm>
              <a:off x="6410970" y="1273461"/>
              <a:ext cx="5361264" cy="2000655"/>
              <a:chOff x="420822" y="1059665"/>
              <a:chExt cx="5361264" cy="2000655"/>
            </a:xfrm>
          </p:grpSpPr>
          <mc:AlternateContent xmlns:mc="http://schemas.openxmlformats.org/markup-compatibility/2006" xmlns:a14="http://schemas.microsoft.com/office/drawing/2010/main">
            <mc:Choice Requires="a14">
              <p:sp>
                <p:nvSpPr>
                  <p:cNvPr id="28" name="TextBox 7">
                    <a:extLst>
                      <a:ext uri="{FF2B5EF4-FFF2-40B4-BE49-F238E27FC236}">
                        <a16:creationId xmlns:a16="http://schemas.microsoft.com/office/drawing/2014/main" id="{2E12030D-1C76-362C-EB4E-75725B86579B}"/>
                      </a:ext>
                    </a:extLst>
                  </p:cNvPr>
                  <p:cNvSpPr txBox="1"/>
                  <p:nvPr/>
                </p:nvSpPr>
                <p:spPr>
                  <a:xfrm>
                    <a:off x="1406872" y="1557885"/>
                    <a:ext cx="305084" cy="246221"/>
                  </a:xfrm>
                  <a:prstGeom prst="rect">
                    <a:avLst/>
                  </a:prstGeom>
                  <a:noFill/>
                </p:spPr>
                <p:txBody>
                  <a:bodyPr wrap="none" lIns="0" tIns="0" rIns="0" bIns="0" rtlCol="0">
                    <a:spAutoFit/>
                  </a:bodyPr>
                  <a:lstStyle/>
                  <a:p>
                    <a:pPr algn="ctr"/>
                    <a14:m>
                      <m:oMathPara xmlns:m="http://schemas.openxmlformats.org/officeDocument/2006/math">
                        <m:o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m:rPr>
                                  <m:sty m:val="p"/>
                                </m:rPr>
                                <a:rPr lang="en-GB" sz="1600" b="0" i="0" smtClean="0">
                                  <a:latin typeface="Cambria Math" panose="02040503050406030204" pitchFamily="18" charset="0"/>
                                </a:rPr>
                                <m:t>fr</m:t>
                              </m:r>
                            </m:sub>
                          </m:sSub>
                        </m:oMath>
                      </m:oMathPara>
                    </a14:m>
                    <a:endParaRPr lang="en-DE" sz="1600" dirty="0">
                      <a:latin typeface="Calibri" panose="020F0502020204030204" pitchFamily="34" charset="0"/>
                    </a:endParaRPr>
                  </a:p>
                </p:txBody>
              </p:sp>
            </mc:Choice>
            <mc:Fallback xmlns="">
              <p:sp>
                <p:nvSpPr>
                  <p:cNvPr id="8" name="TextBox 7">
                    <a:extLst>
                      <a:ext uri="{FF2B5EF4-FFF2-40B4-BE49-F238E27FC236}">
                        <a16:creationId xmlns:a16="http://schemas.microsoft.com/office/drawing/2014/main" id="{67F08285-31C4-4C42-A6B1-D8D623B65C70}"/>
                      </a:ext>
                    </a:extLst>
                  </p:cNvPr>
                  <p:cNvSpPr txBox="1">
                    <a:spLocks noRot="1" noChangeAspect="1" noMove="1" noResize="1" noEditPoints="1" noAdjustHandles="1" noChangeArrowheads="1" noChangeShapeType="1" noTextEdit="1"/>
                  </p:cNvSpPr>
                  <p:nvPr/>
                </p:nvSpPr>
                <p:spPr>
                  <a:xfrm>
                    <a:off x="1406872" y="1557885"/>
                    <a:ext cx="305084" cy="246221"/>
                  </a:xfrm>
                  <a:prstGeom prst="rect">
                    <a:avLst/>
                  </a:prstGeom>
                  <a:blipFill>
                    <a:blip r:embed="rId5"/>
                    <a:stretch>
                      <a:fillRect l="-24000" b="-17500"/>
                    </a:stretch>
                  </a:blipFill>
                </p:spPr>
                <p:txBody>
                  <a:bodyPr/>
                  <a:lstStyle/>
                  <a:p>
                    <a:r>
                      <a:rPr lang="en-DE">
                        <a:noFill/>
                      </a:rPr>
                      <a:t> </a:t>
                    </a:r>
                  </a:p>
                </p:txBody>
              </p:sp>
            </mc:Fallback>
          </mc:AlternateContent>
          <p:sp>
            <p:nvSpPr>
              <p:cNvPr id="29" name="TextBox 8">
                <a:extLst>
                  <a:ext uri="{FF2B5EF4-FFF2-40B4-BE49-F238E27FC236}">
                    <a16:creationId xmlns:a16="http://schemas.microsoft.com/office/drawing/2014/main" id="{F3CDD594-505A-3D77-F097-1ADDB7BA23A4}"/>
                  </a:ext>
                </a:extLst>
              </p:cNvPr>
              <p:cNvSpPr txBox="1"/>
              <p:nvPr/>
            </p:nvSpPr>
            <p:spPr>
              <a:xfrm>
                <a:off x="420822" y="1381857"/>
                <a:ext cx="583813" cy="338554"/>
              </a:xfrm>
              <a:prstGeom prst="rect">
                <a:avLst/>
              </a:prstGeom>
              <a:noFill/>
            </p:spPr>
            <p:txBody>
              <a:bodyPr wrap="none" rtlCol="0">
                <a:spAutoFit/>
              </a:bodyPr>
              <a:lstStyle/>
              <a:p>
                <a:pPr algn="ctr"/>
                <a:r>
                  <a:rPr lang="en-GB" sz="1600" dirty="0">
                    <a:latin typeface="Calibri" panose="020F0502020204030204" pitchFamily="34" charset="0"/>
                  </a:rPr>
                  <a:t>laser</a:t>
                </a:r>
                <a:endParaRPr lang="en-DE" sz="1600" dirty="0">
                  <a:latin typeface="Calibri" panose="020F0502020204030204" pitchFamily="34" charset="0"/>
                </a:endParaRPr>
              </a:p>
            </p:txBody>
          </p:sp>
          <p:sp>
            <p:nvSpPr>
              <p:cNvPr id="30" name="TextBox 9">
                <a:extLst>
                  <a:ext uri="{FF2B5EF4-FFF2-40B4-BE49-F238E27FC236}">
                    <a16:creationId xmlns:a16="http://schemas.microsoft.com/office/drawing/2014/main" id="{17D5BE42-FFD2-CB56-BB87-F4F5E280D9E4}"/>
                  </a:ext>
                </a:extLst>
              </p:cNvPr>
              <p:cNvSpPr txBox="1"/>
              <p:nvPr/>
            </p:nvSpPr>
            <p:spPr>
              <a:xfrm>
                <a:off x="1806476" y="1119584"/>
                <a:ext cx="1021276" cy="584775"/>
              </a:xfrm>
              <a:prstGeom prst="rect">
                <a:avLst/>
              </a:prstGeom>
              <a:noFill/>
            </p:spPr>
            <p:txBody>
              <a:bodyPr wrap="square" rtlCol="0">
                <a:spAutoFit/>
              </a:bodyPr>
              <a:lstStyle/>
              <a:p>
                <a:pPr algn="ctr"/>
                <a:r>
                  <a:rPr lang="en-GB" sz="1600" dirty="0">
                    <a:latin typeface="Calibri" panose="020F0502020204030204" pitchFamily="34" charset="0"/>
                  </a:rPr>
                  <a:t>power actuator</a:t>
                </a:r>
                <a:endParaRPr lang="en-DE" sz="1600" dirty="0">
                  <a:latin typeface="Calibri" panose="020F0502020204030204" pitchFamily="34" charset="0"/>
                </a:endParaRPr>
              </a:p>
            </p:txBody>
          </p:sp>
          <p:sp>
            <p:nvSpPr>
              <p:cNvPr id="31" name="TextBox 10">
                <a:extLst>
                  <a:ext uri="{FF2B5EF4-FFF2-40B4-BE49-F238E27FC236}">
                    <a16:creationId xmlns:a16="http://schemas.microsoft.com/office/drawing/2014/main" id="{66AB0847-C181-AC1D-2EDC-D9CF83229E9B}"/>
                  </a:ext>
                </a:extLst>
              </p:cNvPr>
              <p:cNvSpPr txBox="1"/>
              <p:nvPr/>
            </p:nvSpPr>
            <p:spPr>
              <a:xfrm>
                <a:off x="3676209" y="1059665"/>
                <a:ext cx="813214" cy="584775"/>
              </a:xfrm>
              <a:prstGeom prst="rect">
                <a:avLst/>
              </a:prstGeom>
              <a:noFill/>
            </p:spPr>
            <p:txBody>
              <a:bodyPr wrap="square" rtlCol="0">
                <a:spAutoFit/>
              </a:bodyPr>
              <a:lstStyle/>
              <a:p>
                <a:pPr algn="ctr"/>
                <a:r>
                  <a:rPr lang="en-GB" sz="1600" dirty="0">
                    <a:latin typeface="Calibri" panose="020F0502020204030204" pitchFamily="34" charset="0"/>
                  </a:rPr>
                  <a:t>beam splitter</a:t>
                </a:r>
                <a:endParaRPr lang="en-DE" sz="160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32" name="TextBox 12">
                    <a:extLst>
                      <a:ext uri="{FF2B5EF4-FFF2-40B4-BE49-F238E27FC236}">
                        <a16:creationId xmlns:a16="http://schemas.microsoft.com/office/drawing/2014/main" id="{B421CB9D-4B91-BD32-2EDE-63E5DB6FA728}"/>
                      </a:ext>
                    </a:extLst>
                  </p:cNvPr>
                  <p:cNvSpPr txBox="1"/>
                  <p:nvPr/>
                </p:nvSpPr>
                <p:spPr>
                  <a:xfrm>
                    <a:off x="3635216" y="2589550"/>
                    <a:ext cx="274627" cy="246221"/>
                  </a:xfrm>
                  <a:prstGeom prst="rect">
                    <a:avLst/>
                  </a:prstGeom>
                  <a:noFill/>
                </p:spPr>
                <p:txBody>
                  <a:bodyPr wrap="none" lIns="0" tIns="0" rIns="0" bIns="0" rtlCol="0">
                    <a:spAutoFit/>
                  </a:bodyPr>
                  <a:lstStyle/>
                  <a:p>
                    <a:pPr algn="ctr"/>
                    <a14:m>
                      <m:oMathPara xmlns:m="http://schemas.openxmlformats.org/officeDocument/2006/math">
                        <m:o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m:rPr>
                                  <m:sty m:val="p"/>
                                </m:rPr>
                                <a:rPr lang="en-GB" sz="1600" b="0" i="0" smtClean="0">
                                  <a:latin typeface="Cambria Math" panose="02040503050406030204" pitchFamily="18" charset="0"/>
                                </a:rPr>
                                <m:t>d</m:t>
                              </m:r>
                            </m:sub>
                          </m:sSub>
                        </m:oMath>
                      </m:oMathPara>
                    </a14:m>
                    <a:endParaRPr lang="en-DE" sz="1600" dirty="0">
                      <a:latin typeface="Calibri" panose="020F0502020204030204" pitchFamily="34" charset="0"/>
                    </a:endParaRPr>
                  </a:p>
                </p:txBody>
              </p:sp>
            </mc:Choice>
            <mc:Fallback xmlns="">
              <p:sp>
                <p:nvSpPr>
                  <p:cNvPr id="13" name="TextBox 12">
                    <a:extLst>
                      <a:ext uri="{FF2B5EF4-FFF2-40B4-BE49-F238E27FC236}">
                        <a16:creationId xmlns:a16="http://schemas.microsoft.com/office/drawing/2014/main" id="{9B8D5669-4E9C-45C8-A760-F421B20B7AA8}"/>
                      </a:ext>
                    </a:extLst>
                  </p:cNvPr>
                  <p:cNvSpPr txBox="1">
                    <a:spLocks noRot="1" noChangeAspect="1" noMove="1" noResize="1" noEditPoints="1" noAdjustHandles="1" noChangeArrowheads="1" noChangeShapeType="1" noTextEdit="1"/>
                  </p:cNvSpPr>
                  <p:nvPr/>
                </p:nvSpPr>
                <p:spPr>
                  <a:xfrm>
                    <a:off x="3635216" y="2589550"/>
                    <a:ext cx="274627" cy="246221"/>
                  </a:xfrm>
                  <a:prstGeom prst="rect">
                    <a:avLst/>
                  </a:prstGeom>
                  <a:blipFill>
                    <a:blip r:embed="rId6"/>
                    <a:stretch>
                      <a:fillRect l="-24444" b="-17500"/>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33" name="TextBox 13">
                    <a:extLst>
                      <a:ext uri="{FF2B5EF4-FFF2-40B4-BE49-F238E27FC236}">
                        <a16:creationId xmlns:a16="http://schemas.microsoft.com/office/drawing/2014/main" id="{3453104A-B305-39A6-590C-5F8DBD278957}"/>
                      </a:ext>
                    </a:extLst>
                  </p:cNvPr>
                  <p:cNvSpPr txBox="1"/>
                  <p:nvPr/>
                </p:nvSpPr>
                <p:spPr>
                  <a:xfrm>
                    <a:off x="4933142" y="1622659"/>
                    <a:ext cx="409278" cy="246221"/>
                  </a:xfrm>
                  <a:prstGeom prst="rect">
                    <a:avLst/>
                  </a:prstGeom>
                  <a:noFill/>
                </p:spPr>
                <p:txBody>
                  <a:bodyPr wrap="none" lIns="0" tIns="0" rIns="0" bIns="0" rtlCol="0">
                    <a:spAutoFit/>
                  </a:bodyPr>
                  <a:lstStyle/>
                  <a:p>
                    <a:pPr algn="ctr"/>
                    <a14:m>
                      <m:oMathPara xmlns:m="http://schemas.openxmlformats.org/officeDocument/2006/math">
                        <m:o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m:rPr>
                                  <m:sty m:val="p"/>
                                </m:rPr>
                                <a:rPr lang="en-GB" sz="1600" b="0" i="0" smtClean="0">
                                  <a:latin typeface="Cambria Math" panose="02040503050406030204" pitchFamily="18" charset="0"/>
                                </a:rPr>
                                <m:t>ool</m:t>
                              </m:r>
                            </m:sub>
                          </m:sSub>
                        </m:oMath>
                      </m:oMathPara>
                    </a14:m>
                    <a:endParaRPr lang="en-DE" sz="1600" dirty="0">
                      <a:latin typeface="Calibri" panose="020F0502020204030204" pitchFamily="34" charset="0"/>
                    </a:endParaRPr>
                  </a:p>
                </p:txBody>
              </p:sp>
            </mc:Choice>
            <mc:Fallback xmlns="">
              <p:sp>
                <p:nvSpPr>
                  <p:cNvPr id="14" name="TextBox 13">
                    <a:extLst>
                      <a:ext uri="{FF2B5EF4-FFF2-40B4-BE49-F238E27FC236}">
                        <a16:creationId xmlns:a16="http://schemas.microsoft.com/office/drawing/2014/main" id="{EAE4FF90-A442-44C8-802E-B2634141E058}"/>
                      </a:ext>
                    </a:extLst>
                  </p:cNvPr>
                  <p:cNvSpPr txBox="1">
                    <a:spLocks noRot="1" noChangeAspect="1" noMove="1" noResize="1" noEditPoints="1" noAdjustHandles="1" noChangeArrowheads="1" noChangeShapeType="1" noTextEdit="1"/>
                  </p:cNvSpPr>
                  <p:nvPr/>
                </p:nvSpPr>
                <p:spPr>
                  <a:xfrm>
                    <a:off x="4933142" y="1622659"/>
                    <a:ext cx="409278" cy="246221"/>
                  </a:xfrm>
                  <a:prstGeom prst="rect">
                    <a:avLst/>
                  </a:prstGeom>
                  <a:blipFill>
                    <a:blip r:embed="rId7"/>
                    <a:stretch>
                      <a:fillRect l="-16418" b="-14634"/>
                    </a:stretch>
                  </a:blipFill>
                </p:spPr>
                <p:txBody>
                  <a:bodyPr/>
                  <a:lstStyle/>
                  <a:p>
                    <a:r>
                      <a:rPr lang="en-DE">
                        <a:noFill/>
                      </a:rPr>
                      <a:t> </a:t>
                    </a:r>
                  </a:p>
                </p:txBody>
              </p:sp>
            </mc:Fallback>
          </mc:AlternateContent>
          <p:sp>
            <p:nvSpPr>
              <p:cNvPr id="34" name="TextBox 14">
                <a:extLst>
                  <a:ext uri="{FF2B5EF4-FFF2-40B4-BE49-F238E27FC236}">
                    <a16:creationId xmlns:a16="http://schemas.microsoft.com/office/drawing/2014/main" id="{6A107DE4-6BEC-2005-0D51-8F09A5B692A5}"/>
                  </a:ext>
                </a:extLst>
              </p:cNvPr>
              <p:cNvSpPr txBox="1"/>
              <p:nvPr/>
            </p:nvSpPr>
            <p:spPr>
              <a:xfrm>
                <a:off x="4483658" y="2004775"/>
                <a:ext cx="1298428" cy="584775"/>
              </a:xfrm>
              <a:prstGeom prst="rect">
                <a:avLst/>
              </a:prstGeom>
              <a:noFill/>
            </p:spPr>
            <p:txBody>
              <a:bodyPr wrap="square" rtlCol="0">
                <a:spAutoFit/>
              </a:bodyPr>
              <a:lstStyle/>
              <a:p>
                <a:pPr algn="ctr"/>
                <a:r>
                  <a:rPr lang="en-GB" sz="1600" dirty="0">
                    <a:latin typeface="Calibri" panose="020F0502020204030204" pitchFamily="34" charset="0"/>
                  </a:rPr>
                  <a:t>out-of-loop beam</a:t>
                </a:r>
                <a:endParaRPr lang="en-DE" sz="1600" dirty="0">
                  <a:latin typeface="Calibri" panose="020F0502020204030204" pitchFamily="34" charset="0"/>
                </a:endParaRPr>
              </a:p>
            </p:txBody>
          </p:sp>
          <p:sp>
            <p:nvSpPr>
              <p:cNvPr id="35" name="TextBox 16">
                <a:extLst>
                  <a:ext uri="{FF2B5EF4-FFF2-40B4-BE49-F238E27FC236}">
                    <a16:creationId xmlns:a16="http://schemas.microsoft.com/office/drawing/2014/main" id="{34D1ABAB-C34C-4F5E-BDCB-0BBD754EF2F6}"/>
                  </a:ext>
                </a:extLst>
              </p:cNvPr>
              <p:cNvSpPr txBox="1"/>
              <p:nvPr/>
            </p:nvSpPr>
            <p:spPr>
              <a:xfrm>
                <a:off x="910797" y="2475545"/>
                <a:ext cx="1202177" cy="584775"/>
              </a:xfrm>
              <a:prstGeom prst="rect">
                <a:avLst/>
              </a:prstGeom>
              <a:noFill/>
            </p:spPr>
            <p:txBody>
              <a:bodyPr wrap="square" rtlCol="0">
                <a:spAutoFit/>
              </a:bodyPr>
              <a:lstStyle/>
              <a:p>
                <a:pPr algn="ctr"/>
                <a:r>
                  <a:rPr lang="en-GB" sz="1600" dirty="0">
                    <a:latin typeface="Calibri" panose="020F0502020204030204" pitchFamily="34" charset="0"/>
                  </a:rPr>
                  <a:t>feedback controller</a:t>
                </a:r>
                <a:endParaRPr lang="en-DE" sz="1600" dirty="0">
                  <a:latin typeface="Calibri" panose="020F0502020204030204" pitchFamily="34" charset="0"/>
                </a:endParaRPr>
              </a:p>
            </p:txBody>
          </p:sp>
        </p:grpSp>
      </p:grpSp>
      <p:grpSp>
        <p:nvGrpSpPr>
          <p:cNvPr id="36" name="Groupe 35">
            <a:extLst>
              <a:ext uri="{FF2B5EF4-FFF2-40B4-BE49-F238E27FC236}">
                <a16:creationId xmlns:a16="http://schemas.microsoft.com/office/drawing/2014/main" id="{4352BA1A-7598-FC71-BC2C-E04207354ED6}"/>
              </a:ext>
            </a:extLst>
          </p:cNvPr>
          <p:cNvGrpSpPr/>
          <p:nvPr/>
        </p:nvGrpSpPr>
        <p:grpSpPr>
          <a:xfrm>
            <a:off x="7350079" y="1320804"/>
            <a:ext cx="4397409" cy="3791002"/>
            <a:chOff x="175784" y="1440000"/>
            <a:chExt cx="5830334" cy="5026325"/>
          </a:xfrm>
        </p:grpSpPr>
        <p:grpSp>
          <p:nvGrpSpPr>
            <p:cNvPr id="37" name="Groupe 36">
              <a:extLst>
                <a:ext uri="{FF2B5EF4-FFF2-40B4-BE49-F238E27FC236}">
                  <a16:creationId xmlns:a16="http://schemas.microsoft.com/office/drawing/2014/main" id="{DB6D3E47-AC63-9C06-F3FB-D0B3D3D897F2}"/>
                </a:ext>
              </a:extLst>
            </p:cNvPr>
            <p:cNvGrpSpPr/>
            <p:nvPr/>
          </p:nvGrpSpPr>
          <p:grpSpPr>
            <a:xfrm>
              <a:off x="175784" y="1440000"/>
              <a:ext cx="5830334" cy="5026325"/>
              <a:chOff x="578907" y="1440000"/>
              <a:chExt cx="5830334" cy="5026325"/>
            </a:xfrm>
          </p:grpSpPr>
          <p:pic>
            <p:nvPicPr>
              <p:cNvPr id="39" name="Picture 15">
                <a:extLst>
                  <a:ext uri="{FF2B5EF4-FFF2-40B4-BE49-F238E27FC236}">
                    <a16:creationId xmlns:a16="http://schemas.microsoft.com/office/drawing/2014/main" id="{D440CD84-4911-9CDF-5CD2-B1BDB2A44ED6}"/>
                  </a:ext>
                </a:extLst>
              </p:cNvPr>
              <p:cNvPicPr>
                <a:picLocks noChangeAspect="1"/>
              </p:cNvPicPr>
              <p:nvPr/>
            </p:nvPicPr>
            <p:blipFill>
              <a:blip r:embed="rId8"/>
              <a:stretch>
                <a:fillRect/>
              </a:stretch>
            </p:blipFill>
            <p:spPr>
              <a:xfrm>
                <a:off x="720000" y="1440000"/>
                <a:ext cx="5588325" cy="4680000"/>
              </a:xfrm>
              <a:prstGeom prst="rect">
                <a:avLst/>
              </a:prstGeom>
              <a:solidFill>
                <a:schemeClr val="bg1"/>
              </a:solidFill>
            </p:spPr>
          </p:pic>
          <p:grpSp>
            <p:nvGrpSpPr>
              <p:cNvPr id="40" name="Group 23">
                <a:extLst>
                  <a:ext uri="{FF2B5EF4-FFF2-40B4-BE49-F238E27FC236}">
                    <a16:creationId xmlns:a16="http://schemas.microsoft.com/office/drawing/2014/main" id="{98173AEB-0BA3-927B-66DC-3789D2BFC66E}"/>
                  </a:ext>
                </a:extLst>
              </p:cNvPr>
              <p:cNvGrpSpPr/>
              <p:nvPr/>
            </p:nvGrpSpPr>
            <p:grpSpPr>
              <a:xfrm>
                <a:off x="578907" y="2087803"/>
                <a:ext cx="1399175" cy="1231176"/>
                <a:chOff x="578907" y="2087803"/>
                <a:chExt cx="1399175" cy="1231176"/>
              </a:xfrm>
            </p:grpSpPr>
            <p:pic>
              <p:nvPicPr>
                <p:cNvPr id="42" name="Picture 24">
                  <a:extLst>
                    <a:ext uri="{FF2B5EF4-FFF2-40B4-BE49-F238E27FC236}">
                      <a16:creationId xmlns:a16="http://schemas.microsoft.com/office/drawing/2014/main" id="{83F6ED94-76F1-CC5A-5827-F5526DDC5149}"/>
                    </a:ext>
                  </a:extLst>
                </p:cNvPr>
                <p:cNvPicPr>
                  <a:picLocks noChangeAspect="1"/>
                </p:cNvPicPr>
                <p:nvPr/>
              </p:nvPicPr>
              <p:blipFill>
                <a:blip r:embed="rId9"/>
                <a:stretch>
                  <a:fillRect/>
                </a:stretch>
              </p:blipFill>
              <p:spPr>
                <a:xfrm>
                  <a:off x="578907" y="2087803"/>
                  <a:ext cx="1312438" cy="1003744"/>
                </a:xfrm>
                <a:prstGeom prst="rect">
                  <a:avLst/>
                </a:prstGeom>
              </p:spPr>
            </p:pic>
            <p:cxnSp>
              <p:nvCxnSpPr>
                <p:cNvPr id="43" name="Straight Arrow Connector 26">
                  <a:extLst>
                    <a:ext uri="{FF2B5EF4-FFF2-40B4-BE49-F238E27FC236}">
                      <a16:creationId xmlns:a16="http://schemas.microsoft.com/office/drawing/2014/main" id="{78EAC3EF-3D2B-3E2C-5658-7A929F11E968}"/>
                    </a:ext>
                  </a:extLst>
                </p:cNvPr>
                <p:cNvCxnSpPr>
                  <a:cxnSpLocks/>
                </p:cNvCxnSpPr>
                <p:nvPr/>
              </p:nvCxnSpPr>
              <p:spPr>
                <a:xfrm>
                  <a:off x="1753714" y="2949647"/>
                  <a:ext cx="224368" cy="369332"/>
                </a:xfrm>
                <a:prstGeom prst="straightConnector1">
                  <a:avLst/>
                </a:prstGeom>
                <a:ln w="28575">
                  <a:solidFill>
                    <a:srgbClr val="002060"/>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41" name="Picture 28">
                <a:extLst>
                  <a:ext uri="{FF2B5EF4-FFF2-40B4-BE49-F238E27FC236}">
                    <a16:creationId xmlns:a16="http://schemas.microsoft.com/office/drawing/2014/main" id="{83FB067B-EBDC-4ADC-0070-54224258B9F3}"/>
                  </a:ext>
                </a:extLst>
              </p:cNvPr>
              <p:cNvPicPr>
                <a:picLocks noChangeAspect="1"/>
              </p:cNvPicPr>
              <p:nvPr/>
            </p:nvPicPr>
            <p:blipFill>
              <a:blip r:embed="rId10"/>
              <a:stretch>
                <a:fillRect/>
              </a:stretch>
            </p:blipFill>
            <p:spPr>
              <a:xfrm>
                <a:off x="3244287" y="4045787"/>
                <a:ext cx="3164954" cy="2420538"/>
              </a:xfrm>
              <a:prstGeom prst="rect">
                <a:avLst/>
              </a:prstGeom>
            </p:spPr>
          </p:pic>
        </p:grpSp>
        <p:sp>
          <p:nvSpPr>
            <p:cNvPr id="38" name="ZoneTexte 37">
              <a:extLst>
                <a:ext uri="{FF2B5EF4-FFF2-40B4-BE49-F238E27FC236}">
                  <a16:creationId xmlns:a16="http://schemas.microsoft.com/office/drawing/2014/main" id="{802CAD38-D416-A849-0AC6-F98C3A9E9C67}"/>
                </a:ext>
              </a:extLst>
            </p:cNvPr>
            <p:cNvSpPr txBox="1"/>
            <p:nvPr/>
          </p:nvSpPr>
          <p:spPr>
            <a:xfrm>
              <a:off x="175784" y="1860371"/>
              <a:ext cx="1332865" cy="369332"/>
            </a:xfrm>
            <a:prstGeom prst="rect">
              <a:avLst/>
            </a:prstGeom>
            <a:noFill/>
          </p:spPr>
          <p:txBody>
            <a:bodyPr wrap="none" rtlCol="0">
              <a:spAutoFit/>
            </a:bodyPr>
            <a:lstStyle/>
            <a:p>
              <a:r>
                <a:rPr lang="en-US" dirty="0"/>
                <a:t>Power noise</a:t>
              </a:r>
              <a:endParaRPr lang="fr-FR" dirty="0"/>
            </a:p>
          </p:txBody>
        </p:sp>
      </p:grpSp>
      <p:pic>
        <p:nvPicPr>
          <p:cNvPr id="45" name="Image 44">
            <a:extLst>
              <a:ext uri="{FF2B5EF4-FFF2-40B4-BE49-F238E27FC236}">
                <a16:creationId xmlns:a16="http://schemas.microsoft.com/office/drawing/2014/main" id="{FEB25B4E-E61D-3B97-9822-0E940E76F47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43771" y="3980261"/>
            <a:ext cx="6469672" cy="2485785"/>
          </a:xfrm>
          <a:prstGeom prst="rect">
            <a:avLst/>
          </a:prstGeom>
        </p:spPr>
      </p:pic>
      <p:pic>
        <p:nvPicPr>
          <p:cNvPr id="46" name="Image 45">
            <a:extLst>
              <a:ext uri="{FF2B5EF4-FFF2-40B4-BE49-F238E27FC236}">
                <a16:creationId xmlns:a16="http://schemas.microsoft.com/office/drawing/2014/main" id="{634E28CB-7F13-62D6-6DE9-024480997BB8}"/>
              </a:ext>
            </a:extLst>
          </p:cNvPr>
          <p:cNvPicPr>
            <a:picLocks noChangeAspect="1"/>
          </p:cNvPicPr>
          <p:nvPr/>
        </p:nvPicPr>
        <p:blipFill>
          <a:blip r:embed="rId12"/>
          <a:stretch>
            <a:fillRect/>
          </a:stretch>
        </p:blipFill>
        <p:spPr>
          <a:xfrm>
            <a:off x="6409823" y="3818518"/>
            <a:ext cx="1710181" cy="2514970"/>
          </a:xfrm>
          <a:prstGeom prst="rect">
            <a:avLst/>
          </a:prstGeom>
        </p:spPr>
      </p:pic>
      <p:pic>
        <p:nvPicPr>
          <p:cNvPr id="47" name="Image 46">
            <a:extLst>
              <a:ext uri="{FF2B5EF4-FFF2-40B4-BE49-F238E27FC236}">
                <a16:creationId xmlns:a16="http://schemas.microsoft.com/office/drawing/2014/main" id="{9369083C-BB46-9538-F7CA-983999F85B1B}"/>
              </a:ext>
            </a:extLst>
          </p:cNvPr>
          <p:cNvPicPr>
            <a:picLocks noChangeAspect="1"/>
          </p:cNvPicPr>
          <p:nvPr/>
        </p:nvPicPr>
        <p:blipFill>
          <a:blip r:embed="rId13"/>
          <a:stretch>
            <a:fillRect/>
          </a:stretch>
        </p:blipFill>
        <p:spPr>
          <a:xfrm>
            <a:off x="8730916" y="3818518"/>
            <a:ext cx="1970648" cy="2514970"/>
          </a:xfrm>
          <a:prstGeom prst="rect">
            <a:avLst/>
          </a:prstGeom>
        </p:spPr>
      </p:pic>
      <p:sp>
        <p:nvSpPr>
          <p:cNvPr id="51" name="ZoneTexte 50">
            <a:extLst>
              <a:ext uri="{FF2B5EF4-FFF2-40B4-BE49-F238E27FC236}">
                <a16:creationId xmlns:a16="http://schemas.microsoft.com/office/drawing/2014/main" id="{71AB324F-AB69-3CFA-E9CE-ACD21596CEC2}"/>
              </a:ext>
            </a:extLst>
          </p:cNvPr>
          <p:cNvSpPr txBox="1"/>
          <p:nvPr/>
        </p:nvSpPr>
        <p:spPr>
          <a:xfrm>
            <a:off x="543985" y="0"/>
            <a:ext cx="2367508" cy="769441"/>
          </a:xfrm>
          <a:prstGeom prst="rect">
            <a:avLst/>
          </a:prstGeom>
          <a:noFill/>
        </p:spPr>
        <p:txBody>
          <a:bodyPr wrap="none" rtlCol="0">
            <a:spAutoFit/>
          </a:bodyPr>
          <a:lstStyle/>
          <a:p>
            <a:r>
              <a:rPr lang="en-US" sz="4400" dirty="0"/>
              <a:t>Summary</a:t>
            </a:r>
            <a:endParaRPr lang="fr-FR" sz="4400" dirty="0"/>
          </a:p>
        </p:txBody>
      </p:sp>
      <p:sp>
        <p:nvSpPr>
          <p:cNvPr id="52" name="ZoneTexte 51">
            <a:extLst>
              <a:ext uri="{FF2B5EF4-FFF2-40B4-BE49-F238E27FC236}">
                <a16:creationId xmlns:a16="http://schemas.microsoft.com/office/drawing/2014/main" id="{F62442BC-5ABD-04B0-F794-85FC0A9D99A0}"/>
              </a:ext>
            </a:extLst>
          </p:cNvPr>
          <p:cNvSpPr txBox="1"/>
          <p:nvPr/>
        </p:nvSpPr>
        <p:spPr>
          <a:xfrm>
            <a:off x="7390577" y="4023995"/>
            <a:ext cx="2393925" cy="369332"/>
          </a:xfrm>
          <a:prstGeom prst="rect">
            <a:avLst/>
          </a:prstGeom>
          <a:noFill/>
          <a:ln w="28575">
            <a:solidFill>
              <a:srgbClr val="002060"/>
            </a:solidFill>
          </a:ln>
        </p:spPr>
        <p:txBody>
          <a:bodyPr wrap="none" rtlCol="0">
            <a:spAutoFit/>
          </a:bodyPr>
          <a:lstStyle/>
          <a:p>
            <a:r>
              <a:rPr lang="en-US" dirty="0"/>
              <a:t>700 PDs required for ET</a:t>
            </a:r>
            <a:endParaRPr lang="fr-FR" dirty="0"/>
          </a:p>
        </p:txBody>
      </p:sp>
    </p:spTree>
    <p:extLst>
      <p:ext uri="{BB962C8B-B14F-4D97-AF65-F5344CB8AC3E}">
        <p14:creationId xmlns:p14="http://schemas.microsoft.com/office/powerpoint/2010/main" val="360768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250" fill="hold"/>
                                        <p:tgtEl>
                                          <p:spTgt spid="3">
                                            <p:txEl>
                                              <p:pRg st="0" end="0"/>
                                            </p:txEl>
                                          </p:spTgt>
                                        </p:tgtEl>
                                        <p:attrNameLst>
                                          <p:attrName>style.color</p:attrName>
                                        </p:attrNameLst>
                                      </p:cBhvr>
                                      <p:to>
                                        <a:srgbClr val="FF0000"/>
                                      </p:to>
                                    </p:animClr>
                                    <p:animClr clrSpc="rgb" dir="cw">
                                      <p:cBhvr>
                                        <p:cTn id="7" dur="250" fill="hold"/>
                                        <p:tgtEl>
                                          <p:spTgt spid="3">
                                            <p:txEl>
                                              <p:pRg st="0" end="0"/>
                                            </p:txEl>
                                          </p:spTgt>
                                        </p:tgtEl>
                                        <p:attrNameLst>
                                          <p:attrName>fillcolor</p:attrName>
                                        </p:attrNameLst>
                                      </p:cBhvr>
                                      <p:to>
                                        <a:srgbClr val="FF0000"/>
                                      </p:to>
                                    </p:animClr>
                                    <p:set>
                                      <p:cBhvr>
                                        <p:cTn id="8" dur="250" fill="hold"/>
                                        <p:tgtEl>
                                          <p:spTgt spid="3">
                                            <p:txEl>
                                              <p:pRg st="0" end="0"/>
                                            </p:txEl>
                                          </p:spTgt>
                                        </p:tgtEl>
                                        <p:attrNameLst>
                                          <p:attrName>fill.type</p:attrName>
                                        </p:attrNameLst>
                                      </p:cBhvr>
                                      <p:to>
                                        <p:strVal val="solid"/>
                                      </p:to>
                                    </p:set>
                                    <p:set>
                                      <p:cBhvr>
                                        <p:cTn id="9" dur="250" fill="hold"/>
                                        <p:tgtEl>
                                          <p:spTgt spid="3">
                                            <p:txEl>
                                              <p:pRg st="0" end="0"/>
                                            </p:txEl>
                                          </p:spTgt>
                                        </p:tgtEl>
                                        <p:attrNameLst>
                                          <p:attrName>fill.on</p:attrName>
                                        </p:attrNameLst>
                                      </p:cBhvr>
                                      <p:to>
                                        <p:strVal val="true"/>
                                      </p:to>
                                    </p:set>
                                  </p:childTnLst>
                                </p:cTn>
                              </p:par>
                              <p:par>
                                <p:cTn id="10" presetID="10"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25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250" fill="hold"/>
                                        <p:tgtEl>
                                          <p:spTgt spid="3">
                                            <p:txEl>
                                              <p:pRg st="1" end="1"/>
                                            </p:txEl>
                                          </p:spTgt>
                                        </p:tgtEl>
                                        <p:attrNameLst>
                                          <p:attrName>style.color</p:attrName>
                                        </p:attrNameLst>
                                      </p:cBhvr>
                                      <p:to>
                                        <a:srgbClr val="FF0000"/>
                                      </p:to>
                                    </p:animClr>
                                    <p:animClr clrSpc="rgb" dir="cw">
                                      <p:cBhvr>
                                        <p:cTn id="17" dur="250" fill="hold"/>
                                        <p:tgtEl>
                                          <p:spTgt spid="3">
                                            <p:txEl>
                                              <p:pRg st="1" end="1"/>
                                            </p:txEl>
                                          </p:spTgt>
                                        </p:tgtEl>
                                        <p:attrNameLst>
                                          <p:attrName>fillcolor</p:attrName>
                                        </p:attrNameLst>
                                      </p:cBhvr>
                                      <p:to>
                                        <a:srgbClr val="FF0000"/>
                                      </p:to>
                                    </p:animClr>
                                    <p:set>
                                      <p:cBhvr>
                                        <p:cTn id="18" dur="250" fill="hold"/>
                                        <p:tgtEl>
                                          <p:spTgt spid="3">
                                            <p:txEl>
                                              <p:pRg st="1" end="1"/>
                                            </p:txEl>
                                          </p:spTgt>
                                        </p:tgtEl>
                                        <p:attrNameLst>
                                          <p:attrName>fill.type</p:attrName>
                                        </p:attrNameLst>
                                      </p:cBhvr>
                                      <p:to>
                                        <p:strVal val="solid"/>
                                      </p:to>
                                    </p:set>
                                    <p:set>
                                      <p:cBhvr>
                                        <p:cTn id="19" dur="250" fill="hold"/>
                                        <p:tgtEl>
                                          <p:spTgt spid="3">
                                            <p:txEl>
                                              <p:pRg st="1" end="1"/>
                                            </p:txEl>
                                          </p:spTgt>
                                        </p:tgtEl>
                                        <p:attrNameLst>
                                          <p:attrName>fill.on</p:attrName>
                                        </p:attrNameLst>
                                      </p:cBhvr>
                                      <p:to>
                                        <p:strVal val="true"/>
                                      </p:to>
                                    </p:set>
                                  </p:childTnLst>
                                </p:cTn>
                              </p:par>
                              <p:par>
                                <p:cTn id="20" presetID="10"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childTnLst>
                                </p:cTn>
                              </p:par>
                              <p:par>
                                <p:cTn id="23" presetID="10" presetClass="exit" presetSubtype="0" fill="hold" nodeType="withEffect">
                                  <p:stCondLst>
                                    <p:cond delay="0"/>
                                  </p:stCondLst>
                                  <p:childTnLst>
                                    <p:animEffect transition="out" filter="fade">
                                      <p:cBhvr>
                                        <p:cTn id="24" dur="250"/>
                                        <p:tgtEl>
                                          <p:spTgt spid="36"/>
                                        </p:tgtEl>
                                      </p:cBhvr>
                                    </p:animEffect>
                                    <p:set>
                                      <p:cBhvr>
                                        <p:cTn id="25" dur="1" fill="hold">
                                          <p:stCondLst>
                                            <p:cond delay="249"/>
                                          </p:stCondLst>
                                        </p:cTn>
                                        <p:tgtEl>
                                          <p:spTgt spid="36"/>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25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19" presetClass="emph" presetSubtype="0" fill="hold" nodeType="clickEffect">
                                  <p:stCondLst>
                                    <p:cond delay="0"/>
                                  </p:stCondLst>
                                  <p:childTnLst>
                                    <p:animClr clrSpc="rgb" dir="cw">
                                      <p:cBhvr override="childStyle">
                                        <p:cTn id="32" dur="250" fill="hold"/>
                                        <p:tgtEl>
                                          <p:spTgt spid="3">
                                            <p:txEl>
                                              <p:pRg st="2" end="2"/>
                                            </p:txEl>
                                          </p:spTgt>
                                        </p:tgtEl>
                                        <p:attrNameLst>
                                          <p:attrName>style.color</p:attrName>
                                        </p:attrNameLst>
                                      </p:cBhvr>
                                      <p:to>
                                        <a:srgbClr val="FF0000"/>
                                      </p:to>
                                    </p:animClr>
                                    <p:animClr clrSpc="rgb" dir="cw">
                                      <p:cBhvr>
                                        <p:cTn id="33" dur="250" fill="hold"/>
                                        <p:tgtEl>
                                          <p:spTgt spid="3">
                                            <p:txEl>
                                              <p:pRg st="2" end="2"/>
                                            </p:txEl>
                                          </p:spTgt>
                                        </p:tgtEl>
                                        <p:attrNameLst>
                                          <p:attrName>fillcolor</p:attrName>
                                        </p:attrNameLst>
                                      </p:cBhvr>
                                      <p:to>
                                        <a:srgbClr val="FF0000"/>
                                      </p:to>
                                    </p:animClr>
                                    <p:set>
                                      <p:cBhvr>
                                        <p:cTn id="34" dur="250" fill="hold"/>
                                        <p:tgtEl>
                                          <p:spTgt spid="3">
                                            <p:txEl>
                                              <p:pRg st="2" end="2"/>
                                            </p:txEl>
                                          </p:spTgt>
                                        </p:tgtEl>
                                        <p:attrNameLst>
                                          <p:attrName>fill.type</p:attrName>
                                        </p:attrNameLst>
                                      </p:cBhvr>
                                      <p:to>
                                        <p:strVal val="solid"/>
                                      </p:to>
                                    </p:set>
                                    <p:set>
                                      <p:cBhvr>
                                        <p:cTn id="35" dur="250" fill="hold"/>
                                        <p:tgtEl>
                                          <p:spTgt spid="3">
                                            <p:txEl>
                                              <p:pRg st="2" end="2"/>
                                            </p:txEl>
                                          </p:spTgt>
                                        </p:tgtEl>
                                        <p:attrNameLst>
                                          <p:attrName>fill.on</p:attrName>
                                        </p:attrNameLst>
                                      </p:cBhvr>
                                      <p:to>
                                        <p:strVal val="true"/>
                                      </p:to>
                                    </p:se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250"/>
                                        <p:tgtEl>
                                          <p:spTgt spid="45"/>
                                        </p:tgtEl>
                                      </p:cBhvr>
                                    </p:animEffect>
                                  </p:childTnLst>
                                </p:cTn>
                              </p:par>
                              <p:par>
                                <p:cTn id="39" presetID="10" presetClass="exit" presetSubtype="0" fill="hold" nodeType="withEffect">
                                  <p:stCondLst>
                                    <p:cond delay="0"/>
                                  </p:stCondLst>
                                  <p:childTnLst>
                                    <p:animEffect transition="out" filter="fade">
                                      <p:cBhvr>
                                        <p:cTn id="40" dur="250"/>
                                        <p:tgtEl>
                                          <p:spTgt spid="25"/>
                                        </p:tgtEl>
                                      </p:cBhvr>
                                    </p:animEffect>
                                    <p:set>
                                      <p:cBhvr>
                                        <p:cTn id="41" dur="1" fill="hold">
                                          <p:stCondLst>
                                            <p:cond delay="249"/>
                                          </p:stCondLst>
                                        </p:cTn>
                                        <p:tgtEl>
                                          <p:spTgt spid="25"/>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250"/>
                                        <p:tgtEl>
                                          <p:spTgt spid="52"/>
                                        </p:tgtEl>
                                      </p:cBhvr>
                                    </p:animEffect>
                                    <p:set>
                                      <p:cBhvr>
                                        <p:cTn id="44" dur="1" fill="hold">
                                          <p:stCondLst>
                                            <p:cond delay="249"/>
                                          </p:stCondLst>
                                        </p:cTn>
                                        <p:tgtEl>
                                          <p:spTgt spid="5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9" presetClass="emph" presetSubtype="0" fill="hold" nodeType="clickEffect">
                                  <p:stCondLst>
                                    <p:cond delay="0"/>
                                  </p:stCondLst>
                                  <p:childTnLst>
                                    <p:animClr clrSpc="rgb" dir="cw">
                                      <p:cBhvr override="childStyle">
                                        <p:cTn id="48" dur="250" fill="hold"/>
                                        <p:tgtEl>
                                          <p:spTgt spid="3">
                                            <p:txEl>
                                              <p:pRg st="3" end="3"/>
                                            </p:txEl>
                                          </p:spTgt>
                                        </p:tgtEl>
                                        <p:attrNameLst>
                                          <p:attrName>style.color</p:attrName>
                                        </p:attrNameLst>
                                      </p:cBhvr>
                                      <p:to>
                                        <a:srgbClr val="FF0000"/>
                                      </p:to>
                                    </p:animClr>
                                    <p:animClr clrSpc="rgb" dir="cw">
                                      <p:cBhvr>
                                        <p:cTn id="49" dur="250" fill="hold"/>
                                        <p:tgtEl>
                                          <p:spTgt spid="3">
                                            <p:txEl>
                                              <p:pRg st="3" end="3"/>
                                            </p:txEl>
                                          </p:spTgt>
                                        </p:tgtEl>
                                        <p:attrNameLst>
                                          <p:attrName>fillcolor</p:attrName>
                                        </p:attrNameLst>
                                      </p:cBhvr>
                                      <p:to>
                                        <a:srgbClr val="FF0000"/>
                                      </p:to>
                                    </p:animClr>
                                    <p:set>
                                      <p:cBhvr>
                                        <p:cTn id="50" dur="250" fill="hold"/>
                                        <p:tgtEl>
                                          <p:spTgt spid="3">
                                            <p:txEl>
                                              <p:pRg st="3" end="3"/>
                                            </p:txEl>
                                          </p:spTgt>
                                        </p:tgtEl>
                                        <p:attrNameLst>
                                          <p:attrName>fill.type</p:attrName>
                                        </p:attrNameLst>
                                      </p:cBhvr>
                                      <p:to>
                                        <p:strVal val="solid"/>
                                      </p:to>
                                    </p:set>
                                    <p:set>
                                      <p:cBhvr>
                                        <p:cTn id="51" dur="250" fill="hold"/>
                                        <p:tgtEl>
                                          <p:spTgt spid="3">
                                            <p:txEl>
                                              <p:pRg st="3" end="3"/>
                                            </p:txEl>
                                          </p:spTgt>
                                        </p:tgtEl>
                                        <p:attrNameLst>
                                          <p:attrName>fill.on</p:attrName>
                                        </p:attrNameLst>
                                      </p:cBhvr>
                                      <p:to>
                                        <p:strVal val="true"/>
                                      </p:to>
                                    </p:set>
                                  </p:childTnLst>
                                </p:cTn>
                              </p:par>
                              <p:par>
                                <p:cTn id="52" presetID="10" presetClass="entr" presetSubtype="0"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250"/>
                                        <p:tgtEl>
                                          <p:spTgt spid="46"/>
                                        </p:tgtEl>
                                      </p:cBhvr>
                                    </p:animEffect>
                                  </p:childTnLst>
                                </p:cTn>
                              </p:par>
                              <p:par>
                                <p:cTn id="55" presetID="10" presetClass="entr" presetSubtype="0" fill="hold"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250"/>
                                        <p:tgtEl>
                                          <p:spTgt spid="47"/>
                                        </p:tgtEl>
                                      </p:cBhvr>
                                    </p:animEffect>
                                  </p:childTnLst>
                                </p:cTn>
                              </p:par>
                              <p:par>
                                <p:cTn id="58" presetID="10" presetClass="exit" presetSubtype="0" fill="hold" nodeType="withEffect">
                                  <p:stCondLst>
                                    <p:cond delay="0"/>
                                  </p:stCondLst>
                                  <p:childTnLst>
                                    <p:animEffect transition="out" filter="fade">
                                      <p:cBhvr>
                                        <p:cTn id="59" dur="250"/>
                                        <p:tgtEl>
                                          <p:spTgt spid="45"/>
                                        </p:tgtEl>
                                      </p:cBhvr>
                                    </p:animEffect>
                                    <p:set>
                                      <p:cBhvr>
                                        <p:cTn id="60" dur="1" fill="hold">
                                          <p:stCondLst>
                                            <p:cond delay="24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AF7ECAE-68B1-7983-83DA-831CC93F03D9}"/>
              </a:ext>
            </a:extLst>
          </p:cNvPr>
          <p:cNvSpPr>
            <a:spLocks noGrp="1"/>
          </p:cNvSpPr>
          <p:nvPr>
            <p:ph type="sldNum" sz="quarter" idx="12"/>
          </p:nvPr>
        </p:nvSpPr>
        <p:spPr/>
        <p:txBody>
          <a:bodyPr/>
          <a:lstStyle/>
          <a:p>
            <a:fld id="{6C84497F-A4E2-4B14-A8AE-2EEEAA6F43D4}" type="slidenum">
              <a:rPr lang="en-DE" smtClean="0"/>
              <a:t>18</a:t>
            </a:fld>
            <a:endParaRPr lang="en-DE"/>
          </a:p>
        </p:txBody>
      </p:sp>
      <p:sp>
        <p:nvSpPr>
          <p:cNvPr id="6" name="Rectangle 5">
            <a:extLst>
              <a:ext uri="{FF2B5EF4-FFF2-40B4-BE49-F238E27FC236}">
                <a16:creationId xmlns:a16="http://schemas.microsoft.com/office/drawing/2014/main" id="{452EBFCF-A63A-B315-206D-553FD97D603C}"/>
              </a:ext>
            </a:extLst>
          </p:cNvPr>
          <p:cNvSpPr/>
          <p:nvPr/>
        </p:nvSpPr>
        <p:spPr>
          <a:xfrm>
            <a:off x="-2890" y="2999802"/>
            <a:ext cx="12194890" cy="858395"/>
          </a:xfrm>
          <a:prstGeom prst="rect">
            <a:avLst/>
          </a:prstGeom>
          <a:solidFill>
            <a:srgbClr val="FFA3A3"/>
          </a:solidFill>
          <a:ln w="19050">
            <a:solidFill>
              <a:srgbClr val="1213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95000"/>
                    <a:lumOff val="5000"/>
                  </a:schemeClr>
                </a:solidFill>
              </a:rPr>
              <a:t>Thank you!</a:t>
            </a:r>
            <a:endParaRPr lang="fr-FR" sz="3200" dirty="0">
              <a:solidFill>
                <a:schemeClr val="tx1">
                  <a:lumMod val="95000"/>
                  <a:lumOff val="5000"/>
                </a:schemeClr>
              </a:solidFill>
            </a:endParaRPr>
          </a:p>
        </p:txBody>
      </p:sp>
    </p:spTree>
    <p:extLst>
      <p:ext uri="{BB962C8B-B14F-4D97-AF65-F5344CB8AC3E}">
        <p14:creationId xmlns:p14="http://schemas.microsoft.com/office/powerpoint/2010/main" val="3081122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32093FC9-3E6F-826A-5BE4-BAA3473C26F5}"/>
              </a:ext>
            </a:extLst>
          </p:cNvPr>
          <p:cNvPicPr>
            <a:picLocks noChangeAspect="1"/>
          </p:cNvPicPr>
          <p:nvPr/>
        </p:nvPicPr>
        <p:blipFill>
          <a:blip r:embed="rId2"/>
          <a:stretch>
            <a:fillRect/>
          </a:stretch>
        </p:blipFill>
        <p:spPr>
          <a:xfrm>
            <a:off x="340198" y="1812218"/>
            <a:ext cx="1952898" cy="2257740"/>
          </a:xfrm>
          <a:prstGeom prst="rect">
            <a:avLst/>
          </a:prstGeom>
        </p:spPr>
      </p:pic>
      <p:pic>
        <p:nvPicPr>
          <p:cNvPr id="33" name="Image 32">
            <a:extLst>
              <a:ext uri="{FF2B5EF4-FFF2-40B4-BE49-F238E27FC236}">
                <a16:creationId xmlns:a16="http://schemas.microsoft.com/office/drawing/2014/main" id="{59F64145-EEBF-444A-83FF-5F1316EBA0F1}"/>
              </a:ext>
            </a:extLst>
          </p:cNvPr>
          <p:cNvPicPr>
            <a:picLocks noChangeAspect="1"/>
          </p:cNvPicPr>
          <p:nvPr/>
        </p:nvPicPr>
        <p:blipFill>
          <a:blip r:embed="rId3"/>
          <a:stretch>
            <a:fillRect/>
          </a:stretch>
        </p:blipFill>
        <p:spPr>
          <a:xfrm>
            <a:off x="8956900" y="5374291"/>
            <a:ext cx="2509237" cy="529104"/>
          </a:xfrm>
          <a:prstGeom prst="rect">
            <a:avLst/>
          </a:prstGeom>
        </p:spPr>
      </p:pic>
      <p:sp>
        <p:nvSpPr>
          <p:cNvPr id="34" name="ZoneTexte 33">
            <a:extLst>
              <a:ext uri="{FF2B5EF4-FFF2-40B4-BE49-F238E27FC236}">
                <a16:creationId xmlns:a16="http://schemas.microsoft.com/office/drawing/2014/main" id="{604B26CE-BC88-5E50-6CE0-E023629066FB}"/>
              </a:ext>
            </a:extLst>
          </p:cNvPr>
          <p:cNvSpPr txBox="1"/>
          <p:nvPr/>
        </p:nvSpPr>
        <p:spPr>
          <a:xfrm>
            <a:off x="8789380" y="4294585"/>
            <a:ext cx="2798458" cy="369332"/>
          </a:xfrm>
          <a:prstGeom prst="rect">
            <a:avLst/>
          </a:prstGeom>
          <a:noFill/>
        </p:spPr>
        <p:txBody>
          <a:bodyPr wrap="none" rtlCol="0">
            <a:spAutoFit/>
          </a:bodyPr>
          <a:lstStyle/>
          <a:p>
            <a:r>
              <a:rPr lang="en-US" dirty="0"/>
              <a:t>Highlight source PSD and TF</a:t>
            </a:r>
            <a:endParaRPr lang="fr-FR" dirty="0"/>
          </a:p>
        </p:txBody>
      </p:sp>
      <p:pic>
        <p:nvPicPr>
          <p:cNvPr id="94" name="Image 93">
            <a:extLst>
              <a:ext uri="{FF2B5EF4-FFF2-40B4-BE49-F238E27FC236}">
                <a16:creationId xmlns:a16="http://schemas.microsoft.com/office/drawing/2014/main" id="{3BBCC81D-1246-E02C-2699-1248D3C21D87}"/>
              </a:ext>
            </a:extLst>
          </p:cNvPr>
          <p:cNvPicPr>
            <a:picLocks noChangeAspect="1"/>
          </p:cNvPicPr>
          <p:nvPr/>
        </p:nvPicPr>
        <p:blipFill>
          <a:blip r:embed="rId4"/>
          <a:srcRect r="5680" b="47785"/>
          <a:stretch>
            <a:fillRect/>
          </a:stretch>
        </p:blipFill>
        <p:spPr>
          <a:xfrm>
            <a:off x="8239422" y="4676867"/>
            <a:ext cx="3670182" cy="671524"/>
          </a:xfrm>
          <a:prstGeom prst="rect">
            <a:avLst/>
          </a:prstGeom>
        </p:spPr>
      </p:pic>
      <p:sp>
        <p:nvSpPr>
          <p:cNvPr id="95" name="ZoneTexte 94">
            <a:extLst>
              <a:ext uri="{FF2B5EF4-FFF2-40B4-BE49-F238E27FC236}">
                <a16:creationId xmlns:a16="http://schemas.microsoft.com/office/drawing/2014/main" id="{250A9030-C83B-3648-DF99-DF5838BC6931}"/>
              </a:ext>
            </a:extLst>
          </p:cNvPr>
          <p:cNvSpPr txBox="1"/>
          <p:nvPr/>
        </p:nvSpPr>
        <p:spPr>
          <a:xfrm>
            <a:off x="6648409" y="5449445"/>
            <a:ext cx="2140971" cy="369332"/>
          </a:xfrm>
          <a:prstGeom prst="rect">
            <a:avLst/>
          </a:prstGeom>
          <a:noFill/>
        </p:spPr>
        <p:txBody>
          <a:bodyPr wrap="none" rtlCol="0">
            <a:spAutoFit/>
          </a:bodyPr>
          <a:lstStyle/>
          <a:p>
            <a:r>
              <a:rPr lang="en-US" dirty="0"/>
              <a:t>Squeezing condition:</a:t>
            </a:r>
            <a:endParaRPr lang="fr-FR" dirty="0"/>
          </a:p>
        </p:txBody>
      </p:sp>
      <p:sp>
        <p:nvSpPr>
          <p:cNvPr id="96" name="ZoneTexte 95">
            <a:extLst>
              <a:ext uri="{FF2B5EF4-FFF2-40B4-BE49-F238E27FC236}">
                <a16:creationId xmlns:a16="http://schemas.microsoft.com/office/drawing/2014/main" id="{7265BF03-9A8E-7CF9-4811-954317D33C0E}"/>
              </a:ext>
            </a:extLst>
          </p:cNvPr>
          <p:cNvSpPr txBox="1"/>
          <p:nvPr/>
        </p:nvSpPr>
        <p:spPr>
          <a:xfrm>
            <a:off x="6648409" y="4817124"/>
            <a:ext cx="1591013" cy="369332"/>
          </a:xfrm>
          <a:prstGeom prst="rect">
            <a:avLst/>
          </a:prstGeom>
          <a:noFill/>
        </p:spPr>
        <p:txBody>
          <a:bodyPr wrap="none" rtlCol="0">
            <a:spAutoFit/>
          </a:bodyPr>
          <a:lstStyle/>
          <a:p>
            <a:r>
              <a:rPr lang="en-US" dirty="0"/>
              <a:t>High gain limit:</a:t>
            </a:r>
            <a:endParaRPr lang="fr-FR" dirty="0"/>
          </a:p>
        </p:txBody>
      </p:sp>
      <p:sp>
        <p:nvSpPr>
          <p:cNvPr id="2" name="Espace réservé du numéro de diapositive 1">
            <a:extLst>
              <a:ext uri="{FF2B5EF4-FFF2-40B4-BE49-F238E27FC236}">
                <a16:creationId xmlns:a16="http://schemas.microsoft.com/office/drawing/2014/main" id="{D699C1C3-C76E-67B4-57EA-73135978F6F1}"/>
              </a:ext>
            </a:extLst>
          </p:cNvPr>
          <p:cNvSpPr>
            <a:spLocks noGrp="1"/>
          </p:cNvSpPr>
          <p:nvPr>
            <p:ph type="sldNum" sz="quarter" idx="12"/>
          </p:nvPr>
        </p:nvSpPr>
        <p:spPr/>
        <p:txBody>
          <a:bodyPr/>
          <a:lstStyle/>
          <a:p>
            <a:fld id="{6C84497F-A4E2-4B14-A8AE-2EEEAA6F43D4}" type="slidenum">
              <a:rPr lang="en-DE" smtClean="0"/>
              <a:t>19</a:t>
            </a:fld>
            <a:endParaRPr lang="en-DE"/>
          </a:p>
        </p:txBody>
      </p:sp>
      <p:pic>
        <p:nvPicPr>
          <p:cNvPr id="13" name="Graphique 12">
            <a:extLst>
              <a:ext uri="{FF2B5EF4-FFF2-40B4-BE49-F238E27FC236}">
                <a16:creationId xmlns:a16="http://schemas.microsoft.com/office/drawing/2014/main" id="{456F8024-9112-15D8-A923-27A996BA80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00087" y="1280003"/>
            <a:ext cx="3385093" cy="695427"/>
          </a:xfrm>
          <a:prstGeom prst="rect">
            <a:avLst/>
          </a:prstGeom>
        </p:spPr>
      </p:pic>
      <p:pic>
        <p:nvPicPr>
          <p:cNvPr id="15" name="Graphique 14">
            <a:extLst>
              <a:ext uri="{FF2B5EF4-FFF2-40B4-BE49-F238E27FC236}">
                <a16:creationId xmlns:a16="http://schemas.microsoft.com/office/drawing/2014/main" id="{07A431AF-4B45-A8C9-8D11-E1070DA943D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03331" y="421727"/>
            <a:ext cx="3221463" cy="695427"/>
          </a:xfrm>
          <a:prstGeom prst="rect">
            <a:avLst/>
          </a:prstGeom>
        </p:spPr>
      </p:pic>
    </p:spTree>
    <p:extLst>
      <p:ext uri="{BB962C8B-B14F-4D97-AF65-F5344CB8AC3E}">
        <p14:creationId xmlns:p14="http://schemas.microsoft.com/office/powerpoint/2010/main" val="3812723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FDA3353-FD65-620B-2791-F06163065199}"/>
              </a:ext>
            </a:extLst>
          </p:cNvPr>
          <p:cNvSpPr txBox="1"/>
          <p:nvPr/>
        </p:nvSpPr>
        <p:spPr>
          <a:xfrm>
            <a:off x="500743" y="751114"/>
            <a:ext cx="5306133" cy="369332"/>
          </a:xfrm>
          <a:prstGeom prst="rect">
            <a:avLst/>
          </a:prstGeom>
          <a:noFill/>
        </p:spPr>
        <p:txBody>
          <a:bodyPr wrap="none" rtlCol="0">
            <a:spAutoFit/>
          </a:bodyPr>
          <a:lstStyle/>
          <a:p>
            <a:r>
              <a:rPr lang="en-US" dirty="0"/>
              <a:t>ASD of mirror displacement due to radiation pressure: </a:t>
            </a:r>
            <a:endParaRPr lang="fr-FR" dirty="0"/>
          </a:p>
        </p:txBody>
      </p:sp>
      <p:pic>
        <p:nvPicPr>
          <p:cNvPr id="6" name="Image 5">
            <a:extLst>
              <a:ext uri="{FF2B5EF4-FFF2-40B4-BE49-F238E27FC236}">
                <a16:creationId xmlns:a16="http://schemas.microsoft.com/office/drawing/2014/main" id="{861F9440-16C2-6FBC-6225-ACB092573512}"/>
              </a:ext>
            </a:extLst>
          </p:cNvPr>
          <p:cNvPicPr>
            <a:picLocks noChangeAspect="1"/>
          </p:cNvPicPr>
          <p:nvPr/>
        </p:nvPicPr>
        <p:blipFill>
          <a:blip r:embed="rId2"/>
          <a:stretch>
            <a:fillRect/>
          </a:stretch>
        </p:blipFill>
        <p:spPr>
          <a:xfrm>
            <a:off x="5716062" y="626317"/>
            <a:ext cx="2578852" cy="618925"/>
          </a:xfrm>
          <a:prstGeom prst="rect">
            <a:avLst/>
          </a:prstGeom>
        </p:spPr>
      </p:pic>
      <p:pic>
        <p:nvPicPr>
          <p:cNvPr id="8" name="Image 7">
            <a:extLst>
              <a:ext uri="{FF2B5EF4-FFF2-40B4-BE49-F238E27FC236}">
                <a16:creationId xmlns:a16="http://schemas.microsoft.com/office/drawing/2014/main" id="{6B4068B3-2E76-CEE5-2444-E5FDA1CD0D9C}"/>
              </a:ext>
            </a:extLst>
          </p:cNvPr>
          <p:cNvPicPr>
            <a:picLocks noChangeAspect="1"/>
          </p:cNvPicPr>
          <p:nvPr/>
        </p:nvPicPr>
        <p:blipFill>
          <a:blip r:embed="rId3"/>
          <a:stretch>
            <a:fillRect/>
          </a:stretch>
        </p:blipFill>
        <p:spPr>
          <a:xfrm>
            <a:off x="4982361" y="1370039"/>
            <a:ext cx="1467401" cy="916401"/>
          </a:xfrm>
          <a:prstGeom prst="rect">
            <a:avLst/>
          </a:prstGeom>
        </p:spPr>
      </p:pic>
      <p:pic>
        <p:nvPicPr>
          <p:cNvPr id="10" name="Image 9">
            <a:extLst>
              <a:ext uri="{FF2B5EF4-FFF2-40B4-BE49-F238E27FC236}">
                <a16:creationId xmlns:a16="http://schemas.microsoft.com/office/drawing/2014/main" id="{33C61DA8-A973-B276-33C8-EF1537108A87}"/>
              </a:ext>
            </a:extLst>
          </p:cNvPr>
          <p:cNvPicPr>
            <a:picLocks noChangeAspect="1"/>
          </p:cNvPicPr>
          <p:nvPr/>
        </p:nvPicPr>
        <p:blipFill>
          <a:blip r:embed="rId4"/>
          <a:stretch>
            <a:fillRect/>
          </a:stretch>
        </p:blipFill>
        <p:spPr>
          <a:xfrm>
            <a:off x="5511455" y="2606323"/>
            <a:ext cx="1760202" cy="548635"/>
          </a:xfrm>
          <a:prstGeom prst="rect">
            <a:avLst/>
          </a:prstGeom>
        </p:spPr>
      </p:pic>
      <p:sp>
        <p:nvSpPr>
          <p:cNvPr id="11" name="ZoneTexte 10">
            <a:extLst>
              <a:ext uri="{FF2B5EF4-FFF2-40B4-BE49-F238E27FC236}">
                <a16:creationId xmlns:a16="http://schemas.microsoft.com/office/drawing/2014/main" id="{8D62A002-2261-AF37-35C1-BA9D9DA00F75}"/>
              </a:ext>
            </a:extLst>
          </p:cNvPr>
          <p:cNvSpPr txBox="1"/>
          <p:nvPr/>
        </p:nvSpPr>
        <p:spPr>
          <a:xfrm>
            <a:off x="609600" y="2623457"/>
            <a:ext cx="4901855" cy="369332"/>
          </a:xfrm>
          <a:prstGeom prst="rect">
            <a:avLst/>
          </a:prstGeom>
          <a:noFill/>
        </p:spPr>
        <p:txBody>
          <a:bodyPr wrap="none" rtlCol="0">
            <a:spAutoFit/>
          </a:bodyPr>
          <a:lstStyle/>
          <a:p>
            <a:r>
              <a:rPr lang="en-US" dirty="0"/>
              <a:t>RPN in the output beam limited by thermal noise: </a:t>
            </a:r>
            <a:endParaRPr lang="fr-FR" dirty="0"/>
          </a:p>
        </p:txBody>
      </p:sp>
      <p:pic>
        <p:nvPicPr>
          <p:cNvPr id="13" name="Image 12">
            <a:extLst>
              <a:ext uri="{FF2B5EF4-FFF2-40B4-BE49-F238E27FC236}">
                <a16:creationId xmlns:a16="http://schemas.microsoft.com/office/drawing/2014/main" id="{7919F7A8-DBDC-475F-8A45-823EFAB82D69}"/>
              </a:ext>
            </a:extLst>
          </p:cNvPr>
          <p:cNvPicPr>
            <a:picLocks noChangeAspect="1"/>
          </p:cNvPicPr>
          <p:nvPr/>
        </p:nvPicPr>
        <p:blipFill>
          <a:blip r:embed="rId5"/>
          <a:stretch>
            <a:fillRect/>
          </a:stretch>
        </p:blipFill>
        <p:spPr>
          <a:xfrm>
            <a:off x="3749241" y="3764740"/>
            <a:ext cx="4693518" cy="543301"/>
          </a:xfrm>
          <a:prstGeom prst="rect">
            <a:avLst/>
          </a:prstGeom>
        </p:spPr>
      </p:pic>
      <p:pic>
        <p:nvPicPr>
          <p:cNvPr id="15" name="Image 14">
            <a:extLst>
              <a:ext uri="{FF2B5EF4-FFF2-40B4-BE49-F238E27FC236}">
                <a16:creationId xmlns:a16="http://schemas.microsoft.com/office/drawing/2014/main" id="{CD78A29C-B0BA-22B8-A7F5-50FCD9F48F7F}"/>
              </a:ext>
            </a:extLst>
          </p:cNvPr>
          <p:cNvPicPr>
            <a:picLocks noChangeAspect="1"/>
          </p:cNvPicPr>
          <p:nvPr/>
        </p:nvPicPr>
        <p:blipFill>
          <a:blip r:embed="rId6"/>
          <a:stretch>
            <a:fillRect/>
          </a:stretch>
        </p:blipFill>
        <p:spPr>
          <a:xfrm>
            <a:off x="513562" y="3329806"/>
            <a:ext cx="2721429" cy="1214783"/>
          </a:xfrm>
          <a:prstGeom prst="rect">
            <a:avLst/>
          </a:prstGeom>
        </p:spPr>
      </p:pic>
      <p:pic>
        <p:nvPicPr>
          <p:cNvPr id="17" name="Image 16">
            <a:extLst>
              <a:ext uri="{FF2B5EF4-FFF2-40B4-BE49-F238E27FC236}">
                <a16:creationId xmlns:a16="http://schemas.microsoft.com/office/drawing/2014/main" id="{90E9B062-7739-3039-96AF-AC1EF4954528}"/>
              </a:ext>
            </a:extLst>
          </p:cNvPr>
          <p:cNvPicPr>
            <a:picLocks noChangeAspect="1"/>
          </p:cNvPicPr>
          <p:nvPr/>
        </p:nvPicPr>
        <p:blipFill>
          <a:blip r:embed="rId7"/>
          <a:stretch>
            <a:fillRect/>
          </a:stretch>
        </p:blipFill>
        <p:spPr>
          <a:xfrm>
            <a:off x="4760922" y="4441371"/>
            <a:ext cx="2478078" cy="494095"/>
          </a:xfrm>
          <a:prstGeom prst="rect">
            <a:avLst/>
          </a:prstGeom>
        </p:spPr>
      </p:pic>
      <p:pic>
        <p:nvPicPr>
          <p:cNvPr id="19" name="Image 18">
            <a:extLst>
              <a:ext uri="{FF2B5EF4-FFF2-40B4-BE49-F238E27FC236}">
                <a16:creationId xmlns:a16="http://schemas.microsoft.com/office/drawing/2014/main" id="{72BC1831-5DD9-30BE-8C22-EBBBA5ED31FE}"/>
              </a:ext>
            </a:extLst>
          </p:cNvPr>
          <p:cNvPicPr>
            <a:picLocks noChangeAspect="1"/>
          </p:cNvPicPr>
          <p:nvPr/>
        </p:nvPicPr>
        <p:blipFill>
          <a:blip r:embed="rId8"/>
          <a:stretch>
            <a:fillRect/>
          </a:stretch>
        </p:blipFill>
        <p:spPr>
          <a:xfrm>
            <a:off x="4631268" y="5355324"/>
            <a:ext cx="2410161" cy="638264"/>
          </a:xfrm>
          <a:prstGeom prst="rect">
            <a:avLst/>
          </a:prstGeom>
        </p:spPr>
      </p:pic>
      <p:pic>
        <p:nvPicPr>
          <p:cNvPr id="21" name="Image 20">
            <a:extLst>
              <a:ext uri="{FF2B5EF4-FFF2-40B4-BE49-F238E27FC236}">
                <a16:creationId xmlns:a16="http://schemas.microsoft.com/office/drawing/2014/main" id="{8C1F75B4-6B21-008F-3772-79C2A986C58B}"/>
              </a:ext>
            </a:extLst>
          </p:cNvPr>
          <p:cNvPicPr>
            <a:picLocks noChangeAspect="1"/>
          </p:cNvPicPr>
          <p:nvPr/>
        </p:nvPicPr>
        <p:blipFill>
          <a:blip r:embed="rId9"/>
          <a:stretch>
            <a:fillRect/>
          </a:stretch>
        </p:blipFill>
        <p:spPr>
          <a:xfrm>
            <a:off x="392454" y="4700468"/>
            <a:ext cx="2963643" cy="654856"/>
          </a:xfrm>
          <a:prstGeom prst="rect">
            <a:avLst/>
          </a:prstGeom>
        </p:spPr>
      </p:pic>
      <p:pic>
        <p:nvPicPr>
          <p:cNvPr id="23" name="Image 22">
            <a:extLst>
              <a:ext uri="{FF2B5EF4-FFF2-40B4-BE49-F238E27FC236}">
                <a16:creationId xmlns:a16="http://schemas.microsoft.com/office/drawing/2014/main" id="{6ECA6CA4-72B0-72A6-DB4E-3FE21575D81E}"/>
              </a:ext>
            </a:extLst>
          </p:cNvPr>
          <p:cNvPicPr>
            <a:picLocks noChangeAspect="1"/>
          </p:cNvPicPr>
          <p:nvPr/>
        </p:nvPicPr>
        <p:blipFill>
          <a:blip r:embed="rId10"/>
          <a:stretch>
            <a:fillRect/>
          </a:stretch>
        </p:blipFill>
        <p:spPr>
          <a:xfrm>
            <a:off x="470018" y="5993587"/>
            <a:ext cx="2486372" cy="714475"/>
          </a:xfrm>
          <a:prstGeom prst="rect">
            <a:avLst/>
          </a:prstGeom>
        </p:spPr>
      </p:pic>
      <p:pic>
        <p:nvPicPr>
          <p:cNvPr id="25" name="Image 24">
            <a:extLst>
              <a:ext uri="{FF2B5EF4-FFF2-40B4-BE49-F238E27FC236}">
                <a16:creationId xmlns:a16="http://schemas.microsoft.com/office/drawing/2014/main" id="{68A701FC-3413-CA19-12E5-A5F3FE9324F6}"/>
              </a:ext>
            </a:extLst>
          </p:cNvPr>
          <p:cNvPicPr>
            <a:picLocks noChangeAspect="1"/>
          </p:cNvPicPr>
          <p:nvPr/>
        </p:nvPicPr>
        <p:blipFill>
          <a:blip r:embed="rId11"/>
          <a:stretch>
            <a:fillRect/>
          </a:stretch>
        </p:blipFill>
        <p:spPr>
          <a:xfrm>
            <a:off x="470018" y="5412481"/>
            <a:ext cx="847843" cy="581106"/>
          </a:xfrm>
          <a:prstGeom prst="rect">
            <a:avLst/>
          </a:prstGeom>
        </p:spPr>
      </p:pic>
      <p:pic>
        <p:nvPicPr>
          <p:cNvPr id="31" name="Image 30">
            <a:extLst>
              <a:ext uri="{FF2B5EF4-FFF2-40B4-BE49-F238E27FC236}">
                <a16:creationId xmlns:a16="http://schemas.microsoft.com/office/drawing/2014/main" id="{B3628495-3C86-3640-4223-33BD83821A1E}"/>
              </a:ext>
            </a:extLst>
          </p:cNvPr>
          <p:cNvPicPr>
            <a:picLocks noChangeAspect="1"/>
          </p:cNvPicPr>
          <p:nvPr/>
        </p:nvPicPr>
        <p:blipFill>
          <a:blip r:embed="rId12"/>
          <a:stretch>
            <a:fillRect/>
          </a:stretch>
        </p:blipFill>
        <p:spPr>
          <a:xfrm>
            <a:off x="1605989" y="5520031"/>
            <a:ext cx="1474668" cy="344951"/>
          </a:xfrm>
          <a:prstGeom prst="rect">
            <a:avLst/>
          </a:prstGeom>
        </p:spPr>
      </p:pic>
      <p:sp>
        <p:nvSpPr>
          <p:cNvPr id="2" name="Espace réservé du numéro de diapositive 1">
            <a:extLst>
              <a:ext uri="{FF2B5EF4-FFF2-40B4-BE49-F238E27FC236}">
                <a16:creationId xmlns:a16="http://schemas.microsoft.com/office/drawing/2014/main" id="{0738210B-921E-DC16-282B-894FBEBEA940}"/>
              </a:ext>
            </a:extLst>
          </p:cNvPr>
          <p:cNvSpPr>
            <a:spLocks noGrp="1"/>
          </p:cNvSpPr>
          <p:nvPr>
            <p:ph type="sldNum" sz="quarter" idx="12"/>
          </p:nvPr>
        </p:nvSpPr>
        <p:spPr/>
        <p:txBody>
          <a:bodyPr/>
          <a:lstStyle/>
          <a:p>
            <a:fld id="{6C84497F-A4E2-4B14-A8AE-2EEEAA6F43D4}" type="slidenum">
              <a:rPr lang="en-DE" smtClean="0"/>
              <a:t>20</a:t>
            </a:fld>
            <a:endParaRPr lang="en-DE"/>
          </a:p>
        </p:txBody>
      </p:sp>
    </p:spTree>
    <p:extLst>
      <p:ext uri="{BB962C8B-B14F-4D97-AF65-F5344CB8AC3E}">
        <p14:creationId xmlns:p14="http://schemas.microsoft.com/office/powerpoint/2010/main" val="2965183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937DD-67CB-4652-DBD1-073498185AE9}"/>
            </a:ext>
          </a:extLst>
        </p:cNvPr>
        <p:cNvGrpSpPr/>
        <p:nvPr/>
      </p:nvGrpSpPr>
      <p:grpSpPr>
        <a:xfrm>
          <a:off x="0" y="0"/>
          <a:ext cx="0" cy="0"/>
          <a:chOff x="0" y="0"/>
          <a:chExt cx="0" cy="0"/>
        </a:xfrm>
      </p:grpSpPr>
      <p:pic>
        <p:nvPicPr>
          <p:cNvPr id="33" name="Image 32">
            <a:extLst>
              <a:ext uri="{FF2B5EF4-FFF2-40B4-BE49-F238E27FC236}">
                <a16:creationId xmlns:a16="http://schemas.microsoft.com/office/drawing/2014/main" id="{574DEDF0-4C44-FA8B-A2B5-95BF1706716F}"/>
              </a:ext>
            </a:extLst>
          </p:cNvPr>
          <p:cNvPicPr>
            <a:picLocks noChangeAspect="1"/>
          </p:cNvPicPr>
          <p:nvPr/>
        </p:nvPicPr>
        <p:blipFill>
          <a:blip r:embed="rId2"/>
          <a:stretch>
            <a:fillRect/>
          </a:stretch>
        </p:blipFill>
        <p:spPr>
          <a:xfrm>
            <a:off x="4484915" y="1361293"/>
            <a:ext cx="7525001" cy="3881316"/>
          </a:xfrm>
          <a:prstGeom prst="rect">
            <a:avLst/>
          </a:prstGeom>
        </p:spPr>
      </p:pic>
      <p:pic>
        <p:nvPicPr>
          <p:cNvPr id="3" name="Image 2">
            <a:extLst>
              <a:ext uri="{FF2B5EF4-FFF2-40B4-BE49-F238E27FC236}">
                <a16:creationId xmlns:a16="http://schemas.microsoft.com/office/drawing/2014/main" id="{06E81CAB-4AD6-814B-86A4-C9345FDADC1B}"/>
              </a:ext>
            </a:extLst>
          </p:cNvPr>
          <p:cNvPicPr>
            <a:picLocks noChangeAspect="1"/>
          </p:cNvPicPr>
          <p:nvPr/>
        </p:nvPicPr>
        <p:blipFill>
          <a:blip r:embed="rId3"/>
          <a:stretch>
            <a:fillRect/>
          </a:stretch>
        </p:blipFill>
        <p:spPr>
          <a:xfrm>
            <a:off x="1558579" y="1976758"/>
            <a:ext cx="2486372" cy="714475"/>
          </a:xfrm>
          <a:prstGeom prst="rect">
            <a:avLst/>
          </a:prstGeom>
        </p:spPr>
      </p:pic>
      <p:pic>
        <p:nvPicPr>
          <p:cNvPr id="7" name="Image 6">
            <a:extLst>
              <a:ext uri="{FF2B5EF4-FFF2-40B4-BE49-F238E27FC236}">
                <a16:creationId xmlns:a16="http://schemas.microsoft.com/office/drawing/2014/main" id="{9A18927A-C776-F654-EC3A-7B4CBCC7A9B4}"/>
              </a:ext>
            </a:extLst>
          </p:cNvPr>
          <p:cNvPicPr>
            <a:picLocks noChangeAspect="1"/>
          </p:cNvPicPr>
          <p:nvPr/>
        </p:nvPicPr>
        <p:blipFill>
          <a:blip r:embed="rId4"/>
          <a:stretch>
            <a:fillRect/>
          </a:stretch>
        </p:blipFill>
        <p:spPr>
          <a:xfrm>
            <a:off x="1634790" y="3468168"/>
            <a:ext cx="2410161" cy="638264"/>
          </a:xfrm>
          <a:prstGeom prst="rect">
            <a:avLst/>
          </a:prstGeom>
        </p:spPr>
      </p:pic>
      <p:sp>
        <p:nvSpPr>
          <p:cNvPr id="9" name="ZoneTexte 8">
            <a:extLst>
              <a:ext uri="{FF2B5EF4-FFF2-40B4-BE49-F238E27FC236}">
                <a16:creationId xmlns:a16="http://schemas.microsoft.com/office/drawing/2014/main" id="{60EDF8A2-B742-45E0-5DD0-37BD59F0EB41}"/>
              </a:ext>
            </a:extLst>
          </p:cNvPr>
          <p:cNvSpPr txBox="1"/>
          <p:nvPr/>
        </p:nvSpPr>
        <p:spPr>
          <a:xfrm>
            <a:off x="130629" y="2329543"/>
            <a:ext cx="1309974" cy="369332"/>
          </a:xfrm>
          <a:prstGeom prst="rect">
            <a:avLst/>
          </a:prstGeom>
          <a:noFill/>
        </p:spPr>
        <p:txBody>
          <a:bodyPr wrap="none" rtlCol="0">
            <a:spAutoFit/>
          </a:bodyPr>
          <a:lstStyle/>
          <a:p>
            <a:r>
              <a:rPr lang="en-US" dirty="0"/>
              <a:t>Suspension:</a:t>
            </a:r>
            <a:endParaRPr lang="fr-FR" dirty="0"/>
          </a:p>
        </p:txBody>
      </p:sp>
      <p:sp>
        <p:nvSpPr>
          <p:cNvPr id="12" name="ZoneTexte 11">
            <a:extLst>
              <a:ext uri="{FF2B5EF4-FFF2-40B4-BE49-F238E27FC236}">
                <a16:creationId xmlns:a16="http://schemas.microsoft.com/office/drawing/2014/main" id="{5127197F-7657-15BE-7FC9-D47117350770}"/>
              </a:ext>
            </a:extLst>
          </p:cNvPr>
          <p:cNvSpPr txBox="1"/>
          <p:nvPr/>
        </p:nvSpPr>
        <p:spPr>
          <a:xfrm>
            <a:off x="132035" y="3548204"/>
            <a:ext cx="1062791" cy="369332"/>
          </a:xfrm>
          <a:prstGeom prst="rect">
            <a:avLst/>
          </a:prstGeom>
          <a:noFill/>
        </p:spPr>
        <p:txBody>
          <a:bodyPr wrap="none" rtlCol="0">
            <a:spAutoFit/>
          </a:bodyPr>
          <a:lstStyle/>
          <a:p>
            <a:r>
              <a:rPr lang="en-US" dirty="0"/>
              <a:t>Viscosity:</a:t>
            </a:r>
            <a:endParaRPr lang="fr-FR" dirty="0"/>
          </a:p>
        </p:txBody>
      </p:sp>
      <p:sp>
        <p:nvSpPr>
          <p:cNvPr id="2" name="Espace réservé du numéro de diapositive 1">
            <a:extLst>
              <a:ext uri="{FF2B5EF4-FFF2-40B4-BE49-F238E27FC236}">
                <a16:creationId xmlns:a16="http://schemas.microsoft.com/office/drawing/2014/main" id="{5F58405A-D44E-E0DA-7B5A-560C99126C74}"/>
              </a:ext>
            </a:extLst>
          </p:cNvPr>
          <p:cNvSpPr>
            <a:spLocks noGrp="1"/>
          </p:cNvSpPr>
          <p:nvPr>
            <p:ph type="sldNum" sz="quarter" idx="12"/>
          </p:nvPr>
        </p:nvSpPr>
        <p:spPr/>
        <p:txBody>
          <a:bodyPr/>
          <a:lstStyle/>
          <a:p>
            <a:fld id="{6C84497F-A4E2-4B14-A8AE-2EEEAA6F43D4}" type="slidenum">
              <a:rPr lang="en-DE" smtClean="0"/>
              <a:t>21</a:t>
            </a:fld>
            <a:endParaRPr lang="en-DE"/>
          </a:p>
        </p:txBody>
      </p:sp>
    </p:spTree>
    <p:extLst>
      <p:ext uri="{BB962C8B-B14F-4D97-AF65-F5344CB8AC3E}">
        <p14:creationId xmlns:p14="http://schemas.microsoft.com/office/powerpoint/2010/main" val="2368668228"/>
      </p:ext>
    </p:extLst>
  </p:cSld>
  <p:clrMapOvr>
    <a:masterClrMapping/>
  </p:clrMapOvr>
</p:sld>
</file>

<file path=ppt/theme/theme1.xml><?xml version="1.0" encoding="utf-8"?>
<a:theme xmlns:a="http://schemas.openxmlformats.org/drawingml/2006/main" name="Office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23459</TotalTime>
  <Words>1761</Words>
  <Application>Microsoft Office PowerPoint</Application>
  <PresentationFormat>Grand écran</PresentationFormat>
  <Paragraphs>284</Paragraphs>
  <Slides>21</Slides>
  <Notes>17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Aptos</vt:lpstr>
      <vt:lpstr>Arial</vt:lpstr>
      <vt:lpstr>Calibri</vt:lpstr>
      <vt:lpstr>Calibri Light</vt:lpstr>
      <vt:lpstr>Cambria Math</vt:lpstr>
      <vt:lpstr>Wingdings</vt:lpstr>
      <vt:lpstr>Office Theme</vt:lpstr>
      <vt:lpstr>Laser power stabilization and bright squeezing generation via radiation pressure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Marina</dc:creator>
  <cp:lastModifiedBy>Victor Munoz Mosqueira</cp:lastModifiedBy>
  <cp:revision>588</cp:revision>
  <dcterms:created xsi:type="dcterms:W3CDTF">2026-08-20T11:39:35Z</dcterms:created>
  <dcterms:modified xsi:type="dcterms:W3CDTF">2026-10-07T02:46:22Z</dcterms:modified>
</cp:coreProperties>
</file>