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35"/>
  </p:notesMasterIdLst>
  <p:sldIdLst>
    <p:sldId id="519" r:id="rId3"/>
    <p:sldId id="521" r:id="rId4"/>
    <p:sldId id="335" r:id="rId5"/>
    <p:sldId id="534" r:id="rId6"/>
    <p:sldId id="380" r:id="rId7"/>
    <p:sldId id="455" r:id="rId8"/>
    <p:sldId id="525" r:id="rId9"/>
    <p:sldId id="523" r:id="rId10"/>
    <p:sldId id="538" r:id="rId11"/>
    <p:sldId id="551" r:id="rId12"/>
    <p:sldId id="536" r:id="rId13"/>
    <p:sldId id="526" r:id="rId14"/>
    <p:sldId id="527" r:id="rId15"/>
    <p:sldId id="528" r:id="rId16"/>
    <p:sldId id="529" r:id="rId17"/>
    <p:sldId id="530" r:id="rId18"/>
    <p:sldId id="531" r:id="rId19"/>
    <p:sldId id="532" r:id="rId20"/>
    <p:sldId id="533" r:id="rId21"/>
    <p:sldId id="484" r:id="rId22"/>
    <p:sldId id="482" r:id="rId23"/>
    <p:sldId id="540" r:id="rId24"/>
    <p:sldId id="543" r:id="rId25"/>
    <p:sldId id="541" r:id="rId26"/>
    <p:sldId id="544" r:id="rId27"/>
    <p:sldId id="545" r:id="rId28"/>
    <p:sldId id="546" r:id="rId29"/>
    <p:sldId id="547" r:id="rId30"/>
    <p:sldId id="549" r:id="rId31"/>
    <p:sldId id="550" r:id="rId32"/>
    <p:sldId id="548" r:id="rId33"/>
    <p:sldId id="542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ement Emmanuel" initials="CE" lastIdx="1" clrIdx="0">
    <p:extLst>
      <p:ext uri="{19B8F6BF-5375-455C-9EA6-DF929625EA0E}">
        <p15:presenceInfo xmlns:p15="http://schemas.microsoft.com/office/powerpoint/2012/main" userId="S-1-5-21-4214520284-2192796274-1834499735-19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0" autoAdjust="0"/>
    <p:restoredTop sz="94660"/>
  </p:normalViewPr>
  <p:slideViewPr>
    <p:cSldViewPr snapToGrid="0">
      <p:cViewPr>
        <p:scale>
          <a:sx n="75" d="100"/>
          <a:sy n="75" d="100"/>
        </p:scale>
        <p:origin x="1950" y="10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CFC90-ACAD-4A5B-BC69-0F98DB875E92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AA550-C713-459F-BB9E-FE80FE07B7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57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2531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9837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11/06/2026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7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11/06/2026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89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11/06/2026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20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47760"/>
            <a:ext cx="103632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27834" y="6561348"/>
            <a:ext cx="116416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52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681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xfrm>
            <a:off x="892970" y="312540"/>
            <a:ext cx="10406063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917311" y="6505278"/>
            <a:ext cx="345472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833615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4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894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57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03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331715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11/06/2026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12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5371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1228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669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342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795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457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13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360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255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033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11/06/2026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25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036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78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824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051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693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833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08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535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68206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81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11/06/2026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125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06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24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7536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47760"/>
            <a:ext cx="103632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27834" y="6561348"/>
            <a:ext cx="116416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76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6DCCEC-B092-AAB8-D672-9578236FE6F3}"/>
              </a:ext>
            </a:extLst>
          </p:cNvPr>
          <p:cNvSpPr/>
          <p:nvPr userDrawn="1"/>
        </p:nvSpPr>
        <p:spPr>
          <a:xfrm>
            <a:off x="0" y="6388670"/>
            <a:ext cx="12192000" cy="48437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1EA328-B9CF-0C65-C72F-8557B2594D86}"/>
              </a:ext>
            </a:extLst>
          </p:cNvPr>
          <p:cNvCxnSpPr/>
          <p:nvPr userDrawn="1"/>
        </p:nvCxnSpPr>
        <p:spPr>
          <a:xfrm>
            <a:off x="0" y="6305550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A9871A4-56AB-5CE5-EF2E-59F043B8FE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75" y="6410388"/>
            <a:ext cx="742950" cy="4126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AE91C5-6BC7-D7CC-A24C-0902B156AE49}"/>
              </a:ext>
            </a:extLst>
          </p:cNvPr>
          <p:cNvSpPr txBox="1"/>
          <p:nvPr userDrawn="1"/>
        </p:nvSpPr>
        <p:spPr>
          <a:xfrm>
            <a:off x="971550" y="6461922"/>
            <a:ext cx="615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SPES report for INFN EB. LNL - Oct 6</a:t>
            </a:r>
            <a:r>
              <a:rPr lang="en-US" sz="1400" b="1" baseline="30000" dirty="0">
                <a:solidFill>
                  <a:schemeClr val="bg1"/>
                </a:solidFill>
              </a:rPr>
              <a:t>th</a:t>
            </a:r>
            <a:r>
              <a:rPr lang="en-US" sz="1400" b="1" dirty="0">
                <a:solidFill>
                  <a:schemeClr val="bg1"/>
                </a:solidFill>
              </a:rPr>
              <a:t>, 2023. </a:t>
            </a:r>
          </a:p>
        </p:txBody>
      </p:sp>
      <p:pic>
        <p:nvPicPr>
          <p:cNvPr id="3" name="Immagine 26">
            <a:extLst>
              <a:ext uri="{FF2B5EF4-FFF2-40B4-BE49-F238E27FC236}">
                <a16:creationId xmlns:a16="http://schemas.microsoft.com/office/drawing/2014/main" id="{28E4BF8F-C49A-FB2F-8810-112C28917C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050" y="53544"/>
            <a:ext cx="1057275" cy="91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0CC2FD-99B3-1C2A-DEF4-86C96766A32B}"/>
              </a:ext>
            </a:extLst>
          </p:cNvPr>
          <p:cNvCxnSpPr>
            <a:cxnSpLocks/>
          </p:cNvCxnSpPr>
          <p:nvPr userDrawn="1"/>
        </p:nvCxnSpPr>
        <p:spPr>
          <a:xfrm>
            <a:off x="0" y="638175"/>
            <a:ext cx="10391775" cy="0"/>
          </a:xfrm>
          <a:prstGeom prst="line">
            <a:avLst/>
          </a:prstGeom>
          <a:ln w="190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F4013E80-B4B8-8525-A641-1D97C669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48852"/>
            <a:ext cx="4399922" cy="362844"/>
          </a:xfrm>
        </p:spPr>
        <p:txBody>
          <a:bodyPr>
            <a:normAutofit/>
          </a:bodyPr>
          <a:lstStyle>
            <a:lvl1pPr>
              <a:defRPr kumimoji="0" lang="en-US" sz="24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F55B3F39-7C5C-52EA-99FF-480AF96ED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8323" y="643324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ACF6FDAC-0505-4C6F-9AC9-E3C4BDFECF97}" type="slidenum">
              <a:rPr lang="en-US" sz="1600" b="1" smtClean="0">
                <a:solidFill>
                  <a:schemeClr val="bg1"/>
                </a:solidFill>
              </a:rPr>
              <a:pPr/>
              <a:t>‹N°›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816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078414"/>
            <a:ext cx="12192000" cy="1804987"/>
          </a:xfrm>
          <a:prstGeom prst="rect">
            <a:avLst/>
          </a:prstGeom>
          <a:solidFill>
            <a:srgbClr val="D84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3" name="Rectangle 2"/>
          <p:cNvSpPr/>
          <p:nvPr userDrawn="1"/>
        </p:nvSpPr>
        <p:spPr>
          <a:xfrm>
            <a:off x="0" y="-26988"/>
            <a:ext cx="12192000" cy="1804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pic>
        <p:nvPicPr>
          <p:cNvPr id="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1"/>
            <a:ext cx="1219200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 userDrawn="1"/>
        </p:nvSpPr>
        <p:spPr>
          <a:xfrm>
            <a:off x="2832101" y="192088"/>
            <a:ext cx="924348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r" eaLnBrk="1" hangingPunct="1">
              <a:defRPr/>
            </a:pPr>
            <a:r>
              <a:rPr lang="fr-FR" altLang="fr-FR" sz="2800" smtClean="0">
                <a:solidFill>
                  <a:srgbClr val="D84800"/>
                </a:solidFill>
                <a:latin typeface="Helvetica Neue" charset="0"/>
              </a:rPr>
              <a:t>Institut national de physique nucléaire </a:t>
            </a:r>
          </a:p>
          <a:p>
            <a:pPr algn="r" eaLnBrk="1" hangingPunct="1">
              <a:defRPr/>
            </a:pPr>
            <a:r>
              <a:rPr lang="fr-FR" altLang="fr-FR" sz="2800" smtClean="0">
                <a:solidFill>
                  <a:srgbClr val="D84800"/>
                </a:solidFill>
                <a:latin typeface="Helvetica Neue" charset="0"/>
              </a:rPr>
              <a:t>et de physique des particules</a:t>
            </a: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8955618" y="1187450"/>
            <a:ext cx="311996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r">
              <a:defRPr/>
            </a:pPr>
            <a:r>
              <a:rPr lang="fr-FR" altLang="fr-FR" sz="1800" dirty="0" smtClean="0">
                <a:solidFill>
                  <a:srgbClr val="D84800"/>
                </a:solidFill>
                <a:latin typeface="Helvetica Neue" charset="0"/>
                <a:ea typeface="Helvetica Neue" charset="0"/>
                <a:cs typeface="Helvetica Neue" charset="0"/>
              </a:rPr>
              <a:t>www.in2p3.fr</a:t>
            </a:r>
          </a:p>
        </p:txBody>
      </p:sp>
      <p:pic>
        <p:nvPicPr>
          <p:cNvPr id="7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223838"/>
            <a:ext cx="143933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5427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431371" y="1196752"/>
            <a:ext cx="11329259" cy="5112568"/>
          </a:xfrm>
          <a:prstGeom prst="rect">
            <a:avLst/>
          </a:prstGeom>
        </p:spPr>
        <p:txBody>
          <a:bodyPr/>
          <a:lstStyle>
            <a:lvl1pPr>
              <a:buClr>
                <a:srgbClr val="D84800"/>
              </a:buClr>
              <a:defRPr sz="2400" b="0">
                <a:solidFill>
                  <a:srgbClr val="1F497D"/>
                </a:solidFill>
                <a:latin typeface="Helvetica Neue"/>
                <a:cs typeface="Helvetica Neue"/>
              </a:defRPr>
            </a:lvl1pPr>
            <a:lvl2pPr>
              <a:buClr>
                <a:srgbClr val="D84800"/>
              </a:buClr>
              <a:defRPr sz="2000">
                <a:solidFill>
                  <a:srgbClr val="1F497D"/>
                </a:solidFill>
                <a:latin typeface="Helvetica Neue"/>
                <a:cs typeface="Helvetica Neue"/>
              </a:defRPr>
            </a:lvl2pPr>
            <a:lvl3pPr>
              <a:buClr>
                <a:srgbClr val="D84800"/>
              </a:buClr>
              <a:defRPr sz="1800">
                <a:solidFill>
                  <a:srgbClr val="1F497D"/>
                </a:solidFill>
                <a:latin typeface="Helvetica Neue"/>
                <a:cs typeface="Helvetica Neue"/>
              </a:defRPr>
            </a:lvl3pPr>
            <a:lvl4pPr>
              <a:buClr>
                <a:srgbClr val="D84800"/>
              </a:buClr>
              <a:defRPr sz="1600">
                <a:solidFill>
                  <a:srgbClr val="1F497D"/>
                </a:solidFill>
                <a:latin typeface="Helvetica Neue"/>
                <a:cs typeface="Helvetica Neue"/>
              </a:defRPr>
            </a:lvl4pPr>
            <a:lvl5pPr>
              <a:buClr>
                <a:srgbClr val="D84800"/>
              </a:buClr>
              <a:defRPr sz="1400">
                <a:solidFill>
                  <a:srgbClr val="1F497D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du titre 10"/>
          <p:cNvSpPr>
            <a:spLocks noGrp="1"/>
          </p:cNvSpPr>
          <p:nvPr>
            <p:ph type="title"/>
          </p:nvPr>
        </p:nvSpPr>
        <p:spPr bwMode="auto">
          <a:xfrm>
            <a:off x="2447595" y="115889"/>
            <a:ext cx="974440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fr-FR" alt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891616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1347760"/>
            <a:ext cx="103632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027834" y="6561348"/>
            <a:ext cx="116416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CDC8E-50DB-4F2E-A357-58D8BB0D9DC6}" type="slidenum">
              <a:rPr lang="it-IT">
                <a:solidFill>
                  <a:prstClr val="black"/>
                </a:solidFill>
              </a:rPr>
              <a:pPr>
                <a:defRPr/>
              </a:pPr>
              <a:t>‹N°›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288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Zielińska, INTRANS Workshop, Orsay, January 22-25,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94393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9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GB" sz="22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700"/>
            <a:ext cx="10972440" cy="39774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GB" sz="1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956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11/06/2026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71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11/06/2026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59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11/06/2026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90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11/06/2026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4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971D1A2-7DDA-4ABB-B9BE-B36815D0A560}" type="datetimeFigureOut">
              <a:rPr lang="fr-FR" smtClean="0">
                <a:solidFill>
                  <a:prstClr val="black"/>
                </a:solidFill>
              </a:rPr>
              <a:pPr/>
              <a:t>11/06/2026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6749E77-426F-4B76-9525-CC4A03136667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64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6"/>
          <p:cNvGrpSpPr/>
          <p:nvPr/>
        </p:nvGrpSpPr>
        <p:grpSpPr>
          <a:xfrm>
            <a:off x="5231904" y="39688"/>
            <a:ext cx="6960096" cy="1013048"/>
            <a:chOff x="4826000" y="39688"/>
            <a:chExt cx="4318000" cy="574675"/>
          </a:xfrm>
        </p:grpSpPr>
        <p:sp>
          <p:nvSpPr>
            <p:cNvPr id="8" name="Rectangle 11"/>
            <p:cNvSpPr>
              <a:spLocks noChangeArrowheads="1"/>
            </p:cNvSpPr>
            <p:nvPr userDrawn="1"/>
          </p:nvSpPr>
          <p:spPr bwMode="auto">
            <a:xfrm>
              <a:off x="4826000" y="533400"/>
              <a:ext cx="4318000" cy="3651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1800">
                <a:solidFill>
                  <a:prstClr val="black"/>
                </a:solidFill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 userDrawn="1"/>
          </p:nvSpPr>
          <p:spPr bwMode="auto">
            <a:xfrm>
              <a:off x="4826000" y="577850"/>
              <a:ext cx="4318000" cy="36513"/>
            </a:xfrm>
            <a:prstGeom prst="rect">
              <a:avLst/>
            </a:prstGeom>
            <a:gradFill flip="none" rotWithShape="1">
              <a:gsLst>
                <a:gs pos="0">
                  <a:srgbClr val="502185"/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GB" sz="1800">
                  <a:solidFill>
                    <a:prstClr val="black"/>
                  </a:solidFill>
                </a:rPr>
                <a:t> </a:t>
              </a:r>
            </a:p>
          </p:txBody>
        </p:sp>
        <p:pic>
          <p:nvPicPr>
            <p:cNvPr id="10" name="Image 12" descr="logo 30cm.jpg"/>
            <p:cNvPicPr>
              <a:picLocks noChangeAspect="1"/>
            </p:cNvPicPr>
            <p:nvPr userDrawn="1"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086600" y="39688"/>
              <a:ext cx="2057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10"/>
          <p:cNvGrpSpPr/>
          <p:nvPr/>
        </p:nvGrpSpPr>
        <p:grpSpPr>
          <a:xfrm>
            <a:off x="0" y="6509556"/>
            <a:ext cx="12192000" cy="696888"/>
            <a:chOff x="0" y="6592888"/>
            <a:chExt cx="8839200" cy="341312"/>
          </a:xfrm>
        </p:grpSpPr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492125" y="6616700"/>
              <a:ext cx="8347075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eaLnBrk="0" hangingPunct="0"/>
              <a:r>
                <a:rPr lang="en-US" sz="1400" dirty="0" err="1" smtClean="0">
                  <a:solidFill>
                    <a:srgbClr val="5E5E5E"/>
                  </a:solidFill>
                </a:rPr>
                <a:t>E.Clément</a:t>
              </a:r>
              <a:r>
                <a:rPr lang="en-US" sz="1400" dirty="0" smtClean="0">
                  <a:solidFill>
                    <a:srgbClr val="5E5E5E"/>
                  </a:solidFill>
                </a:rPr>
                <a:t>  </a:t>
              </a:r>
              <a:r>
                <a:rPr lang="en-US" sz="1400" dirty="0" err="1" smtClean="0">
                  <a:solidFill>
                    <a:srgbClr val="5E5E5E"/>
                  </a:solidFill>
                </a:rPr>
                <a:t>Novembre</a:t>
              </a:r>
              <a:r>
                <a:rPr lang="en-US" sz="1400" dirty="0" smtClean="0">
                  <a:solidFill>
                    <a:srgbClr val="5E5E5E"/>
                  </a:solidFill>
                </a:rPr>
                <a:t> 2011                                          </a:t>
              </a:r>
              <a:endParaRPr lang="fr-FR" sz="1400" noProof="1">
                <a:solidFill>
                  <a:prstClr val="black"/>
                </a:solidFill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 userDrawn="1"/>
          </p:nvSpPr>
          <p:spPr bwMode="auto">
            <a:xfrm>
              <a:off x="0" y="6592888"/>
              <a:ext cx="4318000" cy="36512"/>
            </a:xfrm>
            <a:prstGeom prst="rect">
              <a:avLst/>
            </a:prstGeom>
            <a:gradFill flip="none" rotWithShape="1">
              <a:gsLst>
                <a:gs pos="0">
                  <a:srgbClr val="502185"/>
                </a:gs>
                <a:gs pos="100000">
                  <a:srgbClr val="FFFFFF"/>
                </a:gs>
              </a:gsLst>
              <a:lin ang="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67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B78302F-8455-472B-AF68-295E0EFF103D}" type="datetimeFigureOut">
              <a:rPr lang="fr-FR" smtClean="0"/>
              <a:t>11/06/2026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C93BD0E1-CE8A-4705-95E2-6212B80303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38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  <p:sldLayoutId id="2147483708" r:id="rId31"/>
    <p:sldLayoutId id="2147483709" r:id="rId32"/>
    <p:sldLayoutId id="2147483710" r:id="rId33"/>
    <p:sldLayoutId id="2147483711" r:id="rId3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>
          <p15:clr>
            <a:srgbClr val="547EBF"/>
          </p15:clr>
        </p15:guide>
        <p15:guide id="2" orient="horz" pos="3861">
          <p15:clr>
            <a:srgbClr val="547EBF"/>
          </p15:clr>
        </p15:guide>
        <p15:guide id="3" pos="7242">
          <p15:clr>
            <a:srgbClr val="547EBF"/>
          </p15:clr>
        </p15:guide>
        <p15:guide id="4" pos="438">
          <p15:clr>
            <a:srgbClr val="547EBF"/>
          </p15:clr>
        </p15:guide>
        <p15:guide id="5" pos="2751">
          <p15:clr>
            <a:srgbClr val="F26B43"/>
          </p15:clr>
        </p15:guide>
        <p15:guide id="6" pos="5065">
          <p15:clr>
            <a:srgbClr val="F26B43"/>
          </p15:clr>
        </p15:guide>
        <p15:guide id="7" pos="3840">
          <p15:clr>
            <a:srgbClr val="FDE53C"/>
          </p15:clr>
        </p15:guide>
        <p15:guide id="8" orient="horz" pos="2160">
          <p15:clr>
            <a:srgbClr val="FDE53C"/>
          </p15:clr>
        </p15:guide>
        <p15:guide id="9" orient="horz" pos="1253">
          <p15:clr>
            <a:srgbClr val="F26B43"/>
          </p15:clr>
        </p15:guide>
        <p15:guide id="10" pos="1572">
          <p15:clr>
            <a:srgbClr val="9FCC3B"/>
          </p15:clr>
        </p15:guide>
        <p15:guide id="11" pos="6108">
          <p15:clr>
            <a:srgbClr val="9FCC3B"/>
          </p15:clr>
        </p15:guide>
        <p15:guide id="12" orient="horz" pos="3067">
          <p15:clr>
            <a:srgbClr val="F26B43"/>
          </p15:clr>
        </p15:guide>
        <p15:guide id="13" pos="2615">
          <p15:clr>
            <a:srgbClr val="F26B43"/>
          </p15:clr>
        </p15:guide>
        <p15:guide id="14" pos="4929">
          <p15:clr>
            <a:srgbClr val="F26B43"/>
          </p15:clr>
        </p15:guide>
        <p15:guide id="15" pos="3772">
          <p15:clr>
            <a:srgbClr val="FBAE40"/>
          </p15:clr>
        </p15:guide>
        <p15:guide id="16" pos="3908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6.wmf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2.emf"/><Relationship Id="rId5" Type="http://schemas.openxmlformats.org/officeDocument/2006/relationships/image" Target="../media/image111.emf"/><Relationship Id="rId4" Type="http://schemas.openxmlformats.org/officeDocument/2006/relationships/image" Target="../media/image11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6.png"/><Relationship Id="rId4" Type="http://schemas.openxmlformats.org/officeDocument/2006/relationships/image" Target="../media/image11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20.emf"/><Relationship Id="rId4" Type="http://schemas.openxmlformats.org/officeDocument/2006/relationships/image" Target="../media/image11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34" Type="http://schemas.openxmlformats.org/officeDocument/2006/relationships/image" Target="../media/image59.gif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image" Target="../media/image58.jpe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image" Target="../media/image57.jpe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31" Type="http://schemas.openxmlformats.org/officeDocument/2006/relationships/image" Target="../media/image56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8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68.png"/><Relationship Id="rId21" Type="http://schemas.openxmlformats.org/officeDocument/2006/relationships/image" Target="../media/image84.emf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tiff"/><Relationship Id="rId2" Type="http://schemas.openxmlformats.org/officeDocument/2006/relationships/image" Target="../media/image67.jpeg"/><Relationship Id="rId16" Type="http://schemas.openxmlformats.org/officeDocument/2006/relationships/image" Target="../media/image81.emf"/><Relationship Id="rId20" Type="http://schemas.openxmlformats.org/officeDocument/2006/relationships/hyperlink" Target="https://epja.epj.org/component/toc/?task=topic&amp;id=1878" TargetMode="Externa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hyperlink" Target="http://www.agata.org/" TargetMode="External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3" y="1866307"/>
            <a:ext cx="6219883" cy="43018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613" y="4130297"/>
            <a:ext cx="537300" cy="176164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1346"/>
            <a:ext cx="1524213" cy="1333686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95250" y="195703"/>
            <a:ext cx="7391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Le multi détecteur « AGATA » pour l'étude de la structure nucléaire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201175" y="6391275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Arial Black" panose="020B0A04020102020204" pitchFamily="34" charset="0"/>
              </a:rPr>
              <a:t>E. CLEMENT (GANIL)</a:t>
            </a:r>
            <a:endParaRPr lang="fr-FR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477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579140"/>
            <a:ext cx="6843126" cy="305350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843" y="3866392"/>
            <a:ext cx="7062157" cy="299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89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662" y="2247900"/>
            <a:ext cx="2977977" cy="41652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224" y="2247900"/>
            <a:ext cx="3249131" cy="413134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85980" y="195257"/>
            <a:ext cx="8616461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Depuis 2022 : une nouvelle phase du projet : Phase 2 </a:t>
            </a:r>
          </a:p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onstruire un spectromètre couvrant 3</a:t>
            </a:r>
            <a:r>
              <a:rPr lang="fr-FR" sz="2000" dirty="0" smtClean="0">
                <a:latin typeface="Symbol" panose="05050102010706020507" pitchFamily="18" charset="2"/>
                <a:cs typeface="Arial" panose="020B0604020202020204" pitchFamily="34" charset="0"/>
              </a:rPr>
              <a:t>p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(&gt; 135 cristaux ~270 kg de Ge)</a:t>
            </a:r>
          </a:p>
          <a:p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Création du MP AGATA Phase 2</a:t>
            </a:r>
          </a:p>
          <a:p>
            <a:pPr marL="457200" indent="-457200">
              <a:buAutoNum type="arabicPlain" startAt="2019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2019  :  CS IN2P3 pour la phase 2</a:t>
            </a:r>
          </a:p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2020 :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International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review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Juillet</a:t>
            </a:r>
          </a:p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2020 :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KD2P Automne</a:t>
            </a:r>
          </a:p>
          <a:p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2021 : Infrastructure de Recherche</a:t>
            </a:r>
          </a:p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22 M€ budget initial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2025 :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mid-term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2026 : Infrastructure de Recherche 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2363063" y="199711"/>
            <a:ext cx="9673292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99935"/>
            <a:ext cx="7096125" cy="258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Flèche vers le bas 1"/>
          <p:cNvSpPr/>
          <p:nvPr/>
        </p:nvSpPr>
        <p:spPr>
          <a:xfrm>
            <a:off x="1196472" y="1607084"/>
            <a:ext cx="1763868" cy="609600"/>
          </a:xfrm>
          <a:prstGeom prst="downArrow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>
            <a:off x="1135814" y="3449008"/>
            <a:ext cx="1763868" cy="609600"/>
          </a:xfrm>
          <a:prstGeom prst="downArrow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172361" y="1662254"/>
            <a:ext cx="3847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Changement de “ligue”</a:t>
            </a:r>
          </a:p>
        </p:txBody>
      </p:sp>
      <p:sp>
        <p:nvSpPr>
          <p:cNvPr id="12" name="Flèche vers le bas 11"/>
          <p:cNvSpPr/>
          <p:nvPr/>
        </p:nvSpPr>
        <p:spPr>
          <a:xfrm>
            <a:off x="1135814" y="5116362"/>
            <a:ext cx="1763868" cy="609600"/>
          </a:xfrm>
          <a:prstGeom prst="downArrow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47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198" y="260649"/>
            <a:ext cx="772477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54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601" y="529631"/>
            <a:ext cx="753427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855640" y="6597352"/>
            <a:ext cx="1152128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6597352"/>
            <a:ext cx="1331640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99935"/>
            <a:ext cx="6334125" cy="258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4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601" y="514772"/>
            <a:ext cx="7572375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855640" y="6597352"/>
            <a:ext cx="1152128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6597352"/>
            <a:ext cx="1331640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99935"/>
            <a:ext cx="6334125" cy="258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52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2640" y="495722"/>
            <a:ext cx="756285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855640" y="6597352"/>
            <a:ext cx="1152128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6597352"/>
            <a:ext cx="1331640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99935"/>
            <a:ext cx="6334125" cy="258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8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601" y="522922"/>
            <a:ext cx="759142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855640" y="6597352"/>
            <a:ext cx="1152128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6597352"/>
            <a:ext cx="1331640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9935"/>
            <a:ext cx="6334125" cy="258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03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601" y="529630"/>
            <a:ext cx="7553325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855640" y="6597352"/>
            <a:ext cx="1152128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6597352"/>
            <a:ext cx="1331640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99935"/>
            <a:ext cx="6334125" cy="258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16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600" y="495722"/>
            <a:ext cx="756285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855640" y="6597352"/>
            <a:ext cx="1152128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6597352"/>
            <a:ext cx="1331640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948" y="4624687"/>
            <a:ext cx="2143580" cy="21613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599935"/>
            <a:ext cx="6334125" cy="258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97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2855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10" name="AutoShape 2" descr="imap://emmanuel%2Eclement@simap.ganil.fr:993/fetch%3EUID%3E/AGATA%3E10092?part=1.1.2.2&amp;filename=Comp_Jeremie.jpg"/>
          <p:cNvSpPr>
            <a:spLocks noChangeAspect="1" noChangeArrowheads="1"/>
          </p:cNvSpPr>
          <p:nvPr/>
        </p:nvSpPr>
        <p:spPr bwMode="auto">
          <a:xfrm>
            <a:off x="1679575" y="-1096963"/>
            <a:ext cx="5257800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12" name="AutoShape 4" descr="imap://emmanuel%2Eclement@simap.ganil.fr:993/fetch%3EUID%3E/AGATA%3E10092?part=1.1.2.2&amp;filename=Comp_Jeremie.jpg"/>
          <p:cNvSpPr>
            <a:spLocks noChangeAspect="1" noChangeArrowheads="1"/>
          </p:cNvSpPr>
          <p:nvPr/>
        </p:nvSpPr>
        <p:spPr bwMode="auto">
          <a:xfrm>
            <a:off x="1679575" y="-1096963"/>
            <a:ext cx="5257800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120074" y="1706552"/>
            <a:ext cx="7749041" cy="3630379"/>
            <a:chOff x="36512" y="1220549"/>
            <a:chExt cx="9248775" cy="4512707"/>
          </a:xfrm>
        </p:grpSpPr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512" y="1589881"/>
              <a:ext cx="9248775" cy="414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ZoneTexte 14"/>
            <p:cNvSpPr txBox="1"/>
            <p:nvPr/>
          </p:nvSpPr>
          <p:spPr>
            <a:xfrm>
              <a:off x="569026" y="1220549"/>
              <a:ext cx="2179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J. Dudouet et al </a:t>
              </a:r>
              <a:r>
                <a:rPr kumimoji="0" lang="fr-FR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(IP2I)</a:t>
              </a:r>
              <a:endPara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594" y="2086748"/>
            <a:ext cx="4202406" cy="23638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89594" y="4541531"/>
            <a:ext cx="2626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Spitzer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JWST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(right).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92006" y="220031"/>
            <a:ext cx="20762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 à la fin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599935"/>
            <a:ext cx="6334125" cy="258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61668" y="50800"/>
            <a:ext cx="2234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à la fin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4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032" y="7259"/>
            <a:ext cx="9719998" cy="6858000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5" y="65258"/>
            <a:ext cx="9719998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3816" y="235508"/>
            <a:ext cx="9314059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fr-FR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principaux objectifs de la structure nucléaire </a:t>
            </a:r>
            <a:r>
              <a:rPr lang="fr-FR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endParaRPr lang="fr-FR" sz="16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</a:t>
            </a:r>
            <a:r>
              <a:rPr lang="fr-FR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noyaux et la matière nucléaire émergent-ils des interactions fondamentales sous-jacentes ? </a:t>
            </a:r>
            <a:endParaRPr lang="fr-FR" sz="16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 </a:t>
            </a:r>
            <a:r>
              <a:rPr lang="fr-FR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la limite de l'existence nucléaire et quels phénomènes découlent des systèmes quantiques ouverts </a:t>
            </a:r>
            <a:r>
              <a:rPr lang="fr-FR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0"/>
            <a:r>
              <a:rPr lang="fr-FR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</a:t>
            </a:r>
            <a:r>
              <a:rPr lang="fr-FR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couches nucléaires évoluent-elles à travers le paysage nucléaire, quelles formes les noyaux peuvent-ils prendre et quel est le rôle des corrélations nucléaires ? </a:t>
            </a:r>
            <a:endParaRPr lang="fr-FR" sz="16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</a:t>
            </a:r>
            <a:r>
              <a:rPr lang="fr-FR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mieux comprendre la synthèse des éléments lourds et l'évolution </a:t>
            </a:r>
            <a:r>
              <a:rPr lang="fr-FR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éléments dans </a:t>
            </a:r>
            <a:r>
              <a:rPr lang="fr-FR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l'univers visible ?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3816" y="3371147"/>
            <a:ext cx="9406872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Explorer les limites de l'existence nucléaire : </a:t>
            </a:r>
            <a:endParaRPr lang="fr-FR" altLang="fr-FR" sz="16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6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Découverte </a:t>
            </a:r>
            <a:r>
              <a:rPr lang="fr-FR" altLang="fr-FR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nouveaux isotopes/éléments, évolution de la structure nucléaire, formes nucléaires et leurs spectres</a:t>
            </a:r>
            <a:r>
              <a:rPr lang="fr-FR" altLang="fr-FR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Étudier </a:t>
            </a:r>
            <a:r>
              <a:rPr lang="fr-FR" altLang="fr-FR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noyaux instables, leurs modes de désintégration, ainsi que les mécanismes régissant les réactions nucléaires et la fission</a:t>
            </a:r>
            <a:r>
              <a:rPr lang="fr-FR" altLang="fr-FR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Étudier </a:t>
            </a:r>
            <a:r>
              <a:rPr lang="fr-FR" altLang="fr-FR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structures exotiques liées aux systèmes quantiques faiblement liés et ouverts.</a:t>
            </a:r>
            <a:endParaRPr kumimoji="0" lang="en-GB" alt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3816" y="6222835"/>
            <a:ext cx="94068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fr-FR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Notre contribution : nous mesurons les rayons gamma ! (désintégration électromagnétique d'un système quantique)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uppo 14"/>
          <p:cNvGrpSpPr/>
          <p:nvPr/>
        </p:nvGrpSpPr>
        <p:grpSpPr>
          <a:xfrm>
            <a:off x="10302334" y="1213715"/>
            <a:ext cx="1528556" cy="1137718"/>
            <a:chOff x="3170325" y="301336"/>
            <a:chExt cx="1889215" cy="124929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0325" y="601442"/>
              <a:ext cx="1607164" cy="949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CasellaDiTesto 22"/>
            <p:cNvSpPr txBox="1"/>
            <p:nvPr/>
          </p:nvSpPr>
          <p:spPr>
            <a:xfrm>
              <a:off x="3263438" y="301336"/>
              <a:ext cx="1796102" cy="371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Force à 3 corps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uppo 4"/>
          <p:cNvGrpSpPr/>
          <p:nvPr/>
        </p:nvGrpSpPr>
        <p:grpSpPr>
          <a:xfrm>
            <a:off x="10281564" y="2620776"/>
            <a:ext cx="1910436" cy="1408410"/>
            <a:chOff x="192026" y="455704"/>
            <a:chExt cx="1910436" cy="1408410"/>
          </a:xfrm>
        </p:grpSpPr>
        <p:pic>
          <p:nvPicPr>
            <p:cNvPr id="12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0937" y="794258"/>
              <a:ext cx="1060349" cy="1069856"/>
            </a:xfrm>
            <a:prstGeom prst="rect">
              <a:avLst/>
            </a:prstGeom>
            <a:noFill/>
            <a:ln w="12700">
              <a:solidFill>
                <a:srgbClr val="6600FF"/>
              </a:solidFill>
              <a:miter lim="800000"/>
              <a:headEnd/>
              <a:tailEnd/>
            </a:ln>
            <a:effectLst/>
          </p:spPr>
        </p:pic>
        <p:sp>
          <p:nvSpPr>
            <p:cNvPr id="13" name="CasellaDiTesto 16"/>
            <p:cNvSpPr txBox="1"/>
            <p:nvPr/>
          </p:nvSpPr>
          <p:spPr>
            <a:xfrm>
              <a:off x="192026" y="455704"/>
              <a:ext cx="19104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Modèle</a:t>
              </a:r>
              <a:r>
                <a:rPr kumimoji="0" lang="en-GB" sz="16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</a:t>
              </a:r>
              <a:r>
                <a:rPr kumimoji="0" lang="en-GB" sz="16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couches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uppo 34"/>
          <p:cNvGrpSpPr/>
          <p:nvPr/>
        </p:nvGrpSpPr>
        <p:grpSpPr>
          <a:xfrm>
            <a:off x="10257241" y="4389096"/>
            <a:ext cx="1822889" cy="1353869"/>
            <a:chOff x="6620784" y="448312"/>
            <a:chExt cx="1822889" cy="1353868"/>
          </a:xfrm>
        </p:grpSpPr>
        <p:pic>
          <p:nvPicPr>
            <p:cNvPr id="15" name="Picture 16" descr="specchio"/>
            <p:cNvPicPr>
              <a:picLocks noChangeAspect="1" noChangeArrowheads="1"/>
            </p:cNvPicPr>
            <p:nvPr/>
          </p:nvPicPr>
          <p:blipFill>
            <a:blip r:embed="rId5" cstate="print"/>
            <a:srcRect l="15120" t="10115"/>
            <a:stretch>
              <a:fillRect/>
            </a:stretch>
          </p:blipFill>
          <p:spPr bwMode="auto">
            <a:xfrm>
              <a:off x="6849695" y="807013"/>
              <a:ext cx="1248757" cy="9951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C00"/>
              </a:solidFill>
              <a:miter lim="800000"/>
              <a:headEnd/>
              <a:tailEnd/>
            </a:ln>
          </p:spPr>
        </p:pic>
        <p:sp>
          <p:nvSpPr>
            <p:cNvPr id="16" name="CasellaDiTesto 18"/>
            <p:cNvSpPr txBox="1"/>
            <p:nvPr/>
          </p:nvSpPr>
          <p:spPr>
            <a:xfrm>
              <a:off x="6620784" y="448312"/>
              <a:ext cx="18228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Symétrie</a:t>
              </a:r>
              <a:r>
                <a:rPr kumimoji="0" lang="en-GB" sz="16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GB" sz="1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d’isospin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9951030" y="5930447"/>
            <a:ext cx="25518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Clustering, pairing, deformation, astrophysics, fission …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784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9" y="1224494"/>
            <a:ext cx="6475524" cy="468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855640" y="6597352"/>
            <a:ext cx="1152128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90489" y="166241"/>
            <a:ext cx="683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AGATA est un projet de R&amp;D à long terme destiné à la communauté </a:t>
            </a:r>
            <a:r>
              <a:rPr lang="fr-FR" dirty="0">
                <a:latin typeface="Symbol" panose="05050102010706020507" pitchFamily="18" charset="2"/>
                <a:cs typeface="Times New Roman" pitchFamily="18" charset="0"/>
              </a:rPr>
              <a:t>g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-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9630" y="1800150"/>
            <a:ext cx="5098931" cy="3809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5495" y="2146876"/>
            <a:ext cx="3056890" cy="16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732584" y="5928622"/>
            <a:ext cx="6330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A quelle 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point comprenons nous la réponse du 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cristal ?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Simulation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Des mesures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524000" y="6597352"/>
            <a:ext cx="1331640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28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903955" y="1033575"/>
            <a:ext cx="6449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Modification de la taille du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cristal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Modification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 la taille du contact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Paramètres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du transport des porteurs de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Modification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des paramètres de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diaphonie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Bruit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sur le signal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 vers le bas 5"/>
          <p:cNvSpPr/>
          <p:nvPr/>
        </p:nvSpPr>
        <p:spPr>
          <a:xfrm>
            <a:off x="9117069" y="2449801"/>
            <a:ext cx="465512" cy="499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162980" y="23412"/>
            <a:ext cx="508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ANR OASIS: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AGATAGeFEM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IJCLab (2018-2022)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125"/>
            <a:ext cx="1986742" cy="246279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742" y="452459"/>
            <a:ext cx="3494025" cy="17215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657" y="3077689"/>
            <a:ext cx="2676263" cy="275291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952835" y="2821780"/>
            <a:ext cx="225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Simulated Traces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Virage 11"/>
          <p:cNvSpPr/>
          <p:nvPr/>
        </p:nvSpPr>
        <p:spPr>
          <a:xfrm flipH="1" flipV="1">
            <a:off x="5482242" y="5390030"/>
            <a:ext cx="1022466" cy="88114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577120" y="5901847"/>
            <a:ext cx="2499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AGS PSA Algorithm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80" y="3426530"/>
            <a:ext cx="1823925" cy="2266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0357" y="5754081"/>
            <a:ext cx="1690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Exemple de sensibilité aux paramètres dans les volumes du détecteur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761" y="3426530"/>
            <a:ext cx="3494025" cy="1963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51761" y="5453317"/>
            <a:ext cx="26141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Augmentation du bruit lors de la recherche par grille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0" y="6597352"/>
            <a:ext cx="1331640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1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34" y="523442"/>
            <a:ext cx="3824691" cy="382469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14" y="4104020"/>
            <a:ext cx="4693470" cy="264007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37734" y="0"/>
            <a:ext cx="3630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Black" panose="020B0A04020102020204" pitchFamily="34" charset="0"/>
              </a:rPr>
              <a:t>3D scanning setup at IPHC </a:t>
            </a:r>
            <a:endParaRPr lang="fr-FR" dirty="0">
              <a:latin typeface="Arial Black" panose="020B0A040201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56" y="4627960"/>
            <a:ext cx="4194944" cy="192722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743575" y="3833233"/>
            <a:ext cx="3555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Véritable tomographie du détecteur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4952" y="523442"/>
            <a:ext cx="3744280" cy="311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34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40" y="546775"/>
            <a:ext cx="7078885" cy="47352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2040" y="5401211"/>
            <a:ext cx="334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Médaille de Cristal du </a:t>
            </a:r>
            <a:r>
              <a:rPr lang="fr-FR" b="1" dirty="0" smtClean="0"/>
              <a:t>CNRS 2024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983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3758213"/>
            <a:ext cx="6177669" cy="102961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0704" y="193729"/>
            <a:ext cx="379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Black" panose="020B0A04020102020204" pitchFamily="34" charset="0"/>
              </a:rPr>
              <a:t>Et la révolution de l’IA arriva</a:t>
            </a:r>
            <a:endParaRPr lang="fr-FR" dirty="0">
              <a:latin typeface="Arial Black" panose="020B0A040201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021" y="697667"/>
            <a:ext cx="3724980" cy="242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87" y="3350179"/>
            <a:ext cx="3340271" cy="287529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315321" y="3272687"/>
            <a:ext cx="6657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L'IA est utilisée pour générer une base à partir de données numérisées dans nos algorithmes standard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571" y="1026374"/>
            <a:ext cx="6635327" cy="23281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135964" y="5040437"/>
            <a:ext cx="7718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La prochaine étape consiste à mettre en place un flux IA complet, depuis les traces jusqu'au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PSA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et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tracking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135964" y="5686860"/>
            <a:ext cx="7718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Prochaine étape au niveau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matériel :</a:t>
            </a:r>
          </a:p>
          <a:p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	-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passage au refroidissement électrique       </a:t>
            </a: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ASIC cryogénique       </a:t>
            </a:r>
            <a:endParaRPr lang="fr-FR" sz="160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numériseur compact 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80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49" y="1041258"/>
            <a:ext cx="10402300" cy="523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77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111446"/>
            <a:ext cx="8843320" cy="518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2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069737"/>
            <a:ext cx="8851278" cy="51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0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794068"/>
            <a:ext cx="9591838" cy="534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12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831424"/>
            <a:ext cx="5118695" cy="5541445"/>
          </a:xfrm>
          <a:prstGeom prst="rect">
            <a:avLst/>
          </a:prstGeom>
        </p:spPr>
      </p:pic>
      <p:sp>
        <p:nvSpPr>
          <p:cNvPr id="3" name="Flèche courbée vers la gauche 2"/>
          <p:cNvSpPr/>
          <p:nvPr/>
        </p:nvSpPr>
        <p:spPr>
          <a:xfrm>
            <a:off x="6540500" y="2273300"/>
            <a:ext cx="1244600" cy="32385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064500" y="3477051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/>
              <a:t>&lt; 12 mois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3996668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526" y="2907142"/>
            <a:ext cx="198438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>
            <a:off x="5067365" y="3491342"/>
            <a:ext cx="955675" cy="354012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47"/>
          <p:cNvGrpSpPr>
            <a:grpSpLocks/>
          </p:cNvGrpSpPr>
          <p:nvPr/>
        </p:nvGrpSpPr>
        <p:grpSpPr bwMode="auto">
          <a:xfrm>
            <a:off x="6070665" y="3661204"/>
            <a:ext cx="631825" cy="622300"/>
            <a:chOff x="5287083" y="3094331"/>
            <a:chExt cx="631340" cy="622701"/>
          </a:xfrm>
        </p:grpSpPr>
        <p:pic>
          <p:nvPicPr>
            <p:cNvPr id="12" name="Picture 3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9174" y="312195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7083" y="3399097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95386" y="3317078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9982" y="312195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80016" y="3515522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21068" y="3414637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79109" y="314308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4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84578" y="317073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4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31876" y="3463416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4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673770" y="3170739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21068" y="3317078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4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4594" y="3094331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26658" y="3490820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36165" y="341258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71525" y="3217806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446236" y="3430925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62439" y="3455533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46376" y="3191805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54422" y="344972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77881" y="3469462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2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97459" y="3401441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19317" y="3353849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2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14506" y="327143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2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521398" y="3416298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10231" y="3208288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339120" y="3360581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2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96644" y="3323205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2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01284" y="3368011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3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42946" y="327143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3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477516" y="334572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3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07670" y="3215485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3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90258" y="3274916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3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399204" y="3379386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3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4210" y="330486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3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26573" y="3382868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69274" y="3427442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73915" y="324543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3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0526" y="3353153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4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75405" y="340492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4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2003" y="340492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4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95293" y="3475498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42684" y="3191805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55" name="Connecteur droit avec flèche 54"/>
          <p:cNvCxnSpPr/>
          <p:nvPr/>
        </p:nvCxnSpPr>
        <p:spPr>
          <a:xfrm flipV="1">
            <a:off x="5067365" y="3210354"/>
            <a:ext cx="1476375" cy="28098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301"/>
          <p:cNvGrpSpPr/>
          <p:nvPr/>
        </p:nvGrpSpPr>
        <p:grpSpPr>
          <a:xfrm>
            <a:off x="6732652" y="2869042"/>
            <a:ext cx="481013" cy="474662"/>
            <a:chOff x="4508500" y="2230438"/>
            <a:chExt cx="481013" cy="474662"/>
          </a:xfrm>
        </p:grpSpPr>
        <p:pic>
          <p:nvPicPr>
            <p:cNvPr id="6" name="Picture 1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792663" y="2376488"/>
              <a:ext cx="196850" cy="201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792663" y="2376488"/>
              <a:ext cx="196850" cy="201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699000" y="2230438"/>
              <a:ext cx="196850" cy="201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699000" y="2474913"/>
              <a:ext cx="196850" cy="201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4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792663" y="2474913"/>
              <a:ext cx="196850" cy="201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e 114"/>
            <p:cNvGrpSpPr>
              <a:grpSpLocks/>
            </p:cNvGrpSpPr>
            <p:nvPr/>
          </p:nvGrpSpPr>
          <p:grpSpPr bwMode="auto">
            <a:xfrm>
              <a:off x="4508500" y="2230438"/>
              <a:ext cx="411163" cy="474662"/>
              <a:chOff x="5473466" y="3755415"/>
              <a:chExt cx="624066" cy="700487"/>
            </a:xfrm>
          </p:grpSpPr>
          <p:pic>
            <p:nvPicPr>
              <p:cNvPr id="57" name="Picture 28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5743434" y="3911003"/>
                <a:ext cx="300116" cy="29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" name="Picture 31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5714313" y="3944245"/>
                <a:ext cx="300116" cy="29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34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595089" y="3993937"/>
                <a:ext cx="300459" cy="29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0" name="Picture 13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5636886" y="4158435"/>
                <a:ext cx="300116" cy="29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14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5797073" y="4045974"/>
                <a:ext cx="300116" cy="29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" name="Picture 1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552949" y="3755415"/>
                <a:ext cx="300459" cy="29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16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5666692" y="4070018"/>
                <a:ext cx="300116" cy="29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" name="Picture 1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691359" y="4106344"/>
                <a:ext cx="300459" cy="29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1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653057" y="3973966"/>
                <a:ext cx="300459" cy="29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" name="Picture 1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725065" y="3973966"/>
                <a:ext cx="300459" cy="29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" name="Picture 20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5526911" y="4097777"/>
                <a:ext cx="300116" cy="29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8" name="Picture 21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5797073" y="3901958"/>
                <a:ext cx="300116" cy="29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" name="Picture 2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653057" y="3901958"/>
                <a:ext cx="300459" cy="29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0" name="Picture 2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473466" y="3956240"/>
                <a:ext cx="300459" cy="29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24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5618385" y="3834580"/>
                <a:ext cx="300116" cy="29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" name="Picture 2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797073" y="3829950"/>
                <a:ext cx="300459" cy="29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2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503615" y="3966178"/>
                <a:ext cx="300459" cy="29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4" name="Picture 30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5653057" y="3973966"/>
                <a:ext cx="300116" cy="297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75" name="Rectangle 74"/>
          <p:cNvSpPr/>
          <p:nvPr/>
        </p:nvSpPr>
        <p:spPr>
          <a:xfrm>
            <a:off x="4995927" y="3204005"/>
            <a:ext cx="144463" cy="576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4439500" y="2832935"/>
            <a:ext cx="13686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0000FF"/>
                </a:solidFill>
              </a:rPr>
              <a:t>Cible</a:t>
            </a:r>
            <a:br>
              <a:rPr lang="fr-FR" sz="1600" b="1" dirty="0">
                <a:solidFill>
                  <a:srgbClr val="0000FF"/>
                </a:solidFill>
              </a:rPr>
            </a:br>
            <a:endParaRPr lang="fr-FR" sz="1600" b="1" dirty="0">
              <a:solidFill>
                <a:srgbClr val="0000FF"/>
              </a:solidFill>
            </a:endParaRPr>
          </a:p>
        </p:txBody>
      </p:sp>
      <p:pic>
        <p:nvPicPr>
          <p:cNvPr id="77" name="Picture 4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88039" y="4067605"/>
            <a:ext cx="1968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9" name="Connecteur droit avec flèche 78"/>
          <p:cNvCxnSpPr/>
          <p:nvPr/>
        </p:nvCxnSpPr>
        <p:spPr>
          <a:xfrm flipV="1">
            <a:off x="4343465" y="3546904"/>
            <a:ext cx="515937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 Box 4"/>
          <p:cNvSpPr txBox="1">
            <a:spLocks noChangeArrowheads="1"/>
          </p:cNvSpPr>
          <p:nvPr/>
        </p:nvSpPr>
        <p:spPr bwMode="auto">
          <a:xfrm>
            <a:off x="3124264" y="3851704"/>
            <a:ext cx="16192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 dirty="0"/>
              <a:t>Faisceau incident</a:t>
            </a:r>
            <a:br>
              <a:rPr lang="fr-FR" b="1" dirty="0"/>
            </a:br>
            <a:r>
              <a:rPr lang="fr-FR" b="1" baseline="30000" dirty="0"/>
              <a:t>238</a:t>
            </a:r>
            <a:r>
              <a:rPr lang="fr-FR" b="1" dirty="0"/>
              <a:t>U</a:t>
            </a:r>
          </a:p>
        </p:txBody>
      </p:sp>
      <p:grpSp>
        <p:nvGrpSpPr>
          <p:cNvPr id="54" name="Groupe 148"/>
          <p:cNvGrpSpPr>
            <a:grpSpLocks/>
          </p:cNvGrpSpPr>
          <p:nvPr/>
        </p:nvGrpSpPr>
        <p:grpSpPr bwMode="auto">
          <a:xfrm>
            <a:off x="3483040" y="3204004"/>
            <a:ext cx="631825" cy="622300"/>
            <a:chOff x="5287083" y="3094331"/>
            <a:chExt cx="631340" cy="622701"/>
          </a:xfrm>
        </p:grpSpPr>
        <p:pic>
          <p:nvPicPr>
            <p:cNvPr id="83" name="Picture 3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9174" y="312195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3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7083" y="3399097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3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95386" y="3317078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9982" y="312195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3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80016" y="3515522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4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21068" y="3414637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79109" y="314308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Picture 4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84578" y="317073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" name="Picture 4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31876" y="3463416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Picture 4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673770" y="3170739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" name="Picture 4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21068" y="3317078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" name="Picture 4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4594" y="3094331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26658" y="3490820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36165" y="341258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71525" y="3217806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1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446236" y="3430925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62439" y="3455533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46376" y="3191805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" name="Picture 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54422" y="344972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77881" y="3469462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2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97459" y="3401441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19317" y="3353849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" name="Picture 2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14506" y="327143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" name="Picture 2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521398" y="3416298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" name="Picture 2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10231" y="3208288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" name="Picture 2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339120" y="3360581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" name="Picture 2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96644" y="3323205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" name="Picture 2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01284" y="3368011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" name="Picture 3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42946" y="327143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" name="Picture 3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477516" y="334572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" name="Picture 3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07670" y="3215485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4" name="Picture 3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90258" y="3274916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" name="Picture 3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399204" y="3379386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" name="Picture 3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4210" y="330486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" name="Picture 3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26573" y="3382868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8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69274" y="3427442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9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73915" y="324543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0" name="Picture 3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0526" y="3353153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1" name="Picture 4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75405" y="340492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" name="Picture 4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2003" y="340492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" name="Picture 4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95293" y="3475498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42684" y="3191805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" name="Groupe 148"/>
          <p:cNvGrpSpPr>
            <a:grpSpLocks/>
          </p:cNvGrpSpPr>
          <p:nvPr/>
        </p:nvGrpSpPr>
        <p:grpSpPr bwMode="auto">
          <a:xfrm>
            <a:off x="4995927" y="3491342"/>
            <a:ext cx="144463" cy="144462"/>
            <a:chOff x="5287083" y="3094331"/>
            <a:chExt cx="631340" cy="622701"/>
          </a:xfrm>
        </p:grpSpPr>
        <p:pic>
          <p:nvPicPr>
            <p:cNvPr id="126" name="Picture 3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579174" y="312195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7" name="Picture 35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287083" y="3399097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8" name="Picture 3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295386" y="3317078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9" name="Picture 38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389982" y="312195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0" name="Picture 39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580016" y="3515522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1" name="Picture 40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5721068" y="3414637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2" name="Picture 41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579109" y="314308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" name="Picture 42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484578" y="317073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" name="Picture 43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531876" y="3463416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" name="Picture 44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673770" y="3170739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6" name="Picture 45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721068" y="3317078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7" name="Picture 4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84594" y="3094331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" name="Picture 1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26658" y="3490820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9" name="Picture 14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636165" y="341258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0" name="Picture 15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5371525" y="3217806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1" name="Picture 16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5446236" y="3430925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2" name="Picture 1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462439" y="3455533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" name="Picture 18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546376" y="3191805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" name="Picture 20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354422" y="344972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" name="Picture 21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577881" y="3469462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6" name="Picture 22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597459" y="3401441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7" name="Picture 23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319317" y="3353849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" name="Picture 24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14506" y="327143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9" name="Picture 25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521398" y="3416298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0" name="Picture 26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410231" y="3208288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1" name="Picture 27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5339120" y="3360581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2" name="Picture 28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96644" y="3323205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29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601284" y="3368011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30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342946" y="327143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31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5477516" y="334572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6" name="Picture 32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507670" y="3215485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7" name="Picture 3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590258" y="3274916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8" name="Picture 34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5399204" y="3379386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35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44210" y="330486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0" name="Picture 3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526573" y="3382868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" name="Picture 37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369274" y="3427442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2" name="Picture 38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473915" y="324543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" name="Picture 39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380526" y="3353153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" name="Picture 42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575405" y="340492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5" name="Picture 43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392003" y="340492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" name="Picture 45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495293" y="3475498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" name="Picture 23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342684" y="3191805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8" name="Groupe 148"/>
          <p:cNvGrpSpPr>
            <a:grpSpLocks/>
          </p:cNvGrpSpPr>
          <p:nvPr/>
        </p:nvGrpSpPr>
        <p:grpSpPr bwMode="auto">
          <a:xfrm>
            <a:off x="4995927" y="3346880"/>
            <a:ext cx="144463" cy="144463"/>
            <a:chOff x="5287083" y="3094331"/>
            <a:chExt cx="631340" cy="622701"/>
          </a:xfrm>
        </p:grpSpPr>
        <p:pic>
          <p:nvPicPr>
            <p:cNvPr id="169" name="Picture 3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579174" y="312195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0" name="Picture 35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287083" y="3399097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" name="Picture 3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295386" y="3317078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2" name="Picture 38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389982" y="312195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" name="Picture 39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580016" y="3515522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" name="Picture 40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5721068" y="3414637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" name="Picture 41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579109" y="314308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" name="Picture 42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484578" y="317073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7" name="Picture 43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531876" y="3463416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8" name="Picture 44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673770" y="3170739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9" name="Picture 45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721068" y="3317078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0" name="Picture 4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84594" y="3094331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1" name="Picture 1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26658" y="3490820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2" name="Picture 14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636165" y="341258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3" name="Picture 15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5371525" y="3217806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" name="Picture 16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5446236" y="3430925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5" name="Picture 1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462439" y="3455533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6" name="Picture 18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546376" y="3191805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7" name="Picture 20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354422" y="344972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8" name="Picture 21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577881" y="3469462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9" name="Picture 22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597459" y="3401441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0" name="Picture 23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319317" y="3353849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" name="Picture 24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14506" y="327143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2" name="Picture 25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521398" y="3416298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3" name="Picture 26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410231" y="3208288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" name="Picture 27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5339120" y="3360581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" name="Picture 28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96644" y="3323205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6" name="Picture 29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601284" y="3368011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7" name="Picture 30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342946" y="327143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8" name="Picture 31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5477516" y="334572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9" name="Picture 32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507670" y="3215485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0" name="Picture 3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590258" y="3274916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1" name="Picture 34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5399204" y="3379386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2" name="Picture 35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44210" y="330486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3" name="Picture 3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526573" y="3382868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" name="Picture 37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369274" y="3427442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" name="Picture 38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473915" y="324543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" name="Picture 39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380526" y="3353153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" name="Picture 42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575405" y="340492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" name="Picture 43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392003" y="340492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9" name="Picture 45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495293" y="3475498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0" name="Picture 23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342684" y="3191805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0" name="Groupe 148"/>
          <p:cNvGrpSpPr>
            <a:grpSpLocks/>
          </p:cNvGrpSpPr>
          <p:nvPr/>
        </p:nvGrpSpPr>
        <p:grpSpPr bwMode="auto">
          <a:xfrm>
            <a:off x="4995927" y="3635805"/>
            <a:ext cx="144463" cy="144463"/>
            <a:chOff x="5287083" y="3094331"/>
            <a:chExt cx="631340" cy="622701"/>
          </a:xfrm>
        </p:grpSpPr>
        <p:pic>
          <p:nvPicPr>
            <p:cNvPr id="212" name="Picture 3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579174" y="312195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3" name="Picture 35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287083" y="3399097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4" name="Picture 3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295386" y="3317078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" name="Picture 38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389982" y="312195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6" name="Picture 39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580016" y="3515522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7" name="Picture 40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5721068" y="3414637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8" name="Picture 41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579109" y="314308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9" name="Picture 42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484578" y="317073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" name="Picture 43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531876" y="3463416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" name="Picture 44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673770" y="3170739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" name="Picture 45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721068" y="3317078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" name="Picture 4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84594" y="3094331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4" name="Picture 1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26658" y="3490820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" name="Picture 14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636165" y="341258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6" name="Picture 15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5371525" y="3217806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7" name="Picture 16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5446236" y="3430925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8" name="Picture 1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462439" y="3455533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9" name="Picture 18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546376" y="3191805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0" name="Picture 20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354422" y="344972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1" name="Picture 21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577881" y="3469462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2" name="Picture 22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597459" y="3401441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3" name="Picture 23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319317" y="3353849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4" name="Picture 24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14506" y="327143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" name="Picture 25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521398" y="3416298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6" name="Picture 26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410231" y="3208288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7" name="Picture 27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5339120" y="3360581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8" name="Picture 28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96644" y="3323205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9" name="Picture 29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601284" y="3368011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0" name="Picture 30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342946" y="327143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1" name="Picture 31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5477516" y="334572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2" name="Picture 32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507670" y="3215485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3" name="Picture 3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590258" y="3274916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4" name="Picture 34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5399204" y="3379386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" name="Picture 35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44210" y="330486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" name="Picture 3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526573" y="3382868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7" name="Picture 37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369274" y="3427442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8" name="Picture 38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473915" y="324543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9" name="Picture 39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380526" y="3353153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0" name="Picture 42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575405" y="340492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1" name="Picture 43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392003" y="340492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2" name="Picture 45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495293" y="3475498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3" name="Picture 23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342684" y="3191805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2" name="Groupe 148"/>
          <p:cNvGrpSpPr>
            <a:grpSpLocks/>
          </p:cNvGrpSpPr>
          <p:nvPr/>
        </p:nvGrpSpPr>
        <p:grpSpPr bwMode="auto">
          <a:xfrm>
            <a:off x="4995927" y="3204005"/>
            <a:ext cx="144463" cy="142875"/>
            <a:chOff x="5287083" y="3094331"/>
            <a:chExt cx="631340" cy="622701"/>
          </a:xfrm>
        </p:grpSpPr>
        <p:pic>
          <p:nvPicPr>
            <p:cNvPr id="255" name="Picture 3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579174" y="312195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" name="Picture 35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287083" y="3399097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7" name="Picture 3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295386" y="3317078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8" name="Picture 38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389982" y="312195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9" name="Picture 39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580016" y="3515522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0" name="Picture 40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5721068" y="3414637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1" name="Picture 41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579109" y="314308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2" name="Picture 42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484578" y="317073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3" name="Picture 43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531876" y="3463416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4" name="Picture 44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673770" y="3170739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5" name="Picture 45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721068" y="3317078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" name="Picture 4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84594" y="3094331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7" name="Picture 1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26658" y="3490820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8" name="Picture 14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636165" y="341258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9" name="Picture 15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5371525" y="3217806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0" name="Picture 16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5446236" y="3430925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1" name="Picture 17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462439" y="3455533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2" name="Picture 18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546376" y="3191805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3" name="Picture 20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354422" y="3449729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4" name="Picture 21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577881" y="3469462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5" name="Picture 22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597459" y="3401441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" name="Picture 23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319317" y="3353849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" name="Picture 24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14506" y="327143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" name="Picture 25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521398" y="3416298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9" name="Picture 26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410231" y="3208288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0" name="Picture 27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5339120" y="3360581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1" name="Picture 28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96644" y="3323205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2" name="Picture 29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601284" y="3368011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3" name="Picture 30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5342946" y="327143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4" name="Picture 31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5477516" y="334572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5" name="Picture 32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507670" y="3215485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" name="Picture 33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590258" y="3274916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7" name="Picture 34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5399204" y="3379386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" name="Picture 35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444210" y="3304864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9" name="Picture 36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526573" y="3382868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0" name="Picture 37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369274" y="3427442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1" name="Picture 38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473915" y="324543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2" name="Picture 39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380526" y="3353153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" name="Picture 42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575405" y="340492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4" name="Picture 43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392003" y="3404923"/>
              <a:ext cx="197129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5" name="Picture 45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5495293" y="3475498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6" name="Picture 23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342684" y="3191805"/>
              <a:ext cx="197355" cy="20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8" name="Forme libre 297"/>
          <p:cNvSpPr/>
          <p:nvPr/>
        </p:nvSpPr>
        <p:spPr bwMode="auto">
          <a:xfrm rot="3713414" flipH="1">
            <a:off x="6626087" y="2743963"/>
            <a:ext cx="357187" cy="155091"/>
          </a:xfrm>
          <a:custGeom>
            <a:avLst/>
            <a:gdLst>
              <a:gd name="connsiteX0" fmla="*/ 2477 w 257621"/>
              <a:gd name="connsiteY0" fmla="*/ 84009 h 84009"/>
              <a:gd name="connsiteX1" fmla="*/ 34750 w 257621"/>
              <a:gd name="connsiteY1" fmla="*/ 62494 h 84009"/>
              <a:gd name="connsiteX2" fmla="*/ 67023 w 257621"/>
              <a:gd name="connsiteY2" fmla="*/ 73251 h 84009"/>
              <a:gd name="connsiteX3" fmla="*/ 110053 w 257621"/>
              <a:gd name="connsiteY3" fmla="*/ 19463 h 84009"/>
              <a:gd name="connsiteX4" fmla="*/ 120811 w 257621"/>
              <a:gd name="connsiteY4" fmla="*/ 73251 h 84009"/>
              <a:gd name="connsiteX5" fmla="*/ 142326 w 257621"/>
              <a:gd name="connsiteY5" fmla="*/ 40978 h 84009"/>
              <a:gd name="connsiteX6" fmla="*/ 163842 w 257621"/>
              <a:gd name="connsiteY6" fmla="*/ 19463 h 84009"/>
              <a:gd name="connsiteX7" fmla="*/ 185357 w 257621"/>
              <a:gd name="connsiteY7" fmla="*/ 84009 h 84009"/>
              <a:gd name="connsiteX8" fmla="*/ 217630 w 257621"/>
              <a:gd name="connsiteY8" fmla="*/ 73251 h 84009"/>
              <a:gd name="connsiteX9" fmla="*/ 249903 w 257621"/>
              <a:gd name="connsiteY9" fmla="*/ 30221 h 8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7621" h="84009">
                <a:moveTo>
                  <a:pt x="2477" y="84009"/>
                </a:moveTo>
                <a:cubicBezTo>
                  <a:pt x="19748" y="14927"/>
                  <a:pt x="0" y="41644"/>
                  <a:pt x="34750" y="62494"/>
                </a:cubicBezTo>
                <a:cubicBezTo>
                  <a:pt x="44474" y="68328"/>
                  <a:pt x="56265" y="69665"/>
                  <a:pt x="67023" y="73251"/>
                </a:cubicBezTo>
                <a:cubicBezTo>
                  <a:pt x="68050" y="70171"/>
                  <a:pt x="84103" y="0"/>
                  <a:pt x="110053" y="19463"/>
                </a:cubicBezTo>
                <a:cubicBezTo>
                  <a:pt x="124680" y="30434"/>
                  <a:pt x="117225" y="55322"/>
                  <a:pt x="120811" y="73251"/>
                </a:cubicBezTo>
                <a:cubicBezTo>
                  <a:pt x="127983" y="62493"/>
                  <a:pt x="134249" y="51074"/>
                  <a:pt x="142326" y="40978"/>
                </a:cubicBezTo>
                <a:cubicBezTo>
                  <a:pt x="148662" y="33058"/>
                  <a:pt x="156670" y="12291"/>
                  <a:pt x="163842" y="19463"/>
                </a:cubicBezTo>
                <a:cubicBezTo>
                  <a:pt x="179879" y="35500"/>
                  <a:pt x="185357" y="84009"/>
                  <a:pt x="185357" y="84009"/>
                </a:cubicBezTo>
                <a:cubicBezTo>
                  <a:pt x="196115" y="80423"/>
                  <a:pt x="210546" y="82106"/>
                  <a:pt x="217630" y="73251"/>
                </a:cubicBezTo>
                <a:cubicBezTo>
                  <a:pt x="257621" y="23263"/>
                  <a:pt x="200267" y="30221"/>
                  <a:pt x="249903" y="30221"/>
                </a:cubicBezTo>
              </a:path>
            </a:pathLst>
          </a:custGeom>
          <a:ln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9" name="Forme libre 298"/>
          <p:cNvSpPr/>
          <p:nvPr/>
        </p:nvSpPr>
        <p:spPr bwMode="auto">
          <a:xfrm rot="7150758" flipH="1">
            <a:off x="6995503" y="2811453"/>
            <a:ext cx="357187" cy="171450"/>
          </a:xfrm>
          <a:custGeom>
            <a:avLst/>
            <a:gdLst>
              <a:gd name="connsiteX0" fmla="*/ 2477 w 257621"/>
              <a:gd name="connsiteY0" fmla="*/ 84009 h 84009"/>
              <a:gd name="connsiteX1" fmla="*/ 34750 w 257621"/>
              <a:gd name="connsiteY1" fmla="*/ 62494 h 84009"/>
              <a:gd name="connsiteX2" fmla="*/ 67023 w 257621"/>
              <a:gd name="connsiteY2" fmla="*/ 73251 h 84009"/>
              <a:gd name="connsiteX3" fmla="*/ 110053 w 257621"/>
              <a:gd name="connsiteY3" fmla="*/ 19463 h 84009"/>
              <a:gd name="connsiteX4" fmla="*/ 120811 w 257621"/>
              <a:gd name="connsiteY4" fmla="*/ 73251 h 84009"/>
              <a:gd name="connsiteX5" fmla="*/ 142326 w 257621"/>
              <a:gd name="connsiteY5" fmla="*/ 40978 h 84009"/>
              <a:gd name="connsiteX6" fmla="*/ 163842 w 257621"/>
              <a:gd name="connsiteY6" fmla="*/ 19463 h 84009"/>
              <a:gd name="connsiteX7" fmla="*/ 185357 w 257621"/>
              <a:gd name="connsiteY7" fmla="*/ 84009 h 84009"/>
              <a:gd name="connsiteX8" fmla="*/ 217630 w 257621"/>
              <a:gd name="connsiteY8" fmla="*/ 73251 h 84009"/>
              <a:gd name="connsiteX9" fmla="*/ 249903 w 257621"/>
              <a:gd name="connsiteY9" fmla="*/ 30221 h 8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7621" h="84009">
                <a:moveTo>
                  <a:pt x="2477" y="84009"/>
                </a:moveTo>
                <a:cubicBezTo>
                  <a:pt x="19748" y="14927"/>
                  <a:pt x="0" y="41644"/>
                  <a:pt x="34750" y="62494"/>
                </a:cubicBezTo>
                <a:cubicBezTo>
                  <a:pt x="44474" y="68328"/>
                  <a:pt x="56265" y="69665"/>
                  <a:pt x="67023" y="73251"/>
                </a:cubicBezTo>
                <a:cubicBezTo>
                  <a:pt x="68050" y="70171"/>
                  <a:pt x="84103" y="0"/>
                  <a:pt x="110053" y="19463"/>
                </a:cubicBezTo>
                <a:cubicBezTo>
                  <a:pt x="124680" y="30434"/>
                  <a:pt x="117225" y="55322"/>
                  <a:pt x="120811" y="73251"/>
                </a:cubicBezTo>
                <a:cubicBezTo>
                  <a:pt x="127983" y="62493"/>
                  <a:pt x="134249" y="51074"/>
                  <a:pt x="142326" y="40978"/>
                </a:cubicBezTo>
                <a:cubicBezTo>
                  <a:pt x="148662" y="33058"/>
                  <a:pt x="156670" y="12291"/>
                  <a:pt x="163842" y="19463"/>
                </a:cubicBezTo>
                <a:cubicBezTo>
                  <a:pt x="179879" y="35500"/>
                  <a:pt x="185357" y="84009"/>
                  <a:pt x="185357" y="84009"/>
                </a:cubicBezTo>
                <a:cubicBezTo>
                  <a:pt x="196115" y="80423"/>
                  <a:pt x="210546" y="82106"/>
                  <a:pt x="217630" y="73251"/>
                </a:cubicBezTo>
                <a:cubicBezTo>
                  <a:pt x="257621" y="23263"/>
                  <a:pt x="200267" y="30221"/>
                  <a:pt x="249903" y="30221"/>
                </a:cubicBezTo>
              </a:path>
            </a:pathLst>
          </a:custGeom>
          <a:ln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0" name="Forme libre 299"/>
          <p:cNvSpPr/>
          <p:nvPr/>
        </p:nvSpPr>
        <p:spPr bwMode="auto">
          <a:xfrm rot="7150758" flipH="1">
            <a:off x="6347429" y="3459524"/>
            <a:ext cx="357187" cy="171450"/>
          </a:xfrm>
          <a:custGeom>
            <a:avLst/>
            <a:gdLst>
              <a:gd name="connsiteX0" fmla="*/ 2477 w 257621"/>
              <a:gd name="connsiteY0" fmla="*/ 84009 h 84009"/>
              <a:gd name="connsiteX1" fmla="*/ 34750 w 257621"/>
              <a:gd name="connsiteY1" fmla="*/ 62494 h 84009"/>
              <a:gd name="connsiteX2" fmla="*/ 67023 w 257621"/>
              <a:gd name="connsiteY2" fmla="*/ 73251 h 84009"/>
              <a:gd name="connsiteX3" fmla="*/ 110053 w 257621"/>
              <a:gd name="connsiteY3" fmla="*/ 19463 h 84009"/>
              <a:gd name="connsiteX4" fmla="*/ 120811 w 257621"/>
              <a:gd name="connsiteY4" fmla="*/ 73251 h 84009"/>
              <a:gd name="connsiteX5" fmla="*/ 142326 w 257621"/>
              <a:gd name="connsiteY5" fmla="*/ 40978 h 84009"/>
              <a:gd name="connsiteX6" fmla="*/ 163842 w 257621"/>
              <a:gd name="connsiteY6" fmla="*/ 19463 h 84009"/>
              <a:gd name="connsiteX7" fmla="*/ 185357 w 257621"/>
              <a:gd name="connsiteY7" fmla="*/ 84009 h 84009"/>
              <a:gd name="connsiteX8" fmla="*/ 217630 w 257621"/>
              <a:gd name="connsiteY8" fmla="*/ 73251 h 84009"/>
              <a:gd name="connsiteX9" fmla="*/ 249903 w 257621"/>
              <a:gd name="connsiteY9" fmla="*/ 30221 h 8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7621" h="84009">
                <a:moveTo>
                  <a:pt x="2477" y="84009"/>
                </a:moveTo>
                <a:cubicBezTo>
                  <a:pt x="19748" y="14927"/>
                  <a:pt x="0" y="41644"/>
                  <a:pt x="34750" y="62494"/>
                </a:cubicBezTo>
                <a:cubicBezTo>
                  <a:pt x="44474" y="68328"/>
                  <a:pt x="56265" y="69665"/>
                  <a:pt x="67023" y="73251"/>
                </a:cubicBezTo>
                <a:cubicBezTo>
                  <a:pt x="68050" y="70171"/>
                  <a:pt x="84103" y="0"/>
                  <a:pt x="110053" y="19463"/>
                </a:cubicBezTo>
                <a:cubicBezTo>
                  <a:pt x="124680" y="30434"/>
                  <a:pt x="117225" y="55322"/>
                  <a:pt x="120811" y="73251"/>
                </a:cubicBezTo>
                <a:cubicBezTo>
                  <a:pt x="127983" y="62493"/>
                  <a:pt x="134249" y="51074"/>
                  <a:pt x="142326" y="40978"/>
                </a:cubicBezTo>
                <a:cubicBezTo>
                  <a:pt x="148662" y="33058"/>
                  <a:pt x="156670" y="12291"/>
                  <a:pt x="163842" y="19463"/>
                </a:cubicBezTo>
                <a:cubicBezTo>
                  <a:pt x="179879" y="35500"/>
                  <a:pt x="185357" y="84009"/>
                  <a:pt x="185357" y="84009"/>
                </a:cubicBezTo>
                <a:cubicBezTo>
                  <a:pt x="196115" y="80423"/>
                  <a:pt x="210546" y="82106"/>
                  <a:pt x="217630" y="73251"/>
                </a:cubicBezTo>
                <a:cubicBezTo>
                  <a:pt x="257621" y="23263"/>
                  <a:pt x="200267" y="30221"/>
                  <a:pt x="249903" y="30221"/>
                </a:cubicBezTo>
              </a:path>
            </a:pathLst>
          </a:custGeom>
          <a:ln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1" name="Forme libre 300"/>
          <p:cNvSpPr/>
          <p:nvPr/>
        </p:nvSpPr>
        <p:spPr bwMode="auto">
          <a:xfrm rot="13692453" flipH="1">
            <a:off x="6368445" y="4244171"/>
            <a:ext cx="357187" cy="171450"/>
          </a:xfrm>
          <a:custGeom>
            <a:avLst/>
            <a:gdLst>
              <a:gd name="connsiteX0" fmla="*/ 2477 w 257621"/>
              <a:gd name="connsiteY0" fmla="*/ 84009 h 84009"/>
              <a:gd name="connsiteX1" fmla="*/ 34750 w 257621"/>
              <a:gd name="connsiteY1" fmla="*/ 62494 h 84009"/>
              <a:gd name="connsiteX2" fmla="*/ 67023 w 257621"/>
              <a:gd name="connsiteY2" fmla="*/ 73251 h 84009"/>
              <a:gd name="connsiteX3" fmla="*/ 110053 w 257621"/>
              <a:gd name="connsiteY3" fmla="*/ 19463 h 84009"/>
              <a:gd name="connsiteX4" fmla="*/ 120811 w 257621"/>
              <a:gd name="connsiteY4" fmla="*/ 73251 h 84009"/>
              <a:gd name="connsiteX5" fmla="*/ 142326 w 257621"/>
              <a:gd name="connsiteY5" fmla="*/ 40978 h 84009"/>
              <a:gd name="connsiteX6" fmla="*/ 163842 w 257621"/>
              <a:gd name="connsiteY6" fmla="*/ 19463 h 84009"/>
              <a:gd name="connsiteX7" fmla="*/ 185357 w 257621"/>
              <a:gd name="connsiteY7" fmla="*/ 84009 h 84009"/>
              <a:gd name="connsiteX8" fmla="*/ 217630 w 257621"/>
              <a:gd name="connsiteY8" fmla="*/ 73251 h 84009"/>
              <a:gd name="connsiteX9" fmla="*/ 249903 w 257621"/>
              <a:gd name="connsiteY9" fmla="*/ 30221 h 8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7621" h="84009">
                <a:moveTo>
                  <a:pt x="2477" y="84009"/>
                </a:moveTo>
                <a:cubicBezTo>
                  <a:pt x="19748" y="14927"/>
                  <a:pt x="0" y="41644"/>
                  <a:pt x="34750" y="62494"/>
                </a:cubicBezTo>
                <a:cubicBezTo>
                  <a:pt x="44474" y="68328"/>
                  <a:pt x="56265" y="69665"/>
                  <a:pt x="67023" y="73251"/>
                </a:cubicBezTo>
                <a:cubicBezTo>
                  <a:pt x="68050" y="70171"/>
                  <a:pt x="84103" y="0"/>
                  <a:pt x="110053" y="19463"/>
                </a:cubicBezTo>
                <a:cubicBezTo>
                  <a:pt x="124680" y="30434"/>
                  <a:pt x="117225" y="55322"/>
                  <a:pt x="120811" y="73251"/>
                </a:cubicBezTo>
                <a:cubicBezTo>
                  <a:pt x="127983" y="62493"/>
                  <a:pt x="134249" y="51074"/>
                  <a:pt x="142326" y="40978"/>
                </a:cubicBezTo>
                <a:cubicBezTo>
                  <a:pt x="148662" y="33058"/>
                  <a:pt x="156670" y="12291"/>
                  <a:pt x="163842" y="19463"/>
                </a:cubicBezTo>
                <a:cubicBezTo>
                  <a:pt x="179879" y="35500"/>
                  <a:pt x="185357" y="84009"/>
                  <a:pt x="185357" y="84009"/>
                </a:cubicBezTo>
                <a:cubicBezTo>
                  <a:pt x="196115" y="80423"/>
                  <a:pt x="210546" y="82106"/>
                  <a:pt x="217630" y="73251"/>
                </a:cubicBezTo>
                <a:cubicBezTo>
                  <a:pt x="257621" y="23263"/>
                  <a:pt x="200267" y="30221"/>
                  <a:pt x="249903" y="30221"/>
                </a:cubicBezTo>
              </a:path>
            </a:pathLst>
          </a:custGeom>
          <a:ln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3" name="ZoneTexte 302"/>
          <p:cNvSpPr txBox="1"/>
          <p:nvPr/>
        </p:nvSpPr>
        <p:spPr>
          <a:xfrm>
            <a:off x="5289028" y="2042147"/>
            <a:ext cx="184544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Noyaux exotiques</a:t>
            </a:r>
            <a:endParaRPr lang="fr-FR" dirty="0"/>
          </a:p>
        </p:txBody>
      </p:sp>
      <p:sp>
        <p:nvSpPr>
          <p:cNvPr id="304" name="Rectangle 303"/>
          <p:cNvSpPr/>
          <p:nvPr/>
        </p:nvSpPr>
        <p:spPr>
          <a:xfrm>
            <a:off x="131885" y="1"/>
            <a:ext cx="105361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cs typeface="ＭＳ Ｐゴシック" charset="-128"/>
              </a:rPr>
              <a:t>Collisions Nucléaires :  </a:t>
            </a:r>
          </a:p>
          <a:p>
            <a:r>
              <a:rPr lang="fr-FR" sz="2000" dirty="0">
                <a:cs typeface="ＭＳ Ｐゴシック" charset="-128"/>
              </a:rPr>
              <a:t>Créer de nouveaux noyaux</a:t>
            </a:r>
          </a:p>
          <a:p>
            <a:r>
              <a:rPr lang="fr-FR" sz="2000" dirty="0"/>
              <a:t>Exciter les noyaux pour les observer </a:t>
            </a:r>
            <a:r>
              <a:rPr lang="fr-FR" sz="2000" dirty="0" smtClean="0"/>
              <a:t> et </a:t>
            </a:r>
            <a:r>
              <a:rPr lang="fr-FR" sz="2000" dirty="0"/>
              <a:t>les comprendre</a:t>
            </a:r>
          </a:p>
        </p:txBody>
      </p:sp>
      <p:sp>
        <p:nvSpPr>
          <p:cNvPr id="305" name="ZoneTexte 304"/>
          <p:cNvSpPr txBox="1"/>
          <p:nvPr/>
        </p:nvSpPr>
        <p:spPr>
          <a:xfrm>
            <a:off x="3756721" y="4813955"/>
            <a:ext cx="475746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/>
              <a:t>Emissions de rayonnements </a:t>
            </a:r>
            <a:r>
              <a:rPr lang="fr-FR" dirty="0" smtClean="0"/>
              <a:t>gamma :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réponse de la matière nucléaire</a:t>
            </a:r>
            <a:br>
              <a:rPr lang="fr-FR" dirty="0"/>
            </a:br>
            <a:r>
              <a:rPr lang="fr-FR" dirty="0"/>
              <a:t>à notre excitation</a:t>
            </a:r>
          </a:p>
        </p:txBody>
      </p:sp>
      <p:pic>
        <p:nvPicPr>
          <p:cNvPr id="306" name="Picture 4" descr="C:\Users\mrejmund\Documents\My Documents\WORK\Thesis\eye1.jpg"/>
          <p:cNvPicPr>
            <a:picLocks noChangeAspect="1" noChangeArrowheads="1"/>
          </p:cNvPicPr>
          <p:nvPr/>
        </p:nvPicPr>
        <p:blipFill>
          <a:blip r:embed="rId3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4640" t="27406" r="22718" b="30849"/>
          <a:stretch>
            <a:fillRect/>
          </a:stretch>
        </p:blipFill>
        <p:spPr bwMode="auto">
          <a:xfrm>
            <a:off x="7002017" y="3212977"/>
            <a:ext cx="1055221" cy="677563"/>
          </a:xfrm>
          <a:prstGeom prst="ellipse">
            <a:avLst/>
          </a:prstGeom>
          <a:noFill/>
        </p:spPr>
      </p:pic>
      <p:pic>
        <p:nvPicPr>
          <p:cNvPr id="308" name="Picture 7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 flipH="1">
            <a:off x="8326617" y="1504649"/>
            <a:ext cx="3684409" cy="15841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1" name="Image 310" descr="IMG_1185 - Copie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9849644" y="3892456"/>
            <a:ext cx="2265277" cy="2636912"/>
          </a:xfrm>
          <a:prstGeom prst="rect">
            <a:avLst/>
          </a:prstGeom>
        </p:spPr>
      </p:pic>
      <p:sp>
        <p:nvSpPr>
          <p:cNvPr id="314" name="Rectangle 313"/>
          <p:cNvSpPr/>
          <p:nvPr/>
        </p:nvSpPr>
        <p:spPr>
          <a:xfrm>
            <a:off x="8990843" y="3175202"/>
            <a:ext cx="2664296" cy="5760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Détecteurs</a:t>
            </a:r>
            <a:endParaRPr lang="fr-FR" sz="2000" dirty="0"/>
          </a:p>
        </p:txBody>
      </p:sp>
      <p:sp>
        <p:nvSpPr>
          <p:cNvPr id="315" name="Rectangle 314"/>
          <p:cNvSpPr/>
          <p:nvPr/>
        </p:nvSpPr>
        <p:spPr>
          <a:xfrm>
            <a:off x="3617640" y="6597352"/>
            <a:ext cx="1224136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" name="Rectangle 306"/>
          <p:cNvSpPr/>
          <p:nvPr/>
        </p:nvSpPr>
        <p:spPr>
          <a:xfrm>
            <a:off x="2286000" y="6597352"/>
            <a:ext cx="1331640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Flèche droite 124"/>
          <p:cNvSpPr/>
          <p:nvPr/>
        </p:nvSpPr>
        <p:spPr>
          <a:xfrm>
            <a:off x="7389534" y="2042147"/>
            <a:ext cx="693671" cy="3471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0" name="Flèche droite 309"/>
          <p:cNvSpPr/>
          <p:nvPr/>
        </p:nvSpPr>
        <p:spPr>
          <a:xfrm>
            <a:off x="8701919" y="5102023"/>
            <a:ext cx="693671" cy="3471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8" name="Image 167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" y="2968342"/>
            <a:ext cx="3330328" cy="1611977"/>
          </a:xfrm>
          <a:prstGeom prst="rect">
            <a:avLst/>
          </a:prstGeom>
        </p:spPr>
      </p:pic>
      <p:sp>
        <p:nvSpPr>
          <p:cNvPr id="309" name="Rectangle 308"/>
          <p:cNvSpPr/>
          <p:nvPr/>
        </p:nvSpPr>
        <p:spPr>
          <a:xfrm>
            <a:off x="287524" y="2174037"/>
            <a:ext cx="2664296" cy="5760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Accélérateurs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73218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174144"/>
            <a:ext cx="9089378" cy="508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93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1387110"/>
            <a:ext cx="9737221" cy="507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5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691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rganigramme : Bande perforée 1"/>
          <p:cNvSpPr/>
          <p:nvPr/>
        </p:nvSpPr>
        <p:spPr>
          <a:xfrm>
            <a:off x="449451" y="2123267"/>
            <a:ext cx="6532535" cy="1813302"/>
          </a:xfrm>
          <a:prstGeom prst="flowChartPunchedTap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latin typeface="Harlow Solid Italic" panose="04030604020F02020D02" pitchFamily="82" charset="0"/>
              </a:rPr>
              <a:t>Le gamma dit toujours la vérité </a:t>
            </a:r>
            <a:endParaRPr lang="fr-FR" sz="4000" dirty="0">
              <a:latin typeface="Harlow Solid Italic" panose="04030604020F02020D02" pitchFamily="8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098583" y="3798069"/>
            <a:ext cx="797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rial Narrow" panose="020B0606020202030204" pitchFamily="34" charset="0"/>
              </a:rPr>
              <a:t>E.C (2014)</a:t>
            </a:r>
            <a:endParaRPr lang="fr-FR" dirty="0">
              <a:latin typeface="Arial Narrow" panose="020B060602020203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49451" y="168156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Dicton en physique nucléaire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32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346" y="859347"/>
            <a:ext cx="894811" cy="894811"/>
          </a:xfrm>
          <a:prstGeom prst="rect">
            <a:avLst/>
          </a:prstGeom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9720" y="908277"/>
            <a:ext cx="5082158" cy="48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28626" y="6214917"/>
            <a:ext cx="7600949" cy="547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Le photon est émis en vol par le noyau à v ~10-50% de la vitesse de la lumière </a:t>
            </a:r>
            <a:r>
              <a:rPr lang="fr-FR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il faut corriger de l’effet Doppler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912243" y="2249173"/>
            <a:ext cx="3913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Generation</a:t>
            </a:r>
            <a:r>
              <a:rPr lang="fr-FR" dirty="0" smtClean="0"/>
              <a:t> 2 et 3 : EUROGAM-BALL, GAMMASPHERE, EXOGAM, MINIBALL, TIGRESS, GRIFFIN,  …</a:t>
            </a:r>
            <a:endParaRPr lang="fr-FR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6819254" y="3902423"/>
            <a:ext cx="4339526" cy="2324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èche vers le bas 4"/>
          <p:cNvSpPr/>
          <p:nvPr/>
        </p:nvSpPr>
        <p:spPr>
          <a:xfrm>
            <a:off x="10608593" y="4058067"/>
            <a:ext cx="650929" cy="75941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109064" y="4058067"/>
            <a:ext cx="137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Digital world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9082006" y="3437871"/>
            <a:ext cx="14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Analog</a:t>
            </a:r>
            <a:r>
              <a:rPr lang="fr-FR" dirty="0" smtClean="0"/>
              <a:t> world</a:t>
            </a:r>
            <a:endParaRPr lang="fr-FR" dirty="0"/>
          </a:p>
        </p:txBody>
      </p:sp>
      <p:sp>
        <p:nvSpPr>
          <p:cNvPr id="15" name="Flèche vers le bas 14"/>
          <p:cNvSpPr/>
          <p:nvPr/>
        </p:nvSpPr>
        <p:spPr>
          <a:xfrm rot="10800000">
            <a:off x="10608593" y="3080097"/>
            <a:ext cx="650929" cy="75941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6819254" y="4897471"/>
            <a:ext cx="391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Generation</a:t>
            </a:r>
            <a:r>
              <a:rPr lang="fr-FR" dirty="0" smtClean="0"/>
              <a:t> 4 : AGATA (EU) GRETA (US)</a:t>
            </a:r>
            <a:endParaRPr lang="fr-FR" dirty="0"/>
          </a:p>
        </p:txBody>
      </p:sp>
      <p:sp>
        <p:nvSpPr>
          <p:cNvPr id="17" name="Title 1"/>
          <p:cNvSpPr txBox="1">
            <a:spLocks noChangeArrowheads="1"/>
          </p:cNvSpPr>
          <p:nvPr/>
        </p:nvSpPr>
        <p:spPr>
          <a:xfrm>
            <a:off x="24216" y="-233136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altLang="fr-FR" sz="3600" dirty="0" smtClean="0"/>
              <a:t>L’art de mesurer des photons avec précision</a:t>
            </a:r>
            <a:endParaRPr lang="it-IT" altLang="fr-FR" sz="3600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7387398" y="1428411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gency FB" panose="020B0503020202020204" pitchFamily="34" charset="0"/>
              </a:rPr>
              <a:t>Ln2</a:t>
            </a:r>
            <a:endParaRPr lang="fr-FR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65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33849" y="2323069"/>
            <a:ext cx="84672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semi conducteur sensible en position</a:t>
            </a:r>
            <a:endParaRPr lang="fr-FR" sz="7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28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868619" y="5536613"/>
            <a:ext cx="1915064" cy="1060739"/>
          </a:xfrm>
          <a:prstGeom prst="rect">
            <a:avLst/>
          </a:prstGeom>
          <a:solidFill>
            <a:srgbClr val="EFF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" y="1652017"/>
            <a:ext cx="801052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36" y="1328927"/>
            <a:ext cx="1316539" cy="1244945"/>
          </a:xfrm>
          <a:prstGeom prst="rect">
            <a:avLst/>
          </a:prstGeom>
        </p:spPr>
      </p:pic>
      <p:pic>
        <p:nvPicPr>
          <p:cNvPr id="11" name="Picture 6" descr="logo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424797" y="260648"/>
            <a:ext cx="978851" cy="1296144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588465" y="95250"/>
            <a:ext cx="5886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AGATA : comment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marche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lèche droite 13"/>
          <p:cNvSpPr/>
          <p:nvPr/>
        </p:nvSpPr>
        <p:spPr>
          <a:xfrm flipH="1">
            <a:off x="9118120" y="5657535"/>
            <a:ext cx="2941607" cy="681487"/>
          </a:xfrm>
          <a:prstGeom prst="rightArrow">
            <a:avLst/>
          </a:prstGeom>
          <a:solidFill>
            <a:srgbClr val="240C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èche droite 15"/>
          <p:cNvSpPr/>
          <p:nvPr/>
        </p:nvSpPr>
        <p:spPr>
          <a:xfrm>
            <a:off x="7823249" y="5657535"/>
            <a:ext cx="1199981" cy="681487"/>
          </a:xfrm>
          <a:prstGeom prst="rightArrow">
            <a:avLst/>
          </a:prstGeom>
          <a:solidFill>
            <a:srgbClr val="240C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868619" y="5536613"/>
            <a:ext cx="191506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Complementary Detectors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202423" y="6190769"/>
            <a:ext cx="124745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b, q, f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*</a:t>
            </a:r>
          </a:p>
        </p:txBody>
      </p:sp>
      <p:sp>
        <p:nvSpPr>
          <p:cNvPr id="20" name="Flèche droite 19"/>
          <p:cNvSpPr/>
          <p:nvPr/>
        </p:nvSpPr>
        <p:spPr>
          <a:xfrm rot="16200000">
            <a:off x="6790618" y="3148191"/>
            <a:ext cx="4539270" cy="900742"/>
          </a:xfrm>
          <a:prstGeom prst="rightArrow">
            <a:avLst/>
          </a:prstGeom>
          <a:solidFill>
            <a:srgbClr val="240C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160588" y="4790125"/>
            <a:ext cx="1915064" cy="646331"/>
          </a:xfrm>
          <a:prstGeom prst="rect">
            <a:avLst/>
          </a:prstGeom>
          <a:solidFill>
            <a:srgbClr val="EFF50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Doppler Correction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0083" y="2424358"/>
            <a:ext cx="4251917" cy="1376485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8858419" y="5701239"/>
            <a:ext cx="385042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867732" y="4040585"/>
            <a:ext cx="385042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7577" y="4819605"/>
            <a:ext cx="2811623" cy="148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3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51" y="1002568"/>
            <a:ext cx="4575520" cy="3045394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89216" y="49189"/>
            <a:ext cx="9673292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AGATA project : THE ultimate spectrometer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>
          <a:xfrm>
            <a:off x="2345061" y="1807406"/>
            <a:ext cx="3750939" cy="143571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358775" algn="l"/>
                <a:tab pos="2801938" algn="l"/>
              </a:tabLst>
              <a:defRPr/>
            </a:pPr>
            <a:r>
              <a:rPr kumimoji="0" lang="en-GB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180 (60 triple-clusters) crystals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260475" algn="l"/>
                <a:tab pos="2801938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Mass of Germanium: 362 kg</a:t>
            </a:r>
          </a:p>
          <a:p>
            <a:pPr marL="0" marR="0" lvl="0" indent="-342900" algn="l" defTabSz="304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Solid Angle: 82 %</a:t>
            </a:r>
          </a:p>
          <a:p>
            <a:pPr marL="0" marR="0" lvl="0" indent="-342900" algn="l" defTabSz="304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Acquisition rate &gt;50 kHz</a:t>
            </a:r>
            <a:endParaRPr kumimoji="0" lang="en-GB" alt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260475" algn="l"/>
                <a:tab pos="2801938" algn="l"/>
              </a:tabLst>
              <a:defRPr/>
            </a:pPr>
            <a:r>
              <a:rPr kumimoji="0" lang="en-GB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Efficiency:   43% (</a:t>
            </a:r>
            <a:r>
              <a:rPr kumimoji="0" lang="en-GB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GB" altLang="en-US" sz="1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γ</a:t>
            </a:r>
            <a:r>
              <a:rPr kumimoji="0" lang="en-GB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=1) , 28% (M</a:t>
            </a:r>
            <a:r>
              <a:rPr kumimoji="0" lang="en-GB" alt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γ </a:t>
            </a:r>
            <a:r>
              <a:rPr kumimoji="0" lang="en-GB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=30)</a:t>
            </a:r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260475" algn="l"/>
                <a:tab pos="2801938" algn="l"/>
              </a:tabLst>
              <a:defRPr/>
            </a:pPr>
            <a:r>
              <a:rPr kumimoji="0" lang="en-GB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Angular resolution: ~1º</a:t>
            </a:r>
            <a:endParaRPr kumimoji="0" lang="en-GB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0"/>
          <p:cNvGrpSpPr/>
          <p:nvPr/>
        </p:nvGrpSpPr>
        <p:grpSpPr>
          <a:xfrm>
            <a:off x="2168075" y="6333856"/>
            <a:ext cx="7661714" cy="432048"/>
            <a:chOff x="251520" y="960180"/>
            <a:chExt cx="8784976" cy="432048"/>
          </a:xfrm>
        </p:grpSpPr>
        <p:sp>
          <p:nvSpPr>
            <p:cNvPr id="9" name="Rectangle 39"/>
            <p:cNvSpPr/>
            <p:nvPr/>
          </p:nvSpPr>
          <p:spPr>
            <a:xfrm>
              <a:off x="251520" y="960180"/>
              <a:ext cx="8784976" cy="43204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" name="Picture 4" descr="Bulgaria_sh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4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 descr="Denmark_sh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9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 descr="Finland_sh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844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" descr="France_sh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178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 descr="Germany_sh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328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9" descr="Italy_sh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0053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" descr="Poland_sh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79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1" descr="Romania_sh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594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2" descr="Sweden_sh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130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3" descr="Union_Jack_sh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0855" y="1011546"/>
              <a:ext cx="533400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7" descr="hu-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065" y="1011546"/>
              <a:ext cx="503238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8" descr="tu-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7280" y="1011546"/>
              <a:ext cx="503238" cy="33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2308" y="1020336"/>
              <a:ext cx="468252" cy="31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7243011" y="4073319"/>
            <a:ext cx="51218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S. </a:t>
            </a:r>
            <a:r>
              <a:rPr kumimoji="0" lang="en-GB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Akkoyun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GB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Instrum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Methods Phys. Res., Sect. A 668, 26 (2012).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79884" y="3858340"/>
            <a:ext cx="1487973" cy="21049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53618" y="4296023"/>
            <a:ext cx="47201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AGATA White Book  : W. Korten et al, Eur. Phys. J. A (2020) 56:137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0" y="3526631"/>
            <a:ext cx="1607418" cy="2149703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954" y="1312678"/>
            <a:ext cx="2223692" cy="22139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954" y="771211"/>
            <a:ext cx="1598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9"/>
              </a:rPr>
              <a:t>www.agata.org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53618" y="4769616"/>
            <a:ext cx="4720189" cy="1277273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Topical Issue EPJA : 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0"/>
              </a:rPr>
              <a:t>https://epja.epj.org/component/toc/?task=topic&amp;id=1878</a:t>
            </a:r>
            <a:endParaRPr kumimoji="0" lang="en-GB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European Physical Journal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AGATA: Advancements in Science and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Editors : Nicolas Alamanos, Maria Jose Garcia </a:t>
            </a:r>
            <a:r>
              <a:rPr kumimoji="0" lang="en-GB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Borge</a:t>
            </a:r>
            <a:r>
              <a:rPr kumimoji="0" lang="en-GB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Angela Bracco, Emmanuel Clement, Andres Gadea, Wolfram Korten, Silvia Leoni and John Simpson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50998" y="4045998"/>
            <a:ext cx="1515009" cy="212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5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1437518" y="1285875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8728" y="2721930"/>
            <a:ext cx="1912883" cy="3581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/>
            <a:r>
              <a:rPr lang="fr-FR" sz="1200" b="1" dirty="0" smtClean="0">
                <a:solidFill>
                  <a:prstClr val="black"/>
                </a:solidFill>
              </a:rPr>
              <a:t>2010-2012</a:t>
            </a:r>
          </a:p>
          <a:p>
            <a:pPr defTabSz="457200"/>
            <a:r>
              <a:rPr lang="fr-FR" sz="1200" dirty="0" err="1" smtClean="0">
                <a:solidFill>
                  <a:prstClr val="black"/>
                </a:solidFill>
              </a:rPr>
              <a:t>Legnaro</a:t>
            </a:r>
            <a:r>
              <a:rPr lang="fr-FR" sz="1200" dirty="0" smtClean="0">
                <a:solidFill>
                  <a:prstClr val="black"/>
                </a:solidFill>
              </a:rPr>
              <a:t>, </a:t>
            </a:r>
            <a:r>
              <a:rPr lang="fr-FR" sz="1200" dirty="0" err="1" smtClean="0">
                <a:solidFill>
                  <a:prstClr val="black"/>
                </a:solidFill>
              </a:rPr>
              <a:t>Italy</a:t>
            </a:r>
            <a:endParaRPr lang="fr-FR" sz="1200" dirty="0" smtClean="0">
              <a:solidFill>
                <a:prstClr val="black"/>
              </a:solidFill>
            </a:endParaRP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Intense stable </a:t>
            </a:r>
            <a:r>
              <a:rPr lang="fr-FR" sz="1200" dirty="0" err="1" smtClean="0">
                <a:solidFill>
                  <a:prstClr val="black"/>
                </a:solidFill>
              </a:rPr>
              <a:t>beams</a:t>
            </a:r>
            <a:endParaRPr lang="fr-FR" sz="1200" dirty="0" smtClean="0">
              <a:solidFill>
                <a:prstClr val="black"/>
              </a:solidFill>
            </a:endParaRP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15 detectors</a:t>
            </a: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fr-FR" sz="1200" b="1" dirty="0" smtClean="0">
                <a:solidFill>
                  <a:prstClr val="black"/>
                </a:solidFill>
              </a:rPr>
              <a:t>AGATA </a:t>
            </a:r>
            <a:r>
              <a:rPr lang="fr-FR" sz="1200" b="1" dirty="0" err="1" smtClean="0">
                <a:solidFill>
                  <a:srgbClr val="FF0000"/>
                </a:solidFill>
              </a:rPr>
              <a:t>Demonstrator</a:t>
            </a:r>
            <a:r>
              <a:rPr lang="fr-FR" sz="1200" b="1" dirty="0" smtClean="0">
                <a:solidFill>
                  <a:prstClr val="black"/>
                </a:solidFill>
              </a:rPr>
              <a:t> + PRISMA at LNL</a:t>
            </a:r>
            <a:endParaRPr lang="fr-FR" sz="1200" b="1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51916" y="2703810"/>
            <a:ext cx="1917559" cy="35997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/>
            <a:r>
              <a:rPr lang="fr-FR" sz="1200" b="1" dirty="0" smtClean="0">
                <a:solidFill>
                  <a:prstClr val="black"/>
                </a:solidFill>
              </a:rPr>
              <a:t>2012-2014</a:t>
            </a: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GSI, Germany</a:t>
            </a:r>
          </a:p>
          <a:p>
            <a:pPr defTabSz="457200"/>
            <a:r>
              <a:rPr lang="fr-FR" sz="1200" dirty="0" err="1" smtClean="0">
                <a:solidFill>
                  <a:prstClr val="black"/>
                </a:solidFill>
              </a:rPr>
              <a:t>Fast</a:t>
            </a:r>
            <a:r>
              <a:rPr lang="fr-FR" sz="1200" dirty="0" smtClean="0">
                <a:solidFill>
                  <a:prstClr val="black"/>
                </a:solidFill>
              </a:rPr>
              <a:t> fragmentation </a:t>
            </a:r>
            <a:r>
              <a:rPr lang="fr-FR" sz="1200" dirty="0" err="1" smtClean="0">
                <a:solidFill>
                  <a:prstClr val="black"/>
                </a:solidFill>
              </a:rPr>
              <a:t>beams</a:t>
            </a:r>
            <a:endParaRPr lang="fr-FR" sz="1200" dirty="0" smtClean="0">
              <a:solidFill>
                <a:prstClr val="black"/>
              </a:solidFill>
            </a:endParaRP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25 detectors</a:t>
            </a: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fr-FR" sz="1200" b="1" dirty="0" smtClean="0">
                <a:solidFill>
                  <a:prstClr val="black"/>
                </a:solidFill>
              </a:rPr>
              <a:t>AGATA at GSI</a:t>
            </a:r>
            <a:endParaRPr lang="fr-FR" sz="1200" b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4930" y="2712870"/>
            <a:ext cx="1917559" cy="3581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/>
            <a:r>
              <a:rPr lang="fr-FR" sz="1200" b="1" dirty="0" smtClean="0">
                <a:solidFill>
                  <a:prstClr val="black"/>
                </a:solidFill>
              </a:rPr>
              <a:t>2014- 2021</a:t>
            </a: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GANIL, France</a:t>
            </a: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ISOL and stable </a:t>
            </a:r>
            <a:r>
              <a:rPr lang="fr-FR" sz="1200" dirty="0" err="1" smtClean="0">
                <a:solidFill>
                  <a:prstClr val="black"/>
                </a:solidFill>
              </a:rPr>
              <a:t>beams</a:t>
            </a:r>
            <a:endParaRPr lang="fr-FR" sz="1200" dirty="0" smtClean="0">
              <a:solidFill>
                <a:prstClr val="black"/>
              </a:solidFill>
            </a:endParaRPr>
          </a:p>
          <a:p>
            <a:pPr defTabSz="457200"/>
            <a:r>
              <a:rPr lang="fr-FR" sz="1200" dirty="0" err="1" smtClean="0">
                <a:solidFill>
                  <a:prstClr val="black"/>
                </a:solidFill>
              </a:rPr>
              <a:t>approaching</a:t>
            </a:r>
            <a:r>
              <a:rPr lang="fr-FR" sz="1200" dirty="0" smtClean="0">
                <a:solidFill>
                  <a:prstClr val="black"/>
                </a:solidFill>
              </a:rPr>
              <a:t> 1π (45)</a:t>
            </a: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fr-FR" sz="1200" b="1" dirty="0" smtClean="0">
                <a:solidFill>
                  <a:prstClr val="black"/>
                </a:solidFill>
              </a:rPr>
              <a:t>AGATA at GANIL</a:t>
            </a:r>
            <a:endParaRPr lang="fr-FR" sz="1200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152" y="3694328"/>
            <a:ext cx="1643587" cy="149833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3345" y="3677350"/>
            <a:ext cx="1666047" cy="1532297"/>
          </a:xfrm>
          <a:prstGeom prst="rect">
            <a:avLst/>
          </a:prstGeom>
        </p:spPr>
      </p:pic>
      <p:pic>
        <p:nvPicPr>
          <p:cNvPr id="8" name="Picture 2" descr="D:\john-base-files\pictures-work-related\agata_pics\Ganil2017\STR7915-crop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9559" y="3681983"/>
            <a:ext cx="1635302" cy="152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2001611" y="4146708"/>
            <a:ext cx="308505" cy="547735"/>
          </a:xfrm>
          <a:prstGeom prst="rightArrow">
            <a:avLst/>
          </a:prstGeom>
          <a:solidFill>
            <a:srgbClr val="FFC000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54618" y="2701732"/>
            <a:ext cx="1838321" cy="3581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/>
            <a:r>
              <a:rPr lang="fr-FR" sz="1200" b="1" dirty="0" smtClean="0">
                <a:solidFill>
                  <a:prstClr val="black"/>
                </a:solidFill>
              </a:rPr>
              <a:t>2021- 2028</a:t>
            </a: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LNL, </a:t>
            </a:r>
            <a:r>
              <a:rPr lang="fr-FR" sz="1200" dirty="0" err="1" smtClean="0">
                <a:solidFill>
                  <a:prstClr val="black"/>
                </a:solidFill>
              </a:rPr>
              <a:t>Italy</a:t>
            </a:r>
            <a:r>
              <a:rPr lang="fr-FR" sz="1200" dirty="0" smtClean="0">
                <a:solidFill>
                  <a:prstClr val="black"/>
                </a:solidFill>
              </a:rPr>
              <a:t> </a:t>
            </a: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Stable </a:t>
            </a:r>
            <a:r>
              <a:rPr lang="fr-FR" sz="1200" dirty="0" err="1" smtClean="0">
                <a:solidFill>
                  <a:prstClr val="black"/>
                </a:solidFill>
              </a:rPr>
              <a:t>beams</a:t>
            </a:r>
            <a:endParaRPr lang="fr-FR" sz="1200" dirty="0" smtClean="0">
              <a:solidFill>
                <a:prstClr val="black"/>
              </a:solidFill>
            </a:endParaRPr>
          </a:p>
          <a:p>
            <a:pPr defTabSz="457200"/>
            <a:r>
              <a:rPr lang="fr-FR" sz="1200" dirty="0" smtClean="0">
                <a:solidFill>
                  <a:schemeClr val="tx1"/>
                </a:solidFill>
              </a:rPr>
              <a:t>EXOTIC </a:t>
            </a:r>
            <a:r>
              <a:rPr lang="fr-FR" sz="1200" dirty="0" err="1" smtClean="0">
                <a:solidFill>
                  <a:schemeClr val="tx1"/>
                </a:solidFill>
              </a:rPr>
              <a:t>beams</a:t>
            </a:r>
            <a:endParaRPr lang="fr-FR" sz="1200" dirty="0" smtClean="0">
              <a:solidFill>
                <a:schemeClr val="tx1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fr-FR" sz="1200" b="1" dirty="0" smtClean="0">
                <a:solidFill>
                  <a:prstClr val="black"/>
                </a:solidFill>
              </a:rPr>
              <a:t>AGATA at LNL</a:t>
            </a:r>
          </a:p>
          <a:p>
            <a:pPr algn="ctr" defTabSz="457200"/>
            <a:endParaRPr lang="fr-FR" sz="1200" b="1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fr-FR" sz="1200" b="1" dirty="0" smtClean="0">
                <a:solidFill>
                  <a:prstClr val="black"/>
                </a:solidFill>
              </a:rPr>
              <a:t>LNL 2.0</a:t>
            </a:r>
            <a:endParaRPr lang="fr-FR" sz="1200" b="1" dirty="0">
              <a:solidFill>
                <a:prstClr val="black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269476" y="4170919"/>
            <a:ext cx="303396" cy="547735"/>
          </a:xfrm>
          <a:prstGeom prst="rightArrow">
            <a:avLst/>
          </a:prstGeom>
          <a:solidFill>
            <a:srgbClr val="FFC000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0" name="Flèche droite 9"/>
          <p:cNvSpPr/>
          <p:nvPr/>
        </p:nvSpPr>
        <p:spPr>
          <a:xfrm>
            <a:off x="89161" y="2095280"/>
            <a:ext cx="6433328" cy="6175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MoU</a:t>
            </a:r>
            <a:r>
              <a:rPr lang="fr-FR" dirty="0" smtClean="0"/>
              <a:t> Phase 1 + Addendum</a:t>
            </a:r>
            <a:endParaRPr lang="fr-FR" dirty="0"/>
          </a:p>
        </p:txBody>
      </p:sp>
      <p:sp>
        <p:nvSpPr>
          <p:cNvPr id="20" name="Flèche droite 19"/>
          <p:cNvSpPr/>
          <p:nvPr/>
        </p:nvSpPr>
        <p:spPr>
          <a:xfrm>
            <a:off x="6724331" y="2095280"/>
            <a:ext cx="3577729" cy="6175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MoU</a:t>
            </a:r>
            <a:r>
              <a:rPr lang="fr-FR" dirty="0" smtClean="0"/>
              <a:t> Phase 2</a:t>
            </a: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10345720" y="2723970"/>
            <a:ext cx="1642297" cy="3581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/>
            <a:r>
              <a:rPr lang="fr-FR" sz="1200" b="1" dirty="0" smtClean="0">
                <a:solidFill>
                  <a:prstClr val="black"/>
                </a:solidFill>
              </a:rPr>
              <a:t>2031 – </a:t>
            </a: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LNL, SPES, </a:t>
            </a:r>
            <a:r>
              <a:rPr lang="fr-FR" sz="1200" dirty="0" err="1" smtClean="0">
                <a:solidFill>
                  <a:prstClr val="black"/>
                </a:solidFill>
              </a:rPr>
              <a:t>Italy</a:t>
            </a:r>
            <a:endParaRPr lang="fr-FR" sz="1200" dirty="0" smtClean="0">
              <a:solidFill>
                <a:prstClr val="black"/>
              </a:solidFill>
            </a:endParaRP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FAIR, Germany</a:t>
            </a: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ISOLDE, CERN</a:t>
            </a: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algn="ctr" defTabSz="457200"/>
            <a:endParaRPr lang="fr-FR" sz="1200" b="1" dirty="0">
              <a:solidFill>
                <a:prstClr val="black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10426779" y="4174991"/>
            <a:ext cx="1561238" cy="543663"/>
            <a:chOff x="9411418" y="3978055"/>
            <a:chExt cx="2719739" cy="919921"/>
          </a:xfrm>
        </p:grpSpPr>
        <p:pic>
          <p:nvPicPr>
            <p:cNvPr id="28" name="Picture 2" descr="C:\Users\John\OneDrive - Science and Technology Facilities Council\Desktop\AGATA-Daresbury21\agta-54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7165" y="3978056"/>
              <a:ext cx="1463992" cy="919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Users\John\OneDrive - Science and Technology Facilities Council\Desktop\AGATA-Daresbury21\agta-54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411418" y="3978055"/>
              <a:ext cx="1416299" cy="919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itolo 1"/>
          <p:cNvSpPr txBox="1">
            <a:spLocks/>
          </p:cNvSpPr>
          <p:nvPr/>
        </p:nvSpPr>
        <p:spPr>
          <a:xfrm>
            <a:off x="306613" y="167424"/>
            <a:ext cx="9673292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AGATA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THE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ultimate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spectrometer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6599935"/>
            <a:ext cx="11877675" cy="258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4" name="Image 3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446" y="3810000"/>
            <a:ext cx="1671750" cy="1285875"/>
          </a:xfrm>
          <a:prstGeom prst="rect">
            <a:avLst/>
          </a:prstGeom>
        </p:spPr>
      </p:pic>
      <p:cxnSp>
        <p:nvCxnSpPr>
          <p:cNvPr id="13" name="Connecteur en angle 12"/>
          <p:cNvCxnSpPr/>
          <p:nvPr/>
        </p:nvCxnSpPr>
        <p:spPr>
          <a:xfrm rot="10800000" flipV="1">
            <a:off x="26298" y="1499902"/>
            <a:ext cx="334858" cy="70915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37355" y="970133"/>
            <a:ext cx="2340555" cy="1200329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AGATA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Steering Committee and Management Board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2002)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2489" y="1910614"/>
            <a:ext cx="1372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 smtClean="0">
                <a:solidFill>
                  <a:srgbClr val="FF0000"/>
                </a:solidFill>
                <a:latin typeface="Calibri" pitchFamily="34" charset="0"/>
              </a:rPr>
              <a:t> March </a:t>
            </a:r>
            <a:r>
              <a:rPr lang="fr-FR" b="1" u="sng" dirty="0">
                <a:solidFill>
                  <a:srgbClr val="FF0000"/>
                </a:solidFill>
                <a:latin typeface="Calibri" pitchFamily="34" charset="0"/>
              </a:rPr>
              <a:t>2022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745572" y="2701732"/>
            <a:ext cx="1417510" cy="3581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/>
            <a:r>
              <a:rPr lang="fr-FR" sz="1200" b="1" dirty="0" smtClean="0">
                <a:solidFill>
                  <a:prstClr val="black"/>
                </a:solidFill>
              </a:rPr>
              <a:t>2028- 2030(+1 ?)</a:t>
            </a: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GANIL, France</a:t>
            </a: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ISOL </a:t>
            </a:r>
            <a:r>
              <a:rPr lang="fr-FR" sz="1200" dirty="0" err="1" smtClean="0">
                <a:solidFill>
                  <a:prstClr val="black"/>
                </a:solidFill>
              </a:rPr>
              <a:t>beams</a:t>
            </a:r>
            <a:r>
              <a:rPr lang="fr-FR" sz="1200" dirty="0" smtClean="0">
                <a:solidFill>
                  <a:prstClr val="black"/>
                </a:solidFill>
              </a:rPr>
              <a:t> </a:t>
            </a:r>
            <a:r>
              <a:rPr lang="fr-FR" sz="1200" dirty="0" err="1" smtClean="0">
                <a:solidFill>
                  <a:prstClr val="black"/>
                </a:solidFill>
              </a:rPr>
              <a:t>from</a:t>
            </a:r>
            <a:endParaRPr lang="fr-FR" sz="1200" dirty="0" smtClean="0">
              <a:solidFill>
                <a:prstClr val="black"/>
              </a:solidFill>
            </a:endParaRPr>
          </a:p>
          <a:p>
            <a:pPr defTabSz="457200"/>
            <a:r>
              <a:rPr lang="fr-FR" sz="1200" dirty="0" smtClean="0">
                <a:solidFill>
                  <a:prstClr val="black"/>
                </a:solidFill>
              </a:rPr>
              <a:t> SPIRAL1</a:t>
            </a:r>
            <a:endParaRPr lang="fr-FR" sz="1200" dirty="0" smtClean="0">
              <a:solidFill>
                <a:schemeClr val="tx1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white"/>
              </a:solidFill>
            </a:endParaRPr>
          </a:p>
          <a:p>
            <a:pPr defTabSz="457200"/>
            <a:endParaRPr lang="fr-FR" sz="1200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fr-FR" sz="1200" b="1" dirty="0" smtClean="0">
                <a:solidFill>
                  <a:prstClr val="black"/>
                </a:solidFill>
              </a:rPr>
              <a:t>GANIL 2.0</a:t>
            </a:r>
            <a:endParaRPr lang="fr-FR" sz="1200" b="1" dirty="0">
              <a:solidFill>
                <a:prstClr val="black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5068" y="4041037"/>
            <a:ext cx="1208800" cy="839855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859140" y="1179820"/>
            <a:ext cx="532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Agency FB" panose="020B0503020202020204" pitchFamily="34" charset="0"/>
              </a:rPr>
              <a:t>Nous construisons, exploitons et déplaçons (12 tonnes) simultanément </a:t>
            </a:r>
          </a:p>
        </p:txBody>
      </p:sp>
    </p:spTree>
    <p:extLst>
      <p:ext uri="{BB962C8B-B14F-4D97-AF65-F5344CB8AC3E}">
        <p14:creationId xmlns:p14="http://schemas.microsoft.com/office/powerpoint/2010/main" val="55480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GANI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2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2" id="{463DF8FB-8638-4DA7-8799-6B057AE70F36}" vid="{93B97AAA-6CCA-4768-94A4-E9A873F2EA13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32909</TotalTime>
  <Words>887</Words>
  <Application>Microsoft Office PowerPoint</Application>
  <PresentationFormat>Grand écran</PresentationFormat>
  <Paragraphs>201</Paragraphs>
  <Slides>32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32</vt:i4>
      </vt:variant>
    </vt:vector>
  </HeadingPairs>
  <TitlesOfParts>
    <vt:vector size="48" baseType="lpstr">
      <vt:lpstr>MS PGothic</vt:lpstr>
      <vt:lpstr>MS PGothic</vt:lpstr>
      <vt:lpstr>Agency FB</vt:lpstr>
      <vt:lpstr>Arial</vt:lpstr>
      <vt:lpstr>Arial Black</vt:lpstr>
      <vt:lpstr>Arial Narrow</vt:lpstr>
      <vt:lpstr>Calibri</vt:lpstr>
      <vt:lpstr>Comic Sans MS</vt:lpstr>
      <vt:lpstr>Courier New</vt:lpstr>
      <vt:lpstr>Harlow Solid Italic</vt:lpstr>
      <vt:lpstr>Helvetica Neue</vt:lpstr>
      <vt:lpstr>Symbol</vt:lpstr>
      <vt:lpstr>Times New Roman</vt:lpstr>
      <vt:lpstr>Wingdings</vt:lpstr>
      <vt:lpstr>1_GANIL</vt:lpstr>
      <vt:lpstr>Thème2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Ganil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Clement Emmanuel</dc:creator>
  <cp:lastModifiedBy>Clement Emmanuel</cp:lastModifiedBy>
  <cp:revision>120</cp:revision>
  <dcterms:created xsi:type="dcterms:W3CDTF">2019-11-05T08:21:27Z</dcterms:created>
  <dcterms:modified xsi:type="dcterms:W3CDTF">2026-06-11T14:27:46Z</dcterms:modified>
</cp:coreProperties>
</file>