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955" r:id="rId4"/>
    <p:sldMasterId id="2147483861" r:id="rId5"/>
  </p:sldMasterIdLst>
  <p:notesMasterIdLst>
    <p:notesMasterId r:id="rId50"/>
  </p:notesMasterIdLst>
  <p:handoutMasterIdLst>
    <p:handoutMasterId r:id="rId51"/>
  </p:handoutMasterIdLst>
  <p:sldIdLst>
    <p:sldId id="265" r:id="rId6"/>
    <p:sldId id="349" r:id="rId7"/>
    <p:sldId id="350" r:id="rId8"/>
    <p:sldId id="347" r:id="rId9"/>
    <p:sldId id="351" r:id="rId10"/>
    <p:sldId id="355" r:id="rId11"/>
    <p:sldId id="354" r:id="rId12"/>
    <p:sldId id="356" r:id="rId13"/>
    <p:sldId id="357" r:id="rId14"/>
    <p:sldId id="359" r:id="rId15"/>
    <p:sldId id="358" r:id="rId16"/>
    <p:sldId id="360" r:id="rId17"/>
    <p:sldId id="361" r:id="rId18"/>
    <p:sldId id="364" r:id="rId19"/>
    <p:sldId id="365" r:id="rId20"/>
    <p:sldId id="366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374" r:id="rId29"/>
    <p:sldId id="375" r:id="rId30"/>
    <p:sldId id="376" r:id="rId31"/>
    <p:sldId id="377" r:id="rId32"/>
    <p:sldId id="378" r:id="rId33"/>
    <p:sldId id="379" r:id="rId34"/>
    <p:sldId id="380" r:id="rId35"/>
    <p:sldId id="381" r:id="rId36"/>
    <p:sldId id="382" r:id="rId37"/>
    <p:sldId id="383" r:id="rId38"/>
    <p:sldId id="385" r:id="rId39"/>
    <p:sldId id="386" r:id="rId40"/>
    <p:sldId id="387" r:id="rId41"/>
    <p:sldId id="396" r:id="rId42"/>
    <p:sldId id="397" r:id="rId43"/>
    <p:sldId id="398" r:id="rId44"/>
    <p:sldId id="399" r:id="rId45"/>
    <p:sldId id="400" r:id="rId46"/>
    <p:sldId id="401" r:id="rId47"/>
    <p:sldId id="402" r:id="rId48"/>
    <p:sldId id="343" r:id="rId49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5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40C9E334-7D27-9041-857C-FB8BD29D1880}">
          <p14:sldIdLst>
            <p14:sldId id="265"/>
            <p14:sldId id="349"/>
            <p14:sldId id="350"/>
            <p14:sldId id="347"/>
            <p14:sldId id="351"/>
            <p14:sldId id="355"/>
            <p14:sldId id="354"/>
            <p14:sldId id="356"/>
            <p14:sldId id="357"/>
            <p14:sldId id="359"/>
            <p14:sldId id="358"/>
            <p14:sldId id="360"/>
            <p14:sldId id="361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5"/>
            <p14:sldId id="386"/>
            <p14:sldId id="387"/>
            <p14:sldId id="396"/>
            <p14:sldId id="397"/>
            <p14:sldId id="398"/>
            <p14:sldId id="399"/>
            <p14:sldId id="400"/>
            <p14:sldId id="401"/>
            <p14:sldId id="402"/>
            <p14:sldId id="343"/>
          </p14:sldIdLst>
        </p14:section>
      </p14:sectionLst>
    </p:ext>
    <p:ext uri="{EFAFB233-063F-42B5-8137-9DF3F51BA10A}">
      <p15:sldGuideLst xmlns:p15="http://schemas.microsoft.com/office/powerpoint/2012/main">
        <p15:guide id="8" pos="952">
          <p15:clr>
            <a:srgbClr val="A4A3A4"/>
          </p15:clr>
        </p15:guide>
        <p15:guide id="12" pos="839" userDrawn="1">
          <p15:clr>
            <a:srgbClr val="A4A3A4"/>
          </p15:clr>
        </p15:guide>
        <p15:guide id="1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84B"/>
    <a:srgbClr val="5799D4"/>
    <a:srgbClr val="00006A"/>
    <a:srgbClr val="18AC04"/>
    <a:srgbClr val="FFFFFF"/>
    <a:srgbClr val="B9B9D5"/>
    <a:srgbClr val="0000FF"/>
    <a:srgbClr val="CC00FF"/>
    <a:srgbClr val="9900CC"/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96"/>
    <p:restoredTop sz="94632"/>
  </p:normalViewPr>
  <p:slideViewPr>
    <p:cSldViewPr snapToGrid="0" showGuides="1">
      <p:cViewPr varScale="1">
        <p:scale>
          <a:sx n="148" d="100"/>
          <a:sy n="148" d="100"/>
        </p:scale>
        <p:origin x="126" y="222"/>
      </p:cViewPr>
      <p:guideLst>
        <p:guide pos="952"/>
        <p:guide pos="839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46" d="100"/>
          <a:sy n="146" d="100"/>
        </p:scale>
        <p:origin x="485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4BCD9A-1A31-044B-9E27-D4DFCA989B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1EF8BA-3E55-964D-AF2E-6BE2611F39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28F68-5046-0D41-83F5-4CA688B16E33}" type="datetimeFigureOut">
              <a:rPr lang="fr-FR" smtClean="0">
                <a:latin typeface="Arial" panose="020B0604020202020204" pitchFamily="34" charset="0"/>
              </a:rPr>
              <a:t>10/06/2026</a:t>
            </a:fld>
            <a:endParaRPr lang="fr-FR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900636-CE00-1145-9D7E-88A4647BB5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8E405-8B52-E44C-B681-A749AEAF62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64E7B-BB4B-6D49-AFE8-27802D54D589}" type="slidenum">
              <a:rPr lang="fr-FR" smtClean="0">
                <a:latin typeface="Arial" panose="020B0604020202020204" pitchFamily="34" charset="0"/>
              </a:rPr>
              <a:t>‹N°›</a:t>
            </a:fld>
            <a:endParaRPr 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5188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10/06/2026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2883" y="62063"/>
            <a:ext cx="466825" cy="439364"/>
          </a:xfrm>
          <a:prstGeom prst="rect">
            <a:avLst/>
          </a:prstGeom>
          <a:ln>
            <a:noFill/>
          </a:ln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748" y="0"/>
            <a:ext cx="617252" cy="609631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 hasCustomPrompt="1"/>
          </p:nvPr>
        </p:nvSpPr>
        <p:spPr>
          <a:xfrm>
            <a:off x="628650" y="274638"/>
            <a:ext cx="7886700" cy="334993"/>
          </a:xfrm>
        </p:spPr>
        <p:txBody>
          <a:bodyPr>
            <a:normAutofit/>
          </a:bodyPr>
          <a:lstStyle>
            <a:lvl1pPr algn="ctr">
              <a:defRPr sz="2000">
                <a:solidFill>
                  <a:schemeClr val="bg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Occasion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0" hasCustomPrompt="1"/>
          </p:nvPr>
        </p:nvSpPr>
        <p:spPr>
          <a:xfrm>
            <a:off x="617253" y="963046"/>
            <a:ext cx="7898097" cy="9144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1" y="4105481"/>
            <a:ext cx="7898096" cy="87357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Nom</a:t>
            </a:r>
          </a:p>
          <a:p>
            <a:pPr lvl="0"/>
            <a:r>
              <a:rPr lang="fr-FR" dirty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620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8">
            <a:extLst>
              <a:ext uri="{FF2B5EF4-FFF2-40B4-BE49-F238E27FC236}">
                <a16:creationId xmlns:a16="http://schemas.microsoft.com/office/drawing/2014/main" id="{FBDAEB37-DAE2-D94D-8566-DFB87F3F733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0" y="951"/>
            <a:ext cx="9142645" cy="4536000"/>
          </a:xfrm>
          <a:prstGeom prst="rect">
            <a:avLst/>
          </a:prstGeom>
        </p:spPr>
      </p:pic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F572CDFC-FD93-9A48-8D8A-AF009C0D5C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12000" y="1543500"/>
            <a:ext cx="3960000" cy="3600000"/>
          </a:xfrm>
          <a:prstGeom prst="rect">
            <a:avLst/>
          </a:prstGeom>
          <a:solidFill>
            <a:schemeClr val="accent6">
              <a:alpha val="70000"/>
            </a:schemeClr>
          </a:solidFill>
        </p:spPr>
        <p:txBody>
          <a:bodyPr lIns="288000" tIns="288000" rIns="90000"/>
          <a:lstStyle>
            <a:lvl1pPr marL="0" indent="0">
              <a:buFontTx/>
              <a:buNone/>
              <a:defRPr sz="19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fr-FR" dirty="0"/>
              <a:t>PAGE INTERCALAIRE TITRE SUR DEUX LIGNES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77D0E58-B044-C54B-9331-7936DF6BE7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1145" y="3228623"/>
            <a:ext cx="3170237" cy="48647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1580"/>
              </a:lnSpc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400">
                <a:latin typeface="+mn-lt"/>
              </a:defRPr>
            </a:lvl2pPr>
            <a:lvl3pPr marL="914400" indent="0">
              <a:buFontTx/>
              <a:buNone/>
              <a:defRPr sz="1400">
                <a:latin typeface="+mn-lt"/>
              </a:defRPr>
            </a:lvl3pPr>
            <a:lvl4pPr>
              <a:buFontTx/>
              <a:buNone/>
              <a:defRPr sz="1400">
                <a:latin typeface="+mn-lt"/>
              </a:defRPr>
            </a:lvl4pPr>
            <a:lvl5pPr>
              <a:buFontTx/>
              <a:buNone/>
              <a:defRPr sz="1400">
                <a:latin typeface="+mn-lt"/>
              </a:defRPr>
            </a:lvl5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D04C43-2EBB-9349-AB08-A96394F16DD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925316-0A93-CB4D-8EA8-0BB80E3466C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1914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 userDrawn="1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0">
            <a:extLst>
              <a:ext uri="{FF2B5EF4-FFF2-40B4-BE49-F238E27FC236}">
                <a16:creationId xmlns:a16="http://schemas.microsoft.com/office/drawing/2014/main" id="{6927CA69-EF9E-3F4B-8774-677CC8908D50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0" y="951"/>
            <a:ext cx="9142645" cy="4536000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F572CDFC-FD93-9A48-8D8A-AF009C0D5C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12000" y="1543500"/>
            <a:ext cx="3960000" cy="3600000"/>
          </a:xfrm>
          <a:prstGeom prst="rect">
            <a:avLst/>
          </a:prstGeom>
          <a:solidFill>
            <a:schemeClr val="accent6">
              <a:alpha val="70000"/>
            </a:schemeClr>
          </a:solidFill>
        </p:spPr>
        <p:txBody>
          <a:bodyPr lIns="288000" tIns="288000" rIns="90000"/>
          <a:lstStyle>
            <a:lvl1pPr marL="0" indent="0">
              <a:buFontTx/>
              <a:buNone/>
              <a:defRPr sz="19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fr-FR" dirty="0"/>
              <a:t>PAGE INTERCALAIRE TITRE SUR DEUX LIGNES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031E5602-B3CE-5149-ABDF-CC12D6B66A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1145" y="3228623"/>
            <a:ext cx="3170237" cy="48647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1580"/>
              </a:lnSpc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400">
                <a:latin typeface="+mn-lt"/>
              </a:defRPr>
            </a:lvl2pPr>
            <a:lvl3pPr marL="914400" indent="0">
              <a:buFontTx/>
              <a:buNone/>
              <a:defRPr sz="1400">
                <a:latin typeface="+mn-lt"/>
              </a:defRPr>
            </a:lvl3pPr>
            <a:lvl4pPr>
              <a:buFontTx/>
              <a:buNone/>
              <a:defRPr sz="1400">
                <a:latin typeface="+mn-lt"/>
              </a:defRPr>
            </a:lvl4pPr>
            <a:lvl5pPr>
              <a:buFontTx/>
              <a:buNone/>
              <a:defRPr sz="1400">
                <a:latin typeface="+mn-lt"/>
              </a:defRPr>
            </a:lvl5pPr>
          </a:lstStyle>
          <a:p>
            <a:pPr lvl="0"/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1741648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 userDrawn="1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photo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61557D14-AEB6-AB44-9445-F8650BDFFFD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453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5400000" tIns="2052000" rIns="1584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centrale pour insérer une image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F572CDFC-FD93-9A48-8D8A-AF009C0D5C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12000" y="1543500"/>
            <a:ext cx="3960000" cy="3600000"/>
          </a:xfrm>
          <a:prstGeom prst="rect">
            <a:avLst/>
          </a:prstGeom>
          <a:solidFill>
            <a:schemeClr val="accent6">
              <a:alpha val="70000"/>
            </a:schemeClr>
          </a:solidFill>
        </p:spPr>
        <p:txBody>
          <a:bodyPr lIns="288000" tIns="288000" rIns="90000"/>
          <a:lstStyle>
            <a:lvl1pPr marL="0" indent="0">
              <a:buFontTx/>
              <a:buNone/>
              <a:defRPr sz="19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fr-FR" dirty="0"/>
              <a:t>PAGE INTERCALAIRE TITRE SUR DEUX LIGNES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031E5602-B3CE-5149-ABDF-CC12D6B66A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1145" y="3228623"/>
            <a:ext cx="3170237" cy="48647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1580"/>
              </a:lnSpc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400">
                <a:latin typeface="+mn-lt"/>
              </a:defRPr>
            </a:lvl2pPr>
            <a:lvl3pPr marL="914400" indent="0">
              <a:buFontTx/>
              <a:buNone/>
              <a:defRPr sz="1400">
                <a:latin typeface="+mn-lt"/>
              </a:defRPr>
            </a:lvl3pPr>
            <a:lvl4pPr>
              <a:buFontTx/>
              <a:buNone/>
              <a:defRPr sz="1400">
                <a:latin typeface="+mn-lt"/>
              </a:defRPr>
            </a:lvl4pPr>
            <a:lvl5pPr>
              <a:buFontTx/>
              <a:buNone/>
              <a:defRPr sz="1400">
                <a:latin typeface="+mn-lt"/>
              </a:defRPr>
            </a:lvl5pPr>
          </a:lstStyle>
          <a:p>
            <a:pPr lvl="0"/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4125698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couleu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6423F5-5E11-944A-A040-8AD20735FCEC}"/>
              </a:ext>
            </a:extLst>
          </p:cNvPr>
          <p:cNvSpPr/>
          <p:nvPr userDrawn="1"/>
        </p:nvSpPr>
        <p:spPr>
          <a:xfrm>
            <a:off x="0" y="-1"/>
            <a:ext cx="9144000" cy="4536000"/>
          </a:xfrm>
          <a:prstGeom prst="rect">
            <a:avLst/>
          </a:prstGeom>
          <a:solidFill>
            <a:schemeClr val="bg2">
              <a:lumMod val="50000"/>
              <a:lumOff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F572CDFC-FD93-9A48-8D8A-AF009C0D5C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12000" y="1543500"/>
            <a:ext cx="3960000" cy="3600000"/>
          </a:xfrm>
          <a:prstGeom prst="rect">
            <a:avLst/>
          </a:prstGeom>
          <a:solidFill>
            <a:schemeClr val="accent6">
              <a:alpha val="70000"/>
            </a:schemeClr>
          </a:solidFill>
        </p:spPr>
        <p:txBody>
          <a:bodyPr lIns="288000" tIns="288000" rIns="90000"/>
          <a:lstStyle>
            <a:lvl1pPr marL="0" indent="0">
              <a:buFontTx/>
              <a:buNone/>
              <a:defRPr sz="19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fr-FR" dirty="0"/>
              <a:t>PAGE INTERCALAIRE TITRE SUR DEUX LIGNES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EF8D7870-9D93-0749-A9A3-4788A94E08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1145" y="3228623"/>
            <a:ext cx="3170237" cy="48647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1580"/>
              </a:lnSpc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400">
                <a:latin typeface="+mn-lt"/>
              </a:defRPr>
            </a:lvl2pPr>
            <a:lvl3pPr marL="914400" indent="0">
              <a:buFontTx/>
              <a:buNone/>
              <a:defRPr sz="1400">
                <a:latin typeface="+mn-lt"/>
              </a:defRPr>
            </a:lvl3pPr>
            <a:lvl4pPr>
              <a:buFontTx/>
              <a:buNone/>
              <a:defRPr sz="1400">
                <a:latin typeface="+mn-lt"/>
              </a:defRPr>
            </a:lvl4pPr>
            <a:lvl5pPr>
              <a:buFontTx/>
              <a:buNone/>
              <a:defRPr sz="1400">
                <a:latin typeface="+mn-lt"/>
              </a:defRPr>
            </a:lvl5pPr>
          </a:lstStyle>
          <a:p>
            <a:pPr lvl="0"/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412433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 userDrawn="1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couleu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6423F5-5E11-944A-A040-8AD20735FCEC}"/>
              </a:ext>
            </a:extLst>
          </p:cNvPr>
          <p:cNvSpPr/>
          <p:nvPr userDrawn="1"/>
        </p:nvSpPr>
        <p:spPr>
          <a:xfrm>
            <a:off x="0" y="-1"/>
            <a:ext cx="9144000" cy="45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F572CDFC-FD93-9A48-8D8A-AF009C0D5C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12000" y="1543500"/>
            <a:ext cx="3960000" cy="3600000"/>
          </a:xfrm>
          <a:prstGeom prst="rect">
            <a:avLst/>
          </a:prstGeom>
          <a:solidFill>
            <a:schemeClr val="accent6">
              <a:alpha val="70000"/>
            </a:schemeClr>
          </a:solidFill>
        </p:spPr>
        <p:txBody>
          <a:bodyPr lIns="288000" tIns="288000" rIns="90000"/>
          <a:lstStyle>
            <a:lvl1pPr marL="0" indent="0">
              <a:buFontTx/>
              <a:buNone/>
              <a:defRPr sz="19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fr-FR" dirty="0"/>
              <a:t>PAGE INTERCALAIRE TITRE SUR DEUX LIGNES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EF8D7870-9D93-0749-A9A3-4788A94E08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1145" y="3228623"/>
            <a:ext cx="3170237" cy="48647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1580"/>
              </a:lnSpc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400">
                <a:latin typeface="+mn-lt"/>
              </a:defRPr>
            </a:lvl2pPr>
            <a:lvl3pPr marL="914400" indent="0">
              <a:buFontTx/>
              <a:buNone/>
              <a:defRPr sz="1400">
                <a:latin typeface="+mn-lt"/>
              </a:defRPr>
            </a:lvl3pPr>
            <a:lvl4pPr>
              <a:buFontTx/>
              <a:buNone/>
              <a:defRPr sz="1400">
                <a:latin typeface="+mn-lt"/>
              </a:defRPr>
            </a:lvl4pPr>
            <a:lvl5pPr>
              <a:buFontTx/>
              <a:buNone/>
              <a:defRPr sz="1400">
                <a:latin typeface="+mn-lt"/>
              </a:defRPr>
            </a:lvl5pPr>
          </a:lstStyle>
          <a:p>
            <a:pPr lvl="0"/>
            <a:r>
              <a:rPr lang="fr-FR" dirty="0"/>
              <a:t>Sous titre</a:t>
            </a:r>
          </a:p>
        </p:txBody>
      </p:sp>
    </p:spTree>
    <p:extLst>
      <p:ext uri="{BB962C8B-B14F-4D97-AF65-F5344CB8AC3E}">
        <p14:creationId xmlns:p14="http://schemas.microsoft.com/office/powerpoint/2010/main" val="827271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1 chiff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-10511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242481-6315-B04C-9470-F8767E5838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0512" y="1401989"/>
            <a:ext cx="1958975" cy="558800"/>
          </a:xfrm>
          <a:prstGeom prst="rect">
            <a:avLst/>
          </a:prstGeom>
        </p:spPr>
        <p:txBody>
          <a:bodyPr lIns="72000" tIns="0" rIns="0" bIns="0" anchor="b" anchorCtr="0"/>
          <a:lstStyle>
            <a:lvl1pPr marL="3175" indent="0" algn="l" defTabSz="914400" rtl="0" eaLnBrk="1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fr-FR" sz="2250" b="1" i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Texte/Chiffre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039648D8-0ADA-034B-89D9-C0A0E8210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0512" y="1960789"/>
            <a:ext cx="2303488" cy="539736"/>
          </a:xfrm>
          <a:prstGeom prst="rect">
            <a:avLst/>
          </a:prstGeom>
          <a:solidFill>
            <a:schemeClr val="bg2"/>
          </a:solidFill>
        </p:spPr>
        <p:txBody>
          <a:bodyPr wrap="square" lIns="108000" tIns="108000" rIns="360000" bIns="10800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Message sur le nombre de lignes souhaité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B866EDA9-925E-7048-A118-E6789B2AF4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014" y="1080000"/>
            <a:ext cx="5513512" cy="34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 i="0" baseline="0">
                <a:solidFill>
                  <a:schemeClr val="accent4"/>
                </a:solidFill>
                <a:latin typeface="+mn-lt"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92039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 userDrawn="1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message cou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039648D8-0ADA-034B-89D9-C0A0E8210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213" y="1074738"/>
            <a:ext cx="6357436" cy="3427413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1600"/>
              </a:spcBef>
              <a:buFontTx/>
              <a:buNone/>
              <a:defRPr sz="2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 dirty="0"/>
              <a:t>Texte message court                               </a:t>
            </a:r>
            <a:r>
              <a:rPr lang="fr-FR" dirty="0" err="1"/>
              <a:t>Ovit</a:t>
            </a:r>
            <a:r>
              <a:rPr lang="fr-FR" dirty="0"/>
              <a:t> </a:t>
            </a:r>
            <a:r>
              <a:rPr lang="fr-FR" dirty="0" err="1"/>
              <a:t>moluptae</a:t>
            </a:r>
            <a:r>
              <a:rPr lang="fr-FR" dirty="0"/>
              <a:t> </a:t>
            </a:r>
            <a:r>
              <a:rPr lang="fr-FR" dirty="0" err="1"/>
              <a:t>nonemquatem</a:t>
            </a:r>
            <a:r>
              <a:rPr lang="fr-FR" dirty="0"/>
              <a:t>. Aces</a:t>
            </a:r>
          </a:p>
          <a:p>
            <a:pPr lvl="0"/>
            <a:r>
              <a:rPr lang="fr-FR" dirty="0" err="1"/>
              <a:t>ipitia</a:t>
            </a:r>
            <a:r>
              <a:rPr lang="fr-FR" dirty="0"/>
              <a:t> </a:t>
            </a:r>
            <a:r>
              <a:rPr lang="fr-FR" dirty="0" err="1"/>
              <a:t>neseque</a:t>
            </a:r>
            <a:r>
              <a:rPr lang="fr-FR" dirty="0"/>
              <a:t> </a:t>
            </a:r>
            <a:r>
              <a:rPr lang="fr-FR" dirty="0" err="1"/>
              <a:t>sinctur</a:t>
            </a:r>
            <a:r>
              <a:rPr lang="fr-FR" dirty="0"/>
              <a:t>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dolenih</a:t>
            </a:r>
            <a:r>
              <a:rPr lang="fr-FR" dirty="0"/>
              <a:t> </a:t>
            </a:r>
            <a:r>
              <a:rPr lang="fr-FR" dirty="0" err="1"/>
              <a:t>icillenimini</a:t>
            </a:r>
            <a:r>
              <a:rPr lang="fr-FR" dirty="0"/>
              <a:t> </a:t>
            </a:r>
            <a:r>
              <a:rPr lang="fr-FR" dirty="0" err="1"/>
              <a:t>imincitam</a:t>
            </a:r>
            <a:r>
              <a:rPr lang="fr-FR" dirty="0"/>
              <a:t>, </a:t>
            </a:r>
            <a:r>
              <a:rPr lang="fr-FR" dirty="0" err="1"/>
              <a:t>quossit</a:t>
            </a:r>
            <a:r>
              <a:rPr lang="fr-FR" dirty="0"/>
              <a:t> ut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vendipsum</a:t>
            </a:r>
            <a:r>
              <a:rPr lang="fr-FR" dirty="0"/>
              <a:t> </a:t>
            </a:r>
            <a:r>
              <a:rPr lang="fr-FR" dirty="0" err="1"/>
              <a:t>experciam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6034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message court s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03250E2-2D95-D54E-AE77-1807F71153C2}"/>
              </a:ext>
            </a:extLst>
          </p:cNvPr>
          <p:cNvSpPr/>
          <p:nvPr userDrawn="1"/>
        </p:nvSpPr>
        <p:spPr>
          <a:xfrm>
            <a:off x="0" y="-1"/>
            <a:ext cx="9144000" cy="45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4D016D95-D673-D643-AFC4-7AAD3525D3B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9C640-9EE7-3545-8650-BEDF6B12C732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039648D8-0ADA-034B-89D9-C0A0E8210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213" y="1074738"/>
            <a:ext cx="6357436" cy="3427413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160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message court                               </a:t>
            </a:r>
            <a:r>
              <a:rPr lang="fr-FR" dirty="0" err="1"/>
              <a:t>Ovit</a:t>
            </a:r>
            <a:r>
              <a:rPr lang="fr-FR" dirty="0"/>
              <a:t> </a:t>
            </a:r>
            <a:r>
              <a:rPr lang="fr-FR" dirty="0" err="1"/>
              <a:t>moluptae</a:t>
            </a:r>
            <a:r>
              <a:rPr lang="fr-FR" dirty="0"/>
              <a:t> </a:t>
            </a:r>
            <a:r>
              <a:rPr lang="fr-FR" dirty="0" err="1"/>
              <a:t>nonemquatem</a:t>
            </a:r>
            <a:r>
              <a:rPr lang="fr-FR" dirty="0"/>
              <a:t>. Aces</a:t>
            </a:r>
          </a:p>
          <a:p>
            <a:pPr lvl="0"/>
            <a:r>
              <a:rPr lang="fr-FR" dirty="0" err="1"/>
              <a:t>ipitia</a:t>
            </a:r>
            <a:r>
              <a:rPr lang="fr-FR" dirty="0"/>
              <a:t> </a:t>
            </a:r>
            <a:r>
              <a:rPr lang="fr-FR" dirty="0" err="1"/>
              <a:t>neseque</a:t>
            </a:r>
            <a:r>
              <a:rPr lang="fr-FR" dirty="0"/>
              <a:t> </a:t>
            </a:r>
            <a:r>
              <a:rPr lang="fr-FR" dirty="0" err="1"/>
              <a:t>sinctur</a:t>
            </a:r>
            <a:r>
              <a:rPr lang="fr-FR" dirty="0"/>
              <a:t>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dolenih</a:t>
            </a:r>
            <a:r>
              <a:rPr lang="fr-FR" dirty="0"/>
              <a:t> </a:t>
            </a:r>
            <a:r>
              <a:rPr lang="fr-FR" dirty="0" err="1"/>
              <a:t>icillenimini</a:t>
            </a:r>
            <a:r>
              <a:rPr lang="fr-FR" dirty="0"/>
              <a:t> </a:t>
            </a:r>
            <a:r>
              <a:rPr lang="fr-FR" dirty="0" err="1"/>
              <a:t>imincitam</a:t>
            </a:r>
            <a:r>
              <a:rPr lang="fr-FR" dirty="0"/>
              <a:t>, </a:t>
            </a:r>
            <a:r>
              <a:rPr lang="fr-FR" dirty="0" err="1"/>
              <a:t>quossit</a:t>
            </a:r>
            <a:r>
              <a:rPr lang="fr-FR" dirty="0"/>
              <a:t> ut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vendipsum</a:t>
            </a:r>
            <a:r>
              <a:rPr lang="fr-FR" dirty="0"/>
              <a:t> </a:t>
            </a:r>
            <a:r>
              <a:rPr lang="fr-FR" dirty="0" err="1"/>
              <a:t>experciam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4419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sur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B866EDA9-925E-7048-A118-E6789B2AF4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013" y="1079998"/>
            <a:ext cx="7770812" cy="3420000"/>
          </a:xfrm>
          <a:prstGeom prst="rect">
            <a:avLst/>
          </a:prstGeom>
        </p:spPr>
        <p:txBody>
          <a:bodyPr lIns="0" tIns="0" rIns="0" bIns="0" numCol="2" spcCol="900000"/>
          <a:lstStyle>
            <a:lvl1pPr marL="0" indent="0">
              <a:buFontTx/>
              <a:buNone/>
              <a:defRPr lang="fr-FR" sz="1600" b="1" i="0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Tx/>
              <a:buNone/>
            </a:pPr>
            <a:r>
              <a:rPr lang="fr-FR" dirty="0"/>
              <a:t>Cliquez pour insérer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4"/>
            <a:endParaRPr lang="fr-FR" dirty="0"/>
          </a:p>
          <a:p>
            <a:pPr lvl="1"/>
            <a:r>
              <a:rPr lang="fr-FR" dirty="0"/>
              <a:t>As et audit </a:t>
            </a:r>
            <a:r>
              <a:rPr lang="fr-FR" dirty="0" err="1"/>
              <a:t>acepreperis</a:t>
            </a:r>
            <a:r>
              <a:rPr lang="fr-FR" dirty="0"/>
              <a:t> </a:t>
            </a:r>
            <a:r>
              <a:rPr lang="fr-FR" dirty="0" err="1"/>
              <a:t>iusdam</a:t>
            </a:r>
            <a:r>
              <a:rPr lang="fr-FR" dirty="0"/>
              <a:t> </a:t>
            </a:r>
            <a:r>
              <a:rPr lang="fr-FR" dirty="0" err="1"/>
              <a:t>elecus</a:t>
            </a:r>
            <a:r>
              <a:rPr lang="fr-FR" dirty="0"/>
              <a:t> </a:t>
            </a:r>
            <a:r>
              <a:rPr lang="fr-FR" dirty="0" err="1"/>
              <a:t>dolorion</a:t>
            </a:r>
            <a:r>
              <a:rPr lang="fr-FR" dirty="0"/>
              <a:t> </a:t>
            </a:r>
            <a:r>
              <a:rPr lang="fr-FR" dirty="0" err="1"/>
              <a:t>erovid</a:t>
            </a:r>
            <a:r>
              <a:rPr lang="fr-FR" dirty="0"/>
              <a:t> ut </a:t>
            </a:r>
            <a:r>
              <a:rPr lang="fr-FR" dirty="0" err="1"/>
              <a:t>apistibus</a:t>
            </a:r>
            <a:r>
              <a:rPr lang="fr-FR" dirty="0"/>
              <a:t>, quo </a:t>
            </a:r>
            <a:r>
              <a:rPr lang="fr-FR" dirty="0" err="1"/>
              <a:t>invenis</a:t>
            </a:r>
            <a:r>
              <a:rPr lang="fr-FR" dirty="0"/>
              <a:t> plique </a:t>
            </a:r>
            <a:r>
              <a:rPr lang="fr-FR" dirty="0" err="1"/>
              <a:t>solorrumquid</a:t>
            </a:r>
            <a:r>
              <a:rPr lang="fr-FR" dirty="0"/>
              <a:t> </a:t>
            </a:r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iur</a:t>
            </a:r>
            <a:r>
              <a:rPr lang="fr-FR" dirty="0"/>
              <a:t>, </a:t>
            </a:r>
            <a:r>
              <a:rPr lang="fr-FR" dirty="0" err="1"/>
              <a:t>sitatur</a:t>
            </a:r>
            <a:r>
              <a:rPr lang="fr-FR" dirty="0"/>
              <a:t>, </a:t>
            </a:r>
            <a:r>
              <a:rPr lang="fr-FR" dirty="0" err="1"/>
              <a:t>exeri</a:t>
            </a:r>
            <a:r>
              <a:rPr lang="fr-FR" dirty="0"/>
              <a:t> </a:t>
            </a:r>
            <a:r>
              <a:rPr lang="fr-FR" dirty="0" err="1"/>
              <a:t>quatemos</a:t>
            </a:r>
            <a:r>
              <a:rPr lang="fr-FR" dirty="0"/>
              <a:t> </a:t>
            </a:r>
            <a:r>
              <a:rPr lang="fr-FR" dirty="0" err="1"/>
              <a:t>eiuscii</a:t>
            </a:r>
            <a:r>
              <a:rPr lang="fr-FR" dirty="0"/>
              <a:t> </a:t>
            </a:r>
            <a:r>
              <a:rPr lang="fr-FR" dirty="0" err="1"/>
              <a:t>ssedio</a:t>
            </a:r>
            <a:r>
              <a:rPr lang="fr-FR" dirty="0"/>
              <a:t> </a:t>
            </a:r>
            <a:r>
              <a:rPr lang="fr-FR" dirty="0" err="1"/>
              <a:t>maximint</a:t>
            </a:r>
            <a:r>
              <a:rPr lang="fr-FR" dirty="0"/>
              <a:t> </a:t>
            </a:r>
            <a:r>
              <a:rPr lang="fr-FR" dirty="0" err="1"/>
              <a:t>autem</a:t>
            </a:r>
            <a:r>
              <a:rPr lang="fr-FR" dirty="0"/>
              <a:t> </a:t>
            </a:r>
            <a:r>
              <a:rPr lang="fr-FR" dirty="0" err="1"/>
              <a:t>haribus</a:t>
            </a:r>
            <a:r>
              <a:rPr lang="fr-FR" dirty="0"/>
              <a:t> con </a:t>
            </a:r>
            <a:r>
              <a:rPr lang="fr-FR" dirty="0" err="1"/>
              <a:t>ped</a:t>
            </a:r>
            <a:r>
              <a:rPr lang="fr-FR" dirty="0"/>
              <a:t> </a:t>
            </a:r>
            <a:r>
              <a:rPr lang="fr-FR" dirty="0" err="1"/>
              <a:t>molupicia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Sus </a:t>
            </a:r>
            <a:r>
              <a:rPr lang="fr-FR" dirty="0" err="1"/>
              <a:t>ulparum</a:t>
            </a:r>
            <a:r>
              <a:rPr lang="fr-FR" dirty="0"/>
              <a:t> </a:t>
            </a:r>
            <a:r>
              <a:rPr lang="fr-FR" dirty="0" err="1"/>
              <a:t>ser</a:t>
            </a:r>
            <a:r>
              <a:rPr lang="fr-FR" dirty="0"/>
              <a:t> plique </a:t>
            </a:r>
            <a:r>
              <a:rPr lang="fr-FR" dirty="0" err="1"/>
              <a:t>solorrumquid</a:t>
            </a:r>
            <a:r>
              <a:rPr lang="fr-FR" dirty="0"/>
              <a:t> </a:t>
            </a:r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iur</a:t>
            </a:r>
            <a:r>
              <a:rPr lang="fr-FR" dirty="0"/>
              <a:t>, </a:t>
            </a:r>
            <a:r>
              <a:rPr lang="fr-FR" dirty="0" err="1"/>
              <a:t>sitatur</a:t>
            </a:r>
            <a:r>
              <a:rPr lang="fr-FR" dirty="0"/>
              <a:t>, </a:t>
            </a:r>
            <a:r>
              <a:rPr lang="fr-FR" dirty="0" err="1"/>
              <a:t>exeri</a:t>
            </a:r>
            <a:r>
              <a:rPr lang="fr-FR" dirty="0"/>
              <a:t> </a:t>
            </a:r>
            <a:r>
              <a:rPr lang="fr-FR" dirty="0" err="1"/>
              <a:t>quatemos</a:t>
            </a:r>
            <a:r>
              <a:rPr lang="fr-FR" dirty="0"/>
              <a:t> </a:t>
            </a:r>
            <a:r>
              <a:rPr lang="fr-FR" dirty="0" err="1"/>
              <a:t>eiuscii</a:t>
            </a:r>
            <a:r>
              <a:rPr lang="fr-FR" dirty="0"/>
              <a:t> </a:t>
            </a:r>
            <a:r>
              <a:rPr lang="fr-FR" dirty="0" err="1"/>
              <a:t>ssedio</a:t>
            </a:r>
            <a:r>
              <a:rPr lang="fr-FR" dirty="0"/>
              <a:t> </a:t>
            </a:r>
            <a:r>
              <a:rPr lang="fr-FR" dirty="0" err="1"/>
              <a:t>maximint</a:t>
            </a:r>
            <a:r>
              <a:rPr lang="fr-FR" dirty="0"/>
              <a:t> </a:t>
            </a:r>
            <a:r>
              <a:rPr lang="fr-FR" dirty="0" err="1"/>
              <a:t>autem</a:t>
            </a:r>
            <a:r>
              <a:rPr lang="fr-FR" dirty="0"/>
              <a:t> </a:t>
            </a:r>
            <a:r>
              <a:rPr lang="fr-FR" dirty="0" err="1"/>
              <a:t>nat</a:t>
            </a:r>
            <a:r>
              <a:rPr lang="fr-FR" dirty="0"/>
              <a:t>. Bus </a:t>
            </a:r>
            <a:r>
              <a:rPr lang="fr-FR" dirty="0" err="1"/>
              <a:t>nonse</a:t>
            </a:r>
            <a:r>
              <a:rPr lang="fr-FR" dirty="0"/>
              <a:t> </a:t>
            </a:r>
            <a:r>
              <a:rPr lang="fr-FR" dirty="0" err="1"/>
              <a:t>ommolum</a:t>
            </a:r>
            <a:r>
              <a:rPr lang="fr-FR" dirty="0"/>
              <a:t> </a:t>
            </a:r>
            <a:r>
              <a:rPr lang="fr-FR" dirty="0" err="1"/>
              <a:t>sam</a:t>
            </a:r>
            <a:r>
              <a:rPr lang="fr-FR" dirty="0"/>
              <a:t> </a:t>
            </a:r>
            <a:r>
              <a:rPr lang="fr-FR" dirty="0" err="1"/>
              <a:t>quiandae</a:t>
            </a:r>
            <a:r>
              <a:rPr lang="fr-FR" dirty="0"/>
              <a:t>. </a:t>
            </a:r>
            <a:r>
              <a:rPr lang="fr-FR" dirty="0" err="1"/>
              <a:t>Oreprat</a:t>
            </a:r>
            <a:r>
              <a:rPr lang="fr-FR" dirty="0"/>
              <a:t>.</a:t>
            </a:r>
          </a:p>
          <a:p>
            <a:pPr lvl="1"/>
            <a:endParaRPr lang="fr-FR" dirty="0"/>
          </a:p>
          <a:p>
            <a:pPr lvl="0"/>
            <a:r>
              <a:rPr lang="fr-FR" dirty="0"/>
              <a:t>Bit </a:t>
            </a:r>
            <a:r>
              <a:rPr lang="fr-FR" dirty="0" err="1"/>
              <a:t>volorro</a:t>
            </a:r>
            <a:r>
              <a:rPr lang="fr-FR" dirty="0"/>
              <a:t> </a:t>
            </a:r>
            <a:r>
              <a:rPr lang="fr-FR" dirty="0" err="1"/>
              <a:t>dem</a:t>
            </a:r>
            <a:r>
              <a:rPr lang="fr-FR" dirty="0"/>
              <a:t> quia </a:t>
            </a:r>
            <a:r>
              <a:rPr lang="fr-FR" dirty="0" err="1"/>
              <a:t>cuptatur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doleceptur</a:t>
            </a:r>
            <a:r>
              <a:rPr lang="fr-FR" dirty="0"/>
              <a:t> </a:t>
            </a:r>
            <a:r>
              <a:rPr lang="fr-FR" dirty="0" err="1"/>
              <a:t>magnimporio</a:t>
            </a:r>
            <a:r>
              <a:rPr lang="fr-FR" dirty="0"/>
              <a:t> </a:t>
            </a:r>
            <a:r>
              <a:rPr lang="fr-FR" dirty="0" err="1"/>
              <a:t>conse</a:t>
            </a:r>
            <a:r>
              <a:rPr lang="fr-FR" dirty="0"/>
              <a:t> </a:t>
            </a:r>
            <a:r>
              <a:rPr lang="fr-FR" dirty="0" err="1"/>
              <a:t>nis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earument</a:t>
            </a:r>
            <a:r>
              <a:rPr lang="fr-FR" dirty="0"/>
              <a:t> </a:t>
            </a:r>
          </a:p>
          <a:p>
            <a:pPr lvl="1"/>
            <a:r>
              <a:rPr lang="fr-FR" dirty="0" err="1"/>
              <a:t>acea</a:t>
            </a:r>
            <a:r>
              <a:rPr lang="fr-FR" dirty="0"/>
              <a:t> </a:t>
            </a:r>
            <a:r>
              <a:rPr lang="fr-FR" dirty="0" err="1"/>
              <a:t>sum</a:t>
            </a:r>
            <a:r>
              <a:rPr lang="fr-FR" dirty="0"/>
              <a:t> et,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dolore</a:t>
            </a:r>
            <a:r>
              <a:rPr lang="fr-FR" dirty="0"/>
              <a:t> </a:t>
            </a:r>
            <a:r>
              <a:rPr lang="fr-FR" dirty="0" err="1"/>
              <a:t>vel</a:t>
            </a:r>
            <a:r>
              <a:rPr lang="fr-FR" dirty="0"/>
              <a:t> </a:t>
            </a:r>
            <a:r>
              <a:rPr lang="fr-FR" dirty="0" err="1"/>
              <a:t>iducias</a:t>
            </a:r>
            <a:r>
              <a:rPr lang="fr-FR" dirty="0"/>
              <a:t> </a:t>
            </a:r>
            <a:r>
              <a:rPr lang="fr-FR" dirty="0" err="1"/>
              <a:t>iur</a:t>
            </a:r>
            <a:r>
              <a:rPr lang="fr-FR" dirty="0"/>
              <a:t>, ut </a:t>
            </a:r>
            <a:r>
              <a:rPr lang="fr-FR" dirty="0" err="1"/>
              <a:t>fugia</a:t>
            </a:r>
            <a:r>
              <a:rPr lang="fr-FR" dirty="0"/>
              <a:t> </a:t>
            </a:r>
            <a:r>
              <a:rPr lang="fr-FR" dirty="0" err="1"/>
              <a:t>volum</a:t>
            </a:r>
            <a:r>
              <a:rPr lang="fr-FR" dirty="0"/>
              <a:t> </a:t>
            </a:r>
            <a:r>
              <a:rPr lang="fr-FR" dirty="0" err="1"/>
              <a:t>cus</a:t>
            </a:r>
            <a:r>
              <a:rPr lang="fr-FR" dirty="0"/>
              <a:t> as ab </a:t>
            </a:r>
            <a:r>
              <a:rPr lang="fr-FR" dirty="0" err="1"/>
              <a:t>iumet</a:t>
            </a:r>
            <a:r>
              <a:rPr lang="fr-FR" dirty="0"/>
              <a:t>, </a:t>
            </a:r>
            <a:r>
              <a:rPr lang="fr-FR" dirty="0" err="1"/>
              <a:t>idunt</a:t>
            </a:r>
            <a:r>
              <a:rPr lang="fr-FR" dirty="0"/>
              <a:t> </a:t>
            </a:r>
            <a:r>
              <a:rPr lang="fr-FR" dirty="0" err="1"/>
              <a:t>voloreptas</a:t>
            </a:r>
            <a:r>
              <a:rPr lang="fr-FR" dirty="0"/>
              <a:t> </a:t>
            </a:r>
            <a:r>
              <a:rPr lang="fr-FR" dirty="0" err="1"/>
              <a:t>plam</a:t>
            </a:r>
            <a:r>
              <a:rPr lang="fr-FR" dirty="0"/>
              <a:t> que </a:t>
            </a:r>
            <a:r>
              <a:rPr lang="fr-FR" dirty="0" err="1"/>
              <a:t>ped</a:t>
            </a:r>
            <a:r>
              <a:rPr lang="fr-FR" dirty="0"/>
              <a:t> mo tem </a:t>
            </a:r>
            <a:r>
              <a:rPr lang="fr-FR" dirty="0" err="1"/>
              <a:t>reria</a:t>
            </a:r>
            <a:r>
              <a:rPr lang="fr-FR" dirty="0"/>
              <a:t> </a:t>
            </a:r>
            <a:r>
              <a:rPr lang="fr-FR" dirty="0" err="1"/>
              <a:t>vero</a:t>
            </a:r>
            <a:r>
              <a:rPr lang="fr-FR" dirty="0"/>
              <a:t> tem ut et </a:t>
            </a:r>
            <a:r>
              <a:rPr lang="fr-FR" dirty="0" err="1"/>
              <a:t>quatio</a:t>
            </a:r>
            <a:r>
              <a:rPr lang="fr-FR" dirty="0"/>
              <a:t>. Et </a:t>
            </a:r>
            <a:r>
              <a:rPr lang="fr-FR" dirty="0" err="1"/>
              <a:t>venemporepta</a:t>
            </a:r>
            <a:r>
              <a:rPr lang="fr-FR" dirty="0"/>
              <a:t> nus </a:t>
            </a:r>
            <a:r>
              <a:rPr lang="fr-FR" dirty="0" err="1"/>
              <a:t>etur</a:t>
            </a:r>
            <a:r>
              <a:rPr lang="fr-FR" dirty="0"/>
              <a:t>, cum, qui </a:t>
            </a:r>
            <a:r>
              <a:rPr lang="fr-FR" dirty="0" err="1"/>
              <a:t>sendi</a:t>
            </a:r>
            <a:r>
              <a:rPr lang="fr-FR" dirty="0"/>
              <a:t> </a:t>
            </a:r>
            <a:r>
              <a:rPr lang="fr-FR" dirty="0" err="1"/>
              <a:t>sinvelendant</a:t>
            </a:r>
            <a:r>
              <a:rPr lang="fr-FR" dirty="0"/>
              <a:t> </a:t>
            </a:r>
            <a:r>
              <a:rPr lang="fr-FR" dirty="0" err="1"/>
              <a:t>molupic</a:t>
            </a:r>
            <a:r>
              <a:rPr lang="fr-FR" dirty="0"/>
              <a:t> </a:t>
            </a:r>
            <a:r>
              <a:rPr lang="fr-FR" dirty="0" err="1"/>
              <a:t>aborem</a:t>
            </a:r>
            <a:r>
              <a:rPr lang="fr-FR" dirty="0"/>
              <a:t> </a:t>
            </a:r>
            <a:r>
              <a:rPr lang="fr-FR" dirty="0" err="1"/>
              <a:t>rentur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voluptus</a:t>
            </a:r>
            <a:r>
              <a:rPr lang="fr-FR" dirty="0"/>
              <a:t> </a:t>
            </a:r>
            <a:r>
              <a:rPr lang="fr-FR" dirty="0" err="1"/>
              <a:t>sedit</a:t>
            </a:r>
            <a:r>
              <a:rPr lang="fr-FR" dirty="0"/>
              <a:t>, </a:t>
            </a:r>
            <a:r>
              <a:rPr lang="fr-FR" dirty="0" err="1"/>
              <a:t>omniatur</a:t>
            </a:r>
            <a:r>
              <a:rPr lang="fr-F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1603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col distin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id="{4E76D514-8826-594C-8203-878B45423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013" y="1079998"/>
            <a:ext cx="3801827" cy="3420000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buFontTx/>
              <a:buNone/>
              <a:defRPr lang="fr-FR" sz="1600" b="1" i="0" kern="1200" baseline="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Tx/>
              <a:buNone/>
            </a:pPr>
            <a:r>
              <a:rPr lang="fr-FR" dirty="0"/>
              <a:t>Cliquez pour insérer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4"/>
            <a:endParaRPr lang="fr-FR" dirty="0"/>
          </a:p>
          <a:p>
            <a:pPr lvl="1"/>
            <a:r>
              <a:rPr lang="fr-FR" dirty="0"/>
              <a:t>As et audit </a:t>
            </a:r>
            <a:r>
              <a:rPr lang="fr-FR" dirty="0" err="1"/>
              <a:t>acepreperis</a:t>
            </a:r>
            <a:r>
              <a:rPr lang="fr-FR" dirty="0"/>
              <a:t> </a:t>
            </a:r>
            <a:r>
              <a:rPr lang="fr-FR" dirty="0" err="1"/>
              <a:t>iusdam</a:t>
            </a:r>
            <a:r>
              <a:rPr lang="fr-FR" dirty="0"/>
              <a:t> </a:t>
            </a:r>
            <a:r>
              <a:rPr lang="fr-FR" dirty="0" err="1"/>
              <a:t>elecus</a:t>
            </a:r>
            <a:r>
              <a:rPr lang="fr-FR" dirty="0"/>
              <a:t> </a:t>
            </a:r>
            <a:r>
              <a:rPr lang="fr-FR" dirty="0" err="1"/>
              <a:t>dolorion</a:t>
            </a:r>
            <a:r>
              <a:rPr lang="fr-FR" dirty="0"/>
              <a:t> </a:t>
            </a:r>
            <a:r>
              <a:rPr lang="fr-FR" dirty="0" err="1"/>
              <a:t>erovid</a:t>
            </a:r>
            <a:r>
              <a:rPr lang="fr-FR" dirty="0"/>
              <a:t> ut </a:t>
            </a:r>
            <a:r>
              <a:rPr lang="fr-FR" dirty="0" err="1"/>
              <a:t>apistibus</a:t>
            </a:r>
            <a:r>
              <a:rPr lang="fr-FR" dirty="0"/>
              <a:t>, quo </a:t>
            </a:r>
            <a:r>
              <a:rPr lang="fr-FR" dirty="0" err="1"/>
              <a:t>invenis</a:t>
            </a:r>
            <a:r>
              <a:rPr lang="fr-FR" dirty="0"/>
              <a:t> plique con </a:t>
            </a:r>
            <a:r>
              <a:rPr lang="fr-FR" dirty="0" err="1"/>
              <a:t>ped</a:t>
            </a:r>
            <a:r>
              <a:rPr lang="fr-FR" dirty="0"/>
              <a:t> </a:t>
            </a:r>
            <a:r>
              <a:rPr lang="fr-FR" dirty="0" err="1"/>
              <a:t>molupicia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Sus </a:t>
            </a:r>
            <a:r>
              <a:rPr lang="fr-FR" dirty="0" err="1"/>
              <a:t>ulparum</a:t>
            </a:r>
            <a:r>
              <a:rPr lang="fr-FR" dirty="0"/>
              <a:t> </a:t>
            </a:r>
            <a:r>
              <a:rPr lang="fr-FR" dirty="0" err="1"/>
              <a:t>ser</a:t>
            </a:r>
            <a:r>
              <a:rPr lang="fr-FR" dirty="0"/>
              <a:t> plique </a:t>
            </a:r>
            <a:r>
              <a:rPr lang="fr-FR" dirty="0" err="1"/>
              <a:t>solorrumquid</a:t>
            </a:r>
            <a:r>
              <a:rPr lang="fr-FR" dirty="0"/>
              <a:t> </a:t>
            </a:r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iur</a:t>
            </a:r>
            <a:r>
              <a:rPr lang="fr-FR" dirty="0"/>
              <a:t>, </a:t>
            </a:r>
            <a:r>
              <a:rPr lang="fr-FR" dirty="0" err="1"/>
              <a:t>sitaturquiandae</a:t>
            </a:r>
            <a:r>
              <a:rPr lang="fr-FR" dirty="0"/>
              <a:t>. </a:t>
            </a:r>
            <a:r>
              <a:rPr lang="fr-FR" dirty="0" err="1"/>
              <a:t>Oreprat</a:t>
            </a:r>
            <a:r>
              <a:rPr lang="fr-FR" dirty="0"/>
              <a:t>.</a:t>
            </a:r>
          </a:p>
          <a:p>
            <a:pPr lvl="1"/>
            <a:endParaRPr lang="fr-FR" dirty="0"/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C4A18BAB-9CC3-3145-BE55-BCF00B5AE2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1079998"/>
            <a:ext cx="3806246" cy="3420000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buFontTx/>
              <a:buNone/>
              <a:defRPr lang="fr-FR" sz="1600" b="1" i="0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Tx/>
              <a:buNone/>
            </a:pPr>
            <a:r>
              <a:rPr lang="fr-FR" dirty="0"/>
              <a:t>Cliquez pour insérer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4"/>
            <a:endParaRPr lang="fr-FR" dirty="0"/>
          </a:p>
          <a:p>
            <a:pPr lvl="1"/>
            <a:r>
              <a:rPr lang="fr-FR" dirty="0"/>
              <a:t>As et audit </a:t>
            </a:r>
            <a:r>
              <a:rPr lang="fr-FR" dirty="0" err="1"/>
              <a:t>acepreperis</a:t>
            </a:r>
            <a:r>
              <a:rPr lang="fr-FR" dirty="0"/>
              <a:t> </a:t>
            </a:r>
            <a:r>
              <a:rPr lang="fr-FR" dirty="0" err="1"/>
              <a:t>iusdam</a:t>
            </a:r>
            <a:r>
              <a:rPr lang="fr-FR" dirty="0"/>
              <a:t> </a:t>
            </a:r>
            <a:r>
              <a:rPr lang="fr-FR" dirty="0" err="1"/>
              <a:t>elecus</a:t>
            </a:r>
            <a:r>
              <a:rPr lang="fr-FR" dirty="0"/>
              <a:t> </a:t>
            </a:r>
            <a:r>
              <a:rPr lang="fr-FR" dirty="0" err="1"/>
              <a:t>dolorion</a:t>
            </a:r>
            <a:r>
              <a:rPr lang="fr-FR" dirty="0"/>
              <a:t> </a:t>
            </a:r>
            <a:r>
              <a:rPr lang="fr-FR" dirty="0" err="1"/>
              <a:t>erovid</a:t>
            </a:r>
            <a:r>
              <a:rPr lang="fr-FR" dirty="0"/>
              <a:t> ut </a:t>
            </a:r>
            <a:r>
              <a:rPr lang="fr-FR" dirty="0" err="1"/>
              <a:t>apistibus</a:t>
            </a:r>
            <a:r>
              <a:rPr lang="fr-FR" dirty="0"/>
              <a:t>, quo </a:t>
            </a:r>
            <a:r>
              <a:rPr lang="fr-FR" dirty="0" err="1"/>
              <a:t>invenis</a:t>
            </a:r>
            <a:r>
              <a:rPr lang="fr-FR" dirty="0"/>
              <a:t> plique con </a:t>
            </a:r>
            <a:r>
              <a:rPr lang="fr-FR" dirty="0" err="1"/>
              <a:t>ped</a:t>
            </a:r>
            <a:r>
              <a:rPr lang="fr-FR" dirty="0"/>
              <a:t> </a:t>
            </a:r>
            <a:r>
              <a:rPr lang="fr-FR" dirty="0" err="1"/>
              <a:t>molupicia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Sus </a:t>
            </a:r>
            <a:r>
              <a:rPr lang="fr-FR" dirty="0" err="1"/>
              <a:t>ulparum</a:t>
            </a:r>
            <a:r>
              <a:rPr lang="fr-FR" dirty="0"/>
              <a:t> </a:t>
            </a:r>
            <a:r>
              <a:rPr lang="fr-FR" dirty="0" err="1"/>
              <a:t>ser</a:t>
            </a:r>
            <a:r>
              <a:rPr lang="fr-FR" dirty="0"/>
              <a:t> plique </a:t>
            </a:r>
            <a:r>
              <a:rPr lang="fr-FR" dirty="0" err="1"/>
              <a:t>solorrumquid</a:t>
            </a:r>
            <a:r>
              <a:rPr lang="fr-FR" dirty="0"/>
              <a:t> </a:t>
            </a:r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iur</a:t>
            </a:r>
            <a:r>
              <a:rPr lang="fr-FR" dirty="0"/>
              <a:t>, </a:t>
            </a:r>
            <a:r>
              <a:rPr lang="fr-FR" dirty="0" err="1"/>
              <a:t>sitaturquiandae</a:t>
            </a:r>
            <a:r>
              <a:rPr lang="fr-FR" dirty="0"/>
              <a:t>. </a:t>
            </a:r>
            <a:r>
              <a:rPr lang="fr-FR" dirty="0" err="1"/>
              <a:t>Oreprat</a:t>
            </a:r>
            <a:r>
              <a:rPr lang="fr-FR" dirty="0"/>
              <a:t>.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4632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06/10/2024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Journée</a:t>
            </a:r>
            <a:r>
              <a:rPr lang="en-US" dirty="0"/>
              <a:t> </a:t>
            </a:r>
            <a:r>
              <a:rPr lang="en-US" dirty="0" err="1"/>
              <a:t>portes</a:t>
            </a:r>
            <a:r>
              <a:rPr lang="en-US" dirty="0"/>
              <a:t> </a:t>
            </a:r>
            <a:r>
              <a:rPr lang="en-US" dirty="0" err="1"/>
              <a:t>ouvertes</a:t>
            </a:r>
            <a:r>
              <a:rPr lang="en-US" dirty="0"/>
              <a:t>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465976" y="4652863"/>
            <a:ext cx="462124" cy="274637"/>
          </a:xfrm>
        </p:spPr>
        <p:txBody>
          <a:bodyPr/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D2239AC7-562C-44FC-8373-68196182093F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2883" y="62063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748" y="0"/>
            <a:ext cx="617252" cy="609631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4030" y="111329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600" b="0">
                <a:solidFill>
                  <a:schemeClr val="bg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</p:spTree>
    <p:extLst>
      <p:ext uri="{BB962C8B-B14F-4D97-AF65-F5344CB8AC3E}">
        <p14:creationId xmlns:p14="http://schemas.microsoft.com/office/powerpoint/2010/main" val="2373422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col +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B866EDA9-925E-7048-A118-E6789B2AF4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015" y="1080000"/>
            <a:ext cx="2970528" cy="34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 i="0" baseline="0">
                <a:solidFill>
                  <a:schemeClr val="accent4"/>
                </a:solidFill>
                <a:latin typeface="+mn-lt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</a:t>
            </a:r>
          </a:p>
          <a:p>
            <a:pPr lvl="1"/>
            <a:r>
              <a:rPr lang="fr-FR" dirty="0"/>
              <a:t>Deuxième niveau</a:t>
            </a:r>
            <a:br>
              <a:rPr lang="fr-FR" dirty="0"/>
            </a:br>
            <a:r>
              <a:rPr lang="fr-FR" dirty="0" err="1"/>
              <a:t>jhywj</a:t>
            </a:r>
            <a:r>
              <a:rPr lang="fr-FR" dirty="0"/>
              <a:t> </a:t>
            </a:r>
            <a:r>
              <a:rPr lang="fr-FR" dirty="0" err="1"/>
              <a:t>chwjgvjchxgvxcjhgv</a:t>
            </a:r>
            <a:r>
              <a:rPr lang="fr-FR" dirty="0"/>
              <a:t> </a:t>
            </a:r>
            <a:r>
              <a:rPr lang="fr-FR" dirty="0" err="1"/>
              <a:t>jcjwxgcvjxgvjhcgwjghj</a:t>
            </a:r>
            <a:endParaRPr lang="fr-FR" dirty="0"/>
          </a:p>
        </p:txBody>
      </p:sp>
      <p:sp>
        <p:nvSpPr>
          <p:cNvPr id="22" name="Espace réservé pour une image  5">
            <a:extLst>
              <a:ext uri="{FF2B5EF4-FFF2-40B4-BE49-F238E27FC236}">
                <a16:creationId xmlns:a16="http://schemas.microsoft.com/office/drawing/2014/main" id="{94D938FD-F0B7-C149-B94A-D3CB837134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76078" y="1079999"/>
            <a:ext cx="4302085" cy="29593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64000" tIns="827999" rIns="864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5" name="Espace réservé du texte 22">
            <a:extLst>
              <a:ext uri="{FF2B5EF4-FFF2-40B4-BE49-F238E27FC236}">
                <a16:creationId xmlns:a16="http://schemas.microsoft.com/office/drawing/2014/main" id="{F9A4E0F3-8646-8A49-ACF7-2706D40D8D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6079" y="4195663"/>
            <a:ext cx="4302746" cy="306487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spcBef>
                <a:spcPts val="0"/>
              </a:spcBef>
              <a:buFontTx/>
              <a:buNone/>
              <a:defRPr lang="fr-FR" sz="800" b="0" baseline="0" smtClean="0">
                <a:solidFill>
                  <a:schemeClr val="bg2"/>
                </a:solidFill>
                <a:effectLst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</a:t>
            </a:r>
          </a:p>
        </p:txBody>
      </p:sp>
    </p:spTree>
    <p:extLst>
      <p:ext uri="{BB962C8B-B14F-4D97-AF65-F5344CB8AC3E}">
        <p14:creationId xmlns:p14="http://schemas.microsoft.com/office/powerpoint/2010/main" val="2466666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docu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B866EDA9-925E-7048-A118-E6789B2AF4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015" y="1080000"/>
            <a:ext cx="2589887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Tx/>
              <a:buNone/>
              <a:defRPr sz="1600" b="1" i="0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68F10DB-567D-F441-8010-17A57B8D0E6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622623" y="1074737"/>
            <a:ext cx="4756202" cy="3419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27999" tIns="612000" rIns="827999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l’une des icônes ci-dessous pour insérer un graphique, un tableau, une image, une vidéo</a:t>
            </a:r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85040773-E6DF-8F4D-9DEB-ACDDE01835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015" y="1624643"/>
            <a:ext cx="2589887" cy="3739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 de commentaire</a:t>
            </a:r>
          </a:p>
        </p:txBody>
      </p:sp>
    </p:spTree>
    <p:extLst>
      <p:ext uri="{BB962C8B-B14F-4D97-AF65-F5344CB8AC3E}">
        <p14:creationId xmlns:p14="http://schemas.microsoft.com/office/powerpoint/2010/main" val="2957673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B866EDA9-925E-7048-A118-E6789B2AF4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4525" y="1080000"/>
            <a:ext cx="2589887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Tx/>
              <a:buNone/>
              <a:defRPr sz="1600" b="1" i="0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68F10DB-567D-F441-8010-17A57B8D0E6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8013" y="1074737"/>
            <a:ext cx="4756202" cy="3419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827999" tIns="612000" rIns="827999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l’une des icônes ci-dessous pour insérer un graphique, un tableau, une image, une vidéo</a:t>
            </a:r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85040773-E6DF-8F4D-9DEB-ACDDE01835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74525" y="1624643"/>
            <a:ext cx="2589887" cy="3739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 de commentaire</a:t>
            </a:r>
          </a:p>
        </p:txBody>
      </p:sp>
    </p:spTree>
    <p:extLst>
      <p:ext uri="{BB962C8B-B14F-4D97-AF65-F5344CB8AC3E}">
        <p14:creationId xmlns:p14="http://schemas.microsoft.com/office/powerpoint/2010/main" val="1996081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68F10DB-567D-F441-8010-17A57B8D0E6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8013" y="1074737"/>
            <a:ext cx="7770812" cy="3419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475999" tIns="396000" rIns="1440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l’une des icônes ci-dessous </a:t>
            </a:r>
            <a:br>
              <a:rPr lang="fr-FR" dirty="0"/>
            </a:br>
            <a:r>
              <a:rPr lang="fr-FR" dirty="0"/>
              <a:t>pour insérer un graphique, un tableau, une image, une vidéo (merci de respecter cet encombrement maximum)</a:t>
            </a:r>
          </a:p>
        </p:txBody>
      </p:sp>
    </p:spTree>
    <p:extLst>
      <p:ext uri="{BB962C8B-B14F-4D97-AF65-F5344CB8AC3E}">
        <p14:creationId xmlns:p14="http://schemas.microsoft.com/office/powerpoint/2010/main" val="4157386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space réservé du tableau 6">
            <a:extLst>
              <a:ext uri="{FF2B5EF4-FFF2-40B4-BE49-F238E27FC236}">
                <a16:creationId xmlns:a16="http://schemas.microsoft.com/office/drawing/2014/main" id="{6ACE7F36-B91A-954E-AF9F-3A7C1FCFB179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08013" y="1074738"/>
            <a:ext cx="7770812" cy="3427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764000" tIns="503998" rIns="1764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créer un tableau, puis définissez le nombre de colonnes et de lignes (merci de respecter cet encombrement maximum)</a:t>
            </a:r>
          </a:p>
        </p:txBody>
      </p:sp>
    </p:spTree>
    <p:extLst>
      <p:ext uri="{BB962C8B-B14F-4D97-AF65-F5344CB8AC3E}">
        <p14:creationId xmlns:p14="http://schemas.microsoft.com/office/powerpoint/2010/main" val="258868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+ 3 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contenu 4">
            <a:extLst>
              <a:ext uri="{FF2B5EF4-FFF2-40B4-BE49-F238E27FC236}">
                <a16:creationId xmlns:a16="http://schemas.microsoft.com/office/drawing/2014/main" id="{A77F763E-E782-8E48-917E-4F09C4EC1A4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8012" y="1074737"/>
            <a:ext cx="5056354" cy="3419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36000" tIns="540000" rIns="900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l’une des icônes ci-dessous pour insérer un graphique, un tableau, une image, une vidéo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F1C7D8A-7AE2-1842-9CC9-9DFD57093B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74676" y="1621816"/>
            <a:ext cx="1454046" cy="434007"/>
          </a:xfrm>
          <a:prstGeom prst="rect">
            <a:avLst/>
          </a:prstGeom>
          <a:solidFill>
            <a:schemeClr val="accent4"/>
          </a:solidFill>
        </p:spPr>
        <p:txBody>
          <a:bodyPr wrap="square" lIns="108000" tIns="108000" rIns="108000" bIns="10800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16" name="Espace réservé du texte 20">
            <a:extLst>
              <a:ext uri="{FF2B5EF4-FFF2-40B4-BE49-F238E27FC236}">
                <a16:creationId xmlns:a16="http://schemas.microsoft.com/office/drawing/2014/main" id="{91AFB497-7AB0-BA48-AB70-C93C520655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4676" y="2055823"/>
            <a:ext cx="2303488" cy="431075"/>
          </a:xfrm>
          <a:prstGeom prst="rect">
            <a:avLst/>
          </a:prstGeom>
          <a:noFill/>
        </p:spPr>
        <p:txBody>
          <a:bodyPr wrap="square" lIns="108000" tIns="3600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3 lignes </a:t>
            </a:r>
          </a:p>
          <a:p>
            <a:pPr lvl="0"/>
            <a:r>
              <a:rPr lang="fr-FR" dirty="0"/>
              <a:t>maximum</a:t>
            </a:r>
          </a:p>
        </p:txBody>
      </p:sp>
      <p:sp>
        <p:nvSpPr>
          <p:cNvPr id="17" name="Espace réservé du texte 20">
            <a:extLst>
              <a:ext uri="{FF2B5EF4-FFF2-40B4-BE49-F238E27FC236}">
                <a16:creationId xmlns:a16="http://schemas.microsoft.com/office/drawing/2014/main" id="{6CC7F1EC-A483-8749-BACF-765DFFF0B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74676" y="2631465"/>
            <a:ext cx="1454046" cy="434007"/>
          </a:xfrm>
          <a:prstGeom prst="rect">
            <a:avLst/>
          </a:prstGeom>
          <a:solidFill>
            <a:schemeClr val="accent4"/>
          </a:solidFill>
        </p:spPr>
        <p:txBody>
          <a:bodyPr wrap="square" lIns="108000" tIns="108000" rIns="108000" bIns="10800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18" name="Espace réservé du texte 20">
            <a:extLst>
              <a:ext uri="{FF2B5EF4-FFF2-40B4-BE49-F238E27FC236}">
                <a16:creationId xmlns:a16="http://schemas.microsoft.com/office/drawing/2014/main" id="{8C060709-9EE4-BD45-B72D-0C853E95E8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74676" y="3065472"/>
            <a:ext cx="2303488" cy="431075"/>
          </a:xfrm>
          <a:prstGeom prst="rect">
            <a:avLst/>
          </a:prstGeom>
          <a:noFill/>
        </p:spPr>
        <p:txBody>
          <a:bodyPr wrap="square" lIns="108000" tIns="3600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3 lignes </a:t>
            </a:r>
          </a:p>
          <a:p>
            <a:pPr lvl="0"/>
            <a:r>
              <a:rPr lang="fr-FR" dirty="0"/>
              <a:t>maximum</a:t>
            </a:r>
          </a:p>
        </p:txBody>
      </p:sp>
      <p:sp>
        <p:nvSpPr>
          <p:cNvPr id="19" name="Espace réservé du texte 20">
            <a:extLst>
              <a:ext uri="{FF2B5EF4-FFF2-40B4-BE49-F238E27FC236}">
                <a16:creationId xmlns:a16="http://schemas.microsoft.com/office/drawing/2014/main" id="{96B928A6-D05B-0A45-80D9-FFEEA99C15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74676" y="3634915"/>
            <a:ext cx="1454046" cy="434007"/>
          </a:xfrm>
          <a:prstGeom prst="rect">
            <a:avLst/>
          </a:prstGeom>
          <a:solidFill>
            <a:schemeClr val="accent4"/>
          </a:solidFill>
        </p:spPr>
        <p:txBody>
          <a:bodyPr wrap="square" lIns="108000" tIns="108000" rIns="108000" bIns="10800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20" name="Espace réservé du texte 20">
            <a:extLst>
              <a:ext uri="{FF2B5EF4-FFF2-40B4-BE49-F238E27FC236}">
                <a16:creationId xmlns:a16="http://schemas.microsoft.com/office/drawing/2014/main" id="{6936406D-E41D-E44E-9576-D955ECFE02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74676" y="4068922"/>
            <a:ext cx="2303488" cy="431075"/>
          </a:xfrm>
          <a:prstGeom prst="rect">
            <a:avLst/>
          </a:prstGeom>
          <a:noFill/>
        </p:spPr>
        <p:txBody>
          <a:bodyPr wrap="square" lIns="108000" tIns="3600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3 lignes </a:t>
            </a:r>
          </a:p>
          <a:p>
            <a:pPr lvl="0"/>
            <a:r>
              <a:rPr lang="fr-FR" dirty="0"/>
              <a:t>maximum</a:t>
            </a:r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id="{42E2B026-F49E-E64D-B6EB-48F31F6334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74676" y="1079998"/>
            <a:ext cx="2304149" cy="431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 i="0" baseline="0">
                <a:solidFill>
                  <a:schemeClr val="accent4"/>
                </a:solidFill>
                <a:latin typeface="+mn-lt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Chiffres clés</a:t>
            </a:r>
          </a:p>
        </p:txBody>
      </p:sp>
    </p:spTree>
    <p:extLst>
      <p:ext uri="{BB962C8B-B14F-4D97-AF65-F5344CB8AC3E}">
        <p14:creationId xmlns:p14="http://schemas.microsoft.com/office/powerpoint/2010/main" val="3682472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3 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F1C7D8A-7AE2-1842-9CC9-9DFD57093B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91137" y="1383032"/>
            <a:ext cx="1454046" cy="434007"/>
          </a:xfrm>
          <a:prstGeom prst="rect">
            <a:avLst/>
          </a:prstGeom>
          <a:solidFill>
            <a:schemeClr val="accent4"/>
          </a:solidFill>
        </p:spPr>
        <p:txBody>
          <a:bodyPr wrap="square" lIns="108000" tIns="108000" rIns="108000" bIns="10800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16" name="Espace réservé du texte 20">
            <a:extLst>
              <a:ext uri="{FF2B5EF4-FFF2-40B4-BE49-F238E27FC236}">
                <a16:creationId xmlns:a16="http://schemas.microsoft.com/office/drawing/2014/main" id="{91AFB497-7AB0-BA48-AB70-C93C520655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91137" y="1817039"/>
            <a:ext cx="2303488" cy="431075"/>
          </a:xfrm>
          <a:prstGeom prst="rect">
            <a:avLst/>
          </a:prstGeom>
          <a:noFill/>
        </p:spPr>
        <p:txBody>
          <a:bodyPr wrap="square" lIns="108000" tIns="3600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3 lignes </a:t>
            </a:r>
          </a:p>
          <a:p>
            <a:pPr lvl="0"/>
            <a:r>
              <a:rPr lang="fr-FR" dirty="0"/>
              <a:t>maximum</a:t>
            </a:r>
          </a:p>
        </p:txBody>
      </p:sp>
      <p:sp>
        <p:nvSpPr>
          <p:cNvPr id="17" name="Espace réservé du texte 20">
            <a:extLst>
              <a:ext uri="{FF2B5EF4-FFF2-40B4-BE49-F238E27FC236}">
                <a16:creationId xmlns:a16="http://schemas.microsoft.com/office/drawing/2014/main" id="{6CC7F1EC-A483-8749-BACF-765DFFF0B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91137" y="2508975"/>
            <a:ext cx="1454046" cy="434007"/>
          </a:xfrm>
          <a:prstGeom prst="rect">
            <a:avLst/>
          </a:prstGeom>
          <a:solidFill>
            <a:schemeClr val="accent4"/>
          </a:solidFill>
        </p:spPr>
        <p:txBody>
          <a:bodyPr wrap="square" lIns="108000" tIns="108000" rIns="108000" bIns="10800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18" name="Espace réservé du texte 20">
            <a:extLst>
              <a:ext uri="{FF2B5EF4-FFF2-40B4-BE49-F238E27FC236}">
                <a16:creationId xmlns:a16="http://schemas.microsoft.com/office/drawing/2014/main" id="{8C060709-9EE4-BD45-B72D-0C853E95E8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91137" y="2942982"/>
            <a:ext cx="2303488" cy="431075"/>
          </a:xfrm>
          <a:prstGeom prst="rect">
            <a:avLst/>
          </a:prstGeom>
          <a:noFill/>
        </p:spPr>
        <p:txBody>
          <a:bodyPr wrap="square" lIns="108000" tIns="3600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3 lignes </a:t>
            </a:r>
          </a:p>
          <a:p>
            <a:pPr lvl="0"/>
            <a:r>
              <a:rPr lang="fr-FR" dirty="0"/>
              <a:t>maximum</a:t>
            </a:r>
          </a:p>
        </p:txBody>
      </p:sp>
      <p:sp>
        <p:nvSpPr>
          <p:cNvPr id="19" name="Espace réservé du texte 20">
            <a:extLst>
              <a:ext uri="{FF2B5EF4-FFF2-40B4-BE49-F238E27FC236}">
                <a16:creationId xmlns:a16="http://schemas.microsoft.com/office/drawing/2014/main" id="{96B928A6-D05B-0A45-80D9-FFEEA99C15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91137" y="3634918"/>
            <a:ext cx="1454046" cy="434007"/>
          </a:xfrm>
          <a:prstGeom prst="rect">
            <a:avLst/>
          </a:prstGeom>
          <a:solidFill>
            <a:schemeClr val="accent4"/>
          </a:solidFill>
        </p:spPr>
        <p:txBody>
          <a:bodyPr wrap="square" lIns="108000" tIns="108000" rIns="108000" bIns="10800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20" name="Espace réservé du texte 20">
            <a:extLst>
              <a:ext uri="{FF2B5EF4-FFF2-40B4-BE49-F238E27FC236}">
                <a16:creationId xmlns:a16="http://schemas.microsoft.com/office/drawing/2014/main" id="{6936406D-E41D-E44E-9576-D955ECFE02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91137" y="4068925"/>
            <a:ext cx="2303488" cy="431075"/>
          </a:xfrm>
          <a:prstGeom prst="rect">
            <a:avLst/>
          </a:prstGeom>
          <a:noFill/>
        </p:spPr>
        <p:txBody>
          <a:bodyPr wrap="square" lIns="108000" tIns="3600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3 lignes </a:t>
            </a:r>
          </a:p>
          <a:p>
            <a:pPr lvl="0"/>
            <a:r>
              <a:rPr lang="fr-FR" dirty="0"/>
              <a:t>maximum</a:t>
            </a:r>
          </a:p>
        </p:txBody>
      </p:sp>
      <p:sp>
        <p:nvSpPr>
          <p:cNvPr id="21" name="Espace réservé du texte 22">
            <a:extLst>
              <a:ext uri="{FF2B5EF4-FFF2-40B4-BE49-F238E27FC236}">
                <a16:creationId xmlns:a16="http://schemas.microsoft.com/office/drawing/2014/main" id="{A63475F9-7841-AF47-A9FC-B4582ACCE0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013" y="1080000"/>
            <a:ext cx="4472814" cy="34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 i="0" baseline="0">
                <a:solidFill>
                  <a:schemeClr val="accent4"/>
                </a:solidFill>
                <a:latin typeface="+mn-lt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</a:t>
            </a:r>
          </a:p>
          <a:p>
            <a:pPr lvl="1"/>
            <a:r>
              <a:rPr lang="fr-FR" dirty="0"/>
              <a:t>Deuxième niveau</a:t>
            </a:r>
            <a:br>
              <a:rPr lang="fr-FR" dirty="0"/>
            </a:br>
            <a:r>
              <a:rPr lang="fr-FR" dirty="0" err="1"/>
              <a:t>jhywj</a:t>
            </a:r>
            <a:r>
              <a:rPr lang="fr-FR" dirty="0"/>
              <a:t> </a:t>
            </a:r>
            <a:r>
              <a:rPr lang="fr-FR" dirty="0" err="1"/>
              <a:t>chwjgvjchxgvxcjhgv</a:t>
            </a:r>
            <a:r>
              <a:rPr lang="fr-FR" dirty="0"/>
              <a:t> </a:t>
            </a:r>
            <a:r>
              <a:rPr lang="fr-FR" dirty="0" err="1"/>
              <a:t>jcjwxgcvjxgvjhcgwjghj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9596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5 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B866EDA9-925E-7048-A118-E6789B2AF4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014" y="1080000"/>
            <a:ext cx="3013551" cy="342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 b="1" i="0" baseline="0">
                <a:solidFill>
                  <a:schemeClr val="accent4"/>
                </a:solidFill>
                <a:latin typeface="+mn-lt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</a:t>
            </a:r>
          </a:p>
          <a:p>
            <a:pPr lvl="1"/>
            <a:r>
              <a:rPr lang="fr-FR" dirty="0"/>
              <a:t>Deuxième niveau</a:t>
            </a:r>
            <a:br>
              <a:rPr lang="fr-FR" dirty="0"/>
            </a:br>
            <a:r>
              <a:rPr lang="fr-FR" dirty="0" err="1"/>
              <a:t>jhywj</a:t>
            </a:r>
            <a:r>
              <a:rPr lang="fr-FR" dirty="0"/>
              <a:t> </a:t>
            </a:r>
            <a:r>
              <a:rPr lang="fr-FR" dirty="0" err="1"/>
              <a:t>chwjgvjchxgvxcjhgv</a:t>
            </a:r>
            <a:r>
              <a:rPr lang="fr-FR" dirty="0"/>
              <a:t> </a:t>
            </a:r>
            <a:r>
              <a:rPr lang="fr-FR" dirty="0" err="1"/>
              <a:t>jcjwxgcvjxgvjhcgwjghj</a:t>
            </a:r>
            <a:endParaRPr lang="fr-FR" dirty="0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A43996AC-91D5-4645-8253-29FEA7768B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0557" y="1466236"/>
            <a:ext cx="1613941" cy="752308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0" bIns="0" anchor="b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4400" b="1" spc="-150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id="{3DCE8D01-1D51-BC4F-B119-A4D7D76E0B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0558" y="2218544"/>
            <a:ext cx="1613941" cy="394723"/>
          </a:xfrm>
          <a:prstGeom prst="rect">
            <a:avLst/>
          </a:prstGeom>
          <a:noFill/>
        </p:spPr>
        <p:txBody>
          <a:bodyPr wrap="square" lIns="108000" tIns="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nombre de lignes </a:t>
            </a:r>
          </a:p>
          <a:p>
            <a:pPr lvl="0"/>
            <a:r>
              <a:rPr lang="fr-FR" dirty="0"/>
              <a:t>souhaité</a:t>
            </a:r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id="{7D011DDD-F674-E04D-B4B9-F71E5E20A9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0" y="1020593"/>
            <a:ext cx="1613941" cy="518398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0" bIns="0" anchor="b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800" b="1" spc="-15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25" name="Espace réservé du texte 20">
            <a:extLst>
              <a:ext uri="{FF2B5EF4-FFF2-40B4-BE49-F238E27FC236}">
                <a16:creationId xmlns:a16="http://schemas.microsoft.com/office/drawing/2014/main" id="{1C6ADE64-C22C-BD4D-A36E-265EDEB313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1" y="1538991"/>
            <a:ext cx="1613941" cy="394723"/>
          </a:xfrm>
          <a:prstGeom prst="rect">
            <a:avLst/>
          </a:prstGeom>
          <a:noFill/>
        </p:spPr>
        <p:txBody>
          <a:bodyPr wrap="square" lIns="108000" tIns="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nombre de lignes </a:t>
            </a:r>
          </a:p>
          <a:p>
            <a:pPr lvl="0"/>
            <a:r>
              <a:rPr lang="fr-FR" dirty="0"/>
              <a:t>souhaité</a:t>
            </a:r>
          </a:p>
        </p:txBody>
      </p:sp>
      <p:sp>
        <p:nvSpPr>
          <p:cNvPr id="26" name="Espace réservé du texte 20">
            <a:extLst>
              <a:ext uri="{FF2B5EF4-FFF2-40B4-BE49-F238E27FC236}">
                <a16:creationId xmlns:a16="http://schemas.microsoft.com/office/drawing/2014/main" id="{F4E1B1C6-FE35-3F4D-8863-464C71ACE2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21704" y="2323309"/>
            <a:ext cx="1613941" cy="401442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0" bIns="0" anchor="b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000" b="1" spc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27" name="Espace réservé du texte 20">
            <a:extLst>
              <a:ext uri="{FF2B5EF4-FFF2-40B4-BE49-F238E27FC236}">
                <a16:creationId xmlns:a16="http://schemas.microsoft.com/office/drawing/2014/main" id="{7ABCB8F0-653E-D141-A479-190D260E21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1705" y="2724751"/>
            <a:ext cx="1613941" cy="394723"/>
          </a:xfrm>
          <a:prstGeom prst="rect">
            <a:avLst/>
          </a:prstGeom>
          <a:noFill/>
        </p:spPr>
        <p:txBody>
          <a:bodyPr wrap="square" lIns="108000" tIns="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nombre de lignes </a:t>
            </a:r>
          </a:p>
          <a:p>
            <a:pPr lvl="0"/>
            <a:r>
              <a:rPr lang="fr-FR" dirty="0"/>
              <a:t>souhaité</a:t>
            </a:r>
          </a:p>
        </p:txBody>
      </p:sp>
      <p:sp>
        <p:nvSpPr>
          <p:cNvPr id="28" name="Espace réservé du texte 20">
            <a:extLst>
              <a:ext uri="{FF2B5EF4-FFF2-40B4-BE49-F238E27FC236}">
                <a16:creationId xmlns:a16="http://schemas.microsoft.com/office/drawing/2014/main" id="{F66633FC-7757-8649-B030-05D9272448D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55764" y="3239552"/>
            <a:ext cx="1613941" cy="518398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0" bIns="0" anchor="b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2800" b="1" spc="-15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29" name="Espace réservé du texte 20">
            <a:extLst>
              <a:ext uri="{FF2B5EF4-FFF2-40B4-BE49-F238E27FC236}">
                <a16:creationId xmlns:a16="http://schemas.microsoft.com/office/drawing/2014/main" id="{4719A5DA-CBF9-0242-9CDA-BF64E70479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55765" y="3757950"/>
            <a:ext cx="1613941" cy="394723"/>
          </a:xfrm>
          <a:prstGeom prst="rect">
            <a:avLst/>
          </a:prstGeom>
          <a:noFill/>
        </p:spPr>
        <p:txBody>
          <a:bodyPr wrap="square" lIns="108000" tIns="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nombre de lignes </a:t>
            </a:r>
          </a:p>
          <a:p>
            <a:pPr lvl="0"/>
            <a:r>
              <a:rPr lang="fr-FR" dirty="0"/>
              <a:t>souhaité</a:t>
            </a:r>
          </a:p>
        </p:txBody>
      </p:sp>
      <p:sp>
        <p:nvSpPr>
          <p:cNvPr id="30" name="Espace réservé du texte 20">
            <a:extLst>
              <a:ext uri="{FF2B5EF4-FFF2-40B4-BE49-F238E27FC236}">
                <a16:creationId xmlns:a16="http://schemas.microsoft.com/office/drawing/2014/main" id="{C0FC2DF1-14A5-944F-9BCA-1565C5C0AA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17298" y="3471952"/>
            <a:ext cx="1613941" cy="635353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0" bIns="0" anchor="b" anchorCtr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3600" b="1" spc="-15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fr-FR" dirty="0"/>
              <a:t>0 000</a:t>
            </a:r>
          </a:p>
        </p:txBody>
      </p:sp>
      <p:sp>
        <p:nvSpPr>
          <p:cNvPr id="31" name="Espace réservé du texte 20">
            <a:extLst>
              <a:ext uri="{FF2B5EF4-FFF2-40B4-BE49-F238E27FC236}">
                <a16:creationId xmlns:a16="http://schemas.microsoft.com/office/drawing/2014/main" id="{6B5B4FBA-FA9A-7643-9DC5-B356C6A91F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17298" y="4107305"/>
            <a:ext cx="1613941" cy="394723"/>
          </a:xfrm>
          <a:prstGeom prst="rect">
            <a:avLst/>
          </a:prstGeom>
          <a:noFill/>
        </p:spPr>
        <p:txBody>
          <a:bodyPr wrap="square" lIns="108000" tIns="0" rIns="10800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9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  <a:p>
            <a:pPr lvl="0"/>
            <a:r>
              <a:rPr lang="fr-FR" dirty="0"/>
              <a:t>sur nombre de lignes </a:t>
            </a:r>
          </a:p>
          <a:p>
            <a:pPr lvl="0"/>
            <a:r>
              <a:rPr lang="fr-FR" dirty="0"/>
              <a:t>souhaité</a:t>
            </a:r>
          </a:p>
        </p:txBody>
      </p:sp>
    </p:spTree>
    <p:extLst>
      <p:ext uri="{BB962C8B-B14F-4D97-AF65-F5344CB8AC3E}">
        <p14:creationId xmlns:p14="http://schemas.microsoft.com/office/powerpoint/2010/main" val="1049929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V +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id="{4E76D514-8826-594C-8203-878B45423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08433" y="3976070"/>
            <a:ext cx="1826507" cy="523927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spcBef>
                <a:spcPts val="0"/>
              </a:spcBef>
              <a:buFontTx/>
              <a:buNone/>
              <a:defRPr lang="fr-FR" sz="800" b="0" baseline="0" smtClean="0">
                <a:solidFill>
                  <a:schemeClr val="bg2"/>
                </a:solidFill>
                <a:effectLst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503CCB31-A1A6-4044-81B7-1A5E0FEC75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408432" y="1079999"/>
            <a:ext cx="1826508" cy="27397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8000" tIns="612000" rIns="108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0" name="Espace réservé du texte 22">
            <a:extLst>
              <a:ext uri="{FF2B5EF4-FFF2-40B4-BE49-F238E27FC236}">
                <a16:creationId xmlns:a16="http://schemas.microsoft.com/office/drawing/2014/main" id="{7920534A-7F39-6E49-9C14-E72F5DE616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58746" y="3976070"/>
            <a:ext cx="1826507" cy="523927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spcBef>
                <a:spcPts val="0"/>
              </a:spcBef>
              <a:buFontTx/>
              <a:buNone/>
              <a:defRPr lang="fr-FR" sz="800" b="0" baseline="0" smtClean="0">
                <a:solidFill>
                  <a:schemeClr val="bg2"/>
                </a:solidFill>
                <a:effectLst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</a:t>
            </a:r>
          </a:p>
        </p:txBody>
      </p:sp>
      <p:sp>
        <p:nvSpPr>
          <p:cNvPr id="21" name="Espace réservé pour une image  5">
            <a:extLst>
              <a:ext uri="{FF2B5EF4-FFF2-40B4-BE49-F238E27FC236}">
                <a16:creationId xmlns:a16="http://schemas.microsoft.com/office/drawing/2014/main" id="{66739F86-0D54-0D4C-BF12-B731051C1FD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658745" y="1079999"/>
            <a:ext cx="1826508" cy="27397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8000" tIns="612000" rIns="108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id="{A25A47A4-135A-154B-B441-C68AF69F3A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95563" y="3976070"/>
            <a:ext cx="1826507" cy="523927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spcBef>
                <a:spcPts val="0"/>
              </a:spcBef>
              <a:buFontTx/>
              <a:buNone/>
              <a:defRPr lang="fr-FR" sz="800" b="0" baseline="0" smtClean="0">
                <a:solidFill>
                  <a:schemeClr val="bg2"/>
                </a:solidFill>
                <a:effectLst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</a:t>
            </a:r>
          </a:p>
        </p:txBody>
      </p:sp>
      <p:sp>
        <p:nvSpPr>
          <p:cNvPr id="23" name="Espace réservé pour une image  5">
            <a:extLst>
              <a:ext uri="{FF2B5EF4-FFF2-40B4-BE49-F238E27FC236}">
                <a16:creationId xmlns:a16="http://schemas.microsoft.com/office/drawing/2014/main" id="{C353F987-D521-1240-9FB0-8E49BF75E1D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895562" y="1079999"/>
            <a:ext cx="1826508" cy="27397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8000" tIns="612000" rIns="108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</p:spTree>
    <p:extLst>
      <p:ext uri="{BB962C8B-B14F-4D97-AF65-F5344CB8AC3E}">
        <p14:creationId xmlns:p14="http://schemas.microsoft.com/office/powerpoint/2010/main" val="422517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V + lég. s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CC05291-6969-B54A-AA3B-FC9E8BC24460}"/>
              </a:ext>
            </a:extLst>
          </p:cNvPr>
          <p:cNvSpPr/>
          <p:nvPr userDrawn="1"/>
        </p:nvSpPr>
        <p:spPr>
          <a:xfrm>
            <a:off x="0" y="-1"/>
            <a:ext cx="9144000" cy="45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id="{4E76D514-8826-594C-8203-878B45423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07600" y="3976070"/>
            <a:ext cx="1826507" cy="523927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spcBef>
                <a:spcPts val="0"/>
              </a:spcBef>
              <a:buFontTx/>
              <a:buNone/>
              <a:defRPr lang="fr-FR" sz="800" b="0" baseline="0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photo. </a:t>
            </a:r>
            <a:r>
              <a:rPr lang="fr-FR" dirty="0" err="1"/>
              <a:t>Ovit</a:t>
            </a:r>
            <a:r>
              <a:rPr lang="fr-FR" dirty="0"/>
              <a:t> </a:t>
            </a:r>
            <a:r>
              <a:rPr lang="fr-FR" dirty="0" err="1"/>
              <a:t>moluptae</a:t>
            </a:r>
            <a:r>
              <a:rPr lang="fr-FR" dirty="0"/>
              <a:t> </a:t>
            </a:r>
            <a:r>
              <a:rPr lang="fr-FR" dirty="0" err="1"/>
              <a:t>nonemquatem</a:t>
            </a:r>
            <a:r>
              <a:rPr lang="fr-FR" dirty="0"/>
              <a:t>. Aces </a:t>
            </a:r>
            <a:r>
              <a:rPr lang="fr-FR" dirty="0" err="1"/>
              <a:t>ipitia</a:t>
            </a:r>
            <a:r>
              <a:rPr lang="fr-FR" dirty="0"/>
              <a:t> </a:t>
            </a:r>
            <a:r>
              <a:rPr lang="fr-FR" dirty="0" err="1"/>
              <a:t>neseque</a:t>
            </a:r>
            <a:r>
              <a:rPr lang="fr-FR" dirty="0"/>
              <a:t> </a:t>
            </a:r>
            <a:r>
              <a:rPr lang="fr-FR" dirty="0" err="1"/>
              <a:t>sinctur</a:t>
            </a:r>
            <a:r>
              <a:rPr lang="fr-FR" dirty="0"/>
              <a:t>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dolenih</a:t>
            </a:r>
            <a:r>
              <a:rPr lang="fr-FR" dirty="0"/>
              <a:t> </a:t>
            </a:r>
            <a:r>
              <a:rPr lang="fr-FR" dirty="0" err="1"/>
              <a:t>icillenimini</a:t>
            </a:r>
            <a:r>
              <a:rPr lang="fr-FR" dirty="0"/>
              <a:t> </a:t>
            </a:r>
            <a:r>
              <a:rPr lang="fr-FR" dirty="0" err="1"/>
              <a:t>imincitam</a:t>
            </a:r>
            <a:r>
              <a:rPr lang="fr-FR" dirty="0"/>
              <a:t>, </a:t>
            </a:r>
            <a:r>
              <a:rPr lang="fr-FR" dirty="0" err="1"/>
              <a:t>quossit</a:t>
            </a:r>
            <a:r>
              <a:rPr lang="fr-FR" dirty="0"/>
              <a:t> ut </a:t>
            </a:r>
            <a:r>
              <a:rPr lang="fr-FR" dirty="0" err="1"/>
              <a:t>aut</a:t>
            </a:r>
            <a:endParaRPr lang="fr-FR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503CCB31-A1A6-4044-81B7-1A5E0FEC75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407600" y="1079999"/>
            <a:ext cx="1826508" cy="2739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08000" tIns="612000" rIns="108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0" name="Espace réservé du texte 22">
            <a:extLst>
              <a:ext uri="{FF2B5EF4-FFF2-40B4-BE49-F238E27FC236}">
                <a16:creationId xmlns:a16="http://schemas.microsoft.com/office/drawing/2014/main" id="{7920534A-7F39-6E49-9C14-E72F5DE616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58746" y="3976070"/>
            <a:ext cx="1826507" cy="523927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spcBef>
                <a:spcPts val="0"/>
              </a:spcBef>
              <a:buFontTx/>
              <a:buNone/>
              <a:defRPr lang="fr-FR" sz="800" b="0" baseline="0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photo. </a:t>
            </a:r>
            <a:r>
              <a:rPr lang="fr-FR" dirty="0" err="1"/>
              <a:t>Ovit</a:t>
            </a:r>
            <a:r>
              <a:rPr lang="fr-FR" dirty="0"/>
              <a:t> </a:t>
            </a:r>
            <a:r>
              <a:rPr lang="fr-FR" dirty="0" err="1"/>
              <a:t>moluptae</a:t>
            </a:r>
            <a:r>
              <a:rPr lang="fr-FR" dirty="0"/>
              <a:t> </a:t>
            </a:r>
            <a:r>
              <a:rPr lang="fr-FR" dirty="0" err="1"/>
              <a:t>nonemquatem</a:t>
            </a:r>
            <a:r>
              <a:rPr lang="fr-FR" dirty="0"/>
              <a:t>. Aces </a:t>
            </a:r>
            <a:r>
              <a:rPr lang="fr-FR" dirty="0" err="1"/>
              <a:t>ipitia</a:t>
            </a:r>
            <a:r>
              <a:rPr lang="fr-FR" dirty="0"/>
              <a:t> </a:t>
            </a:r>
            <a:r>
              <a:rPr lang="fr-FR" dirty="0" err="1"/>
              <a:t>neseque</a:t>
            </a:r>
            <a:r>
              <a:rPr lang="fr-FR" dirty="0"/>
              <a:t> </a:t>
            </a:r>
            <a:r>
              <a:rPr lang="fr-FR" dirty="0" err="1"/>
              <a:t>sinctur</a:t>
            </a:r>
            <a:r>
              <a:rPr lang="fr-FR" dirty="0"/>
              <a:t>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dolenih</a:t>
            </a:r>
            <a:r>
              <a:rPr lang="fr-FR" dirty="0"/>
              <a:t> </a:t>
            </a:r>
            <a:r>
              <a:rPr lang="fr-FR" dirty="0" err="1"/>
              <a:t>icillenimini</a:t>
            </a:r>
            <a:r>
              <a:rPr lang="fr-FR" dirty="0"/>
              <a:t> </a:t>
            </a:r>
            <a:r>
              <a:rPr lang="fr-FR" dirty="0" err="1"/>
              <a:t>imincitam</a:t>
            </a:r>
            <a:r>
              <a:rPr lang="fr-FR" dirty="0"/>
              <a:t>, </a:t>
            </a:r>
            <a:r>
              <a:rPr lang="fr-FR" dirty="0" err="1"/>
              <a:t>quossit</a:t>
            </a:r>
            <a:r>
              <a:rPr lang="fr-FR" dirty="0"/>
              <a:t> ut </a:t>
            </a:r>
            <a:r>
              <a:rPr lang="fr-FR" dirty="0" err="1"/>
              <a:t>aut</a:t>
            </a:r>
            <a:endParaRPr lang="fr-FR" dirty="0"/>
          </a:p>
        </p:txBody>
      </p:sp>
      <p:sp>
        <p:nvSpPr>
          <p:cNvPr id="21" name="Espace réservé pour une image  5">
            <a:extLst>
              <a:ext uri="{FF2B5EF4-FFF2-40B4-BE49-F238E27FC236}">
                <a16:creationId xmlns:a16="http://schemas.microsoft.com/office/drawing/2014/main" id="{66739F86-0D54-0D4C-BF12-B731051C1FD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658745" y="1079999"/>
            <a:ext cx="1826508" cy="2739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08000" tIns="612000" rIns="108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id="{A25A47A4-135A-154B-B441-C68AF69F3A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96800" y="3976070"/>
            <a:ext cx="1826507" cy="523927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buFontTx/>
              <a:buNone/>
              <a:defRPr lang="fr-FR" sz="800" b="0" baseline="0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photo. </a:t>
            </a:r>
            <a:r>
              <a:rPr lang="fr-FR" dirty="0" err="1"/>
              <a:t>Ovit</a:t>
            </a:r>
            <a:r>
              <a:rPr lang="fr-FR" dirty="0"/>
              <a:t> </a:t>
            </a:r>
            <a:r>
              <a:rPr lang="fr-FR" dirty="0" err="1"/>
              <a:t>moluptae</a:t>
            </a:r>
            <a:r>
              <a:rPr lang="fr-FR" dirty="0"/>
              <a:t> </a:t>
            </a:r>
            <a:r>
              <a:rPr lang="fr-FR" dirty="0" err="1"/>
              <a:t>nonemquatem</a:t>
            </a:r>
            <a:r>
              <a:rPr lang="fr-FR" dirty="0"/>
              <a:t>. Aces </a:t>
            </a:r>
            <a:r>
              <a:rPr lang="fr-FR" dirty="0" err="1"/>
              <a:t>ipitia</a:t>
            </a:r>
            <a:r>
              <a:rPr lang="fr-FR" dirty="0"/>
              <a:t> </a:t>
            </a:r>
            <a:r>
              <a:rPr lang="fr-FR" dirty="0" err="1"/>
              <a:t>neseque</a:t>
            </a:r>
            <a:r>
              <a:rPr lang="fr-FR" dirty="0"/>
              <a:t> </a:t>
            </a:r>
            <a:r>
              <a:rPr lang="fr-FR" dirty="0" err="1"/>
              <a:t>sinctur</a:t>
            </a:r>
            <a:r>
              <a:rPr lang="fr-FR" dirty="0"/>
              <a:t> </a:t>
            </a:r>
            <a:r>
              <a:rPr lang="fr-FR" dirty="0" err="1"/>
              <a:t>aute</a:t>
            </a:r>
            <a:r>
              <a:rPr lang="fr-FR" dirty="0"/>
              <a:t> </a:t>
            </a:r>
            <a:r>
              <a:rPr lang="fr-FR" dirty="0" err="1"/>
              <a:t>dolenih</a:t>
            </a:r>
            <a:r>
              <a:rPr lang="fr-FR" dirty="0"/>
              <a:t> </a:t>
            </a:r>
            <a:r>
              <a:rPr lang="fr-FR" dirty="0" err="1"/>
              <a:t>icillenimini</a:t>
            </a:r>
            <a:r>
              <a:rPr lang="fr-FR" dirty="0"/>
              <a:t> </a:t>
            </a:r>
            <a:r>
              <a:rPr lang="fr-FR" dirty="0" err="1"/>
              <a:t>imincitam</a:t>
            </a:r>
            <a:r>
              <a:rPr lang="fr-FR" dirty="0"/>
              <a:t>, </a:t>
            </a:r>
            <a:r>
              <a:rPr lang="fr-FR" dirty="0" err="1"/>
              <a:t>quossit</a:t>
            </a:r>
            <a:r>
              <a:rPr lang="fr-FR" dirty="0"/>
              <a:t> ut </a:t>
            </a:r>
            <a:r>
              <a:rPr lang="fr-FR" dirty="0" err="1"/>
              <a:t>aut</a:t>
            </a:r>
            <a:endParaRPr lang="fr-FR" dirty="0"/>
          </a:p>
        </p:txBody>
      </p:sp>
      <p:sp>
        <p:nvSpPr>
          <p:cNvPr id="23" name="Espace réservé pour une image  5">
            <a:extLst>
              <a:ext uri="{FF2B5EF4-FFF2-40B4-BE49-F238E27FC236}">
                <a16:creationId xmlns:a16="http://schemas.microsoft.com/office/drawing/2014/main" id="{C353F987-D521-1240-9FB0-8E49BF75E1D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896800" y="1079999"/>
            <a:ext cx="1826508" cy="2739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08000" tIns="612000" rIns="108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</p:spTree>
    <p:extLst>
      <p:ext uri="{BB962C8B-B14F-4D97-AF65-F5344CB8AC3E}">
        <p14:creationId xmlns:p14="http://schemas.microsoft.com/office/powerpoint/2010/main" val="3023282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06/10/2024</a:t>
            </a:r>
          </a:p>
        </p:txBody>
      </p:sp>
      <p:sp>
        <p:nvSpPr>
          <p:cNvPr id="14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</p:spPr>
        <p:txBody>
          <a:bodyPr/>
          <a:lstStyle/>
          <a:p>
            <a:r>
              <a:rPr lang="en-US" dirty="0" err="1"/>
              <a:t>Journée</a:t>
            </a:r>
            <a:r>
              <a:rPr lang="en-US" dirty="0"/>
              <a:t> </a:t>
            </a:r>
            <a:r>
              <a:rPr lang="en-US" dirty="0" err="1"/>
              <a:t>portes</a:t>
            </a:r>
            <a:r>
              <a:rPr lang="en-US" dirty="0"/>
              <a:t> </a:t>
            </a:r>
            <a:r>
              <a:rPr lang="en-US" dirty="0" err="1"/>
              <a:t>ouvertes</a:t>
            </a:r>
            <a:r>
              <a:rPr lang="en-US" dirty="0"/>
              <a:t> 2024</a:t>
            </a:r>
          </a:p>
        </p:txBody>
      </p:sp>
      <p:sp>
        <p:nvSpPr>
          <p:cNvPr id="1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465976" y="4652863"/>
            <a:ext cx="462124" cy="274637"/>
          </a:xfrm>
        </p:spPr>
        <p:txBody>
          <a:bodyPr/>
          <a:lstStyle>
            <a:lvl1pPr>
              <a:defRPr sz="1000"/>
            </a:lvl1pPr>
          </a:lstStyle>
          <a:p>
            <a:fld id="{D2239AC7-562C-44FC-8373-68196182093F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6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2883" y="62063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748" y="0"/>
            <a:ext cx="617252" cy="609631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4030" y="111329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600" b="0">
                <a:solidFill>
                  <a:schemeClr val="bg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id="{B866EDA9-925E-7048-A118-E6789B2AF41D}"/>
              </a:ext>
            </a:extLst>
          </p:cNvPr>
          <p:cNvSpPr txBox="1">
            <a:spLocks/>
          </p:cNvSpPr>
          <p:nvPr userDrawn="1"/>
        </p:nvSpPr>
        <p:spPr>
          <a:xfrm>
            <a:off x="608014" y="1080000"/>
            <a:ext cx="5513512" cy="34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1" i="0" kern="12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itchFamily="2" charset="2"/>
              <a:buChar char="§"/>
              <a:defRPr sz="135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ü"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35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11559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Cliquez pour insérer du texte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1559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1350" b="0" i="0" u="none" strike="noStrike" kern="1200" cap="none" spc="0" normalizeH="0" baseline="0" noProof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Deuxième niveau</a:t>
            </a:r>
          </a:p>
          <a:p>
            <a:pPr marL="1257300" marR="0" lvl="2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350" b="0" i="0" u="none" strike="noStrike" kern="1200" cap="none" spc="0" normalizeH="0" baseline="0" noProof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Troisième niveau</a:t>
            </a:r>
          </a:p>
          <a:p>
            <a:pPr marL="1657350" marR="0" lvl="3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BEDC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fr-FR" sz="1350" b="0" i="0" u="none" strike="noStrike" kern="1200" cap="none" spc="0" normalizeH="0" baseline="0" noProof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Quatrième niveau</a:t>
            </a:r>
          </a:p>
          <a:p>
            <a:pPr marL="1828800" marR="0" lvl="4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FBEDC"/>
              </a:buClr>
              <a:buSzTx/>
              <a:buFontTx/>
              <a:buNone/>
              <a:tabLst/>
              <a:defRPr/>
            </a:pPr>
            <a:r>
              <a:rPr kumimoji="0" lang="fr-FR" sz="1350" b="0" i="0" u="none" strike="noStrike" kern="1200" cap="none" spc="0" normalizeH="0" baseline="0" noProof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Cinquième niveau</a:t>
            </a: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544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H +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space réservé pour une image  5">
            <a:extLst>
              <a:ext uri="{FF2B5EF4-FFF2-40B4-BE49-F238E27FC236}">
                <a16:creationId xmlns:a16="http://schemas.microsoft.com/office/drawing/2014/main" id="{BB57DFD9-683F-AF43-90E8-60EDB6B729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2000" y="1074738"/>
            <a:ext cx="2416662" cy="16111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216000" rIns="36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6" name="Espace réservé pour une image  5">
            <a:extLst>
              <a:ext uri="{FF2B5EF4-FFF2-40B4-BE49-F238E27FC236}">
                <a16:creationId xmlns:a16="http://schemas.microsoft.com/office/drawing/2014/main" id="{1796744E-1464-BD4A-AFAB-E2A3429EE6A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287182" y="1074738"/>
            <a:ext cx="2416662" cy="16111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216000" rIns="36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7" name="Espace réservé pour une image  5">
            <a:extLst>
              <a:ext uri="{FF2B5EF4-FFF2-40B4-BE49-F238E27FC236}">
                <a16:creationId xmlns:a16="http://schemas.microsoft.com/office/drawing/2014/main" id="{4EF5FEEC-A81F-434E-ABF5-18938384A18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962163" y="1074738"/>
            <a:ext cx="2416662" cy="16111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216000" rIns="36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C05A0749-F139-034E-93F4-B5F210CC17D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8014" y="2782603"/>
            <a:ext cx="2416662" cy="2669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N°1 sur une ligne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15AE467E-A339-C849-BB7F-6E26A79641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8013" y="3111296"/>
            <a:ext cx="2416663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fr-FR" dirty="0"/>
              <a:t>Insérez du texte sur le nombre de lignes souhaité</a:t>
            </a:r>
          </a:p>
        </p:txBody>
      </p:sp>
      <p:sp>
        <p:nvSpPr>
          <p:cNvPr id="36" name="Espace réservé du texte 14">
            <a:extLst>
              <a:ext uri="{FF2B5EF4-FFF2-40B4-BE49-F238E27FC236}">
                <a16:creationId xmlns:a16="http://schemas.microsoft.com/office/drawing/2014/main" id="{87F66423-B4ED-9445-90F2-50773D5B6DF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7182" y="2782603"/>
            <a:ext cx="2416662" cy="2669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N°2 sur une ligne</a:t>
            </a:r>
          </a:p>
        </p:txBody>
      </p:sp>
      <p:sp>
        <p:nvSpPr>
          <p:cNvPr id="37" name="Espace réservé du texte 34">
            <a:extLst>
              <a:ext uri="{FF2B5EF4-FFF2-40B4-BE49-F238E27FC236}">
                <a16:creationId xmlns:a16="http://schemas.microsoft.com/office/drawing/2014/main" id="{58DAF75E-30C0-A444-9C49-63490540712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87182" y="3111296"/>
            <a:ext cx="2416663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fr-FR" dirty="0"/>
              <a:t>Insérez du texte sur le nombre de lignes souhaité</a:t>
            </a:r>
          </a:p>
        </p:txBody>
      </p:sp>
      <p:sp>
        <p:nvSpPr>
          <p:cNvPr id="38" name="Espace réservé du texte 14">
            <a:extLst>
              <a:ext uri="{FF2B5EF4-FFF2-40B4-BE49-F238E27FC236}">
                <a16:creationId xmlns:a16="http://schemas.microsoft.com/office/drawing/2014/main" id="{E57EA442-BBA4-5D41-9762-CCACB4500B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62163" y="2782603"/>
            <a:ext cx="2416662" cy="26692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N°3 sur une ligne</a:t>
            </a:r>
          </a:p>
        </p:txBody>
      </p:sp>
      <p:sp>
        <p:nvSpPr>
          <p:cNvPr id="39" name="Espace réservé du texte 34">
            <a:extLst>
              <a:ext uri="{FF2B5EF4-FFF2-40B4-BE49-F238E27FC236}">
                <a16:creationId xmlns:a16="http://schemas.microsoft.com/office/drawing/2014/main" id="{6ECD34DE-7A29-8945-9EE6-DCEBB7BBB71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62163" y="3111296"/>
            <a:ext cx="2416663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>
                <a:latin typeface="+mn-lt"/>
              </a:defRPr>
            </a:lvl1pPr>
          </a:lstStyle>
          <a:p>
            <a:pPr lvl="0"/>
            <a:r>
              <a:rPr lang="fr-FR" dirty="0"/>
              <a:t>Insérez du texte sur le nombre de lignes souhaité</a:t>
            </a:r>
          </a:p>
        </p:txBody>
      </p:sp>
    </p:spTree>
    <p:extLst>
      <p:ext uri="{BB962C8B-B14F-4D97-AF65-F5344CB8AC3E}">
        <p14:creationId xmlns:p14="http://schemas.microsoft.com/office/powerpoint/2010/main" val="530832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H +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id="{4E76D514-8826-594C-8203-878B45423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00" y="4063875"/>
            <a:ext cx="4249244" cy="438275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spcBef>
                <a:spcPts val="0"/>
              </a:spcBef>
              <a:buFontTx/>
              <a:buNone/>
              <a:defRPr lang="fr-FR" sz="800" b="0" baseline="0" smtClean="0">
                <a:solidFill>
                  <a:schemeClr val="bg2"/>
                </a:solidFill>
                <a:effectLst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pour les 3 photos</a:t>
            </a:r>
          </a:p>
        </p:txBody>
      </p:sp>
      <p:sp>
        <p:nvSpPr>
          <p:cNvPr id="17" name="Espace réservé pour une image  5">
            <a:extLst>
              <a:ext uri="{FF2B5EF4-FFF2-40B4-BE49-F238E27FC236}">
                <a16:creationId xmlns:a16="http://schemas.microsoft.com/office/drawing/2014/main" id="{BB57DFD9-683F-AF43-90E8-60EDB6B729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2000" y="1074737"/>
            <a:ext cx="4249244" cy="28328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36000" tIns="684000" rIns="936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6" name="Espace réservé pour une image  5">
            <a:extLst>
              <a:ext uri="{FF2B5EF4-FFF2-40B4-BE49-F238E27FC236}">
                <a16:creationId xmlns:a16="http://schemas.microsoft.com/office/drawing/2014/main" id="{1796744E-1464-BD4A-AFAB-E2A3429EE6A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271554" y="334381"/>
            <a:ext cx="3107270" cy="20715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96000" tIns="360000" rIns="396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15" name="Espace réservé pour une image  5">
            <a:extLst>
              <a:ext uri="{FF2B5EF4-FFF2-40B4-BE49-F238E27FC236}">
                <a16:creationId xmlns:a16="http://schemas.microsoft.com/office/drawing/2014/main" id="{FFB24C2D-6551-2749-9149-1A8FE5183989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271554" y="2837462"/>
            <a:ext cx="2523072" cy="168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216000" rIns="36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</p:spTree>
    <p:extLst>
      <p:ext uri="{BB962C8B-B14F-4D97-AF65-F5344CB8AC3E}">
        <p14:creationId xmlns:p14="http://schemas.microsoft.com/office/powerpoint/2010/main" val="3867915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H + lég. s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6844C28-6FAC-F449-BA42-77054092BDFC}"/>
              </a:ext>
            </a:extLst>
          </p:cNvPr>
          <p:cNvSpPr/>
          <p:nvPr userDrawn="1"/>
        </p:nvSpPr>
        <p:spPr>
          <a:xfrm>
            <a:off x="0" y="-1"/>
            <a:ext cx="9144000" cy="45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id="{4E76D514-8826-594C-8203-878B45423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00" y="3393368"/>
            <a:ext cx="2416661" cy="438275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buFontTx/>
              <a:buNone/>
              <a:defRPr lang="fr-FR" sz="800" b="0" baseline="0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</a:t>
            </a:r>
          </a:p>
        </p:txBody>
      </p:sp>
      <p:sp>
        <p:nvSpPr>
          <p:cNvPr id="17" name="Espace réservé pour une image  5">
            <a:extLst>
              <a:ext uri="{FF2B5EF4-FFF2-40B4-BE49-F238E27FC236}">
                <a16:creationId xmlns:a16="http://schemas.microsoft.com/office/drawing/2014/main" id="{BB57DFD9-683F-AF43-90E8-60EDB6B729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2000" y="1625951"/>
            <a:ext cx="2416662" cy="1611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216000" rIns="36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18" name="Espace réservé du texte 22">
            <a:extLst>
              <a:ext uri="{FF2B5EF4-FFF2-40B4-BE49-F238E27FC236}">
                <a16:creationId xmlns:a16="http://schemas.microsoft.com/office/drawing/2014/main" id="{BBF48E3A-6B80-D84E-8868-13407E2FD6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87183" y="3396412"/>
            <a:ext cx="2416661" cy="438275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buFontTx/>
              <a:buNone/>
              <a:defRPr lang="fr-FR" sz="800" b="0" baseline="0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</a:t>
            </a:r>
          </a:p>
        </p:txBody>
      </p:sp>
      <p:sp>
        <p:nvSpPr>
          <p:cNvPr id="24" name="Espace réservé du texte 22">
            <a:extLst>
              <a:ext uri="{FF2B5EF4-FFF2-40B4-BE49-F238E27FC236}">
                <a16:creationId xmlns:a16="http://schemas.microsoft.com/office/drawing/2014/main" id="{88D803FD-31E6-9C46-AE31-DFACBCF20BD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62164" y="3393368"/>
            <a:ext cx="2416661" cy="438275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buFontTx/>
              <a:buNone/>
              <a:defRPr lang="fr-FR" sz="800" b="0" baseline="0" smtClean="0">
                <a:solidFill>
                  <a:schemeClr val="bg1"/>
                </a:solidFill>
                <a:effectLst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/>
              <a:t>Légende photo</a:t>
            </a:r>
          </a:p>
        </p:txBody>
      </p:sp>
      <p:sp>
        <p:nvSpPr>
          <p:cNvPr id="26" name="Espace réservé pour une image  5">
            <a:extLst>
              <a:ext uri="{FF2B5EF4-FFF2-40B4-BE49-F238E27FC236}">
                <a16:creationId xmlns:a16="http://schemas.microsoft.com/office/drawing/2014/main" id="{1796744E-1464-BD4A-AFAB-E2A3429EE6A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287182" y="1625951"/>
            <a:ext cx="2416662" cy="1611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216000" rIns="36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7" name="Espace réservé pour une image  5">
            <a:extLst>
              <a:ext uri="{FF2B5EF4-FFF2-40B4-BE49-F238E27FC236}">
                <a16:creationId xmlns:a16="http://schemas.microsoft.com/office/drawing/2014/main" id="{4EF5FEEC-A81F-434E-ABF5-18938384A18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962163" y="1625951"/>
            <a:ext cx="2416662" cy="1611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216000" rIns="3600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EDE56632-A62B-2D49-8CC3-BE9D1F68826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369" y="177388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5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37B0E8-D46E-424F-8DD3-B0E2057AE0B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863674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 userDrawn="1">
          <p15:clr>
            <a:srgbClr val="FBAE40"/>
          </p15:clr>
        </p15:guide>
        <p15:guide id="9" orient="horz" pos="2836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997655" y="1726117"/>
            <a:ext cx="1796970" cy="1691265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id="{EFB72E4E-65C7-404A-B5FF-9F37C6C1AC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013" y="1079998"/>
            <a:ext cx="3801827" cy="1796970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Tx/>
              <a:buNone/>
              <a:defRPr lang="fr-FR" sz="1400" b="1" i="0" kern="1200" baseline="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40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40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4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Tx/>
              <a:buNone/>
            </a:pPr>
            <a:r>
              <a:rPr lang="fr-FR" dirty="0"/>
              <a:t>Remerciements, crédits photos, contacts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5" name="Espace réservé du texte 22">
            <a:extLst>
              <a:ext uri="{FF2B5EF4-FFF2-40B4-BE49-F238E27FC236}">
                <a16:creationId xmlns:a16="http://schemas.microsoft.com/office/drawing/2014/main" id="{FDCEF96A-236F-0449-B7D1-6463D458E5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8013" y="3410967"/>
            <a:ext cx="3801827" cy="226646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Tx/>
              <a:buNone/>
              <a:defRPr lang="fr-FR" sz="1400" b="0" i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Tx/>
              <a:buNone/>
            </a:pPr>
            <a:r>
              <a:rPr lang="fr-FR" dirty="0" err="1"/>
              <a:t>www.lienweb.fr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BF4E342-38BE-4143-9228-A4DD42A3122E}"/>
              </a:ext>
            </a:extLst>
          </p:cNvPr>
          <p:cNvSpPr txBox="1"/>
          <p:nvPr userDrawn="1"/>
        </p:nvSpPr>
        <p:spPr>
          <a:xfrm>
            <a:off x="608013" y="4327161"/>
            <a:ext cx="38540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350" b="1" spc="0" baseline="0" noProof="0" dirty="0" err="1">
                <a:solidFill>
                  <a:schemeClr val="accent6"/>
                </a:solidFill>
              </a:rPr>
              <a:t>www.cnrs.fr</a:t>
            </a:r>
            <a:endParaRPr lang="fr-FR" sz="1350" b="1" spc="0" baseline="0" noProof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301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ations techn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9ED15C4-D29C-BB4B-8D7B-EF6C8C8A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61E6F-6415-0848-9C89-8F92F03A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2585263-4DCD-B141-9187-11265449EF56}"/>
              </a:ext>
            </a:extLst>
          </p:cNvPr>
          <p:cNvSpPr txBox="1"/>
          <p:nvPr userDrawn="1"/>
        </p:nvSpPr>
        <p:spPr>
          <a:xfrm>
            <a:off x="608013" y="649288"/>
            <a:ext cx="7770812" cy="3852862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fr-FR" sz="1400" dirty="0"/>
              <a:t>Pour commencer à créer votre présentation, </a:t>
            </a:r>
          </a:p>
          <a:p>
            <a:pPr algn="ctr"/>
            <a:r>
              <a:rPr lang="fr-FR" sz="1400" dirty="0"/>
              <a:t>rendez vous dans le menu </a:t>
            </a:r>
          </a:p>
          <a:p>
            <a:pPr algn="ctr"/>
            <a:r>
              <a:rPr lang="fr-FR" sz="1400" dirty="0"/>
              <a:t>Affichage &gt; Masque &gt; Masque des diapositives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Allez sur le premier masque blanc, renseignez le </a:t>
            </a:r>
          </a:p>
          <a:p>
            <a:pPr algn="ctr"/>
            <a:r>
              <a:rPr lang="fr-FR" sz="1400" dirty="0"/>
              <a:t>TITRE DE VOTRE PRÉSENTATION </a:t>
            </a:r>
          </a:p>
          <a:p>
            <a:pPr algn="ctr"/>
            <a:r>
              <a:rPr lang="fr-FR" sz="1400" dirty="0"/>
              <a:t>en bas de page, puis fermez le mode masque.</a:t>
            </a:r>
          </a:p>
          <a:p>
            <a:pPr algn="ctr"/>
            <a:r>
              <a:rPr lang="fr-FR" sz="1400" dirty="0"/>
              <a:t>____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Si vous souhaitez ne rien inscrire dans une zone de texte réservé, </a:t>
            </a:r>
          </a:p>
          <a:p>
            <a:pPr algn="ctr"/>
            <a:r>
              <a:rPr lang="fr-FR" sz="1400" dirty="0"/>
              <a:t>tapez un espace pour faire disparaître le texte du masque.</a:t>
            </a:r>
          </a:p>
          <a:p>
            <a:pPr algn="ctr"/>
            <a:r>
              <a:rPr lang="fr-FR" sz="1400" dirty="0"/>
              <a:t>____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Les photos des diapositives « Titre de présentation photo » et « Intercalaire photo » </a:t>
            </a:r>
          </a:p>
          <a:p>
            <a:pPr algn="ctr"/>
            <a:r>
              <a:rPr lang="fr-FR" sz="1400" dirty="0"/>
              <a:t>peuvent être remplacées par les vôtres. </a:t>
            </a:r>
          </a:p>
          <a:p>
            <a:pPr algn="ctr"/>
            <a:r>
              <a:rPr lang="fr-FR" sz="1400" dirty="0"/>
              <a:t>Pour cela, utilisez le masque « Titre de présentation vierge » et « Intercalaire photo vierge », </a:t>
            </a:r>
          </a:p>
          <a:p>
            <a:pPr algn="ctr"/>
            <a:r>
              <a:rPr lang="fr-FR" sz="1400" dirty="0"/>
              <a:t>et insérez votre image dans l’emplacement gris en cliquant sur l’icône centrale.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3831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  <p15:guide id="2" orient="horz" pos="409">
          <p15:clr>
            <a:srgbClr val="FBAE40"/>
          </p15:clr>
        </p15:guide>
        <p15:guide id="3" pos="5604">
          <p15:clr>
            <a:srgbClr val="FBAE40"/>
          </p15:clr>
        </p15:guide>
        <p15:guide id="4" pos="5278">
          <p15:clr>
            <a:srgbClr val="FBAE40"/>
          </p15:clr>
        </p15:guide>
        <p15:guide id="5" pos="4910">
          <p15:clr>
            <a:srgbClr val="FBAE40"/>
          </p15:clr>
        </p15:guide>
        <p15:guide id="6" orient="horz" pos="3080">
          <p15:clr>
            <a:srgbClr val="FBAE40"/>
          </p15:clr>
        </p15:guide>
        <p15:guide id="7" pos="383">
          <p15:clr>
            <a:srgbClr val="FBAE40"/>
          </p15:clr>
        </p15:guide>
        <p15:guide id="8" orient="horz" pos="677">
          <p15:clr>
            <a:srgbClr val="FBAE40"/>
          </p15:clr>
        </p15:guide>
        <p15:guide id="9" orient="horz" pos="28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dirty="0"/>
              <a:t>06/10/2024</a:t>
            </a:r>
          </a:p>
        </p:txBody>
      </p:sp>
      <p:sp>
        <p:nvSpPr>
          <p:cNvPr id="9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</p:spPr>
        <p:txBody>
          <a:bodyPr/>
          <a:lstStyle/>
          <a:p>
            <a:r>
              <a:rPr lang="en-US" dirty="0" err="1"/>
              <a:t>Journée</a:t>
            </a:r>
            <a:r>
              <a:rPr lang="en-US" dirty="0"/>
              <a:t> </a:t>
            </a:r>
            <a:r>
              <a:rPr lang="en-US" dirty="0" err="1"/>
              <a:t>portes</a:t>
            </a:r>
            <a:r>
              <a:rPr lang="en-US" dirty="0"/>
              <a:t> </a:t>
            </a:r>
            <a:r>
              <a:rPr lang="en-US" dirty="0" err="1"/>
              <a:t>ouvertes</a:t>
            </a:r>
            <a:r>
              <a:rPr lang="en-US" dirty="0"/>
              <a:t> 2024</a:t>
            </a:r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465976" y="4652863"/>
            <a:ext cx="462124" cy="274637"/>
          </a:xfrm>
        </p:spPr>
        <p:txBody>
          <a:bodyPr/>
          <a:lstStyle>
            <a:lvl1pPr>
              <a:defRPr sz="1000"/>
            </a:lvl1pPr>
          </a:lstStyle>
          <a:p>
            <a:fld id="{D2239AC7-562C-44FC-8373-68196182093F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1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2883" y="62063"/>
            <a:ext cx="466825" cy="439364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A97BC6-46A5-F94D-951D-B2BF1559A635}"/>
              </a:ext>
            </a:extLst>
          </p:cNvPr>
          <p:cNvSpPr/>
          <p:nvPr userDrawn="1"/>
        </p:nvSpPr>
        <p:spPr>
          <a:xfrm>
            <a:off x="608013" y="1288"/>
            <a:ext cx="252000" cy="6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B08A57-6C93-3947-A147-448707A7B06D}"/>
              </a:ext>
            </a:extLst>
          </p:cNvPr>
          <p:cNvSpPr/>
          <p:nvPr userDrawn="1"/>
        </p:nvSpPr>
        <p:spPr bwMode="gray">
          <a:xfrm>
            <a:off x="8928100" y="4153500"/>
            <a:ext cx="215900" cy="9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5758F2-19F7-874A-8210-5E497A043340}"/>
              </a:ext>
            </a:extLst>
          </p:cNvPr>
          <p:cNvSpPr/>
          <p:nvPr userDrawn="1"/>
        </p:nvSpPr>
        <p:spPr bwMode="gray">
          <a:xfrm>
            <a:off x="7560332" y="4927500"/>
            <a:ext cx="1583668" cy="216000"/>
          </a:xfrm>
          <a:prstGeom prst="rect">
            <a:avLst/>
          </a:prstGeom>
          <a:solidFill>
            <a:srgbClr val="1E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748" y="0"/>
            <a:ext cx="617252" cy="609631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EAF078B7-0789-5241-B2D4-3F7667ABFF0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4030" y="111329"/>
            <a:ext cx="4591771" cy="523926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600" b="0">
                <a:solidFill>
                  <a:schemeClr val="bg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r-FR" dirty="0"/>
              <a:t>TITRE 1</a:t>
            </a:r>
            <a:br>
              <a:rPr lang="fr-FR" dirty="0"/>
            </a:br>
            <a:r>
              <a:rPr lang="fr-FR" dirty="0"/>
              <a:t>SUR 2 LIGNES POSSIBLE</a:t>
            </a:r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4E76D514-8826-594C-8203-878B45423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013" y="1079998"/>
            <a:ext cx="3801827" cy="3420000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buFontTx/>
              <a:buNone/>
              <a:defRPr lang="fr-FR" sz="1600" b="1" i="0" kern="1200" baseline="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Tx/>
              <a:buNone/>
            </a:pPr>
            <a:r>
              <a:rPr lang="fr-FR" dirty="0"/>
              <a:t>Cliquez pour insérer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4"/>
            <a:endParaRPr lang="fr-FR" dirty="0"/>
          </a:p>
          <a:p>
            <a:pPr lvl="1"/>
            <a:r>
              <a:rPr lang="fr-FR" dirty="0"/>
              <a:t>As et audit </a:t>
            </a:r>
            <a:r>
              <a:rPr lang="fr-FR" dirty="0" err="1"/>
              <a:t>acepreperis</a:t>
            </a:r>
            <a:r>
              <a:rPr lang="fr-FR" dirty="0"/>
              <a:t> </a:t>
            </a:r>
            <a:r>
              <a:rPr lang="fr-FR" dirty="0" err="1"/>
              <a:t>iusdam</a:t>
            </a:r>
            <a:r>
              <a:rPr lang="fr-FR" dirty="0"/>
              <a:t> </a:t>
            </a:r>
            <a:r>
              <a:rPr lang="fr-FR" dirty="0" err="1"/>
              <a:t>elecus</a:t>
            </a:r>
            <a:r>
              <a:rPr lang="fr-FR" dirty="0"/>
              <a:t> </a:t>
            </a:r>
            <a:r>
              <a:rPr lang="fr-FR" dirty="0" err="1"/>
              <a:t>dolorion</a:t>
            </a:r>
            <a:r>
              <a:rPr lang="fr-FR" dirty="0"/>
              <a:t> </a:t>
            </a:r>
            <a:r>
              <a:rPr lang="fr-FR" dirty="0" err="1"/>
              <a:t>erovid</a:t>
            </a:r>
            <a:r>
              <a:rPr lang="fr-FR" dirty="0"/>
              <a:t> ut </a:t>
            </a:r>
            <a:r>
              <a:rPr lang="fr-FR" dirty="0" err="1"/>
              <a:t>apistibus</a:t>
            </a:r>
            <a:r>
              <a:rPr lang="fr-FR" dirty="0"/>
              <a:t>, quo </a:t>
            </a:r>
            <a:r>
              <a:rPr lang="fr-FR" dirty="0" err="1"/>
              <a:t>invenis</a:t>
            </a:r>
            <a:r>
              <a:rPr lang="fr-FR" dirty="0"/>
              <a:t> plique con </a:t>
            </a:r>
            <a:r>
              <a:rPr lang="fr-FR" dirty="0" err="1"/>
              <a:t>ped</a:t>
            </a:r>
            <a:r>
              <a:rPr lang="fr-FR" dirty="0"/>
              <a:t> </a:t>
            </a:r>
            <a:r>
              <a:rPr lang="fr-FR" dirty="0" err="1"/>
              <a:t>molupicia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Sus </a:t>
            </a:r>
            <a:r>
              <a:rPr lang="fr-FR" dirty="0" err="1"/>
              <a:t>ulparum</a:t>
            </a:r>
            <a:r>
              <a:rPr lang="fr-FR" dirty="0"/>
              <a:t> </a:t>
            </a:r>
            <a:r>
              <a:rPr lang="fr-FR" dirty="0" err="1"/>
              <a:t>ser</a:t>
            </a:r>
            <a:r>
              <a:rPr lang="fr-FR" dirty="0"/>
              <a:t> plique </a:t>
            </a:r>
            <a:r>
              <a:rPr lang="fr-FR" dirty="0" err="1"/>
              <a:t>solorrumquid</a:t>
            </a:r>
            <a:r>
              <a:rPr lang="fr-FR" dirty="0"/>
              <a:t> </a:t>
            </a:r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iur</a:t>
            </a:r>
            <a:r>
              <a:rPr lang="fr-FR" dirty="0"/>
              <a:t>, </a:t>
            </a:r>
            <a:r>
              <a:rPr lang="fr-FR" dirty="0" err="1"/>
              <a:t>sitaturquiandae</a:t>
            </a:r>
            <a:r>
              <a:rPr lang="fr-FR" dirty="0"/>
              <a:t>. </a:t>
            </a:r>
            <a:r>
              <a:rPr lang="fr-FR" dirty="0" err="1"/>
              <a:t>Oreprat</a:t>
            </a:r>
            <a:r>
              <a:rPr lang="fr-FR" dirty="0"/>
              <a:t>.</a:t>
            </a:r>
          </a:p>
          <a:p>
            <a:pPr lvl="1"/>
            <a:endParaRPr lang="fr-FR" dirty="0"/>
          </a:p>
        </p:txBody>
      </p:sp>
      <p:sp>
        <p:nvSpPr>
          <p:cNvPr id="18" name="Espace réservé du texte 22">
            <a:extLst>
              <a:ext uri="{FF2B5EF4-FFF2-40B4-BE49-F238E27FC236}">
                <a16:creationId xmlns:a16="http://schemas.microsoft.com/office/drawing/2014/main" id="{C4A18BAB-9CC3-3145-BE55-BCF00B5AE2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1079998"/>
            <a:ext cx="3806246" cy="3420000"/>
          </a:xfrm>
          <a:prstGeom prst="rect">
            <a:avLst/>
          </a:prstGeom>
        </p:spPr>
        <p:txBody>
          <a:bodyPr lIns="0" tIns="0" rIns="0" bIns="0" numCol="1" spcCol="900000"/>
          <a:lstStyle>
            <a:lvl1pPr marL="0" indent="0">
              <a:buFontTx/>
              <a:buNone/>
              <a:defRPr lang="fr-FR" sz="1600" b="1" i="0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buClr>
                <a:schemeClr val="accent4"/>
              </a:buClr>
              <a:buFont typeface="Wingdings" pitchFamily="2" charset="2"/>
              <a:buChar char="§"/>
              <a:defRPr sz="1350" baseline="0">
                <a:solidFill>
                  <a:schemeClr val="bg2"/>
                </a:solidFill>
                <a:latin typeface="+mn-lt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lang="fr-FR" sz="135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Tx/>
              <a:buNone/>
            </a:pPr>
            <a:r>
              <a:rPr lang="fr-FR" dirty="0"/>
              <a:t>Cliquez pour insérer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4"/>
            <a:endParaRPr lang="fr-FR" dirty="0"/>
          </a:p>
          <a:p>
            <a:pPr lvl="1"/>
            <a:r>
              <a:rPr lang="fr-FR" dirty="0"/>
              <a:t>As et audit </a:t>
            </a:r>
            <a:r>
              <a:rPr lang="fr-FR" dirty="0" err="1"/>
              <a:t>acepreperis</a:t>
            </a:r>
            <a:r>
              <a:rPr lang="fr-FR" dirty="0"/>
              <a:t> </a:t>
            </a:r>
            <a:r>
              <a:rPr lang="fr-FR" dirty="0" err="1"/>
              <a:t>iusdam</a:t>
            </a:r>
            <a:r>
              <a:rPr lang="fr-FR" dirty="0"/>
              <a:t> </a:t>
            </a:r>
            <a:r>
              <a:rPr lang="fr-FR" dirty="0" err="1"/>
              <a:t>elecus</a:t>
            </a:r>
            <a:r>
              <a:rPr lang="fr-FR" dirty="0"/>
              <a:t> </a:t>
            </a:r>
            <a:r>
              <a:rPr lang="fr-FR" dirty="0" err="1"/>
              <a:t>dolorion</a:t>
            </a:r>
            <a:r>
              <a:rPr lang="fr-FR" dirty="0"/>
              <a:t> </a:t>
            </a:r>
            <a:r>
              <a:rPr lang="fr-FR" dirty="0" err="1"/>
              <a:t>erovid</a:t>
            </a:r>
            <a:r>
              <a:rPr lang="fr-FR" dirty="0"/>
              <a:t> ut </a:t>
            </a:r>
            <a:r>
              <a:rPr lang="fr-FR" dirty="0" err="1"/>
              <a:t>apistibus</a:t>
            </a:r>
            <a:r>
              <a:rPr lang="fr-FR" dirty="0"/>
              <a:t>, quo </a:t>
            </a:r>
            <a:r>
              <a:rPr lang="fr-FR" dirty="0" err="1"/>
              <a:t>invenis</a:t>
            </a:r>
            <a:r>
              <a:rPr lang="fr-FR" dirty="0"/>
              <a:t> plique con </a:t>
            </a:r>
            <a:r>
              <a:rPr lang="fr-FR" dirty="0" err="1"/>
              <a:t>ped</a:t>
            </a:r>
            <a:r>
              <a:rPr lang="fr-FR" dirty="0"/>
              <a:t> </a:t>
            </a:r>
            <a:r>
              <a:rPr lang="fr-FR" dirty="0" err="1"/>
              <a:t>molupicia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Sus </a:t>
            </a:r>
            <a:r>
              <a:rPr lang="fr-FR" dirty="0" err="1"/>
              <a:t>ulparum</a:t>
            </a:r>
            <a:r>
              <a:rPr lang="fr-FR" dirty="0"/>
              <a:t> </a:t>
            </a:r>
            <a:r>
              <a:rPr lang="fr-FR" dirty="0" err="1"/>
              <a:t>ser</a:t>
            </a:r>
            <a:r>
              <a:rPr lang="fr-FR" dirty="0"/>
              <a:t> plique </a:t>
            </a:r>
            <a:r>
              <a:rPr lang="fr-FR" dirty="0" err="1"/>
              <a:t>solorrumquid</a:t>
            </a:r>
            <a:r>
              <a:rPr lang="fr-FR" dirty="0"/>
              <a:t> </a:t>
            </a:r>
            <a:r>
              <a:rPr lang="fr-FR" dirty="0" err="1"/>
              <a:t>quam</a:t>
            </a:r>
            <a:r>
              <a:rPr lang="fr-FR" dirty="0"/>
              <a:t> </a:t>
            </a:r>
            <a:r>
              <a:rPr lang="fr-FR" dirty="0" err="1"/>
              <a:t>iur</a:t>
            </a:r>
            <a:r>
              <a:rPr lang="fr-FR" dirty="0"/>
              <a:t>, </a:t>
            </a:r>
            <a:r>
              <a:rPr lang="fr-FR" dirty="0" err="1"/>
              <a:t>sitaturquiandae</a:t>
            </a:r>
            <a:r>
              <a:rPr lang="fr-FR" dirty="0"/>
              <a:t>. </a:t>
            </a:r>
            <a:r>
              <a:rPr lang="fr-FR" dirty="0" err="1"/>
              <a:t>Oreprat</a:t>
            </a:r>
            <a:r>
              <a:rPr lang="fr-FR" dirty="0"/>
              <a:t>.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5075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06/10/2024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Journée</a:t>
            </a:r>
            <a:r>
              <a:rPr lang="en-US" dirty="0"/>
              <a:t> </a:t>
            </a:r>
            <a:r>
              <a:rPr lang="en-US" dirty="0" err="1"/>
              <a:t>portes</a:t>
            </a:r>
            <a:r>
              <a:rPr lang="en-US" dirty="0"/>
              <a:t> </a:t>
            </a:r>
            <a:r>
              <a:rPr lang="en-US" dirty="0" err="1"/>
              <a:t>ouvertes</a:t>
            </a:r>
            <a:r>
              <a:rPr lang="en-US" dirty="0"/>
              <a:t> 2024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9AC7-562C-44FC-8373-68196182093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83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06/10/2024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Journée</a:t>
            </a:r>
            <a:r>
              <a:rPr lang="en-US" dirty="0"/>
              <a:t> </a:t>
            </a:r>
            <a:r>
              <a:rPr lang="en-US" dirty="0" err="1"/>
              <a:t>portes</a:t>
            </a:r>
            <a:r>
              <a:rPr lang="en-US" dirty="0"/>
              <a:t> </a:t>
            </a:r>
            <a:r>
              <a:rPr lang="en-US" dirty="0" err="1"/>
              <a:t>ouvertes</a:t>
            </a:r>
            <a:r>
              <a:rPr lang="en-US" dirty="0"/>
              <a:t> 2024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9AC7-562C-44FC-8373-68196182093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29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C7CF547-C14D-F944-B67B-441514AF1E1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0001" y="352800"/>
            <a:ext cx="3960000" cy="845476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marL="0" indent="0">
              <a:lnSpc>
                <a:spcPts val="2240"/>
              </a:lnSpc>
              <a:spcBef>
                <a:spcPts val="0"/>
              </a:spcBef>
              <a:buFontTx/>
              <a:buNone/>
              <a:defRPr sz="1950" b="1" i="0" kern="1200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950" baseline="0">
                <a:solidFill>
                  <a:schemeClr val="bg2"/>
                </a:solidFill>
                <a:latin typeface="+mj-lt"/>
              </a:defRPr>
            </a:lvl2pPr>
            <a:lvl3pPr marL="914400" indent="0">
              <a:buFontTx/>
              <a:buNone/>
              <a:defRPr sz="1950" baseline="0">
                <a:solidFill>
                  <a:schemeClr val="bg2"/>
                </a:solidFill>
                <a:latin typeface="+mj-lt"/>
              </a:defRPr>
            </a:lvl3pPr>
            <a:lvl4pPr>
              <a:buFontTx/>
              <a:buNone/>
              <a:defRPr sz="1950" baseline="0">
                <a:solidFill>
                  <a:schemeClr val="bg2"/>
                </a:solidFill>
                <a:latin typeface="+mj-lt"/>
              </a:defRPr>
            </a:lvl4pPr>
            <a:lvl5pPr>
              <a:buFontTx/>
              <a:buNone/>
              <a:defRPr sz="1950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Développements pour NECTAR: Bilans et p</a:t>
            </a:r>
          </a:p>
        </p:txBody>
      </p:sp>
      <p:sp>
        <p:nvSpPr>
          <p:cNvPr id="7" name="Sous-titre 4">
            <a:extLst>
              <a:ext uri="{FF2B5EF4-FFF2-40B4-BE49-F238E27FC236}">
                <a16:creationId xmlns:a16="http://schemas.microsoft.com/office/drawing/2014/main" id="{4F6E0CD7-00BF-3645-9DDC-932D51625F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710000" y="1318485"/>
            <a:ext cx="3960000" cy="3825015"/>
          </a:xfrm>
          <a:prstGeom prst="rect">
            <a:avLst/>
          </a:prstGeom>
          <a:solidFill>
            <a:schemeClr val="accent4">
              <a:alpha val="60000"/>
            </a:schemeClr>
          </a:solidFill>
        </p:spPr>
        <p:txBody>
          <a:bodyPr lIns="144000" tIns="90000"/>
          <a:lstStyle>
            <a:lvl1pPr marL="0" indent="0">
              <a:lnSpc>
                <a:spcPct val="93000"/>
              </a:lnSpc>
              <a:spcAft>
                <a:spcPts val="0"/>
              </a:spcAft>
              <a:buFontTx/>
              <a:buNone/>
              <a:defRPr sz="13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88" indent="0">
              <a:buFontTx/>
              <a:buNone/>
              <a:defRPr sz="950" b="1">
                <a:solidFill>
                  <a:schemeClr val="bg1"/>
                </a:solidFill>
              </a:defRPr>
            </a:lvl2pPr>
          </a:lstStyle>
          <a:p>
            <a:r>
              <a:rPr lang="fr-FR" dirty="0"/>
              <a:t>SOUS TITRE ET DESCRIPTION SUR PLUSIEURS LIGNES POSSIBLE</a:t>
            </a:r>
          </a:p>
        </p:txBody>
      </p:sp>
      <p:sp>
        <p:nvSpPr>
          <p:cNvPr id="10" name="Espace réservé du texte 20">
            <a:extLst>
              <a:ext uri="{FF2B5EF4-FFF2-40B4-BE49-F238E27FC236}">
                <a16:creationId xmlns:a16="http://schemas.microsoft.com/office/drawing/2014/main" id="{58105913-781A-DE4A-A852-F00253D54F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16" y="3567762"/>
            <a:ext cx="3311999" cy="2873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9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13 MAI 2019 (Insérez date du jour)</a:t>
            </a:r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6BA39A7A-3F08-B84A-975D-C39EDADFDA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2917" y="4363555"/>
            <a:ext cx="3311999" cy="59596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0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CNRS – Nom du laboratoire/direction</a:t>
            </a:r>
          </a:p>
        </p:txBody>
      </p:sp>
    </p:spTree>
    <p:extLst>
      <p:ext uri="{BB962C8B-B14F-4D97-AF65-F5344CB8AC3E}">
        <p14:creationId xmlns:p14="http://schemas.microsoft.com/office/powerpoint/2010/main" val="2527021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résentation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F0F8713-BB46-BB4A-99BF-AC36498D12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52657" y="375035"/>
            <a:ext cx="756000" cy="711529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C7CF547-C14D-F944-B67B-441514AF1E1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0001" y="352800"/>
            <a:ext cx="3960000" cy="845476"/>
          </a:xfrm>
          <a:prstGeom prst="rect">
            <a:avLst/>
          </a:prstGeom>
        </p:spPr>
        <p:txBody>
          <a:bodyPr wrap="square" lIns="0" tIns="0" rIns="0" bIns="0" anchor="b" anchorCtr="0"/>
          <a:lstStyle>
            <a:lvl1pPr marL="0" indent="0">
              <a:lnSpc>
                <a:spcPts val="2240"/>
              </a:lnSpc>
              <a:spcBef>
                <a:spcPts val="0"/>
              </a:spcBef>
              <a:buFontTx/>
              <a:buNone/>
              <a:defRPr sz="1950" b="1" i="0" kern="1200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950" baseline="0">
                <a:solidFill>
                  <a:schemeClr val="bg2"/>
                </a:solidFill>
                <a:latin typeface="+mj-lt"/>
              </a:defRPr>
            </a:lvl2pPr>
            <a:lvl3pPr marL="914400" indent="0">
              <a:buFontTx/>
              <a:buNone/>
              <a:defRPr sz="1950" baseline="0">
                <a:solidFill>
                  <a:schemeClr val="bg2"/>
                </a:solidFill>
                <a:latin typeface="+mj-lt"/>
              </a:defRPr>
            </a:lvl3pPr>
            <a:lvl4pPr>
              <a:buFontTx/>
              <a:buNone/>
              <a:defRPr sz="1950" baseline="0">
                <a:solidFill>
                  <a:schemeClr val="bg2"/>
                </a:solidFill>
                <a:latin typeface="+mj-lt"/>
              </a:defRPr>
            </a:lvl4pPr>
            <a:lvl5pPr>
              <a:buFontTx/>
              <a:buNone/>
              <a:defRPr sz="1950" baseline="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OPTION DE TITRE LONG      AVEC LE NOMBRE                     DE 3 LIGNES MAXIMUM</a:t>
            </a:r>
          </a:p>
        </p:txBody>
      </p:sp>
      <p:sp>
        <p:nvSpPr>
          <p:cNvPr id="7" name="Sous-titre 4">
            <a:extLst>
              <a:ext uri="{FF2B5EF4-FFF2-40B4-BE49-F238E27FC236}">
                <a16:creationId xmlns:a16="http://schemas.microsoft.com/office/drawing/2014/main" id="{4F6E0CD7-00BF-3645-9DDC-932D51625F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710000" y="1318485"/>
            <a:ext cx="3960000" cy="3825015"/>
          </a:xfrm>
          <a:prstGeom prst="rect">
            <a:avLst/>
          </a:prstGeom>
          <a:solidFill>
            <a:schemeClr val="accent4">
              <a:alpha val="60000"/>
            </a:schemeClr>
          </a:solidFill>
        </p:spPr>
        <p:txBody>
          <a:bodyPr lIns="144000" tIns="90000"/>
          <a:lstStyle>
            <a:lvl1pPr marL="0" indent="0">
              <a:lnSpc>
                <a:spcPct val="93000"/>
              </a:lnSpc>
              <a:spcAft>
                <a:spcPts val="0"/>
              </a:spcAft>
              <a:buFontTx/>
              <a:buNone/>
              <a:defRPr sz="13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88" indent="0">
              <a:buFontTx/>
              <a:buNone/>
              <a:defRPr sz="950" b="1">
                <a:solidFill>
                  <a:schemeClr val="bg1"/>
                </a:solidFill>
              </a:defRPr>
            </a:lvl2pPr>
          </a:lstStyle>
          <a:p>
            <a:r>
              <a:rPr lang="fr-FR" dirty="0"/>
              <a:t>SOUS TITRE ET DESCRIPTION SUR PLUSIEURS LIGNES POSSIBLE</a:t>
            </a:r>
          </a:p>
        </p:txBody>
      </p:sp>
      <p:sp>
        <p:nvSpPr>
          <p:cNvPr id="10" name="Espace réservé du texte 20">
            <a:extLst>
              <a:ext uri="{FF2B5EF4-FFF2-40B4-BE49-F238E27FC236}">
                <a16:creationId xmlns:a16="http://schemas.microsoft.com/office/drawing/2014/main" id="{58105913-781A-DE4A-A852-F00253D54F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16" y="3567762"/>
            <a:ext cx="3311999" cy="28733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9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13 MAI 2019 (Insérez date du jour)</a:t>
            </a:r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6BA39A7A-3F08-B84A-975D-C39EDADFDA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2917" y="4363555"/>
            <a:ext cx="3311999" cy="59596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Tx/>
              <a:buNone/>
              <a:defRPr sz="105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CNRS – Nom du laboratoire/direction</a:t>
            </a:r>
          </a:p>
        </p:txBody>
      </p:sp>
      <p:sp>
        <p:nvSpPr>
          <p:cNvPr id="8" name="Espace réservé pour une image  5">
            <a:extLst>
              <a:ext uri="{FF2B5EF4-FFF2-40B4-BE49-F238E27FC236}">
                <a16:creationId xmlns:a16="http://schemas.microsoft.com/office/drawing/2014/main" id="{2206D319-F0CF-0540-825B-A4612FD03AF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752300"/>
            <a:ext cx="9144000" cy="339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1440000" tIns="1224000" rIns="1440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fr-FR" sz="1350" b="0" i="1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fr-FR" dirty="0"/>
              <a:t>Cliquez sur l’icône ci-dessous pour insérer une image, puis placez en arrière-plan</a:t>
            </a:r>
          </a:p>
        </p:txBody>
      </p:sp>
    </p:spTree>
    <p:extLst>
      <p:ext uri="{BB962C8B-B14F-4D97-AF65-F5344CB8AC3E}">
        <p14:creationId xmlns:p14="http://schemas.microsoft.com/office/powerpoint/2010/main" val="2638396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6">
            <a:extLst>
              <a:ext uri="{FF2B5EF4-FFF2-40B4-BE49-F238E27FC236}">
                <a16:creationId xmlns:a16="http://schemas.microsoft.com/office/drawing/2014/main" id="{E95EBE8E-DEA7-7D49-9D0D-1A2915F1E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544" y="4620654"/>
            <a:ext cx="466825" cy="439364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0">
            <a:extLst>
              <a:ext uri="{FF2B5EF4-FFF2-40B4-BE49-F238E27FC236}">
                <a16:creationId xmlns:a16="http://schemas.microsoft.com/office/drawing/2014/main" id="{1685E184-38B9-6C46-983C-91F4B6A88FA4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9144000" cy="4536000"/>
          </a:xfrm>
          <a:prstGeom prst="rect">
            <a:avLst/>
          </a:prstGeom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F572CDFC-FD93-9A48-8D8A-AF009C0D5C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612000" y="1543500"/>
            <a:ext cx="3960000" cy="3600000"/>
          </a:xfrm>
          <a:prstGeom prst="rect">
            <a:avLst/>
          </a:prstGeom>
          <a:solidFill>
            <a:schemeClr val="accent6">
              <a:alpha val="70000"/>
            </a:schemeClr>
          </a:solidFill>
        </p:spPr>
        <p:txBody>
          <a:bodyPr lIns="288000" tIns="288000" rIns="90000"/>
          <a:lstStyle>
            <a:lvl1pPr marL="0" indent="0">
              <a:spcBef>
                <a:spcPts val="0"/>
              </a:spcBef>
              <a:buFontTx/>
              <a:buNone/>
              <a:defRPr sz="19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</a:defRPr>
            </a:lvl2pPr>
          </a:lstStyle>
          <a:p>
            <a:r>
              <a:rPr lang="fr-FR" dirty="0"/>
              <a:t>PAGE INTERCALAIRE TITRE SUR DEUX LIGNES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1C8544C-C108-8149-BD1E-84793D3317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1145" y="3228623"/>
            <a:ext cx="3170237" cy="48647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1580"/>
              </a:lnSpc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400">
                <a:latin typeface="+mn-lt"/>
              </a:defRPr>
            </a:lvl2pPr>
            <a:lvl3pPr marL="914400" indent="0">
              <a:buFontTx/>
              <a:buNone/>
              <a:defRPr sz="1400">
                <a:latin typeface="+mn-lt"/>
              </a:defRPr>
            </a:lvl3pPr>
            <a:lvl4pPr>
              <a:buFontTx/>
              <a:buNone/>
              <a:defRPr sz="1400">
                <a:latin typeface="+mn-lt"/>
              </a:defRPr>
            </a:lvl4pPr>
            <a:lvl5pPr>
              <a:buFontTx/>
              <a:buNone/>
              <a:defRPr sz="1400">
                <a:latin typeface="+mn-lt"/>
              </a:defRPr>
            </a:lvl5pPr>
          </a:lstStyle>
          <a:p>
            <a:pPr lvl="0"/>
            <a:r>
              <a:rPr lang="fr-FR" dirty="0"/>
              <a:t>Sous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AF17FA9-6C32-3B46-AC3B-C884F19A4E1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D00E8C-0FDC-ED49-A9CE-9A0E318D7C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6081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75" userDrawn="1">
          <p15:clr>
            <a:srgbClr val="FBAE40"/>
          </p15:clr>
        </p15:guide>
        <p15:guide id="2" orient="horz" pos="409" userDrawn="1">
          <p15:clr>
            <a:srgbClr val="FBAE40"/>
          </p15:clr>
        </p15:guide>
        <p15:guide id="3" pos="5604" userDrawn="1">
          <p15:clr>
            <a:srgbClr val="FBAE40"/>
          </p15:clr>
        </p15:guide>
        <p15:guide id="4" pos="5278" userDrawn="1">
          <p15:clr>
            <a:srgbClr val="FBAE40"/>
          </p15:clr>
        </p15:guide>
        <p15:guide id="5" pos="4910" userDrawn="1">
          <p15:clr>
            <a:srgbClr val="FBAE40"/>
          </p15:clr>
        </p15:guide>
        <p15:guide id="6" orient="horz" pos="3080" userDrawn="1">
          <p15:clr>
            <a:srgbClr val="FBAE40"/>
          </p15:clr>
        </p15:guide>
        <p15:guide id="7" orient="horz" pos="218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06/10/2024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/>
              <a:t>Journée</a:t>
            </a:r>
            <a:r>
              <a:rPr lang="en-US" dirty="0"/>
              <a:t> </a:t>
            </a:r>
            <a:r>
              <a:rPr lang="en-US" dirty="0" err="1"/>
              <a:t>portes</a:t>
            </a:r>
            <a:r>
              <a:rPr lang="en-US" dirty="0"/>
              <a:t> </a:t>
            </a:r>
            <a:r>
              <a:rPr lang="en-US" dirty="0" err="1"/>
              <a:t>ouvertes</a:t>
            </a:r>
            <a:r>
              <a:rPr lang="en-US" dirty="0"/>
              <a:t> 2024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39AC7-562C-44FC-8373-68196182093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7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2" r:id="rId2"/>
    <p:sldLayoutId id="2147483957" r:id="rId3"/>
    <p:sldLayoutId id="2147483959" r:id="rId4"/>
    <p:sldLayoutId id="2147483963" r:id="rId5"/>
    <p:sldLayoutId id="2147483964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33094F-C109-E64C-AA89-4F79B81A0C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66466" y="4759325"/>
            <a:ext cx="511698" cy="1523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indent="0" algn="r">
              <a:buClr>
                <a:schemeClr val="tx2"/>
              </a:buClr>
              <a:buFontTx/>
              <a:buNone/>
              <a:defRPr sz="7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20/12/2023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72AC99-4BEA-DC45-A5DD-88201DBCC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1849" y="4759325"/>
            <a:ext cx="449263" cy="1523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P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8BFA4F1-504E-D244-A251-327BE54F0246}"/>
              </a:ext>
            </a:extLst>
          </p:cNvPr>
          <p:cNvSpPr txBox="1"/>
          <p:nvPr userDrawn="1"/>
        </p:nvSpPr>
        <p:spPr>
          <a:xfrm>
            <a:off x="2925974" y="4759325"/>
            <a:ext cx="4866807" cy="1523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00" b="1" i="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rPr>
              <a:t>Journée</a:t>
            </a:r>
            <a:r>
              <a:rPr lang="fr-FR" sz="700" b="1" i="0" kern="120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rPr>
              <a:t> technologique LP2iB</a:t>
            </a:r>
            <a:endParaRPr lang="fr-FR" sz="700" b="1" i="0" kern="1200" dirty="0">
              <a:solidFill>
                <a:schemeClr val="accent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80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49" r:id="rId2"/>
    <p:sldLayoutId id="2147483908" r:id="rId3"/>
    <p:sldLayoutId id="2147483926" r:id="rId4"/>
    <p:sldLayoutId id="2147483927" r:id="rId5"/>
    <p:sldLayoutId id="2147483941" r:id="rId6"/>
    <p:sldLayoutId id="2147483931" r:id="rId7"/>
    <p:sldLayoutId id="2147483938" r:id="rId8"/>
    <p:sldLayoutId id="2147483928" r:id="rId9"/>
    <p:sldLayoutId id="2147483951" r:id="rId10"/>
    <p:sldLayoutId id="2147483952" r:id="rId11"/>
    <p:sldLayoutId id="2147483933" r:id="rId12"/>
    <p:sldLayoutId id="2147483934" r:id="rId13"/>
    <p:sldLayoutId id="2147483935" r:id="rId14"/>
    <p:sldLayoutId id="2147483946" r:id="rId15"/>
    <p:sldLayoutId id="2147483948" r:id="rId16"/>
    <p:sldLayoutId id="2147483947" r:id="rId17"/>
    <p:sldLayoutId id="2147483954" r:id="rId18"/>
    <p:sldLayoutId id="2147483944" r:id="rId19"/>
    <p:sldLayoutId id="2147483943" r:id="rId20"/>
    <p:sldLayoutId id="2147483942" r:id="rId21"/>
    <p:sldLayoutId id="2147483936" r:id="rId22"/>
    <p:sldLayoutId id="2147483939" r:id="rId23"/>
    <p:sldLayoutId id="2147483937" r:id="rId24"/>
    <p:sldLayoutId id="2147483945" r:id="rId25"/>
    <p:sldLayoutId id="2147483940" r:id="rId26"/>
    <p:sldLayoutId id="2147483950" r:id="rId27"/>
    <p:sldLayoutId id="2147483953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pos="5624" userDrawn="1">
          <p15:clr>
            <a:srgbClr val="F26B43"/>
          </p15:clr>
        </p15:guide>
        <p15:guide id="3" orient="horz" pos="31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0BBFC12-09A1-2D4A-B3EB-029D28B6D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1661"/>
            <a:ext cx="7886700" cy="334993"/>
          </a:xfrm>
        </p:spPr>
        <p:txBody>
          <a:bodyPr>
            <a:normAutofit fontScale="90000"/>
          </a:bodyPr>
          <a:lstStyle/>
          <a:p>
            <a:r>
              <a:rPr lang="fr-FR" sz="1600" dirty="0"/>
              <a:t>Journées thématiques du réseau semi-conducteurs IN2P3/IRFU:</a:t>
            </a:r>
            <a:br>
              <a:rPr lang="fr-FR" sz="1600" dirty="0"/>
            </a:br>
            <a:r>
              <a:rPr lang="fr-FR" sz="1600" dirty="0"/>
              <a:t>Intégration des détecteurs semi-conducteurs</a:t>
            </a:r>
            <a:br>
              <a:rPr lang="fr-FR" sz="1600" dirty="0"/>
            </a:br>
            <a:endParaRPr lang="fr-FR" sz="16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-120582" y="1974973"/>
            <a:ext cx="9385163" cy="914400"/>
          </a:xfrm>
        </p:spPr>
        <p:txBody>
          <a:bodyPr>
            <a:noAutofit/>
          </a:bodyPr>
          <a:lstStyle/>
          <a:p>
            <a:r>
              <a:rPr lang="fr-FR" sz="2000" dirty="0"/>
              <a:t>Intégration des détecteurs de Nectar </a:t>
            </a:r>
          </a:p>
          <a:p>
            <a:r>
              <a:rPr lang="fr-FR" sz="2000" dirty="0"/>
              <a:t>dans l’anneau de stockage expérimental (ESR)@GSI Darmstadt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1"/>
          </p:nvPr>
        </p:nvSpPr>
        <p:spPr>
          <a:xfrm>
            <a:off x="628650" y="4581331"/>
            <a:ext cx="7898096" cy="397724"/>
          </a:xfrm>
        </p:spPr>
        <p:txBody>
          <a:bodyPr>
            <a:normAutofit/>
          </a:bodyPr>
          <a:lstStyle/>
          <a:p>
            <a:r>
              <a:rPr lang="fr-FR" sz="1800" dirty="0"/>
              <a:t>J. Pibernat -11/06/2026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9620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D288B2E-2832-C680-48C0-43E1609D8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036" y="2527922"/>
            <a:ext cx="4271010" cy="22296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A23E290-1A3A-5EF8-677D-980525ED3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5" y="2453426"/>
            <a:ext cx="4271010" cy="2229612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r>
              <a:rPr lang="fr-FR" sz="1200" dirty="0"/>
              <a:t>Intégration des détecteurs semi-conducteurs</a:t>
            </a:r>
            <a:endParaRPr lang="en-US" dirty="0"/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30" y="111329"/>
            <a:ext cx="7361494" cy="523926"/>
          </a:xfrm>
        </p:spPr>
        <p:txBody>
          <a:bodyPr/>
          <a:lstStyle/>
          <a:p>
            <a:r>
              <a:rPr lang="en-US" dirty="0" err="1"/>
              <a:t>Chercher</a:t>
            </a:r>
            <a:r>
              <a:rPr lang="en-US" dirty="0"/>
              <a:t> les dimensions </a:t>
            </a:r>
            <a:r>
              <a:rPr lang="en-US" dirty="0" err="1"/>
              <a:t>limites</a:t>
            </a:r>
            <a:r>
              <a:rPr lang="en-US" dirty="0"/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3B7363-8195-08DA-5305-DAADD79F90B6}"/>
              </a:ext>
            </a:extLst>
          </p:cNvPr>
          <p:cNvSpPr txBox="1"/>
          <p:nvPr/>
        </p:nvSpPr>
        <p:spPr>
          <a:xfrm>
            <a:off x="0" y="711558"/>
            <a:ext cx="94135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Surface totale du chip à intégrer (BB17: 132x52mm²; 48 H </a:t>
            </a:r>
            <a:r>
              <a:rPr lang="fr-FR" sz="1200" dirty="0" err="1"/>
              <a:t>strips</a:t>
            </a:r>
            <a:r>
              <a:rPr lang="fr-FR" sz="1200" dirty="0"/>
              <a:t>, 128 V </a:t>
            </a:r>
            <a:r>
              <a:rPr lang="fr-FR" sz="1200" dirty="0" err="1"/>
              <a:t>strips</a:t>
            </a:r>
            <a:r>
              <a:rPr lang="fr-FR" sz="1200" dirty="0"/>
              <a:t>, pitch 1mm)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Pas minimal des connecteurs 1,27mm &amp; nombre de </a:t>
            </a:r>
            <a:r>
              <a:rPr lang="fr-FR" sz="1200" dirty="0" err="1"/>
              <a:t>strips</a:t>
            </a:r>
            <a:r>
              <a:rPr lang="fr-FR" sz="1200" dirty="0"/>
              <a:t> </a:t>
            </a:r>
            <a:r>
              <a:rPr lang="fr-FR" sz="1200" dirty="0">
                <a:sym typeface="Wingdings" panose="05000000000000000000" pitchFamily="2" charset="2"/>
              </a:rPr>
              <a:t> surface minimale occupée par les connecteurs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Dimensions minimales des pastilles cuivre permettant le micro-câblage du chip: 75 µm x 200µm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Dégagement minimal nécessaire pour réaliser l’opération de micro-câblage sur les pastilles: 600µm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Tolérance à prendre en compte sur les bords découpés internes et externes du circuit imprimé: 200µm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DA2F843-A6FC-2E15-CACF-07A1FF837D3E}"/>
              </a:ext>
            </a:extLst>
          </p:cNvPr>
          <p:cNvCxnSpPr>
            <a:cxnSpLocks/>
          </p:cNvCxnSpPr>
          <p:nvPr/>
        </p:nvCxnSpPr>
        <p:spPr>
          <a:xfrm flipV="1">
            <a:off x="329422" y="4267625"/>
            <a:ext cx="0" cy="34462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88D2A2C-43D9-DABC-D4CA-7172D46749F9}"/>
              </a:ext>
            </a:extLst>
          </p:cNvPr>
          <p:cNvCxnSpPr>
            <a:cxnSpLocks/>
          </p:cNvCxnSpPr>
          <p:nvPr/>
        </p:nvCxnSpPr>
        <p:spPr>
          <a:xfrm flipV="1">
            <a:off x="4950791" y="4308242"/>
            <a:ext cx="0" cy="34462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29A86F9-4496-F908-BDF6-F9CA4A244D0C}"/>
              </a:ext>
            </a:extLst>
          </p:cNvPr>
          <p:cNvSpPr txBox="1"/>
          <p:nvPr/>
        </p:nvSpPr>
        <p:spPr>
          <a:xfrm>
            <a:off x="329422" y="4353187"/>
            <a:ext cx="1281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2"/>
                </a:solidFill>
              </a:rPr>
              <a:t>+400µm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95987D1-F4E2-AC40-E6C8-DB87A26EF0F1}"/>
              </a:ext>
            </a:extLst>
          </p:cNvPr>
          <p:cNvSpPr txBox="1"/>
          <p:nvPr/>
        </p:nvSpPr>
        <p:spPr>
          <a:xfrm>
            <a:off x="4878457" y="4410448"/>
            <a:ext cx="1281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2"/>
                </a:solidFill>
              </a:rPr>
              <a:t>+400µm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r>
              <a:rPr lang="en-US" dirty="0"/>
              <a:t>11/06/2026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B14D0F0-6628-9197-56D0-8D6550239C42}"/>
              </a:ext>
            </a:extLst>
          </p:cNvPr>
          <p:cNvSpPr txBox="1"/>
          <p:nvPr/>
        </p:nvSpPr>
        <p:spPr>
          <a:xfrm>
            <a:off x="1880213" y="2425270"/>
            <a:ext cx="291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Option A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71F043D-551B-16F8-2D1E-199D130DC3A6}"/>
              </a:ext>
            </a:extLst>
          </p:cNvPr>
          <p:cNvCxnSpPr>
            <a:cxnSpLocks/>
          </p:cNvCxnSpPr>
          <p:nvPr/>
        </p:nvCxnSpPr>
        <p:spPr>
          <a:xfrm flipV="1">
            <a:off x="329422" y="4650969"/>
            <a:ext cx="373991" cy="189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A3F5F85-7C8A-90EF-32F3-E2A266C2C556}"/>
              </a:ext>
            </a:extLst>
          </p:cNvPr>
          <p:cNvCxnSpPr>
            <a:cxnSpLocks/>
          </p:cNvCxnSpPr>
          <p:nvPr/>
        </p:nvCxnSpPr>
        <p:spPr>
          <a:xfrm flipV="1">
            <a:off x="4976930" y="4683038"/>
            <a:ext cx="373991" cy="189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9AEA1271-52B3-5ECF-98CA-25B2E597FC0B}"/>
              </a:ext>
            </a:extLst>
          </p:cNvPr>
          <p:cNvSpPr txBox="1"/>
          <p:nvPr/>
        </p:nvSpPr>
        <p:spPr>
          <a:xfrm>
            <a:off x="6256052" y="2307376"/>
            <a:ext cx="291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Option B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2F6433-DD57-C452-32B0-34E4A0AABBC4}"/>
              </a:ext>
            </a:extLst>
          </p:cNvPr>
          <p:cNvSpPr txBox="1"/>
          <p:nvPr/>
        </p:nvSpPr>
        <p:spPr>
          <a:xfrm>
            <a:off x="-26107" y="2680122"/>
            <a:ext cx="928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55,36mm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0FE46A2-001A-4777-31C4-1008873ABDE0}"/>
              </a:ext>
            </a:extLst>
          </p:cNvPr>
          <p:cNvSpPr txBox="1"/>
          <p:nvPr/>
        </p:nvSpPr>
        <p:spPr>
          <a:xfrm>
            <a:off x="4486910" y="2663156"/>
            <a:ext cx="928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56,62mm</a:t>
            </a:r>
          </a:p>
        </p:txBody>
      </p:sp>
    </p:spTree>
    <p:extLst>
      <p:ext uri="{BB962C8B-B14F-4D97-AF65-F5344CB8AC3E}">
        <p14:creationId xmlns:p14="http://schemas.microsoft.com/office/powerpoint/2010/main" val="1328744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8063DE88-90A4-BB15-9367-51C48C868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54" y="2541145"/>
            <a:ext cx="4271010" cy="222961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5E68ED7-B522-1583-42AE-02E18901E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6" b="20823"/>
          <a:stretch/>
        </p:blipFill>
        <p:spPr>
          <a:xfrm>
            <a:off x="114377" y="2935625"/>
            <a:ext cx="4271010" cy="13320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r>
              <a:rPr lang="fr-FR" sz="1200" dirty="0"/>
              <a:t>Intégration des détecteurs semi-conducteurs</a:t>
            </a:r>
            <a:endParaRPr lang="en-US" dirty="0"/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30" y="111329"/>
            <a:ext cx="7361494" cy="523926"/>
          </a:xfrm>
        </p:spPr>
        <p:txBody>
          <a:bodyPr/>
          <a:lstStyle/>
          <a:p>
            <a:r>
              <a:rPr lang="en-US" dirty="0" err="1"/>
              <a:t>Chercher</a:t>
            </a:r>
            <a:r>
              <a:rPr lang="en-US" dirty="0"/>
              <a:t> les dimensions </a:t>
            </a:r>
            <a:r>
              <a:rPr lang="en-US" dirty="0" err="1"/>
              <a:t>limites</a:t>
            </a:r>
            <a:r>
              <a:rPr lang="en-US" dirty="0"/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3B7363-8195-08DA-5305-DAADD79F90B6}"/>
              </a:ext>
            </a:extLst>
          </p:cNvPr>
          <p:cNvSpPr txBox="1"/>
          <p:nvPr/>
        </p:nvSpPr>
        <p:spPr>
          <a:xfrm>
            <a:off x="0" y="711558"/>
            <a:ext cx="94135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Surface totale du chip à intégrer (BB17: 132x52mm²; 48 H </a:t>
            </a:r>
            <a:r>
              <a:rPr lang="fr-FR" sz="1200" dirty="0" err="1"/>
              <a:t>strips</a:t>
            </a:r>
            <a:r>
              <a:rPr lang="fr-FR" sz="1200" dirty="0"/>
              <a:t>, 128 V </a:t>
            </a:r>
            <a:r>
              <a:rPr lang="fr-FR" sz="1200" dirty="0" err="1"/>
              <a:t>strips</a:t>
            </a:r>
            <a:r>
              <a:rPr lang="fr-FR" sz="1200" dirty="0"/>
              <a:t>, pitch 1mm)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Pas minimal des connecteurs 1,27mm &amp; nombre de </a:t>
            </a:r>
            <a:r>
              <a:rPr lang="fr-FR" sz="1200" dirty="0" err="1"/>
              <a:t>strips</a:t>
            </a:r>
            <a:r>
              <a:rPr lang="fr-FR" sz="1200" dirty="0"/>
              <a:t> </a:t>
            </a:r>
            <a:r>
              <a:rPr lang="fr-FR" sz="1200" dirty="0">
                <a:sym typeface="Wingdings" panose="05000000000000000000" pitchFamily="2" charset="2"/>
              </a:rPr>
              <a:t> surface minimale occupée par les connecteurs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Dimensions minimales des pastilles cuivre permettant le micro-câblage du chip: 75 µm x 200µm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Dégagement minimal nécessaire pour réaliser l’opération de micro-câblage sur les pastilles: 600µm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Tolérance à prendre en compte sur les bords découpés internes et externes du circuit imprimé: 200µm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Largeur minimale des pistes cuivre d’interconnexion entre les pastilles et les contacts de connecteur: 200µm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Isolation minimale entre pistes cuivre: 200µm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DA2F843-A6FC-2E15-CACF-07A1FF837D3E}"/>
              </a:ext>
            </a:extLst>
          </p:cNvPr>
          <p:cNvCxnSpPr>
            <a:cxnSpLocks/>
          </p:cNvCxnSpPr>
          <p:nvPr/>
        </p:nvCxnSpPr>
        <p:spPr>
          <a:xfrm flipV="1">
            <a:off x="329422" y="4267625"/>
            <a:ext cx="0" cy="34462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88D2A2C-43D9-DABC-D4CA-7172D46749F9}"/>
              </a:ext>
            </a:extLst>
          </p:cNvPr>
          <p:cNvCxnSpPr>
            <a:cxnSpLocks/>
          </p:cNvCxnSpPr>
          <p:nvPr/>
        </p:nvCxnSpPr>
        <p:spPr>
          <a:xfrm flipV="1">
            <a:off x="4950791" y="4308242"/>
            <a:ext cx="0" cy="34462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29A86F9-4496-F908-BDF6-F9CA4A244D0C}"/>
              </a:ext>
            </a:extLst>
          </p:cNvPr>
          <p:cNvSpPr txBox="1"/>
          <p:nvPr/>
        </p:nvSpPr>
        <p:spPr>
          <a:xfrm>
            <a:off x="329422" y="4353187"/>
            <a:ext cx="1914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2"/>
                </a:solidFill>
              </a:rPr>
              <a:t>+5mm (circuit double face)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95987D1-F4E2-AC40-E6C8-DB87A26EF0F1}"/>
              </a:ext>
            </a:extLst>
          </p:cNvPr>
          <p:cNvSpPr txBox="1"/>
          <p:nvPr/>
        </p:nvSpPr>
        <p:spPr>
          <a:xfrm>
            <a:off x="4878457" y="4410448"/>
            <a:ext cx="2037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2"/>
                </a:solidFill>
              </a:rPr>
              <a:t>+5mm (circuit double face)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r>
              <a:rPr lang="en-US" dirty="0"/>
              <a:t>11/06/2026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B14D0F0-6628-9197-56D0-8D6550239C42}"/>
              </a:ext>
            </a:extLst>
          </p:cNvPr>
          <p:cNvSpPr txBox="1"/>
          <p:nvPr/>
        </p:nvSpPr>
        <p:spPr>
          <a:xfrm>
            <a:off x="1880213" y="2425270"/>
            <a:ext cx="291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Option A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AEA1271-52B3-5ECF-98CA-25B2E597FC0B}"/>
              </a:ext>
            </a:extLst>
          </p:cNvPr>
          <p:cNvSpPr txBox="1"/>
          <p:nvPr/>
        </p:nvSpPr>
        <p:spPr>
          <a:xfrm>
            <a:off x="6256052" y="2307376"/>
            <a:ext cx="291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Option B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2F6433-DD57-C452-32B0-34E4A0AABBC4}"/>
              </a:ext>
            </a:extLst>
          </p:cNvPr>
          <p:cNvSpPr txBox="1"/>
          <p:nvPr/>
        </p:nvSpPr>
        <p:spPr>
          <a:xfrm>
            <a:off x="-26107" y="2680122"/>
            <a:ext cx="928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60,36mm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0FE46A2-001A-4777-31C4-1008873ABDE0}"/>
              </a:ext>
            </a:extLst>
          </p:cNvPr>
          <p:cNvSpPr txBox="1"/>
          <p:nvPr/>
        </p:nvSpPr>
        <p:spPr>
          <a:xfrm>
            <a:off x="4486910" y="2663156"/>
            <a:ext cx="928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61,62mm</a:t>
            </a:r>
          </a:p>
        </p:txBody>
      </p:sp>
    </p:spTree>
    <p:extLst>
      <p:ext uri="{BB962C8B-B14F-4D97-AF65-F5344CB8AC3E}">
        <p14:creationId xmlns:p14="http://schemas.microsoft.com/office/powerpoint/2010/main" val="2621839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8063DE88-90A4-BB15-9367-51C48C868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54" y="2541145"/>
            <a:ext cx="4271010" cy="22296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4DC27B7-EFF5-AD8B-F6C1-51CEC05D1107}"/>
              </a:ext>
            </a:extLst>
          </p:cNvPr>
          <p:cNvSpPr txBox="1"/>
          <p:nvPr/>
        </p:nvSpPr>
        <p:spPr>
          <a:xfrm>
            <a:off x="225471" y="1954258"/>
            <a:ext cx="869305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En tenant compte des contraintes les plus favorables, le support de détecteur dépasse les 57mm de hauteur limite</a:t>
            </a:r>
          </a:p>
          <a:p>
            <a:pPr marL="285750" indent="-285750">
              <a:buFont typeface="Wingdings" panose="05000000000000000000" pitchFamily="2" charset="2"/>
              <a:buChar char="ð"/>
            </a:pPr>
            <a:r>
              <a:rPr lang="fr-FR" sz="1200" dirty="0">
                <a:solidFill>
                  <a:srgbClr val="FF0000"/>
                </a:solidFill>
                <a:sym typeface="Wingdings" panose="05000000000000000000" pitchFamily="2" charset="2"/>
              </a:rPr>
              <a:t>Soit on réduit la hauteur de chip et donc la surface active de détection</a:t>
            </a:r>
          </a:p>
          <a:p>
            <a:pPr marL="285750" indent="-285750">
              <a:buFont typeface="Wingdings" panose="05000000000000000000" pitchFamily="2" charset="2"/>
              <a:buChar char="ð"/>
            </a:pPr>
            <a:r>
              <a:rPr lang="fr-FR" sz="1200" dirty="0">
                <a:solidFill>
                  <a:srgbClr val="FF0000"/>
                </a:solidFill>
                <a:sym typeface="Wingdings" panose="05000000000000000000" pitchFamily="2" charset="2"/>
              </a:rPr>
              <a:t>Soit on tente de réduire l’encombrement nécessaire des connecteurs + pistes cuivre en les déplaçant … dans une autre dimension! </a:t>
            </a:r>
            <a:endParaRPr lang="fr-FR" sz="1200" dirty="0">
              <a:solidFill>
                <a:srgbClr val="FF0000"/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5E68ED7-B522-1583-42AE-02E18901E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6" b="20823"/>
          <a:stretch/>
        </p:blipFill>
        <p:spPr>
          <a:xfrm>
            <a:off x="114377" y="2935625"/>
            <a:ext cx="4271010" cy="13320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r>
              <a:rPr lang="fr-FR" sz="1200" dirty="0"/>
              <a:t>Intégration des détecteurs semi-conducteurs</a:t>
            </a:r>
            <a:endParaRPr lang="en-US" dirty="0"/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30" y="111329"/>
            <a:ext cx="7361494" cy="523926"/>
          </a:xfrm>
        </p:spPr>
        <p:txBody>
          <a:bodyPr/>
          <a:lstStyle/>
          <a:p>
            <a:r>
              <a:rPr lang="en-US" dirty="0" err="1"/>
              <a:t>Chercher</a:t>
            </a:r>
            <a:r>
              <a:rPr lang="en-US" dirty="0"/>
              <a:t> les dimensions </a:t>
            </a:r>
            <a:r>
              <a:rPr lang="en-US" dirty="0" err="1"/>
              <a:t>limites</a:t>
            </a:r>
            <a:r>
              <a:rPr lang="en-US" dirty="0"/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3B7363-8195-08DA-5305-DAADD79F90B6}"/>
              </a:ext>
            </a:extLst>
          </p:cNvPr>
          <p:cNvSpPr txBox="1"/>
          <p:nvPr/>
        </p:nvSpPr>
        <p:spPr>
          <a:xfrm>
            <a:off x="0" y="711558"/>
            <a:ext cx="94135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Surface totale du chip à intégrer (BB17: 132x52mm²; 48 H </a:t>
            </a:r>
            <a:r>
              <a:rPr lang="fr-FR" sz="1200" dirty="0" err="1"/>
              <a:t>strips</a:t>
            </a:r>
            <a:r>
              <a:rPr lang="fr-FR" sz="1200" dirty="0"/>
              <a:t>, 128 V </a:t>
            </a:r>
            <a:r>
              <a:rPr lang="fr-FR" sz="1200" dirty="0" err="1"/>
              <a:t>strips</a:t>
            </a:r>
            <a:r>
              <a:rPr lang="fr-FR" sz="1200" dirty="0"/>
              <a:t>, pitch 1mm)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Pas minimal des connecteurs 1,27mm &amp; nombre de </a:t>
            </a:r>
            <a:r>
              <a:rPr lang="fr-FR" sz="1200" dirty="0" err="1"/>
              <a:t>strips</a:t>
            </a:r>
            <a:r>
              <a:rPr lang="fr-FR" sz="1200" dirty="0"/>
              <a:t> </a:t>
            </a:r>
            <a:r>
              <a:rPr lang="fr-FR" sz="1200" dirty="0">
                <a:sym typeface="Wingdings" panose="05000000000000000000" pitchFamily="2" charset="2"/>
              </a:rPr>
              <a:t> surface minimale occupée par les connecteurs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Dimensions minimales des pastilles cuivre permettant le micro-câblage du chip: 75 µm x 200µm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Dégagement minimal nécessaire pour réaliser l’opération de micro-câblage sur les pastilles: 600µm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Tolérance à prendre en compte sur les bords découpés internes et externes du circuit imprimé: 200µm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Largeur minimale des pistes cuivre d’interconnexion entre les pastilles et les contacts de connecteur: 200µm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Isolation minimale entre pistes cuivre: 200µm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DA2F843-A6FC-2E15-CACF-07A1FF837D3E}"/>
              </a:ext>
            </a:extLst>
          </p:cNvPr>
          <p:cNvCxnSpPr>
            <a:cxnSpLocks/>
          </p:cNvCxnSpPr>
          <p:nvPr/>
        </p:nvCxnSpPr>
        <p:spPr>
          <a:xfrm flipV="1">
            <a:off x="329422" y="4267625"/>
            <a:ext cx="0" cy="34462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88D2A2C-43D9-DABC-D4CA-7172D46749F9}"/>
              </a:ext>
            </a:extLst>
          </p:cNvPr>
          <p:cNvCxnSpPr>
            <a:cxnSpLocks/>
          </p:cNvCxnSpPr>
          <p:nvPr/>
        </p:nvCxnSpPr>
        <p:spPr>
          <a:xfrm flipV="1">
            <a:off x="4950791" y="4308242"/>
            <a:ext cx="0" cy="34462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29A86F9-4496-F908-BDF6-F9CA4A244D0C}"/>
              </a:ext>
            </a:extLst>
          </p:cNvPr>
          <p:cNvSpPr txBox="1"/>
          <p:nvPr/>
        </p:nvSpPr>
        <p:spPr>
          <a:xfrm>
            <a:off x="329422" y="4353187"/>
            <a:ext cx="1914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2"/>
                </a:solidFill>
              </a:rPr>
              <a:t>+5mm (circuit double face)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95987D1-F4E2-AC40-E6C8-DB87A26EF0F1}"/>
              </a:ext>
            </a:extLst>
          </p:cNvPr>
          <p:cNvSpPr txBox="1"/>
          <p:nvPr/>
        </p:nvSpPr>
        <p:spPr>
          <a:xfrm>
            <a:off x="4878457" y="4410448"/>
            <a:ext cx="2037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2"/>
                </a:solidFill>
              </a:rPr>
              <a:t>+5mm (circuit double face)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r>
              <a:rPr lang="en-US" dirty="0"/>
              <a:t>11/06/2026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B14D0F0-6628-9197-56D0-8D6550239C42}"/>
              </a:ext>
            </a:extLst>
          </p:cNvPr>
          <p:cNvSpPr txBox="1"/>
          <p:nvPr/>
        </p:nvSpPr>
        <p:spPr>
          <a:xfrm>
            <a:off x="1830511" y="2566293"/>
            <a:ext cx="291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Option A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AEA1271-52B3-5ECF-98CA-25B2E597FC0B}"/>
              </a:ext>
            </a:extLst>
          </p:cNvPr>
          <p:cNvSpPr txBox="1"/>
          <p:nvPr/>
        </p:nvSpPr>
        <p:spPr>
          <a:xfrm>
            <a:off x="6165286" y="2593304"/>
            <a:ext cx="291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Option B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2F6433-DD57-C452-32B0-34E4A0AABBC4}"/>
              </a:ext>
            </a:extLst>
          </p:cNvPr>
          <p:cNvSpPr txBox="1"/>
          <p:nvPr/>
        </p:nvSpPr>
        <p:spPr>
          <a:xfrm>
            <a:off x="-26107" y="2680122"/>
            <a:ext cx="928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60,36mm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0FE46A2-001A-4777-31C4-1008873ABDE0}"/>
              </a:ext>
            </a:extLst>
          </p:cNvPr>
          <p:cNvSpPr txBox="1"/>
          <p:nvPr/>
        </p:nvSpPr>
        <p:spPr>
          <a:xfrm>
            <a:off x="4486910" y="2663156"/>
            <a:ext cx="928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61,62mm</a:t>
            </a:r>
          </a:p>
        </p:txBody>
      </p:sp>
    </p:spTree>
    <p:extLst>
      <p:ext uri="{BB962C8B-B14F-4D97-AF65-F5344CB8AC3E}">
        <p14:creationId xmlns:p14="http://schemas.microsoft.com/office/powerpoint/2010/main" val="2668963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A9FCE93-DF28-D1B1-9A61-E42B9E30B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261" y="2784265"/>
            <a:ext cx="3709035" cy="193624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8A815CE-4BFF-BA57-8119-D5C740CA5A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6" t="6936" r="34889" b="498"/>
          <a:stretch/>
        </p:blipFill>
        <p:spPr>
          <a:xfrm>
            <a:off x="6698026" y="2621006"/>
            <a:ext cx="2230074" cy="1955238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r>
              <a:rPr lang="fr-FR" sz="1200" dirty="0"/>
              <a:t>Intégration des détecteurs semi-conducteurs</a:t>
            </a:r>
            <a:endParaRPr lang="en-US" dirty="0"/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30" y="111329"/>
            <a:ext cx="7361494" cy="523926"/>
          </a:xfrm>
        </p:spPr>
        <p:txBody>
          <a:bodyPr/>
          <a:lstStyle/>
          <a:p>
            <a:r>
              <a:rPr lang="en-US" dirty="0" err="1"/>
              <a:t>Chercher</a:t>
            </a:r>
            <a:r>
              <a:rPr lang="en-US" dirty="0"/>
              <a:t> les dimensions </a:t>
            </a:r>
            <a:r>
              <a:rPr lang="en-US" dirty="0" err="1"/>
              <a:t>limites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3D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3B7363-8195-08DA-5305-DAADD79F90B6}"/>
              </a:ext>
            </a:extLst>
          </p:cNvPr>
          <p:cNvSpPr txBox="1"/>
          <p:nvPr/>
        </p:nvSpPr>
        <p:spPr>
          <a:xfrm>
            <a:off x="0" y="711558"/>
            <a:ext cx="94135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On repart à zéro en éliminant l’encombrement des connecteurs et des pistes d’interconnexion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i="1" dirty="0"/>
              <a:t>Surface totale du chip à intégrer (BB17: 132x52mm²; 48 H </a:t>
            </a:r>
            <a:r>
              <a:rPr lang="fr-FR" sz="1200" i="1" dirty="0" err="1"/>
              <a:t>strips</a:t>
            </a:r>
            <a:r>
              <a:rPr lang="fr-FR" sz="1200" i="1" dirty="0"/>
              <a:t>, 128 V </a:t>
            </a:r>
            <a:r>
              <a:rPr lang="fr-FR" sz="1200" i="1" dirty="0" err="1"/>
              <a:t>strips</a:t>
            </a:r>
            <a:r>
              <a:rPr lang="fr-FR" sz="1200" i="1" dirty="0"/>
              <a:t>, pitch 1mm)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i="1" strike="sngStrike" dirty="0"/>
              <a:t>Pas minimal des connecteurs 1,27mm &amp; nombre de </a:t>
            </a:r>
            <a:r>
              <a:rPr lang="fr-FR" sz="1200" i="1" strike="sngStrike" dirty="0" err="1"/>
              <a:t>strips</a:t>
            </a:r>
            <a:r>
              <a:rPr lang="fr-FR" sz="1200" i="1" strike="sngStrike" dirty="0"/>
              <a:t> </a:t>
            </a:r>
            <a:r>
              <a:rPr lang="fr-FR" sz="1200" i="1" strike="sngStrike" dirty="0">
                <a:sym typeface="Wingdings" panose="05000000000000000000" pitchFamily="2" charset="2"/>
              </a:rPr>
              <a:t> surface minimale occupée par les connecteurs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i="1" dirty="0">
                <a:sym typeface="Wingdings" panose="05000000000000000000" pitchFamily="2" charset="2"/>
              </a:rPr>
              <a:t>Dimensions minimales des pastilles cuivre permettant le micro-câblage du chip: 75 µm x 200µm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i="1" dirty="0">
                <a:sym typeface="Wingdings" panose="05000000000000000000" pitchFamily="2" charset="2"/>
              </a:rPr>
              <a:t>Dégagement minimal nécessaire pour réaliser l’opération de micro-câblage sur les pastilles: 600µm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i="1" dirty="0">
                <a:sym typeface="Wingdings" panose="05000000000000000000" pitchFamily="2" charset="2"/>
              </a:rPr>
              <a:t>Tolérance à prendre en compte sur les bords découpés internes et externes du circuit imprimé: 200µm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i="1" strike="sngStrike" dirty="0">
                <a:sym typeface="Wingdings" panose="05000000000000000000" pitchFamily="2" charset="2"/>
              </a:rPr>
              <a:t>Largeur minimale des pistes cuivre d’interconnexion entre les pastilles et les contacts de connecteur: 200µm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i="1" strike="sngStrike" dirty="0">
                <a:sym typeface="Wingdings" panose="05000000000000000000" pitchFamily="2" charset="2"/>
              </a:rPr>
              <a:t>Isolation minimale entre pistes cuivre: 200µm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Ajout d’une traversée de 500µm de diamètre associée à chaque pastille de micro-câblage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La hauteur totale devient 53,7mm ( = 52 + 0,2 + 0,6 + 2x0,2+ 0,5)mm  ça passe!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Il n’y a plus qu’à ajouter une hauteur repliable de 35mm pour pouvoir entrer dans la </a:t>
            </a:r>
            <a:r>
              <a:rPr lang="fr-FR" sz="1200" dirty="0" err="1">
                <a:sym typeface="Wingdings" panose="05000000000000000000" pitchFamily="2" charset="2"/>
              </a:rPr>
              <a:t>pocket</a:t>
            </a:r>
            <a:endParaRPr lang="fr-FR" sz="1200" dirty="0">
              <a:sym typeface="Wingdings" panose="05000000000000000000" pitchFamily="2" charset="2"/>
            </a:endParaRP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r>
              <a:rPr lang="en-US" dirty="0"/>
              <a:t>11/06/2026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C683E37-B580-17B8-4CF4-A8017E089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4" r="23296" b="19738"/>
          <a:stretch/>
        </p:blipFill>
        <p:spPr>
          <a:xfrm>
            <a:off x="75389" y="3092042"/>
            <a:ext cx="3276000" cy="1224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DC1C69C-E734-FDA3-3700-D9B87B9E7E69}"/>
              </a:ext>
            </a:extLst>
          </p:cNvPr>
          <p:cNvSpPr txBox="1"/>
          <p:nvPr/>
        </p:nvSpPr>
        <p:spPr>
          <a:xfrm>
            <a:off x="-140" y="2784265"/>
            <a:ext cx="928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53,7mm</a:t>
            </a: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9D7B4890-0FC9-65A6-451C-4056842884A7}"/>
              </a:ext>
            </a:extLst>
          </p:cNvPr>
          <p:cNvSpPr/>
          <p:nvPr/>
        </p:nvSpPr>
        <p:spPr>
          <a:xfrm>
            <a:off x="3349772" y="3400877"/>
            <a:ext cx="382673" cy="3954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01816AB8-D4D8-8F93-C06D-2ADC0C6CF6C5}"/>
              </a:ext>
            </a:extLst>
          </p:cNvPr>
          <p:cNvSpPr/>
          <p:nvPr/>
        </p:nvSpPr>
        <p:spPr>
          <a:xfrm>
            <a:off x="6642662" y="3400877"/>
            <a:ext cx="382673" cy="3954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10DD381-C717-6DD4-511D-4ECA6D619252}"/>
              </a:ext>
            </a:extLst>
          </p:cNvPr>
          <p:cNvSpPr txBox="1"/>
          <p:nvPr/>
        </p:nvSpPr>
        <p:spPr>
          <a:xfrm>
            <a:off x="8384942" y="3521064"/>
            <a:ext cx="52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90°</a:t>
            </a: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A12AE267-89D7-1FA1-C992-717BA298CE75}"/>
              </a:ext>
            </a:extLst>
          </p:cNvPr>
          <p:cNvSpPr/>
          <p:nvPr/>
        </p:nvSpPr>
        <p:spPr>
          <a:xfrm>
            <a:off x="8373979" y="3522846"/>
            <a:ext cx="125128" cy="144379"/>
          </a:xfrm>
          <a:custGeom>
            <a:avLst/>
            <a:gdLst>
              <a:gd name="connsiteX0" fmla="*/ 125128 w 125128"/>
              <a:gd name="connsiteY0" fmla="*/ 0 h 144379"/>
              <a:gd name="connsiteX1" fmla="*/ 96253 w 125128"/>
              <a:gd name="connsiteY1" fmla="*/ 105878 h 144379"/>
              <a:gd name="connsiteX2" fmla="*/ 0 w 125128"/>
              <a:gd name="connsiteY2" fmla="*/ 144379 h 144379"/>
              <a:gd name="connsiteX3" fmla="*/ 0 w 125128"/>
              <a:gd name="connsiteY3" fmla="*/ 144379 h 14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128" h="144379">
                <a:moveTo>
                  <a:pt x="125128" y="0"/>
                </a:moveTo>
                <a:cubicBezTo>
                  <a:pt x="121118" y="40907"/>
                  <a:pt x="117108" y="81815"/>
                  <a:pt x="96253" y="105878"/>
                </a:cubicBezTo>
                <a:cubicBezTo>
                  <a:pt x="75398" y="129941"/>
                  <a:pt x="0" y="144379"/>
                  <a:pt x="0" y="144379"/>
                </a:cubicBezTo>
                <a:lnTo>
                  <a:pt x="0" y="144379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037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94B8D93-63FE-172B-86E8-F4327A005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1" t="18731" r="35619" b="14912"/>
          <a:stretch/>
        </p:blipFill>
        <p:spPr>
          <a:xfrm>
            <a:off x="5426274" y="2466126"/>
            <a:ext cx="3413096" cy="221849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r>
              <a:rPr lang="fr-FR" sz="1200" dirty="0"/>
              <a:t>Intégration des détecteurs semi-conducteurs</a:t>
            </a:r>
            <a:endParaRPr lang="en-US" dirty="0"/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30" y="111329"/>
            <a:ext cx="7361494" cy="523926"/>
          </a:xfrm>
        </p:spPr>
        <p:txBody>
          <a:bodyPr/>
          <a:lstStyle/>
          <a:p>
            <a:r>
              <a:rPr lang="en-US" dirty="0" err="1"/>
              <a:t>Chercher</a:t>
            </a:r>
            <a:r>
              <a:rPr lang="en-US" dirty="0"/>
              <a:t> les dimensions </a:t>
            </a:r>
            <a:r>
              <a:rPr lang="en-US" dirty="0" err="1"/>
              <a:t>limites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3D  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r>
              <a:rPr lang="en-US" dirty="0"/>
              <a:t>11/06/2026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3C4DF53-6D71-D5D5-EF36-BCE13DD32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6" t="6936" r="34889" b="498"/>
          <a:stretch/>
        </p:blipFill>
        <p:spPr>
          <a:xfrm>
            <a:off x="6135450" y="195173"/>
            <a:ext cx="2230074" cy="1955238"/>
          </a:xfrm>
          <a:prstGeom prst="rect">
            <a:avLst/>
          </a:prstGeom>
        </p:spPr>
      </p:pic>
      <p:sp>
        <p:nvSpPr>
          <p:cNvPr id="5" name="Flèche vers le bas 4">
            <a:extLst>
              <a:ext uri="{FF2B5EF4-FFF2-40B4-BE49-F238E27FC236}">
                <a16:creationId xmlns:a16="http://schemas.microsoft.com/office/drawing/2014/main" id="{E810FE0D-B211-8F1B-50B4-521764AE0662}"/>
              </a:ext>
            </a:extLst>
          </p:cNvPr>
          <p:cNvSpPr/>
          <p:nvPr/>
        </p:nvSpPr>
        <p:spPr>
          <a:xfrm rot="2968803" flipV="1">
            <a:off x="7419175" y="822058"/>
            <a:ext cx="224706" cy="1223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BC12B2B-0509-9A16-F63C-A90B51938B6D}"/>
              </a:ext>
            </a:extLst>
          </p:cNvPr>
          <p:cNvSpPr txBox="1"/>
          <p:nvPr/>
        </p:nvSpPr>
        <p:spPr>
          <a:xfrm>
            <a:off x="96592" y="1681296"/>
            <a:ext cx="94135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Replacer à présent les connecteurs au bout de la partie flexible, dans le plan le plus favorable à la connexion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Au pas de 1,27mm, pour relier 128 </a:t>
            </a:r>
            <a:r>
              <a:rPr lang="fr-FR" sz="1200" dirty="0" err="1"/>
              <a:t>strips</a:t>
            </a:r>
            <a:r>
              <a:rPr lang="fr-FR" sz="1200" dirty="0"/>
              <a:t> à un connecteur double rangée, on a besoin d’une largeur de 81,88mm; on n’a que 37mm max!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Si on prend le problème à l’envers, dans 35mm on peut caser un connecteur double rangée de 27 contacts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A 28 contacts par rangée, il nous faut 35,56mm ça passe encore dans 37mm; à 29 contacts on est trop à la limite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Avec un connecteur double rangée de 28 contacts on ne relie par contre que 56 </a:t>
            </a:r>
            <a:r>
              <a:rPr lang="fr-FR" sz="1200" dirty="0" err="1"/>
              <a:t>strips</a:t>
            </a:r>
            <a:r>
              <a:rPr lang="fr-FR" sz="1200" dirty="0"/>
              <a:t>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En multipliant pas 2 on arrive à 112 et on se rapproche des 128 à relier. Mais comment faire?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Ajouter d’abord une deuxième partie flexible!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Vérifier ensuite que les 16 derniers </a:t>
            </a:r>
            <a:r>
              <a:rPr lang="fr-FR" sz="1200" dirty="0" err="1"/>
              <a:t>strips</a:t>
            </a:r>
            <a:r>
              <a:rPr lang="fr-FR" sz="1200" dirty="0"/>
              <a:t> puissent être connectés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dirty="0"/>
          </a:p>
        </p:txBody>
      </p:sp>
      <p:sp>
        <p:nvSpPr>
          <p:cNvPr id="27" name="Flèche : virage 26">
            <a:extLst>
              <a:ext uri="{FF2B5EF4-FFF2-40B4-BE49-F238E27FC236}">
                <a16:creationId xmlns:a16="http://schemas.microsoft.com/office/drawing/2014/main" id="{FCFB5AA1-72B2-C297-BE36-84B66D05AF79}"/>
              </a:ext>
            </a:extLst>
          </p:cNvPr>
          <p:cNvSpPr/>
          <p:nvPr/>
        </p:nvSpPr>
        <p:spPr>
          <a:xfrm>
            <a:off x="7132822" y="2665927"/>
            <a:ext cx="882300" cy="173865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Flèche : virage 27">
            <a:extLst>
              <a:ext uri="{FF2B5EF4-FFF2-40B4-BE49-F238E27FC236}">
                <a16:creationId xmlns:a16="http://schemas.microsoft.com/office/drawing/2014/main" id="{FA414D7F-2DB1-B6B6-5267-93D32B232457}"/>
              </a:ext>
            </a:extLst>
          </p:cNvPr>
          <p:cNvSpPr/>
          <p:nvPr/>
        </p:nvSpPr>
        <p:spPr>
          <a:xfrm flipV="1">
            <a:off x="7132822" y="4253709"/>
            <a:ext cx="882300" cy="173865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127B368-3572-3D9D-6C1C-40785B5EDB25}"/>
              </a:ext>
            </a:extLst>
          </p:cNvPr>
          <p:cNvSpPr txBox="1"/>
          <p:nvPr/>
        </p:nvSpPr>
        <p:spPr>
          <a:xfrm>
            <a:off x="8007260" y="2558459"/>
            <a:ext cx="92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C284B"/>
                </a:solidFill>
              </a:rPr>
              <a:t>56 </a:t>
            </a:r>
            <a:r>
              <a:rPr lang="fr-FR" sz="1400" b="1" dirty="0" err="1">
                <a:solidFill>
                  <a:srgbClr val="0C284B"/>
                </a:solidFill>
              </a:rPr>
              <a:t>strips</a:t>
            </a:r>
            <a:endParaRPr lang="fr-FR" sz="1400" b="1" dirty="0">
              <a:solidFill>
                <a:srgbClr val="0C284B"/>
              </a:solidFill>
            </a:endParaRPr>
          </a:p>
        </p:txBody>
      </p:sp>
      <p:sp>
        <p:nvSpPr>
          <p:cNvPr id="30" name="Flèche : angle droit 29">
            <a:extLst>
              <a:ext uri="{FF2B5EF4-FFF2-40B4-BE49-F238E27FC236}">
                <a16:creationId xmlns:a16="http://schemas.microsoft.com/office/drawing/2014/main" id="{2845FF7A-79B9-97EA-31C5-0F6E93EB48C3}"/>
              </a:ext>
            </a:extLst>
          </p:cNvPr>
          <p:cNvSpPr/>
          <p:nvPr/>
        </p:nvSpPr>
        <p:spPr>
          <a:xfrm rot="5400000">
            <a:off x="8358205" y="3000777"/>
            <a:ext cx="215542" cy="181174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 : angle droit 30">
            <a:extLst>
              <a:ext uri="{FF2B5EF4-FFF2-40B4-BE49-F238E27FC236}">
                <a16:creationId xmlns:a16="http://schemas.microsoft.com/office/drawing/2014/main" id="{0FB58BCE-16E3-DABE-7CF6-8459730D322F}"/>
              </a:ext>
            </a:extLst>
          </p:cNvPr>
          <p:cNvSpPr/>
          <p:nvPr/>
        </p:nvSpPr>
        <p:spPr>
          <a:xfrm rot="5400000" flipH="1">
            <a:off x="8352653" y="4016543"/>
            <a:ext cx="226646" cy="181174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28C8B83-FD61-1092-83D3-F50923C1E391}"/>
              </a:ext>
            </a:extLst>
          </p:cNvPr>
          <p:cNvSpPr txBox="1"/>
          <p:nvPr/>
        </p:nvSpPr>
        <p:spPr>
          <a:xfrm>
            <a:off x="7966826" y="4211483"/>
            <a:ext cx="92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C284B"/>
                </a:solidFill>
              </a:rPr>
              <a:t>56 </a:t>
            </a:r>
            <a:r>
              <a:rPr lang="fr-FR" sz="1400" b="1" dirty="0" err="1">
                <a:solidFill>
                  <a:srgbClr val="0C284B"/>
                </a:solidFill>
              </a:rPr>
              <a:t>strips</a:t>
            </a:r>
            <a:endParaRPr lang="fr-FR" sz="1400" b="1" dirty="0">
              <a:solidFill>
                <a:srgbClr val="0C284B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788E383-E143-C9F7-1A88-AA9E752CFAEB}"/>
              </a:ext>
            </a:extLst>
          </p:cNvPr>
          <p:cNvSpPr/>
          <p:nvPr/>
        </p:nvSpPr>
        <p:spPr>
          <a:xfrm>
            <a:off x="8132676" y="4165949"/>
            <a:ext cx="242714" cy="545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D89C170-9741-F488-3A59-4CF0960A536B}"/>
              </a:ext>
            </a:extLst>
          </p:cNvPr>
          <p:cNvSpPr/>
          <p:nvPr/>
        </p:nvSpPr>
        <p:spPr>
          <a:xfrm>
            <a:off x="8184532" y="2945335"/>
            <a:ext cx="242714" cy="545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A23E75B-B204-7959-2D22-41D336E2C26F}"/>
              </a:ext>
            </a:extLst>
          </p:cNvPr>
          <p:cNvSpPr txBox="1"/>
          <p:nvPr/>
        </p:nvSpPr>
        <p:spPr>
          <a:xfrm>
            <a:off x="7465246" y="2749691"/>
            <a:ext cx="92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C284B"/>
                </a:solidFill>
              </a:rPr>
              <a:t>8 </a:t>
            </a:r>
            <a:r>
              <a:rPr lang="fr-FR" sz="1400" b="1" dirty="0" err="1">
                <a:solidFill>
                  <a:srgbClr val="0C284B"/>
                </a:solidFill>
              </a:rPr>
              <a:t>strips</a:t>
            </a:r>
            <a:endParaRPr lang="fr-FR" sz="1400" b="1" dirty="0">
              <a:solidFill>
                <a:srgbClr val="0C284B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F1AE964-6456-F48F-EE08-61FC2A14DDA8}"/>
              </a:ext>
            </a:extLst>
          </p:cNvPr>
          <p:cNvSpPr txBox="1"/>
          <p:nvPr/>
        </p:nvSpPr>
        <p:spPr>
          <a:xfrm>
            <a:off x="7419140" y="4041319"/>
            <a:ext cx="92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C284B"/>
                </a:solidFill>
              </a:rPr>
              <a:t>8 </a:t>
            </a:r>
            <a:r>
              <a:rPr lang="fr-FR" sz="1400" b="1" dirty="0" err="1">
                <a:solidFill>
                  <a:srgbClr val="0C284B"/>
                </a:solidFill>
              </a:rPr>
              <a:t>strips</a:t>
            </a:r>
            <a:endParaRPr lang="fr-FR" sz="1400" b="1" dirty="0">
              <a:solidFill>
                <a:srgbClr val="0C284B"/>
              </a:solidFill>
            </a:endParaRPr>
          </a:p>
        </p:txBody>
      </p:sp>
      <p:sp>
        <p:nvSpPr>
          <p:cNvPr id="37" name="Flèche : droite 36">
            <a:extLst>
              <a:ext uri="{FF2B5EF4-FFF2-40B4-BE49-F238E27FC236}">
                <a16:creationId xmlns:a16="http://schemas.microsoft.com/office/drawing/2014/main" id="{EE717BC3-D9D9-1D43-2FA1-365E62798676}"/>
              </a:ext>
            </a:extLst>
          </p:cNvPr>
          <p:cNvSpPr/>
          <p:nvPr/>
        </p:nvSpPr>
        <p:spPr>
          <a:xfrm>
            <a:off x="8465976" y="3472323"/>
            <a:ext cx="181174" cy="2226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A5FB5A6B-990F-77AA-8716-F483879FB0F0}"/>
              </a:ext>
            </a:extLst>
          </p:cNvPr>
          <p:cNvSpPr txBox="1"/>
          <p:nvPr/>
        </p:nvSpPr>
        <p:spPr>
          <a:xfrm>
            <a:off x="8400797" y="3215410"/>
            <a:ext cx="92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C284B"/>
                </a:solidFill>
              </a:rPr>
              <a:t>48 </a:t>
            </a:r>
            <a:r>
              <a:rPr lang="fr-FR" sz="1400" b="1" dirty="0" err="1">
                <a:solidFill>
                  <a:srgbClr val="0C284B"/>
                </a:solidFill>
              </a:rPr>
              <a:t>strips</a:t>
            </a:r>
            <a:endParaRPr lang="fr-FR" sz="1400" b="1" dirty="0">
              <a:solidFill>
                <a:srgbClr val="0C28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160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94B8D93-63FE-172B-86E8-F4327A005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1" t="18731" r="35619" b="14912"/>
          <a:stretch/>
        </p:blipFill>
        <p:spPr>
          <a:xfrm>
            <a:off x="5426274" y="2466126"/>
            <a:ext cx="3413096" cy="2218497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30" y="111329"/>
            <a:ext cx="7361494" cy="523926"/>
          </a:xfrm>
        </p:spPr>
        <p:txBody>
          <a:bodyPr/>
          <a:lstStyle/>
          <a:p>
            <a:r>
              <a:rPr lang="en-US" dirty="0" err="1"/>
              <a:t>Chercher</a:t>
            </a:r>
            <a:r>
              <a:rPr lang="en-US" dirty="0"/>
              <a:t> les dimensions </a:t>
            </a:r>
            <a:r>
              <a:rPr lang="en-US" dirty="0" err="1"/>
              <a:t>limites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3D  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3C4DF53-6D71-D5D5-EF36-BCE13DD32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6" t="6936" r="34889" b="498"/>
          <a:stretch/>
        </p:blipFill>
        <p:spPr>
          <a:xfrm>
            <a:off x="6135450" y="195173"/>
            <a:ext cx="2230074" cy="1955238"/>
          </a:xfrm>
          <a:prstGeom prst="rect">
            <a:avLst/>
          </a:prstGeom>
        </p:spPr>
      </p:pic>
      <p:sp>
        <p:nvSpPr>
          <p:cNvPr id="5" name="Flèche vers le bas 4">
            <a:extLst>
              <a:ext uri="{FF2B5EF4-FFF2-40B4-BE49-F238E27FC236}">
                <a16:creationId xmlns:a16="http://schemas.microsoft.com/office/drawing/2014/main" id="{E810FE0D-B211-8F1B-50B4-521764AE0662}"/>
              </a:ext>
            </a:extLst>
          </p:cNvPr>
          <p:cNvSpPr/>
          <p:nvPr/>
        </p:nvSpPr>
        <p:spPr>
          <a:xfrm rot="2968803" flipV="1">
            <a:off x="7419175" y="822058"/>
            <a:ext cx="224706" cy="1223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BC12B2B-0509-9A16-F63C-A90B51938B6D}"/>
              </a:ext>
            </a:extLst>
          </p:cNvPr>
          <p:cNvSpPr txBox="1"/>
          <p:nvPr/>
        </p:nvSpPr>
        <p:spPr>
          <a:xfrm>
            <a:off x="96592" y="1681296"/>
            <a:ext cx="94135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Replacer à présent les connecteurs au bout de la partie flexible, dans le plan le plus favorable à la connexion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 pas de 1,27mm, pour relier 128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strips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à un connecteur double rangée, on a besoin d’une largeur de 81,88mm; on n’a que 37mm max!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on prend le problème à l’envers, dans 35mm on peut caser un connecteur double rangée de 27 contacts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28 contacts par rangée, il nous faut 35,56mm ça passe encore dans 37mm; à 29 contacts on est trop à la limite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Avec un connecteur double rangée de 28 contacts on ne relie par contre que 56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strips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multipliant pas 2 on arrive à 112 et on se rapproche des 128 à relier. Mais comment faire?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Ajouter d’abord une deuxième partie flexible!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Vérifier ensuite que les 16 derniers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strips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puissent être connectés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èche : virage 26">
            <a:extLst>
              <a:ext uri="{FF2B5EF4-FFF2-40B4-BE49-F238E27FC236}">
                <a16:creationId xmlns:a16="http://schemas.microsoft.com/office/drawing/2014/main" id="{FCFB5AA1-72B2-C297-BE36-84B66D05AF79}"/>
              </a:ext>
            </a:extLst>
          </p:cNvPr>
          <p:cNvSpPr/>
          <p:nvPr/>
        </p:nvSpPr>
        <p:spPr>
          <a:xfrm>
            <a:off x="7132822" y="2665927"/>
            <a:ext cx="882300" cy="173865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èche : virage 27">
            <a:extLst>
              <a:ext uri="{FF2B5EF4-FFF2-40B4-BE49-F238E27FC236}">
                <a16:creationId xmlns:a16="http://schemas.microsoft.com/office/drawing/2014/main" id="{FA414D7F-2DB1-B6B6-5267-93D32B232457}"/>
              </a:ext>
            </a:extLst>
          </p:cNvPr>
          <p:cNvSpPr/>
          <p:nvPr/>
        </p:nvSpPr>
        <p:spPr>
          <a:xfrm flipV="1">
            <a:off x="7132822" y="4253709"/>
            <a:ext cx="882300" cy="173865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127B368-3572-3D9D-6C1C-40785B5EDB25}"/>
              </a:ext>
            </a:extLst>
          </p:cNvPr>
          <p:cNvSpPr txBox="1"/>
          <p:nvPr/>
        </p:nvSpPr>
        <p:spPr>
          <a:xfrm>
            <a:off x="8007260" y="2558459"/>
            <a:ext cx="92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strips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lèche : angle droit 29">
            <a:extLst>
              <a:ext uri="{FF2B5EF4-FFF2-40B4-BE49-F238E27FC236}">
                <a16:creationId xmlns:a16="http://schemas.microsoft.com/office/drawing/2014/main" id="{2845FF7A-79B9-97EA-31C5-0F6E93EB48C3}"/>
              </a:ext>
            </a:extLst>
          </p:cNvPr>
          <p:cNvSpPr/>
          <p:nvPr/>
        </p:nvSpPr>
        <p:spPr>
          <a:xfrm rot="5400000">
            <a:off x="8358205" y="3000777"/>
            <a:ext cx="215542" cy="181174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lèche : angle droit 30">
            <a:extLst>
              <a:ext uri="{FF2B5EF4-FFF2-40B4-BE49-F238E27FC236}">
                <a16:creationId xmlns:a16="http://schemas.microsoft.com/office/drawing/2014/main" id="{0FB58BCE-16E3-DABE-7CF6-8459730D322F}"/>
              </a:ext>
            </a:extLst>
          </p:cNvPr>
          <p:cNvSpPr/>
          <p:nvPr/>
        </p:nvSpPr>
        <p:spPr>
          <a:xfrm rot="5400000" flipH="1">
            <a:off x="8352653" y="4016543"/>
            <a:ext cx="226646" cy="181174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28C8B83-FD61-1092-83D3-F50923C1E391}"/>
              </a:ext>
            </a:extLst>
          </p:cNvPr>
          <p:cNvSpPr txBox="1"/>
          <p:nvPr/>
        </p:nvSpPr>
        <p:spPr>
          <a:xfrm>
            <a:off x="7966826" y="4211483"/>
            <a:ext cx="92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strips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788E383-E143-C9F7-1A88-AA9E752CFAEB}"/>
              </a:ext>
            </a:extLst>
          </p:cNvPr>
          <p:cNvSpPr/>
          <p:nvPr/>
        </p:nvSpPr>
        <p:spPr>
          <a:xfrm>
            <a:off x="8132676" y="4165949"/>
            <a:ext cx="242714" cy="545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D89C170-9741-F488-3A59-4CF0960A536B}"/>
              </a:ext>
            </a:extLst>
          </p:cNvPr>
          <p:cNvSpPr/>
          <p:nvPr/>
        </p:nvSpPr>
        <p:spPr>
          <a:xfrm>
            <a:off x="8184532" y="2945335"/>
            <a:ext cx="242714" cy="545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A23E75B-B204-7959-2D22-41D336E2C26F}"/>
              </a:ext>
            </a:extLst>
          </p:cNvPr>
          <p:cNvSpPr txBox="1"/>
          <p:nvPr/>
        </p:nvSpPr>
        <p:spPr>
          <a:xfrm>
            <a:off x="7465246" y="2749691"/>
            <a:ext cx="92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strips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F1AE964-6456-F48F-EE08-61FC2A14DDA8}"/>
              </a:ext>
            </a:extLst>
          </p:cNvPr>
          <p:cNvSpPr txBox="1"/>
          <p:nvPr/>
        </p:nvSpPr>
        <p:spPr>
          <a:xfrm>
            <a:off x="7419140" y="4041319"/>
            <a:ext cx="92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strips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lèche : droite 36">
            <a:extLst>
              <a:ext uri="{FF2B5EF4-FFF2-40B4-BE49-F238E27FC236}">
                <a16:creationId xmlns:a16="http://schemas.microsoft.com/office/drawing/2014/main" id="{EE717BC3-D9D9-1D43-2FA1-365E62798676}"/>
              </a:ext>
            </a:extLst>
          </p:cNvPr>
          <p:cNvSpPr/>
          <p:nvPr/>
        </p:nvSpPr>
        <p:spPr>
          <a:xfrm>
            <a:off x="8465976" y="3472323"/>
            <a:ext cx="181174" cy="2226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A5FB5A6B-990F-77AA-8716-F483879FB0F0}"/>
              </a:ext>
            </a:extLst>
          </p:cNvPr>
          <p:cNvSpPr txBox="1"/>
          <p:nvPr/>
        </p:nvSpPr>
        <p:spPr>
          <a:xfrm>
            <a:off x="8400797" y="3215410"/>
            <a:ext cx="92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strips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02B9331-B123-46A7-5223-B173E58EA794}"/>
              </a:ext>
            </a:extLst>
          </p:cNvPr>
          <p:cNvSpPr txBox="1"/>
          <p:nvPr/>
        </p:nvSpPr>
        <p:spPr>
          <a:xfrm>
            <a:off x="96592" y="3150232"/>
            <a:ext cx="5518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Cette pré-étude permet de s’assurer qu’on puisse développer une solution de support pour le BB17.</a:t>
            </a:r>
          </a:p>
          <a:p>
            <a:r>
              <a:rPr lang="fr-FR" dirty="0"/>
              <a:t>Il faut encore l’affiner en tenant compte des épaisseurs de </a:t>
            </a:r>
            <a:r>
              <a:rPr lang="fr-FR" dirty="0" err="1"/>
              <a:t>materiaux</a:t>
            </a:r>
            <a:r>
              <a:rPr lang="fr-FR" dirty="0"/>
              <a:t>.</a:t>
            </a:r>
          </a:p>
          <a:p>
            <a:r>
              <a:rPr lang="fr-FR" dirty="0"/>
              <a:t>Par ex, le pliage à 90° est une vue de l’esprit, le rayon de courbure doit </a:t>
            </a:r>
            <a:r>
              <a:rPr lang="fr-FR" dirty="0" err="1"/>
              <a:t>etre</a:t>
            </a:r>
            <a:r>
              <a:rPr lang="fr-FR" dirty="0"/>
              <a:t> au moins égal à 12x l’épaisseur de </a:t>
            </a:r>
            <a:r>
              <a:rPr lang="fr-FR" dirty="0" err="1"/>
              <a:t>flex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6825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30" y="111329"/>
            <a:ext cx="7361494" cy="523926"/>
          </a:xfrm>
        </p:spPr>
        <p:txBody>
          <a:bodyPr/>
          <a:lstStyle/>
          <a:p>
            <a:r>
              <a:rPr lang="en-US" dirty="0"/>
              <a:t>Constitution </a:t>
            </a:r>
            <a:r>
              <a:rPr lang="en-US" dirty="0" err="1"/>
              <a:t>matérielle</a:t>
            </a:r>
            <a:r>
              <a:rPr lang="en-US" dirty="0"/>
              <a:t> du support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3883E5B-0B5F-EEF8-9437-37F771F3CA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75" t="2470" r="387" b="5464"/>
          <a:stretch/>
        </p:blipFill>
        <p:spPr>
          <a:xfrm>
            <a:off x="1100922" y="753462"/>
            <a:ext cx="7167710" cy="3676523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21E4F5C-0BB9-F4CB-8883-E83DDEB6994E}"/>
              </a:ext>
            </a:extLst>
          </p:cNvPr>
          <p:cNvCxnSpPr>
            <a:cxnSpLocks/>
          </p:cNvCxnSpPr>
          <p:nvPr/>
        </p:nvCxnSpPr>
        <p:spPr>
          <a:xfrm flipH="1">
            <a:off x="8196370" y="1953928"/>
            <a:ext cx="72262" cy="41963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AF761175-1BAF-85F8-4281-567A4222A966}"/>
              </a:ext>
            </a:extLst>
          </p:cNvPr>
          <p:cNvSpPr txBox="1"/>
          <p:nvPr/>
        </p:nvSpPr>
        <p:spPr>
          <a:xfrm>
            <a:off x="7806380" y="1571887"/>
            <a:ext cx="1319192" cy="383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détecteur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3A2AD75C-0BF1-A11E-DD44-B47482F06F1E}"/>
              </a:ext>
            </a:extLst>
          </p:cNvPr>
          <p:cNvCxnSpPr/>
          <p:nvPr/>
        </p:nvCxnSpPr>
        <p:spPr>
          <a:xfrm>
            <a:off x="3659546" y="753462"/>
            <a:ext cx="3951839" cy="124041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2AC8A60-F052-E409-FF94-C2ACEB29EB7D}"/>
              </a:ext>
            </a:extLst>
          </p:cNvPr>
          <p:cNvCxnSpPr/>
          <p:nvPr/>
        </p:nvCxnSpPr>
        <p:spPr>
          <a:xfrm flipV="1">
            <a:off x="5313145" y="962526"/>
            <a:ext cx="322320" cy="29838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FBE1D578-7FFE-504A-17A3-12BB8851C80A}"/>
              </a:ext>
            </a:extLst>
          </p:cNvPr>
          <p:cNvSpPr txBox="1"/>
          <p:nvPr/>
        </p:nvSpPr>
        <p:spPr>
          <a:xfrm>
            <a:off x="5602445" y="674359"/>
            <a:ext cx="310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Support « éclaté » en couches </a:t>
            </a:r>
          </a:p>
        </p:txBody>
      </p:sp>
    </p:spTree>
    <p:extLst>
      <p:ext uri="{BB962C8B-B14F-4D97-AF65-F5344CB8AC3E}">
        <p14:creationId xmlns:p14="http://schemas.microsoft.com/office/powerpoint/2010/main" val="1983344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30" y="111329"/>
            <a:ext cx="7361494" cy="523926"/>
          </a:xfrm>
        </p:spPr>
        <p:txBody>
          <a:bodyPr/>
          <a:lstStyle/>
          <a:p>
            <a:r>
              <a:rPr lang="en-US" dirty="0"/>
              <a:t>Constitution </a:t>
            </a:r>
            <a:r>
              <a:rPr lang="en-US" dirty="0" err="1"/>
              <a:t>matérielle</a:t>
            </a:r>
            <a:r>
              <a:rPr lang="en-US" dirty="0"/>
              <a:t> du support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3883E5B-0B5F-EEF8-9437-37F771F3CA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75" t="2470" r="387" b="5464"/>
          <a:stretch/>
        </p:blipFill>
        <p:spPr>
          <a:xfrm>
            <a:off x="1100922" y="753462"/>
            <a:ext cx="7167710" cy="3676523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21E4F5C-0BB9-F4CB-8883-E83DDEB6994E}"/>
              </a:ext>
            </a:extLst>
          </p:cNvPr>
          <p:cNvCxnSpPr>
            <a:cxnSpLocks/>
          </p:cNvCxnSpPr>
          <p:nvPr/>
        </p:nvCxnSpPr>
        <p:spPr>
          <a:xfrm flipH="1">
            <a:off x="8196370" y="1953928"/>
            <a:ext cx="72262" cy="41963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AF761175-1BAF-85F8-4281-567A4222A966}"/>
              </a:ext>
            </a:extLst>
          </p:cNvPr>
          <p:cNvSpPr txBox="1"/>
          <p:nvPr/>
        </p:nvSpPr>
        <p:spPr>
          <a:xfrm>
            <a:off x="7806380" y="1571887"/>
            <a:ext cx="1319192" cy="383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détecteur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BE1D578-7FFE-504A-17A3-12BB8851C80A}"/>
              </a:ext>
            </a:extLst>
          </p:cNvPr>
          <p:cNvSpPr txBox="1"/>
          <p:nvPr/>
        </p:nvSpPr>
        <p:spPr>
          <a:xfrm>
            <a:off x="22258" y="3691321"/>
            <a:ext cx="890584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FR4 (</a:t>
            </a:r>
            <a:r>
              <a:rPr lang="fr-FR" dirty="0" err="1"/>
              <a:t>epoxy</a:t>
            </a:r>
            <a:r>
              <a:rPr lang="fr-FR" dirty="0"/>
              <a:t>) 2400µm</a:t>
            </a:r>
          </a:p>
          <a:p>
            <a:r>
              <a:rPr lang="fr-FR" sz="1400" dirty="0"/>
              <a:t>Support principal, permet 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Caler le détecteur en vue de le raccorder électriquement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Visser l’ensemble sur un deuxième support mécanique de positionnement en regard de la fenêtre </a:t>
            </a:r>
            <a:r>
              <a:rPr lang="fr-FR" sz="1400" dirty="0" err="1"/>
              <a:t>pocket</a:t>
            </a:r>
            <a:r>
              <a:rPr lang="fr-FR" sz="1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9227244C-07FB-4A91-3EFD-E509851F55C6}"/>
              </a:ext>
            </a:extLst>
          </p:cNvPr>
          <p:cNvCxnSpPr>
            <a:cxnSpLocks/>
          </p:cNvCxnSpPr>
          <p:nvPr/>
        </p:nvCxnSpPr>
        <p:spPr>
          <a:xfrm flipV="1">
            <a:off x="1100922" y="2571750"/>
            <a:ext cx="987760" cy="118269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055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30" y="111329"/>
            <a:ext cx="7361494" cy="523926"/>
          </a:xfrm>
        </p:spPr>
        <p:txBody>
          <a:bodyPr/>
          <a:lstStyle/>
          <a:p>
            <a:r>
              <a:rPr lang="en-US" dirty="0"/>
              <a:t>Constitution </a:t>
            </a:r>
            <a:r>
              <a:rPr lang="en-US" dirty="0" err="1"/>
              <a:t>matérielle</a:t>
            </a:r>
            <a:r>
              <a:rPr lang="en-US" dirty="0"/>
              <a:t> du support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3883E5B-0B5F-EEF8-9437-37F771F3CA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75" t="2470" r="387" b="5464"/>
          <a:stretch/>
        </p:blipFill>
        <p:spPr>
          <a:xfrm>
            <a:off x="1100922" y="753462"/>
            <a:ext cx="7167710" cy="3676523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21E4F5C-0BB9-F4CB-8883-E83DDEB6994E}"/>
              </a:ext>
            </a:extLst>
          </p:cNvPr>
          <p:cNvCxnSpPr>
            <a:cxnSpLocks/>
          </p:cNvCxnSpPr>
          <p:nvPr/>
        </p:nvCxnSpPr>
        <p:spPr>
          <a:xfrm flipH="1">
            <a:off x="8196370" y="1953928"/>
            <a:ext cx="72262" cy="41963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AF761175-1BAF-85F8-4281-567A4222A966}"/>
              </a:ext>
            </a:extLst>
          </p:cNvPr>
          <p:cNvSpPr txBox="1"/>
          <p:nvPr/>
        </p:nvSpPr>
        <p:spPr>
          <a:xfrm>
            <a:off x="7806380" y="1571887"/>
            <a:ext cx="1319192" cy="383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détecteur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BE1D578-7FFE-504A-17A3-12BB8851C80A}"/>
              </a:ext>
            </a:extLst>
          </p:cNvPr>
          <p:cNvSpPr txBox="1"/>
          <p:nvPr/>
        </p:nvSpPr>
        <p:spPr>
          <a:xfrm>
            <a:off x="0" y="3635395"/>
            <a:ext cx="890584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Cu 25µm</a:t>
            </a:r>
          </a:p>
          <a:p>
            <a:r>
              <a:rPr lang="fr-FR" sz="1400" dirty="0"/>
              <a:t>Couches cuivre sur support, permettent 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Graver les pastilles pour le micro-câblage du détecteur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Graver les pastilles d’</a:t>
            </a:r>
            <a:r>
              <a:rPr lang="fr-FR" sz="1400" dirty="0" err="1"/>
              <a:t>accueuil</a:t>
            </a:r>
            <a:r>
              <a:rPr lang="fr-FR" sz="1400" dirty="0"/>
              <a:t> d’1 connecteur sur 3 (pistes détecteur horizontales+16 verticales)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Graver les pistes d’interconnexion et les traversées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9227244C-07FB-4A91-3EFD-E509851F55C6}"/>
              </a:ext>
            </a:extLst>
          </p:cNvPr>
          <p:cNvCxnSpPr>
            <a:cxnSpLocks/>
          </p:cNvCxnSpPr>
          <p:nvPr/>
        </p:nvCxnSpPr>
        <p:spPr>
          <a:xfrm flipV="1">
            <a:off x="764038" y="2290813"/>
            <a:ext cx="1151389" cy="134458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ACB48C3-BD1F-EF9E-4069-9E88667CE248}"/>
              </a:ext>
            </a:extLst>
          </p:cNvPr>
          <p:cNvCxnSpPr>
            <a:cxnSpLocks/>
          </p:cNvCxnSpPr>
          <p:nvPr/>
        </p:nvCxnSpPr>
        <p:spPr>
          <a:xfrm flipV="1">
            <a:off x="764038" y="2646947"/>
            <a:ext cx="1546982" cy="98844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0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30" y="111329"/>
            <a:ext cx="7361494" cy="523926"/>
          </a:xfrm>
        </p:spPr>
        <p:txBody>
          <a:bodyPr/>
          <a:lstStyle/>
          <a:p>
            <a:r>
              <a:rPr lang="en-US" dirty="0"/>
              <a:t>Constitution </a:t>
            </a:r>
            <a:r>
              <a:rPr lang="en-US" dirty="0" err="1"/>
              <a:t>matérielle</a:t>
            </a:r>
            <a:r>
              <a:rPr lang="en-US" dirty="0"/>
              <a:t> du support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3883E5B-0B5F-EEF8-9437-37F771F3CA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75" t="2470" r="387" b="5464"/>
          <a:stretch/>
        </p:blipFill>
        <p:spPr>
          <a:xfrm>
            <a:off x="1100922" y="753462"/>
            <a:ext cx="7167710" cy="3676523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21E4F5C-0BB9-F4CB-8883-E83DDEB6994E}"/>
              </a:ext>
            </a:extLst>
          </p:cNvPr>
          <p:cNvCxnSpPr>
            <a:cxnSpLocks/>
          </p:cNvCxnSpPr>
          <p:nvPr/>
        </p:nvCxnSpPr>
        <p:spPr>
          <a:xfrm flipH="1">
            <a:off x="8196370" y="1953928"/>
            <a:ext cx="72262" cy="41963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AF761175-1BAF-85F8-4281-567A4222A966}"/>
              </a:ext>
            </a:extLst>
          </p:cNvPr>
          <p:cNvSpPr txBox="1"/>
          <p:nvPr/>
        </p:nvSpPr>
        <p:spPr>
          <a:xfrm>
            <a:off x="7806380" y="1571887"/>
            <a:ext cx="1319192" cy="383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détecteur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BE1D578-7FFE-504A-17A3-12BB8851C80A}"/>
              </a:ext>
            </a:extLst>
          </p:cNvPr>
          <p:cNvSpPr txBox="1"/>
          <p:nvPr/>
        </p:nvSpPr>
        <p:spPr>
          <a:xfrm>
            <a:off x="0" y="3635395"/>
            <a:ext cx="8905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P-</a:t>
            </a:r>
            <a:r>
              <a:rPr lang="fr-FR" dirty="0" err="1"/>
              <a:t>Preg</a:t>
            </a:r>
            <a:r>
              <a:rPr lang="fr-FR" dirty="0"/>
              <a:t> 50µm</a:t>
            </a:r>
          </a:p>
          <a:p>
            <a:r>
              <a:rPr lang="fr-FR" sz="1400" dirty="0"/>
              <a:t>Couches adhésives, permettent 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Lier les différentes couches du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9227244C-07FB-4A91-3EFD-E509851F55C6}"/>
              </a:ext>
            </a:extLst>
          </p:cNvPr>
          <p:cNvCxnSpPr>
            <a:cxnSpLocks/>
          </p:cNvCxnSpPr>
          <p:nvPr/>
        </p:nvCxnSpPr>
        <p:spPr>
          <a:xfrm flipV="1">
            <a:off x="764038" y="2146434"/>
            <a:ext cx="766379" cy="148896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ACB48C3-BD1F-EF9E-4069-9E88667CE248}"/>
              </a:ext>
            </a:extLst>
          </p:cNvPr>
          <p:cNvCxnSpPr>
            <a:cxnSpLocks/>
          </p:cNvCxnSpPr>
          <p:nvPr/>
        </p:nvCxnSpPr>
        <p:spPr>
          <a:xfrm flipV="1">
            <a:off x="764038" y="2849078"/>
            <a:ext cx="1969537" cy="78631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E8000F8-CC44-2BFD-9BAD-0768E4398E1A}"/>
              </a:ext>
            </a:extLst>
          </p:cNvPr>
          <p:cNvCxnSpPr>
            <a:cxnSpLocks/>
          </p:cNvCxnSpPr>
          <p:nvPr/>
        </p:nvCxnSpPr>
        <p:spPr>
          <a:xfrm flipV="1">
            <a:off x="875368" y="3561347"/>
            <a:ext cx="3003613" cy="16363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819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B78B16-4CDE-F4DF-F873-A46A407963D3}"/>
              </a:ext>
            </a:extLst>
          </p:cNvPr>
          <p:cNvSpPr/>
          <p:nvPr/>
        </p:nvSpPr>
        <p:spPr>
          <a:xfrm>
            <a:off x="7859" y="1952507"/>
            <a:ext cx="9144000" cy="15102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81A5878-508B-8F64-06AB-9477C8815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11/06/2026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D73B22E-62EC-C1D1-EB89-592F82343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r>
              <a:rPr lang="fr-FR" sz="1200" dirty="0"/>
              <a:t>Intégration des détecteurs semi-conducteurs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C60592-FDFC-B429-4713-DE82B9445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9AC7-562C-44FC-8373-68196182093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6F748B9-B91A-B980-C4BF-240664B0F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30" y="111329"/>
            <a:ext cx="5322125" cy="523926"/>
          </a:xfrm>
        </p:spPr>
        <p:txBody>
          <a:bodyPr/>
          <a:lstStyle/>
          <a:p>
            <a:r>
              <a:rPr lang="fr-FR" dirty="0"/>
              <a:t>NECTAR: </a:t>
            </a: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rEaCTions</a:t>
            </a:r>
            <a:r>
              <a:rPr lang="fr-FR" dirty="0"/>
              <a:t> At </a:t>
            </a:r>
            <a:r>
              <a:rPr lang="fr-FR" dirty="0" err="1"/>
              <a:t>storage</a:t>
            </a:r>
            <a:r>
              <a:rPr lang="fr-FR" dirty="0"/>
              <a:t> Rings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283317A7-64AE-9AFA-FB5A-CA8B5A327FC0}"/>
              </a:ext>
            </a:extLst>
          </p:cNvPr>
          <p:cNvSpPr txBox="1">
            <a:spLocks/>
          </p:cNvSpPr>
          <p:nvPr/>
        </p:nvSpPr>
        <p:spPr>
          <a:xfrm>
            <a:off x="-65314" y="2103737"/>
            <a:ext cx="9076266" cy="2386957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fr-FR" sz="14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Mesures de probabilités de désexcitation de noyaux radioactifs</a:t>
            </a:r>
          </a:p>
          <a:p>
            <a:pPr marL="971550" lvl="1" indent="-285750"/>
            <a:r>
              <a:rPr lang="fr-FR" sz="1200" dirty="0"/>
              <a:t>Objectif: Préciser les modèles d’interaction neutron-noyaux </a:t>
            </a:r>
            <a:endParaRPr lang="fr-FR" sz="2000" dirty="0">
              <a:solidFill>
                <a:schemeClr val="bg2">
                  <a:lumMod val="75000"/>
                  <a:lumOff val="25000"/>
                </a:schemeClr>
              </a:solidFill>
            </a:endParaRPr>
          </a:p>
          <a:p>
            <a:pPr marL="285750" indent="-285750"/>
            <a:r>
              <a:rPr lang="fr-FR" sz="14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Méthodologie innovante pour l’obtention des mesures</a:t>
            </a:r>
          </a:p>
          <a:p>
            <a:pPr marL="971550" lvl="1" indent="-285750"/>
            <a:r>
              <a:rPr lang="fr-FR" sz="1200" dirty="0"/>
              <a:t>Contourne tous les obstacles habituels (production et/ou détection d’observables)</a:t>
            </a:r>
          </a:p>
          <a:p>
            <a:pPr marL="971550" lvl="1" indent="-285750"/>
            <a:r>
              <a:rPr lang="fr-FR" sz="1200" dirty="0"/>
              <a:t>Utilisation d’anneaux de stockage d’ions lourds</a:t>
            </a:r>
          </a:p>
          <a:p>
            <a:pPr lvl="1" indent="0">
              <a:buFont typeface="Arial" panose="020B0604020202020204" pitchFamily="34" charset="0"/>
              <a:buNone/>
            </a:pPr>
            <a:endParaRPr lang="fr-FR" sz="1200" dirty="0"/>
          </a:p>
          <a:p>
            <a:pPr marL="285750" indent="-285750"/>
            <a:r>
              <a:rPr lang="fr-FR" sz="14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Instrumentation spécifique à déployer sur l’ESR du Centre de recherche sur les ions lourd (GSI) de  Darmstadt</a:t>
            </a:r>
          </a:p>
          <a:p>
            <a:pPr marL="971550" lvl="1" indent="-285750"/>
            <a:r>
              <a:rPr lang="fr-FR" sz="1200" dirty="0"/>
              <a:t>Mesures de position et d’énergie de particules chargées</a:t>
            </a:r>
          </a:p>
          <a:p>
            <a:pPr marL="971550" lvl="1" indent="-285750"/>
            <a:r>
              <a:rPr lang="fr-FR" sz="1200" dirty="0"/>
              <a:t>Défi technique : </a:t>
            </a:r>
            <a:r>
              <a:rPr lang="fr-FR" sz="1200" b="1" dirty="0"/>
              <a:t>Mesure sous </a:t>
            </a:r>
            <a:r>
              <a:rPr lang="fr-FR" sz="1200" b="1" dirty="0" err="1"/>
              <a:t>ultra-vide</a:t>
            </a:r>
            <a:r>
              <a:rPr lang="fr-FR" sz="1200" b="1" dirty="0"/>
              <a:t> 10</a:t>
            </a:r>
            <a:r>
              <a:rPr lang="fr-FR" sz="1200" b="1" baseline="30000" dirty="0"/>
              <a:t>-12 </a:t>
            </a:r>
            <a:r>
              <a:rPr lang="fr-FR" sz="1200" b="1" dirty="0"/>
              <a:t>mbar</a:t>
            </a:r>
          </a:p>
          <a:p>
            <a:pPr marL="0" indent="0">
              <a:buNone/>
            </a:pPr>
            <a:endParaRPr lang="fr-FR" sz="1200" dirty="0"/>
          </a:p>
        </p:txBody>
      </p:sp>
      <p:pic>
        <p:nvPicPr>
          <p:cNvPr id="8" name="Image 2">
            <a:extLst>
              <a:ext uri="{FF2B5EF4-FFF2-40B4-BE49-F238E27FC236}">
                <a16:creationId xmlns:a16="http://schemas.microsoft.com/office/drawing/2014/main" id="{9989B179-B76A-EFF1-F0BA-EC3DEE918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021" y="2054603"/>
            <a:ext cx="2216120" cy="152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16D5BAC-25A3-53F3-2789-7173DA8D6CEA}"/>
              </a:ext>
            </a:extLst>
          </p:cNvPr>
          <p:cNvSpPr txBox="1"/>
          <p:nvPr/>
        </p:nvSpPr>
        <p:spPr>
          <a:xfrm>
            <a:off x="6718300" y="2367541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0">
              <a:buNone/>
            </a:pPr>
            <a:r>
              <a:rPr lang="fr-FR" sz="1400" dirty="0" err="1">
                <a:solidFill>
                  <a:srgbClr val="FF0000"/>
                </a:solidFill>
                <a:latin typeface="Arial Black" panose="020B0A04020102020204" pitchFamily="34" charset="0"/>
              </a:rPr>
              <a:t>E</a:t>
            </a:r>
            <a:r>
              <a:rPr lang="fr-FR" sz="1400" i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xperimental</a:t>
            </a:r>
            <a:r>
              <a:rPr lang="fr-FR" sz="1400" i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  <a:p>
            <a:pPr lvl="1" indent="0">
              <a:buNone/>
            </a:pPr>
            <a:r>
              <a:rPr lang="fr-FR" sz="1400" dirty="0">
                <a:solidFill>
                  <a:srgbClr val="FF0000"/>
                </a:solidFill>
                <a:latin typeface="Arial Black" panose="020B0A04020102020204" pitchFamily="34" charset="0"/>
              </a:rPr>
              <a:t>S</a:t>
            </a:r>
            <a:r>
              <a:rPr lang="fr-FR" sz="1400" i="1" dirty="0">
                <a:solidFill>
                  <a:srgbClr val="FF0000"/>
                </a:solidFill>
                <a:latin typeface="Arial Black" panose="020B0A04020102020204" pitchFamily="34" charset="0"/>
              </a:rPr>
              <a:t>torage </a:t>
            </a:r>
          </a:p>
          <a:p>
            <a:pPr lvl="1" indent="0">
              <a:buNone/>
            </a:pPr>
            <a:r>
              <a:rPr lang="fr-FR" sz="1400" dirty="0">
                <a:solidFill>
                  <a:srgbClr val="FF0000"/>
                </a:solidFill>
                <a:latin typeface="Arial Black" panose="020B0A04020102020204" pitchFamily="34" charset="0"/>
              </a:rPr>
              <a:t>R</a:t>
            </a:r>
            <a:r>
              <a:rPr lang="fr-FR" sz="1400" i="1" dirty="0">
                <a:solidFill>
                  <a:srgbClr val="FF0000"/>
                </a:solidFill>
                <a:latin typeface="Arial Black" panose="020B0A04020102020204" pitchFamily="34" charset="0"/>
              </a:rPr>
              <a:t>ing </a:t>
            </a:r>
            <a:endParaRPr lang="fr-FR" sz="1400" b="1" i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9DE86D7-1B6F-CB92-53FB-6E185044C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08" y="956813"/>
            <a:ext cx="981031" cy="10018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2EBD0BC-53E0-CE14-63FD-2432ABFE5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339" y="1059775"/>
            <a:ext cx="795956" cy="79595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BF60323-3A5E-3E60-E355-C92678DB2008}"/>
              </a:ext>
            </a:extLst>
          </p:cNvPr>
          <p:cNvSpPr txBox="1"/>
          <p:nvPr/>
        </p:nvSpPr>
        <p:spPr>
          <a:xfrm>
            <a:off x="-65314" y="1403776"/>
            <a:ext cx="75391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Projet porté par B. Jurado@LP2i Bordeaux; Financement « ERC </a:t>
            </a:r>
            <a:r>
              <a:rPr lang="fr-FR" sz="1400" dirty="0" err="1">
                <a:solidFill>
                  <a:schemeClr val="bg2">
                    <a:lumMod val="75000"/>
                    <a:lumOff val="25000"/>
                  </a:schemeClr>
                </a:solidFill>
              </a:rPr>
              <a:t>advanced</a:t>
            </a:r>
            <a:r>
              <a:rPr lang="fr-FR" sz="1400" dirty="0">
                <a:solidFill>
                  <a:schemeClr val="bg2">
                    <a:lumMod val="75000"/>
                    <a:lumOff val="25000"/>
                  </a:schemeClr>
                </a:solidFill>
              </a:rPr>
              <a:t> » 2021-2027, 2,5M€</a:t>
            </a:r>
          </a:p>
        </p:txBody>
      </p:sp>
    </p:spTree>
    <p:extLst>
      <p:ext uri="{BB962C8B-B14F-4D97-AF65-F5344CB8AC3E}">
        <p14:creationId xmlns:p14="http://schemas.microsoft.com/office/powerpoint/2010/main" val="3580581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30" y="111329"/>
            <a:ext cx="7361494" cy="523926"/>
          </a:xfrm>
        </p:spPr>
        <p:txBody>
          <a:bodyPr/>
          <a:lstStyle/>
          <a:p>
            <a:r>
              <a:rPr lang="en-US" dirty="0"/>
              <a:t>Constitution </a:t>
            </a:r>
            <a:r>
              <a:rPr lang="en-US" dirty="0" err="1"/>
              <a:t>matérielle</a:t>
            </a:r>
            <a:r>
              <a:rPr lang="en-US" dirty="0"/>
              <a:t> du support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3883E5B-0B5F-EEF8-9437-37F771F3CA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75" t="2470" r="387" b="5464"/>
          <a:stretch/>
        </p:blipFill>
        <p:spPr>
          <a:xfrm>
            <a:off x="1100922" y="753462"/>
            <a:ext cx="7167710" cy="3676523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21E4F5C-0BB9-F4CB-8883-E83DDEB6994E}"/>
              </a:ext>
            </a:extLst>
          </p:cNvPr>
          <p:cNvCxnSpPr>
            <a:cxnSpLocks/>
          </p:cNvCxnSpPr>
          <p:nvPr/>
        </p:nvCxnSpPr>
        <p:spPr>
          <a:xfrm flipH="1">
            <a:off x="8196370" y="1953928"/>
            <a:ext cx="72262" cy="41963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AF761175-1BAF-85F8-4281-567A4222A966}"/>
              </a:ext>
            </a:extLst>
          </p:cNvPr>
          <p:cNvSpPr txBox="1"/>
          <p:nvPr/>
        </p:nvSpPr>
        <p:spPr>
          <a:xfrm>
            <a:off x="7806380" y="1571887"/>
            <a:ext cx="1319192" cy="383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détecteur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BE1D578-7FFE-504A-17A3-12BB8851C80A}"/>
              </a:ext>
            </a:extLst>
          </p:cNvPr>
          <p:cNvSpPr txBox="1"/>
          <p:nvPr/>
        </p:nvSpPr>
        <p:spPr>
          <a:xfrm>
            <a:off x="0" y="3920057"/>
            <a:ext cx="890584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(50µm </a:t>
            </a:r>
            <a:r>
              <a:rPr lang="fr-FR" dirty="0" err="1"/>
              <a:t>kapton</a:t>
            </a:r>
            <a:r>
              <a:rPr lang="fr-FR" dirty="0"/>
              <a:t> + 18µm Cu)x2 + 25µm </a:t>
            </a:r>
            <a:r>
              <a:rPr lang="fr-FR" dirty="0" err="1"/>
              <a:t>kapton</a:t>
            </a:r>
            <a:endParaRPr lang="fr-FR" dirty="0"/>
          </a:p>
          <a:p>
            <a:r>
              <a:rPr lang="fr-FR" sz="1400" dirty="0"/>
              <a:t>Circuit flexible, 5 couches permettent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L’interconnexion « protégée » entre les pistes verticales du détecteur et les connecteurs de sortie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De plier l’interconnexion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ACB48C3-BD1F-EF9E-4069-9E88667CE248}"/>
              </a:ext>
            </a:extLst>
          </p:cNvPr>
          <p:cNvCxnSpPr>
            <a:cxnSpLocks/>
          </p:cNvCxnSpPr>
          <p:nvPr/>
        </p:nvCxnSpPr>
        <p:spPr>
          <a:xfrm flipV="1">
            <a:off x="1386038" y="3359217"/>
            <a:ext cx="1819175" cy="63526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011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30" y="111329"/>
            <a:ext cx="7361494" cy="523926"/>
          </a:xfrm>
        </p:spPr>
        <p:txBody>
          <a:bodyPr/>
          <a:lstStyle/>
          <a:p>
            <a:r>
              <a:rPr lang="en-US" dirty="0"/>
              <a:t>Constitution </a:t>
            </a:r>
            <a:r>
              <a:rPr lang="en-US" dirty="0" err="1"/>
              <a:t>matérielle</a:t>
            </a:r>
            <a:r>
              <a:rPr lang="en-US" dirty="0"/>
              <a:t> du support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3883E5B-0B5F-EEF8-9437-37F771F3CA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75" t="2470" r="387" b="5464"/>
          <a:stretch/>
        </p:blipFill>
        <p:spPr>
          <a:xfrm>
            <a:off x="1100922" y="609531"/>
            <a:ext cx="7167710" cy="3676523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21E4F5C-0BB9-F4CB-8883-E83DDEB6994E}"/>
              </a:ext>
            </a:extLst>
          </p:cNvPr>
          <p:cNvCxnSpPr>
            <a:cxnSpLocks/>
          </p:cNvCxnSpPr>
          <p:nvPr/>
        </p:nvCxnSpPr>
        <p:spPr>
          <a:xfrm flipH="1">
            <a:off x="8043078" y="1868843"/>
            <a:ext cx="72262" cy="41963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AF761175-1BAF-85F8-4281-567A4222A966}"/>
              </a:ext>
            </a:extLst>
          </p:cNvPr>
          <p:cNvSpPr txBox="1"/>
          <p:nvPr/>
        </p:nvSpPr>
        <p:spPr>
          <a:xfrm>
            <a:off x="7806380" y="1571887"/>
            <a:ext cx="1319192" cy="383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détecteur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BE1D578-7FFE-504A-17A3-12BB8851C80A}"/>
              </a:ext>
            </a:extLst>
          </p:cNvPr>
          <p:cNvSpPr txBox="1"/>
          <p:nvPr/>
        </p:nvSpPr>
        <p:spPr>
          <a:xfrm>
            <a:off x="0" y="3188088"/>
            <a:ext cx="89058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FR4 (</a:t>
            </a:r>
            <a:r>
              <a:rPr lang="fr-FR" dirty="0" err="1"/>
              <a:t>epoxy</a:t>
            </a:r>
            <a:r>
              <a:rPr lang="fr-FR" dirty="0"/>
              <a:t>) 800µm</a:t>
            </a:r>
          </a:p>
          <a:p>
            <a:endParaRPr lang="fr-FR" sz="1400" dirty="0"/>
          </a:p>
          <a:p>
            <a:endParaRPr lang="fr-FR" sz="1400" dirty="0"/>
          </a:p>
          <a:p>
            <a:r>
              <a:rPr lang="fr-FR" sz="1400" dirty="0"/>
              <a:t>Permettent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De protéger les micro-câblages avant et arrière en glissant l’ensemble support/détecteur contre une surface lisse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De visser tout l’ensemble avec des vis à têtes fraisées, « noyées » dans le support pour minimiser la distance détecteur/fenêtre de </a:t>
            </a:r>
            <a:r>
              <a:rPr lang="fr-FR" sz="1400" dirty="0" err="1"/>
              <a:t>pockets</a:t>
            </a:r>
            <a:endParaRPr lang="fr-F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ACB48C3-BD1F-EF9E-4069-9E88667CE248}"/>
              </a:ext>
            </a:extLst>
          </p:cNvPr>
          <p:cNvCxnSpPr>
            <a:cxnSpLocks/>
          </p:cNvCxnSpPr>
          <p:nvPr/>
        </p:nvCxnSpPr>
        <p:spPr>
          <a:xfrm flipH="1" flipV="1">
            <a:off x="1318661" y="1953928"/>
            <a:ext cx="77002" cy="104915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651AC876-EEEE-38CA-99FD-D4EF686BE707}"/>
              </a:ext>
            </a:extLst>
          </p:cNvPr>
          <p:cNvCxnSpPr>
            <a:cxnSpLocks/>
          </p:cNvCxnSpPr>
          <p:nvPr/>
        </p:nvCxnSpPr>
        <p:spPr>
          <a:xfrm>
            <a:off x="1953928" y="3378467"/>
            <a:ext cx="2618072" cy="57593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376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C284B"/>
                </a:solidFill>
                <a:latin typeface="Calibri" panose="020F0502020204030204"/>
              </a:rPr>
              <a:t>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30" y="111329"/>
            <a:ext cx="7361494" cy="523926"/>
          </a:xfrm>
        </p:spPr>
        <p:txBody>
          <a:bodyPr/>
          <a:lstStyle/>
          <a:p>
            <a:r>
              <a:rPr lang="en-US" dirty="0" err="1"/>
              <a:t>Résultat</a:t>
            </a:r>
            <a:r>
              <a:rPr lang="en-US" dirty="0"/>
              <a:t>: Nouveau Micron BB29 (images Micron)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57F260-652E-9843-FB70-52E4A0B28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5" y="875909"/>
            <a:ext cx="4094428" cy="248803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ABB4C05-C700-3F48-73C5-B19800CB6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353" y="824533"/>
            <a:ext cx="4121050" cy="250258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C2B4B28-EEDF-4AD9-C6A8-B6444CA43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013" y="2651375"/>
            <a:ext cx="1965150" cy="190643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33A8086-AF75-FBF4-3319-63AB144287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1" b="26354"/>
          <a:stretch/>
        </p:blipFill>
        <p:spPr>
          <a:xfrm rot="5400000">
            <a:off x="6990142" y="2606484"/>
            <a:ext cx="1854264" cy="194404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3D49D67-C262-6C18-A58E-83EDACCC2EB7}"/>
              </a:ext>
            </a:extLst>
          </p:cNvPr>
          <p:cNvSpPr txBox="1"/>
          <p:nvPr/>
        </p:nvSpPr>
        <p:spPr>
          <a:xfrm>
            <a:off x="383108" y="862859"/>
            <a:ext cx="209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Avant (122 v </a:t>
            </a:r>
            <a:r>
              <a:rPr lang="fr-FR" dirty="0" err="1"/>
              <a:t>strips</a:t>
            </a:r>
            <a:r>
              <a:rPr lang="fr-FR" dirty="0"/>
              <a:t>)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FD55CFA-DD36-4428-2D70-46FF5F5A40F9}"/>
              </a:ext>
            </a:extLst>
          </p:cNvPr>
          <p:cNvSpPr txBox="1"/>
          <p:nvPr/>
        </p:nvSpPr>
        <p:spPr>
          <a:xfrm>
            <a:off x="4385387" y="834976"/>
            <a:ext cx="209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Arrière (40 v </a:t>
            </a:r>
            <a:r>
              <a:rPr lang="fr-FR" dirty="0" err="1"/>
              <a:t>strips</a:t>
            </a:r>
            <a:r>
              <a:rPr lang="fr-FR" dirty="0"/>
              <a:t>)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B00AEF-EF42-742C-D304-BFECA2F1508B}"/>
              </a:ext>
            </a:extLst>
          </p:cNvPr>
          <p:cNvSpPr txBox="1"/>
          <p:nvPr/>
        </p:nvSpPr>
        <p:spPr>
          <a:xfrm>
            <a:off x="1085752" y="3578507"/>
            <a:ext cx="1541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Détail avant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2EB044C-16D3-CB35-C4EF-A9B850B6F8A7}"/>
              </a:ext>
            </a:extLst>
          </p:cNvPr>
          <p:cNvSpPr txBox="1"/>
          <p:nvPr/>
        </p:nvSpPr>
        <p:spPr>
          <a:xfrm>
            <a:off x="5463905" y="3578202"/>
            <a:ext cx="1541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Détail arrière</a:t>
            </a:r>
          </a:p>
        </p:txBody>
      </p:sp>
    </p:spTree>
    <p:extLst>
      <p:ext uri="{BB962C8B-B14F-4D97-AF65-F5344CB8AC3E}">
        <p14:creationId xmlns:p14="http://schemas.microsoft.com/office/powerpoint/2010/main" val="4185366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30" y="111329"/>
            <a:ext cx="7361494" cy="523926"/>
          </a:xfrm>
        </p:spPr>
        <p:txBody>
          <a:bodyPr/>
          <a:lstStyle/>
          <a:p>
            <a:r>
              <a:rPr lang="en-US" dirty="0" err="1"/>
              <a:t>Intégration</a:t>
            </a:r>
            <a:r>
              <a:rPr lang="en-US" dirty="0"/>
              <a:t> dans la pocket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E5A13DF-BE8F-DF80-058F-564FDD286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85" y="819039"/>
            <a:ext cx="3853467" cy="208331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30B6EED-499D-78F8-2231-DCD78D3F6E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1" y="2902356"/>
            <a:ext cx="3671077" cy="217072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57C7281-2FF5-020B-FF1C-F0C55D2A84D9}"/>
              </a:ext>
            </a:extLst>
          </p:cNvPr>
          <p:cNvSpPr txBox="1"/>
          <p:nvPr/>
        </p:nvSpPr>
        <p:spPr>
          <a:xfrm>
            <a:off x="0" y="1533948"/>
            <a:ext cx="3323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Interface mécanique détecteur/</a:t>
            </a:r>
            <a:r>
              <a:rPr lang="fr-FR" sz="1200" dirty="0" err="1"/>
              <a:t>pocket</a:t>
            </a:r>
            <a:r>
              <a:rPr lang="fr-FR" sz="1200" dirty="0"/>
              <a:t> du LP2iB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54DFA7C-DD17-B4E1-0B3C-31BB94D9FE79}"/>
              </a:ext>
            </a:extLst>
          </p:cNvPr>
          <p:cNvSpPr txBox="1"/>
          <p:nvPr/>
        </p:nvSpPr>
        <p:spPr>
          <a:xfrm>
            <a:off x="32719" y="2717902"/>
            <a:ext cx="3323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Interface détecteur/électronique du LP2iB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4262B1B-EB15-F7D7-1DD5-8F1C00C490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2" t="8403" r="499" b="15478"/>
          <a:stretch/>
        </p:blipFill>
        <p:spPr>
          <a:xfrm>
            <a:off x="4775262" y="1291277"/>
            <a:ext cx="3821680" cy="313024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E4409FE-36D3-01E9-3CA1-457BD963CAB4}"/>
              </a:ext>
            </a:extLst>
          </p:cNvPr>
          <p:cNvSpPr txBox="1"/>
          <p:nvPr/>
        </p:nvSpPr>
        <p:spPr>
          <a:xfrm>
            <a:off x="5696498" y="1014278"/>
            <a:ext cx="2224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Intégration à l’ESR</a:t>
            </a:r>
          </a:p>
        </p:txBody>
      </p:sp>
    </p:spTree>
    <p:extLst>
      <p:ext uri="{BB962C8B-B14F-4D97-AF65-F5344CB8AC3E}">
        <p14:creationId xmlns:p14="http://schemas.microsoft.com/office/powerpoint/2010/main" val="2289527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C284B"/>
                </a:solidFill>
                <a:latin typeface="Calibri" panose="020F0502020204030204"/>
              </a:rPr>
              <a:t>10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30" y="111329"/>
            <a:ext cx="7361494" cy="523926"/>
          </a:xfrm>
        </p:spPr>
        <p:txBody>
          <a:bodyPr/>
          <a:lstStyle/>
          <a:p>
            <a:r>
              <a:rPr lang="en-US" dirty="0" err="1"/>
              <a:t>Méthodologie</a:t>
            </a:r>
            <a:r>
              <a:rPr lang="en-US" dirty="0"/>
              <a:t> </a:t>
            </a:r>
            <a:r>
              <a:rPr lang="en-US" dirty="0" err="1"/>
              <a:t>identique</a:t>
            </a:r>
            <a:r>
              <a:rPr lang="en-US" dirty="0"/>
              <a:t> pour le telescope prototype &amp;… 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3CE6C2E-989E-95C6-257D-25E54D328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64" y="776016"/>
            <a:ext cx="7714669" cy="40444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C21C505-9BCC-A529-35FA-51DB7639D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712" y="780549"/>
            <a:ext cx="1141476" cy="31470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E2D1CA4-7BA0-DFBF-72F5-907FBF6DE4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6" t="4637" r="57226" b="9715"/>
          <a:stretch/>
        </p:blipFill>
        <p:spPr>
          <a:xfrm>
            <a:off x="7936774" y="2136384"/>
            <a:ext cx="1058403" cy="198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43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4F8852A2-DE96-1298-A53E-D7AF8B3D61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1012"/>
          <a:stretch/>
        </p:blipFill>
        <p:spPr>
          <a:xfrm>
            <a:off x="135228" y="3222394"/>
            <a:ext cx="3492000" cy="199681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3B07154-8576-CAD7-99A1-CC1B88B20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28" y="485748"/>
            <a:ext cx="3491851" cy="2122098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C284B"/>
                </a:solidFill>
                <a:latin typeface="Calibri" panose="020F0502020204030204"/>
              </a:rPr>
              <a:t>11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90" y="36746"/>
            <a:ext cx="7361494" cy="523926"/>
          </a:xfrm>
        </p:spPr>
        <p:txBody>
          <a:bodyPr/>
          <a:lstStyle/>
          <a:p>
            <a:r>
              <a:rPr lang="en-US" dirty="0"/>
              <a:t>… pour les premiers </a:t>
            </a:r>
            <a:r>
              <a:rPr lang="en-US" dirty="0" err="1"/>
              <a:t>détecteurs</a:t>
            </a:r>
            <a:r>
              <a:rPr lang="en-US" dirty="0"/>
              <a:t> de fission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C21C505-9BCC-A529-35FA-51DB7639D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995" y="826492"/>
            <a:ext cx="1141476" cy="31470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BCB0E2B-510A-17BA-13A5-F2A03B56C5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88" y="1305620"/>
            <a:ext cx="6140667" cy="328749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B5296C3-37D2-93B5-5255-AE4C8121B59B}"/>
              </a:ext>
            </a:extLst>
          </p:cNvPr>
          <p:cNvSpPr txBox="1"/>
          <p:nvPr/>
        </p:nvSpPr>
        <p:spPr>
          <a:xfrm>
            <a:off x="219779" y="2247218"/>
            <a:ext cx="141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Micron BB36 pour Nectar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7719B4D-0F9E-2F89-B874-11B832F67D67}"/>
              </a:ext>
            </a:extLst>
          </p:cNvPr>
          <p:cNvSpPr txBox="1"/>
          <p:nvPr/>
        </p:nvSpPr>
        <p:spPr>
          <a:xfrm>
            <a:off x="339245" y="1921679"/>
            <a:ext cx="1971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(image Micron)</a:t>
            </a:r>
          </a:p>
        </p:txBody>
      </p:sp>
    </p:spTree>
    <p:extLst>
      <p:ext uri="{BB962C8B-B14F-4D97-AF65-F5344CB8AC3E}">
        <p14:creationId xmlns:p14="http://schemas.microsoft.com/office/powerpoint/2010/main" val="3215072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C284B"/>
                </a:solidFill>
                <a:latin typeface="Calibri" panose="020F0502020204030204"/>
              </a:rPr>
              <a:t>12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90" y="36746"/>
            <a:ext cx="7468386" cy="523926"/>
          </a:xfrm>
        </p:spPr>
        <p:txBody>
          <a:bodyPr/>
          <a:lstStyle/>
          <a:p>
            <a:r>
              <a:rPr lang="en-US" dirty="0"/>
              <a:t>Cellules </a:t>
            </a:r>
            <a:r>
              <a:rPr lang="en-US" dirty="0" err="1"/>
              <a:t>photovoltaïques</a:t>
            </a:r>
            <a:r>
              <a:rPr lang="en-US" dirty="0"/>
              <a:t> pour la detection de fragments de fission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87C3B053-A3E0-7B17-5EB0-A0E9D5F69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36" y="795096"/>
            <a:ext cx="7818611" cy="3962438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259ECFA4-C4B1-24A7-26FA-89C5CE1FE15C}"/>
              </a:ext>
            </a:extLst>
          </p:cNvPr>
          <p:cNvSpPr txBox="1"/>
          <p:nvPr/>
        </p:nvSpPr>
        <p:spPr>
          <a:xfrm>
            <a:off x="5317741" y="4482897"/>
            <a:ext cx="1797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5799D4"/>
                </a:solidFill>
              </a:rPr>
              <a:t>Bus-bar</a:t>
            </a:r>
            <a:endParaRPr lang="en-US" sz="1200" dirty="0">
              <a:solidFill>
                <a:srgbClr val="5799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137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C284B"/>
                </a:solidFill>
                <a:latin typeface="Calibri" panose="020F0502020204030204"/>
              </a:rPr>
              <a:t>13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90" y="36746"/>
            <a:ext cx="7468386" cy="523926"/>
          </a:xfrm>
        </p:spPr>
        <p:txBody>
          <a:bodyPr/>
          <a:lstStyle/>
          <a:p>
            <a:r>
              <a:rPr lang="en-US" dirty="0" err="1"/>
              <a:t>Quel</a:t>
            </a:r>
            <a:r>
              <a:rPr lang="en-US" dirty="0"/>
              <a:t> </a:t>
            </a:r>
            <a:r>
              <a:rPr lang="en-US" dirty="0" err="1"/>
              <a:t>besoin</a:t>
            </a:r>
            <a:r>
              <a:rPr lang="en-US" dirty="0"/>
              <a:t> </a:t>
            </a:r>
            <a:r>
              <a:rPr lang="en-US" dirty="0" err="1"/>
              <a:t>d’integration</a:t>
            </a:r>
            <a:r>
              <a:rPr lang="en-US" dirty="0"/>
              <a:t> pour </a:t>
            </a:r>
            <a:r>
              <a:rPr lang="en-US" dirty="0" err="1"/>
              <a:t>nxm</a:t>
            </a:r>
            <a:r>
              <a:rPr lang="en-US" dirty="0"/>
              <a:t> cellules?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ECF76F-2487-7B64-2612-F926BDE38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72" y="629787"/>
            <a:ext cx="8113300" cy="416039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656E2A5-3CE1-A9BE-5968-350DD865C8AA}"/>
              </a:ext>
            </a:extLst>
          </p:cNvPr>
          <p:cNvSpPr txBox="1"/>
          <p:nvPr/>
        </p:nvSpPr>
        <p:spPr>
          <a:xfrm>
            <a:off x="4385387" y="4133874"/>
            <a:ext cx="351322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err="1"/>
              <a:t>Outgassing</a:t>
            </a:r>
            <a:r>
              <a:rPr lang="fr-FR" sz="1200" dirty="0"/>
              <a:t> rate (6.6± 2.3).10 </a:t>
            </a:r>
            <a:r>
              <a:rPr lang="fr-FR" sz="1200" baseline="30000" dirty="0"/>
              <a:t>-12 </a:t>
            </a:r>
            <a:r>
              <a:rPr lang="fr-FR" sz="1200" dirty="0" err="1"/>
              <a:t>mbar.l</a:t>
            </a:r>
            <a:r>
              <a:rPr lang="fr-FR" sz="1200" dirty="0"/>
              <a:t> / s.cm</a:t>
            </a:r>
            <a:r>
              <a:rPr lang="fr-FR" sz="1200" baseline="3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08690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C284B"/>
                </a:solidFill>
                <a:latin typeface="Calibri" panose="020F0502020204030204"/>
              </a:rPr>
              <a:t>14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90" y="36746"/>
            <a:ext cx="7468386" cy="523926"/>
          </a:xfrm>
        </p:spPr>
        <p:txBody>
          <a:bodyPr/>
          <a:lstStyle/>
          <a:p>
            <a:r>
              <a:rPr lang="en-US" dirty="0" err="1"/>
              <a:t>Développement</a:t>
            </a:r>
            <a:r>
              <a:rPr lang="en-US" dirty="0"/>
              <a:t> d’un prototype pour test à </a:t>
            </a:r>
            <a:r>
              <a:rPr lang="en-US" dirty="0" err="1"/>
              <a:t>l’ESR</a:t>
            </a:r>
            <a:r>
              <a:rPr lang="en-US" dirty="0"/>
              <a:t> (1/2)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58ACF4BD-67BD-F148-2143-A630CC362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703"/>
            <a:ext cx="9144000" cy="403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46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322900E-9479-45F0-F788-81B07780F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46" y="560672"/>
            <a:ext cx="7730246" cy="423133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C284B"/>
                </a:solidFill>
                <a:latin typeface="Calibri" panose="020F0502020204030204"/>
              </a:rPr>
              <a:t>15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F479BFB-0718-8C02-B255-AA8559CF8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90" y="36746"/>
            <a:ext cx="7468386" cy="523926"/>
          </a:xfrm>
        </p:spPr>
        <p:txBody>
          <a:bodyPr/>
          <a:lstStyle/>
          <a:p>
            <a:r>
              <a:rPr lang="en-US" dirty="0" err="1"/>
              <a:t>Développement</a:t>
            </a:r>
            <a:r>
              <a:rPr lang="en-US" dirty="0"/>
              <a:t> d’un prototype pour test à </a:t>
            </a:r>
            <a:r>
              <a:rPr lang="en-US" dirty="0" err="1"/>
              <a:t>l’ESR</a:t>
            </a:r>
            <a:r>
              <a:rPr lang="en-US" dirty="0"/>
              <a:t> (2/2)</a:t>
            </a:r>
          </a:p>
        </p:txBody>
      </p:sp>
    </p:spTree>
    <p:extLst>
      <p:ext uri="{BB962C8B-B14F-4D97-AF65-F5344CB8AC3E}">
        <p14:creationId xmlns:p14="http://schemas.microsoft.com/office/powerpoint/2010/main" val="3685824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088" y="1114887"/>
            <a:ext cx="5880932" cy="16341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9AC7-562C-44FC-8373-68196182093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004030" y="111329"/>
            <a:ext cx="7361494" cy="523926"/>
          </a:xfrm>
        </p:spPr>
        <p:txBody>
          <a:bodyPr/>
          <a:lstStyle/>
          <a:p>
            <a:r>
              <a:rPr lang="fr-FR" dirty="0"/>
              <a:t>Une solution « générique » pour préserver l’</a:t>
            </a:r>
            <a:r>
              <a:rPr lang="fr-FR" dirty="0" err="1"/>
              <a:t>ultra-vide</a:t>
            </a:r>
            <a:r>
              <a:rPr lang="fr-FR" dirty="0"/>
              <a:t>:</a:t>
            </a:r>
            <a:br>
              <a:rPr lang="fr-FR" dirty="0"/>
            </a:br>
            <a:r>
              <a:rPr lang="fr-FR" dirty="0"/>
              <a:t>Placer les détecteurs dans des « </a:t>
            </a:r>
            <a:r>
              <a:rPr lang="fr-FR" dirty="0" err="1"/>
              <a:t>pockets</a:t>
            </a:r>
            <a:r>
              <a:rPr lang="fr-FR" dirty="0"/>
              <a:t> »</a:t>
            </a:r>
            <a:endParaRPr lang="en-US" dirty="0"/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6505119" y="2429053"/>
            <a:ext cx="164721" cy="33902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5262766" y="2729012"/>
            <a:ext cx="2156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2"/>
                </a:solidFill>
              </a:rPr>
              <a:t>Bride </a:t>
            </a:r>
            <a:r>
              <a:rPr lang="fr-FR" sz="1200" b="1" dirty="0" err="1">
                <a:solidFill>
                  <a:schemeClr val="bg2"/>
                </a:solidFill>
              </a:rPr>
              <a:t>conflat</a:t>
            </a:r>
            <a:r>
              <a:rPr lang="fr-FR" sz="1200" b="1" dirty="0">
                <a:solidFill>
                  <a:schemeClr val="bg2"/>
                </a:solidFill>
              </a:rPr>
              <a:t> (CF) DN100</a:t>
            </a:r>
          </a:p>
        </p:txBody>
      </p:sp>
      <p:cxnSp>
        <p:nvCxnSpPr>
          <p:cNvPr id="21" name="Connecteur droit 20"/>
          <p:cNvCxnSpPr/>
          <p:nvPr/>
        </p:nvCxnSpPr>
        <p:spPr>
          <a:xfrm>
            <a:off x="6887322" y="808202"/>
            <a:ext cx="0" cy="2232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6914318" y="719143"/>
            <a:ext cx="75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FF0000"/>
                </a:solidFill>
              </a:rPr>
              <a:t>Air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767468" y="738233"/>
            <a:ext cx="114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FF0000"/>
                </a:solidFill>
              </a:rPr>
              <a:t>Ultravide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r>
              <a:rPr lang="en-US" dirty="0"/>
              <a:t>11/06/2026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r>
              <a:rPr lang="fr-FR" sz="1200" dirty="0"/>
              <a:t>Intégration des détecteurs semi-conducteurs</a:t>
            </a:r>
            <a:endParaRPr lang="en-US" dirty="0"/>
          </a:p>
        </p:txBody>
      </p:sp>
      <p:sp>
        <p:nvSpPr>
          <p:cNvPr id="2" name="Organigramme : Processus 6">
            <a:extLst>
              <a:ext uri="{FF2B5EF4-FFF2-40B4-BE49-F238E27FC236}">
                <a16:creationId xmlns:a16="http://schemas.microsoft.com/office/drawing/2014/main" id="{4460A0FA-3A7B-2D64-13D7-F8AEB1DFDCED}"/>
              </a:ext>
            </a:extLst>
          </p:cNvPr>
          <p:cNvSpPr/>
          <p:nvPr/>
        </p:nvSpPr>
        <p:spPr>
          <a:xfrm>
            <a:off x="549835" y="1066302"/>
            <a:ext cx="3686185" cy="3131671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cteur droit avec flèche 10"/>
          <p:cNvCxnSpPr>
            <a:cxnSpLocks/>
          </p:cNvCxnSpPr>
          <p:nvPr/>
        </p:nvCxnSpPr>
        <p:spPr>
          <a:xfrm flipV="1">
            <a:off x="4071216" y="2296657"/>
            <a:ext cx="260329" cy="60426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218745" y="3044191"/>
            <a:ext cx="2156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2"/>
                </a:solidFill>
              </a:rPr>
              <a:t>Tube en inox 316L 60x40mm²</a:t>
            </a:r>
          </a:p>
        </p:txBody>
      </p:sp>
    </p:spTree>
    <p:extLst>
      <p:ext uri="{BB962C8B-B14F-4D97-AF65-F5344CB8AC3E}">
        <p14:creationId xmlns:p14="http://schemas.microsoft.com/office/powerpoint/2010/main" val="266051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C284B"/>
                </a:solidFill>
                <a:latin typeface="Calibri" panose="020F0502020204030204"/>
              </a:rPr>
              <a:t>16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90" y="36746"/>
            <a:ext cx="7468386" cy="523926"/>
          </a:xfrm>
        </p:spPr>
        <p:txBody>
          <a:bodyPr/>
          <a:lstStyle/>
          <a:p>
            <a:r>
              <a:rPr lang="fr-FR" dirty="0"/>
              <a:t>Dimensionnement</a:t>
            </a:r>
            <a:r>
              <a:rPr lang="en-US" dirty="0"/>
              <a:t> (1/4)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3D56AF-8560-10AA-A153-9AB246B3B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797" y="818774"/>
            <a:ext cx="5321971" cy="38340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642FDE8-6BA9-A6D9-77A0-2269350D519B}"/>
              </a:ext>
            </a:extLst>
          </p:cNvPr>
          <p:cNvSpPr txBox="1"/>
          <p:nvPr/>
        </p:nvSpPr>
        <p:spPr>
          <a:xfrm>
            <a:off x="167425" y="1043189"/>
            <a:ext cx="978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C284B"/>
                </a:solidFill>
              </a:rPr>
              <a:t>Format</a:t>
            </a:r>
          </a:p>
        </p:txBody>
      </p:sp>
    </p:spTree>
    <p:extLst>
      <p:ext uri="{BB962C8B-B14F-4D97-AF65-F5344CB8AC3E}">
        <p14:creationId xmlns:p14="http://schemas.microsoft.com/office/powerpoint/2010/main" val="528316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C284B"/>
                </a:solidFill>
                <a:latin typeface="Calibri" panose="020F0502020204030204"/>
              </a:rPr>
              <a:t>16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0F53A3E-D547-AE76-F4A5-354751B73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90" y="36746"/>
            <a:ext cx="7468386" cy="523926"/>
          </a:xfrm>
        </p:spPr>
        <p:txBody>
          <a:bodyPr/>
          <a:lstStyle/>
          <a:p>
            <a:r>
              <a:rPr lang="en-US" dirty="0" err="1"/>
              <a:t>Dimensionnement</a:t>
            </a:r>
            <a:r>
              <a:rPr lang="en-US" dirty="0"/>
              <a:t> (2/4)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FAA40B6-151C-02AA-37AA-754049E6F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2" t="1837" r="22324" b="2508"/>
          <a:stretch/>
        </p:blipFill>
        <p:spPr>
          <a:xfrm>
            <a:off x="2085848" y="744185"/>
            <a:ext cx="4599077" cy="390867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B4D0EF7-7293-0B1B-C989-E1DBD606369C}"/>
              </a:ext>
            </a:extLst>
          </p:cNvPr>
          <p:cNvSpPr txBox="1"/>
          <p:nvPr/>
        </p:nvSpPr>
        <p:spPr>
          <a:xfrm>
            <a:off x="167425" y="1043189"/>
            <a:ext cx="978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C284B"/>
                </a:solidFill>
              </a:rPr>
              <a:t>Fixation</a:t>
            </a:r>
          </a:p>
        </p:txBody>
      </p:sp>
    </p:spTree>
    <p:extLst>
      <p:ext uri="{BB962C8B-B14F-4D97-AF65-F5344CB8AC3E}">
        <p14:creationId xmlns:p14="http://schemas.microsoft.com/office/powerpoint/2010/main" val="3128704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C284B"/>
                </a:solidFill>
                <a:latin typeface="Calibri" panose="020F0502020204030204"/>
              </a:rPr>
              <a:t>16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57A5592-BECE-3CB0-B71E-9981194E5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90" y="36746"/>
            <a:ext cx="7468386" cy="523926"/>
          </a:xfrm>
        </p:spPr>
        <p:txBody>
          <a:bodyPr/>
          <a:lstStyle/>
          <a:p>
            <a:r>
              <a:rPr lang="en-US" dirty="0" err="1"/>
              <a:t>Dimensionnement</a:t>
            </a:r>
            <a:r>
              <a:rPr lang="en-US" dirty="0"/>
              <a:t> (3/4)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41655AE-A8B0-D47F-202B-BA21223D9888}"/>
              </a:ext>
            </a:extLst>
          </p:cNvPr>
          <p:cNvSpPr txBox="1"/>
          <p:nvPr/>
        </p:nvSpPr>
        <p:spPr>
          <a:xfrm>
            <a:off x="167425" y="1043189"/>
            <a:ext cx="120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C284B"/>
                </a:solidFill>
              </a:rPr>
              <a:t>Empreinte connecteur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9049087-11DE-9822-D3B7-44CC6BE5B7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7" t="1882" r="22760" b="1760"/>
          <a:stretch/>
        </p:blipFill>
        <p:spPr>
          <a:xfrm>
            <a:off x="2485092" y="730643"/>
            <a:ext cx="4173816" cy="402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87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C284B"/>
                </a:solidFill>
                <a:latin typeface="Calibri" panose="020F0502020204030204"/>
              </a:rPr>
              <a:t>16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ED4B006C-16D1-AD75-CAFD-FF41952F9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90" y="36746"/>
            <a:ext cx="7468386" cy="523926"/>
          </a:xfrm>
        </p:spPr>
        <p:txBody>
          <a:bodyPr/>
          <a:lstStyle/>
          <a:p>
            <a:r>
              <a:rPr lang="en-US" dirty="0" err="1"/>
              <a:t>Dimensionnement</a:t>
            </a:r>
            <a:r>
              <a:rPr lang="en-US" dirty="0"/>
              <a:t> (4/4)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8652102-03DD-393F-E7D4-08CBA276E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7" t="2296" r="20437" b="2049"/>
          <a:stretch/>
        </p:blipFill>
        <p:spPr>
          <a:xfrm>
            <a:off x="2508894" y="1010685"/>
            <a:ext cx="4445778" cy="364217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7D47C99-E1EB-1E25-9639-0423182F4255}"/>
              </a:ext>
            </a:extLst>
          </p:cNvPr>
          <p:cNvSpPr txBox="1"/>
          <p:nvPr/>
        </p:nvSpPr>
        <p:spPr>
          <a:xfrm>
            <a:off x="167425" y="1043189"/>
            <a:ext cx="1964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C284B"/>
                </a:solidFill>
              </a:rPr>
              <a:t>Position des cellules </a:t>
            </a:r>
          </a:p>
        </p:txBody>
      </p:sp>
    </p:spTree>
    <p:extLst>
      <p:ext uri="{BB962C8B-B14F-4D97-AF65-F5344CB8AC3E}">
        <p14:creationId xmlns:p14="http://schemas.microsoft.com/office/powerpoint/2010/main" val="1108226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C284B"/>
                </a:solidFill>
                <a:latin typeface="Calibri" panose="020F0502020204030204"/>
              </a:rPr>
              <a:t>17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90" y="36746"/>
            <a:ext cx="7468386" cy="523926"/>
          </a:xfrm>
        </p:spPr>
        <p:txBody>
          <a:bodyPr/>
          <a:lstStyle/>
          <a:p>
            <a:r>
              <a:rPr lang="en-US" dirty="0"/>
              <a:t>Composition de </a:t>
            </a:r>
            <a:r>
              <a:rPr lang="en-US" dirty="0" err="1"/>
              <a:t>l’assemblage</a:t>
            </a:r>
            <a:endParaRPr lang="en-US" dirty="0"/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9B53F3D0-2AB6-EF78-366F-87B4CDA85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69" y="947983"/>
            <a:ext cx="6554788" cy="370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27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C284B"/>
                </a:solidFill>
                <a:latin typeface="Calibri" panose="020F0502020204030204"/>
              </a:rPr>
              <a:t>18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90" y="36746"/>
            <a:ext cx="7468386" cy="523926"/>
          </a:xfrm>
        </p:spPr>
        <p:txBody>
          <a:bodyPr/>
          <a:lstStyle/>
          <a:p>
            <a:r>
              <a:rPr lang="en-US" dirty="0"/>
              <a:t>Description du process (PCB workshop du CERN)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6CD585-C908-89F7-FC0D-A3770FB68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92" y="1132199"/>
            <a:ext cx="7406158" cy="321858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1FAB13-4185-4EDF-DC9A-8D82E06DCC1E}"/>
              </a:ext>
            </a:extLst>
          </p:cNvPr>
          <p:cNvSpPr txBox="1"/>
          <p:nvPr/>
        </p:nvSpPr>
        <p:spPr>
          <a:xfrm>
            <a:off x="167425" y="1043189"/>
            <a:ext cx="2511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C284B"/>
                </a:solidFill>
              </a:rPr>
              <a:t>1) Collage L4 sur L6/L7</a:t>
            </a:r>
          </a:p>
        </p:txBody>
      </p:sp>
    </p:spTree>
    <p:extLst>
      <p:ext uri="{BB962C8B-B14F-4D97-AF65-F5344CB8AC3E}">
        <p14:creationId xmlns:p14="http://schemas.microsoft.com/office/powerpoint/2010/main" val="3212628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C284B"/>
                </a:solidFill>
                <a:latin typeface="Calibri" panose="020F0502020204030204"/>
              </a:rPr>
              <a:t>18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D7EBEFC-720B-4AC2-C958-1004B94BD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90" y="36746"/>
            <a:ext cx="7468386" cy="523926"/>
          </a:xfrm>
        </p:spPr>
        <p:txBody>
          <a:bodyPr/>
          <a:lstStyle/>
          <a:p>
            <a:r>
              <a:rPr lang="en-US" dirty="0"/>
              <a:t>Description du process (PCB workshop du CERN)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695CC35-0DE8-EB72-35C1-E3296395F4D1}"/>
              </a:ext>
            </a:extLst>
          </p:cNvPr>
          <p:cNvSpPr txBox="1"/>
          <p:nvPr/>
        </p:nvSpPr>
        <p:spPr>
          <a:xfrm>
            <a:off x="167425" y="1043189"/>
            <a:ext cx="2511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C284B"/>
                </a:solidFill>
              </a:rPr>
              <a:t>2) Collage cellules dans le cadre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3F8975B-FDA4-7656-EC18-E7BFADBA7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732" y="1344612"/>
            <a:ext cx="6583245" cy="320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94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>
            <a:extLst>
              <a:ext uri="{FF2B5EF4-FFF2-40B4-BE49-F238E27FC236}">
                <a16:creationId xmlns:a16="http://schemas.microsoft.com/office/drawing/2014/main" id="{78F2410C-D468-7FEA-81FF-D4E10AC0A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40" y="1113018"/>
            <a:ext cx="7391583" cy="358681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C284B"/>
                </a:solidFill>
                <a:latin typeface="Calibri" panose="020F0502020204030204"/>
              </a:rPr>
              <a:t>18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D7EBEFC-720B-4AC2-C958-1004B94BD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90" y="36746"/>
            <a:ext cx="7468386" cy="523926"/>
          </a:xfrm>
        </p:spPr>
        <p:txBody>
          <a:bodyPr/>
          <a:lstStyle/>
          <a:p>
            <a:r>
              <a:rPr lang="en-US" dirty="0"/>
              <a:t>Description du process (PCB workshop du CERN)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695CC35-0DE8-EB72-35C1-E3296395F4D1}"/>
              </a:ext>
            </a:extLst>
          </p:cNvPr>
          <p:cNvSpPr txBox="1"/>
          <p:nvPr/>
        </p:nvSpPr>
        <p:spPr>
          <a:xfrm>
            <a:off x="167425" y="1043189"/>
            <a:ext cx="4159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C284B"/>
                </a:solidFill>
              </a:rPr>
              <a:t>3) Collage L1+L2 sur l’empilement précédent</a:t>
            </a:r>
          </a:p>
        </p:txBody>
      </p:sp>
    </p:spTree>
    <p:extLst>
      <p:ext uri="{BB962C8B-B14F-4D97-AF65-F5344CB8AC3E}">
        <p14:creationId xmlns:p14="http://schemas.microsoft.com/office/powerpoint/2010/main" val="24967458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C284B"/>
                </a:solidFill>
                <a:latin typeface="Calibri" panose="020F0502020204030204"/>
              </a:rPr>
              <a:t>18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D7EBEFC-720B-4AC2-C958-1004B94BD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90" y="36746"/>
            <a:ext cx="7468386" cy="523926"/>
          </a:xfrm>
        </p:spPr>
        <p:txBody>
          <a:bodyPr/>
          <a:lstStyle/>
          <a:p>
            <a:r>
              <a:rPr lang="en-US" dirty="0"/>
              <a:t>Description du process (PCB workshop du CERN)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695CC35-0DE8-EB72-35C1-E3296395F4D1}"/>
              </a:ext>
            </a:extLst>
          </p:cNvPr>
          <p:cNvSpPr txBox="1"/>
          <p:nvPr/>
        </p:nvSpPr>
        <p:spPr>
          <a:xfrm>
            <a:off x="167425" y="1043189"/>
            <a:ext cx="2511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C284B"/>
                </a:solidFill>
              </a:rPr>
              <a:t>4) Perçage laser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FB2BED25-D098-625B-6099-030C95641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91" y="653889"/>
            <a:ext cx="6589951" cy="4103645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B8466C94-65FC-EF18-8E0E-EA52B89CFDAE}"/>
              </a:ext>
            </a:extLst>
          </p:cNvPr>
          <p:cNvSpPr txBox="1"/>
          <p:nvPr/>
        </p:nvSpPr>
        <p:spPr>
          <a:xfrm>
            <a:off x="4080456" y="950890"/>
            <a:ext cx="2511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C284B"/>
                </a:solidFill>
              </a:rPr>
              <a:t>5) Métallisation des perçages</a:t>
            </a:r>
          </a:p>
        </p:txBody>
      </p:sp>
    </p:spTree>
    <p:extLst>
      <p:ext uri="{BB962C8B-B14F-4D97-AF65-F5344CB8AC3E}">
        <p14:creationId xmlns:p14="http://schemas.microsoft.com/office/powerpoint/2010/main" val="4020071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C284B"/>
                </a:solidFill>
                <a:latin typeface="Calibri" panose="020F0502020204030204"/>
              </a:rPr>
              <a:t>18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D7EBEFC-720B-4AC2-C958-1004B94BD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90" y="36746"/>
            <a:ext cx="7468386" cy="523926"/>
          </a:xfrm>
        </p:spPr>
        <p:txBody>
          <a:bodyPr/>
          <a:lstStyle/>
          <a:p>
            <a:r>
              <a:rPr lang="en-US" dirty="0"/>
              <a:t>Description du process (PCB workshop du CERN)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695CC35-0DE8-EB72-35C1-E3296395F4D1}"/>
              </a:ext>
            </a:extLst>
          </p:cNvPr>
          <p:cNvSpPr txBox="1"/>
          <p:nvPr/>
        </p:nvSpPr>
        <p:spPr>
          <a:xfrm>
            <a:off x="167425" y="1043189"/>
            <a:ext cx="3966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C284B"/>
                </a:solidFill>
              </a:rPr>
              <a:t>6) Remplissage des traversées vers les cellules à la colle argent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A003294-3702-EFB9-A765-3B16EE343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26" y="791207"/>
            <a:ext cx="6898522" cy="410364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2E3CB75-98CA-B5CB-0660-487955FE549E}"/>
              </a:ext>
            </a:extLst>
          </p:cNvPr>
          <p:cNvSpPr txBox="1"/>
          <p:nvPr/>
        </p:nvSpPr>
        <p:spPr>
          <a:xfrm>
            <a:off x="4292958" y="1023350"/>
            <a:ext cx="3966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C284B"/>
                </a:solidFill>
              </a:rPr>
              <a:t>7) Gravure des </a:t>
            </a:r>
            <a:r>
              <a:rPr lang="fr-FR" sz="1400" b="1" dirty="0" err="1">
                <a:solidFill>
                  <a:srgbClr val="0C284B"/>
                </a:solidFill>
              </a:rPr>
              <a:t>mofifs</a:t>
            </a:r>
            <a:r>
              <a:rPr lang="fr-FR" sz="1400" b="1" dirty="0">
                <a:solidFill>
                  <a:srgbClr val="0C284B"/>
                </a:solidFill>
              </a:rPr>
              <a:t> cuivre d’interconnexion</a:t>
            </a:r>
          </a:p>
        </p:txBody>
      </p:sp>
    </p:spTree>
    <p:extLst>
      <p:ext uri="{BB962C8B-B14F-4D97-AF65-F5344CB8AC3E}">
        <p14:creationId xmlns:p14="http://schemas.microsoft.com/office/powerpoint/2010/main" val="3804806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088" y="1114887"/>
            <a:ext cx="5880932" cy="16341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6505119" y="2429053"/>
            <a:ext cx="164721" cy="33902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stCxn id="17" idx="3"/>
          </p:cNvCxnSpPr>
          <p:nvPr/>
        </p:nvCxnSpPr>
        <p:spPr>
          <a:xfrm flipV="1">
            <a:off x="4071216" y="2296657"/>
            <a:ext cx="260329" cy="60426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5262766" y="2729012"/>
            <a:ext cx="2156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2"/>
                </a:solidFill>
              </a:rPr>
              <a:t>Bride </a:t>
            </a:r>
            <a:r>
              <a:rPr lang="fr-FR" sz="1200" b="1" dirty="0" err="1">
                <a:solidFill>
                  <a:schemeClr val="bg2"/>
                </a:solidFill>
              </a:rPr>
              <a:t>conflat</a:t>
            </a:r>
            <a:r>
              <a:rPr lang="fr-FR" sz="1200" b="1" dirty="0">
                <a:solidFill>
                  <a:schemeClr val="bg2"/>
                </a:solidFill>
              </a:rPr>
              <a:t> (CF) DN100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218745" y="3044191"/>
            <a:ext cx="2156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2"/>
                </a:solidFill>
              </a:rPr>
              <a:t>Tube en inox 316L 60x40mm²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2140335" y="1986949"/>
            <a:ext cx="414541" cy="66491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914507" y="2654703"/>
            <a:ext cx="31567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2"/>
                </a:solidFill>
              </a:rPr>
              <a:t>Fenêtre inox  122x44mm²</a:t>
            </a:r>
          </a:p>
          <a:p>
            <a:r>
              <a:rPr lang="fr-FR" sz="1400" b="1" dirty="0">
                <a:solidFill>
                  <a:schemeClr val="bg2"/>
                </a:solidFill>
              </a:rPr>
              <a:t> épaisseur 25µm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78191" y="3096024"/>
            <a:ext cx="31567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>
                <a:solidFill>
                  <a:schemeClr val="bg2"/>
                </a:solidFill>
              </a:rPr>
              <a:t>(40µm ≤ Diamètre d’un cheveu ≤ 100µm)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4" r="23538"/>
          <a:stretch/>
        </p:blipFill>
        <p:spPr>
          <a:xfrm>
            <a:off x="1049267" y="819683"/>
            <a:ext cx="1141924" cy="594360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6887322" y="808202"/>
            <a:ext cx="0" cy="2232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6914318" y="719143"/>
            <a:ext cx="75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FF0000"/>
                </a:solidFill>
              </a:rPr>
              <a:t>Air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767468" y="738233"/>
            <a:ext cx="114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FF0000"/>
                </a:solidFill>
              </a:rPr>
              <a:t>Ultravide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r>
              <a:rPr lang="en-US" dirty="0"/>
              <a:t>11/06/2026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r>
              <a:rPr lang="fr-FR" sz="1200" dirty="0"/>
              <a:t>Intégration des détecteurs semi-conducteurs</a:t>
            </a:r>
            <a:endParaRPr lang="en-US" dirty="0"/>
          </a:p>
        </p:txBody>
      </p:sp>
      <p:sp>
        <p:nvSpPr>
          <p:cNvPr id="30" name="Titre 4">
            <a:extLst>
              <a:ext uri="{FF2B5EF4-FFF2-40B4-BE49-F238E27FC236}">
                <a16:creationId xmlns:a16="http://schemas.microsoft.com/office/drawing/2014/main" id="{AE2FF62C-A9B7-5588-0D6C-8B8080436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30" y="111329"/>
            <a:ext cx="7361494" cy="523926"/>
          </a:xfrm>
        </p:spPr>
        <p:txBody>
          <a:bodyPr/>
          <a:lstStyle/>
          <a:p>
            <a:r>
              <a:rPr lang="fr-FR" dirty="0"/>
              <a:t>Une solution « générique » pour préserver l’</a:t>
            </a:r>
            <a:r>
              <a:rPr lang="fr-FR" dirty="0" err="1"/>
              <a:t>ultra-vide</a:t>
            </a:r>
            <a:r>
              <a:rPr lang="fr-FR" dirty="0"/>
              <a:t>:</a:t>
            </a:r>
            <a:br>
              <a:rPr lang="fr-FR" dirty="0"/>
            </a:br>
            <a:r>
              <a:rPr lang="fr-FR" dirty="0"/>
              <a:t>Placer les détecteurs dans des « </a:t>
            </a:r>
            <a:r>
              <a:rPr lang="fr-FR" dirty="0" err="1"/>
              <a:t>pockets</a:t>
            </a:r>
            <a:r>
              <a:rPr lang="fr-FR" dirty="0"/>
              <a:t> 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6882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C284B"/>
                </a:solidFill>
                <a:latin typeface="Calibri" panose="020F0502020204030204"/>
              </a:rPr>
              <a:t>18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D7EBEFC-720B-4AC2-C958-1004B94BD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90" y="36746"/>
            <a:ext cx="7468386" cy="523926"/>
          </a:xfrm>
        </p:spPr>
        <p:txBody>
          <a:bodyPr/>
          <a:lstStyle/>
          <a:p>
            <a:r>
              <a:rPr lang="en-US" dirty="0"/>
              <a:t>Description du process (PCB workshop du CERN)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695CC35-0DE8-EB72-35C1-E3296395F4D1}"/>
              </a:ext>
            </a:extLst>
          </p:cNvPr>
          <p:cNvSpPr txBox="1"/>
          <p:nvPr/>
        </p:nvSpPr>
        <p:spPr>
          <a:xfrm>
            <a:off x="167425" y="1043189"/>
            <a:ext cx="3522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C284B"/>
                </a:solidFill>
              </a:rPr>
              <a:t>8) Collage protection </a:t>
            </a:r>
            <a:r>
              <a:rPr lang="fr-FR" sz="1400" b="1" dirty="0" err="1">
                <a:solidFill>
                  <a:srgbClr val="0C284B"/>
                </a:solidFill>
              </a:rPr>
              <a:t>kapton</a:t>
            </a:r>
            <a:r>
              <a:rPr lang="fr-FR" sz="1400" b="1" dirty="0">
                <a:solidFill>
                  <a:srgbClr val="0C284B"/>
                </a:solidFill>
              </a:rPr>
              <a:t> arrière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03FB51A-302B-F60F-E4D3-6F37EA73F6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t="646" r="8371" b="2293"/>
          <a:stretch/>
        </p:blipFill>
        <p:spPr>
          <a:xfrm>
            <a:off x="1410996" y="1493507"/>
            <a:ext cx="4891090" cy="288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862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C284B"/>
                </a:solidFill>
                <a:latin typeface="Calibri" panose="020F0502020204030204"/>
              </a:rPr>
              <a:t>18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D7EBEFC-720B-4AC2-C958-1004B94BD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90" y="36746"/>
            <a:ext cx="7468386" cy="523926"/>
          </a:xfrm>
        </p:spPr>
        <p:txBody>
          <a:bodyPr/>
          <a:lstStyle/>
          <a:p>
            <a:r>
              <a:rPr lang="en-US" dirty="0"/>
              <a:t>Description du process (PCB workshop du CERN)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695CC35-0DE8-EB72-35C1-E3296395F4D1}"/>
              </a:ext>
            </a:extLst>
          </p:cNvPr>
          <p:cNvSpPr txBox="1"/>
          <p:nvPr/>
        </p:nvSpPr>
        <p:spPr>
          <a:xfrm>
            <a:off x="167425" y="1043189"/>
            <a:ext cx="3522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C284B"/>
                </a:solidFill>
              </a:rPr>
              <a:t>9) Ouverture laser sur la zone de détection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E40600A-C5B0-E3C1-D17F-19839DB9B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5" y="1284350"/>
            <a:ext cx="3732506" cy="319854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0A4742D-E5B7-8B60-9C10-F5F7DA50A6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7" t="6302" r="18223" b="8661"/>
          <a:stretch/>
        </p:blipFill>
        <p:spPr>
          <a:xfrm>
            <a:off x="4198916" y="968898"/>
            <a:ext cx="2344513" cy="23306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9B057AC-6030-CB36-87EC-87EF3A0595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0" t="1049" r="11540" b="1311"/>
          <a:stretch/>
        </p:blipFill>
        <p:spPr>
          <a:xfrm>
            <a:off x="6645773" y="1761996"/>
            <a:ext cx="2420954" cy="235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34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C284B"/>
                </a:solidFill>
                <a:latin typeface="Calibri" panose="020F0502020204030204"/>
              </a:rPr>
              <a:t>18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D7EBEFC-720B-4AC2-C958-1004B94BD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90" y="36746"/>
            <a:ext cx="7468386" cy="523926"/>
          </a:xfrm>
        </p:spPr>
        <p:txBody>
          <a:bodyPr/>
          <a:lstStyle/>
          <a:p>
            <a:r>
              <a:rPr lang="en-US" dirty="0"/>
              <a:t>Assemblage </a:t>
            </a:r>
            <a:r>
              <a:rPr lang="en-US" dirty="0" err="1"/>
              <a:t>connecteur</a:t>
            </a:r>
            <a:r>
              <a:rPr lang="en-US" dirty="0"/>
              <a:t> (LP2iB)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695CC35-0DE8-EB72-35C1-E3296395F4D1}"/>
              </a:ext>
            </a:extLst>
          </p:cNvPr>
          <p:cNvSpPr txBox="1"/>
          <p:nvPr/>
        </p:nvSpPr>
        <p:spPr>
          <a:xfrm>
            <a:off x="167425" y="1043189"/>
            <a:ext cx="6478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0C284B"/>
                </a:solidFill>
              </a:rPr>
              <a:t> Production de contacts tellure-cuivre sur mesure de type Mill-Max 3103-2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rgbClr val="0C284B"/>
                </a:solidFill>
              </a:rPr>
              <a:t> Production d’un raidisseur pour assemblage à la presse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594098-5971-E241-8B9B-13C229B81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04" y="1455637"/>
            <a:ext cx="2486025" cy="16573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6DCF675-AB01-CAA5-3DA0-9F5948EC8B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8" t="25434" r="14948" b="12089"/>
          <a:stretch/>
        </p:blipFill>
        <p:spPr>
          <a:xfrm rot="10800000">
            <a:off x="1404930" y="2011791"/>
            <a:ext cx="3326853" cy="264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369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C284B"/>
                </a:solidFill>
                <a:latin typeface="Calibri" panose="020F0502020204030204"/>
              </a:rPr>
              <a:t>18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des détecteurs semi-conducteurs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C284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C28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11/06/2026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D7EBEFC-720B-4AC2-C958-1004B94BD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90" y="36746"/>
            <a:ext cx="7468386" cy="523926"/>
          </a:xfrm>
        </p:spPr>
        <p:txBody>
          <a:bodyPr/>
          <a:lstStyle/>
          <a:p>
            <a:r>
              <a:rPr lang="en-US" dirty="0"/>
              <a:t>Assemblage </a:t>
            </a:r>
            <a:r>
              <a:rPr lang="en-US" dirty="0" err="1"/>
              <a:t>connecteur</a:t>
            </a:r>
            <a:r>
              <a:rPr lang="en-US" dirty="0"/>
              <a:t> (LP2iB)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695CC35-0DE8-EB72-35C1-E3296395F4D1}"/>
              </a:ext>
            </a:extLst>
          </p:cNvPr>
          <p:cNvSpPr txBox="1"/>
          <p:nvPr/>
        </p:nvSpPr>
        <p:spPr>
          <a:xfrm>
            <a:off x="167425" y="1043189"/>
            <a:ext cx="3522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0C284B"/>
                </a:solidFill>
              </a:rPr>
              <a:t>Sertissage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2665D5-FAC8-15BB-CBB2-B3E8E7F95B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776" y="1544245"/>
            <a:ext cx="2155074" cy="161503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A5E44D-00AA-3135-3A78-0ECE8C264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" t="4963" r="10370" b="3265"/>
          <a:stretch/>
        </p:blipFill>
        <p:spPr>
          <a:xfrm>
            <a:off x="3367142" y="1556962"/>
            <a:ext cx="2556794" cy="183313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0742D8E-99B1-064A-A352-4F1C6A3EBB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7" t="33074" r="2866" b="4987"/>
          <a:stretch/>
        </p:blipFill>
        <p:spPr>
          <a:xfrm>
            <a:off x="167430" y="1544245"/>
            <a:ext cx="2848024" cy="184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44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06/10/2024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Journée portes ouvertes 2024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9AC7-562C-44FC-8373-68196182093F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004030" y="111329"/>
            <a:ext cx="6187602" cy="523926"/>
          </a:xfrm>
        </p:spPr>
        <p:txBody>
          <a:bodyPr/>
          <a:lstStyle/>
          <a:p>
            <a:r>
              <a:rPr lang="fr-FR" dirty="0"/>
              <a:t>Test prototype 2x4 cellules photovoltaïques (2024) </a:t>
            </a:r>
            <a:endParaRPr lang="en-US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93" y="827565"/>
            <a:ext cx="7036552" cy="393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79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CA84FADC-48A6-AEDC-F29A-426932082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474" y="2549015"/>
            <a:ext cx="2284997" cy="228499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088" y="1114887"/>
            <a:ext cx="5880932" cy="16341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4" r="23538"/>
          <a:stretch/>
        </p:blipFill>
        <p:spPr>
          <a:xfrm>
            <a:off x="231459" y="877563"/>
            <a:ext cx="1141924" cy="594360"/>
          </a:xfrm>
          <a:prstGeom prst="rect">
            <a:avLst/>
          </a:prstGeom>
        </p:spPr>
      </p:pic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r>
              <a:rPr lang="en-US" dirty="0"/>
              <a:t>11/06/2026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r>
              <a:rPr lang="fr-FR" sz="1200" dirty="0"/>
              <a:t>Intégration des détecteurs semi-conducteurs</a:t>
            </a:r>
            <a:endParaRPr lang="en-US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6A9A81-4DB6-0755-7999-9BE9EB350C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" r="51603"/>
          <a:stretch/>
        </p:blipFill>
        <p:spPr>
          <a:xfrm>
            <a:off x="2031848" y="2548630"/>
            <a:ext cx="1946509" cy="2173034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70826E0-8061-52EF-F6C4-1D1A7B39AD30}"/>
              </a:ext>
            </a:extLst>
          </p:cNvPr>
          <p:cNvCxnSpPr/>
          <p:nvPr/>
        </p:nvCxnSpPr>
        <p:spPr>
          <a:xfrm>
            <a:off x="8068128" y="3338374"/>
            <a:ext cx="0" cy="74114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A9031DE-D258-13DE-1F35-35A441EB888D}"/>
              </a:ext>
            </a:extLst>
          </p:cNvPr>
          <p:cNvCxnSpPr>
            <a:cxnSpLocks/>
          </p:cNvCxnSpPr>
          <p:nvPr/>
        </p:nvCxnSpPr>
        <p:spPr>
          <a:xfrm>
            <a:off x="7818722" y="3708947"/>
            <a:ext cx="529389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47D19653-3A30-CEA9-2F97-A0056E0E795F}"/>
              </a:ext>
            </a:extLst>
          </p:cNvPr>
          <p:cNvSpPr txBox="1"/>
          <p:nvPr/>
        </p:nvSpPr>
        <p:spPr>
          <a:xfrm rot="21600000">
            <a:off x="8235865" y="3378138"/>
            <a:ext cx="79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37mm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698F7ED-DCDB-F2B4-7529-13C4A71996D5}"/>
              </a:ext>
            </a:extLst>
          </p:cNvPr>
          <p:cNvSpPr txBox="1"/>
          <p:nvPr/>
        </p:nvSpPr>
        <p:spPr>
          <a:xfrm rot="21600000">
            <a:off x="7672693" y="2987586"/>
            <a:ext cx="79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57mm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94D77D7-B29C-CD12-EE4C-ADC0F750C96A}"/>
              </a:ext>
            </a:extLst>
          </p:cNvPr>
          <p:cNvSpPr txBox="1"/>
          <p:nvPr/>
        </p:nvSpPr>
        <p:spPr>
          <a:xfrm rot="21600000">
            <a:off x="2134434" y="2781835"/>
            <a:ext cx="79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36mm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C24471F-EE56-9E82-26EA-59766D9B62E9}"/>
              </a:ext>
            </a:extLst>
          </p:cNvPr>
          <p:cNvSpPr txBox="1"/>
          <p:nvPr/>
        </p:nvSpPr>
        <p:spPr>
          <a:xfrm rot="21600000">
            <a:off x="3747575" y="960121"/>
            <a:ext cx="100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C284B"/>
                </a:solidFill>
              </a:rPr>
              <a:t>530mm</a:t>
            </a:r>
            <a:endParaRPr lang="en-US" dirty="0">
              <a:solidFill>
                <a:srgbClr val="0C284B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CB2593A-F9F7-075E-CF73-97623EC4420B}"/>
              </a:ext>
            </a:extLst>
          </p:cNvPr>
          <p:cNvSpPr txBox="1"/>
          <p:nvPr/>
        </p:nvSpPr>
        <p:spPr>
          <a:xfrm>
            <a:off x="7294838" y="1964093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Ouverture sur bride CF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2984DB4-5C2B-C94D-FAE7-3660BC1CA806}"/>
              </a:ext>
            </a:extLst>
          </p:cNvPr>
          <p:cNvSpPr txBox="1"/>
          <p:nvPr/>
        </p:nvSpPr>
        <p:spPr>
          <a:xfrm>
            <a:off x="1113489" y="2308592"/>
            <a:ext cx="3868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Format d’une petite boîte d’allumettes</a:t>
            </a:r>
          </a:p>
        </p:txBody>
      </p:sp>
      <p:sp>
        <p:nvSpPr>
          <p:cNvPr id="34" name="Flèche : double flèche horizontale 33">
            <a:extLst>
              <a:ext uri="{FF2B5EF4-FFF2-40B4-BE49-F238E27FC236}">
                <a16:creationId xmlns:a16="http://schemas.microsoft.com/office/drawing/2014/main" id="{2E0E5859-CD83-F268-C046-E8D6927CA138}"/>
              </a:ext>
            </a:extLst>
          </p:cNvPr>
          <p:cNvSpPr/>
          <p:nvPr/>
        </p:nvSpPr>
        <p:spPr>
          <a:xfrm rot="2202261">
            <a:off x="6820248" y="2784998"/>
            <a:ext cx="583806" cy="369332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30" y="111329"/>
            <a:ext cx="7361494" cy="523926"/>
          </a:xfrm>
        </p:spPr>
        <p:txBody>
          <a:bodyPr/>
          <a:lstStyle/>
          <a:p>
            <a:r>
              <a:rPr lang="fr-FR" dirty="0"/>
              <a:t>Une solution « générique » pour préserver l’</a:t>
            </a:r>
            <a:r>
              <a:rPr lang="fr-FR" dirty="0" err="1"/>
              <a:t>ultra-vide</a:t>
            </a:r>
            <a:r>
              <a:rPr lang="fr-FR" dirty="0"/>
              <a:t>:</a:t>
            </a:r>
            <a:br>
              <a:rPr lang="fr-FR" dirty="0"/>
            </a:br>
            <a:r>
              <a:rPr lang="fr-FR" dirty="0"/>
              <a:t>Placer les détecteurs dans des « </a:t>
            </a:r>
            <a:r>
              <a:rPr lang="fr-FR" dirty="0" err="1"/>
              <a:t>pockets</a:t>
            </a:r>
            <a:r>
              <a:rPr lang="fr-FR" dirty="0"/>
              <a:t> »</a:t>
            </a:r>
            <a:endParaRPr lang="en-US" dirty="0"/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1D0C136B-7C9E-EC88-2DA1-44234D743163}"/>
              </a:ext>
            </a:extLst>
          </p:cNvPr>
          <p:cNvCxnSpPr>
            <a:cxnSpLocks/>
          </p:cNvCxnSpPr>
          <p:nvPr/>
        </p:nvCxnSpPr>
        <p:spPr>
          <a:xfrm flipV="1">
            <a:off x="1648496" y="987580"/>
            <a:ext cx="5508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E6D7BC02-BE42-21DE-CC5B-7641D2A5C719}"/>
              </a:ext>
            </a:extLst>
          </p:cNvPr>
          <p:cNvCxnSpPr>
            <a:cxnSpLocks/>
          </p:cNvCxnSpPr>
          <p:nvPr/>
        </p:nvCxnSpPr>
        <p:spPr>
          <a:xfrm flipV="1">
            <a:off x="1648496" y="938332"/>
            <a:ext cx="0" cy="7294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9E58066C-09E2-04B2-3D84-987FD17B0EA4}"/>
              </a:ext>
            </a:extLst>
          </p:cNvPr>
          <p:cNvCxnSpPr>
            <a:cxnSpLocks/>
          </p:cNvCxnSpPr>
          <p:nvPr/>
        </p:nvCxnSpPr>
        <p:spPr>
          <a:xfrm flipV="1">
            <a:off x="7156496" y="898887"/>
            <a:ext cx="0" cy="216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76FB37E2-0221-FE69-53CE-BD56A2952C78}"/>
              </a:ext>
            </a:extLst>
          </p:cNvPr>
          <p:cNvSpPr txBox="1"/>
          <p:nvPr/>
        </p:nvSpPr>
        <p:spPr>
          <a:xfrm rot="21600000">
            <a:off x="3131364" y="3389765"/>
            <a:ext cx="79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50mm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9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r>
              <a:rPr lang="en-US" dirty="0"/>
              <a:t>11/06/2026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r>
              <a:rPr lang="fr-FR" sz="1200" dirty="0"/>
              <a:t>Intégration des détecteurs semi-conducteurs</a:t>
            </a:r>
            <a:endParaRPr lang="en-US" dirty="0"/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30" y="111329"/>
            <a:ext cx="7361494" cy="523926"/>
          </a:xfrm>
        </p:spPr>
        <p:txBody>
          <a:bodyPr/>
          <a:lstStyle/>
          <a:p>
            <a:r>
              <a:rPr lang="en-US" dirty="0"/>
              <a:t>De quoi a t-on </a:t>
            </a:r>
            <a:r>
              <a:rPr lang="en-US" dirty="0" err="1"/>
              <a:t>besoin</a:t>
            </a:r>
            <a:r>
              <a:rPr lang="en-US" dirty="0"/>
              <a:t>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3B7363-8195-08DA-5305-DAADD79F90B6}"/>
              </a:ext>
            </a:extLst>
          </p:cNvPr>
          <p:cNvSpPr txBox="1"/>
          <p:nvPr/>
        </p:nvSpPr>
        <p:spPr>
          <a:xfrm>
            <a:off x="-21977" y="730876"/>
            <a:ext cx="9413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Positionner un DSSD à travers une ouverture d’environ la taille d’une boîte d’allumettes, derrière une fenêtre mince située à </a:t>
            </a:r>
            <a:r>
              <a:rPr lang="fr-FR" sz="1200" dirty="0">
                <a:sym typeface="Symbol" panose="05050102010706020507" pitchFamily="18" charset="2"/>
              </a:rPr>
              <a:t></a:t>
            </a:r>
            <a:r>
              <a:rPr lang="fr-FR" sz="1200" dirty="0"/>
              <a:t>50cm au-delà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Pouvoir l’insérer dans la </a:t>
            </a:r>
            <a:r>
              <a:rPr lang="fr-FR" sz="1200" dirty="0" err="1"/>
              <a:t>pocket</a:t>
            </a:r>
            <a:r>
              <a:rPr lang="fr-FR" sz="1200" dirty="0"/>
              <a:t> sans casser l’</a:t>
            </a:r>
            <a:r>
              <a:rPr lang="fr-FR" sz="1200" dirty="0" err="1"/>
              <a:t>ultra-vide</a:t>
            </a:r>
            <a:r>
              <a:rPr lang="fr-FR" sz="1200" dirty="0"/>
              <a:t>, pouvoir l’extraire pendant l’étuvage de l’anneau à 200°C en minimisant le risque de casse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Maximiser sa surface en regard de la surface de la fenêtre de 122 x 44mm²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Maximiser sa granularité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Minimiser l’espace entre la fenêtre et le détecteur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Dégager la face arrière pour permettre un futur empilement (</a:t>
            </a:r>
            <a:r>
              <a:rPr lang="fr-FR" sz="1200" dirty="0" err="1"/>
              <a:t>telescope</a:t>
            </a:r>
            <a:r>
              <a:rPr lang="fr-FR" sz="120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Permettre la polarisation du détecteur sous </a:t>
            </a:r>
            <a:r>
              <a:rPr lang="fr-FR" sz="1200" dirty="0">
                <a:sym typeface="Symbol" panose="05050102010706020507" pitchFamily="18" charset="2"/>
              </a:rPr>
              <a:t></a:t>
            </a:r>
            <a:r>
              <a:rPr lang="fr-FR" sz="1200" dirty="0"/>
              <a:t>100V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Permettre l’extraction des signaux de détection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4EDC159-A633-1F48-3A9A-286772F3A7CB}"/>
              </a:ext>
            </a:extLst>
          </p:cNvPr>
          <p:cNvSpPr txBox="1">
            <a:spLocks/>
          </p:cNvSpPr>
          <p:nvPr/>
        </p:nvSpPr>
        <p:spPr>
          <a:xfrm>
            <a:off x="1004030" y="2058513"/>
            <a:ext cx="7361494" cy="523926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0" kern="1200">
                <a:solidFill>
                  <a:schemeClr val="bg2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Qu’est-ce</a:t>
            </a:r>
            <a:r>
              <a:rPr lang="en-US" dirty="0"/>
              <a:t> qui </a:t>
            </a:r>
            <a:r>
              <a:rPr lang="en-US" dirty="0" err="1"/>
              <a:t>existe</a:t>
            </a:r>
            <a:r>
              <a:rPr lang="en-US" dirty="0"/>
              <a:t>?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2E253C7-32E9-AE64-2E27-0563B5D96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48" y="1931323"/>
            <a:ext cx="5262880" cy="279146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B1BE062-FA4F-3CB1-98A1-DBFD3A868C3B}"/>
              </a:ext>
            </a:extLst>
          </p:cNvPr>
          <p:cNvSpPr txBox="1"/>
          <p:nvPr/>
        </p:nvSpPr>
        <p:spPr>
          <a:xfrm>
            <a:off x="82295" y="2617190"/>
            <a:ext cx="466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BB17 au catalogue Micron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Support détecteur sous forme de circuit imprimé; </a:t>
            </a:r>
          </a:p>
          <a:p>
            <a:r>
              <a:rPr lang="fr-FR" sz="1200" dirty="0"/>
              <a:t>C.I. </a:t>
            </a:r>
            <a:r>
              <a:rPr lang="fr-FR" sz="1200" dirty="0" err="1"/>
              <a:t>ideal</a:t>
            </a:r>
            <a:r>
              <a:rPr lang="fr-FR" sz="1200" dirty="0"/>
              <a:t> pour satisfaire à des contraintes géométriques et électriques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dirty="0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1628C6FF-CB83-B5DC-E5EA-4078BA532EC6}"/>
              </a:ext>
            </a:extLst>
          </p:cNvPr>
          <p:cNvSpPr/>
          <p:nvPr/>
        </p:nvSpPr>
        <p:spPr>
          <a:xfrm>
            <a:off x="3471267" y="2435587"/>
            <a:ext cx="2015134" cy="1642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itre 4">
            <a:extLst>
              <a:ext uri="{FF2B5EF4-FFF2-40B4-BE49-F238E27FC236}">
                <a16:creationId xmlns:a16="http://schemas.microsoft.com/office/drawing/2014/main" id="{98FA95EC-124F-C871-C992-ADCC053F1E9B}"/>
              </a:ext>
            </a:extLst>
          </p:cNvPr>
          <p:cNvSpPr txBox="1">
            <a:spLocks/>
          </p:cNvSpPr>
          <p:nvPr/>
        </p:nvSpPr>
        <p:spPr>
          <a:xfrm>
            <a:off x="1004030" y="3782021"/>
            <a:ext cx="7361494" cy="523926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0" kern="1200">
                <a:solidFill>
                  <a:schemeClr val="bg2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Comment le </a:t>
            </a:r>
            <a:r>
              <a:rPr lang="en-US" dirty="0"/>
              <a:t>(re-) </a:t>
            </a:r>
            <a:r>
              <a:rPr lang="fr-FR" dirty="0"/>
              <a:t>dimensionner…?</a:t>
            </a:r>
          </a:p>
        </p:txBody>
      </p:sp>
    </p:spTree>
    <p:extLst>
      <p:ext uri="{BB962C8B-B14F-4D97-AF65-F5344CB8AC3E}">
        <p14:creationId xmlns:p14="http://schemas.microsoft.com/office/powerpoint/2010/main" val="689773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r>
              <a:rPr lang="en-US" dirty="0"/>
              <a:t>11/06/2026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r>
              <a:rPr lang="fr-FR" sz="1200" dirty="0"/>
              <a:t>Intégration des détecteurs semi-conducteurs</a:t>
            </a:r>
            <a:endParaRPr lang="en-US" dirty="0"/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30" y="111329"/>
            <a:ext cx="7361494" cy="523926"/>
          </a:xfrm>
        </p:spPr>
        <p:txBody>
          <a:bodyPr/>
          <a:lstStyle/>
          <a:p>
            <a:r>
              <a:rPr lang="en-US" dirty="0" err="1"/>
              <a:t>Chercher</a:t>
            </a:r>
            <a:r>
              <a:rPr lang="en-US" dirty="0"/>
              <a:t> les dimensions </a:t>
            </a:r>
            <a:r>
              <a:rPr lang="en-US" dirty="0" err="1"/>
              <a:t>limites</a:t>
            </a:r>
            <a:r>
              <a:rPr lang="en-US" dirty="0"/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3B7363-8195-08DA-5305-DAADD79F90B6}"/>
              </a:ext>
            </a:extLst>
          </p:cNvPr>
          <p:cNvSpPr txBox="1"/>
          <p:nvPr/>
        </p:nvSpPr>
        <p:spPr>
          <a:xfrm>
            <a:off x="0" y="711558"/>
            <a:ext cx="941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Surface totale du chip à intégrer (BB17: 132x52mm²; 48 H </a:t>
            </a:r>
            <a:r>
              <a:rPr lang="fr-FR" sz="1200" dirty="0" err="1"/>
              <a:t>strips</a:t>
            </a:r>
            <a:r>
              <a:rPr lang="fr-FR" sz="1200" dirty="0"/>
              <a:t>, 128 V </a:t>
            </a:r>
            <a:r>
              <a:rPr lang="fr-FR" sz="1200" dirty="0" err="1"/>
              <a:t>strips</a:t>
            </a:r>
            <a:r>
              <a:rPr lang="fr-FR" sz="1200" dirty="0"/>
              <a:t>, pitch 1mm)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Pas minimal des connecteurs 1,27mm &amp; nombre de </a:t>
            </a:r>
            <a:r>
              <a:rPr lang="fr-FR" sz="1200" dirty="0" err="1"/>
              <a:t>strips</a:t>
            </a:r>
            <a:r>
              <a:rPr lang="fr-FR" sz="1200" dirty="0"/>
              <a:t> </a:t>
            </a:r>
            <a:r>
              <a:rPr lang="fr-FR" sz="1200" dirty="0">
                <a:sym typeface="Wingdings" panose="05000000000000000000" pitchFamily="2" charset="2"/>
              </a:rPr>
              <a:t> surface minimale occupée par les connecteurs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D3E55E8-2C70-6CC8-DE74-AF1FC7BDE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423251"/>
            <a:ext cx="4271010" cy="22296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EC50518-C8A5-F688-BAFE-BBBC7AECF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95" y="2469248"/>
            <a:ext cx="4383405" cy="228828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69DFBDF-8D19-1E8F-E197-CDBF98BDAF6B}"/>
              </a:ext>
            </a:extLst>
          </p:cNvPr>
          <p:cNvSpPr txBox="1"/>
          <p:nvPr/>
        </p:nvSpPr>
        <p:spPr>
          <a:xfrm>
            <a:off x="2028423" y="3470856"/>
            <a:ext cx="611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chip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1D1AE35-A9A2-2367-EEE3-6E74656E7FB6}"/>
              </a:ext>
            </a:extLst>
          </p:cNvPr>
          <p:cNvSpPr txBox="1"/>
          <p:nvPr/>
        </p:nvSpPr>
        <p:spPr>
          <a:xfrm>
            <a:off x="6746384" y="3538057"/>
            <a:ext cx="611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chip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317EFCC-1A9F-9697-FC97-1CD548BD384A}"/>
              </a:ext>
            </a:extLst>
          </p:cNvPr>
          <p:cNvSpPr txBox="1"/>
          <p:nvPr/>
        </p:nvSpPr>
        <p:spPr>
          <a:xfrm>
            <a:off x="1004030" y="2421039"/>
            <a:ext cx="291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Connecteurs simple rangée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2C92990-31C5-FEFF-A53F-470943D2ACC6}"/>
              </a:ext>
            </a:extLst>
          </p:cNvPr>
          <p:cNvCxnSpPr/>
          <p:nvPr/>
        </p:nvCxnSpPr>
        <p:spPr>
          <a:xfrm>
            <a:off x="2351405" y="2711003"/>
            <a:ext cx="0" cy="27689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DC6737C0-7FEA-268F-C19B-3CF387873C7F}"/>
              </a:ext>
            </a:extLst>
          </p:cNvPr>
          <p:cNvSpPr txBox="1"/>
          <p:nvPr/>
        </p:nvSpPr>
        <p:spPr>
          <a:xfrm>
            <a:off x="5477953" y="2236373"/>
            <a:ext cx="291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Connecteurs double rangée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B053B9D-E046-41FF-87AF-C9AE519CA84B}"/>
              </a:ext>
            </a:extLst>
          </p:cNvPr>
          <p:cNvCxnSpPr>
            <a:cxnSpLocks/>
          </p:cNvCxnSpPr>
          <p:nvPr/>
        </p:nvCxnSpPr>
        <p:spPr>
          <a:xfrm flipH="1">
            <a:off x="4146997" y="2605705"/>
            <a:ext cx="1687288" cy="79431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05EA21C-97E2-11E1-33BA-2572CB518266}"/>
              </a:ext>
            </a:extLst>
          </p:cNvPr>
          <p:cNvCxnSpPr/>
          <p:nvPr/>
        </p:nvCxnSpPr>
        <p:spPr>
          <a:xfrm>
            <a:off x="7243231" y="2572555"/>
            <a:ext cx="0" cy="27689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D51931A-3232-1B65-3C01-3C3F9D4D367A}"/>
              </a:ext>
            </a:extLst>
          </p:cNvPr>
          <p:cNvCxnSpPr>
            <a:cxnSpLocks/>
          </p:cNvCxnSpPr>
          <p:nvPr/>
        </p:nvCxnSpPr>
        <p:spPr>
          <a:xfrm>
            <a:off x="7626431" y="2551784"/>
            <a:ext cx="839545" cy="77740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FB14D0F0-6628-9197-56D0-8D6550239C42}"/>
              </a:ext>
            </a:extLst>
          </p:cNvPr>
          <p:cNvSpPr txBox="1"/>
          <p:nvPr/>
        </p:nvSpPr>
        <p:spPr>
          <a:xfrm>
            <a:off x="1908858" y="2210276"/>
            <a:ext cx="291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Option A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AEA1271-52B3-5ECF-98CA-25B2E597FC0B}"/>
              </a:ext>
            </a:extLst>
          </p:cNvPr>
          <p:cNvSpPr txBox="1"/>
          <p:nvPr/>
        </p:nvSpPr>
        <p:spPr>
          <a:xfrm>
            <a:off x="6317725" y="2016368"/>
            <a:ext cx="291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Option B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F908099-06A3-B716-0D43-765ECB7E745B}"/>
              </a:ext>
            </a:extLst>
          </p:cNvPr>
          <p:cNvSpPr txBox="1"/>
          <p:nvPr/>
        </p:nvSpPr>
        <p:spPr>
          <a:xfrm>
            <a:off x="-26107" y="2680122"/>
            <a:ext cx="928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54,16mm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CE7AD49-D948-7EEE-F9FF-63D78341F39C}"/>
              </a:ext>
            </a:extLst>
          </p:cNvPr>
          <p:cNvSpPr txBox="1"/>
          <p:nvPr/>
        </p:nvSpPr>
        <p:spPr>
          <a:xfrm>
            <a:off x="4486910" y="2663156"/>
            <a:ext cx="928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55,42mm</a:t>
            </a:r>
          </a:p>
        </p:txBody>
      </p:sp>
    </p:spTree>
    <p:extLst>
      <p:ext uri="{BB962C8B-B14F-4D97-AF65-F5344CB8AC3E}">
        <p14:creationId xmlns:p14="http://schemas.microsoft.com/office/powerpoint/2010/main" val="2314345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r>
              <a:rPr lang="fr-FR" sz="1200" dirty="0"/>
              <a:t>Intégration des détecteurs semi-conducteurs</a:t>
            </a:r>
            <a:endParaRPr lang="en-US" dirty="0"/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30" y="111329"/>
            <a:ext cx="7361494" cy="523926"/>
          </a:xfrm>
        </p:spPr>
        <p:txBody>
          <a:bodyPr/>
          <a:lstStyle/>
          <a:p>
            <a:r>
              <a:rPr lang="en-US" dirty="0" err="1"/>
              <a:t>Chercher</a:t>
            </a:r>
            <a:r>
              <a:rPr lang="en-US" dirty="0"/>
              <a:t> les dimensions </a:t>
            </a:r>
            <a:r>
              <a:rPr lang="en-US" dirty="0" err="1"/>
              <a:t>limites</a:t>
            </a:r>
            <a:r>
              <a:rPr lang="en-US" dirty="0"/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3B7363-8195-08DA-5305-DAADD79F90B6}"/>
              </a:ext>
            </a:extLst>
          </p:cNvPr>
          <p:cNvSpPr txBox="1"/>
          <p:nvPr/>
        </p:nvSpPr>
        <p:spPr>
          <a:xfrm>
            <a:off x="0" y="711558"/>
            <a:ext cx="94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Surface totale du chip à intégrer (BB17: 132x52mm²; 48 H </a:t>
            </a:r>
            <a:r>
              <a:rPr lang="fr-FR" sz="1200" dirty="0" err="1"/>
              <a:t>strips</a:t>
            </a:r>
            <a:r>
              <a:rPr lang="fr-FR" sz="1200" dirty="0"/>
              <a:t>, 128 V </a:t>
            </a:r>
            <a:r>
              <a:rPr lang="fr-FR" sz="1200" dirty="0" err="1"/>
              <a:t>strips</a:t>
            </a:r>
            <a:r>
              <a:rPr lang="fr-FR" sz="1200" dirty="0"/>
              <a:t>, pitch 1mm)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Pas minimal des connecteurs 1,27mm &amp; nombre de </a:t>
            </a:r>
            <a:r>
              <a:rPr lang="fr-FR" sz="1200" dirty="0" err="1"/>
              <a:t>strips</a:t>
            </a:r>
            <a:r>
              <a:rPr lang="fr-FR" sz="1200" dirty="0"/>
              <a:t> </a:t>
            </a:r>
            <a:r>
              <a:rPr lang="fr-FR" sz="1200" dirty="0">
                <a:sym typeface="Wingdings" panose="05000000000000000000" pitchFamily="2" charset="2"/>
              </a:rPr>
              <a:t> surface minimale occupée par les connecteurs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Dimensions minimales des pastilles cuivre permettant le micro-câblage du chip: 75 µm x 200µm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69DFBDF-8D19-1E8F-E197-CDBF98BDAF6B}"/>
              </a:ext>
            </a:extLst>
          </p:cNvPr>
          <p:cNvSpPr txBox="1"/>
          <p:nvPr/>
        </p:nvSpPr>
        <p:spPr>
          <a:xfrm>
            <a:off x="2028423" y="3470856"/>
            <a:ext cx="611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chip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1D1AE35-A9A2-2367-EEE3-6E74656E7FB6}"/>
              </a:ext>
            </a:extLst>
          </p:cNvPr>
          <p:cNvSpPr txBox="1"/>
          <p:nvPr/>
        </p:nvSpPr>
        <p:spPr>
          <a:xfrm>
            <a:off x="6746384" y="3538057"/>
            <a:ext cx="611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chip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2097EC-6D72-51F8-E98F-128D81995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996" y="2561579"/>
            <a:ext cx="4271010" cy="22296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41B5BDE-72CA-60AB-D196-F6181E0E5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6" y="2492042"/>
            <a:ext cx="4271010" cy="2229612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DA2F843-A6FC-2E15-CACF-07A1FF837D3E}"/>
              </a:ext>
            </a:extLst>
          </p:cNvPr>
          <p:cNvCxnSpPr>
            <a:cxnSpLocks/>
          </p:cNvCxnSpPr>
          <p:nvPr/>
        </p:nvCxnSpPr>
        <p:spPr>
          <a:xfrm flipV="1">
            <a:off x="329422" y="4267625"/>
            <a:ext cx="0" cy="34462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88D2A2C-43D9-DABC-D4CA-7172D46749F9}"/>
              </a:ext>
            </a:extLst>
          </p:cNvPr>
          <p:cNvCxnSpPr>
            <a:cxnSpLocks/>
          </p:cNvCxnSpPr>
          <p:nvPr/>
        </p:nvCxnSpPr>
        <p:spPr>
          <a:xfrm flipV="1">
            <a:off x="4950791" y="4308242"/>
            <a:ext cx="0" cy="34462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29A86F9-4496-F908-BDF6-F9CA4A244D0C}"/>
              </a:ext>
            </a:extLst>
          </p:cNvPr>
          <p:cNvSpPr txBox="1"/>
          <p:nvPr/>
        </p:nvSpPr>
        <p:spPr>
          <a:xfrm>
            <a:off x="329422" y="4353187"/>
            <a:ext cx="1281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2"/>
                </a:solidFill>
              </a:rPr>
              <a:t>+200µm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95987D1-F4E2-AC40-E6C8-DB87A26EF0F1}"/>
              </a:ext>
            </a:extLst>
          </p:cNvPr>
          <p:cNvSpPr txBox="1"/>
          <p:nvPr/>
        </p:nvSpPr>
        <p:spPr>
          <a:xfrm>
            <a:off x="4878457" y="4410448"/>
            <a:ext cx="1281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2"/>
                </a:solidFill>
              </a:rPr>
              <a:t>+200µm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r>
              <a:rPr lang="en-US" dirty="0"/>
              <a:t>11/06/2026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B14D0F0-6628-9197-56D0-8D6550239C42}"/>
              </a:ext>
            </a:extLst>
          </p:cNvPr>
          <p:cNvSpPr txBox="1"/>
          <p:nvPr/>
        </p:nvSpPr>
        <p:spPr>
          <a:xfrm>
            <a:off x="1880213" y="2425270"/>
            <a:ext cx="291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Option A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71F043D-551B-16F8-2D1E-199D130DC3A6}"/>
              </a:ext>
            </a:extLst>
          </p:cNvPr>
          <p:cNvCxnSpPr>
            <a:cxnSpLocks/>
          </p:cNvCxnSpPr>
          <p:nvPr/>
        </p:nvCxnSpPr>
        <p:spPr>
          <a:xfrm flipV="1">
            <a:off x="329422" y="4650969"/>
            <a:ext cx="373991" cy="189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A3F5F85-7C8A-90EF-32F3-E2A266C2C556}"/>
              </a:ext>
            </a:extLst>
          </p:cNvPr>
          <p:cNvCxnSpPr>
            <a:cxnSpLocks/>
          </p:cNvCxnSpPr>
          <p:nvPr/>
        </p:nvCxnSpPr>
        <p:spPr>
          <a:xfrm flipV="1">
            <a:off x="4976930" y="4683038"/>
            <a:ext cx="373991" cy="189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9AEA1271-52B3-5ECF-98CA-25B2E597FC0B}"/>
              </a:ext>
            </a:extLst>
          </p:cNvPr>
          <p:cNvSpPr txBox="1"/>
          <p:nvPr/>
        </p:nvSpPr>
        <p:spPr>
          <a:xfrm>
            <a:off x="6256052" y="2307376"/>
            <a:ext cx="291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Option B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811C23B-CB64-8C4E-FC61-9A430DE896E9}"/>
              </a:ext>
            </a:extLst>
          </p:cNvPr>
          <p:cNvSpPr txBox="1"/>
          <p:nvPr/>
        </p:nvSpPr>
        <p:spPr>
          <a:xfrm>
            <a:off x="-26107" y="2680122"/>
            <a:ext cx="928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54,36mm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FF761EA-350C-0F57-69FE-BB2E8A625D5D}"/>
              </a:ext>
            </a:extLst>
          </p:cNvPr>
          <p:cNvSpPr txBox="1"/>
          <p:nvPr/>
        </p:nvSpPr>
        <p:spPr>
          <a:xfrm>
            <a:off x="4486910" y="2663156"/>
            <a:ext cx="928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55,62mm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29867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C926F278-59DC-0FDD-8486-F68C7DBC9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18" y="2531980"/>
            <a:ext cx="4271010" cy="22296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877F004-165A-40A8-308E-B797C4198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811" y="2598187"/>
            <a:ext cx="4271010" cy="2229612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C7210CAD-7987-F2FD-846B-1F3B4161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1020" y="4757534"/>
            <a:ext cx="4148734" cy="274637"/>
          </a:xfrm>
        </p:spPr>
        <p:txBody>
          <a:bodyPr/>
          <a:lstStyle/>
          <a:p>
            <a:r>
              <a:rPr lang="fr-FR" sz="1200" dirty="0"/>
              <a:t>Intégration des détecteurs semi-conducteurs</a:t>
            </a:r>
            <a:endParaRPr lang="en-US" dirty="0"/>
          </a:p>
        </p:txBody>
      </p:sp>
      <p:sp>
        <p:nvSpPr>
          <p:cNvPr id="40" name="Titre 4">
            <a:extLst>
              <a:ext uri="{FF2B5EF4-FFF2-40B4-BE49-F238E27FC236}">
                <a16:creationId xmlns:a16="http://schemas.microsoft.com/office/drawing/2014/main" id="{88C9AF8F-C871-F24B-67B2-2AE4EB58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30" y="111329"/>
            <a:ext cx="7361494" cy="523926"/>
          </a:xfrm>
        </p:spPr>
        <p:txBody>
          <a:bodyPr/>
          <a:lstStyle/>
          <a:p>
            <a:r>
              <a:rPr lang="en-US" dirty="0" err="1"/>
              <a:t>Chercher</a:t>
            </a:r>
            <a:r>
              <a:rPr lang="en-US" dirty="0"/>
              <a:t> les dimensions </a:t>
            </a:r>
            <a:r>
              <a:rPr lang="en-US" dirty="0" err="1"/>
              <a:t>limites</a:t>
            </a:r>
            <a:r>
              <a:rPr lang="en-US" dirty="0"/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3B7363-8195-08DA-5305-DAADD79F90B6}"/>
              </a:ext>
            </a:extLst>
          </p:cNvPr>
          <p:cNvSpPr txBox="1"/>
          <p:nvPr/>
        </p:nvSpPr>
        <p:spPr>
          <a:xfrm>
            <a:off x="0" y="711558"/>
            <a:ext cx="9413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Surface totale du chip à intégrer (BB17: 132x52mm²; 48 H </a:t>
            </a:r>
            <a:r>
              <a:rPr lang="fr-FR" sz="1200" dirty="0" err="1"/>
              <a:t>strips</a:t>
            </a:r>
            <a:r>
              <a:rPr lang="fr-FR" sz="1200" dirty="0"/>
              <a:t>, 128 V </a:t>
            </a:r>
            <a:r>
              <a:rPr lang="fr-FR" sz="1200" dirty="0" err="1"/>
              <a:t>strips</a:t>
            </a:r>
            <a:r>
              <a:rPr lang="fr-FR" sz="1200" dirty="0"/>
              <a:t>, pitch 1mm)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Pas minimal des connecteurs 1,27mm &amp; nombre de </a:t>
            </a:r>
            <a:r>
              <a:rPr lang="fr-FR" sz="1200" dirty="0" err="1"/>
              <a:t>strips</a:t>
            </a:r>
            <a:r>
              <a:rPr lang="fr-FR" sz="1200" dirty="0"/>
              <a:t> </a:t>
            </a:r>
            <a:r>
              <a:rPr lang="fr-FR" sz="1200" dirty="0">
                <a:sym typeface="Wingdings" panose="05000000000000000000" pitchFamily="2" charset="2"/>
              </a:rPr>
              <a:t> surface minimale occupée par les connecteurs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Dimensions minimales des pastilles cuivre permettant le micro-câblage du chip: 75 µm x 200µm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>
                <a:sym typeface="Wingdings" panose="05000000000000000000" pitchFamily="2" charset="2"/>
              </a:rPr>
              <a:t>Dégagement minimal nécessaire pour réaliser l’opération de micro-câblage sur les pastilles: 600µm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DA2F843-A6FC-2E15-CACF-07A1FF837D3E}"/>
              </a:ext>
            </a:extLst>
          </p:cNvPr>
          <p:cNvCxnSpPr>
            <a:cxnSpLocks/>
          </p:cNvCxnSpPr>
          <p:nvPr/>
        </p:nvCxnSpPr>
        <p:spPr>
          <a:xfrm flipV="1">
            <a:off x="329422" y="4267625"/>
            <a:ext cx="0" cy="34462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88D2A2C-43D9-DABC-D4CA-7172D46749F9}"/>
              </a:ext>
            </a:extLst>
          </p:cNvPr>
          <p:cNvCxnSpPr>
            <a:cxnSpLocks/>
          </p:cNvCxnSpPr>
          <p:nvPr/>
        </p:nvCxnSpPr>
        <p:spPr>
          <a:xfrm flipV="1">
            <a:off x="4950791" y="4308242"/>
            <a:ext cx="0" cy="34462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29A86F9-4496-F908-BDF6-F9CA4A244D0C}"/>
              </a:ext>
            </a:extLst>
          </p:cNvPr>
          <p:cNvSpPr txBox="1"/>
          <p:nvPr/>
        </p:nvSpPr>
        <p:spPr>
          <a:xfrm>
            <a:off x="329422" y="4353187"/>
            <a:ext cx="1281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2"/>
                </a:solidFill>
              </a:rPr>
              <a:t>+600µm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95987D1-F4E2-AC40-E6C8-DB87A26EF0F1}"/>
              </a:ext>
            </a:extLst>
          </p:cNvPr>
          <p:cNvSpPr txBox="1"/>
          <p:nvPr/>
        </p:nvSpPr>
        <p:spPr>
          <a:xfrm>
            <a:off x="4878457" y="4410448"/>
            <a:ext cx="1281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2"/>
                </a:solidFill>
              </a:rPr>
              <a:t>+600µm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05F702C1-A842-C8A2-0CE0-0E0A164B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61313" y="4652863"/>
            <a:ext cx="983158" cy="274637"/>
          </a:xfrm>
        </p:spPr>
        <p:txBody>
          <a:bodyPr/>
          <a:lstStyle/>
          <a:p>
            <a:r>
              <a:rPr lang="en-US" dirty="0"/>
              <a:t>11/06/2026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B14D0F0-6628-9197-56D0-8D6550239C42}"/>
              </a:ext>
            </a:extLst>
          </p:cNvPr>
          <p:cNvSpPr txBox="1"/>
          <p:nvPr/>
        </p:nvSpPr>
        <p:spPr>
          <a:xfrm>
            <a:off x="1880213" y="2425270"/>
            <a:ext cx="291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Option A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71F043D-551B-16F8-2D1E-199D130DC3A6}"/>
              </a:ext>
            </a:extLst>
          </p:cNvPr>
          <p:cNvCxnSpPr>
            <a:cxnSpLocks/>
          </p:cNvCxnSpPr>
          <p:nvPr/>
        </p:nvCxnSpPr>
        <p:spPr>
          <a:xfrm flipV="1">
            <a:off x="329422" y="4650969"/>
            <a:ext cx="373991" cy="189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A3F5F85-7C8A-90EF-32F3-E2A266C2C556}"/>
              </a:ext>
            </a:extLst>
          </p:cNvPr>
          <p:cNvCxnSpPr>
            <a:cxnSpLocks/>
          </p:cNvCxnSpPr>
          <p:nvPr/>
        </p:nvCxnSpPr>
        <p:spPr>
          <a:xfrm flipV="1">
            <a:off x="4976930" y="4683038"/>
            <a:ext cx="373991" cy="189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9AEA1271-52B3-5ECF-98CA-25B2E597FC0B}"/>
              </a:ext>
            </a:extLst>
          </p:cNvPr>
          <p:cNvSpPr txBox="1"/>
          <p:nvPr/>
        </p:nvSpPr>
        <p:spPr>
          <a:xfrm>
            <a:off x="6256052" y="2307376"/>
            <a:ext cx="291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Option B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B2F6433-DD57-C452-32B0-34E4A0AABBC4}"/>
              </a:ext>
            </a:extLst>
          </p:cNvPr>
          <p:cNvSpPr txBox="1"/>
          <p:nvPr/>
        </p:nvSpPr>
        <p:spPr>
          <a:xfrm>
            <a:off x="-26107" y="2680122"/>
            <a:ext cx="928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54,96mm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0FE46A2-001A-4777-31C4-1008873ABDE0}"/>
              </a:ext>
            </a:extLst>
          </p:cNvPr>
          <p:cNvSpPr txBox="1"/>
          <p:nvPr/>
        </p:nvSpPr>
        <p:spPr>
          <a:xfrm>
            <a:off x="4486910" y="2663156"/>
            <a:ext cx="928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B050"/>
                </a:solidFill>
              </a:rPr>
              <a:t>56,22mm</a:t>
            </a:r>
          </a:p>
        </p:txBody>
      </p:sp>
    </p:spTree>
    <p:extLst>
      <p:ext uri="{BB962C8B-B14F-4D97-AF65-F5344CB8AC3E}">
        <p14:creationId xmlns:p14="http://schemas.microsoft.com/office/powerpoint/2010/main" val="1281436698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CNRS">
      <a:dk1>
        <a:srgbClr val="000000"/>
      </a:dk1>
      <a:lt1>
        <a:srgbClr val="FFFFFF"/>
      </a:lt1>
      <a:dk2>
        <a:srgbClr val="5FBEDC"/>
      </a:dk2>
      <a:lt2>
        <a:srgbClr val="0C284B"/>
      </a:lt2>
      <a:accent1>
        <a:srgbClr val="0C284B"/>
      </a:accent1>
      <a:accent2>
        <a:srgbClr val="5FBEDC"/>
      </a:accent2>
      <a:accent3>
        <a:srgbClr val="4B6487"/>
      </a:accent3>
      <a:accent4>
        <a:srgbClr val="115596"/>
      </a:accent4>
      <a:accent5>
        <a:srgbClr val="0F69B4"/>
      </a:accent5>
      <a:accent6>
        <a:srgbClr val="3978BC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que titre du document">
  <a:themeElements>
    <a:clrScheme name="CNRS">
      <a:dk1>
        <a:srgbClr val="000000"/>
      </a:dk1>
      <a:lt1>
        <a:srgbClr val="FFFFFF"/>
      </a:lt1>
      <a:dk2>
        <a:srgbClr val="5FBEDC"/>
      </a:dk2>
      <a:lt2>
        <a:srgbClr val="0C284B"/>
      </a:lt2>
      <a:accent1>
        <a:srgbClr val="0C284B"/>
      </a:accent1>
      <a:accent2>
        <a:srgbClr val="5FBEDC"/>
      </a:accent2>
      <a:accent3>
        <a:srgbClr val="4B6487"/>
      </a:accent3>
      <a:accent4>
        <a:srgbClr val="115596"/>
      </a:accent4>
      <a:accent5>
        <a:srgbClr val="0F69B4"/>
      </a:accent5>
      <a:accent6>
        <a:srgbClr val="3978BC"/>
      </a:accent6>
      <a:hlink>
        <a:srgbClr val="000000"/>
      </a:hlink>
      <a:folHlink>
        <a:srgbClr val="00000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CNRS_2019_def" id="{A22126CF-E991-6146-B806-4906C35B0DDD}" vid="{31BF5886-8832-9B49-AE2B-913C05BFB179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0A40E86A24154B814CF0FF2318376D" ma:contentTypeVersion="0" ma:contentTypeDescription="Crée un document." ma:contentTypeScope="" ma:versionID="b5ace3ff75a78cf105d05f9fc9989d3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168a2ad989a3dce8e2a5aade1c93de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1209BC-259C-4250-9DB8-95B1C1F5ABB5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0717975-AA24-4475-9A33-9CCE96056F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CBFB7F4-8909-4EF1-ADC0-7366337A3E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PPT_CNRS_2019_def</Template>
  <TotalTime>9585</TotalTime>
  <Words>2360</Words>
  <Application>Microsoft Office PowerPoint</Application>
  <PresentationFormat>Affichage à l'écran (16:9)</PresentationFormat>
  <Paragraphs>389</Paragraphs>
  <Slides>44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44</vt:i4>
      </vt:variant>
    </vt:vector>
  </HeadingPairs>
  <TitlesOfParts>
    <vt:vector size="52" baseType="lpstr">
      <vt:lpstr>Calibri</vt:lpstr>
      <vt:lpstr>Wingdings</vt:lpstr>
      <vt:lpstr>Arial Black</vt:lpstr>
      <vt:lpstr>Calibri Light</vt:lpstr>
      <vt:lpstr>Symbol</vt:lpstr>
      <vt:lpstr>Arial</vt:lpstr>
      <vt:lpstr>Conception personnalisée</vt:lpstr>
      <vt:lpstr>Masque titre du document</vt:lpstr>
      <vt:lpstr>Journées thématiques du réseau semi-conducteurs IN2P3/IRFU: Intégration des détecteurs semi-conducteurs </vt:lpstr>
      <vt:lpstr>NECTAR: Nuclear rEaCTions At storage Rings</vt:lpstr>
      <vt:lpstr>Une solution « générique » pour préserver l’ultra-vide: Placer les détecteurs dans des « pockets »</vt:lpstr>
      <vt:lpstr>Une solution « générique » pour préserver l’ultra-vide: Placer les détecteurs dans des « pockets »</vt:lpstr>
      <vt:lpstr>Une solution « générique » pour préserver l’ultra-vide: Placer les détecteurs dans des « pockets »</vt:lpstr>
      <vt:lpstr>De quoi a t-on besoin?</vt:lpstr>
      <vt:lpstr>Chercher les dimensions limites </vt:lpstr>
      <vt:lpstr>Chercher les dimensions limites </vt:lpstr>
      <vt:lpstr>Chercher les dimensions limites </vt:lpstr>
      <vt:lpstr>Chercher les dimensions limites </vt:lpstr>
      <vt:lpstr>Chercher les dimensions limites </vt:lpstr>
      <vt:lpstr>Chercher les dimensions limites </vt:lpstr>
      <vt:lpstr>Chercher les dimensions limites en 3D  </vt:lpstr>
      <vt:lpstr>Chercher les dimensions limites en 3D  </vt:lpstr>
      <vt:lpstr>Chercher les dimensions limites en 3D  </vt:lpstr>
      <vt:lpstr>Constitution matérielle du support</vt:lpstr>
      <vt:lpstr>Constitution matérielle du support</vt:lpstr>
      <vt:lpstr>Constitution matérielle du support</vt:lpstr>
      <vt:lpstr>Constitution matérielle du support</vt:lpstr>
      <vt:lpstr>Constitution matérielle du support</vt:lpstr>
      <vt:lpstr>Constitution matérielle du support</vt:lpstr>
      <vt:lpstr>Résultat: Nouveau Micron BB29 (images Micron)</vt:lpstr>
      <vt:lpstr>Intégration dans la pocket</vt:lpstr>
      <vt:lpstr>Méthodologie identique pour le telescope prototype &amp;… </vt:lpstr>
      <vt:lpstr>… pour les premiers détecteurs de fission</vt:lpstr>
      <vt:lpstr>Cellules photovoltaïques pour la detection de fragments de fission</vt:lpstr>
      <vt:lpstr>Quel besoin d’integration pour nxm cellules?</vt:lpstr>
      <vt:lpstr>Développement d’un prototype pour test à l’ESR (1/2)</vt:lpstr>
      <vt:lpstr>Développement d’un prototype pour test à l’ESR (2/2)</vt:lpstr>
      <vt:lpstr>Dimensionnement (1/4)</vt:lpstr>
      <vt:lpstr>Dimensionnement (2/4)</vt:lpstr>
      <vt:lpstr>Dimensionnement (3/4)</vt:lpstr>
      <vt:lpstr>Dimensionnement (4/4)</vt:lpstr>
      <vt:lpstr>Composition de l’assemblage</vt:lpstr>
      <vt:lpstr>Description du process (PCB workshop du CERN)</vt:lpstr>
      <vt:lpstr>Description du process (PCB workshop du CERN)</vt:lpstr>
      <vt:lpstr>Description du process (PCB workshop du CERN)</vt:lpstr>
      <vt:lpstr>Description du process (PCB workshop du CERN)</vt:lpstr>
      <vt:lpstr>Description du process (PCB workshop du CERN)</vt:lpstr>
      <vt:lpstr>Description du process (PCB workshop du CERN)</vt:lpstr>
      <vt:lpstr>Description du process (PCB workshop du CERN)</vt:lpstr>
      <vt:lpstr>Assemblage connecteur (LP2iB)</vt:lpstr>
      <vt:lpstr>Assemblage connecteur (LP2iB)</vt:lpstr>
      <vt:lpstr>Test prototype 2x4 cellules photovoltaïques (2024) </vt:lpstr>
    </vt:vector>
  </TitlesOfParts>
  <Manager/>
  <Company>CENBG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>CNRS</dc:subject>
  <dc:creator>jerome pibernat</dc:creator>
  <cp:keywords/>
  <dc:description/>
  <cp:lastModifiedBy>jerome pibernat</cp:lastModifiedBy>
  <cp:revision>129</cp:revision>
  <dcterms:created xsi:type="dcterms:W3CDTF">2023-12-07T15:35:37Z</dcterms:created>
  <dcterms:modified xsi:type="dcterms:W3CDTF">2026-06-11T15:42:32Z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0x010100A70A40E86A24154B814CF0FF2318376D</vt:lpwstr>
  </property>
</Properties>
</file>