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38"/>
  </p:notesMasterIdLst>
  <p:sldIdLst>
    <p:sldId id="324" r:id="rId2"/>
    <p:sldId id="269" r:id="rId3"/>
    <p:sldId id="332" r:id="rId4"/>
    <p:sldId id="347" r:id="rId5"/>
    <p:sldId id="325" r:id="rId6"/>
    <p:sldId id="330" r:id="rId7"/>
    <p:sldId id="334" r:id="rId8"/>
    <p:sldId id="331" r:id="rId9"/>
    <p:sldId id="333" r:id="rId10"/>
    <p:sldId id="336" r:id="rId11"/>
    <p:sldId id="335" r:id="rId12"/>
    <p:sldId id="338" r:id="rId13"/>
    <p:sldId id="339" r:id="rId14"/>
    <p:sldId id="340" r:id="rId15"/>
    <p:sldId id="344" r:id="rId16"/>
    <p:sldId id="342" r:id="rId17"/>
    <p:sldId id="341" r:id="rId18"/>
    <p:sldId id="343" r:id="rId19"/>
    <p:sldId id="345" r:id="rId20"/>
    <p:sldId id="346" r:id="rId21"/>
    <p:sldId id="268" r:id="rId22"/>
    <p:sldId id="327" r:id="rId23"/>
    <p:sldId id="326" r:id="rId24"/>
    <p:sldId id="278" r:id="rId25"/>
    <p:sldId id="353" r:id="rId26"/>
    <p:sldId id="275" r:id="rId27"/>
    <p:sldId id="279" r:id="rId28"/>
    <p:sldId id="280" r:id="rId29"/>
    <p:sldId id="290" r:id="rId30"/>
    <p:sldId id="287" r:id="rId31"/>
    <p:sldId id="291" r:id="rId32"/>
    <p:sldId id="348" r:id="rId33"/>
    <p:sldId id="352" r:id="rId34"/>
    <p:sldId id="350" r:id="rId35"/>
    <p:sldId id="351" r:id="rId36"/>
    <p:sldId id="349" r:id="rId37"/>
  </p:sldIdLst>
  <p:sldSz cx="10772775" cy="6059488"/>
  <p:notesSz cx="6799263" cy="9929813"/>
  <p:defaultTextStyle>
    <a:defPPr>
      <a:defRPr lang="fr-FR"/>
    </a:defPPr>
    <a:lvl1pPr algn="l" defTabSz="1004888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501650" indent="-44450" algn="l" defTabSz="1004888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1004888" indent="-90488" algn="l" defTabSz="1004888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508125" indent="-136525" algn="l" defTabSz="1004888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2009775" indent="-180975" algn="l" defTabSz="1004888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909">
          <p15:clr>
            <a:srgbClr val="A4A3A4"/>
          </p15:clr>
        </p15:guide>
        <p15:guide id="2" pos="3394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ristine Le Galliard" initials="CLG" lastIdx="2" clrIdx="0">
    <p:extLst>
      <p:ext uri="{19B8F6BF-5375-455C-9EA6-DF929625EA0E}">
        <p15:presenceInfo xmlns:p15="http://schemas.microsoft.com/office/powerpoint/2012/main" userId="S-1-5-21-4087870506-3340583420-3770169302-318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8A2D"/>
    <a:srgbClr val="00294B"/>
    <a:srgbClr val="456487"/>
    <a:srgbClr val="FF6700"/>
    <a:srgbClr val="E05314"/>
    <a:srgbClr val="6600CC"/>
    <a:srgbClr val="511F74"/>
    <a:srgbClr val="7A286A"/>
    <a:srgbClr val="F39200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86700" autoAdjust="0"/>
  </p:normalViewPr>
  <p:slideViewPr>
    <p:cSldViewPr snapToGrid="0">
      <p:cViewPr varScale="1">
        <p:scale>
          <a:sx n="153" d="100"/>
          <a:sy n="153" d="100"/>
        </p:scale>
        <p:origin x="1176" y="144"/>
      </p:cViewPr>
      <p:guideLst>
        <p:guide orient="horz" pos="1909"/>
        <p:guide pos="339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1005537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51342" y="0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1005537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A0983F0-3B2B-4346-9D34-6FF74AEF7015}" type="datetimeFigureOut">
              <a:rPr lang="fr-FR"/>
              <a:pPr>
                <a:defRPr/>
              </a:pPr>
              <a:t>12/06/2026</a:t>
            </a:fld>
            <a:endParaRPr lang="fr-FR" dirty="0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fr-FR" noProof="0" dirty="0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noProof="0"/>
              <a:t>Cliquez pour modifier les styles du texte du masque</a:t>
            </a:r>
          </a:p>
          <a:p>
            <a:pPr lvl="1"/>
            <a:r>
              <a:rPr lang="fr-FR" noProof="0"/>
              <a:t>Deuxième niveau</a:t>
            </a:r>
          </a:p>
          <a:p>
            <a:pPr lvl="2"/>
            <a:r>
              <a:rPr lang="fr-FR" noProof="0"/>
              <a:t>Troisième niveau</a:t>
            </a:r>
          </a:p>
          <a:p>
            <a:pPr lvl="3"/>
            <a:r>
              <a:rPr lang="fr-FR" noProof="0"/>
              <a:t>Quatrième niveau</a:t>
            </a:r>
          </a:p>
          <a:p>
            <a:pPr lvl="4"/>
            <a:r>
              <a:rPr lang="fr-FR" noProof="0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9431599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1005537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51342" y="9431599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defTabSz="1005537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3BC699F-DBFB-4FA7-9A20-949047200EDB}" type="slidenum">
              <a:rPr lang="fr-FR"/>
              <a:pPr>
                <a:defRPr/>
              </a:pPr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539527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1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41083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8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51240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10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433446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12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3536663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24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60357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25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552974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26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37574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29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5026420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30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83626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31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791481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32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166192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33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224482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34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786192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35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6677067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BC699F-DBFB-4FA7-9A20-949047200EDB}" type="slidenum">
              <a:rPr lang="fr-FR" smtClean="0"/>
              <a:pPr>
                <a:defRPr/>
              </a:pPr>
              <a:t>36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30827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-logo-per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" y="0"/>
            <a:ext cx="10772418" cy="6059486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173918" y="149425"/>
            <a:ext cx="8424938" cy="432048"/>
          </a:xfrm>
        </p:spPr>
        <p:txBody>
          <a:bodyPr>
            <a:normAutofit/>
          </a:bodyPr>
          <a:lstStyle>
            <a:lvl1pPr algn="ctr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90257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-nu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" y="0"/>
            <a:ext cx="10772418" cy="6059485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173918" y="149425"/>
            <a:ext cx="8424938" cy="432048"/>
          </a:xfrm>
        </p:spPr>
        <p:txBody>
          <a:bodyPr>
            <a:normAutofit/>
          </a:bodyPr>
          <a:lstStyle>
            <a:lvl1pPr algn="ctr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12562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-ijcla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" y="0"/>
            <a:ext cx="10772420" cy="6059487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290043" y="149425"/>
            <a:ext cx="8208911" cy="432048"/>
          </a:xfrm>
        </p:spPr>
        <p:txBody>
          <a:bodyPr>
            <a:normAutofit/>
          </a:bodyPr>
          <a:lstStyle>
            <a:lvl1pPr>
              <a:defRPr lang="fr-FR" sz="2400" b="1" kern="1200" dirty="0" smtClean="0">
                <a:solidFill>
                  <a:srgbClr val="00294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233263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-slide-fili-per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" y="0"/>
            <a:ext cx="10772420" cy="6059487"/>
          </a:xfrm>
          <a:prstGeom prst="rect">
            <a:avLst/>
          </a:prstGeom>
        </p:spPr>
      </p:pic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41363" y="1485900"/>
            <a:ext cx="4557712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 hasCustomPrompt="1"/>
          </p:nvPr>
        </p:nvSpPr>
        <p:spPr>
          <a:xfrm>
            <a:off x="741363" y="2212975"/>
            <a:ext cx="4557712" cy="3255963"/>
          </a:xfrm>
        </p:spPr>
        <p:txBody>
          <a:bodyPr/>
          <a:lstStyle>
            <a:lvl1pPr>
              <a:defRPr>
                <a:solidFill>
                  <a:srgbClr val="FF6700"/>
                </a:solidFill>
              </a:defRPr>
            </a:lvl1pPr>
            <a:lvl2pPr>
              <a:defRPr>
                <a:solidFill>
                  <a:srgbClr val="00294B"/>
                </a:solidFill>
              </a:defRPr>
            </a:lvl2pPr>
            <a:lvl3pPr>
              <a:defRPr>
                <a:solidFill>
                  <a:srgbClr val="456487"/>
                </a:solidFill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5453063" y="1485900"/>
            <a:ext cx="4579937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 hasCustomPrompt="1"/>
          </p:nvPr>
        </p:nvSpPr>
        <p:spPr>
          <a:xfrm>
            <a:off x="5453063" y="2212975"/>
            <a:ext cx="4579937" cy="3255963"/>
          </a:xfrm>
        </p:spPr>
        <p:txBody>
          <a:bodyPr/>
          <a:lstStyle>
            <a:lvl1pPr marL="228600" indent="-228600">
              <a:defRPr lang="fr-FR" sz="2800" kern="1200" dirty="0" smtClean="0">
                <a:solidFill>
                  <a:srgbClr val="FF6700"/>
                </a:solidFill>
                <a:latin typeface="+mn-lt"/>
                <a:ea typeface="+mn-ea"/>
                <a:cs typeface="+mn-cs"/>
              </a:defRPr>
            </a:lvl1pPr>
            <a:lvl2pPr marL="685800" indent="-228600">
              <a:defRPr lang="fr-FR" sz="2400" kern="1200" dirty="0" smtClean="0">
                <a:solidFill>
                  <a:srgbClr val="00294B"/>
                </a:solidFill>
                <a:latin typeface="+mn-lt"/>
                <a:ea typeface="+mn-ea"/>
                <a:cs typeface="+mn-cs"/>
              </a:defRPr>
            </a:lvl2pPr>
            <a:lvl3pPr marL="1143000" indent="-228600">
              <a:defRPr lang="fr-FR" sz="2000" kern="1200" dirty="0" smtClean="0">
                <a:solidFill>
                  <a:srgbClr val="456487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dirty="0"/>
              <a:t>Modifier les styles du texte du masque</a:t>
            </a:r>
          </a:p>
          <a:p>
            <a: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Deuxième niveau</a:t>
            </a:r>
          </a:p>
          <a:p>
            <a: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1" name="Titre 1"/>
          <p:cNvSpPr>
            <a:spLocks noGrp="1"/>
          </p:cNvSpPr>
          <p:nvPr>
            <p:ph type="title"/>
          </p:nvPr>
        </p:nvSpPr>
        <p:spPr>
          <a:xfrm>
            <a:off x="2290044" y="149425"/>
            <a:ext cx="5688632" cy="432048"/>
          </a:xfrm>
        </p:spPr>
        <p:txBody>
          <a:bodyPr>
            <a:normAutofit/>
          </a:bodyPr>
          <a:lstStyle>
            <a:lvl1pPr>
              <a:defRPr lang="fr-FR" sz="2400" b="1" kern="1200" dirty="0" smtClean="0">
                <a:solidFill>
                  <a:srgbClr val="00294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360620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ntro-slide-per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" y="0"/>
            <a:ext cx="10772420" cy="6059486"/>
          </a:xfrm>
          <a:prstGeom prst="rect">
            <a:avLst/>
          </a:prstGeom>
        </p:spPr>
      </p:pic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41363" y="1485900"/>
            <a:ext cx="4557712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 hasCustomPrompt="1"/>
          </p:nvPr>
        </p:nvSpPr>
        <p:spPr>
          <a:xfrm>
            <a:off x="741363" y="2212975"/>
            <a:ext cx="4557712" cy="3255963"/>
          </a:xfrm>
        </p:spPr>
        <p:txBody>
          <a:bodyPr/>
          <a:lstStyle>
            <a:lvl1pPr>
              <a:defRPr>
                <a:solidFill>
                  <a:srgbClr val="FF6700"/>
                </a:solidFill>
              </a:defRPr>
            </a:lvl1pPr>
            <a:lvl2pPr>
              <a:defRPr>
                <a:solidFill>
                  <a:srgbClr val="00294B"/>
                </a:solidFill>
              </a:defRPr>
            </a:lvl2pPr>
            <a:lvl3pPr>
              <a:defRPr>
                <a:solidFill>
                  <a:srgbClr val="456487"/>
                </a:solidFill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5453063" y="1485900"/>
            <a:ext cx="4579937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 hasCustomPrompt="1"/>
          </p:nvPr>
        </p:nvSpPr>
        <p:spPr>
          <a:xfrm>
            <a:off x="5453063" y="2212975"/>
            <a:ext cx="4579937" cy="3255963"/>
          </a:xfrm>
        </p:spPr>
        <p:txBody>
          <a:bodyPr/>
          <a:lstStyle>
            <a:lvl1pPr marL="228600" indent="-228600">
              <a:defRPr lang="fr-FR" sz="2800" kern="1200" dirty="0" smtClean="0">
                <a:solidFill>
                  <a:srgbClr val="FF6700"/>
                </a:solidFill>
                <a:latin typeface="+mn-lt"/>
                <a:ea typeface="+mn-ea"/>
                <a:cs typeface="+mn-cs"/>
              </a:defRPr>
            </a:lvl1pPr>
            <a:lvl2pPr marL="685800" indent="-228600">
              <a:defRPr lang="fr-FR" sz="2400" kern="1200" dirty="0" smtClean="0">
                <a:solidFill>
                  <a:srgbClr val="00294B"/>
                </a:solidFill>
                <a:latin typeface="+mn-lt"/>
                <a:ea typeface="+mn-ea"/>
                <a:cs typeface="+mn-cs"/>
              </a:defRPr>
            </a:lvl2pPr>
            <a:lvl3pPr marL="1143000" indent="-228600">
              <a:defRPr lang="fr-FR" sz="2000" kern="1200" dirty="0" smtClean="0">
                <a:solidFill>
                  <a:srgbClr val="456487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dirty="0"/>
              <a:t>Modifier les styles du texte du masque</a:t>
            </a:r>
          </a:p>
          <a:p>
            <a: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Deuxième niveau</a:t>
            </a:r>
          </a:p>
          <a:p>
            <a: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1" name="Titre 1"/>
          <p:cNvSpPr>
            <a:spLocks noGrp="1"/>
          </p:cNvSpPr>
          <p:nvPr>
            <p:ph type="title"/>
          </p:nvPr>
        </p:nvSpPr>
        <p:spPr>
          <a:xfrm>
            <a:off x="2290044" y="149425"/>
            <a:ext cx="5688632" cy="432048"/>
          </a:xfrm>
        </p:spPr>
        <p:txBody>
          <a:bodyPr>
            <a:normAutofit/>
          </a:bodyPr>
          <a:lstStyle>
            <a:lvl1pPr>
              <a:defRPr lang="fr-FR" sz="2400" b="1" kern="1200" dirty="0" smtClean="0">
                <a:solidFill>
                  <a:srgbClr val="00294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680099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lide-2-fili-tutel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" y="0"/>
            <a:ext cx="10772420" cy="6059486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290044" y="149425"/>
            <a:ext cx="5688632" cy="432048"/>
          </a:xfrm>
        </p:spPr>
        <p:txBody>
          <a:bodyPr>
            <a:normAutofit/>
          </a:bodyPr>
          <a:lstStyle>
            <a:lvl1pPr>
              <a:defRPr sz="2400" b="1">
                <a:solidFill>
                  <a:srgbClr val="00294B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41363" y="1485900"/>
            <a:ext cx="4557712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 hasCustomPrompt="1"/>
          </p:nvPr>
        </p:nvSpPr>
        <p:spPr>
          <a:xfrm>
            <a:off x="741363" y="2212975"/>
            <a:ext cx="4557712" cy="3255963"/>
          </a:xfrm>
        </p:spPr>
        <p:txBody>
          <a:bodyPr/>
          <a:lstStyle>
            <a:lvl1pPr>
              <a:defRPr>
                <a:solidFill>
                  <a:srgbClr val="FF6700"/>
                </a:solidFill>
              </a:defRPr>
            </a:lvl1pPr>
            <a:lvl2pPr>
              <a:defRPr>
                <a:solidFill>
                  <a:srgbClr val="00294B"/>
                </a:solidFill>
              </a:defRPr>
            </a:lvl2pPr>
            <a:lvl3pPr>
              <a:defRPr>
                <a:solidFill>
                  <a:srgbClr val="456487"/>
                </a:solidFill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5453063" y="1485900"/>
            <a:ext cx="4579937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 hasCustomPrompt="1"/>
          </p:nvPr>
        </p:nvSpPr>
        <p:spPr>
          <a:xfrm>
            <a:off x="5453063" y="2212975"/>
            <a:ext cx="4579937" cy="3255963"/>
          </a:xfrm>
        </p:spPr>
        <p:txBody>
          <a:bodyPr/>
          <a:lstStyle>
            <a:lvl1pPr marL="228600" indent="-228600">
              <a:defRPr lang="fr-FR" sz="2800" kern="1200" dirty="0" smtClean="0">
                <a:solidFill>
                  <a:srgbClr val="FF6700"/>
                </a:solidFill>
                <a:latin typeface="+mn-lt"/>
                <a:ea typeface="+mn-ea"/>
                <a:cs typeface="+mn-cs"/>
              </a:defRPr>
            </a:lvl1pPr>
            <a:lvl2pPr marL="685800" indent="-228600">
              <a:defRPr lang="fr-FR" sz="2400" kern="1200" dirty="0" smtClean="0">
                <a:solidFill>
                  <a:srgbClr val="00294B"/>
                </a:solidFill>
                <a:latin typeface="+mn-lt"/>
                <a:ea typeface="+mn-ea"/>
                <a:cs typeface="+mn-cs"/>
              </a:defRPr>
            </a:lvl2pPr>
            <a:lvl3pPr marL="1143000" indent="-228600">
              <a:defRPr lang="fr-FR" sz="2000" kern="1200" dirty="0" smtClean="0">
                <a:solidFill>
                  <a:srgbClr val="456487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dirty="0"/>
              <a:t>Modifier les styles du texte du masque</a:t>
            </a:r>
          </a:p>
          <a:p>
            <a: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Deuxième niveau</a:t>
            </a:r>
          </a:p>
          <a:p>
            <a: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25913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lide-2-fil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" y="0"/>
            <a:ext cx="10772418" cy="6059486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290044" y="149425"/>
            <a:ext cx="5688632" cy="432048"/>
          </a:xfrm>
        </p:spPr>
        <p:txBody>
          <a:bodyPr>
            <a:normAutofit/>
          </a:bodyPr>
          <a:lstStyle>
            <a:lvl1pPr>
              <a:defRPr sz="2400" b="1">
                <a:solidFill>
                  <a:srgbClr val="00294B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41363" y="1485900"/>
            <a:ext cx="4557712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 hasCustomPrompt="1"/>
          </p:nvPr>
        </p:nvSpPr>
        <p:spPr>
          <a:xfrm>
            <a:off x="741363" y="2212975"/>
            <a:ext cx="4557712" cy="3255963"/>
          </a:xfrm>
        </p:spPr>
        <p:txBody>
          <a:bodyPr/>
          <a:lstStyle>
            <a:lvl1pPr>
              <a:defRPr>
                <a:solidFill>
                  <a:srgbClr val="FF6700"/>
                </a:solidFill>
              </a:defRPr>
            </a:lvl1pPr>
            <a:lvl2pPr>
              <a:defRPr>
                <a:solidFill>
                  <a:srgbClr val="00294B"/>
                </a:solidFill>
              </a:defRPr>
            </a:lvl2pPr>
            <a:lvl3pPr>
              <a:defRPr>
                <a:solidFill>
                  <a:srgbClr val="456487"/>
                </a:solidFill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5453063" y="1485900"/>
            <a:ext cx="4579937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 hasCustomPrompt="1"/>
          </p:nvPr>
        </p:nvSpPr>
        <p:spPr>
          <a:xfrm>
            <a:off x="5453063" y="2212975"/>
            <a:ext cx="4579937" cy="3255963"/>
          </a:xfrm>
        </p:spPr>
        <p:txBody>
          <a:bodyPr/>
          <a:lstStyle>
            <a:lvl1pPr marL="228600" indent="-228600">
              <a:defRPr lang="fr-FR" sz="2800" kern="1200" dirty="0" smtClean="0">
                <a:solidFill>
                  <a:srgbClr val="FF6700"/>
                </a:solidFill>
                <a:latin typeface="+mn-lt"/>
                <a:ea typeface="+mn-ea"/>
                <a:cs typeface="+mn-cs"/>
              </a:defRPr>
            </a:lvl1pPr>
            <a:lvl2pPr marL="685800" indent="-228600">
              <a:defRPr lang="fr-FR" sz="2400" kern="1200" dirty="0" smtClean="0">
                <a:solidFill>
                  <a:srgbClr val="00294B"/>
                </a:solidFill>
                <a:latin typeface="+mn-lt"/>
                <a:ea typeface="+mn-ea"/>
                <a:cs typeface="+mn-cs"/>
              </a:defRPr>
            </a:lvl2pPr>
            <a:lvl3pPr marL="1143000" indent="-228600">
              <a:defRPr lang="fr-FR" sz="2000" kern="1200" dirty="0" smtClean="0">
                <a:solidFill>
                  <a:srgbClr val="456487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dirty="0"/>
              <a:t>Modifier les styles du texte du masque</a:t>
            </a:r>
          </a:p>
          <a:p>
            <a: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Deuxième niveau</a:t>
            </a:r>
          </a:p>
          <a:p>
            <a: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3614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lide-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" y="0"/>
            <a:ext cx="10772418" cy="6059485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290044" y="149425"/>
            <a:ext cx="5688632" cy="432048"/>
          </a:xfrm>
        </p:spPr>
        <p:txBody>
          <a:bodyPr>
            <a:normAutofit/>
          </a:bodyPr>
          <a:lstStyle>
            <a:lvl1pPr>
              <a:defRPr sz="2400" b="1">
                <a:solidFill>
                  <a:srgbClr val="00294B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41363" y="1485900"/>
            <a:ext cx="4557712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 hasCustomPrompt="1"/>
          </p:nvPr>
        </p:nvSpPr>
        <p:spPr>
          <a:xfrm>
            <a:off x="741363" y="2212975"/>
            <a:ext cx="4557712" cy="3255963"/>
          </a:xfrm>
        </p:spPr>
        <p:txBody>
          <a:bodyPr/>
          <a:lstStyle>
            <a:lvl1pPr>
              <a:defRPr>
                <a:solidFill>
                  <a:srgbClr val="FF6700"/>
                </a:solidFill>
              </a:defRPr>
            </a:lvl1pPr>
            <a:lvl2pPr>
              <a:defRPr>
                <a:solidFill>
                  <a:srgbClr val="00294B"/>
                </a:solidFill>
              </a:defRPr>
            </a:lvl2pPr>
            <a:lvl3pPr>
              <a:defRPr>
                <a:solidFill>
                  <a:srgbClr val="456487"/>
                </a:solidFill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5453063" y="1485900"/>
            <a:ext cx="4579937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 hasCustomPrompt="1"/>
          </p:nvPr>
        </p:nvSpPr>
        <p:spPr>
          <a:xfrm>
            <a:off x="5453063" y="2212975"/>
            <a:ext cx="4579937" cy="3255963"/>
          </a:xfrm>
        </p:spPr>
        <p:txBody>
          <a:bodyPr/>
          <a:lstStyle>
            <a:lvl1pPr marL="228600" indent="-228600">
              <a:defRPr lang="fr-FR" sz="2800" kern="1200" dirty="0" smtClean="0">
                <a:solidFill>
                  <a:srgbClr val="FF6700"/>
                </a:solidFill>
                <a:latin typeface="+mn-lt"/>
                <a:ea typeface="+mn-ea"/>
                <a:cs typeface="+mn-cs"/>
              </a:defRPr>
            </a:lvl1pPr>
            <a:lvl2pPr marL="685800" indent="-228600">
              <a:defRPr lang="fr-FR" sz="2400" kern="1200" dirty="0" smtClean="0">
                <a:solidFill>
                  <a:srgbClr val="00294B"/>
                </a:solidFill>
                <a:latin typeface="+mn-lt"/>
                <a:ea typeface="+mn-ea"/>
                <a:cs typeface="+mn-cs"/>
              </a:defRPr>
            </a:lvl2pPr>
            <a:lvl3pPr marL="1143000" indent="-228600">
              <a:defRPr lang="fr-FR" sz="2000" kern="1200" dirty="0" smtClean="0">
                <a:solidFill>
                  <a:srgbClr val="456487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dirty="0"/>
              <a:t>Modifier les styles du texte du masque</a:t>
            </a:r>
          </a:p>
          <a:p>
            <a: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Deuxième niveau</a:t>
            </a:r>
          </a:p>
          <a:p>
            <a: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17065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lide-2-fili-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" y="0"/>
            <a:ext cx="10772417" cy="6059485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290044" y="149425"/>
            <a:ext cx="5688632" cy="432048"/>
          </a:xfrm>
        </p:spPr>
        <p:txBody>
          <a:bodyPr>
            <a:normAutofit/>
          </a:bodyPr>
          <a:lstStyle>
            <a:lvl1pPr>
              <a:defRPr sz="2400" b="1">
                <a:solidFill>
                  <a:srgbClr val="00294B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41363" y="1485900"/>
            <a:ext cx="4557712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 hasCustomPrompt="1"/>
          </p:nvPr>
        </p:nvSpPr>
        <p:spPr>
          <a:xfrm>
            <a:off x="741363" y="2212975"/>
            <a:ext cx="4557712" cy="3255963"/>
          </a:xfrm>
        </p:spPr>
        <p:txBody>
          <a:bodyPr/>
          <a:lstStyle>
            <a:lvl1pPr>
              <a:defRPr>
                <a:solidFill>
                  <a:srgbClr val="FF6700"/>
                </a:solidFill>
              </a:defRPr>
            </a:lvl1pPr>
            <a:lvl2pPr>
              <a:defRPr>
                <a:solidFill>
                  <a:srgbClr val="00294B"/>
                </a:solidFill>
              </a:defRPr>
            </a:lvl2pPr>
            <a:lvl3pPr>
              <a:defRPr>
                <a:solidFill>
                  <a:srgbClr val="456487"/>
                </a:solidFill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5453063" y="1485900"/>
            <a:ext cx="4579937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 hasCustomPrompt="1"/>
          </p:nvPr>
        </p:nvSpPr>
        <p:spPr>
          <a:xfrm>
            <a:off x="5453063" y="2212975"/>
            <a:ext cx="4579937" cy="3255963"/>
          </a:xfrm>
        </p:spPr>
        <p:txBody>
          <a:bodyPr/>
          <a:lstStyle>
            <a:lvl1pPr marL="228600" indent="-228600">
              <a:defRPr lang="fr-FR" sz="2800" kern="1200" dirty="0" smtClean="0">
                <a:solidFill>
                  <a:srgbClr val="FF6700"/>
                </a:solidFill>
                <a:latin typeface="+mn-lt"/>
                <a:ea typeface="+mn-ea"/>
                <a:cs typeface="+mn-cs"/>
              </a:defRPr>
            </a:lvl1pPr>
            <a:lvl2pPr marL="685800" indent="-228600">
              <a:defRPr lang="fr-FR" sz="2400" kern="1200" dirty="0" smtClean="0">
                <a:solidFill>
                  <a:srgbClr val="00294B"/>
                </a:solidFill>
                <a:latin typeface="+mn-lt"/>
                <a:ea typeface="+mn-ea"/>
                <a:cs typeface="+mn-cs"/>
              </a:defRPr>
            </a:lvl2pPr>
            <a:lvl3pPr marL="1143000" indent="-228600">
              <a:defRPr lang="fr-FR" sz="2000" kern="1200" dirty="0" smtClean="0">
                <a:solidFill>
                  <a:srgbClr val="456487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dirty="0"/>
              <a:t>Modifier les styles du texte du masque</a:t>
            </a:r>
          </a:p>
          <a:p>
            <a: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Deuxième niveau</a:t>
            </a:r>
          </a:p>
          <a:p>
            <a: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56109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lide-2-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7" y="0"/>
            <a:ext cx="10772417" cy="6059484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290044" y="149425"/>
            <a:ext cx="5688632" cy="432048"/>
          </a:xfrm>
        </p:spPr>
        <p:txBody>
          <a:bodyPr>
            <a:normAutofit/>
          </a:bodyPr>
          <a:lstStyle>
            <a:lvl1pPr>
              <a:defRPr sz="2400" b="1">
                <a:solidFill>
                  <a:srgbClr val="00294B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41363" y="1485900"/>
            <a:ext cx="4557712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 hasCustomPrompt="1"/>
          </p:nvPr>
        </p:nvSpPr>
        <p:spPr>
          <a:xfrm>
            <a:off x="741363" y="2212975"/>
            <a:ext cx="4557712" cy="3255963"/>
          </a:xfrm>
        </p:spPr>
        <p:txBody>
          <a:bodyPr/>
          <a:lstStyle>
            <a:lvl1pPr>
              <a:defRPr>
                <a:solidFill>
                  <a:srgbClr val="FF6700"/>
                </a:solidFill>
              </a:defRPr>
            </a:lvl1pPr>
            <a:lvl2pPr>
              <a:defRPr>
                <a:solidFill>
                  <a:srgbClr val="00294B"/>
                </a:solidFill>
              </a:defRPr>
            </a:lvl2pPr>
            <a:lvl3pPr>
              <a:defRPr>
                <a:solidFill>
                  <a:srgbClr val="456487"/>
                </a:solidFill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5453063" y="1485900"/>
            <a:ext cx="4579937" cy="72707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94B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 hasCustomPrompt="1"/>
          </p:nvPr>
        </p:nvSpPr>
        <p:spPr>
          <a:xfrm>
            <a:off x="5453063" y="2212975"/>
            <a:ext cx="4579937" cy="3255963"/>
          </a:xfrm>
        </p:spPr>
        <p:txBody>
          <a:bodyPr/>
          <a:lstStyle>
            <a:lvl1pPr marL="228600" indent="-228600">
              <a:defRPr lang="fr-FR" sz="2800" kern="1200" dirty="0" smtClean="0">
                <a:solidFill>
                  <a:srgbClr val="FF6700"/>
                </a:solidFill>
                <a:latin typeface="+mn-lt"/>
                <a:ea typeface="+mn-ea"/>
                <a:cs typeface="+mn-cs"/>
              </a:defRPr>
            </a:lvl1pPr>
            <a:lvl2pPr marL="685800" indent="-228600">
              <a:defRPr lang="fr-FR" sz="2400" kern="1200" dirty="0" smtClean="0">
                <a:solidFill>
                  <a:srgbClr val="00294B"/>
                </a:solidFill>
                <a:latin typeface="+mn-lt"/>
                <a:ea typeface="+mn-ea"/>
                <a:cs typeface="+mn-cs"/>
              </a:defRPr>
            </a:lvl2pPr>
            <a:lvl3pPr marL="1143000" indent="-228600">
              <a:defRPr lang="fr-FR" sz="2000" kern="1200" dirty="0" smtClean="0">
                <a:solidFill>
                  <a:srgbClr val="456487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rgbClr val="456487"/>
                </a:solidFill>
              </a:defRPr>
            </a:lvl4pPr>
            <a:lvl5pPr>
              <a:defRPr>
                <a:solidFill>
                  <a:srgbClr val="456487"/>
                </a:solidFill>
              </a:defRPr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dirty="0"/>
              <a:t>Modifier les styles du texte du masque</a:t>
            </a:r>
          </a:p>
          <a:p>
            <a: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Deuxième niveau</a:t>
            </a:r>
          </a:p>
          <a:p>
            <a: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>
          <a:xfrm>
            <a:off x="8159407" y="5714820"/>
            <a:ext cx="2422525" cy="3222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7E71596-5F9D-49C5-9701-16B3CA54319D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707070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741363" y="322263"/>
            <a:ext cx="9290050" cy="11715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41363" y="1612900"/>
            <a:ext cx="9290050" cy="38449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Modifiez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741363" y="5616575"/>
            <a:ext cx="2422525" cy="3222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 dirty="0"/>
              <a:t>01/03/2020</a:t>
            </a:r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568700" y="5616575"/>
            <a:ext cx="3635375" cy="3222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 dirty="0"/>
              <a:t>Mon exposé - Lieu - Titre</a:t>
            </a:r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7608888" y="5616575"/>
            <a:ext cx="2422525" cy="3222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E71596-5F9D-49C5-9701-16B3CA54319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16465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1" r:id="rId3"/>
    <p:sldLayoutId id="2147483708" r:id="rId4"/>
    <p:sldLayoutId id="2147483709" r:id="rId5"/>
    <p:sldLayoutId id="2147483702" r:id="rId6"/>
    <p:sldLayoutId id="2147483703" r:id="rId7"/>
    <p:sldLayoutId id="2147483704" r:id="rId8"/>
    <p:sldLayoutId id="2147483710" r:id="rId9"/>
    <p:sldLayoutId id="2147483711" r:id="rId1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9.emf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1.png"/><Relationship Id="rId7" Type="http://schemas.openxmlformats.org/officeDocument/2006/relationships/image" Target="../media/image2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5.png"/><Relationship Id="rId5" Type="http://schemas.openxmlformats.org/officeDocument/2006/relationships/image" Target="../media/image34.gif"/><Relationship Id="rId4" Type="http://schemas.openxmlformats.org/officeDocument/2006/relationships/image" Target="../media/image33.jpeg"/><Relationship Id="rId9" Type="http://schemas.openxmlformats.org/officeDocument/2006/relationships/image" Target="../media/image3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emf"/><Relationship Id="rId7" Type="http://schemas.openxmlformats.org/officeDocument/2006/relationships/image" Target="../media/image44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7" Type="http://schemas.openxmlformats.org/officeDocument/2006/relationships/image" Target="../media/image5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jpeg"/><Relationship Id="rId3" Type="http://schemas.openxmlformats.org/officeDocument/2006/relationships/image" Target="../media/image58.jpg"/><Relationship Id="rId7" Type="http://schemas.openxmlformats.org/officeDocument/2006/relationships/image" Target="../media/image62.jpeg"/><Relationship Id="rId12" Type="http://schemas.openxmlformats.org/officeDocument/2006/relationships/image" Target="../media/image6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1.jpeg"/><Relationship Id="rId11" Type="http://schemas.openxmlformats.org/officeDocument/2006/relationships/image" Target="../media/image66.jpg"/><Relationship Id="rId5" Type="http://schemas.openxmlformats.org/officeDocument/2006/relationships/image" Target="../media/image60.jpg"/><Relationship Id="rId10" Type="http://schemas.openxmlformats.org/officeDocument/2006/relationships/image" Target="../media/image65.jpg"/><Relationship Id="rId4" Type="http://schemas.openxmlformats.org/officeDocument/2006/relationships/image" Target="../media/image59.jpg"/><Relationship Id="rId9" Type="http://schemas.openxmlformats.org/officeDocument/2006/relationships/image" Target="../media/image64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1.jpeg"/><Relationship Id="rId4" Type="http://schemas.openxmlformats.org/officeDocument/2006/relationships/image" Target="../media/image7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jpeg"/><Relationship Id="rId7" Type="http://schemas.openxmlformats.org/officeDocument/2006/relationships/image" Target="../media/image76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5.jpeg"/><Relationship Id="rId5" Type="http://schemas.openxmlformats.org/officeDocument/2006/relationships/image" Target="../media/image74.png"/><Relationship Id="rId10" Type="http://schemas.openxmlformats.org/officeDocument/2006/relationships/image" Target="../media/image79.png"/><Relationship Id="rId4" Type="http://schemas.openxmlformats.org/officeDocument/2006/relationships/image" Target="../media/image73.jpeg"/><Relationship Id="rId9" Type="http://schemas.openxmlformats.org/officeDocument/2006/relationships/image" Target="../media/image7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g"/><Relationship Id="rId3" Type="http://schemas.openxmlformats.org/officeDocument/2006/relationships/image" Target="../media/image81.jpg"/><Relationship Id="rId7" Type="http://schemas.openxmlformats.org/officeDocument/2006/relationships/image" Target="../media/image85.emf"/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4.jpg"/><Relationship Id="rId5" Type="http://schemas.openxmlformats.org/officeDocument/2006/relationships/image" Target="../media/image83.jpg"/><Relationship Id="rId4" Type="http://schemas.openxmlformats.org/officeDocument/2006/relationships/image" Target="../media/image82.jpg"/><Relationship Id="rId9" Type="http://schemas.openxmlformats.org/officeDocument/2006/relationships/image" Target="../media/image8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1.jpg"/><Relationship Id="rId4" Type="http://schemas.openxmlformats.org/officeDocument/2006/relationships/image" Target="../media/image9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7" Type="http://schemas.openxmlformats.org/officeDocument/2006/relationships/image" Target="../media/image9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2.jpg"/><Relationship Id="rId5" Type="http://schemas.openxmlformats.org/officeDocument/2006/relationships/image" Target="../media/image71.jpeg"/><Relationship Id="rId4" Type="http://schemas.openxmlformats.org/officeDocument/2006/relationships/image" Target="../media/image7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g"/><Relationship Id="rId7" Type="http://schemas.openxmlformats.org/officeDocument/2006/relationships/image" Target="../media/image85.emf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8.jpg"/><Relationship Id="rId5" Type="http://schemas.openxmlformats.org/officeDocument/2006/relationships/image" Target="../media/image97.jpg"/><Relationship Id="rId4" Type="http://schemas.openxmlformats.org/officeDocument/2006/relationships/image" Target="../media/image9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emf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03.jp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gif"/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9.png"/><Relationship Id="rId5" Type="http://schemas.openxmlformats.org/officeDocument/2006/relationships/image" Target="../media/image115.png"/><Relationship Id="rId4" Type="http://schemas.openxmlformats.org/officeDocument/2006/relationships/image" Target="../media/image11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jpg"/><Relationship Id="rId3" Type="http://schemas.openxmlformats.org/officeDocument/2006/relationships/image" Target="../media/image116.jpeg"/><Relationship Id="rId7" Type="http://schemas.openxmlformats.org/officeDocument/2006/relationships/image" Target="../media/image120.jpeg"/><Relationship Id="rId12" Type="http://schemas.openxmlformats.org/officeDocument/2006/relationships/image" Target="../media/image12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19.jpeg"/><Relationship Id="rId11" Type="http://schemas.openxmlformats.org/officeDocument/2006/relationships/image" Target="../media/image124.jpg"/><Relationship Id="rId5" Type="http://schemas.openxmlformats.org/officeDocument/2006/relationships/image" Target="../media/image118.jpeg"/><Relationship Id="rId10" Type="http://schemas.openxmlformats.org/officeDocument/2006/relationships/image" Target="../media/image123.jpg"/><Relationship Id="rId4" Type="http://schemas.openxmlformats.org/officeDocument/2006/relationships/image" Target="../media/image117.jpeg"/><Relationship Id="rId9" Type="http://schemas.openxmlformats.org/officeDocument/2006/relationships/image" Target="../media/image122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jpeg"/><Relationship Id="rId3" Type="http://schemas.openxmlformats.org/officeDocument/2006/relationships/image" Target="../media/image126.png"/><Relationship Id="rId7" Type="http://schemas.openxmlformats.org/officeDocument/2006/relationships/image" Target="../media/image130.jpeg"/><Relationship Id="rId12" Type="http://schemas.openxmlformats.org/officeDocument/2006/relationships/image" Target="../media/image13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9.jpeg"/><Relationship Id="rId11" Type="http://schemas.openxmlformats.org/officeDocument/2006/relationships/image" Target="../media/image125.jpeg"/><Relationship Id="rId5" Type="http://schemas.openxmlformats.org/officeDocument/2006/relationships/image" Target="../media/image128.jpeg"/><Relationship Id="rId10" Type="http://schemas.openxmlformats.org/officeDocument/2006/relationships/image" Target="../media/image133.jpeg"/><Relationship Id="rId4" Type="http://schemas.openxmlformats.org/officeDocument/2006/relationships/image" Target="../media/image127.jpeg"/><Relationship Id="rId9" Type="http://schemas.openxmlformats.org/officeDocument/2006/relationships/image" Target="../media/image13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8.jpeg"/><Relationship Id="rId5" Type="http://schemas.openxmlformats.org/officeDocument/2006/relationships/image" Target="../media/image137.jpeg"/><Relationship Id="rId4" Type="http://schemas.openxmlformats.org/officeDocument/2006/relationships/image" Target="../media/image136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jpeg"/><Relationship Id="rId3" Type="http://schemas.openxmlformats.org/officeDocument/2006/relationships/image" Target="../media/image140.jpeg"/><Relationship Id="rId7" Type="http://schemas.openxmlformats.org/officeDocument/2006/relationships/image" Target="../media/image144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3.jpeg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Relationship Id="rId9" Type="http://schemas.openxmlformats.org/officeDocument/2006/relationships/image" Target="../media/image14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Espace réservé de la date 6">
            <a:extLst>
              <a:ext uri="{FF2B5EF4-FFF2-40B4-BE49-F238E27FC236}">
                <a16:creationId xmlns:a16="http://schemas.microsoft.com/office/drawing/2014/main" id="{39FB3808-8430-4674-B38E-9349E736F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44" name="Espace réservé du pied de page 7">
            <a:extLst>
              <a:ext uri="{FF2B5EF4-FFF2-40B4-BE49-F238E27FC236}">
                <a16:creationId xmlns:a16="http://schemas.microsoft.com/office/drawing/2014/main" id="{8C2DE535-4453-4C69-A8E4-C351AD99B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</a:t>
            </a:fld>
            <a:endParaRPr lang="fr-FR" dirty="0"/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85986" y="1864435"/>
            <a:ext cx="10200802" cy="2330619"/>
          </a:xfrm>
        </p:spPr>
        <p:txBody>
          <a:bodyPr>
            <a:noAutofit/>
          </a:bodyPr>
          <a:lstStyle/>
          <a:p>
            <a:pPr algn="ctr"/>
            <a:r>
              <a:rPr lang="fr-FR" sz="4000" dirty="0"/>
              <a:t>COMCUBE-S</a:t>
            </a:r>
            <a:br>
              <a:rPr lang="fr-FR" sz="4000" dirty="0"/>
            </a:br>
            <a:br>
              <a:rPr lang="fr-FR" sz="4000" dirty="0"/>
            </a:br>
            <a:r>
              <a:rPr lang="fr-FR" sz="4000" dirty="0"/>
              <a:t>Intégration des Siliciums DSSDs (Double-</a:t>
            </a:r>
            <a:r>
              <a:rPr lang="fr-FR" sz="4000" dirty="0" err="1"/>
              <a:t>sided</a:t>
            </a:r>
            <a:r>
              <a:rPr lang="fr-FR" sz="4000" dirty="0"/>
              <a:t> Silicon </a:t>
            </a:r>
            <a:r>
              <a:rPr lang="fr-FR" sz="4000" dirty="0" err="1"/>
              <a:t>Strip</a:t>
            </a:r>
            <a:r>
              <a:rPr lang="fr-FR" sz="4000" dirty="0"/>
              <a:t> Detector) pour l'astronomie gamma </a:t>
            </a:r>
          </a:p>
        </p:txBody>
      </p:sp>
    </p:spTree>
    <p:extLst>
      <p:ext uri="{BB962C8B-B14F-4D97-AF65-F5344CB8AC3E}">
        <p14:creationId xmlns:p14="http://schemas.microsoft.com/office/powerpoint/2010/main" val="1882885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PLAN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47" name="ZoneTexte 46">
            <a:extLst>
              <a:ext uri="{FF2B5EF4-FFF2-40B4-BE49-F238E27FC236}">
                <a16:creationId xmlns:a16="http://schemas.microsoft.com/office/drawing/2014/main" id="{77DA51DC-1460-4326-BE09-E01E3319977A}"/>
              </a:ext>
            </a:extLst>
          </p:cNvPr>
          <p:cNvSpPr txBox="1"/>
          <p:nvPr/>
        </p:nvSpPr>
        <p:spPr>
          <a:xfrm>
            <a:off x="0" y="952252"/>
            <a:ext cx="1077277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Introduction</a:t>
            </a:r>
          </a:p>
          <a:p>
            <a:endParaRPr lang="fr-FR" sz="24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457200" indent="-457200">
              <a:buFont typeface="+mj-lt"/>
              <a:buAutoNum type="arabicPeriod"/>
            </a:pPr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Les 1</a:t>
            </a:r>
            <a:r>
              <a:rPr lang="fr-FR" sz="2400" b="1" baseline="30000" dirty="0">
                <a:solidFill>
                  <a:srgbClr val="00294B"/>
                </a:solidFill>
                <a:latin typeface="+mn-lt"/>
                <a:cs typeface="+mn-cs"/>
              </a:rPr>
              <a:t>es</a:t>
            </a:r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 intégrations :</a:t>
            </a:r>
          </a:p>
          <a:p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</a:p>
          <a:p>
            <a:pPr marL="958850" lvl="1" indent="-457200">
              <a:buFont typeface="+mj-lt"/>
              <a:buAutoNum type="alphaLcParenR"/>
            </a:pPr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Cocote (2012 – 2014) </a:t>
            </a:r>
          </a:p>
          <a:p>
            <a:pPr marL="958850" lvl="1" indent="-457200">
              <a:buFont typeface="+mj-lt"/>
              <a:buAutoNum type="alphaLcParenR"/>
            </a:pPr>
            <a:endParaRPr lang="fr-FR" sz="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958850" lvl="1" indent="-457200">
              <a:buFont typeface="+mj-lt"/>
              <a:buAutoNum type="alphaLcParenR"/>
            </a:pPr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Compton CAM (2017 – 2023)</a:t>
            </a:r>
          </a:p>
          <a:p>
            <a:pPr marL="958850" lvl="1" indent="-457200">
              <a:buFont typeface="+mj-lt"/>
              <a:buAutoNum type="alphaLcParenR"/>
            </a:pPr>
            <a:endParaRPr lang="fr-FR" sz="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958850" lvl="1" indent="-457200">
              <a:buFont typeface="+mj-lt"/>
              <a:buAutoNum type="alphaLcParenR"/>
            </a:pPr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Comcube Ballon (2020 – 2024)</a:t>
            </a:r>
          </a:p>
          <a:p>
            <a:pPr marL="457200" indent="-457200">
              <a:buFont typeface="+mj-lt"/>
              <a:buAutoNum type="arabicPeriod"/>
            </a:pPr>
            <a:endParaRPr lang="fr-FR" sz="24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457200" indent="-457200">
              <a:buFont typeface="+mj-lt"/>
              <a:buAutoNum type="arabicPeriod" startAt="2"/>
            </a:pPr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COMCUBE S (2024 – 2026)</a:t>
            </a:r>
          </a:p>
          <a:p>
            <a:pPr marL="457200" indent="-457200">
              <a:buFont typeface="+mj-lt"/>
              <a:buAutoNum type="arabicPeriod" startAt="2"/>
            </a:pPr>
            <a:endParaRPr lang="fr-FR" sz="2400" b="1" dirty="0">
              <a:solidFill>
                <a:srgbClr val="00294B"/>
              </a:solidFill>
              <a:latin typeface="+mn-lt"/>
              <a:cs typeface="+mn-cs"/>
            </a:endParaRPr>
          </a:p>
          <a:p>
            <a:r>
              <a:rPr lang="fr-FR" sz="2400" b="1" dirty="0">
                <a:solidFill>
                  <a:srgbClr val="00294B"/>
                </a:solidFill>
                <a:latin typeface="+mn-lt"/>
                <a:cs typeface="+mn-cs"/>
              </a:rPr>
              <a:t>Conclusion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8" name="Espace réservé de la date 6">
            <a:extLst>
              <a:ext uri="{FF2B5EF4-FFF2-40B4-BE49-F238E27FC236}">
                <a16:creationId xmlns:a16="http://schemas.microsoft.com/office/drawing/2014/main" id="{1FC991DB-E020-4FB8-9A70-87856BBEBF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2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</p:spTree>
    <p:extLst>
      <p:ext uri="{BB962C8B-B14F-4D97-AF65-F5344CB8AC3E}">
        <p14:creationId xmlns:p14="http://schemas.microsoft.com/office/powerpoint/2010/main" val="4040300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3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Introduction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66D2E844-AB0F-4856-A633-0E933AE8F22A}"/>
              </a:ext>
            </a:extLst>
          </p:cNvPr>
          <p:cNvSpPr txBox="1"/>
          <p:nvPr/>
        </p:nvSpPr>
        <p:spPr>
          <a:xfrm>
            <a:off x="91478" y="792755"/>
            <a:ext cx="701743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Etude des sursauts Gamma (GRBs)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Les explosions les plus brillantes et les plus violentes de l'Univers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Se produisent à des distances cosmologiques, détectables dans les toutes premières galaxies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Mort d'étoiles très massives (GRB longs) ou fusion d'objets compacts (GRB courts)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Pourraient devenir de nouvelles bougies standards en cosmologie</a:t>
            </a:r>
          </a:p>
        </p:txBody>
      </p:sp>
      <p:pic>
        <p:nvPicPr>
          <p:cNvPr id="11" name="Picture 7">
            <a:extLst>
              <a:ext uri="{FF2B5EF4-FFF2-40B4-BE49-F238E27FC236}">
                <a16:creationId xmlns:a16="http://schemas.microsoft.com/office/drawing/2014/main" id="{A906A556-1A35-4D55-86D8-304812C3E3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6973" y="3087830"/>
            <a:ext cx="4551321" cy="1567601"/>
          </a:xfrm>
          <a:prstGeom prst="rect">
            <a:avLst/>
          </a:prstGeom>
          <a:ln w="50800">
            <a:noFill/>
          </a:ln>
        </p:spPr>
      </p:pic>
      <p:sp>
        <p:nvSpPr>
          <p:cNvPr id="12" name="Google Shape;322;p41">
            <a:extLst>
              <a:ext uri="{FF2B5EF4-FFF2-40B4-BE49-F238E27FC236}">
                <a16:creationId xmlns:a16="http://schemas.microsoft.com/office/drawing/2014/main" id="{CE2ABB57-BFBE-4E74-8364-40A0FFBBE9E6}"/>
              </a:ext>
            </a:extLst>
          </p:cNvPr>
          <p:cNvSpPr txBox="1"/>
          <p:nvPr/>
        </p:nvSpPr>
        <p:spPr>
          <a:xfrm rot="16200000">
            <a:off x="9115319" y="4186182"/>
            <a:ext cx="1852426" cy="3000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4275" rIns="68575" bIns="34275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chemeClr val="dk1"/>
                </a:solidFill>
                <a:latin typeface="Montserrat SemiBold" panose="00000700000000000000" pitchFamily="2" charset="0"/>
                <a:ea typeface="Poppins SemiBold"/>
                <a:cs typeface="Poppins SemiBold"/>
                <a:sym typeface="Poppins SemiBold"/>
              </a:rPr>
              <a:t>GRB court</a:t>
            </a:r>
            <a:endParaRPr sz="1500" dirty="0">
              <a:solidFill>
                <a:schemeClr val="dk1"/>
              </a:solidFill>
              <a:latin typeface="Montserrat SemiBold" panose="00000700000000000000" pitchFamily="2" charset="0"/>
              <a:ea typeface="Poppins SemiBold"/>
              <a:cs typeface="Poppins SemiBold"/>
              <a:sym typeface="Poppins SemiBold"/>
            </a:endParaRPr>
          </a:p>
        </p:txBody>
      </p:sp>
      <p:sp>
        <p:nvSpPr>
          <p:cNvPr id="13" name="Google Shape;322;p41">
            <a:extLst>
              <a:ext uri="{FF2B5EF4-FFF2-40B4-BE49-F238E27FC236}">
                <a16:creationId xmlns:a16="http://schemas.microsoft.com/office/drawing/2014/main" id="{F982F739-C464-4995-8A88-EE34D5B680D6}"/>
              </a:ext>
            </a:extLst>
          </p:cNvPr>
          <p:cNvSpPr txBox="1"/>
          <p:nvPr/>
        </p:nvSpPr>
        <p:spPr>
          <a:xfrm rot="16200000">
            <a:off x="9115319" y="1741491"/>
            <a:ext cx="1852425" cy="3000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34275" rIns="68575" bIns="34275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chemeClr val="dk1"/>
                </a:solidFill>
                <a:latin typeface="Montserrat SemiBold" panose="00000700000000000000" pitchFamily="2" charset="0"/>
                <a:ea typeface="Poppins SemiBold"/>
                <a:cs typeface="Poppins SemiBold"/>
                <a:sym typeface="Poppins SemiBold"/>
              </a:rPr>
              <a:t>GRB Long</a:t>
            </a:r>
            <a:endParaRPr sz="1500" dirty="0">
              <a:solidFill>
                <a:schemeClr val="dk1"/>
              </a:solidFill>
              <a:latin typeface="Montserrat SemiBold" panose="00000700000000000000" pitchFamily="2" charset="0"/>
              <a:ea typeface="Poppins SemiBold"/>
              <a:cs typeface="Poppins SemiBold"/>
              <a:sym typeface="Poppins SemiBold"/>
            </a:endParaRPr>
          </a:p>
        </p:txBody>
      </p:sp>
      <p:pic>
        <p:nvPicPr>
          <p:cNvPr id="14" name="Google Shape;284;p38">
            <a:extLst>
              <a:ext uri="{FF2B5EF4-FFF2-40B4-BE49-F238E27FC236}">
                <a16:creationId xmlns:a16="http://schemas.microsoft.com/office/drawing/2014/main" id="{74FD49BF-D3A0-4446-9E18-6789CE4C866C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rcRect l="20965" r="16578"/>
          <a:stretch>
            <a:fillRect/>
          </a:stretch>
        </p:blipFill>
        <p:spPr>
          <a:xfrm>
            <a:off x="7834661" y="3410000"/>
            <a:ext cx="2056846" cy="18524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Google Shape;279;p38">
            <a:extLst>
              <a:ext uri="{FF2B5EF4-FFF2-40B4-BE49-F238E27FC236}">
                <a16:creationId xmlns:a16="http://schemas.microsoft.com/office/drawing/2014/main" id="{540B2639-D209-4604-8162-DCF376B10036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rcRect l="18772" r="18770"/>
          <a:stretch>
            <a:fillRect/>
          </a:stretch>
        </p:blipFill>
        <p:spPr>
          <a:xfrm>
            <a:off x="7834660" y="971655"/>
            <a:ext cx="2056846" cy="18524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roupe 1">
            <a:extLst>
              <a:ext uri="{FF2B5EF4-FFF2-40B4-BE49-F238E27FC236}">
                <a16:creationId xmlns:a16="http://schemas.microsoft.com/office/drawing/2014/main" id="{6A98E71F-A459-44FD-A8DC-C637A14CF625}"/>
              </a:ext>
            </a:extLst>
          </p:cNvPr>
          <p:cNvGrpSpPr>
            <a:grpSpLocks noChangeAspect="1"/>
          </p:cNvGrpSpPr>
          <p:nvPr/>
        </p:nvGrpSpPr>
        <p:grpSpPr>
          <a:xfrm>
            <a:off x="91478" y="3129102"/>
            <a:ext cx="2338129" cy="2345093"/>
            <a:chOff x="275240" y="3279023"/>
            <a:chExt cx="1896333" cy="1901981"/>
          </a:xfrm>
        </p:grpSpPr>
        <p:pic>
          <p:nvPicPr>
            <p:cNvPr id="16" name="Google Shape;352;p44" descr="Diagram of a diagram of a solar system&#10;&#10;Description automatically generated">
              <a:extLst>
                <a:ext uri="{FF2B5EF4-FFF2-40B4-BE49-F238E27FC236}">
                  <a16:creationId xmlns:a16="http://schemas.microsoft.com/office/drawing/2014/main" id="{C86044ED-0682-4E47-8829-A24E2060A1A8}"/>
                </a:ext>
              </a:extLst>
            </p:cNvPr>
            <p:cNvPicPr preferRelativeResize="0">
              <a:picLocks noChangeAspect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220" t="-3156" r="-4123" b="-4578"/>
            <a:stretch/>
          </p:blipFill>
          <p:spPr>
            <a:xfrm>
              <a:off x="493276" y="3279023"/>
              <a:ext cx="1460260" cy="137640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</p:pic>
        <p:sp>
          <p:nvSpPr>
            <p:cNvPr id="17" name="ZoneTexte 16">
              <a:extLst>
                <a:ext uri="{FF2B5EF4-FFF2-40B4-BE49-F238E27FC236}">
                  <a16:creationId xmlns:a16="http://schemas.microsoft.com/office/drawing/2014/main" id="{5FB64CC6-21EB-4396-85C7-94749BD80EFF}"/>
                </a:ext>
              </a:extLst>
            </p:cNvPr>
            <p:cNvSpPr txBox="1"/>
            <p:nvPr/>
          </p:nvSpPr>
          <p:spPr>
            <a:xfrm>
              <a:off x="275240" y="4831534"/>
              <a:ext cx="1896333" cy="3494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 = Diffuseur = Silicium</a:t>
              </a:r>
            </a:p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 = Absorbeur = Cristal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89063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4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Introduction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66D2E844-AB0F-4856-A633-0E933AE8F22A}"/>
              </a:ext>
            </a:extLst>
          </p:cNvPr>
          <p:cNvSpPr txBox="1"/>
          <p:nvPr/>
        </p:nvSpPr>
        <p:spPr>
          <a:xfrm>
            <a:off x="142801" y="1226216"/>
            <a:ext cx="6054745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Fournisseur  : Micron </a:t>
            </a:r>
            <a:r>
              <a:rPr lang="fr-FR" sz="1800" dirty="0" err="1">
                <a:solidFill>
                  <a:srgbClr val="00294B"/>
                </a:solidFill>
                <a:latin typeface="+mn-lt"/>
                <a:cs typeface="+mn-cs"/>
              </a:rPr>
              <a:t>Semiconductor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 Ltd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Silicium double 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Surface active 64x64mm</a:t>
            </a:r>
            <a:r>
              <a:rPr lang="fr-FR" sz="1800" baseline="30000" dirty="0">
                <a:solidFill>
                  <a:srgbClr val="00294B"/>
                </a:solidFill>
                <a:latin typeface="+mn-lt"/>
                <a:cs typeface="+mn-cs"/>
              </a:rPr>
              <a:t>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Epaisseur = 1,5 mm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32 pistes par 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Pas des pistes = 2 mm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 err="1">
                <a:solidFill>
                  <a:srgbClr val="00294B"/>
                </a:solidFill>
                <a:latin typeface="+mn-lt"/>
                <a:cs typeface="+mn-cs"/>
              </a:rPr>
              <a:t>Bias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 ~ 200 -280 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Courant de fuite &lt; 1µA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9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787400" lvl="1" indent="-285750">
              <a:buFont typeface="Wingdings" panose="05000000000000000000" pitchFamily="2" charset="2"/>
              <a:buChar char="è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le courant de fuite des DSSDs est un des paramètres qui joue sur la résolution en énergie</a:t>
            </a:r>
          </a:p>
          <a:p>
            <a:pPr marL="787400" lvl="1" indent="-285750">
              <a:buFont typeface="Wingdings" panose="05000000000000000000" pitchFamily="2" charset="2"/>
              <a:buChar char="è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lvl="1" indent="0"/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  <a:sym typeface="Wingdings" panose="05000000000000000000" pitchFamily="2" charset="2"/>
              </a:rPr>
              <a:t> 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ce courant varie exponentiellement avec la température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A5F3998A-191A-49E3-B09F-6A0014DEF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 bwMode="auto">
          <a:xfrm>
            <a:off x="6473754" y="1749549"/>
            <a:ext cx="1435128" cy="1076347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7ECFABB1-99E0-46E6-8E78-0997DE8E70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511" t="16744" b="15211"/>
          <a:stretch/>
        </p:blipFill>
        <p:spPr>
          <a:xfrm>
            <a:off x="8159407" y="789413"/>
            <a:ext cx="2422525" cy="2512159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33D42BD1-495D-4ECC-B4D4-C51337A7E7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4244" y="3418555"/>
            <a:ext cx="2312849" cy="2233383"/>
          </a:xfrm>
          <a:prstGeom prst="rect">
            <a:avLst/>
          </a:prstGeom>
        </p:spPr>
      </p:pic>
      <p:grpSp>
        <p:nvGrpSpPr>
          <p:cNvPr id="2" name="Groupe 1">
            <a:extLst>
              <a:ext uri="{FF2B5EF4-FFF2-40B4-BE49-F238E27FC236}">
                <a16:creationId xmlns:a16="http://schemas.microsoft.com/office/drawing/2014/main" id="{E0FC4564-2FB9-445A-9D4A-3AF150530E50}"/>
              </a:ext>
            </a:extLst>
          </p:cNvPr>
          <p:cNvGrpSpPr>
            <a:grpSpLocks noChangeAspect="1"/>
          </p:cNvGrpSpPr>
          <p:nvPr/>
        </p:nvGrpSpPr>
        <p:grpSpPr>
          <a:xfrm>
            <a:off x="4598844" y="1256603"/>
            <a:ext cx="1640529" cy="1412903"/>
            <a:chOff x="1935652" y="3859843"/>
            <a:chExt cx="1972850" cy="1699113"/>
          </a:xfrm>
        </p:grpSpPr>
        <p:pic>
          <p:nvPicPr>
            <p:cNvPr id="3" name="Image 2">
              <a:extLst>
                <a:ext uri="{FF2B5EF4-FFF2-40B4-BE49-F238E27FC236}">
                  <a16:creationId xmlns:a16="http://schemas.microsoft.com/office/drawing/2014/main" id="{B2808B84-B572-45A1-8355-760B88A346F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5466" t="21912" r="32580" b="19359"/>
            <a:stretch/>
          </p:blipFill>
          <p:spPr>
            <a:xfrm>
              <a:off x="1935652" y="3859843"/>
              <a:ext cx="1972850" cy="1672616"/>
            </a:xfrm>
            <a:prstGeom prst="rect">
              <a:avLst/>
            </a:prstGeom>
          </p:spPr>
        </p:pic>
        <p:sp>
          <p:nvSpPr>
            <p:cNvPr id="26" name="ZoneTexte 25">
              <a:extLst>
                <a:ext uri="{FF2B5EF4-FFF2-40B4-BE49-F238E27FC236}">
                  <a16:creationId xmlns:a16="http://schemas.microsoft.com/office/drawing/2014/main" id="{59E0F57C-AC58-4411-8DBA-294705E1BB96}"/>
                </a:ext>
              </a:extLst>
            </p:cNvPr>
            <p:cNvSpPr txBox="1"/>
            <p:nvPr/>
          </p:nvSpPr>
          <p:spPr>
            <a:xfrm>
              <a:off x="2346322" y="5244352"/>
              <a:ext cx="1260906" cy="314604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ComptonCAM</a:t>
              </a:r>
            </a:p>
          </p:txBody>
        </p:sp>
      </p:grpSp>
      <p:grpSp>
        <p:nvGrpSpPr>
          <p:cNvPr id="5" name="Groupe 4">
            <a:extLst>
              <a:ext uri="{FF2B5EF4-FFF2-40B4-BE49-F238E27FC236}">
                <a16:creationId xmlns:a16="http://schemas.microsoft.com/office/drawing/2014/main" id="{8AC7795B-C901-46A9-9D53-8DFE1889E813}"/>
              </a:ext>
            </a:extLst>
          </p:cNvPr>
          <p:cNvGrpSpPr>
            <a:grpSpLocks noChangeAspect="1"/>
          </p:cNvGrpSpPr>
          <p:nvPr/>
        </p:nvGrpSpPr>
        <p:grpSpPr>
          <a:xfrm>
            <a:off x="6269279" y="3072876"/>
            <a:ext cx="1639603" cy="1660269"/>
            <a:chOff x="4993461" y="2591041"/>
            <a:chExt cx="2312848" cy="2342000"/>
          </a:xfrm>
        </p:grpSpPr>
        <p:pic>
          <p:nvPicPr>
            <p:cNvPr id="16" name="Image 15">
              <a:extLst>
                <a:ext uri="{FF2B5EF4-FFF2-40B4-BE49-F238E27FC236}">
                  <a16:creationId xmlns:a16="http://schemas.microsoft.com/office/drawing/2014/main" id="{D28F0065-96B6-407B-9F2C-742569B1795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r="43888"/>
            <a:stretch/>
          </p:blipFill>
          <p:spPr bwMode="auto">
            <a:xfrm rot="5400000">
              <a:off x="4988990" y="2595512"/>
              <a:ext cx="2321789" cy="2312848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770DFBD-4246-48E5-AD31-AD576ADDC730}"/>
                </a:ext>
              </a:extLst>
            </p:cNvPr>
            <p:cNvSpPr/>
            <p:nvPr/>
          </p:nvSpPr>
          <p:spPr>
            <a:xfrm>
              <a:off x="5429250" y="2898687"/>
              <a:ext cx="544882" cy="363255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7" name="ZoneTexte 26">
              <a:extLst>
                <a:ext uri="{FF2B5EF4-FFF2-40B4-BE49-F238E27FC236}">
                  <a16:creationId xmlns:a16="http://schemas.microsoft.com/office/drawing/2014/main" id="{1106BCB8-4AE0-421F-B290-43D5117C476D}"/>
                </a:ext>
              </a:extLst>
            </p:cNvPr>
            <p:cNvSpPr txBox="1"/>
            <p:nvPr/>
          </p:nvSpPr>
          <p:spPr>
            <a:xfrm>
              <a:off x="5301824" y="4564010"/>
              <a:ext cx="1696120" cy="369031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Comcube Ballon</a:t>
              </a:r>
            </a:p>
          </p:txBody>
        </p:sp>
      </p:grpSp>
      <p:sp>
        <p:nvSpPr>
          <p:cNvPr id="28" name="ZoneTexte 27">
            <a:extLst>
              <a:ext uri="{FF2B5EF4-FFF2-40B4-BE49-F238E27FC236}">
                <a16:creationId xmlns:a16="http://schemas.microsoft.com/office/drawing/2014/main" id="{309CE165-C013-41EF-847D-39A2982F3F95}"/>
              </a:ext>
            </a:extLst>
          </p:cNvPr>
          <p:cNvSpPr txBox="1"/>
          <p:nvPr/>
        </p:nvSpPr>
        <p:spPr>
          <a:xfrm>
            <a:off x="8794914" y="3447273"/>
            <a:ext cx="1151511" cy="2616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fr-FR" sz="1100" b="1" dirty="0">
                <a:solidFill>
                  <a:srgbClr val="00294B"/>
                </a:solidFill>
                <a:latin typeface="+mn-lt"/>
                <a:cs typeface="+mn-cs"/>
              </a:rPr>
              <a:t>Comcube S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523ADF8E-BBC6-435D-BEFA-3E85B9BF374F}"/>
              </a:ext>
            </a:extLst>
          </p:cNvPr>
          <p:cNvSpPr txBox="1"/>
          <p:nvPr/>
        </p:nvSpPr>
        <p:spPr>
          <a:xfrm>
            <a:off x="25246" y="648000"/>
            <a:ext cx="7953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Intégration du Silicium DSSD (Double-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sided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Silicon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Strip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Detector) dit BB7 :</a:t>
            </a:r>
          </a:p>
        </p:txBody>
      </p:sp>
    </p:spTree>
    <p:extLst>
      <p:ext uri="{BB962C8B-B14F-4D97-AF65-F5344CB8AC3E}">
        <p14:creationId xmlns:p14="http://schemas.microsoft.com/office/powerpoint/2010/main" val="3082195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5</a:t>
            </a:fld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6E67B356-BAB6-403E-AD14-99924087819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91145" y="3409522"/>
            <a:ext cx="2898205" cy="2282893"/>
          </a:xfrm>
          <a:prstGeom prst="rect">
            <a:avLst/>
          </a:prstGeom>
        </p:spPr>
      </p:pic>
      <p:grpSp>
        <p:nvGrpSpPr>
          <p:cNvPr id="6" name="Groupe 5">
            <a:extLst>
              <a:ext uri="{FF2B5EF4-FFF2-40B4-BE49-F238E27FC236}">
                <a16:creationId xmlns:a16="http://schemas.microsoft.com/office/drawing/2014/main" id="{24D473DA-A3E7-4FA3-B0C3-7A96E22E734E}"/>
              </a:ext>
            </a:extLst>
          </p:cNvPr>
          <p:cNvGrpSpPr>
            <a:grpSpLocks noChangeAspect="1"/>
          </p:cNvGrpSpPr>
          <p:nvPr/>
        </p:nvGrpSpPr>
        <p:grpSpPr>
          <a:xfrm>
            <a:off x="6219907" y="1360021"/>
            <a:ext cx="3402254" cy="1876363"/>
            <a:chOff x="5491796" y="1790532"/>
            <a:chExt cx="4973759" cy="2743057"/>
          </a:xfrm>
        </p:grpSpPr>
        <p:pic>
          <p:nvPicPr>
            <p:cNvPr id="3" name="Image 2">
              <a:extLst>
                <a:ext uri="{FF2B5EF4-FFF2-40B4-BE49-F238E27FC236}">
                  <a16:creationId xmlns:a16="http://schemas.microsoft.com/office/drawing/2014/main" id="{A3EC658B-A289-4095-B458-197FC585AFF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491796" y="1790532"/>
              <a:ext cx="4973759" cy="2024582"/>
            </a:xfrm>
            <a:prstGeom prst="rect">
              <a:avLst/>
            </a:prstGeom>
          </p:spPr>
        </p:pic>
        <p:sp>
          <p:nvSpPr>
            <p:cNvPr id="22" name="ZoneTexte 21">
              <a:extLst>
                <a:ext uri="{FF2B5EF4-FFF2-40B4-BE49-F238E27FC236}">
                  <a16:creationId xmlns:a16="http://schemas.microsoft.com/office/drawing/2014/main" id="{209B1D36-43DC-4972-9DAF-ABEB471AE766}"/>
                </a:ext>
              </a:extLst>
            </p:cNvPr>
            <p:cNvSpPr txBox="1"/>
            <p:nvPr/>
          </p:nvSpPr>
          <p:spPr>
            <a:xfrm>
              <a:off x="6491361" y="3993662"/>
              <a:ext cx="3191769" cy="5399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800" b="1" dirty="0">
                  <a:solidFill>
                    <a:srgbClr val="00294B"/>
                  </a:solidFill>
                  <a:latin typeface="+mn-lt"/>
                  <a:cs typeface="+mn-cs"/>
                </a:rPr>
                <a:t>Projet </a:t>
              </a:r>
              <a:r>
                <a:rPr lang="fr-FR" sz="1800" b="1" dirty="0" err="1">
                  <a:solidFill>
                    <a:srgbClr val="00294B"/>
                  </a:solidFill>
                  <a:latin typeface="+mn-lt"/>
                  <a:cs typeface="+mn-cs"/>
                </a:rPr>
                <a:t>Integral</a:t>
              </a:r>
              <a:r>
                <a:rPr lang="fr-FR" sz="1800" b="1" dirty="0">
                  <a:solidFill>
                    <a:srgbClr val="00294B"/>
                  </a:solidFill>
                  <a:latin typeface="+mn-lt"/>
                  <a:cs typeface="+mn-cs"/>
                </a:rPr>
                <a:t> (ESA)</a:t>
              </a:r>
            </a:p>
          </p:txBody>
        </p:sp>
      </p:grpSp>
      <p:sp>
        <p:nvSpPr>
          <p:cNvPr id="24" name="ZoneTexte 23">
            <a:extLst>
              <a:ext uri="{FF2B5EF4-FFF2-40B4-BE49-F238E27FC236}">
                <a16:creationId xmlns:a16="http://schemas.microsoft.com/office/drawing/2014/main" id="{EB174970-B844-4306-AF64-89367603DCA1}"/>
              </a:ext>
            </a:extLst>
          </p:cNvPr>
          <p:cNvSpPr txBox="1"/>
          <p:nvPr/>
        </p:nvSpPr>
        <p:spPr>
          <a:xfrm>
            <a:off x="0" y="1158405"/>
            <a:ext cx="659114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But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Upgrade du satellite INTEGRAL (ESA)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Mesure de rayons gamma de 0,3 à 30MeV avec des détecteurs Silicium par diffusion Compton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Intégration d’un 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BB7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Intégration de 2 cristaux en CeBr3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Utilisation d’une électronique discrète de lecture existante PACI (résolution à mi-hauteur inférieure à 10 keV)</a:t>
            </a:r>
          </a:p>
        </p:txBody>
      </p:sp>
      <p:sp>
        <p:nvSpPr>
          <p:cNvPr id="25" name="Titre 24">
            <a:extLst>
              <a:ext uri="{FF2B5EF4-FFF2-40B4-BE49-F238E27FC236}">
                <a16:creationId xmlns:a16="http://schemas.microsoft.com/office/drawing/2014/main" id="{26181559-5F5C-40FC-9918-F0E59D61B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621200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a) Cocote</a:t>
            </a: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7C4FF89B-B3B1-49DD-9E90-472973AF4020}"/>
              </a:ext>
            </a:extLst>
          </p:cNvPr>
          <p:cNvSpPr txBox="1"/>
          <p:nvPr/>
        </p:nvSpPr>
        <p:spPr>
          <a:xfrm>
            <a:off x="-1" y="648000"/>
            <a:ext cx="10772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2012 – 2014 : COCOTE (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COmpact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COmpton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TElescope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) 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avec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un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LabEx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P2IO CSNSM, IPNO, LAL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	</a:t>
            </a: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pic>
        <p:nvPicPr>
          <p:cNvPr id="13" name="Image 12" descr="Logo_CNES_2017_triangulaire_bleu.png">
            <a:extLst>
              <a:ext uri="{FF2B5EF4-FFF2-40B4-BE49-F238E27FC236}">
                <a16:creationId xmlns:a16="http://schemas.microsoft.com/office/drawing/2014/main" id="{5D506206-69EA-444B-8D7E-79A2AACA4CA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674074" y="3564972"/>
            <a:ext cx="855945" cy="720080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51771272-75F4-40DB-B710-09467190D1C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730422" y="4985398"/>
            <a:ext cx="743248" cy="417584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C41A31A-DDA2-4880-93FC-675E77F1F6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22161" y="2105888"/>
            <a:ext cx="959771" cy="758738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B47653C4-E7CB-4514-BE87-B9B6240944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2161" y="744187"/>
            <a:ext cx="959771" cy="661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734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6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a) Cocote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-1" y="648000"/>
            <a:ext cx="10772775" cy="36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2012 – 2014 : COCOTE (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COmpact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COmpton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TElescope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)</a:t>
            </a:r>
          </a:p>
        </p:txBody>
      </p:sp>
      <p:grpSp>
        <p:nvGrpSpPr>
          <p:cNvPr id="51" name="Groupe 50">
            <a:extLst>
              <a:ext uri="{FF2B5EF4-FFF2-40B4-BE49-F238E27FC236}">
                <a16:creationId xmlns:a16="http://schemas.microsoft.com/office/drawing/2014/main" id="{5AC1CCB6-D389-4EF0-90D5-8741F834A636}"/>
              </a:ext>
            </a:extLst>
          </p:cNvPr>
          <p:cNvGrpSpPr>
            <a:grpSpLocks noChangeAspect="1"/>
          </p:cNvGrpSpPr>
          <p:nvPr/>
        </p:nvGrpSpPr>
        <p:grpSpPr>
          <a:xfrm>
            <a:off x="52107" y="1082100"/>
            <a:ext cx="3976290" cy="2622008"/>
            <a:chOff x="5457211" y="1868494"/>
            <a:chExt cx="5078874" cy="3349064"/>
          </a:xfrm>
        </p:grpSpPr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05652318-F935-4AE9-9DF6-D73775BB10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060294" y="1868494"/>
              <a:ext cx="3869166" cy="3349064"/>
            </a:xfrm>
            <a:prstGeom prst="rect">
              <a:avLst/>
            </a:prstGeom>
          </p:spPr>
        </p:pic>
        <p:sp>
          <p:nvSpPr>
            <p:cNvPr id="12" name="ZoneTexte 11">
              <a:extLst>
                <a:ext uri="{FF2B5EF4-FFF2-40B4-BE49-F238E27FC236}">
                  <a16:creationId xmlns:a16="http://schemas.microsoft.com/office/drawing/2014/main" id="{4B4F1318-1E30-455B-BC89-9D557BF365C7}"/>
                </a:ext>
              </a:extLst>
            </p:cNvPr>
            <p:cNvSpPr txBox="1"/>
            <p:nvPr/>
          </p:nvSpPr>
          <p:spPr>
            <a:xfrm>
              <a:off x="9652879" y="2089169"/>
              <a:ext cx="682946" cy="33415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>
                  <a:solidFill>
                    <a:srgbClr val="00294B"/>
                  </a:solidFill>
                  <a:latin typeface="+mn-lt"/>
                  <a:cs typeface="+mn-cs"/>
                </a:rPr>
                <a:t>CeBr3</a:t>
              </a:r>
            </a:p>
          </p:txBody>
        </p:sp>
        <p:cxnSp>
          <p:nvCxnSpPr>
            <p:cNvPr id="13" name="Connecteur droit avec flèche 12">
              <a:extLst>
                <a:ext uri="{FF2B5EF4-FFF2-40B4-BE49-F238E27FC236}">
                  <a16:creationId xmlns:a16="http://schemas.microsoft.com/office/drawing/2014/main" id="{130CDCE9-FCCF-475A-B818-65E7CE1ADFA2}"/>
                </a:ext>
              </a:extLst>
            </p:cNvPr>
            <p:cNvCxnSpPr>
              <a:cxnSpLocks/>
              <a:stCxn id="12" idx="1"/>
            </p:cNvCxnSpPr>
            <p:nvPr/>
          </p:nvCxnSpPr>
          <p:spPr>
            <a:xfrm flipH="1">
              <a:off x="8764419" y="2256245"/>
              <a:ext cx="888460" cy="38774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ZoneTexte 19">
              <a:extLst>
                <a:ext uri="{FF2B5EF4-FFF2-40B4-BE49-F238E27FC236}">
                  <a16:creationId xmlns:a16="http://schemas.microsoft.com/office/drawing/2014/main" id="{D782F7D4-0000-46D5-A18B-8784BDAFDF3E}"/>
                </a:ext>
              </a:extLst>
            </p:cNvPr>
            <p:cNvSpPr txBox="1"/>
            <p:nvPr/>
          </p:nvSpPr>
          <p:spPr>
            <a:xfrm>
              <a:off x="9654675" y="3289082"/>
              <a:ext cx="682946" cy="33415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>
                  <a:solidFill>
                    <a:srgbClr val="00294B"/>
                  </a:solidFill>
                  <a:latin typeface="+mn-lt"/>
                  <a:cs typeface="+mn-cs"/>
                </a:rPr>
                <a:t>CeBr3</a:t>
              </a:r>
            </a:p>
          </p:txBody>
        </p:sp>
        <p:cxnSp>
          <p:nvCxnSpPr>
            <p:cNvPr id="21" name="Connecteur droit avec flèche 20">
              <a:extLst>
                <a:ext uri="{FF2B5EF4-FFF2-40B4-BE49-F238E27FC236}">
                  <a16:creationId xmlns:a16="http://schemas.microsoft.com/office/drawing/2014/main" id="{49B03821-4CB5-4B8E-80E9-EFF42A61B1DB}"/>
                </a:ext>
              </a:extLst>
            </p:cNvPr>
            <p:cNvCxnSpPr>
              <a:cxnSpLocks/>
              <a:stCxn id="20" idx="1"/>
            </p:cNvCxnSpPr>
            <p:nvPr/>
          </p:nvCxnSpPr>
          <p:spPr>
            <a:xfrm flipH="1">
              <a:off x="8764419" y="3456158"/>
              <a:ext cx="890256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ZoneTexte 21">
              <a:extLst>
                <a:ext uri="{FF2B5EF4-FFF2-40B4-BE49-F238E27FC236}">
                  <a16:creationId xmlns:a16="http://schemas.microsoft.com/office/drawing/2014/main" id="{4D0473AB-38D1-47EE-987F-C41068B0FCD7}"/>
                </a:ext>
              </a:extLst>
            </p:cNvPr>
            <p:cNvSpPr txBox="1"/>
            <p:nvPr/>
          </p:nvSpPr>
          <p:spPr>
            <a:xfrm>
              <a:off x="5457211" y="1981060"/>
              <a:ext cx="1510551" cy="550368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Circuits de refroidissement</a:t>
              </a:r>
            </a:p>
          </p:txBody>
        </p:sp>
        <p:cxnSp>
          <p:nvCxnSpPr>
            <p:cNvPr id="23" name="Connecteur droit avec flèche 22">
              <a:extLst>
                <a:ext uri="{FF2B5EF4-FFF2-40B4-BE49-F238E27FC236}">
                  <a16:creationId xmlns:a16="http://schemas.microsoft.com/office/drawing/2014/main" id="{61C97141-5AA5-4B80-8743-62AD1CCB6589}"/>
                </a:ext>
              </a:extLst>
            </p:cNvPr>
            <p:cNvCxnSpPr>
              <a:cxnSpLocks/>
              <a:stCxn id="22" idx="3"/>
            </p:cNvCxnSpPr>
            <p:nvPr/>
          </p:nvCxnSpPr>
          <p:spPr>
            <a:xfrm>
              <a:off x="6967762" y="2256245"/>
              <a:ext cx="676395" cy="69731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eur droit avec flèche 25">
              <a:extLst>
                <a:ext uri="{FF2B5EF4-FFF2-40B4-BE49-F238E27FC236}">
                  <a16:creationId xmlns:a16="http://schemas.microsoft.com/office/drawing/2014/main" id="{D1F56604-7183-44DC-88D9-91E30BE4B50B}"/>
                </a:ext>
              </a:extLst>
            </p:cNvPr>
            <p:cNvCxnSpPr>
              <a:cxnSpLocks/>
              <a:stCxn id="22" idx="3"/>
            </p:cNvCxnSpPr>
            <p:nvPr/>
          </p:nvCxnSpPr>
          <p:spPr>
            <a:xfrm>
              <a:off x="6967762" y="2256245"/>
              <a:ext cx="559960" cy="108506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ZoneTexte 29">
              <a:extLst>
                <a:ext uri="{FF2B5EF4-FFF2-40B4-BE49-F238E27FC236}">
                  <a16:creationId xmlns:a16="http://schemas.microsoft.com/office/drawing/2014/main" id="{3AB0336E-0DC4-49A4-8BF1-6BE6E5298008}"/>
                </a:ext>
              </a:extLst>
            </p:cNvPr>
            <p:cNvSpPr txBox="1"/>
            <p:nvPr/>
          </p:nvSpPr>
          <p:spPr>
            <a:xfrm>
              <a:off x="9655923" y="2806773"/>
              <a:ext cx="880162" cy="33415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BB7</a:t>
              </a:r>
            </a:p>
          </p:txBody>
        </p:sp>
        <p:cxnSp>
          <p:nvCxnSpPr>
            <p:cNvPr id="31" name="Connecteur droit avec flèche 30">
              <a:extLst>
                <a:ext uri="{FF2B5EF4-FFF2-40B4-BE49-F238E27FC236}">
                  <a16:creationId xmlns:a16="http://schemas.microsoft.com/office/drawing/2014/main" id="{635B6C7D-4611-4292-A2B2-49B18D3E1500}"/>
                </a:ext>
              </a:extLst>
            </p:cNvPr>
            <p:cNvCxnSpPr>
              <a:cxnSpLocks/>
              <a:stCxn id="30" idx="1"/>
            </p:cNvCxnSpPr>
            <p:nvPr/>
          </p:nvCxnSpPr>
          <p:spPr>
            <a:xfrm flipH="1" flipV="1">
              <a:off x="8764420" y="2953561"/>
              <a:ext cx="891502" cy="2028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ZoneTexte 32">
              <a:extLst>
                <a:ext uri="{FF2B5EF4-FFF2-40B4-BE49-F238E27FC236}">
                  <a16:creationId xmlns:a16="http://schemas.microsoft.com/office/drawing/2014/main" id="{C34A1716-7E41-4B2C-BE19-13BF10BD5217}"/>
                </a:ext>
              </a:extLst>
            </p:cNvPr>
            <p:cNvSpPr txBox="1"/>
            <p:nvPr/>
          </p:nvSpPr>
          <p:spPr>
            <a:xfrm>
              <a:off x="9786259" y="4059650"/>
              <a:ext cx="749826" cy="550368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>
                  <a:solidFill>
                    <a:srgbClr val="00294B"/>
                  </a:solidFill>
                  <a:latin typeface="+mn-lt"/>
                  <a:cs typeface="+mn-cs"/>
                </a:rPr>
                <a:t>Boîtier Cuivre</a:t>
              </a:r>
            </a:p>
          </p:txBody>
        </p:sp>
        <p:cxnSp>
          <p:nvCxnSpPr>
            <p:cNvPr id="34" name="Connecteur droit avec flèche 33">
              <a:extLst>
                <a:ext uri="{FF2B5EF4-FFF2-40B4-BE49-F238E27FC236}">
                  <a16:creationId xmlns:a16="http://schemas.microsoft.com/office/drawing/2014/main" id="{13295A4A-6F6A-452A-A00B-630FAC35161B}"/>
                </a:ext>
              </a:extLst>
            </p:cNvPr>
            <p:cNvCxnSpPr>
              <a:cxnSpLocks/>
              <a:stCxn id="33" idx="1"/>
            </p:cNvCxnSpPr>
            <p:nvPr/>
          </p:nvCxnSpPr>
          <p:spPr>
            <a:xfrm flipH="1">
              <a:off x="9363677" y="4334835"/>
              <a:ext cx="422581" cy="19242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ZoneTexte 46">
              <a:extLst>
                <a:ext uri="{FF2B5EF4-FFF2-40B4-BE49-F238E27FC236}">
                  <a16:creationId xmlns:a16="http://schemas.microsoft.com/office/drawing/2014/main" id="{58FD1DD1-9A99-42F8-A897-D21922E78204}"/>
                </a:ext>
              </a:extLst>
            </p:cNvPr>
            <p:cNvSpPr txBox="1"/>
            <p:nvPr/>
          </p:nvSpPr>
          <p:spPr>
            <a:xfrm>
              <a:off x="7244342" y="1973753"/>
              <a:ext cx="679903" cy="33415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PACI</a:t>
              </a:r>
            </a:p>
          </p:txBody>
        </p:sp>
        <p:cxnSp>
          <p:nvCxnSpPr>
            <p:cNvPr id="48" name="Connecteur droit avec flèche 47">
              <a:extLst>
                <a:ext uri="{FF2B5EF4-FFF2-40B4-BE49-F238E27FC236}">
                  <a16:creationId xmlns:a16="http://schemas.microsoft.com/office/drawing/2014/main" id="{C4FD0B94-291D-4D36-B19D-71E0E895324F}"/>
                </a:ext>
              </a:extLst>
            </p:cNvPr>
            <p:cNvCxnSpPr>
              <a:cxnSpLocks/>
              <a:stCxn id="47" idx="2"/>
            </p:cNvCxnSpPr>
            <p:nvPr/>
          </p:nvCxnSpPr>
          <p:spPr>
            <a:xfrm>
              <a:off x="7584294" y="2307905"/>
              <a:ext cx="386878" cy="72183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" name="Groupe 66">
            <a:extLst>
              <a:ext uri="{FF2B5EF4-FFF2-40B4-BE49-F238E27FC236}">
                <a16:creationId xmlns:a16="http://schemas.microsoft.com/office/drawing/2014/main" id="{DB41A52D-E38F-4DC7-91C1-123403CD4470}"/>
              </a:ext>
            </a:extLst>
          </p:cNvPr>
          <p:cNvGrpSpPr>
            <a:grpSpLocks noChangeAspect="1"/>
          </p:cNvGrpSpPr>
          <p:nvPr/>
        </p:nvGrpSpPr>
        <p:grpSpPr>
          <a:xfrm>
            <a:off x="2641346" y="3690682"/>
            <a:ext cx="2648675" cy="1993503"/>
            <a:chOff x="4647352" y="1470564"/>
            <a:chExt cx="2893912" cy="2178078"/>
          </a:xfrm>
        </p:grpSpPr>
        <p:pic>
          <p:nvPicPr>
            <p:cNvPr id="58" name="Image 57">
              <a:extLst>
                <a:ext uri="{FF2B5EF4-FFF2-40B4-BE49-F238E27FC236}">
                  <a16:creationId xmlns:a16="http://schemas.microsoft.com/office/drawing/2014/main" id="{B4B8ABB0-8DA3-464D-B087-92F7A3828B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903918" y="1470564"/>
              <a:ext cx="2380783" cy="1916530"/>
            </a:xfrm>
            <a:prstGeom prst="rect">
              <a:avLst/>
            </a:prstGeom>
          </p:spPr>
        </p:pic>
        <p:sp>
          <p:nvSpPr>
            <p:cNvPr id="65" name="ZoneTexte 64">
              <a:extLst>
                <a:ext uri="{FF2B5EF4-FFF2-40B4-BE49-F238E27FC236}">
                  <a16:creationId xmlns:a16="http://schemas.microsoft.com/office/drawing/2014/main" id="{3D61B8E7-668C-43EC-AF44-140524B9EAF0}"/>
                </a:ext>
              </a:extLst>
            </p:cNvPr>
            <p:cNvSpPr txBox="1"/>
            <p:nvPr/>
          </p:nvSpPr>
          <p:spPr>
            <a:xfrm>
              <a:off x="4647352" y="3379624"/>
              <a:ext cx="2893912" cy="269018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bn-IN" sz="1000" b="1" dirty="0">
                  <a:solidFill>
                    <a:srgbClr val="17375E"/>
                  </a:solidFill>
                  <a:latin typeface="Arial"/>
                  <a:cs typeface="Arial"/>
                </a:rPr>
                <a:t>DSSD BB7 (Micron Semiconduc</a:t>
              </a:r>
              <a:r>
                <a:rPr lang="fr-FR" sz="1000" b="1" dirty="0">
                  <a:solidFill>
                    <a:srgbClr val="17375E"/>
                  </a:solidFill>
                  <a:latin typeface="Arial"/>
                  <a:cs typeface="Arial"/>
                </a:rPr>
                <a:t>t</a:t>
              </a:r>
              <a:r>
                <a:rPr lang="bn-IN" sz="1000" b="1" dirty="0">
                  <a:solidFill>
                    <a:srgbClr val="17375E"/>
                  </a:solidFill>
                  <a:latin typeface="Arial"/>
                  <a:cs typeface="Arial"/>
                </a:rPr>
                <a:t>or Ltd.)</a:t>
              </a:r>
              <a:endParaRPr lang="fr-FR" sz="1000" b="1" dirty="0">
                <a:solidFill>
                  <a:srgbClr val="17375E"/>
                </a:solidFill>
                <a:latin typeface="Arial"/>
                <a:cs typeface="Arial"/>
              </a:endParaRPr>
            </a:p>
          </p:txBody>
        </p:sp>
      </p:grpSp>
      <p:grpSp>
        <p:nvGrpSpPr>
          <p:cNvPr id="78" name="Groupe 77">
            <a:extLst>
              <a:ext uri="{FF2B5EF4-FFF2-40B4-BE49-F238E27FC236}">
                <a16:creationId xmlns:a16="http://schemas.microsoft.com/office/drawing/2014/main" id="{4CA4F788-7B3D-443F-BF35-5F16C7F0143C}"/>
              </a:ext>
            </a:extLst>
          </p:cNvPr>
          <p:cNvGrpSpPr/>
          <p:nvPr/>
        </p:nvGrpSpPr>
        <p:grpSpPr>
          <a:xfrm>
            <a:off x="5100775" y="1082100"/>
            <a:ext cx="2566968" cy="2431056"/>
            <a:chOff x="4606413" y="1233307"/>
            <a:chExt cx="2566968" cy="2431056"/>
          </a:xfrm>
        </p:grpSpPr>
        <p:pic>
          <p:nvPicPr>
            <p:cNvPr id="64" name="Image 63">
              <a:extLst>
                <a:ext uri="{FF2B5EF4-FFF2-40B4-BE49-F238E27FC236}">
                  <a16:creationId xmlns:a16="http://schemas.microsoft.com/office/drawing/2014/main" id="{10AE1C11-575E-41B3-B7F8-FF40BB3A63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754043" y="1233307"/>
              <a:ext cx="2251047" cy="1876653"/>
            </a:xfrm>
            <a:prstGeom prst="rect">
              <a:avLst/>
            </a:prstGeom>
          </p:spPr>
        </p:pic>
        <p:sp>
          <p:nvSpPr>
            <p:cNvPr id="66" name="ZoneTexte 65">
              <a:extLst>
                <a:ext uri="{FF2B5EF4-FFF2-40B4-BE49-F238E27FC236}">
                  <a16:creationId xmlns:a16="http://schemas.microsoft.com/office/drawing/2014/main" id="{EC4D9B7A-0458-41A2-9243-88E81EB79306}"/>
                </a:ext>
              </a:extLst>
            </p:cNvPr>
            <p:cNvSpPr txBox="1"/>
            <p:nvPr/>
          </p:nvSpPr>
          <p:spPr>
            <a:xfrm>
              <a:off x="4606413" y="3264253"/>
              <a:ext cx="2566968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000" b="1" dirty="0">
                  <a:solidFill>
                    <a:srgbClr val="17375E"/>
                  </a:solidFill>
                  <a:latin typeface="Arial"/>
                  <a:cs typeface="Arial"/>
                </a:rPr>
                <a:t>Préamplificateurs discrets PACI sensibles à la charge et au courant</a:t>
              </a:r>
            </a:p>
          </p:txBody>
        </p:sp>
        <p:cxnSp>
          <p:nvCxnSpPr>
            <p:cNvPr id="75" name="Connecteur droit avec flèche 74">
              <a:extLst>
                <a:ext uri="{FF2B5EF4-FFF2-40B4-BE49-F238E27FC236}">
                  <a16:creationId xmlns:a16="http://schemas.microsoft.com/office/drawing/2014/main" id="{011F184E-69F8-44F0-8567-2EBD6E0C3E7A}"/>
                </a:ext>
              </a:extLst>
            </p:cNvPr>
            <p:cNvCxnSpPr>
              <a:cxnSpLocks/>
              <a:stCxn id="66" idx="0"/>
            </p:cNvCxnSpPr>
            <p:nvPr/>
          </p:nvCxnSpPr>
          <p:spPr>
            <a:xfrm flipH="1" flipV="1">
              <a:off x="5687925" y="2052119"/>
              <a:ext cx="201972" cy="121213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2" name="Groupe 81">
            <a:extLst>
              <a:ext uri="{FF2B5EF4-FFF2-40B4-BE49-F238E27FC236}">
                <a16:creationId xmlns:a16="http://schemas.microsoft.com/office/drawing/2014/main" id="{1F9492B3-C8A7-42C3-A6D1-9247235D57BC}"/>
              </a:ext>
            </a:extLst>
          </p:cNvPr>
          <p:cNvGrpSpPr/>
          <p:nvPr/>
        </p:nvGrpSpPr>
        <p:grpSpPr>
          <a:xfrm>
            <a:off x="7675816" y="1156197"/>
            <a:ext cx="2890622" cy="2119810"/>
            <a:chOff x="7084774" y="1218003"/>
            <a:chExt cx="2890622" cy="2119810"/>
          </a:xfrm>
        </p:grpSpPr>
        <p:pic>
          <p:nvPicPr>
            <p:cNvPr id="52" name="Image 51">
              <a:extLst>
                <a:ext uri="{FF2B5EF4-FFF2-40B4-BE49-F238E27FC236}">
                  <a16:creationId xmlns:a16="http://schemas.microsoft.com/office/drawing/2014/main" id="{661B98DB-8BC6-4035-8428-652BB096D0F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587784" y="1218003"/>
              <a:ext cx="2387612" cy="1783340"/>
            </a:xfrm>
            <a:prstGeom prst="rect">
              <a:avLst/>
            </a:prstGeom>
          </p:spPr>
        </p:pic>
        <p:sp>
          <p:nvSpPr>
            <p:cNvPr id="71" name="ZoneTexte 70">
              <a:extLst>
                <a:ext uri="{FF2B5EF4-FFF2-40B4-BE49-F238E27FC236}">
                  <a16:creationId xmlns:a16="http://schemas.microsoft.com/office/drawing/2014/main" id="{4D6EB41A-5981-4DD4-868B-0DDDA2499EAA}"/>
                </a:ext>
              </a:extLst>
            </p:cNvPr>
            <p:cNvSpPr txBox="1"/>
            <p:nvPr/>
          </p:nvSpPr>
          <p:spPr>
            <a:xfrm>
              <a:off x="7084774" y="3091592"/>
              <a:ext cx="2566968" cy="246221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000" b="1" dirty="0">
                  <a:solidFill>
                    <a:srgbClr val="17375E"/>
                  </a:solidFill>
                  <a:latin typeface="Arial"/>
                  <a:cs typeface="Arial"/>
                </a:rPr>
                <a:t>Système de refroidissement</a:t>
              </a:r>
            </a:p>
          </p:txBody>
        </p:sp>
        <p:cxnSp>
          <p:nvCxnSpPr>
            <p:cNvPr id="79" name="Connecteur droit avec flèche 78">
              <a:extLst>
                <a:ext uri="{FF2B5EF4-FFF2-40B4-BE49-F238E27FC236}">
                  <a16:creationId xmlns:a16="http://schemas.microsoft.com/office/drawing/2014/main" id="{1C2D59D0-30A9-4530-A352-0324F2FA4FC4}"/>
                </a:ext>
              </a:extLst>
            </p:cNvPr>
            <p:cNvCxnSpPr>
              <a:cxnSpLocks/>
              <a:stCxn id="71" idx="0"/>
            </p:cNvCxnSpPr>
            <p:nvPr/>
          </p:nvCxnSpPr>
          <p:spPr>
            <a:xfrm flipV="1">
              <a:off x="8368258" y="2011059"/>
              <a:ext cx="307840" cy="108053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7" name="Groupe 86">
            <a:extLst>
              <a:ext uri="{FF2B5EF4-FFF2-40B4-BE49-F238E27FC236}">
                <a16:creationId xmlns:a16="http://schemas.microsoft.com/office/drawing/2014/main" id="{07DDBF66-7666-455E-9074-775C81E3AFA4}"/>
              </a:ext>
            </a:extLst>
          </p:cNvPr>
          <p:cNvGrpSpPr/>
          <p:nvPr/>
        </p:nvGrpSpPr>
        <p:grpSpPr>
          <a:xfrm>
            <a:off x="6861289" y="3468167"/>
            <a:ext cx="3539633" cy="2226000"/>
            <a:chOff x="6496372" y="3420976"/>
            <a:chExt cx="3539633" cy="2226000"/>
          </a:xfrm>
        </p:grpSpPr>
        <p:pic>
          <p:nvPicPr>
            <p:cNvPr id="53" name="Image 52">
              <a:extLst>
                <a:ext uri="{FF2B5EF4-FFF2-40B4-BE49-F238E27FC236}">
                  <a16:creationId xmlns:a16="http://schemas.microsoft.com/office/drawing/2014/main" id="{365B6F73-09E6-4032-A490-8DCCA1F4823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446228" y="3420976"/>
              <a:ext cx="2589777" cy="1934339"/>
            </a:xfrm>
            <a:prstGeom prst="rect">
              <a:avLst/>
            </a:prstGeom>
          </p:spPr>
        </p:pic>
        <p:sp>
          <p:nvSpPr>
            <p:cNvPr id="72" name="ZoneTexte 71">
              <a:extLst>
                <a:ext uri="{FF2B5EF4-FFF2-40B4-BE49-F238E27FC236}">
                  <a16:creationId xmlns:a16="http://schemas.microsoft.com/office/drawing/2014/main" id="{D926915D-3DFC-48C5-A683-BC9B83B0A0DC}"/>
                </a:ext>
              </a:extLst>
            </p:cNvPr>
            <p:cNvSpPr txBox="1"/>
            <p:nvPr/>
          </p:nvSpPr>
          <p:spPr>
            <a:xfrm>
              <a:off x="6496372" y="5400755"/>
              <a:ext cx="2566968" cy="246221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000" b="1" dirty="0">
                  <a:solidFill>
                    <a:srgbClr val="17375E"/>
                  </a:solidFill>
                  <a:latin typeface="Arial"/>
                  <a:cs typeface="Arial"/>
                </a:rPr>
                <a:t>Boîtier de protection</a:t>
              </a:r>
            </a:p>
          </p:txBody>
        </p:sp>
        <p:cxnSp>
          <p:nvCxnSpPr>
            <p:cNvPr id="84" name="Connecteur droit avec flèche 83">
              <a:extLst>
                <a:ext uri="{FF2B5EF4-FFF2-40B4-BE49-F238E27FC236}">
                  <a16:creationId xmlns:a16="http://schemas.microsoft.com/office/drawing/2014/main" id="{9CC93788-D1C7-45A9-A44A-369284BFBE36}"/>
                </a:ext>
              </a:extLst>
            </p:cNvPr>
            <p:cNvCxnSpPr>
              <a:cxnSpLocks/>
              <a:stCxn id="72" idx="0"/>
            </p:cNvCxnSpPr>
            <p:nvPr/>
          </p:nvCxnSpPr>
          <p:spPr>
            <a:xfrm flipV="1">
              <a:off x="7779856" y="4713283"/>
              <a:ext cx="566122" cy="68747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34434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7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a) Cocote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-1" y="648000"/>
            <a:ext cx="10772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2012 – 2014 : COCOTE (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COmpact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COmpton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TElescope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)</a:t>
            </a:r>
          </a:p>
          <a:p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	⇒ Vol Ballon en 2016 à Aire sur l'Adour avec le CNES</a:t>
            </a: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pic>
        <p:nvPicPr>
          <p:cNvPr id="43" name="Image 42" descr="Macintosh HD:Users:vincent:Pictures:iPhoto Library:Previews:2016:07:07:20160707-135009:vnGxyHxwT3eepoUMsVw55g:IMG_2489.jpg">
            <a:extLst>
              <a:ext uri="{FF2B5EF4-FFF2-40B4-BE49-F238E27FC236}">
                <a16:creationId xmlns:a16="http://schemas.microsoft.com/office/drawing/2014/main" id="{FE600B57-5968-468C-BD32-F30C9D7A1195}"/>
              </a:ext>
            </a:extLst>
          </p:cNvPr>
          <p:cNvPicPr/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755"/>
          <a:stretch/>
        </p:blipFill>
        <p:spPr bwMode="auto">
          <a:xfrm>
            <a:off x="410706" y="1635103"/>
            <a:ext cx="1993770" cy="3968155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Picture 3" descr="D:\1_Data\1_JPe_Users\_PROJETS\_1_Cocotte\2_Vol_ballon\photos\vol_ballon\20160702_044545 - Copie.jpg">
            <a:extLst>
              <a:ext uri="{FF2B5EF4-FFF2-40B4-BE49-F238E27FC236}">
                <a16:creationId xmlns:a16="http://schemas.microsoft.com/office/drawing/2014/main" id="{11E69362-1048-44E9-9EDF-2CAD713D82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366287" y="1225711"/>
            <a:ext cx="2330296" cy="427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4" name="Groupe 53">
            <a:extLst>
              <a:ext uri="{FF2B5EF4-FFF2-40B4-BE49-F238E27FC236}">
                <a16:creationId xmlns:a16="http://schemas.microsoft.com/office/drawing/2014/main" id="{ABDCBDF2-8D45-4F77-A850-7A8EE73096A7}"/>
              </a:ext>
            </a:extLst>
          </p:cNvPr>
          <p:cNvGrpSpPr>
            <a:grpSpLocks noChangeAspect="1"/>
          </p:cNvGrpSpPr>
          <p:nvPr/>
        </p:nvGrpSpPr>
        <p:grpSpPr>
          <a:xfrm>
            <a:off x="2404476" y="1487753"/>
            <a:ext cx="3625466" cy="2428650"/>
            <a:chOff x="982847" y="1155472"/>
            <a:chExt cx="8378795" cy="5612839"/>
          </a:xfrm>
        </p:grpSpPr>
        <p:pic>
          <p:nvPicPr>
            <p:cNvPr id="55" name="Picture 2" descr="D:\1_Data\1_JPe_Users\_PROJETS\_1_Cocotte\2_Vol_ballon\photos\photos_JPe\20160523_154319b.jpg">
              <a:extLst>
                <a:ext uri="{FF2B5EF4-FFF2-40B4-BE49-F238E27FC236}">
                  <a16:creationId xmlns:a16="http://schemas.microsoft.com/office/drawing/2014/main" id="{4CA7436C-18C7-458C-B2BF-A690E0F1D8D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email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2860" r="-1"/>
            <a:stretch/>
          </p:blipFill>
          <p:spPr bwMode="auto">
            <a:xfrm>
              <a:off x="2074985" y="1916722"/>
              <a:ext cx="5036548" cy="4322939"/>
            </a:xfrm>
            <a:prstGeom prst="ellipse">
              <a:avLst/>
            </a:prstGeom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ZoneTexte 55">
              <a:extLst>
                <a:ext uri="{FF2B5EF4-FFF2-40B4-BE49-F238E27FC236}">
                  <a16:creationId xmlns:a16="http://schemas.microsoft.com/office/drawing/2014/main" id="{1694DF1D-4C01-4F41-9139-287CDBDBCF5D}"/>
                </a:ext>
              </a:extLst>
            </p:cNvPr>
            <p:cNvSpPr txBox="1"/>
            <p:nvPr/>
          </p:nvSpPr>
          <p:spPr>
            <a:xfrm>
              <a:off x="1336430" y="1388070"/>
              <a:ext cx="2454778" cy="12803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000" b="1" i="1" dirty="0">
                  <a:latin typeface="Calibri" panose="020F0502020204030204" pitchFamily="34" charset="0"/>
                </a:rPr>
                <a:t>Cristal scintillant CeBr</a:t>
              </a:r>
              <a:r>
                <a:rPr lang="fr-FR" sz="1000" b="1" i="1" baseline="-25000" dirty="0">
                  <a:latin typeface="Calibri" panose="020F0502020204030204" pitchFamily="34" charset="0"/>
                </a:rPr>
                <a:t>3</a:t>
              </a:r>
              <a:endParaRPr lang="fr-FR" sz="1000" b="1" i="1" dirty="0">
                <a:latin typeface="Calibri" panose="020F0502020204030204" pitchFamily="34" charset="0"/>
              </a:endParaRPr>
            </a:p>
            <a:p>
              <a:pPr algn="ctr"/>
              <a:endParaRPr lang="fr-FR" sz="1000" b="1" i="1" dirty="0">
                <a:latin typeface="Calibri" panose="020F0502020204030204" pitchFamily="34" charset="0"/>
              </a:endParaRPr>
            </a:p>
          </p:txBody>
        </p:sp>
        <p:sp>
          <p:nvSpPr>
            <p:cNvPr id="57" name="ZoneTexte 56">
              <a:extLst>
                <a:ext uri="{FF2B5EF4-FFF2-40B4-BE49-F238E27FC236}">
                  <a16:creationId xmlns:a16="http://schemas.microsoft.com/office/drawing/2014/main" id="{86AD1A90-01D5-46BB-BFEF-315DCF5BEC1A}"/>
                </a:ext>
              </a:extLst>
            </p:cNvPr>
            <p:cNvSpPr txBox="1"/>
            <p:nvPr/>
          </p:nvSpPr>
          <p:spPr>
            <a:xfrm>
              <a:off x="6900280" y="4392915"/>
              <a:ext cx="2461362" cy="8549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000" b="1" i="1" dirty="0">
                  <a:latin typeface="Calibri" panose="020F0502020204030204" pitchFamily="34" charset="0"/>
                </a:rPr>
                <a:t>PC embarqué</a:t>
              </a:r>
            </a:p>
            <a:p>
              <a:pPr algn="ctr"/>
              <a:endParaRPr lang="fr-FR" sz="1000" b="1" i="1" dirty="0">
                <a:latin typeface="Calibri" panose="020F0502020204030204" pitchFamily="34" charset="0"/>
              </a:endParaRPr>
            </a:p>
          </p:txBody>
        </p:sp>
        <p:cxnSp>
          <p:nvCxnSpPr>
            <p:cNvPr id="59" name="Connecteur droit avec flèche 58">
              <a:extLst>
                <a:ext uri="{FF2B5EF4-FFF2-40B4-BE49-F238E27FC236}">
                  <a16:creationId xmlns:a16="http://schemas.microsoft.com/office/drawing/2014/main" id="{F779FA7B-E710-46E2-A2DA-BCE5C21AA58E}"/>
                </a:ext>
              </a:extLst>
            </p:cNvPr>
            <p:cNvCxnSpPr/>
            <p:nvPr/>
          </p:nvCxnSpPr>
          <p:spPr bwMode="auto">
            <a:xfrm>
              <a:off x="2339752" y="2348880"/>
              <a:ext cx="360040" cy="360040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60" name="Connecteur droit avec flèche 59">
              <a:extLst>
                <a:ext uri="{FF2B5EF4-FFF2-40B4-BE49-F238E27FC236}">
                  <a16:creationId xmlns:a16="http://schemas.microsoft.com/office/drawing/2014/main" id="{39616941-F130-4A1F-B650-FCDACF143FE6}"/>
                </a:ext>
              </a:extLst>
            </p:cNvPr>
            <p:cNvCxnSpPr>
              <a:cxnSpLocks/>
              <a:stCxn id="57" idx="1"/>
            </p:cNvCxnSpPr>
            <p:nvPr/>
          </p:nvCxnSpPr>
          <p:spPr bwMode="auto">
            <a:xfrm flipH="1">
              <a:off x="6216167" y="4720026"/>
              <a:ext cx="684113" cy="168665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61" name="ZoneTexte 60">
              <a:extLst>
                <a:ext uri="{FF2B5EF4-FFF2-40B4-BE49-F238E27FC236}">
                  <a16:creationId xmlns:a16="http://schemas.microsoft.com/office/drawing/2014/main" id="{FB46C93F-49C0-46FA-81A1-D21FDB1E25A9}"/>
                </a:ext>
              </a:extLst>
            </p:cNvPr>
            <p:cNvSpPr txBox="1"/>
            <p:nvPr/>
          </p:nvSpPr>
          <p:spPr>
            <a:xfrm>
              <a:off x="982847" y="4764315"/>
              <a:ext cx="2130614" cy="12803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000" b="1" i="1" dirty="0">
                  <a:latin typeface="Calibri" panose="020F0502020204030204" pitchFamily="34" charset="0"/>
                </a:rPr>
                <a:t>Electronique associée CeBr</a:t>
              </a:r>
              <a:r>
                <a:rPr lang="fr-FR" sz="1000" b="1" i="1" baseline="-25000" dirty="0">
                  <a:latin typeface="Calibri" panose="020F0502020204030204" pitchFamily="34" charset="0"/>
                </a:rPr>
                <a:t>3</a:t>
              </a:r>
            </a:p>
          </p:txBody>
        </p:sp>
        <p:cxnSp>
          <p:nvCxnSpPr>
            <p:cNvPr id="62" name="Connecteur droit avec flèche 61">
              <a:extLst>
                <a:ext uri="{FF2B5EF4-FFF2-40B4-BE49-F238E27FC236}">
                  <a16:creationId xmlns:a16="http://schemas.microsoft.com/office/drawing/2014/main" id="{F1C31805-E2E5-4C96-8472-513216D722DB}"/>
                </a:ext>
              </a:extLst>
            </p:cNvPr>
            <p:cNvCxnSpPr>
              <a:cxnSpLocks/>
              <a:stCxn id="61" idx="0"/>
            </p:cNvCxnSpPr>
            <p:nvPr/>
          </p:nvCxnSpPr>
          <p:spPr bwMode="auto">
            <a:xfrm flipV="1">
              <a:off x="2048155" y="4492873"/>
              <a:ext cx="563161" cy="271443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pic>
          <p:nvPicPr>
            <p:cNvPr id="63" name="Image 62" descr="http://intranet.csnsm.in2p3.fr/IMG/gif/CSNSM_COUL.gif">
              <a:extLst>
                <a:ext uri="{FF2B5EF4-FFF2-40B4-BE49-F238E27FC236}">
                  <a16:creationId xmlns:a16="http://schemas.microsoft.com/office/drawing/2014/main" id="{09551C01-5E07-46E3-A4B8-E71CF79B03B3}"/>
                </a:ext>
              </a:extLst>
            </p:cNvPr>
            <p:cNvPicPr/>
            <p:nvPr/>
          </p:nvPicPr>
          <p:blipFill>
            <a:blip r:embed="rId5" cstate="email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rot="1474934">
              <a:off x="2677030" y="2641613"/>
              <a:ext cx="1294507" cy="75184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8" name="Image 67" descr="Capture d’écran">
              <a:extLst>
                <a:ext uri="{FF2B5EF4-FFF2-40B4-BE49-F238E27FC236}">
                  <a16:creationId xmlns:a16="http://schemas.microsoft.com/office/drawing/2014/main" id="{A21F35F3-CF37-4551-A6F4-BBB7945C789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40515" y="1377952"/>
              <a:ext cx="1182136" cy="1182136"/>
            </a:xfrm>
            <a:prstGeom prst="rect">
              <a:avLst/>
            </a:prstGeom>
          </p:spPr>
        </p:pic>
        <p:sp>
          <p:nvSpPr>
            <p:cNvPr id="69" name="ZoneTexte 68">
              <a:extLst>
                <a:ext uri="{FF2B5EF4-FFF2-40B4-BE49-F238E27FC236}">
                  <a16:creationId xmlns:a16="http://schemas.microsoft.com/office/drawing/2014/main" id="{ACD9D7A2-F3E3-4E31-93D6-FE019B36B9DC}"/>
                </a:ext>
              </a:extLst>
            </p:cNvPr>
            <p:cNvSpPr txBox="1"/>
            <p:nvPr/>
          </p:nvSpPr>
          <p:spPr>
            <a:xfrm>
              <a:off x="3921355" y="6284049"/>
              <a:ext cx="1447762" cy="48426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none" lIns="91430" tIns="45715" rIns="91430" bIns="45715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fr-FR" sz="1000" b="1" i="1" baseline="30000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ème</a:t>
              </a: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étage</a:t>
              </a:r>
            </a:p>
          </p:txBody>
        </p:sp>
        <p:sp>
          <p:nvSpPr>
            <p:cNvPr id="70" name="ZoneTexte 69">
              <a:extLst>
                <a:ext uri="{FF2B5EF4-FFF2-40B4-BE49-F238E27FC236}">
                  <a16:creationId xmlns:a16="http://schemas.microsoft.com/office/drawing/2014/main" id="{673F0F6A-2F3D-43F6-A7E0-DA8890E35E7D}"/>
                </a:ext>
              </a:extLst>
            </p:cNvPr>
            <p:cNvSpPr txBox="1"/>
            <p:nvPr/>
          </p:nvSpPr>
          <p:spPr>
            <a:xfrm>
              <a:off x="5143848" y="1155472"/>
              <a:ext cx="2461360" cy="924667"/>
            </a:xfrm>
            <a:prstGeom prst="rect">
              <a:avLst/>
            </a:prstGeom>
            <a:noFill/>
          </p:spPr>
          <p:txBody>
            <a:bodyPr wrap="square" lIns="91430" tIns="45715" rIns="91430" bIns="45715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 err="1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Arduino</a:t>
              </a: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avec mesure T°C</a:t>
              </a:r>
            </a:p>
          </p:txBody>
        </p:sp>
        <p:cxnSp>
          <p:nvCxnSpPr>
            <p:cNvPr id="73" name="Connecteur droit avec flèche 72">
              <a:extLst>
                <a:ext uri="{FF2B5EF4-FFF2-40B4-BE49-F238E27FC236}">
                  <a16:creationId xmlns:a16="http://schemas.microsoft.com/office/drawing/2014/main" id="{00909495-BA90-4807-8C67-54771678180E}"/>
                </a:ext>
              </a:extLst>
            </p:cNvPr>
            <p:cNvCxnSpPr/>
            <p:nvPr/>
          </p:nvCxnSpPr>
          <p:spPr bwMode="auto">
            <a:xfrm flipH="1">
              <a:off x="6216165" y="2022231"/>
              <a:ext cx="61543" cy="298940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74" name="Connecteur droit avec flèche 73">
              <a:extLst>
                <a:ext uri="{FF2B5EF4-FFF2-40B4-BE49-F238E27FC236}">
                  <a16:creationId xmlns:a16="http://schemas.microsoft.com/office/drawing/2014/main" id="{EE30666B-2088-488E-8388-DE5BA1E326F1}"/>
                </a:ext>
              </a:extLst>
            </p:cNvPr>
            <p:cNvCxnSpPr/>
            <p:nvPr/>
          </p:nvCxnSpPr>
          <p:spPr bwMode="auto">
            <a:xfrm flipV="1">
              <a:off x="7280030" y="1890347"/>
              <a:ext cx="395657" cy="8791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  <p:grpSp>
        <p:nvGrpSpPr>
          <p:cNvPr id="76" name="Groupe 75">
            <a:extLst>
              <a:ext uri="{FF2B5EF4-FFF2-40B4-BE49-F238E27FC236}">
                <a16:creationId xmlns:a16="http://schemas.microsoft.com/office/drawing/2014/main" id="{A7E1AD63-DC0B-4F25-9037-23AFC8EAA709}"/>
              </a:ext>
            </a:extLst>
          </p:cNvPr>
          <p:cNvGrpSpPr>
            <a:grpSpLocks noChangeAspect="1"/>
          </p:cNvGrpSpPr>
          <p:nvPr/>
        </p:nvGrpSpPr>
        <p:grpSpPr>
          <a:xfrm>
            <a:off x="4065359" y="3287776"/>
            <a:ext cx="4348400" cy="2405673"/>
            <a:chOff x="-1230878" y="806452"/>
            <a:chExt cx="10789991" cy="5969365"/>
          </a:xfrm>
        </p:grpSpPr>
        <p:pic>
          <p:nvPicPr>
            <p:cNvPr id="77" name="Picture 4" descr="D:\1_Data\1_JPe_Users\_SERVICE_INSTRUMENTATION\2016_05_31_reunion_service\photos_JPe\20160523_153710b.jpg">
              <a:extLst>
                <a:ext uri="{FF2B5EF4-FFF2-40B4-BE49-F238E27FC236}">
                  <a16:creationId xmlns:a16="http://schemas.microsoft.com/office/drawing/2014/main" id="{9C813C60-555E-430B-AD6B-0042F96E0CE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 cstate="email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206759" y="3064205"/>
              <a:ext cx="3419866" cy="33735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0" name="ZoneTexte 79">
              <a:extLst>
                <a:ext uri="{FF2B5EF4-FFF2-40B4-BE49-F238E27FC236}">
                  <a16:creationId xmlns:a16="http://schemas.microsoft.com/office/drawing/2014/main" id="{5B766050-955E-4C57-97F3-4C3D54056EE3}"/>
                </a:ext>
              </a:extLst>
            </p:cNvPr>
            <p:cNvSpPr txBox="1"/>
            <p:nvPr/>
          </p:nvSpPr>
          <p:spPr>
            <a:xfrm>
              <a:off x="-1230878" y="2757449"/>
              <a:ext cx="2240749" cy="1756502"/>
            </a:xfrm>
            <a:prstGeom prst="rect">
              <a:avLst/>
            </a:prstGeom>
            <a:noFill/>
          </p:spPr>
          <p:txBody>
            <a:bodyPr wrap="square" lIns="91430" tIns="45715" rIns="91430" bIns="45715" rtlCol="0">
              <a:spAutoFit/>
            </a:bodyPr>
            <a:lstStyle/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PC </a:t>
              </a:r>
              <a:r>
                <a:rPr lang="fr-FR" sz="1000" b="1" i="1" dirty="0" err="1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Core</a:t>
              </a: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i5</a:t>
              </a:r>
            </a:p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256 Go SSD</a:t>
              </a:r>
            </a:p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8 Go RAM</a:t>
              </a:r>
            </a:p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Wifi</a:t>
              </a:r>
            </a:p>
          </p:txBody>
        </p:sp>
        <p:pic>
          <p:nvPicPr>
            <p:cNvPr id="81" name="Picture 5" descr="D:\1_Data\1_JPe_Users\_SERVICE_INSTRUMENTATION\2016_05_31_reunion_service\photos_JPe\20160523_153430b.jpg">
              <a:extLst>
                <a:ext uri="{FF2B5EF4-FFF2-40B4-BE49-F238E27FC236}">
                  <a16:creationId xmlns:a16="http://schemas.microsoft.com/office/drawing/2014/main" id="{22475C15-6934-4ED9-A34D-9D2DEFEE80C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 cstate="email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744866" y="3354694"/>
              <a:ext cx="3763872" cy="30006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3" name="ZoneTexte 82">
              <a:extLst>
                <a:ext uri="{FF2B5EF4-FFF2-40B4-BE49-F238E27FC236}">
                  <a16:creationId xmlns:a16="http://schemas.microsoft.com/office/drawing/2014/main" id="{ADF3BB7D-7782-41E6-A31F-507D604D54A3}"/>
                </a:ext>
              </a:extLst>
            </p:cNvPr>
            <p:cNvSpPr txBox="1"/>
            <p:nvPr/>
          </p:nvSpPr>
          <p:spPr>
            <a:xfrm>
              <a:off x="2146078" y="6109112"/>
              <a:ext cx="1715111" cy="610941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none" lIns="91430" tIns="45715" rIns="91430" bIns="45715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1er étage</a:t>
              </a:r>
            </a:p>
          </p:txBody>
        </p:sp>
        <p:sp>
          <p:nvSpPr>
            <p:cNvPr id="85" name="ZoneTexte 84">
              <a:extLst>
                <a:ext uri="{FF2B5EF4-FFF2-40B4-BE49-F238E27FC236}">
                  <a16:creationId xmlns:a16="http://schemas.microsoft.com/office/drawing/2014/main" id="{F76748B1-4C22-4015-A6C6-967B5CD7C9F9}"/>
                </a:ext>
              </a:extLst>
            </p:cNvPr>
            <p:cNvSpPr txBox="1"/>
            <p:nvPr/>
          </p:nvSpPr>
          <p:spPr>
            <a:xfrm>
              <a:off x="6408876" y="6164876"/>
              <a:ext cx="999134" cy="610941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none" lIns="91430" tIns="45715" rIns="91430" bIns="45715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RDC</a:t>
              </a:r>
            </a:p>
          </p:txBody>
        </p:sp>
        <p:sp>
          <p:nvSpPr>
            <p:cNvPr id="86" name="ZoneTexte 85">
              <a:extLst>
                <a:ext uri="{FF2B5EF4-FFF2-40B4-BE49-F238E27FC236}">
                  <a16:creationId xmlns:a16="http://schemas.microsoft.com/office/drawing/2014/main" id="{0A76F748-24E6-415D-87A2-30D7B04DD1DC}"/>
                </a:ext>
              </a:extLst>
            </p:cNvPr>
            <p:cNvSpPr txBox="1"/>
            <p:nvPr/>
          </p:nvSpPr>
          <p:spPr>
            <a:xfrm>
              <a:off x="3723495" y="2026812"/>
              <a:ext cx="3684515" cy="992794"/>
            </a:xfrm>
            <a:prstGeom prst="rect">
              <a:avLst/>
            </a:prstGeom>
            <a:noFill/>
          </p:spPr>
          <p:txBody>
            <a:bodyPr wrap="square" lIns="91430" tIns="45715" rIns="91430" bIns="45715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Convertisseurs DC-DC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10-36V  vers 15V et 24V</a:t>
              </a:r>
            </a:p>
          </p:txBody>
        </p:sp>
        <p:sp>
          <p:nvSpPr>
            <p:cNvPr id="88" name="ZoneTexte 87">
              <a:extLst>
                <a:ext uri="{FF2B5EF4-FFF2-40B4-BE49-F238E27FC236}">
                  <a16:creationId xmlns:a16="http://schemas.microsoft.com/office/drawing/2014/main" id="{44B3D7F2-9119-4BDD-9C4C-9C06EFD24E70}"/>
                </a:ext>
              </a:extLst>
            </p:cNvPr>
            <p:cNvSpPr txBox="1"/>
            <p:nvPr/>
          </p:nvSpPr>
          <p:spPr>
            <a:xfrm>
              <a:off x="7340249" y="2025294"/>
              <a:ext cx="2218864" cy="1374649"/>
            </a:xfrm>
            <a:prstGeom prst="rect">
              <a:avLst/>
            </a:prstGeom>
            <a:noFill/>
          </p:spPr>
          <p:txBody>
            <a:bodyPr wrap="square" lIns="91430" tIns="45715" rIns="91430" bIns="45715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Alimentation HT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fr-FR" sz="1000" b="1" i="1" dirty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-1000V</a:t>
              </a:r>
            </a:p>
          </p:txBody>
        </p:sp>
        <p:cxnSp>
          <p:nvCxnSpPr>
            <p:cNvPr id="89" name="Connecteur droit avec flèche 88">
              <a:extLst>
                <a:ext uri="{FF2B5EF4-FFF2-40B4-BE49-F238E27FC236}">
                  <a16:creationId xmlns:a16="http://schemas.microsoft.com/office/drawing/2014/main" id="{B377F8F7-2C8B-4166-9224-3CC05DDEB7DD}"/>
                </a:ext>
              </a:extLst>
            </p:cNvPr>
            <p:cNvCxnSpPr>
              <a:cxnSpLocks/>
              <a:stCxn id="80" idx="3"/>
            </p:cNvCxnSpPr>
            <p:nvPr/>
          </p:nvCxnSpPr>
          <p:spPr bwMode="auto">
            <a:xfrm flipV="1">
              <a:off x="1009871" y="3587264"/>
              <a:ext cx="1654198" cy="48436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90" name="Connecteur droit avec flèche 89">
              <a:extLst>
                <a:ext uri="{FF2B5EF4-FFF2-40B4-BE49-F238E27FC236}">
                  <a16:creationId xmlns:a16="http://schemas.microsoft.com/office/drawing/2014/main" id="{DB032757-5AD2-4220-9256-4BE4D4957BED}"/>
                </a:ext>
              </a:extLst>
            </p:cNvPr>
            <p:cNvCxnSpPr>
              <a:cxnSpLocks/>
              <a:stCxn id="86" idx="2"/>
            </p:cNvCxnSpPr>
            <p:nvPr/>
          </p:nvCxnSpPr>
          <p:spPr bwMode="auto">
            <a:xfrm>
              <a:off x="5565754" y="3019606"/>
              <a:ext cx="221048" cy="1096709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91" name="Connecteur droit avec flèche 90">
              <a:extLst>
                <a:ext uri="{FF2B5EF4-FFF2-40B4-BE49-F238E27FC236}">
                  <a16:creationId xmlns:a16="http://schemas.microsoft.com/office/drawing/2014/main" id="{C0678FC4-24CC-4D73-9C92-6FB3FA70B8C5}"/>
                </a:ext>
              </a:extLst>
            </p:cNvPr>
            <p:cNvCxnSpPr>
              <a:cxnSpLocks/>
              <a:stCxn id="88" idx="1"/>
            </p:cNvCxnSpPr>
            <p:nvPr/>
          </p:nvCxnSpPr>
          <p:spPr bwMode="auto">
            <a:xfrm>
              <a:off x="7340249" y="2712618"/>
              <a:ext cx="98920" cy="1403696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pic>
          <p:nvPicPr>
            <p:cNvPr id="92" name="Image 91" descr="Capture d’écran">
              <a:extLst>
                <a:ext uri="{FF2B5EF4-FFF2-40B4-BE49-F238E27FC236}">
                  <a16:creationId xmlns:a16="http://schemas.microsoft.com/office/drawing/2014/main" id="{BA7F5B60-ACF3-49FB-9AD9-F4A5B0671D8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006422" y="930104"/>
              <a:ext cx="1182135" cy="1182137"/>
            </a:xfrm>
            <a:prstGeom prst="rect">
              <a:avLst/>
            </a:prstGeom>
          </p:spPr>
        </p:pic>
        <p:cxnSp>
          <p:nvCxnSpPr>
            <p:cNvPr id="93" name="Connecteur droit avec flèche 92">
              <a:extLst>
                <a:ext uri="{FF2B5EF4-FFF2-40B4-BE49-F238E27FC236}">
                  <a16:creationId xmlns:a16="http://schemas.microsoft.com/office/drawing/2014/main" id="{B3444556-F607-4469-98DD-D71073BE9816}"/>
                </a:ext>
              </a:extLst>
            </p:cNvPr>
            <p:cNvCxnSpPr/>
            <p:nvPr/>
          </p:nvCxnSpPr>
          <p:spPr bwMode="auto">
            <a:xfrm flipV="1">
              <a:off x="2101361" y="1538655"/>
              <a:ext cx="395657" cy="8791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pic>
          <p:nvPicPr>
            <p:cNvPr id="94" name="Image 93" descr="Capture d’écran">
              <a:extLst>
                <a:ext uri="{FF2B5EF4-FFF2-40B4-BE49-F238E27FC236}">
                  <a16:creationId xmlns:a16="http://schemas.microsoft.com/office/drawing/2014/main" id="{2BFCBD54-C9AF-4912-A4B1-18DC5202577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963507" y="806452"/>
              <a:ext cx="1182136" cy="1182136"/>
            </a:xfrm>
            <a:prstGeom prst="rect">
              <a:avLst/>
            </a:prstGeom>
          </p:spPr>
        </p:pic>
        <p:cxnSp>
          <p:nvCxnSpPr>
            <p:cNvPr id="95" name="Connecteur droit avec flèche 94">
              <a:extLst>
                <a:ext uri="{FF2B5EF4-FFF2-40B4-BE49-F238E27FC236}">
                  <a16:creationId xmlns:a16="http://schemas.microsoft.com/office/drawing/2014/main" id="{39EF4A58-F1A6-4F1F-967E-1C5C733DAC0F}"/>
                </a:ext>
              </a:extLst>
            </p:cNvPr>
            <p:cNvCxnSpPr/>
            <p:nvPr/>
          </p:nvCxnSpPr>
          <p:spPr bwMode="auto">
            <a:xfrm flipV="1">
              <a:off x="6603022" y="1705708"/>
              <a:ext cx="395657" cy="8791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pic>
          <p:nvPicPr>
            <p:cNvPr id="96" name="Picture 2" descr="D:\1_Data\1_JPe_Users\_PROJETS\_1_Cocotte\2_Vol_ballon\photos\photos_JPe\20160523_154319b.jpg">
              <a:extLst>
                <a:ext uri="{FF2B5EF4-FFF2-40B4-BE49-F238E27FC236}">
                  <a16:creationId xmlns:a16="http://schemas.microsoft.com/office/drawing/2014/main" id="{BB8DA381-06A3-4BD8-B215-8AEFAB24AAA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email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2860" r="-1"/>
            <a:stretch/>
          </p:blipFill>
          <p:spPr bwMode="auto">
            <a:xfrm>
              <a:off x="891116" y="1328971"/>
              <a:ext cx="1799539" cy="1544569"/>
            </a:xfrm>
            <a:prstGeom prst="ellipse">
              <a:avLst/>
            </a:prstGeom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Image 96" descr="http://intranet.csnsm.in2p3.fr/IMG/gif/CSNSM_COUL.gif">
              <a:extLst>
                <a:ext uri="{FF2B5EF4-FFF2-40B4-BE49-F238E27FC236}">
                  <a16:creationId xmlns:a16="http://schemas.microsoft.com/office/drawing/2014/main" id="{F0718BCA-F309-4322-B89F-8729BFCF7D51}"/>
                </a:ext>
              </a:extLst>
            </p:cNvPr>
            <p:cNvPicPr/>
            <p:nvPr/>
          </p:nvPicPr>
          <p:blipFill>
            <a:blip r:embed="rId5" cstate="email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rot="1474934">
              <a:off x="289892" y="1130657"/>
              <a:ext cx="462522" cy="268630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46" name="Connecteur droit avec flèche 45">
              <a:extLst>
                <a:ext uri="{FF2B5EF4-FFF2-40B4-BE49-F238E27FC236}">
                  <a16:creationId xmlns:a16="http://schemas.microsoft.com/office/drawing/2014/main" id="{A7D04596-927F-48AB-BFDF-AE31FCBE222B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4188557" y="1705708"/>
              <a:ext cx="671826" cy="0"/>
            </a:xfrm>
            <a:prstGeom prst="straightConnector1">
              <a:avLst/>
            </a:pr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2796731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8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a) Cocote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636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2012 – 2014 : COCOTE (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COmpact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COmpton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800" b="1" dirty="0" err="1">
                <a:solidFill>
                  <a:srgbClr val="00294B"/>
                </a:solidFill>
                <a:latin typeface="+mn-lt"/>
                <a:cs typeface="+mn-cs"/>
              </a:rPr>
              <a:t>TElescope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)</a:t>
            </a:r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65B894D6-47F8-4D0C-88B7-3ACF82BEEABB}"/>
              </a:ext>
            </a:extLst>
          </p:cNvPr>
          <p:cNvSpPr txBox="1"/>
          <p:nvPr/>
        </p:nvSpPr>
        <p:spPr>
          <a:xfrm>
            <a:off x="-1" y="1083859"/>
            <a:ext cx="1077277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Les mesures en laboratoire ont pu être faites à 15°C, avec une source </a:t>
            </a:r>
            <a:r>
              <a:rPr lang="fr-FR" sz="1800" b="1" baseline="30000" dirty="0">
                <a:solidFill>
                  <a:srgbClr val="00294B"/>
                </a:solidFill>
                <a:latin typeface="+mn-lt"/>
                <a:cs typeface="+mn-cs"/>
              </a:rPr>
              <a:t>241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Am </a:t>
            </a:r>
          </a:p>
          <a:p>
            <a:pPr marL="1347788" lvl="2" indent="-342900">
              <a:buFont typeface="Arial" panose="020B0604020202020204" pitchFamily="34" charset="0"/>
              <a:buChar char="•"/>
            </a:pP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1347788" lvl="2" indent="-34290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Face P (face Jonction) : ~ 8keV FWHM @ 60 keV</a:t>
            </a:r>
          </a:p>
          <a:p>
            <a:pPr marL="1347788" lvl="2" indent="-34290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Face N (face </a:t>
            </a:r>
            <a:r>
              <a:rPr lang="fr-FR" sz="1800" dirty="0" err="1">
                <a:solidFill>
                  <a:srgbClr val="00294B"/>
                </a:solidFill>
                <a:latin typeface="+mn-lt"/>
                <a:cs typeface="+mn-cs"/>
              </a:rPr>
              <a:t>Ohmic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) : ~13 keV FWHM @ 60 keV</a:t>
            </a:r>
          </a:p>
          <a:p>
            <a:pPr marL="1347788" lvl="2" indent="-34290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lvl="2" indent="0"/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⇒ Preuve du concept en laboratoire</a:t>
            </a:r>
          </a:p>
          <a:p>
            <a:pPr marL="844550" lvl="1" indent="-342900">
              <a:buFont typeface="Arial" panose="020B0604020202020204" pitchFamily="34" charset="0"/>
              <a:buChar char="•"/>
            </a:pP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lvl="1" indent="0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Besoin d’un refroidissement actif car le silicium est sensible à la chaleur </a:t>
            </a:r>
          </a:p>
          <a:p>
            <a:pPr lvl="1" indent="0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Les mesures en Vol ballon 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844550" lvl="1" indent="-34290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Le vol ballon a prouvé qu’un tel ensemble pouvait fonctionner dans le vide</a:t>
            </a:r>
          </a:p>
          <a:p>
            <a:pPr marL="844550" lvl="1" indent="-34290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844550" lvl="1" indent="-34290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Besoin d’une électronique fiable car problème de reboot du PC en vol ballon</a:t>
            </a:r>
          </a:p>
        </p:txBody>
      </p:sp>
    </p:spTree>
    <p:extLst>
      <p:ext uri="{BB962C8B-B14F-4D97-AF65-F5344CB8AC3E}">
        <p14:creationId xmlns:p14="http://schemas.microsoft.com/office/powerpoint/2010/main" val="1929228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9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b) COMPTONCAM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2017 – 2023 : ComptonCAM : Caméra gamma portable ultra-sensible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9F8F7BB4-1C02-4B13-919D-06FA82252C2D}"/>
              </a:ext>
            </a:extLst>
          </p:cNvPr>
          <p:cNvSpPr txBox="1"/>
          <p:nvPr/>
        </p:nvSpPr>
        <p:spPr>
          <a:xfrm>
            <a:off x="1" y="1235375"/>
            <a:ext cx="644178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But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Caméra gamma portable ultra-sensible pour localiser et caractériser les déchets radioactifs après démantèlement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Partenariat public-privé : CSNSM &amp; IPNO (⇒ IJCLab), THEORIS SAS (PME en génie logiciel), SYSTEL Electronics SAS (PME)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Financé par l’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ANDRA 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(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A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gence 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n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ationale pour la gestion des 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d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échets 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ra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dioactifs) via le financement 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“AHEAD”</a:t>
            </a: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Concept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Association de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787400" lvl="1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5 Siliciums type 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BB7</a:t>
            </a:r>
          </a:p>
          <a:p>
            <a:pPr marL="787400" lvl="1" indent="-285750">
              <a:buFont typeface="Arial" panose="020B0604020202020204" pitchFamily="34" charset="0"/>
              <a:buChar char="•"/>
            </a:pPr>
            <a:endParaRPr lang="fr-FR" sz="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787400" lvl="1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Suivi d’une couche de 4 cristaux de type CeBr3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826C866A-0437-4C3F-A54B-4701D187BF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5532" y="1437760"/>
            <a:ext cx="567458" cy="859365"/>
          </a:xfrm>
          <a:prstGeom prst="rect">
            <a:avLst/>
          </a:prstGeom>
        </p:spPr>
      </p:pic>
      <p:grpSp>
        <p:nvGrpSpPr>
          <p:cNvPr id="17" name="Groupe 16">
            <a:extLst>
              <a:ext uri="{FF2B5EF4-FFF2-40B4-BE49-F238E27FC236}">
                <a16:creationId xmlns:a16="http://schemas.microsoft.com/office/drawing/2014/main" id="{92B960F7-E10A-4AC3-B772-897CBE2DBAC9}"/>
              </a:ext>
            </a:extLst>
          </p:cNvPr>
          <p:cNvGrpSpPr>
            <a:grpSpLocks noChangeAspect="1"/>
          </p:cNvGrpSpPr>
          <p:nvPr/>
        </p:nvGrpSpPr>
        <p:grpSpPr>
          <a:xfrm>
            <a:off x="7191117" y="1351037"/>
            <a:ext cx="2328002" cy="1065097"/>
            <a:chOff x="7184188" y="3896456"/>
            <a:chExt cx="3559493" cy="1628523"/>
          </a:xfrm>
        </p:grpSpPr>
        <p:pic>
          <p:nvPicPr>
            <p:cNvPr id="16" name="Image 15">
              <a:extLst>
                <a:ext uri="{FF2B5EF4-FFF2-40B4-BE49-F238E27FC236}">
                  <a16:creationId xmlns:a16="http://schemas.microsoft.com/office/drawing/2014/main" id="{6F3177DC-9C96-40C2-8A89-C87FA1E25C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84188" y="3896456"/>
              <a:ext cx="3559493" cy="1576700"/>
            </a:xfrm>
            <a:prstGeom prst="rect">
              <a:avLst/>
            </a:prstGeom>
          </p:spPr>
        </p:pic>
        <p:sp>
          <p:nvSpPr>
            <p:cNvPr id="20" name="ZoneTexte 19">
              <a:extLst>
                <a:ext uri="{FF2B5EF4-FFF2-40B4-BE49-F238E27FC236}">
                  <a16:creationId xmlns:a16="http://schemas.microsoft.com/office/drawing/2014/main" id="{98176444-CDC3-4E11-8375-562BBA2DFD4F}"/>
                </a:ext>
              </a:extLst>
            </p:cNvPr>
            <p:cNvSpPr txBox="1"/>
            <p:nvPr/>
          </p:nvSpPr>
          <p:spPr>
            <a:xfrm>
              <a:off x="7436155" y="5158447"/>
              <a:ext cx="3055559" cy="3665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200" b="1" dirty="0">
                  <a:solidFill>
                    <a:schemeClr val="bg1"/>
                  </a:solidFill>
                  <a:latin typeface="+mn-lt"/>
                  <a:cs typeface="+mn-cs"/>
                </a:rPr>
                <a:t>Fukushima </a:t>
              </a:r>
              <a:r>
                <a:rPr lang="fr-FR" sz="1200" b="1" dirty="0" err="1">
                  <a:solidFill>
                    <a:schemeClr val="bg1"/>
                  </a:solidFill>
                  <a:latin typeface="+mn-lt"/>
                  <a:cs typeface="+mn-cs"/>
                </a:rPr>
                <a:t>region</a:t>
              </a:r>
              <a:endParaRPr lang="fr-FR" sz="1200" b="1" dirty="0">
                <a:solidFill>
                  <a:schemeClr val="bg1"/>
                </a:solidFill>
                <a:latin typeface="+mn-lt"/>
                <a:cs typeface="+mn-cs"/>
              </a:endParaRPr>
            </a:p>
          </p:txBody>
        </p:sp>
      </p:grpSp>
      <p:pic>
        <p:nvPicPr>
          <p:cNvPr id="21" name="Image 20">
            <a:extLst>
              <a:ext uri="{FF2B5EF4-FFF2-40B4-BE49-F238E27FC236}">
                <a16:creationId xmlns:a16="http://schemas.microsoft.com/office/drawing/2014/main" id="{76731E22-D785-4F4C-9F85-86D2E4D9A6C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951859" y="942349"/>
            <a:ext cx="525099" cy="525099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2C7A7362-07D2-4BEB-83AE-0C67D43FDA6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851091" y="1989109"/>
            <a:ext cx="765528" cy="574146"/>
          </a:xfrm>
          <a:prstGeom prst="rect">
            <a:avLst/>
          </a:prstGeom>
        </p:spPr>
      </p:pic>
      <p:pic>
        <p:nvPicPr>
          <p:cNvPr id="27" name="Image 26" descr="THEORIS_LOGO__3620x2030">
            <a:extLst>
              <a:ext uri="{FF2B5EF4-FFF2-40B4-BE49-F238E27FC236}">
                <a16:creationId xmlns:a16="http://schemas.microsoft.com/office/drawing/2014/main" id="{1BFFFC82-6D5D-4BE8-A5BD-05534E0B77A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888589" y="3084916"/>
            <a:ext cx="770365" cy="43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Image 27" descr="P:\Logos Systel\SYSTEL 01 01 2012\Logo systel à utiliser sur fond blanc\Logo Systel JPG\Logo Systel RVB.jpg">
            <a:extLst>
              <a:ext uri="{FF2B5EF4-FFF2-40B4-BE49-F238E27FC236}">
                <a16:creationId xmlns:a16="http://schemas.microsoft.com/office/drawing/2014/main" id="{3DCF1EDF-A12A-4CE8-BAD5-66268BC7064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872728" y="4038577"/>
            <a:ext cx="762000" cy="219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Image 28" descr="AHEAD2020_logo.png">
            <a:extLst>
              <a:ext uri="{FF2B5EF4-FFF2-40B4-BE49-F238E27FC236}">
                <a16:creationId xmlns:a16="http://schemas.microsoft.com/office/drawing/2014/main" id="{C6AF7820-8B85-48F0-96CB-5B5148D5DAF3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871589" y="4779311"/>
            <a:ext cx="724528" cy="727315"/>
          </a:xfrm>
          <a:prstGeom prst="rect">
            <a:avLst/>
          </a:prstGeom>
        </p:spPr>
      </p:pic>
      <p:pic>
        <p:nvPicPr>
          <p:cNvPr id="30" name="Image 29">
            <a:extLst>
              <a:ext uri="{FF2B5EF4-FFF2-40B4-BE49-F238E27FC236}">
                <a16:creationId xmlns:a16="http://schemas.microsoft.com/office/drawing/2014/main" id="{F45F5039-A58B-4D0A-AC8D-8537AF2B15F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8712"/>
          <a:stretch/>
        </p:blipFill>
        <p:spPr>
          <a:xfrm>
            <a:off x="7104912" y="2740406"/>
            <a:ext cx="1999197" cy="1373050"/>
          </a:xfrm>
          <a:prstGeom prst="rect">
            <a:avLst/>
          </a:prstGeom>
        </p:spPr>
      </p:pic>
      <p:pic>
        <p:nvPicPr>
          <p:cNvPr id="31" name="Picture 3">
            <a:extLst>
              <a:ext uri="{FF2B5EF4-FFF2-40B4-BE49-F238E27FC236}">
                <a16:creationId xmlns:a16="http://schemas.microsoft.com/office/drawing/2014/main" id="{52FB9E67-3CEC-4F12-9075-AAB548EC61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clrChange>
              <a:clrFrom>
                <a:srgbClr val="F1EBEB"/>
              </a:clrFrom>
              <a:clrTo>
                <a:srgbClr val="F1EBE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3" t="8045"/>
          <a:stretch/>
        </p:blipFill>
        <p:spPr bwMode="auto">
          <a:xfrm>
            <a:off x="6065950" y="4341770"/>
            <a:ext cx="1741177" cy="137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4">
            <a:extLst>
              <a:ext uri="{FF2B5EF4-FFF2-40B4-BE49-F238E27FC236}">
                <a16:creationId xmlns:a16="http://schemas.microsoft.com/office/drawing/2014/main" id="{D2317DC9-850E-489B-BC12-47AFF92A50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5" t="22472" r="31498" b="12360"/>
          <a:stretch/>
        </p:blipFill>
        <p:spPr bwMode="auto">
          <a:xfrm>
            <a:off x="7588659" y="4230426"/>
            <a:ext cx="1650199" cy="137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3472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10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b) COMPTONCAM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2017 – 2023 : ComptonCAM : Caméra gamma portable ultra-sensible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EB71DE40-9E4D-4D38-A8A3-EA59E1EA8360}"/>
              </a:ext>
            </a:extLst>
          </p:cNvPr>
          <p:cNvSpPr txBox="1"/>
          <p:nvPr/>
        </p:nvSpPr>
        <p:spPr>
          <a:xfrm>
            <a:off x="-17103" y="967709"/>
            <a:ext cx="37636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b="1" dirty="0">
                <a:solidFill>
                  <a:srgbClr val="00294B"/>
                </a:solidFill>
                <a:latin typeface="+mn-lt"/>
                <a:cs typeface="+mn-cs"/>
              </a:rPr>
              <a:t>1</a:t>
            </a:r>
            <a:r>
              <a:rPr lang="fr-FR" sz="1400" b="1" baseline="30000" dirty="0">
                <a:solidFill>
                  <a:srgbClr val="00294B"/>
                </a:solidFill>
                <a:latin typeface="+mn-lt"/>
                <a:cs typeface="+mn-cs"/>
              </a:rPr>
              <a:t>er</a:t>
            </a:r>
            <a:r>
              <a:rPr lang="fr-FR" sz="1400" b="1" dirty="0">
                <a:solidFill>
                  <a:srgbClr val="00294B"/>
                </a:solidFill>
                <a:latin typeface="+mn-lt"/>
                <a:cs typeface="+mn-cs"/>
              </a:rPr>
              <a:t> design &amp; Simulations thermiques :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83E35977-6498-4A2F-8C38-57EC7DC875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1941" t="1668" r="28969" b="5211"/>
          <a:stretch/>
        </p:blipFill>
        <p:spPr>
          <a:xfrm>
            <a:off x="3589766" y="3539674"/>
            <a:ext cx="1102684" cy="1914881"/>
          </a:xfrm>
          <a:prstGeom prst="rect">
            <a:avLst/>
          </a:prstGeom>
        </p:spPr>
      </p:pic>
      <p:sp>
        <p:nvSpPr>
          <p:cNvPr id="34" name="ZoneTexte 33">
            <a:extLst>
              <a:ext uri="{FF2B5EF4-FFF2-40B4-BE49-F238E27FC236}">
                <a16:creationId xmlns:a16="http://schemas.microsoft.com/office/drawing/2014/main" id="{0A7D67CF-B9E0-4C1F-9D60-B14CC0574492}"/>
              </a:ext>
            </a:extLst>
          </p:cNvPr>
          <p:cNvSpPr txBox="1"/>
          <p:nvPr/>
        </p:nvSpPr>
        <p:spPr>
          <a:xfrm>
            <a:off x="4527188" y="1133985"/>
            <a:ext cx="605474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>
                <a:solidFill>
                  <a:srgbClr val="00294B"/>
                </a:solidFill>
                <a:latin typeface="+mn-lt"/>
                <a:cs typeface="+mn-cs"/>
              </a:rPr>
              <a:t>La caméra doit être utilisée en milieu </a:t>
            </a:r>
            <a:r>
              <a:rPr lang="fr-FR" sz="1400" b="1" dirty="0">
                <a:solidFill>
                  <a:srgbClr val="00294B"/>
                </a:solidFill>
                <a:latin typeface="+mn-lt"/>
                <a:cs typeface="+mn-cs"/>
              </a:rPr>
              <a:t>radioactif</a:t>
            </a:r>
            <a:r>
              <a:rPr lang="fr-FR" sz="1400" dirty="0">
                <a:solidFill>
                  <a:srgbClr val="00294B"/>
                </a:solidFill>
                <a:latin typeface="+mn-lt"/>
                <a:cs typeface="+mn-cs"/>
              </a:rPr>
              <a:t> et donc elle doit être étanche :</a:t>
            </a:r>
          </a:p>
          <a:p>
            <a:pPr marL="787400" lvl="1" indent="-285750"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00294B"/>
                </a:solidFill>
                <a:latin typeface="+mn-lt"/>
                <a:cs typeface="+mn-cs"/>
              </a:rPr>
              <a:t>L’électronique va faire chauffer l’air intérieur -&gt; problème les Siliciums mais aussi pour l’électronique</a:t>
            </a:r>
          </a:p>
          <a:p>
            <a:pPr marL="787400" lvl="1" indent="-285750"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00294B"/>
                </a:solidFill>
                <a:latin typeface="+mn-lt"/>
                <a:cs typeface="+mn-cs"/>
              </a:rPr>
              <a:t>Nécessité de faire des simulations thermiques + développement d’un prototype thermique</a:t>
            </a:r>
            <a:endParaRPr lang="fr-FR" sz="14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pic>
        <p:nvPicPr>
          <p:cNvPr id="37" name="Image 36">
            <a:extLst>
              <a:ext uri="{FF2B5EF4-FFF2-40B4-BE49-F238E27FC236}">
                <a16:creationId xmlns:a16="http://schemas.microsoft.com/office/drawing/2014/main" id="{E6717C69-4077-4FF7-9359-19478FF9E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13" t="5001" r="26354" b="16106"/>
          <a:stretch/>
        </p:blipFill>
        <p:spPr>
          <a:xfrm>
            <a:off x="4803340" y="2820505"/>
            <a:ext cx="1609242" cy="1589430"/>
          </a:xfrm>
          <a:prstGeom prst="rect">
            <a:avLst/>
          </a:prstGeom>
        </p:spPr>
      </p:pic>
      <p:grpSp>
        <p:nvGrpSpPr>
          <p:cNvPr id="5" name="Groupe 4">
            <a:extLst>
              <a:ext uri="{FF2B5EF4-FFF2-40B4-BE49-F238E27FC236}">
                <a16:creationId xmlns:a16="http://schemas.microsoft.com/office/drawing/2014/main" id="{C8C9FDCC-777E-49CB-9AD5-5EAC93A6416F}"/>
              </a:ext>
            </a:extLst>
          </p:cNvPr>
          <p:cNvGrpSpPr>
            <a:grpSpLocks noChangeAspect="1"/>
          </p:cNvGrpSpPr>
          <p:nvPr/>
        </p:nvGrpSpPr>
        <p:grpSpPr>
          <a:xfrm>
            <a:off x="6405847" y="2523399"/>
            <a:ext cx="2085975" cy="2184698"/>
            <a:chOff x="6008402" y="2577306"/>
            <a:chExt cx="2085975" cy="2184698"/>
          </a:xfrm>
        </p:grpSpPr>
        <p:pic>
          <p:nvPicPr>
            <p:cNvPr id="46" name="Picture 2">
              <a:extLst>
                <a:ext uri="{FF2B5EF4-FFF2-40B4-BE49-F238E27FC236}">
                  <a16:creationId xmlns:a16="http://schemas.microsoft.com/office/drawing/2014/main" id="{56B648CB-5E16-4F6E-874B-266EDEB38F3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49185" y="2884277"/>
              <a:ext cx="1804408" cy="163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7" name="ZoneTexte 46">
              <a:extLst>
                <a:ext uri="{FF2B5EF4-FFF2-40B4-BE49-F238E27FC236}">
                  <a16:creationId xmlns:a16="http://schemas.microsoft.com/office/drawing/2014/main" id="{DE884C0C-ED01-4826-9790-CFE57FF94D2C}"/>
                </a:ext>
              </a:extLst>
            </p:cNvPr>
            <p:cNvSpPr txBox="1"/>
            <p:nvPr/>
          </p:nvSpPr>
          <p:spPr>
            <a:xfrm>
              <a:off x="6185968" y="4454227"/>
              <a:ext cx="7380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400" b="1" u="sng" dirty="0">
                  <a:solidFill>
                    <a:srgbClr val="FF0000"/>
                  </a:solidFill>
                </a:rPr>
                <a:t>54°C</a:t>
              </a:r>
            </a:p>
          </p:txBody>
        </p:sp>
        <p:cxnSp>
          <p:nvCxnSpPr>
            <p:cNvPr id="48" name="Connecteur droit avec flèche 47">
              <a:extLst>
                <a:ext uri="{FF2B5EF4-FFF2-40B4-BE49-F238E27FC236}">
                  <a16:creationId xmlns:a16="http://schemas.microsoft.com/office/drawing/2014/main" id="{9C561A94-8151-4891-B105-BCD5720C1578}"/>
                </a:ext>
              </a:extLst>
            </p:cNvPr>
            <p:cNvCxnSpPr>
              <a:cxnSpLocks/>
              <a:stCxn id="47" idx="0"/>
            </p:cNvCxnSpPr>
            <p:nvPr/>
          </p:nvCxnSpPr>
          <p:spPr>
            <a:xfrm flipV="1">
              <a:off x="6554988" y="3621030"/>
              <a:ext cx="76479" cy="833197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ZoneTexte 48">
              <a:extLst>
                <a:ext uri="{FF2B5EF4-FFF2-40B4-BE49-F238E27FC236}">
                  <a16:creationId xmlns:a16="http://schemas.microsoft.com/office/drawing/2014/main" id="{401DF94A-18C7-491D-99D7-8FFDDE0659EC}"/>
                </a:ext>
              </a:extLst>
            </p:cNvPr>
            <p:cNvSpPr txBox="1"/>
            <p:nvPr/>
          </p:nvSpPr>
          <p:spPr>
            <a:xfrm>
              <a:off x="6008402" y="2577306"/>
              <a:ext cx="2085975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200" b="1" dirty="0"/>
                <a:t>Sans aucune action</a:t>
              </a:r>
            </a:p>
          </p:txBody>
        </p:sp>
      </p:grpSp>
      <p:grpSp>
        <p:nvGrpSpPr>
          <p:cNvPr id="3" name="Groupe 2">
            <a:extLst>
              <a:ext uri="{FF2B5EF4-FFF2-40B4-BE49-F238E27FC236}">
                <a16:creationId xmlns:a16="http://schemas.microsoft.com/office/drawing/2014/main" id="{CEDD73D8-2F1D-4E44-8D9D-C18007BC6B10}"/>
              </a:ext>
            </a:extLst>
          </p:cNvPr>
          <p:cNvGrpSpPr>
            <a:grpSpLocks noChangeAspect="1"/>
          </p:cNvGrpSpPr>
          <p:nvPr/>
        </p:nvGrpSpPr>
        <p:grpSpPr>
          <a:xfrm>
            <a:off x="8428550" y="2513385"/>
            <a:ext cx="2089853" cy="2194712"/>
            <a:chOff x="7839151" y="2510396"/>
            <a:chExt cx="2089853" cy="2194712"/>
          </a:xfrm>
        </p:grpSpPr>
        <p:pic>
          <p:nvPicPr>
            <p:cNvPr id="50" name="Picture 3">
              <a:extLst>
                <a:ext uri="{FF2B5EF4-FFF2-40B4-BE49-F238E27FC236}">
                  <a16:creationId xmlns:a16="http://schemas.microsoft.com/office/drawing/2014/main" id="{FACAC395-2EDF-40DC-B398-0C896584F0D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957"/>
            <a:stretch/>
          </p:blipFill>
          <p:spPr bwMode="auto">
            <a:xfrm>
              <a:off x="7902423" y="2845899"/>
              <a:ext cx="2026581" cy="1551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ZoneTexte 50">
              <a:extLst>
                <a:ext uri="{FF2B5EF4-FFF2-40B4-BE49-F238E27FC236}">
                  <a16:creationId xmlns:a16="http://schemas.microsoft.com/office/drawing/2014/main" id="{255381D5-6163-4D38-9231-F069505A9492}"/>
                </a:ext>
              </a:extLst>
            </p:cNvPr>
            <p:cNvSpPr txBox="1"/>
            <p:nvPr/>
          </p:nvSpPr>
          <p:spPr>
            <a:xfrm>
              <a:off x="7953838" y="4397331"/>
              <a:ext cx="7380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400" b="1" u="sng" dirty="0">
                  <a:solidFill>
                    <a:srgbClr val="FF0000"/>
                  </a:solidFill>
                </a:rPr>
                <a:t>25,5°C</a:t>
              </a:r>
            </a:p>
          </p:txBody>
        </p:sp>
        <p:cxnSp>
          <p:nvCxnSpPr>
            <p:cNvPr id="52" name="Connecteur droit avec flèche 51">
              <a:extLst>
                <a:ext uri="{FF2B5EF4-FFF2-40B4-BE49-F238E27FC236}">
                  <a16:creationId xmlns:a16="http://schemas.microsoft.com/office/drawing/2014/main" id="{6A2B9BC7-C75B-4DE9-A7E7-9C3AB34BD99B}"/>
                </a:ext>
              </a:extLst>
            </p:cNvPr>
            <p:cNvCxnSpPr>
              <a:cxnSpLocks/>
              <a:stCxn id="51" idx="0"/>
            </p:cNvCxnSpPr>
            <p:nvPr/>
          </p:nvCxnSpPr>
          <p:spPr>
            <a:xfrm flipV="1">
              <a:off x="8322858" y="3634749"/>
              <a:ext cx="157679" cy="762582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ZoneTexte 52">
              <a:extLst>
                <a:ext uri="{FF2B5EF4-FFF2-40B4-BE49-F238E27FC236}">
                  <a16:creationId xmlns:a16="http://schemas.microsoft.com/office/drawing/2014/main" id="{EFFA0AA8-C5D1-4C23-8BCD-9E434AE2D7AE}"/>
                </a:ext>
              </a:extLst>
            </p:cNvPr>
            <p:cNvSpPr txBox="1"/>
            <p:nvPr/>
          </p:nvSpPr>
          <p:spPr>
            <a:xfrm>
              <a:off x="7839151" y="2510396"/>
              <a:ext cx="2089853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200" b="1" dirty="0"/>
                <a:t>T </a:t>
              </a:r>
              <a:r>
                <a:rPr lang="fr-FR" sz="1200" b="1" baseline="-25000" dirty="0"/>
                <a:t>locale</a:t>
              </a:r>
              <a:r>
                <a:rPr lang="fr-FR" sz="1200" b="1" dirty="0"/>
                <a:t> = +20°C + Drains</a:t>
              </a:r>
            </a:p>
          </p:txBody>
        </p:sp>
        <p:cxnSp>
          <p:nvCxnSpPr>
            <p:cNvPr id="54" name="Connecteur droit avec flèche 53">
              <a:extLst>
                <a:ext uri="{FF2B5EF4-FFF2-40B4-BE49-F238E27FC236}">
                  <a16:creationId xmlns:a16="http://schemas.microsoft.com/office/drawing/2014/main" id="{1BBC1CCD-A6E1-42F8-A54F-C92EE00D66B6}"/>
                </a:ext>
              </a:extLst>
            </p:cNvPr>
            <p:cNvCxnSpPr>
              <a:cxnSpLocks/>
              <a:stCxn id="53" idx="2"/>
            </p:cNvCxnSpPr>
            <p:nvPr/>
          </p:nvCxnSpPr>
          <p:spPr>
            <a:xfrm>
              <a:off x="8884078" y="2787395"/>
              <a:ext cx="908892" cy="619961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5" name="ZoneTexte 54">
            <a:extLst>
              <a:ext uri="{FF2B5EF4-FFF2-40B4-BE49-F238E27FC236}">
                <a16:creationId xmlns:a16="http://schemas.microsoft.com/office/drawing/2014/main" id="{A163171D-09A9-45AC-BB14-51A39C160458}"/>
              </a:ext>
            </a:extLst>
          </p:cNvPr>
          <p:cNvSpPr txBox="1"/>
          <p:nvPr/>
        </p:nvSpPr>
        <p:spPr>
          <a:xfrm>
            <a:off x="5386386" y="4855330"/>
            <a:ext cx="5018063" cy="663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  <a:sym typeface="Wingdings" panose="05000000000000000000" pitchFamily="2" charset="2"/>
              </a:rPr>
              <a:t> 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Besoin d’un refroidissement actif </a:t>
            </a:r>
          </a:p>
          <a:p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	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  <a:sym typeface="Wingdings" panose="05000000000000000000" pitchFamily="2" charset="2"/>
              </a:rPr>
              <a:t>  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choix d’un module Peltier</a:t>
            </a: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745FA080-96CD-42A7-A13B-A3E272568CB4}"/>
              </a:ext>
            </a:extLst>
          </p:cNvPr>
          <p:cNvGrpSpPr/>
          <p:nvPr/>
        </p:nvGrpSpPr>
        <p:grpSpPr>
          <a:xfrm>
            <a:off x="-80931" y="1634429"/>
            <a:ext cx="4428202" cy="2389652"/>
            <a:chOff x="-80931" y="1634429"/>
            <a:chExt cx="4428202" cy="2389652"/>
          </a:xfrm>
        </p:grpSpPr>
        <p:pic>
          <p:nvPicPr>
            <p:cNvPr id="17" name="Image 16">
              <a:extLst>
                <a:ext uri="{FF2B5EF4-FFF2-40B4-BE49-F238E27FC236}">
                  <a16:creationId xmlns:a16="http://schemas.microsoft.com/office/drawing/2014/main" id="{35F8821C-6946-4281-9309-B38C37793B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691" t="7647" r="16071" b="6112"/>
            <a:stretch/>
          </p:blipFill>
          <p:spPr>
            <a:xfrm>
              <a:off x="530686" y="1634587"/>
              <a:ext cx="2821184" cy="2389494"/>
            </a:xfrm>
            <a:prstGeom prst="rect">
              <a:avLst/>
            </a:prstGeom>
          </p:spPr>
        </p:pic>
        <p:sp>
          <p:nvSpPr>
            <p:cNvPr id="20" name="ZoneTexte 19">
              <a:extLst>
                <a:ext uri="{FF2B5EF4-FFF2-40B4-BE49-F238E27FC236}">
                  <a16:creationId xmlns:a16="http://schemas.microsoft.com/office/drawing/2014/main" id="{B2B8AF21-8A3A-41B5-A234-2B9F09356BBF}"/>
                </a:ext>
              </a:extLst>
            </p:cNvPr>
            <p:cNvSpPr txBox="1"/>
            <p:nvPr/>
          </p:nvSpPr>
          <p:spPr>
            <a:xfrm>
              <a:off x="448773" y="1709853"/>
              <a:ext cx="442415" cy="1983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800" b="1" dirty="0">
                  <a:solidFill>
                    <a:srgbClr val="00294B"/>
                  </a:solidFill>
                  <a:latin typeface="+mn-lt"/>
                  <a:cs typeface="+mn-cs"/>
                </a:rPr>
                <a:t>Rails</a:t>
              </a:r>
            </a:p>
          </p:txBody>
        </p: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5D837A1B-5B36-44B5-9BE6-C6B61A15D74F}"/>
                </a:ext>
              </a:extLst>
            </p:cNvPr>
            <p:cNvSpPr txBox="1"/>
            <p:nvPr/>
          </p:nvSpPr>
          <p:spPr>
            <a:xfrm>
              <a:off x="-80931" y="1903352"/>
              <a:ext cx="750912" cy="3117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 dirty="0">
                  <a:solidFill>
                    <a:srgbClr val="00294B"/>
                  </a:solidFill>
                  <a:latin typeface="+mn-lt"/>
                  <a:cs typeface="+mn-cs"/>
                </a:rPr>
                <a:t>Caméra</a:t>
              </a:r>
              <a:r>
                <a:rPr lang="fr-FR" sz="800" dirty="0"/>
                <a:t> </a:t>
              </a:r>
              <a:r>
                <a:rPr lang="fr-FR" sz="800" b="1" dirty="0">
                  <a:solidFill>
                    <a:srgbClr val="00294B"/>
                  </a:solidFill>
                  <a:latin typeface="+mn-lt"/>
                  <a:cs typeface="+mn-cs"/>
                </a:rPr>
                <a:t>optique</a:t>
              </a:r>
            </a:p>
          </p:txBody>
        </p:sp>
        <p:sp>
          <p:nvSpPr>
            <p:cNvPr id="22" name="ZoneTexte 21">
              <a:extLst>
                <a:ext uri="{FF2B5EF4-FFF2-40B4-BE49-F238E27FC236}">
                  <a16:creationId xmlns:a16="http://schemas.microsoft.com/office/drawing/2014/main" id="{AB663709-F755-42C5-855A-5F96F721A97B}"/>
                </a:ext>
              </a:extLst>
            </p:cNvPr>
            <p:cNvSpPr txBox="1"/>
            <p:nvPr/>
          </p:nvSpPr>
          <p:spPr>
            <a:xfrm>
              <a:off x="1015737" y="1634429"/>
              <a:ext cx="826319" cy="1983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 dirty="0">
                  <a:solidFill>
                    <a:srgbClr val="00294B"/>
                  </a:solidFill>
                  <a:latin typeface="+mn-lt"/>
                  <a:cs typeface="+mn-cs"/>
                </a:rPr>
                <a:t>Calorimètre</a:t>
              </a:r>
            </a:p>
          </p:txBody>
        </p:sp>
        <p:sp>
          <p:nvSpPr>
            <p:cNvPr id="23" name="ZoneTexte 22">
              <a:extLst>
                <a:ext uri="{FF2B5EF4-FFF2-40B4-BE49-F238E27FC236}">
                  <a16:creationId xmlns:a16="http://schemas.microsoft.com/office/drawing/2014/main" id="{3A844249-9CDA-4E17-A89D-7922F1DAD3FC}"/>
                </a:ext>
              </a:extLst>
            </p:cNvPr>
            <p:cNvSpPr txBox="1"/>
            <p:nvPr/>
          </p:nvSpPr>
          <p:spPr>
            <a:xfrm>
              <a:off x="3357643" y="1973181"/>
              <a:ext cx="989628" cy="3117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 dirty="0">
                  <a:solidFill>
                    <a:srgbClr val="00294B"/>
                  </a:solidFill>
                  <a:latin typeface="+mn-lt"/>
                  <a:cs typeface="+mn-cs"/>
                </a:rPr>
                <a:t>Carte contrôle et alimentation</a:t>
              </a:r>
            </a:p>
          </p:txBody>
        </p:sp>
        <p:sp>
          <p:nvSpPr>
            <p:cNvPr id="24" name="ZoneTexte 23">
              <a:extLst>
                <a:ext uri="{FF2B5EF4-FFF2-40B4-BE49-F238E27FC236}">
                  <a16:creationId xmlns:a16="http://schemas.microsoft.com/office/drawing/2014/main" id="{DBF8CE43-3F89-4B39-9592-E1C01CFD19A2}"/>
                </a:ext>
              </a:extLst>
            </p:cNvPr>
            <p:cNvSpPr txBox="1"/>
            <p:nvPr/>
          </p:nvSpPr>
          <p:spPr>
            <a:xfrm>
              <a:off x="2906056" y="2847953"/>
              <a:ext cx="1218560" cy="3117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800" b="1" dirty="0">
                  <a:solidFill>
                    <a:srgbClr val="00294B"/>
                  </a:solidFill>
                  <a:latin typeface="+mn-lt"/>
                  <a:cs typeface="+mn-cs"/>
                </a:rPr>
                <a:t>Module D-Core &amp;</a:t>
              </a:r>
            </a:p>
            <a:p>
              <a:pPr algn="ctr"/>
              <a:r>
                <a:rPr lang="en-US" sz="800" b="1" dirty="0">
                  <a:solidFill>
                    <a:srgbClr val="00294B"/>
                  </a:solidFill>
                  <a:latin typeface="+mn-lt"/>
                  <a:cs typeface="+mn-cs"/>
                </a:rPr>
                <a:t> carte Back-end DSSSD</a:t>
              </a:r>
            </a:p>
          </p:txBody>
        </p:sp>
        <p:sp>
          <p:nvSpPr>
            <p:cNvPr id="25" name="ZoneTexte 24">
              <a:extLst>
                <a:ext uri="{FF2B5EF4-FFF2-40B4-BE49-F238E27FC236}">
                  <a16:creationId xmlns:a16="http://schemas.microsoft.com/office/drawing/2014/main" id="{41E38B45-28B1-4A55-ABC7-56D619B70F91}"/>
                </a:ext>
              </a:extLst>
            </p:cNvPr>
            <p:cNvSpPr txBox="1"/>
            <p:nvPr/>
          </p:nvSpPr>
          <p:spPr>
            <a:xfrm>
              <a:off x="2737209" y="3416824"/>
              <a:ext cx="1002091" cy="1983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800" b="1" dirty="0">
                  <a:solidFill>
                    <a:srgbClr val="00294B"/>
                  </a:solidFill>
                  <a:latin typeface="+mn-lt"/>
                  <a:cs typeface="+mn-cs"/>
                </a:rPr>
                <a:t>Carte fond de panier</a:t>
              </a:r>
            </a:p>
          </p:txBody>
        </p:sp>
        <p:sp>
          <p:nvSpPr>
            <p:cNvPr id="26" name="ZoneTexte 25">
              <a:extLst>
                <a:ext uri="{FF2B5EF4-FFF2-40B4-BE49-F238E27FC236}">
                  <a16:creationId xmlns:a16="http://schemas.microsoft.com/office/drawing/2014/main" id="{D0BB9F9E-58D2-43D9-83F4-C1D4F3400C69}"/>
                </a:ext>
              </a:extLst>
            </p:cNvPr>
            <p:cNvSpPr txBox="1"/>
            <p:nvPr/>
          </p:nvSpPr>
          <p:spPr>
            <a:xfrm>
              <a:off x="2544080" y="3733102"/>
              <a:ext cx="662280" cy="1983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 dirty="0">
                  <a:solidFill>
                    <a:srgbClr val="00294B"/>
                  </a:solidFill>
                  <a:latin typeface="+mn-lt"/>
                  <a:cs typeface="+mn-cs"/>
                </a:rPr>
                <a:t>Batterie</a:t>
              </a:r>
            </a:p>
          </p:txBody>
        </p:sp>
        <p:sp>
          <p:nvSpPr>
            <p:cNvPr id="27" name="Accolade ouvrante 26">
              <a:extLst>
                <a:ext uri="{FF2B5EF4-FFF2-40B4-BE49-F238E27FC236}">
                  <a16:creationId xmlns:a16="http://schemas.microsoft.com/office/drawing/2014/main" id="{74984DD8-4B21-4259-9D9C-F1746EA6B2A7}"/>
                </a:ext>
              </a:extLst>
            </p:cNvPr>
            <p:cNvSpPr/>
            <p:nvPr/>
          </p:nvSpPr>
          <p:spPr>
            <a:xfrm rot="4266589">
              <a:off x="1425560" y="1682442"/>
              <a:ext cx="109295" cy="519331"/>
            </a:xfrm>
            <a:prstGeom prst="leftBrace">
              <a:avLst/>
            </a:prstGeom>
            <a:ln w="19050">
              <a:solidFill>
                <a:srgbClr val="FF000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800"/>
            </a:p>
          </p:txBody>
        </p:sp>
        <p:cxnSp>
          <p:nvCxnSpPr>
            <p:cNvPr id="28" name="Connecteur droit avec flèche 27">
              <a:extLst>
                <a:ext uri="{FF2B5EF4-FFF2-40B4-BE49-F238E27FC236}">
                  <a16:creationId xmlns:a16="http://schemas.microsoft.com/office/drawing/2014/main" id="{F101B994-EC4F-4F57-BFB3-108C6E8F7E14}"/>
                </a:ext>
              </a:extLst>
            </p:cNvPr>
            <p:cNvCxnSpPr>
              <a:cxnSpLocks/>
              <a:stCxn id="23" idx="1"/>
            </p:cNvCxnSpPr>
            <p:nvPr/>
          </p:nvCxnSpPr>
          <p:spPr>
            <a:xfrm flipH="1" flipV="1">
              <a:off x="3072709" y="1918574"/>
              <a:ext cx="284934" cy="21049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Connecteur droit avec flèche 28">
              <a:extLst>
                <a:ext uri="{FF2B5EF4-FFF2-40B4-BE49-F238E27FC236}">
                  <a16:creationId xmlns:a16="http://schemas.microsoft.com/office/drawing/2014/main" id="{C38A63F5-4FE4-4E3E-AACB-1E5979E6E272}"/>
                </a:ext>
              </a:extLst>
            </p:cNvPr>
            <p:cNvCxnSpPr/>
            <p:nvPr/>
          </p:nvCxnSpPr>
          <p:spPr>
            <a:xfrm flipH="1" flipV="1">
              <a:off x="2627918" y="2626860"/>
              <a:ext cx="389486" cy="35858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Connecteur droit avec flèche 29">
              <a:extLst>
                <a:ext uri="{FF2B5EF4-FFF2-40B4-BE49-F238E27FC236}">
                  <a16:creationId xmlns:a16="http://schemas.microsoft.com/office/drawing/2014/main" id="{09F1009B-AE82-4DEE-9264-1A6145E186CB}"/>
                </a:ext>
              </a:extLst>
            </p:cNvPr>
            <p:cNvCxnSpPr>
              <a:stCxn id="25" idx="1"/>
            </p:cNvCxnSpPr>
            <p:nvPr/>
          </p:nvCxnSpPr>
          <p:spPr>
            <a:xfrm flipH="1" flipV="1">
              <a:off x="2452276" y="3228230"/>
              <a:ext cx="284934" cy="28779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Connecteur droit avec flèche 30">
              <a:extLst>
                <a:ext uri="{FF2B5EF4-FFF2-40B4-BE49-F238E27FC236}">
                  <a16:creationId xmlns:a16="http://schemas.microsoft.com/office/drawing/2014/main" id="{0165A6E1-3B29-4E51-B2A4-34C1C0AC3CB4}"/>
                </a:ext>
              </a:extLst>
            </p:cNvPr>
            <p:cNvCxnSpPr/>
            <p:nvPr/>
          </p:nvCxnSpPr>
          <p:spPr>
            <a:xfrm flipH="1" flipV="1">
              <a:off x="2381042" y="3733103"/>
              <a:ext cx="213701" cy="10036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Connecteur droit avec flèche 31">
              <a:extLst>
                <a:ext uri="{FF2B5EF4-FFF2-40B4-BE49-F238E27FC236}">
                  <a16:creationId xmlns:a16="http://schemas.microsoft.com/office/drawing/2014/main" id="{BBCD55CE-402F-4370-B01D-7B5872B0BDAE}"/>
                </a:ext>
              </a:extLst>
            </p:cNvPr>
            <p:cNvCxnSpPr>
              <a:cxnSpLocks/>
              <a:stCxn id="21" idx="2"/>
            </p:cNvCxnSpPr>
            <p:nvPr/>
          </p:nvCxnSpPr>
          <p:spPr>
            <a:xfrm>
              <a:off x="294525" y="2215116"/>
              <a:ext cx="322415" cy="70398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Connecteur droit avec flèche 32">
              <a:extLst>
                <a:ext uri="{FF2B5EF4-FFF2-40B4-BE49-F238E27FC236}">
                  <a16:creationId xmlns:a16="http://schemas.microsoft.com/office/drawing/2014/main" id="{938BD4CE-FAFE-46D5-828B-08B585D8F684}"/>
                </a:ext>
              </a:extLst>
            </p:cNvPr>
            <p:cNvCxnSpPr>
              <a:cxnSpLocks/>
              <a:stCxn id="20" idx="2"/>
            </p:cNvCxnSpPr>
            <p:nvPr/>
          </p:nvCxnSpPr>
          <p:spPr>
            <a:xfrm>
              <a:off x="669980" y="1908248"/>
              <a:ext cx="228497" cy="28734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ZoneTexte 41">
              <a:extLst>
                <a:ext uri="{FF2B5EF4-FFF2-40B4-BE49-F238E27FC236}">
                  <a16:creationId xmlns:a16="http://schemas.microsoft.com/office/drawing/2014/main" id="{C2B7F74B-A6D9-40F5-B974-9757D6B4490F}"/>
                </a:ext>
              </a:extLst>
            </p:cNvPr>
            <p:cNvSpPr txBox="1"/>
            <p:nvPr/>
          </p:nvSpPr>
          <p:spPr>
            <a:xfrm>
              <a:off x="149457" y="3357031"/>
              <a:ext cx="750912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 dirty="0">
                  <a:solidFill>
                    <a:srgbClr val="00294B"/>
                  </a:solidFill>
                  <a:latin typeface="+mn-lt"/>
                  <a:cs typeface="+mn-cs"/>
                </a:rPr>
                <a:t>BB7</a:t>
              </a:r>
            </a:p>
          </p:txBody>
        </p:sp>
        <p:cxnSp>
          <p:nvCxnSpPr>
            <p:cNvPr id="43" name="Connecteur droit avec flèche 42">
              <a:extLst>
                <a:ext uri="{FF2B5EF4-FFF2-40B4-BE49-F238E27FC236}">
                  <a16:creationId xmlns:a16="http://schemas.microsoft.com/office/drawing/2014/main" id="{DFA57BEA-3F2A-46E4-AEB2-DEB96169310F}"/>
                </a:ext>
              </a:extLst>
            </p:cNvPr>
            <p:cNvCxnSpPr>
              <a:cxnSpLocks/>
              <a:stCxn id="42" idx="0"/>
            </p:cNvCxnSpPr>
            <p:nvPr/>
          </p:nvCxnSpPr>
          <p:spPr>
            <a:xfrm flipV="1">
              <a:off x="524913" y="2702457"/>
              <a:ext cx="358116" cy="65457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69454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11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b)  COMPTONCAM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2017 – 2023 : ComptonCAM : Caméra gamma portable ultra-sensible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EB71DE40-9E4D-4D38-A8A3-EA59E1EA8360}"/>
              </a:ext>
            </a:extLst>
          </p:cNvPr>
          <p:cNvSpPr txBox="1"/>
          <p:nvPr/>
        </p:nvSpPr>
        <p:spPr>
          <a:xfrm>
            <a:off x="3235" y="1092805"/>
            <a:ext cx="7489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Prototype et simulations thermiques:</a:t>
            </a: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grpSp>
        <p:nvGrpSpPr>
          <p:cNvPr id="5" name="Groupe 4">
            <a:extLst>
              <a:ext uri="{FF2B5EF4-FFF2-40B4-BE49-F238E27FC236}">
                <a16:creationId xmlns:a16="http://schemas.microsoft.com/office/drawing/2014/main" id="{496B1180-D3D1-4B7E-9664-D0C578A77516}"/>
              </a:ext>
            </a:extLst>
          </p:cNvPr>
          <p:cNvGrpSpPr/>
          <p:nvPr/>
        </p:nvGrpSpPr>
        <p:grpSpPr>
          <a:xfrm>
            <a:off x="849929" y="3863642"/>
            <a:ext cx="3149787" cy="1825884"/>
            <a:chOff x="0" y="3769334"/>
            <a:chExt cx="3149787" cy="1825884"/>
          </a:xfrm>
        </p:grpSpPr>
        <p:pic>
          <p:nvPicPr>
            <p:cNvPr id="58" name="Image 57">
              <a:extLst>
                <a:ext uri="{FF2B5EF4-FFF2-40B4-BE49-F238E27FC236}">
                  <a16:creationId xmlns:a16="http://schemas.microsoft.com/office/drawing/2014/main" id="{890CE2D6-6A25-432A-854C-724E58CDA43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985" t="6670" r="14091" b="19547"/>
            <a:stretch/>
          </p:blipFill>
          <p:spPr>
            <a:xfrm>
              <a:off x="0" y="3769334"/>
              <a:ext cx="3149787" cy="1487311"/>
            </a:xfrm>
            <a:prstGeom prst="rect">
              <a:avLst/>
            </a:prstGeom>
          </p:spPr>
        </p:pic>
        <p:sp>
          <p:nvSpPr>
            <p:cNvPr id="62" name="ZoneTexte 61">
              <a:extLst>
                <a:ext uri="{FF2B5EF4-FFF2-40B4-BE49-F238E27FC236}">
                  <a16:creationId xmlns:a16="http://schemas.microsoft.com/office/drawing/2014/main" id="{59AE2F6E-B3E4-4083-8AB1-BA81354CB982}"/>
                </a:ext>
              </a:extLst>
            </p:cNvPr>
            <p:cNvSpPr txBox="1"/>
            <p:nvPr/>
          </p:nvSpPr>
          <p:spPr>
            <a:xfrm>
              <a:off x="537063" y="5333608"/>
              <a:ext cx="207566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Prototype thermique (CAO)</a:t>
              </a:r>
            </a:p>
          </p:txBody>
        </p:sp>
      </p:grpSp>
      <p:grpSp>
        <p:nvGrpSpPr>
          <p:cNvPr id="3" name="Groupe 2">
            <a:extLst>
              <a:ext uri="{FF2B5EF4-FFF2-40B4-BE49-F238E27FC236}">
                <a16:creationId xmlns:a16="http://schemas.microsoft.com/office/drawing/2014/main" id="{70E7688A-D058-4E65-B6C0-E7AE246B2198}"/>
              </a:ext>
            </a:extLst>
          </p:cNvPr>
          <p:cNvGrpSpPr/>
          <p:nvPr/>
        </p:nvGrpSpPr>
        <p:grpSpPr>
          <a:xfrm>
            <a:off x="1130191" y="1665213"/>
            <a:ext cx="2147356" cy="1980232"/>
            <a:chOff x="280262" y="1570905"/>
            <a:chExt cx="2147356" cy="1980232"/>
          </a:xfrm>
        </p:grpSpPr>
        <p:pic>
          <p:nvPicPr>
            <p:cNvPr id="59" name="Image 58">
              <a:extLst>
                <a:ext uri="{FF2B5EF4-FFF2-40B4-BE49-F238E27FC236}">
                  <a16:creationId xmlns:a16="http://schemas.microsoft.com/office/drawing/2014/main" id="{AAF00848-EB45-4E28-89DB-C7F41A44F3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03828" y="1570905"/>
              <a:ext cx="1900224" cy="1729341"/>
            </a:xfrm>
            <a:prstGeom prst="rect">
              <a:avLst/>
            </a:prstGeom>
          </p:spPr>
        </p:pic>
        <p:sp>
          <p:nvSpPr>
            <p:cNvPr id="63" name="ZoneTexte 62">
              <a:extLst>
                <a:ext uri="{FF2B5EF4-FFF2-40B4-BE49-F238E27FC236}">
                  <a16:creationId xmlns:a16="http://schemas.microsoft.com/office/drawing/2014/main" id="{A86BA6AF-7BA6-4B19-B2BD-093FC0EB167A}"/>
                </a:ext>
              </a:extLst>
            </p:cNvPr>
            <p:cNvSpPr txBox="1"/>
            <p:nvPr/>
          </p:nvSpPr>
          <p:spPr>
            <a:xfrm>
              <a:off x="280262" y="3289527"/>
              <a:ext cx="2147356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Prototype thermique (photo)</a:t>
              </a:r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BCEAEAF5-0C5F-462C-BF7A-2676D36C0F95}"/>
              </a:ext>
            </a:extLst>
          </p:cNvPr>
          <p:cNvGrpSpPr/>
          <p:nvPr/>
        </p:nvGrpSpPr>
        <p:grpSpPr>
          <a:xfrm>
            <a:off x="5682671" y="3635756"/>
            <a:ext cx="4157452" cy="1959462"/>
            <a:chOff x="3368175" y="3635756"/>
            <a:chExt cx="4157452" cy="1959462"/>
          </a:xfrm>
        </p:grpSpPr>
        <p:pic>
          <p:nvPicPr>
            <p:cNvPr id="61" name="Image 60">
              <a:extLst>
                <a:ext uri="{FF2B5EF4-FFF2-40B4-BE49-F238E27FC236}">
                  <a16:creationId xmlns:a16="http://schemas.microsoft.com/office/drawing/2014/main" id="{129B69CA-4922-41FC-A1DA-030D43880C5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721215" y="3635756"/>
              <a:ext cx="3451373" cy="1735500"/>
            </a:xfrm>
            <a:prstGeom prst="rect">
              <a:avLst/>
            </a:prstGeom>
          </p:spPr>
        </p:pic>
        <p:sp>
          <p:nvSpPr>
            <p:cNvPr id="65" name="ZoneTexte 64">
              <a:extLst>
                <a:ext uri="{FF2B5EF4-FFF2-40B4-BE49-F238E27FC236}">
                  <a16:creationId xmlns:a16="http://schemas.microsoft.com/office/drawing/2014/main" id="{485BBFE9-9708-4508-B914-54E610D0B1FE}"/>
                </a:ext>
              </a:extLst>
            </p:cNvPr>
            <p:cNvSpPr txBox="1"/>
            <p:nvPr/>
          </p:nvSpPr>
          <p:spPr>
            <a:xfrm>
              <a:off x="3368175" y="5333608"/>
              <a:ext cx="4157452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Simulations thermiques avec Icepak – Ansys (Bât 100 – ex IPNO)</a:t>
              </a:r>
            </a:p>
          </p:txBody>
        </p:sp>
      </p:grpSp>
      <p:sp>
        <p:nvSpPr>
          <p:cNvPr id="66" name="Flèche : droite 65">
            <a:extLst>
              <a:ext uri="{FF2B5EF4-FFF2-40B4-BE49-F238E27FC236}">
                <a16:creationId xmlns:a16="http://schemas.microsoft.com/office/drawing/2014/main" id="{789F065E-E732-4C65-BF18-B5C3B101C76F}"/>
              </a:ext>
            </a:extLst>
          </p:cNvPr>
          <p:cNvSpPr/>
          <p:nvPr/>
        </p:nvSpPr>
        <p:spPr>
          <a:xfrm>
            <a:off x="3833696" y="2195846"/>
            <a:ext cx="722475" cy="40681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800"/>
          </a:p>
        </p:txBody>
      </p:sp>
      <p:sp>
        <p:nvSpPr>
          <p:cNvPr id="67" name="Flèche : droite 66">
            <a:extLst>
              <a:ext uri="{FF2B5EF4-FFF2-40B4-BE49-F238E27FC236}">
                <a16:creationId xmlns:a16="http://schemas.microsoft.com/office/drawing/2014/main" id="{9C35C019-BB49-4717-92D5-506B08D19545}"/>
              </a:ext>
            </a:extLst>
          </p:cNvPr>
          <p:cNvSpPr/>
          <p:nvPr/>
        </p:nvSpPr>
        <p:spPr>
          <a:xfrm>
            <a:off x="4737064" y="4351332"/>
            <a:ext cx="499407" cy="40681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800"/>
          </a:p>
        </p:txBody>
      </p:sp>
      <p:grpSp>
        <p:nvGrpSpPr>
          <p:cNvPr id="20" name="Groupe 19">
            <a:extLst>
              <a:ext uri="{FF2B5EF4-FFF2-40B4-BE49-F238E27FC236}">
                <a16:creationId xmlns:a16="http://schemas.microsoft.com/office/drawing/2014/main" id="{1F8E50EE-3AAD-473D-81FC-865D42562A78}"/>
              </a:ext>
            </a:extLst>
          </p:cNvPr>
          <p:cNvGrpSpPr/>
          <p:nvPr/>
        </p:nvGrpSpPr>
        <p:grpSpPr>
          <a:xfrm>
            <a:off x="4907470" y="862749"/>
            <a:ext cx="4841889" cy="2711205"/>
            <a:chOff x="4907470" y="862749"/>
            <a:chExt cx="4841889" cy="2711205"/>
          </a:xfrm>
        </p:grpSpPr>
        <p:pic>
          <p:nvPicPr>
            <p:cNvPr id="60" name="Image 59">
              <a:extLst>
                <a:ext uri="{FF2B5EF4-FFF2-40B4-BE49-F238E27FC236}">
                  <a16:creationId xmlns:a16="http://schemas.microsoft.com/office/drawing/2014/main" id="{AC28728C-CD05-4231-9AE0-6E3EE2F14D7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7906" b="34668"/>
            <a:stretch/>
          </p:blipFill>
          <p:spPr>
            <a:xfrm>
              <a:off x="5958363" y="1465578"/>
              <a:ext cx="3616027" cy="1843244"/>
            </a:xfrm>
            <a:prstGeom prst="rect">
              <a:avLst/>
            </a:prstGeom>
          </p:spPr>
        </p:pic>
        <p:sp>
          <p:nvSpPr>
            <p:cNvPr id="64" name="ZoneTexte 63">
              <a:extLst>
                <a:ext uri="{FF2B5EF4-FFF2-40B4-BE49-F238E27FC236}">
                  <a16:creationId xmlns:a16="http://schemas.microsoft.com/office/drawing/2014/main" id="{440F1FA2-5760-47A5-AA5F-5E9F42CFEA9F}"/>
                </a:ext>
              </a:extLst>
            </p:cNvPr>
            <p:cNvSpPr txBox="1"/>
            <p:nvPr/>
          </p:nvSpPr>
          <p:spPr>
            <a:xfrm>
              <a:off x="6197092" y="3312344"/>
              <a:ext cx="2964911" cy="2616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Mesures températures (Bât 104 - ex CSNSM)</a:t>
              </a:r>
            </a:p>
          </p:txBody>
        </p:sp>
        <p:cxnSp>
          <p:nvCxnSpPr>
            <p:cNvPr id="68" name="Connecteur droit avec flèche 67">
              <a:extLst>
                <a:ext uri="{FF2B5EF4-FFF2-40B4-BE49-F238E27FC236}">
                  <a16:creationId xmlns:a16="http://schemas.microsoft.com/office/drawing/2014/main" id="{1F4C8581-E525-48CF-B38E-E37374420DEF}"/>
                </a:ext>
              </a:extLst>
            </p:cNvPr>
            <p:cNvCxnSpPr>
              <a:cxnSpLocks/>
              <a:stCxn id="74" idx="2"/>
            </p:cNvCxnSpPr>
            <p:nvPr/>
          </p:nvCxnSpPr>
          <p:spPr>
            <a:xfrm>
              <a:off x="6343032" y="1400653"/>
              <a:ext cx="728963" cy="56920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Connecteur droit avec flèche 68">
              <a:extLst>
                <a:ext uri="{FF2B5EF4-FFF2-40B4-BE49-F238E27FC236}">
                  <a16:creationId xmlns:a16="http://schemas.microsoft.com/office/drawing/2014/main" id="{E08E1233-93C0-4F2C-AA41-DD6E2264C794}"/>
                </a:ext>
              </a:extLst>
            </p:cNvPr>
            <p:cNvCxnSpPr>
              <a:cxnSpLocks/>
              <a:stCxn id="76" idx="2"/>
            </p:cNvCxnSpPr>
            <p:nvPr/>
          </p:nvCxnSpPr>
          <p:spPr>
            <a:xfrm flipH="1">
              <a:off x="7679548" y="1411312"/>
              <a:ext cx="28619" cy="47618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Connecteur droit avec flèche 69">
              <a:extLst>
                <a:ext uri="{FF2B5EF4-FFF2-40B4-BE49-F238E27FC236}">
                  <a16:creationId xmlns:a16="http://schemas.microsoft.com/office/drawing/2014/main" id="{FBDA0ED6-DE42-4A85-A2B5-5CC479C26B65}"/>
                </a:ext>
              </a:extLst>
            </p:cNvPr>
            <p:cNvCxnSpPr>
              <a:cxnSpLocks/>
              <a:stCxn id="77" idx="2"/>
            </p:cNvCxnSpPr>
            <p:nvPr/>
          </p:nvCxnSpPr>
          <p:spPr>
            <a:xfrm flipH="1">
              <a:off x="8126659" y="1124359"/>
              <a:ext cx="189002" cy="75838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Connecteur droit avec flèche 70">
              <a:extLst>
                <a:ext uri="{FF2B5EF4-FFF2-40B4-BE49-F238E27FC236}">
                  <a16:creationId xmlns:a16="http://schemas.microsoft.com/office/drawing/2014/main" id="{AE6ABFAC-7DDA-41CA-91BB-A32B10314E72}"/>
                </a:ext>
              </a:extLst>
            </p:cNvPr>
            <p:cNvCxnSpPr>
              <a:cxnSpLocks/>
              <a:stCxn id="78" idx="2"/>
            </p:cNvCxnSpPr>
            <p:nvPr/>
          </p:nvCxnSpPr>
          <p:spPr>
            <a:xfrm flipH="1">
              <a:off x="8559666" y="1404317"/>
              <a:ext cx="262118" cy="48317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Connecteur droit avec flèche 71">
              <a:extLst>
                <a:ext uri="{FF2B5EF4-FFF2-40B4-BE49-F238E27FC236}">
                  <a16:creationId xmlns:a16="http://schemas.microsoft.com/office/drawing/2014/main" id="{66096267-62C3-4E38-8595-815118F6623B}"/>
                </a:ext>
              </a:extLst>
            </p:cNvPr>
            <p:cNvCxnSpPr>
              <a:cxnSpLocks/>
              <a:stCxn id="79" idx="2"/>
            </p:cNvCxnSpPr>
            <p:nvPr/>
          </p:nvCxnSpPr>
          <p:spPr>
            <a:xfrm flipH="1">
              <a:off x="8989651" y="1149702"/>
              <a:ext cx="340363" cy="84285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Connecteur droit avec flèche 72">
              <a:extLst>
                <a:ext uri="{FF2B5EF4-FFF2-40B4-BE49-F238E27FC236}">
                  <a16:creationId xmlns:a16="http://schemas.microsoft.com/office/drawing/2014/main" id="{2EEC3304-EEFC-4074-8EF6-145022DF9103}"/>
                </a:ext>
              </a:extLst>
            </p:cNvPr>
            <p:cNvCxnSpPr>
              <a:cxnSpLocks/>
              <a:stCxn id="75" idx="2"/>
            </p:cNvCxnSpPr>
            <p:nvPr/>
          </p:nvCxnSpPr>
          <p:spPr>
            <a:xfrm>
              <a:off x="7065248" y="1230414"/>
              <a:ext cx="224532" cy="597692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ZoneTexte 73">
              <a:extLst>
                <a:ext uri="{FF2B5EF4-FFF2-40B4-BE49-F238E27FC236}">
                  <a16:creationId xmlns:a16="http://schemas.microsoft.com/office/drawing/2014/main" id="{0E0FC331-A2A0-4467-B7D7-72B3A9409D2A}"/>
                </a:ext>
              </a:extLst>
            </p:cNvPr>
            <p:cNvSpPr txBox="1"/>
            <p:nvPr/>
          </p:nvSpPr>
          <p:spPr>
            <a:xfrm>
              <a:off x="6003836" y="1139043"/>
              <a:ext cx="67839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</a:t>
              </a:r>
              <a:r>
                <a:rPr lang="fr-FR" sz="800" dirty="0"/>
                <a:t> </a:t>
              </a:r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PC</a:t>
              </a:r>
            </a:p>
          </p:txBody>
        </p:sp>
        <p:sp>
          <p:nvSpPr>
            <p:cNvPr id="75" name="ZoneTexte 74">
              <a:extLst>
                <a:ext uri="{FF2B5EF4-FFF2-40B4-BE49-F238E27FC236}">
                  <a16:creationId xmlns:a16="http://schemas.microsoft.com/office/drawing/2014/main" id="{85B3E888-909E-4653-8214-0D3432E91655}"/>
                </a:ext>
              </a:extLst>
            </p:cNvPr>
            <p:cNvSpPr txBox="1"/>
            <p:nvPr/>
          </p:nvSpPr>
          <p:spPr>
            <a:xfrm>
              <a:off x="6665939" y="968804"/>
              <a:ext cx="79861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</a:t>
              </a:r>
              <a:r>
                <a:rPr lang="fr-FR" sz="800" dirty="0"/>
                <a:t> </a:t>
              </a:r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Alim</a:t>
              </a:r>
            </a:p>
          </p:txBody>
        </p:sp>
        <p:sp>
          <p:nvSpPr>
            <p:cNvPr id="76" name="ZoneTexte 75">
              <a:extLst>
                <a:ext uri="{FF2B5EF4-FFF2-40B4-BE49-F238E27FC236}">
                  <a16:creationId xmlns:a16="http://schemas.microsoft.com/office/drawing/2014/main" id="{43E042FD-D159-4EA7-89EC-3E0A48E249CA}"/>
                </a:ext>
              </a:extLst>
            </p:cNvPr>
            <p:cNvSpPr txBox="1"/>
            <p:nvPr/>
          </p:nvSpPr>
          <p:spPr>
            <a:xfrm>
              <a:off x="7287218" y="1149702"/>
              <a:ext cx="84189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</a:t>
              </a:r>
              <a:r>
                <a:rPr lang="fr-FR" sz="800" dirty="0"/>
                <a:t> </a:t>
              </a:r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FPGA</a:t>
              </a:r>
            </a:p>
          </p:txBody>
        </p:sp>
        <p:sp>
          <p:nvSpPr>
            <p:cNvPr id="77" name="ZoneTexte 76">
              <a:extLst>
                <a:ext uri="{FF2B5EF4-FFF2-40B4-BE49-F238E27FC236}">
                  <a16:creationId xmlns:a16="http://schemas.microsoft.com/office/drawing/2014/main" id="{FCBF366B-FAC6-4242-8910-99C56B10093C}"/>
                </a:ext>
              </a:extLst>
            </p:cNvPr>
            <p:cNvSpPr txBox="1"/>
            <p:nvPr/>
          </p:nvSpPr>
          <p:spPr>
            <a:xfrm>
              <a:off x="7859446" y="862749"/>
              <a:ext cx="91242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 switch</a:t>
              </a:r>
            </a:p>
          </p:txBody>
        </p:sp>
        <p:sp>
          <p:nvSpPr>
            <p:cNvPr id="78" name="ZoneTexte 77">
              <a:extLst>
                <a:ext uri="{FF2B5EF4-FFF2-40B4-BE49-F238E27FC236}">
                  <a16:creationId xmlns:a16="http://schemas.microsoft.com/office/drawing/2014/main" id="{4414A586-A2CB-4A45-8AA4-FD983F302DE6}"/>
                </a:ext>
              </a:extLst>
            </p:cNvPr>
            <p:cNvSpPr txBox="1"/>
            <p:nvPr/>
          </p:nvSpPr>
          <p:spPr>
            <a:xfrm>
              <a:off x="8458543" y="1142707"/>
              <a:ext cx="72648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</a:t>
              </a:r>
              <a:r>
                <a:rPr lang="fr-FR" sz="800" dirty="0"/>
                <a:t> </a:t>
              </a:r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PM</a:t>
              </a:r>
            </a:p>
          </p:txBody>
        </p:sp>
        <p:sp>
          <p:nvSpPr>
            <p:cNvPr id="79" name="ZoneTexte 78">
              <a:extLst>
                <a:ext uri="{FF2B5EF4-FFF2-40B4-BE49-F238E27FC236}">
                  <a16:creationId xmlns:a16="http://schemas.microsoft.com/office/drawing/2014/main" id="{E5388879-F5C6-4BFD-B3F5-91239A71CB65}"/>
                </a:ext>
              </a:extLst>
            </p:cNvPr>
            <p:cNvSpPr txBox="1"/>
            <p:nvPr/>
          </p:nvSpPr>
          <p:spPr>
            <a:xfrm>
              <a:off x="8910668" y="888092"/>
              <a:ext cx="83869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</a:t>
              </a:r>
              <a:r>
                <a:rPr lang="fr-FR" sz="800" dirty="0"/>
                <a:t> </a:t>
              </a:r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DSSD</a:t>
              </a:r>
            </a:p>
          </p:txBody>
        </p:sp>
        <p:cxnSp>
          <p:nvCxnSpPr>
            <p:cNvPr id="39" name="Connecteur droit avec flèche 38">
              <a:extLst>
                <a:ext uri="{FF2B5EF4-FFF2-40B4-BE49-F238E27FC236}">
                  <a16:creationId xmlns:a16="http://schemas.microsoft.com/office/drawing/2014/main" id="{389A8BBB-9650-4CA8-844F-0819D54E1EFA}"/>
                </a:ext>
              </a:extLst>
            </p:cNvPr>
            <p:cNvCxnSpPr>
              <a:cxnSpLocks/>
              <a:stCxn id="40" idx="3"/>
            </p:cNvCxnSpPr>
            <p:nvPr/>
          </p:nvCxnSpPr>
          <p:spPr>
            <a:xfrm>
              <a:off x="5849758" y="2140419"/>
              <a:ext cx="694668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ZoneTexte 39">
              <a:extLst>
                <a:ext uri="{FF2B5EF4-FFF2-40B4-BE49-F238E27FC236}">
                  <a16:creationId xmlns:a16="http://schemas.microsoft.com/office/drawing/2014/main" id="{75A6C986-54FD-493E-A42A-88AC6FCB27FF}"/>
                </a:ext>
              </a:extLst>
            </p:cNvPr>
            <p:cNvSpPr txBox="1"/>
            <p:nvPr/>
          </p:nvSpPr>
          <p:spPr>
            <a:xfrm>
              <a:off x="4907470" y="1755698"/>
              <a:ext cx="9422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Module Thermo électrique (TEC) </a:t>
              </a:r>
            </a:p>
          </p:txBody>
        </p:sp>
      </p:grpSp>
      <p:cxnSp>
        <p:nvCxnSpPr>
          <p:cNvPr id="47" name="Connecteur droit avec flèche 46">
            <a:extLst>
              <a:ext uri="{FF2B5EF4-FFF2-40B4-BE49-F238E27FC236}">
                <a16:creationId xmlns:a16="http://schemas.microsoft.com/office/drawing/2014/main" id="{202560DE-86D7-47D2-81E2-CCAC396FDA10}"/>
              </a:ext>
            </a:extLst>
          </p:cNvPr>
          <p:cNvCxnSpPr>
            <a:cxnSpLocks/>
            <a:stCxn id="48" idx="1"/>
          </p:cNvCxnSpPr>
          <p:nvPr/>
        </p:nvCxnSpPr>
        <p:spPr>
          <a:xfrm flipH="1">
            <a:off x="3695178" y="3844698"/>
            <a:ext cx="490307" cy="50663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ZoneTexte 47">
            <a:extLst>
              <a:ext uri="{FF2B5EF4-FFF2-40B4-BE49-F238E27FC236}">
                <a16:creationId xmlns:a16="http://schemas.microsoft.com/office/drawing/2014/main" id="{A119907E-2818-4EE5-913E-4B4814B3034A}"/>
              </a:ext>
            </a:extLst>
          </p:cNvPr>
          <p:cNvSpPr txBox="1"/>
          <p:nvPr/>
        </p:nvSpPr>
        <p:spPr>
          <a:xfrm>
            <a:off x="4185485" y="3459977"/>
            <a:ext cx="94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100" b="1" dirty="0">
                <a:solidFill>
                  <a:srgbClr val="00294B"/>
                </a:solidFill>
                <a:latin typeface="+mn-lt"/>
                <a:cs typeface="+mn-cs"/>
              </a:rPr>
              <a:t>Module Thermo électrique (TEC) </a:t>
            </a:r>
          </a:p>
        </p:txBody>
      </p:sp>
    </p:spTree>
    <p:extLst>
      <p:ext uri="{BB962C8B-B14F-4D97-AF65-F5344CB8AC3E}">
        <p14:creationId xmlns:p14="http://schemas.microsoft.com/office/powerpoint/2010/main" val="3063149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12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b) COMPTONCAM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2017 – 2023 : ComptonCAM : Caméra gamma portable ultra-sensible</a:t>
            </a:r>
          </a:p>
        </p:txBody>
      </p:sp>
      <p:grpSp>
        <p:nvGrpSpPr>
          <p:cNvPr id="47" name="Groupe 46">
            <a:extLst>
              <a:ext uri="{FF2B5EF4-FFF2-40B4-BE49-F238E27FC236}">
                <a16:creationId xmlns:a16="http://schemas.microsoft.com/office/drawing/2014/main" id="{0E1B6C46-83DC-473B-B6D5-CBB45DB5E992}"/>
              </a:ext>
            </a:extLst>
          </p:cNvPr>
          <p:cNvGrpSpPr>
            <a:grpSpLocks noChangeAspect="1"/>
          </p:cNvGrpSpPr>
          <p:nvPr/>
        </p:nvGrpSpPr>
        <p:grpSpPr>
          <a:xfrm>
            <a:off x="98064" y="1150095"/>
            <a:ext cx="2756539" cy="2785704"/>
            <a:chOff x="43413" y="1099093"/>
            <a:chExt cx="3514540" cy="3551724"/>
          </a:xfrm>
        </p:grpSpPr>
        <p:pic>
          <p:nvPicPr>
            <p:cNvPr id="3" name="Image 2">
              <a:extLst>
                <a:ext uri="{FF2B5EF4-FFF2-40B4-BE49-F238E27FC236}">
                  <a16:creationId xmlns:a16="http://schemas.microsoft.com/office/drawing/2014/main" id="{F43FDE51-2CCE-4BD1-83DD-C6769F18CBE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3367" r="25225"/>
            <a:stretch/>
          </p:blipFill>
          <p:spPr>
            <a:xfrm>
              <a:off x="43413" y="1139043"/>
              <a:ext cx="2772066" cy="3179744"/>
            </a:xfrm>
            <a:prstGeom prst="rect">
              <a:avLst/>
            </a:prstGeom>
          </p:spPr>
        </p:pic>
        <p:sp>
          <p:nvSpPr>
            <p:cNvPr id="16" name="ZoneTexte 15">
              <a:extLst>
                <a:ext uri="{FF2B5EF4-FFF2-40B4-BE49-F238E27FC236}">
                  <a16:creationId xmlns:a16="http://schemas.microsoft.com/office/drawing/2014/main" id="{B14AE438-1242-4BDC-BA6E-0DFB866F4341}"/>
                </a:ext>
              </a:extLst>
            </p:cNvPr>
            <p:cNvSpPr txBox="1"/>
            <p:nvPr/>
          </p:nvSpPr>
          <p:spPr>
            <a:xfrm>
              <a:off x="2705266" y="1416015"/>
              <a:ext cx="852687" cy="430887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PCB Support</a:t>
              </a:r>
            </a:p>
          </p:txBody>
        </p:sp>
        <p:cxnSp>
          <p:nvCxnSpPr>
            <p:cNvPr id="17" name="Connecteur droit avec flèche 16">
              <a:extLst>
                <a:ext uri="{FF2B5EF4-FFF2-40B4-BE49-F238E27FC236}">
                  <a16:creationId xmlns:a16="http://schemas.microsoft.com/office/drawing/2014/main" id="{700A9E49-9D02-4121-8925-A14EEE864DD4}"/>
                </a:ext>
              </a:extLst>
            </p:cNvPr>
            <p:cNvCxnSpPr>
              <a:cxnSpLocks/>
              <a:stCxn id="16" idx="1"/>
            </p:cNvCxnSpPr>
            <p:nvPr/>
          </p:nvCxnSpPr>
          <p:spPr>
            <a:xfrm flipH="1">
              <a:off x="2359015" y="1631459"/>
              <a:ext cx="346251" cy="28286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ZoneTexte 19">
              <a:extLst>
                <a:ext uri="{FF2B5EF4-FFF2-40B4-BE49-F238E27FC236}">
                  <a16:creationId xmlns:a16="http://schemas.microsoft.com/office/drawing/2014/main" id="{70F5BD1B-EC70-473D-BB43-84CFB7773014}"/>
                </a:ext>
              </a:extLst>
            </p:cNvPr>
            <p:cNvSpPr txBox="1"/>
            <p:nvPr/>
          </p:nvSpPr>
          <p:spPr>
            <a:xfrm>
              <a:off x="2435631" y="1099093"/>
              <a:ext cx="556951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FEB</a:t>
              </a:r>
            </a:p>
          </p:txBody>
        </p:sp>
        <p:cxnSp>
          <p:nvCxnSpPr>
            <p:cNvPr id="21" name="Connecteur droit avec flèche 20">
              <a:extLst>
                <a:ext uri="{FF2B5EF4-FFF2-40B4-BE49-F238E27FC236}">
                  <a16:creationId xmlns:a16="http://schemas.microsoft.com/office/drawing/2014/main" id="{17CF71B5-192F-46D4-A93E-279E9AE1033E}"/>
                </a:ext>
              </a:extLst>
            </p:cNvPr>
            <p:cNvCxnSpPr>
              <a:cxnSpLocks/>
              <a:stCxn id="20" idx="1"/>
            </p:cNvCxnSpPr>
            <p:nvPr/>
          </p:nvCxnSpPr>
          <p:spPr>
            <a:xfrm flipH="1">
              <a:off x="1534335" y="1229898"/>
              <a:ext cx="901296" cy="53592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ZoneTexte 22">
              <a:extLst>
                <a:ext uri="{FF2B5EF4-FFF2-40B4-BE49-F238E27FC236}">
                  <a16:creationId xmlns:a16="http://schemas.microsoft.com/office/drawing/2014/main" id="{45F0F02B-FC4B-497B-B6BF-695C14F32BC8}"/>
                </a:ext>
              </a:extLst>
            </p:cNvPr>
            <p:cNvSpPr txBox="1"/>
            <p:nvPr/>
          </p:nvSpPr>
          <p:spPr>
            <a:xfrm>
              <a:off x="3001002" y="2413434"/>
              <a:ext cx="556951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FEB</a:t>
              </a:r>
            </a:p>
          </p:txBody>
        </p:sp>
        <p:cxnSp>
          <p:nvCxnSpPr>
            <p:cNvPr id="24" name="Connecteur droit avec flèche 23">
              <a:extLst>
                <a:ext uri="{FF2B5EF4-FFF2-40B4-BE49-F238E27FC236}">
                  <a16:creationId xmlns:a16="http://schemas.microsoft.com/office/drawing/2014/main" id="{0946F4C4-6169-4B4C-88BE-D8E94FC5A705}"/>
                </a:ext>
              </a:extLst>
            </p:cNvPr>
            <p:cNvCxnSpPr>
              <a:cxnSpLocks/>
              <a:stCxn id="23" idx="1"/>
            </p:cNvCxnSpPr>
            <p:nvPr/>
          </p:nvCxnSpPr>
          <p:spPr>
            <a:xfrm flipH="1">
              <a:off x="2099706" y="2544239"/>
              <a:ext cx="901296" cy="53592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ZoneTexte 24">
              <a:extLst>
                <a:ext uri="{FF2B5EF4-FFF2-40B4-BE49-F238E27FC236}">
                  <a16:creationId xmlns:a16="http://schemas.microsoft.com/office/drawing/2014/main" id="{9C09E553-6A50-4ED5-939B-EC80F07A78B5}"/>
                </a:ext>
              </a:extLst>
            </p:cNvPr>
            <p:cNvSpPr txBox="1"/>
            <p:nvPr/>
          </p:nvSpPr>
          <p:spPr>
            <a:xfrm>
              <a:off x="1747414" y="4123046"/>
              <a:ext cx="556951" cy="333548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BB7</a:t>
              </a:r>
            </a:p>
          </p:txBody>
        </p:sp>
        <p:cxnSp>
          <p:nvCxnSpPr>
            <p:cNvPr id="26" name="Connecteur droit avec flèche 25">
              <a:extLst>
                <a:ext uri="{FF2B5EF4-FFF2-40B4-BE49-F238E27FC236}">
                  <a16:creationId xmlns:a16="http://schemas.microsoft.com/office/drawing/2014/main" id="{7807EF0D-62A7-469A-93D2-C2D766CBDEEC}"/>
                </a:ext>
              </a:extLst>
            </p:cNvPr>
            <p:cNvCxnSpPr>
              <a:cxnSpLocks/>
              <a:stCxn id="25" idx="0"/>
            </p:cNvCxnSpPr>
            <p:nvPr/>
          </p:nvCxnSpPr>
          <p:spPr>
            <a:xfrm flipH="1" flipV="1">
              <a:off x="1701120" y="3228533"/>
              <a:ext cx="324769" cy="89451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20EA75DC-3CBE-477E-80A5-1708E05727BC}"/>
                </a:ext>
              </a:extLst>
            </p:cNvPr>
            <p:cNvSpPr txBox="1"/>
            <p:nvPr/>
          </p:nvSpPr>
          <p:spPr>
            <a:xfrm>
              <a:off x="43413" y="4101444"/>
              <a:ext cx="848641" cy="549373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Cadre tiroir</a:t>
              </a:r>
            </a:p>
          </p:txBody>
        </p:sp>
        <p:cxnSp>
          <p:nvCxnSpPr>
            <p:cNvPr id="29" name="Connecteur droit avec flèche 28">
              <a:extLst>
                <a:ext uri="{FF2B5EF4-FFF2-40B4-BE49-F238E27FC236}">
                  <a16:creationId xmlns:a16="http://schemas.microsoft.com/office/drawing/2014/main" id="{4EBC5FA9-1C3B-4492-8FA3-0B2C6E3C1753}"/>
                </a:ext>
              </a:extLst>
            </p:cNvPr>
            <p:cNvCxnSpPr>
              <a:cxnSpLocks/>
              <a:stCxn id="28" idx="0"/>
            </p:cNvCxnSpPr>
            <p:nvPr/>
          </p:nvCxnSpPr>
          <p:spPr>
            <a:xfrm flipV="1">
              <a:off x="467734" y="3712982"/>
              <a:ext cx="166430" cy="38846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Groupe 45">
            <a:extLst>
              <a:ext uri="{FF2B5EF4-FFF2-40B4-BE49-F238E27FC236}">
                <a16:creationId xmlns:a16="http://schemas.microsoft.com/office/drawing/2014/main" id="{75FEEB82-4417-4D34-A8FB-4CDBCED66820}"/>
              </a:ext>
            </a:extLst>
          </p:cNvPr>
          <p:cNvGrpSpPr>
            <a:grpSpLocks noChangeAspect="1"/>
          </p:cNvGrpSpPr>
          <p:nvPr/>
        </p:nvGrpSpPr>
        <p:grpSpPr>
          <a:xfrm>
            <a:off x="2800643" y="1039737"/>
            <a:ext cx="2498708" cy="2770160"/>
            <a:chOff x="3181408" y="1462140"/>
            <a:chExt cx="3670767" cy="4069549"/>
          </a:xfrm>
        </p:grpSpPr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003A6BA1-1989-4F1B-B965-D16C921480C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245388" y="1462140"/>
              <a:ext cx="2606787" cy="4069549"/>
            </a:xfrm>
            <a:prstGeom prst="rect">
              <a:avLst/>
            </a:prstGeom>
          </p:spPr>
        </p:pic>
        <p:sp>
          <p:nvSpPr>
            <p:cNvPr id="34" name="ZoneTexte 33">
              <a:extLst>
                <a:ext uri="{FF2B5EF4-FFF2-40B4-BE49-F238E27FC236}">
                  <a16:creationId xmlns:a16="http://schemas.microsoft.com/office/drawing/2014/main" id="{77ED97A4-7D27-4194-B8B7-DDB42F43D0F9}"/>
                </a:ext>
              </a:extLst>
            </p:cNvPr>
            <p:cNvSpPr txBox="1"/>
            <p:nvPr/>
          </p:nvSpPr>
          <p:spPr>
            <a:xfrm>
              <a:off x="3181408" y="3833130"/>
              <a:ext cx="982497" cy="63300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Support tiroir</a:t>
              </a:r>
            </a:p>
          </p:txBody>
        </p:sp>
        <p:cxnSp>
          <p:nvCxnSpPr>
            <p:cNvPr id="35" name="Connecteur droit avec flèche 34">
              <a:extLst>
                <a:ext uri="{FF2B5EF4-FFF2-40B4-BE49-F238E27FC236}">
                  <a16:creationId xmlns:a16="http://schemas.microsoft.com/office/drawing/2014/main" id="{04E4F568-7D3C-412D-B38F-E36ED909F744}"/>
                </a:ext>
              </a:extLst>
            </p:cNvPr>
            <p:cNvCxnSpPr>
              <a:cxnSpLocks/>
              <a:stCxn id="34" idx="3"/>
            </p:cNvCxnSpPr>
            <p:nvPr/>
          </p:nvCxnSpPr>
          <p:spPr>
            <a:xfrm flipV="1">
              <a:off x="4163905" y="3473027"/>
              <a:ext cx="651434" cy="67660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2" name="Image 51">
            <a:extLst>
              <a:ext uri="{FF2B5EF4-FFF2-40B4-BE49-F238E27FC236}">
                <a16:creationId xmlns:a16="http://schemas.microsoft.com/office/drawing/2014/main" id="{C7F16FC7-99D8-462A-967D-D74001D87EC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3416" t="6675" r="7330"/>
          <a:stretch/>
        </p:blipFill>
        <p:spPr>
          <a:xfrm>
            <a:off x="8114772" y="3219799"/>
            <a:ext cx="1389555" cy="1354735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B3D7BC1F-433E-4ACF-AEBF-82790FEEF26C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8350681" y="840440"/>
            <a:ext cx="2102734" cy="2290719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0" name="Image 29">
            <a:extLst>
              <a:ext uri="{FF2B5EF4-FFF2-40B4-BE49-F238E27FC236}">
                <a16:creationId xmlns:a16="http://schemas.microsoft.com/office/drawing/2014/main" id="{5910F0FF-A746-4B03-915B-FCD86E4B4AA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79770" y="1144511"/>
            <a:ext cx="2443192" cy="1728893"/>
          </a:xfrm>
          <a:prstGeom prst="rect">
            <a:avLst/>
          </a:prstGeom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702D364B-B0F5-4BBA-801E-4C3CB86E0BC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9541358" y="4375306"/>
            <a:ext cx="1069485" cy="1173759"/>
          </a:xfrm>
          <a:prstGeom prst="rect">
            <a:avLst/>
          </a:prstGeom>
        </p:spPr>
      </p:pic>
      <p:pic>
        <p:nvPicPr>
          <p:cNvPr id="32" name="Image 31">
            <a:extLst>
              <a:ext uri="{FF2B5EF4-FFF2-40B4-BE49-F238E27FC236}">
                <a16:creationId xmlns:a16="http://schemas.microsoft.com/office/drawing/2014/main" id="{2C5D6A19-1AF6-402C-BD66-36D5C40F071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0612" t="4026" r="10467" b="15039"/>
          <a:stretch/>
        </p:blipFill>
        <p:spPr>
          <a:xfrm>
            <a:off x="5809478" y="3039828"/>
            <a:ext cx="1921908" cy="2624347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7B2DFE4-453D-4ABB-BE87-77E713E563D0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09439" y="3516675"/>
            <a:ext cx="2483903" cy="2310341"/>
          </a:xfrm>
          <a:prstGeom prst="rect">
            <a:avLst/>
          </a:prstGeom>
        </p:spPr>
      </p:pic>
      <p:grpSp>
        <p:nvGrpSpPr>
          <p:cNvPr id="22" name="Groupe 21">
            <a:extLst>
              <a:ext uri="{FF2B5EF4-FFF2-40B4-BE49-F238E27FC236}">
                <a16:creationId xmlns:a16="http://schemas.microsoft.com/office/drawing/2014/main" id="{504B34E5-948A-42AF-B8BC-F57554F9944F}"/>
              </a:ext>
            </a:extLst>
          </p:cNvPr>
          <p:cNvGrpSpPr>
            <a:grpSpLocks noChangeAspect="1"/>
          </p:cNvGrpSpPr>
          <p:nvPr/>
        </p:nvGrpSpPr>
        <p:grpSpPr>
          <a:xfrm>
            <a:off x="4396598" y="4106843"/>
            <a:ext cx="1206369" cy="1297118"/>
            <a:chOff x="4822105" y="3024907"/>
            <a:chExt cx="1570206" cy="1688325"/>
          </a:xfrm>
        </p:grpSpPr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C2DDD23B-AACD-4CA6-88DB-F43F18D2806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822105" y="3024907"/>
              <a:ext cx="1570206" cy="1688325"/>
            </a:xfrm>
            <a:prstGeom prst="rect">
              <a:avLst/>
            </a:prstGeom>
          </p:spPr>
        </p:pic>
        <p:sp>
          <p:nvSpPr>
            <p:cNvPr id="15" name="Forme libre : forme 14">
              <a:extLst>
                <a:ext uri="{FF2B5EF4-FFF2-40B4-BE49-F238E27FC236}">
                  <a16:creationId xmlns:a16="http://schemas.microsoft.com/office/drawing/2014/main" id="{567D0859-08F9-40D3-ADE5-9B2E18A63CD4}"/>
                </a:ext>
              </a:extLst>
            </p:cNvPr>
            <p:cNvSpPr/>
            <p:nvPr/>
          </p:nvSpPr>
          <p:spPr>
            <a:xfrm>
              <a:off x="5141715" y="3240927"/>
              <a:ext cx="337542" cy="111646"/>
            </a:xfrm>
            <a:custGeom>
              <a:avLst/>
              <a:gdLst>
                <a:gd name="connsiteX0" fmla="*/ 0 w 550069"/>
                <a:gd name="connsiteY0" fmla="*/ 195376 h 221344"/>
                <a:gd name="connsiteX1" fmla="*/ 311944 w 550069"/>
                <a:gd name="connsiteY1" fmla="*/ 114 h 221344"/>
                <a:gd name="connsiteX2" fmla="*/ 550069 w 550069"/>
                <a:gd name="connsiteY2" fmla="*/ 219189 h 22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0069" h="221344">
                  <a:moveTo>
                    <a:pt x="0" y="195376"/>
                  </a:moveTo>
                  <a:cubicBezTo>
                    <a:pt x="110133" y="95760"/>
                    <a:pt x="220266" y="-3855"/>
                    <a:pt x="311944" y="114"/>
                  </a:cubicBezTo>
                  <a:cubicBezTo>
                    <a:pt x="403622" y="4083"/>
                    <a:pt x="484188" y="246574"/>
                    <a:pt x="550069" y="219189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37" name="Forme libre : forme 36">
              <a:extLst>
                <a:ext uri="{FF2B5EF4-FFF2-40B4-BE49-F238E27FC236}">
                  <a16:creationId xmlns:a16="http://schemas.microsoft.com/office/drawing/2014/main" id="{58DA5659-74AD-45AA-B927-08E3D834183B}"/>
                </a:ext>
              </a:extLst>
            </p:cNvPr>
            <p:cNvSpPr/>
            <p:nvPr/>
          </p:nvSpPr>
          <p:spPr>
            <a:xfrm>
              <a:off x="5132846" y="3400182"/>
              <a:ext cx="337542" cy="111646"/>
            </a:xfrm>
            <a:custGeom>
              <a:avLst/>
              <a:gdLst>
                <a:gd name="connsiteX0" fmla="*/ 0 w 550069"/>
                <a:gd name="connsiteY0" fmla="*/ 195376 h 221344"/>
                <a:gd name="connsiteX1" fmla="*/ 311944 w 550069"/>
                <a:gd name="connsiteY1" fmla="*/ 114 h 221344"/>
                <a:gd name="connsiteX2" fmla="*/ 550069 w 550069"/>
                <a:gd name="connsiteY2" fmla="*/ 219189 h 22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0069" h="221344">
                  <a:moveTo>
                    <a:pt x="0" y="195376"/>
                  </a:moveTo>
                  <a:cubicBezTo>
                    <a:pt x="110133" y="95760"/>
                    <a:pt x="220266" y="-3855"/>
                    <a:pt x="311944" y="114"/>
                  </a:cubicBezTo>
                  <a:cubicBezTo>
                    <a:pt x="403622" y="4083"/>
                    <a:pt x="484188" y="246574"/>
                    <a:pt x="550069" y="219189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grpSp>
        <p:nvGrpSpPr>
          <p:cNvPr id="33" name="Groupe 32">
            <a:extLst>
              <a:ext uri="{FF2B5EF4-FFF2-40B4-BE49-F238E27FC236}">
                <a16:creationId xmlns:a16="http://schemas.microsoft.com/office/drawing/2014/main" id="{0A511863-8129-4A95-A80B-31975A9517D2}"/>
              </a:ext>
            </a:extLst>
          </p:cNvPr>
          <p:cNvGrpSpPr>
            <a:grpSpLocks noChangeAspect="1"/>
          </p:cNvGrpSpPr>
          <p:nvPr/>
        </p:nvGrpSpPr>
        <p:grpSpPr>
          <a:xfrm>
            <a:off x="161932" y="4297041"/>
            <a:ext cx="1922738" cy="1040943"/>
            <a:chOff x="349525" y="4175488"/>
            <a:chExt cx="2360096" cy="1277722"/>
          </a:xfrm>
        </p:grpSpPr>
        <p:pic>
          <p:nvPicPr>
            <p:cNvPr id="13" name="Image 12">
              <a:extLst>
                <a:ext uri="{FF2B5EF4-FFF2-40B4-BE49-F238E27FC236}">
                  <a16:creationId xmlns:a16="http://schemas.microsoft.com/office/drawing/2014/main" id="{2D59A072-A4D1-4638-B833-93F148086DD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49525" y="4175488"/>
              <a:ext cx="2360096" cy="1277722"/>
            </a:xfrm>
            <a:prstGeom prst="rect">
              <a:avLst/>
            </a:prstGeom>
          </p:spPr>
        </p:pic>
        <p:sp>
          <p:nvSpPr>
            <p:cNvPr id="39" name="Forme libre : forme 38">
              <a:extLst>
                <a:ext uri="{FF2B5EF4-FFF2-40B4-BE49-F238E27FC236}">
                  <a16:creationId xmlns:a16="http://schemas.microsoft.com/office/drawing/2014/main" id="{1A786BEB-2ED8-4295-901F-6EF27CB27881}"/>
                </a:ext>
              </a:extLst>
            </p:cNvPr>
            <p:cNvSpPr/>
            <p:nvPr/>
          </p:nvSpPr>
          <p:spPr>
            <a:xfrm rot="5108736">
              <a:off x="1229369" y="4581198"/>
              <a:ext cx="259329" cy="80017"/>
            </a:xfrm>
            <a:custGeom>
              <a:avLst/>
              <a:gdLst>
                <a:gd name="connsiteX0" fmla="*/ 0 w 550069"/>
                <a:gd name="connsiteY0" fmla="*/ 195376 h 221344"/>
                <a:gd name="connsiteX1" fmla="*/ 311944 w 550069"/>
                <a:gd name="connsiteY1" fmla="*/ 114 h 221344"/>
                <a:gd name="connsiteX2" fmla="*/ 550069 w 550069"/>
                <a:gd name="connsiteY2" fmla="*/ 219189 h 22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0069" h="221344">
                  <a:moveTo>
                    <a:pt x="0" y="195376"/>
                  </a:moveTo>
                  <a:cubicBezTo>
                    <a:pt x="110133" y="95760"/>
                    <a:pt x="220266" y="-3855"/>
                    <a:pt x="311944" y="114"/>
                  </a:cubicBezTo>
                  <a:cubicBezTo>
                    <a:pt x="403622" y="4083"/>
                    <a:pt x="484188" y="246574"/>
                    <a:pt x="550069" y="219189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0" name="Forme libre : forme 39">
              <a:extLst>
                <a:ext uri="{FF2B5EF4-FFF2-40B4-BE49-F238E27FC236}">
                  <a16:creationId xmlns:a16="http://schemas.microsoft.com/office/drawing/2014/main" id="{71E5B55B-ED1D-4C99-8306-06CC5FB34A34}"/>
                </a:ext>
              </a:extLst>
            </p:cNvPr>
            <p:cNvSpPr/>
            <p:nvPr/>
          </p:nvSpPr>
          <p:spPr>
            <a:xfrm rot="5108736">
              <a:off x="1136798" y="4552350"/>
              <a:ext cx="259329" cy="84286"/>
            </a:xfrm>
            <a:custGeom>
              <a:avLst/>
              <a:gdLst>
                <a:gd name="connsiteX0" fmla="*/ 0 w 550069"/>
                <a:gd name="connsiteY0" fmla="*/ 195376 h 221344"/>
                <a:gd name="connsiteX1" fmla="*/ 311944 w 550069"/>
                <a:gd name="connsiteY1" fmla="*/ 114 h 221344"/>
                <a:gd name="connsiteX2" fmla="*/ 550069 w 550069"/>
                <a:gd name="connsiteY2" fmla="*/ 219189 h 22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0069" h="221344">
                  <a:moveTo>
                    <a:pt x="0" y="195376"/>
                  </a:moveTo>
                  <a:cubicBezTo>
                    <a:pt x="110133" y="95760"/>
                    <a:pt x="220266" y="-3855"/>
                    <a:pt x="311944" y="114"/>
                  </a:cubicBezTo>
                  <a:cubicBezTo>
                    <a:pt x="403622" y="4083"/>
                    <a:pt x="484188" y="246574"/>
                    <a:pt x="550069" y="219189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</p:spTree>
    <p:extLst>
      <p:ext uri="{BB962C8B-B14F-4D97-AF65-F5344CB8AC3E}">
        <p14:creationId xmlns:p14="http://schemas.microsoft.com/office/powerpoint/2010/main" val="17288280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13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b) COMPTONCAM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2017 – 2023 : ComptonCAM : Caméra gamma portable ultra-sensible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3C4818AB-F64E-4501-85C4-83906EE67B5B}"/>
              </a:ext>
            </a:extLst>
          </p:cNvPr>
          <p:cNvSpPr txBox="1"/>
          <p:nvPr/>
        </p:nvSpPr>
        <p:spPr>
          <a:xfrm>
            <a:off x="0" y="1000537"/>
            <a:ext cx="770462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Des mesures en laboratoire ont été faites avec succès</a:t>
            </a:r>
          </a:p>
          <a:p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844550" lvl="1" indent="-342900">
              <a:buFont typeface="Wingdings" panose="05000000000000000000" pitchFamily="2" charset="2"/>
              <a:buChar char="Ø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Développement et qualification de ces détecteurs de rayons gamma, de l'électronique de lecture et de logiciels d'acquisition de données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2 brevets ont été déposés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Pistes d’amélioration 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800" b="1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844550" lvl="1" indent="-34290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Les siliciums étaient chaînés -&gt; problème de lecture</a:t>
            </a:r>
          </a:p>
          <a:p>
            <a:pPr marL="844550" lvl="1" indent="-342900">
              <a:buFont typeface="Arial" panose="020B0604020202020204" pitchFamily="34" charset="0"/>
              <a:buChar char="•"/>
            </a:pPr>
            <a:endParaRPr lang="fr-FR" sz="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844550" lvl="1" indent="-34290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Sensibilité au bruit des Si -&gt; nécessité de filtrer parfaitement les arrivées HT des Si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pic>
        <p:nvPicPr>
          <p:cNvPr id="27" name="Image 26">
            <a:extLst>
              <a:ext uri="{FF2B5EF4-FFF2-40B4-BE49-F238E27FC236}">
                <a16:creationId xmlns:a16="http://schemas.microsoft.com/office/drawing/2014/main" id="{D29FA0BB-040B-4A32-B7E1-F4BA43D9D5A9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7395866" y="2455102"/>
            <a:ext cx="3039060" cy="2409116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2960281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14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c) COMCUBE BALLON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2020 – 2023 : COMCUBE BALLON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3C4818AB-F64E-4501-85C4-83906EE67B5B}"/>
              </a:ext>
            </a:extLst>
          </p:cNvPr>
          <p:cNvSpPr txBox="1"/>
          <p:nvPr/>
        </p:nvSpPr>
        <p:spPr>
          <a:xfrm>
            <a:off x="0" y="1083859"/>
            <a:ext cx="894850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Réaliser un détecteur de taille CubeSat pour la surveillance du ciel gamma, l’astronomie multi messagers et la polarimétrie des sursauts gamma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Collaboration internationale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Qualification en vol ballon stratosphérique d’un modèle de charge utile 1U (10cmx10cmx10cm)</a:t>
            </a:r>
          </a:p>
          <a:p>
            <a:pPr marL="787400" lvl="1" indent="-285750">
              <a:buFont typeface="Wingdings" panose="05000000000000000000" pitchFamily="2" charset="2"/>
              <a:buChar char="Ø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Qualification de technologies cruciales (DSSD de type </a:t>
            </a: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BB7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, module calorimètre, l’électronique, logiciels d'acquisition de données) dans le proche espace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Développement d’un contrôle à distance de l’instrument par liaison radio (télémétrie)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Etude de la tenue aux radiations des détecteurs et de l’électronique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Financement obtenu par le projet européen APR CNES 2023 </a:t>
            </a:r>
          </a:p>
        </p:txBody>
      </p:sp>
      <p:pic>
        <p:nvPicPr>
          <p:cNvPr id="16" name="Image 15" descr="Logo_CNES_2017_triangulaire_bleu.png">
            <a:extLst>
              <a:ext uri="{FF2B5EF4-FFF2-40B4-BE49-F238E27FC236}">
                <a16:creationId xmlns:a16="http://schemas.microsoft.com/office/drawing/2014/main" id="{6127DB6C-7DC5-4F92-B65D-879AC5B938B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854608" y="4797792"/>
            <a:ext cx="855945" cy="720080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5A4F1791-B19E-4405-86E6-5022CA50A6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2354" y="2085493"/>
            <a:ext cx="760453" cy="764954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5D49AA73-C229-4E55-A24D-AF3F17D2A8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73002" y="832318"/>
            <a:ext cx="819156" cy="790313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61F4BDC2-2DC5-4BE1-A496-7575ED93E7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828"/>
          <a:stretch/>
        </p:blipFill>
        <p:spPr bwMode="auto">
          <a:xfrm>
            <a:off x="10029256" y="3574373"/>
            <a:ext cx="506649" cy="764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393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15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c) COMCUBE BALLON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2020 – 2023 : COMCUBE BALLON</a:t>
            </a:r>
          </a:p>
        </p:txBody>
      </p:sp>
      <p:pic>
        <p:nvPicPr>
          <p:cNvPr id="27" name="Google Shape;352;p44" descr="Diagram of a diagram of a solar system&#10;&#10;Description automatically generated">
            <a:extLst>
              <a:ext uri="{FF2B5EF4-FFF2-40B4-BE49-F238E27FC236}">
                <a16:creationId xmlns:a16="http://schemas.microsoft.com/office/drawing/2014/main" id="{5ABE5C8D-D1EA-4118-BE29-58BA3A915003}"/>
              </a:ext>
            </a:extLst>
          </p:cNvPr>
          <p:cNvPicPr preferRelativeResize="0"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20" t="-3156" r="-4123" b="-4578"/>
          <a:stretch/>
        </p:blipFill>
        <p:spPr>
          <a:xfrm>
            <a:off x="512589" y="1201409"/>
            <a:ext cx="2294488" cy="2162733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pSp>
        <p:nvGrpSpPr>
          <p:cNvPr id="30" name="Groupe 29">
            <a:extLst>
              <a:ext uri="{FF2B5EF4-FFF2-40B4-BE49-F238E27FC236}">
                <a16:creationId xmlns:a16="http://schemas.microsoft.com/office/drawing/2014/main" id="{FDF099C2-E243-4934-AFBD-10134870DE0C}"/>
              </a:ext>
            </a:extLst>
          </p:cNvPr>
          <p:cNvGrpSpPr>
            <a:grpSpLocks noChangeAspect="1"/>
          </p:cNvGrpSpPr>
          <p:nvPr/>
        </p:nvGrpSpPr>
        <p:grpSpPr>
          <a:xfrm>
            <a:off x="3711456" y="3261517"/>
            <a:ext cx="2797954" cy="2184328"/>
            <a:chOff x="2926619" y="2932698"/>
            <a:chExt cx="3201466" cy="2499345"/>
          </a:xfrm>
        </p:grpSpPr>
        <p:grpSp>
          <p:nvGrpSpPr>
            <p:cNvPr id="31" name="Groupe 30">
              <a:extLst>
                <a:ext uri="{FF2B5EF4-FFF2-40B4-BE49-F238E27FC236}">
                  <a16:creationId xmlns:a16="http://schemas.microsoft.com/office/drawing/2014/main" id="{DF749212-39F4-44DD-A782-7F57D613D4D0}"/>
                </a:ext>
              </a:extLst>
            </p:cNvPr>
            <p:cNvGrpSpPr/>
            <p:nvPr/>
          </p:nvGrpSpPr>
          <p:grpSpPr bwMode="auto">
            <a:xfrm>
              <a:off x="2941974" y="2982582"/>
              <a:ext cx="3186111" cy="2306021"/>
              <a:chOff x="251765" y="2923089"/>
              <a:chExt cx="3312982" cy="2541569"/>
            </a:xfrm>
          </p:grpSpPr>
          <p:sp>
            <p:nvSpPr>
              <p:cNvPr id="33" name="ZoneTexte 32">
                <a:extLst>
                  <a:ext uri="{FF2B5EF4-FFF2-40B4-BE49-F238E27FC236}">
                    <a16:creationId xmlns:a16="http://schemas.microsoft.com/office/drawing/2014/main" id="{FC51E5A6-A0E8-465B-AC1D-CC03ECB6B373}"/>
                  </a:ext>
                </a:extLst>
              </p:cNvPr>
              <p:cNvSpPr txBox="1"/>
              <p:nvPr/>
            </p:nvSpPr>
            <p:spPr bwMode="auto">
              <a:xfrm>
                <a:off x="251765" y="2923089"/>
                <a:ext cx="3312982" cy="601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807964">
                  <a:lnSpc>
                    <a:spcPts val="1500"/>
                  </a:lnSpc>
                  <a:tabLst>
                    <a:tab pos="444486" algn="l"/>
                  </a:tabLst>
                  <a:defRPr/>
                </a:pPr>
                <a:r>
                  <a:rPr lang="en-GB" sz="1414" b="1" dirty="0">
                    <a:solidFill>
                      <a:srgbClr val="ED7D31"/>
                    </a:solidFill>
                    <a:latin typeface="Calibri"/>
                  </a:rPr>
                  <a:t>D2A</a:t>
                </a:r>
                <a:r>
                  <a:rPr lang="en-GB" sz="1237" b="1" dirty="0">
                    <a:solidFill>
                      <a:srgbClr val="ED7D31"/>
                    </a:solidFill>
                    <a:latin typeface="Calibri"/>
                  </a:rPr>
                  <a:t> </a:t>
                </a:r>
                <a:r>
                  <a:rPr lang="en-GB" sz="1502" b="1" dirty="0">
                    <a:solidFill>
                      <a:srgbClr val="008F00"/>
                    </a:solidFill>
                    <a:latin typeface="Calibri"/>
                  </a:rPr>
                  <a:t>– </a:t>
                </a:r>
                <a:r>
                  <a:rPr lang="fr-FR" sz="1502" b="1" dirty="0">
                    <a:solidFill>
                      <a:srgbClr val="008F00"/>
                    </a:solidFill>
                    <a:latin typeface="Calibri"/>
                  </a:rPr>
                  <a:t>Cristaux-scintillateurs</a:t>
                </a:r>
                <a:r>
                  <a:rPr lang="en-GB" sz="1237" dirty="0">
                    <a:solidFill>
                      <a:prstClr val="black"/>
                    </a:solidFill>
                    <a:latin typeface="Calibri"/>
                  </a:rPr>
                  <a:t> </a:t>
                </a:r>
                <a:r>
                  <a:rPr lang="en-GB" sz="14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+ 4 SiPM 4 Asics IDEAS SIPHRA  (UCD)</a:t>
                </a:r>
                <a:endParaRPr sz="1400" b="1" dirty="0">
                  <a:solidFill>
                    <a:srgbClr val="00294B"/>
                  </a:solidFill>
                  <a:latin typeface="+mn-lt"/>
                  <a:cs typeface="+mn-cs"/>
                </a:endParaRPr>
              </a:p>
            </p:txBody>
          </p:sp>
          <p:pic>
            <p:nvPicPr>
              <p:cNvPr id="34" name="Picture 10">
                <a:extLst>
                  <a:ext uri="{FF2B5EF4-FFF2-40B4-BE49-F238E27FC236}">
                    <a16:creationId xmlns:a16="http://schemas.microsoft.com/office/drawing/2014/main" id="{39D9BCA1-1C27-4C5F-AF16-A5F3C48E5B2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 bwMode="auto">
              <a:xfrm rot="5400000">
                <a:off x="451629" y="3419451"/>
                <a:ext cx="936746" cy="1008112"/>
              </a:xfrm>
              <a:prstGeom prst="rect">
                <a:avLst/>
              </a:prstGeom>
              <a:noFill/>
              <a:ln w="50800">
                <a:noFill/>
              </a:ln>
            </p:spPr>
          </p:pic>
          <p:pic>
            <p:nvPicPr>
              <p:cNvPr id="35" name="Picture 17" descr="A black square object on a white wall&#10;&#10;Description automatically generated with low confidence">
                <a:extLst>
                  <a:ext uri="{FF2B5EF4-FFF2-40B4-BE49-F238E27FC236}">
                    <a16:creationId xmlns:a16="http://schemas.microsoft.com/office/drawing/2014/main" id="{2522AED1-5A61-4385-B23D-8CC9AFB1D43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 bwMode="auto">
              <a:xfrm rot="5400000">
                <a:off x="468610" y="4422507"/>
                <a:ext cx="930993" cy="1008112"/>
              </a:xfrm>
              <a:prstGeom prst="rect">
                <a:avLst/>
              </a:prstGeom>
              <a:ln w="50800">
                <a:noFill/>
              </a:ln>
            </p:spPr>
          </p:pic>
          <p:pic>
            <p:nvPicPr>
              <p:cNvPr id="36" name="Picture 22">
                <a:extLst>
                  <a:ext uri="{FF2B5EF4-FFF2-40B4-BE49-F238E27FC236}">
                    <a16:creationId xmlns:a16="http://schemas.microsoft.com/office/drawing/2014/main" id="{75E29FFA-B09A-43F1-B68E-BB2858C4D5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/>
            </p:blipFill>
            <p:spPr bwMode="auto">
              <a:xfrm>
                <a:off x="1833226" y="4461067"/>
                <a:ext cx="1294724" cy="1003591"/>
              </a:xfrm>
              <a:prstGeom prst="rect">
                <a:avLst/>
              </a:prstGeom>
              <a:ln w="50800">
                <a:noFill/>
              </a:ln>
            </p:spPr>
          </p:pic>
        </p:grp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14A7083-0514-4331-A2C1-75EE8872699D}"/>
                </a:ext>
              </a:extLst>
            </p:cNvPr>
            <p:cNvSpPr/>
            <p:nvPr/>
          </p:nvSpPr>
          <p:spPr bwMode="auto">
            <a:xfrm>
              <a:off x="2926619" y="2932698"/>
              <a:ext cx="3186111" cy="2499345"/>
            </a:xfrm>
            <a:prstGeom prst="rect">
              <a:avLst/>
            </a:prstGeom>
            <a:noFill/>
            <a:ln w="15875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807964">
                <a:defRPr/>
              </a:pPr>
              <a:endParaRPr lang="fr-FR" sz="1590">
                <a:solidFill>
                  <a:prstClr val="white"/>
                </a:solidFill>
                <a:latin typeface="Calibri"/>
                <a:cs typeface="Arial"/>
              </a:endParaRPr>
            </a:p>
          </p:txBody>
        </p:sp>
      </p:grpSp>
      <p:grpSp>
        <p:nvGrpSpPr>
          <p:cNvPr id="37" name="Grouper 74">
            <a:extLst>
              <a:ext uri="{FF2B5EF4-FFF2-40B4-BE49-F238E27FC236}">
                <a16:creationId xmlns:a16="http://schemas.microsoft.com/office/drawing/2014/main" id="{4CB5F416-5ECF-4677-89A0-933CA9706D35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3711456" y="1133149"/>
            <a:ext cx="3431432" cy="1983925"/>
            <a:chOff x="-247828" y="837548"/>
            <a:chExt cx="2984976" cy="1656184"/>
          </a:xfrm>
        </p:grpSpPr>
        <p:pic>
          <p:nvPicPr>
            <p:cNvPr id="38" name="Image 37" descr="D1A_Photo_Ion.jpeg">
              <a:extLst>
                <a:ext uri="{FF2B5EF4-FFF2-40B4-BE49-F238E27FC236}">
                  <a16:creationId xmlns:a16="http://schemas.microsoft.com/office/drawing/2014/main" id="{476E39BC-5AF8-4B52-ABC0-14B507D1CC6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1442660" y="906852"/>
              <a:ext cx="1236301" cy="1517576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756683A-CF53-4FB9-A06B-EDA7F105C686}"/>
                </a:ext>
              </a:extLst>
            </p:cNvPr>
            <p:cNvSpPr/>
            <p:nvPr/>
          </p:nvSpPr>
          <p:spPr bwMode="auto">
            <a:xfrm>
              <a:off x="-245850" y="837548"/>
              <a:ext cx="2982998" cy="1656184"/>
            </a:xfrm>
            <a:prstGeom prst="rect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fr-FR"/>
            </a:p>
          </p:txBody>
        </p:sp>
        <p:sp>
          <p:nvSpPr>
            <p:cNvPr id="40" name="ZoneTexte 39">
              <a:extLst>
                <a:ext uri="{FF2B5EF4-FFF2-40B4-BE49-F238E27FC236}">
                  <a16:creationId xmlns:a16="http://schemas.microsoft.com/office/drawing/2014/main" id="{3459A83C-2075-4A24-A361-EC008F95FB24}"/>
                </a:ext>
              </a:extLst>
            </p:cNvPr>
            <p:cNvSpPr txBox="1"/>
            <p:nvPr/>
          </p:nvSpPr>
          <p:spPr bwMode="auto">
            <a:xfrm>
              <a:off x="-247828" y="908111"/>
              <a:ext cx="1632302" cy="7194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1500"/>
                </a:lnSpc>
                <a:defRPr/>
              </a:pPr>
              <a:r>
                <a:rPr lang="en-GB" sz="1200" b="1" dirty="0">
                  <a:solidFill>
                    <a:srgbClr val="ED7D31"/>
                  </a:solidFill>
                  <a:latin typeface="Calibri"/>
                </a:rPr>
                <a:t>D1A</a:t>
              </a:r>
              <a:r>
                <a:rPr lang="en-GB" sz="1200" dirty="0">
                  <a:solidFill>
                    <a:srgbClr val="FFC000"/>
                  </a:solidFill>
                  <a:latin typeface="Montserrat"/>
                </a:rPr>
                <a:t> </a:t>
              </a:r>
              <a:r>
                <a:rPr lang="en-GB" sz="1200" dirty="0">
                  <a:latin typeface="Montserrat"/>
                </a:rPr>
                <a:t>- </a:t>
              </a:r>
              <a:r>
                <a:rPr lang="en-GB" sz="1502" b="1" dirty="0">
                  <a:solidFill>
                    <a:srgbClr val="008F00"/>
                  </a:solidFill>
                  <a:latin typeface="Calibri"/>
                </a:rPr>
                <a:t>Si Strip Detector (DSSD)</a:t>
              </a:r>
              <a:endParaRPr lang="en-GB" sz="1200" dirty="0">
                <a:latin typeface="Montserrat"/>
              </a:endParaRPr>
            </a:p>
            <a:p>
              <a:pPr>
                <a:lnSpc>
                  <a:spcPts val="1500"/>
                </a:lnSpc>
                <a:defRPr/>
              </a:pPr>
              <a:r>
                <a:rPr lang="en-GB" sz="1400" b="1" dirty="0">
                  <a:solidFill>
                    <a:srgbClr val="00294B"/>
                  </a:solidFill>
                  <a:latin typeface="+mn-lt"/>
                  <a:cs typeface="+mn-cs"/>
                </a:rPr>
                <a:t>Lecture : 2 Asics “</a:t>
              </a:r>
              <a:r>
                <a:rPr lang="en-GB" sz="1400" b="1" dirty="0" err="1">
                  <a:solidFill>
                    <a:srgbClr val="00294B"/>
                  </a:solidFill>
                  <a:latin typeface="+mn-lt"/>
                  <a:cs typeface="+mn-cs"/>
                </a:rPr>
                <a:t>Idef</a:t>
              </a:r>
              <a:r>
                <a:rPr lang="en-GB" sz="1400" b="1" dirty="0">
                  <a:solidFill>
                    <a:srgbClr val="00294B"/>
                  </a:solidFill>
                  <a:latin typeface="+mn-lt"/>
                  <a:cs typeface="+mn-cs"/>
                </a:rPr>
                <a:t>-X” </a:t>
              </a:r>
              <a:r>
                <a:rPr lang="en-GB" sz="1200" dirty="0">
                  <a:latin typeface="Montserrat"/>
                </a:rPr>
                <a:t>(</a:t>
              </a:r>
              <a:r>
                <a:rPr lang="en-GB" sz="1400" b="1" dirty="0">
                  <a:solidFill>
                    <a:srgbClr val="00294B"/>
                  </a:solidFill>
                  <a:latin typeface="+mn-lt"/>
                  <a:cs typeface="+mn-cs"/>
                </a:rPr>
                <a:t>CEA</a:t>
              </a:r>
              <a:r>
                <a:rPr lang="en-GB" sz="1200" dirty="0">
                  <a:latin typeface="Montserrat"/>
                </a:rPr>
                <a:t>)</a:t>
              </a:r>
              <a:endParaRPr dirty="0"/>
            </a:p>
          </p:txBody>
        </p:sp>
      </p:grpSp>
      <p:grpSp>
        <p:nvGrpSpPr>
          <p:cNvPr id="41" name="Grouper 75">
            <a:extLst>
              <a:ext uri="{FF2B5EF4-FFF2-40B4-BE49-F238E27FC236}">
                <a16:creationId xmlns:a16="http://schemas.microsoft.com/office/drawing/2014/main" id="{CB21078B-3A4E-4A1C-B790-E4F7B009FFF6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7432944" y="1133149"/>
            <a:ext cx="3075304" cy="1961457"/>
            <a:chOff x="2794099" y="797495"/>
            <a:chExt cx="2201880" cy="2016224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EA09C0B-7051-4F3B-ACB3-4B8B054E977F}"/>
                </a:ext>
              </a:extLst>
            </p:cNvPr>
            <p:cNvSpPr/>
            <p:nvPr/>
          </p:nvSpPr>
          <p:spPr bwMode="auto">
            <a:xfrm>
              <a:off x="2794099" y="797495"/>
              <a:ext cx="2160240" cy="2016224"/>
            </a:xfrm>
            <a:prstGeom prst="rect">
              <a:avLst/>
            </a:prstGeom>
            <a:noFill/>
            <a:ln w="19050">
              <a:solidFill>
                <a:srgbClr val="FF66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fr-FR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A2B74F0E-3EF1-4DD5-997C-15071468027E}"/>
                </a:ext>
              </a:extLst>
            </p:cNvPr>
            <p:cNvSpPr/>
            <p:nvPr/>
          </p:nvSpPr>
          <p:spPr bwMode="auto">
            <a:xfrm>
              <a:off x="2850003" y="819833"/>
              <a:ext cx="2145976" cy="490374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pPr>
                <a:lnSpc>
                  <a:spcPts val="1500"/>
                </a:lnSpc>
                <a:defRPr/>
              </a:pPr>
              <a:r>
                <a:rPr lang="en-GB" sz="1200" b="1" dirty="0">
                  <a:solidFill>
                    <a:srgbClr val="ED7D31"/>
                  </a:solidFill>
                  <a:latin typeface="Calibri"/>
                </a:rPr>
                <a:t>D1B</a:t>
              </a:r>
              <a:r>
                <a:rPr lang="en-GB" sz="1200" dirty="0">
                  <a:latin typeface="Montserrat"/>
                </a:rPr>
                <a:t> </a:t>
              </a:r>
              <a:r>
                <a:rPr lang="en-GB" sz="1400" b="1" dirty="0">
                  <a:solidFill>
                    <a:srgbClr val="00294B"/>
                  </a:solidFill>
                  <a:latin typeface="+mn-lt"/>
                  <a:cs typeface="+mn-cs"/>
                </a:rPr>
                <a:t>– </a:t>
              </a:r>
              <a:r>
                <a:rPr lang="en-GB" sz="1502" b="1" dirty="0">
                  <a:solidFill>
                    <a:srgbClr val="008F00"/>
                  </a:solidFill>
                  <a:latin typeface="Calibri"/>
                </a:rPr>
                <a:t>Si Strip Detector (DSSD)</a:t>
              </a:r>
              <a:endParaRPr lang="en-GB" sz="1200" dirty="0">
                <a:latin typeface="Montserrat"/>
              </a:endParaRPr>
            </a:p>
            <a:p>
              <a:pPr>
                <a:lnSpc>
                  <a:spcPts val="1500"/>
                </a:lnSpc>
                <a:defRPr/>
              </a:pPr>
              <a:r>
                <a:rPr lang="en-GB" sz="1400" b="1" dirty="0">
                  <a:solidFill>
                    <a:srgbClr val="00294B"/>
                  </a:solidFill>
                  <a:latin typeface="+mn-lt"/>
                  <a:cs typeface="+mn-cs"/>
                </a:rPr>
                <a:t>Lecture :  2 Asics “IDEAS VATA460.3”</a:t>
              </a:r>
              <a:endParaRPr sz="1400" b="1" dirty="0">
                <a:solidFill>
                  <a:srgbClr val="00294B"/>
                </a:solidFill>
                <a:latin typeface="+mn-lt"/>
                <a:cs typeface="+mn-cs"/>
              </a:endParaRPr>
            </a:p>
          </p:txBody>
        </p:sp>
        <p:pic>
          <p:nvPicPr>
            <p:cNvPr id="44" name="Image 43" descr="Presentation SUBATECH.jpg">
              <a:extLst>
                <a:ext uri="{FF2B5EF4-FFF2-40B4-BE49-F238E27FC236}">
                  <a16:creationId xmlns:a16="http://schemas.microsoft.com/office/drawing/2014/main" id="{2D0AEDD6-331D-4A53-8D2C-31D99284531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2878201" y="1445569"/>
              <a:ext cx="707986" cy="1296144"/>
            </a:xfrm>
            <a:prstGeom prst="rect">
              <a:avLst/>
            </a:prstGeom>
          </p:spPr>
        </p:pic>
        <p:pic>
          <p:nvPicPr>
            <p:cNvPr id="45" name="Image 44" descr="Sans titre.png">
              <a:extLst>
                <a:ext uri="{FF2B5EF4-FFF2-40B4-BE49-F238E27FC236}">
                  <a16:creationId xmlns:a16="http://schemas.microsoft.com/office/drawing/2014/main" id="{C019A3F5-3B94-4926-9653-FF7D51717AB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3606668" y="1445568"/>
              <a:ext cx="953657" cy="1296144"/>
            </a:xfrm>
            <a:prstGeom prst="rect">
              <a:avLst/>
            </a:prstGeom>
          </p:spPr>
        </p:pic>
      </p:grpSp>
      <p:grpSp>
        <p:nvGrpSpPr>
          <p:cNvPr id="46" name="Groupe 45">
            <a:extLst>
              <a:ext uri="{FF2B5EF4-FFF2-40B4-BE49-F238E27FC236}">
                <a16:creationId xmlns:a16="http://schemas.microsoft.com/office/drawing/2014/main" id="{B14CB385-01F5-4522-AC7C-4698F08D96AF}"/>
              </a:ext>
            </a:extLst>
          </p:cNvPr>
          <p:cNvGrpSpPr>
            <a:grpSpLocks noChangeAspect="1"/>
          </p:cNvGrpSpPr>
          <p:nvPr/>
        </p:nvGrpSpPr>
        <p:grpSpPr>
          <a:xfrm>
            <a:off x="6696212" y="3291700"/>
            <a:ext cx="3751474" cy="2166853"/>
            <a:chOff x="6152814" y="3075018"/>
            <a:chExt cx="4292501" cy="2479351"/>
          </a:xfrm>
        </p:grpSpPr>
        <p:grpSp>
          <p:nvGrpSpPr>
            <p:cNvPr id="47" name="Grouper 76">
              <a:extLst>
                <a:ext uri="{FF2B5EF4-FFF2-40B4-BE49-F238E27FC236}">
                  <a16:creationId xmlns:a16="http://schemas.microsoft.com/office/drawing/2014/main" id="{C474A152-7D8A-4DAC-8CE1-52F3777ADA69}"/>
                </a:ext>
              </a:extLst>
            </p:cNvPr>
            <p:cNvGrpSpPr/>
            <p:nvPr/>
          </p:nvGrpSpPr>
          <p:grpSpPr bwMode="auto">
            <a:xfrm>
              <a:off x="6152814" y="3075018"/>
              <a:ext cx="4292501" cy="2479351"/>
              <a:chOff x="5014240" y="797496"/>
              <a:chExt cx="3108452" cy="2071527"/>
            </a:xfrm>
          </p:grpSpPr>
          <p:pic>
            <p:nvPicPr>
              <p:cNvPr id="49" name="Picture 4" descr="A diagram of a computer component&#10;&#10;Description automatically generated with medium confidence">
                <a:extLst>
                  <a:ext uri="{FF2B5EF4-FFF2-40B4-BE49-F238E27FC236}">
                    <a16:creationId xmlns:a16="http://schemas.microsoft.com/office/drawing/2014/main" id="{4B255127-0F4D-42DC-A5DC-563866FF071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email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/>
            </p:blipFill>
            <p:spPr bwMode="auto">
              <a:xfrm>
                <a:off x="5546017" y="1326747"/>
                <a:ext cx="2044896" cy="1512168"/>
              </a:xfrm>
              <a:prstGeom prst="rect">
                <a:avLst/>
              </a:prstGeom>
              <a:ln w="50800">
                <a:noFill/>
              </a:ln>
            </p:spPr>
          </p:pic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0B8E6FB4-0342-4A23-B3FF-BC701C1B20C2}"/>
                  </a:ext>
                </a:extLst>
              </p:cNvPr>
              <p:cNvSpPr/>
              <p:nvPr/>
            </p:nvSpPr>
            <p:spPr bwMode="auto">
              <a:xfrm>
                <a:off x="5014240" y="797496"/>
                <a:ext cx="3108452" cy="2071527"/>
              </a:xfrm>
              <a:prstGeom prst="rect">
                <a:avLst/>
              </a:prstGeom>
              <a:noFill/>
              <a:ln w="19050">
                <a:solidFill>
                  <a:srgbClr val="FF66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fr-FR"/>
              </a:p>
            </p:txBody>
          </p:sp>
        </p:grpSp>
        <p:sp>
          <p:nvSpPr>
            <p:cNvPr id="48" name="ZoneTexte 47">
              <a:extLst>
                <a:ext uri="{FF2B5EF4-FFF2-40B4-BE49-F238E27FC236}">
                  <a16:creationId xmlns:a16="http://schemas.microsoft.com/office/drawing/2014/main" id="{18C416A4-2EFA-452C-A844-FCF65B4BC9B1}"/>
                </a:ext>
              </a:extLst>
            </p:cNvPr>
            <p:cNvSpPr txBox="1"/>
            <p:nvPr/>
          </p:nvSpPr>
          <p:spPr bwMode="auto">
            <a:xfrm>
              <a:off x="6363979" y="3150612"/>
              <a:ext cx="3824973" cy="5458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807964">
                <a:lnSpc>
                  <a:spcPts val="1500"/>
                </a:lnSpc>
                <a:tabLst>
                  <a:tab pos="444486" algn="l"/>
                </a:tabLst>
                <a:defRPr/>
              </a:pPr>
              <a:r>
                <a:rPr lang="en-GB" sz="1400" b="1" dirty="0">
                  <a:solidFill>
                    <a:srgbClr val="ED7D31"/>
                  </a:solidFill>
                  <a:latin typeface="Calibri"/>
                </a:rPr>
                <a:t>D2B </a:t>
              </a:r>
              <a:r>
                <a:rPr lang="en-GB" sz="1400" b="1" dirty="0">
                  <a:solidFill>
                    <a:srgbClr val="008F00"/>
                  </a:solidFill>
                  <a:latin typeface="Calibri"/>
                </a:rPr>
                <a:t>– </a:t>
              </a:r>
              <a:r>
                <a:rPr lang="fr-FR" sz="1400" b="1" dirty="0">
                  <a:solidFill>
                    <a:srgbClr val="008F00"/>
                  </a:solidFill>
                  <a:latin typeface="Calibri"/>
                </a:rPr>
                <a:t>Cristaux-scintillateurs</a:t>
              </a:r>
              <a:r>
                <a:rPr lang="en-GB" sz="1400" dirty="0">
                  <a:solidFill>
                    <a:prstClr val="black"/>
                  </a:solidFill>
                  <a:latin typeface="Calibri"/>
                </a:rPr>
                <a:t> </a:t>
              </a:r>
              <a:r>
                <a:rPr lang="en-GB" sz="1400" b="1" dirty="0">
                  <a:solidFill>
                    <a:srgbClr val="00294B"/>
                  </a:solidFill>
                  <a:latin typeface="+mn-lt"/>
                  <a:cs typeface="+mn-cs"/>
                </a:rPr>
                <a:t>+ SiPM 8x8</a:t>
              </a:r>
            </a:p>
            <a:p>
              <a:pPr defTabSz="807964">
                <a:lnSpc>
                  <a:spcPts val="1500"/>
                </a:lnSpc>
                <a:tabLst>
                  <a:tab pos="444486" algn="l"/>
                </a:tabLst>
                <a:defRPr/>
              </a:pPr>
              <a:r>
                <a:rPr lang="en-GB" sz="1400" b="1" dirty="0">
                  <a:solidFill>
                    <a:srgbClr val="00294B"/>
                  </a:solidFill>
                  <a:latin typeface="+mn-lt"/>
                  <a:cs typeface="+mn-cs"/>
                </a:rPr>
                <a:t>Lecture:  2 Asics IDEAS CITIROC  (Weeroc)</a:t>
              </a:r>
            </a:p>
          </p:txBody>
        </p:sp>
      </p:grp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5E3FFCED-F902-4011-9264-D73712E76435}"/>
              </a:ext>
            </a:extLst>
          </p:cNvPr>
          <p:cNvGrpSpPr>
            <a:grpSpLocks noChangeAspect="1"/>
          </p:cNvGrpSpPr>
          <p:nvPr/>
        </p:nvGrpSpPr>
        <p:grpSpPr>
          <a:xfrm>
            <a:off x="166851" y="3652930"/>
            <a:ext cx="2983201" cy="1805623"/>
            <a:chOff x="166851" y="3652930"/>
            <a:chExt cx="2983201" cy="1805623"/>
          </a:xfrm>
        </p:grpSpPr>
        <p:pic>
          <p:nvPicPr>
            <p:cNvPr id="23" name="Picture 2">
              <a:extLst>
                <a:ext uri="{FF2B5EF4-FFF2-40B4-BE49-F238E27FC236}">
                  <a16:creationId xmlns:a16="http://schemas.microsoft.com/office/drawing/2014/main" id="{EE25EE39-A187-44BB-96B1-3BBE039ECB5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278" r="-1"/>
            <a:stretch/>
          </p:blipFill>
          <p:spPr bwMode="auto">
            <a:xfrm>
              <a:off x="787177" y="3758363"/>
              <a:ext cx="1778948" cy="1700190"/>
            </a:xfrm>
            <a:prstGeom prst="rect">
              <a:avLst/>
            </a:prstGeom>
            <a:noFill/>
            <a:ln w="50800"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ZoneTexte 23">
              <a:extLst>
                <a:ext uri="{FF2B5EF4-FFF2-40B4-BE49-F238E27FC236}">
                  <a16:creationId xmlns:a16="http://schemas.microsoft.com/office/drawing/2014/main" id="{09BE1D5F-2E9B-4FC2-BA4F-EBAB922EE805}"/>
                </a:ext>
              </a:extLst>
            </p:cNvPr>
            <p:cNvSpPr txBox="1"/>
            <p:nvPr/>
          </p:nvSpPr>
          <p:spPr>
            <a:xfrm>
              <a:off x="1326514" y="4275237"/>
              <a:ext cx="498172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D1A</a:t>
              </a:r>
            </a:p>
          </p:txBody>
        </p:sp>
        <p:sp>
          <p:nvSpPr>
            <p:cNvPr id="25" name="ZoneTexte 24">
              <a:extLst>
                <a:ext uri="{FF2B5EF4-FFF2-40B4-BE49-F238E27FC236}">
                  <a16:creationId xmlns:a16="http://schemas.microsoft.com/office/drawing/2014/main" id="{06A0425B-886A-4321-BB1B-21040B0FB6A9}"/>
                </a:ext>
              </a:extLst>
            </p:cNvPr>
            <p:cNvSpPr txBox="1"/>
            <p:nvPr/>
          </p:nvSpPr>
          <p:spPr>
            <a:xfrm>
              <a:off x="305521" y="4818280"/>
              <a:ext cx="498172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D2A</a:t>
              </a:r>
            </a:p>
          </p:txBody>
        </p:sp>
        <p:sp>
          <p:nvSpPr>
            <p:cNvPr id="26" name="ZoneTexte 25">
              <a:extLst>
                <a:ext uri="{FF2B5EF4-FFF2-40B4-BE49-F238E27FC236}">
                  <a16:creationId xmlns:a16="http://schemas.microsoft.com/office/drawing/2014/main" id="{00557A57-5A9F-4656-8C50-44DB9CF63AF3}"/>
                </a:ext>
              </a:extLst>
            </p:cNvPr>
            <p:cNvSpPr txBox="1"/>
            <p:nvPr/>
          </p:nvSpPr>
          <p:spPr>
            <a:xfrm>
              <a:off x="2651880" y="4296345"/>
              <a:ext cx="498172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D2B</a:t>
              </a:r>
            </a:p>
          </p:txBody>
        </p: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184B3CD5-933D-4A68-9B6B-0E8B8AF0452D}"/>
                </a:ext>
              </a:extLst>
            </p:cNvPr>
            <p:cNvSpPr txBox="1"/>
            <p:nvPr/>
          </p:nvSpPr>
          <p:spPr>
            <a:xfrm>
              <a:off x="245174" y="4424059"/>
              <a:ext cx="498172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D1B</a:t>
              </a:r>
            </a:p>
          </p:txBody>
        </p:sp>
        <p:sp>
          <p:nvSpPr>
            <p:cNvPr id="51" name="ZoneTexte 50">
              <a:extLst>
                <a:ext uri="{FF2B5EF4-FFF2-40B4-BE49-F238E27FC236}">
                  <a16:creationId xmlns:a16="http://schemas.microsoft.com/office/drawing/2014/main" id="{6B8E72DB-14B6-4630-A7BE-DFDFC36B734F}"/>
                </a:ext>
              </a:extLst>
            </p:cNvPr>
            <p:cNvSpPr txBox="1"/>
            <p:nvPr/>
          </p:nvSpPr>
          <p:spPr>
            <a:xfrm>
              <a:off x="166851" y="3652930"/>
              <a:ext cx="124074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D1A = D1B = BB7</a:t>
              </a:r>
            </a:p>
          </p:txBody>
        </p:sp>
        <p:cxnSp>
          <p:nvCxnSpPr>
            <p:cNvPr id="52" name="Connecteur droit avec flèche 51">
              <a:extLst>
                <a:ext uri="{FF2B5EF4-FFF2-40B4-BE49-F238E27FC236}">
                  <a16:creationId xmlns:a16="http://schemas.microsoft.com/office/drawing/2014/main" id="{8A5E36EE-2877-4630-B942-03BFC554FE78}"/>
                </a:ext>
              </a:extLst>
            </p:cNvPr>
            <p:cNvCxnSpPr>
              <a:cxnSpLocks/>
              <a:stCxn id="26" idx="1"/>
            </p:cNvCxnSpPr>
            <p:nvPr/>
          </p:nvCxnSpPr>
          <p:spPr>
            <a:xfrm flipH="1">
              <a:off x="2466468" y="4427150"/>
              <a:ext cx="185412" cy="116262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Connecteur droit avec flèche 52">
              <a:extLst>
                <a:ext uri="{FF2B5EF4-FFF2-40B4-BE49-F238E27FC236}">
                  <a16:creationId xmlns:a16="http://schemas.microsoft.com/office/drawing/2014/main" id="{623E1EC8-A91D-4FB2-8DE7-FD9F3F86C82B}"/>
                </a:ext>
              </a:extLst>
            </p:cNvPr>
            <p:cNvCxnSpPr>
              <a:cxnSpLocks/>
              <a:stCxn id="28" idx="3"/>
            </p:cNvCxnSpPr>
            <p:nvPr/>
          </p:nvCxnSpPr>
          <p:spPr>
            <a:xfrm>
              <a:off x="743346" y="4554864"/>
              <a:ext cx="200222" cy="7738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Connecteur droit avec flèche 53">
              <a:extLst>
                <a:ext uri="{FF2B5EF4-FFF2-40B4-BE49-F238E27FC236}">
                  <a16:creationId xmlns:a16="http://schemas.microsoft.com/office/drawing/2014/main" id="{BA8EA421-C44D-476F-AC2E-F312EBB1585D}"/>
                </a:ext>
              </a:extLst>
            </p:cNvPr>
            <p:cNvCxnSpPr>
              <a:cxnSpLocks/>
              <a:stCxn id="25" idx="3"/>
            </p:cNvCxnSpPr>
            <p:nvPr/>
          </p:nvCxnSpPr>
          <p:spPr>
            <a:xfrm>
              <a:off x="803693" y="4949085"/>
              <a:ext cx="332047" cy="5010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153258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16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c) COMCUBE BALLON Timmins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2020 – 2023 : COMCUBE BALLON</a:t>
            </a:r>
          </a:p>
        </p:txBody>
      </p:sp>
      <p:pic>
        <p:nvPicPr>
          <p:cNvPr id="66" name="Image 65" descr="IMG_0112.jpg">
            <a:extLst>
              <a:ext uri="{FF2B5EF4-FFF2-40B4-BE49-F238E27FC236}">
                <a16:creationId xmlns:a16="http://schemas.microsoft.com/office/drawing/2014/main" id="{562C356E-98CB-4269-8889-B2A6B1D536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25761" y="2476946"/>
            <a:ext cx="3028069" cy="2271052"/>
          </a:xfrm>
          <a:prstGeom prst="rect">
            <a:avLst/>
          </a:prstGeom>
        </p:spPr>
      </p:pic>
      <p:grpSp>
        <p:nvGrpSpPr>
          <p:cNvPr id="27" name="Groupe 26">
            <a:extLst>
              <a:ext uri="{FF2B5EF4-FFF2-40B4-BE49-F238E27FC236}">
                <a16:creationId xmlns:a16="http://schemas.microsoft.com/office/drawing/2014/main" id="{EA184FB3-A6EB-4B7F-A891-38299AD14048}"/>
              </a:ext>
            </a:extLst>
          </p:cNvPr>
          <p:cNvGrpSpPr>
            <a:grpSpLocks noChangeAspect="1"/>
          </p:cNvGrpSpPr>
          <p:nvPr/>
        </p:nvGrpSpPr>
        <p:grpSpPr>
          <a:xfrm>
            <a:off x="3512289" y="971867"/>
            <a:ext cx="2582004" cy="2727065"/>
            <a:chOff x="5988377" y="2445870"/>
            <a:chExt cx="3095065" cy="3268950"/>
          </a:xfrm>
        </p:grpSpPr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62D7DC84-AFE9-488A-AC16-04BBDE9BCF0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7541" t="6103"/>
            <a:stretch/>
          </p:blipFill>
          <p:spPr>
            <a:xfrm>
              <a:off x="5988377" y="2445870"/>
              <a:ext cx="2953118" cy="3268950"/>
            </a:xfrm>
            <a:prstGeom prst="rect">
              <a:avLst/>
            </a:prstGeom>
          </p:spPr>
        </p:pic>
        <p:sp>
          <p:nvSpPr>
            <p:cNvPr id="45" name="ZoneTexte 44">
              <a:extLst>
                <a:ext uri="{FF2B5EF4-FFF2-40B4-BE49-F238E27FC236}">
                  <a16:creationId xmlns:a16="http://schemas.microsoft.com/office/drawing/2014/main" id="{0B1308B6-E7AF-4511-AA8D-567A9F3BCF05}"/>
                </a:ext>
              </a:extLst>
            </p:cNvPr>
            <p:cNvSpPr txBox="1"/>
            <p:nvPr/>
          </p:nvSpPr>
          <p:spPr>
            <a:xfrm>
              <a:off x="7982148" y="3223683"/>
              <a:ext cx="1101294" cy="459144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 </a:t>
              </a:r>
              <a:r>
                <a:rPr lang="fr-FR" sz="1100" b="1" dirty="0" err="1">
                  <a:solidFill>
                    <a:srgbClr val="00294B"/>
                  </a:solidFill>
                  <a:latin typeface="+mn-lt"/>
                  <a:cs typeface="+mn-cs"/>
                </a:rPr>
                <a:t>SoM</a:t>
              </a:r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 (carte Trenz)</a:t>
              </a:r>
            </a:p>
          </p:txBody>
        </p:sp>
        <p:cxnSp>
          <p:nvCxnSpPr>
            <p:cNvPr id="46" name="Connecteur droit avec flèche 45">
              <a:extLst>
                <a:ext uri="{FF2B5EF4-FFF2-40B4-BE49-F238E27FC236}">
                  <a16:creationId xmlns:a16="http://schemas.microsoft.com/office/drawing/2014/main" id="{C9E0ADDF-FBED-4D9F-9F14-E1EDBB32CCFE}"/>
                </a:ext>
              </a:extLst>
            </p:cNvPr>
            <p:cNvCxnSpPr>
              <a:cxnSpLocks/>
              <a:stCxn id="45" idx="1"/>
            </p:cNvCxnSpPr>
            <p:nvPr/>
          </p:nvCxnSpPr>
          <p:spPr>
            <a:xfrm flipH="1">
              <a:off x="7485469" y="3453255"/>
              <a:ext cx="496679" cy="51790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Groupe 64">
            <a:extLst>
              <a:ext uri="{FF2B5EF4-FFF2-40B4-BE49-F238E27FC236}">
                <a16:creationId xmlns:a16="http://schemas.microsoft.com/office/drawing/2014/main" id="{EED9E833-249D-40DC-B5C9-66DC04C6E019}"/>
              </a:ext>
            </a:extLst>
          </p:cNvPr>
          <p:cNvGrpSpPr>
            <a:grpSpLocks noChangeAspect="1"/>
          </p:cNvGrpSpPr>
          <p:nvPr/>
        </p:nvGrpSpPr>
        <p:grpSpPr>
          <a:xfrm>
            <a:off x="6046550" y="976315"/>
            <a:ext cx="2208633" cy="2640205"/>
            <a:chOff x="5792156" y="1422909"/>
            <a:chExt cx="3492819" cy="4175323"/>
          </a:xfrm>
        </p:grpSpPr>
        <p:pic>
          <p:nvPicPr>
            <p:cNvPr id="44" name="Image 43">
              <a:extLst>
                <a:ext uri="{FF2B5EF4-FFF2-40B4-BE49-F238E27FC236}">
                  <a16:creationId xmlns:a16="http://schemas.microsoft.com/office/drawing/2014/main" id="{56EC9EC4-B188-4D5D-B3A3-88805D41C0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932718" y="1716207"/>
              <a:ext cx="3352257" cy="3882025"/>
            </a:xfrm>
            <a:prstGeom prst="rect">
              <a:avLst/>
            </a:prstGeom>
          </p:spPr>
        </p:pic>
        <p:cxnSp>
          <p:nvCxnSpPr>
            <p:cNvPr id="55" name="Connecteur droit avec flèche 54">
              <a:extLst>
                <a:ext uri="{FF2B5EF4-FFF2-40B4-BE49-F238E27FC236}">
                  <a16:creationId xmlns:a16="http://schemas.microsoft.com/office/drawing/2014/main" id="{54AAA611-D560-478C-9EFD-DA7E606D30E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22672" y="1850191"/>
              <a:ext cx="26428" cy="3101982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Connecteur droit avec flèche 57">
              <a:extLst>
                <a:ext uri="{FF2B5EF4-FFF2-40B4-BE49-F238E27FC236}">
                  <a16:creationId xmlns:a16="http://schemas.microsoft.com/office/drawing/2014/main" id="{3E3A0C55-BE70-4823-A75C-ED868727CAE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95780" y="1755785"/>
              <a:ext cx="3026132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ZoneTexte 61">
              <a:extLst>
                <a:ext uri="{FF2B5EF4-FFF2-40B4-BE49-F238E27FC236}">
                  <a16:creationId xmlns:a16="http://schemas.microsoft.com/office/drawing/2014/main" id="{90CEA991-4C2D-4014-8976-C9B197DDB6AF}"/>
                </a:ext>
              </a:extLst>
            </p:cNvPr>
            <p:cNvSpPr txBox="1"/>
            <p:nvPr/>
          </p:nvSpPr>
          <p:spPr>
            <a:xfrm>
              <a:off x="7009563" y="1422909"/>
              <a:ext cx="928020" cy="404143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Symbol" panose="05050102010706020507" pitchFamily="18" charset="2"/>
                  <a:cs typeface="+mn-cs"/>
                </a:rPr>
                <a:t>f</a:t>
              </a:r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 410</a:t>
              </a:r>
            </a:p>
          </p:txBody>
        </p:sp>
        <p:cxnSp>
          <p:nvCxnSpPr>
            <p:cNvPr id="63" name="Connecteur droit avec flèche 62">
              <a:extLst>
                <a:ext uri="{FF2B5EF4-FFF2-40B4-BE49-F238E27FC236}">
                  <a16:creationId xmlns:a16="http://schemas.microsoft.com/office/drawing/2014/main" id="{535A0756-44F1-4EB9-AFFD-33E44212A3A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473746" y="3483685"/>
              <a:ext cx="2270200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ZoneTexte 63">
              <a:extLst>
                <a:ext uri="{FF2B5EF4-FFF2-40B4-BE49-F238E27FC236}">
                  <a16:creationId xmlns:a16="http://schemas.microsoft.com/office/drawing/2014/main" id="{DB2A1111-B337-4612-B2B3-15E7D39705A1}"/>
                </a:ext>
              </a:extLst>
            </p:cNvPr>
            <p:cNvSpPr txBox="1"/>
            <p:nvPr/>
          </p:nvSpPr>
          <p:spPr>
            <a:xfrm>
              <a:off x="7009563" y="3150809"/>
              <a:ext cx="928020" cy="404143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chemeClr val="bg1"/>
                  </a:solidFill>
                  <a:latin typeface="Symbol" panose="05050102010706020507" pitchFamily="18" charset="2"/>
                  <a:cs typeface="+mn-cs"/>
                </a:rPr>
                <a:t>f</a:t>
              </a:r>
              <a:r>
                <a:rPr lang="fr-FR" sz="1100" b="1" dirty="0">
                  <a:solidFill>
                    <a:schemeClr val="bg1"/>
                  </a:solidFill>
                  <a:latin typeface="+mn-lt"/>
                  <a:cs typeface="+mn-cs"/>
                </a:rPr>
                <a:t> 360</a:t>
              </a:r>
            </a:p>
          </p:txBody>
        </p:sp>
        <p:sp>
          <p:nvSpPr>
            <p:cNvPr id="67" name="ZoneTexte 66">
              <a:extLst>
                <a:ext uri="{FF2B5EF4-FFF2-40B4-BE49-F238E27FC236}">
                  <a16:creationId xmlns:a16="http://schemas.microsoft.com/office/drawing/2014/main" id="{D090481F-ECA0-4B40-9725-9131CC23781C}"/>
                </a:ext>
              </a:extLst>
            </p:cNvPr>
            <p:cNvSpPr txBox="1"/>
            <p:nvPr/>
          </p:nvSpPr>
          <p:spPr>
            <a:xfrm rot="16200000">
              <a:off x="5594225" y="3427296"/>
              <a:ext cx="657472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450</a:t>
              </a:r>
            </a:p>
          </p:txBody>
        </p:sp>
      </p:grpSp>
      <p:pic>
        <p:nvPicPr>
          <p:cNvPr id="15" name="Image 14">
            <a:extLst>
              <a:ext uri="{FF2B5EF4-FFF2-40B4-BE49-F238E27FC236}">
                <a16:creationId xmlns:a16="http://schemas.microsoft.com/office/drawing/2014/main" id="{16C1A72F-F000-4D39-8F6B-C9314446F478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6599" y="3970985"/>
            <a:ext cx="2110063" cy="1661500"/>
          </a:xfrm>
          <a:prstGeom prst="rect">
            <a:avLst/>
          </a:prstGeom>
        </p:spPr>
      </p:pic>
      <p:grpSp>
        <p:nvGrpSpPr>
          <p:cNvPr id="60" name="Groupe 59">
            <a:extLst>
              <a:ext uri="{FF2B5EF4-FFF2-40B4-BE49-F238E27FC236}">
                <a16:creationId xmlns:a16="http://schemas.microsoft.com/office/drawing/2014/main" id="{49BDADE5-F220-4F89-8FF8-3582088EF9A6}"/>
              </a:ext>
            </a:extLst>
          </p:cNvPr>
          <p:cNvGrpSpPr>
            <a:grpSpLocks noChangeAspect="1"/>
          </p:cNvGrpSpPr>
          <p:nvPr/>
        </p:nvGrpSpPr>
        <p:grpSpPr>
          <a:xfrm>
            <a:off x="89900" y="904598"/>
            <a:ext cx="3494014" cy="3092334"/>
            <a:chOff x="35810" y="1533307"/>
            <a:chExt cx="3494014" cy="3092334"/>
          </a:xfrm>
        </p:grpSpPr>
        <p:pic>
          <p:nvPicPr>
            <p:cNvPr id="3" name="Image 2">
              <a:extLst>
                <a:ext uri="{FF2B5EF4-FFF2-40B4-BE49-F238E27FC236}">
                  <a16:creationId xmlns:a16="http://schemas.microsoft.com/office/drawing/2014/main" id="{AE80ABAC-EF1C-4F63-90BF-C475076FACD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02986" y="1533307"/>
              <a:ext cx="3183215" cy="2951041"/>
            </a:xfrm>
            <a:prstGeom prst="rect">
              <a:avLst/>
            </a:prstGeom>
          </p:spPr>
        </p:pic>
        <p:sp>
          <p:nvSpPr>
            <p:cNvPr id="17" name="ZoneTexte 16">
              <a:extLst>
                <a:ext uri="{FF2B5EF4-FFF2-40B4-BE49-F238E27FC236}">
                  <a16:creationId xmlns:a16="http://schemas.microsoft.com/office/drawing/2014/main" id="{A31CEA42-7EF4-4C79-8A11-8AFE975D01D9}"/>
                </a:ext>
              </a:extLst>
            </p:cNvPr>
            <p:cNvSpPr txBox="1"/>
            <p:nvPr/>
          </p:nvSpPr>
          <p:spPr>
            <a:xfrm>
              <a:off x="359978" y="1999292"/>
              <a:ext cx="529066" cy="24851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FEB</a:t>
              </a:r>
            </a:p>
          </p:txBody>
        </p:sp>
        <p:cxnSp>
          <p:nvCxnSpPr>
            <p:cNvPr id="20" name="Connecteur droit avec flèche 19">
              <a:extLst>
                <a:ext uri="{FF2B5EF4-FFF2-40B4-BE49-F238E27FC236}">
                  <a16:creationId xmlns:a16="http://schemas.microsoft.com/office/drawing/2014/main" id="{1167D897-C19B-4C6B-966B-4BF2CF9CB89F}"/>
                </a:ext>
              </a:extLst>
            </p:cNvPr>
            <p:cNvCxnSpPr>
              <a:cxnSpLocks/>
              <a:stCxn id="17" idx="2"/>
            </p:cNvCxnSpPr>
            <p:nvPr/>
          </p:nvCxnSpPr>
          <p:spPr>
            <a:xfrm>
              <a:off x="624511" y="2247804"/>
              <a:ext cx="535055" cy="20914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9770F022-C0C1-4224-9130-2EF1B0A5DE45}"/>
                </a:ext>
              </a:extLst>
            </p:cNvPr>
            <p:cNvSpPr txBox="1"/>
            <p:nvPr/>
          </p:nvSpPr>
          <p:spPr>
            <a:xfrm>
              <a:off x="2624658" y="2046229"/>
              <a:ext cx="462075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D1B</a:t>
              </a:r>
            </a:p>
          </p:txBody>
        </p:sp>
        <p:cxnSp>
          <p:nvCxnSpPr>
            <p:cNvPr id="23" name="Connecteur droit avec flèche 22">
              <a:extLst>
                <a:ext uri="{FF2B5EF4-FFF2-40B4-BE49-F238E27FC236}">
                  <a16:creationId xmlns:a16="http://schemas.microsoft.com/office/drawing/2014/main" id="{25C3926D-5D84-41AF-A431-A1CDB6E508AE}"/>
                </a:ext>
              </a:extLst>
            </p:cNvPr>
            <p:cNvCxnSpPr>
              <a:cxnSpLocks/>
              <a:stCxn id="21" idx="1"/>
            </p:cNvCxnSpPr>
            <p:nvPr/>
          </p:nvCxnSpPr>
          <p:spPr>
            <a:xfrm flipH="1">
              <a:off x="1880293" y="2177034"/>
              <a:ext cx="744365" cy="22990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Connecteur droit avec flèche 27">
              <a:extLst>
                <a:ext uri="{FF2B5EF4-FFF2-40B4-BE49-F238E27FC236}">
                  <a16:creationId xmlns:a16="http://schemas.microsoft.com/office/drawing/2014/main" id="{6E45DF8B-9185-4087-9746-A94E4BEB9566}"/>
                </a:ext>
              </a:extLst>
            </p:cNvPr>
            <p:cNvCxnSpPr>
              <a:cxnSpLocks/>
              <a:stCxn id="68" idx="1"/>
            </p:cNvCxnSpPr>
            <p:nvPr/>
          </p:nvCxnSpPr>
          <p:spPr>
            <a:xfrm flipH="1">
              <a:off x="1983019" y="2497699"/>
              <a:ext cx="707298" cy="18805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Connecteur droit avec flèche 32">
              <a:extLst>
                <a:ext uri="{FF2B5EF4-FFF2-40B4-BE49-F238E27FC236}">
                  <a16:creationId xmlns:a16="http://schemas.microsoft.com/office/drawing/2014/main" id="{C056F2AE-6FAE-42F3-9878-E52A2D393EAF}"/>
                </a:ext>
              </a:extLst>
            </p:cNvPr>
            <p:cNvCxnSpPr>
              <a:cxnSpLocks/>
              <a:stCxn id="17" idx="2"/>
            </p:cNvCxnSpPr>
            <p:nvPr/>
          </p:nvCxnSpPr>
          <p:spPr>
            <a:xfrm>
              <a:off x="624511" y="2247804"/>
              <a:ext cx="583186" cy="81749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ZoneTexte 37">
              <a:extLst>
                <a:ext uri="{FF2B5EF4-FFF2-40B4-BE49-F238E27FC236}">
                  <a16:creationId xmlns:a16="http://schemas.microsoft.com/office/drawing/2014/main" id="{F0504AB4-312A-419E-A043-F6AA80736C14}"/>
                </a:ext>
              </a:extLst>
            </p:cNvPr>
            <p:cNvSpPr txBox="1"/>
            <p:nvPr/>
          </p:nvSpPr>
          <p:spPr>
            <a:xfrm>
              <a:off x="2582982" y="3875892"/>
              <a:ext cx="657472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D2A</a:t>
              </a:r>
            </a:p>
          </p:txBody>
        </p:sp>
        <p:cxnSp>
          <p:nvCxnSpPr>
            <p:cNvPr id="39" name="Connecteur droit avec flèche 38">
              <a:extLst>
                <a:ext uri="{FF2B5EF4-FFF2-40B4-BE49-F238E27FC236}">
                  <a16:creationId xmlns:a16="http://schemas.microsoft.com/office/drawing/2014/main" id="{53165576-759D-4D38-8540-B836319FBB36}"/>
                </a:ext>
              </a:extLst>
            </p:cNvPr>
            <p:cNvCxnSpPr>
              <a:cxnSpLocks/>
              <a:stCxn id="38" idx="1"/>
            </p:cNvCxnSpPr>
            <p:nvPr/>
          </p:nvCxnSpPr>
          <p:spPr>
            <a:xfrm flipH="1" flipV="1">
              <a:off x="1803828" y="3776790"/>
              <a:ext cx="779154" cy="22990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ZoneTexte 30">
              <a:extLst>
                <a:ext uri="{FF2B5EF4-FFF2-40B4-BE49-F238E27FC236}">
                  <a16:creationId xmlns:a16="http://schemas.microsoft.com/office/drawing/2014/main" id="{D0270C62-C4A5-4E91-AEB9-0C798567B9A8}"/>
                </a:ext>
              </a:extLst>
            </p:cNvPr>
            <p:cNvSpPr txBox="1"/>
            <p:nvPr/>
          </p:nvSpPr>
          <p:spPr>
            <a:xfrm>
              <a:off x="2655433" y="2625257"/>
              <a:ext cx="770585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D2B</a:t>
              </a:r>
            </a:p>
          </p:txBody>
        </p:sp>
        <p:cxnSp>
          <p:nvCxnSpPr>
            <p:cNvPr id="32" name="Connecteur droit avec flèche 31">
              <a:extLst>
                <a:ext uri="{FF2B5EF4-FFF2-40B4-BE49-F238E27FC236}">
                  <a16:creationId xmlns:a16="http://schemas.microsoft.com/office/drawing/2014/main" id="{1251C331-78AA-4A41-80B7-FE3BB9BA46DB}"/>
                </a:ext>
              </a:extLst>
            </p:cNvPr>
            <p:cNvCxnSpPr>
              <a:cxnSpLocks/>
              <a:stCxn id="31" idx="2"/>
            </p:cNvCxnSpPr>
            <p:nvPr/>
          </p:nvCxnSpPr>
          <p:spPr>
            <a:xfrm flipH="1">
              <a:off x="2651624" y="2886867"/>
              <a:ext cx="389102" cy="36278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ZoneTexte 33">
              <a:extLst>
                <a:ext uri="{FF2B5EF4-FFF2-40B4-BE49-F238E27FC236}">
                  <a16:creationId xmlns:a16="http://schemas.microsoft.com/office/drawing/2014/main" id="{C28A103B-A917-4EF2-AA1D-75EAA955BFDD}"/>
                </a:ext>
              </a:extLst>
            </p:cNvPr>
            <p:cNvSpPr txBox="1"/>
            <p:nvPr/>
          </p:nvSpPr>
          <p:spPr>
            <a:xfrm>
              <a:off x="35810" y="2667204"/>
              <a:ext cx="770585" cy="413069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 Backend</a:t>
              </a:r>
            </a:p>
          </p:txBody>
        </p:sp>
        <p:cxnSp>
          <p:nvCxnSpPr>
            <p:cNvPr id="35" name="Connecteur droit avec flèche 34">
              <a:extLst>
                <a:ext uri="{FF2B5EF4-FFF2-40B4-BE49-F238E27FC236}">
                  <a16:creationId xmlns:a16="http://schemas.microsoft.com/office/drawing/2014/main" id="{5B787714-C809-4AEB-9E39-998B34D3E9DA}"/>
                </a:ext>
              </a:extLst>
            </p:cNvPr>
            <p:cNvCxnSpPr>
              <a:cxnSpLocks/>
              <a:stCxn id="34" idx="2"/>
            </p:cNvCxnSpPr>
            <p:nvPr/>
          </p:nvCxnSpPr>
          <p:spPr>
            <a:xfrm>
              <a:off x="421103" y="3080273"/>
              <a:ext cx="315497" cy="33875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ZoneTexte 35">
              <a:extLst>
                <a:ext uri="{FF2B5EF4-FFF2-40B4-BE49-F238E27FC236}">
                  <a16:creationId xmlns:a16="http://schemas.microsoft.com/office/drawing/2014/main" id="{3F8898D0-61E1-4F2D-8429-508AD8D31632}"/>
                </a:ext>
              </a:extLst>
            </p:cNvPr>
            <p:cNvSpPr txBox="1"/>
            <p:nvPr/>
          </p:nvSpPr>
          <p:spPr>
            <a:xfrm>
              <a:off x="2320465" y="4194754"/>
              <a:ext cx="1209359" cy="430887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Cartes d’alimentation</a:t>
              </a:r>
            </a:p>
          </p:txBody>
        </p:sp>
        <p:cxnSp>
          <p:nvCxnSpPr>
            <p:cNvPr id="40" name="Connecteur droit avec flèche 39">
              <a:extLst>
                <a:ext uri="{FF2B5EF4-FFF2-40B4-BE49-F238E27FC236}">
                  <a16:creationId xmlns:a16="http://schemas.microsoft.com/office/drawing/2014/main" id="{5F9DFDA7-F4DE-4D7F-9F8D-93925602B137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880293" y="4311748"/>
              <a:ext cx="424632" cy="11144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ZoneTexte 67">
              <a:extLst>
                <a:ext uri="{FF2B5EF4-FFF2-40B4-BE49-F238E27FC236}">
                  <a16:creationId xmlns:a16="http://schemas.microsoft.com/office/drawing/2014/main" id="{E7529881-599B-4CE4-A0CF-67BF1DB38FCD}"/>
                </a:ext>
              </a:extLst>
            </p:cNvPr>
            <p:cNvSpPr txBox="1"/>
            <p:nvPr/>
          </p:nvSpPr>
          <p:spPr>
            <a:xfrm>
              <a:off x="2690317" y="2366894"/>
              <a:ext cx="497084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D1A</a:t>
              </a:r>
            </a:p>
          </p:txBody>
        </p:sp>
      </p:grpSp>
      <p:pic>
        <p:nvPicPr>
          <p:cNvPr id="80" name="Image 79">
            <a:extLst>
              <a:ext uri="{FF2B5EF4-FFF2-40B4-BE49-F238E27FC236}">
                <a16:creationId xmlns:a16="http://schemas.microsoft.com/office/drawing/2014/main" id="{862B8475-D0A1-4444-A654-89717B2914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89157" y="4091820"/>
            <a:ext cx="1687443" cy="1526884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ADA1C17A-ABBF-4FE3-9F06-61C3C1DE4E90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51555" y="3880080"/>
            <a:ext cx="1490568" cy="1678850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FB22F53-A4E2-45D9-9439-000B619BAD81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53057" y="4050435"/>
            <a:ext cx="1585121" cy="156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8115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17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c) COMCUBE BALLON Timmins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648000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2020 – 2023 : COMCUBE BALLON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3C4818AB-F64E-4501-85C4-83906EE67B5B}"/>
              </a:ext>
            </a:extLst>
          </p:cNvPr>
          <p:cNvSpPr txBox="1"/>
          <p:nvPr/>
        </p:nvSpPr>
        <p:spPr>
          <a:xfrm>
            <a:off x="0" y="1097635"/>
            <a:ext cx="632579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Environ 11 h de données gamma dans la stratosphère, à une altitude maximum de 37 km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Suivi de 60 paramètres de contrôle par télémétrie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Mesures avec les cristaux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Pistes d’amélioration :</a:t>
            </a:r>
          </a:p>
          <a:p>
            <a:pPr marL="538163" lvl="1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Elévation constante de la température avec l’exposition au soleil </a:t>
            </a:r>
          </a:p>
          <a:p>
            <a:pPr marL="982663" lvl="2" indent="-285750">
              <a:buFont typeface="Wingdings" panose="05000000000000000000" pitchFamily="2" charset="2"/>
              <a:buChar char="è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  <a:sym typeface="Wingdings" panose="05000000000000000000" pitchFamily="2" charset="2"/>
              </a:rPr>
              <a:t>Meilleure isolation thermique</a:t>
            </a:r>
          </a:p>
          <a:p>
            <a:pPr marL="1290638" lvl="2" indent="-285750">
              <a:buFont typeface="Wingdings" panose="05000000000000000000" pitchFamily="2" charset="2"/>
              <a:buChar char="è"/>
            </a:pPr>
            <a:endParaRPr lang="fr-FR" sz="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538163" lvl="1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DSSDS très bruités -&gt; Très grande sensibilité des détecteurs Silicium aux bruits donc nécessité de :</a:t>
            </a:r>
          </a:p>
          <a:p>
            <a:pPr marL="720725" lvl="2" indent="0"/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  <a:sym typeface="Wingdings" panose="05000000000000000000" pitchFamily="2" charset="2"/>
              </a:rPr>
              <a:t> 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un blindage adéquate</a:t>
            </a:r>
          </a:p>
          <a:p>
            <a:pPr marL="720725" lvl="2" indent="0"/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  <a:sym typeface="Wingdings" panose="05000000000000000000" pitchFamily="2" charset="2"/>
              </a:rPr>
              <a:t></a:t>
            </a: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 d’avoir une alimentation HT de qualité</a:t>
            </a:r>
          </a:p>
        </p:txBody>
      </p:sp>
      <p:pic>
        <p:nvPicPr>
          <p:cNvPr id="12" name="Google Shape;379;p47" descr="A metal structure with a few objects&#10;&#10;Description automatically generated with medium confidence">
            <a:extLst>
              <a:ext uri="{FF2B5EF4-FFF2-40B4-BE49-F238E27FC236}">
                <a16:creationId xmlns:a16="http://schemas.microsoft.com/office/drawing/2014/main" id="{34D4394E-2C32-4D6B-A587-4F76EA0E568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05398" y="747306"/>
            <a:ext cx="1913979" cy="28666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Google Shape;382;p47">
            <a:extLst>
              <a:ext uri="{FF2B5EF4-FFF2-40B4-BE49-F238E27FC236}">
                <a16:creationId xmlns:a16="http://schemas.microsoft.com/office/drawing/2014/main" id="{B7AE4387-CDB7-4EFE-B456-182AFEC94F4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25798" y="724901"/>
            <a:ext cx="2241080" cy="28643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6" name="Grouper 2">
            <a:extLst>
              <a:ext uri="{FF2B5EF4-FFF2-40B4-BE49-F238E27FC236}">
                <a16:creationId xmlns:a16="http://schemas.microsoft.com/office/drawing/2014/main" id="{39B616DD-6674-44DC-BCB5-30928F3E2ED3}"/>
              </a:ext>
            </a:extLst>
          </p:cNvPr>
          <p:cNvGrpSpPr>
            <a:grpSpLocks noChangeAspect="1"/>
          </p:cNvGrpSpPr>
          <p:nvPr/>
        </p:nvGrpSpPr>
        <p:grpSpPr>
          <a:xfrm>
            <a:off x="6272606" y="3713297"/>
            <a:ext cx="4281413" cy="1565664"/>
            <a:chOff x="1930004" y="803045"/>
            <a:chExt cx="8496944" cy="4412147"/>
          </a:xfrm>
        </p:grpSpPr>
        <p:pic>
          <p:nvPicPr>
            <p:cNvPr id="17" name="Image 16" descr="Screenshot_20231013_165101 - copie.png">
              <a:extLst>
                <a:ext uri="{FF2B5EF4-FFF2-40B4-BE49-F238E27FC236}">
                  <a16:creationId xmlns:a16="http://schemas.microsoft.com/office/drawing/2014/main" id="{29EC378C-4978-48A4-BBF9-DCAD457B94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30004" y="803045"/>
              <a:ext cx="8496944" cy="4412147"/>
            </a:xfrm>
            <a:prstGeom prst="rect">
              <a:avLst/>
            </a:prstGeom>
          </p:spPr>
        </p:pic>
        <p:grpSp>
          <p:nvGrpSpPr>
            <p:cNvPr id="20" name="Grouper 9">
              <a:extLst>
                <a:ext uri="{FF2B5EF4-FFF2-40B4-BE49-F238E27FC236}">
                  <a16:creationId xmlns:a16="http://schemas.microsoft.com/office/drawing/2014/main" id="{6C5B2E79-D481-4E8B-AFBD-BEC20D36D0B9}"/>
                </a:ext>
              </a:extLst>
            </p:cNvPr>
            <p:cNvGrpSpPr/>
            <p:nvPr/>
          </p:nvGrpSpPr>
          <p:grpSpPr>
            <a:xfrm>
              <a:off x="5490708" y="1821568"/>
              <a:ext cx="4699886" cy="1980029"/>
              <a:chOff x="3861933" y="2140944"/>
              <a:chExt cx="4699886" cy="1980029"/>
            </a:xfrm>
          </p:grpSpPr>
          <p:sp>
            <p:nvSpPr>
              <p:cNvPr id="21" name="ZoneTexte 20">
                <a:extLst>
                  <a:ext uri="{FF2B5EF4-FFF2-40B4-BE49-F238E27FC236}">
                    <a16:creationId xmlns:a16="http://schemas.microsoft.com/office/drawing/2014/main" id="{D0B418FD-8FE9-49C9-A3A4-2266CBF2C204}"/>
                  </a:ext>
                </a:extLst>
              </p:cNvPr>
              <p:cNvSpPr txBox="1"/>
              <p:nvPr/>
            </p:nvSpPr>
            <p:spPr>
              <a:xfrm>
                <a:off x="3861933" y="2140944"/>
                <a:ext cx="4699886" cy="8673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b="1" dirty="0">
                    <a:solidFill>
                      <a:srgbClr val="FFFFFF"/>
                    </a:solidFill>
                  </a:rPr>
                  <a:t>Maximum de Pfotzer</a:t>
                </a:r>
              </a:p>
            </p:txBody>
          </p:sp>
          <p:cxnSp>
            <p:nvCxnSpPr>
              <p:cNvPr id="23" name="Connecteur droit avec flèche 22">
                <a:extLst>
                  <a:ext uri="{FF2B5EF4-FFF2-40B4-BE49-F238E27FC236}">
                    <a16:creationId xmlns:a16="http://schemas.microsoft.com/office/drawing/2014/main" id="{2A9A3E66-26D4-470E-8C68-753E10947AC7}"/>
                  </a:ext>
                </a:extLst>
              </p:cNvPr>
              <p:cNvCxnSpPr/>
              <p:nvPr/>
            </p:nvCxnSpPr>
            <p:spPr>
              <a:xfrm flipH="1">
                <a:off x="5480215" y="3093344"/>
                <a:ext cx="234785" cy="116856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tailEnd type="arrow" w="sm" len="sm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Ellipse 23">
                <a:extLst>
                  <a:ext uri="{FF2B5EF4-FFF2-40B4-BE49-F238E27FC236}">
                    <a16:creationId xmlns:a16="http://schemas.microsoft.com/office/drawing/2014/main" id="{48A58F2D-29DF-43BD-A62A-D0DE16CD752F}"/>
                  </a:ext>
                </a:extLst>
              </p:cNvPr>
              <p:cNvSpPr/>
              <p:nvPr/>
            </p:nvSpPr>
            <p:spPr>
              <a:xfrm>
                <a:off x="5055915" y="3223703"/>
                <a:ext cx="561768" cy="89140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25" name="Ellipse 24">
                <a:extLst>
                  <a:ext uri="{FF2B5EF4-FFF2-40B4-BE49-F238E27FC236}">
                    <a16:creationId xmlns:a16="http://schemas.microsoft.com/office/drawing/2014/main" id="{F66EF9BD-6DB4-4F6A-8817-F625A9DEAE0B}"/>
                  </a:ext>
                </a:extLst>
              </p:cNvPr>
              <p:cNvSpPr/>
              <p:nvPr/>
            </p:nvSpPr>
            <p:spPr>
              <a:xfrm>
                <a:off x="7183838" y="3229571"/>
                <a:ext cx="561768" cy="89140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cxnSp>
            <p:nvCxnSpPr>
              <p:cNvPr id="26" name="Connecteur droit avec flèche 25">
                <a:extLst>
                  <a:ext uri="{FF2B5EF4-FFF2-40B4-BE49-F238E27FC236}">
                    <a16:creationId xmlns:a16="http://schemas.microsoft.com/office/drawing/2014/main" id="{37095D0B-69E9-46D1-9331-F8D597C11514}"/>
                  </a:ext>
                </a:extLst>
              </p:cNvPr>
              <p:cNvCxnSpPr/>
              <p:nvPr/>
            </p:nvCxnSpPr>
            <p:spPr>
              <a:xfrm>
                <a:off x="7090833" y="3093344"/>
                <a:ext cx="213770" cy="152895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tailEnd type="arrow" w="sm" len="sm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7" name="Image 26" descr="IMG_0162.jpg">
            <a:extLst>
              <a:ext uri="{FF2B5EF4-FFF2-40B4-BE49-F238E27FC236}">
                <a16:creationId xmlns:a16="http://schemas.microsoft.com/office/drawing/2014/main" id="{7FC9DD65-7AFE-4425-B7AD-F044CE9315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081" y="4483373"/>
            <a:ext cx="1216414" cy="1100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7088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18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c) COMCUBE BALLON Transat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747306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2024 : COMCUBE BALLON TRANSAT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3C4818AB-F64E-4501-85C4-83906EE67B5B}"/>
              </a:ext>
            </a:extLst>
          </p:cNvPr>
          <p:cNvSpPr txBox="1"/>
          <p:nvPr/>
        </p:nvSpPr>
        <p:spPr>
          <a:xfrm>
            <a:off x="0" y="1277284"/>
            <a:ext cx="975777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Même 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Mêmes détecteurs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787400" lvl="1" indent="-285750">
              <a:buFont typeface="Wingdings" panose="05000000000000000000" pitchFamily="2" charset="2"/>
              <a:buChar char="Ø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Améliorer le détecteur testé à Timmins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787400" lvl="1" indent="-285750">
              <a:buFont typeface="Wingdings" panose="05000000000000000000" pitchFamily="2" charset="2"/>
              <a:buChar char="Ø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Réaliser des mesures sur plusieurs jours pour faire des mesures de polarimétrie </a:t>
            </a:r>
          </a:p>
          <a:p>
            <a:pPr marL="787400" lvl="1" indent="-285750">
              <a:buFont typeface="Wingdings" panose="05000000000000000000" pitchFamily="2" charset="2"/>
              <a:buChar char="Ø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787400" lvl="1" indent="-285750">
              <a:buFont typeface="Wingdings" panose="05000000000000000000" pitchFamily="2" charset="2"/>
              <a:buChar char="Ø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787400" lvl="1" indent="-285750">
              <a:buFont typeface="Wingdings" panose="05000000000000000000" pitchFamily="2" charset="2"/>
              <a:buChar char="Ø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787400" lvl="1" indent="-285750">
              <a:buFont typeface="Wingdings" panose="05000000000000000000" pitchFamily="2" charset="2"/>
              <a:buChar char="Ø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pPr lvl="1" indent="0"/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 		Lancement: Kiruna, Suède / Atterrissage: Nunavut, Canada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pic>
        <p:nvPicPr>
          <p:cNvPr id="11" name="Image 10" descr="Logo_CNES_2017_triangulaire_bleu.png">
            <a:extLst>
              <a:ext uri="{FF2B5EF4-FFF2-40B4-BE49-F238E27FC236}">
                <a16:creationId xmlns:a16="http://schemas.microsoft.com/office/drawing/2014/main" id="{316152A9-63F8-4012-B965-1796C5656CF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 rot="184472">
            <a:off x="9854608" y="4797792"/>
            <a:ext cx="855945" cy="720080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87BC6314-C09E-482E-848A-05120EF541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2354" y="2085493"/>
            <a:ext cx="760453" cy="764954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64F0F46F-657A-48A5-B8ED-0CE8A707DB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73002" y="832318"/>
            <a:ext cx="819156" cy="790313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06667DFF-5AA0-4E0A-91EE-E02EB589BE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828"/>
          <a:stretch/>
        </p:blipFill>
        <p:spPr bwMode="auto">
          <a:xfrm>
            <a:off x="10029256" y="3574373"/>
            <a:ext cx="506649" cy="764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DDAEFE0A-1A65-4A53-A217-A304345CFFA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859"/>
          <a:stretch/>
        </p:blipFill>
        <p:spPr>
          <a:xfrm>
            <a:off x="7957875" y="3372368"/>
            <a:ext cx="1618273" cy="2261460"/>
          </a:xfrm>
          <a:prstGeom prst="rect">
            <a:avLst/>
          </a:prstGeom>
        </p:spPr>
      </p:pic>
      <p:pic>
        <p:nvPicPr>
          <p:cNvPr id="15" name="Google Shape;378;p47" descr="A person standing on a metal structure&#10;&#10;Description automatically generated">
            <a:extLst>
              <a:ext uri="{FF2B5EF4-FFF2-40B4-BE49-F238E27FC236}">
                <a16:creationId xmlns:a16="http://schemas.microsoft.com/office/drawing/2014/main" id="{BF2CFCD7-8A08-497C-A7AD-535EE3CA050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-115730" y="3695188"/>
            <a:ext cx="2261459" cy="16960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16706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19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c) COMCUBE BALLON Transat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747306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2024 : COMCUBE BALLON TRANSAT</a:t>
            </a:r>
          </a:p>
        </p:txBody>
      </p:sp>
      <p:grpSp>
        <p:nvGrpSpPr>
          <p:cNvPr id="35" name="Groupe 34">
            <a:extLst>
              <a:ext uri="{FF2B5EF4-FFF2-40B4-BE49-F238E27FC236}">
                <a16:creationId xmlns:a16="http://schemas.microsoft.com/office/drawing/2014/main" id="{4FEE86C1-8280-4067-AFF4-7919447ED98A}"/>
              </a:ext>
            </a:extLst>
          </p:cNvPr>
          <p:cNvGrpSpPr>
            <a:grpSpLocks noChangeAspect="1"/>
          </p:cNvGrpSpPr>
          <p:nvPr/>
        </p:nvGrpSpPr>
        <p:grpSpPr>
          <a:xfrm>
            <a:off x="20242" y="1881126"/>
            <a:ext cx="3938535" cy="3655698"/>
            <a:chOff x="699457" y="1361825"/>
            <a:chExt cx="4255991" cy="3950357"/>
          </a:xfrm>
        </p:grpSpPr>
        <p:pic>
          <p:nvPicPr>
            <p:cNvPr id="3" name="Image 2">
              <a:extLst>
                <a:ext uri="{FF2B5EF4-FFF2-40B4-BE49-F238E27FC236}">
                  <a16:creationId xmlns:a16="http://schemas.microsoft.com/office/drawing/2014/main" id="{F1A207BA-C1A3-43AE-B107-2AE8FAEB92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932317" y="1903839"/>
              <a:ext cx="3942246" cy="3408343"/>
            </a:xfrm>
            <a:prstGeom prst="rect">
              <a:avLst/>
            </a:prstGeom>
          </p:spPr>
        </p:pic>
        <p:sp>
          <p:nvSpPr>
            <p:cNvPr id="13" name="ZoneTexte 12">
              <a:extLst>
                <a:ext uri="{FF2B5EF4-FFF2-40B4-BE49-F238E27FC236}">
                  <a16:creationId xmlns:a16="http://schemas.microsoft.com/office/drawing/2014/main" id="{70B7860D-8E2B-47C4-8BC7-E7443C47B916}"/>
                </a:ext>
              </a:extLst>
            </p:cNvPr>
            <p:cNvSpPr txBox="1"/>
            <p:nvPr/>
          </p:nvSpPr>
          <p:spPr>
            <a:xfrm>
              <a:off x="1805068" y="1603065"/>
              <a:ext cx="529066" cy="24851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FEB</a:t>
              </a:r>
            </a:p>
          </p:txBody>
        </p:sp>
        <p:cxnSp>
          <p:nvCxnSpPr>
            <p:cNvPr id="14" name="Connecteur droit avec flèche 13">
              <a:extLst>
                <a:ext uri="{FF2B5EF4-FFF2-40B4-BE49-F238E27FC236}">
                  <a16:creationId xmlns:a16="http://schemas.microsoft.com/office/drawing/2014/main" id="{21D3918C-738F-4EC7-A005-DAB708E8EB88}"/>
                </a:ext>
              </a:extLst>
            </p:cNvPr>
            <p:cNvCxnSpPr>
              <a:cxnSpLocks/>
              <a:stCxn id="13" idx="2"/>
            </p:cNvCxnSpPr>
            <p:nvPr/>
          </p:nvCxnSpPr>
          <p:spPr>
            <a:xfrm>
              <a:off x="2069601" y="1851577"/>
              <a:ext cx="584965" cy="68072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ZoneTexte 14">
              <a:extLst>
                <a:ext uri="{FF2B5EF4-FFF2-40B4-BE49-F238E27FC236}">
                  <a16:creationId xmlns:a16="http://schemas.microsoft.com/office/drawing/2014/main" id="{177EDFAD-A5A6-4345-8751-98823D1233D5}"/>
                </a:ext>
              </a:extLst>
            </p:cNvPr>
            <p:cNvSpPr txBox="1"/>
            <p:nvPr/>
          </p:nvSpPr>
          <p:spPr>
            <a:xfrm>
              <a:off x="2823962" y="1361825"/>
              <a:ext cx="905877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D1A &amp; D1B</a:t>
              </a:r>
            </a:p>
          </p:txBody>
        </p:sp>
        <p:cxnSp>
          <p:nvCxnSpPr>
            <p:cNvPr id="16" name="Connecteur droit avec flèche 15">
              <a:extLst>
                <a:ext uri="{FF2B5EF4-FFF2-40B4-BE49-F238E27FC236}">
                  <a16:creationId xmlns:a16="http://schemas.microsoft.com/office/drawing/2014/main" id="{20144427-9C83-4E6A-89EC-074CB99A00FB}"/>
                </a:ext>
              </a:extLst>
            </p:cNvPr>
            <p:cNvCxnSpPr>
              <a:cxnSpLocks/>
              <a:stCxn id="15" idx="2"/>
            </p:cNvCxnSpPr>
            <p:nvPr/>
          </p:nvCxnSpPr>
          <p:spPr>
            <a:xfrm flipH="1">
              <a:off x="2905575" y="1623435"/>
              <a:ext cx="371326" cy="60981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Connecteur droit avec flèche 16">
              <a:extLst>
                <a:ext uri="{FF2B5EF4-FFF2-40B4-BE49-F238E27FC236}">
                  <a16:creationId xmlns:a16="http://schemas.microsoft.com/office/drawing/2014/main" id="{A158F96C-E4A2-4EA3-8BE0-F7C2B6D0CFD7}"/>
                </a:ext>
              </a:extLst>
            </p:cNvPr>
            <p:cNvCxnSpPr>
              <a:cxnSpLocks/>
              <a:stCxn id="15" idx="2"/>
            </p:cNvCxnSpPr>
            <p:nvPr/>
          </p:nvCxnSpPr>
          <p:spPr>
            <a:xfrm flipH="1">
              <a:off x="3144394" y="1623435"/>
              <a:ext cx="132507" cy="60981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Connecteur droit avec flèche 19">
              <a:extLst>
                <a:ext uri="{FF2B5EF4-FFF2-40B4-BE49-F238E27FC236}">
                  <a16:creationId xmlns:a16="http://schemas.microsoft.com/office/drawing/2014/main" id="{CE330329-58FF-4DB6-A515-6DA2E7036D5B}"/>
                </a:ext>
              </a:extLst>
            </p:cNvPr>
            <p:cNvCxnSpPr>
              <a:cxnSpLocks/>
              <a:stCxn id="13" idx="2"/>
            </p:cNvCxnSpPr>
            <p:nvPr/>
          </p:nvCxnSpPr>
          <p:spPr>
            <a:xfrm>
              <a:off x="2069601" y="1851577"/>
              <a:ext cx="584965" cy="133067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4A1F5F39-82E9-4057-841D-6797A451FBAD}"/>
                </a:ext>
              </a:extLst>
            </p:cNvPr>
            <p:cNvSpPr txBox="1"/>
            <p:nvPr/>
          </p:nvSpPr>
          <p:spPr>
            <a:xfrm>
              <a:off x="4031063" y="2564963"/>
              <a:ext cx="657472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D2A</a:t>
              </a:r>
            </a:p>
          </p:txBody>
        </p:sp>
        <p:cxnSp>
          <p:nvCxnSpPr>
            <p:cNvPr id="23" name="Connecteur droit avec flèche 22">
              <a:extLst>
                <a:ext uri="{FF2B5EF4-FFF2-40B4-BE49-F238E27FC236}">
                  <a16:creationId xmlns:a16="http://schemas.microsoft.com/office/drawing/2014/main" id="{A34D225A-F2E7-4E69-835A-E08EEA771AF8}"/>
                </a:ext>
              </a:extLst>
            </p:cNvPr>
            <p:cNvCxnSpPr>
              <a:cxnSpLocks/>
              <a:stCxn id="21" idx="1"/>
            </p:cNvCxnSpPr>
            <p:nvPr/>
          </p:nvCxnSpPr>
          <p:spPr>
            <a:xfrm flipH="1" flipV="1">
              <a:off x="3478527" y="2666096"/>
              <a:ext cx="552536" cy="2967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ZoneTexte 23">
              <a:extLst>
                <a:ext uri="{FF2B5EF4-FFF2-40B4-BE49-F238E27FC236}">
                  <a16:creationId xmlns:a16="http://schemas.microsoft.com/office/drawing/2014/main" id="{BED5DFC9-502F-4A4D-87DB-5629E4AC85B5}"/>
                </a:ext>
              </a:extLst>
            </p:cNvPr>
            <p:cNvSpPr txBox="1"/>
            <p:nvPr/>
          </p:nvSpPr>
          <p:spPr>
            <a:xfrm>
              <a:off x="4105912" y="2168998"/>
              <a:ext cx="770585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D2B</a:t>
              </a:r>
            </a:p>
          </p:txBody>
        </p:sp>
        <p:cxnSp>
          <p:nvCxnSpPr>
            <p:cNvPr id="25" name="Connecteur droit avec flèche 24">
              <a:extLst>
                <a:ext uri="{FF2B5EF4-FFF2-40B4-BE49-F238E27FC236}">
                  <a16:creationId xmlns:a16="http://schemas.microsoft.com/office/drawing/2014/main" id="{56BDAF69-0E7B-4914-9A80-6BCD9BFF33EB}"/>
                </a:ext>
              </a:extLst>
            </p:cNvPr>
            <p:cNvCxnSpPr>
              <a:cxnSpLocks/>
              <a:stCxn id="24" idx="1"/>
            </p:cNvCxnSpPr>
            <p:nvPr/>
          </p:nvCxnSpPr>
          <p:spPr>
            <a:xfrm flipH="1">
              <a:off x="3616466" y="2299803"/>
              <a:ext cx="489446" cy="14973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ZoneTexte 25">
              <a:extLst>
                <a:ext uri="{FF2B5EF4-FFF2-40B4-BE49-F238E27FC236}">
                  <a16:creationId xmlns:a16="http://schemas.microsoft.com/office/drawing/2014/main" id="{761F1141-139A-4443-87F6-02A63D587723}"/>
                </a:ext>
              </a:extLst>
            </p:cNvPr>
            <p:cNvSpPr txBox="1"/>
            <p:nvPr/>
          </p:nvSpPr>
          <p:spPr>
            <a:xfrm>
              <a:off x="699457" y="1820177"/>
              <a:ext cx="770585" cy="413069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 Backend</a:t>
              </a:r>
            </a:p>
          </p:txBody>
        </p:sp>
        <p:cxnSp>
          <p:nvCxnSpPr>
            <p:cNvPr id="27" name="Connecteur droit avec flèche 26">
              <a:extLst>
                <a:ext uri="{FF2B5EF4-FFF2-40B4-BE49-F238E27FC236}">
                  <a16:creationId xmlns:a16="http://schemas.microsoft.com/office/drawing/2014/main" id="{E1D38EF6-AFCC-4768-A4C5-08771BCC623C}"/>
                </a:ext>
              </a:extLst>
            </p:cNvPr>
            <p:cNvCxnSpPr>
              <a:cxnSpLocks/>
            </p:cNvCxnSpPr>
            <p:nvPr/>
          </p:nvCxnSpPr>
          <p:spPr>
            <a:xfrm>
              <a:off x="1494301" y="2004646"/>
              <a:ext cx="367661" cy="56046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B313F628-49DB-4503-963A-E05B1A489AE4}"/>
                </a:ext>
              </a:extLst>
            </p:cNvPr>
            <p:cNvSpPr txBox="1"/>
            <p:nvPr/>
          </p:nvSpPr>
          <p:spPr>
            <a:xfrm>
              <a:off x="3921931" y="3712074"/>
              <a:ext cx="1033517" cy="2616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Carte </a:t>
              </a:r>
              <a:r>
                <a:rPr lang="fr-FR" sz="1100" b="1" dirty="0" err="1">
                  <a:solidFill>
                    <a:srgbClr val="00294B"/>
                  </a:solidFill>
                  <a:latin typeface="+mn-lt"/>
                  <a:cs typeface="+mn-cs"/>
                </a:rPr>
                <a:t>SoM</a:t>
              </a:r>
              <a:endParaRPr lang="fr-FR" sz="1100" b="1" dirty="0">
                <a:solidFill>
                  <a:srgbClr val="00294B"/>
                </a:solidFill>
                <a:latin typeface="+mn-lt"/>
                <a:cs typeface="+mn-cs"/>
              </a:endParaRPr>
            </a:p>
          </p:txBody>
        </p:sp>
        <p:cxnSp>
          <p:nvCxnSpPr>
            <p:cNvPr id="29" name="Connecteur droit avec flèche 28">
              <a:extLst>
                <a:ext uri="{FF2B5EF4-FFF2-40B4-BE49-F238E27FC236}">
                  <a16:creationId xmlns:a16="http://schemas.microsoft.com/office/drawing/2014/main" id="{712FC778-A4CB-47DD-AB16-1197B2BBCF4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729839" y="3842879"/>
              <a:ext cx="192094" cy="13080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ZoneTexte 31">
              <a:extLst>
                <a:ext uri="{FF2B5EF4-FFF2-40B4-BE49-F238E27FC236}">
                  <a16:creationId xmlns:a16="http://schemas.microsoft.com/office/drawing/2014/main" id="{978E030F-5804-4FED-9250-F1DE071CA57A}"/>
                </a:ext>
              </a:extLst>
            </p:cNvPr>
            <p:cNvSpPr txBox="1"/>
            <p:nvPr/>
          </p:nvSpPr>
          <p:spPr>
            <a:xfrm>
              <a:off x="3847441" y="3233128"/>
              <a:ext cx="770585" cy="430887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Boitier en cuivre</a:t>
              </a:r>
            </a:p>
          </p:txBody>
        </p:sp>
        <p:cxnSp>
          <p:nvCxnSpPr>
            <p:cNvPr id="33" name="Connecteur droit avec flèche 32">
              <a:extLst>
                <a:ext uri="{FF2B5EF4-FFF2-40B4-BE49-F238E27FC236}">
                  <a16:creationId xmlns:a16="http://schemas.microsoft.com/office/drawing/2014/main" id="{94636DFC-31FA-4C8B-83A4-FD5AD6BA6E41}"/>
                </a:ext>
              </a:extLst>
            </p:cNvPr>
            <p:cNvCxnSpPr>
              <a:cxnSpLocks/>
              <a:stCxn id="32" idx="1"/>
            </p:cNvCxnSpPr>
            <p:nvPr/>
          </p:nvCxnSpPr>
          <p:spPr>
            <a:xfrm flipH="1">
              <a:off x="3395908" y="3448572"/>
              <a:ext cx="451533" cy="10772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7" name="Image 36">
            <a:extLst>
              <a:ext uri="{FF2B5EF4-FFF2-40B4-BE49-F238E27FC236}">
                <a16:creationId xmlns:a16="http://schemas.microsoft.com/office/drawing/2014/main" id="{415F15EB-8069-4481-B602-8898F39F10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765" r="4742" b="4557"/>
          <a:stretch/>
        </p:blipFill>
        <p:spPr>
          <a:xfrm>
            <a:off x="4838561" y="668496"/>
            <a:ext cx="2828867" cy="2038307"/>
          </a:xfrm>
          <a:prstGeom prst="rect">
            <a:avLst/>
          </a:prstGeom>
        </p:spPr>
      </p:pic>
      <p:pic>
        <p:nvPicPr>
          <p:cNvPr id="39" name="Image 38">
            <a:extLst>
              <a:ext uri="{FF2B5EF4-FFF2-40B4-BE49-F238E27FC236}">
                <a16:creationId xmlns:a16="http://schemas.microsoft.com/office/drawing/2014/main" id="{CD0E8F3F-3C8F-4031-94E9-F250CDD4CF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0366" y="1112831"/>
            <a:ext cx="2609025" cy="4223592"/>
          </a:xfrm>
          <a:prstGeom prst="rect">
            <a:avLst/>
          </a:prstGeom>
        </p:spPr>
      </p:pic>
      <p:pic>
        <p:nvPicPr>
          <p:cNvPr id="43" name="Image 42">
            <a:extLst>
              <a:ext uri="{FF2B5EF4-FFF2-40B4-BE49-F238E27FC236}">
                <a16:creationId xmlns:a16="http://schemas.microsoft.com/office/drawing/2014/main" id="{DA378F25-A65F-4C1B-8D5D-98CBD194DE3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890" t="14215" r="9222" b="52353"/>
          <a:stretch/>
        </p:blipFill>
        <p:spPr>
          <a:xfrm>
            <a:off x="4648217" y="2833489"/>
            <a:ext cx="2411616" cy="1550417"/>
          </a:xfrm>
          <a:prstGeom prst="rect">
            <a:avLst/>
          </a:prstGeom>
        </p:spPr>
      </p:pic>
      <p:pic>
        <p:nvPicPr>
          <p:cNvPr id="41" name="Image 40">
            <a:extLst>
              <a:ext uri="{FF2B5EF4-FFF2-40B4-BE49-F238E27FC236}">
                <a16:creationId xmlns:a16="http://schemas.microsoft.com/office/drawing/2014/main" id="{8A7E0FD7-61A7-472B-B695-A09F1D398C5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606" b="23062"/>
          <a:stretch/>
        </p:blipFill>
        <p:spPr>
          <a:xfrm>
            <a:off x="6144267" y="4023684"/>
            <a:ext cx="1735068" cy="1602416"/>
          </a:xfrm>
          <a:prstGeom prst="rect">
            <a:avLst/>
          </a:prstGeom>
        </p:spPr>
      </p:pic>
      <p:sp>
        <p:nvSpPr>
          <p:cNvPr id="44" name="ZoneTexte 43">
            <a:extLst>
              <a:ext uri="{FF2B5EF4-FFF2-40B4-BE49-F238E27FC236}">
                <a16:creationId xmlns:a16="http://schemas.microsoft.com/office/drawing/2014/main" id="{F4D188BD-EEB5-43CB-919A-43F2449B21E3}"/>
              </a:ext>
            </a:extLst>
          </p:cNvPr>
          <p:cNvSpPr txBox="1"/>
          <p:nvPr/>
        </p:nvSpPr>
        <p:spPr>
          <a:xfrm>
            <a:off x="7047398" y="701359"/>
            <a:ext cx="1179345" cy="43088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fr-FR" sz="1100" b="1" dirty="0">
                <a:solidFill>
                  <a:srgbClr val="00294B"/>
                </a:solidFill>
                <a:latin typeface="+mn-lt"/>
                <a:cs typeface="+mn-cs"/>
              </a:rPr>
              <a:t>Boîte isolant thermique</a:t>
            </a:r>
          </a:p>
        </p:txBody>
      </p:sp>
      <p:cxnSp>
        <p:nvCxnSpPr>
          <p:cNvPr id="45" name="Connecteur droit avec flèche 44">
            <a:extLst>
              <a:ext uri="{FF2B5EF4-FFF2-40B4-BE49-F238E27FC236}">
                <a16:creationId xmlns:a16="http://schemas.microsoft.com/office/drawing/2014/main" id="{324C960D-0682-4D01-B121-5B3FBC0A2CE2}"/>
              </a:ext>
            </a:extLst>
          </p:cNvPr>
          <p:cNvCxnSpPr>
            <a:cxnSpLocks/>
            <a:stCxn id="44" idx="1"/>
          </p:cNvCxnSpPr>
          <p:nvPr/>
        </p:nvCxnSpPr>
        <p:spPr>
          <a:xfrm flipH="1">
            <a:off x="6635750" y="916803"/>
            <a:ext cx="411648" cy="215443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ZoneTexte 48">
            <a:extLst>
              <a:ext uri="{FF2B5EF4-FFF2-40B4-BE49-F238E27FC236}">
                <a16:creationId xmlns:a16="http://schemas.microsoft.com/office/drawing/2014/main" id="{7180BCBE-D7A2-47F3-845B-719B7D2EDD2B}"/>
              </a:ext>
            </a:extLst>
          </p:cNvPr>
          <p:cNvSpPr txBox="1"/>
          <p:nvPr/>
        </p:nvSpPr>
        <p:spPr>
          <a:xfrm>
            <a:off x="6941021" y="2339259"/>
            <a:ext cx="1179345" cy="43088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fr-FR" sz="1100" b="1" dirty="0">
                <a:solidFill>
                  <a:srgbClr val="00294B"/>
                </a:solidFill>
                <a:latin typeface="+mn-lt"/>
                <a:cs typeface="+mn-cs"/>
              </a:rPr>
              <a:t>Boîte isolant thermique</a:t>
            </a:r>
          </a:p>
        </p:txBody>
      </p:sp>
      <p:cxnSp>
        <p:nvCxnSpPr>
          <p:cNvPr id="50" name="Connecteur droit avec flèche 49">
            <a:extLst>
              <a:ext uri="{FF2B5EF4-FFF2-40B4-BE49-F238E27FC236}">
                <a16:creationId xmlns:a16="http://schemas.microsoft.com/office/drawing/2014/main" id="{046E84FB-C569-445E-8774-7E96A497CD9E}"/>
              </a:ext>
            </a:extLst>
          </p:cNvPr>
          <p:cNvCxnSpPr>
            <a:cxnSpLocks/>
            <a:stCxn id="49" idx="2"/>
          </p:cNvCxnSpPr>
          <p:nvPr/>
        </p:nvCxnSpPr>
        <p:spPr>
          <a:xfrm flipH="1">
            <a:off x="6144270" y="2770146"/>
            <a:ext cx="1386424" cy="58254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Connecteur droit avec flèche 58">
            <a:extLst>
              <a:ext uri="{FF2B5EF4-FFF2-40B4-BE49-F238E27FC236}">
                <a16:creationId xmlns:a16="http://schemas.microsoft.com/office/drawing/2014/main" id="{A542C70A-B36E-4737-9B3B-92337A3883E1}"/>
              </a:ext>
            </a:extLst>
          </p:cNvPr>
          <p:cNvCxnSpPr>
            <a:cxnSpLocks/>
            <a:stCxn id="49" idx="2"/>
          </p:cNvCxnSpPr>
          <p:nvPr/>
        </p:nvCxnSpPr>
        <p:spPr>
          <a:xfrm flipH="1">
            <a:off x="6837482" y="2770146"/>
            <a:ext cx="693212" cy="145649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Image 11">
            <a:extLst>
              <a:ext uri="{FF2B5EF4-FFF2-40B4-BE49-F238E27FC236}">
                <a16:creationId xmlns:a16="http://schemas.microsoft.com/office/drawing/2014/main" id="{931CA80E-662D-46DE-84AC-6302972C5E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8805" y="1092409"/>
            <a:ext cx="1712901" cy="154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7948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20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44" y="149425"/>
            <a:ext cx="6408092" cy="43204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fr-FR" dirty="0"/>
              <a:t>c) COMCUBE BALLON Transat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BFAE901C-26DA-4B99-BDA7-316FDF91D3B9}"/>
              </a:ext>
            </a:extLst>
          </p:cNvPr>
          <p:cNvSpPr txBox="1"/>
          <p:nvPr/>
        </p:nvSpPr>
        <p:spPr>
          <a:xfrm>
            <a:off x="0" y="747306"/>
            <a:ext cx="10434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2024 : COMCUBE BALLON TRANSAT</a:t>
            </a:r>
          </a:p>
        </p:txBody>
      </p:sp>
      <p:pic>
        <p:nvPicPr>
          <p:cNvPr id="29" name="Google Shape;380;p47" descr="A close-up of a machine&#10;&#10;Description automatically generated">
            <a:extLst>
              <a:ext uri="{FF2B5EF4-FFF2-40B4-BE49-F238E27FC236}">
                <a16:creationId xmlns:a16="http://schemas.microsoft.com/office/drawing/2014/main" id="{852D222F-51F0-4D3B-9674-85D4862FB47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0212" y="799618"/>
            <a:ext cx="1914895" cy="240453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" name="Grouper 11">
            <a:extLst>
              <a:ext uri="{FF2B5EF4-FFF2-40B4-BE49-F238E27FC236}">
                <a16:creationId xmlns:a16="http://schemas.microsoft.com/office/drawing/2014/main" id="{465D02AD-3C3E-4B8B-8984-E7AE4B4BE016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51072" y="3494408"/>
            <a:ext cx="4491872" cy="1846659"/>
            <a:chOff x="2708894" y="792871"/>
            <a:chExt cx="7718053" cy="3172977"/>
          </a:xfrm>
        </p:grpSpPr>
        <p:pic>
          <p:nvPicPr>
            <p:cNvPr id="13" name="Image 12" descr="COMCUBE_Transat_Trajectoire.pdf">
              <a:extLst>
                <a:ext uri="{FF2B5EF4-FFF2-40B4-BE49-F238E27FC236}">
                  <a16:creationId xmlns:a16="http://schemas.microsoft.com/office/drawing/2014/main" id="{59641B7C-BA2C-4AE8-BCF0-E4E17D34AE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2708894" y="792871"/>
              <a:ext cx="7718053" cy="3172977"/>
            </a:xfrm>
            <a:prstGeom prst="rect">
              <a:avLst/>
            </a:prstGeom>
          </p:spPr>
        </p:pic>
        <p:pic>
          <p:nvPicPr>
            <p:cNvPr id="14" name="Image 13" descr="position-marker_39550.png">
              <a:extLst>
                <a:ext uri="{FF2B5EF4-FFF2-40B4-BE49-F238E27FC236}">
                  <a16:creationId xmlns:a16="http://schemas.microsoft.com/office/drawing/2014/main" id="{831826C8-9C53-438C-A559-2E16A2152B7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5029200" y="2077200"/>
              <a:ext cx="243805" cy="243805"/>
            </a:xfrm>
            <a:prstGeom prst="rect">
              <a:avLst/>
            </a:prstGeom>
          </p:spPr>
        </p:pic>
        <p:sp>
          <p:nvSpPr>
            <p:cNvPr id="15" name="ZoneTexte 17">
              <a:extLst>
                <a:ext uri="{FF2B5EF4-FFF2-40B4-BE49-F238E27FC236}">
                  <a16:creationId xmlns:a16="http://schemas.microsoft.com/office/drawing/2014/main" id="{BF51BF3D-E493-4B7B-9F10-4A72C679360F}"/>
                </a:ext>
              </a:extLst>
            </p:cNvPr>
            <p:cNvSpPr txBox="1"/>
            <p:nvPr/>
          </p:nvSpPr>
          <p:spPr bwMode="auto">
            <a:xfrm>
              <a:off x="5098355" y="1877616"/>
              <a:ext cx="12113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fr-FR"/>
              </a:defPPr>
              <a:lvl1pPr algn="l" defTabSz="1004888">
                <a:spcBef>
                  <a:spcPts val="0"/>
                </a:spcBef>
                <a:spcAft>
                  <a:spcPts val="0"/>
                </a:spcAft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501650" indent="-44450" algn="l" defTabSz="1004888">
                <a:spcBef>
                  <a:spcPts val="0"/>
                </a:spcBef>
                <a:spcAft>
                  <a:spcPts val="0"/>
                </a:spcAft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1004888" indent="-90488" algn="l" defTabSz="1004888">
                <a:spcBef>
                  <a:spcPts val="0"/>
                </a:spcBef>
                <a:spcAft>
                  <a:spcPts val="0"/>
                </a:spcAft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508125" indent="-136525" algn="l" defTabSz="1004888">
                <a:spcBef>
                  <a:spcPts val="0"/>
                </a:spcBef>
                <a:spcAft>
                  <a:spcPts val="0"/>
                </a:spcAft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2009775" indent="-180975" algn="l" defTabSz="1004888">
                <a:spcBef>
                  <a:spcPts val="0"/>
                </a:spcBef>
                <a:spcAft>
                  <a:spcPts val="0"/>
                </a:spcAft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>
                <a:defRPr sz="20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defRPr/>
              </a:pPr>
              <a:r>
                <a:rPr lang="en-GB" sz="1200" dirty="0"/>
                <a:t>Kangerlussuaq</a:t>
              </a:r>
              <a:endParaRPr dirty="0"/>
            </a:p>
          </p:txBody>
        </p:sp>
      </p:grpSp>
      <p:sp>
        <p:nvSpPr>
          <p:cNvPr id="16" name="ZoneTexte 15">
            <a:extLst>
              <a:ext uri="{FF2B5EF4-FFF2-40B4-BE49-F238E27FC236}">
                <a16:creationId xmlns:a16="http://schemas.microsoft.com/office/drawing/2014/main" id="{B4B9FDDC-8953-425C-99E5-6E9A89108749}"/>
              </a:ext>
            </a:extLst>
          </p:cNvPr>
          <p:cNvSpPr txBox="1"/>
          <p:nvPr/>
        </p:nvSpPr>
        <p:spPr>
          <a:xfrm>
            <a:off x="201813" y="1337906"/>
            <a:ext cx="557287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dirty="0">
                <a:solidFill>
                  <a:srgbClr val="00294B"/>
                </a:solidFill>
                <a:latin typeface="+mn-lt"/>
                <a:cs typeface="+mn-cs"/>
              </a:rPr>
              <a:t>L</a:t>
            </a:r>
            <a:r>
              <a:rPr lang="fr-FR" sz="1400" dirty="0">
                <a:solidFill>
                  <a:srgbClr val="00294B"/>
                </a:solidFill>
                <a:latin typeface="+mn-lt"/>
                <a:cs typeface="+mn-cs"/>
              </a:rPr>
              <a:t>ogiciel de vol COMCUBE optimisé pour suivre plus de 60 paramètres de fonctionnement (état, température, pression, position, tension et courant des détecteurs, taux de comptage…)</a:t>
            </a:r>
          </a:p>
          <a:p>
            <a:endParaRPr lang="fr-FR" sz="14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00294B"/>
                </a:solidFill>
                <a:latin typeface="+mn-lt"/>
                <a:cs typeface="+mn-cs"/>
              </a:rPr>
              <a:t>Module auxiliaire embarqué pour le prétraitement, le stockage et la récupération des données</a:t>
            </a:r>
          </a:p>
          <a:p>
            <a:endParaRPr lang="fr-FR" sz="14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400" dirty="0">
                <a:solidFill>
                  <a:srgbClr val="00294B"/>
                </a:solidFill>
                <a:latin typeface="+mn-lt"/>
                <a:cs typeface="+mn-cs"/>
              </a:rPr>
              <a:t>Mesure de signaux astrophysiques venant du </a:t>
            </a:r>
            <a:r>
              <a:rPr lang="fr-FR" sz="1400" b="1" dirty="0">
                <a:solidFill>
                  <a:srgbClr val="00294B"/>
                </a:solidFill>
                <a:latin typeface="+mn-lt"/>
                <a:cs typeface="+mn-cs"/>
              </a:rPr>
              <a:t>Pulsar du Crabe</a:t>
            </a: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CC13F4CD-9F74-4EB1-9FF4-F5C66BD9217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5925" y="3473810"/>
            <a:ext cx="3403919" cy="2145435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C3F97AC3-3228-49A7-9A50-BF030C9E3C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0191" y="799617"/>
            <a:ext cx="2411741" cy="241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777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Espace réservé de la date 6">
            <a:extLst>
              <a:ext uri="{FF2B5EF4-FFF2-40B4-BE49-F238E27FC236}">
                <a16:creationId xmlns:a16="http://schemas.microsoft.com/office/drawing/2014/main" id="{39FB3808-8430-4674-B38E-9349E736F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/>
              <a:t>17/06/2026</a:t>
            </a:r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21</a:t>
            </a:fld>
            <a:endParaRPr lang="fr-FR" dirty="0"/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fr-FR" dirty="0"/>
              <a:t>COMCUBE-S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221F9C81-ADA2-4F07-87A4-F5BD5FCC4143}"/>
              </a:ext>
            </a:extLst>
          </p:cNvPr>
          <p:cNvGrpSpPr>
            <a:grpSpLocks noChangeAspect="1"/>
          </p:cNvGrpSpPr>
          <p:nvPr/>
        </p:nvGrpSpPr>
        <p:grpSpPr>
          <a:xfrm>
            <a:off x="1592781" y="1081183"/>
            <a:ext cx="7714057" cy="4327013"/>
            <a:chOff x="1783457" y="1008522"/>
            <a:chExt cx="7587213" cy="4255863"/>
          </a:xfrm>
        </p:grpSpPr>
        <p:pic>
          <p:nvPicPr>
            <p:cNvPr id="26" name="Google Shape;304;p40">
              <a:extLst>
                <a:ext uri="{FF2B5EF4-FFF2-40B4-BE49-F238E27FC236}">
                  <a16:creationId xmlns:a16="http://schemas.microsoft.com/office/drawing/2014/main" id="{56FA634E-3F75-4276-9E1B-B38201A2015F}"/>
                </a:ext>
              </a:extLst>
            </p:cNvPr>
            <p:cNvPicPr/>
            <p:nvPr/>
          </p:nvPicPr>
          <p:blipFill>
            <a:blip r:embed="rId2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1783457" y="1008522"/>
              <a:ext cx="7565979" cy="4255863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27" name="Google Shape;305;p40">
              <a:extLst>
                <a:ext uri="{FF2B5EF4-FFF2-40B4-BE49-F238E27FC236}">
                  <a16:creationId xmlns:a16="http://schemas.microsoft.com/office/drawing/2014/main" id="{A7854939-05AC-4393-83EC-C5E1FCBBA15C}"/>
                </a:ext>
              </a:extLst>
            </p:cNvPr>
            <p:cNvCxnSpPr/>
            <p:nvPr/>
          </p:nvCxnSpPr>
          <p:spPr bwMode="auto">
            <a:xfrm rot="10800000" flipH="1">
              <a:off x="5788725" y="2972411"/>
              <a:ext cx="185431" cy="107982"/>
            </a:xfrm>
            <a:prstGeom prst="straightConnector1">
              <a:avLst/>
            </a:prstGeom>
            <a:noFill/>
            <a:ln w="22225" cap="flat" cmpd="sng">
              <a:solidFill>
                <a:schemeClr val="lt1"/>
              </a:solidFill>
              <a:prstDash val="solid"/>
              <a:round/>
              <a:headEnd type="none" w="sm" len="sm"/>
              <a:tailEnd type="triangle" w="med" len="med"/>
            </a:ln>
          </p:spPr>
        </p:cxnSp>
        <p:cxnSp>
          <p:nvCxnSpPr>
            <p:cNvPr id="28" name="Google Shape;306;p40">
              <a:extLst>
                <a:ext uri="{FF2B5EF4-FFF2-40B4-BE49-F238E27FC236}">
                  <a16:creationId xmlns:a16="http://schemas.microsoft.com/office/drawing/2014/main" id="{89715ED9-1F41-414F-85A3-1291D389BB49}"/>
                </a:ext>
              </a:extLst>
            </p:cNvPr>
            <p:cNvCxnSpPr/>
            <p:nvPr/>
          </p:nvCxnSpPr>
          <p:spPr bwMode="auto">
            <a:xfrm rot="10800000">
              <a:off x="5779844" y="2793611"/>
              <a:ext cx="3724" cy="297633"/>
            </a:xfrm>
            <a:prstGeom prst="straightConnector1">
              <a:avLst/>
            </a:prstGeom>
            <a:noFill/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triangle" w="med" len="med"/>
            </a:ln>
          </p:spPr>
        </p:cxnSp>
        <p:sp>
          <p:nvSpPr>
            <p:cNvPr id="29" name="Google Shape;307;p40">
              <a:extLst>
                <a:ext uri="{FF2B5EF4-FFF2-40B4-BE49-F238E27FC236}">
                  <a16:creationId xmlns:a16="http://schemas.microsoft.com/office/drawing/2014/main" id="{AA2E2C38-A7EA-47AC-9B03-B62417F6FD3E}"/>
                </a:ext>
              </a:extLst>
            </p:cNvPr>
            <p:cNvSpPr txBox="1"/>
            <p:nvPr/>
          </p:nvSpPr>
          <p:spPr bwMode="auto">
            <a:xfrm>
              <a:off x="5910711" y="2717824"/>
              <a:ext cx="252206" cy="2546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000000"/>
                </a:buClr>
                <a:buSzPts val="1400"/>
                <a:defRPr/>
              </a:pPr>
              <a:r>
                <a:rPr lang="en-GB" sz="1850" b="1" dirty="0">
                  <a:solidFill>
                    <a:schemeClr val="lt1"/>
                  </a:solidFill>
                  <a:latin typeface="Arial"/>
                  <a:ea typeface="Arial"/>
                  <a:cs typeface="Arial"/>
                </a:rPr>
                <a:t>E</a:t>
              </a:r>
              <a:endParaRPr sz="1850" dirty="0">
                <a:solidFill>
                  <a:schemeClr val="lt1"/>
                </a:solidFill>
                <a:latin typeface="Arial"/>
                <a:ea typeface="Arial"/>
                <a:cs typeface="Arial"/>
              </a:endParaRPr>
            </a:p>
          </p:txBody>
        </p:sp>
        <p:sp>
          <p:nvSpPr>
            <p:cNvPr id="30" name="Google Shape;308;p40">
              <a:extLst>
                <a:ext uri="{FF2B5EF4-FFF2-40B4-BE49-F238E27FC236}">
                  <a16:creationId xmlns:a16="http://schemas.microsoft.com/office/drawing/2014/main" id="{C8B74C93-C67C-4B26-B807-704D2D07A17A}"/>
                </a:ext>
              </a:extLst>
            </p:cNvPr>
            <p:cNvSpPr txBox="1"/>
            <p:nvPr/>
          </p:nvSpPr>
          <p:spPr bwMode="auto">
            <a:xfrm>
              <a:off x="5714036" y="2558963"/>
              <a:ext cx="260150" cy="2546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60933" rIns="121900" bIns="60933" anchor="t" anchorCtr="0">
              <a:spAutoFit/>
            </a:bodyPr>
            <a:lstStyle/>
            <a:p>
              <a:pPr>
                <a:buClr>
                  <a:srgbClr val="000000"/>
                </a:buClr>
                <a:buSzPts val="1400"/>
                <a:defRPr/>
              </a:pPr>
              <a:r>
                <a:rPr lang="en-GB" sz="1850" b="1" dirty="0">
                  <a:solidFill>
                    <a:schemeClr val="lt1"/>
                  </a:solidFill>
                  <a:latin typeface="Arial"/>
                  <a:ea typeface="Arial"/>
                  <a:cs typeface="Arial"/>
                </a:rPr>
                <a:t>B</a:t>
              </a:r>
              <a:endParaRPr sz="1850" dirty="0">
                <a:solidFill>
                  <a:schemeClr val="lt1"/>
                </a:solidFill>
                <a:latin typeface="Arial"/>
                <a:ea typeface="Arial"/>
                <a:cs typeface="Arial"/>
              </a:endParaRPr>
            </a:p>
          </p:txBody>
        </p:sp>
        <p:sp>
          <p:nvSpPr>
            <p:cNvPr id="31" name="Google Shape;309;p40">
              <a:extLst>
                <a:ext uri="{FF2B5EF4-FFF2-40B4-BE49-F238E27FC236}">
                  <a16:creationId xmlns:a16="http://schemas.microsoft.com/office/drawing/2014/main" id="{C36030AA-F22C-470A-B2BA-600244FC3AF2}"/>
                </a:ext>
              </a:extLst>
            </p:cNvPr>
            <p:cNvSpPr/>
            <p:nvPr/>
          </p:nvSpPr>
          <p:spPr bwMode="auto">
            <a:xfrm rot="17213624">
              <a:off x="4534431" y="1482858"/>
              <a:ext cx="63354" cy="2502935"/>
            </a:xfrm>
            <a:custGeom>
              <a:avLst/>
              <a:gdLst/>
              <a:ahLst/>
              <a:cxnLst/>
              <a:rect l="l" t="t" r="r" b="b"/>
              <a:pathLst>
                <a:path w="217071" h="1060450" extrusionOk="0">
                  <a:moveTo>
                    <a:pt x="4346" y="0"/>
                  </a:moveTo>
                  <a:cubicBezTo>
                    <a:pt x="108856" y="13494"/>
                    <a:pt x="213367" y="26988"/>
                    <a:pt x="213896" y="44450"/>
                  </a:cubicBezTo>
                  <a:cubicBezTo>
                    <a:pt x="214425" y="61912"/>
                    <a:pt x="7521" y="87313"/>
                    <a:pt x="7521" y="104775"/>
                  </a:cubicBezTo>
                  <a:cubicBezTo>
                    <a:pt x="7521" y="122237"/>
                    <a:pt x="213896" y="133879"/>
                    <a:pt x="213896" y="149225"/>
                  </a:cubicBezTo>
                  <a:cubicBezTo>
                    <a:pt x="213896" y="164571"/>
                    <a:pt x="7521" y="181504"/>
                    <a:pt x="7521" y="196850"/>
                  </a:cubicBezTo>
                  <a:cubicBezTo>
                    <a:pt x="7521" y="212196"/>
                    <a:pt x="213896" y="227542"/>
                    <a:pt x="213896" y="241300"/>
                  </a:cubicBezTo>
                  <a:cubicBezTo>
                    <a:pt x="213896" y="255058"/>
                    <a:pt x="6992" y="265642"/>
                    <a:pt x="7521" y="279400"/>
                  </a:cubicBezTo>
                  <a:cubicBezTo>
                    <a:pt x="8050" y="293158"/>
                    <a:pt x="217071" y="309563"/>
                    <a:pt x="217071" y="323850"/>
                  </a:cubicBezTo>
                  <a:cubicBezTo>
                    <a:pt x="217071" y="338137"/>
                    <a:pt x="9108" y="350308"/>
                    <a:pt x="7521" y="365125"/>
                  </a:cubicBezTo>
                  <a:cubicBezTo>
                    <a:pt x="5934" y="379942"/>
                    <a:pt x="208075" y="398992"/>
                    <a:pt x="207546" y="412750"/>
                  </a:cubicBezTo>
                  <a:cubicBezTo>
                    <a:pt x="207017" y="426508"/>
                    <a:pt x="3288" y="434446"/>
                    <a:pt x="4346" y="447675"/>
                  </a:cubicBezTo>
                  <a:cubicBezTo>
                    <a:pt x="5404" y="460904"/>
                    <a:pt x="213896" y="479425"/>
                    <a:pt x="213896" y="492125"/>
                  </a:cubicBezTo>
                  <a:cubicBezTo>
                    <a:pt x="213896" y="504825"/>
                    <a:pt x="4875" y="511175"/>
                    <a:pt x="4346" y="523875"/>
                  </a:cubicBezTo>
                  <a:cubicBezTo>
                    <a:pt x="3817" y="536575"/>
                    <a:pt x="211250" y="555096"/>
                    <a:pt x="210721" y="568325"/>
                  </a:cubicBezTo>
                  <a:cubicBezTo>
                    <a:pt x="210192" y="581554"/>
                    <a:pt x="642" y="590550"/>
                    <a:pt x="1171" y="603250"/>
                  </a:cubicBezTo>
                  <a:cubicBezTo>
                    <a:pt x="1700" y="615950"/>
                    <a:pt x="213896" y="629179"/>
                    <a:pt x="213896" y="644525"/>
                  </a:cubicBezTo>
                  <a:cubicBezTo>
                    <a:pt x="213896" y="659871"/>
                    <a:pt x="1700" y="679979"/>
                    <a:pt x="1171" y="695325"/>
                  </a:cubicBezTo>
                  <a:cubicBezTo>
                    <a:pt x="642" y="710671"/>
                    <a:pt x="210721" y="721783"/>
                    <a:pt x="210721" y="736600"/>
                  </a:cubicBezTo>
                  <a:cubicBezTo>
                    <a:pt x="210721" y="751417"/>
                    <a:pt x="113" y="768879"/>
                    <a:pt x="1171" y="784225"/>
                  </a:cubicBezTo>
                  <a:cubicBezTo>
                    <a:pt x="2229" y="799571"/>
                    <a:pt x="217071" y="813858"/>
                    <a:pt x="217071" y="828675"/>
                  </a:cubicBezTo>
                  <a:cubicBezTo>
                    <a:pt x="217071" y="843492"/>
                    <a:pt x="15459" y="857779"/>
                    <a:pt x="1171" y="873125"/>
                  </a:cubicBezTo>
                  <a:cubicBezTo>
                    <a:pt x="-13117" y="888471"/>
                    <a:pt x="107534" y="889529"/>
                    <a:pt x="131346" y="920750"/>
                  </a:cubicBezTo>
                  <a:cubicBezTo>
                    <a:pt x="155158" y="951971"/>
                    <a:pt x="144046" y="1060450"/>
                    <a:pt x="144046" y="1060450"/>
                  </a:cubicBezTo>
                </a:path>
              </a:pathLst>
            </a:custGeom>
            <a:noFill/>
            <a:ln w="25400" cap="flat" cmpd="sng">
              <a:solidFill>
                <a:srgbClr val="FF6600">
                  <a:alpha val="8941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60933" rIns="121900" bIns="60933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400"/>
                <a:defRPr/>
              </a:pPr>
              <a:endParaRPr sz="1850" dirty="0">
                <a:solidFill>
                  <a:schemeClr val="dk1"/>
                </a:solidFill>
                <a:latin typeface="Arial"/>
                <a:ea typeface="Arial"/>
                <a:cs typeface="Arial"/>
              </a:endParaRPr>
            </a:p>
          </p:txBody>
        </p:sp>
        <p:pic>
          <p:nvPicPr>
            <p:cNvPr id="32" name="Google Shape;311;p40" descr="A black and white logo&#10;&#10;Description automatically generated">
              <a:extLst>
                <a:ext uri="{FF2B5EF4-FFF2-40B4-BE49-F238E27FC236}">
                  <a16:creationId xmlns:a16="http://schemas.microsoft.com/office/drawing/2014/main" id="{035B15D6-DB74-4317-8D93-2F63EFD9ED0E}"/>
                </a:ext>
              </a:extLst>
            </p:cNvPr>
            <p:cNvPicPr/>
            <p:nvPr/>
          </p:nvPicPr>
          <p:blipFill>
            <a:blip r:embed="rId3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2088003" y="3615300"/>
              <a:ext cx="531848" cy="69614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4" name="Google Shape;312;p40">
              <a:extLst>
                <a:ext uri="{FF2B5EF4-FFF2-40B4-BE49-F238E27FC236}">
                  <a16:creationId xmlns:a16="http://schemas.microsoft.com/office/drawing/2014/main" id="{F8BDC336-BEA3-4F50-AF70-F5C35BD24C9D}"/>
                </a:ext>
              </a:extLst>
            </p:cNvPr>
            <p:cNvPicPr/>
            <p:nvPr/>
          </p:nvPicPr>
          <p:blipFill>
            <a:blip r:embed="rId4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2701405" y="3734313"/>
              <a:ext cx="458117" cy="45811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5" name="Google Shape;313;p40" descr="A logo with white lines and dots&#10;&#10;Description automatically generated">
              <a:extLst>
                <a:ext uri="{FF2B5EF4-FFF2-40B4-BE49-F238E27FC236}">
                  <a16:creationId xmlns:a16="http://schemas.microsoft.com/office/drawing/2014/main" id="{12E6AAD0-5E66-401D-95EE-EE3A5F1D7134}"/>
                </a:ext>
              </a:extLst>
            </p:cNvPr>
            <p:cNvPicPr/>
            <p:nvPr/>
          </p:nvPicPr>
          <p:blipFill>
            <a:blip r:embed="rId5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3304122" y="3776675"/>
              <a:ext cx="663648" cy="37339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" name="Google Shape;314;p40">
              <a:extLst>
                <a:ext uri="{FF2B5EF4-FFF2-40B4-BE49-F238E27FC236}">
                  <a16:creationId xmlns:a16="http://schemas.microsoft.com/office/drawing/2014/main" id="{B9347CCF-87B7-4E38-941B-A7D774C1B4AD}"/>
                </a:ext>
              </a:extLst>
            </p:cNvPr>
            <p:cNvPicPr/>
            <p:nvPr/>
          </p:nvPicPr>
          <p:blipFill>
            <a:blip r:embed="rId6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4112370" y="3734313"/>
              <a:ext cx="458117" cy="45811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7" name="Google Shape;315;p40">
              <a:extLst>
                <a:ext uri="{FF2B5EF4-FFF2-40B4-BE49-F238E27FC236}">
                  <a16:creationId xmlns:a16="http://schemas.microsoft.com/office/drawing/2014/main" id="{2985E164-2867-4B40-AC62-AFE08209326B}"/>
                </a:ext>
              </a:extLst>
            </p:cNvPr>
            <p:cNvPicPr/>
            <p:nvPr/>
          </p:nvPicPr>
          <p:blipFill>
            <a:blip r:embed="rId7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4715084" y="3734324"/>
              <a:ext cx="458117" cy="45809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" name="TextBox 2">
              <a:extLst>
                <a:ext uri="{FF2B5EF4-FFF2-40B4-BE49-F238E27FC236}">
                  <a16:creationId xmlns:a16="http://schemas.microsoft.com/office/drawing/2014/main" id="{4CE968C8-CD9A-40E4-ACE9-BBEFBCBA2C1B}"/>
                </a:ext>
              </a:extLst>
            </p:cNvPr>
            <p:cNvSpPr txBox="1"/>
            <p:nvPr/>
          </p:nvSpPr>
          <p:spPr bwMode="auto">
            <a:xfrm>
              <a:off x="1783458" y="4987386"/>
              <a:ext cx="758721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800"/>
                </a:spcBef>
                <a:defRPr/>
              </a:pPr>
              <a:r>
                <a:rPr lang="en-IE" sz="1200" dirty="0">
                  <a:solidFill>
                    <a:schemeClr val="bg1"/>
                  </a:solidFill>
                  <a:latin typeface="Montserrat"/>
                </a:rPr>
                <a:t>A CubeSat Swarm Mission for All-sky Gamma-ray Polarimetry</a:t>
              </a:r>
              <a:endParaRPr sz="1200" dirty="0"/>
            </a:p>
          </p:txBody>
        </p:sp>
      </p:grpSp>
      <p:sp>
        <p:nvSpPr>
          <p:cNvPr id="19" name="Espace réservé du pied de page 7">
            <a:extLst>
              <a:ext uri="{FF2B5EF4-FFF2-40B4-BE49-F238E27FC236}">
                <a16:creationId xmlns:a16="http://schemas.microsoft.com/office/drawing/2014/main" id="{181CE253-40CD-4A5C-AAAB-F033B7622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7227367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22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3"/>
            </a:pPr>
            <a:r>
              <a:rPr lang="fr-FR" dirty="0"/>
              <a:t>COMCUBE S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20BA6117-5D66-4585-9179-38D6CF365AA0}"/>
              </a:ext>
            </a:extLst>
          </p:cNvPr>
          <p:cNvSpPr txBox="1"/>
          <p:nvPr/>
        </p:nvSpPr>
        <p:spPr>
          <a:xfrm>
            <a:off x="73956" y="843037"/>
            <a:ext cx="8958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Projet de COMCUBE-S Spacecraft Swarm (Essaim de satellites COMCUBE-S)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4F02A0FC-6344-435F-B20E-CA5E425D7902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607"/>
          <a:stretch/>
        </p:blipFill>
        <p:spPr bwMode="auto">
          <a:xfrm rot="10435383">
            <a:off x="8037139" y="656549"/>
            <a:ext cx="2215240" cy="1222085"/>
          </a:xfrm>
          <a:prstGeom prst="rect">
            <a:avLst/>
          </a:prstGeom>
          <a:noFill/>
        </p:spPr>
      </p:pic>
      <p:pic>
        <p:nvPicPr>
          <p:cNvPr id="11" name="Picture 1">
            <a:extLst>
              <a:ext uri="{FF2B5EF4-FFF2-40B4-BE49-F238E27FC236}">
                <a16:creationId xmlns:a16="http://schemas.microsoft.com/office/drawing/2014/main" id="{0FB212EE-0DAB-4478-A11E-D279D2D67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8023371" y="3984223"/>
            <a:ext cx="2069635" cy="1639314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9DD4661C-E323-4C0D-91AE-D441CCD04D20}"/>
              </a:ext>
            </a:extLst>
          </p:cNvPr>
          <p:cNvSpPr txBox="1"/>
          <p:nvPr/>
        </p:nvSpPr>
        <p:spPr>
          <a:xfrm>
            <a:off x="73956" y="1461230"/>
            <a:ext cx="68072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Concept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27 CubeSats de 16U (1U=10cmx10cmx10cm)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Chaque CubeSat embarque un télescope Compton et un spectromètre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Liaisons inter satellitaires (ISL) entre CubeSats voisins</a:t>
            </a:r>
          </a:p>
          <a:p>
            <a:endParaRPr lang="fr-FR" sz="1800" dirty="0">
              <a:solidFill>
                <a:srgbClr val="00294B"/>
              </a:solidFill>
              <a:latin typeface="+mn-lt"/>
              <a:cs typeface="+mn-cs"/>
            </a:endParaRPr>
          </a:p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Avantages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Couverture de l'ensemble du ciel – aucune source ne peut être occultée par la Terre depuis l'ensemble de l'essaim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Les données combinées de tous les satellites permettent d'améliorer la détection des sursauts, la localisation et les performances polarimétriques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>
                <a:solidFill>
                  <a:srgbClr val="00294B"/>
                </a:solidFill>
                <a:latin typeface="+mn-lt"/>
                <a:cs typeface="+mn-cs"/>
              </a:rPr>
              <a:t>Les liaisons ISL permettent aux satellites d'échanger des données et d'alerter rapidement la communauté</a:t>
            </a:r>
          </a:p>
        </p:txBody>
      </p: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E5163996-5948-4FB8-B346-78D88C7ACD39}"/>
              </a:ext>
            </a:extLst>
          </p:cNvPr>
          <p:cNvGrpSpPr/>
          <p:nvPr/>
        </p:nvGrpSpPr>
        <p:grpSpPr>
          <a:xfrm>
            <a:off x="8125726" y="1727399"/>
            <a:ext cx="2819350" cy="2126240"/>
            <a:chOff x="7978676" y="1756680"/>
            <a:chExt cx="2819350" cy="2126240"/>
          </a:xfrm>
        </p:grpSpPr>
        <p:sp>
          <p:nvSpPr>
            <p:cNvPr id="14" name="TextBox 15">
              <a:extLst>
                <a:ext uri="{FF2B5EF4-FFF2-40B4-BE49-F238E27FC236}">
                  <a16:creationId xmlns:a16="http://schemas.microsoft.com/office/drawing/2014/main" id="{85D6D58D-7132-40E6-9CC6-973B8EF7308F}"/>
                </a:ext>
              </a:extLst>
            </p:cNvPr>
            <p:cNvSpPr txBox="1"/>
            <p:nvPr/>
          </p:nvSpPr>
          <p:spPr>
            <a:xfrm>
              <a:off x="9960892" y="1756680"/>
              <a:ext cx="83713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GRB</a:t>
              </a:r>
            </a:p>
          </p:txBody>
        </p:sp>
        <p:pic>
          <p:nvPicPr>
            <p:cNvPr id="15" name="Picture 8">
              <a:extLst>
                <a:ext uri="{FF2B5EF4-FFF2-40B4-BE49-F238E27FC236}">
                  <a16:creationId xmlns:a16="http://schemas.microsoft.com/office/drawing/2014/main" id="{A8950C09-2980-470E-A99E-47CA879076B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978676" y="2049718"/>
              <a:ext cx="1864926" cy="1833202"/>
            </a:xfrm>
            <a:prstGeom prst="rect">
              <a:avLst/>
            </a:prstGeom>
          </p:spPr>
        </p:pic>
        <p:cxnSp>
          <p:nvCxnSpPr>
            <p:cNvPr id="16" name="Straight Arrow Connector 11">
              <a:extLst>
                <a:ext uri="{FF2B5EF4-FFF2-40B4-BE49-F238E27FC236}">
                  <a16:creationId xmlns:a16="http://schemas.microsoft.com/office/drawing/2014/main" id="{D063B257-0106-4DE8-9C69-16F5121229D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567432" y="1903338"/>
              <a:ext cx="414180" cy="330699"/>
            </a:xfrm>
            <a:prstGeom prst="straightConnector1">
              <a:avLst/>
            </a:prstGeom>
            <a:ln w="38100">
              <a:prstDash val="dash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7" name="Arc 16">
              <a:extLst>
                <a:ext uri="{FF2B5EF4-FFF2-40B4-BE49-F238E27FC236}">
                  <a16:creationId xmlns:a16="http://schemas.microsoft.com/office/drawing/2014/main" id="{C58E18EF-5697-4C8E-B023-AEB1C2ADE286}"/>
                </a:ext>
              </a:extLst>
            </p:cNvPr>
            <p:cNvSpPr/>
            <p:nvPr/>
          </p:nvSpPr>
          <p:spPr>
            <a:xfrm>
              <a:off x="8486220" y="2105044"/>
              <a:ext cx="1426387" cy="1516296"/>
            </a:xfrm>
            <a:prstGeom prst="arc">
              <a:avLst>
                <a:gd name="adj1" fmla="val 18372127"/>
                <a:gd name="adj2" fmla="val 20715887"/>
              </a:avLst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Arc 19">
              <a:extLst>
                <a:ext uri="{FF2B5EF4-FFF2-40B4-BE49-F238E27FC236}">
                  <a16:creationId xmlns:a16="http://schemas.microsoft.com/office/drawing/2014/main" id="{57B5986C-BDE8-4AEA-B720-2F6B6A896229}"/>
                </a:ext>
              </a:extLst>
            </p:cNvPr>
            <p:cNvSpPr/>
            <p:nvPr/>
          </p:nvSpPr>
          <p:spPr>
            <a:xfrm rot="4835690" flipH="1">
              <a:off x="8349424" y="1944436"/>
              <a:ext cx="1369111" cy="1516295"/>
            </a:xfrm>
            <a:prstGeom prst="arc">
              <a:avLst>
                <a:gd name="adj1" fmla="val 18372127"/>
                <a:gd name="adj2" fmla="val 20715887"/>
              </a:avLst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ZoneTexte 19">
              <a:extLst>
                <a:ext uri="{FF2B5EF4-FFF2-40B4-BE49-F238E27FC236}">
                  <a16:creationId xmlns:a16="http://schemas.microsoft.com/office/drawing/2014/main" id="{2F4EA929-BFB2-43DE-91C8-3744511A867F}"/>
                </a:ext>
              </a:extLst>
            </p:cNvPr>
            <p:cNvSpPr txBox="1"/>
            <p:nvPr/>
          </p:nvSpPr>
          <p:spPr>
            <a:xfrm>
              <a:off x="8417215" y="2859729"/>
              <a:ext cx="1091732" cy="25449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40" tIns="45720" rIns="91440" bIns="45720" rtlCol="0" anchor="t">
              <a:spAutoFit/>
            </a:bodyPr>
            <a:lstStyle>
              <a:defPPr>
                <a:defRPr lang="fr-FR"/>
              </a:defPPr>
              <a:lvl1pPr algn="l" defTabSz="1004888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501650" indent="-44450" algn="l" defTabSz="1004888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1004888" indent="-90488" algn="l" defTabSz="1004888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508125" indent="-136525" algn="l" defTabSz="1004888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2009775" indent="-180975" algn="l" defTabSz="1004888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en-GB" sz="1200" b="1" dirty="0">
                  <a:solidFill>
                    <a:srgbClr val="FF0000"/>
                  </a:solidFill>
                  <a:latin typeface="+mn-lt"/>
                  <a:cs typeface="Arial"/>
                </a:rPr>
                <a:t>27 satellites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079202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23</a:t>
            </a:fld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698136" y="143575"/>
            <a:ext cx="204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</a:p>
        </p:txBody>
      </p:sp>
      <p:sp>
        <p:nvSpPr>
          <p:cNvPr id="10" name="Espace réservé du pied de page 7">
            <a:extLst>
              <a:ext uri="{FF2B5EF4-FFF2-40B4-BE49-F238E27FC236}">
                <a16:creationId xmlns:a16="http://schemas.microsoft.com/office/drawing/2014/main" id="{A1BD5F25-9D99-4923-AB4E-D48CEDAE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9015" y="5737225"/>
            <a:ext cx="60547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884D9E2F-A9FE-43C7-94B8-2275CC6659BF}"/>
              </a:ext>
            </a:extLst>
          </p:cNvPr>
          <p:cNvSpPr txBox="1"/>
          <p:nvPr/>
        </p:nvSpPr>
        <p:spPr>
          <a:xfrm>
            <a:off x="201813" y="747306"/>
            <a:ext cx="4770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Imagerie Compton &amp; Polarimétrie Compton</a:t>
            </a:r>
          </a:p>
        </p:txBody>
      </p:sp>
      <p:pic>
        <p:nvPicPr>
          <p:cNvPr id="13" name="Google Shape;352;p44" descr="Diagram of a diagram of a solar system&#10;&#10;Description automatically generated">
            <a:extLst>
              <a:ext uri="{FF2B5EF4-FFF2-40B4-BE49-F238E27FC236}">
                <a16:creationId xmlns:a16="http://schemas.microsoft.com/office/drawing/2014/main" id="{22B61191-AB7E-43FC-BAF7-DF7EA2C83C73}"/>
              </a:ext>
            </a:extLst>
          </p:cNvPr>
          <p:cNvPicPr preferRelativeResize="0"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20" t="-3156" r="-4123" b="-4578"/>
          <a:stretch/>
        </p:blipFill>
        <p:spPr>
          <a:xfrm>
            <a:off x="619380" y="1157907"/>
            <a:ext cx="2542148" cy="2396172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15" name="Google Shape;354;p44">
            <a:extLst>
              <a:ext uri="{FF2B5EF4-FFF2-40B4-BE49-F238E27FC236}">
                <a16:creationId xmlns:a16="http://schemas.microsoft.com/office/drawing/2014/main" id="{01C70378-964E-4911-8A39-EA2F6BA4BE5B}"/>
              </a:ext>
            </a:extLst>
          </p:cNvPr>
          <p:cNvSpPr/>
          <p:nvPr/>
        </p:nvSpPr>
        <p:spPr>
          <a:xfrm>
            <a:off x="3777767" y="1967147"/>
            <a:ext cx="685800" cy="7026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Parallélogramme 16">
            <a:extLst>
              <a:ext uri="{FF2B5EF4-FFF2-40B4-BE49-F238E27FC236}">
                <a16:creationId xmlns:a16="http://schemas.microsoft.com/office/drawing/2014/main" id="{8EB4E8D4-FF14-49AB-9090-7C5FECF8BCEE}"/>
              </a:ext>
            </a:extLst>
          </p:cNvPr>
          <p:cNvSpPr/>
          <p:nvPr/>
        </p:nvSpPr>
        <p:spPr>
          <a:xfrm rot="19805896">
            <a:off x="5028257" y="1720279"/>
            <a:ext cx="1028302" cy="141552"/>
          </a:xfrm>
          <a:prstGeom prst="parallelogram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4" name="Google Shape;354;p44">
            <a:extLst>
              <a:ext uri="{FF2B5EF4-FFF2-40B4-BE49-F238E27FC236}">
                <a16:creationId xmlns:a16="http://schemas.microsoft.com/office/drawing/2014/main" id="{9AA69F6B-8C71-4651-AEB2-8CCB5A4A9A3A}"/>
              </a:ext>
            </a:extLst>
          </p:cNvPr>
          <p:cNvSpPr/>
          <p:nvPr/>
        </p:nvSpPr>
        <p:spPr>
          <a:xfrm>
            <a:off x="7928232" y="1827740"/>
            <a:ext cx="685800" cy="7026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5" name="Groupe 34">
            <a:extLst>
              <a:ext uri="{FF2B5EF4-FFF2-40B4-BE49-F238E27FC236}">
                <a16:creationId xmlns:a16="http://schemas.microsoft.com/office/drawing/2014/main" id="{3049DF92-3B4E-452D-99C6-0519B924CAC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8886922" y="1099040"/>
            <a:ext cx="1518056" cy="2160000"/>
            <a:chOff x="7366154" y="525621"/>
            <a:chExt cx="2109042" cy="3000897"/>
          </a:xfrm>
        </p:grpSpPr>
        <p:grpSp>
          <p:nvGrpSpPr>
            <p:cNvPr id="45" name="Groupe 44">
              <a:extLst>
                <a:ext uri="{FF2B5EF4-FFF2-40B4-BE49-F238E27FC236}">
                  <a16:creationId xmlns:a16="http://schemas.microsoft.com/office/drawing/2014/main" id="{4D579246-CDE8-4C6E-A0F6-A5AD80C64DBE}"/>
                </a:ext>
              </a:extLst>
            </p:cNvPr>
            <p:cNvGrpSpPr/>
            <p:nvPr/>
          </p:nvGrpSpPr>
          <p:grpSpPr bwMode="auto">
            <a:xfrm>
              <a:off x="7382534" y="581472"/>
              <a:ext cx="2036301" cy="2945046"/>
              <a:chOff x="7382534" y="581472"/>
              <a:chExt cx="2036301" cy="2945046"/>
            </a:xfrm>
          </p:grpSpPr>
          <p:pic>
            <p:nvPicPr>
              <p:cNvPr id="52" name="Image 51">
                <a:extLst>
                  <a:ext uri="{FF2B5EF4-FFF2-40B4-BE49-F238E27FC236}">
                    <a16:creationId xmlns:a16="http://schemas.microsoft.com/office/drawing/2014/main" id="{1A291A8D-E267-46D9-A9C7-3C710C97A3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clrChange>
                  <a:clrFrom>
                    <a:srgbClr val="FEFFFF"/>
                  </a:clrFrom>
                  <a:clrTo>
                    <a:srgbClr val="FEFFFF">
                      <a:alpha val="0"/>
                    </a:srgbClr>
                  </a:clrTo>
                </a:clrChange>
              </a:blip>
              <a:stretch/>
            </p:blipFill>
            <p:spPr bwMode="auto">
              <a:xfrm>
                <a:off x="7382534" y="785933"/>
                <a:ext cx="2036301" cy="2740585"/>
              </a:xfrm>
              <a:prstGeom prst="rect">
                <a:avLst/>
              </a:prstGeom>
            </p:spPr>
          </p:pic>
          <p:sp>
            <p:nvSpPr>
              <p:cNvPr id="53" name="Forme libre 19">
                <a:extLst>
                  <a:ext uri="{FF2B5EF4-FFF2-40B4-BE49-F238E27FC236}">
                    <a16:creationId xmlns:a16="http://schemas.microsoft.com/office/drawing/2014/main" id="{A9B29E98-25E7-4713-A178-0FF99D8CC001}"/>
                  </a:ext>
                </a:extLst>
              </p:cNvPr>
              <p:cNvSpPr/>
              <p:nvPr/>
            </p:nvSpPr>
            <p:spPr bwMode="auto">
              <a:xfrm rot="3599997" flipH="1">
                <a:off x="8242903" y="1555136"/>
                <a:ext cx="45719" cy="187094"/>
              </a:xfrm>
              <a:custGeom>
                <a:avLst/>
                <a:gdLst>
                  <a:gd name="connsiteX0" fmla="*/ 196260 w 216955"/>
                  <a:gd name="connsiteY0" fmla="*/ 0 h 1662326"/>
                  <a:gd name="connsiteX1" fmla="*/ 86 w 216955"/>
                  <a:gd name="connsiteY1" fmla="*/ 309750 h 1662326"/>
                  <a:gd name="connsiteX2" fmla="*/ 216910 w 216955"/>
                  <a:gd name="connsiteY2" fmla="*/ 557551 h 1662326"/>
                  <a:gd name="connsiteX3" fmla="*/ 20736 w 216955"/>
                  <a:gd name="connsiteY3" fmla="*/ 887951 h 1662326"/>
                  <a:gd name="connsiteX4" fmla="*/ 165285 w 216955"/>
                  <a:gd name="connsiteY4" fmla="*/ 1166726 h 1662326"/>
                  <a:gd name="connsiteX5" fmla="*/ 165285 w 216955"/>
                  <a:gd name="connsiteY5" fmla="*/ 1662326 h 1662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16955" h="1662326" extrusionOk="0">
                    <a:moveTo>
                      <a:pt x="196260" y="0"/>
                    </a:moveTo>
                    <a:cubicBezTo>
                      <a:pt x="96452" y="108412"/>
                      <a:pt x="-3356" y="216825"/>
                      <a:pt x="86" y="309750"/>
                    </a:cubicBezTo>
                    <a:cubicBezTo>
                      <a:pt x="3528" y="402675"/>
                      <a:pt x="213468" y="461184"/>
                      <a:pt x="216910" y="557551"/>
                    </a:cubicBezTo>
                    <a:cubicBezTo>
                      <a:pt x="220352" y="653918"/>
                      <a:pt x="29340" y="786422"/>
                      <a:pt x="20736" y="887951"/>
                    </a:cubicBezTo>
                    <a:cubicBezTo>
                      <a:pt x="12132" y="989480"/>
                      <a:pt x="141194" y="1037664"/>
                      <a:pt x="165285" y="1166726"/>
                    </a:cubicBezTo>
                    <a:cubicBezTo>
                      <a:pt x="189376" y="1295788"/>
                      <a:pt x="165285" y="1662326"/>
                      <a:pt x="165285" y="1662326"/>
                    </a:cubicBezTo>
                  </a:path>
                </a:pathLst>
              </a:custGeom>
              <a:noFill/>
              <a:ln w="25400" cap="flat" cmpd="sng" algn="ctr">
                <a:solidFill>
                  <a:srgbClr val="FFFF00"/>
                </a:solidFill>
                <a:prstDash val="solid"/>
                <a:miter lim="800000"/>
                <a:tailEnd type="none" w="lg" len="lg"/>
              </a:ln>
              <a:effectLst/>
            </p:spPr>
            <p:txBody>
              <a:bodyPr rtlCol="0" anchor="ctr"/>
              <a:lstStyle/>
              <a:p>
                <a:pPr marL="0" marR="0" lvl="0" indent="0" algn="ctr" defTabSz="1004888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en-GB" sz="2000" b="0" i="0" u="none" strike="noStrike" cap="none" spc="0" dirty="0">
                  <a:ln>
                    <a:noFill/>
                  </a:ln>
                  <a:solidFill>
                    <a:prstClr val="black"/>
                  </a:solidFill>
                  <a:latin typeface="Calibri"/>
                  <a:ea typeface="Arial"/>
                  <a:cs typeface="Arial"/>
                </a:endParaRPr>
              </a:p>
            </p:txBody>
          </p:sp>
          <p:sp>
            <p:nvSpPr>
              <p:cNvPr id="54" name="Forme libre 20">
                <a:extLst>
                  <a:ext uri="{FF2B5EF4-FFF2-40B4-BE49-F238E27FC236}">
                    <a16:creationId xmlns:a16="http://schemas.microsoft.com/office/drawing/2014/main" id="{EA518EA7-4E32-4688-B73E-1807A0CB0545}"/>
                  </a:ext>
                </a:extLst>
              </p:cNvPr>
              <p:cNvSpPr/>
              <p:nvPr/>
            </p:nvSpPr>
            <p:spPr bwMode="auto">
              <a:xfrm>
                <a:off x="8296903" y="581472"/>
                <a:ext cx="69434" cy="954546"/>
              </a:xfrm>
              <a:custGeom>
                <a:avLst/>
                <a:gdLst>
                  <a:gd name="connsiteX0" fmla="*/ 4346 w 217071"/>
                  <a:gd name="connsiteY0" fmla="*/ 0 h 1060450"/>
                  <a:gd name="connsiteX1" fmla="*/ 213896 w 217071"/>
                  <a:gd name="connsiteY1" fmla="*/ 44450 h 1060450"/>
                  <a:gd name="connsiteX2" fmla="*/ 7521 w 217071"/>
                  <a:gd name="connsiteY2" fmla="*/ 104775 h 1060450"/>
                  <a:gd name="connsiteX3" fmla="*/ 213896 w 217071"/>
                  <a:gd name="connsiteY3" fmla="*/ 149225 h 1060450"/>
                  <a:gd name="connsiteX4" fmla="*/ 7521 w 217071"/>
                  <a:gd name="connsiteY4" fmla="*/ 196850 h 1060450"/>
                  <a:gd name="connsiteX5" fmla="*/ 213896 w 217071"/>
                  <a:gd name="connsiteY5" fmla="*/ 241300 h 1060450"/>
                  <a:gd name="connsiteX6" fmla="*/ 7521 w 217071"/>
                  <a:gd name="connsiteY6" fmla="*/ 279400 h 1060450"/>
                  <a:gd name="connsiteX7" fmla="*/ 217071 w 217071"/>
                  <a:gd name="connsiteY7" fmla="*/ 323850 h 1060450"/>
                  <a:gd name="connsiteX8" fmla="*/ 7521 w 217071"/>
                  <a:gd name="connsiteY8" fmla="*/ 365125 h 1060450"/>
                  <a:gd name="connsiteX9" fmla="*/ 207546 w 217071"/>
                  <a:gd name="connsiteY9" fmla="*/ 412750 h 1060450"/>
                  <a:gd name="connsiteX10" fmla="*/ 4346 w 217071"/>
                  <a:gd name="connsiteY10" fmla="*/ 447675 h 1060450"/>
                  <a:gd name="connsiteX11" fmla="*/ 213896 w 217071"/>
                  <a:gd name="connsiteY11" fmla="*/ 492125 h 1060450"/>
                  <a:gd name="connsiteX12" fmla="*/ 4346 w 217071"/>
                  <a:gd name="connsiteY12" fmla="*/ 523875 h 1060450"/>
                  <a:gd name="connsiteX13" fmla="*/ 210721 w 217071"/>
                  <a:gd name="connsiteY13" fmla="*/ 568325 h 1060450"/>
                  <a:gd name="connsiteX14" fmla="*/ 1171 w 217071"/>
                  <a:gd name="connsiteY14" fmla="*/ 603250 h 1060450"/>
                  <a:gd name="connsiteX15" fmla="*/ 213896 w 217071"/>
                  <a:gd name="connsiteY15" fmla="*/ 644525 h 1060450"/>
                  <a:gd name="connsiteX16" fmla="*/ 1171 w 217071"/>
                  <a:gd name="connsiteY16" fmla="*/ 695325 h 1060450"/>
                  <a:gd name="connsiteX17" fmla="*/ 210721 w 217071"/>
                  <a:gd name="connsiteY17" fmla="*/ 736600 h 1060450"/>
                  <a:gd name="connsiteX18" fmla="*/ 1171 w 217071"/>
                  <a:gd name="connsiteY18" fmla="*/ 784225 h 1060450"/>
                  <a:gd name="connsiteX19" fmla="*/ 217071 w 217071"/>
                  <a:gd name="connsiteY19" fmla="*/ 828675 h 1060450"/>
                  <a:gd name="connsiteX20" fmla="*/ 1171 w 217071"/>
                  <a:gd name="connsiteY20" fmla="*/ 873125 h 1060450"/>
                  <a:gd name="connsiteX21" fmla="*/ 131346 w 217071"/>
                  <a:gd name="connsiteY21" fmla="*/ 920750 h 1060450"/>
                  <a:gd name="connsiteX22" fmla="*/ 144046 w 217071"/>
                  <a:gd name="connsiteY22" fmla="*/ 1060450 h 10604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17071" h="1060450" extrusionOk="0">
                    <a:moveTo>
                      <a:pt x="4346" y="0"/>
                    </a:moveTo>
                    <a:cubicBezTo>
                      <a:pt x="108856" y="13494"/>
                      <a:pt x="213367" y="26988"/>
                      <a:pt x="213896" y="44450"/>
                    </a:cubicBezTo>
                    <a:cubicBezTo>
                      <a:pt x="214425" y="61912"/>
                      <a:pt x="7521" y="87313"/>
                      <a:pt x="7521" y="104775"/>
                    </a:cubicBezTo>
                    <a:cubicBezTo>
                      <a:pt x="7521" y="122237"/>
                      <a:pt x="213896" y="133879"/>
                      <a:pt x="213896" y="149225"/>
                    </a:cubicBezTo>
                    <a:cubicBezTo>
                      <a:pt x="213896" y="164571"/>
                      <a:pt x="7521" y="181504"/>
                      <a:pt x="7521" y="196850"/>
                    </a:cubicBezTo>
                    <a:cubicBezTo>
                      <a:pt x="7521" y="212196"/>
                      <a:pt x="213896" y="227542"/>
                      <a:pt x="213896" y="241300"/>
                    </a:cubicBezTo>
                    <a:cubicBezTo>
                      <a:pt x="213896" y="255058"/>
                      <a:pt x="6992" y="265642"/>
                      <a:pt x="7521" y="279400"/>
                    </a:cubicBezTo>
                    <a:cubicBezTo>
                      <a:pt x="8050" y="293158"/>
                      <a:pt x="217071" y="309563"/>
                      <a:pt x="217071" y="323850"/>
                    </a:cubicBezTo>
                    <a:cubicBezTo>
                      <a:pt x="217071" y="338137"/>
                      <a:pt x="9108" y="350308"/>
                      <a:pt x="7521" y="365125"/>
                    </a:cubicBezTo>
                    <a:cubicBezTo>
                      <a:pt x="5934" y="379942"/>
                      <a:pt x="208075" y="398992"/>
                      <a:pt x="207546" y="412750"/>
                    </a:cubicBezTo>
                    <a:cubicBezTo>
                      <a:pt x="207017" y="426508"/>
                      <a:pt x="3288" y="434446"/>
                      <a:pt x="4346" y="447675"/>
                    </a:cubicBezTo>
                    <a:cubicBezTo>
                      <a:pt x="5404" y="460904"/>
                      <a:pt x="213896" y="479425"/>
                      <a:pt x="213896" y="492125"/>
                    </a:cubicBezTo>
                    <a:cubicBezTo>
                      <a:pt x="213896" y="504825"/>
                      <a:pt x="4875" y="511175"/>
                      <a:pt x="4346" y="523875"/>
                    </a:cubicBezTo>
                    <a:cubicBezTo>
                      <a:pt x="3817" y="536575"/>
                      <a:pt x="211250" y="555096"/>
                      <a:pt x="210721" y="568325"/>
                    </a:cubicBezTo>
                    <a:cubicBezTo>
                      <a:pt x="210192" y="581554"/>
                      <a:pt x="642" y="590550"/>
                      <a:pt x="1171" y="603250"/>
                    </a:cubicBezTo>
                    <a:cubicBezTo>
                      <a:pt x="1700" y="615950"/>
                      <a:pt x="213896" y="629179"/>
                      <a:pt x="213896" y="644525"/>
                    </a:cubicBezTo>
                    <a:cubicBezTo>
                      <a:pt x="213896" y="659871"/>
                      <a:pt x="1700" y="679979"/>
                      <a:pt x="1171" y="695325"/>
                    </a:cubicBezTo>
                    <a:cubicBezTo>
                      <a:pt x="642" y="710671"/>
                      <a:pt x="210721" y="721783"/>
                      <a:pt x="210721" y="736600"/>
                    </a:cubicBezTo>
                    <a:cubicBezTo>
                      <a:pt x="210721" y="751417"/>
                      <a:pt x="113" y="768879"/>
                      <a:pt x="1171" y="784225"/>
                    </a:cubicBezTo>
                    <a:cubicBezTo>
                      <a:pt x="2229" y="799571"/>
                      <a:pt x="217071" y="813858"/>
                      <a:pt x="217071" y="828675"/>
                    </a:cubicBezTo>
                    <a:cubicBezTo>
                      <a:pt x="217071" y="843492"/>
                      <a:pt x="15459" y="857779"/>
                      <a:pt x="1171" y="873125"/>
                    </a:cubicBezTo>
                    <a:cubicBezTo>
                      <a:pt x="-13117" y="888471"/>
                      <a:pt x="107534" y="889529"/>
                      <a:pt x="131346" y="920750"/>
                    </a:cubicBezTo>
                    <a:cubicBezTo>
                      <a:pt x="155158" y="951971"/>
                      <a:pt x="144046" y="1060450"/>
                      <a:pt x="144046" y="1060450"/>
                    </a:cubicBezTo>
                  </a:path>
                </a:pathLst>
              </a:custGeom>
              <a:noFill/>
              <a:ln w="25400" cap="flat" cmpd="sng" algn="ctr">
                <a:solidFill>
                  <a:srgbClr val="FFFF00"/>
                </a:solidFill>
                <a:prstDash val="solid"/>
                <a:miter lim="800000"/>
                <a:tailEnd type="stealth" w="lg" len="lg"/>
              </a:ln>
              <a:effectLst/>
            </p:spPr>
            <p:txBody>
              <a:bodyPr rtlCol="0" anchor="ctr"/>
              <a:lstStyle/>
              <a:p>
                <a:pPr marL="0" marR="0" lvl="0" indent="0" algn="ctr" defTabSz="1004888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en-GB" sz="2000" b="0" i="0" u="none" strike="noStrike" cap="none" spc="0" dirty="0">
                  <a:ln>
                    <a:noFill/>
                  </a:ln>
                  <a:solidFill>
                    <a:prstClr val="black"/>
                  </a:solidFill>
                  <a:latin typeface="Calibri"/>
                  <a:ea typeface="Arial"/>
                  <a:cs typeface="Arial"/>
                </a:endParaRPr>
              </a:p>
            </p:txBody>
          </p:sp>
          <p:sp>
            <p:nvSpPr>
              <p:cNvPr id="55" name="Forme libre 21">
                <a:extLst>
                  <a:ext uri="{FF2B5EF4-FFF2-40B4-BE49-F238E27FC236}">
                    <a16:creationId xmlns:a16="http://schemas.microsoft.com/office/drawing/2014/main" id="{4806C6B0-18F8-4BE4-9420-272EDF319220}"/>
                  </a:ext>
                </a:extLst>
              </p:cNvPr>
              <p:cNvSpPr/>
              <p:nvPr/>
            </p:nvSpPr>
            <p:spPr bwMode="auto">
              <a:xfrm rot="18900000" flipH="1">
                <a:off x="8448103" y="1507523"/>
                <a:ext cx="45719" cy="243988"/>
              </a:xfrm>
              <a:custGeom>
                <a:avLst/>
                <a:gdLst>
                  <a:gd name="connsiteX0" fmla="*/ 196260 w 216955"/>
                  <a:gd name="connsiteY0" fmla="*/ 0 h 1662326"/>
                  <a:gd name="connsiteX1" fmla="*/ 86 w 216955"/>
                  <a:gd name="connsiteY1" fmla="*/ 309750 h 1662326"/>
                  <a:gd name="connsiteX2" fmla="*/ 216910 w 216955"/>
                  <a:gd name="connsiteY2" fmla="*/ 557551 h 1662326"/>
                  <a:gd name="connsiteX3" fmla="*/ 20736 w 216955"/>
                  <a:gd name="connsiteY3" fmla="*/ 887951 h 1662326"/>
                  <a:gd name="connsiteX4" fmla="*/ 165285 w 216955"/>
                  <a:gd name="connsiteY4" fmla="*/ 1166726 h 1662326"/>
                  <a:gd name="connsiteX5" fmla="*/ 165285 w 216955"/>
                  <a:gd name="connsiteY5" fmla="*/ 1662326 h 1662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16955" h="1662326" extrusionOk="0">
                    <a:moveTo>
                      <a:pt x="196260" y="0"/>
                    </a:moveTo>
                    <a:cubicBezTo>
                      <a:pt x="96452" y="108412"/>
                      <a:pt x="-3356" y="216825"/>
                      <a:pt x="86" y="309750"/>
                    </a:cubicBezTo>
                    <a:cubicBezTo>
                      <a:pt x="3528" y="402675"/>
                      <a:pt x="213468" y="461184"/>
                      <a:pt x="216910" y="557551"/>
                    </a:cubicBezTo>
                    <a:cubicBezTo>
                      <a:pt x="220352" y="653918"/>
                      <a:pt x="29340" y="786422"/>
                      <a:pt x="20736" y="887951"/>
                    </a:cubicBezTo>
                    <a:cubicBezTo>
                      <a:pt x="12132" y="989480"/>
                      <a:pt x="141194" y="1037664"/>
                      <a:pt x="165285" y="1166726"/>
                    </a:cubicBezTo>
                    <a:cubicBezTo>
                      <a:pt x="189376" y="1295788"/>
                      <a:pt x="165285" y="1662326"/>
                      <a:pt x="165285" y="1662326"/>
                    </a:cubicBezTo>
                  </a:path>
                </a:pathLst>
              </a:custGeom>
              <a:noFill/>
              <a:ln w="25400" cap="flat" cmpd="sng" algn="ctr">
                <a:solidFill>
                  <a:srgbClr val="FFFF00"/>
                </a:solidFill>
                <a:prstDash val="solid"/>
                <a:miter lim="800000"/>
                <a:tailEnd type="none" w="lg" len="lg"/>
              </a:ln>
              <a:effectLst/>
            </p:spPr>
            <p:txBody>
              <a:bodyPr rtlCol="0" anchor="ctr"/>
              <a:lstStyle/>
              <a:p>
                <a:pPr marL="0" marR="0" lvl="0" indent="0" algn="ctr" defTabSz="1004888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en-GB" sz="2000" b="0" i="0" u="none" strike="noStrike" cap="none" spc="0" dirty="0">
                  <a:ln>
                    <a:noFill/>
                  </a:ln>
                  <a:solidFill>
                    <a:prstClr val="black"/>
                  </a:solidFill>
                  <a:latin typeface="Calibri"/>
                  <a:ea typeface="Arial"/>
                  <a:cs typeface="Arial"/>
                </a:endParaRPr>
              </a:p>
            </p:txBody>
          </p:sp>
          <p:sp>
            <p:nvSpPr>
              <p:cNvPr id="56" name="Explosion 2 22">
                <a:extLst>
                  <a:ext uri="{FF2B5EF4-FFF2-40B4-BE49-F238E27FC236}">
                    <a16:creationId xmlns:a16="http://schemas.microsoft.com/office/drawing/2014/main" id="{56872AFA-A4FB-4C31-92BB-C0749FD7C7BE}"/>
                  </a:ext>
                </a:extLst>
              </p:cNvPr>
              <p:cNvSpPr/>
              <p:nvPr/>
            </p:nvSpPr>
            <p:spPr bwMode="auto">
              <a:xfrm>
                <a:off x="8322103" y="1537136"/>
                <a:ext cx="45719" cy="45719"/>
              </a:xfrm>
              <a:prstGeom prst="irregularSeal2">
                <a:avLst/>
              </a:prstGeom>
              <a:solidFill>
                <a:srgbClr val="FFFF00"/>
              </a:solidFill>
              <a:ln w="635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1004888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en-GB" sz="2000" b="0" i="0" u="none" strike="noStrike" cap="none" spc="0" dirty="0">
                  <a:ln>
                    <a:noFill/>
                  </a:ln>
                  <a:solidFill>
                    <a:prstClr val="white"/>
                  </a:solidFill>
                  <a:latin typeface="Calibri"/>
                  <a:ea typeface="Arial"/>
                  <a:cs typeface="Arial"/>
                </a:endParaRPr>
              </a:p>
            </p:txBody>
          </p:sp>
          <p:sp>
            <p:nvSpPr>
              <p:cNvPr id="57" name="Explosion 2 23">
                <a:extLst>
                  <a:ext uri="{FF2B5EF4-FFF2-40B4-BE49-F238E27FC236}">
                    <a16:creationId xmlns:a16="http://schemas.microsoft.com/office/drawing/2014/main" id="{13F4B666-68E1-4F41-8089-9DCD4FB96BDA}"/>
                  </a:ext>
                </a:extLst>
              </p:cNvPr>
              <p:cNvSpPr/>
              <p:nvPr/>
            </p:nvSpPr>
            <p:spPr bwMode="auto">
              <a:xfrm>
                <a:off x="7972903" y="1781936"/>
                <a:ext cx="45719" cy="45719"/>
              </a:xfrm>
              <a:prstGeom prst="irregularSeal2">
                <a:avLst/>
              </a:prstGeom>
              <a:solidFill>
                <a:srgbClr val="FFFF00"/>
              </a:solidFill>
              <a:ln w="635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1004888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en-GB" sz="2000" b="0" i="0" u="none" strike="noStrike" cap="none" spc="0" dirty="0">
                  <a:ln>
                    <a:noFill/>
                  </a:ln>
                  <a:solidFill>
                    <a:prstClr val="white"/>
                  </a:solidFill>
                  <a:latin typeface="Calibri"/>
                  <a:ea typeface="Arial"/>
                  <a:cs typeface="Arial"/>
                </a:endParaRPr>
              </a:p>
            </p:txBody>
          </p:sp>
          <p:sp>
            <p:nvSpPr>
              <p:cNvPr id="58" name="Explosion 2 24">
                <a:extLst>
                  <a:ext uri="{FF2B5EF4-FFF2-40B4-BE49-F238E27FC236}">
                    <a16:creationId xmlns:a16="http://schemas.microsoft.com/office/drawing/2014/main" id="{C935FC9B-EF1C-4EC6-9827-8C9022BD6A7B}"/>
                  </a:ext>
                </a:extLst>
              </p:cNvPr>
              <p:cNvSpPr/>
              <p:nvPr/>
            </p:nvSpPr>
            <p:spPr bwMode="auto">
              <a:xfrm>
                <a:off x="8685703" y="1817936"/>
                <a:ext cx="45719" cy="45719"/>
              </a:xfrm>
              <a:prstGeom prst="irregularSeal2">
                <a:avLst/>
              </a:prstGeom>
              <a:solidFill>
                <a:srgbClr val="FFFF00"/>
              </a:solidFill>
              <a:ln w="635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1004888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en-GB" sz="2000" b="0" i="0" u="none" strike="noStrike" cap="none" spc="0" dirty="0">
                  <a:ln>
                    <a:noFill/>
                  </a:ln>
                  <a:solidFill>
                    <a:prstClr val="white"/>
                  </a:solidFill>
                  <a:latin typeface="Calibri"/>
                  <a:ea typeface="Arial"/>
                  <a:cs typeface="Arial"/>
                </a:endParaRPr>
              </a:p>
            </p:txBody>
          </p:sp>
          <p:sp>
            <p:nvSpPr>
              <p:cNvPr id="59" name="ZoneTexte 58">
                <a:extLst>
                  <a:ext uri="{FF2B5EF4-FFF2-40B4-BE49-F238E27FC236}">
                    <a16:creationId xmlns:a16="http://schemas.microsoft.com/office/drawing/2014/main" id="{D78D8E05-76A7-4DD8-9F3F-AEFF7BD1BBE4}"/>
                  </a:ext>
                </a:extLst>
              </p:cNvPr>
              <p:cNvSpPr txBox="1"/>
              <p:nvPr/>
            </p:nvSpPr>
            <p:spPr bwMode="auto">
              <a:xfrm>
                <a:off x="8353572" y="1168891"/>
                <a:ext cx="49282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1004888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en-GB" sz="1200" b="0" i="0" u="none" strike="noStrike" cap="none" spc="0" dirty="0">
                    <a:ln>
                      <a:noFill/>
                    </a:ln>
                    <a:solidFill>
                      <a:srgbClr val="FFFF00"/>
                    </a:solidFill>
                    <a:latin typeface="Symbol"/>
                    <a:cs typeface="Symbol"/>
                  </a:rPr>
                  <a:t>g</a:t>
                </a:r>
                <a:r>
                  <a:rPr lang="en-GB" sz="1200" b="0" i="0" u="none" strike="noStrike" cap="none" spc="0" dirty="0">
                    <a:ln>
                      <a:noFill/>
                    </a:ln>
                    <a:solidFill>
                      <a:srgbClr val="FFFF00"/>
                    </a:solidFill>
                    <a:cs typeface="Arial"/>
                  </a:rPr>
                  <a:t>-ray</a:t>
                </a:r>
                <a:endParaRPr dirty="0"/>
              </a:p>
            </p:txBody>
          </p:sp>
          <p:sp>
            <p:nvSpPr>
              <p:cNvPr id="60" name="Forme libre 26">
                <a:extLst>
                  <a:ext uri="{FF2B5EF4-FFF2-40B4-BE49-F238E27FC236}">
                    <a16:creationId xmlns:a16="http://schemas.microsoft.com/office/drawing/2014/main" id="{E0DD3D7F-3F39-4B9F-B9A5-3525AF929EF4}"/>
                  </a:ext>
                </a:extLst>
              </p:cNvPr>
              <p:cNvSpPr/>
              <p:nvPr/>
            </p:nvSpPr>
            <p:spPr bwMode="auto">
              <a:xfrm>
                <a:off x="8292828" y="1655961"/>
                <a:ext cx="184150" cy="27163"/>
              </a:xfrm>
              <a:custGeom>
                <a:avLst/>
                <a:gdLst>
                  <a:gd name="connsiteX0" fmla="*/ 0 w 184150"/>
                  <a:gd name="connsiteY0" fmla="*/ 0 h 27163"/>
                  <a:gd name="connsiteX1" fmla="*/ 69850 w 184150"/>
                  <a:gd name="connsiteY1" fmla="*/ 25400 h 27163"/>
                  <a:gd name="connsiteX2" fmla="*/ 152400 w 184150"/>
                  <a:gd name="connsiteY2" fmla="*/ 22225 h 27163"/>
                  <a:gd name="connsiteX3" fmla="*/ 184150 w 184150"/>
                  <a:gd name="connsiteY3" fmla="*/ 0 h 271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84150" h="27163" extrusionOk="0">
                    <a:moveTo>
                      <a:pt x="0" y="0"/>
                    </a:moveTo>
                    <a:cubicBezTo>
                      <a:pt x="22225" y="10848"/>
                      <a:pt x="44450" y="21696"/>
                      <a:pt x="69850" y="25400"/>
                    </a:cubicBezTo>
                    <a:cubicBezTo>
                      <a:pt x="95250" y="29104"/>
                      <a:pt x="133350" y="26458"/>
                      <a:pt x="152400" y="22225"/>
                    </a:cubicBezTo>
                    <a:cubicBezTo>
                      <a:pt x="171450" y="17992"/>
                      <a:pt x="184150" y="0"/>
                      <a:pt x="184150" y="0"/>
                    </a:cubicBezTo>
                  </a:path>
                </a:pathLst>
              </a:custGeom>
              <a:noFill/>
              <a:ln w="9525" cap="flat" cmpd="sng" algn="ctr">
                <a:solidFill>
                  <a:sysClr val="windowText" lastClr="000000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1004888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en-GB" sz="2000" b="0" i="0" u="none" strike="noStrike" cap="none" spc="0" dirty="0">
                  <a:ln>
                    <a:noFill/>
                  </a:ln>
                  <a:solidFill>
                    <a:prstClr val="black"/>
                  </a:solidFill>
                  <a:latin typeface="Calibri"/>
                  <a:ea typeface="Arial"/>
                  <a:cs typeface="Arial"/>
                </a:endParaRPr>
              </a:p>
            </p:txBody>
          </p:sp>
          <p:sp>
            <p:nvSpPr>
              <p:cNvPr id="61" name="ZoneTexte 60">
                <a:extLst>
                  <a:ext uri="{FF2B5EF4-FFF2-40B4-BE49-F238E27FC236}">
                    <a16:creationId xmlns:a16="http://schemas.microsoft.com/office/drawing/2014/main" id="{9ED61BAA-A954-48D2-9D88-28A55AFFAEBE}"/>
                  </a:ext>
                </a:extLst>
              </p:cNvPr>
              <p:cNvSpPr txBox="1"/>
              <p:nvPr/>
            </p:nvSpPr>
            <p:spPr bwMode="auto">
              <a:xfrm>
                <a:off x="8184812" y="1577250"/>
                <a:ext cx="282537" cy="2675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1004888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en-GB" sz="1000" b="0" i="0" u="none" strike="noStrike" cap="none" spc="0" dirty="0">
                    <a:ln>
                      <a:noFill/>
                    </a:ln>
                    <a:solidFill>
                      <a:prstClr val="black"/>
                    </a:solidFill>
                    <a:latin typeface="Symbol"/>
                    <a:cs typeface="Symbol"/>
                  </a:rPr>
                  <a:t>F</a:t>
                </a:r>
                <a:endParaRPr dirty="0"/>
              </a:p>
            </p:txBody>
          </p:sp>
        </p:grpSp>
        <p:sp>
          <p:nvSpPr>
            <p:cNvPr id="46" name="Text Placeholder 2">
              <a:extLst>
                <a:ext uri="{FF2B5EF4-FFF2-40B4-BE49-F238E27FC236}">
                  <a16:creationId xmlns:a16="http://schemas.microsoft.com/office/drawing/2014/main" id="{2298E9B9-C9F6-4B43-8B01-8B25956A3BCB}"/>
                </a:ext>
              </a:extLst>
            </p:cNvPr>
            <p:cNvSpPr txBox="1"/>
            <p:nvPr/>
          </p:nvSpPr>
          <p:spPr bwMode="auto">
            <a:xfrm>
              <a:off x="8375382" y="525621"/>
              <a:ext cx="1099814" cy="232662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4290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4"/>
                </a:buClr>
                <a:buSzPts val="1800"/>
                <a:buFont typeface="Inria Sans"/>
                <a:buChar char="⬥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1pPr>
              <a:lvl2pPr marL="914400" marR="0" lvl="1" indent="-3429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3"/>
                </a:buClr>
                <a:buSzPts val="1800"/>
                <a:buFont typeface="Inria Sans"/>
                <a:buChar char="⬦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2pPr>
              <a:lvl3pPr marL="1371600" marR="0" lvl="2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2"/>
                </a:buClr>
                <a:buSzPts val="2400"/>
                <a:buFont typeface="Inria Sans"/>
                <a:buChar char="⬩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3pPr>
              <a:lvl4pPr marL="1828800" marR="0" lvl="3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4pPr>
              <a:lvl5pPr marL="2286000" marR="0" lvl="4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5pPr>
              <a:lvl6pPr marL="2743200" marR="0" lvl="5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6pPr>
              <a:lvl7pPr marL="3200400" marR="0" lvl="6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7pPr>
              <a:lvl8pPr marL="3657600" marR="0" lvl="7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8pPr>
              <a:lvl9pPr marL="4114800" marR="0" lvl="8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9pPr>
            </a:lstStyle>
            <a:p>
              <a:pPr marL="114300" marR="0" lvl="0" indent="0" algn="l" defTabSz="91440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10E7D9"/>
                </a:buClr>
                <a:buSzPts val="1800"/>
                <a:buFont typeface="Inria Sans"/>
                <a:buNone/>
                <a:defRPr/>
              </a:pPr>
              <a:r>
                <a:rPr lang="fr-FR" sz="1100" b="1" dirty="0">
                  <a:solidFill>
                    <a:srgbClr val="00294B"/>
                  </a:solidFill>
                  <a:latin typeface="+mn-lt"/>
                  <a:ea typeface="+mn-ea"/>
                  <a:cs typeface="+mn-cs"/>
                </a:rPr>
                <a:t>diffuseur</a:t>
              </a:r>
            </a:p>
          </p:txBody>
        </p:sp>
        <p:cxnSp>
          <p:nvCxnSpPr>
            <p:cNvPr id="48" name="Straight Arrow Connector 15">
              <a:extLst>
                <a:ext uri="{FF2B5EF4-FFF2-40B4-BE49-F238E27FC236}">
                  <a16:creationId xmlns:a16="http://schemas.microsoft.com/office/drawing/2014/main" id="{FF8EB395-C752-417C-ADDF-23AAD260B5EA}"/>
                </a:ext>
              </a:extLst>
            </p:cNvPr>
            <p:cNvCxnSpPr/>
            <p:nvPr/>
          </p:nvCxnSpPr>
          <p:spPr bwMode="auto">
            <a:xfrm flipV="1">
              <a:off x="8018622" y="1989442"/>
              <a:ext cx="350121" cy="443862"/>
            </a:xfrm>
            <a:prstGeom prst="straightConnector1">
              <a:avLst/>
            </a:prstGeom>
            <a:noFill/>
            <a:ln w="19050" cap="flat" cmpd="sng" algn="ctr">
              <a:solidFill>
                <a:sysClr val="window" lastClr="FFFFFF"/>
              </a:solidFill>
              <a:prstDash val="solid"/>
              <a:bevel/>
              <a:headEnd type="none"/>
              <a:tailEnd type="arrow"/>
            </a:ln>
            <a:effectLst/>
          </p:spPr>
        </p:cxnSp>
        <p:sp>
          <p:nvSpPr>
            <p:cNvPr id="49" name="Text Placeholder 2">
              <a:extLst>
                <a:ext uri="{FF2B5EF4-FFF2-40B4-BE49-F238E27FC236}">
                  <a16:creationId xmlns:a16="http://schemas.microsoft.com/office/drawing/2014/main" id="{FA2469CD-ECD4-4BE0-8161-4FB2781E4624}"/>
                </a:ext>
              </a:extLst>
            </p:cNvPr>
            <p:cNvSpPr txBox="1"/>
            <p:nvPr/>
          </p:nvSpPr>
          <p:spPr bwMode="auto">
            <a:xfrm>
              <a:off x="7366154" y="2380160"/>
              <a:ext cx="1207236" cy="36078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4290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4"/>
                </a:buClr>
                <a:buSzPts val="1800"/>
                <a:buFont typeface="Inria Sans"/>
                <a:buChar char="⬥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1pPr>
              <a:lvl2pPr marL="914400" marR="0" lvl="1" indent="-3429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3"/>
                </a:buClr>
                <a:buSzPts val="1800"/>
                <a:buFont typeface="Inria Sans"/>
                <a:buChar char="⬦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2pPr>
              <a:lvl3pPr marL="1371600" marR="0" lvl="2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2"/>
                </a:buClr>
                <a:buSzPts val="2400"/>
                <a:buFont typeface="Inria Sans"/>
                <a:buChar char="⬩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3pPr>
              <a:lvl4pPr marL="1828800" marR="0" lvl="3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4pPr>
              <a:lvl5pPr marL="2286000" marR="0" lvl="4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5pPr>
              <a:lvl6pPr marL="2743200" marR="0" lvl="5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6pPr>
              <a:lvl7pPr marL="3200400" marR="0" lvl="6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7pPr>
              <a:lvl8pPr marL="3657600" marR="0" lvl="7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8pPr>
              <a:lvl9pPr marL="4114800" marR="0" lvl="8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9pPr>
            </a:lstStyle>
            <a:p>
              <a:pPr marL="114300" marR="0" lvl="0" indent="0" algn="l" defTabSz="91440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10E7D9"/>
                </a:buClr>
                <a:buSzPts val="1800"/>
                <a:buFont typeface="Inria Sans"/>
                <a:buNone/>
                <a:defRPr/>
              </a:pPr>
              <a:r>
                <a:rPr lang="fr-FR" sz="1300" b="0" i="0" u="none" strike="noStrike" cap="none" spc="0" dirty="0">
                  <a:ln>
                    <a:noFill/>
                  </a:ln>
                  <a:solidFill>
                    <a:prstClr val="white"/>
                  </a:solidFill>
                  <a:latin typeface="Calibri"/>
                </a:rPr>
                <a:t>absorbeurs</a:t>
              </a:r>
              <a:endParaRPr lang="fr-FR" dirty="0"/>
            </a:p>
          </p:txBody>
        </p:sp>
        <p:cxnSp>
          <p:nvCxnSpPr>
            <p:cNvPr id="50" name="Straight Arrow Connector 15">
              <a:extLst>
                <a:ext uri="{FF2B5EF4-FFF2-40B4-BE49-F238E27FC236}">
                  <a16:creationId xmlns:a16="http://schemas.microsoft.com/office/drawing/2014/main" id="{CB8D66AF-A556-4C91-84E4-3CE3D825D550}"/>
                </a:ext>
              </a:extLst>
            </p:cNvPr>
            <p:cNvCxnSpPr/>
            <p:nvPr/>
          </p:nvCxnSpPr>
          <p:spPr bwMode="auto">
            <a:xfrm flipH="1">
              <a:off x="8492810" y="778901"/>
              <a:ext cx="442343" cy="528489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bevel/>
              <a:headEnd type="none"/>
              <a:tailEnd type="arrow"/>
            </a:ln>
            <a:effectLst/>
          </p:spPr>
        </p:cxnSp>
        <p:cxnSp>
          <p:nvCxnSpPr>
            <p:cNvPr id="51" name="Straight Arrow Connector 15">
              <a:extLst>
                <a:ext uri="{FF2B5EF4-FFF2-40B4-BE49-F238E27FC236}">
                  <a16:creationId xmlns:a16="http://schemas.microsoft.com/office/drawing/2014/main" id="{4BDC5DE2-5434-405C-9939-C676A55A937E}"/>
                </a:ext>
              </a:extLst>
            </p:cNvPr>
            <p:cNvCxnSpPr/>
            <p:nvPr/>
          </p:nvCxnSpPr>
          <p:spPr bwMode="auto">
            <a:xfrm flipV="1">
              <a:off x="8016216" y="1904782"/>
              <a:ext cx="157102" cy="542693"/>
            </a:xfrm>
            <a:prstGeom prst="straightConnector1">
              <a:avLst/>
            </a:prstGeom>
            <a:noFill/>
            <a:ln w="19050" cap="flat" cmpd="sng" algn="ctr">
              <a:solidFill>
                <a:sysClr val="window" lastClr="FFFFFF"/>
              </a:solidFill>
              <a:prstDash val="solid"/>
              <a:bevel/>
              <a:headEnd type="none"/>
              <a:tailEnd type="arrow"/>
            </a:ln>
            <a:effectLst/>
          </p:spPr>
        </p:cxnSp>
      </p:grpSp>
      <p:sp>
        <p:nvSpPr>
          <p:cNvPr id="36" name="Google Shape;354;p44">
            <a:extLst>
              <a:ext uri="{FF2B5EF4-FFF2-40B4-BE49-F238E27FC236}">
                <a16:creationId xmlns:a16="http://schemas.microsoft.com/office/drawing/2014/main" id="{E79C7E02-61FF-4180-953C-71FBA385E22C}"/>
              </a:ext>
            </a:extLst>
          </p:cNvPr>
          <p:cNvSpPr/>
          <p:nvPr/>
        </p:nvSpPr>
        <p:spPr>
          <a:xfrm>
            <a:off x="2270469" y="4294352"/>
            <a:ext cx="685800" cy="7026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7" name="Picture 8">
            <a:extLst>
              <a:ext uri="{FF2B5EF4-FFF2-40B4-BE49-F238E27FC236}">
                <a16:creationId xmlns:a16="http://schemas.microsoft.com/office/drawing/2014/main" id="{10C0C69B-28C6-4027-92C6-95C3D0EB707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4694" y="3670458"/>
            <a:ext cx="3136013" cy="1937763"/>
          </a:xfrm>
          <a:prstGeom prst="rect">
            <a:avLst/>
          </a:prstGeom>
          <a:ln w="50800">
            <a:noFill/>
          </a:ln>
        </p:spPr>
      </p:pic>
      <p:grpSp>
        <p:nvGrpSpPr>
          <p:cNvPr id="38" name="Groupe 37">
            <a:extLst>
              <a:ext uri="{FF2B5EF4-FFF2-40B4-BE49-F238E27FC236}">
                <a16:creationId xmlns:a16="http://schemas.microsoft.com/office/drawing/2014/main" id="{A8631FC1-1BED-4CC5-81B9-65DF4ED35183}"/>
              </a:ext>
            </a:extLst>
          </p:cNvPr>
          <p:cNvGrpSpPr/>
          <p:nvPr/>
        </p:nvGrpSpPr>
        <p:grpSpPr>
          <a:xfrm>
            <a:off x="3229159" y="3565652"/>
            <a:ext cx="2722046" cy="2160000"/>
            <a:chOff x="5328054" y="3494155"/>
            <a:chExt cx="2722046" cy="2160000"/>
          </a:xfrm>
        </p:grpSpPr>
        <p:pic>
          <p:nvPicPr>
            <p:cNvPr id="40" name="Google Shape;410;p49">
              <a:extLst>
                <a:ext uri="{FF2B5EF4-FFF2-40B4-BE49-F238E27FC236}">
                  <a16:creationId xmlns:a16="http://schemas.microsoft.com/office/drawing/2014/main" id="{150DC49B-9E0E-4E92-B642-1559F04507F3}"/>
                </a:ext>
              </a:extLst>
            </p:cNvPr>
            <p:cNvPicPr preferRelativeResize="0">
              <a:picLocks noChangeAspect="1"/>
            </p:cNvPicPr>
            <p:nvPr/>
          </p:nvPicPr>
          <p:blipFill rotWithShape="1">
            <a:blip r:embed="rId5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328054" y="3494155"/>
              <a:ext cx="1656357" cy="2160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1" name="Text Placeholder 2">
              <a:extLst>
                <a:ext uri="{FF2B5EF4-FFF2-40B4-BE49-F238E27FC236}">
                  <a16:creationId xmlns:a16="http://schemas.microsoft.com/office/drawing/2014/main" id="{4E59B200-2731-4CF0-8A6C-7B0B89B1153A}"/>
                </a:ext>
              </a:extLst>
            </p:cNvPr>
            <p:cNvSpPr txBox="1"/>
            <p:nvPr/>
          </p:nvSpPr>
          <p:spPr bwMode="auto">
            <a:xfrm>
              <a:off x="5458278" y="5063089"/>
              <a:ext cx="866805" cy="27260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4290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4"/>
                </a:buClr>
                <a:buSzPts val="1800"/>
                <a:buFont typeface="Inria Sans"/>
                <a:buChar char="⬥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1pPr>
              <a:lvl2pPr marL="914400" marR="0" lvl="1" indent="-3429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3"/>
                </a:buClr>
                <a:buSzPts val="1800"/>
                <a:buFont typeface="Inria Sans"/>
                <a:buChar char="⬦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2pPr>
              <a:lvl3pPr marL="1371600" marR="0" lvl="2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2"/>
                </a:buClr>
                <a:buSzPts val="2400"/>
                <a:buFont typeface="Inria Sans"/>
                <a:buChar char="⬩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3pPr>
              <a:lvl4pPr marL="1828800" marR="0" lvl="3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4pPr>
              <a:lvl5pPr marL="2286000" marR="0" lvl="4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5pPr>
              <a:lvl6pPr marL="2743200" marR="0" lvl="5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6pPr>
              <a:lvl7pPr marL="3200400" marR="0" lvl="6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7pPr>
              <a:lvl8pPr marL="3657600" marR="0" lvl="7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8pPr>
              <a:lvl9pPr marL="4114800" marR="0" lvl="8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9pPr>
            </a:lstStyle>
            <a:p>
              <a:pPr marL="114300" marR="0" lvl="0" indent="0" algn="l" defTabSz="91440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10E7D9"/>
                </a:buClr>
                <a:buSzPts val="1800"/>
                <a:buFont typeface="Inria Sans"/>
                <a:buNone/>
                <a:defRPr/>
              </a:pPr>
              <a:r>
                <a:rPr lang="en-IE" sz="1300" b="0" i="0" u="none" strike="noStrike" cap="none" spc="0" dirty="0">
                  <a:ln>
                    <a:noFill/>
                  </a:ln>
                  <a:solidFill>
                    <a:prstClr val="white"/>
                  </a:solidFill>
                  <a:latin typeface="Calibri"/>
                </a:rPr>
                <a:t>BGO</a:t>
              </a:r>
              <a:endParaRPr dirty="0"/>
            </a:p>
          </p:txBody>
        </p:sp>
        <p:cxnSp>
          <p:nvCxnSpPr>
            <p:cNvPr id="42" name="Straight Arrow Connector 15">
              <a:extLst>
                <a:ext uri="{FF2B5EF4-FFF2-40B4-BE49-F238E27FC236}">
                  <a16:creationId xmlns:a16="http://schemas.microsoft.com/office/drawing/2014/main" id="{38214F50-C92B-466B-8861-E4F549AD0A5A}"/>
                </a:ext>
              </a:extLst>
            </p:cNvPr>
            <p:cNvCxnSpPr/>
            <p:nvPr/>
          </p:nvCxnSpPr>
          <p:spPr bwMode="auto">
            <a:xfrm flipV="1">
              <a:off x="5891681" y="4803346"/>
              <a:ext cx="264552" cy="335382"/>
            </a:xfrm>
            <a:prstGeom prst="straightConnector1">
              <a:avLst/>
            </a:prstGeom>
            <a:noFill/>
            <a:ln w="19050" cap="flat" cmpd="sng" algn="ctr">
              <a:solidFill>
                <a:sysClr val="window" lastClr="FFFFFF"/>
              </a:solidFill>
              <a:prstDash val="solid"/>
              <a:bevel/>
              <a:headEnd type="none"/>
              <a:tailEnd type="arrow"/>
            </a:ln>
            <a:effectLst/>
          </p:spPr>
        </p:cxnSp>
        <p:sp>
          <p:nvSpPr>
            <p:cNvPr id="43" name="Text Placeholder 2">
              <a:extLst>
                <a:ext uri="{FF2B5EF4-FFF2-40B4-BE49-F238E27FC236}">
                  <a16:creationId xmlns:a16="http://schemas.microsoft.com/office/drawing/2014/main" id="{F53DADCD-B232-4F24-B32E-6A6F89436941}"/>
                </a:ext>
              </a:extLst>
            </p:cNvPr>
            <p:cNvSpPr txBox="1"/>
            <p:nvPr/>
          </p:nvSpPr>
          <p:spPr bwMode="auto">
            <a:xfrm>
              <a:off x="7183295" y="4113150"/>
              <a:ext cx="866805" cy="27260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4290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4"/>
                </a:buClr>
                <a:buSzPts val="1800"/>
                <a:buFont typeface="Inria Sans"/>
                <a:buChar char="⬥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1pPr>
              <a:lvl2pPr marL="914400" marR="0" lvl="1" indent="-3429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3"/>
                </a:buClr>
                <a:buSzPts val="1800"/>
                <a:buFont typeface="Inria Sans"/>
                <a:buChar char="⬦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2pPr>
              <a:lvl3pPr marL="1371600" marR="0" lvl="2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2"/>
                </a:buClr>
                <a:buSzPts val="2400"/>
                <a:buFont typeface="Inria Sans"/>
                <a:buChar char="⬩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3pPr>
              <a:lvl4pPr marL="1828800" marR="0" lvl="3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4pPr>
              <a:lvl5pPr marL="2286000" marR="0" lvl="4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5pPr>
              <a:lvl6pPr marL="2743200" marR="0" lvl="5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6pPr>
              <a:lvl7pPr marL="3200400" marR="0" lvl="6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7pPr>
              <a:lvl8pPr marL="3657600" marR="0" lvl="7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8pPr>
              <a:lvl9pPr marL="4114800" marR="0" lvl="8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9pPr>
            </a:lstStyle>
            <a:p>
              <a:pPr marL="114300" marR="0" lvl="0" indent="0" algn="l" defTabSz="91440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10E7D9"/>
                </a:buClr>
                <a:buSzPts val="1800"/>
                <a:buFont typeface="Inria Sans"/>
                <a:buNone/>
                <a:defRPr/>
              </a:pPr>
              <a:r>
                <a:rPr lang="en-IE" sz="1300" b="1" i="0" u="none" strike="noStrike" cap="none" spc="0" dirty="0">
                  <a:ln>
                    <a:noFill/>
                  </a:ln>
                  <a:solidFill>
                    <a:srgbClr val="00294B"/>
                  </a:solidFill>
                  <a:latin typeface="Calibri"/>
                </a:rPr>
                <a:t>Payload</a:t>
              </a:r>
              <a:endParaRPr b="1" dirty="0">
                <a:solidFill>
                  <a:srgbClr val="00294B"/>
                </a:solidFill>
              </a:endParaRPr>
            </a:p>
          </p:txBody>
        </p:sp>
        <p:sp>
          <p:nvSpPr>
            <p:cNvPr id="44" name="Accolade fermante 43">
              <a:extLst>
                <a:ext uri="{FF2B5EF4-FFF2-40B4-BE49-F238E27FC236}">
                  <a16:creationId xmlns:a16="http://schemas.microsoft.com/office/drawing/2014/main" id="{4A0C2453-1F83-4956-883F-F006738D56A2}"/>
                </a:ext>
              </a:extLst>
            </p:cNvPr>
            <p:cNvSpPr/>
            <p:nvPr/>
          </p:nvSpPr>
          <p:spPr>
            <a:xfrm>
              <a:off x="6864263" y="3789123"/>
              <a:ext cx="250521" cy="920663"/>
            </a:xfrm>
            <a:prstGeom prst="rightBrace">
              <a:avLst>
                <a:gd name="adj1" fmla="val 35833"/>
                <a:gd name="adj2" fmla="val 50000"/>
              </a:avLst>
            </a:prstGeom>
            <a:ln>
              <a:solidFill>
                <a:srgbClr val="00294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 dirty="0"/>
            </a:p>
          </p:txBody>
        </p:sp>
      </p:grp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C47012B6-07FB-4695-9C38-BA320CE447C5}"/>
              </a:ext>
            </a:extLst>
          </p:cNvPr>
          <p:cNvSpPr txBox="1"/>
          <p:nvPr/>
        </p:nvSpPr>
        <p:spPr bwMode="auto">
          <a:xfrm>
            <a:off x="9158050" y="3384116"/>
            <a:ext cx="866805" cy="272608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1" wrap="square" lIns="0" tIns="0" rIns="0" bIns="0" anchor="ctr" anchorCtr="0">
            <a:noAutofit/>
          </a:bodyPr>
          <a:lstStyle>
            <a:defPPr marR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Font typeface="Inria Sans"/>
              <a:buChar char="⬥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1pPr>
            <a:lvl2pPr marL="914400" marR="0" lvl="1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Inria Sans"/>
              <a:buChar char="⬦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2pPr>
            <a:lvl3pPr marL="1371600" marR="0" lvl="2" indent="-3810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Inria Sans"/>
              <a:buChar char="⬩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3pPr>
            <a:lvl4pPr marL="1828800" marR="0" lvl="3" indent="-3810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Inria Sans"/>
              <a:buChar char="●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4pPr>
            <a:lvl5pPr marL="2286000" marR="0" lvl="4" indent="-3810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Inria Sans"/>
              <a:buChar char="○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5pPr>
            <a:lvl6pPr marL="2743200" marR="0" lvl="5" indent="-3810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Inria Sans"/>
              <a:buChar char="■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6pPr>
            <a:lvl7pPr marL="3200400" marR="0" lvl="6" indent="-3810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Inria Sans"/>
              <a:buChar char="●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7pPr>
            <a:lvl8pPr marL="3657600" marR="0" lvl="7" indent="-3810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Inria Sans"/>
              <a:buChar char="○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8pPr>
            <a:lvl9pPr marL="4114800" marR="0" lvl="8" indent="-3810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dk1"/>
              </a:buClr>
              <a:buSzPts val="2400"/>
              <a:buFont typeface="Inria Sans"/>
              <a:buChar char="■"/>
              <a:defRPr sz="2400" b="0" i="0" u="none" strike="noStrike" cap="none">
                <a:solidFill>
                  <a:schemeClr val="dk1"/>
                </a:solidFill>
                <a:latin typeface="Inria Sans"/>
                <a:ea typeface="Inria Sans"/>
                <a:cs typeface="Inria Sans"/>
              </a:defRPr>
            </a:lvl9pPr>
          </a:lstStyle>
          <a:p>
            <a:pPr marL="11430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0E7D9"/>
              </a:buClr>
              <a:buSzPts val="1800"/>
              <a:buFont typeface="Inria Sans"/>
              <a:buNone/>
              <a:defRPr/>
            </a:pPr>
            <a:r>
              <a:rPr lang="en-IE" sz="1300" b="1" dirty="0">
                <a:solidFill>
                  <a:srgbClr val="00294B"/>
                </a:solidFill>
                <a:latin typeface="Calibri"/>
              </a:rPr>
              <a:t>CTU</a:t>
            </a:r>
            <a:endParaRPr b="1" dirty="0">
              <a:solidFill>
                <a:srgbClr val="00294B"/>
              </a:solidFill>
            </a:endParaRPr>
          </a:p>
        </p:txBody>
      </p:sp>
      <p:sp>
        <p:nvSpPr>
          <p:cNvPr id="62" name="ZoneTexte 61">
            <a:extLst>
              <a:ext uri="{FF2B5EF4-FFF2-40B4-BE49-F238E27FC236}">
                <a16:creationId xmlns:a16="http://schemas.microsoft.com/office/drawing/2014/main" id="{C392ACF4-FE52-4D6B-9789-3829A8CFA2B9}"/>
              </a:ext>
            </a:extLst>
          </p:cNvPr>
          <p:cNvSpPr txBox="1"/>
          <p:nvPr/>
        </p:nvSpPr>
        <p:spPr>
          <a:xfrm>
            <a:off x="99777" y="5350910"/>
            <a:ext cx="21795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00294B"/>
                </a:solidFill>
                <a:latin typeface="+mn-lt"/>
                <a:cs typeface="+mn-cs"/>
              </a:rPr>
              <a:t>CTU = Compton Telescope Unit</a:t>
            </a:r>
          </a:p>
        </p:txBody>
      </p:sp>
      <p:sp>
        <p:nvSpPr>
          <p:cNvPr id="63" name="Titre 3">
            <a:extLst>
              <a:ext uri="{FF2B5EF4-FFF2-40B4-BE49-F238E27FC236}">
                <a16:creationId xmlns:a16="http://schemas.microsoft.com/office/drawing/2014/main" id="{7AEF0FB4-8D8F-4B84-933B-B6451728E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763" y="149225"/>
            <a:ext cx="5688012" cy="431800"/>
          </a:xfrm>
        </p:spPr>
        <p:txBody>
          <a:bodyPr/>
          <a:lstStyle/>
          <a:p>
            <a:pPr marL="457200" indent="-457200">
              <a:buFont typeface="+mj-lt"/>
              <a:buAutoNum type="arabicPeriod" startAt="3"/>
            </a:pPr>
            <a:r>
              <a:rPr lang="fr-FR" dirty="0"/>
              <a:t>COMCUBE S</a:t>
            </a:r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6987266B-EE6F-4434-8377-1EC1CFCA1467}"/>
              </a:ext>
            </a:extLst>
          </p:cNvPr>
          <p:cNvGrpSpPr>
            <a:grpSpLocks noChangeAspect="1"/>
          </p:cNvGrpSpPr>
          <p:nvPr/>
        </p:nvGrpSpPr>
        <p:grpSpPr>
          <a:xfrm>
            <a:off x="4629560" y="921683"/>
            <a:ext cx="2977682" cy="2605287"/>
            <a:chOff x="4629560" y="921683"/>
            <a:chExt cx="2977682" cy="2605287"/>
          </a:xfrm>
        </p:grpSpPr>
        <p:pic>
          <p:nvPicPr>
            <p:cNvPr id="27" name="Picture 2">
              <a:extLst>
                <a:ext uri="{FF2B5EF4-FFF2-40B4-BE49-F238E27FC236}">
                  <a16:creationId xmlns:a16="http://schemas.microsoft.com/office/drawing/2014/main" id="{B496D4BE-61B9-4798-99E3-BACA4E613A2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278" r="-1"/>
            <a:stretch/>
          </p:blipFill>
          <p:spPr bwMode="auto">
            <a:xfrm>
              <a:off x="5061418" y="1325815"/>
              <a:ext cx="2010189" cy="1966366"/>
            </a:xfrm>
            <a:prstGeom prst="rect">
              <a:avLst/>
            </a:prstGeom>
            <a:noFill/>
            <a:ln w="50800"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B6A9651C-3D2A-4487-9061-11222398607B}"/>
                </a:ext>
              </a:extLst>
            </p:cNvPr>
            <p:cNvSpPr txBox="1"/>
            <p:nvPr/>
          </p:nvSpPr>
          <p:spPr>
            <a:xfrm>
              <a:off x="5670862" y="1923609"/>
              <a:ext cx="56292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D1A</a:t>
              </a:r>
            </a:p>
          </p:txBody>
        </p:sp>
        <p:sp>
          <p:nvSpPr>
            <p:cNvPr id="29" name="ZoneTexte 28">
              <a:extLst>
                <a:ext uri="{FF2B5EF4-FFF2-40B4-BE49-F238E27FC236}">
                  <a16:creationId xmlns:a16="http://schemas.microsoft.com/office/drawing/2014/main" id="{CDCC970C-E903-42D8-A295-7DACCD6A83AA}"/>
                </a:ext>
              </a:extLst>
            </p:cNvPr>
            <p:cNvSpPr txBox="1"/>
            <p:nvPr/>
          </p:nvSpPr>
          <p:spPr>
            <a:xfrm>
              <a:off x="4629560" y="2551179"/>
              <a:ext cx="56292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D2A</a:t>
              </a:r>
            </a:p>
          </p:txBody>
        </p:sp>
        <p:sp>
          <p:nvSpPr>
            <p:cNvPr id="30" name="ZoneTexte 29">
              <a:extLst>
                <a:ext uri="{FF2B5EF4-FFF2-40B4-BE49-F238E27FC236}">
                  <a16:creationId xmlns:a16="http://schemas.microsoft.com/office/drawing/2014/main" id="{712FD6D6-61D3-4772-B61C-25A17748B247}"/>
                </a:ext>
              </a:extLst>
            </p:cNvPr>
            <p:cNvSpPr txBox="1"/>
            <p:nvPr/>
          </p:nvSpPr>
          <p:spPr>
            <a:xfrm>
              <a:off x="7044314" y="1962652"/>
              <a:ext cx="56292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D2B</a:t>
              </a:r>
            </a:p>
          </p:txBody>
        </p:sp>
        <p:sp>
          <p:nvSpPr>
            <p:cNvPr id="31" name="ZoneTexte 30">
              <a:extLst>
                <a:ext uri="{FF2B5EF4-FFF2-40B4-BE49-F238E27FC236}">
                  <a16:creationId xmlns:a16="http://schemas.microsoft.com/office/drawing/2014/main" id="{29940489-B589-48B4-B39A-2A92094BF90E}"/>
                </a:ext>
              </a:extLst>
            </p:cNvPr>
            <p:cNvSpPr txBox="1"/>
            <p:nvPr/>
          </p:nvSpPr>
          <p:spPr>
            <a:xfrm>
              <a:off x="4676076" y="2094247"/>
              <a:ext cx="56292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D1B</a:t>
              </a:r>
            </a:p>
          </p:txBody>
        </p:sp>
        <p:sp>
          <p:nvSpPr>
            <p:cNvPr id="32" name="ZoneTexte 31">
              <a:extLst>
                <a:ext uri="{FF2B5EF4-FFF2-40B4-BE49-F238E27FC236}">
                  <a16:creationId xmlns:a16="http://schemas.microsoft.com/office/drawing/2014/main" id="{48277C2A-B970-4377-8D84-BE9E3CF190D6}"/>
                </a:ext>
              </a:extLst>
            </p:cNvPr>
            <p:cNvSpPr txBox="1"/>
            <p:nvPr/>
          </p:nvSpPr>
          <p:spPr>
            <a:xfrm>
              <a:off x="5093964" y="1370287"/>
              <a:ext cx="56292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D2B</a:t>
              </a:r>
            </a:p>
          </p:txBody>
        </p:sp>
        <p:sp>
          <p:nvSpPr>
            <p:cNvPr id="26" name="Text Placeholder 2">
              <a:extLst>
                <a:ext uri="{FF2B5EF4-FFF2-40B4-BE49-F238E27FC236}">
                  <a16:creationId xmlns:a16="http://schemas.microsoft.com/office/drawing/2014/main" id="{E52813FA-C812-4A18-B9C8-9501D3CE1B24}"/>
                </a:ext>
              </a:extLst>
            </p:cNvPr>
            <p:cNvSpPr txBox="1"/>
            <p:nvPr/>
          </p:nvSpPr>
          <p:spPr bwMode="auto">
            <a:xfrm>
              <a:off x="5518923" y="3254362"/>
              <a:ext cx="866805" cy="27260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4290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4"/>
                </a:buClr>
                <a:buSzPts val="1800"/>
                <a:buFont typeface="Inria Sans"/>
                <a:buChar char="⬥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1pPr>
              <a:lvl2pPr marL="914400" marR="0" lvl="1" indent="-3429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3"/>
                </a:buClr>
                <a:buSzPts val="1800"/>
                <a:buFont typeface="Inria Sans"/>
                <a:buChar char="⬦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2pPr>
              <a:lvl3pPr marL="1371600" marR="0" lvl="2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2"/>
                </a:buClr>
                <a:buSzPts val="2400"/>
                <a:buFont typeface="Inria Sans"/>
                <a:buChar char="⬩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3pPr>
              <a:lvl4pPr marL="1828800" marR="0" lvl="3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4pPr>
              <a:lvl5pPr marL="2286000" marR="0" lvl="4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5pPr>
              <a:lvl6pPr marL="2743200" marR="0" lvl="5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6pPr>
              <a:lvl7pPr marL="3200400" marR="0" lvl="6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●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7pPr>
              <a:lvl8pPr marL="3657600" marR="0" lvl="7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Inria Sans"/>
                <a:buChar char="○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8pPr>
              <a:lvl9pPr marL="4114800" marR="0" lvl="8" indent="-381000" algn="l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dk1"/>
                </a:buClr>
                <a:buSzPts val="2400"/>
                <a:buFont typeface="Inria Sans"/>
                <a:buChar char="■"/>
                <a:defRPr sz="2400" b="0" i="0" u="none" strike="noStrike" cap="none">
                  <a:solidFill>
                    <a:schemeClr val="dk1"/>
                  </a:solidFill>
                  <a:latin typeface="Inria Sans"/>
                  <a:ea typeface="Inria Sans"/>
                  <a:cs typeface="Inria Sans"/>
                </a:defRPr>
              </a:lvl9pPr>
            </a:lstStyle>
            <a:p>
              <a:pPr marL="114300" marR="0" lvl="0" indent="0" algn="ctr" defTabSz="91440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10E7D9"/>
                </a:buClr>
                <a:buSzPts val="1800"/>
                <a:buFont typeface="Inria Sans"/>
                <a:buNone/>
                <a:defRPr/>
              </a:pPr>
              <a:r>
                <a:rPr lang="en-IE" sz="1300" b="1" i="0" u="none" strike="noStrike" cap="none" spc="0" dirty="0">
                  <a:ln>
                    <a:noFill/>
                  </a:ln>
                  <a:solidFill>
                    <a:srgbClr val="00294B"/>
                  </a:solidFill>
                  <a:latin typeface="Calibri"/>
                </a:rPr>
                <a:t>QUAD</a:t>
              </a:r>
              <a:endParaRPr b="1" dirty="0">
                <a:solidFill>
                  <a:srgbClr val="00294B"/>
                </a:solidFill>
              </a:endParaRPr>
            </a:p>
          </p:txBody>
        </p:sp>
        <p:sp>
          <p:nvSpPr>
            <p:cNvPr id="64" name="ZoneTexte 63">
              <a:extLst>
                <a:ext uri="{FF2B5EF4-FFF2-40B4-BE49-F238E27FC236}">
                  <a16:creationId xmlns:a16="http://schemas.microsoft.com/office/drawing/2014/main" id="{F963A82B-635D-4216-8800-FB65734FD035}"/>
                </a:ext>
              </a:extLst>
            </p:cNvPr>
            <p:cNvSpPr txBox="1"/>
            <p:nvPr/>
          </p:nvSpPr>
          <p:spPr>
            <a:xfrm>
              <a:off x="5446142" y="921683"/>
              <a:ext cx="124074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00294B"/>
                  </a:solidFill>
                  <a:latin typeface="+mn-lt"/>
                  <a:cs typeface="+mn-cs"/>
                </a:rPr>
                <a:t>D1A = D1B = BB7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03634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24</a:t>
            </a:fld>
            <a:endParaRPr lang="fr-FR" dirty="0"/>
          </a:p>
        </p:txBody>
      </p:sp>
      <p:sp>
        <p:nvSpPr>
          <p:cNvPr id="17" name="Espace réservé du pied de page 7">
            <a:extLst>
              <a:ext uri="{FF2B5EF4-FFF2-40B4-BE49-F238E27FC236}">
                <a16:creationId xmlns:a16="http://schemas.microsoft.com/office/drawing/2014/main" id="{11490B42-E81A-4CEA-9EFA-6ECDCF97D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grpSp>
        <p:nvGrpSpPr>
          <p:cNvPr id="265" name="Groupe 264">
            <a:extLst>
              <a:ext uri="{FF2B5EF4-FFF2-40B4-BE49-F238E27FC236}">
                <a16:creationId xmlns:a16="http://schemas.microsoft.com/office/drawing/2014/main" id="{7CC73B9D-9A79-4E50-9725-58B3BFF43107}"/>
              </a:ext>
            </a:extLst>
          </p:cNvPr>
          <p:cNvGrpSpPr>
            <a:grpSpLocks noChangeAspect="1"/>
          </p:cNvGrpSpPr>
          <p:nvPr/>
        </p:nvGrpSpPr>
        <p:grpSpPr>
          <a:xfrm>
            <a:off x="8065549" y="2994758"/>
            <a:ext cx="2564469" cy="2649221"/>
            <a:chOff x="7999415" y="626792"/>
            <a:chExt cx="2564469" cy="2649221"/>
          </a:xfrm>
        </p:grpSpPr>
        <p:pic>
          <p:nvPicPr>
            <p:cNvPr id="157" name="Image 156">
              <a:extLst>
                <a:ext uri="{FF2B5EF4-FFF2-40B4-BE49-F238E27FC236}">
                  <a16:creationId xmlns:a16="http://schemas.microsoft.com/office/drawing/2014/main" id="{8C19C5A3-AA52-4650-A176-D74B6B6627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999415" y="925922"/>
              <a:ext cx="2564469" cy="2350091"/>
            </a:xfrm>
            <a:prstGeom prst="rect">
              <a:avLst/>
            </a:prstGeom>
          </p:spPr>
        </p:pic>
        <p:cxnSp>
          <p:nvCxnSpPr>
            <p:cNvPr id="66" name="Connecteur droit 65">
              <a:extLst>
                <a:ext uri="{FF2B5EF4-FFF2-40B4-BE49-F238E27FC236}">
                  <a16:creationId xmlns:a16="http://schemas.microsoft.com/office/drawing/2014/main" id="{A184D30D-12CA-4CA1-BBE9-332FD30C420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747795" y="876808"/>
              <a:ext cx="0" cy="1292505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Connecteur droit 66">
              <a:extLst>
                <a:ext uri="{FF2B5EF4-FFF2-40B4-BE49-F238E27FC236}">
                  <a16:creationId xmlns:a16="http://schemas.microsoft.com/office/drawing/2014/main" id="{1D33201E-C8AF-46B8-B0F4-6FEB4ED6147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633112" y="876808"/>
              <a:ext cx="0" cy="70423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Connecteur droit avec flèche 67">
              <a:extLst>
                <a:ext uri="{FF2B5EF4-FFF2-40B4-BE49-F238E27FC236}">
                  <a16:creationId xmlns:a16="http://schemas.microsoft.com/office/drawing/2014/main" id="{7DD0E976-4A6C-4903-858B-38C07F532D0C}"/>
                </a:ext>
              </a:extLst>
            </p:cNvPr>
            <p:cNvCxnSpPr/>
            <p:nvPr/>
          </p:nvCxnSpPr>
          <p:spPr>
            <a:xfrm>
              <a:off x="8485568" y="936895"/>
              <a:ext cx="152957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Connecteur droit avec flèche 68">
              <a:extLst>
                <a:ext uri="{FF2B5EF4-FFF2-40B4-BE49-F238E27FC236}">
                  <a16:creationId xmlns:a16="http://schemas.microsoft.com/office/drawing/2014/main" id="{185C7443-1BD5-46A9-BA22-4ADC0E6F141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747795" y="933099"/>
              <a:ext cx="154877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Connecteur droit 71">
              <a:extLst>
                <a:ext uri="{FF2B5EF4-FFF2-40B4-BE49-F238E27FC236}">
                  <a16:creationId xmlns:a16="http://schemas.microsoft.com/office/drawing/2014/main" id="{184F93CA-E54D-46D9-8BBD-98DF6C8E3AA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631383" y="936895"/>
              <a:ext cx="116412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ZoneTexte 72">
              <a:extLst>
                <a:ext uri="{FF2B5EF4-FFF2-40B4-BE49-F238E27FC236}">
                  <a16:creationId xmlns:a16="http://schemas.microsoft.com/office/drawing/2014/main" id="{17AB1B90-49F2-4D8F-AF8D-88D050A91F46}"/>
                </a:ext>
              </a:extLst>
            </p:cNvPr>
            <p:cNvSpPr txBox="1"/>
            <p:nvPr/>
          </p:nvSpPr>
          <p:spPr>
            <a:xfrm>
              <a:off x="8418843" y="626792"/>
              <a:ext cx="69885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~2,9 mm</a:t>
              </a:r>
            </a:p>
          </p:txBody>
        </p:sp>
        <p:cxnSp>
          <p:nvCxnSpPr>
            <p:cNvPr id="79" name="Connecteur droit 78">
              <a:extLst>
                <a:ext uri="{FF2B5EF4-FFF2-40B4-BE49-F238E27FC236}">
                  <a16:creationId xmlns:a16="http://schemas.microsoft.com/office/drawing/2014/main" id="{EDDD6998-0ADF-4FEF-A4BA-BF264E42FC4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40303" y="995997"/>
              <a:ext cx="0" cy="1633584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Connecteur droit 80">
              <a:extLst>
                <a:ext uri="{FF2B5EF4-FFF2-40B4-BE49-F238E27FC236}">
                  <a16:creationId xmlns:a16="http://schemas.microsoft.com/office/drawing/2014/main" id="{2FACD2F5-2C7C-4C5B-870F-79DD5093C4A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353268" y="995997"/>
              <a:ext cx="0" cy="1296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Connecteur droit avec flèche 81">
              <a:extLst>
                <a:ext uri="{FF2B5EF4-FFF2-40B4-BE49-F238E27FC236}">
                  <a16:creationId xmlns:a16="http://schemas.microsoft.com/office/drawing/2014/main" id="{1A490FEB-8AE0-49CD-9458-4B5FA9101C6F}"/>
                </a:ext>
              </a:extLst>
            </p:cNvPr>
            <p:cNvCxnSpPr/>
            <p:nvPr/>
          </p:nvCxnSpPr>
          <p:spPr>
            <a:xfrm>
              <a:off x="9200311" y="1067697"/>
              <a:ext cx="152957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Connecteur droit avec flèche 82">
              <a:extLst>
                <a:ext uri="{FF2B5EF4-FFF2-40B4-BE49-F238E27FC236}">
                  <a16:creationId xmlns:a16="http://schemas.microsoft.com/office/drawing/2014/main" id="{E2C8B2D1-1E4E-438B-9EDD-17E060AFCE3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540303" y="1066455"/>
              <a:ext cx="154877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Connecteur droit 83">
              <a:extLst>
                <a:ext uri="{FF2B5EF4-FFF2-40B4-BE49-F238E27FC236}">
                  <a16:creationId xmlns:a16="http://schemas.microsoft.com/office/drawing/2014/main" id="{9276A7F2-5EBE-4DEA-9C34-D0D7B8C2B9C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346121" y="1066455"/>
              <a:ext cx="194182" cy="131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ZoneTexte 84">
              <a:extLst>
                <a:ext uri="{FF2B5EF4-FFF2-40B4-BE49-F238E27FC236}">
                  <a16:creationId xmlns:a16="http://schemas.microsoft.com/office/drawing/2014/main" id="{ECBEEB26-04D2-4850-95D9-CD2AB7F16869}"/>
                </a:ext>
              </a:extLst>
            </p:cNvPr>
            <p:cNvSpPr txBox="1"/>
            <p:nvPr/>
          </p:nvSpPr>
          <p:spPr>
            <a:xfrm>
              <a:off x="9186191" y="709624"/>
              <a:ext cx="65378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~4,4 mm</a:t>
              </a:r>
            </a:p>
          </p:txBody>
        </p:sp>
      </p:grpSp>
      <p:grpSp>
        <p:nvGrpSpPr>
          <p:cNvPr id="207" name="Groupe 206">
            <a:extLst>
              <a:ext uri="{FF2B5EF4-FFF2-40B4-BE49-F238E27FC236}">
                <a16:creationId xmlns:a16="http://schemas.microsoft.com/office/drawing/2014/main" id="{1B338C82-2772-499D-9214-275E40413C73}"/>
              </a:ext>
            </a:extLst>
          </p:cNvPr>
          <p:cNvGrpSpPr>
            <a:grpSpLocks noChangeAspect="1"/>
          </p:cNvGrpSpPr>
          <p:nvPr/>
        </p:nvGrpSpPr>
        <p:grpSpPr>
          <a:xfrm>
            <a:off x="5483169" y="997441"/>
            <a:ext cx="2620971" cy="4643783"/>
            <a:chOff x="2668848" y="935191"/>
            <a:chExt cx="2620971" cy="3187395"/>
          </a:xfrm>
        </p:grpSpPr>
        <p:pic>
          <p:nvPicPr>
            <p:cNvPr id="99" name="Image 98">
              <a:extLst>
                <a:ext uri="{FF2B5EF4-FFF2-40B4-BE49-F238E27FC236}">
                  <a16:creationId xmlns:a16="http://schemas.microsoft.com/office/drawing/2014/main" id="{05FE4FF7-869E-42C2-B4FE-70E06A9AAA1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83858" y="2773520"/>
              <a:ext cx="2372562" cy="1222276"/>
            </a:xfrm>
            <a:prstGeom prst="rect">
              <a:avLst/>
            </a:prstGeom>
          </p:spPr>
        </p:pic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91F51A20-6316-4B52-8E52-4DDC2B57F7F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915845" y="1341385"/>
              <a:ext cx="2022755" cy="900589"/>
            </a:xfrm>
            <a:prstGeom prst="rect">
              <a:avLst/>
            </a:prstGeom>
          </p:spPr>
        </p:pic>
        <p:sp>
          <p:nvSpPr>
            <p:cNvPr id="90" name="ZoneTexte 89">
              <a:extLst>
                <a:ext uri="{FF2B5EF4-FFF2-40B4-BE49-F238E27FC236}">
                  <a16:creationId xmlns:a16="http://schemas.microsoft.com/office/drawing/2014/main" id="{BA316F39-DA51-4619-9FE3-AF29D213015D}"/>
                </a:ext>
              </a:extLst>
            </p:cNvPr>
            <p:cNvSpPr txBox="1"/>
            <p:nvPr/>
          </p:nvSpPr>
          <p:spPr>
            <a:xfrm>
              <a:off x="3051387" y="989338"/>
              <a:ext cx="1855892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u="sng" dirty="0">
                  <a:solidFill>
                    <a:srgbClr val="00294B"/>
                  </a:solidFill>
                  <a:latin typeface="+mn-lt"/>
                  <a:cs typeface="+mn-cs"/>
                </a:rPr>
                <a:t>Détecteur Silicium IJCLab – D1B</a:t>
              </a:r>
            </a:p>
          </p:txBody>
        </p:sp>
        <p:cxnSp>
          <p:nvCxnSpPr>
            <p:cNvPr id="102" name="Connecteur droit avec flèche 101">
              <a:extLst>
                <a:ext uri="{FF2B5EF4-FFF2-40B4-BE49-F238E27FC236}">
                  <a16:creationId xmlns:a16="http://schemas.microsoft.com/office/drawing/2014/main" id="{74553E67-3AB5-4884-9139-AB6BEB6764FD}"/>
                </a:ext>
              </a:extLst>
            </p:cNvPr>
            <p:cNvCxnSpPr>
              <a:cxnSpLocks/>
              <a:stCxn id="104" idx="3"/>
            </p:cNvCxnSpPr>
            <p:nvPr/>
          </p:nvCxnSpPr>
          <p:spPr>
            <a:xfrm>
              <a:off x="3312797" y="2573570"/>
              <a:ext cx="328238" cy="58398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ZoneTexte 103">
              <a:extLst>
                <a:ext uri="{FF2B5EF4-FFF2-40B4-BE49-F238E27FC236}">
                  <a16:creationId xmlns:a16="http://schemas.microsoft.com/office/drawing/2014/main" id="{BC818E48-CCCF-4E7A-BC46-82547614110B}"/>
                </a:ext>
              </a:extLst>
            </p:cNvPr>
            <p:cNvSpPr txBox="1"/>
            <p:nvPr/>
          </p:nvSpPr>
          <p:spPr>
            <a:xfrm>
              <a:off x="2691558" y="2450459"/>
              <a:ext cx="621239" cy="246221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BB7</a:t>
              </a:r>
            </a:p>
          </p:txBody>
        </p:sp>
        <p:sp>
          <p:nvSpPr>
            <p:cNvPr id="106" name="ZoneTexte 105">
              <a:extLst>
                <a:ext uri="{FF2B5EF4-FFF2-40B4-BE49-F238E27FC236}">
                  <a16:creationId xmlns:a16="http://schemas.microsoft.com/office/drawing/2014/main" id="{333D237E-4125-4E4F-A1D2-7CE25E5F5109}"/>
                </a:ext>
              </a:extLst>
            </p:cNvPr>
            <p:cNvSpPr txBox="1"/>
            <p:nvPr/>
          </p:nvSpPr>
          <p:spPr>
            <a:xfrm>
              <a:off x="3445693" y="2488723"/>
              <a:ext cx="425347" cy="246221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PCB</a:t>
              </a:r>
            </a:p>
          </p:txBody>
        </p:sp>
        <p:cxnSp>
          <p:nvCxnSpPr>
            <p:cNvPr id="108" name="Connecteur droit avec flèche 107">
              <a:extLst>
                <a:ext uri="{FF2B5EF4-FFF2-40B4-BE49-F238E27FC236}">
                  <a16:creationId xmlns:a16="http://schemas.microsoft.com/office/drawing/2014/main" id="{9BC7B037-E63A-40CF-9D22-D0E7BE9C5363}"/>
                </a:ext>
              </a:extLst>
            </p:cNvPr>
            <p:cNvCxnSpPr>
              <a:cxnSpLocks/>
              <a:stCxn id="104" idx="3"/>
            </p:cNvCxnSpPr>
            <p:nvPr/>
          </p:nvCxnSpPr>
          <p:spPr>
            <a:xfrm flipV="1">
              <a:off x="3312797" y="1829997"/>
              <a:ext cx="246997" cy="74357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Connecteur droit avec flèche 109">
              <a:extLst>
                <a:ext uri="{FF2B5EF4-FFF2-40B4-BE49-F238E27FC236}">
                  <a16:creationId xmlns:a16="http://schemas.microsoft.com/office/drawing/2014/main" id="{C154B9FB-13DA-487D-B0BD-2CD6244F3831}"/>
                </a:ext>
              </a:extLst>
            </p:cNvPr>
            <p:cNvCxnSpPr>
              <a:cxnSpLocks/>
              <a:stCxn id="106" idx="3"/>
            </p:cNvCxnSpPr>
            <p:nvPr/>
          </p:nvCxnSpPr>
          <p:spPr>
            <a:xfrm>
              <a:off x="3871040" y="2611834"/>
              <a:ext cx="433332" cy="40011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Connecteur droit avec flèche 115">
              <a:extLst>
                <a:ext uri="{FF2B5EF4-FFF2-40B4-BE49-F238E27FC236}">
                  <a16:creationId xmlns:a16="http://schemas.microsoft.com/office/drawing/2014/main" id="{171229DC-5D5F-4D6D-92D9-A4D6346DA062}"/>
                </a:ext>
              </a:extLst>
            </p:cNvPr>
            <p:cNvCxnSpPr>
              <a:cxnSpLocks/>
              <a:stCxn id="106" idx="3"/>
            </p:cNvCxnSpPr>
            <p:nvPr/>
          </p:nvCxnSpPr>
          <p:spPr>
            <a:xfrm flipV="1">
              <a:off x="3871040" y="2123342"/>
              <a:ext cx="252272" cy="48849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Connecteur droit avec flèche 122">
              <a:extLst>
                <a:ext uri="{FF2B5EF4-FFF2-40B4-BE49-F238E27FC236}">
                  <a16:creationId xmlns:a16="http://schemas.microsoft.com/office/drawing/2014/main" id="{4FAD11AC-4D5A-49F9-B583-8F229DDFB8F9}"/>
                </a:ext>
              </a:extLst>
            </p:cNvPr>
            <p:cNvCxnSpPr>
              <a:cxnSpLocks/>
              <a:stCxn id="124" idx="0"/>
            </p:cNvCxnSpPr>
            <p:nvPr/>
          </p:nvCxnSpPr>
          <p:spPr>
            <a:xfrm flipH="1" flipV="1">
              <a:off x="4605906" y="2070701"/>
              <a:ext cx="235028" cy="42592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4" name="ZoneTexte 123">
              <a:extLst>
                <a:ext uri="{FF2B5EF4-FFF2-40B4-BE49-F238E27FC236}">
                  <a16:creationId xmlns:a16="http://schemas.microsoft.com/office/drawing/2014/main" id="{C4B4CE93-4D63-4703-A1F4-65993E9B7044}"/>
                </a:ext>
              </a:extLst>
            </p:cNvPr>
            <p:cNvSpPr txBox="1"/>
            <p:nvPr/>
          </p:nvSpPr>
          <p:spPr>
            <a:xfrm>
              <a:off x="4459248" y="2496625"/>
              <a:ext cx="76337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Connexion vers FEB</a:t>
              </a:r>
            </a:p>
          </p:txBody>
        </p:sp>
        <p:cxnSp>
          <p:nvCxnSpPr>
            <p:cNvPr id="125" name="Connecteur droit avec flèche 124">
              <a:extLst>
                <a:ext uri="{FF2B5EF4-FFF2-40B4-BE49-F238E27FC236}">
                  <a16:creationId xmlns:a16="http://schemas.microsoft.com/office/drawing/2014/main" id="{3C29494F-B995-4AFE-9061-26DEE1FC9EC3}"/>
                </a:ext>
              </a:extLst>
            </p:cNvPr>
            <p:cNvCxnSpPr>
              <a:cxnSpLocks/>
              <a:stCxn id="124" idx="2"/>
            </p:cNvCxnSpPr>
            <p:nvPr/>
          </p:nvCxnSpPr>
          <p:spPr>
            <a:xfrm flipH="1">
              <a:off x="4587891" y="2896735"/>
              <a:ext cx="253043" cy="43461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1" name="Rectangle : coins arrondis 180">
              <a:extLst>
                <a:ext uri="{FF2B5EF4-FFF2-40B4-BE49-F238E27FC236}">
                  <a16:creationId xmlns:a16="http://schemas.microsoft.com/office/drawing/2014/main" id="{3A0CB4E4-4C79-4689-AD6F-3C59DE884FBE}"/>
                </a:ext>
              </a:extLst>
            </p:cNvPr>
            <p:cNvSpPr/>
            <p:nvPr/>
          </p:nvSpPr>
          <p:spPr>
            <a:xfrm>
              <a:off x="2668848" y="935191"/>
              <a:ext cx="2620971" cy="3187395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dirty="0"/>
            </a:p>
          </p:txBody>
        </p:sp>
      </p:grpSp>
      <p:sp>
        <p:nvSpPr>
          <p:cNvPr id="267" name="ZoneTexte 266">
            <a:extLst>
              <a:ext uri="{FF2B5EF4-FFF2-40B4-BE49-F238E27FC236}">
                <a16:creationId xmlns:a16="http://schemas.microsoft.com/office/drawing/2014/main" id="{D1BE5BE9-FFD9-43C4-9D85-94593A4CC90E}"/>
              </a:ext>
            </a:extLst>
          </p:cNvPr>
          <p:cNvSpPr txBox="1"/>
          <p:nvPr/>
        </p:nvSpPr>
        <p:spPr>
          <a:xfrm>
            <a:off x="-3808" y="648489"/>
            <a:ext cx="7926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Structure mécanique : </a:t>
            </a:r>
            <a:r>
              <a:rPr lang="fr-FR" sz="1600" dirty="0">
                <a:solidFill>
                  <a:srgbClr val="00294B"/>
                </a:solidFill>
                <a:latin typeface="+mn-lt"/>
                <a:cs typeface="+mn-cs"/>
              </a:rPr>
              <a:t>Etude des détecteurs et leurs électroniques associées</a:t>
            </a:r>
          </a:p>
        </p:txBody>
      </p:sp>
      <p:sp>
        <p:nvSpPr>
          <p:cNvPr id="88" name="Titre 3">
            <a:extLst>
              <a:ext uri="{FF2B5EF4-FFF2-40B4-BE49-F238E27FC236}">
                <a16:creationId xmlns:a16="http://schemas.microsoft.com/office/drawing/2014/main" id="{6CD47A44-0D26-4B6C-80F6-B055D7EF0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763" y="149225"/>
            <a:ext cx="5688012" cy="431800"/>
          </a:xfrm>
        </p:spPr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fr-FR" dirty="0"/>
              <a:t>COMCUBE S</a:t>
            </a:r>
          </a:p>
        </p:txBody>
      </p:sp>
      <p:pic>
        <p:nvPicPr>
          <p:cNvPr id="109" name="Image 108">
            <a:extLst>
              <a:ext uri="{FF2B5EF4-FFF2-40B4-BE49-F238E27FC236}">
                <a16:creationId xmlns:a16="http://schemas.microsoft.com/office/drawing/2014/main" id="{2D1F001C-2AD2-48D2-B144-3D1CF4B6DD2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239" y="2480981"/>
            <a:ext cx="1875404" cy="1765664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F293F05D-33C2-4730-8AF1-4A5BB5F9023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571" y="1327255"/>
            <a:ext cx="1804384" cy="1316165"/>
          </a:xfrm>
          <a:prstGeom prst="rect">
            <a:avLst/>
          </a:prstGeom>
        </p:spPr>
      </p:pic>
      <p:sp>
        <p:nvSpPr>
          <p:cNvPr id="89" name="ZoneTexte 88">
            <a:extLst>
              <a:ext uri="{FF2B5EF4-FFF2-40B4-BE49-F238E27FC236}">
                <a16:creationId xmlns:a16="http://schemas.microsoft.com/office/drawing/2014/main" id="{E7807E22-5177-4D42-8AE9-7543026AD700}"/>
              </a:ext>
            </a:extLst>
          </p:cNvPr>
          <p:cNvSpPr txBox="1"/>
          <p:nvPr/>
        </p:nvSpPr>
        <p:spPr>
          <a:xfrm>
            <a:off x="397545" y="1021491"/>
            <a:ext cx="18331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000" b="1" u="sng" dirty="0">
                <a:solidFill>
                  <a:srgbClr val="00294B"/>
                </a:solidFill>
                <a:latin typeface="+mn-lt"/>
                <a:cs typeface="+mn-cs"/>
              </a:rPr>
              <a:t>Détecteur Silicium CEA – D1A</a:t>
            </a:r>
          </a:p>
        </p:txBody>
      </p:sp>
      <p:cxnSp>
        <p:nvCxnSpPr>
          <p:cNvPr id="91" name="Connecteur droit avec flèche 90">
            <a:extLst>
              <a:ext uri="{FF2B5EF4-FFF2-40B4-BE49-F238E27FC236}">
                <a16:creationId xmlns:a16="http://schemas.microsoft.com/office/drawing/2014/main" id="{449655AF-217F-48FF-9996-A2D226B9A3D1}"/>
              </a:ext>
            </a:extLst>
          </p:cNvPr>
          <p:cNvCxnSpPr>
            <a:cxnSpLocks/>
            <a:stCxn id="92" idx="3"/>
          </p:cNvCxnSpPr>
          <p:nvPr/>
        </p:nvCxnSpPr>
        <p:spPr>
          <a:xfrm>
            <a:off x="621239" y="2671593"/>
            <a:ext cx="229196" cy="24622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ZoneTexte 91">
            <a:extLst>
              <a:ext uri="{FF2B5EF4-FFF2-40B4-BE49-F238E27FC236}">
                <a16:creationId xmlns:a16="http://schemas.microsoft.com/office/drawing/2014/main" id="{782A9726-AC6F-46CE-88B9-5C4FF3790017}"/>
              </a:ext>
            </a:extLst>
          </p:cNvPr>
          <p:cNvSpPr txBox="1"/>
          <p:nvPr/>
        </p:nvSpPr>
        <p:spPr>
          <a:xfrm>
            <a:off x="0" y="2548482"/>
            <a:ext cx="621239" cy="246221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fr-FR" sz="1000" b="1" dirty="0">
                <a:solidFill>
                  <a:srgbClr val="00294B"/>
                </a:solidFill>
                <a:latin typeface="+mn-lt"/>
                <a:cs typeface="+mn-cs"/>
              </a:rPr>
              <a:t>BB7</a:t>
            </a:r>
          </a:p>
        </p:txBody>
      </p:sp>
      <p:sp>
        <p:nvSpPr>
          <p:cNvPr id="93" name="ZoneTexte 92">
            <a:extLst>
              <a:ext uri="{FF2B5EF4-FFF2-40B4-BE49-F238E27FC236}">
                <a16:creationId xmlns:a16="http://schemas.microsoft.com/office/drawing/2014/main" id="{225FE8D5-A210-4CCE-8FDB-03CB6E3FA7AF}"/>
              </a:ext>
            </a:extLst>
          </p:cNvPr>
          <p:cNvSpPr txBox="1"/>
          <p:nvPr/>
        </p:nvSpPr>
        <p:spPr>
          <a:xfrm>
            <a:off x="1031495" y="2465735"/>
            <a:ext cx="460093" cy="246221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fr-FR" sz="1000" b="1" dirty="0">
                <a:solidFill>
                  <a:srgbClr val="00294B"/>
                </a:solidFill>
                <a:latin typeface="+mn-lt"/>
                <a:cs typeface="+mn-cs"/>
              </a:rPr>
              <a:t>PCB</a:t>
            </a:r>
          </a:p>
        </p:txBody>
      </p:sp>
      <p:cxnSp>
        <p:nvCxnSpPr>
          <p:cNvPr id="94" name="Connecteur droit avec flèche 93">
            <a:extLst>
              <a:ext uri="{FF2B5EF4-FFF2-40B4-BE49-F238E27FC236}">
                <a16:creationId xmlns:a16="http://schemas.microsoft.com/office/drawing/2014/main" id="{13A0BBF9-E0BE-4111-A185-6C981A5E5492}"/>
              </a:ext>
            </a:extLst>
          </p:cNvPr>
          <p:cNvCxnSpPr>
            <a:cxnSpLocks/>
            <a:stCxn id="92" idx="3"/>
          </p:cNvCxnSpPr>
          <p:nvPr/>
        </p:nvCxnSpPr>
        <p:spPr>
          <a:xfrm flipV="1">
            <a:off x="621239" y="2071722"/>
            <a:ext cx="277650" cy="59987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Connecteur droit avec flèche 94">
            <a:extLst>
              <a:ext uri="{FF2B5EF4-FFF2-40B4-BE49-F238E27FC236}">
                <a16:creationId xmlns:a16="http://schemas.microsoft.com/office/drawing/2014/main" id="{C4C2BD98-5E7C-40B4-9849-321751771A7B}"/>
              </a:ext>
            </a:extLst>
          </p:cNvPr>
          <p:cNvCxnSpPr>
            <a:cxnSpLocks/>
            <a:stCxn id="93" idx="3"/>
          </p:cNvCxnSpPr>
          <p:nvPr/>
        </p:nvCxnSpPr>
        <p:spPr>
          <a:xfrm flipH="1">
            <a:off x="1335890" y="2588846"/>
            <a:ext cx="155698" cy="173416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Connecteur droit avec flèche 95">
            <a:extLst>
              <a:ext uri="{FF2B5EF4-FFF2-40B4-BE49-F238E27FC236}">
                <a16:creationId xmlns:a16="http://schemas.microsoft.com/office/drawing/2014/main" id="{2B0903E3-F7FB-4A82-8386-83AA6C0A845C}"/>
              </a:ext>
            </a:extLst>
          </p:cNvPr>
          <p:cNvCxnSpPr>
            <a:cxnSpLocks/>
            <a:stCxn id="93" idx="3"/>
          </p:cNvCxnSpPr>
          <p:nvPr/>
        </p:nvCxnSpPr>
        <p:spPr>
          <a:xfrm flipH="1" flipV="1">
            <a:off x="1405948" y="2249202"/>
            <a:ext cx="85640" cy="339644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Connecteur droit avec flèche 96">
            <a:extLst>
              <a:ext uri="{FF2B5EF4-FFF2-40B4-BE49-F238E27FC236}">
                <a16:creationId xmlns:a16="http://schemas.microsoft.com/office/drawing/2014/main" id="{4C927C44-0F2A-45F6-90A7-58AAF45BD970}"/>
              </a:ext>
            </a:extLst>
          </p:cNvPr>
          <p:cNvCxnSpPr>
            <a:cxnSpLocks/>
            <a:stCxn id="98" idx="0"/>
          </p:cNvCxnSpPr>
          <p:nvPr/>
        </p:nvCxnSpPr>
        <p:spPr>
          <a:xfrm flipH="1" flipV="1">
            <a:off x="1798842" y="2249201"/>
            <a:ext cx="326261" cy="34544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ZoneTexte 97">
            <a:extLst>
              <a:ext uri="{FF2B5EF4-FFF2-40B4-BE49-F238E27FC236}">
                <a16:creationId xmlns:a16="http://schemas.microsoft.com/office/drawing/2014/main" id="{CEBB9AFF-778A-45D5-8E18-77AC637EB76F}"/>
              </a:ext>
            </a:extLst>
          </p:cNvPr>
          <p:cNvSpPr txBox="1"/>
          <p:nvPr/>
        </p:nvSpPr>
        <p:spPr>
          <a:xfrm>
            <a:off x="1743417" y="2594648"/>
            <a:ext cx="763371" cy="4001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fr-FR" sz="1000" b="1" dirty="0">
                <a:solidFill>
                  <a:srgbClr val="00294B"/>
                </a:solidFill>
                <a:latin typeface="+mn-lt"/>
                <a:cs typeface="+mn-cs"/>
              </a:rPr>
              <a:t>Connexion vers FEB</a:t>
            </a:r>
          </a:p>
        </p:txBody>
      </p:sp>
      <p:cxnSp>
        <p:nvCxnSpPr>
          <p:cNvPr id="100" name="Connecteur droit avec flèche 99">
            <a:extLst>
              <a:ext uri="{FF2B5EF4-FFF2-40B4-BE49-F238E27FC236}">
                <a16:creationId xmlns:a16="http://schemas.microsoft.com/office/drawing/2014/main" id="{4487A467-9D81-4349-ABAA-AB428CEA0D01}"/>
              </a:ext>
            </a:extLst>
          </p:cNvPr>
          <p:cNvCxnSpPr>
            <a:cxnSpLocks/>
            <a:stCxn id="98" idx="2"/>
          </p:cNvCxnSpPr>
          <p:nvPr/>
        </p:nvCxnSpPr>
        <p:spPr>
          <a:xfrm flipH="1">
            <a:off x="1499168" y="2994758"/>
            <a:ext cx="625935" cy="60436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5" name="Rectangle : coins arrondis 194">
            <a:extLst>
              <a:ext uri="{FF2B5EF4-FFF2-40B4-BE49-F238E27FC236}">
                <a16:creationId xmlns:a16="http://schemas.microsoft.com/office/drawing/2014/main" id="{8E493FDD-DB0E-4951-B3C1-F5780BBC270C}"/>
              </a:ext>
            </a:extLst>
          </p:cNvPr>
          <p:cNvSpPr/>
          <p:nvPr/>
        </p:nvSpPr>
        <p:spPr>
          <a:xfrm>
            <a:off x="78615" y="997441"/>
            <a:ext cx="5334578" cy="464378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11A0248-5466-42AA-8B7F-5519359CC35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8653" t="28911" r="8138" b="7014"/>
          <a:stretch/>
        </p:blipFill>
        <p:spPr>
          <a:xfrm>
            <a:off x="402419" y="4283444"/>
            <a:ext cx="1354065" cy="1185131"/>
          </a:xfrm>
          <a:prstGeom prst="rect">
            <a:avLst/>
          </a:prstGeom>
        </p:spPr>
      </p:pic>
      <p:pic>
        <p:nvPicPr>
          <p:cNvPr id="86" name="Image 85">
            <a:extLst>
              <a:ext uri="{FF2B5EF4-FFF2-40B4-BE49-F238E27FC236}">
                <a16:creationId xmlns:a16="http://schemas.microsoft.com/office/drawing/2014/main" id="{79804841-2563-48A1-8353-16D2DF98AEE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3313" r="5095" b="11694"/>
          <a:stretch/>
        </p:blipFill>
        <p:spPr>
          <a:xfrm>
            <a:off x="1823894" y="4296946"/>
            <a:ext cx="1642529" cy="1185131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538A6849-A250-4325-AFF6-6D4F4E11395C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87089" y="2347646"/>
            <a:ext cx="2460306" cy="3317849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182E5556-79CB-481E-905D-2BBAB2EB1832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660386" y="1039097"/>
            <a:ext cx="2034243" cy="1436168"/>
          </a:xfrm>
          <a:prstGeom prst="rect">
            <a:avLst/>
          </a:prstGeom>
        </p:spPr>
      </p:pic>
      <p:pic>
        <p:nvPicPr>
          <p:cNvPr id="112" name="Image 111">
            <a:extLst>
              <a:ext uri="{FF2B5EF4-FFF2-40B4-BE49-F238E27FC236}">
                <a16:creationId xmlns:a16="http://schemas.microsoft.com/office/drawing/2014/main" id="{15C784BD-D5FC-41CD-BA19-43822EE4EC07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53801" y="710808"/>
            <a:ext cx="1870460" cy="236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5118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25</a:t>
            </a:fld>
            <a:endParaRPr lang="fr-FR" dirty="0"/>
          </a:p>
        </p:txBody>
      </p:sp>
      <p:sp>
        <p:nvSpPr>
          <p:cNvPr id="17" name="Espace réservé du pied de page 7">
            <a:extLst>
              <a:ext uri="{FF2B5EF4-FFF2-40B4-BE49-F238E27FC236}">
                <a16:creationId xmlns:a16="http://schemas.microsoft.com/office/drawing/2014/main" id="{11490B42-E81A-4CEA-9EFA-6ECDCF97D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grpSp>
        <p:nvGrpSpPr>
          <p:cNvPr id="220" name="Groupe 219">
            <a:extLst>
              <a:ext uri="{FF2B5EF4-FFF2-40B4-BE49-F238E27FC236}">
                <a16:creationId xmlns:a16="http://schemas.microsoft.com/office/drawing/2014/main" id="{684F0665-A2BE-42C2-8CA9-AD45EA2B3028}"/>
              </a:ext>
            </a:extLst>
          </p:cNvPr>
          <p:cNvGrpSpPr/>
          <p:nvPr/>
        </p:nvGrpSpPr>
        <p:grpSpPr>
          <a:xfrm>
            <a:off x="-102780" y="955009"/>
            <a:ext cx="2930059" cy="3248886"/>
            <a:chOff x="5126612" y="935193"/>
            <a:chExt cx="2930059" cy="3248886"/>
          </a:xfrm>
        </p:grpSpPr>
        <p:pic>
          <p:nvPicPr>
            <p:cNvPr id="8" name="Image 7">
              <a:extLst>
                <a:ext uri="{FF2B5EF4-FFF2-40B4-BE49-F238E27FC236}">
                  <a16:creationId xmlns:a16="http://schemas.microsoft.com/office/drawing/2014/main" id="{9844950F-5FAE-4358-BE88-467A908362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682796" y="1201532"/>
              <a:ext cx="2098547" cy="1318866"/>
            </a:xfrm>
            <a:prstGeom prst="rect">
              <a:avLst/>
            </a:prstGeom>
          </p:spPr>
        </p:pic>
        <p:pic>
          <p:nvPicPr>
            <p:cNvPr id="58" name="Image 57">
              <a:extLst>
                <a:ext uri="{FF2B5EF4-FFF2-40B4-BE49-F238E27FC236}">
                  <a16:creationId xmlns:a16="http://schemas.microsoft.com/office/drawing/2014/main" id="{B658B1F8-1741-43A3-A386-1554C99C890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1"/>
            <a:stretch/>
          </p:blipFill>
          <p:spPr>
            <a:xfrm>
              <a:off x="5605219" y="2484238"/>
              <a:ext cx="2039899" cy="1699841"/>
            </a:xfrm>
            <a:prstGeom prst="rect">
              <a:avLst/>
            </a:prstGeom>
          </p:spPr>
        </p:pic>
        <p:cxnSp>
          <p:nvCxnSpPr>
            <p:cNvPr id="60" name="Connecteur droit avec flèche 59">
              <a:extLst>
                <a:ext uri="{FF2B5EF4-FFF2-40B4-BE49-F238E27FC236}">
                  <a16:creationId xmlns:a16="http://schemas.microsoft.com/office/drawing/2014/main" id="{4BB7899A-B6E0-459D-8042-135C1973722D}"/>
                </a:ext>
              </a:extLst>
            </p:cNvPr>
            <p:cNvCxnSpPr>
              <a:cxnSpLocks/>
              <a:stCxn id="152" idx="1"/>
            </p:cNvCxnSpPr>
            <p:nvPr/>
          </p:nvCxnSpPr>
          <p:spPr>
            <a:xfrm flipH="1" flipV="1">
              <a:off x="6832415" y="3553438"/>
              <a:ext cx="211974" cy="18538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Connecteur droit avec flèche 61">
              <a:extLst>
                <a:ext uri="{FF2B5EF4-FFF2-40B4-BE49-F238E27FC236}">
                  <a16:creationId xmlns:a16="http://schemas.microsoft.com/office/drawing/2014/main" id="{5BD6364D-713D-4EAC-AF40-2E855A95E464}"/>
                </a:ext>
              </a:extLst>
            </p:cNvPr>
            <p:cNvCxnSpPr>
              <a:cxnSpLocks/>
              <a:stCxn id="140" idx="3"/>
            </p:cNvCxnSpPr>
            <p:nvPr/>
          </p:nvCxnSpPr>
          <p:spPr>
            <a:xfrm flipV="1">
              <a:off x="5765386" y="1891154"/>
              <a:ext cx="267829" cy="52999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Rectangle : coins arrondis 126">
              <a:extLst>
                <a:ext uri="{FF2B5EF4-FFF2-40B4-BE49-F238E27FC236}">
                  <a16:creationId xmlns:a16="http://schemas.microsoft.com/office/drawing/2014/main" id="{DDF77E2F-0E4B-4F8A-869E-8DF70C2A90C3}"/>
                </a:ext>
              </a:extLst>
            </p:cNvPr>
            <p:cNvSpPr/>
            <p:nvPr/>
          </p:nvSpPr>
          <p:spPr>
            <a:xfrm>
              <a:off x="5302050" y="935193"/>
              <a:ext cx="2620971" cy="3187394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dirty="0"/>
            </a:p>
          </p:txBody>
        </p:sp>
        <p:cxnSp>
          <p:nvCxnSpPr>
            <p:cNvPr id="137" name="Connecteur droit avec flèche 136">
              <a:extLst>
                <a:ext uri="{FF2B5EF4-FFF2-40B4-BE49-F238E27FC236}">
                  <a16:creationId xmlns:a16="http://schemas.microsoft.com/office/drawing/2014/main" id="{99304AD1-061F-4A70-B30A-52B9C00AFFB6}"/>
                </a:ext>
              </a:extLst>
            </p:cNvPr>
            <p:cNvCxnSpPr>
              <a:cxnSpLocks/>
              <a:stCxn id="140" idx="3"/>
            </p:cNvCxnSpPr>
            <p:nvPr/>
          </p:nvCxnSpPr>
          <p:spPr>
            <a:xfrm>
              <a:off x="5765386" y="2421149"/>
              <a:ext cx="250477" cy="27126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Connecteur droit avec flèche 138">
              <a:extLst>
                <a:ext uri="{FF2B5EF4-FFF2-40B4-BE49-F238E27FC236}">
                  <a16:creationId xmlns:a16="http://schemas.microsoft.com/office/drawing/2014/main" id="{B32C588C-DBA2-428A-AF9F-7FB3837D9050}"/>
                </a:ext>
              </a:extLst>
            </p:cNvPr>
            <p:cNvCxnSpPr>
              <a:cxnSpLocks/>
              <a:stCxn id="259" idx="3"/>
            </p:cNvCxnSpPr>
            <p:nvPr/>
          </p:nvCxnSpPr>
          <p:spPr>
            <a:xfrm>
              <a:off x="6124087" y="1420129"/>
              <a:ext cx="1189593" cy="10659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0" name="ZoneTexte 139">
              <a:extLst>
                <a:ext uri="{FF2B5EF4-FFF2-40B4-BE49-F238E27FC236}">
                  <a16:creationId xmlns:a16="http://schemas.microsoft.com/office/drawing/2014/main" id="{0F1D0CF4-3F59-4DB3-A30F-529AFD4D6F70}"/>
                </a:ext>
              </a:extLst>
            </p:cNvPr>
            <p:cNvSpPr txBox="1"/>
            <p:nvPr/>
          </p:nvSpPr>
          <p:spPr>
            <a:xfrm>
              <a:off x="5126612" y="2221094"/>
              <a:ext cx="6387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Cristal CeBr3</a:t>
              </a:r>
            </a:p>
          </p:txBody>
        </p:sp>
        <p:sp>
          <p:nvSpPr>
            <p:cNvPr id="142" name="ZoneTexte 141">
              <a:extLst>
                <a:ext uri="{FF2B5EF4-FFF2-40B4-BE49-F238E27FC236}">
                  <a16:creationId xmlns:a16="http://schemas.microsoft.com/office/drawing/2014/main" id="{FAFF2CE1-7E99-42A2-92A5-74E4FE5A34ED}"/>
                </a:ext>
              </a:extLst>
            </p:cNvPr>
            <p:cNvSpPr txBox="1"/>
            <p:nvPr/>
          </p:nvSpPr>
          <p:spPr>
            <a:xfrm>
              <a:off x="6299962" y="2257527"/>
              <a:ext cx="786932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SiPM + FEB</a:t>
              </a:r>
            </a:p>
          </p:txBody>
        </p:sp>
        <p:cxnSp>
          <p:nvCxnSpPr>
            <p:cNvPr id="143" name="Connecteur droit avec flèche 142">
              <a:extLst>
                <a:ext uri="{FF2B5EF4-FFF2-40B4-BE49-F238E27FC236}">
                  <a16:creationId xmlns:a16="http://schemas.microsoft.com/office/drawing/2014/main" id="{249D295B-AAA5-4387-A7B1-69980C3F7575}"/>
                </a:ext>
              </a:extLst>
            </p:cNvPr>
            <p:cNvCxnSpPr>
              <a:cxnSpLocks/>
              <a:stCxn id="142" idx="2"/>
            </p:cNvCxnSpPr>
            <p:nvPr/>
          </p:nvCxnSpPr>
          <p:spPr>
            <a:xfrm>
              <a:off x="6693428" y="2503748"/>
              <a:ext cx="27136" cy="31641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2" name="ZoneTexte 151">
              <a:extLst>
                <a:ext uri="{FF2B5EF4-FFF2-40B4-BE49-F238E27FC236}">
                  <a16:creationId xmlns:a16="http://schemas.microsoft.com/office/drawing/2014/main" id="{C269A022-B3DB-4A2C-B0B2-9FCE9CAEC89F}"/>
                </a:ext>
              </a:extLst>
            </p:cNvPr>
            <p:cNvSpPr txBox="1"/>
            <p:nvPr/>
          </p:nvSpPr>
          <p:spPr>
            <a:xfrm>
              <a:off x="7044389" y="3461821"/>
              <a:ext cx="1012282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Connexion Carte Processing</a:t>
              </a:r>
            </a:p>
          </p:txBody>
        </p:sp>
        <p:sp>
          <p:nvSpPr>
            <p:cNvPr id="219" name="ZoneTexte 218">
              <a:extLst>
                <a:ext uri="{FF2B5EF4-FFF2-40B4-BE49-F238E27FC236}">
                  <a16:creationId xmlns:a16="http://schemas.microsoft.com/office/drawing/2014/main" id="{170DD106-7E12-49A1-A07D-F71492DAFE68}"/>
                </a:ext>
              </a:extLst>
            </p:cNvPr>
            <p:cNvSpPr txBox="1"/>
            <p:nvPr/>
          </p:nvSpPr>
          <p:spPr>
            <a:xfrm>
              <a:off x="5563262" y="958253"/>
              <a:ext cx="209854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u="sng" dirty="0">
                  <a:solidFill>
                    <a:srgbClr val="00294B"/>
                  </a:solidFill>
                  <a:latin typeface="+mn-lt"/>
                  <a:cs typeface="+mn-cs"/>
                </a:rPr>
                <a:t>Détecteur Scintillateur  IJCLab – D2B</a:t>
              </a:r>
            </a:p>
          </p:txBody>
        </p:sp>
        <p:cxnSp>
          <p:nvCxnSpPr>
            <p:cNvPr id="256" name="Connecteur droit avec flèche 255">
              <a:extLst>
                <a:ext uri="{FF2B5EF4-FFF2-40B4-BE49-F238E27FC236}">
                  <a16:creationId xmlns:a16="http://schemas.microsoft.com/office/drawing/2014/main" id="{1BAB7CF9-85DE-4E33-BFAA-C1AD94314321}"/>
                </a:ext>
              </a:extLst>
            </p:cNvPr>
            <p:cNvCxnSpPr>
              <a:cxnSpLocks/>
              <a:stCxn id="142" idx="0"/>
            </p:cNvCxnSpPr>
            <p:nvPr/>
          </p:nvCxnSpPr>
          <p:spPr>
            <a:xfrm flipH="1" flipV="1">
              <a:off x="6570820" y="2069460"/>
              <a:ext cx="122608" cy="18806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9" name="ZoneTexte 258">
              <a:extLst>
                <a:ext uri="{FF2B5EF4-FFF2-40B4-BE49-F238E27FC236}">
                  <a16:creationId xmlns:a16="http://schemas.microsoft.com/office/drawing/2014/main" id="{420CF97F-C409-4128-82ED-DC562C2D89FC}"/>
                </a:ext>
              </a:extLst>
            </p:cNvPr>
            <p:cNvSpPr txBox="1"/>
            <p:nvPr/>
          </p:nvSpPr>
          <p:spPr>
            <a:xfrm>
              <a:off x="5232112" y="1143130"/>
              <a:ext cx="891975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Connexion Carte Processing</a:t>
              </a:r>
            </a:p>
          </p:txBody>
        </p:sp>
      </p:grpSp>
      <p:grpSp>
        <p:nvGrpSpPr>
          <p:cNvPr id="242" name="Groupe 241">
            <a:extLst>
              <a:ext uri="{FF2B5EF4-FFF2-40B4-BE49-F238E27FC236}">
                <a16:creationId xmlns:a16="http://schemas.microsoft.com/office/drawing/2014/main" id="{6CC9880F-E7AE-4C3C-B843-160E2A2D9F96}"/>
              </a:ext>
            </a:extLst>
          </p:cNvPr>
          <p:cNvGrpSpPr/>
          <p:nvPr/>
        </p:nvGrpSpPr>
        <p:grpSpPr>
          <a:xfrm>
            <a:off x="90359" y="4178257"/>
            <a:ext cx="4103821" cy="1640776"/>
            <a:chOff x="807039" y="4219806"/>
            <a:chExt cx="4103821" cy="1640776"/>
          </a:xfrm>
        </p:grpSpPr>
        <p:pic>
          <p:nvPicPr>
            <p:cNvPr id="161" name="Image 160">
              <a:extLst>
                <a:ext uri="{FF2B5EF4-FFF2-40B4-BE49-F238E27FC236}">
                  <a16:creationId xmlns:a16="http://schemas.microsoft.com/office/drawing/2014/main" id="{D3443AD9-6E62-455B-ADE6-4E04E9D9D5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80308" y="4492546"/>
              <a:ext cx="1165674" cy="1165514"/>
            </a:xfrm>
            <a:prstGeom prst="rect">
              <a:avLst/>
            </a:prstGeom>
          </p:spPr>
        </p:pic>
        <p:pic>
          <p:nvPicPr>
            <p:cNvPr id="71" name="Image 70">
              <a:extLst>
                <a:ext uri="{FF2B5EF4-FFF2-40B4-BE49-F238E27FC236}">
                  <a16:creationId xmlns:a16="http://schemas.microsoft.com/office/drawing/2014/main" id="{FC85B418-A212-48D4-817E-8626FB39026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118973" y="4484299"/>
              <a:ext cx="1637106" cy="1297620"/>
            </a:xfrm>
            <a:prstGeom prst="rect">
              <a:avLst/>
            </a:prstGeom>
          </p:spPr>
        </p:pic>
        <p:sp>
          <p:nvSpPr>
            <p:cNvPr id="76" name="ZoneTexte 75">
              <a:extLst>
                <a:ext uri="{FF2B5EF4-FFF2-40B4-BE49-F238E27FC236}">
                  <a16:creationId xmlns:a16="http://schemas.microsoft.com/office/drawing/2014/main" id="{F78C1E00-72C4-4699-8413-9D7BBBA2057D}"/>
                </a:ext>
              </a:extLst>
            </p:cNvPr>
            <p:cNvSpPr txBox="1"/>
            <p:nvPr/>
          </p:nvSpPr>
          <p:spPr>
            <a:xfrm>
              <a:off x="2331121" y="4723705"/>
              <a:ext cx="63489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Cristal Gagg</a:t>
              </a:r>
            </a:p>
          </p:txBody>
        </p:sp>
        <p:cxnSp>
          <p:nvCxnSpPr>
            <p:cNvPr id="77" name="Connecteur droit avec flèche 76">
              <a:extLst>
                <a:ext uri="{FF2B5EF4-FFF2-40B4-BE49-F238E27FC236}">
                  <a16:creationId xmlns:a16="http://schemas.microsoft.com/office/drawing/2014/main" id="{71513B45-B11C-434A-A041-57820D8F459B}"/>
                </a:ext>
              </a:extLst>
            </p:cNvPr>
            <p:cNvCxnSpPr>
              <a:cxnSpLocks/>
              <a:stCxn id="76" idx="3"/>
            </p:cNvCxnSpPr>
            <p:nvPr/>
          </p:nvCxnSpPr>
          <p:spPr>
            <a:xfrm flipV="1">
              <a:off x="2966016" y="4750475"/>
              <a:ext cx="533819" cy="17328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ZoneTexte 77">
              <a:extLst>
                <a:ext uri="{FF2B5EF4-FFF2-40B4-BE49-F238E27FC236}">
                  <a16:creationId xmlns:a16="http://schemas.microsoft.com/office/drawing/2014/main" id="{762E9BC2-F95C-4F53-A7D9-6B1B0DD0CDE3}"/>
                </a:ext>
              </a:extLst>
            </p:cNvPr>
            <p:cNvSpPr txBox="1"/>
            <p:nvPr/>
          </p:nvSpPr>
          <p:spPr>
            <a:xfrm>
              <a:off x="2331120" y="4483566"/>
              <a:ext cx="634896" cy="1935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Support</a:t>
              </a:r>
            </a:p>
          </p:txBody>
        </p:sp>
        <p:cxnSp>
          <p:nvCxnSpPr>
            <p:cNvPr id="80" name="Connecteur droit avec flèche 79">
              <a:extLst>
                <a:ext uri="{FF2B5EF4-FFF2-40B4-BE49-F238E27FC236}">
                  <a16:creationId xmlns:a16="http://schemas.microsoft.com/office/drawing/2014/main" id="{83287082-601C-4C47-8543-FDF14A1E64D2}"/>
                </a:ext>
              </a:extLst>
            </p:cNvPr>
            <p:cNvCxnSpPr>
              <a:cxnSpLocks/>
              <a:stCxn id="78" idx="1"/>
            </p:cNvCxnSpPr>
            <p:nvPr/>
          </p:nvCxnSpPr>
          <p:spPr>
            <a:xfrm flipH="1">
              <a:off x="2000001" y="4580319"/>
              <a:ext cx="331119" cy="9675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Connecteur droit avec flèche 86">
              <a:extLst>
                <a:ext uri="{FF2B5EF4-FFF2-40B4-BE49-F238E27FC236}">
                  <a16:creationId xmlns:a16="http://schemas.microsoft.com/office/drawing/2014/main" id="{35236CA7-FD71-4FAC-B97A-7426E002851B}"/>
                </a:ext>
              </a:extLst>
            </p:cNvPr>
            <p:cNvCxnSpPr>
              <a:cxnSpLocks/>
              <a:stCxn id="221" idx="0"/>
            </p:cNvCxnSpPr>
            <p:nvPr/>
          </p:nvCxnSpPr>
          <p:spPr>
            <a:xfrm flipV="1">
              <a:off x="4593412" y="5207090"/>
              <a:ext cx="0" cy="20474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1" name="ZoneTexte 220">
              <a:extLst>
                <a:ext uri="{FF2B5EF4-FFF2-40B4-BE49-F238E27FC236}">
                  <a16:creationId xmlns:a16="http://schemas.microsoft.com/office/drawing/2014/main" id="{3D533B1E-7A06-4E52-B2D1-517E44389465}"/>
                </a:ext>
              </a:extLst>
            </p:cNvPr>
            <p:cNvSpPr txBox="1"/>
            <p:nvPr/>
          </p:nvSpPr>
          <p:spPr>
            <a:xfrm>
              <a:off x="4275964" y="5411839"/>
              <a:ext cx="63489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Support</a:t>
              </a:r>
            </a:p>
          </p:txBody>
        </p:sp>
        <p:sp>
          <p:nvSpPr>
            <p:cNvPr id="162" name="Rectangle : coins arrondis 161">
              <a:extLst>
                <a:ext uri="{FF2B5EF4-FFF2-40B4-BE49-F238E27FC236}">
                  <a16:creationId xmlns:a16="http://schemas.microsoft.com/office/drawing/2014/main" id="{DE1FF35E-EB96-4949-ADFD-901CFFCDCFA2}"/>
                </a:ext>
              </a:extLst>
            </p:cNvPr>
            <p:cNvSpPr/>
            <p:nvPr/>
          </p:nvSpPr>
          <p:spPr>
            <a:xfrm>
              <a:off x="807039" y="4224732"/>
              <a:ext cx="4103821" cy="1465189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dirty="0"/>
            </a:p>
          </p:txBody>
        </p:sp>
        <p:cxnSp>
          <p:nvCxnSpPr>
            <p:cNvPr id="227" name="Connecteur droit avec flèche 226">
              <a:extLst>
                <a:ext uri="{FF2B5EF4-FFF2-40B4-BE49-F238E27FC236}">
                  <a16:creationId xmlns:a16="http://schemas.microsoft.com/office/drawing/2014/main" id="{66F48A14-5847-4974-8BC7-152AF19ADEC5}"/>
                </a:ext>
              </a:extLst>
            </p:cNvPr>
            <p:cNvCxnSpPr>
              <a:cxnSpLocks/>
              <a:stCxn id="76" idx="1"/>
            </p:cNvCxnSpPr>
            <p:nvPr/>
          </p:nvCxnSpPr>
          <p:spPr>
            <a:xfrm flipH="1">
              <a:off x="1873203" y="4923760"/>
              <a:ext cx="457918" cy="10287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2" name="ZoneTexte 231">
              <a:extLst>
                <a:ext uri="{FF2B5EF4-FFF2-40B4-BE49-F238E27FC236}">
                  <a16:creationId xmlns:a16="http://schemas.microsoft.com/office/drawing/2014/main" id="{0851598C-DDE3-4BFB-88D6-8DA3D903353C}"/>
                </a:ext>
              </a:extLst>
            </p:cNvPr>
            <p:cNvSpPr txBox="1"/>
            <p:nvPr/>
          </p:nvSpPr>
          <p:spPr>
            <a:xfrm>
              <a:off x="2223713" y="5152696"/>
              <a:ext cx="84971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Connexion Carte Processing</a:t>
              </a:r>
            </a:p>
            <a:p>
              <a:endParaRPr lang="en-US" sz="1000" b="1" dirty="0">
                <a:solidFill>
                  <a:srgbClr val="00294B"/>
                </a:solidFill>
                <a:latin typeface="+mn-lt"/>
                <a:cs typeface="+mn-cs"/>
              </a:endParaRPr>
            </a:p>
          </p:txBody>
        </p:sp>
        <p:cxnSp>
          <p:nvCxnSpPr>
            <p:cNvPr id="233" name="Connecteur droit avec flèche 232">
              <a:extLst>
                <a:ext uri="{FF2B5EF4-FFF2-40B4-BE49-F238E27FC236}">
                  <a16:creationId xmlns:a16="http://schemas.microsoft.com/office/drawing/2014/main" id="{245D77B6-A31E-460A-A86E-57753984ACA5}"/>
                </a:ext>
              </a:extLst>
            </p:cNvPr>
            <p:cNvCxnSpPr>
              <a:cxnSpLocks/>
              <a:stCxn id="232" idx="1"/>
            </p:cNvCxnSpPr>
            <p:nvPr/>
          </p:nvCxnSpPr>
          <p:spPr>
            <a:xfrm flipH="1" flipV="1">
              <a:off x="1575076" y="5484231"/>
              <a:ext cx="648637" cy="2240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Connecteur droit avec flèche 235">
              <a:extLst>
                <a:ext uri="{FF2B5EF4-FFF2-40B4-BE49-F238E27FC236}">
                  <a16:creationId xmlns:a16="http://schemas.microsoft.com/office/drawing/2014/main" id="{2D58140B-0FAC-4A04-B940-C52C8B65C382}"/>
                </a:ext>
              </a:extLst>
            </p:cNvPr>
            <p:cNvCxnSpPr>
              <a:cxnSpLocks/>
              <a:stCxn id="232" idx="3"/>
            </p:cNvCxnSpPr>
            <p:nvPr/>
          </p:nvCxnSpPr>
          <p:spPr>
            <a:xfrm flipV="1">
              <a:off x="3073423" y="5301890"/>
              <a:ext cx="227043" cy="20474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9" name="ZoneTexte 238">
              <a:extLst>
                <a:ext uri="{FF2B5EF4-FFF2-40B4-BE49-F238E27FC236}">
                  <a16:creationId xmlns:a16="http://schemas.microsoft.com/office/drawing/2014/main" id="{C4E44318-390B-467C-95E0-C6F298A5BF0B}"/>
                </a:ext>
              </a:extLst>
            </p:cNvPr>
            <p:cNvSpPr txBox="1"/>
            <p:nvPr/>
          </p:nvSpPr>
          <p:spPr>
            <a:xfrm>
              <a:off x="1827708" y="4219806"/>
              <a:ext cx="221726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u="sng" dirty="0">
                  <a:solidFill>
                    <a:srgbClr val="00294B"/>
                  </a:solidFill>
                  <a:latin typeface="+mn-lt"/>
                  <a:cs typeface="+mn-cs"/>
                </a:rPr>
                <a:t>Détecteur Scintillateur Dublin – D2A</a:t>
              </a:r>
            </a:p>
          </p:txBody>
        </p:sp>
      </p:grpSp>
      <p:sp>
        <p:nvSpPr>
          <p:cNvPr id="267" name="ZoneTexte 266">
            <a:extLst>
              <a:ext uri="{FF2B5EF4-FFF2-40B4-BE49-F238E27FC236}">
                <a16:creationId xmlns:a16="http://schemas.microsoft.com/office/drawing/2014/main" id="{D1BE5BE9-FFD9-43C4-9D85-94593A4CC90E}"/>
              </a:ext>
            </a:extLst>
          </p:cNvPr>
          <p:cNvSpPr txBox="1"/>
          <p:nvPr/>
        </p:nvSpPr>
        <p:spPr>
          <a:xfrm>
            <a:off x="-3808" y="648489"/>
            <a:ext cx="7926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Structure mécanique : </a:t>
            </a:r>
            <a:r>
              <a:rPr lang="fr-FR" sz="1600" dirty="0">
                <a:solidFill>
                  <a:srgbClr val="00294B"/>
                </a:solidFill>
                <a:latin typeface="+mn-lt"/>
                <a:cs typeface="+mn-cs"/>
              </a:rPr>
              <a:t>Etude des détecteurs et leurs électroniques associées</a:t>
            </a:r>
          </a:p>
        </p:txBody>
      </p:sp>
      <p:sp>
        <p:nvSpPr>
          <p:cNvPr id="88" name="Titre 3">
            <a:extLst>
              <a:ext uri="{FF2B5EF4-FFF2-40B4-BE49-F238E27FC236}">
                <a16:creationId xmlns:a16="http://schemas.microsoft.com/office/drawing/2014/main" id="{6CD47A44-0D26-4B6C-80F6-B055D7EF0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763" y="149225"/>
            <a:ext cx="5688012" cy="431800"/>
          </a:xfrm>
        </p:spPr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fr-FR" dirty="0"/>
              <a:t>COMCUBE S</a:t>
            </a:r>
          </a:p>
        </p:txBody>
      </p:sp>
      <p:grpSp>
        <p:nvGrpSpPr>
          <p:cNvPr id="107" name="Groupe 106">
            <a:extLst>
              <a:ext uri="{FF2B5EF4-FFF2-40B4-BE49-F238E27FC236}">
                <a16:creationId xmlns:a16="http://schemas.microsoft.com/office/drawing/2014/main" id="{18F2D798-FD95-4614-9B8C-635BDDDA2E98}"/>
              </a:ext>
            </a:extLst>
          </p:cNvPr>
          <p:cNvGrpSpPr/>
          <p:nvPr/>
        </p:nvGrpSpPr>
        <p:grpSpPr>
          <a:xfrm>
            <a:off x="2798830" y="999349"/>
            <a:ext cx="3351307" cy="1510984"/>
            <a:chOff x="732177" y="1039921"/>
            <a:chExt cx="3351307" cy="1510984"/>
          </a:xfrm>
        </p:grpSpPr>
        <p:pic>
          <p:nvPicPr>
            <p:cNvPr id="111" name="Image 110">
              <a:extLst>
                <a:ext uri="{FF2B5EF4-FFF2-40B4-BE49-F238E27FC236}">
                  <a16:creationId xmlns:a16="http://schemas.microsoft.com/office/drawing/2014/main" id="{E100CE74-176E-4A53-9349-BEBA413A6A0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380504" y="1251146"/>
              <a:ext cx="2612937" cy="1251432"/>
            </a:xfrm>
            <a:prstGeom prst="rect">
              <a:avLst/>
            </a:prstGeom>
          </p:spPr>
        </p:pic>
        <p:cxnSp>
          <p:nvCxnSpPr>
            <p:cNvPr id="112" name="Connecteur droit avec flèche 111">
              <a:extLst>
                <a:ext uri="{FF2B5EF4-FFF2-40B4-BE49-F238E27FC236}">
                  <a16:creationId xmlns:a16="http://schemas.microsoft.com/office/drawing/2014/main" id="{A9BC2CF0-BEDC-4FA4-8733-3C1247C65E5D}"/>
                </a:ext>
              </a:extLst>
            </p:cNvPr>
            <p:cNvCxnSpPr>
              <a:cxnSpLocks/>
            </p:cNvCxnSpPr>
            <p:nvPr/>
          </p:nvCxnSpPr>
          <p:spPr>
            <a:xfrm>
              <a:off x="1491014" y="1989036"/>
              <a:ext cx="738221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3" name="ZoneTexte 112">
              <a:extLst>
                <a:ext uri="{FF2B5EF4-FFF2-40B4-BE49-F238E27FC236}">
                  <a16:creationId xmlns:a16="http://schemas.microsoft.com/office/drawing/2014/main" id="{B93CF873-FD1F-4765-907F-EE3CFEDEB3BC}"/>
                </a:ext>
              </a:extLst>
            </p:cNvPr>
            <p:cNvSpPr txBox="1"/>
            <p:nvPr/>
          </p:nvSpPr>
          <p:spPr>
            <a:xfrm>
              <a:off x="742286" y="2164350"/>
              <a:ext cx="748728" cy="195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Cadre</a:t>
              </a:r>
            </a:p>
          </p:txBody>
        </p:sp>
        <p:cxnSp>
          <p:nvCxnSpPr>
            <p:cNvPr id="114" name="Connecteur droit avec flèche 113">
              <a:extLst>
                <a:ext uri="{FF2B5EF4-FFF2-40B4-BE49-F238E27FC236}">
                  <a16:creationId xmlns:a16="http://schemas.microsoft.com/office/drawing/2014/main" id="{978F003E-04A4-4A46-B06A-BA228F3D7833}"/>
                </a:ext>
              </a:extLst>
            </p:cNvPr>
            <p:cNvCxnSpPr>
              <a:cxnSpLocks/>
              <a:stCxn id="113" idx="3"/>
            </p:cNvCxnSpPr>
            <p:nvPr/>
          </p:nvCxnSpPr>
          <p:spPr>
            <a:xfrm>
              <a:off x="1491014" y="2262225"/>
              <a:ext cx="1092141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ZoneTexte 114">
              <a:extLst>
                <a:ext uri="{FF2B5EF4-FFF2-40B4-BE49-F238E27FC236}">
                  <a16:creationId xmlns:a16="http://schemas.microsoft.com/office/drawing/2014/main" id="{651B6682-DFDB-49B5-8FF3-D34BFC652515}"/>
                </a:ext>
              </a:extLst>
            </p:cNvPr>
            <p:cNvSpPr txBox="1"/>
            <p:nvPr/>
          </p:nvSpPr>
          <p:spPr>
            <a:xfrm>
              <a:off x="732177" y="1898815"/>
              <a:ext cx="748728" cy="195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D1A - FEB</a:t>
              </a:r>
            </a:p>
          </p:txBody>
        </p:sp>
        <p:sp>
          <p:nvSpPr>
            <p:cNvPr id="117" name="ZoneTexte 116">
              <a:extLst>
                <a:ext uri="{FF2B5EF4-FFF2-40B4-BE49-F238E27FC236}">
                  <a16:creationId xmlns:a16="http://schemas.microsoft.com/office/drawing/2014/main" id="{7F6DF3E9-C1D0-4703-A444-EAA79159B73E}"/>
                </a:ext>
              </a:extLst>
            </p:cNvPr>
            <p:cNvSpPr txBox="1"/>
            <p:nvPr/>
          </p:nvSpPr>
          <p:spPr>
            <a:xfrm>
              <a:off x="1568824" y="1053516"/>
              <a:ext cx="144243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000" b="1" u="sng" dirty="0">
                  <a:solidFill>
                    <a:srgbClr val="00294B"/>
                  </a:solidFill>
                  <a:latin typeface="+mn-lt"/>
                  <a:cs typeface="+mn-cs"/>
                </a:rPr>
                <a:t>FEB CEA</a:t>
              </a:r>
            </a:p>
          </p:txBody>
        </p:sp>
        <p:sp>
          <p:nvSpPr>
            <p:cNvPr id="118" name="Rectangle : coins arrondis 117">
              <a:extLst>
                <a:ext uri="{FF2B5EF4-FFF2-40B4-BE49-F238E27FC236}">
                  <a16:creationId xmlns:a16="http://schemas.microsoft.com/office/drawing/2014/main" id="{C0786547-990A-4029-BA02-DA3EED6AB733}"/>
                </a:ext>
              </a:extLst>
            </p:cNvPr>
            <p:cNvSpPr/>
            <p:nvPr/>
          </p:nvSpPr>
          <p:spPr>
            <a:xfrm>
              <a:off x="742285" y="1039921"/>
              <a:ext cx="3341199" cy="1510984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dirty="0"/>
            </a:p>
          </p:txBody>
        </p:sp>
      </p:grpSp>
      <p:grpSp>
        <p:nvGrpSpPr>
          <p:cNvPr id="119" name="Groupe 118">
            <a:extLst>
              <a:ext uri="{FF2B5EF4-FFF2-40B4-BE49-F238E27FC236}">
                <a16:creationId xmlns:a16="http://schemas.microsoft.com/office/drawing/2014/main" id="{1924160B-AEC6-4D8E-B993-755EDAFFDDAD}"/>
              </a:ext>
            </a:extLst>
          </p:cNvPr>
          <p:cNvGrpSpPr/>
          <p:nvPr/>
        </p:nvGrpSpPr>
        <p:grpSpPr>
          <a:xfrm>
            <a:off x="2521467" y="2550573"/>
            <a:ext cx="3634308" cy="1671734"/>
            <a:chOff x="813982" y="2618776"/>
            <a:chExt cx="3634308" cy="1671734"/>
          </a:xfrm>
        </p:grpSpPr>
        <p:pic>
          <p:nvPicPr>
            <p:cNvPr id="120" name="Image 119">
              <a:extLst>
                <a:ext uri="{FF2B5EF4-FFF2-40B4-BE49-F238E27FC236}">
                  <a16:creationId xmlns:a16="http://schemas.microsoft.com/office/drawing/2014/main" id="{C6493452-542A-4F76-8FE9-177181EEF80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051158" y="2780573"/>
              <a:ext cx="2235778" cy="1509937"/>
            </a:xfrm>
            <a:prstGeom prst="rect">
              <a:avLst/>
            </a:prstGeom>
          </p:spPr>
        </p:pic>
        <p:sp>
          <p:nvSpPr>
            <p:cNvPr id="121" name="ZoneTexte 120">
              <a:extLst>
                <a:ext uri="{FF2B5EF4-FFF2-40B4-BE49-F238E27FC236}">
                  <a16:creationId xmlns:a16="http://schemas.microsoft.com/office/drawing/2014/main" id="{8B5A6E0D-C97A-4224-A185-7C82659FC416}"/>
                </a:ext>
              </a:extLst>
            </p:cNvPr>
            <p:cNvSpPr txBox="1"/>
            <p:nvPr/>
          </p:nvSpPr>
          <p:spPr>
            <a:xfrm>
              <a:off x="813982" y="2987827"/>
              <a:ext cx="100024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D1B FEB</a:t>
              </a:r>
            </a:p>
          </p:txBody>
        </p:sp>
        <p:cxnSp>
          <p:nvCxnSpPr>
            <p:cNvPr id="122" name="Connecteur droit avec flèche 121">
              <a:extLst>
                <a:ext uri="{FF2B5EF4-FFF2-40B4-BE49-F238E27FC236}">
                  <a16:creationId xmlns:a16="http://schemas.microsoft.com/office/drawing/2014/main" id="{2784A89C-5A01-46FA-BE93-A58580B8D472}"/>
                </a:ext>
              </a:extLst>
            </p:cNvPr>
            <p:cNvCxnSpPr>
              <a:cxnSpLocks/>
              <a:stCxn id="121" idx="3"/>
            </p:cNvCxnSpPr>
            <p:nvPr/>
          </p:nvCxnSpPr>
          <p:spPr>
            <a:xfrm flipV="1">
              <a:off x="1814227" y="3088378"/>
              <a:ext cx="737054" cy="2256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ZoneTexte 125">
              <a:extLst>
                <a:ext uri="{FF2B5EF4-FFF2-40B4-BE49-F238E27FC236}">
                  <a16:creationId xmlns:a16="http://schemas.microsoft.com/office/drawing/2014/main" id="{85469A1E-54C8-45FA-82B2-01CBF724BCED}"/>
                </a:ext>
              </a:extLst>
            </p:cNvPr>
            <p:cNvSpPr txBox="1"/>
            <p:nvPr/>
          </p:nvSpPr>
          <p:spPr>
            <a:xfrm>
              <a:off x="1103439" y="3514875"/>
              <a:ext cx="76918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Cadre</a:t>
              </a:r>
            </a:p>
          </p:txBody>
        </p:sp>
        <p:cxnSp>
          <p:nvCxnSpPr>
            <p:cNvPr id="128" name="Connecteur droit avec flèche 127">
              <a:extLst>
                <a:ext uri="{FF2B5EF4-FFF2-40B4-BE49-F238E27FC236}">
                  <a16:creationId xmlns:a16="http://schemas.microsoft.com/office/drawing/2014/main" id="{2AE8AB1D-434A-4DA9-B82B-4CD044E60AF8}"/>
                </a:ext>
              </a:extLst>
            </p:cNvPr>
            <p:cNvCxnSpPr>
              <a:cxnSpLocks/>
              <a:stCxn id="126" idx="3"/>
            </p:cNvCxnSpPr>
            <p:nvPr/>
          </p:nvCxnSpPr>
          <p:spPr>
            <a:xfrm flipV="1">
              <a:off x="1872625" y="3615426"/>
              <a:ext cx="988371" cy="2256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9" name="ZoneTexte 128">
              <a:extLst>
                <a:ext uri="{FF2B5EF4-FFF2-40B4-BE49-F238E27FC236}">
                  <a16:creationId xmlns:a16="http://schemas.microsoft.com/office/drawing/2014/main" id="{F9CD7937-047A-4337-83FD-CE2D30B5FE05}"/>
                </a:ext>
              </a:extLst>
            </p:cNvPr>
            <p:cNvSpPr txBox="1"/>
            <p:nvPr/>
          </p:nvSpPr>
          <p:spPr>
            <a:xfrm>
              <a:off x="1889798" y="2644423"/>
              <a:ext cx="144243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000" b="1" u="sng" dirty="0">
                  <a:solidFill>
                    <a:srgbClr val="00294B"/>
                  </a:solidFill>
                  <a:latin typeface="+mn-lt"/>
                  <a:cs typeface="+mn-cs"/>
                </a:rPr>
                <a:t>FEB IJCLab</a:t>
              </a:r>
            </a:p>
          </p:txBody>
        </p:sp>
        <p:sp>
          <p:nvSpPr>
            <p:cNvPr id="130" name="Rectangle : coins arrondis 129">
              <a:extLst>
                <a:ext uri="{FF2B5EF4-FFF2-40B4-BE49-F238E27FC236}">
                  <a16:creationId xmlns:a16="http://schemas.microsoft.com/office/drawing/2014/main" id="{3AF8CD73-8A48-4CF7-9745-B81F60C7C456}"/>
                </a:ext>
              </a:extLst>
            </p:cNvPr>
            <p:cNvSpPr/>
            <p:nvPr/>
          </p:nvSpPr>
          <p:spPr>
            <a:xfrm>
              <a:off x="1107091" y="2618776"/>
              <a:ext cx="3341199" cy="1572919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dirty="0"/>
            </a:p>
          </p:txBody>
        </p:sp>
      </p:grpSp>
      <p:grpSp>
        <p:nvGrpSpPr>
          <p:cNvPr id="131" name="Groupe 130">
            <a:extLst>
              <a:ext uri="{FF2B5EF4-FFF2-40B4-BE49-F238E27FC236}">
                <a16:creationId xmlns:a16="http://schemas.microsoft.com/office/drawing/2014/main" id="{F625E66D-01B3-4624-AF40-653703E98898}"/>
              </a:ext>
            </a:extLst>
          </p:cNvPr>
          <p:cNvGrpSpPr/>
          <p:nvPr/>
        </p:nvGrpSpPr>
        <p:grpSpPr>
          <a:xfrm>
            <a:off x="4298714" y="4211783"/>
            <a:ext cx="3202391" cy="1450163"/>
            <a:chOff x="241951" y="4216331"/>
            <a:chExt cx="3202391" cy="1450163"/>
          </a:xfrm>
        </p:grpSpPr>
        <p:pic>
          <p:nvPicPr>
            <p:cNvPr id="132" name="Image 131">
              <a:extLst>
                <a:ext uri="{FF2B5EF4-FFF2-40B4-BE49-F238E27FC236}">
                  <a16:creationId xmlns:a16="http://schemas.microsoft.com/office/drawing/2014/main" id="{C3B39374-4D6B-426B-B2D1-E0E80A47364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41951" y="4541745"/>
              <a:ext cx="3202391" cy="1029576"/>
            </a:xfrm>
            <a:prstGeom prst="rect">
              <a:avLst/>
            </a:prstGeom>
          </p:spPr>
        </p:pic>
        <p:sp>
          <p:nvSpPr>
            <p:cNvPr id="133" name="ZoneTexte 132">
              <a:extLst>
                <a:ext uri="{FF2B5EF4-FFF2-40B4-BE49-F238E27FC236}">
                  <a16:creationId xmlns:a16="http://schemas.microsoft.com/office/drawing/2014/main" id="{28F5AA5C-F0F1-4B4D-B3A9-33C558C69E01}"/>
                </a:ext>
              </a:extLst>
            </p:cNvPr>
            <p:cNvSpPr txBox="1"/>
            <p:nvPr/>
          </p:nvSpPr>
          <p:spPr>
            <a:xfrm>
              <a:off x="1250244" y="4216331"/>
              <a:ext cx="144243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000" b="1" u="sng" dirty="0">
                  <a:solidFill>
                    <a:srgbClr val="00294B"/>
                  </a:solidFill>
                  <a:latin typeface="+mn-lt"/>
                  <a:cs typeface="+mn-cs"/>
                </a:rPr>
                <a:t>Carte Quad Processing</a:t>
              </a:r>
            </a:p>
          </p:txBody>
        </p:sp>
        <p:sp>
          <p:nvSpPr>
            <p:cNvPr id="134" name="Rectangle : coins arrondis 133">
              <a:extLst>
                <a:ext uri="{FF2B5EF4-FFF2-40B4-BE49-F238E27FC236}">
                  <a16:creationId xmlns:a16="http://schemas.microsoft.com/office/drawing/2014/main" id="{6171DA74-17B1-446A-BAE8-D995FCF6D419}"/>
                </a:ext>
              </a:extLst>
            </p:cNvPr>
            <p:cNvSpPr/>
            <p:nvPr/>
          </p:nvSpPr>
          <p:spPr>
            <a:xfrm>
              <a:off x="241951" y="4218452"/>
              <a:ext cx="3202391" cy="1448042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 dirty="0"/>
            </a:p>
          </p:txBody>
        </p:sp>
      </p:grpSp>
      <p:pic>
        <p:nvPicPr>
          <p:cNvPr id="153" name="Image 152">
            <a:extLst>
              <a:ext uri="{FF2B5EF4-FFF2-40B4-BE49-F238E27FC236}">
                <a16:creationId xmlns:a16="http://schemas.microsoft.com/office/drawing/2014/main" id="{ABBBC469-4799-428D-9D63-15CAF05C3453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08589" y="2662082"/>
            <a:ext cx="1442633" cy="1516560"/>
          </a:xfrm>
          <a:prstGeom prst="rect">
            <a:avLst/>
          </a:prstGeom>
        </p:spPr>
      </p:pic>
      <p:pic>
        <p:nvPicPr>
          <p:cNvPr id="154" name="Image 153">
            <a:extLst>
              <a:ext uri="{FF2B5EF4-FFF2-40B4-BE49-F238E27FC236}">
                <a16:creationId xmlns:a16="http://schemas.microsoft.com/office/drawing/2014/main" id="{286DCA63-3795-404F-A92C-CA8FFED9F20D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45337" y="1041731"/>
            <a:ext cx="1219007" cy="1540705"/>
          </a:xfrm>
          <a:prstGeom prst="rect">
            <a:avLst/>
          </a:prstGeom>
        </p:spPr>
      </p:pic>
      <p:sp>
        <p:nvSpPr>
          <p:cNvPr id="155" name="Google Shape;354;p44">
            <a:extLst>
              <a:ext uri="{FF2B5EF4-FFF2-40B4-BE49-F238E27FC236}">
                <a16:creationId xmlns:a16="http://schemas.microsoft.com/office/drawing/2014/main" id="{7D4B4A7F-A7A0-4833-AE7F-2CBD6E062AF9}"/>
              </a:ext>
            </a:extLst>
          </p:cNvPr>
          <p:cNvSpPr/>
          <p:nvPr/>
        </p:nvSpPr>
        <p:spPr>
          <a:xfrm>
            <a:off x="6276327" y="2518518"/>
            <a:ext cx="329230" cy="361623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68" name="Groupe 167">
            <a:extLst>
              <a:ext uri="{FF2B5EF4-FFF2-40B4-BE49-F238E27FC236}">
                <a16:creationId xmlns:a16="http://schemas.microsoft.com/office/drawing/2014/main" id="{98037F7D-DBCF-45C0-AF16-72416B78008B}"/>
              </a:ext>
            </a:extLst>
          </p:cNvPr>
          <p:cNvGrpSpPr/>
          <p:nvPr/>
        </p:nvGrpSpPr>
        <p:grpSpPr>
          <a:xfrm>
            <a:off x="7923022" y="1152491"/>
            <a:ext cx="2832942" cy="4127027"/>
            <a:chOff x="7555049" y="1079059"/>
            <a:chExt cx="3024319" cy="4405746"/>
          </a:xfrm>
        </p:grpSpPr>
        <p:pic>
          <p:nvPicPr>
            <p:cNvPr id="169" name="Image 168">
              <a:extLst>
                <a:ext uri="{FF2B5EF4-FFF2-40B4-BE49-F238E27FC236}">
                  <a16:creationId xmlns:a16="http://schemas.microsoft.com/office/drawing/2014/main" id="{F792A4BA-0CE4-4234-A589-56BE836A622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61994" y="1350994"/>
              <a:ext cx="2917374" cy="3784636"/>
            </a:xfrm>
            <a:prstGeom prst="rect">
              <a:avLst/>
            </a:prstGeom>
          </p:spPr>
        </p:pic>
        <p:cxnSp>
          <p:nvCxnSpPr>
            <p:cNvPr id="170" name="Connecteur droit avec flèche 169">
              <a:extLst>
                <a:ext uri="{FF2B5EF4-FFF2-40B4-BE49-F238E27FC236}">
                  <a16:creationId xmlns:a16="http://schemas.microsoft.com/office/drawing/2014/main" id="{D9BB25C0-9F48-4C2C-BA79-CDC26095A0B7}"/>
                </a:ext>
              </a:extLst>
            </p:cNvPr>
            <p:cNvCxnSpPr>
              <a:cxnSpLocks/>
            </p:cNvCxnSpPr>
            <p:nvPr/>
          </p:nvCxnSpPr>
          <p:spPr>
            <a:xfrm>
              <a:off x="7855261" y="2211883"/>
              <a:ext cx="0" cy="2329861"/>
            </a:xfrm>
            <a:prstGeom prst="straightConnector1">
              <a:avLst/>
            </a:prstGeom>
            <a:ln w="12700">
              <a:solidFill>
                <a:srgbClr val="00294B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1" name="ZoneTexte 170">
              <a:extLst>
                <a:ext uri="{FF2B5EF4-FFF2-40B4-BE49-F238E27FC236}">
                  <a16:creationId xmlns:a16="http://schemas.microsoft.com/office/drawing/2014/main" id="{54E2BB04-4920-436C-B8B6-CBEA36E2F53D}"/>
                </a:ext>
              </a:extLst>
            </p:cNvPr>
            <p:cNvSpPr txBox="1"/>
            <p:nvPr/>
          </p:nvSpPr>
          <p:spPr>
            <a:xfrm>
              <a:off x="7555049" y="2932198"/>
              <a:ext cx="361425" cy="460962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~139</a:t>
              </a:r>
            </a:p>
          </p:txBody>
        </p:sp>
        <p:cxnSp>
          <p:nvCxnSpPr>
            <p:cNvPr id="172" name="Connecteur droit avec flèche 171">
              <a:extLst>
                <a:ext uri="{FF2B5EF4-FFF2-40B4-BE49-F238E27FC236}">
                  <a16:creationId xmlns:a16="http://schemas.microsoft.com/office/drawing/2014/main" id="{7DD31717-7412-4E52-A59A-5A6DC7705264}"/>
                </a:ext>
              </a:extLst>
            </p:cNvPr>
            <p:cNvCxnSpPr>
              <a:cxnSpLocks/>
            </p:cNvCxnSpPr>
            <p:nvPr/>
          </p:nvCxnSpPr>
          <p:spPr>
            <a:xfrm>
              <a:off x="8853511" y="1288357"/>
              <a:ext cx="1653729" cy="326518"/>
            </a:xfrm>
            <a:prstGeom prst="straightConnector1">
              <a:avLst/>
            </a:prstGeom>
            <a:ln w="12700">
              <a:solidFill>
                <a:srgbClr val="00294B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3" name="ZoneTexte 172">
              <a:extLst>
                <a:ext uri="{FF2B5EF4-FFF2-40B4-BE49-F238E27FC236}">
                  <a16:creationId xmlns:a16="http://schemas.microsoft.com/office/drawing/2014/main" id="{348A693C-7384-43BC-87F0-D9E0050E3127}"/>
                </a:ext>
              </a:extLst>
            </p:cNvPr>
            <p:cNvSpPr txBox="1"/>
            <p:nvPr/>
          </p:nvSpPr>
          <p:spPr>
            <a:xfrm>
              <a:off x="9467301" y="1079059"/>
              <a:ext cx="53402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102</a:t>
              </a:r>
            </a:p>
          </p:txBody>
        </p:sp>
        <p:cxnSp>
          <p:nvCxnSpPr>
            <p:cNvPr id="174" name="Connecteur droit avec flèche 173">
              <a:extLst>
                <a:ext uri="{FF2B5EF4-FFF2-40B4-BE49-F238E27FC236}">
                  <a16:creationId xmlns:a16="http://schemas.microsoft.com/office/drawing/2014/main" id="{E76B8496-B99C-44B7-B960-AB8D3D6FE43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55261" y="1300035"/>
              <a:ext cx="924798" cy="906403"/>
            </a:xfrm>
            <a:prstGeom prst="straightConnector1">
              <a:avLst/>
            </a:prstGeom>
            <a:ln w="12700">
              <a:solidFill>
                <a:srgbClr val="00294B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5" name="ZoneTexte 174">
              <a:extLst>
                <a:ext uri="{FF2B5EF4-FFF2-40B4-BE49-F238E27FC236}">
                  <a16:creationId xmlns:a16="http://schemas.microsoft.com/office/drawing/2014/main" id="{EC6305E9-D0EC-4441-A779-700ADAACADD1}"/>
                </a:ext>
              </a:extLst>
            </p:cNvPr>
            <p:cNvSpPr txBox="1"/>
            <p:nvPr/>
          </p:nvSpPr>
          <p:spPr>
            <a:xfrm>
              <a:off x="7990315" y="1492863"/>
              <a:ext cx="460082" cy="262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104</a:t>
              </a:r>
            </a:p>
          </p:txBody>
        </p:sp>
        <p:sp>
          <p:nvSpPr>
            <p:cNvPr id="176" name="ZoneTexte 175">
              <a:extLst>
                <a:ext uri="{FF2B5EF4-FFF2-40B4-BE49-F238E27FC236}">
                  <a16:creationId xmlns:a16="http://schemas.microsoft.com/office/drawing/2014/main" id="{CF7E9779-AA44-459E-8333-3C245ECD5C1E}"/>
                </a:ext>
              </a:extLst>
            </p:cNvPr>
            <p:cNvSpPr txBox="1"/>
            <p:nvPr/>
          </p:nvSpPr>
          <p:spPr>
            <a:xfrm>
              <a:off x="8735578" y="5090530"/>
              <a:ext cx="924797" cy="3942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800" b="1" dirty="0">
                  <a:solidFill>
                    <a:srgbClr val="00294B"/>
                  </a:solidFill>
                  <a:latin typeface="+mn-lt"/>
                  <a:cs typeface="+mn-cs"/>
                </a:rPr>
                <a:t>QUAD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865297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26</a:t>
            </a:fld>
            <a:endParaRPr lang="fr-FR" dirty="0"/>
          </a:p>
        </p:txBody>
      </p:sp>
      <p:sp>
        <p:nvSpPr>
          <p:cNvPr id="17" name="Espace réservé du pied de page 7">
            <a:extLst>
              <a:ext uri="{FF2B5EF4-FFF2-40B4-BE49-F238E27FC236}">
                <a16:creationId xmlns:a16="http://schemas.microsoft.com/office/drawing/2014/main" id="{11490B42-E81A-4CEA-9EFA-6ECDCF97D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47" name="ZoneTexte 46">
            <a:extLst>
              <a:ext uri="{FF2B5EF4-FFF2-40B4-BE49-F238E27FC236}">
                <a16:creationId xmlns:a16="http://schemas.microsoft.com/office/drawing/2014/main" id="{77DA51DC-1460-4326-BE09-E01E3319977A}"/>
              </a:ext>
            </a:extLst>
          </p:cNvPr>
          <p:cNvSpPr txBox="1"/>
          <p:nvPr/>
        </p:nvSpPr>
        <p:spPr>
          <a:xfrm>
            <a:off x="-3809" y="648489"/>
            <a:ext cx="9901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Structure mécanique : </a:t>
            </a:r>
            <a:r>
              <a:rPr lang="fr-FR" sz="1600" dirty="0">
                <a:solidFill>
                  <a:srgbClr val="00294B"/>
                </a:solidFill>
                <a:latin typeface="+mn-lt"/>
                <a:cs typeface="+mn-cs"/>
              </a:rPr>
              <a:t>intégration de 4 Quads indépendants dans la zone disponible dans le satellite</a:t>
            </a:r>
          </a:p>
        </p:txBody>
      </p:sp>
      <p:grpSp>
        <p:nvGrpSpPr>
          <p:cNvPr id="5" name="Groupe 4">
            <a:extLst>
              <a:ext uri="{FF2B5EF4-FFF2-40B4-BE49-F238E27FC236}">
                <a16:creationId xmlns:a16="http://schemas.microsoft.com/office/drawing/2014/main" id="{6FDA1E6C-711A-464F-961F-FE8EAC175F17}"/>
              </a:ext>
            </a:extLst>
          </p:cNvPr>
          <p:cNvGrpSpPr/>
          <p:nvPr/>
        </p:nvGrpSpPr>
        <p:grpSpPr>
          <a:xfrm>
            <a:off x="31314" y="1316154"/>
            <a:ext cx="3276601" cy="4117756"/>
            <a:chOff x="-1" y="1316154"/>
            <a:chExt cx="3276601" cy="4117756"/>
          </a:xfrm>
        </p:grpSpPr>
        <p:pic>
          <p:nvPicPr>
            <p:cNvPr id="32" name="Image 31">
              <a:extLst>
                <a:ext uri="{FF2B5EF4-FFF2-40B4-BE49-F238E27FC236}">
                  <a16:creationId xmlns:a16="http://schemas.microsoft.com/office/drawing/2014/main" id="{3311C30D-C604-49B2-9BF4-6BE7494CBA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-1" y="1428083"/>
              <a:ext cx="2284581" cy="3305806"/>
            </a:xfrm>
            <a:prstGeom prst="rect">
              <a:avLst/>
            </a:prstGeom>
          </p:spPr>
        </p:pic>
        <p:sp>
          <p:nvSpPr>
            <p:cNvPr id="33" name="ZoneTexte 32">
              <a:extLst>
                <a:ext uri="{FF2B5EF4-FFF2-40B4-BE49-F238E27FC236}">
                  <a16:creationId xmlns:a16="http://schemas.microsoft.com/office/drawing/2014/main" id="{EC084F92-C79C-4743-AD59-2D37BCD1E436}"/>
                </a:ext>
              </a:extLst>
            </p:cNvPr>
            <p:cNvSpPr txBox="1"/>
            <p:nvPr/>
          </p:nvSpPr>
          <p:spPr>
            <a:xfrm>
              <a:off x="2422310" y="1696977"/>
              <a:ext cx="60070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D1A (</a:t>
              </a:r>
              <a:r>
                <a:rPr lang="en-US" sz="1000" b="1" dirty="0">
                  <a:solidFill>
                    <a:srgbClr val="DF8A2D"/>
                  </a:solidFill>
                  <a:latin typeface="+mn-lt"/>
                  <a:cs typeface="+mn-cs"/>
                </a:rPr>
                <a:t>IJCLab</a:t>
              </a:r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)</a:t>
              </a:r>
            </a:p>
          </p:txBody>
        </p:sp>
        <p:sp>
          <p:nvSpPr>
            <p:cNvPr id="34" name="ZoneTexte 33">
              <a:extLst>
                <a:ext uri="{FF2B5EF4-FFF2-40B4-BE49-F238E27FC236}">
                  <a16:creationId xmlns:a16="http://schemas.microsoft.com/office/drawing/2014/main" id="{09F44256-DEF0-4289-8953-B46C8EB2196D}"/>
                </a:ext>
              </a:extLst>
            </p:cNvPr>
            <p:cNvSpPr txBox="1"/>
            <p:nvPr/>
          </p:nvSpPr>
          <p:spPr>
            <a:xfrm>
              <a:off x="2400671" y="2054101"/>
              <a:ext cx="50517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D1B (</a:t>
              </a:r>
              <a:r>
                <a:rPr lang="en-US" sz="1000" b="1" dirty="0">
                  <a:solidFill>
                    <a:srgbClr val="FF0000"/>
                  </a:solidFill>
                  <a:latin typeface="+mn-lt"/>
                  <a:cs typeface="+mn-cs"/>
                </a:rPr>
                <a:t>CEA</a:t>
              </a:r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)</a:t>
              </a:r>
            </a:p>
          </p:txBody>
        </p:sp>
        <p:sp>
          <p:nvSpPr>
            <p:cNvPr id="35" name="ZoneTexte 34">
              <a:extLst>
                <a:ext uri="{FF2B5EF4-FFF2-40B4-BE49-F238E27FC236}">
                  <a16:creationId xmlns:a16="http://schemas.microsoft.com/office/drawing/2014/main" id="{8E4CDDAC-4368-4B91-AFCC-15D5D2B469D6}"/>
                </a:ext>
              </a:extLst>
            </p:cNvPr>
            <p:cNvSpPr txBox="1"/>
            <p:nvPr/>
          </p:nvSpPr>
          <p:spPr>
            <a:xfrm>
              <a:off x="2400673" y="2872313"/>
              <a:ext cx="741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D2A + FEB (</a:t>
              </a:r>
              <a:r>
                <a:rPr lang="en-US" sz="1000" b="1" dirty="0">
                  <a:solidFill>
                    <a:srgbClr val="00B050"/>
                  </a:solidFill>
                  <a:latin typeface="+mn-lt"/>
                  <a:cs typeface="+mn-cs"/>
                </a:rPr>
                <a:t>UCD</a:t>
              </a:r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)</a:t>
              </a:r>
            </a:p>
          </p:txBody>
        </p:sp>
        <p:cxnSp>
          <p:nvCxnSpPr>
            <p:cNvPr id="36" name="Connecteur droit avec flèche 35">
              <a:extLst>
                <a:ext uri="{FF2B5EF4-FFF2-40B4-BE49-F238E27FC236}">
                  <a16:creationId xmlns:a16="http://schemas.microsoft.com/office/drawing/2014/main" id="{B1A42888-9CA6-48E0-BC96-9E1513BD3F1C}"/>
                </a:ext>
              </a:extLst>
            </p:cNvPr>
            <p:cNvCxnSpPr>
              <a:cxnSpLocks/>
              <a:stCxn id="33" idx="1"/>
            </p:cNvCxnSpPr>
            <p:nvPr/>
          </p:nvCxnSpPr>
          <p:spPr>
            <a:xfrm flipH="1">
              <a:off x="1624014" y="1897032"/>
              <a:ext cx="798296" cy="12868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Connecteur droit avec flèche 37">
              <a:extLst>
                <a:ext uri="{FF2B5EF4-FFF2-40B4-BE49-F238E27FC236}">
                  <a16:creationId xmlns:a16="http://schemas.microsoft.com/office/drawing/2014/main" id="{3AB9B7D0-3529-4043-AB0E-6D3E4B1E91DA}"/>
                </a:ext>
              </a:extLst>
            </p:cNvPr>
            <p:cNvCxnSpPr>
              <a:cxnSpLocks/>
              <a:stCxn id="34" idx="1"/>
            </p:cNvCxnSpPr>
            <p:nvPr/>
          </p:nvCxnSpPr>
          <p:spPr>
            <a:xfrm flipH="1">
              <a:off x="1562101" y="2254156"/>
              <a:ext cx="838570" cy="7686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Connecteur droit avec flèche 38">
              <a:extLst>
                <a:ext uri="{FF2B5EF4-FFF2-40B4-BE49-F238E27FC236}">
                  <a16:creationId xmlns:a16="http://schemas.microsoft.com/office/drawing/2014/main" id="{F119C787-BB9C-4DF5-8A3B-ED0B9B3537AD}"/>
                </a:ext>
              </a:extLst>
            </p:cNvPr>
            <p:cNvCxnSpPr>
              <a:cxnSpLocks/>
              <a:stCxn id="35" idx="1"/>
            </p:cNvCxnSpPr>
            <p:nvPr/>
          </p:nvCxnSpPr>
          <p:spPr>
            <a:xfrm flipH="1" flipV="1">
              <a:off x="1399467" y="3013910"/>
              <a:ext cx="1001206" cy="5845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ZoneTexte 40">
              <a:extLst>
                <a:ext uri="{FF2B5EF4-FFF2-40B4-BE49-F238E27FC236}">
                  <a16:creationId xmlns:a16="http://schemas.microsoft.com/office/drawing/2014/main" id="{01DB21C0-52E1-4651-9D81-F841F1FDAFCA}"/>
                </a:ext>
              </a:extLst>
            </p:cNvPr>
            <p:cNvSpPr txBox="1"/>
            <p:nvPr/>
          </p:nvSpPr>
          <p:spPr>
            <a:xfrm>
              <a:off x="2409081" y="2421369"/>
              <a:ext cx="73340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D2B + FEB (</a:t>
              </a:r>
              <a:r>
                <a:rPr lang="en-US" sz="1000" b="1" dirty="0">
                  <a:solidFill>
                    <a:srgbClr val="DF8A2D"/>
                  </a:solidFill>
                  <a:latin typeface="+mn-lt"/>
                  <a:cs typeface="+mn-cs"/>
                </a:rPr>
                <a:t>IJCLab</a:t>
              </a:r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)</a:t>
              </a:r>
            </a:p>
          </p:txBody>
        </p:sp>
        <p:cxnSp>
          <p:nvCxnSpPr>
            <p:cNvPr id="42" name="Connecteur droit avec flèche 41">
              <a:extLst>
                <a:ext uri="{FF2B5EF4-FFF2-40B4-BE49-F238E27FC236}">
                  <a16:creationId xmlns:a16="http://schemas.microsoft.com/office/drawing/2014/main" id="{B5A270CA-E814-4918-BB73-3EE729EFAAF3}"/>
                </a:ext>
              </a:extLst>
            </p:cNvPr>
            <p:cNvCxnSpPr>
              <a:cxnSpLocks/>
              <a:stCxn id="41" idx="1"/>
            </p:cNvCxnSpPr>
            <p:nvPr/>
          </p:nvCxnSpPr>
          <p:spPr>
            <a:xfrm flipH="1" flipV="1">
              <a:off x="2038351" y="2608280"/>
              <a:ext cx="370730" cy="1314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ZoneTexte 42">
              <a:extLst>
                <a:ext uri="{FF2B5EF4-FFF2-40B4-BE49-F238E27FC236}">
                  <a16:creationId xmlns:a16="http://schemas.microsoft.com/office/drawing/2014/main" id="{75C53165-F3B0-400F-AF57-C66610E7D83C}"/>
                </a:ext>
              </a:extLst>
            </p:cNvPr>
            <p:cNvSpPr txBox="1"/>
            <p:nvPr/>
          </p:nvSpPr>
          <p:spPr>
            <a:xfrm>
              <a:off x="2400672" y="3406191"/>
              <a:ext cx="8759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D1B – FEB (</a:t>
              </a:r>
              <a:r>
                <a:rPr lang="en-US" sz="1000" b="1" dirty="0">
                  <a:solidFill>
                    <a:srgbClr val="DF8A2D"/>
                  </a:solidFill>
                  <a:latin typeface="+mn-lt"/>
                  <a:cs typeface="+mn-cs"/>
                </a:rPr>
                <a:t>IJCLab</a:t>
              </a:r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)</a:t>
              </a:r>
            </a:p>
          </p:txBody>
        </p:sp>
        <p:cxnSp>
          <p:nvCxnSpPr>
            <p:cNvPr id="44" name="Connecteur droit avec flèche 43">
              <a:extLst>
                <a:ext uri="{FF2B5EF4-FFF2-40B4-BE49-F238E27FC236}">
                  <a16:creationId xmlns:a16="http://schemas.microsoft.com/office/drawing/2014/main" id="{C4E471E2-DC39-4A62-A4B8-7C8FDF5AB26A}"/>
                </a:ext>
              </a:extLst>
            </p:cNvPr>
            <p:cNvCxnSpPr>
              <a:cxnSpLocks/>
              <a:stCxn id="43" idx="1"/>
            </p:cNvCxnSpPr>
            <p:nvPr/>
          </p:nvCxnSpPr>
          <p:spPr>
            <a:xfrm flipH="1" flipV="1">
              <a:off x="1345842" y="3526674"/>
              <a:ext cx="1054830" cy="7957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ZoneTexte 44">
              <a:extLst>
                <a:ext uri="{FF2B5EF4-FFF2-40B4-BE49-F238E27FC236}">
                  <a16:creationId xmlns:a16="http://schemas.microsoft.com/office/drawing/2014/main" id="{1835614E-1D89-4FDB-A1F4-294E6B60FC8D}"/>
                </a:ext>
              </a:extLst>
            </p:cNvPr>
            <p:cNvSpPr txBox="1"/>
            <p:nvPr/>
          </p:nvSpPr>
          <p:spPr>
            <a:xfrm>
              <a:off x="2400672" y="3817924"/>
              <a:ext cx="78077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D1A – FEB (</a:t>
              </a:r>
              <a:r>
                <a:rPr lang="en-US" sz="1000" b="1" dirty="0">
                  <a:solidFill>
                    <a:srgbClr val="FF0000"/>
                  </a:solidFill>
                  <a:latin typeface="+mn-lt"/>
                  <a:cs typeface="+mn-cs"/>
                </a:rPr>
                <a:t>CEA</a:t>
              </a:r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) </a:t>
              </a:r>
            </a:p>
          </p:txBody>
        </p:sp>
        <p:cxnSp>
          <p:nvCxnSpPr>
            <p:cNvPr id="46" name="Connecteur droit avec flèche 45">
              <a:extLst>
                <a:ext uri="{FF2B5EF4-FFF2-40B4-BE49-F238E27FC236}">
                  <a16:creationId xmlns:a16="http://schemas.microsoft.com/office/drawing/2014/main" id="{4C017451-4AD8-456E-9462-6869BC25C6FE}"/>
                </a:ext>
              </a:extLst>
            </p:cNvPr>
            <p:cNvCxnSpPr>
              <a:cxnSpLocks/>
              <a:stCxn id="45" idx="1"/>
            </p:cNvCxnSpPr>
            <p:nvPr/>
          </p:nvCxnSpPr>
          <p:spPr>
            <a:xfrm flipH="1" flipV="1">
              <a:off x="1350070" y="3914583"/>
              <a:ext cx="1050602" cy="10339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ZoneTexte 47">
              <a:extLst>
                <a:ext uri="{FF2B5EF4-FFF2-40B4-BE49-F238E27FC236}">
                  <a16:creationId xmlns:a16="http://schemas.microsoft.com/office/drawing/2014/main" id="{FE32859F-9B49-4DFD-8F08-2A5F3187BFCA}"/>
                </a:ext>
              </a:extLst>
            </p:cNvPr>
            <p:cNvSpPr txBox="1"/>
            <p:nvPr/>
          </p:nvSpPr>
          <p:spPr>
            <a:xfrm>
              <a:off x="2400671" y="4365600"/>
              <a:ext cx="78077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Carte Quad Processing (</a:t>
              </a:r>
              <a:r>
                <a:rPr lang="en-US" sz="1000" b="1" dirty="0">
                  <a:solidFill>
                    <a:srgbClr val="DF8A2D"/>
                  </a:solidFill>
                  <a:latin typeface="+mn-lt"/>
                  <a:cs typeface="+mn-cs"/>
                </a:rPr>
                <a:t>IJCLab</a:t>
              </a:r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)</a:t>
              </a:r>
            </a:p>
          </p:txBody>
        </p:sp>
        <p:cxnSp>
          <p:nvCxnSpPr>
            <p:cNvPr id="49" name="Connecteur droit avec flèche 48">
              <a:extLst>
                <a:ext uri="{FF2B5EF4-FFF2-40B4-BE49-F238E27FC236}">
                  <a16:creationId xmlns:a16="http://schemas.microsoft.com/office/drawing/2014/main" id="{9823B664-F5CE-4EE5-9A02-1FCA79C6CCFF}"/>
                </a:ext>
              </a:extLst>
            </p:cNvPr>
            <p:cNvCxnSpPr>
              <a:cxnSpLocks/>
              <a:stCxn id="48" idx="1"/>
            </p:cNvCxnSpPr>
            <p:nvPr/>
          </p:nvCxnSpPr>
          <p:spPr>
            <a:xfrm flipH="1" flipV="1">
              <a:off x="1345841" y="4462257"/>
              <a:ext cx="1054830" cy="18034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0" name="ZoneTexte 139">
              <a:extLst>
                <a:ext uri="{FF2B5EF4-FFF2-40B4-BE49-F238E27FC236}">
                  <a16:creationId xmlns:a16="http://schemas.microsoft.com/office/drawing/2014/main" id="{1CC128E9-EA69-4933-9A8C-269A4279D50B}"/>
                </a:ext>
              </a:extLst>
            </p:cNvPr>
            <p:cNvSpPr txBox="1"/>
            <p:nvPr/>
          </p:nvSpPr>
          <p:spPr>
            <a:xfrm>
              <a:off x="2421335" y="1316154"/>
              <a:ext cx="79931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Cadre sup.</a:t>
              </a:r>
            </a:p>
          </p:txBody>
        </p:sp>
        <p:cxnSp>
          <p:nvCxnSpPr>
            <p:cNvPr id="141" name="Connecteur droit avec flèche 140">
              <a:extLst>
                <a:ext uri="{FF2B5EF4-FFF2-40B4-BE49-F238E27FC236}">
                  <a16:creationId xmlns:a16="http://schemas.microsoft.com/office/drawing/2014/main" id="{ACAD3A0E-CE58-4ED4-BCFD-258AB826F0AE}"/>
                </a:ext>
              </a:extLst>
            </p:cNvPr>
            <p:cNvCxnSpPr>
              <a:cxnSpLocks/>
              <a:stCxn id="140" idx="1"/>
            </p:cNvCxnSpPr>
            <p:nvPr/>
          </p:nvCxnSpPr>
          <p:spPr>
            <a:xfrm flipH="1">
              <a:off x="1624013" y="1439265"/>
              <a:ext cx="797322" cy="23177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ZoneTexte 36">
              <a:extLst>
                <a:ext uri="{FF2B5EF4-FFF2-40B4-BE49-F238E27FC236}">
                  <a16:creationId xmlns:a16="http://schemas.microsoft.com/office/drawing/2014/main" id="{A72020D7-7454-4CB1-8570-334A52EB8411}"/>
                </a:ext>
              </a:extLst>
            </p:cNvPr>
            <p:cNvSpPr txBox="1"/>
            <p:nvPr/>
          </p:nvSpPr>
          <p:spPr>
            <a:xfrm>
              <a:off x="757186" y="5064578"/>
              <a:ext cx="7702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800" b="1" dirty="0">
                  <a:solidFill>
                    <a:srgbClr val="00294B"/>
                  </a:solidFill>
                  <a:latin typeface="+mn-lt"/>
                  <a:cs typeface="+mn-cs"/>
                </a:rPr>
                <a:t>QUAD</a:t>
              </a:r>
            </a:p>
          </p:txBody>
        </p:sp>
      </p:grpSp>
      <p:sp>
        <p:nvSpPr>
          <p:cNvPr id="114" name="Google Shape;354;p44">
            <a:extLst>
              <a:ext uri="{FF2B5EF4-FFF2-40B4-BE49-F238E27FC236}">
                <a16:creationId xmlns:a16="http://schemas.microsoft.com/office/drawing/2014/main" id="{40DA8CFF-C039-4A50-8174-86D9E923F00A}"/>
              </a:ext>
            </a:extLst>
          </p:cNvPr>
          <p:cNvSpPr/>
          <p:nvPr/>
        </p:nvSpPr>
        <p:spPr>
          <a:xfrm>
            <a:off x="3193217" y="1781306"/>
            <a:ext cx="505175" cy="559973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354;p44">
            <a:extLst>
              <a:ext uri="{FF2B5EF4-FFF2-40B4-BE49-F238E27FC236}">
                <a16:creationId xmlns:a16="http://schemas.microsoft.com/office/drawing/2014/main" id="{5489E8A2-811E-4FC7-9F97-5E9950A359A1}"/>
              </a:ext>
            </a:extLst>
          </p:cNvPr>
          <p:cNvSpPr/>
          <p:nvPr/>
        </p:nvSpPr>
        <p:spPr>
          <a:xfrm rot="5400000">
            <a:off x="6263413" y="2666487"/>
            <a:ext cx="505175" cy="559973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66" name="Groupe 65">
            <a:extLst>
              <a:ext uri="{FF2B5EF4-FFF2-40B4-BE49-F238E27FC236}">
                <a16:creationId xmlns:a16="http://schemas.microsoft.com/office/drawing/2014/main" id="{6FA8A0EA-55AC-493D-A1A9-95C3DF053A72}"/>
              </a:ext>
            </a:extLst>
          </p:cNvPr>
          <p:cNvGrpSpPr/>
          <p:nvPr/>
        </p:nvGrpSpPr>
        <p:grpSpPr>
          <a:xfrm>
            <a:off x="7723521" y="1388764"/>
            <a:ext cx="2787850" cy="4216942"/>
            <a:chOff x="8123556" y="1606904"/>
            <a:chExt cx="2787850" cy="4216942"/>
          </a:xfrm>
        </p:grpSpPr>
        <p:grpSp>
          <p:nvGrpSpPr>
            <p:cNvPr id="2" name="Groupe 1">
              <a:extLst>
                <a:ext uri="{FF2B5EF4-FFF2-40B4-BE49-F238E27FC236}">
                  <a16:creationId xmlns:a16="http://schemas.microsoft.com/office/drawing/2014/main" id="{9C663302-1910-43D9-8633-BDE0B29579FA}"/>
                </a:ext>
              </a:extLst>
            </p:cNvPr>
            <p:cNvGrpSpPr/>
            <p:nvPr/>
          </p:nvGrpSpPr>
          <p:grpSpPr>
            <a:xfrm>
              <a:off x="8123556" y="1606904"/>
              <a:ext cx="2787850" cy="3845360"/>
              <a:chOff x="7967353" y="1406849"/>
              <a:chExt cx="2787850" cy="3845360"/>
            </a:xfrm>
          </p:grpSpPr>
          <p:pic>
            <p:nvPicPr>
              <p:cNvPr id="158" name="Image 157">
                <a:extLst>
                  <a:ext uri="{FF2B5EF4-FFF2-40B4-BE49-F238E27FC236}">
                    <a16:creationId xmlns:a16="http://schemas.microsoft.com/office/drawing/2014/main" id="{3B0AE438-C93F-4AE5-8A1B-B2DB79A993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419554" y="1557724"/>
                <a:ext cx="1811153" cy="3062371"/>
              </a:xfrm>
              <a:prstGeom prst="rect">
                <a:avLst/>
              </a:prstGeom>
            </p:spPr>
          </p:pic>
          <p:sp>
            <p:nvSpPr>
              <p:cNvPr id="163" name="ZoneTexte 162">
                <a:extLst>
                  <a:ext uri="{FF2B5EF4-FFF2-40B4-BE49-F238E27FC236}">
                    <a16:creationId xmlns:a16="http://schemas.microsoft.com/office/drawing/2014/main" id="{0ED5B9F5-26CB-4A1F-8CFC-909FE4244D38}"/>
                  </a:ext>
                </a:extLst>
              </p:cNvPr>
              <p:cNvSpPr txBox="1"/>
              <p:nvPr/>
            </p:nvSpPr>
            <p:spPr>
              <a:xfrm>
                <a:off x="10133269" y="4402617"/>
                <a:ext cx="621934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fr-FR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PCB Satellite (CCS)</a:t>
                </a:r>
              </a:p>
            </p:txBody>
          </p:sp>
          <p:cxnSp>
            <p:nvCxnSpPr>
              <p:cNvPr id="164" name="Connecteur droit avec flèche 163">
                <a:extLst>
                  <a:ext uri="{FF2B5EF4-FFF2-40B4-BE49-F238E27FC236}">
                    <a16:creationId xmlns:a16="http://schemas.microsoft.com/office/drawing/2014/main" id="{1D8CD74E-A55C-4941-9D98-F5EDB28EE7E5}"/>
                  </a:ext>
                </a:extLst>
              </p:cNvPr>
              <p:cNvCxnSpPr>
                <a:cxnSpLocks/>
                <a:stCxn id="163" idx="0"/>
              </p:cNvCxnSpPr>
              <p:nvPr/>
            </p:nvCxnSpPr>
            <p:spPr>
              <a:xfrm flipH="1" flipV="1">
                <a:off x="9983906" y="3886573"/>
                <a:ext cx="460330" cy="516044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6" name="ZoneTexte 165">
                <a:extLst>
                  <a:ext uri="{FF2B5EF4-FFF2-40B4-BE49-F238E27FC236}">
                    <a16:creationId xmlns:a16="http://schemas.microsoft.com/office/drawing/2014/main" id="{1B722774-958E-4BBD-8710-4192710A729B}"/>
                  </a:ext>
                </a:extLst>
              </p:cNvPr>
              <p:cNvSpPr txBox="1"/>
              <p:nvPr/>
            </p:nvSpPr>
            <p:spPr>
              <a:xfrm>
                <a:off x="9585246" y="4852099"/>
                <a:ext cx="64546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fr-FR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Satellite (CCS)</a:t>
                </a:r>
              </a:p>
            </p:txBody>
          </p:sp>
          <p:cxnSp>
            <p:nvCxnSpPr>
              <p:cNvPr id="167" name="Connecteur droit avec flèche 166">
                <a:extLst>
                  <a:ext uri="{FF2B5EF4-FFF2-40B4-BE49-F238E27FC236}">
                    <a16:creationId xmlns:a16="http://schemas.microsoft.com/office/drawing/2014/main" id="{9E56830F-5A2B-4050-B139-4BF62BB0D66E}"/>
                  </a:ext>
                </a:extLst>
              </p:cNvPr>
              <p:cNvCxnSpPr>
                <a:cxnSpLocks/>
                <a:stCxn id="166" idx="0"/>
              </p:cNvCxnSpPr>
              <p:nvPr/>
            </p:nvCxnSpPr>
            <p:spPr>
              <a:xfrm flipH="1" flipV="1">
                <a:off x="9650259" y="4462257"/>
                <a:ext cx="257718" cy="389842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8" name="ZoneTexte 167">
                <a:extLst>
                  <a:ext uri="{FF2B5EF4-FFF2-40B4-BE49-F238E27FC236}">
                    <a16:creationId xmlns:a16="http://schemas.microsoft.com/office/drawing/2014/main" id="{F6087867-D3D7-4593-897E-23E5073028CF}"/>
                  </a:ext>
                </a:extLst>
              </p:cNvPr>
              <p:cNvSpPr txBox="1"/>
              <p:nvPr/>
            </p:nvSpPr>
            <p:spPr>
              <a:xfrm>
                <a:off x="7967353" y="4629593"/>
                <a:ext cx="127760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fr-FR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Moteurs panneaux solaires (CCS)</a:t>
                </a:r>
              </a:p>
            </p:txBody>
          </p:sp>
          <p:cxnSp>
            <p:nvCxnSpPr>
              <p:cNvPr id="169" name="Connecteur droit avec flèche 168">
                <a:extLst>
                  <a:ext uri="{FF2B5EF4-FFF2-40B4-BE49-F238E27FC236}">
                    <a16:creationId xmlns:a16="http://schemas.microsoft.com/office/drawing/2014/main" id="{DF8D2493-8680-4D1D-A966-2A341A7717DB}"/>
                  </a:ext>
                </a:extLst>
              </p:cNvPr>
              <p:cNvCxnSpPr>
                <a:cxnSpLocks/>
                <a:stCxn id="168" idx="0"/>
              </p:cNvCxnSpPr>
              <p:nvPr/>
            </p:nvCxnSpPr>
            <p:spPr>
              <a:xfrm flipV="1">
                <a:off x="8606154" y="3270256"/>
                <a:ext cx="169476" cy="1359337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0" name="ZoneTexte 169">
                <a:extLst>
                  <a:ext uri="{FF2B5EF4-FFF2-40B4-BE49-F238E27FC236}">
                    <a16:creationId xmlns:a16="http://schemas.microsoft.com/office/drawing/2014/main" id="{D888761F-8AE1-4E20-B4F5-32ECB4B43030}"/>
                  </a:ext>
                </a:extLst>
              </p:cNvPr>
              <p:cNvSpPr txBox="1"/>
              <p:nvPr/>
            </p:nvSpPr>
            <p:spPr>
              <a:xfrm>
                <a:off x="9189124" y="4720938"/>
                <a:ext cx="54802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BGO (</a:t>
                </a:r>
                <a:r>
                  <a:rPr lang="en-US" sz="1000" b="1" dirty="0">
                    <a:solidFill>
                      <a:srgbClr val="00B0F0"/>
                    </a:solidFill>
                    <a:latin typeface="+mn-lt"/>
                    <a:cs typeface="+mn-cs"/>
                  </a:rPr>
                  <a:t>KTH</a:t>
                </a:r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)</a:t>
                </a:r>
              </a:p>
            </p:txBody>
          </p:sp>
          <p:cxnSp>
            <p:nvCxnSpPr>
              <p:cNvPr id="171" name="Connecteur droit avec flèche 170">
                <a:extLst>
                  <a:ext uri="{FF2B5EF4-FFF2-40B4-BE49-F238E27FC236}">
                    <a16:creationId xmlns:a16="http://schemas.microsoft.com/office/drawing/2014/main" id="{44737C9B-2E87-49DB-A680-0B38AA70D21D}"/>
                  </a:ext>
                </a:extLst>
              </p:cNvPr>
              <p:cNvCxnSpPr>
                <a:cxnSpLocks/>
                <a:stCxn id="170" idx="0"/>
              </p:cNvCxnSpPr>
              <p:nvPr/>
            </p:nvCxnSpPr>
            <p:spPr>
              <a:xfrm flipH="1" flipV="1">
                <a:off x="9296400" y="3406194"/>
                <a:ext cx="166736" cy="1314744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2" name="Accolade fermante 171">
                <a:extLst>
                  <a:ext uri="{FF2B5EF4-FFF2-40B4-BE49-F238E27FC236}">
                    <a16:creationId xmlns:a16="http://schemas.microsoft.com/office/drawing/2014/main" id="{89788366-24F8-47E2-B163-391C4D1F1983}"/>
                  </a:ext>
                </a:extLst>
              </p:cNvPr>
              <p:cNvSpPr/>
              <p:nvPr/>
            </p:nvSpPr>
            <p:spPr>
              <a:xfrm>
                <a:off x="10203430" y="2010874"/>
                <a:ext cx="63803" cy="881501"/>
              </a:xfrm>
              <a:prstGeom prst="rightBrace">
                <a:avLst>
                  <a:gd name="adj1" fmla="val 103455"/>
                  <a:gd name="adj2" fmla="val 50347"/>
                </a:avLst>
              </a:prstGeom>
              <a:ln w="9525">
                <a:solidFill>
                  <a:srgbClr val="00294B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73" name="ZoneTexte 172">
                <a:extLst>
                  <a:ext uri="{FF2B5EF4-FFF2-40B4-BE49-F238E27FC236}">
                    <a16:creationId xmlns:a16="http://schemas.microsoft.com/office/drawing/2014/main" id="{6B5A6091-03D7-4727-96E0-953F1075A7CF}"/>
                  </a:ext>
                </a:extLst>
              </p:cNvPr>
              <p:cNvSpPr txBox="1"/>
              <p:nvPr/>
            </p:nvSpPr>
            <p:spPr>
              <a:xfrm>
                <a:off x="10259722" y="2329602"/>
                <a:ext cx="483959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CTU</a:t>
                </a:r>
              </a:p>
            </p:txBody>
          </p:sp>
          <p:cxnSp>
            <p:nvCxnSpPr>
              <p:cNvPr id="174" name="Connecteur droit avec flèche 173">
                <a:extLst>
                  <a:ext uri="{FF2B5EF4-FFF2-40B4-BE49-F238E27FC236}">
                    <a16:creationId xmlns:a16="http://schemas.microsoft.com/office/drawing/2014/main" id="{989A9F1D-6965-4BA4-AD7A-996AC08FF67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461065" y="1802227"/>
                <a:ext cx="0" cy="929707"/>
              </a:xfrm>
              <a:prstGeom prst="straightConnector1">
                <a:avLst/>
              </a:prstGeom>
              <a:ln w="12700">
                <a:solidFill>
                  <a:srgbClr val="00294B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5" name="ZoneTexte 174">
                <a:extLst>
                  <a:ext uri="{FF2B5EF4-FFF2-40B4-BE49-F238E27FC236}">
                    <a16:creationId xmlns:a16="http://schemas.microsoft.com/office/drawing/2014/main" id="{2C34C465-33FA-452E-ABA8-753B74928955}"/>
                  </a:ext>
                </a:extLst>
              </p:cNvPr>
              <p:cNvSpPr txBox="1"/>
              <p:nvPr/>
            </p:nvSpPr>
            <p:spPr>
              <a:xfrm>
                <a:off x="8214275" y="2096046"/>
                <a:ext cx="296587" cy="368274"/>
              </a:xfrm>
              <a:prstGeom prst="rect">
                <a:avLst/>
              </a:prstGeom>
              <a:noFill/>
            </p:spPr>
            <p:txBody>
              <a:bodyPr vert="vert270" wrap="square" rtlCol="0">
                <a:spAutoFit/>
              </a:bodyPr>
              <a:lstStyle/>
              <a:p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~272</a:t>
                </a:r>
              </a:p>
            </p:txBody>
          </p:sp>
          <p:cxnSp>
            <p:nvCxnSpPr>
              <p:cNvPr id="176" name="Connecteur droit avec flèche 175">
                <a:extLst>
                  <a:ext uri="{FF2B5EF4-FFF2-40B4-BE49-F238E27FC236}">
                    <a16:creationId xmlns:a16="http://schemas.microsoft.com/office/drawing/2014/main" id="{DE3011CD-EEB0-4707-8677-FF2CD29E09A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254041" y="1820404"/>
                <a:ext cx="1" cy="2515370"/>
              </a:xfrm>
              <a:prstGeom prst="straightConnector1">
                <a:avLst/>
              </a:prstGeom>
              <a:ln w="12700">
                <a:solidFill>
                  <a:srgbClr val="00294B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7" name="ZoneTexte 176">
                <a:extLst>
                  <a:ext uri="{FF2B5EF4-FFF2-40B4-BE49-F238E27FC236}">
                    <a16:creationId xmlns:a16="http://schemas.microsoft.com/office/drawing/2014/main" id="{7A11A363-94AB-46ED-9D3B-DF7ED9261732}"/>
                  </a:ext>
                </a:extLst>
              </p:cNvPr>
              <p:cNvSpPr txBox="1"/>
              <p:nvPr/>
            </p:nvSpPr>
            <p:spPr>
              <a:xfrm>
                <a:off x="8031807" y="2770745"/>
                <a:ext cx="296587" cy="333192"/>
              </a:xfrm>
              <a:prstGeom prst="rect">
                <a:avLst/>
              </a:prstGeom>
              <a:noFill/>
            </p:spPr>
            <p:txBody>
              <a:bodyPr vert="vert270" wrap="square" rtlCol="0">
                <a:spAutoFit/>
              </a:bodyPr>
              <a:lstStyle/>
              <a:p>
                <a:pPr algn="ctr"/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454</a:t>
                </a:r>
              </a:p>
            </p:txBody>
          </p:sp>
          <p:cxnSp>
            <p:nvCxnSpPr>
              <p:cNvPr id="178" name="Connecteur droit avec flèche 177">
                <a:extLst>
                  <a:ext uri="{FF2B5EF4-FFF2-40B4-BE49-F238E27FC236}">
                    <a16:creationId xmlns:a16="http://schemas.microsoft.com/office/drawing/2014/main" id="{9A4DD79D-69C5-4896-9C53-0FF00563C47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737148" y="1573954"/>
                <a:ext cx="505139" cy="286495"/>
              </a:xfrm>
              <a:prstGeom prst="straightConnector1">
                <a:avLst/>
              </a:prstGeom>
              <a:ln w="12700">
                <a:solidFill>
                  <a:srgbClr val="00294B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9" name="ZoneTexte 178">
                <a:extLst>
                  <a:ext uri="{FF2B5EF4-FFF2-40B4-BE49-F238E27FC236}">
                    <a16:creationId xmlns:a16="http://schemas.microsoft.com/office/drawing/2014/main" id="{2903630B-FE3B-4361-87D5-5EF1809F5044}"/>
                  </a:ext>
                </a:extLst>
              </p:cNvPr>
              <p:cNvSpPr txBox="1"/>
              <p:nvPr/>
            </p:nvSpPr>
            <p:spPr>
              <a:xfrm>
                <a:off x="9914660" y="1526166"/>
                <a:ext cx="534028" cy="2221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223</a:t>
                </a:r>
              </a:p>
            </p:txBody>
          </p:sp>
          <p:cxnSp>
            <p:nvCxnSpPr>
              <p:cNvPr id="180" name="Connecteur droit avec flèche 179">
                <a:extLst>
                  <a:ext uri="{FF2B5EF4-FFF2-40B4-BE49-F238E27FC236}">
                    <a16:creationId xmlns:a16="http://schemas.microsoft.com/office/drawing/2014/main" id="{17CE042D-E9F6-4971-BA0E-671CDFC58B0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509242" y="1581251"/>
                <a:ext cx="1151645" cy="78092"/>
              </a:xfrm>
              <a:prstGeom prst="straightConnector1">
                <a:avLst/>
              </a:prstGeom>
              <a:ln w="12700">
                <a:solidFill>
                  <a:srgbClr val="00294B"/>
                </a:solidFill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1" name="ZoneTexte 180">
                <a:extLst>
                  <a:ext uri="{FF2B5EF4-FFF2-40B4-BE49-F238E27FC236}">
                    <a16:creationId xmlns:a16="http://schemas.microsoft.com/office/drawing/2014/main" id="{2DC298F1-083C-41C3-B8DA-755A256A58B9}"/>
                  </a:ext>
                </a:extLst>
              </p:cNvPr>
              <p:cNvSpPr txBox="1"/>
              <p:nvPr/>
            </p:nvSpPr>
            <p:spPr>
              <a:xfrm>
                <a:off x="8855327" y="1406849"/>
                <a:ext cx="386015" cy="2221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212</a:t>
                </a:r>
              </a:p>
            </p:txBody>
          </p:sp>
        </p:grpSp>
        <p:sp>
          <p:nvSpPr>
            <p:cNvPr id="188" name="ZoneTexte 187">
              <a:extLst>
                <a:ext uri="{FF2B5EF4-FFF2-40B4-BE49-F238E27FC236}">
                  <a16:creationId xmlns:a16="http://schemas.microsoft.com/office/drawing/2014/main" id="{309F3652-93E6-4CA5-A6B3-0B1D690780D9}"/>
                </a:ext>
              </a:extLst>
            </p:cNvPr>
            <p:cNvSpPr txBox="1"/>
            <p:nvPr/>
          </p:nvSpPr>
          <p:spPr>
            <a:xfrm>
              <a:off x="8539427" y="5454514"/>
              <a:ext cx="17323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800" b="1" dirty="0">
                  <a:solidFill>
                    <a:srgbClr val="00294B"/>
                  </a:solidFill>
                  <a:latin typeface="+mn-lt"/>
                  <a:cs typeface="+mn-cs"/>
                </a:rPr>
                <a:t>1 Cubsat</a:t>
              </a:r>
            </a:p>
          </p:txBody>
        </p:sp>
      </p:grpSp>
      <p:grpSp>
        <p:nvGrpSpPr>
          <p:cNvPr id="64" name="Groupe 63">
            <a:extLst>
              <a:ext uri="{FF2B5EF4-FFF2-40B4-BE49-F238E27FC236}">
                <a16:creationId xmlns:a16="http://schemas.microsoft.com/office/drawing/2014/main" id="{38B553AD-23CC-4E9F-A097-80350651869B}"/>
              </a:ext>
            </a:extLst>
          </p:cNvPr>
          <p:cNvGrpSpPr/>
          <p:nvPr/>
        </p:nvGrpSpPr>
        <p:grpSpPr>
          <a:xfrm>
            <a:off x="3962043" y="954649"/>
            <a:ext cx="2592945" cy="2542586"/>
            <a:chOff x="3501094" y="979661"/>
            <a:chExt cx="2592945" cy="2542586"/>
          </a:xfrm>
        </p:grpSpPr>
        <p:sp>
          <p:nvSpPr>
            <p:cNvPr id="126" name="ZoneTexte 125">
              <a:extLst>
                <a:ext uri="{FF2B5EF4-FFF2-40B4-BE49-F238E27FC236}">
                  <a16:creationId xmlns:a16="http://schemas.microsoft.com/office/drawing/2014/main" id="{6C40CF81-AA57-4FF8-8F0B-A27523B3D6A7}"/>
                </a:ext>
              </a:extLst>
            </p:cNvPr>
            <p:cNvSpPr txBox="1"/>
            <p:nvPr/>
          </p:nvSpPr>
          <p:spPr>
            <a:xfrm>
              <a:off x="3973530" y="3152915"/>
              <a:ext cx="17323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800" b="1" dirty="0">
                  <a:solidFill>
                    <a:srgbClr val="00294B"/>
                  </a:solidFill>
                  <a:latin typeface="+mn-lt"/>
                  <a:cs typeface="+mn-cs"/>
                </a:rPr>
                <a:t>CTU = 4 QUADs</a:t>
              </a:r>
            </a:p>
          </p:txBody>
        </p:sp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36DBA771-35BB-4B62-B550-1C9390BBB7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09458" y="979661"/>
              <a:ext cx="2284581" cy="1882135"/>
            </a:xfrm>
            <a:prstGeom prst="rect">
              <a:avLst/>
            </a:prstGeom>
          </p:spPr>
        </p:pic>
        <p:sp>
          <p:nvSpPr>
            <p:cNvPr id="62" name="ZoneTexte 61">
              <a:extLst>
                <a:ext uri="{FF2B5EF4-FFF2-40B4-BE49-F238E27FC236}">
                  <a16:creationId xmlns:a16="http://schemas.microsoft.com/office/drawing/2014/main" id="{AE6CA674-968C-4830-A047-C18FFA8975AF}"/>
                </a:ext>
              </a:extLst>
            </p:cNvPr>
            <p:cNvSpPr txBox="1"/>
            <p:nvPr/>
          </p:nvSpPr>
          <p:spPr>
            <a:xfrm>
              <a:off x="3501094" y="2868752"/>
              <a:ext cx="149207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Plaque interface Quads</a:t>
              </a:r>
            </a:p>
          </p:txBody>
        </p:sp>
        <p:cxnSp>
          <p:nvCxnSpPr>
            <p:cNvPr id="63" name="Connecteur droit avec flèche 62">
              <a:extLst>
                <a:ext uri="{FF2B5EF4-FFF2-40B4-BE49-F238E27FC236}">
                  <a16:creationId xmlns:a16="http://schemas.microsoft.com/office/drawing/2014/main" id="{99E40A81-E67B-403E-BAB1-505C356DCDC6}"/>
                </a:ext>
              </a:extLst>
            </p:cNvPr>
            <p:cNvCxnSpPr>
              <a:cxnSpLocks/>
              <a:stCxn id="62" idx="0"/>
            </p:cNvCxnSpPr>
            <p:nvPr/>
          </p:nvCxnSpPr>
          <p:spPr>
            <a:xfrm flipV="1">
              <a:off x="4247132" y="2512859"/>
              <a:ext cx="0" cy="35589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Groupe 64">
            <a:extLst>
              <a:ext uri="{FF2B5EF4-FFF2-40B4-BE49-F238E27FC236}">
                <a16:creationId xmlns:a16="http://schemas.microsoft.com/office/drawing/2014/main" id="{CE352AE9-49AE-43A7-B134-CB6568D2DA02}"/>
              </a:ext>
            </a:extLst>
          </p:cNvPr>
          <p:cNvGrpSpPr/>
          <p:nvPr/>
        </p:nvGrpSpPr>
        <p:grpSpPr>
          <a:xfrm>
            <a:off x="3867173" y="3561339"/>
            <a:ext cx="2783588" cy="2142987"/>
            <a:chOff x="3430385" y="3551474"/>
            <a:chExt cx="2783588" cy="2142987"/>
          </a:xfrm>
        </p:grpSpPr>
        <p:sp>
          <p:nvSpPr>
            <p:cNvPr id="119" name="ZoneTexte 118">
              <a:extLst>
                <a:ext uri="{FF2B5EF4-FFF2-40B4-BE49-F238E27FC236}">
                  <a16:creationId xmlns:a16="http://schemas.microsoft.com/office/drawing/2014/main" id="{43EB3A3A-BB95-488C-9CA2-1AA757010CE7}"/>
                </a:ext>
              </a:extLst>
            </p:cNvPr>
            <p:cNvSpPr txBox="1"/>
            <p:nvPr/>
          </p:nvSpPr>
          <p:spPr>
            <a:xfrm>
              <a:off x="3904460" y="5325129"/>
              <a:ext cx="21523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800" b="1" dirty="0">
                  <a:solidFill>
                    <a:srgbClr val="00294B"/>
                  </a:solidFill>
                  <a:latin typeface="+mn-lt"/>
                  <a:cs typeface="+mn-cs"/>
                </a:rPr>
                <a:t>CTU + PPB + PPSU</a:t>
              </a:r>
            </a:p>
          </p:txBody>
        </p:sp>
        <p:grpSp>
          <p:nvGrpSpPr>
            <p:cNvPr id="60" name="Groupe 59">
              <a:extLst>
                <a:ext uri="{FF2B5EF4-FFF2-40B4-BE49-F238E27FC236}">
                  <a16:creationId xmlns:a16="http://schemas.microsoft.com/office/drawing/2014/main" id="{4818EED1-DE55-4828-95C0-4A5347513B98}"/>
                </a:ext>
              </a:extLst>
            </p:cNvPr>
            <p:cNvGrpSpPr/>
            <p:nvPr/>
          </p:nvGrpSpPr>
          <p:grpSpPr>
            <a:xfrm>
              <a:off x="3430385" y="3551474"/>
              <a:ext cx="2783588" cy="1729812"/>
              <a:chOff x="5010430" y="3035898"/>
              <a:chExt cx="2783588" cy="1729812"/>
            </a:xfrm>
          </p:grpSpPr>
          <p:pic>
            <p:nvPicPr>
              <p:cNvPr id="30" name="Image 29">
                <a:extLst>
                  <a:ext uri="{FF2B5EF4-FFF2-40B4-BE49-F238E27FC236}">
                    <a16:creationId xmlns:a16="http://schemas.microsoft.com/office/drawing/2014/main" id="{869C55F4-0FB6-437D-8D29-D52BC9CCE10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screen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641674" y="3035898"/>
                <a:ext cx="2152344" cy="1729812"/>
              </a:xfrm>
              <a:prstGeom prst="rect">
                <a:avLst/>
              </a:prstGeom>
            </p:spPr>
          </p:pic>
          <p:sp>
            <p:nvSpPr>
              <p:cNvPr id="86" name="ZoneTexte 85">
                <a:extLst>
                  <a:ext uri="{FF2B5EF4-FFF2-40B4-BE49-F238E27FC236}">
                    <a16:creationId xmlns:a16="http://schemas.microsoft.com/office/drawing/2014/main" id="{6E4304A1-3AF9-4BB2-A777-EDE453B50A57}"/>
                  </a:ext>
                </a:extLst>
              </p:cNvPr>
              <p:cNvSpPr txBox="1"/>
              <p:nvPr/>
            </p:nvSpPr>
            <p:spPr>
              <a:xfrm>
                <a:off x="5039445" y="4252908"/>
                <a:ext cx="471762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PPB</a:t>
                </a:r>
              </a:p>
            </p:txBody>
          </p:sp>
          <p:cxnSp>
            <p:nvCxnSpPr>
              <p:cNvPr id="89" name="Connecteur droit avec flèche 88">
                <a:extLst>
                  <a:ext uri="{FF2B5EF4-FFF2-40B4-BE49-F238E27FC236}">
                    <a16:creationId xmlns:a16="http://schemas.microsoft.com/office/drawing/2014/main" id="{8FF19B9A-C28C-443C-AF39-6D2C963D8B89}"/>
                  </a:ext>
                </a:extLst>
              </p:cNvPr>
              <p:cNvCxnSpPr>
                <a:cxnSpLocks/>
                <a:stCxn id="86" idx="3"/>
              </p:cNvCxnSpPr>
              <p:nvPr/>
            </p:nvCxnSpPr>
            <p:spPr>
              <a:xfrm flipV="1">
                <a:off x="5511207" y="4356946"/>
                <a:ext cx="908643" cy="19073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ZoneTexte 89">
                <a:extLst>
                  <a:ext uri="{FF2B5EF4-FFF2-40B4-BE49-F238E27FC236}">
                    <a16:creationId xmlns:a16="http://schemas.microsoft.com/office/drawing/2014/main" id="{83876B18-CD1D-4591-8D7D-6FE71D210DC0}"/>
                  </a:ext>
                </a:extLst>
              </p:cNvPr>
              <p:cNvSpPr txBox="1"/>
              <p:nvPr/>
            </p:nvSpPr>
            <p:spPr>
              <a:xfrm>
                <a:off x="5010430" y="4499130"/>
                <a:ext cx="500777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en-US" sz="1000" b="1" dirty="0">
                    <a:solidFill>
                      <a:srgbClr val="00294B"/>
                    </a:solidFill>
                    <a:latin typeface="+mn-lt"/>
                    <a:cs typeface="+mn-cs"/>
                  </a:rPr>
                  <a:t>PPSU</a:t>
                </a:r>
              </a:p>
            </p:txBody>
          </p:sp>
          <p:cxnSp>
            <p:nvCxnSpPr>
              <p:cNvPr id="91" name="Connecteur droit avec flèche 90">
                <a:extLst>
                  <a:ext uri="{FF2B5EF4-FFF2-40B4-BE49-F238E27FC236}">
                    <a16:creationId xmlns:a16="http://schemas.microsoft.com/office/drawing/2014/main" id="{525273D4-CB5F-44E9-AC9E-3A9CA077466D}"/>
                  </a:ext>
                </a:extLst>
              </p:cNvPr>
              <p:cNvCxnSpPr>
                <a:cxnSpLocks/>
                <a:stCxn id="90" idx="3"/>
              </p:cNvCxnSpPr>
              <p:nvPr/>
            </p:nvCxnSpPr>
            <p:spPr>
              <a:xfrm>
                <a:off x="5511207" y="4622241"/>
                <a:ext cx="908643" cy="0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6" name="Google Shape;354;p44">
            <a:extLst>
              <a:ext uri="{FF2B5EF4-FFF2-40B4-BE49-F238E27FC236}">
                <a16:creationId xmlns:a16="http://schemas.microsoft.com/office/drawing/2014/main" id="{228EDFE7-DCF5-4A21-8FE5-D833AA6DA261}"/>
              </a:ext>
            </a:extLst>
          </p:cNvPr>
          <p:cNvSpPr/>
          <p:nvPr/>
        </p:nvSpPr>
        <p:spPr>
          <a:xfrm>
            <a:off x="6793604" y="3859596"/>
            <a:ext cx="505175" cy="559973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ZoneTexte 107">
            <a:extLst>
              <a:ext uri="{FF2B5EF4-FFF2-40B4-BE49-F238E27FC236}">
                <a16:creationId xmlns:a16="http://schemas.microsoft.com/office/drawing/2014/main" id="{8417A100-889E-4288-AD76-A8368338788C}"/>
              </a:ext>
            </a:extLst>
          </p:cNvPr>
          <p:cNvSpPr txBox="1"/>
          <p:nvPr/>
        </p:nvSpPr>
        <p:spPr>
          <a:xfrm>
            <a:off x="8757683" y="664037"/>
            <a:ext cx="21795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u="sng" dirty="0">
                <a:solidFill>
                  <a:srgbClr val="00294B"/>
                </a:solidFill>
                <a:latin typeface="+mn-lt"/>
                <a:cs typeface="+mn-cs"/>
              </a:rPr>
              <a:t>Note :</a:t>
            </a:r>
          </a:p>
          <a:p>
            <a:r>
              <a:rPr lang="en-US" sz="1000" b="1" dirty="0">
                <a:solidFill>
                  <a:srgbClr val="00294B"/>
                </a:solidFill>
                <a:latin typeface="+mn-lt"/>
                <a:cs typeface="+mn-cs"/>
              </a:rPr>
              <a:t>PPB = Payload Processing Board</a:t>
            </a:r>
          </a:p>
          <a:p>
            <a:r>
              <a:rPr lang="en-US" sz="1000" b="1" dirty="0">
                <a:solidFill>
                  <a:srgbClr val="00294B"/>
                </a:solidFill>
                <a:latin typeface="+mn-lt"/>
                <a:cs typeface="+mn-cs"/>
              </a:rPr>
              <a:t>PPSU = Payload Power Supply Unit</a:t>
            </a:r>
          </a:p>
          <a:p>
            <a:r>
              <a:rPr lang="en-US" sz="1000" b="1" dirty="0">
                <a:solidFill>
                  <a:srgbClr val="00294B"/>
                </a:solidFill>
                <a:latin typeface="+mn-lt"/>
                <a:cs typeface="+mn-cs"/>
              </a:rPr>
              <a:t>CTU = Compton Telescope Unit</a:t>
            </a:r>
          </a:p>
        </p:txBody>
      </p:sp>
      <p:sp>
        <p:nvSpPr>
          <p:cNvPr id="7" name="Titre 6">
            <a:extLst>
              <a:ext uri="{FF2B5EF4-FFF2-40B4-BE49-F238E27FC236}">
                <a16:creationId xmlns:a16="http://schemas.microsoft.com/office/drawing/2014/main" id="{73FAAFC1-AC57-4C61-901D-B44D03084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fr-FR" dirty="0"/>
              <a:t>COMCUBE S</a:t>
            </a:r>
          </a:p>
        </p:txBody>
      </p:sp>
    </p:spTree>
    <p:extLst>
      <p:ext uri="{BB962C8B-B14F-4D97-AF65-F5344CB8AC3E}">
        <p14:creationId xmlns:p14="http://schemas.microsoft.com/office/powerpoint/2010/main" val="14694532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27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958850" lvl="1" indent="-457200">
              <a:buFont typeface="+mj-lt"/>
              <a:buAutoNum type="arabicPeriod" startAt="2"/>
            </a:pPr>
            <a:r>
              <a:rPr lang="fr-FR" sz="2400" b="1" kern="1200" dirty="0">
                <a:solidFill>
                  <a:srgbClr val="00294B"/>
                </a:solidFill>
                <a:latin typeface="+mj-lt"/>
                <a:ea typeface="+mj-ea"/>
                <a:cs typeface="+mj-cs"/>
              </a:rPr>
              <a:t>COMCUBE S</a:t>
            </a:r>
          </a:p>
        </p:txBody>
      </p:sp>
      <p:sp>
        <p:nvSpPr>
          <p:cNvPr id="17" name="Espace réservé du pied de page 7">
            <a:extLst>
              <a:ext uri="{FF2B5EF4-FFF2-40B4-BE49-F238E27FC236}">
                <a16:creationId xmlns:a16="http://schemas.microsoft.com/office/drawing/2014/main" id="{11490B42-E81A-4CEA-9EFA-6ECDCF97D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9CD0725A-9E9B-4B24-B298-9EA0F73FADEE}"/>
              </a:ext>
            </a:extLst>
          </p:cNvPr>
          <p:cNvGrpSpPr>
            <a:grpSpLocks noChangeAspect="1"/>
          </p:cNvGrpSpPr>
          <p:nvPr/>
        </p:nvGrpSpPr>
        <p:grpSpPr>
          <a:xfrm>
            <a:off x="9053466" y="1349408"/>
            <a:ext cx="1566937" cy="1908417"/>
            <a:chOff x="8749515" y="1063807"/>
            <a:chExt cx="1679090" cy="2045011"/>
          </a:xfrm>
        </p:grpSpPr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E0E6CCC9-B369-492A-A38E-5614DBA4AC8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749515" y="1063807"/>
              <a:ext cx="1659797" cy="2045011"/>
            </a:xfrm>
            <a:prstGeom prst="rect">
              <a:avLst/>
            </a:prstGeom>
          </p:spPr>
        </p:pic>
        <p:sp>
          <p:nvSpPr>
            <p:cNvPr id="14" name="Flèche : bas 13">
              <a:extLst>
                <a:ext uri="{FF2B5EF4-FFF2-40B4-BE49-F238E27FC236}">
                  <a16:creationId xmlns:a16="http://schemas.microsoft.com/office/drawing/2014/main" id="{9AB80BF8-2CCF-4986-8C0B-75D487E5BC36}"/>
                </a:ext>
              </a:extLst>
            </p:cNvPr>
            <p:cNvSpPr/>
            <p:nvPr/>
          </p:nvSpPr>
          <p:spPr>
            <a:xfrm rot="18176870">
              <a:off x="9690548" y="1063932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lèche : bas 14">
              <a:extLst>
                <a:ext uri="{FF2B5EF4-FFF2-40B4-BE49-F238E27FC236}">
                  <a16:creationId xmlns:a16="http://schemas.microsoft.com/office/drawing/2014/main" id="{7832A2AB-B408-4287-B202-CE2201EDB249}"/>
                </a:ext>
              </a:extLst>
            </p:cNvPr>
            <p:cNvSpPr/>
            <p:nvPr/>
          </p:nvSpPr>
          <p:spPr>
            <a:xfrm rot="7227642">
              <a:off x="10223118" y="1408353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" name="Groupe 2">
            <a:extLst>
              <a:ext uri="{FF2B5EF4-FFF2-40B4-BE49-F238E27FC236}">
                <a16:creationId xmlns:a16="http://schemas.microsoft.com/office/drawing/2014/main" id="{4D9746CD-73F0-4638-85F1-A8161C72BBFE}"/>
              </a:ext>
            </a:extLst>
          </p:cNvPr>
          <p:cNvGrpSpPr>
            <a:grpSpLocks noChangeAspect="1"/>
          </p:cNvGrpSpPr>
          <p:nvPr/>
        </p:nvGrpSpPr>
        <p:grpSpPr>
          <a:xfrm>
            <a:off x="201813" y="3497030"/>
            <a:ext cx="1860954" cy="1901206"/>
            <a:chOff x="4109624" y="3153781"/>
            <a:chExt cx="2001714" cy="2045011"/>
          </a:xfrm>
        </p:grpSpPr>
        <p:pic>
          <p:nvPicPr>
            <p:cNvPr id="10" name="Image 9">
              <a:extLst>
                <a:ext uri="{FF2B5EF4-FFF2-40B4-BE49-F238E27FC236}">
                  <a16:creationId xmlns:a16="http://schemas.microsoft.com/office/drawing/2014/main" id="{C658DCB0-A579-448A-A2CD-191348C226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09624" y="3153781"/>
              <a:ext cx="2001714" cy="2045011"/>
            </a:xfrm>
            <a:prstGeom prst="rect">
              <a:avLst/>
            </a:prstGeom>
          </p:spPr>
        </p:pic>
        <p:sp>
          <p:nvSpPr>
            <p:cNvPr id="16" name="Flèche : bas 15">
              <a:extLst>
                <a:ext uri="{FF2B5EF4-FFF2-40B4-BE49-F238E27FC236}">
                  <a16:creationId xmlns:a16="http://schemas.microsoft.com/office/drawing/2014/main" id="{4C47D3E8-3FEE-4A7D-A6DD-529B71334D04}"/>
                </a:ext>
              </a:extLst>
            </p:cNvPr>
            <p:cNvSpPr/>
            <p:nvPr/>
          </p:nvSpPr>
          <p:spPr>
            <a:xfrm rot="4900743">
              <a:off x="4228472" y="3599114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lèche : bas 19">
              <a:extLst>
                <a:ext uri="{FF2B5EF4-FFF2-40B4-BE49-F238E27FC236}">
                  <a16:creationId xmlns:a16="http://schemas.microsoft.com/office/drawing/2014/main" id="{5EE61C08-2D33-4851-AB98-D06797D5442F}"/>
                </a:ext>
              </a:extLst>
            </p:cNvPr>
            <p:cNvSpPr/>
            <p:nvPr/>
          </p:nvSpPr>
          <p:spPr>
            <a:xfrm rot="15507594">
              <a:off x="5789691" y="3416251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" name="Groupe 4">
            <a:extLst>
              <a:ext uri="{FF2B5EF4-FFF2-40B4-BE49-F238E27FC236}">
                <a16:creationId xmlns:a16="http://schemas.microsoft.com/office/drawing/2014/main" id="{19B7521B-5357-4607-B37F-9DD8B428AC96}"/>
              </a:ext>
            </a:extLst>
          </p:cNvPr>
          <p:cNvGrpSpPr>
            <a:grpSpLocks noChangeAspect="1"/>
          </p:cNvGrpSpPr>
          <p:nvPr/>
        </p:nvGrpSpPr>
        <p:grpSpPr>
          <a:xfrm>
            <a:off x="2416637" y="3140872"/>
            <a:ext cx="2227341" cy="2323213"/>
            <a:chOff x="6341486" y="3201292"/>
            <a:chExt cx="2227341" cy="2323213"/>
          </a:xfrm>
        </p:grpSpPr>
        <p:pic>
          <p:nvPicPr>
            <p:cNvPr id="8" name="Image 7">
              <a:extLst>
                <a:ext uri="{FF2B5EF4-FFF2-40B4-BE49-F238E27FC236}">
                  <a16:creationId xmlns:a16="http://schemas.microsoft.com/office/drawing/2014/main" id="{9933DF46-F643-4B20-B4FD-D753801EFD6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568333" y="3352021"/>
              <a:ext cx="1770790" cy="2172484"/>
            </a:xfrm>
            <a:prstGeom prst="rect">
              <a:avLst/>
            </a:prstGeom>
          </p:spPr>
        </p:pic>
        <p:sp>
          <p:nvSpPr>
            <p:cNvPr id="21" name="Flèche : bas 20">
              <a:extLst>
                <a:ext uri="{FF2B5EF4-FFF2-40B4-BE49-F238E27FC236}">
                  <a16:creationId xmlns:a16="http://schemas.microsoft.com/office/drawing/2014/main" id="{8251493A-C0DB-4838-B22D-853907853C9C}"/>
                </a:ext>
              </a:extLst>
            </p:cNvPr>
            <p:cNvSpPr/>
            <p:nvPr/>
          </p:nvSpPr>
          <p:spPr>
            <a:xfrm rot="15507594">
              <a:off x="6444960" y="3924937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lèche : bas 21">
              <a:extLst>
                <a:ext uri="{FF2B5EF4-FFF2-40B4-BE49-F238E27FC236}">
                  <a16:creationId xmlns:a16="http://schemas.microsoft.com/office/drawing/2014/main" id="{E7463FB1-2C26-41A1-A045-D6B62137FE57}"/>
                </a:ext>
              </a:extLst>
            </p:cNvPr>
            <p:cNvSpPr/>
            <p:nvPr/>
          </p:nvSpPr>
          <p:spPr>
            <a:xfrm rot="4997932">
              <a:off x="8363340" y="3607528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lèche : bas 22">
              <a:extLst>
                <a:ext uri="{FF2B5EF4-FFF2-40B4-BE49-F238E27FC236}">
                  <a16:creationId xmlns:a16="http://schemas.microsoft.com/office/drawing/2014/main" id="{918F655A-7880-4CA2-BA89-D210F6DA6FE7}"/>
                </a:ext>
              </a:extLst>
            </p:cNvPr>
            <p:cNvSpPr/>
            <p:nvPr/>
          </p:nvSpPr>
          <p:spPr>
            <a:xfrm>
              <a:off x="7244174" y="3201292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lèche : bas 23">
              <a:extLst>
                <a:ext uri="{FF2B5EF4-FFF2-40B4-BE49-F238E27FC236}">
                  <a16:creationId xmlns:a16="http://schemas.microsoft.com/office/drawing/2014/main" id="{C8854CD5-A4F7-4496-A4AE-255A997844C9}"/>
                </a:ext>
              </a:extLst>
            </p:cNvPr>
            <p:cNvSpPr/>
            <p:nvPr/>
          </p:nvSpPr>
          <p:spPr>
            <a:xfrm rot="10800000">
              <a:off x="7943628" y="5186262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D352C136-9A02-4155-810F-D1644AF74824}"/>
              </a:ext>
            </a:extLst>
          </p:cNvPr>
          <p:cNvGrpSpPr/>
          <p:nvPr/>
        </p:nvGrpSpPr>
        <p:grpSpPr>
          <a:xfrm>
            <a:off x="7153473" y="1182940"/>
            <a:ext cx="1596775" cy="2045011"/>
            <a:chOff x="6247061" y="1141447"/>
            <a:chExt cx="1596775" cy="2045011"/>
          </a:xfrm>
        </p:grpSpPr>
        <p:pic>
          <p:nvPicPr>
            <p:cNvPr id="12" name="Image 11">
              <a:extLst>
                <a:ext uri="{FF2B5EF4-FFF2-40B4-BE49-F238E27FC236}">
                  <a16:creationId xmlns:a16="http://schemas.microsoft.com/office/drawing/2014/main" id="{79E9B259-835E-4459-872D-49FEF478FE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268485" y="1141447"/>
              <a:ext cx="1412575" cy="2045011"/>
            </a:xfrm>
            <a:prstGeom prst="rect">
              <a:avLst/>
            </a:prstGeom>
          </p:spPr>
        </p:pic>
        <p:sp>
          <p:nvSpPr>
            <p:cNvPr id="13" name="Flèche : bas 12">
              <a:extLst>
                <a:ext uri="{FF2B5EF4-FFF2-40B4-BE49-F238E27FC236}">
                  <a16:creationId xmlns:a16="http://schemas.microsoft.com/office/drawing/2014/main" id="{762B654E-D3B7-42FE-8C1C-B6943F19ED98}"/>
                </a:ext>
              </a:extLst>
            </p:cNvPr>
            <p:cNvSpPr/>
            <p:nvPr/>
          </p:nvSpPr>
          <p:spPr>
            <a:xfrm>
              <a:off x="6247061" y="2086312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lèche : bas 25">
              <a:extLst>
                <a:ext uri="{FF2B5EF4-FFF2-40B4-BE49-F238E27FC236}">
                  <a16:creationId xmlns:a16="http://schemas.microsoft.com/office/drawing/2014/main" id="{9B8227E1-CFB1-48F2-B44E-9C0FFBA1F1B9}"/>
                </a:ext>
              </a:extLst>
            </p:cNvPr>
            <p:cNvSpPr/>
            <p:nvPr/>
          </p:nvSpPr>
          <p:spPr>
            <a:xfrm>
              <a:off x="7741822" y="2471961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7" name="Image 26">
            <a:extLst>
              <a:ext uri="{FF2B5EF4-FFF2-40B4-BE49-F238E27FC236}">
                <a16:creationId xmlns:a16="http://schemas.microsoft.com/office/drawing/2014/main" id="{9730B3D0-DA0B-4DDE-A8F2-072F7C9B340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9727" y="3619844"/>
            <a:ext cx="2021154" cy="1681591"/>
          </a:xfrm>
          <a:prstGeom prst="rect">
            <a:avLst/>
          </a:prstGeom>
        </p:spPr>
      </p:pic>
      <p:pic>
        <p:nvPicPr>
          <p:cNvPr id="29" name="Image 28">
            <a:extLst>
              <a:ext uri="{FF2B5EF4-FFF2-40B4-BE49-F238E27FC236}">
                <a16:creationId xmlns:a16="http://schemas.microsoft.com/office/drawing/2014/main" id="{A0E20DF1-22A9-4405-8323-2B01071D59EA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486" y="1717938"/>
            <a:ext cx="1469437" cy="945319"/>
          </a:xfrm>
          <a:prstGeom prst="rect">
            <a:avLst/>
          </a:prstGeom>
        </p:spPr>
      </p:pic>
      <p:sp>
        <p:nvSpPr>
          <p:cNvPr id="31" name="Google Shape;354;p44">
            <a:extLst>
              <a:ext uri="{FF2B5EF4-FFF2-40B4-BE49-F238E27FC236}">
                <a16:creationId xmlns:a16="http://schemas.microsoft.com/office/drawing/2014/main" id="{AA20A239-8B1D-48AB-8AE1-75F481EAF6DD}"/>
              </a:ext>
            </a:extLst>
          </p:cNvPr>
          <p:cNvSpPr/>
          <p:nvPr/>
        </p:nvSpPr>
        <p:spPr>
          <a:xfrm>
            <a:off x="4248369" y="1912470"/>
            <a:ext cx="360000" cy="3600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7" name="Groupe 6">
            <a:extLst>
              <a:ext uri="{FF2B5EF4-FFF2-40B4-BE49-F238E27FC236}">
                <a16:creationId xmlns:a16="http://schemas.microsoft.com/office/drawing/2014/main" id="{2AEF08A9-0415-42C5-A9D8-94A7FBAEE49D}"/>
              </a:ext>
            </a:extLst>
          </p:cNvPr>
          <p:cNvGrpSpPr>
            <a:grpSpLocks noChangeAspect="1"/>
          </p:cNvGrpSpPr>
          <p:nvPr/>
        </p:nvGrpSpPr>
        <p:grpSpPr>
          <a:xfrm>
            <a:off x="4814033" y="1321108"/>
            <a:ext cx="1772796" cy="1969459"/>
            <a:chOff x="1898328" y="3313275"/>
            <a:chExt cx="2156920" cy="2396196"/>
          </a:xfrm>
        </p:grpSpPr>
        <p:pic>
          <p:nvPicPr>
            <p:cNvPr id="30" name="Image 29">
              <a:extLst>
                <a:ext uri="{FF2B5EF4-FFF2-40B4-BE49-F238E27FC236}">
                  <a16:creationId xmlns:a16="http://schemas.microsoft.com/office/drawing/2014/main" id="{04A17EF1-E578-4113-953C-A41E1BED920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898328" y="3313275"/>
              <a:ext cx="2156920" cy="2396196"/>
            </a:xfrm>
            <a:prstGeom prst="rect">
              <a:avLst/>
            </a:prstGeom>
          </p:spPr>
        </p:pic>
        <p:sp>
          <p:nvSpPr>
            <p:cNvPr id="34" name="Flèche : bas 33">
              <a:extLst>
                <a:ext uri="{FF2B5EF4-FFF2-40B4-BE49-F238E27FC236}">
                  <a16:creationId xmlns:a16="http://schemas.microsoft.com/office/drawing/2014/main" id="{52811BF2-4506-401D-B495-56B79CA4A78F}"/>
                </a:ext>
              </a:extLst>
            </p:cNvPr>
            <p:cNvSpPr/>
            <p:nvPr/>
          </p:nvSpPr>
          <p:spPr>
            <a:xfrm>
              <a:off x="3656640" y="4377500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5" name="Groupe 34">
            <a:extLst>
              <a:ext uri="{FF2B5EF4-FFF2-40B4-BE49-F238E27FC236}">
                <a16:creationId xmlns:a16="http://schemas.microsoft.com/office/drawing/2014/main" id="{E2353C5D-0217-417D-A483-F6810561538D}"/>
              </a:ext>
            </a:extLst>
          </p:cNvPr>
          <p:cNvGrpSpPr>
            <a:grpSpLocks noChangeAspect="1"/>
          </p:cNvGrpSpPr>
          <p:nvPr/>
        </p:nvGrpSpPr>
        <p:grpSpPr>
          <a:xfrm>
            <a:off x="107051" y="1709714"/>
            <a:ext cx="1839953" cy="893781"/>
            <a:chOff x="242131" y="1475266"/>
            <a:chExt cx="2546122" cy="1236812"/>
          </a:xfrm>
        </p:grpSpPr>
        <p:pic>
          <p:nvPicPr>
            <p:cNvPr id="28" name="Image 27">
              <a:extLst>
                <a:ext uri="{FF2B5EF4-FFF2-40B4-BE49-F238E27FC236}">
                  <a16:creationId xmlns:a16="http://schemas.microsoft.com/office/drawing/2014/main" id="{FBB0B51B-F571-4FB1-AFF4-3BB152B54A0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42131" y="1475266"/>
              <a:ext cx="2546122" cy="1236812"/>
            </a:xfrm>
            <a:prstGeom prst="rect">
              <a:avLst/>
            </a:prstGeom>
          </p:spPr>
        </p:pic>
        <p:sp>
          <p:nvSpPr>
            <p:cNvPr id="36" name="Flèche : bas 35">
              <a:extLst>
                <a:ext uri="{FF2B5EF4-FFF2-40B4-BE49-F238E27FC236}">
                  <a16:creationId xmlns:a16="http://schemas.microsoft.com/office/drawing/2014/main" id="{A6AE34ED-410C-426B-A55B-D64122CA4D84}"/>
                </a:ext>
              </a:extLst>
            </p:cNvPr>
            <p:cNvSpPr/>
            <p:nvPr/>
          </p:nvSpPr>
          <p:spPr>
            <a:xfrm rot="10800000">
              <a:off x="2686239" y="1977074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Flèche : bas 36">
              <a:extLst>
                <a:ext uri="{FF2B5EF4-FFF2-40B4-BE49-F238E27FC236}">
                  <a16:creationId xmlns:a16="http://schemas.microsoft.com/office/drawing/2014/main" id="{08391AE0-0FF1-4B76-BCA0-E5B7E8B45463}"/>
                </a:ext>
              </a:extLst>
            </p:cNvPr>
            <p:cNvSpPr/>
            <p:nvPr/>
          </p:nvSpPr>
          <p:spPr>
            <a:xfrm rot="10800000">
              <a:off x="385639" y="1939191"/>
              <a:ext cx="102014" cy="308961"/>
            </a:xfrm>
            <a:prstGeom prst="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4" name="Google Shape;354;p44">
            <a:extLst>
              <a:ext uri="{FF2B5EF4-FFF2-40B4-BE49-F238E27FC236}">
                <a16:creationId xmlns:a16="http://schemas.microsoft.com/office/drawing/2014/main" id="{27AF0667-B65D-40BF-AD2C-53F23BCDA29D}"/>
              </a:ext>
            </a:extLst>
          </p:cNvPr>
          <p:cNvSpPr/>
          <p:nvPr/>
        </p:nvSpPr>
        <p:spPr>
          <a:xfrm>
            <a:off x="2071251" y="1998989"/>
            <a:ext cx="360000" cy="3600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354;p44">
            <a:extLst>
              <a:ext uri="{FF2B5EF4-FFF2-40B4-BE49-F238E27FC236}">
                <a16:creationId xmlns:a16="http://schemas.microsoft.com/office/drawing/2014/main" id="{F8C37B5A-BE14-4716-A2F1-BDB8F2BF948F}"/>
              </a:ext>
            </a:extLst>
          </p:cNvPr>
          <p:cNvSpPr/>
          <p:nvPr/>
        </p:nvSpPr>
        <p:spPr>
          <a:xfrm>
            <a:off x="6659073" y="2046492"/>
            <a:ext cx="360000" cy="3600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354;p44">
            <a:extLst>
              <a:ext uri="{FF2B5EF4-FFF2-40B4-BE49-F238E27FC236}">
                <a16:creationId xmlns:a16="http://schemas.microsoft.com/office/drawing/2014/main" id="{7B22B569-C5BF-4C88-8AD2-6B25E9A2F34F}"/>
              </a:ext>
            </a:extLst>
          </p:cNvPr>
          <p:cNvSpPr/>
          <p:nvPr/>
        </p:nvSpPr>
        <p:spPr>
          <a:xfrm>
            <a:off x="2174287" y="4214921"/>
            <a:ext cx="360000" cy="3600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Google Shape;354;p44">
            <a:extLst>
              <a:ext uri="{FF2B5EF4-FFF2-40B4-BE49-F238E27FC236}">
                <a16:creationId xmlns:a16="http://schemas.microsoft.com/office/drawing/2014/main" id="{310AAF1F-C5D4-4D19-AED1-7F14EC05F51F}"/>
              </a:ext>
            </a:extLst>
          </p:cNvPr>
          <p:cNvSpPr/>
          <p:nvPr/>
        </p:nvSpPr>
        <p:spPr>
          <a:xfrm>
            <a:off x="4523471" y="4280639"/>
            <a:ext cx="360000" cy="3600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ZoneTexte 56">
            <a:extLst>
              <a:ext uri="{FF2B5EF4-FFF2-40B4-BE49-F238E27FC236}">
                <a16:creationId xmlns:a16="http://schemas.microsoft.com/office/drawing/2014/main" id="{8C30035F-E732-4A35-831E-77D7A18AC89E}"/>
              </a:ext>
            </a:extLst>
          </p:cNvPr>
          <p:cNvSpPr txBox="1"/>
          <p:nvPr/>
        </p:nvSpPr>
        <p:spPr>
          <a:xfrm>
            <a:off x="-3809" y="648489"/>
            <a:ext cx="9901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Structure mécanique : </a:t>
            </a:r>
            <a:r>
              <a:rPr lang="fr-FR" sz="1600" dirty="0">
                <a:solidFill>
                  <a:srgbClr val="00294B"/>
                </a:solidFill>
                <a:latin typeface="+mn-lt"/>
                <a:cs typeface="+mn-cs"/>
              </a:rPr>
              <a:t>principe de montage</a:t>
            </a:r>
          </a:p>
        </p:txBody>
      </p:sp>
      <p:sp>
        <p:nvSpPr>
          <p:cNvPr id="47" name="Google Shape;354;p44">
            <a:extLst>
              <a:ext uri="{FF2B5EF4-FFF2-40B4-BE49-F238E27FC236}">
                <a16:creationId xmlns:a16="http://schemas.microsoft.com/office/drawing/2014/main" id="{3AA90B6E-E6FA-41EA-9C7E-1B5A01FB8031}"/>
              </a:ext>
            </a:extLst>
          </p:cNvPr>
          <p:cNvSpPr/>
          <p:nvPr/>
        </p:nvSpPr>
        <p:spPr>
          <a:xfrm>
            <a:off x="8726201" y="2025445"/>
            <a:ext cx="360000" cy="3600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rgbClr val="082A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50" name="Table 2">
            <a:extLst>
              <a:ext uri="{FF2B5EF4-FFF2-40B4-BE49-F238E27FC236}">
                <a16:creationId xmlns:a16="http://schemas.microsoft.com/office/drawing/2014/main" id="{62D0888A-8E61-43AC-8086-2E1CCF815407}"/>
              </a:ext>
            </a:extLst>
          </p:cNvPr>
          <p:cNvGraphicFramePr>
            <a:graphicFrameLocks noGrp="1"/>
          </p:cNvGraphicFramePr>
          <p:nvPr/>
        </p:nvGraphicFramePr>
        <p:xfrm>
          <a:off x="7381702" y="3641336"/>
          <a:ext cx="3200230" cy="1961411"/>
        </p:xfrm>
        <a:graphic>
          <a:graphicData uri="http://schemas.openxmlformats.org/drawingml/2006/table">
            <a:tbl>
              <a:tblPr firstRow="1" firstCol="1" bandRow="1">
                <a:tableStyleId>{9D7B26C5-4107-4FEC-AEDC-1716B250A1EF}</a:tableStyleId>
              </a:tblPr>
              <a:tblGrid>
                <a:gridCol w="1061705">
                  <a:extLst>
                    <a:ext uri="{9D8B030D-6E8A-4147-A177-3AD203B41FA5}">
                      <a16:colId xmlns:a16="http://schemas.microsoft.com/office/drawing/2014/main" val="988140177"/>
                    </a:ext>
                  </a:extLst>
                </a:gridCol>
                <a:gridCol w="972783">
                  <a:extLst>
                    <a:ext uri="{9D8B030D-6E8A-4147-A177-3AD203B41FA5}">
                      <a16:colId xmlns:a16="http://schemas.microsoft.com/office/drawing/2014/main" val="1103961863"/>
                    </a:ext>
                  </a:extLst>
                </a:gridCol>
                <a:gridCol w="1165742">
                  <a:extLst>
                    <a:ext uri="{9D8B030D-6E8A-4147-A177-3AD203B41FA5}">
                      <a16:colId xmlns:a16="http://schemas.microsoft.com/office/drawing/2014/main" val="1338484133"/>
                    </a:ext>
                  </a:extLst>
                </a:gridCol>
              </a:tblGrid>
              <a:tr h="58973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1000" dirty="0">
                          <a:effectLst/>
                          <a:latin typeface="Montserrat Medium" panose="00000600000000000000" pitchFamily="2" charset="0"/>
                        </a:rPr>
                        <a:t>Subsystem</a:t>
                      </a:r>
                      <a:endParaRPr lang="en-IE" sz="1000" dirty="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1000" b="0" dirty="0">
                          <a:effectLst/>
                          <a:latin typeface="Montserrat Medium" panose="00000600000000000000" pitchFamily="2" charset="0"/>
                        </a:rPr>
                        <a:t>Mass (kg) –</a:t>
                      </a:r>
                      <a:endParaRPr lang="en-IE" sz="1000" b="0" dirty="0">
                        <a:effectLst/>
                        <a:latin typeface="Montserrat Medium" panose="00000600000000000000" pitchFamily="2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1000" b="0" dirty="0">
                          <a:effectLst/>
                          <a:latin typeface="Montserrat Medium" panose="00000600000000000000" pitchFamily="2" charset="0"/>
                        </a:rPr>
                        <a:t>No Margin</a:t>
                      </a:r>
                      <a:endParaRPr lang="en-IE" sz="1000" b="0" dirty="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1000" b="0" dirty="0">
                          <a:effectLst/>
                          <a:latin typeface="Montserrat Medium" panose="00000600000000000000" pitchFamily="2" charset="0"/>
                        </a:rPr>
                        <a:t>Mass (kg) –</a:t>
                      </a:r>
                      <a:endParaRPr lang="en-IE" sz="1000" b="0" dirty="0">
                        <a:effectLst/>
                        <a:latin typeface="Montserrat Medium" panose="00000600000000000000" pitchFamily="2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1000" b="0" dirty="0">
                          <a:effectLst/>
                          <a:latin typeface="Montserrat Medium" panose="00000600000000000000" pitchFamily="2" charset="0"/>
                        </a:rPr>
                        <a:t>20% System Margin</a:t>
                      </a:r>
                      <a:endParaRPr lang="en-IE" sz="1000" b="0" dirty="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64137757"/>
                  </a:ext>
                </a:extLst>
              </a:tr>
              <a:tr h="2418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CTU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4.69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6.26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4597577"/>
                  </a:ext>
                </a:extLst>
              </a:tr>
              <a:tr h="2418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BSU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3.50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4.55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813326"/>
                  </a:ext>
                </a:extLst>
              </a:tr>
              <a:tr h="21001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>
                          <a:effectLst/>
                          <a:latin typeface="Montserrat Medium" panose="00000600000000000000" pitchFamily="2" charset="0"/>
                        </a:rPr>
                        <a:t>PCU</a:t>
                      </a:r>
                      <a:endParaRPr lang="en-IE" sz="1000" dirty="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0.59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0.82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3144100"/>
                  </a:ext>
                </a:extLst>
              </a:tr>
              <a:tr h="4360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>
                          <a:effectLst/>
                          <a:latin typeface="Montserrat Medium" panose="00000600000000000000" pitchFamily="2" charset="0"/>
                        </a:rPr>
                        <a:t>Therm.-</a:t>
                      </a:r>
                      <a:r>
                        <a:rPr lang="en-GB" sz="1000" dirty="0" err="1">
                          <a:effectLst/>
                          <a:latin typeface="Montserrat Medium" panose="00000600000000000000" pitchFamily="2" charset="0"/>
                        </a:rPr>
                        <a:t>mecha</a:t>
                      </a:r>
                      <a:r>
                        <a:rPr lang="en-GB" sz="1000" dirty="0">
                          <a:effectLst/>
                          <a:latin typeface="Montserrat Medium" panose="00000600000000000000" pitchFamily="2" charset="0"/>
                        </a:rPr>
                        <a:t>. parts</a:t>
                      </a:r>
                      <a:endParaRPr lang="en-IE" sz="1000" dirty="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0.73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  <a:latin typeface="Montserrat Medium" panose="00000600000000000000" pitchFamily="2" charset="0"/>
                        </a:rPr>
                        <a:t>1.05</a:t>
                      </a:r>
                      <a:endParaRPr lang="en-IE" sz="100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3461688"/>
                  </a:ext>
                </a:extLst>
              </a:tr>
              <a:tr h="2418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>
                          <a:effectLst/>
                          <a:latin typeface="Montserrat Medium" panose="00000600000000000000" pitchFamily="2" charset="0"/>
                        </a:rPr>
                        <a:t>TOTAL</a:t>
                      </a:r>
                      <a:endParaRPr lang="en-IE" sz="1000" dirty="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>
                          <a:effectLst/>
                          <a:latin typeface="Montserrat Medium" panose="00000600000000000000" pitchFamily="2" charset="0"/>
                        </a:rPr>
                        <a:t>9.50</a:t>
                      </a:r>
                      <a:endParaRPr lang="en-IE" sz="1000" dirty="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>
                          <a:effectLst/>
                          <a:latin typeface="Montserrat Medium" panose="00000600000000000000" pitchFamily="2" charset="0"/>
                        </a:rPr>
                        <a:t>12.67</a:t>
                      </a:r>
                      <a:endParaRPr lang="en-IE" sz="1000" dirty="0">
                        <a:effectLst/>
                        <a:latin typeface="Montserrat Medium" panose="00000600000000000000" pitchFamily="2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96152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17276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28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958850" lvl="1" indent="-457200">
              <a:buFont typeface="+mj-lt"/>
              <a:buAutoNum type="arabicPeriod" startAt="2"/>
            </a:pPr>
            <a:r>
              <a:rPr lang="fr-FR" sz="2400" b="1" kern="1200" dirty="0">
                <a:solidFill>
                  <a:srgbClr val="00294B"/>
                </a:solidFill>
                <a:latin typeface="+mj-lt"/>
                <a:ea typeface="+mj-ea"/>
                <a:cs typeface="+mj-cs"/>
              </a:rPr>
              <a:t>COMCUBE S</a:t>
            </a:r>
          </a:p>
        </p:txBody>
      </p:sp>
      <p:sp>
        <p:nvSpPr>
          <p:cNvPr id="17" name="Espace réservé du pied de page 7">
            <a:extLst>
              <a:ext uri="{FF2B5EF4-FFF2-40B4-BE49-F238E27FC236}">
                <a16:creationId xmlns:a16="http://schemas.microsoft.com/office/drawing/2014/main" id="{11490B42-E81A-4CEA-9EFA-6ECDCF97D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grpSp>
        <p:nvGrpSpPr>
          <p:cNvPr id="105" name="Groupe 104">
            <a:extLst>
              <a:ext uri="{FF2B5EF4-FFF2-40B4-BE49-F238E27FC236}">
                <a16:creationId xmlns:a16="http://schemas.microsoft.com/office/drawing/2014/main" id="{8E2C5306-1FCF-42F9-A440-61CDBC2F19D7}"/>
              </a:ext>
            </a:extLst>
          </p:cNvPr>
          <p:cNvGrpSpPr>
            <a:grpSpLocks noChangeAspect="1"/>
          </p:cNvGrpSpPr>
          <p:nvPr/>
        </p:nvGrpSpPr>
        <p:grpSpPr>
          <a:xfrm>
            <a:off x="5570163" y="938286"/>
            <a:ext cx="5340208" cy="3627599"/>
            <a:chOff x="5681341" y="1148906"/>
            <a:chExt cx="4736671" cy="3217617"/>
          </a:xfrm>
        </p:grpSpPr>
        <p:sp>
          <p:nvSpPr>
            <p:cNvPr id="70" name="ZoneTexte 69">
              <a:extLst>
                <a:ext uri="{FF2B5EF4-FFF2-40B4-BE49-F238E27FC236}">
                  <a16:creationId xmlns:a16="http://schemas.microsoft.com/office/drawing/2014/main" id="{55B00EBA-5F69-46CE-80D3-BD92C2A61D39}"/>
                </a:ext>
              </a:extLst>
            </p:cNvPr>
            <p:cNvSpPr txBox="1"/>
            <p:nvPr/>
          </p:nvSpPr>
          <p:spPr>
            <a:xfrm>
              <a:off x="5884258" y="2424811"/>
              <a:ext cx="85359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Drains froids</a:t>
              </a:r>
            </a:p>
          </p:txBody>
        </p:sp>
        <p:pic>
          <p:nvPicPr>
            <p:cNvPr id="41" name="Image 40">
              <a:extLst>
                <a:ext uri="{FF2B5EF4-FFF2-40B4-BE49-F238E27FC236}">
                  <a16:creationId xmlns:a16="http://schemas.microsoft.com/office/drawing/2014/main" id="{7B115208-6D20-4EAB-9B8D-8FDE6D1EED1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52216" y="1148906"/>
              <a:ext cx="2498946" cy="3176001"/>
            </a:xfrm>
            <a:prstGeom prst="rect">
              <a:avLst/>
            </a:prstGeom>
          </p:spPr>
        </p:pic>
        <p:sp>
          <p:nvSpPr>
            <p:cNvPr id="42" name="Arc 41">
              <a:extLst>
                <a:ext uri="{FF2B5EF4-FFF2-40B4-BE49-F238E27FC236}">
                  <a16:creationId xmlns:a16="http://schemas.microsoft.com/office/drawing/2014/main" id="{A02A11F1-461C-4336-B44A-9E45766A73A6}"/>
                </a:ext>
              </a:extLst>
            </p:cNvPr>
            <p:cNvSpPr/>
            <p:nvPr/>
          </p:nvSpPr>
          <p:spPr>
            <a:xfrm rot="1570462">
              <a:off x="6528742" y="2617354"/>
              <a:ext cx="473072" cy="315090"/>
            </a:xfrm>
            <a:prstGeom prst="arc">
              <a:avLst>
                <a:gd name="adj1" fmla="val 16763179"/>
                <a:gd name="adj2" fmla="val 21363694"/>
              </a:avLst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Arc 42">
              <a:extLst>
                <a:ext uri="{FF2B5EF4-FFF2-40B4-BE49-F238E27FC236}">
                  <a16:creationId xmlns:a16="http://schemas.microsoft.com/office/drawing/2014/main" id="{936404D8-6D40-4A4A-A4E4-5A68C4D6F4E1}"/>
                </a:ext>
              </a:extLst>
            </p:cNvPr>
            <p:cNvSpPr/>
            <p:nvPr/>
          </p:nvSpPr>
          <p:spPr>
            <a:xfrm flipH="1">
              <a:off x="9020923" y="2746365"/>
              <a:ext cx="353999" cy="214695"/>
            </a:xfrm>
            <a:prstGeom prst="arc">
              <a:avLst>
                <a:gd name="adj1" fmla="val 17971918"/>
                <a:gd name="adj2" fmla="val 269729"/>
              </a:avLst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ZoneTexte 47">
              <a:extLst>
                <a:ext uri="{FF2B5EF4-FFF2-40B4-BE49-F238E27FC236}">
                  <a16:creationId xmlns:a16="http://schemas.microsoft.com/office/drawing/2014/main" id="{E663950B-BC91-4880-A4DE-C016AA02CC95}"/>
                </a:ext>
              </a:extLst>
            </p:cNvPr>
            <p:cNvSpPr txBox="1"/>
            <p:nvPr/>
          </p:nvSpPr>
          <p:spPr>
            <a:xfrm>
              <a:off x="5924058" y="1329565"/>
              <a:ext cx="81379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Radiateur “froid”</a:t>
              </a:r>
            </a:p>
          </p:txBody>
        </p:sp>
        <p:cxnSp>
          <p:nvCxnSpPr>
            <p:cNvPr id="49" name="Connecteur droit avec flèche 48">
              <a:extLst>
                <a:ext uri="{FF2B5EF4-FFF2-40B4-BE49-F238E27FC236}">
                  <a16:creationId xmlns:a16="http://schemas.microsoft.com/office/drawing/2014/main" id="{191C7F0E-8375-4EE2-90A0-185C54DE947F}"/>
                </a:ext>
              </a:extLst>
            </p:cNvPr>
            <p:cNvCxnSpPr>
              <a:cxnSpLocks/>
              <a:stCxn id="48" idx="3"/>
            </p:cNvCxnSpPr>
            <p:nvPr/>
          </p:nvCxnSpPr>
          <p:spPr>
            <a:xfrm flipV="1">
              <a:off x="6737848" y="1415086"/>
              <a:ext cx="105543" cy="11453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ZoneTexte 49">
              <a:extLst>
                <a:ext uri="{FF2B5EF4-FFF2-40B4-BE49-F238E27FC236}">
                  <a16:creationId xmlns:a16="http://schemas.microsoft.com/office/drawing/2014/main" id="{6B6D0FF2-1183-4485-936D-5E495C12C085}"/>
                </a:ext>
              </a:extLst>
            </p:cNvPr>
            <p:cNvSpPr txBox="1"/>
            <p:nvPr/>
          </p:nvSpPr>
          <p:spPr>
            <a:xfrm>
              <a:off x="5924058" y="3938934"/>
              <a:ext cx="81379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Radiateur “chaud”</a:t>
              </a:r>
              <a:endParaRPr lang="en-US" sz="1000" b="1" dirty="0">
                <a:solidFill>
                  <a:srgbClr val="00294B"/>
                </a:solidFill>
                <a:latin typeface="+mn-lt"/>
                <a:cs typeface="+mn-cs"/>
              </a:endParaRPr>
            </a:p>
          </p:txBody>
        </p:sp>
        <p:cxnSp>
          <p:nvCxnSpPr>
            <p:cNvPr id="51" name="Connecteur droit avec flèche 50">
              <a:extLst>
                <a:ext uri="{FF2B5EF4-FFF2-40B4-BE49-F238E27FC236}">
                  <a16:creationId xmlns:a16="http://schemas.microsoft.com/office/drawing/2014/main" id="{7F63580A-FF5D-4966-B041-D0CEB97459CA}"/>
                </a:ext>
              </a:extLst>
            </p:cNvPr>
            <p:cNvCxnSpPr>
              <a:cxnSpLocks/>
              <a:stCxn id="50" idx="3"/>
            </p:cNvCxnSpPr>
            <p:nvPr/>
          </p:nvCxnSpPr>
          <p:spPr>
            <a:xfrm flipV="1">
              <a:off x="6737848" y="4024455"/>
              <a:ext cx="113114" cy="11453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3" name="Groupe 52">
              <a:extLst>
                <a:ext uri="{FF2B5EF4-FFF2-40B4-BE49-F238E27FC236}">
                  <a16:creationId xmlns:a16="http://schemas.microsoft.com/office/drawing/2014/main" id="{9AE2719E-6786-43BD-84C0-55EF882D31F9}"/>
                </a:ext>
              </a:extLst>
            </p:cNvPr>
            <p:cNvGrpSpPr/>
            <p:nvPr/>
          </p:nvGrpSpPr>
          <p:grpSpPr>
            <a:xfrm>
              <a:off x="6384992" y="3154492"/>
              <a:ext cx="1558953" cy="844476"/>
              <a:chOff x="2605033" y="4330702"/>
              <a:chExt cx="3366279" cy="1823494"/>
            </a:xfrm>
          </p:grpSpPr>
          <p:sp>
            <p:nvSpPr>
              <p:cNvPr id="87" name="Arc 86">
                <a:extLst>
                  <a:ext uri="{FF2B5EF4-FFF2-40B4-BE49-F238E27FC236}">
                    <a16:creationId xmlns:a16="http://schemas.microsoft.com/office/drawing/2014/main" id="{7BA62E51-5D87-4B1F-A1D6-CDE9EFD48AD1}"/>
                  </a:ext>
                </a:extLst>
              </p:cNvPr>
              <p:cNvSpPr/>
              <p:nvPr/>
            </p:nvSpPr>
            <p:spPr>
              <a:xfrm rot="14321587">
                <a:off x="4371644" y="4349406"/>
                <a:ext cx="1618372" cy="1580964"/>
              </a:xfrm>
              <a:prstGeom prst="arc">
                <a:avLst>
                  <a:gd name="adj1" fmla="val 17433695"/>
                  <a:gd name="adj2" fmla="val 143536"/>
                </a:avLst>
              </a:prstGeom>
              <a:ln w="3175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8" name="Arc 87">
                <a:extLst>
                  <a:ext uri="{FF2B5EF4-FFF2-40B4-BE49-F238E27FC236}">
                    <a16:creationId xmlns:a16="http://schemas.microsoft.com/office/drawing/2014/main" id="{A2EC7C41-9F4B-4C81-BD00-B86FDAAEA86A}"/>
                  </a:ext>
                </a:extLst>
              </p:cNvPr>
              <p:cNvSpPr/>
              <p:nvPr/>
            </p:nvSpPr>
            <p:spPr>
              <a:xfrm rot="4700521">
                <a:off x="2838421" y="4566829"/>
                <a:ext cx="1353979" cy="1820756"/>
              </a:xfrm>
              <a:prstGeom prst="arc">
                <a:avLst>
                  <a:gd name="adj1" fmla="val 16091579"/>
                  <a:gd name="adj2" fmla="val 152352"/>
                </a:avLst>
              </a:prstGeom>
              <a:ln w="3175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54" name="Arc 53">
              <a:extLst>
                <a:ext uri="{FF2B5EF4-FFF2-40B4-BE49-F238E27FC236}">
                  <a16:creationId xmlns:a16="http://schemas.microsoft.com/office/drawing/2014/main" id="{EBC848CF-8535-4F42-BA50-1E18BD50F487}"/>
                </a:ext>
              </a:extLst>
            </p:cNvPr>
            <p:cNvSpPr/>
            <p:nvPr/>
          </p:nvSpPr>
          <p:spPr>
            <a:xfrm rot="14321587">
              <a:off x="7249384" y="3362660"/>
              <a:ext cx="706738" cy="645577"/>
            </a:xfrm>
            <a:prstGeom prst="arc">
              <a:avLst>
                <a:gd name="adj1" fmla="val 17433695"/>
                <a:gd name="adj2" fmla="val 143536"/>
              </a:avLst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Arc 54">
              <a:extLst>
                <a:ext uri="{FF2B5EF4-FFF2-40B4-BE49-F238E27FC236}">
                  <a16:creationId xmlns:a16="http://schemas.microsoft.com/office/drawing/2014/main" id="{7225A0B5-83BE-4048-AFD3-793F3D784DB4}"/>
                </a:ext>
              </a:extLst>
            </p:cNvPr>
            <p:cNvSpPr/>
            <p:nvPr/>
          </p:nvSpPr>
          <p:spPr>
            <a:xfrm rot="4700521">
              <a:off x="6554957" y="3415073"/>
              <a:ext cx="627040" cy="843208"/>
            </a:xfrm>
            <a:prstGeom prst="arc">
              <a:avLst>
                <a:gd name="adj1" fmla="val 16091579"/>
                <a:gd name="adj2" fmla="val 744543"/>
              </a:avLst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Arc 55">
              <a:extLst>
                <a:ext uri="{FF2B5EF4-FFF2-40B4-BE49-F238E27FC236}">
                  <a16:creationId xmlns:a16="http://schemas.microsoft.com/office/drawing/2014/main" id="{3E8025F6-0A10-41F7-AF2E-C98B876943E7}"/>
                </a:ext>
              </a:extLst>
            </p:cNvPr>
            <p:cNvSpPr/>
            <p:nvPr/>
          </p:nvSpPr>
          <p:spPr>
            <a:xfrm rot="7278413" flipH="1">
              <a:off x="8059521" y="3157711"/>
              <a:ext cx="749482" cy="769552"/>
            </a:xfrm>
            <a:prstGeom prst="arc">
              <a:avLst>
                <a:gd name="adj1" fmla="val 18643724"/>
                <a:gd name="adj2" fmla="val 143536"/>
              </a:avLst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Arc 56">
              <a:extLst>
                <a:ext uri="{FF2B5EF4-FFF2-40B4-BE49-F238E27FC236}">
                  <a16:creationId xmlns:a16="http://schemas.microsoft.com/office/drawing/2014/main" id="{70EDD748-1B8A-40E8-9BFF-32CA37E428FB}"/>
                </a:ext>
              </a:extLst>
            </p:cNvPr>
            <p:cNvSpPr/>
            <p:nvPr/>
          </p:nvSpPr>
          <p:spPr>
            <a:xfrm rot="17368034" flipH="1">
              <a:off x="8881296" y="3684112"/>
              <a:ext cx="236941" cy="405518"/>
            </a:xfrm>
            <a:prstGeom prst="arc">
              <a:avLst>
                <a:gd name="adj1" fmla="val 16467687"/>
                <a:gd name="adj2" fmla="val 4374067"/>
              </a:avLst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Arc 57">
              <a:extLst>
                <a:ext uri="{FF2B5EF4-FFF2-40B4-BE49-F238E27FC236}">
                  <a16:creationId xmlns:a16="http://schemas.microsoft.com/office/drawing/2014/main" id="{0EEFCFDE-3C44-4942-928B-40FEDC1E8764}"/>
                </a:ext>
              </a:extLst>
            </p:cNvPr>
            <p:cNvSpPr/>
            <p:nvPr/>
          </p:nvSpPr>
          <p:spPr>
            <a:xfrm rot="8157841" flipH="1">
              <a:off x="8624249" y="3473872"/>
              <a:ext cx="127690" cy="202460"/>
            </a:xfrm>
            <a:prstGeom prst="arc">
              <a:avLst>
                <a:gd name="adj1" fmla="val 17433695"/>
                <a:gd name="adj2" fmla="val 143536"/>
              </a:avLst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Arc 58">
              <a:extLst>
                <a:ext uri="{FF2B5EF4-FFF2-40B4-BE49-F238E27FC236}">
                  <a16:creationId xmlns:a16="http://schemas.microsoft.com/office/drawing/2014/main" id="{9CFA20C0-AD58-4E70-BC12-3C5B6C2E3FD9}"/>
                </a:ext>
              </a:extLst>
            </p:cNvPr>
            <p:cNvSpPr/>
            <p:nvPr/>
          </p:nvSpPr>
          <p:spPr>
            <a:xfrm rot="15161816" flipH="1">
              <a:off x="8830726" y="3610389"/>
              <a:ext cx="460293" cy="596418"/>
            </a:xfrm>
            <a:prstGeom prst="arc">
              <a:avLst>
                <a:gd name="adj1" fmla="val 15872012"/>
                <a:gd name="adj2" fmla="val 152352"/>
              </a:avLst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60" name="Connecteur droit 59">
              <a:extLst>
                <a:ext uri="{FF2B5EF4-FFF2-40B4-BE49-F238E27FC236}">
                  <a16:creationId xmlns:a16="http://schemas.microsoft.com/office/drawing/2014/main" id="{88D57268-73FC-41C8-8586-9FDFC4024B4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08752" y="3478790"/>
              <a:ext cx="3922" cy="368292"/>
            </a:xfrm>
            <a:prstGeom prst="line">
              <a:avLst/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Connecteur droit 60">
              <a:extLst>
                <a:ext uri="{FF2B5EF4-FFF2-40B4-BE49-F238E27FC236}">
                  <a16:creationId xmlns:a16="http://schemas.microsoft.com/office/drawing/2014/main" id="{5DF23383-D32D-4F92-B2EC-5B8408789BD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766083" y="3606569"/>
              <a:ext cx="3922" cy="368292"/>
            </a:xfrm>
            <a:prstGeom prst="line">
              <a:avLst/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ZoneTexte 67">
              <a:extLst>
                <a:ext uri="{FF2B5EF4-FFF2-40B4-BE49-F238E27FC236}">
                  <a16:creationId xmlns:a16="http://schemas.microsoft.com/office/drawing/2014/main" id="{4A220991-2123-4845-8368-60E487C59250}"/>
                </a:ext>
              </a:extLst>
            </p:cNvPr>
            <p:cNvSpPr txBox="1"/>
            <p:nvPr/>
          </p:nvSpPr>
          <p:spPr>
            <a:xfrm>
              <a:off x="9357076" y="3469803"/>
              <a:ext cx="78097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Drains chauds</a:t>
              </a:r>
              <a:endParaRPr lang="en-US" sz="1000" b="1" dirty="0">
                <a:solidFill>
                  <a:srgbClr val="00294B"/>
                </a:solidFill>
                <a:latin typeface="+mn-lt"/>
                <a:cs typeface="+mn-cs"/>
              </a:endParaRPr>
            </a:p>
          </p:txBody>
        </p:sp>
        <p:cxnSp>
          <p:nvCxnSpPr>
            <p:cNvPr id="69" name="Connecteur droit avec flèche 68">
              <a:extLst>
                <a:ext uri="{FF2B5EF4-FFF2-40B4-BE49-F238E27FC236}">
                  <a16:creationId xmlns:a16="http://schemas.microsoft.com/office/drawing/2014/main" id="{08F15756-6822-4FAF-A3F5-5547E3D06F90}"/>
                </a:ext>
              </a:extLst>
            </p:cNvPr>
            <p:cNvCxnSpPr>
              <a:cxnSpLocks/>
              <a:stCxn id="68" idx="1"/>
            </p:cNvCxnSpPr>
            <p:nvPr/>
          </p:nvCxnSpPr>
          <p:spPr>
            <a:xfrm flipH="1">
              <a:off x="9116663" y="3669858"/>
              <a:ext cx="240413" cy="29674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Connecteur droit avec flèche 70">
              <a:extLst>
                <a:ext uri="{FF2B5EF4-FFF2-40B4-BE49-F238E27FC236}">
                  <a16:creationId xmlns:a16="http://schemas.microsoft.com/office/drawing/2014/main" id="{AC46374A-103C-4B86-AE63-1B4D392F46AF}"/>
                </a:ext>
              </a:extLst>
            </p:cNvPr>
            <p:cNvCxnSpPr>
              <a:cxnSpLocks/>
              <a:stCxn id="70" idx="3"/>
            </p:cNvCxnSpPr>
            <p:nvPr/>
          </p:nvCxnSpPr>
          <p:spPr>
            <a:xfrm>
              <a:off x="6737848" y="2547922"/>
              <a:ext cx="250508" cy="18130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ZoneTexte 71">
              <a:extLst>
                <a:ext uri="{FF2B5EF4-FFF2-40B4-BE49-F238E27FC236}">
                  <a16:creationId xmlns:a16="http://schemas.microsoft.com/office/drawing/2014/main" id="{205789EA-5B57-47D9-AF64-C9B84F2F8F20}"/>
                </a:ext>
              </a:extLst>
            </p:cNvPr>
            <p:cNvSpPr txBox="1"/>
            <p:nvPr/>
          </p:nvSpPr>
          <p:spPr>
            <a:xfrm>
              <a:off x="9357076" y="2224756"/>
              <a:ext cx="83365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Drains froids</a:t>
              </a:r>
            </a:p>
          </p:txBody>
        </p:sp>
        <p:cxnSp>
          <p:nvCxnSpPr>
            <p:cNvPr id="73" name="Connecteur droit avec flèche 72">
              <a:extLst>
                <a:ext uri="{FF2B5EF4-FFF2-40B4-BE49-F238E27FC236}">
                  <a16:creationId xmlns:a16="http://schemas.microsoft.com/office/drawing/2014/main" id="{2DB9FC3F-027A-4648-8468-96AE75D5793A}"/>
                </a:ext>
              </a:extLst>
            </p:cNvPr>
            <p:cNvCxnSpPr>
              <a:cxnSpLocks/>
              <a:stCxn id="72" idx="1"/>
              <a:endCxn id="43" idx="0"/>
            </p:cNvCxnSpPr>
            <p:nvPr/>
          </p:nvCxnSpPr>
          <p:spPr>
            <a:xfrm flipH="1">
              <a:off x="9140409" y="2424811"/>
              <a:ext cx="216667" cy="32737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ZoneTexte 73">
              <a:extLst>
                <a:ext uri="{FF2B5EF4-FFF2-40B4-BE49-F238E27FC236}">
                  <a16:creationId xmlns:a16="http://schemas.microsoft.com/office/drawing/2014/main" id="{0F17BF91-3A29-46E3-B282-11CA4A4C7E86}"/>
                </a:ext>
              </a:extLst>
            </p:cNvPr>
            <p:cNvSpPr txBox="1"/>
            <p:nvPr/>
          </p:nvSpPr>
          <p:spPr>
            <a:xfrm>
              <a:off x="6117089" y="3393899"/>
              <a:ext cx="62075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000" b="1" dirty="0">
                  <a:solidFill>
                    <a:srgbClr val="00294B"/>
                  </a:solidFill>
                  <a:latin typeface="+mn-lt"/>
                  <a:cs typeface="+mn-cs"/>
                </a:rPr>
                <a:t> </a:t>
              </a:r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Drains chauds</a:t>
              </a:r>
            </a:p>
          </p:txBody>
        </p:sp>
        <p:cxnSp>
          <p:nvCxnSpPr>
            <p:cNvPr id="75" name="Connecteur droit avec flèche 74">
              <a:extLst>
                <a:ext uri="{FF2B5EF4-FFF2-40B4-BE49-F238E27FC236}">
                  <a16:creationId xmlns:a16="http://schemas.microsoft.com/office/drawing/2014/main" id="{EEFF0BCA-B5F9-4EBE-97CB-628E8EE8FB9C}"/>
                </a:ext>
              </a:extLst>
            </p:cNvPr>
            <p:cNvCxnSpPr>
              <a:cxnSpLocks/>
              <a:stCxn id="74" idx="3"/>
            </p:cNvCxnSpPr>
            <p:nvPr/>
          </p:nvCxnSpPr>
          <p:spPr>
            <a:xfrm>
              <a:off x="6737848" y="3593954"/>
              <a:ext cx="430473" cy="17706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ZoneTexte 75">
              <a:extLst>
                <a:ext uri="{FF2B5EF4-FFF2-40B4-BE49-F238E27FC236}">
                  <a16:creationId xmlns:a16="http://schemas.microsoft.com/office/drawing/2014/main" id="{8D1BC1B6-3732-4F33-9E3B-767922DB7E7B}"/>
                </a:ext>
              </a:extLst>
            </p:cNvPr>
            <p:cNvSpPr txBox="1"/>
            <p:nvPr/>
          </p:nvSpPr>
          <p:spPr>
            <a:xfrm>
              <a:off x="5681341" y="3105319"/>
              <a:ext cx="1056507" cy="246221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Barres en cuivre</a:t>
              </a:r>
            </a:p>
          </p:txBody>
        </p:sp>
        <p:cxnSp>
          <p:nvCxnSpPr>
            <p:cNvPr id="78" name="Connecteur droit avec flèche 77">
              <a:extLst>
                <a:ext uri="{FF2B5EF4-FFF2-40B4-BE49-F238E27FC236}">
                  <a16:creationId xmlns:a16="http://schemas.microsoft.com/office/drawing/2014/main" id="{B04430C4-8A5C-4213-82C2-DA42C225BBE2}"/>
                </a:ext>
              </a:extLst>
            </p:cNvPr>
            <p:cNvCxnSpPr>
              <a:cxnSpLocks/>
              <a:stCxn id="76" idx="3"/>
            </p:cNvCxnSpPr>
            <p:nvPr/>
          </p:nvCxnSpPr>
          <p:spPr>
            <a:xfrm flipV="1">
              <a:off x="6737848" y="2880458"/>
              <a:ext cx="259459" cy="34797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ZoneTexte 78">
              <a:extLst>
                <a:ext uri="{FF2B5EF4-FFF2-40B4-BE49-F238E27FC236}">
                  <a16:creationId xmlns:a16="http://schemas.microsoft.com/office/drawing/2014/main" id="{38D61281-6C70-409D-ADAB-54EE72D8DD31}"/>
                </a:ext>
              </a:extLst>
            </p:cNvPr>
            <p:cNvSpPr txBox="1"/>
            <p:nvPr/>
          </p:nvSpPr>
          <p:spPr>
            <a:xfrm>
              <a:off x="9357076" y="3082260"/>
              <a:ext cx="106093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Barres en cuivre</a:t>
              </a:r>
            </a:p>
          </p:txBody>
        </p:sp>
        <p:cxnSp>
          <p:nvCxnSpPr>
            <p:cNvPr id="80" name="Connecteur droit avec flèche 79">
              <a:extLst>
                <a:ext uri="{FF2B5EF4-FFF2-40B4-BE49-F238E27FC236}">
                  <a16:creationId xmlns:a16="http://schemas.microsoft.com/office/drawing/2014/main" id="{5EB03E78-E537-4A0C-96CC-6E7D53B6EE49}"/>
                </a:ext>
              </a:extLst>
            </p:cNvPr>
            <p:cNvCxnSpPr>
              <a:cxnSpLocks/>
              <a:stCxn id="79" idx="1"/>
            </p:cNvCxnSpPr>
            <p:nvPr/>
          </p:nvCxnSpPr>
          <p:spPr>
            <a:xfrm flipH="1" flipV="1">
              <a:off x="8987737" y="2892761"/>
              <a:ext cx="369339" cy="31261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Connecteur droit avec flèche 80">
              <a:extLst>
                <a:ext uri="{FF2B5EF4-FFF2-40B4-BE49-F238E27FC236}">
                  <a16:creationId xmlns:a16="http://schemas.microsoft.com/office/drawing/2014/main" id="{F174C37B-4C84-43B8-8A16-C1CB24356E2C}"/>
                </a:ext>
              </a:extLst>
            </p:cNvPr>
            <p:cNvCxnSpPr>
              <a:cxnSpLocks/>
              <a:stCxn id="74" idx="3"/>
            </p:cNvCxnSpPr>
            <p:nvPr/>
          </p:nvCxnSpPr>
          <p:spPr>
            <a:xfrm flipV="1">
              <a:off x="6737848" y="3421462"/>
              <a:ext cx="508609" cy="17249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Connecteur droit avec flèche 81">
              <a:extLst>
                <a:ext uri="{FF2B5EF4-FFF2-40B4-BE49-F238E27FC236}">
                  <a16:creationId xmlns:a16="http://schemas.microsoft.com/office/drawing/2014/main" id="{F277A542-B300-42A9-90BC-D648B0EB3614}"/>
                </a:ext>
              </a:extLst>
            </p:cNvPr>
            <p:cNvCxnSpPr>
              <a:cxnSpLocks/>
              <a:stCxn id="79" idx="1"/>
            </p:cNvCxnSpPr>
            <p:nvPr/>
          </p:nvCxnSpPr>
          <p:spPr>
            <a:xfrm flipH="1" flipV="1">
              <a:off x="8657791" y="3173304"/>
              <a:ext cx="699285" cy="3206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Connecteur droit avec flèche 83">
              <a:extLst>
                <a:ext uri="{FF2B5EF4-FFF2-40B4-BE49-F238E27FC236}">
                  <a16:creationId xmlns:a16="http://schemas.microsoft.com/office/drawing/2014/main" id="{4DB2FDEB-C5CE-4314-8988-B081DBD65205}"/>
                </a:ext>
              </a:extLst>
            </p:cNvPr>
            <p:cNvCxnSpPr>
              <a:cxnSpLocks/>
              <a:stCxn id="79" idx="1"/>
              <a:endCxn id="58" idx="2"/>
            </p:cNvCxnSpPr>
            <p:nvPr/>
          </p:nvCxnSpPr>
          <p:spPr>
            <a:xfrm flipH="1">
              <a:off x="8732123" y="3205371"/>
              <a:ext cx="624953" cy="32345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ZoneTexte 84">
              <a:extLst>
                <a:ext uri="{FF2B5EF4-FFF2-40B4-BE49-F238E27FC236}">
                  <a16:creationId xmlns:a16="http://schemas.microsoft.com/office/drawing/2014/main" id="{2610394F-E552-47B8-877D-6907CB8DC334}"/>
                </a:ext>
              </a:extLst>
            </p:cNvPr>
            <p:cNvSpPr txBox="1"/>
            <p:nvPr/>
          </p:nvSpPr>
          <p:spPr>
            <a:xfrm>
              <a:off x="9357076" y="1287457"/>
              <a:ext cx="81379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Radiateur “froid”</a:t>
              </a:r>
            </a:p>
          </p:txBody>
        </p:sp>
        <p:cxnSp>
          <p:nvCxnSpPr>
            <p:cNvPr id="86" name="Connecteur droit avec flèche 85">
              <a:extLst>
                <a:ext uri="{FF2B5EF4-FFF2-40B4-BE49-F238E27FC236}">
                  <a16:creationId xmlns:a16="http://schemas.microsoft.com/office/drawing/2014/main" id="{BFF752C5-0D40-4B32-BC96-4A7A0F93037C}"/>
                </a:ext>
              </a:extLst>
            </p:cNvPr>
            <p:cNvCxnSpPr>
              <a:cxnSpLocks/>
              <a:stCxn id="85" idx="1"/>
            </p:cNvCxnSpPr>
            <p:nvPr/>
          </p:nvCxnSpPr>
          <p:spPr>
            <a:xfrm flipH="1">
              <a:off x="9116663" y="1487512"/>
              <a:ext cx="240413" cy="2073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Connecteur droit avec flèche 88">
              <a:extLst>
                <a:ext uri="{FF2B5EF4-FFF2-40B4-BE49-F238E27FC236}">
                  <a16:creationId xmlns:a16="http://schemas.microsoft.com/office/drawing/2014/main" id="{265EE5B1-9508-49F8-97B0-865F8FD4F391}"/>
                </a:ext>
              </a:extLst>
            </p:cNvPr>
            <p:cNvCxnSpPr>
              <a:cxnSpLocks/>
              <a:stCxn id="76" idx="3"/>
            </p:cNvCxnSpPr>
            <p:nvPr/>
          </p:nvCxnSpPr>
          <p:spPr>
            <a:xfrm flipV="1">
              <a:off x="6737848" y="3196542"/>
              <a:ext cx="705408" cy="3188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ZoneTexte 99">
              <a:extLst>
                <a:ext uri="{FF2B5EF4-FFF2-40B4-BE49-F238E27FC236}">
                  <a16:creationId xmlns:a16="http://schemas.microsoft.com/office/drawing/2014/main" id="{7E55E2E6-C749-42A2-B2A1-0F351A0BA0FF}"/>
                </a:ext>
              </a:extLst>
            </p:cNvPr>
            <p:cNvSpPr txBox="1"/>
            <p:nvPr/>
          </p:nvSpPr>
          <p:spPr>
            <a:xfrm>
              <a:off x="9357076" y="3966413"/>
              <a:ext cx="81379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rgbClr val="00294B"/>
                  </a:solidFill>
                  <a:latin typeface="+mn-lt"/>
                  <a:cs typeface="+mn-cs"/>
                </a:rPr>
                <a:t>“</a:t>
              </a:r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Radiateur “chaud”</a:t>
              </a:r>
              <a:endParaRPr lang="en-US" sz="1000" b="1" dirty="0">
                <a:solidFill>
                  <a:srgbClr val="00294B"/>
                </a:solidFill>
                <a:latin typeface="+mn-lt"/>
                <a:cs typeface="+mn-cs"/>
              </a:endParaRPr>
            </a:p>
          </p:txBody>
        </p:sp>
        <p:cxnSp>
          <p:nvCxnSpPr>
            <p:cNvPr id="101" name="Connecteur droit avec flèche 100">
              <a:extLst>
                <a:ext uri="{FF2B5EF4-FFF2-40B4-BE49-F238E27FC236}">
                  <a16:creationId xmlns:a16="http://schemas.microsoft.com/office/drawing/2014/main" id="{A44CAD29-99B7-4127-B4F6-CEC43B921AD4}"/>
                </a:ext>
              </a:extLst>
            </p:cNvPr>
            <p:cNvCxnSpPr>
              <a:cxnSpLocks/>
              <a:stCxn id="100" idx="1"/>
            </p:cNvCxnSpPr>
            <p:nvPr/>
          </p:nvCxnSpPr>
          <p:spPr>
            <a:xfrm flipH="1">
              <a:off x="9140409" y="4166468"/>
              <a:ext cx="216667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" name="ZoneTexte 89">
            <a:extLst>
              <a:ext uri="{FF2B5EF4-FFF2-40B4-BE49-F238E27FC236}">
                <a16:creationId xmlns:a16="http://schemas.microsoft.com/office/drawing/2014/main" id="{7FA6CAEF-9674-48CC-A7A1-FAFBDAFD333D}"/>
              </a:ext>
            </a:extLst>
          </p:cNvPr>
          <p:cNvSpPr txBox="1"/>
          <p:nvPr/>
        </p:nvSpPr>
        <p:spPr>
          <a:xfrm>
            <a:off x="-3809" y="648489"/>
            <a:ext cx="9901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Structure thermique : </a:t>
            </a:r>
            <a:r>
              <a:rPr lang="fr-FR" sz="1600" dirty="0">
                <a:solidFill>
                  <a:srgbClr val="00294B"/>
                </a:solidFill>
                <a:latin typeface="+mn-lt"/>
                <a:cs typeface="+mn-cs"/>
              </a:rPr>
              <a:t>principe</a:t>
            </a:r>
          </a:p>
        </p:txBody>
      </p:sp>
      <p:grpSp>
        <p:nvGrpSpPr>
          <p:cNvPr id="25" name="Groupe 24">
            <a:extLst>
              <a:ext uri="{FF2B5EF4-FFF2-40B4-BE49-F238E27FC236}">
                <a16:creationId xmlns:a16="http://schemas.microsoft.com/office/drawing/2014/main" id="{B570B61A-6F95-4E4A-9FDD-5060CDF2060A}"/>
              </a:ext>
            </a:extLst>
          </p:cNvPr>
          <p:cNvGrpSpPr/>
          <p:nvPr/>
        </p:nvGrpSpPr>
        <p:grpSpPr>
          <a:xfrm>
            <a:off x="-55440" y="1116411"/>
            <a:ext cx="5491156" cy="3464125"/>
            <a:chOff x="-23550" y="1287193"/>
            <a:chExt cx="5491156" cy="3464125"/>
          </a:xfrm>
        </p:grpSpPr>
        <p:pic>
          <p:nvPicPr>
            <p:cNvPr id="27" name="Image 26">
              <a:extLst>
                <a:ext uri="{FF2B5EF4-FFF2-40B4-BE49-F238E27FC236}">
                  <a16:creationId xmlns:a16="http://schemas.microsoft.com/office/drawing/2014/main" id="{809A38CB-7B6D-40B5-B752-F9E05377D77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27568" y="1287193"/>
              <a:ext cx="2963055" cy="3464125"/>
            </a:xfrm>
            <a:prstGeom prst="rect">
              <a:avLst/>
            </a:prstGeom>
          </p:spPr>
        </p:pic>
        <p:sp>
          <p:nvSpPr>
            <p:cNvPr id="28" name="Arc 27">
              <a:extLst>
                <a:ext uri="{FF2B5EF4-FFF2-40B4-BE49-F238E27FC236}">
                  <a16:creationId xmlns:a16="http://schemas.microsoft.com/office/drawing/2014/main" id="{DF88A882-DA9B-4F7D-87A9-F283B0561057}"/>
                </a:ext>
              </a:extLst>
            </p:cNvPr>
            <p:cNvSpPr/>
            <p:nvPr/>
          </p:nvSpPr>
          <p:spPr>
            <a:xfrm>
              <a:off x="1841424" y="2658317"/>
              <a:ext cx="415880" cy="229368"/>
            </a:xfrm>
            <a:prstGeom prst="arc">
              <a:avLst>
                <a:gd name="adj1" fmla="val 11182412"/>
                <a:gd name="adj2" fmla="val 21184104"/>
              </a:avLst>
            </a:prstGeom>
            <a:ln w="571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Arc 28">
              <a:extLst>
                <a:ext uri="{FF2B5EF4-FFF2-40B4-BE49-F238E27FC236}">
                  <a16:creationId xmlns:a16="http://schemas.microsoft.com/office/drawing/2014/main" id="{08684695-B4A8-4154-B313-8A47EC485B47}"/>
                </a:ext>
              </a:extLst>
            </p:cNvPr>
            <p:cNvSpPr/>
            <p:nvPr/>
          </p:nvSpPr>
          <p:spPr>
            <a:xfrm rot="19558583">
              <a:off x="1662996" y="3039461"/>
              <a:ext cx="1087239" cy="252289"/>
            </a:xfrm>
            <a:prstGeom prst="arc">
              <a:avLst>
                <a:gd name="adj1" fmla="val 11050997"/>
                <a:gd name="adj2" fmla="val 20071808"/>
              </a:avLst>
            </a:prstGeom>
            <a:ln w="571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Ellipse 29">
              <a:extLst>
                <a:ext uri="{FF2B5EF4-FFF2-40B4-BE49-F238E27FC236}">
                  <a16:creationId xmlns:a16="http://schemas.microsoft.com/office/drawing/2014/main" id="{2BC39967-3A1E-4DAB-9D20-527C99939A80}"/>
                </a:ext>
              </a:extLst>
            </p:cNvPr>
            <p:cNvSpPr/>
            <p:nvPr/>
          </p:nvSpPr>
          <p:spPr>
            <a:xfrm>
              <a:off x="3372884" y="2662798"/>
              <a:ext cx="341817" cy="177239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Ellipse 30">
              <a:extLst>
                <a:ext uri="{FF2B5EF4-FFF2-40B4-BE49-F238E27FC236}">
                  <a16:creationId xmlns:a16="http://schemas.microsoft.com/office/drawing/2014/main" id="{70FA104B-61E9-45D1-B79C-6F4976EB04B9}"/>
                </a:ext>
              </a:extLst>
            </p:cNvPr>
            <p:cNvSpPr/>
            <p:nvPr/>
          </p:nvSpPr>
          <p:spPr>
            <a:xfrm>
              <a:off x="3341467" y="1789475"/>
              <a:ext cx="341817" cy="177239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ZoneTexte 31">
              <a:extLst>
                <a:ext uri="{FF2B5EF4-FFF2-40B4-BE49-F238E27FC236}">
                  <a16:creationId xmlns:a16="http://schemas.microsoft.com/office/drawing/2014/main" id="{68652363-9D92-49CB-B712-937E5306F811}"/>
                </a:ext>
              </a:extLst>
            </p:cNvPr>
            <p:cNvSpPr txBox="1"/>
            <p:nvPr/>
          </p:nvSpPr>
          <p:spPr>
            <a:xfrm>
              <a:off x="-23550" y="2559048"/>
              <a:ext cx="93248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Liens thermiques</a:t>
              </a:r>
            </a:p>
          </p:txBody>
        </p:sp>
        <p:cxnSp>
          <p:nvCxnSpPr>
            <p:cNvPr id="33" name="Connecteur droit avec flèche 32">
              <a:extLst>
                <a:ext uri="{FF2B5EF4-FFF2-40B4-BE49-F238E27FC236}">
                  <a16:creationId xmlns:a16="http://schemas.microsoft.com/office/drawing/2014/main" id="{64113F89-AC76-401C-944B-E656D14F709D}"/>
                </a:ext>
              </a:extLst>
            </p:cNvPr>
            <p:cNvCxnSpPr>
              <a:cxnSpLocks/>
              <a:stCxn id="32" idx="3"/>
              <a:endCxn id="28" idx="0"/>
            </p:cNvCxnSpPr>
            <p:nvPr/>
          </p:nvCxnSpPr>
          <p:spPr>
            <a:xfrm flipV="1">
              <a:off x="908937" y="2750236"/>
              <a:ext cx="936625" cy="886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Connecteur droit avec flèche 33">
              <a:extLst>
                <a:ext uri="{FF2B5EF4-FFF2-40B4-BE49-F238E27FC236}">
                  <a16:creationId xmlns:a16="http://schemas.microsoft.com/office/drawing/2014/main" id="{A0470E47-693D-4A63-B18D-140FA489177D}"/>
                </a:ext>
              </a:extLst>
            </p:cNvPr>
            <p:cNvCxnSpPr>
              <a:cxnSpLocks/>
              <a:stCxn id="32" idx="3"/>
            </p:cNvCxnSpPr>
            <p:nvPr/>
          </p:nvCxnSpPr>
          <p:spPr>
            <a:xfrm>
              <a:off x="908937" y="2759103"/>
              <a:ext cx="909175" cy="54734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ZoneTexte 34">
              <a:extLst>
                <a:ext uri="{FF2B5EF4-FFF2-40B4-BE49-F238E27FC236}">
                  <a16:creationId xmlns:a16="http://schemas.microsoft.com/office/drawing/2014/main" id="{59126999-A2F2-4A3B-BCD8-936F661FE4F2}"/>
                </a:ext>
              </a:extLst>
            </p:cNvPr>
            <p:cNvSpPr txBox="1"/>
            <p:nvPr/>
          </p:nvSpPr>
          <p:spPr>
            <a:xfrm>
              <a:off x="4335714" y="2661316"/>
              <a:ext cx="113189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Entretoises plastiques entre les points de fixation de la Payload et le satellite</a:t>
              </a:r>
            </a:p>
          </p:txBody>
        </p:sp>
        <p:cxnSp>
          <p:nvCxnSpPr>
            <p:cNvPr id="36" name="Connecteur droit avec flèche 35">
              <a:extLst>
                <a:ext uri="{FF2B5EF4-FFF2-40B4-BE49-F238E27FC236}">
                  <a16:creationId xmlns:a16="http://schemas.microsoft.com/office/drawing/2014/main" id="{4998F12D-CB7B-41F5-BC21-F0C9E164D712}"/>
                </a:ext>
              </a:extLst>
            </p:cNvPr>
            <p:cNvCxnSpPr>
              <a:cxnSpLocks/>
              <a:stCxn id="35" idx="1"/>
              <a:endCxn id="31" idx="5"/>
            </p:cNvCxnSpPr>
            <p:nvPr/>
          </p:nvCxnSpPr>
          <p:spPr>
            <a:xfrm flipH="1" flipV="1">
              <a:off x="3633226" y="1940758"/>
              <a:ext cx="702488" cy="122839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Connecteur droit avec flèche 36">
              <a:extLst>
                <a:ext uri="{FF2B5EF4-FFF2-40B4-BE49-F238E27FC236}">
                  <a16:creationId xmlns:a16="http://schemas.microsoft.com/office/drawing/2014/main" id="{F0E9F3A0-02DE-4F1E-9835-AB324FCB0767}"/>
                </a:ext>
              </a:extLst>
            </p:cNvPr>
            <p:cNvCxnSpPr>
              <a:cxnSpLocks/>
              <a:stCxn id="35" idx="1"/>
              <a:endCxn id="30" idx="6"/>
            </p:cNvCxnSpPr>
            <p:nvPr/>
          </p:nvCxnSpPr>
          <p:spPr>
            <a:xfrm flipH="1" flipV="1">
              <a:off x="3714701" y="2751418"/>
              <a:ext cx="621013" cy="41773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Arc 37">
              <a:extLst>
                <a:ext uri="{FF2B5EF4-FFF2-40B4-BE49-F238E27FC236}">
                  <a16:creationId xmlns:a16="http://schemas.microsoft.com/office/drawing/2014/main" id="{0450B1F1-5CAD-419E-9702-E6AC4D4EA585}"/>
                </a:ext>
              </a:extLst>
            </p:cNvPr>
            <p:cNvSpPr/>
            <p:nvPr/>
          </p:nvSpPr>
          <p:spPr>
            <a:xfrm rot="20822991">
              <a:off x="3370341" y="2428074"/>
              <a:ext cx="497930" cy="236982"/>
            </a:xfrm>
            <a:prstGeom prst="arc">
              <a:avLst>
                <a:gd name="adj1" fmla="val 11182412"/>
                <a:gd name="adj2" fmla="val 21184104"/>
              </a:avLst>
            </a:prstGeom>
            <a:ln w="571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Arc 38">
              <a:extLst>
                <a:ext uri="{FF2B5EF4-FFF2-40B4-BE49-F238E27FC236}">
                  <a16:creationId xmlns:a16="http://schemas.microsoft.com/office/drawing/2014/main" id="{3915FBC1-53DF-4C95-B711-2278331385BF}"/>
                </a:ext>
              </a:extLst>
            </p:cNvPr>
            <p:cNvSpPr/>
            <p:nvPr/>
          </p:nvSpPr>
          <p:spPr>
            <a:xfrm rot="1421219">
              <a:off x="3230678" y="3028805"/>
              <a:ext cx="563396" cy="171706"/>
            </a:xfrm>
            <a:prstGeom prst="arc">
              <a:avLst>
                <a:gd name="adj1" fmla="val 11050997"/>
                <a:gd name="adj2" fmla="val 21214161"/>
              </a:avLst>
            </a:prstGeom>
            <a:ln w="571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ZoneTexte 92">
              <a:extLst>
                <a:ext uri="{FF2B5EF4-FFF2-40B4-BE49-F238E27FC236}">
                  <a16:creationId xmlns:a16="http://schemas.microsoft.com/office/drawing/2014/main" id="{E5506774-3E75-4E87-8EB8-57337FEC9EE7}"/>
                </a:ext>
              </a:extLst>
            </p:cNvPr>
            <p:cNvSpPr txBox="1"/>
            <p:nvPr/>
          </p:nvSpPr>
          <p:spPr>
            <a:xfrm>
              <a:off x="201813" y="1786818"/>
              <a:ext cx="9174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Radiateur “froid”</a:t>
              </a:r>
            </a:p>
          </p:txBody>
        </p:sp>
        <p:cxnSp>
          <p:nvCxnSpPr>
            <p:cNvPr id="94" name="Connecteur droit avec flèche 93">
              <a:extLst>
                <a:ext uri="{FF2B5EF4-FFF2-40B4-BE49-F238E27FC236}">
                  <a16:creationId xmlns:a16="http://schemas.microsoft.com/office/drawing/2014/main" id="{65C88F31-570A-4268-9797-98738E0B6DEE}"/>
                </a:ext>
              </a:extLst>
            </p:cNvPr>
            <p:cNvCxnSpPr>
              <a:cxnSpLocks/>
              <a:stCxn id="93" idx="3"/>
            </p:cNvCxnSpPr>
            <p:nvPr/>
          </p:nvCxnSpPr>
          <p:spPr>
            <a:xfrm>
              <a:off x="1119294" y="1986873"/>
              <a:ext cx="283362" cy="7499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ZoneTexte 94">
              <a:extLst>
                <a:ext uri="{FF2B5EF4-FFF2-40B4-BE49-F238E27FC236}">
                  <a16:creationId xmlns:a16="http://schemas.microsoft.com/office/drawing/2014/main" id="{8B6E716E-71E9-4FC2-A118-A03A046ED651}"/>
                </a:ext>
              </a:extLst>
            </p:cNvPr>
            <p:cNvSpPr txBox="1"/>
            <p:nvPr/>
          </p:nvSpPr>
          <p:spPr>
            <a:xfrm>
              <a:off x="288697" y="3784809"/>
              <a:ext cx="9174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000" b="1" dirty="0">
                  <a:solidFill>
                    <a:srgbClr val="00294B"/>
                  </a:solidFill>
                  <a:latin typeface="+mn-lt"/>
                  <a:cs typeface="+mn-cs"/>
                </a:rPr>
                <a:t>Radiateur “chaud”</a:t>
              </a:r>
              <a:endParaRPr lang="en-US" sz="1000" b="1" dirty="0">
                <a:solidFill>
                  <a:srgbClr val="00294B"/>
                </a:solidFill>
                <a:latin typeface="+mn-lt"/>
                <a:cs typeface="+mn-cs"/>
              </a:endParaRPr>
            </a:p>
          </p:txBody>
        </p:sp>
        <p:cxnSp>
          <p:nvCxnSpPr>
            <p:cNvPr id="96" name="Connecteur droit avec flèche 95">
              <a:extLst>
                <a:ext uri="{FF2B5EF4-FFF2-40B4-BE49-F238E27FC236}">
                  <a16:creationId xmlns:a16="http://schemas.microsoft.com/office/drawing/2014/main" id="{A1F11872-C55A-4032-B810-755B3521A3C1}"/>
                </a:ext>
              </a:extLst>
            </p:cNvPr>
            <p:cNvCxnSpPr>
              <a:cxnSpLocks/>
              <a:stCxn id="95" idx="3"/>
            </p:cNvCxnSpPr>
            <p:nvPr/>
          </p:nvCxnSpPr>
          <p:spPr>
            <a:xfrm>
              <a:off x="1206178" y="3984864"/>
              <a:ext cx="196478" cy="2549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65" name="Table 8">
            <a:extLst>
              <a:ext uri="{FF2B5EF4-FFF2-40B4-BE49-F238E27FC236}">
                <a16:creationId xmlns:a16="http://schemas.microsoft.com/office/drawing/2014/main" id="{374FE8F8-05C8-450C-B824-BC287B393029}"/>
              </a:ext>
            </a:extLst>
          </p:cNvPr>
          <p:cNvGraphicFramePr>
            <a:graphicFrameLocks noGrp="1"/>
          </p:cNvGraphicFramePr>
          <p:nvPr/>
        </p:nvGraphicFramePr>
        <p:xfrm>
          <a:off x="2383679" y="4755514"/>
          <a:ext cx="5501361" cy="838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0999">
                  <a:extLst>
                    <a:ext uri="{9D8B030D-6E8A-4147-A177-3AD203B41FA5}">
                      <a16:colId xmlns:a16="http://schemas.microsoft.com/office/drawing/2014/main" val="4106315391"/>
                    </a:ext>
                  </a:extLst>
                </a:gridCol>
                <a:gridCol w="872216">
                  <a:extLst>
                    <a:ext uri="{9D8B030D-6E8A-4147-A177-3AD203B41FA5}">
                      <a16:colId xmlns:a16="http://schemas.microsoft.com/office/drawing/2014/main" val="1338963859"/>
                    </a:ext>
                  </a:extLst>
                </a:gridCol>
                <a:gridCol w="695325">
                  <a:extLst>
                    <a:ext uri="{9D8B030D-6E8A-4147-A177-3AD203B41FA5}">
                      <a16:colId xmlns:a16="http://schemas.microsoft.com/office/drawing/2014/main" val="2553585840"/>
                    </a:ext>
                  </a:extLst>
                </a:gridCol>
                <a:gridCol w="590549">
                  <a:extLst>
                    <a:ext uri="{9D8B030D-6E8A-4147-A177-3AD203B41FA5}">
                      <a16:colId xmlns:a16="http://schemas.microsoft.com/office/drawing/2014/main" val="2792207229"/>
                    </a:ext>
                  </a:extLst>
                </a:gridCol>
                <a:gridCol w="1094014">
                  <a:extLst>
                    <a:ext uri="{9D8B030D-6E8A-4147-A177-3AD203B41FA5}">
                      <a16:colId xmlns:a16="http://schemas.microsoft.com/office/drawing/2014/main" val="1891877560"/>
                    </a:ext>
                  </a:extLst>
                </a:gridCol>
                <a:gridCol w="534759">
                  <a:extLst>
                    <a:ext uri="{9D8B030D-6E8A-4147-A177-3AD203B41FA5}">
                      <a16:colId xmlns:a16="http://schemas.microsoft.com/office/drawing/2014/main" val="2697577672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3596221"/>
                    </a:ext>
                  </a:extLst>
                </a:gridCol>
                <a:gridCol w="647699">
                  <a:extLst>
                    <a:ext uri="{9D8B030D-6E8A-4147-A177-3AD203B41FA5}">
                      <a16:colId xmlns:a16="http://schemas.microsoft.com/office/drawing/2014/main" val="340753441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TIP</a:t>
                      </a:r>
                      <a:endParaRPr lang="en-US" sz="1100">
                        <a:effectLst/>
                        <a:latin typeface="Aptos Display"/>
                        <a:cs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Name</a:t>
                      </a:r>
                      <a:endParaRPr lang="en-US" sz="1100">
                        <a:effectLst/>
                        <a:latin typeface="Aptos Display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Non-op</a:t>
                      </a:r>
                      <a:endParaRPr lang="en-US" sz="1100">
                        <a:effectLst/>
                        <a:latin typeface="Aptos Display"/>
                        <a:cs typeface="Arial"/>
                      </a:endParaRPr>
                    </a:p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TMin</a:t>
                      </a:r>
                      <a:endParaRPr lang="en-US" sz="1100" err="1">
                        <a:effectLst/>
                        <a:latin typeface="Aptos Display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Op</a:t>
                      </a:r>
                      <a:endParaRPr lang="en-US" sz="1100">
                        <a:effectLst/>
                        <a:latin typeface="Aptos Display"/>
                        <a:cs typeface="Arial"/>
                      </a:endParaRPr>
                    </a:p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Tmin</a:t>
                      </a:r>
                      <a:endParaRPr lang="en-US" sz="1100" err="1">
                        <a:effectLst/>
                        <a:latin typeface="Aptos Display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Perfo. range</a:t>
                      </a:r>
                      <a:endParaRPr lang="en-US" sz="1100">
                        <a:effectLst/>
                        <a:latin typeface="Aptos Display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Op</a:t>
                      </a:r>
                      <a:endParaRPr lang="en-US" sz="1100">
                        <a:effectLst/>
                        <a:latin typeface="Aptos Display"/>
                        <a:cs typeface="Arial"/>
                      </a:endParaRPr>
                    </a:p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Tmax</a:t>
                      </a:r>
                      <a:endParaRPr lang="en-US" sz="1100" err="1">
                        <a:effectLst/>
                        <a:latin typeface="Aptos Display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Non-op</a:t>
                      </a:r>
                      <a:endParaRPr lang="en-US" sz="1100" dirty="0">
                        <a:effectLst/>
                        <a:latin typeface="Aptos Display"/>
                        <a:cs typeface="Arial"/>
                      </a:endParaRPr>
                    </a:p>
                    <a:p>
                      <a:pPr algn="just">
                        <a:buNone/>
                      </a:pPr>
                      <a:r>
                        <a:rPr lang="en-US" sz="1100" b="1" dirty="0" err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Tmax</a:t>
                      </a:r>
                      <a:endParaRPr lang="en-US" sz="1100" dirty="0">
                        <a:effectLst/>
                        <a:latin typeface="Aptos Display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Max</a:t>
                      </a:r>
                      <a:endParaRPr lang="en-US" sz="1100">
                        <a:effectLst/>
                        <a:latin typeface="Aptos Display"/>
                        <a:cs typeface="Arial"/>
                      </a:endParaRPr>
                    </a:p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Arial" panose="020B0604020202020204" pitchFamily="34" charset="0"/>
                          <a:cs typeface="Arial"/>
                        </a:rPr>
                        <a:t>slope</a:t>
                      </a:r>
                      <a:endParaRPr lang="en-US" sz="1100">
                        <a:effectLst/>
                        <a:latin typeface="Aptos Display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13166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1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DSSD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-50°C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-40°C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FF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-20°C/+20°C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35°C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50°C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20°K/hr</a:t>
                      </a:r>
                      <a:endParaRPr lang="en-US" sz="1100" err="1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90808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2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CeBr3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FF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-30°C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-20°C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-20°C/+30°C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30°C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50°C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FF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8°K/hr</a:t>
                      </a:r>
                      <a:endParaRPr lang="en-US" sz="1100" err="1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73982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3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BSU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-50°C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-40°C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-30°C/+50°C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50°C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50°C</a:t>
                      </a:r>
                      <a:endParaRPr lang="en-US" sz="110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10°K/</a:t>
                      </a:r>
                      <a:r>
                        <a:rPr lang="en-US" sz="1100" dirty="0" err="1">
                          <a:solidFill>
                            <a:srgbClr val="000000"/>
                          </a:solidFill>
                          <a:effectLst/>
                          <a:ea typeface="Arial" panose="020B0604020202020204" pitchFamily="34" charset="0"/>
                          <a:cs typeface="Arial"/>
                        </a:rPr>
                        <a:t>hr</a:t>
                      </a:r>
                      <a:endParaRPr lang="en-US" sz="1100" dirty="0">
                        <a:effectLst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51525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70738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29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501650" lvl="1"/>
            <a:r>
              <a:rPr lang="fr-FR" sz="2400" b="1" kern="1200" dirty="0">
                <a:solidFill>
                  <a:srgbClr val="00294B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BE4030DD-E1A2-4C1C-96F0-7047F6AE6D78}"/>
              </a:ext>
            </a:extLst>
          </p:cNvPr>
          <p:cNvSpPr txBox="1"/>
          <p:nvPr/>
        </p:nvSpPr>
        <p:spPr>
          <a:xfrm>
            <a:off x="0" y="652008"/>
            <a:ext cx="1077277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COMCUBE-S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constituera une mission phare pour la physique des sursauts gamma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vient de passer la Phase A avec succès devant l’ESA (European Space Agency) avec le dépôt de ~30 documents (rapports, tableaux)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est en attente du passage en Phase 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suit un planning très contraint :</a:t>
            </a:r>
          </a:p>
          <a:p>
            <a:pPr marL="538163" lvl="1" indent="-285750">
              <a:buFont typeface="Courier New" panose="02070309020205020404" pitchFamily="49" charset="0"/>
              <a:buChar char="o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Phase B : Développement Hardware et Software, faire des maquettes BreadBoard à réaliser pour tester l’électronique, l’assemblage, …</a:t>
            </a:r>
          </a:p>
          <a:p>
            <a:pPr marL="538163" lvl="1" indent="-285750">
              <a:buFont typeface="Courier New" panose="02070309020205020404" pitchFamily="49" charset="0"/>
              <a:buChar char="o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Phase C : Design final et tests électromagnétiques, thermiques, mécaniques…</a:t>
            </a:r>
          </a:p>
          <a:p>
            <a:pPr marL="538163" lvl="1" indent="-285750">
              <a:buFont typeface="Courier New" panose="02070309020205020404" pitchFamily="49" charset="0"/>
              <a:buChar char="o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Phase D : Étalonnage complet des détecteurs sous faisceau</a:t>
            </a:r>
          </a:p>
        </p:txBody>
      </p:sp>
      <p:grpSp>
        <p:nvGrpSpPr>
          <p:cNvPr id="10" name="Group 51">
            <a:extLst>
              <a:ext uri="{FF2B5EF4-FFF2-40B4-BE49-F238E27FC236}">
                <a16:creationId xmlns:a16="http://schemas.microsoft.com/office/drawing/2014/main" id="{57FBAD18-0F5A-41F2-BAD1-5D6B954A969F}"/>
              </a:ext>
            </a:extLst>
          </p:cNvPr>
          <p:cNvGrpSpPr>
            <a:grpSpLocks noChangeAspect="1"/>
          </p:cNvGrpSpPr>
          <p:nvPr/>
        </p:nvGrpSpPr>
        <p:grpSpPr>
          <a:xfrm>
            <a:off x="1469686" y="3698996"/>
            <a:ext cx="7023792" cy="1927359"/>
            <a:chOff x="-1" y="935550"/>
            <a:chExt cx="9144000" cy="2509154"/>
          </a:xfrm>
        </p:grpSpPr>
        <p:pic>
          <p:nvPicPr>
            <p:cNvPr id="11" name="Picture 19">
              <a:extLst>
                <a:ext uri="{FF2B5EF4-FFF2-40B4-BE49-F238E27FC236}">
                  <a16:creationId xmlns:a16="http://schemas.microsoft.com/office/drawing/2014/main" id="{79162D5F-A7AE-4AD8-9B53-D0DFCCA23A8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" y="935550"/>
              <a:ext cx="9144000" cy="1989510"/>
            </a:xfrm>
            <a:prstGeom prst="rect">
              <a:avLst/>
            </a:prstGeom>
          </p:spPr>
        </p:pic>
        <p:sp>
          <p:nvSpPr>
            <p:cNvPr id="12" name="TextBox 21">
              <a:extLst>
                <a:ext uri="{FF2B5EF4-FFF2-40B4-BE49-F238E27FC236}">
                  <a16:creationId xmlns:a16="http://schemas.microsoft.com/office/drawing/2014/main" id="{736038E5-2A5C-479C-8DD5-11CA3505F9EA}"/>
                </a:ext>
              </a:extLst>
            </p:cNvPr>
            <p:cNvSpPr txBox="1"/>
            <p:nvPr/>
          </p:nvSpPr>
          <p:spPr>
            <a:xfrm>
              <a:off x="2144974" y="2884199"/>
              <a:ext cx="106110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1200" dirty="0">
                  <a:latin typeface="Montserrat Medium" panose="00000600000000000000" pitchFamily="2" charset="0"/>
                </a:rPr>
                <a:t>Phase A</a:t>
              </a:r>
            </a:p>
          </p:txBody>
        </p:sp>
        <p:cxnSp>
          <p:nvCxnSpPr>
            <p:cNvPr id="13" name="Straight Connector 25">
              <a:extLst>
                <a:ext uri="{FF2B5EF4-FFF2-40B4-BE49-F238E27FC236}">
                  <a16:creationId xmlns:a16="http://schemas.microsoft.com/office/drawing/2014/main" id="{A8BB4E36-B0AD-4082-BF83-56B4564BFE96}"/>
                </a:ext>
              </a:extLst>
            </p:cNvPr>
            <p:cNvCxnSpPr>
              <a:cxnSpLocks/>
            </p:cNvCxnSpPr>
            <p:nvPr/>
          </p:nvCxnSpPr>
          <p:spPr>
            <a:xfrm>
              <a:off x="3468806" y="2901376"/>
              <a:ext cx="0" cy="519644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30">
              <a:extLst>
                <a:ext uri="{FF2B5EF4-FFF2-40B4-BE49-F238E27FC236}">
                  <a16:creationId xmlns:a16="http://schemas.microsoft.com/office/drawing/2014/main" id="{6E78DA0B-A730-4D62-82DE-D6ADDCDF7484}"/>
                </a:ext>
              </a:extLst>
            </p:cNvPr>
            <p:cNvSpPr txBox="1"/>
            <p:nvPr/>
          </p:nvSpPr>
          <p:spPr>
            <a:xfrm>
              <a:off x="2137034" y="3106150"/>
              <a:ext cx="106110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800" dirty="0">
                  <a:latin typeface="Montserrat Medium" panose="00000600000000000000" pitchFamily="2" charset="0"/>
                </a:rPr>
                <a:t>Feasibility</a:t>
              </a:r>
            </a:p>
          </p:txBody>
        </p:sp>
        <p:sp>
          <p:nvSpPr>
            <p:cNvPr id="15" name="TextBox 31">
              <a:extLst>
                <a:ext uri="{FF2B5EF4-FFF2-40B4-BE49-F238E27FC236}">
                  <a16:creationId xmlns:a16="http://schemas.microsoft.com/office/drawing/2014/main" id="{C765330C-6BC5-4FF7-AF5D-B4F79EC4FEE1}"/>
                </a:ext>
              </a:extLst>
            </p:cNvPr>
            <p:cNvSpPr txBox="1"/>
            <p:nvPr/>
          </p:nvSpPr>
          <p:spPr>
            <a:xfrm>
              <a:off x="3461984" y="2884199"/>
              <a:ext cx="106110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1200" dirty="0">
                  <a:latin typeface="Montserrat Medium" panose="00000600000000000000" pitchFamily="2" charset="0"/>
                </a:rPr>
                <a:t>Phase B</a:t>
              </a:r>
            </a:p>
          </p:txBody>
        </p:sp>
        <p:sp>
          <p:nvSpPr>
            <p:cNvPr id="16" name="TextBox 32">
              <a:extLst>
                <a:ext uri="{FF2B5EF4-FFF2-40B4-BE49-F238E27FC236}">
                  <a16:creationId xmlns:a16="http://schemas.microsoft.com/office/drawing/2014/main" id="{2ED0F7E0-CA11-4A20-A077-21D070E341F8}"/>
                </a:ext>
              </a:extLst>
            </p:cNvPr>
            <p:cNvSpPr txBox="1"/>
            <p:nvPr/>
          </p:nvSpPr>
          <p:spPr>
            <a:xfrm>
              <a:off x="4529912" y="2884199"/>
              <a:ext cx="185950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1200" dirty="0">
                  <a:latin typeface="Montserrat Medium" panose="00000600000000000000" pitchFamily="2" charset="0"/>
                </a:rPr>
                <a:t>Phase C</a:t>
              </a:r>
            </a:p>
          </p:txBody>
        </p:sp>
        <p:sp>
          <p:nvSpPr>
            <p:cNvPr id="20" name="TextBox 33">
              <a:extLst>
                <a:ext uri="{FF2B5EF4-FFF2-40B4-BE49-F238E27FC236}">
                  <a16:creationId xmlns:a16="http://schemas.microsoft.com/office/drawing/2014/main" id="{15CE0C25-C15A-4B25-8F0E-9519DFB3260B}"/>
                </a:ext>
              </a:extLst>
            </p:cNvPr>
            <p:cNvSpPr txBox="1"/>
            <p:nvPr/>
          </p:nvSpPr>
          <p:spPr>
            <a:xfrm>
              <a:off x="6403086" y="2884199"/>
              <a:ext cx="157970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1200" dirty="0">
                  <a:latin typeface="Montserrat Medium" panose="00000600000000000000" pitchFamily="2" charset="0"/>
                </a:rPr>
                <a:t>Phase D</a:t>
              </a:r>
            </a:p>
          </p:txBody>
        </p:sp>
        <p:sp>
          <p:nvSpPr>
            <p:cNvPr id="21" name="TextBox 34">
              <a:extLst>
                <a:ext uri="{FF2B5EF4-FFF2-40B4-BE49-F238E27FC236}">
                  <a16:creationId xmlns:a16="http://schemas.microsoft.com/office/drawing/2014/main" id="{BAC8B67A-127D-47EE-926C-3F4E794E4E2F}"/>
                </a:ext>
              </a:extLst>
            </p:cNvPr>
            <p:cNvSpPr txBox="1"/>
            <p:nvPr/>
          </p:nvSpPr>
          <p:spPr>
            <a:xfrm>
              <a:off x="7989625" y="2884199"/>
              <a:ext cx="106793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1200" dirty="0">
                  <a:latin typeface="Montserrat Medium" panose="00000600000000000000" pitchFamily="2" charset="0"/>
                </a:rPr>
                <a:t>Phase E</a:t>
              </a:r>
            </a:p>
          </p:txBody>
        </p:sp>
        <p:sp>
          <p:nvSpPr>
            <p:cNvPr id="22" name="TextBox 35">
              <a:extLst>
                <a:ext uri="{FF2B5EF4-FFF2-40B4-BE49-F238E27FC236}">
                  <a16:creationId xmlns:a16="http://schemas.microsoft.com/office/drawing/2014/main" id="{8068C313-5FA1-42ED-B357-9E8E3A5EEF1A}"/>
                </a:ext>
              </a:extLst>
            </p:cNvPr>
            <p:cNvSpPr txBox="1"/>
            <p:nvPr/>
          </p:nvSpPr>
          <p:spPr>
            <a:xfrm>
              <a:off x="3471055" y="3106150"/>
              <a:ext cx="106110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800" dirty="0">
                  <a:latin typeface="Montserrat Medium" panose="00000600000000000000" pitchFamily="2" charset="0"/>
                </a:rPr>
                <a:t>Preliminary Design</a:t>
              </a:r>
            </a:p>
          </p:txBody>
        </p:sp>
        <p:sp>
          <p:nvSpPr>
            <p:cNvPr id="23" name="TextBox 36">
              <a:extLst>
                <a:ext uri="{FF2B5EF4-FFF2-40B4-BE49-F238E27FC236}">
                  <a16:creationId xmlns:a16="http://schemas.microsoft.com/office/drawing/2014/main" id="{D54CD19D-315E-40A8-9BF5-2FF64C166747}"/>
                </a:ext>
              </a:extLst>
            </p:cNvPr>
            <p:cNvSpPr txBox="1"/>
            <p:nvPr/>
          </p:nvSpPr>
          <p:spPr>
            <a:xfrm>
              <a:off x="4529907" y="3106150"/>
              <a:ext cx="187317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800" dirty="0">
                  <a:latin typeface="Montserrat Medium" panose="00000600000000000000" pitchFamily="2" charset="0"/>
                </a:rPr>
                <a:t>Detailed Design</a:t>
              </a:r>
            </a:p>
          </p:txBody>
        </p:sp>
        <p:sp>
          <p:nvSpPr>
            <p:cNvPr id="24" name="TextBox 37">
              <a:extLst>
                <a:ext uri="{FF2B5EF4-FFF2-40B4-BE49-F238E27FC236}">
                  <a16:creationId xmlns:a16="http://schemas.microsoft.com/office/drawing/2014/main" id="{983F7C09-6659-464C-806D-C079D639EA66}"/>
                </a:ext>
              </a:extLst>
            </p:cNvPr>
            <p:cNvSpPr txBox="1"/>
            <p:nvPr/>
          </p:nvSpPr>
          <p:spPr>
            <a:xfrm>
              <a:off x="6403081" y="3106150"/>
              <a:ext cx="159337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800" dirty="0">
                  <a:latin typeface="Montserrat Medium" panose="00000600000000000000" pitchFamily="2" charset="0"/>
                </a:rPr>
                <a:t>Qualification and Production</a:t>
              </a:r>
            </a:p>
          </p:txBody>
        </p:sp>
        <p:sp>
          <p:nvSpPr>
            <p:cNvPr id="25" name="TextBox 38">
              <a:extLst>
                <a:ext uri="{FF2B5EF4-FFF2-40B4-BE49-F238E27FC236}">
                  <a16:creationId xmlns:a16="http://schemas.microsoft.com/office/drawing/2014/main" id="{B553512C-F940-44E4-AEB4-B2E89645253A}"/>
                </a:ext>
              </a:extLst>
            </p:cNvPr>
            <p:cNvSpPr txBox="1"/>
            <p:nvPr/>
          </p:nvSpPr>
          <p:spPr>
            <a:xfrm>
              <a:off x="7996451" y="3106150"/>
              <a:ext cx="106110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E" sz="800" dirty="0">
                  <a:latin typeface="Montserrat Medium" panose="00000600000000000000" pitchFamily="2" charset="0"/>
                </a:rPr>
                <a:t>Operations</a:t>
              </a:r>
            </a:p>
          </p:txBody>
        </p:sp>
        <p:cxnSp>
          <p:nvCxnSpPr>
            <p:cNvPr id="26" name="Straight Connector 44">
              <a:extLst>
                <a:ext uri="{FF2B5EF4-FFF2-40B4-BE49-F238E27FC236}">
                  <a16:creationId xmlns:a16="http://schemas.microsoft.com/office/drawing/2014/main" id="{650E1C76-68FB-4331-8515-70A14569A7C2}"/>
                </a:ext>
              </a:extLst>
            </p:cNvPr>
            <p:cNvCxnSpPr>
              <a:cxnSpLocks/>
            </p:cNvCxnSpPr>
            <p:nvPr/>
          </p:nvCxnSpPr>
          <p:spPr>
            <a:xfrm>
              <a:off x="3206080" y="2901376"/>
              <a:ext cx="0" cy="519644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45">
              <a:extLst>
                <a:ext uri="{FF2B5EF4-FFF2-40B4-BE49-F238E27FC236}">
                  <a16:creationId xmlns:a16="http://schemas.microsoft.com/office/drawing/2014/main" id="{9BA83CE9-73AA-4AAE-8D96-7C9641A01352}"/>
                </a:ext>
              </a:extLst>
            </p:cNvPr>
            <p:cNvCxnSpPr>
              <a:cxnSpLocks/>
            </p:cNvCxnSpPr>
            <p:nvPr/>
          </p:nvCxnSpPr>
          <p:spPr>
            <a:xfrm>
              <a:off x="2137034" y="2901376"/>
              <a:ext cx="0" cy="519644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46">
              <a:extLst>
                <a:ext uri="{FF2B5EF4-FFF2-40B4-BE49-F238E27FC236}">
                  <a16:creationId xmlns:a16="http://schemas.microsoft.com/office/drawing/2014/main" id="{9B35205F-1FE8-46C2-95F1-7AD5CB29210E}"/>
                </a:ext>
              </a:extLst>
            </p:cNvPr>
            <p:cNvCxnSpPr>
              <a:cxnSpLocks/>
            </p:cNvCxnSpPr>
            <p:nvPr/>
          </p:nvCxnSpPr>
          <p:spPr>
            <a:xfrm>
              <a:off x="4529907" y="2901376"/>
              <a:ext cx="0" cy="519644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47">
              <a:extLst>
                <a:ext uri="{FF2B5EF4-FFF2-40B4-BE49-F238E27FC236}">
                  <a16:creationId xmlns:a16="http://schemas.microsoft.com/office/drawing/2014/main" id="{4D5004CD-1A13-4713-9108-D256160CC7F0}"/>
                </a:ext>
              </a:extLst>
            </p:cNvPr>
            <p:cNvCxnSpPr>
              <a:cxnSpLocks/>
            </p:cNvCxnSpPr>
            <p:nvPr/>
          </p:nvCxnSpPr>
          <p:spPr>
            <a:xfrm>
              <a:off x="6400806" y="2901376"/>
              <a:ext cx="0" cy="519644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48">
              <a:extLst>
                <a:ext uri="{FF2B5EF4-FFF2-40B4-BE49-F238E27FC236}">
                  <a16:creationId xmlns:a16="http://schemas.microsoft.com/office/drawing/2014/main" id="{D3556293-A7D0-4C06-AD01-03C82CE8F3AC}"/>
                </a:ext>
              </a:extLst>
            </p:cNvPr>
            <p:cNvCxnSpPr>
              <a:cxnSpLocks/>
            </p:cNvCxnSpPr>
            <p:nvPr/>
          </p:nvCxnSpPr>
          <p:spPr>
            <a:xfrm>
              <a:off x="7994174" y="2901376"/>
              <a:ext cx="0" cy="519644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49">
              <a:extLst>
                <a:ext uri="{FF2B5EF4-FFF2-40B4-BE49-F238E27FC236}">
                  <a16:creationId xmlns:a16="http://schemas.microsoft.com/office/drawing/2014/main" id="{41F69ECA-15C6-4410-9842-EDC01B356D2C}"/>
                </a:ext>
              </a:extLst>
            </p:cNvPr>
            <p:cNvCxnSpPr>
              <a:cxnSpLocks/>
            </p:cNvCxnSpPr>
            <p:nvPr/>
          </p:nvCxnSpPr>
          <p:spPr>
            <a:xfrm>
              <a:off x="9055284" y="2901376"/>
              <a:ext cx="0" cy="519644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2" name="Image 54">
              <a:extLst>
                <a:ext uri="{FF2B5EF4-FFF2-40B4-BE49-F238E27FC236}">
                  <a16:creationId xmlns:a16="http://schemas.microsoft.com/office/drawing/2014/main" id="{15AACFF8-0C50-4D2E-8AC2-EFF4F93CF36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71087" y="2921873"/>
              <a:ext cx="557327" cy="514154"/>
            </a:xfrm>
            <a:prstGeom prst="rect">
              <a:avLst/>
            </a:prstGeom>
          </p:spPr>
        </p:pic>
        <p:sp>
          <p:nvSpPr>
            <p:cNvPr id="33" name="Arrow: Right 50">
              <a:extLst>
                <a:ext uri="{FF2B5EF4-FFF2-40B4-BE49-F238E27FC236}">
                  <a16:creationId xmlns:a16="http://schemas.microsoft.com/office/drawing/2014/main" id="{E0CA9F5B-516B-467A-900D-5589291031C0}"/>
                </a:ext>
              </a:extLst>
            </p:cNvPr>
            <p:cNvSpPr/>
            <p:nvPr/>
          </p:nvSpPr>
          <p:spPr>
            <a:xfrm rot="16200000">
              <a:off x="2844802" y="2913641"/>
              <a:ext cx="733952" cy="280807"/>
            </a:xfrm>
            <a:prstGeom prst="rightArrow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E" sz="800" dirty="0">
                  <a:latin typeface="Montserrat Medium" panose="00000600000000000000" pitchFamily="2" charset="0"/>
                </a:rPr>
                <a:t>Now</a:t>
              </a:r>
            </a:p>
          </p:txBody>
        </p:sp>
      </p:grpSp>
      <p:sp>
        <p:nvSpPr>
          <p:cNvPr id="35" name="Espace réservé du pied de page 7">
            <a:extLst>
              <a:ext uri="{FF2B5EF4-FFF2-40B4-BE49-F238E27FC236}">
                <a16:creationId xmlns:a16="http://schemas.microsoft.com/office/drawing/2014/main" id="{F1121CAC-D146-4D81-9965-4D5B16102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903931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30</a:t>
            </a:fld>
            <a:endParaRPr lang="fr-FR" dirty="0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400908F4-7889-4F37-AD1B-1D6DF5B0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501650" lvl="1"/>
            <a:r>
              <a:rPr lang="fr-FR" sz="2400" b="1" kern="1200" dirty="0">
                <a:solidFill>
                  <a:srgbClr val="00294B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BE4030DD-E1A2-4C1C-96F0-7047F6AE6D78}"/>
              </a:ext>
            </a:extLst>
          </p:cNvPr>
          <p:cNvSpPr txBox="1"/>
          <p:nvPr/>
        </p:nvSpPr>
        <p:spPr>
          <a:xfrm>
            <a:off x="258518" y="790755"/>
            <a:ext cx="10009431" cy="472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>
                <a:solidFill>
                  <a:srgbClr val="00294B"/>
                </a:solidFill>
                <a:latin typeface="+mn-lt"/>
                <a:cs typeface="+mn-cs"/>
              </a:rPr>
              <a:t>GRAND MERCI AUX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Collaborateurs IJCLab qui travaillent sur ce projet actuellement :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Département électronique : Christophe Beigdeder, Frédéric Dorangeville, Jérémy Favre, Jimmy Jeglot, Beng Yun Ki, Arnaud Saussac et François Wicek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Département informatique : </a:t>
            </a:r>
            <a:r>
              <a:rPr lang="fr-FR" sz="1500" b="1" dirty="0">
                <a:solidFill>
                  <a:srgbClr val="00294B"/>
                </a:solidFill>
                <a:latin typeface="+mn-lt"/>
                <a:cs typeface="+mn-cs"/>
              </a:rPr>
              <a:t>Nicolas Dosme (architecte logiciel)</a:t>
            </a: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, Vincent Lafage et Matias Vecchio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Département Détecteur et instrumentation : Mariya Georgieva et Thomas Cornet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Département Mécanique :</a:t>
            </a:r>
          </a:p>
          <a:p>
            <a:pPr marL="1290638" lvl="2" indent="-285750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Service BE : </a:t>
            </a:r>
            <a:r>
              <a:rPr lang="fr-FR" sz="1500" b="1" dirty="0">
                <a:solidFill>
                  <a:srgbClr val="00294B"/>
                </a:solidFill>
                <a:latin typeface="+mn-lt"/>
                <a:cs typeface="+mn-cs"/>
              </a:rPr>
              <a:t>Christine Le Galliard (RT - architecte mécanique et thermique)</a:t>
            </a:r>
          </a:p>
          <a:p>
            <a:pPr marL="1290638" lvl="2" indent="-285750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Service Réalisation et Montage Mécaniques du bâtiment 100M</a:t>
            </a:r>
          </a:p>
          <a:p>
            <a:pPr marL="787400" lvl="1" indent="-285750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Autres Pôles : Joseph Mangan, </a:t>
            </a:r>
            <a:r>
              <a:rPr lang="fr-FR" sz="1500" b="1" dirty="0">
                <a:solidFill>
                  <a:srgbClr val="00294B"/>
                </a:solidFill>
                <a:latin typeface="+mn-lt"/>
                <a:cs typeface="+mn-cs"/>
              </a:rPr>
              <a:t>Jean Peyré (Représentant instruments),</a:t>
            </a: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 </a:t>
            </a:r>
            <a:r>
              <a:rPr lang="fr-FR" sz="1500" b="1" dirty="0">
                <a:solidFill>
                  <a:srgbClr val="00294B"/>
                </a:solidFill>
                <a:latin typeface="+mn-lt"/>
                <a:cs typeface="+mn-cs"/>
              </a:rPr>
              <a:t>Nicolas de Séréville (Responsable Scientifique Instruments), Vincent Tatischeff (RS Projet)</a:t>
            </a:r>
          </a:p>
          <a:p>
            <a:pPr marL="787400" lvl="1" indent="-285750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Et le Pôle administratif et les services support</a:t>
            </a:r>
          </a:p>
          <a:p>
            <a:pPr marL="787400" lvl="1" indent="-285750">
              <a:buFont typeface="Arial" panose="020B0604020202020204" pitchFamily="34" charset="0"/>
              <a:buChar char="•"/>
            </a:pPr>
            <a:endParaRPr lang="fr-FR" sz="900" dirty="0">
              <a:solidFill>
                <a:srgbClr val="00294B"/>
              </a:solidFill>
              <a:latin typeface="+mn-lt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b="1" dirty="0">
                <a:solidFill>
                  <a:srgbClr val="00294B"/>
                </a:solidFill>
                <a:latin typeface="+mn-lt"/>
                <a:cs typeface="+mn-cs"/>
              </a:rPr>
              <a:t> Collaborateurs CEA :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b="1" dirty="0">
                <a:solidFill>
                  <a:srgbClr val="00294B"/>
                </a:solidFill>
                <a:latin typeface="+mn-lt"/>
                <a:cs typeface="+mn-cs"/>
              </a:rPr>
              <a:t>Aline Meuris (ingénieure Systèmes)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b="1" dirty="0">
                <a:solidFill>
                  <a:srgbClr val="00294B"/>
                </a:solidFill>
                <a:latin typeface="+mn-lt"/>
                <a:cs typeface="+mn-cs"/>
              </a:rPr>
              <a:t>Eric Doumayrou (architecte électrique &amp; électronique)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Philippe Laurent (scientifique)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b="1" dirty="0">
                <a:solidFill>
                  <a:srgbClr val="00294B"/>
                </a:solidFill>
                <a:latin typeface="+mn-lt"/>
                <a:cs typeface="+mn-cs"/>
              </a:rPr>
              <a:t>Diana Renaud &amp; Marin Prieur (ingénieurs AIV &amp; AIT)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Arjun Poitaya (Post Doc)</a:t>
            </a:r>
          </a:p>
          <a:p>
            <a:pPr marL="720725" lvl="1" indent="-219075">
              <a:buFont typeface="Arial" panose="020B0604020202020204" pitchFamily="34" charset="0"/>
              <a:buChar char="•"/>
            </a:pPr>
            <a:r>
              <a:rPr lang="fr-FR" sz="1500" dirty="0">
                <a:solidFill>
                  <a:srgbClr val="00294B"/>
                </a:solidFill>
                <a:latin typeface="+mn-lt"/>
                <a:cs typeface="+mn-cs"/>
              </a:rPr>
              <a:t>Arnaud Claret (scientifique)</a:t>
            </a:r>
          </a:p>
        </p:txBody>
      </p:sp>
      <p:sp>
        <p:nvSpPr>
          <p:cNvPr id="11" name="Espace réservé du pied de page 7">
            <a:extLst>
              <a:ext uri="{FF2B5EF4-FFF2-40B4-BE49-F238E27FC236}">
                <a16:creationId xmlns:a16="http://schemas.microsoft.com/office/drawing/2014/main" id="{0B4900FD-E5FA-4A3E-8F8C-71D814222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979987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31</a:t>
            </a:fld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BE4030DD-E1A2-4C1C-96F0-7047F6AE6D78}"/>
              </a:ext>
            </a:extLst>
          </p:cNvPr>
          <p:cNvSpPr txBox="1"/>
          <p:nvPr/>
        </p:nvSpPr>
        <p:spPr>
          <a:xfrm>
            <a:off x="1895624" y="2675801"/>
            <a:ext cx="69815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000" b="1" dirty="0">
                <a:solidFill>
                  <a:srgbClr val="00294B"/>
                </a:solidFill>
                <a:latin typeface="+mn-lt"/>
                <a:cs typeface="+mn-cs"/>
              </a:rPr>
              <a:t>MERCI POUR VOTRE ATTENTION</a:t>
            </a:r>
            <a:endParaRPr lang="fr-FR" sz="4000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11" name="Espace réservé du pied de page 7">
            <a:extLst>
              <a:ext uri="{FF2B5EF4-FFF2-40B4-BE49-F238E27FC236}">
                <a16:creationId xmlns:a16="http://schemas.microsoft.com/office/drawing/2014/main" id="{2CB7B92C-E5AC-4515-84AB-1BE89EB66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657387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32</a:t>
            </a:fld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BE4030DD-E1A2-4C1C-96F0-7047F6AE6D78}"/>
              </a:ext>
            </a:extLst>
          </p:cNvPr>
          <p:cNvSpPr txBox="1"/>
          <p:nvPr/>
        </p:nvSpPr>
        <p:spPr>
          <a:xfrm>
            <a:off x="1895624" y="2675801"/>
            <a:ext cx="69815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4000" b="1" dirty="0">
                <a:solidFill>
                  <a:srgbClr val="00294B"/>
                </a:solidFill>
                <a:latin typeface="+mn-lt"/>
                <a:cs typeface="+mn-cs"/>
              </a:rPr>
              <a:t>BACK UP</a:t>
            </a:r>
            <a:endParaRPr lang="fr-FR" sz="4000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11" name="Espace réservé du pied de page 7">
            <a:extLst>
              <a:ext uri="{FF2B5EF4-FFF2-40B4-BE49-F238E27FC236}">
                <a16:creationId xmlns:a16="http://schemas.microsoft.com/office/drawing/2014/main" id="{2CB7B92C-E5AC-4515-84AB-1BE89EB66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153375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33</a:t>
            </a:fld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11" name="Espace réservé du pied de page 7">
            <a:extLst>
              <a:ext uri="{FF2B5EF4-FFF2-40B4-BE49-F238E27FC236}">
                <a16:creationId xmlns:a16="http://schemas.microsoft.com/office/drawing/2014/main" id="{2CB7B92C-E5AC-4515-84AB-1BE89EB66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748C439F-5782-4A9B-811B-6DA79B106F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4119" y="764537"/>
            <a:ext cx="6293267" cy="4856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3914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34</a:t>
            </a:fld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11" name="Espace réservé du pied de page 7">
            <a:extLst>
              <a:ext uri="{FF2B5EF4-FFF2-40B4-BE49-F238E27FC236}">
                <a16:creationId xmlns:a16="http://schemas.microsoft.com/office/drawing/2014/main" id="{2CB7B92C-E5AC-4515-84AB-1BE89EB66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89C356B4-0912-4C08-B38F-E03CBA15B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1017" y="836197"/>
            <a:ext cx="7610739" cy="4555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4384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35</a:t>
            </a:fld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11" name="Espace réservé du pied de page 7">
            <a:extLst>
              <a:ext uri="{FF2B5EF4-FFF2-40B4-BE49-F238E27FC236}">
                <a16:creationId xmlns:a16="http://schemas.microsoft.com/office/drawing/2014/main" id="{2CB7B92C-E5AC-4515-84AB-1BE89EB66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7D74039C-B9C8-4CAB-B512-307737F54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519" y="942275"/>
            <a:ext cx="5695736" cy="4440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3120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71596-5F9D-49C5-9701-16B3CA54319D}" type="slidenum">
              <a:rPr lang="fr-FR" smtClean="0"/>
              <a:pPr/>
              <a:t>36</a:t>
            </a:fld>
            <a:endParaRPr lang="fr-FR" dirty="0"/>
          </a:p>
        </p:txBody>
      </p:sp>
      <p:sp>
        <p:nvSpPr>
          <p:cNvPr id="18" name="Espace réservé de la date 6">
            <a:extLst>
              <a:ext uri="{FF2B5EF4-FFF2-40B4-BE49-F238E27FC236}">
                <a16:creationId xmlns:a16="http://schemas.microsoft.com/office/drawing/2014/main" id="{F28BD3F0-1B96-4CA8-8082-D74FCCF8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1813" y="5714820"/>
            <a:ext cx="2411556" cy="322263"/>
          </a:xfrm>
        </p:spPr>
        <p:txBody>
          <a:bodyPr/>
          <a:lstStyle/>
          <a:p>
            <a:r>
              <a:rPr lang="fr-FR" dirty="0"/>
              <a:t>12/06/2026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8CE2F14-54CC-40F5-887A-FAC8AE59A00F}"/>
              </a:ext>
            </a:extLst>
          </p:cNvPr>
          <p:cNvSpPr txBox="1"/>
          <p:nvPr/>
        </p:nvSpPr>
        <p:spPr>
          <a:xfrm>
            <a:off x="8951225" y="143575"/>
            <a:ext cx="179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800" b="1" dirty="0">
                <a:solidFill>
                  <a:srgbClr val="00294B"/>
                </a:solidFill>
                <a:latin typeface="+mn-lt"/>
                <a:cs typeface="+mn-cs"/>
              </a:rPr>
              <a:t>COMCUBE-S</a:t>
            </a:r>
            <a:endParaRPr lang="en-US" sz="1800" b="1" dirty="0">
              <a:solidFill>
                <a:srgbClr val="00294B"/>
              </a:solidFill>
              <a:latin typeface="+mn-lt"/>
              <a:cs typeface="+mn-cs"/>
            </a:endParaRPr>
          </a:p>
        </p:txBody>
      </p:sp>
      <p:sp>
        <p:nvSpPr>
          <p:cNvPr id="11" name="Espace réservé du pied de page 7">
            <a:extLst>
              <a:ext uri="{FF2B5EF4-FFF2-40B4-BE49-F238E27FC236}">
                <a16:creationId xmlns:a16="http://schemas.microsoft.com/office/drawing/2014/main" id="{2CB7B92C-E5AC-4515-84AB-1BE89EB66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38116" y="5714820"/>
            <a:ext cx="4896544" cy="322263"/>
          </a:xfrm>
        </p:spPr>
        <p:txBody>
          <a:bodyPr/>
          <a:lstStyle/>
          <a:p>
            <a:r>
              <a:rPr lang="en-US" dirty="0"/>
              <a:t>Christine LE GALLIARD</a:t>
            </a:r>
            <a:endParaRPr lang="fr-FR"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811D684F-AD1E-40DF-905C-EE3A2555CF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4402" y="890820"/>
            <a:ext cx="7094025" cy="427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45550"/>
      </p:ext>
    </p:extLst>
  </p:cSld>
  <p:clrMapOvr>
    <a:masterClrMapping/>
  </p:clrMapOvr>
</p:sld>
</file>

<file path=ppt/theme/theme1.xml><?xml version="1.0" encoding="utf-8"?>
<a:theme xmlns:a="http://schemas.openxmlformats.org/drawingml/2006/main" name="1_modele-IJCLAb-powerpoin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22232</TotalTime>
  <Words>2393</Words>
  <Application>Microsoft Office PowerPoint</Application>
  <PresentationFormat>Personnalisé</PresentationFormat>
  <Paragraphs>634</Paragraphs>
  <Slides>36</Slides>
  <Notes>15</Notes>
  <HiddenSlides>0</HiddenSlides>
  <MMClips>0</MMClips>
  <ScaleCrop>false</ScaleCrop>
  <HeadingPairs>
    <vt:vector size="6" baseType="variant">
      <vt:variant>
        <vt:lpstr>Polices utilisées</vt:lpstr>
      </vt:variant>
      <vt:variant>
        <vt:i4>11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36</vt:i4>
      </vt:variant>
    </vt:vector>
  </HeadingPairs>
  <TitlesOfParts>
    <vt:vector size="48" baseType="lpstr">
      <vt:lpstr>Aptos Display</vt:lpstr>
      <vt:lpstr>Arial</vt:lpstr>
      <vt:lpstr>Calibri</vt:lpstr>
      <vt:lpstr>Calibri Light</vt:lpstr>
      <vt:lpstr>Courier New</vt:lpstr>
      <vt:lpstr>Inria Sans</vt:lpstr>
      <vt:lpstr>Montserrat</vt:lpstr>
      <vt:lpstr>Montserrat Medium</vt:lpstr>
      <vt:lpstr>Montserrat SemiBold</vt:lpstr>
      <vt:lpstr>Symbol</vt:lpstr>
      <vt:lpstr>Wingdings</vt:lpstr>
      <vt:lpstr>1_modele-IJCLAb-powerpoint</vt:lpstr>
      <vt:lpstr>COMCUBE-S  Intégration des Siliciums DSSDs (Double-sided Silicon Strip Detector) pour l'astronomie gamma </vt:lpstr>
      <vt:lpstr>PLAN</vt:lpstr>
      <vt:lpstr>Introduction</vt:lpstr>
      <vt:lpstr>Introduction</vt:lpstr>
      <vt:lpstr>a) Cocote</vt:lpstr>
      <vt:lpstr>a) Cocote</vt:lpstr>
      <vt:lpstr>a) Cocote</vt:lpstr>
      <vt:lpstr>a) Cocote</vt:lpstr>
      <vt:lpstr>b) COMPTONCAM</vt:lpstr>
      <vt:lpstr>b) COMPTONCAM</vt:lpstr>
      <vt:lpstr>b)  COMPTONCAM</vt:lpstr>
      <vt:lpstr>b) COMPTONCAM</vt:lpstr>
      <vt:lpstr>b) COMPTONCAM</vt:lpstr>
      <vt:lpstr>c) COMCUBE BALLON</vt:lpstr>
      <vt:lpstr>c) COMCUBE BALLON</vt:lpstr>
      <vt:lpstr>c) COMCUBE BALLON Timmins</vt:lpstr>
      <vt:lpstr>c) COMCUBE BALLON Timmins</vt:lpstr>
      <vt:lpstr>c) COMCUBE BALLON Transat</vt:lpstr>
      <vt:lpstr>c) COMCUBE BALLON Transat</vt:lpstr>
      <vt:lpstr>c) COMCUBE BALLON Transat</vt:lpstr>
      <vt:lpstr>COMCUBE-S</vt:lpstr>
      <vt:lpstr>COMCUBE S</vt:lpstr>
      <vt:lpstr>COMCUBE S</vt:lpstr>
      <vt:lpstr>COMCUBE S</vt:lpstr>
      <vt:lpstr>COMCUBE S</vt:lpstr>
      <vt:lpstr>COMCUBE S</vt:lpstr>
      <vt:lpstr>COMCUBE S</vt:lpstr>
      <vt:lpstr>COMCUBE S</vt:lpstr>
      <vt:lpstr>Conclusion</vt:lpstr>
      <vt:lpstr>Conclusion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Luc Petizon</dc:creator>
  <cp:lastModifiedBy>Christine Le Galliard</cp:lastModifiedBy>
  <cp:revision>1943</cp:revision>
  <cp:lastPrinted>2026-06-11T06:10:14Z</cp:lastPrinted>
  <dcterms:created xsi:type="dcterms:W3CDTF">2011-03-09T16:37:49Z</dcterms:created>
  <dcterms:modified xsi:type="dcterms:W3CDTF">2026-06-12T06:10:04Z</dcterms:modified>
</cp:coreProperties>
</file>