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79" r:id="rId10"/>
    <p:sldId id="280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3" d="100"/>
          <a:sy n="113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2DB06-39AC-4D6D-BC01-3D61528FF12E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A7D2D-4F9B-4D81-B1FC-3A65065398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15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51B8E-DA4C-49E7-81B6-EDD57EC0FB8E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58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BA0B-8B59-4083-BA39-88E2D39CA5B2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7474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BFEC-56CE-41AF-A1E9-4774C9520D7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4BCA-6611-47A5-8AD7-93E466E93FBA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0585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5A10-BA15-4431-BCEF-A60D8EF21E3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B5D0-A9D5-4D72-A139-38711D293A5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6A46-AF22-491B-A538-7BF9AAA2F1D5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78627-FD40-4C86-B274-0FAB9AB72BB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5E74-3D27-489E-88AE-97CE4527DBEB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A2D1-5697-4853-B66B-FA9F50BB97B8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5D99-4E6E-4D20-BC41-2E3D459FFA8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524B41D-E6CA-4882-8965-9AB19F195A2D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BF48-A2DE-40C0-B13A-ABF1529D26B9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122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29DD-0890-4484-94A5-DEB6645BFCEF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7F8E-C69D-4CE2-937C-FDA1F9CC323F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596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3AA87-2B79-48B8-A067-B0160034FE02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9F377-0D07-4198-9BF3-C2E714D900DF}" type="datetime1">
              <a:rPr lang="fr-FR" smtClean="0"/>
              <a:t>11/06/2026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765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FFAA-DBCE-4124-866A-23BF27FB43C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65F-6A08-4EE6-A386-C77F4E3B3BED}" type="datetime1">
              <a:rPr lang="fr-FR" smtClean="0"/>
              <a:t>11/06/2026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809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2572-E0AB-4D2D-9195-9C4CA3309CCA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A38-10AB-4AF4-A4C9-0BE020F1114B}" type="datetime1">
              <a:rPr lang="fr-FR" smtClean="0"/>
              <a:t>11/06/2026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579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6261-D839-484C-BFC8-9EFB2FB01E52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2966-042C-4D73-8DF8-263E97C380BF}" type="datetime1">
              <a:rPr lang="fr-FR" smtClean="0"/>
              <a:t>11/06/2026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908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F9CD-E6B1-451F-81B5-89F5385E0C3C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DCB453C-946A-45D2-A4BF-D8A0226DCAA2}" type="datetime1">
              <a:rPr lang="fr-FR" smtClean="0"/>
              <a:t>11/06/2026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132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D5EE-8ED9-4DDC-ACA7-FA2FA6775E7D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97A-3909-40E5-9F0F-61FA4A66FB85}" type="datetime1">
              <a:rPr lang="fr-FR" smtClean="0"/>
              <a:t>11/06/2026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771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4E91-4E73-418C-BF95-323FB2EAE124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7726DB9-9CCB-49F3-AC74-83C39EF7EB09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FF38CD-3B77-41C8-950B-5551CD233D3C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36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F9C8B3-F437-4A21-9E24-4867E2B2155F}" type="datetime1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youtu.be/jWsfBf3nAm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png"/><Relationship Id="rId3" Type="http://schemas.openxmlformats.org/officeDocument/2006/relationships/slide" Target="slide25.xml"/><Relationship Id="rId7" Type="http://schemas.openxmlformats.org/officeDocument/2006/relationships/image" Target="../media/image47.png"/><Relationship Id="rId12" Type="http://schemas.openxmlformats.org/officeDocument/2006/relationships/slide" Target="slide28.xml"/><Relationship Id="rId2" Type="http://schemas.openxmlformats.org/officeDocument/2006/relationships/image" Target="../media/image10.png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slide" Target="slide29.xml"/><Relationship Id="rId10" Type="http://schemas.openxmlformats.org/officeDocument/2006/relationships/image" Target="../media/image460.png"/><Relationship Id="rId4" Type="http://schemas.openxmlformats.org/officeDocument/2006/relationships/image" Target="../media/image440.png"/><Relationship Id="rId9" Type="http://schemas.openxmlformats.org/officeDocument/2006/relationships/slide" Target="slide27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1053A-35E3-4A3C-B8FF-ACE651C84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Integration</a:t>
            </a:r>
            <a:r>
              <a:rPr lang="fr-FR" dirty="0"/>
              <a:t> des modules pour ATLAS-ITK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A3F8C9-18CF-4142-9930-51D8CB44C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Eric Vigeolas Journée du </a:t>
            </a:r>
            <a:r>
              <a:rPr lang="fr-FR" dirty="0" err="1"/>
              <a:t>reseau</a:t>
            </a:r>
            <a:r>
              <a:rPr lang="fr-FR" dirty="0"/>
              <a:t> Semi-conducteur IN2p3-IRFU 11 Juin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DF679-656C-4257-AA7A-9B4E3F10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35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D1C2C-FF53-4FA8-A88A-72F57A4E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071EF-264C-4D79-BE04-A7C04508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949F2B-717D-4872-8B1D-4E02CA29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B9FC8D-8ADF-4949-A805-522CDDE2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4" y="1694576"/>
            <a:ext cx="2422822" cy="24373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52533-B70A-46E3-ADB2-0A968827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0" y="4327758"/>
            <a:ext cx="2345970" cy="2437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C20F0-F22E-4050-8B99-F0CBFE07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09" y="1803633"/>
            <a:ext cx="2749565" cy="20237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92BD4A-400B-4351-B836-4321B5A14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118" y="4066043"/>
            <a:ext cx="2561689" cy="2630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FB80A-7E86-41FA-A798-A8257B81A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859" y="147024"/>
            <a:ext cx="4080496" cy="26303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78D838-EAA1-4366-9BD3-49896F5BDA0F}"/>
              </a:ext>
            </a:extLst>
          </p:cNvPr>
          <p:cNvSpPr/>
          <p:nvPr/>
        </p:nvSpPr>
        <p:spPr>
          <a:xfrm>
            <a:off x="6870583" y="6059487"/>
            <a:ext cx="276837" cy="188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9D6FC-6AE0-474F-B835-C1C7C915F2BB}"/>
              </a:ext>
            </a:extLst>
          </p:cNvPr>
          <p:cNvSpPr/>
          <p:nvPr/>
        </p:nvSpPr>
        <p:spPr>
          <a:xfrm>
            <a:off x="8012116" y="147024"/>
            <a:ext cx="4062892" cy="263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6F3654C-68D3-4E4B-A0D1-5E1220DBA6FE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6870583" y="2738396"/>
            <a:ext cx="1141533" cy="3415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2A3EA7F-E7BF-4D2E-8F02-0A8D671BCA76}"/>
              </a:ext>
            </a:extLst>
          </p:cNvPr>
          <p:cNvCxnSpPr>
            <a:cxnSpLocks/>
          </p:cNvCxnSpPr>
          <p:nvPr/>
        </p:nvCxnSpPr>
        <p:spPr>
          <a:xfrm flipV="1">
            <a:off x="7147420" y="2777329"/>
            <a:ext cx="4924935" cy="34710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44C510EE-6CAB-4A08-B82F-26C05E02E9F6}"/>
              </a:ext>
            </a:extLst>
          </p:cNvPr>
          <p:cNvSpPr/>
          <p:nvPr/>
        </p:nvSpPr>
        <p:spPr>
          <a:xfrm rot="1043768">
            <a:off x="2786999" y="3339083"/>
            <a:ext cx="2475421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6495C6F-1668-4346-A4FF-9E46E090A129}"/>
              </a:ext>
            </a:extLst>
          </p:cNvPr>
          <p:cNvSpPr/>
          <p:nvPr/>
        </p:nvSpPr>
        <p:spPr>
          <a:xfrm rot="20547772">
            <a:off x="2721045" y="4488253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D36018E-25C7-4A1A-953D-3865C194DC6E}"/>
              </a:ext>
            </a:extLst>
          </p:cNvPr>
          <p:cNvSpPr txBox="1"/>
          <p:nvPr/>
        </p:nvSpPr>
        <p:spPr>
          <a:xfrm>
            <a:off x="2828292" y="2273836"/>
            <a:ext cx="2406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Flex </a:t>
            </a:r>
            <a:r>
              <a:rPr lang="fr-FR" sz="2800" dirty="0" err="1">
                <a:solidFill>
                  <a:srgbClr val="FFFF00"/>
                </a:solidFill>
              </a:rPr>
              <a:t>Gluing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</a:p>
          <a:p>
            <a:r>
              <a:rPr lang="fr-FR" sz="2800" dirty="0">
                <a:solidFill>
                  <a:srgbClr val="FFFF00"/>
                </a:solidFill>
              </a:rPr>
              <a:t>&amp;Wire bonding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E8199CC-769F-40DE-B576-8C2B4171A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587" y="3397341"/>
            <a:ext cx="2097137" cy="12988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59C338-996B-4BD1-9853-281A603CC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307" y="4824258"/>
            <a:ext cx="2383563" cy="1872090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C1AE8F5-7161-4DEF-8B2C-D960403107AA}"/>
              </a:ext>
            </a:extLst>
          </p:cNvPr>
          <p:cNvSpPr/>
          <p:nvPr/>
        </p:nvSpPr>
        <p:spPr>
          <a:xfrm rot="1043768">
            <a:off x="7834675" y="4154691"/>
            <a:ext cx="1954168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14172F-5639-4B60-9858-6150A659C253}"/>
              </a:ext>
            </a:extLst>
          </p:cNvPr>
          <p:cNvSpPr txBox="1"/>
          <p:nvPr/>
        </p:nvSpPr>
        <p:spPr>
          <a:xfrm rot="1072197">
            <a:off x="7745726" y="3779333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WB Protection</a:t>
            </a:r>
          </a:p>
        </p:txBody>
      </p:sp>
    </p:spTree>
    <p:extLst>
      <p:ext uri="{BB962C8B-B14F-4D97-AF65-F5344CB8AC3E}">
        <p14:creationId xmlns:p14="http://schemas.microsoft.com/office/powerpoint/2010/main" val="43252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8B6F38-35FF-4071-9B01-F781C11E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729341"/>
            <a:ext cx="1736819" cy="18630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047BFE-8A99-4DE5-9579-12082ED2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64" y="3270379"/>
            <a:ext cx="2311310" cy="2130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B0CB4F-E3CB-41B1-9DBD-7558CE78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97" y="733194"/>
            <a:ext cx="1682188" cy="1682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221F55-1875-434C-9AA5-FBF9A795B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542" y="1660848"/>
            <a:ext cx="3820971" cy="28271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0002EE-DF79-4E74-8E8F-B0FFD173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293" y="3564294"/>
            <a:ext cx="3307906" cy="307813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EFF7B16-2972-4B4E-9B5D-3FF427DBAABC}"/>
              </a:ext>
            </a:extLst>
          </p:cNvPr>
          <p:cNvSpPr/>
          <p:nvPr/>
        </p:nvSpPr>
        <p:spPr>
          <a:xfrm>
            <a:off x="4063331" y="2871710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8D6B6032-210B-4332-9F9B-356DEF5B848E}"/>
              </a:ext>
            </a:extLst>
          </p:cNvPr>
          <p:cNvSpPr/>
          <p:nvPr/>
        </p:nvSpPr>
        <p:spPr>
          <a:xfrm>
            <a:off x="2817674" y="1660848"/>
            <a:ext cx="742276" cy="3131286"/>
          </a:xfrm>
          <a:prstGeom prst="rightBrac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45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04F2E-FB32-4D7F-A62B-15DBDE33C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58" y="4278859"/>
            <a:ext cx="10223241" cy="23476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BAEF6C-64C4-4B52-BAAB-847757FF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477635"/>
            <a:ext cx="3770085" cy="27250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359BFD-B579-46AA-B2AC-154CFEC5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87" y="920642"/>
            <a:ext cx="3830652" cy="31257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D9A0CC-D405-4513-B30E-13F94DBB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96" y="1957533"/>
            <a:ext cx="5769243" cy="20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3860C-7B64-4661-9A93-3ADD8912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5B3473-B521-41DC-9C19-2848EEEF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D7BECB-8715-4929-842B-6B0219B1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659" y="124246"/>
            <a:ext cx="5418851" cy="28308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11CEAD-9A3C-485E-B94C-CDF6A9CE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79" y="5003372"/>
            <a:ext cx="4734109" cy="1730381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542C224-CA8D-4F38-AE67-922694A5B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2B0E72-2D05-4EB8-A8FC-9C8E226A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37" y="5022192"/>
            <a:ext cx="2701138" cy="17115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DF8A18-AE9F-45D5-8A1B-01B2608D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18" y="2996415"/>
            <a:ext cx="10496939" cy="19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1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DF194-258D-4DEE-9B23-B265A797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d’organisation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E93B4-C237-48AB-A809-533AD92C4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Au CPPM une équipe de 10 personnes est impliquée dans le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loading</a:t>
            </a:r>
            <a:r>
              <a:rPr lang="fr-FR" dirty="0"/>
              <a:t> et module </a:t>
            </a:r>
            <a:r>
              <a:rPr lang="fr-FR" dirty="0" err="1"/>
              <a:t>integration</a:t>
            </a:r>
            <a:endParaRPr lang="fr-FR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Travail en salle blanche délicat </a:t>
            </a:r>
            <a:r>
              <a:rPr lang="fr-FR" dirty="0">
                <a:sym typeface="Wingdings" panose="05000000000000000000" pitchFamily="2" charset="2"/>
              </a:rPr>
              <a:t> impossible de passer 8H par jour, 5 jours par semaine pendant 2 ans  fatigue répétabilité des tâches, rythme soutenu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Nous avons fait le choix de ne pas spécialiser les opérateurs, chaque personne de l’équipe est capable de réaliser toutes les opérations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Nous travaillerons en binômes pour minimiser les erreurs humaines  coût en main d’œuvre mais gain en qualité des activités (donc en temps)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½ journée en salle blanche et pas plus  rotation des équipes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Organisation qui ressemble au KAMBAN  les équipes connaissent les différentes activés a mener et peuvent décider des taches a réaliser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Parallélisation des tâches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04837-50A5-49E2-A8A1-37BF08F6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7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C29D4-9B6C-4FDA-BCC1-0D155F45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Etre</a:t>
            </a:r>
            <a:r>
              <a:rPr lang="fr-FR" dirty="0"/>
              <a:t> capable de réaliser toutes les tâches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07C06A-7713-438F-9DD9-5F0E6108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317446" cy="40233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Tout doit être décrit dans des procédures détaillées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Utilisation de tablettes: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Rappel des opérations (mini tuto)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 err="1"/>
              <a:t>Logbook</a:t>
            </a:r>
            <a:endParaRPr lang="fr-F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Enregistrements des données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Interaction avec la base de donnée production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Faciliter les décisions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Eviter les erreurs de saisie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Monitorer pour anticiper les problèmes et intervenir a temps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Préproduction essentielle </a:t>
            </a:r>
            <a:r>
              <a:rPr lang="fr-FR" dirty="0">
                <a:sym typeface="Wingdings" panose="05000000000000000000" pitchFamily="2" charset="2"/>
              </a:rPr>
              <a:t> toute l équipe participe a toutes les tâches  renforcement des procédures  ajout de contrôle qualité</a:t>
            </a:r>
            <a:endParaRPr lang="fr-FR" dirty="0"/>
          </a:p>
          <a:p>
            <a:pPr lvl="1">
              <a:buFont typeface="Wingdings" panose="05000000000000000000" pitchFamily="2" charset="2"/>
              <a:buChar char="q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C162C2-8105-4CBF-9321-60CF61BF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F62833-51FD-49C1-9D9B-098D8686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726" y="1845734"/>
            <a:ext cx="7777274" cy="2396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3D6F71-3737-4E25-A62C-65E6BFD4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496" y="4242002"/>
            <a:ext cx="2731967" cy="25051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24F0B6-A834-4334-A5D1-3173FEB53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172" y="3662610"/>
            <a:ext cx="4062564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5FD5C-254A-47BB-8407-03B135E1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Tous responsables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7B7488-692B-458C-93F6-53D7857E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Conserver un certain niveau de décision pour tous les opérateurs </a:t>
            </a:r>
            <a:r>
              <a:rPr lang="fr-FR" dirty="0">
                <a:sym typeface="Wingdings" panose="05000000000000000000" pitchFamily="2" charset="2"/>
              </a:rPr>
              <a:t> minimiser l’ennuis, chacun se sent impliqué  investissement dans les tâches a réaliser  On pari sur la qualité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Ceci vient de l’expérience vécue pendant la construction du tracker actuel il y a 20 ans  même les experts finissent par faire des erreurs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33DD43-D385-4624-8FCF-473FCC7C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251C26-8EA2-45F8-A396-B6B3DCD0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67" y="3276983"/>
            <a:ext cx="7543800" cy="318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85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92037-6042-477E-8973-8BA547A6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786B6-52FF-4D6B-9600-21BF694BB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La production dans le cluster parisien a déjà commencé et le processus est maintenant bien maitrisé </a:t>
            </a:r>
            <a:r>
              <a:rPr lang="fr-FR" dirty="0">
                <a:sym typeface="Wingdings" panose="05000000000000000000" pitchFamily="2" charset="2"/>
              </a:rPr>
              <a:t> quantité et qualité des modules produits en constante amélioration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La production dans le cluster ALPACA devrait commencer cet été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sym typeface="Wingdings" panose="05000000000000000000" pitchFamily="2" charset="2"/>
              </a:rPr>
              <a:t>Une vidéo pour vous donner un avant gout des activités au CPPM : </a:t>
            </a:r>
            <a:r>
              <a:rPr lang="fr-FR" dirty="0">
                <a:sym typeface="Wingdings" panose="05000000000000000000" pitchFamily="2" charset="2"/>
                <a:hlinkClick r:id="rId2"/>
              </a:rPr>
              <a:t>ICI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B886BC-9F07-432E-B8C9-B3C01AA3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17</a:t>
            </a:fld>
            <a:endParaRPr lang="fr-FR"/>
          </a:p>
        </p:txBody>
      </p:sp>
      <p:pic>
        <p:nvPicPr>
          <p:cNvPr id="1026" name="Picture 2" descr="870+ Starting Block Stock Illustrations, graphiques ...">
            <a:extLst>
              <a:ext uri="{FF2B5EF4-FFF2-40B4-BE49-F238E27FC236}">
                <a16:creationId xmlns:a16="http://schemas.microsoft.com/office/drawing/2014/main" id="{D4FD540E-34B6-41F9-B97F-DCFE5C59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442150"/>
            <a:ext cx="3456517" cy="27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C12195-2ACB-44D1-9C67-905C2D8C8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45" y="3479932"/>
            <a:ext cx="5714555" cy="25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7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1477E-6607-4D64-945C-8578F8AE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4C89CC-808C-4DBE-B62D-EAA06E68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DDA04C-02E5-4E7C-9B8E-19E373FE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00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3545D-A5CD-45DB-8673-27D2ED6F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 des difficultés pour prédire l’effets des radiations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E8927-88B4-47E3-9ACD-02FA698A5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3372393" cy="3004699"/>
          </a:xfrm>
        </p:spPr>
        <p:txBody>
          <a:bodyPr/>
          <a:lstStyle/>
          <a:p>
            <a:r>
              <a:rPr lang="fr-FR" dirty="0"/>
              <a:t>Le thermal </a:t>
            </a:r>
            <a:r>
              <a:rPr lang="fr-FR" dirty="0" err="1"/>
              <a:t>Runaway</a:t>
            </a:r>
            <a:endParaRPr lang="fr-FR" dirty="0"/>
          </a:p>
          <a:p>
            <a:r>
              <a:rPr lang="fr-FR" dirty="0"/>
              <a:t>Dans cette course à l’optimisation tout est étudié pour utiliser le minimum de matière </a:t>
            </a:r>
            <a:r>
              <a:rPr lang="fr-FR" dirty="0">
                <a:sym typeface="Wingdings" panose="05000000000000000000" pitchFamily="2" charset="2"/>
              </a:rPr>
              <a:t> y compris le liquide de refroidissement et la dimensions des tubes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8A92AC-C832-4DEA-A69D-6932C13E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2065867"/>
            <a:ext cx="5079957" cy="28055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EFB99A-AF95-4261-83AB-96E2754F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997" y="4614004"/>
            <a:ext cx="3965665" cy="212207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79578C-6EC6-4739-AAC6-268A9258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0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85B45F-5B55-4784-8999-3838DC27E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945085-5B6D-4FA9-806B-E322DBF3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4" y="120145"/>
            <a:ext cx="11756892" cy="661770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6B2E4A-D56C-4962-B317-BF41433A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473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0A297-70CC-4454-822E-0F6EB204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Thermal </a:t>
            </a:r>
            <a:r>
              <a:rPr lang="fr-FR" dirty="0" err="1"/>
              <a:t>Runaway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45E81-C2DE-4D92-B4BF-717F99A75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628" y="3194208"/>
            <a:ext cx="6142240" cy="2083042"/>
          </a:xfrm>
        </p:spPr>
        <p:txBody>
          <a:bodyPr/>
          <a:lstStyle/>
          <a:p>
            <a:r>
              <a:rPr lang="fr-FR" dirty="0"/>
              <a:t>Le TFM (Thermal Figure of </a:t>
            </a:r>
            <a:r>
              <a:rPr lang="fr-FR" dirty="0" err="1"/>
              <a:t>Merit</a:t>
            </a:r>
            <a:r>
              <a:rPr lang="fr-FR" dirty="0"/>
              <a:t> est une mesure des performances thermiques de nos structures </a:t>
            </a:r>
            <a:r>
              <a:rPr lang="fr-FR" dirty="0">
                <a:sym typeface="Wingdings" panose="05000000000000000000" pitchFamily="2" charset="2"/>
              </a:rPr>
              <a:t> QC que nous réaliserons pendant la production</a:t>
            </a:r>
          </a:p>
          <a:p>
            <a:r>
              <a:rPr lang="fr-FR" dirty="0">
                <a:sym typeface="Wingdings" panose="05000000000000000000" pitchFamily="2" charset="2"/>
              </a:rPr>
              <a:t>Le courant de fuite du </a:t>
            </a:r>
            <a:r>
              <a:rPr lang="fr-FR" dirty="0" err="1">
                <a:sym typeface="Wingdings" panose="05000000000000000000" pitchFamily="2" charset="2"/>
              </a:rPr>
              <a:t>sensor</a:t>
            </a:r>
            <a:r>
              <a:rPr lang="fr-FR" dirty="0">
                <a:sym typeface="Wingdings" panose="05000000000000000000" pitchFamily="2" charset="2"/>
              </a:rPr>
              <a:t> dépend de la température (Model prédictif de </a:t>
            </a:r>
            <a:r>
              <a:rPr lang="fr-FR" dirty="0" err="1">
                <a:sym typeface="Wingdings" panose="05000000000000000000" pitchFamily="2" charset="2"/>
              </a:rPr>
              <a:t>Hamburg</a:t>
            </a:r>
            <a:r>
              <a:rPr lang="fr-FR" dirty="0">
                <a:sym typeface="Wingdings" panose="05000000000000000000" pitchFamily="2" charset="2"/>
              </a:rPr>
              <a:t>)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0116C5-03D9-4D3C-8281-92ECA678C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054" y="156814"/>
            <a:ext cx="3448146" cy="31314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885EFE-CE8E-45C0-A0DB-03C227AA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50" y="1722528"/>
            <a:ext cx="3660961" cy="45258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F44C5D-1AF2-42D7-85F8-CADF4A0F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80" y="1009120"/>
            <a:ext cx="2095500" cy="657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4B4C6C-D4CC-4298-B714-F929A0D09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245" y="5331955"/>
            <a:ext cx="3381375" cy="6762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FC2ED1-75E9-43C2-BB3E-A5D615289191}"/>
              </a:ext>
            </a:extLst>
          </p:cNvPr>
          <p:cNvSpPr txBox="1"/>
          <p:nvPr/>
        </p:nvSpPr>
        <p:spPr>
          <a:xfrm>
            <a:off x="4915949" y="6231163"/>
            <a:ext cx="628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S’il n’y a pas de solutions à cette équation –&gt;Thermal </a:t>
            </a:r>
            <a:r>
              <a:rPr lang="fr-FR" dirty="0" err="1">
                <a:solidFill>
                  <a:srgbClr val="FF0000"/>
                </a:solidFill>
              </a:rPr>
              <a:t>Runaway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37743C22-B5F9-4C18-97BF-5B2CE031B48B}"/>
              </a:ext>
            </a:extLst>
          </p:cNvPr>
          <p:cNvSpPr/>
          <p:nvPr/>
        </p:nvSpPr>
        <p:spPr>
          <a:xfrm rot="5400000">
            <a:off x="7911159" y="5549538"/>
            <a:ext cx="470263" cy="1026793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Feu Chauffer Dessin Animé - GIF gratuit sur Pixabay - Pixabay">
            <a:extLst>
              <a:ext uri="{FF2B5EF4-FFF2-40B4-BE49-F238E27FC236}">
                <a16:creationId xmlns:a16="http://schemas.microsoft.com/office/drawing/2014/main" id="{4226AC86-D34E-41AD-AD8A-F1FDFFB06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06" y="4939880"/>
            <a:ext cx="3157057" cy="17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39FB395-AF8A-4F45-988D-26CBF50A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5F6ED1-DECE-4898-8A48-A30CFE600B74}"/>
              </a:ext>
            </a:extLst>
          </p:cNvPr>
          <p:cNvSpPr txBox="1"/>
          <p:nvPr/>
        </p:nvSpPr>
        <p:spPr>
          <a:xfrm>
            <a:off x="4962260" y="617609"/>
            <a:ext cx="628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Hamburg</a:t>
            </a:r>
            <a:r>
              <a:rPr lang="fr-FR" dirty="0"/>
              <a:t> model </a:t>
            </a:r>
            <a:r>
              <a:rPr lang="fr-FR" dirty="0" err="1"/>
              <a:t>prediction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659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9DA10-E3AA-4EF2-A710-859A2745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4A71F-C265-42B8-9905-79D4A6A6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73474-BB93-4DFF-9B5B-6160857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 descr="ATLAS ITk Pixel Overview">
            <a:extLst>
              <a:ext uri="{FF2B5EF4-FFF2-40B4-BE49-F238E27FC236}">
                <a16:creationId xmlns:a16="http://schemas.microsoft.com/office/drawing/2014/main" id="{4311493B-BE85-48B9-89C2-502CB224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" y="1674163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307C4-861C-46AF-91BE-DF0712F3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7" y="4332585"/>
            <a:ext cx="3394914" cy="2454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73950F-1C7B-4926-B1CE-019CC20A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12" y="4196579"/>
            <a:ext cx="1448721" cy="1021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BB4FCD-3706-4F9C-9E17-2DAE6EA56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272" y="2653395"/>
            <a:ext cx="2802633" cy="2911855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2AC0A85-9123-4216-9CD4-66CFDABF3FE7}"/>
              </a:ext>
            </a:extLst>
          </p:cNvPr>
          <p:cNvSpPr/>
          <p:nvPr/>
        </p:nvSpPr>
        <p:spPr>
          <a:xfrm rot="1043768">
            <a:off x="3824141" y="2776939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A3FC7D6-7408-4EBC-81E8-4B2EA9AD6619}"/>
              </a:ext>
            </a:extLst>
          </p:cNvPr>
          <p:cNvSpPr/>
          <p:nvPr/>
        </p:nvSpPr>
        <p:spPr>
          <a:xfrm rot="20547772">
            <a:off x="3824141" y="4821666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1B99C4-C4A9-4DF7-B1BB-419E44A02F28}"/>
              </a:ext>
            </a:extLst>
          </p:cNvPr>
          <p:cNvSpPr txBox="1"/>
          <p:nvPr/>
        </p:nvSpPr>
        <p:spPr>
          <a:xfrm rot="944053">
            <a:off x="4868154" y="254554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Sensor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026C0-1A9E-4B98-819D-17CFF968A0D0}"/>
              </a:ext>
            </a:extLst>
          </p:cNvPr>
          <p:cNvSpPr txBox="1"/>
          <p:nvPr/>
        </p:nvSpPr>
        <p:spPr>
          <a:xfrm rot="20633323">
            <a:off x="4513727" y="5230794"/>
            <a:ext cx="173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 Chip + </a:t>
            </a:r>
            <a:r>
              <a:rPr lang="fr-FR" dirty="0" err="1"/>
              <a:t>Bumps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2721DB-82F3-4ED0-9C9D-921B2C1937AE}"/>
              </a:ext>
            </a:extLst>
          </p:cNvPr>
          <p:cNvSpPr txBox="1"/>
          <p:nvPr/>
        </p:nvSpPr>
        <p:spPr>
          <a:xfrm>
            <a:off x="8155948" y="3921635"/>
            <a:ext cx="139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Bare</a:t>
            </a:r>
            <a:r>
              <a:rPr lang="fr-FR" dirty="0"/>
              <a:t> Module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00EFB0-C9B4-4409-9894-AF513377F74E}"/>
              </a:ext>
            </a:extLst>
          </p:cNvPr>
          <p:cNvSpPr txBox="1"/>
          <p:nvPr/>
        </p:nvSpPr>
        <p:spPr>
          <a:xfrm>
            <a:off x="4682617" y="3786158"/>
            <a:ext cx="26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Hybridisation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0974BE-EE61-4ED4-8BC7-DA4CEB476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268978" y="271716"/>
            <a:ext cx="3504488" cy="18703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2DA865-9C32-4629-BAB8-75146C684789}"/>
              </a:ext>
            </a:extLst>
          </p:cNvPr>
          <p:cNvSpPr/>
          <p:nvPr/>
        </p:nvSpPr>
        <p:spPr>
          <a:xfrm>
            <a:off x="8556771" y="2730213"/>
            <a:ext cx="570451" cy="288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961D6E-B9A0-4DCB-B86F-D8C2181639F9}"/>
              </a:ext>
            </a:extLst>
          </p:cNvPr>
          <p:cNvSpPr/>
          <p:nvPr/>
        </p:nvSpPr>
        <p:spPr>
          <a:xfrm>
            <a:off x="8271545" y="261360"/>
            <a:ext cx="3501921" cy="1880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82A4B94-277A-4156-9C84-3A046993C3AC}"/>
              </a:ext>
            </a:extLst>
          </p:cNvPr>
          <p:cNvCxnSpPr>
            <a:cxnSpLocks/>
          </p:cNvCxnSpPr>
          <p:nvPr/>
        </p:nvCxnSpPr>
        <p:spPr>
          <a:xfrm flipH="1" flipV="1">
            <a:off x="8268979" y="2142067"/>
            <a:ext cx="287792" cy="902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BA47FCA-BF5B-44CF-B31F-3E30CA828551}"/>
              </a:ext>
            </a:extLst>
          </p:cNvPr>
          <p:cNvCxnSpPr>
            <a:cxnSpLocks/>
          </p:cNvCxnSpPr>
          <p:nvPr/>
        </p:nvCxnSpPr>
        <p:spPr>
          <a:xfrm flipV="1">
            <a:off x="9127222" y="2142067"/>
            <a:ext cx="2646244" cy="87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0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D1C2C-FF53-4FA8-A88A-72F57A4E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071EF-264C-4D79-BE04-A7C04508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949F2B-717D-4872-8B1D-4E02CA29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B9FC8D-8ADF-4949-A805-522CDDE2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4" y="1694576"/>
            <a:ext cx="2422822" cy="24373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52533-B70A-46E3-ADB2-0A968827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0" y="4327758"/>
            <a:ext cx="2345970" cy="2437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C20F0-F22E-4050-8B99-F0CBFE07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09" y="1803633"/>
            <a:ext cx="2749565" cy="20237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92BD4A-400B-4351-B836-4321B5A14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118" y="4066043"/>
            <a:ext cx="2561689" cy="2630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FB80A-7E86-41FA-A798-A8257B81A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859" y="147024"/>
            <a:ext cx="4080496" cy="26303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78D838-EAA1-4366-9BD3-49896F5BDA0F}"/>
              </a:ext>
            </a:extLst>
          </p:cNvPr>
          <p:cNvSpPr/>
          <p:nvPr/>
        </p:nvSpPr>
        <p:spPr>
          <a:xfrm>
            <a:off x="6870583" y="6059487"/>
            <a:ext cx="276837" cy="188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9D6FC-6AE0-474F-B835-C1C7C915F2BB}"/>
              </a:ext>
            </a:extLst>
          </p:cNvPr>
          <p:cNvSpPr/>
          <p:nvPr/>
        </p:nvSpPr>
        <p:spPr>
          <a:xfrm>
            <a:off x="8012116" y="147024"/>
            <a:ext cx="4062892" cy="263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6F3654C-68D3-4E4B-A0D1-5E1220DBA6FE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6870583" y="2738396"/>
            <a:ext cx="1141533" cy="3415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2A3EA7F-E7BF-4D2E-8F02-0A8D671BCA76}"/>
              </a:ext>
            </a:extLst>
          </p:cNvPr>
          <p:cNvCxnSpPr>
            <a:cxnSpLocks/>
          </p:cNvCxnSpPr>
          <p:nvPr/>
        </p:nvCxnSpPr>
        <p:spPr>
          <a:xfrm flipV="1">
            <a:off x="7147420" y="2777329"/>
            <a:ext cx="4924935" cy="34710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44C510EE-6CAB-4A08-B82F-26C05E02E9F6}"/>
              </a:ext>
            </a:extLst>
          </p:cNvPr>
          <p:cNvSpPr/>
          <p:nvPr/>
        </p:nvSpPr>
        <p:spPr>
          <a:xfrm rot="1043768">
            <a:off x="2786999" y="3339083"/>
            <a:ext cx="2475421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6495C6F-1668-4346-A4FF-9E46E090A129}"/>
              </a:ext>
            </a:extLst>
          </p:cNvPr>
          <p:cNvSpPr/>
          <p:nvPr/>
        </p:nvSpPr>
        <p:spPr>
          <a:xfrm rot="20547772">
            <a:off x="2721045" y="4488253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D36018E-25C7-4A1A-953D-3865C194DC6E}"/>
              </a:ext>
            </a:extLst>
          </p:cNvPr>
          <p:cNvSpPr txBox="1"/>
          <p:nvPr/>
        </p:nvSpPr>
        <p:spPr>
          <a:xfrm>
            <a:off x="2828292" y="2273836"/>
            <a:ext cx="2406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Flex </a:t>
            </a:r>
            <a:r>
              <a:rPr lang="fr-FR" sz="2800" dirty="0" err="1">
                <a:solidFill>
                  <a:srgbClr val="FFFF00"/>
                </a:solidFill>
              </a:rPr>
              <a:t>Gluing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</a:p>
          <a:p>
            <a:r>
              <a:rPr lang="fr-FR" sz="2800" dirty="0">
                <a:solidFill>
                  <a:srgbClr val="FFFF00"/>
                </a:solidFill>
              </a:rPr>
              <a:t>&amp;Wire bonding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E8199CC-769F-40DE-B576-8C2B4171A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1587" y="3397341"/>
            <a:ext cx="2097137" cy="12988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59C338-996B-4BD1-9853-281A603CC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307" y="4824258"/>
            <a:ext cx="2383563" cy="1872090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C1AE8F5-7161-4DEF-8B2C-D960403107AA}"/>
              </a:ext>
            </a:extLst>
          </p:cNvPr>
          <p:cNvSpPr/>
          <p:nvPr/>
        </p:nvSpPr>
        <p:spPr>
          <a:xfrm rot="1043768">
            <a:off x="7834675" y="4154691"/>
            <a:ext cx="1954168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14172F-5639-4B60-9858-6150A659C253}"/>
              </a:ext>
            </a:extLst>
          </p:cNvPr>
          <p:cNvSpPr txBox="1"/>
          <p:nvPr/>
        </p:nvSpPr>
        <p:spPr>
          <a:xfrm rot="1072197">
            <a:off x="7745726" y="3779333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WB Protection</a:t>
            </a:r>
          </a:p>
        </p:txBody>
      </p:sp>
    </p:spTree>
    <p:extLst>
      <p:ext uri="{BB962C8B-B14F-4D97-AF65-F5344CB8AC3E}">
        <p14:creationId xmlns:p14="http://schemas.microsoft.com/office/powerpoint/2010/main" val="43252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8B6F38-35FF-4071-9B01-F781C11E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729341"/>
            <a:ext cx="1736819" cy="18630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047BFE-8A99-4DE5-9579-12082ED2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64" y="3270379"/>
            <a:ext cx="2311310" cy="2130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B0CB4F-E3CB-41B1-9DBD-7558CE78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97" y="733194"/>
            <a:ext cx="1682188" cy="1682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221F55-1875-434C-9AA5-FBF9A795B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542" y="1660848"/>
            <a:ext cx="3820971" cy="28271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0002EE-DF79-4E74-8E8F-B0FFD173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293" y="3564294"/>
            <a:ext cx="3307906" cy="307813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EFF7B16-2972-4B4E-9B5D-3FF427DBAABC}"/>
              </a:ext>
            </a:extLst>
          </p:cNvPr>
          <p:cNvSpPr/>
          <p:nvPr/>
        </p:nvSpPr>
        <p:spPr>
          <a:xfrm>
            <a:off x="4063331" y="2871710"/>
            <a:ext cx="2530856" cy="56487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8D6B6032-210B-4332-9F9B-356DEF5B848E}"/>
              </a:ext>
            </a:extLst>
          </p:cNvPr>
          <p:cNvSpPr/>
          <p:nvPr/>
        </p:nvSpPr>
        <p:spPr>
          <a:xfrm>
            <a:off x="2817674" y="1660848"/>
            <a:ext cx="742276" cy="3131286"/>
          </a:xfrm>
          <a:prstGeom prst="rightBrac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45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7606B-37E9-4277-9697-09430778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DB760-9EA1-46B4-B23B-0D404FCE9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939B2-8146-4AC7-AC87-8B4A7FF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04F2E-FB32-4D7F-A62B-15DBDE33C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58" y="4278859"/>
            <a:ext cx="10223241" cy="23476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BAEF6C-64C4-4B52-BAAB-847757FF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477635"/>
            <a:ext cx="3770085" cy="27250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359BFD-B579-46AA-B2AC-154CFEC5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87" y="920642"/>
            <a:ext cx="3830652" cy="31257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D9A0CC-D405-4513-B30E-13F94DBB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96" y="1957533"/>
            <a:ext cx="5769243" cy="20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3860C-7B64-4661-9A93-3ADD8912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5B3473-B521-41DC-9C19-2848EEEF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D7BECB-8715-4929-842B-6B0219B1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659" y="124246"/>
            <a:ext cx="5418851" cy="28308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11CEAD-9A3C-485E-B94C-CDF6A9CE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79" y="5003372"/>
            <a:ext cx="4734109" cy="1730381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542C224-CA8D-4F38-AE67-922694A5B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2B0E72-2D05-4EB8-A8FC-9C8E226A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37" y="5022192"/>
            <a:ext cx="2701138" cy="17115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DF8A18-AE9F-45D5-8A1B-01B2608D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18" y="2996415"/>
            <a:ext cx="10496939" cy="19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1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A6A236B-7E59-4160-AE95-11A8EFFC1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4"/>
            <a:ext cx="12192000" cy="68499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E709ED-A734-4867-AFF8-118046D6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65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2272C-7763-4E51-9A82-67DB2FEE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outer</a:t>
            </a:r>
            <a:r>
              <a:rPr lang="fr-FR" dirty="0"/>
              <a:t> Barrel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60F2B2-263C-44CA-A43F-A7A137BF2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527" y="184557"/>
            <a:ext cx="6254471" cy="28970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2220E9-D51A-4551-ABE5-E8E10C8B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2793534"/>
            <a:ext cx="4953173" cy="2413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1CD26C-5632-4CEC-B07F-78B0617B4ED0}"/>
              </a:ext>
            </a:extLst>
          </p:cNvPr>
          <p:cNvSpPr/>
          <p:nvPr/>
        </p:nvSpPr>
        <p:spPr>
          <a:xfrm>
            <a:off x="6904139" y="988906"/>
            <a:ext cx="780177" cy="22749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2170A-0E04-4E64-BBB7-9833E98114A3}"/>
              </a:ext>
            </a:extLst>
          </p:cNvPr>
          <p:cNvSpPr/>
          <p:nvPr/>
        </p:nvSpPr>
        <p:spPr>
          <a:xfrm>
            <a:off x="1036320" y="2571410"/>
            <a:ext cx="4953173" cy="274721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549040E-AA2A-4714-8DC2-6573C16816FD}"/>
              </a:ext>
            </a:extLst>
          </p:cNvPr>
          <p:cNvCxnSpPr/>
          <p:nvPr/>
        </p:nvCxnSpPr>
        <p:spPr>
          <a:xfrm flipH="1">
            <a:off x="5134062" y="1216405"/>
            <a:ext cx="1770077" cy="13550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8CAFC5C-8EB4-4CC8-B0EF-F64784693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34" y="3498392"/>
            <a:ext cx="3824846" cy="27472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D4A377-5F38-43D9-86DB-6BC806BE5518}"/>
              </a:ext>
            </a:extLst>
          </p:cNvPr>
          <p:cNvSpPr/>
          <p:nvPr/>
        </p:nvSpPr>
        <p:spPr>
          <a:xfrm>
            <a:off x="6937695" y="1597695"/>
            <a:ext cx="1635854" cy="32791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EB61E71-4443-4DE1-8D82-BA5514FBC598}"/>
              </a:ext>
            </a:extLst>
          </p:cNvPr>
          <p:cNvCxnSpPr>
            <a:cxnSpLocks/>
          </p:cNvCxnSpPr>
          <p:nvPr/>
        </p:nvCxnSpPr>
        <p:spPr>
          <a:xfrm>
            <a:off x="7056539" y="1925614"/>
            <a:ext cx="1147894" cy="18507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9F6D97E7-49A2-4EE3-8CBF-743DE41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19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7A4FF-F79C-4B74-948E-3D491C07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Module </a:t>
            </a:r>
            <a:r>
              <a:rPr lang="fr-FR" dirty="0" err="1"/>
              <a:t>assembly</a:t>
            </a:r>
            <a:r>
              <a:rPr lang="fr-FR" dirty="0"/>
              <a:t> sites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B8BEAB-01E7-4F5A-B6A8-E4EC3936E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7" y="1845734"/>
            <a:ext cx="271803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Deux Clusters Français sont impliqués dans la construction de l’</a:t>
            </a:r>
            <a:r>
              <a:rPr lang="fr-FR" dirty="0" err="1"/>
              <a:t>outer</a:t>
            </a:r>
            <a:r>
              <a:rPr lang="fr-FR" dirty="0"/>
              <a:t> Barrel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Un Cluster Parisien chargé d’assembler les modules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4C46ED-4509-4D99-98C0-69550A16D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92" y="2103462"/>
            <a:ext cx="8691708" cy="415136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C3DF1B-9800-40E6-9CC7-5A384A3D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60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555A12-BA88-47A6-9D73-29FC0706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loading</a:t>
            </a:r>
            <a:r>
              <a:rPr lang="fr-FR" dirty="0"/>
              <a:t> and </a:t>
            </a:r>
            <a:r>
              <a:rPr lang="fr-FR" dirty="0" err="1"/>
              <a:t>integration</a:t>
            </a:r>
            <a:r>
              <a:rPr lang="fr-FR" dirty="0"/>
              <a:t> sites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DDF8CF-78F4-432E-90A4-BD7832D7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4" y="2021903"/>
            <a:ext cx="3147549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 Un cluster  ALPACA (LAPP, LPSC, CPPM), chargé de coller les modules sur des supports mécaniques (cellules) et d’intégrer les cellules sur les structures porteuses du détecteur (longeron ou </a:t>
            </a:r>
            <a:r>
              <a:rPr lang="fr-FR" dirty="0" err="1"/>
              <a:t>half</a:t>
            </a:r>
            <a:r>
              <a:rPr lang="fr-FR" dirty="0"/>
              <a:t> rings)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Modules collés sur des cellules qui peuvent être montées indifféremment sur un longeron ou un </a:t>
            </a:r>
            <a:r>
              <a:rPr lang="fr-FR" dirty="0" err="1"/>
              <a:t>half</a:t>
            </a:r>
            <a:r>
              <a:rPr lang="fr-FR" dirty="0"/>
              <a:t> ring </a:t>
            </a:r>
            <a:r>
              <a:rPr lang="fr-FR" dirty="0">
                <a:sym typeface="Wingdings" panose="05000000000000000000" pitchFamily="2" charset="2"/>
              </a:rPr>
              <a:t> choix de la réparabilité et de la flexibilité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D0CF65-C61E-4BDA-9E45-CFF6ED9D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383DD6-3AA1-45FA-A668-96F8D7786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871" y="2526671"/>
            <a:ext cx="8886738" cy="30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AF5BA-9F98-4282-AE88-EDA4CC04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Integration</a:t>
            </a:r>
            <a:r>
              <a:rPr lang="fr-FR" dirty="0"/>
              <a:t> des modules ITK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F3F724-2319-45D2-8265-BE3CCEFB4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632401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Nous comptons plus de 1000 opérations nécessaires de la réception des modules nus jusqu’à l’intégration de ceux-ci sur les structures porteuses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Nos laboratoires sont plus souvent habitués a fabriquer des prototypes que d’assurer des production en série pendant deux 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Tous les objets que nous manipulons sont à la frontière du réalisable </a:t>
            </a:r>
            <a:r>
              <a:rPr lang="fr-FR" dirty="0">
                <a:sym typeface="Wingdings" panose="05000000000000000000" pitchFamily="2" charset="2"/>
              </a:rPr>
              <a:t> Fragilité, variabilité des performances, difficultés a maintenir une qualité constante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FE3E24-F6E4-484D-B32B-BD700F23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F38CD-3B77-41C8-950B-5551CD233D3C}" type="slidenum">
              <a:rPr lang="fr-FR" smtClean="0"/>
              <a:t>7</a:t>
            </a:fld>
            <a:endParaRPr lang="fr-FR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13E55B35-9EFC-42D9-81AA-3CAE6E9497F9}"/>
              </a:ext>
            </a:extLst>
          </p:cNvPr>
          <p:cNvSpPr/>
          <p:nvPr/>
        </p:nvSpPr>
        <p:spPr>
          <a:xfrm>
            <a:off x="5729681" y="1954635"/>
            <a:ext cx="478172" cy="39144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B48BFD6-1102-43F6-BB12-176F97D26D22}"/>
              </a:ext>
            </a:extLst>
          </p:cNvPr>
          <p:cNvSpPr txBox="1">
            <a:spLocks/>
          </p:cNvSpPr>
          <p:nvPr/>
        </p:nvSpPr>
        <p:spPr>
          <a:xfrm>
            <a:off x="6580082" y="2808712"/>
            <a:ext cx="4632401" cy="22063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Flexibilité et réactivité de nos processus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Documentation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Traçabilité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Coordination et partage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Préproduction </a:t>
            </a:r>
            <a:r>
              <a:rPr lang="fr-FR" dirty="0">
                <a:sym typeface="Wingdings" panose="05000000000000000000" pitchFamily="2" charset="2"/>
              </a:rPr>
              <a:t> Production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065519-2590-4A75-9616-84ED8659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955" y="-16178"/>
            <a:ext cx="2674253" cy="27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0F0DA-4898-46CC-90EC-311D644C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de la production d’ITK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56D8B6-B0C7-4451-B238-F6A73D58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oom de diapositive 5">
                <a:extLst>
                  <a:ext uri="{FF2B5EF4-FFF2-40B4-BE49-F238E27FC236}">
                    <a16:creationId xmlns:a16="http://schemas.microsoft.com/office/drawing/2014/main" id="{6D2D97B2-2A8C-4DBB-9383-F9C6446FB48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84781" y="2715318"/>
              <a:ext cx="1639582" cy="922265"/>
            </p:xfrm>
            <a:graphic>
              <a:graphicData uri="http://schemas.microsoft.com/office/powerpoint/2016/slidezoom">
                <pslz:sldZm>
                  <pslz:sldZmObj sldId="279" cId="1577106293">
                    <pslz:zmPr id="{B5DDD0E7-28B7-405B-B241-5059D26CD62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9582" cy="9222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oom de diapositive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D2D97B2-2A8C-4DBB-9383-F9C6446FB4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781" y="2715318"/>
                <a:ext cx="1639582" cy="9222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8F02F66A-377E-4D66-B380-A4CD3FAF328E}"/>
              </a:ext>
            </a:extLst>
          </p:cNvPr>
          <p:cNvSpPr txBox="1"/>
          <p:nvPr/>
        </p:nvSpPr>
        <p:spPr>
          <a:xfrm>
            <a:off x="377505" y="2269786"/>
            <a:ext cx="247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Bare</a:t>
            </a:r>
            <a:r>
              <a:rPr lang="fr-FR" dirty="0"/>
              <a:t> module production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7C7E147-67FB-4CA5-B585-769D73577406}"/>
              </a:ext>
            </a:extLst>
          </p:cNvPr>
          <p:cNvSpPr/>
          <p:nvPr/>
        </p:nvSpPr>
        <p:spPr>
          <a:xfrm>
            <a:off x="2476026" y="2882885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Zoom de diapositive 9">
                <a:extLst>
                  <a:ext uri="{FF2B5EF4-FFF2-40B4-BE49-F238E27FC236}">
                    <a16:creationId xmlns:a16="http://schemas.microsoft.com/office/drawing/2014/main" id="{891AD2D4-A7CD-49DA-B152-94AC351B378F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374309" y="2731759"/>
              <a:ext cx="1770077" cy="995668"/>
            </p:xfrm>
            <a:graphic>
              <a:graphicData uri="http://schemas.microsoft.com/office/powerpoint/2016/slidezoom">
                <pslz:sldZm>
                  <pslz:sldZmObj sldId="280" cId="432527596">
                    <pslz:zmPr id="{DCBC871D-68BB-4CBA-AA4F-1F26621785C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70077" cy="9956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Zoom de diapositive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1AD2D4-A7CD-49DA-B152-94AC351B37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4309" y="2731759"/>
                <a:ext cx="1770077" cy="9956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4FD2FF13-76D9-43F1-B44E-257A85C2E6CE}"/>
              </a:ext>
            </a:extLst>
          </p:cNvPr>
          <p:cNvSpPr txBox="1"/>
          <p:nvPr/>
        </p:nvSpPr>
        <p:spPr>
          <a:xfrm>
            <a:off x="3284581" y="2274544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Module </a:t>
            </a:r>
            <a:r>
              <a:rPr lang="fr-FR" dirty="0" err="1"/>
              <a:t>Assembly</a:t>
            </a:r>
            <a:endParaRPr lang="fr-FR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968C69DB-4D6B-4D26-9E19-2B75856AFC4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096000" y="2677065"/>
              <a:ext cx="1964538" cy="1105053"/>
            </p:xfrm>
            <a:graphic>
              <a:graphicData uri="http://schemas.microsoft.com/office/powerpoint/2016/slidezoom">
                <pslz:sldZm>
                  <pslz:sldZmObj sldId="281" cId="2000453542">
                    <pslz:zmPr id="{4008594A-C035-4C5E-891E-B6F678553276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4538" cy="11050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68C69DB-4D6B-4D26-9E19-2B75856AF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6000" y="2677065"/>
                <a:ext cx="1964538" cy="11050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E061A7A-507F-4BA1-8713-0880E7104A32}"/>
              </a:ext>
            </a:extLst>
          </p:cNvPr>
          <p:cNvSpPr/>
          <p:nvPr/>
        </p:nvSpPr>
        <p:spPr>
          <a:xfrm>
            <a:off x="5296049" y="2950181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0B6DC6-5DF5-423A-9F81-A14D07A6F8B3}"/>
              </a:ext>
            </a:extLst>
          </p:cNvPr>
          <p:cNvSpPr txBox="1"/>
          <p:nvPr/>
        </p:nvSpPr>
        <p:spPr>
          <a:xfrm>
            <a:off x="9133873" y="2236211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Zoom de diapositive 17">
                <a:extLst>
                  <a:ext uri="{FF2B5EF4-FFF2-40B4-BE49-F238E27FC236}">
                    <a16:creationId xmlns:a16="http://schemas.microsoft.com/office/drawing/2014/main" id="{34BF7B09-6672-4EB9-B492-DA20C4BEA5B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877202" y="2630743"/>
              <a:ext cx="2129235" cy="1197695"/>
            </p:xfrm>
            <a:graphic>
              <a:graphicData uri="http://schemas.microsoft.com/office/powerpoint/2016/slidezoom">
                <pslz:sldZm>
                  <pslz:sldZmObj sldId="284" cId="1958800406">
                    <pslz:zmPr id="{2D42B93B-511F-4F6A-82A5-D1E961B9D16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9235" cy="11976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Zoom de diapositive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4BF7B09-6672-4EB9-B492-DA20C4BEA5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77202" y="2630743"/>
                <a:ext cx="2129235" cy="119769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6CA9C833-05EA-4F3F-852C-282DCB7032AD}"/>
              </a:ext>
            </a:extLst>
          </p:cNvPr>
          <p:cNvSpPr txBox="1"/>
          <p:nvPr/>
        </p:nvSpPr>
        <p:spPr>
          <a:xfrm>
            <a:off x="6419274" y="228971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Loading</a:t>
            </a:r>
            <a:endParaRPr lang="fr-FR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204DB753-1E09-4DBD-AD4D-1C49EB23DE10}"/>
              </a:ext>
            </a:extLst>
          </p:cNvPr>
          <p:cNvSpPr/>
          <p:nvPr/>
        </p:nvSpPr>
        <p:spPr>
          <a:xfrm>
            <a:off x="8130582" y="2964177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Zoom de diapositive 21">
                <a:extLst>
                  <a:ext uri="{FF2B5EF4-FFF2-40B4-BE49-F238E27FC236}">
                    <a16:creationId xmlns:a16="http://schemas.microsoft.com/office/drawing/2014/main" id="{7F3479BE-D381-4862-B5E6-A26E5CE9B7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042669" y="5000847"/>
              <a:ext cx="2385527" cy="1341859"/>
            </p:xfrm>
            <a:graphic>
              <a:graphicData uri="http://schemas.microsoft.com/office/powerpoint/2016/slidezoom">
                <pslz:sldZm>
                  <pslz:sldZmObj sldId="285" cId="840315830">
                    <pslz:zmPr id="{6F2E8787-3205-4C9F-BFAB-29EFC0905952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85527" cy="13418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Zoom de diapositive 2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F3479BE-D381-4862-B5E6-A26E5CE9B7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42669" y="5000847"/>
                <a:ext cx="2385527" cy="134185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7E0260D-E4FD-4D98-8F7F-86E72E27BDA5}"/>
              </a:ext>
            </a:extLst>
          </p:cNvPr>
          <p:cNvSpPr/>
          <p:nvPr/>
        </p:nvSpPr>
        <p:spPr>
          <a:xfrm rot="5400000">
            <a:off x="6791043" y="4013711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5DC0DB7-F74B-4765-8D3D-DB831CC7D055}"/>
              </a:ext>
            </a:extLst>
          </p:cNvPr>
          <p:cNvSpPr/>
          <p:nvPr/>
        </p:nvSpPr>
        <p:spPr>
          <a:xfrm rot="8370707">
            <a:off x="8152566" y="4013709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D79D38EB-5457-47DB-9FF2-1D415F6DCA0D}"/>
              </a:ext>
            </a:extLst>
          </p:cNvPr>
          <p:cNvSpPr/>
          <p:nvPr/>
        </p:nvSpPr>
        <p:spPr>
          <a:xfrm rot="2912503">
            <a:off x="5212799" y="4047958"/>
            <a:ext cx="746620" cy="558823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58DFF5D-536C-4C01-8293-0A58DD09CF99}"/>
              </a:ext>
            </a:extLst>
          </p:cNvPr>
          <p:cNvSpPr txBox="1"/>
          <p:nvPr/>
        </p:nvSpPr>
        <p:spPr>
          <a:xfrm>
            <a:off x="6744526" y="4648974"/>
            <a:ext cx="8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Testing</a:t>
            </a:r>
            <a:endParaRPr lang="fr-FR" dirty="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8109A287-58AA-4964-9D03-971568A595F7}"/>
              </a:ext>
            </a:extLst>
          </p:cNvPr>
          <p:cNvSpPr/>
          <p:nvPr/>
        </p:nvSpPr>
        <p:spPr>
          <a:xfrm rot="19000173">
            <a:off x="10061792" y="1226938"/>
            <a:ext cx="2139151" cy="53257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B17EA52-2F77-463D-8036-C5E7CEBA2BD8}"/>
              </a:ext>
            </a:extLst>
          </p:cNvPr>
          <p:cNvSpPr txBox="1"/>
          <p:nvPr/>
        </p:nvSpPr>
        <p:spPr>
          <a:xfrm rot="19005664">
            <a:off x="9495516" y="1030477"/>
            <a:ext cx="264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Integration</a:t>
            </a:r>
            <a:r>
              <a:rPr lang="fr-FR" dirty="0"/>
              <a:t> finale au CERN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C2F8F1-B32F-4BAC-AFDC-78AE505D7DF0}"/>
              </a:ext>
            </a:extLst>
          </p:cNvPr>
          <p:cNvSpPr txBox="1"/>
          <p:nvPr/>
        </p:nvSpPr>
        <p:spPr>
          <a:xfrm>
            <a:off x="3202516" y="5376671"/>
            <a:ext cx="1084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CERN,</a:t>
            </a:r>
          </a:p>
          <a:p>
            <a:r>
              <a:rPr lang="fr-FR" dirty="0"/>
              <a:t>Germany,</a:t>
            </a:r>
          </a:p>
          <a:p>
            <a:r>
              <a:rPr lang="fr-FR" dirty="0"/>
              <a:t>France,</a:t>
            </a:r>
          </a:p>
          <a:p>
            <a:r>
              <a:rPr lang="fr-FR" dirty="0"/>
              <a:t>Japan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3CF48-56A0-4AE5-A02D-7ECA352A609F}"/>
              </a:ext>
            </a:extLst>
          </p:cNvPr>
          <p:cNvSpPr/>
          <p:nvPr/>
        </p:nvSpPr>
        <p:spPr>
          <a:xfrm>
            <a:off x="3222646" y="1854437"/>
            <a:ext cx="8143767" cy="4760008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05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9DA10-E3AA-4EF2-A710-859A2745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4A71F-C265-42B8-9905-79D4A6A6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73474-BB93-4DFF-9B5B-6160857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ATLAS ITk Pixel Overview">
            <a:extLst>
              <a:ext uri="{FF2B5EF4-FFF2-40B4-BE49-F238E27FC236}">
                <a16:creationId xmlns:a16="http://schemas.microsoft.com/office/drawing/2014/main" id="{4311493B-BE85-48B9-89C2-502CB224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" y="1674163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307C4-861C-46AF-91BE-DF0712F3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7" y="4332585"/>
            <a:ext cx="3394914" cy="2454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73950F-1C7B-4926-B1CE-019CC20A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12" y="4196579"/>
            <a:ext cx="1448721" cy="1021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BB4FCD-3706-4F9C-9E17-2DAE6EA56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272" y="2653395"/>
            <a:ext cx="2802633" cy="2911855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2AC0A85-9123-4216-9CD4-66CFDABF3FE7}"/>
              </a:ext>
            </a:extLst>
          </p:cNvPr>
          <p:cNvSpPr/>
          <p:nvPr/>
        </p:nvSpPr>
        <p:spPr>
          <a:xfrm rot="1043768">
            <a:off x="3824141" y="2776939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A3FC7D6-7408-4EBC-81E8-4B2EA9AD6619}"/>
              </a:ext>
            </a:extLst>
          </p:cNvPr>
          <p:cNvSpPr/>
          <p:nvPr/>
        </p:nvSpPr>
        <p:spPr>
          <a:xfrm rot="20547772">
            <a:off x="3824141" y="4821666"/>
            <a:ext cx="2907483" cy="58803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1B99C4-C4A9-4DF7-B1BB-419E44A02F28}"/>
              </a:ext>
            </a:extLst>
          </p:cNvPr>
          <p:cNvSpPr txBox="1"/>
          <p:nvPr/>
        </p:nvSpPr>
        <p:spPr>
          <a:xfrm rot="944053">
            <a:off x="4868154" y="254554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Sensor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026C0-1A9E-4B98-819D-17CFF968A0D0}"/>
              </a:ext>
            </a:extLst>
          </p:cNvPr>
          <p:cNvSpPr txBox="1"/>
          <p:nvPr/>
        </p:nvSpPr>
        <p:spPr>
          <a:xfrm rot="20633323">
            <a:off x="4513727" y="5230794"/>
            <a:ext cx="173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 Chip + </a:t>
            </a:r>
            <a:r>
              <a:rPr lang="fr-FR" dirty="0" err="1"/>
              <a:t>Bumps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2721DB-82F3-4ED0-9C9D-921B2C1937AE}"/>
              </a:ext>
            </a:extLst>
          </p:cNvPr>
          <p:cNvSpPr txBox="1"/>
          <p:nvPr/>
        </p:nvSpPr>
        <p:spPr>
          <a:xfrm>
            <a:off x="8155948" y="3921635"/>
            <a:ext cx="139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Bare</a:t>
            </a:r>
            <a:r>
              <a:rPr lang="fr-FR" dirty="0"/>
              <a:t> Module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00EFB0-C9B4-4409-9894-AF513377F74E}"/>
              </a:ext>
            </a:extLst>
          </p:cNvPr>
          <p:cNvSpPr txBox="1"/>
          <p:nvPr/>
        </p:nvSpPr>
        <p:spPr>
          <a:xfrm>
            <a:off x="4682617" y="3786158"/>
            <a:ext cx="26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Hybridisation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10974BE-EE61-4ED4-8BC7-DA4CEB476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268978" y="271716"/>
            <a:ext cx="3504488" cy="18703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2DA865-9C32-4629-BAB8-75146C684789}"/>
              </a:ext>
            </a:extLst>
          </p:cNvPr>
          <p:cNvSpPr/>
          <p:nvPr/>
        </p:nvSpPr>
        <p:spPr>
          <a:xfrm>
            <a:off x="8556771" y="2730213"/>
            <a:ext cx="570451" cy="288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961D6E-B9A0-4DCB-B86F-D8C2181639F9}"/>
              </a:ext>
            </a:extLst>
          </p:cNvPr>
          <p:cNvSpPr/>
          <p:nvPr/>
        </p:nvSpPr>
        <p:spPr>
          <a:xfrm>
            <a:off x="8271545" y="261360"/>
            <a:ext cx="3501921" cy="1880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82A4B94-277A-4156-9C84-3A046993C3AC}"/>
              </a:ext>
            </a:extLst>
          </p:cNvPr>
          <p:cNvCxnSpPr>
            <a:cxnSpLocks/>
          </p:cNvCxnSpPr>
          <p:nvPr/>
        </p:nvCxnSpPr>
        <p:spPr>
          <a:xfrm flipH="1" flipV="1">
            <a:off x="8268979" y="2142067"/>
            <a:ext cx="287792" cy="9025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BA47FCA-BF5B-44CF-B31F-3E30CA828551}"/>
              </a:ext>
            </a:extLst>
          </p:cNvPr>
          <p:cNvCxnSpPr>
            <a:cxnSpLocks/>
          </p:cNvCxnSpPr>
          <p:nvPr/>
        </p:nvCxnSpPr>
        <p:spPr>
          <a:xfrm flipV="1">
            <a:off x="9127222" y="2142067"/>
            <a:ext cx="2646244" cy="87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0629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146</TotalTime>
  <Words>662</Words>
  <Application>Microsoft Office PowerPoint</Application>
  <PresentationFormat>Grand écran</PresentationFormat>
  <Paragraphs>91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Rétrospective</vt:lpstr>
      <vt:lpstr>Integration des modules pour ATLAS-ITK</vt:lpstr>
      <vt:lpstr>Présentation PowerPoint</vt:lpstr>
      <vt:lpstr>Présentation PowerPoint</vt:lpstr>
      <vt:lpstr>L’outer Barrel</vt:lpstr>
      <vt:lpstr>Module assembly sites</vt:lpstr>
      <vt:lpstr>Cell loading and integration sites</vt:lpstr>
      <vt:lpstr>Integration des modules ITK</vt:lpstr>
      <vt:lpstr>Déroulement de la production d’ITK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d’organisation</vt:lpstr>
      <vt:lpstr>Etre capable de réaliser toutes les tâches</vt:lpstr>
      <vt:lpstr>Tous responsables</vt:lpstr>
      <vt:lpstr>Conclusion</vt:lpstr>
      <vt:lpstr>Backup</vt:lpstr>
      <vt:lpstr>Quelques exemples des difficultés pour prédire l’effets des radiations</vt:lpstr>
      <vt:lpstr>Thermal Runaway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des modules pour ATLAS-ITK</dc:title>
  <dc:creator>Eric Vigeolas</dc:creator>
  <cp:lastModifiedBy>Eric Vigeolas</cp:lastModifiedBy>
  <cp:revision>14</cp:revision>
  <dcterms:created xsi:type="dcterms:W3CDTF">2026-06-11T06:39:53Z</dcterms:created>
  <dcterms:modified xsi:type="dcterms:W3CDTF">2026-06-11T09:06:12Z</dcterms:modified>
</cp:coreProperties>
</file>