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2" r:id="rId2"/>
  </p:sldMasterIdLst>
  <p:sldIdLst>
    <p:sldId id="263" r:id="rId3"/>
    <p:sldId id="264" r:id="rId4"/>
    <p:sldId id="2157" r:id="rId5"/>
    <p:sldId id="2142" r:id="rId6"/>
    <p:sldId id="2143" r:id="rId7"/>
    <p:sldId id="2144" r:id="rId8"/>
    <p:sldId id="2161" r:id="rId9"/>
    <p:sldId id="2159" r:id="rId10"/>
    <p:sldId id="2147" r:id="rId11"/>
    <p:sldId id="2148" r:id="rId12"/>
    <p:sldId id="2156" r:id="rId13"/>
    <p:sldId id="2149" r:id="rId14"/>
    <p:sldId id="2150" r:id="rId15"/>
    <p:sldId id="2151" r:id="rId16"/>
    <p:sldId id="2155" r:id="rId17"/>
    <p:sldId id="2158" r:id="rId18"/>
    <p:sldId id="2153" r:id="rId19"/>
    <p:sldId id="2154" r:id="rId20"/>
    <p:sldId id="2160" r:id="rId21"/>
    <p:sldId id="2075" r:id="rId22"/>
  </p:sldIdLst>
  <p:sldSz cx="15125700" cy="10693400"/>
  <p:notesSz cx="15125700" cy="10693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>
      <p:cViewPr varScale="1">
        <p:scale>
          <a:sx n="49" d="100"/>
          <a:sy n="49" d="100"/>
        </p:scale>
        <p:origin x="948" y="51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783100-1ECE-47B6-B76E-0B8CB6E997F2}" type="doc">
      <dgm:prSet loTypeId="urn:microsoft.com/office/officeart/2005/8/layout/hChevron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53ECE944-5392-47A5-A1B2-BE0914A11DDB}">
      <dgm:prSet phldrT="[Texte]"/>
      <dgm:spPr/>
      <dgm:t>
        <a:bodyPr/>
        <a:lstStyle/>
        <a:p>
          <a:r>
            <a:rPr lang="fr-FR" dirty="0"/>
            <a:t>2023</a:t>
          </a:r>
        </a:p>
      </dgm:t>
    </dgm:pt>
    <dgm:pt modelId="{A5D2E1F3-9D0B-4248-BE2C-C65A664B5FBC}" type="parTrans" cxnId="{BC5A1193-F600-47DD-B355-419A4638FE01}">
      <dgm:prSet/>
      <dgm:spPr/>
      <dgm:t>
        <a:bodyPr/>
        <a:lstStyle/>
        <a:p>
          <a:endParaRPr lang="fr-FR"/>
        </a:p>
      </dgm:t>
    </dgm:pt>
    <dgm:pt modelId="{2CC5C57D-F0C4-417B-A19F-BB680AFFD5C4}" type="sibTrans" cxnId="{BC5A1193-F600-47DD-B355-419A4638FE01}">
      <dgm:prSet/>
      <dgm:spPr/>
      <dgm:t>
        <a:bodyPr/>
        <a:lstStyle/>
        <a:p>
          <a:endParaRPr lang="fr-FR"/>
        </a:p>
      </dgm:t>
    </dgm:pt>
    <dgm:pt modelId="{5100147B-DF0D-4DA5-BAF2-A6CA0F2570E7}">
      <dgm:prSet phldrT="[Texte]"/>
      <dgm:spPr/>
      <dgm:t>
        <a:bodyPr/>
        <a:lstStyle/>
        <a:p>
          <a:r>
            <a:rPr lang="fr-FR" dirty="0"/>
            <a:t>2024</a:t>
          </a:r>
        </a:p>
      </dgm:t>
    </dgm:pt>
    <dgm:pt modelId="{4C3668C5-40A2-406D-AB21-B8C0843A8C8F}" type="parTrans" cxnId="{5CE5FDF7-209B-41C5-BCB7-629A9F61CAD2}">
      <dgm:prSet/>
      <dgm:spPr/>
      <dgm:t>
        <a:bodyPr/>
        <a:lstStyle/>
        <a:p>
          <a:endParaRPr lang="fr-FR"/>
        </a:p>
      </dgm:t>
    </dgm:pt>
    <dgm:pt modelId="{05062C85-6EB3-4E6A-86A5-3F412591A51C}" type="sibTrans" cxnId="{5CE5FDF7-209B-41C5-BCB7-629A9F61CAD2}">
      <dgm:prSet/>
      <dgm:spPr/>
      <dgm:t>
        <a:bodyPr/>
        <a:lstStyle/>
        <a:p>
          <a:endParaRPr lang="fr-FR"/>
        </a:p>
      </dgm:t>
    </dgm:pt>
    <dgm:pt modelId="{C70D2B14-05D5-4A5E-8218-EFEC5160C940}">
      <dgm:prSet phldrT="[Texte]"/>
      <dgm:spPr/>
      <dgm:t>
        <a:bodyPr/>
        <a:lstStyle/>
        <a:p>
          <a:r>
            <a:rPr lang="fr-FR" dirty="0"/>
            <a:t>2025</a:t>
          </a:r>
        </a:p>
      </dgm:t>
    </dgm:pt>
    <dgm:pt modelId="{C8E89396-4801-43D3-A8D6-6421CC085D59}" type="parTrans" cxnId="{29D6798F-5B2C-45B1-8859-39CADB1EDA03}">
      <dgm:prSet/>
      <dgm:spPr/>
      <dgm:t>
        <a:bodyPr/>
        <a:lstStyle/>
        <a:p>
          <a:endParaRPr lang="fr-FR"/>
        </a:p>
      </dgm:t>
    </dgm:pt>
    <dgm:pt modelId="{C5E93C05-A022-463E-B655-84BEFE88DB02}" type="sibTrans" cxnId="{29D6798F-5B2C-45B1-8859-39CADB1EDA03}">
      <dgm:prSet/>
      <dgm:spPr/>
      <dgm:t>
        <a:bodyPr/>
        <a:lstStyle/>
        <a:p>
          <a:endParaRPr lang="fr-FR"/>
        </a:p>
      </dgm:t>
    </dgm:pt>
    <dgm:pt modelId="{F82CF5C8-6D1D-4FA8-B5D2-B9451516AB11}">
      <dgm:prSet phldrT="[Texte]"/>
      <dgm:spPr/>
      <dgm:t>
        <a:bodyPr/>
        <a:lstStyle/>
        <a:p>
          <a:r>
            <a:rPr lang="fr-FR" dirty="0"/>
            <a:t>2026</a:t>
          </a:r>
        </a:p>
      </dgm:t>
    </dgm:pt>
    <dgm:pt modelId="{F6B2E5AA-B158-4D7A-8EF0-20328DB0BA6C}" type="parTrans" cxnId="{0037234B-984C-4B2B-AB6E-DB811BD3F024}">
      <dgm:prSet/>
      <dgm:spPr/>
      <dgm:t>
        <a:bodyPr/>
        <a:lstStyle/>
        <a:p>
          <a:endParaRPr lang="fr-FR"/>
        </a:p>
      </dgm:t>
    </dgm:pt>
    <dgm:pt modelId="{D61DCCCD-B1F5-4D9B-B93D-9C06AECD5C80}" type="sibTrans" cxnId="{0037234B-984C-4B2B-AB6E-DB811BD3F024}">
      <dgm:prSet/>
      <dgm:spPr/>
      <dgm:t>
        <a:bodyPr/>
        <a:lstStyle/>
        <a:p>
          <a:endParaRPr lang="fr-FR"/>
        </a:p>
      </dgm:t>
    </dgm:pt>
    <dgm:pt modelId="{B653CE96-8D4C-4BD5-AB5A-708C10AECB80}">
      <dgm:prSet phldrT="[Texte]"/>
      <dgm:spPr/>
      <dgm:t>
        <a:bodyPr/>
        <a:lstStyle/>
        <a:p>
          <a:r>
            <a:rPr lang="fr-FR" dirty="0"/>
            <a:t>2027</a:t>
          </a:r>
        </a:p>
      </dgm:t>
    </dgm:pt>
    <dgm:pt modelId="{178E22C1-7150-49F9-BE85-F7C285ABDF13}" type="parTrans" cxnId="{9328695C-02A6-416F-A14F-A2F46FBD0C27}">
      <dgm:prSet/>
      <dgm:spPr/>
      <dgm:t>
        <a:bodyPr/>
        <a:lstStyle/>
        <a:p>
          <a:endParaRPr lang="fr-FR"/>
        </a:p>
      </dgm:t>
    </dgm:pt>
    <dgm:pt modelId="{91F30AC9-AB3A-416D-86CC-008754767908}" type="sibTrans" cxnId="{9328695C-02A6-416F-A14F-A2F46FBD0C27}">
      <dgm:prSet/>
      <dgm:spPr/>
      <dgm:t>
        <a:bodyPr/>
        <a:lstStyle/>
        <a:p>
          <a:endParaRPr lang="fr-FR"/>
        </a:p>
      </dgm:t>
    </dgm:pt>
    <dgm:pt modelId="{BAAF02F7-703D-459E-A40C-ED11F15EACCB}" type="pres">
      <dgm:prSet presAssocID="{AD783100-1ECE-47B6-B76E-0B8CB6E997F2}" presName="Name0" presStyleCnt="0">
        <dgm:presLayoutVars>
          <dgm:dir/>
          <dgm:resizeHandles val="exact"/>
        </dgm:presLayoutVars>
      </dgm:prSet>
      <dgm:spPr/>
    </dgm:pt>
    <dgm:pt modelId="{531C803B-655C-40EA-87E4-98E0A67038C1}" type="pres">
      <dgm:prSet presAssocID="{53ECE944-5392-47A5-A1B2-BE0914A11DDB}" presName="parTxOnly" presStyleLbl="node1" presStyleIdx="0" presStyleCnt="5">
        <dgm:presLayoutVars>
          <dgm:bulletEnabled val="1"/>
        </dgm:presLayoutVars>
      </dgm:prSet>
      <dgm:spPr/>
    </dgm:pt>
    <dgm:pt modelId="{2B9F1DAD-8A20-45BF-9D2C-75E6FDE67F91}" type="pres">
      <dgm:prSet presAssocID="{2CC5C57D-F0C4-417B-A19F-BB680AFFD5C4}" presName="parSpace" presStyleCnt="0"/>
      <dgm:spPr/>
    </dgm:pt>
    <dgm:pt modelId="{8EA6DE6F-072D-4A0F-A15B-3BB121DCEA7E}" type="pres">
      <dgm:prSet presAssocID="{5100147B-DF0D-4DA5-BAF2-A6CA0F2570E7}" presName="parTxOnly" presStyleLbl="node1" presStyleIdx="1" presStyleCnt="5">
        <dgm:presLayoutVars>
          <dgm:bulletEnabled val="1"/>
        </dgm:presLayoutVars>
      </dgm:prSet>
      <dgm:spPr/>
    </dgm:pt>
    <dgm:pt modelId="{15098A37-0D96-4735-835D-D32A206A51A7}" type="pres">
      <dgm:prSet presAssocID="{05062C85-6EB3-4E6A-86A5-3F412591A51C}" presName="parSpace" presStyleCnt="0"/>
      <dgm:spPr/>
    </dgm:pt>
    <dgm:pt modelId="{8681B462-D84A-437E-A6B0-34504CBBE131}" type="pres">
      <dgm:prSet presAssocID="{C70D2B14-05D5-4A5E-8218-EFEC5160C940}" presName="parTxOnly" presStyleLbl="node1" presStyleIdx="2" presStyleCnt="5">
        <dgm:presLayoutVars>
          <dgm:bulletEnabled val="1"/>
        </dgm:presLayoutVars>
      </dgm:prSet>
      <dgm:spPr/>
    </dgm:pt>
    <dgm:pt modelId="{8392F8ED-5B84-44DE-A462-5D29F10BDA31}" type="pres">
      <dgm:prSet presAssocID="{C5E93C05-A022-463E-B655-84BEFE88DB02}" presName="parSpace" presStyleCnt="0"/>
      <dgm:spPr/>
    </dgm:pt>
    <dgm:pt modelId="{0E6155E3-28C0-4889-8524-106A7AD49648}" type="pres">
      <dgm:prSet presAssocID="{F82CF5C8-6D1D-4FA8-B5D2-B9451516AB11}" presName="parTxOnly" presStyleLbl="node1" presStyleIdx="3" presStyleCnt="5">
        <dgm:presLayoutVars>
          <dgm:bulletEnabled val="1"/>
        </dgm:presLayoutVars>
      </dgm:prSet>
      <dgm:spPr/>
    </dgm:pt>
    <dgm:pt modelId="{8ACE199A-48A9-4C04-8A2D-B8C352E9BC22}" type="pres">
      <dgm:prSet presAssocID="{D61DCCCD-B1F5-4D9B-B93D-9C06AECD5C80}" presName="parSpace" presStyleCnt="0"/>
      <dgm:spPr/>
    </dgm:pt>
    <dgm:pt modelId="{0484A14A-EEC8-4952-89C3-562D784C3785}" type="pres">
      <dgm:prSet presAssocID="{B653CE96-8D4C-4BD5-AB5A-708C10AECB80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B6415009-4B6F-4B98-A59F-999D5C743318}" type="presOf" srcId="{5100147B-DF0D-4DA5-BAF2-A6CA0F2570E7}" destId="{8EA6DE6F-072D-4A0F-A15B-3BB121DCEA7E}" srcOrd="0" destOrd="0" presId="urn:microsoft.com/office/officeart/2005/8/layout/hChevron3"/>
    <dgm:cxn modelId="{9328695C-02A6-416F-A14F-A2F46FBD0C27}" srcId="{AD783100-1ECE-47B6-B76E-0B8CB6E997F2}" destId="{B653CE96-8D4C-4BD5-AB5A-708C10AECB80}" srcOrd="4" destOrd="0" parTransId="{178E22C1-7150-49F9-BE85-F7C285ABDF13}" sibTransId="{91F30AC9-AB3A-416D-86CC-008754767908}"/>
    <dgm:cxn modelId="{0037234B-984C-4B2B-AB6E-DB811BD3F024}" srcId="{AD783100-1ECE-47B6-B76E-0B8CB6E997F2}" destId="{F82CF5C8-6D1D-4FA8-B5D2-B9451516AB11}" srcOrd="3" destOrd="0" parTransId="{F6B2E5AA-B158-4D7A-8EF0-20328DB0BA6C}" sibTransId="{D61DCCCD-B1F5-4D9B-B93D-9C06AECD5C80}"/>
    <dgm:cxn modelId="{E5A5F479-54CB-4F6C-8F5E-5F2929549715}" type="presOf" srcId="{C70D2B14-05D5-4A5E-8218-EFEC5160C940}" destId="{8681B462-D84A-437E-A6B0-34504CBBE131}" srcOrd="0" destOrd="0" presId="urn:microsoft.com/office/officeart/2005/8/layout/hChevron3"/>
    <dgm:cxn modelId="{29D6798F-5B2C-45B1-8859-39CADB1EDA03}" srcId="{AD783100-1ECE-47B6-B76E-0B8CB6E997F2}" destId="{C70D2B14-05D5-4A5E-8218-EFEC5160C940}" srcOrd="2" destOrd="0" parTransId="{C8E89396-4801-43D3-A8D6-6421CC085D59}" sibTransId="{C5E93C05-A022-463E-B655-84BEFE88DB02}"/>
    <dgm:cxn modelId="{BC5A1193-F600-47DD-B355-419A4638FE01}" srcId="{AD783100-1ECE-47B6-B76E-0B8CB6E997F2}" destId="{53ECE944-5392-47A5-A1B2-BE0914A11DDB}" srcOrd="0" destOrd="0" parTransId="{A5D2E1F3-9D0B-4248-BE2C-C65A664B5FBC}" sibTransId="{2CC5C57D-F0C4-417B-A19F-BB680AFFD5C4}"/>
    <dgm:cxn modelId="{0E2DDEA0-F4DB-4D66-B9EF-83E1E09CAB36}" type="presOf" srcId="{AD783100-1ECE-47B6-B76E-0B8CB6E997F2}" destId="{BAAF02F7-703D-459E-A40C-ED11F15EACCB}" srcOrd="0" destOrd="0" presId="urn:microsoft.com/office/officeart/2005/8/layout/hChevron3"/>
    <dgm:cxn modelId="{6D8F05A8-53F1-42D0-8EAF-AC26DB48FD27}" type="presOf" srcId="{B653CE96-8D4C-4BD5-AB5A-708C10AECB80}" destId="{0484A14A-EEC8-4952-89C3-562D784C3785}" srcOrd="0" destOrd="0" presId="urn:microsoft.com/office/officeart/2005/8/layout/hChevron3"/>
    <dgm:cxn modelId="{15FC48B8-A04B-492C-85AE-CC9873CBD928}" type="presOf" srcId="{F82CF5C8-6D1D-4FA8-B5D2-B9451516AB11}" destId="{0E6155E3-28C0-4889-8524-106A7AD49648}" srcOrd="0" destOrd="0" presId="urn:microsoft.com/office/officeart/2005/8/layout/hChevron3"/>
    <dgm:cxn modelId="{31DDAFC5-491E-4299-A326-7D28FD7A883B}" type="presOf" srcId="{53ECE944-5392-47A5-A1B2-BE0914A11DDB}" destId="{531C803B-655C-40EA-87E4-98E0A67038C1}" srcOrd="0" destOrd="0" presId="urn:microsoft.com/office/officeart/2005/8/layout/hChevron3"/>
    <dgm:cxn modelId="{5CE5FDF7-209B-41C5-BCB7-629A9F61CAD2}" srcId="{AD783100-1ECE-47B6-B76E-0B8CB6E997F2}" destId="{5100147B-DF0D-4DA5-BAF2-A6CA0F2570E7}" srcOrd="1" destOrd="0" parTransId="{4C3668C5-40A2-406D-AB21-B8C0843A8C8F}" sibTransId="{05062C85-6EB3-4E6A-86A5-3F412591A51C}"/>
    <dgm:cxn modelId="{0F72A27E-D9AB-4732-8E2E-0952CEB3403A}" type="presParOf" srcId="{BAAF02F7-703D-459E-A40C-ED11F15EACCB}" destId="{531C803B-655C-40EA-87E4-98E0A67038C1}" srcOrd="0" destOrd="0" presId="urn:microsoft.com/office/officeart/2005/8/layout/hChevron3"/>
    <dgm:cxn modelId="{7355A541-E14A-4B58-902F-D8C9639368EC}" type="presParOf" srcId="{BAAF02F7-703D-459E-A40C-ED11F15EACCB}" destId="{2B9F1DAD-8A20-45BF-9D2C-75E6FDE67F91}" srcOrd="1" destOrd="0" presId="urn:microsoft.com/office/officeart/2005/8/layout/hChevron3"/>
    <dgm:cxn modelId="{14BF86EB-F8C8-4572-9580-DAE08319381B}" type="presParOf" srcId="{BAAF02F7-703D-459E-A40C-ED11F15EACCB}" destId="{8EA6DE6F-072D-4A0F-A15B-3BB121DCEA7E}" srcOrd="2" destOrd="0" presId="urn:microsoft.com/office/officeart/2005/8/layout/hChevron3"/>
    <dgm:cxn modelId="{447D9F35-8B21-43FC-BC30-BDBB7E019D90}" type="presParOf" srcId="{BAAF02F7-703D-459E-A40C-ED11F15EACCB}" destId="{15098A37-0D96-4735-835D-D32A206A51A7}" srcOrd="3" destOrd="0" presId="urn:microsoft.com/office/officeart/2005/8/layout/hChevron3"/>
    <dgm:cxn modelId="{EC1FE3DC-ECD8-4036-ADAD-AB77EE614A15}" type="presParOf" srcId="{BAAF02F7-703D-459E-A40C-ED11F15EACCB}" destId="{8681B462-D84A-437E-A6B0-34504CBBE131}" srcOrd="4" destOrd="0" presId="urn:microsoft.com/office/officeart/2005/8/layout/hChevron3"/>
    <dgm:cxn modelId="{FBD66AA8-DCDF-408B-B838-CE7C1C9B4F99}" type="presParOf" srcId="{BAAF02F7-703D-459E-A40C-ED11F15EACCB}" destId="{8392F8ED-5B84-44DE-A462-5D29F10BDA31}" srcOrd="5" destOrd="0" presId="urn:microsoft.com/office/officeart/2005/8/layout/hChevron3"/>
    <dgm:cxn modelId="{EEAD7DBA-9273-495B-8AD9-3016397783BD}" type="presParOf" srcId="{BAAF02F7-703D-459E-A40C-ED11F15EACCB}" destId="{0E6155E3-28C0-4889-8524-106A7AD49648}" srcOrd="6" destOrd="0" presId="urn:microsoft.com/office/officeart/2005/8/layout/hChevron3"/>
    <dgm:cxn modelId="{2E28FEC8-865A-4DFB-B928-7B797BB53530}" type="presParOf" srcId="{BAAF02F7-703D-459E-A40C-ED11F15EACCB}" destId="{8ACE199A-48A9-4C04-8A2D-B8C352E9BC22}" srcOrd="7" destOrd="0" presId="urn:microsoft.com/office/officeart/2005/8/layout/hChevron3"/>
    <dgm:cxn modelId="{2C25EDE7-65D5-4B2C-B39B-0361C13978E9}" type="presParOf" srcId="{BAAF02F7-703D-459E-A40C-ED11F15EACCB}" destId="{0484A14A-EEC8-4952-89C3-562D784C378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C803B-655C-40EA-87E4-98E0A67038C1}">
      <dsp:nvSpPr>
        <dsp:cNvPr id="0" name=""/>
        <dsp:cNvSpPr/>
      </dsp:nvSpPr>
      <dsp:spPr>
        <a:xfrm>
          <a:off x="1540" y="691455"/>
          <a:ext cx="3003918" cy="120156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038" tIns="152019" rIns="76010" bIns="152019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700" kern="1200" dirty="0"/>
            <a:t>2023</a:t>
          </a:r>
        </a:p>
      </dsp:txBody>
      <dsp:txXfrm>
        <a:off x="1540" y="691455"/>
        <a:ext cx="2703526" cy="1201567"/>
      </dsp:txXfrm>
    </dsp:sp>
    <dsp:sp modelId="{8EA6DE6F-072D-4A0F-A15B-3BB121DCEA7E}">
      <dsp:nvSpPr>
        <dsp:cNvPr id="0" name=""/>
        <dsp:cNvSpPr/>
      </dsp:nvSpPr>
      <dsp:spPr>
        <a:xfrm>
          <a:off x="2404675" y="691455"/>
          <a:ext cx="3003918" cy="1201567"/>
        </a:xfrm>
        <a:prstGeom prst="chevron">
          <a:avLst/>
        </a:prstGeom>
        <a:solidFill>
          <a:schemeClr val="accent3">
            <a:hueOff val="2951814"/>
            <a:satOff val="-3428"/>
            <a:lumOff val="-25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029" tIns="152019" rIns="76010" bIns="152019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700" kern="1200" dirty="0"/>
            <a:t>2024</a:t>
          </a:r>
        </a:p>
      </dsp:txBody>
      <dsp:txXfrm>
        <a:off x="3005459" y="691455"/>
        <a:ext cx="1802351" cy="1201567"/>
      </dsp:txXfrm>
    </dsp:sp>
    <dsp:sp modelId="{8681B462-D84A-437E-A6B0-34504CBBE131}">
      <dsp:nvSpPr>
        <dsp:cNvPr id="0" name=""/>
        <dsp:cNvSpPr/>
      </dsp:nvSpPr>
      <dsp:spPr>
        <a:xfrm>
          <a:off x="4807810" y="691455"/>
          <a:ext cx="3003918" cy="1201567"/>
        </a:xfrm>
        <a:prstGeom prst="chevron">
          <a:avLst/>
        </a:prstGeom>
        <a:solidFill>
          <a:schemeClr val="accent3">
            <a:hueOff val="5903629"/>
            <a:satOff val="-6857"/>
            <a:lumOff val="-5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029" tIns="152019" rIns="76010" bIns="152019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700" kern="1200" dirty="0"/>
            <a:t>2025</a:t>
          </a:r>
        </a:p>
      </dsp:txBody>
      <dsp:txXfrm>
        <a:off x="5408594" y="691455"/>
        <a:ext cx="1802351" cy="1201567"/>
      </dsp:txXfrm>
    </dsp:sp>
    <dsp:sp modelId="{0E6155E3-28C0-4889-8524-106A7AD49648}">
      <dsp:nvSpPr>
        <dsp:cNvPr id="0" name=""/>
        <dsp:cNvSpPr/>
      </dsp:nvSpPr>
      <dsp:spPr>
        <a:xfrm>
          <a:off x="7210945" y="691455"/>
          <a:ext cx="3003918" cy="1201567"/>
        </a:xfrm>
        <a:prstGeom prst="chevron">
          <a:avLst/>
        </a:prstGeom>
        <a:solidFill>
          <a:schemeClr val="accent3">
            <a:hueOff val="8855444"/>
            <a:satOff val="-10285"/>
            <a:lumOff val="-77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029" tIns="152019" rIns="76010" bIns="152019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700" kern="1200" dirty="0"/>
            <a:t>2026</a:t>
          </a:r>
        </a:p>
      </dsp:txBody>
      <dsp:txXfrm>
        <a:off x="7811729" y="691455"/>
        <a:ext cx="1802351" cy="1201567"/>
      </dsp:txXfrm>
    </dsp:sp>
    <dsp:sp modelId="{0484A14A-EEC8-4952-89C3-562D784C3785}">
      <dsp:nvSpPr>
        <dsp:cNvPr id="0" name=""/>
        <dsp:cNvSpPr/>
      </dsp:nvSpPr>
      <dsp:spPr>
        <a:xfrm>
          <a:off x="9614080" y="691455"/>
          <a:ext cx="3003918" cy="1201567"/>
        </a:xfrm>
        <a:prstGeom prst="chevron">
          <a:avLst/>
        </a:prstGeom>
        <a:solidFill>
          <a:schemeClr val="accent3">
            <a:hueOff val="11807258"/>
            <a:satOff val="-13713"/>
            <a:lumOff val="-103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029" tIns="152019" rIns="76010" bIns="152019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700" kern="1200" dirty="0"/>
            <a:t>2027</a:t>
          </a:r>
        </a:p>
      </dsp:txBody>
      <dsp:txXfrm>
        <a:off x="10214864" y="691455"/>
        <a:ext cx="1802351" cy="1201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DG CENT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D56F293-92DB-41B1-8349-780859212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04" y="0"/>
            <a:ext cx="15152203" cy="10693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7922" y="5777948"/>
            <a:ext cx="10835128" cy="315015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4800" b="1" i="0">
                <a:solidFill>
                  <a:schemeClr val="bg1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fr-FR" dirty="0"/>
              <a:t>Modifiez le style du titre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SOMBR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>
          <a:xfrm>
            <a:off x="14114596" y="10070711"/>
            <a:ext cx="802952" cy="485343"/>
          </a:xfrm>
        </p:spPr>
        <p:txBody>
          <a:bodyPr/>
          <a:lstStyle>
            <a:lvl1pPr>
              <a:defRPr sz="1871"/>
            </a:lvl1pPr>
          </a:lstStyle>
          <a:p>
            <a:fld id="{87DFADD6-5C36-4919-A703-BC25D743D00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883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ADA603-CC2F-4374-9DAB-603F0B40A5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03" y="0"/>
            <a:ext cx="15152203" cy="106934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E84EDF-C97C-564C-9B91-D9824251AA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8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PAGE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21A2BD7-F083-4D46-B5C7-CFF72A101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283687" cy="106934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B0C836F-5208-46FE-8D50-1963A6BEED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2532" y="4718322"/>
            <a:ext cx="1176063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pPr marL="115570">
              <a:lnSpc>
                <a:spcPct val="100000"/>
              </a:lnSpc>
              <a:spcBef>
                <a:spcPts val="100"/>
              </a:spcBef>
              <a:tabLst>
                <a:tab pos="2348230" algn="l"/>
                <a:tab pos="4680585" algn="l"/>
                <a:tab pos="5309870" algn="l"/>
                <a:tab pos="7122159" algn="l"/>
                <a:tab pos="7541895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927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PAGE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6762D08-2186-4970-9278-CB92753B1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699" cy="106934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B0C836F-5208-46FE-8D50-1963A6BEED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2532" y="4718322"/>
            <a:ext cx="1176063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marL="115570">
              <a:lnSpc>
                <a:spcPct val="100000"/>
              </a:lnSpc>
              <a:spcBef>
                <a:spcPts val="100"/>
              </a:spcBef>
              <a:tabLst>
                <a:tab pos="2348230" algn="l"/>
                <a:tab pos="4680585" algn="l"/>
                <a:tab pos="5309870" algn="l"/>
                <a:tab pos="7122159" algn="l"/>
                <a:tab pos="7541895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33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8492BD-C1A2-4893-A3AF-C585E6405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82150"/>
            <a:ext cx="15125700" cy="1111250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0F892182-ACEF-4D89-8552-4B46195FF35E}"/>
              </a:ext>
            </a:extLst>
          </p:cNvPr>
          <p:cNvSpPr/>
          <p:nvPr userDrawn="1"/>
        </p:nvSpPr>
        <p:spPr>
          <a:xfrm>
            <a:off x="0" y="638629"/>
            <a:ext cx="13495019" cy="740229"/>
          </a:xfrm>
          <a:custGeom>
            <a:avLst/>
            <a:gdLst/>
            <a:ahLst/>
            <a:cxnLst/>
            <a:rect l="l" t="t" r="r" b="b"/>
            <a:pathLst>
              <a:path w="13495019" h="1018539">
                <a:moveTo>
                  <a:pt x="13494600" y="0"/>
                </a:moveTo>
                <a:lnTo>
                  <a:pt x="0" y="0"/>
                </a:lnTo>
                <a:lnTo>
                  <a:pt x="0" y="1018095"/>
                </a:lnTo>
                <a:lnTo>
                  <a:pt x="13494600" y="1018095"/>
                </a:lnTo>
                <a:lnTo>
                  <a:pt x="13494600" y="0"/>
                </a:lnTo>
                <a:close/>
              </a:path>
            </a:pathLst>
          </a:custGeom>
          <a:solidFill>
            <a:srgbClr val="21387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object 75">
            <a:extLst>
              <a:ext uri="{FF2B5EF4-FFF2-40B4-BE49-F238E27FC236}">
                <a16:creationId xmlns:a16="http://schemas.microsoft.com/office/drawing/2014/main" id="{C8853F0E-9EB7-48E6-8A46-BFD4F279886D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-20407"/>
            <a:ext cx="1939988" cy="1939986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id="{AA4BE50F-D095-4BC9-92AD-14029000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645" y="602913"/>
            <a:ext cx="10767269" cy="7033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4800" b="1" i="0">
                <a:solidFill>
                  <a:schemeClr val="bg1"/>
                </a:solidFill>
                <a:latin typeface="Avenir LT Std 65 Medium"/>
                <a:cs typeface="Avenir LT Std 65 Medium"/>
              </a:defRPr>
            </a:lvl1pPr>
          </a:lstStyle>
          <a:p>
            <a:r>
              <a:rPr lang="fr-FR" dirty="0"/>
              <a:t>Modifiez le style du titre</a:t>
            </a:r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85FFF0E1-B157-417B-8B3F-B3B9ED252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0" y="2931886"/>
            <a:ext cx="12511314" cy="6280694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E5FCCA8D-5BA4-409E-8886-579F14D30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155962" y="10084041"/>
            <a:ext cx="569595" cy="276999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17BF4A5-60B6-4C24-95D3-CCB8D2315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82150"/>
            <a:ext cx="15125700" cy="1111250"/>
          </a:xfrm>
          <a:prstGeom prst="rect">
            <a:avLst/>
          </a:prstGeom>
        </p:spPr>
      </p:pic>
      <p:sp>
        <p:nvSpPr>
          <p:cNvPr id="14" name="Holder 3">
            <a:extLst>
              <a:ext uri="{FF2B5EF4-FFF2-40B4-BE49-F238E27FC236}">
                <a16:creationId xmlns:a16="http://schemas.microsoft.com/office/drawing/2014/main" id="{85FFF0E1-B157-417B-8B3F-B3B9ED252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0" y="1146629"/>
            <a:ext cx="13139962" cy="857854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E5FCCA8D-5BA4-409E-8886-579F14D30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155962" y="10084041"/>
            <a:ext cx="569595" cy="276999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50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29A93B5-2A02-498F-84A1-362E1EB9B2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82150"/>
            <a:ext cx="15125700" cy="1111250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72133794-2ED8-4BBA-9DFB-E112772AF902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03" y="592479"/>
            <a:ext cx="1684324" cy="1684324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10672B84-9FA8-409E-AE33-77880581AF0B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877933" y="1570786"/>
            <a:ext cx="9359887" cy="115036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589F8FD2-511C-4AC0-82A5-6911EE246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3747" y="749863"/>
            <a:ext cx="91918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marL="115570">
              <a:lnSpc>
                <a:spcPct val="100000"/>
              </a:lnSpc>
              <a:spcBef>
                <a:spcPts val="100"/>
              </a:spcBef>
              <a:tabLst>
                <a:tab pos="2348230" algn="l"/>
                <a:tab pos="4680585" algn="l"/>
                <a:tab pos="5309870" algn="l"/>
                <a:tab pos="7122159" algn="l"/>
                <a:tab pos="7541895" algn="l"/>
              </a:tabLst>
            </a:pPr>
            <a:endParaRPr dirty="0"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A730FC91-CC78-40F5-B714-9B7E6831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0" y="2705100"/>
            <a:ext cx="13139962" cy="70200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D6EA667F-5FEE-4210-80DE-1ED65AF78A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155962" y="10084041"/>
            <a:ext cx="569595" cy="276999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5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OMBR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ature, nuit, ciel nocturne&#10;&#10;Description générée automatiquement">
            <a:extLst>
              <a:ext uri="{FF2B5EF4-FFF2-40B4-BE49-F238E27FC236}">
                <a16:creationId xmlns:a16="http://schemas.microsoft.com/office/drawing/2014/main" id="{2B010CE8-304F-42FC-830F-CC72210C3F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699" cy="10693400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17D9D5FA-2809-4D75-8BB3-7D91E90FE3D4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877933" y="1570786"/>
            <a:ext cx="9359887" cy="1150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55E334-A843-4ABD-9909-17DA19870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4" y="9701362"/>
            <a:ext cx="15126333" cy="1018541"/>
          </a:xfrm>
          <a:prstGeom prst="rect">
            <a:avLst/>
          </a:prstGeom>
        </p:spPr>
      </p:pic>
      <p:sp>
        <p:nvSpPr>
          <p:cNvPr id="7" name="Holder 3">
            <a:extLst>
              <a:ext uri="{FF2B5EF4-FFF2-40B4-BE49-F238E27FC236}">
                <a16:creationId xmlns:a16="http://schemas.microsoft.com/office/drawing/2014/main" id="{2AE75AC2-ACEC-4CA0-9A48-160DA28B9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0" y="2705100"/>
            <a:ext cx="13139962" cy="70200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CBDF392-0AC2-4702-92BD-72C757ADF6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3747" y="749863"/>
            <a:ext cx="91918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marL="115570">
              <a:lnSpc>
                <a:spcPct val="100000"/>
              </a:lnSpc>
              <a:spcBef>
                <a:spcPts val="100"/>
              </a:spcBef>
              <a:tabLst>
                <a:tab pos="2348230" algn="l"/>
                <a:tab pos="4680585" algn="l"/>
                <a:tab pos="5309870" algn="l"/>
                <a:tab pos="7122159" algn="l"/>
                <a:tab pos="7541895" algn="l"/>
              </a:tabLst>
            </a:pPr>
            <a:endParaRPr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A2B2E03-47B5-4BED-ADB4-7EC55DFEC2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17" y="315861"/>
            <a:ext cx="2070100" cy="2070100"/>
          </a:xfrm>
          <a:prstGeom prst="rect">
            <a:avLst/>
          </a:prstGeom>
        </p:spPr>
      </p:pic>
      <p:sp>
        <p:nvSpPr>
          <p:cNvPr id="12" name="Espace réservé du numéro de diapositive 6">
            <a:extLst>
              <a:ext uri="{FF2B5EF4-FFF2-40B4-BE49-F238E27FC236}">
                <a16:creationId xmlns:a16="http://schemas.microsoft.com/office/drawing/2014/main" id="{7D06F093-4B09-4C45-910C-A5566D550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155962" y="10084041"/>
            <a:ext cx="569595" cy="276999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772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OMBRE 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ature, nuit, ciel nocturne&#10;&#10;Description générée automatiquement">
            <a:extLst>
              <a:ext uri="{FF2B5EF4-FFF2-40B4-BE49-F238E27FC236}">
                <a16:creationId xmlns:a16="http://schemas.microsoft.com/office/drawing/2014/main" id="{2B010CE8-304F-42FC-830F-CC72210C3F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699" cy="10693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55E334-A843-4ABD-9909-17DA19870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4" y="9701362"/>
            <a:ext cx="15126333" cy="1018541"/>
          </a:xfrm>
          <a:prstGeom prst="rect">
            <a:avLst/>
          </a:prstGeom>
        </p:spPr>
      </p:pic>
      <p:sp>
        <p:nvSpPr>
          <p:cNvPr id="7" name="Holder 3">
            <a:extLst>
              <a:ext uri="{FF2B5EF4-FFF2-40B4-BE49-F238E27FC236}">
                <a16:creationId xmlns:a16="http://schemas.microsoft.com/office/drawing/2014/main" id="{2AE75AC2-ACEC-4CA0-9A48-160DA28B9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0" y="1143000"/>
            <a:ext cx="13139962" cy="8582178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du numéro de diapositive 6">
            <a:extLst>
              <a:ext uri="{FF2B5EF4-FFF2-40B4-BE49-F238E27FC236}">
                <a16:creationId xmlns:a16="http://schemas.microsoft.com/office/drawing/2014/main" id="{7D06F093-4B09-4C45-910C-A5566D550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155962" y="10084041"/>
            <a:ext cx="569595" cy="276999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30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ADA603-CC2F-4374-9DAB-603F0B40A5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04" y="0"/>
            <a:ext cx="15152203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7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heme" Target="../theme/them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 object 16">
            <a:extLst>
              <a:ext uri="{FF2B5EF4-FFF2-40B4-BE49-F238E27FC236}">
                <a16:creationId xmlns:a16="http://schemas.microsoft.com/office/drawing/2014/main" id="{77210A6A-1946-42D9-ADFA-A586A1EA9CF4}"/>
              </a:ext>
            </a:extLst>
          </p:cNvPr>
          <p:cNvPicPr/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0706346" y="302829"/>
            <a:ext cx="3990893" cy="101899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9" r:id="rId2"/>
    <p:sldLayoutId id="2147483680" r:id="rId3"/>
    <p:sldLayoutId id="2147483661" r:id="rId4"/>
    <p:sldLayoutId id="2147483672" r:id="rId5"/>
    <p:sldLayoutId id="2147483673" r:id="rId6"/>
    <p:sldLayoutId id="2147483677" r:id="rId7"/>
    <p:sldLayoutId id="2147483678" r:id="rId8"/>
    <p:sldLayoutId id="2147483681" r:id="rId9"/>
  </p:sldLayoutIdLst>
  <p:hf hdr="0" ftr="0" dt="0"/>
  <p:txStyles>
    <p:titleStyle>
      <a:lvl1pPr eaLnBrk="1" hangingPunct="1">
        <a:defRPr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3600"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g object 16"/>
          <p:cNvPicPr/>
          <p:nvPr/>
        </p:nvPicPr>
        <p:blipFill>
          <a:blip r:embed="rId4"/>
          <a:stretch/>
        </p:blipFill>
        <p:spPr>
          <a:xfrm>
            <a:off x="10706494" y="302559"/>
            <a:ext cx="3990446" cy="10189323"/>
          </a:xfrm>
          <a:prstGeom prst="rect">
            <a:avLst/>
          </a:prstGeom>
          <a:ln w="0">
            <a:noFill/>
          </a:ln>
        </p:spPr>
      </p:pic>
      <p:pic>
        <p:nvPicPr>
          <p:cNvPr id="37" name="Image 3" descr="Une image contenant nature, nuit, ciel nocturne&#10;&#10;Description générée automatiquement"/>
          <p:cNvPicPr/>
          <p:nvPr/>
        </p:nvPicPr>
        <p:blipFill>
          <a:blip r:embed="rId5"/>
          <a:stretch/>
        </p:blipFill>
        <p:spPr>
          <a:xfrm>
            <a:off x="0" y="0"/>
            <a:ext cx="15125105" cy="10692839"/>
          </a:xfrm>
          <a:prstGeom prst="rect">
            <a:avLst/>
          </a:prstGeom>
          <a:ln w="0">
            <a:noFill/>
          </a:ln>
        </p:spPr>
      </p:pic>
      <p:pic>
        <p:nvPicPr>
          <p:cNvPr id="38" name="object 3"/>
          <p:cNvPicPr/>
          <p:nvPr/>
        </p:nvPicPr>
        <p:blipFill>
          <a:blip r:embed="rId6"/>
          <a:stretch/>
        </p:blipFill>
        <p:spPr>
          <a:xfrm>
            <a:off x="2878051" y="1570611"/>
            <a:ext cx="9359474" cy="114512"/>
          </a:xfrm>
          <a:prstGeom prst="rect">
            <a:avLst/>
          </a:prstGeom>
          <a:ln w="0">
            <a:noFill/>
          </a:ln>
        </p:spPr>
      </p:pic>
      <p:pic>
        <p:nvPicPr>
          <p:cNvPr id="39" name="Image 5"/>
          <p:cNvPicPr/>
          <p:nvPr/>
        </p:nvPicPr>
        <p:blipFill>
          <a:blip r:embed="rId7"/>
          <a:stretch/>
        </p:blipFill>
        <p:spPr>
          <a:xfrm>
            <a:off x="-596" y="9701524"/>
            <a:ext cx="15125700" cy="1018259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body"/>
          </p:nvPr>
        </p:nvSpPr>
        <p:spPr>
          <a:xfrm>
            <a:off x="1015923" y="2705066"/>
            <a:ext cx="13139112" cy="70194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384" b="0" strike="noStrike" spc="-2">
                <a:solidFill>
                  <a:schemeClr val="lt1"/>
                </a:solidFill>
                <a:latin typeface="Avenir LT Std 35 Light"/>
              </a:rPr>
              <a:t>Cliquez pour modifier les styles du texte du masque</a:t>
            </a:r>
            <a:endParaRPr lang="en-US" sz="3384" b="0" strike="noStrike" spc="-2">
              <a:solidFill>
                <a:schemeClr val="dk1"/>
              </a:solidFill>
              <a:latin typeface="Avenir LT Std 35 Ligh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2763716" y="749941"/>
            <a:ext cx="9190947" cy="1805248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indent="0">
              <a:buNone/>
            </a:pPr>
            <a:r>
              <a:rPr lang="en-US" sz="3774" b="0" strike="noStrike" spc="-2">
                <a:solidFill>
                  <a:schemeClr val="dk1"/>
                </a:solidFill>
                <a:latin typeface="Avenir LT Std 35 Light"/>
              </a:rPr>
              <a:t>Click to edit the title text format</a:t>
            </a:r>
          </a:p>
        </p:txBody>
      </p:sp>
      <p:pic>
        <p:nvPicPr>
          <p:cNvPr id="42" name="Image 10"/>
          <p:cNvPicPr/>
          <p:nvPr/>
        </p:nvPicPr>
        <p:blipFill>
          <a:blip r:embed="rId8"/>
          <a:stretch/>
        </p:blipFill>
        <p:spPr>
          <a:xfrm>
            <a:off x="365637" y="316031"/>
            <a:ext cx="2069363" cy="2069636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3"/>
          <p:cNvSpPr>
            <a:spLocks noGrp="1"/>
          </p:cNvSpPr>
          <p:nvPr>
            <p:ph type="sldNum" idx="7"/>
          </p:nvPr>
        </p:nvSpPr>
        <p:spPr>
          <a:xfrm>
            <a:off x="14156226" y="10083792"/>
            <a:ext cx="569298" cy="27617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1425824">
              <a:lnSpc>
                <a:spcPct val="100000"/>
              </a:lnSpc>
              <a:buNone/>
              <a:defRPr lang="fr-FR" sz="2807" b="0" strike="noStrike" spc="-2">
                <a:solidFill>
                  <a:schemeClr val="dk1"/>
                </a:solidFill>
                <a:latin typeface="Avenir LT Std 35 Light"/>
              </a:defRPr>
            </a:lvl1pPr>
          </a:lstStyle>
          <a:p>
            <a:fld id="{402DB1CA-C062-4029-9165-83B32A132C1A}" type="slidenum">
              <a:rPr lang="fr-FR" smtClean="0"/>
              <a:pPr/>
              <a:t>‹N°›</a:t>
            </a:fld>
            <a:endParaRPr lang="fr-FR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43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dt="0"/>
  <p:txStyles>
    <p:titleStyle>
      <a:lvl1pPr indent="0" algn="l" defTabSz="1425824" rtl="0" eaLnBrk="1" latinLnBrk="0" hangingPunct="1">
        <a:lnSpc>
          <a:spcPct val="90000"/>
        </a:lnSpc>
        <a:spcBef>
          <a:spcPct val="0"/>
        </a:spcBef>
        <a:buNone/>
        <a:defRPr sz="6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456" indent="0" algn="ctr" defTabSz="1425824" rtl="0" eaLnBrk="1" latinLnBrk="0" hangingPunct="1">
        <a:lnSpc>
          <a:spcPct val="100000"/>
        </a:lnSpc>
        <a:spcBef>
          <a:spcPts val="1559"/>
        </a:spcBef>
        <a:buFont typeface="Arial" panose="020B0604020202020204" pitchFamily="34" charset="0"/>
        <a:buNone/>
        <a:defRPr sz="4366" kern="1200">
          <a:solidFill>
            <a:schemeClr val="tx1"/>
          </a:solidFill>
          <a:latin typeface="+mn-lt"/>
          <a:ea typeface="+mn-ea"/>
          <a:cs typeface="+mn-cs"/>
        </a:defRPr>
      </a:lvl1pPr>
      <a:lvl2pPr marL="1069368" indent="-356456" algn="l" defTabSz="142582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2280" indent="-356456" algn="l" defTabSz="142582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9" kern="1200">
          <a:solidFill>
            <a:schemeClr val="tx1"/>
          </a:solidFill>
          <a:latin typeface="+mn-lt"/>
          <a:ea typeface="+mn-ea"/>
          <a:cs typeface="+mn-cs"/>
        </a:defRPr>
      </a:lvl3pPr>
      <a:lvl4pPr marL="2495192" indent="-356456" algn="l" defTabSz="142582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3208104" indent="-356456" algn="l" defTabSz="142582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921016" indent="-356456" algn="l" defTabSz="142582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633928" indent="-356456" algn="l" defTabSz="142582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5346840" indent="-356456" algn="l" defTabSz="142582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6059752" indent="-356456" algn="l" defTabSz="142582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425824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12912" algn="l" defTabSz="1425824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425824" algn="l" defTabSz="1425824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3pPr>
      <a:lvl4pPr marL="2138736" algn="l" defTabSz="1425824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51648" algn="l" defTabSz="1425824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64560" algn="l" defTabSz="1425824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277472" algn="l" defTabSz="1425824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990384" algn="l" defTabSz="1425824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703296" algn="l" defTabSz="1425824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137921" y="5777948"/>
            <a:ext cx="10915469" cy="3366052"/>
          </a:xfrm>
        </p:spPr>
        <p:txBody>
          <a:bodyPr/>
          <a:lstStyle/>
          <a:p>
            <a:r>
              <a:rPr lang="fr-FR" b="0" i="0" dirty="0">
                <a:solidFill>
                  <a:srgbClr val="CB6D04"/>
                </a:solidFill>
                <a:effectLst/>
                <a:latin typeface="Liberation Sans"/>
              </a:rPr>
              <a:t>Intégration de la chaîne de détection AIRS pour la mission ARIEL</a:t>
            </a:r>
            <a:br>
              <a:rPr lang="fr-FR" b="0" i="0" dirty="0">
                <a:solidFill>
                  <a:srgbClr val="CB6D04"/>
                </a:solidFill>
                <a:effectLst/>
                <a:latin typeface="Liberation Sans"/>
              </a:rPr>
            </a:br>
            <a:br>
              <a:rPr lang="fr-FR" b="0" dirty="0">
                <a:solidFill>
                  <a:srgbClr val="CB6D04"/>
                </a:solidFill>
                <a:latin typeface="Liberation Sans"/>
              </a:rPr>
            </a:br>
            <a:r>
              <a:rPr lang="fr-FR" sz="1600" b="0" i="0" dirty="0">
                <a:solidFill>
                  <a:srgbClr val="CB6D04"/>
                </a:solidFill>
                <a:effectLst/>
                <a:latin typeface="Liberation Sans"/>
              </a:rPr>
              <a:t>intégration des détecteurs semi-conducteurs</a:t>
            </a:r>
            <a:br>
              <a:rPr lang="fr-FR" sz="1600" b="0" i="0" dirty="0">
                <a:solidFill>
                  <a:srgbClr val="CB6D04"/>
                </a:solidFill>
                <a:effectLst/>
                <a:latin typeface="Liberation Sans"/>
              </a:rPr>
            </a:br>
            <a:r>
              <a:rPr lang="fr-FR" sz="1600" b="0" i="0" dirty="0">
                <a:solidFill>
                  <a:srgbClr val="CB6D04"/>
                </a:solidFill>
                <a:effectLst/>
                <a:latin typeface="Liberation Sans"/>
              </a:rPr>
              <a:t>11-12 Juin 2026</a:t>
            </a:r>
            <a:br>
              <a:rPr lang="fr-FR" sz="1600" b="0" i="0" dirty="0">
                <a:solidFill>
                  <a:srgbClr val="CB6D04"/>
                </a:solidFill>
                <a:effectLst/>
                <a:latin typeface="Liberation Sans"/>
              </a:rPr>
            </a:br>
            <a:r>
              <a:rPr lang="fr-FR" sz="2000" b="0" i="0" dirty="0">
                <a:solidFill>
                  <a:srgbClr val="CB6D04"/>
                </a:solidFill>
                <a:effectLst/>
                <a:latin typeface="Liberation Sans"/>
              </a:rPr>
              <a:t>François VISTICOT</a:t>
            </a:r>
            <a:br>
              <a:rPr lang="fr-FR" sz="2000" b="0" i="0" dirty="0">
                <a:solidFill>
                  <a:srgbClr val="CB6D04"/>
                </a:solidFill>
                <a:effectLst/>
                <a:latin typeface="Liberation Sans"/>
              </a:rPr>
            </a:br>
            <a:r>
              <a:rPr lang="fr-FR" sz="2000" b="0" i="0" dirty="0">
                <a:solidFill>
                  <a:srgbClr val="CB6D04"/>
                </a:solidFill>
                <a:effectLst/>
                <a:latin typeface="Liberation Sans"/>
              </a:rPr>
              <a:t>CEA IRFU DAP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03095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FE66D-F3C8-4E71-BC94-79150B787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Outillage d’intégration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5B1B58-4399-4679-A06C-445914348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BF46EB-0561-4E45-8F61-2229CE3932AC}"/>
              </a:ext>
            </a:extLst>
          </p:cNvPr>
          <p:cNvSpPr txBox="1"/>
          <p:nvPr/>
        </p:nvSpPr>
        <p:spPr>
          <a:xfrm>
            <a:off x="4343446" y="2178826"/>
            <a:ext cx="39186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Élaboration d’un scénario de montage basé sur le modèle 3D du plan focal qui donnera la séquence de montage des pièces.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0E86A63-1BF9-4559-AA9F-2A28DF1FB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665" y="2105483"/>
            <a:ext cx="2807169" cy="22918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6D7B4C-33E7-4DF2-B7FA-2E54F7BB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" y="2114130"/>
            <a:ext cx="4257861" cy="27762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BCD5F80-4724-4F71-81E9-60F07DF3D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70" y="5342679"/>
            <a:ext cx="3435649" cy="26874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D10CD3-2097-4BA5-8D50-3161B0DC493A}"/>
              </a:ext>
            </a:extLst>
          </p:cNvPr>
          <p:cNvSpPr txBox="1"/>
          <p:nvPr/>
        </p:nvSpPr>
        <p:spPr>
          <a:xfrm>
            <a:off x="443570" y="4939031"/>
            <a:ext cx="251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Outillage intégration Airs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02024C-916E-4F0C-90A3-7C697A9A2604}"/>
              </a:ext>
            </a:extLst>
          </p:cNvPr>
          <p:cNvSpPr txBox="1"/>
          <p:nvPr/>
        </p:nvSpPr>
        <p:spPr>
          <a:xfrm>
            <a:off x="11250598" y="2178826"/>
            <a:ext cx="3040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Outillage Collage Airs</a:t>
            </a:r>
          </a:p>
          <a:p>
            <a:r>
              <a:rPr lang="fr-FR" sz="2000" dirty="0"/>
              <a:t>Outillage pour la préparation des sous-assemblages (mécanique de collage)</a:t>
            </a:r>
          </a:p>
          <a:p>
            <a:endParaRPr lang="fr-FR" sz="20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B340F6C-8DF8-446B-922F-5ED456A79BD1}"/>
              </a:ext>
            </a:extLst>
          </p:cNvPr>
          <p:cNvGrpSpPr/>
          <p:nvPr/>
        </p:nvGrpSpPr>
        <p:grpSpPr>
          <a:xfrm>
            <a:off x="8213667" y="5322982"/>
            <a:ext cx="2208802" cy="3344700"/>
            <a:chOff x="8213667" y="5322982"/>
            <a:chExt cx="2208802" cy="334470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A130AF6-B8AE-456D-BF03-C9FCA0430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3667" y="5322982"/>
              <a:ext cx="2044360" cy="2726806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381C98C-2C56-44F0-A1E7-05B9DDD65858}"/>
                </a:ext>
              </a:extLst>
            </p:cNvPr>
            <p:cNvSpPr txBox="1"/>
            <p:nvPr/>
          </p:nvSpPr>
          <p:spPr>
            <a:xfrm>
              <a:off x="8378109" y="7959796"/>
              <a:ext cx="20443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Guide de positionnement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CF6140E-45C8-4007-BF18-3599CB13E3B7}"/>
              </a:ext>
            </a:extLst>
          </p:cNvPr>
          <p:cNvGrpSpPr/>
          <p:nvPr/>
        </p:nvGrpSpPr>
        <p:grpSpPr>
          <a:xfrm>
            <a:off x="4343446" y="3506346"/>
            <a:ext cx="1922406" cy="1513143"/>
            <a:chOff x="6099333" y="8222045"/>
            <a:chExt cx="2871089" cy="21362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E84FA32-76CC-40DC-9406-5A5E02F52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278" y="8222045"/>
              <a:ext cx="2815144" cy="154118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8D07F79-B436-4C51-8907-6B38AB9F4038}"/>
                </a:ext>
              </a:extLst>
            </p:cNvPr>
            <p:cNvSpPr txBox="1"/>
            <p:nvPr/>
          </p:nvSpPr>
          <p:spPr>
            <a:xfrm>
              <a:off x="6099333" y="9054748"/>
              <a:ext cx="2420592" cy="130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Outils Manipulations détecteur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E69FD04-C81B-4FA7-B4DC-676E27D308F5}"/>
              </a:ext>
            </a:extLst>
          </p:cNvPr>
          <p:cNvGrpSpPr/>
          <p:nvPr/>
        </p:nvGrpSpPr>
        <p:grpSpPr>
          <a:xfrm>
            <a:off x="3912962" y="5483057"/>
            <a:ext cx="4300705" cy="2893238"/>
            <a:chOff x="3912962" y="5483057"/>
            <a:chExt cx="4300705" cy="2893238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D4F4850-F3C6-498B-A2DB-DF6BF8904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962" y="5483057"/>
              <a:ext cx="4300705" cy="2548566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1255D42-B461-491C-978B-C249B8B10719}"/>
                </a:ext>
              </a:extLst>
            </p:cNvPr>
            <p:cNvSpPr txBox="1"/>
            <p:nvPr/>
          </p:nvSpPr>
          <p:spPr>
            <a:xfrm>
              <a:off x="4516964" y="8006963"/>
              <a:ext cx="2721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Outillage intégration Euclid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831F9831-B320-4C1B-B57E-F7026356EEB1}"/>
              </a:ext>
            </a:extLst>
          </p:cNvPr>
          <p:cNvSpPr txBox="1"/>
          <p:nvPr/>
        </p:nvSpPr>
        <p:spPr>
          <a:xfrm>
            <a:off x="-51053" y="8622748"/>
            <a:ext cx="104735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Contrainte de positionnement (Pions amovible, Butée mécanique…)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Prévoir des guides de montage pour les pièces proches d’éléments sensibles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Eviter au maximum les manipulations au-dessus du détecteur (montage par-dessous)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Installer le plus souvent possible un capot de protection au-dessus du détecteur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DEE2288-D22A-42E7-8510-E521F077D41D}"/>
              </a:ext>
            </a:extLst>
          </p:cNvPr>
          <p:cNvSpPr txBox="1"/>
          <p:nvPr/>
        </p:nvSpPr>
        <p:spPr>
          <a:xfrm>
            <a:off x="10456544" y="8514574"/>
            <a:ext cx="36653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Ne laisser aucune pièce avec une masse flottante. Pour les matériaux isolants, préférer des Plexi ESD ou plastique ESD)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9804362-4D82-4965-B1DB-69D2271901E5}"/>
              </a:ext>
            </a:extLst>
          </p:cNvPr>
          <p:cNvSpPr txBox="1"/>
          <p:nvPr/>
        </p:nvSpPr>
        <p:spPr>
          <a:xfrm>
            <a:off x="11397530" y="8030092"/>
            <a:ext cx="193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Instrument Airs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D87EA7A-8DDD-456D-890A-704AA52F4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4111" y="5516478"/>
            <a:ext cx="4655380" cy="254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3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FBE51-95DF-4ACA-AEA7-3391CB5F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Bondings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8F2DFB-0B17-45F2-BFD0-A5371EAEE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A01991-2B6E-4888-B0F3-4295AEE308DF}"/>
              </a:ext>
            </a:extLst>
          </p:cNvPr>
          <p:cNvSpPr txBox="1"/>
          <p:nvPr/>
        </p:nvSpPr>
        <p:spPr>
          <a:xfrm>
            <a:off x="801083" y="2346236"/>
            <a:ext cx="5158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Attention aux bondings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0FBF7F-0746-4059-9D54-85436A447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56"/>
          <a:stretch/>
        </p:blipFill>
        <p:spPr>
          <a:xfrm rot="10800000">
            <a:off x="5959099" y="4058740"/>
            <a:ext cx="8766458" cy="36937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6ED8B18-7A02-4D41-A025-F09C7820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10" y="3973688"/>
            <a:ext cx="5681688" cy="33554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6207FE3-6D9D-488D-9609-E70B4ED213C3}"/>
              </a:ext>
            </a:extLst>
          </p:cNvPr>
          <p:cNvSpPr txBox="1"/>
          <p:nvPr/>
        </p:nvSpPr>
        <p:spPr>
          <a:xfrm>
            <a:off x="1265232" y="8171751"/>
            <a:ext cx="75631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Capot de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Laisser de l’espace autour des bondings</a:t>
            </a:r>
          </a:p>
        </p:txBody>
      </p:sp>
    </p:spTree>
    <p:extLst>
      <p:ext uri="{BB962C8B-B14F-4D97-AF65-F5344CB8AC3E}">
        <p14:creationId xmlns:p14="http://schemas.microsoft.com/office/powerpoint/2010/main" val="1470422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569C2-B824-4CA7-BC79-BC9C2A38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Suivi contamination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1E3342-1A8D-4C2B-A30D-347A87C436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21CA13-CE64-444F-8828-314A4D49C4BF}"/>
              </a:ext>
            </a:extLst>
          </p:cNvPr>
          <p:cNvSpPr txBox="1"/>
          <p:nvPr/>
        </p:nvSpPr>
        <p:spPr>
          <a:xfrm>
            <a:off x="100931" y="2056062"/>
            <a:ext cx="64857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0" i="0" u="none" strike="noStrike" dirty="0" err="1">
                <a:effectLst/>
              </a:rPr>
              <a:t>PArticulate</a:t>
            </a:r>
            <a:r>
              <a:rPr lang="fr-FR" sz="2400" b="0" i="0" u="none" strike="noStrike" dirty="0">
                <a:effectLst/>
              </a:rPr>
              <a:t> Contamination</a:t>
            </a:r>
            <a:r>
              <a:rPr lang="fr-FR" sz="2400" dirty="0"/>
              <a:t> (PAC) </a:t>
            </a:r>
          </a:p>
          <a:p>
            <a:r>
              <a:rPr lang="fr-FR" sz="2400" dirty="0" err="1"/>
              <a:t>Molecular</a:t>
            </a:r>
            <a:r>
              <a:rPr lang="fr-FR" sz="2400" dirty="0"/>
              <a:t> </a:t>
            </a:r>
            <a:r>
              <a:rPr lang="fr-FR" sz="2400" dirty="0" err="1"/>
              <a:t>Organic</a:t>
            </a:r>
            <a:r>
              <a:rPr lang="fr-FR" sz="2400" dirty="0"/>
              <a:t> Contamination (MOC)</a:t>
            </a:r>
          </a:p>
          <a:p>
            <a:endParaRPr lang="fr-FR" sz="2400" dirty="0"/>
          </a:p>
          <a:p>
            <a:r>
              <a:rPr lang="fr-FR" sz="2400" dirty="0"/>
              <a:t>1 PAC  et 1 MOC suivi détecteur </a:t>
            </a:r>
          </a:p>
          <a:p>
            <a:r>
              <a:rPr lang="fr-FR" sz="2400" dirty="0"/>
              <a:t>1 PAC environnement </a:t>
            </a:r>
          </a:p>
          <a:p>
            <a:endParaRPr lang="fr-FR" sz="2400" dirty="0"/>
          </a:p>
          <a:p>
            <a:r>
              <a:rPr lang="fr-FR" sz="2400" dirty="0"/>
              <a:t>Prévoir une possibilité d’accrocher les PAC et MOC aux outillages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46EE2E2-553D-475E-989F-39907E0C6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85" y="5297677"/>
            <a:ext cx="5873221" cy="452360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B2C44A-FB53-44C1-A92C-8BB91E090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34" y="2259378"/>
            <a:ext cx="7261471" cy="55130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7F9829-6794-4A0C-9F58-00F1B23A82FF}"/>
              </a:ext>
            </a:extLst>
          </p:cNvPr>
          <p:cNvSpPr txBox="1"/>
          <p:nvPr/>
        </p:nvSpPr>
        <p:spPr>
          <a:xfrm>
            <a:off x="1806069" y="9821284"/>
            <a:ext cx="182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Intégration Euclid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7F88491-73F4-4B2E-86CA-77B6F174C406}"/>
              </a:ext>
            </a:extLst>
          </p:cNvPr>
          <p:cNvSpPr txBox="1"/>
          <p:nvPr/>
        </p:nvSpPr>
        <p:spPr>
          <a:xfrm>
            <a:off x="9127895" y="7840084"/>
            <a:ext cx="214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Intégration IFPA AIRS</a:t>
            </a:r>
          </a:p>
        </p:txBody>
      </p:sp>
    </p:spTree>
    <p:extLst>
      <p:ext uri="{BB962C8B-B14F-4D97-AF65-F5344CB8AC3E}">
        <p14:creationId xmlns:p14="http://schemas.microsoft.com/office/powerpoint/2010/main" val="367573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63281-8B70-42BF-9C07-62C30E3A2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montage à blanc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75ABC7-F19A-4A2B-A045-9DFBBDFA7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759BF1-602F-41B4-A9F9-285D2AB644D2}"/>
              </a:ext>
            </a:extLst>
          </p:cNvPr>
          <p:cNvSpPr txBox="1"/>
          <p:nvPr/>
        </p:nvSpPr>
        <p:spPr>
          <a:xfrm>
            <a:off x="263387" y="2411898"/>
            <a:ext cx="756367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dirty="0"/>
              <a:t>Objectif du premier montage avec un faux détecteur:</a:t>
            </a:r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Validation</a:t>
            </a:r>
            <a:r>
              <a:rPr lang="fr-FR" sz="2000" dirty="0"/>
              <a:t> du scénario de montage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Rédaction</a:t>
            </a:r>
            <a:r>
              <a:rPr lang="fr-FR" sz="2000" dirty="0"/>
              <a:t> d’une procédure détaillée (pour d’autres intégrateurs)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Modifier</a:t>
            </a:r>
            <a:r>
              <a:rPr lang="fr-FR" sz="2000" dirty="0"/>
              <a:t> les outillages si nécessaire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Définir les étapes où l’intégration peut être mise en </a:t>
            </a:r>
            <a:r>
              <a:rPr lang="fr-FR" sz="2000" b="1" dirty="0"/>
              <a:t>pause</a:t>
            </a:r>
            <a:r>
              <a:rPr lang="fr-FR" sz="2000" dirty="0"/>
              <a:t> et stockée (déjeuner, nuit) et créer des capots de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Si l’on a plusieurs modèles, il faut tester </a:t>
            </a:r>
            <a:r>
              <a:rPr lang="fr-FR" sz="2000" b="1" dirty="0"/>
              <a:t>toutes les mécaniques </a:t>
            </a:r>
            <a:r>
              <a:rPr lang="fr-FR" sz="2000" dirty="0"/>
              <a:t>individuellement (pions et visserie comprises)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r>
              <a:rPr lang="fr-FR" sz="2000" dirty="0"/>
              <a:t>La procédure est vivante jusqu’au dernier modèle et chaque montage sert de retour expérience</a:t>
            </a:r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CAF383-5078-462B-829C-9C83C39119D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642817" y="2972922"/>
            <a:ext cx="6563372" cy="5299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0B4BBA9-C033-4377-B53A-FEBC799B3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65380" y="6540571"/>
            <a:ext cx="2325757" cy="36244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277D9A-F6B9-4024-939D-8BB705D43E6D}"/>
              </a:ext>
            </a:extLst>
          </p:cNvPr>
          <p:cNvSpPr txBox="1"/>
          <p:nvPr/>
        </p:nvSpPr>
        <p:spPr>
          <a:xfrm>
            <a:off x="9614452" y="8951844"/>
            <a:ext cx="288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 avec Faux détecteur Airs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18EEAB-7B34-4600-A0BA-CA633CE219D0}"/>
              </a:ext>
            </a:extLst>
          </p:cNvPr>
          <p:cNvSpPr txBox="1"/>
          <p:nvPr/>
        </p:nvSpPr>
        <p:spPr>
          <a:xfrm>
            <a:off x="3995530" y="9569799"/>
            <a:ext cx="161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Pions IFPA AIRS</a:t>
            </a:r>
          </a:p>
        </p:txBody>
      </p:sp>
    </p:spTree>
    <p:extLst>
      <p:ext uri="{BB962C8B-B14F-4D97-AF65-F5344CB8AC3E}">
        <p14:creationId xmlns:p14="http://schemas.microsoft.com/office/powerpoint/2010/main" val="1408654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739DE9-350E-48F1-AA36-DA283AE8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b="0" i="0" u="none" strike="noStrike" dirty="0" err="1">
                <a:effectLst/>
                <a:latin typeface="Arial" panose="020B0604020202020204" pitchFamily="34" charset="0"/>
              </a:rPr>
              <a:t>Assembly</a:t>
            </a:r>
            <a:r>
              <a:rPr lang="fr-FR" sz="4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fr-FR" sz="4800" b="0" i="0" u="none" strike="noStrike" dirty="0" err="1">
                <a:effectLst/>
                <a:latin typeface="Arial" panose="020B0604020202020204" pitchFamily="34" charset="0"/>
              </a:rPr>
              <a:t>Readiness</a:t>
            </a:r>
            <a:r>
              <a:rPr lang="fr-FR" sz="4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fr-FR" sz="4800" b="0" i="0" u="none" strike="noStrike" dirty="0" err="1">
                <a:effectLst/>
                <a:latin typeface="Arial" panose="020B0604020202020204" pitchFamily="34" charset="0"/>
              </a:rPr>
              <a:t>Review</a:t>
            </a:r>
            <a:r>
              <a:rPr lang="fr-FR" sz="4800" b="0" i="0" u="none" strike="noStrike" dirty="0">
                <a:effectLst/>
                <a:latin typeface="Arial" panose="020B0604020202020204" pitchFamily="34" charset="0"/>
              </a:rPr>
              <a:t> (ARR)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524C36-588A-4B25-BB6B-4F5047053A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2D3856-3031-42F9-92BA-0D51B29B705E}"/>
              </a:ext>
            </a:extLst>
          </p:cNvPr>
          <p:cNvSpPr txBox="1"/>
          <p:nvPr/>
        </p:nvSpPr>
        <p:spPr>
          <a:xfrm>
            <a:off x="475421" y="2263673"/>
            <a:ext cx="756367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Déroulement d’une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Assembly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Readiness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Review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(ARR)</a:t>
            </a:r>
            <a:r>
              <a:rPr lang="fr-FR" dirty="0"/>
              <a:t> </a:t>
            </a:r>
          </a:p>
          <a:p>
            <a:endParaRPr lang="fr-FR" sz="1800" dirty="0"/>
          </a:p>
          <a:p>
            <a:endParaRPr lang="fr-FR" dirty="0"/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Objectif du montage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Configuration de montage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Etat des pièces (nettoyage - </a:t>
            </a:r>
            <a:r>
              <a:rPr lang="fr-FR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bake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-out)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Etat du détecteur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Lieu de montage et suivi contamination (espace de travail propre et rangé) 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ESD (table, bracelet, ioniseur d’air)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Opérateurs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Planning</a:t>
            </a:r>
            <a:endParaRPr lang="fr-FR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Procédure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Métrologie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Test électrique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Non-conformité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Stockage</a:t>
            </a:r>
            <a:endParaRPr lang="fr-FR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Suite après montage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4D6F2D-8C63-4733-89B5-82A1E99499C3}"/>
              </a:ext>
            </a:extLst>
          </p:cNvPr>
          <p:cNvSpPr txBox="1"/>
          <p:nvPr/>
        </p:nvSpPr>
        <p:spPr>
          <a:xfrm>
            <a:off x="602321" y="7736350"/>
            <a:ext cx="505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L’objectif est que tout soit prêt pour le jour de l’intégration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10EB9C6-374B-4932-A14E-4C383DB9E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566" y="2263673"/>
            <a:ext cx="5514638" cy="72341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A3FA123-EA1C-4CF1-A4CB-F104020F44C3}"/>
              </a:ext>
            </a:extLst>
          </p:cNvPr>
          <p:cNvSpPr txBox="1"/>
          <p:nvPr/>
        </p:nvSpPr>
        <p:spPr>
          <a:xfrm>
            <a:off x="9649431" y="9497848"/>
            <a:ext cx="214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Intégration IFPA AIRS</a:t>
            </a:r>
          </a:p>
        </p:txBody>
      </p:sp>
    </p:spTree>
    <p:extLst>
      <p:ext uri="{BB962C8B-B14F-4D97-AF65-F5344CB8AC3E}">
        <p14:creationId xmlns:p14="http://schemas.microsoft.com/office/powerpoint/2010/main" val="209524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77EB02-E6BA-46A7-B2B8-B1FEF7C3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Conteneur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D93E1A-DC11-425C-9A0A-0A230F5C90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C8683C-0394-486B-A31A-30363DDA93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790" y="1753021"/>
            <a:ext cx="6058980" cy="62086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D9E1B4B-74AE-4F08-BABF-3D0B856A6DF1}"/>
              </a:ext>
            </a:extLst>
          </p:cNvPr>
          <p:cNvSpPr txBox="1"/>
          <p:nvPr/>
        </p:nvSpPr>
        <p:spPr>
          <a:xfrm>
            <a:off x="775254" y="2368365"/>
            <a:ext cx="5926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r>
              <a:rPr lang="fr-FR" sz="2400" dirty="0"/>
              <a:t>Conteneur Hermétique avec flush a l’azote </a:t>
            </a:r>
          </a:p>
          <a:p>
            <a:r>
              <a:rPr lang="fr-FR" sz="2400" dirty="0"/>
              <a:t>Enregistreur de choc, température et pression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029266B-C579-4FB5-85E1-9B672F4621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63"/>
          <a:stretch/>
        </p:blipFill>
        <p:spPr>
          <a:xfrm>
            <a:off x="670527" y="4630772"/>
            <a:ext cx="6505525" cy="54532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01129D-4BBC-4CA4-9A62-F9613A0A10E7}"/>
              </a:ext>
            </a:extLst>
          </p:cNvPr>
          <p:cNvSpPr txBox="1"/>
          <p:nvPr/>
        </p:nvSpPr>
        <p:spPr>
          <a:xfrm>
            <a:off x="9218735" y="8039066"/>
            <a:ext cx="210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Conteneur IFPA AIRS</a:t>
            </a:r>
          </a:p>
        </p:txBody>
      </p:sp>
    </p:spTree>
    <p:extLst>
      <p:ext uri="{BB962C8B-B14F-4D97-AF65-F5344CB8AC3E}">
        <p14:creationId xmlns:p14="http://schemas.microsoft.com/office/powerpoint/2010/main" val="2212275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1569792" y="2416731"/>
            <a:ext cx="8243910" cy="663067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fr-FR" sz="2000" kern="0" dirty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Ariel 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Atmospheric</a:t>
            </a: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Remote-Sensing</a:t>
            </a: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Infrared</a:t>
            </a: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Exoplanet</a:t>
            </a: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 Large-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survey</a:t>
            </a:r>
            <a:endParaRPr lang="fr-FR" sz="2000" kern="0" dirty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Ariel Infra-Red Spectrometer (AIRS)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Contrainte Plan Focal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Processus AIT</a:t>
            </a:r>
          </a:p>
          <a:p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Assemblage &amp; Intégration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Design Mécanique Plan Focal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Outillage d’intégration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Bondings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Suivi contamination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fr-FR" sz="2000" baseline="30000" dirty="0">
                <a:solidFill>
                  <a:schemeClr val="bg1">
                    <a:lumMod val="85000"/>
                  </a:schemeClr>
                </a:solidFill>
              </a:rPr>
              <a:t>er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montage à blanc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Assembly</a:t>
            </a:r>
            <a:r>
              <a:rPr lang="fr-FR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fr-FR" sz="20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Readiness</a:t>
            </a:r>
            <a:r>
              <a:rPr lang="fr-FR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fr-FR" sz="20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Review</a:t>
            </a:r>
            <a:r>
              <a:rPr lang="fr-FR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(ARR)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Conteneur</a:t>
            </a:r>
            <a:endParaRPr lang="fr-FR" sz="2000" i="0" u="none" strike="noStrike" dirty="0">
              <a:solidFill>
                <a:schemeClr val="bg1">
                  <a:lumMod val="85000"/>
                </a:schemeClr>
              </a:solidFill>
              <a:effectLst/>
            </a:endParaRPr>
          </a:p>
          <a:p>
            <a:endParaRPr lang="fr-FR" sz="2000" dirty="0"/>
          </a:p>
          <a:p>
            <a:pPr marL="457200" indent="-457200">
              <a:buFont typeface="+mj-lt"/>
              <a:buAutoNum type="arabicPeriod" startAt="3"/>
            </a:pPr>
            <a:r>
              <a:rPr lang="fr-FR" sz="2000" i="0" u="none" strike="noStrike" dirty="0">
                <a:effectLst/>
              </a:rPr>
              <a:t>Vérification &amp;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Métrologie Airs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Outillage de test </a:t>
            </a:r>
          </a:p>
          <a:p>
            <a:endParaRPr lang="fr-FR" sz="2000" dirty="0"/>
          </a:p>
          <a:p>
            <a:pPr marL="742950" indent="-742950">
              <a:buFont typeface="+mj-lt"/>
              <a:buAutoNum type="arabicPeriod" startAt="4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fr-FR" sz="38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fr-FR" sz="2000" dirty="0"/>
              <a:t>	</a:t>
            </a:r>
            <a:br>
              <a:rPr lang="fr-FR" sz="1600" kern="0" dirty="0"/>
            </a:br>
            <a:endParaRPr lang="fr-FR" sz="16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02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B47E29-7955-496F-B76D-5EDEC484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Métrologie Airs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CB2F63-09E6-4E8C-9D7D-C4EB4BDF22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F7DBDD-4ECA-49D2-9F26-458C37D261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475" y="1780059"/>
            <a:ext cx="4865557" cy="46395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02452E-22B3-475A-99B2-FD5D9D051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657" y="6474011"/>
            <a:ext cx="6689305" cy="36615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5C1344-3211-469E-AC86-2E9A2C7FC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07" y="6744217"/>
            <a:ext cx="6632713" cy="30509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63CA2FB-A024-4EB0-B1C5-37C9F3A245CA}"/>
              </a:ext>
            </a:extLst>
          </p:cNvPr>
          <p:cNvSpPr/>
          <p:nvPr/>
        </p:nvSpPr>
        <p:spPr>
          <a:xfrm>
            <a:off x="533176" y="2905593"/>
            <a:ext cx="4797381" cy="1431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Position de la fenêtre d’observation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Défaut position mécanique FPA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Défaut d’alignement du banc optique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Désalignement du au retreint thermique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9E24A0-774F-41B4-B4CA-718C2D3DC9CE}"/>
              </a:ext>
            </a:extLst>
          </p:cNvPr>
          <p:cNvSpPr/>
          <p:nvPr/>
        </p:nvSpPr>
        <p:spPr>
          <a:xfrm>
            <a:off x="1077308" y="4608297"/>
            <a:ext cx="3709116" cy="57954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Fabrication calle de compensation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8E817BB-A1E4-4D57-83E4-A74A6EDCCC87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flipH="1">
            <a:off x="2931866" y="4337226"/>
            <a:ext cx="1" cy="2710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F3862FF-880D-4278-A1D0-BF136925BC97}"/>
              </a:ext>
            </a:extLst>
          </p:cNvPr>
          <p:cNvSpPr txBox="1"/>
          <p:nvPr/>
        </p:nvSpPr>
        <p:spPr>
          <a:xfrm>
            <a:off x="11083825" y="3869372"/>
            <a:ext cx="36417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Choix appareil de métrologie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Métrologie sans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Dimension de mesure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Profondeur de champ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Précision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 err="1"/>
              <a:t>Keyence</a:t>
            </a:r>
            <a:r>
              <a:rPr lang="fr-FR" dirty="0"/>
              <a:t> VR500 &amp; VHX7000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D5F78C-F290-4A94-8396-F9B2449C405D}"/>
              </a:ext>
            </a:extLst>
          </p:cNvPr>
          <p:cNvSpPr txBox="1"/>
          <p:nvPr/>
        </p:nvSpPr>
        <p:spPr>
          <a:xfrm>
            <a:off x="5990670" y="9766234"/>
            <a:ext cx="321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Avec et Sans calle IFPA AIRS</a:t>
            </a:r>
          </a:p>
        </p:txBody>
      </p:sp>
    </p:spTree>
    <p:extLst>
      <p:ext uri="{BB962C8B-B14F-4D97-AF65-F5344CB8AC3E}">
        <p14:creationId xmlns:p14="http://schemas.microsoft.com/office/powerpoint/2010/main" val="781964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FE9C48-C2F8-43EA-AA46-88B05F3F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Outillage de test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D5FD92-65D3-4F7F-84BF-64FF822418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4BAF8C-9B61-4224-B828-AE08D6063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28" y="5031503"/>
            <a:ext cx="5644914" cy="42336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968F2E-8D3D-48F3-B221-59F53C505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914" y="6150653"/>
            <a:ext cx="5193365" cy="34622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412400-CBD8-4871-ADB8-4374F8188419}"/>
              </a:ext>
            </a:extLst>
          </p:cNvPr>
          <p:cNvSpPr txBox="1"/>
          <p:nvPr/>
        </p:nvSpPr>
        <p:spPr>
          <a:xfrm>
            <a:off x="721062" y="1797255"/>
            <a:ext cx="75447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Propreté</a:t>
            </a:r>
            <a:r>
              <a:rPr lang="fr-FR" sz="2400" dirty="0"/>
              <a:t> (Cloche plexi ESD si possible, tissus protection)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/>
              <a:t>Protection des interfaces mécanique </a:t>
            </a:r>
            <a:r>
              <a:rPr lang="fr-FR" sz="2400" dirty="0"/>
              <a:t>(rugosité </a:t>
            </a:r>
            <a:r>
              <a:rPr lang="fr-FR" sz="2400" dirty="0" err="1"/>
              <a:t>planeité</a:t>
            </a:r>
            <a:r>
              <a:rPr lang="fr-FR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Prévoir un emplacement pour le </a:t>
            </a:r>
            <a:r>
              <a:rPr lang="fr-FR" sz="2400" b="1" dirty="0"/>
              <a:t>stockage</a:t>
            </a:r>
            <a:r>
              <a:rPr lang="fr-FR" sz="2400" dirty="0"/>
              <a:t> (nuit…)</a:t>
            </a:r>
          </a:p>
          <a:p>
            <a:r>
              <a:rPr lang="fr-FR" sz="2400" dirty="0"/>
              <a:t>	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FFC25E4-0128-4613-AB3A-139E38CBA4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96735" y="2075569"/>
            <a:ext cx="4522591" cy="33919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D21B27-D7CC-4455-8351-AD259AB859D0}"/>
              </a:ext>
            </a:extLst>
          </p:cNvPr>
          <p:cNvSpPr txBox="1"/>
          <p:nvPr/>
        </p:nvSpPr>
        <p:spPr>
          <a:xfrm>
            <a:off x="1777640" y="9428230"/>
            <a:ext cx="19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 EMC IFPA AIRS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6E94CB-DE16-4612-9857-9B44E12BB804}"/>
              </a:ext>
            </a:extLst>
          </p:cNvPr>
          <p:cNvSpPr txBox="1"/>
          <p:nvPr/>
        </p:nvSpPr>
        <p:spPr>
          <a:xfrm>
            <a:off x="9560554" y="5537747"/>
            <a:ext cx="239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 Vibration IFPA AIRS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29BD1E-454D-48D4-B8B1-9F2E7E218AE8}"/>
              </a:ext>
            </a:extLst>
          </p:cNvPr>
          <p:cNvSpPr txBox="1"/>
          <p:nvPr/>
        </p:nvSpPr>
        <p:spPr>
          <a:xfrm>
            <a:off x="9218944" y="9649693"/>
            <a:ext cx="392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 Thermique et Calibration IFPA AIRS</a:t>
            </a:r>
          </a:p>
        </p:txBody>
      </p:sp>
    </p:spTree>
    <p:extLst>
      <p:ext uri="{BB962C8B-B14F-4D97-AF65-F5344CB8AC3E}">
        <p14:creationId xmlns:p14="http://schemas.microsoft.com/office/powerpoint/2010/main" val="119494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F47CE6-0490-42FA-A7B7-22FC649D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F930D8-D4B0-4518-AD92-CD62D8BEBE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2E7596-D823-4050-BD3F-AF8841DFF0CB}"/>
              </a:ext>
            </a:extLst>
          </p:cNvPr>
          <p:cNvSpPr txBox="1"/>
          <p:nvPr/>
        </p:nvSpPr>
        <p:spPr>
          <a:xfrm>
            <a:off x="5211447" y="1585721"/>
            <a:ext cx="3334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Avancement Airs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110E1CD-A113-4694-99C2-D63F0BBF1B7F}"/>
              </a:ext>
            </a:extLst>
          </p:cNvPr>
          <p:cNvGrpSpPr/>
          <p:nvPr/>
        </p:nvGrpSpPr>
        <p:grpSpPr>
          <a:xfrm>
            <a:off x="715427" y="2511485"/>
            <a:ext cx="12619540" cy="3334882"/>
            <a:chOff x="702365" y="3241819"/>
            <a:chExt cx="12619540" cy="3334882"/>
          </a:xfrm>
        </p:grpSpPr>
        <p:graphicFrame>
          <p:nvGraphicFramePr>
            <p:cNvPr id="6" name="Diagramme 5">
              <a:extLst>
                <a:ext uri="{FF2B5EF4-FFF2-40B4-BE49-F238E27FC236}">
                  <a16:creationId xmlns:a16="http://schemas.microsoft.com/office/drawing/2014/main" id="{0138CD39-7E6B-4D09-BE49-61228F1427E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59411846"/>
                </p:ext>
              </p:extLst>
            </p:nvPr>
          </p:nvGraphicFramePr>
          <p:xfrm>
            <a:off x="702365" y="3770243"/>
            <a:ext cx="12619540" cy="25844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B49DEC0-205E-4AB3-9D24-F49A6C5C1EF5}"/>
                </a:ext>
              </a:extLst>
            </p:cNvPr>
            <p:cNvSpPr txBox="1"/>
            <p:nvPr/>
          </p:nvSpPr>
          <p:spPr>
            <a:xfrm>
              <a:off x="702365" y="3257112"/>
              <a:ext cx="2234648" cy="120032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FR" sz="1800" dirty="0"/>
                <a:t>Intégration</a:t>
              </a:r>
            </a:p>
            <a:p>
              <a:r>
                <a:rPr lang="fr-FR" sz="1800" dirty="0"/>
                <a:t>BBM H1RG 02/2023</a:t>
              </a:r>
            </a:p>
            <a:p>
              <a:r>
                <a:rPr lang="fr-FR" sz="1800" dirty="0"/>
                <a:t>BBM Roic1 01/2023</a:t>
              </a:r>
            </a:p>
            <a:p>
              <a:r>
                <a:rPr lang="fr-FR" sz="1800" dirty="0"/>
                <a:t>BBM Roic2 08/2023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0DC2D40-01C8-432F-95D3-D25F7665853C}"/>
                </a:ext>
              </a:extLst>
            </p:cNvPr>
            <p:cNvSpPr txBox="1"/>
            <p:nvPr/>
          </p:nvSpPr>
          <p:spPr>
            <a:xfrm>
              <a:off x="3196933" y="3241819"/>
              <a:ext cx="2234648" cy="1200329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fr-FR" sz="1800" dirty="0"/>
                <a:t>Intégration</a:t>
              </a:r>
            </a:p>
            <a:p>
              <a:r>
                <a:rPr lang="fr-FR" sz="1800" dirty="0"/>
                <a:t>BBM Roic3 04/2024</a:t>
              </a:r>
            </a:p>
            <a:p>
              <a:r>
                <a:rPr lang="fr-FR" sz="1800" dirty="0"/>
                <a:t>EM CH0      09/2024</a:t>
              </a:r>
            </a:p>
            <a:p>
              <a:r>
                <a:rPr lang="fr-FR" sz="1800" dirty="0"/>
                <a:t>EM CH1      12/2024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9C79497-AF69-4C10-8C51-60D9D35922C0}"/>
                </a:ext>
              </a:extLst>
            </p:cNvPr>
            <p:cNvSpPr txBox="1"/>
            <p:nvPr/>
          </p:nvSpPr>
          <p:spPr>
            <a:xfrm>
              <a:off x="5810014" y="5653371"/>
              <a:ext cx="1883465" cy="923330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FR" sz="1800" dirty="0"/>
                <a:t>Livraison</a:t>
              </a:r>
            </a:p>
            <a:p>
              <a:r>
                <a:rPr lang="fr-FR" sz="1800" dirty="0"/>
                <a:t>EM CH0 &amp; CH1 11/2025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7E82FCC-B931-4252-B76E-478BF60387BA}"/>
                </a:ext>
              </a:extLst>
            </p:cNvPr>
            <p:cNvSpPr txBox="1"/>
            <p:nvPr/>
          </p:nvSpPr>
          <p:spPr>
            <a:xfrm>
              <a:off x="8415129" y="5653371"/>
              <a:ext cx="1121466" cy="369332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FR" sz="1800" dirty="0"/>
                <a:t>CDR 2026 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E486143-5BB6-48DA-B073-0B53A2B58251}"/>
                </a:ext>
              </a:extLst>
            </p:cNvPr>
            <p:cNvSpPr txBox="1"/>
            <p:nvPr/>
          </p:nvSpPr>
          <p:spPr>
            <a:xfrm>
              <a:off x="10752824" y="5653371"/>
              <a:ext cx="1883465" cy="646331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fr-FR" sz="1800" dirty="0"/>
                <a:t>Livraison</a:t>
              </a:r>
            </a:p>
            <a:p>
              <a:r>
                <a:rPr lang="fr-FR" sz="1800" dirty="0"/>
                <a:t>FM</a:t>
              </a:r>
              <a:r>
                <a:rPr lang="fr-FR" dirty="0"/>
                <a:t> CH0 &amp; CH1</a:t>
              </a:r>
              <a:endParaRPr lang="fr-FR" sz="1800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BE18B22-A107-4B40-B77C-FEA5A4972D3D}"/>
                </a:ext>
              </a:extLst>
            </p:cNvPr>
            <p:cNvSpPr txBox="1"/>
            <p:nvPr/>
          </p:nvSpPr>
          <p:spPr>
            <a:xfrm>
              <a:off x="8415129" y="3272405"/>
              <a:ext cx="1654865" cy="120032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FR" sz="1800" dirty="0"/>
                <a:t>Intégration</a:t>
              </a:r>
            </a:p>
            <a:p>
              <a:r>
                <a:rPr lang="fr-FR" sz="1800" dirty="0"/>
                <a:t>FM CH0 &amp; CH1</a:t>
              </a:r>
            </a:p>
            <a:p>
              <a:r>
                <a:rPr lang="fr-FR" sz="1800" dirty="0"/>
                <a:t>FS CH0 &amp; CH1</a:t>
              </a:r>
            </a:p>
            <a:p>
              <a:r>
                <a:rPr lang="fr-FR" sz="1800" dirty="0"/>
                <a:t>Automne2026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87845B2-E6DE-48C1-B041-2E1507E82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9967" y="5962033"/>
            <a:ext cx="5550460" cy="41334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E93E618-DC9C-4050-A9E9-9170447BD577}"/>
              </a:ext>
            </a:extLst>
          </p:cNvPr>
          <p:cNvSpPr txBox="1"/>
          <p:nvPr/>
        </p:nvSpPr>
        <p:spPr>
          <a:xfrm>
            <a:off x="326600" y="6384130"/>
            <a:ext cx="66985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Activité 2026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Critical Design </a:t>
            </a:r>
            <a:r>
              <a:rPr lang="fr-FR" sz="2800" dirty="0" err="1"/>
              <a:t>Review</a:t>
            </a:r>
            <a:r>
              <a:rPr lang="fr-FR" sz="2800" dirty="0"/>
              <a:t> (CDR) AIRS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Préparation et intégration des Flight Model et Flight </a:t>
            </a:r>
            <a:r>
              <a:rPr lang="fr-FR" sz="2800" dirty="0" err="1"/>
              <a:t>Spare</a:t>
            </a:r>
            <a:r>
              <a:rPr lang="fr-FR" sz="2800" dirty="0"/>
              <a:t> (FM, FS)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Calibration de l’instrument Airs EM à l’Observatoire de Meudon (LIRA)</a:t>
            </a:r>
          </a:p>
        </p:txBody>
      </p:sp>
    </p:spTree>
    <p:extLst>
      <p:ext uri="{BB962C8B-B14F-4D97-AF65-F5344CB8AC3E}">
        <p14:creationId xmlns:p14="http://schemas.microsoft.com/office/powerpoint/2010/main" val="398651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1569792" y="2416731"/>
            <a:ext cx="8243910" cy="663067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Introduction</a:t>
            </a:r>
            <a:endParaRPr lang="fr-FR" sz="2000" kern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kern="0" dirty="0"/>
              <a:t>Ariel </a:t>
            </a:r>
            <a:r>
              <a:rPr lang="fr-FR" sz="2000" kern="0" dirty="0" err="1"/>
              <a:t>Atmospheric</a:t>
            </a:r>
            <a:r>
              <a:rPr lang="fr-FR" sz="2000" kern="0" dirty="0"/>
              <a:t> </a:t>
            </a:r>
            <a:r>
              <a:rPr lang="fr-FR" sz="2000" kern="0" dirty="0" err="1"/>
              <a:t>Remote-Sensing</a:t>
            </a:r>
            <a:r>
              <a:rPr lang="fr-FR" sz="2000" kern="0" dirty="0"/>
              <a:t> </a:t>
            </a:r>
            <a:r>
              <a:rPr lang="fr-FR" sz="2000" kern="0" dirty="0" err="1"/>
              <a:t>Infrared</a:t>
            </a:r>
            <a:r>
              <a:rPr lang="fr-FR" sz="2000" kern="0" dirty="0"/>
              <a:t> </a:t>
            </a:r>
            <a:r>
              <a:rPr lang="fr-FR" sz="2000" kern="0" dirty="0" err="1"/>
              <a:t>Exoplanet</a:t>
            </a:r>
            <a:r>
              <a:rPr lang="fr-FR" sz="2000" kern="0" dirty="0"/>
              <a:t> Large-</a:t>
            </a:r>
            <a:r>
              <a:rPr lang="fr-FR" sz="2000" kern="0" dirty="0" err="1"/>
              <a:t>survey</a:t>
            </a:r>
            <a:endParaRPr lang="fr-FR" sz="2000" kern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Ariel Infra-Red Spectrometer (AIRS)</a:t>
            </a:r>
            <a:r>
              <a:rPr lang="fr-FR" sz="20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Contrainte Plan Focal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Processus AIT</a:t>
            </a:r>
          </a:p>
          <a:p>
            <a:endParaRPr lang="fr-FR" sz="2000" dirty="0"/>
          </a:p>
          <a:p>
            <a:pPr marL="457200" indent="-457200">
              <a:buFont typeface="+mj-lt"/>
              <a:buAutoNum type="arabicPeriod" startAt="2"/>
            </a:pPr>
            <a:r>
              <a:rPr lang="fr-FR" sz="2000" dirty="0"/>
              <a:t>Assemblage &amp; Intégration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Design Mécanique Plan Focal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Outillage d’intégration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Bondings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Suivi contamination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1</a:t>
            </a:r>
            <a:r>
              <a:rPr lang="fr-FR" sz="2000" baseline="30000" dirty="0"/>
              <a:t>er</a:t>
            </a:r>
            <a:r>
              <a:rPr lang="fr-FR" sz="2000" dirty="0"/>
              <a:t> montage à blanc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i="0" u="none" strike="noStrike" dirty="0" err="1">
                <a:effectLst/>
              </a:rPr>
              <a:t>Assembly</a:t>
            </a:r>
            <a:r>
              <a:rPr lang="fr-FR" sz="2000" i="0" u="none" strike="noStrike" dirty="0">
                <a:effectLst/>
              </a:rPr>
              <a:t> </a:t>
            </a:r>
            <a:r>
              <a:rPr lang="fr-FR" sz="2000" i="0" u="none" strike="noStrike" dirty="0" err="1">
                <a:effectLst/>
              </a:rPr>
              <a:t>Readiness</a:t>
            </a:r>
            <a:r>
              <a:rPr lang="fr-FR" sz="2000" i="0" u="none" strike="noStrike" dirty="0">
                <a:effectLst/>
              </a:rPr>
              <a:t> </a:t>
            </a:r>
            <a:r>
              <a:rPr lang="fr-FR" sz="2000" i="0" u="none" strike="noStrike" dirty="0" err="1">
                <a:effectLst/>
              </a:rPr>
              <a:t>Review</a:t>
            </a:r>
            <a:r>
              <a:rPr lang="fr-FR" sz="2000" i="0" u="none" strike="noStrike" dirty="0">
                <a:effectLst/>
              </a:rPr>
              <a:t> (ARR)</a:t>
            </a:r>
            <a:r>
              <a:rPr lang="fr-FR" sz="20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Conteneur</a:t>
            </a:r>
            <a:endParaRPr lang="fr-FR" sz="2000" i="0" u="none" strike="noStrike" dirty="0">
              <a:effectLst/>
            </a:endParaRPr>
          </a:p>
          <a:p>
            <a:endParaRPr lang="fr-FR" sz="2000" dirty="0"/>
          </a:p>
          <a:p>
            <a:pPr marL="457200" indent="-457200">
              <a:buFont typeface="+mj-lt"/>
              <a:buAutoNum type="arabicPeriod" startAt="3"/>
            </a:pPr>
            <a:r>
              <a:rPr lang="fr-FR" sz="2000" i="0" u="none" strike="noStrike" dirty="0">
                <a:effectLst/>
              </a:rPr>
              <a:t>Vérification &amp;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Métrologie Airs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Outillage de test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742950" indent="-742950">
              <a:buFont typeface="+mj-lt"/>
              <a:buAutoNum type="arabicPeriod" startAt="4"/>
            </a:pPr>
            <a:r>
              <a:rPr lang="fr-FR" sz="2000" dirty="0"/>
              <a:t>Conclusion</a:t>
            </a:r>
          </a:p>
          <a:p>
            <a:r>
              <a:rPr lang="fr-FR" sz="1600" dirty="0"/>
              <a:t>	</a:t>
            </a:r>
            <a:endParaRPr lang="fr-FR" sz="2000" dirty="0"/>
          </a:p>
          <a:p>
            <a:r>
              <a:rPr lang="fr-FR" sz="2000" dirty="0"/>
              <a:t>	</a:t>
            </a:r>
            <a:br>
              <a:rPr lang="fr-FR" sz="1600" kern="0" dirty="0"/>
            </a:br>
            <a:endParaRPr lang="fr-FR" sz="16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6568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59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1569792" y="2416731"/>
            <a:ext cx="8243910" cy="663067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Introduction</a:t>
            </a:r>
            <a:endParaRPr lang="fr-FR" sz="2000" kern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kern="0" dirty="0"/>
              <a:t>Ariel </a:t>
            </a:r>
            <a:r>
              <a:rPr lang="fr-FR" sz="2000" kern="0" dirty="0" err="1"/>
              <a:t>Atmospheric</a:t>
            </a:r>
            <a:r>
              <a:rPr lang="fr-FR" sz="2000" kern="0" dirty="0"/>
              <a:t> </a:t>
            </a:r>
            <a:r>
              <a:rPr lang="fr-FR" sz="2000" kern="0" dirty="0" err="1"/>
              <a:t>Remote-Sensing</a:t>
            </a:r>
            <a:r>
              <a:rPr lang="fr-FR" sz="2000" kern="0" dirty="0"/>
              <a:t> </a:t>
            </a:r>
            <a:r>
              <a:rPr lang="fr-FR" sz="2000" kern="0" dirty="0" err="1"/>
              <a:t>Infrared</a:t>
            </a:r>
            <a:r>
              <a:rPr lang="fr-FR" sz="2000" kern="0" dirty="0"/>
              <a:t> </a:t>
            </a:r>
            <a:r>
              <a:rPr lang="fr-FR" sz="2000" kern="0" dirty="0" err="1"/>
              <a:t>Exoplanet</a:t>
            </a:r>
            <a:r>
              <a:rPr lang="fr-FR" sz="2000" kern="0" dirty="0"/>
              <a:t> Large-</a:t>
            </a:r>
            <a:r>
              <a:rPr lang="fr-FR" sz="2000" kern="0" dirty="0" err="1"/>
              <a:t>survey</a:t>
            </a:r>
            <a:endParaRPr lang="fr-FR" sz="2000" kern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Ariel Infra-Red Spectrometer (AIRS)</a:t>
            </a:r>
            <a:r>
              <a:rPr lang="fr-FR" sz="20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Contrainte Plan Focal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Processus AIT</a:t>
            </a:r>
          </a:p>
          <a:p>
            <a:endParaRPr lang="fr-FR" sz="2000" dirty="0"/>
          </a:p>
          <a:p>
            <a:pPr marL="457200" indent="-457200">
              <a:buFont typeface="+mj-lt"/>
              <a:buAutoNum type="arabicPeriod" startAt="2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Assemblage &amp; Intégration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Design Mécanique Plan Focal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Outillage d’intégration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Bondings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Suivi contamination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fr-FR" sz="2000" baseline="30000" dirty="0">
                <a:solidFill>
                  <a:schemeClr val="bg1">
                    <a:lumMod val="85000"/>
                  </a:schemeClr>
                </a:solidFill>
              </a:rPr>
              <a:t>er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montage à blanc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Assembly</a:t>
            </a:r>
            <a:r>
              <a:rPr lang="fr-FR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fr-FR" sz="20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Readiness</a:t>
            </a:r>
            <a:r>
              <a:rPr lang="fr-FR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</a:t>
            </a:r>
            <a:r>
              <a:rPr lang="fr-FR" sz="2000" i="0" u="none" strike="noStrike" dirty="0" err="1">
                <a:solidFill>
                  <a:schemeClr val="bg1">
                    <a:lumMod val="85000"/>
                  </a:schemeClr>
                </a:solidFill>
                <a:effectLst/>
              </a:rPr>
              <a:t>Review</a:t>
            </a:r>
            <a:r>
              <a:rPr lang="fr-FR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 (ARR)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Conteneur</a:t>
            </a:r>
            <a:endParaRPr lang="fr-FR" sz="2000" i="0" u="none" strike="noStrike" dirty="0">
              <a:solidFill>
                <a:schemeClr val="bg1">
                  <a:lumMod val="85000"/>
                </a:schemeClr>
              </a:solidFill>
              <a:effectLst/>
            </a:endParaRPr>
          </a:p>
          <a:p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fr-FR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Vérification &amp;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Métrologie Airs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Outillage de test </a:t>
            </a:r>
          </a:p>
          <a:p>
            <a:pPr lvl="1"/>
            <a:endParaRPr lang="fr-FR" sz="1600" dirty="0"/>
          </a:p>
          <a:p>
            <a:pPr marL="742950" indent="-742950">
              <a:buFont typeface="+mj-lt"/>
              <a:buAutoNum type="arabicPeriod" startAt="4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  <a:p>
            <a:r>
              <a:rPr lang="fr-FR" sz="1600" dirty="0"/>
              <a:t>	</a:t>
            </a:r>
            <a:br>
              <a:rPr lang="fr-FR" sz="1600" kern="0" dirty="0"/>
            </a:br>
            <a:endParaRPr lang="fr-FR" sz="16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048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B76EA6-60E5-4C49-A8D3-5D55276CB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kern="0" dirty="0" err="1">
                <a:solidFill>
                  <a:schemeClr val="accent1"/>
                </a:solidFill>
              </a:rPr>
              <a:t>A</a:t>
            </a:r>
            <a:r>
              <a:rPr lang="fr-FR" sz="3200" kern="0" dirty="0" err="1"/>
              <a:t>tmospheric</a:t>
            </a:r>
            <a:r>
              <a:rPr lang="fr-FR" sz="3200" kern="0" dirty="0"/>
              <a:t> </a:t>
            </a:r>
            <a:r>
              <a:rPr lang="fr-FR" sz="3200" b="1" kern="0" dirty="0" err="1">
                <a:solidFill>
                  <a:schemeClr val="accent1"/>
                </a:solidFill>
              </a:rPr>
              <a:t>R</a:t>
            </a:r>
            <a:r>
              <a:rPr lang="fr-FR" sz="3200" kern="0" dirty="0" err="1"/>
              <a:t>emote-Sensing</a:t>
            </a:r>
            <a:r>
              <a:rPr lang="fr-FR" sz="3200" kern="0" dirty="0"/>
              <a:t> </a:t>
            </a:r>
            <a:r>
              <a:rPr lang="fr-FR" sz="3200" b="1" kern="0" dirty="0" err="1">
                <a:solidFill>
                  <a:schemeClr val="accent1"/>
                </a:solidFill>
              </a:rPr>
              <a:t>I</a:t>
            </a:r>
            <a:r>
              <a:rPr lang="fr-FR" sz="3200" kern="0" dirty="0" err="1"/>
              <a:t>nfrared</a:t>
            </a:r>
            <a:r>
              <a:rPr lang="fr-FR" sz="3200" kern="0" dirty="0"/>
              <a:t> </a:t>
            </a:r>
            <a:r>
              <a:rPr lang="fr-FR" sz="3200" b="1" kern="0" dirty="0" err="1">
                <a:solidFill>
                  <a:schemeClr val="accent1"/>
                </a:solidFill>
              </a:rPr>
              <a:t>E</a:t>
            </a:r>
            <a:r>
              <a:rPr lang="fr-FR" sz="3200" kern="0" dirty="0" err="1"/>
              <a:t>xoplanet</a:t>
            </a:r>
            <a:r>
              <a:rPr lang="fr-FR" sz="3200" kern="0" dirty="0"/>
              <a:t> </a:t>
            </a:r>
            <a:r>
              <a:rPr lang="fr-FR" sz="3200" b="1" kern="0" dirty="0">
                <a:solidFill>
                  <a:schemeClr val="accent1"/>
                </a:solidFill>
              </a:rPr>
              <a:t>L</a:t>
            </a:r>
            <a:r>
              <a:rPr lang="fr-FR" sz="3200" kern="0" dirty="0"/>
              <a:t>arge-</a:t>
            </a:r>
            <a:r>
              <a:rPr lang="fr-FR" sz="3200" kern="0" dirty="0" err="1"/>
              <a:t>survey</a:t>
            </a:r>
            <a:br>
              <a:rPr lang="fr-FR" sz="3200" kern="0" dirty="0"/>
            </a:br>
            <a:endParaRPr lang="fr-FR" sz="3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FCCF62-43F5-40CC-B08B-4E09D9FA19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3D50C0-48A5-4098-B637-6716903D6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109" y="1919020"/>
            <a:ext cx="6274650" cy="36159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D0AEE84-DD33-41B1-97F2-1FB11C726500}"/>
              </a:ext>
            </a:extLst>
          </p:cNvPr>
          <p:cNvSpPr txBox="1"/>
          <p:nvPr/>
        </p:nvSpPr>
        <p:spPr>
          <a:xfrm>
            <a:off x="71712" y="3598015"/>
            <a:ext cx="8339830" cy="181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33" b="1" dirty="0"/>
              <a:t>Les questions clefs </a:t>
            </a:r>
          </a:p>
          <a:p>
            <a:pPr marL="921704" lvl="1" indent="-354501">
              <a:buFont typeface="Arial" panose="020B0604020202020204" pitchFamily="34" charset="0"/>
              <a:buChar char="•"/>
            </a:pPr>
            <a:r>
              <a:rPr lang="fr-FR" sz="2233" i="1" dirty="0">
                <a:latin typeface="Times" pitchFamily="2" charset="0"/>
              </a:rPr>
              <a:t>Quels sont les processus physiques qui forment les atmosphères des exoplanètes ?</a:t>
            </a:r>
            <a:endParaRPr lang="fr-FR" sz="2233" dirty="0"/>
          </a:p>
          <a:p>
            <a:pPr marL="921704" lvl="1" indent="-354501">
              <a:buFont typeface="Arial" panose="020B0604020202020204" pitchFamily="34" charset="0"/>
              <a:buChar char="•"/>
            </a:pPr>
            <a:r>
              <a:rPr lang="fr-FR" sz="2233" i="1" dirty="0">
                <a:latin typeface="Times" pitchFamily="2" charset="0"/>
              </a:rPr>
              <a:t>De quoi sont fait les atmosphères des galaxies ?</a:t>
            </a:r>
          </a:p>
          <a:p>
            <a:pPr marL="921704" lvl="1" indent="-354501">
              <a:buFont typeface="Arial" panose="020B0604020202020204" pitchFamily="34" charset="0"/>
              <a:buChar char="•"/>
            </a:pPr>
            <a:r>
              <a:rPr lang="fr-FR" sz="2233" i="1" dirty="0">
                <a:latin typeface="Times" pitchFamily="2" charset="0"/>
              </a:rPr>
              <a:t>Comment les systèmes planétaires se forment et évoluent ? </a:t>
            </a:r>
            <a:endParaRPr lang="fr-FR" sz="2233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4B39AC-F2CF-4021-95A7-77D6A6F93CDE}"/>
              </a:ext>
            </a:extLst>
          </p:cNvPr>
          <p:cNvSpPr txBox="1"/>
          <p:nvPr/>
        </p:nvSpPr>
        <p:spPr>
          <a:xfrm>
            <a:off x="305040" y="5476463"/>
            <a:ext cx="8471177" cy="11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33" b="1" u="sng" dirty="0">
                <a:sym typeface="Wingdings" pitchFamily="2" charset="2"/>
              </a:rPr>
              <a:t>Stratégie</a:t>
            </a:r>
          </a:p>
          <a:p>
            <a:pPr marL="354501" indent="-354501">
              <a:buFont typeface="Wingdings" pitchFamily="2" charset="2"/>
              <a:buChar char="à"/>
            </a:pPr>
            <a:r>
              <a:rPr lang="fr-FR" sz="2233" dirty="0"/>
              <a:t>Observation: transit, éclipse and spectroscopie de phase.</a:t>
            </a:r>
          </a:p>
          <a:p>
            <a:pPr marL="354501" indent="-354501">
              <a:buFont typeface="Wingdings" pitchFamily="2" charset="2"/>
              <a:buChar char="à"/>
            </a:pPr>
            <a:endParaRPr lang="fr-FR" sz="2233" dirty="0">
              <a:sym typeface="Wingdings" pitchFamily="2" charset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C15D67-539E-479B-8A38-1576F974D664}"/>
              </a:ext>
            </a:extLst>
          </p:cNvPr>
          <p:cNvSpPr txBox="1"/>
          <p:nvPr/>
        </p:nvSpPr>
        <p:spPr>
          <a:xfrm>
            <a:off x="237364" y="2282517"/>
            <a:ext cx="8252180" cy="11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33" dirty="0"/>
              <a:t>ARIEL est la mission M4 de l’ESA qui doit être lancée en 2032.</a:t>
            </a:r>
          </a:p>
          <a:p>
            <a:r>
              <a:rPr lang="fr-FR" sz="2233" dirty="0"/>
              <a:t>L’objectif principal est de passer des phases de détection d’exoplanètes à leur caractérisation.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DE1DC28-2889-4AE8-8C7F-5AC1B6746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40" y="6320859"/>
            <a:ext cx="5801387" cy="344286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1520B50-42AA-455D-8967-E2A68801C1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9216" y="6223165"/>
            <a:ext cx="6838950" cy="344286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D92F684-F28A-4DF2-AA4E-E135E266EF3F}"/>
              </a:ext>
            </a:extLst>
          </p:cNvPr>
          <p:cNvSpPr txBox="1"/>
          <p:nvPr/>
        </p:nvSpPr>
        <p:spPr>
          <a:xfrm>
            <a:off x="7305376" y="6143540"/>
            <a:ext cx="342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AIRS: ARIEL </a:t>
            </a:r>
            <a:r>
              <a:rPr lang="fr-FR" dirty="0" err="1"/>
              <a:t>InfraRed</a:t>
            </a:r>
            <a:r>
              <a:rPr lang="fr-FR" dirty="0"/>
              <a:t> </a:t>
            </a:r>
            <a:r>
              <a:rPr lang="fr-FR" dirty="0" err="1"/>
              <a:t>Spectrometer</a:t>
            </a:r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4D52324-7CDC-461A-B39E-DE5F4D43B958}"/>
              </a:ext>
            </a:extLst>
          </p:cNvPr>
          <p:cNvCxnSpPr>
            <a:cxnSpLocks/>
          </p:cNvCxnSpPr>
          <p:nvPr/>
        </p:nvCxnSpPr>
        <p:spPr>
          <a:xfrm>
            <a:off x="9258252" y="6596756"/>
            <a:ext cx="1527693" cy="11429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2809D365-6943-4637-9490-56B0A52D965A}"/>
              </a:ext>
            </a:extLst>
          </p:cNvPr>
          <p:cNvSpPr txBox="1"/>
          <p:nvPr/>
        </p:nvSpPr>
        <p:spPr>
          <a:xfrm>
            <a:off x="1050827" y="9787767"/>
            <a:ext cx="348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Vue de Face PLM (</a:t>
            </a:r>
            <a:r>
              <a:rPr lang="fr-FR" u="sng" dirty="0" err="1"/>
              <a:t>Payload</a:t>
            </a:r>
            <a:r>
              <a:rPr lang="fr-FR" u="sng" dirty="0"/>
              <a:t> Module)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BD027BC-2C2F-4ED6-A402-01A178217ED7}"/>
              </a:ext>
            </a:extLst>
          </p:cNvPr>
          <p:cNvSpPr txBox="1"/>
          <p:nvPr/>
        </p:nvSpPr>
        <p:spPr>
          <a:xfrm>
            <a:off x="10247215" y="9787767"/>
            <a:ext cx="211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Vue de arrière PLM </a:t>
            </a:r>
          </a:p>
        </p:txBody>
      </p:sp>
    </p:spTree>
    <p:extLst>
      <p:ext uri="{BB962C8B-B14F-4D97-AF65-F5344CB8AC3E}">
        <p14:creationId xmlns:p14="http://schemas.microsoft.com/office/powerpoint/2010/main" val="3400218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6856F-6345-4049-BBA6-4966DB4F4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Ariel Infra-Red Spectrometer (AIRS)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E525C4-4905-46D8-9BD8-B5A68B9B9D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CD6663-CB98-4BA5-B76D-E31F37375F2D}"/>
              </a:ext>
            </a:extLst>
          </p:cNvPr>
          <p:cNvSpPr txBox="1"/>
          <p:nvPr/>
        </p:nvSpPr>
        <p:spPr>
          <a:xfrm>
            <a:off x="328238" y="1356904"/>
            <a:ext cx="851151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20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2000" b="1" dirty="0"/>
          </a:p>
          <a:p>
            <a:pPr algn="just"/>
            <a:r>
              <a:rPr lang="en-US" sz="2000" b="1" dirty="0"/>
              <a:t>Ariel Infra-Red Spectrometer (AIRS) </a:t>
            </a:r>
            <a:r>
              <a:rPr lang="en-US" sz="2000" dirty="0" err="1"/>
              <a:t>est</a:t>
            </a:r>
            <a:r>
              <a:rPr lang="en-US" sz="2000" dirty="0"/>
              <a:t> compose de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rgbClr val="1F1F1F"/>
                </a:solidFill>
                <a:latin typeface="inherit"/>
              </a:rPr>
              <a:t>Deux 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canaux optiques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avec éléments dispersifs à prisme : CH0 couvrant la gamme [1,95-3,90] µm et CH1 couvrant la gamme [3,90-7,80] µm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Deux plans focaux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avec détecteurs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Teledyne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H1RG spécifiques adaptés à la longueur d'onde de coupure pour CH0 et CH1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fr-FR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000" dirty="0"/>
          </a:p>
          <a:p>
            <a:pPr algn="just"/>
            <a:r>
              <a:rPr lang="fr-FR" sz="2000" dirty="0"/>
              <a:t>Le domaine de longueur d’onde de l’instrument AIRS permet de couvrir les principaux gaz que l’on retrouve dans les atmosphères des exoplanètes H20, CO2, CH1, NH3, HCH, H2S, ...</a:t>
            </a:r>
          </a:p>
          <a:p>
            <a:pPr algn="just"/>
            <a:endParaRPr lang="fr-FR" sz="2000" dirty="0"/>
          </a:p>
          <a:p>
            <a:pPr algn="just"/>
            <a:r>
              <a:rPr lang="fr-FR" sz="2000" dirty="0"/>
              <a:t>ARIEL permettra de détecter la présence de nuages, la pression, la température et la présence de particule</a:t>
            </a:r>
          </a:p>
          <a:p>
            <a:pPr algn="just"/>
            <a:endParaRPr lang="fr-FR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8A9023-BF6C-4BE2-A106-6AFB48AFEC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07" y="6249211"/>
            <a:ext cx="5598755" cy="38102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910F6B-5F8C-44CC-A2A2-3372CB248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7540" y="2581345"/>
            <a:ext cx="4938361" cy="733573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FB0F1BD-BE02-4733-9F1C-E2E64C815A90}"/>
              </a:ext>
            </a:extLst>
          </p:cNvPr>
          <p:cNvSpPr txBox="1"/>
          <p:nvPr/>
        </p:nvSpPr>
        <p:spPr>
          <a:xfrm>
            <a:off x="1674744" y="5943842"/>
            <a:ext cx="3003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u="sng" dirty="0"/>
              <a:t>AIRS instrument : </a:t>
            </a:r>
            <a:r>
              <a:rPr lang="fr-FR" i="1" u="sng" dirty="0" err="1"/>
              <a:t>Optics</a:t>
            </a:r>
            <a:r>
              <a:rPr lang="fr-FR" i="1" u="sng" dirty="0"/>
              <a:t> Unit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D7D221-EDAA-498D-A5F8-D1B7F454A5D3}"/>
              </a:ext>
            </a:extLst>
          </p:cNvPr>
          <p:cNvSpPr txBox="1"/>
          <p:nvPr/>
        </p:nvSpPr>
        <p:spPr>
          <a:xfrm>
            <a:off x="7562850" y="8299441"/>
            <a:ext cx="1978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TINETTI, Giovanna, ECCLESTON, Paul, HASWELL, Carole, </a:t>
            </a:r>
            <a:r>
              <a:rPr lang="fr-FR" sz="1200" i="1" dirty="0"/>
              <a:t>et al.</a:t>
            </a:r>
            <a:r>
              <a:rPr lang="fr-FR" sz="1200" dirty="0"/>
              <a:t> Ariel: </a:t>
            </a:r>
            <a:r>
              <a:rPr lang="fr-FR" sz="1200" dirty="0" err="1"/>
              <a:t>Enabling</a:t>
            </a:r>
            <a:r>
              <a:rPr lang="fr-FR" sz="1200" dirty="0"/>
              <a:t> </a:t>
            </a:r>
            <a:r>
              <a:rPr lang="fr-FR" sz="1200" dirty="0" err="1"/>
              <a:t>planetary</a:t>
            </a:r>
            <a:r>
              <a:rPr lang="fr-FR" sz="1200" dirty="0"/>
              <a:t> science </a:t>
            </a:r>
            <a:r>
              <a:rPr lang="fr-FR" sz="1200" dirty="0" err="1"/>
              <a:t>across</a:t>
            </a:r>
            <a:r>
              <a:rPr lang="fr-FR" sz="1200" dirty="0"/>
              <a:t> light-</a:t>
            </a:r>
            <a:r>
              <a:rPr lang="fr-FR" sz="1200" dirty="0" err="1"/>
              <a:t>years</a:t>
            </a:r>
            <a:r>
              <a:rPr lang="fr-FR" sz="1200" dirty="0"/>
              <a:t>. </a:t>
            </a:r>
            <a:r>
              <a:rPr lang="fr-FR" sz="1200" i="1" dirty="0" err="1"/>
              <a:t>arXiv</a:t>
            </a:r>
            <a:r>
              <a:rPr lang="fr-FR" sz="1200" i="1" dirty="0"/>
              <a:t> </a:t>
            </a:r>
            <a:r>
              <a:rPr lang="fr-FR" sz="1200" i="1" dirty="0" err="1"/>
              <a:t>preprint</a:t>
            </a:r>
            <a:r>
              <a:rPr lang="fr-FR" sz="1200" i="1" dirty="0"/>
              <a:t> arXiv:2104.04824</a:t>
            </a:r>
            <a:r>
              <a:rPr lang="fr-FR" sz="1200" dirty="0"/>
              <a:t>, 2021.</a:t>
            </a:r>
          </a:p>
        </p:txBody>
      </p:sp>
    </p:spTree>
    <p:extLst>
      <p:ext uri="{BB962C8B-B14F-4D97-AF65-F5344CB8AC3E}">
        <p14:creationId xmlns:p14="http://schemas.microsoft.com/office/powerpoint/2010/main" val="16188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E6C81C-17F2-46E9-8346-6835F8C70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 Plan Focal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502D84-18A0-4D07-B458-CEC70F942C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6</a:t>
            </a:fld>
            <a:endParaRPr lang="fr-FR" dirty="0"/>
          </a:p>
        </p:txBody>
      </p:sp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id="{606C4906-9F90-4DD9-B3FA-5FB714EDD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733072"/>
              </p:ext>
            </p:extLst>
          </p:nvPr>
        </p:nvGraphicFramePr>
        <p:xfrm>
          <a:off x="573110" y="6500934"/>
          <a:ext cx="4041959" cy="28041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02115">
                  <a:extLst>
                    <a:ext uri="{9D8B030D-6E8A-4147-A177-3AD203B41FA5}">
                      <a16:colId xmlns:a16="http://schemas.microsoft.com/office/drawing/2014/main" val="3249146838"/>
                    </a:ext>
                  </a:extLst>
                </a:gridCol>
                <a:gridCol w="1267518">
                  <a:extLst>
                    <a:ext uri="{9D8B030D-6E8A-4147-A177-3AD203B41FA5}">
                      <a16:colId xmlns:a16="http://schemas.microsoft.com/office/drawing/2014/main" val="359909905"/>
                    </a:ext>
                  </a:extLst>
                </a:gridCol>
                <a:gridCol w="1272326">
                  <a:extLst>
                    <a:ext uri="{9D8B030D-6E8A-4147-A177-3AD203B41FA5}">
                      <a16:colId xmlns:a16="http://schemas.microsoft.com/office/drawing/2014/main" val="862022997"/>
                    </a:ext>
                  </a:extLst>
                </a:gridCol>
              </a:tblGrid>
              <a:tr h="290049"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CH0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CH1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86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Taille </a:t>
                      </a:r>
                      <a:r>
                        <a:rPr lang="fr-FR" sz="2000" noProof="0" dirty="0"/>
                        <a:t>Fenêtre</a:t>
                      </a:r>
                      <a:r>
                        <a:rPr lang="en-GB" sz="2000" dirty="0"/>
                        <a:t> 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noProof="0" dirty="0"/>
                        <a:t>355x64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130x64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370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Pas Pixel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18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18</a:t>
                      </a:r>
                      <a:r>
                        <a:rPr lang="en-GB" sz="2000" baseline="0" dirty="0"/>
                        <a:t> µm 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715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Taille </a:t>
                      </a:r>
                      <a:r>
                        <a:rPr lang="fr-FR" sz="2000" noProof="0" dirty="0"/>
                        <a:t>Fenêtre</a:t>
                      </a:r>
                      <a:r>
                        <a:rPr lang="en-GB" sz="2000" dirty="0"/>
                        <a:t> </a:t>
                      </a:r>
                      <a:r>
                        <a:rPr lang="fr-FR" sz="2000" noProof="0" dirty="0"/>
                        <a:t>élargi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395x84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170x84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7551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4A65995E-D172-47D9-A3B8-096F8F1B5087}"/>
              </a:ext>
            </a:extLst>
          </p:cNvPr>
          <p:cNvSpPr txBox="1"/>
          <p:nvPr/>
        </p:nvSpPr>
        <p:spPr>
          <a:xfrm>
            <a:off x="408306" y="1918452"/>
            <a:ext cx="756367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Les principales contraintes rencontrées durant les intégrations et manipulations sont les suivantes :</a:t>
            </a:r>
          </a:p>
          <a:p>
            <a:endParaRPr lang="fr-FR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Propreté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Risque électrostatique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Alignement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Stockage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/>
              <a:t>Détecteur ITAR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20622AB-8E4F-4FD9-AA09-E2185E18B93D}"/>
              </a:ext>
            </a:extLst>
          </p:cNvPr>
          <p:cNvGrpSpPr/>
          <p:nvPr/>
        </p:nvGrpSpPr>
        <p:grpSpPr>
          <a:xfrm>
            <a:off x="5676055" y="3137904"/>
            <a:ext cx="2448792" cy="2354973"/>
            <a:chOff x="5424263" y="2656880"/>
            <a:chExt cx="2448792" cy="2354973"/>
          </a:xfrm>
        </p:grpSpPr>
        <p:pic>
          <p:nvPicPr>
            <p:cNvPr id="7" name="Picture 2" descr="HAWAII-4RG">
              <a:extLst>
                <a:ext uri="{FF2B5EF4-FFF2-40B4-BE49-F238E27FC236}">
                  <a16:creationId xmlns:a16="http://schemas.microsoft.com/office/drawing/2014/main" id="{26CD2850-97FA-4493-B5AB-17E96501BE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263" y="2656880"/>
              <a:ext cx="2448792" cy="1897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E38A131-1E21-40A5-BBE7-118536FDC942}"/>
                </a:ext>
              </a:extLst>
            </p:cNvPr>
            <p:cNvSpPr txBox="1"/>
            <p:nvPr/>
          </p:nvSpPr>
          <p:spPr>
            <a:xfrm>
              <a:off x="5577125" y="4625946"/>
              <a:ext cx="2143067" cy="385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Détecteur </a:t>
              </a:r>
              <a:r>
                <a:rPr lang="fr-FR" dirty="0" err="1"/>
                <a:t>Teledyne</a:t>
              </a:r>
              <a:endParaRPr lang="fr-FR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A56D9D2A-9C62-48EE-9ADE-071425860C25}"/>
              </a:ext>
            </a:extLst>
          </p:cNvPr>
          <p:cNvGrpSpPr/>
          <p:nvPr/>
        </p:nvGrpSpPr>
        <p:grpSpPr>
          <a:xfrm>
            <a:off x="4847990" y="5832040"/>
            <a:ext cx="4323538" cy="3921014"/>
            <a:chOff x="7054760" y="5386533"/>
            <a:chExt cx="5090527" cy="432631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028217D-FE8F-43E4-BA95-65299747B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640" y="5386533"/>
              <a:ext cx="4543981" cy="419540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91F75F-99D5-4AD9-95B6-26D89A0A0F0B}"/>
                </a:ext>
              </a:extLst>
            </p:cNvPr>
            <p:cNvSpPr/>
            <p:nvPr/>
          </p:nvSpPr>
          <p:spPr>
            <a:xfrm>
              <a:off x="7054760" y="5860346"/>
              <a:ext cx="4351709" cy="423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95630" marR="641985" algn="ctr">
                <a:lnSpc>
                  <a:spcPct val="115000"/>
                </a:lnSpc>
                <a:spcBef>
                  <a:spcPts val="1030"/>
                </a:spcBef>
                <a:spcAft>
                  <a:spcPts val="0"/>
                </a:spcAft>
              </a:pPr>
              <a:r>
                <a:rPr lang="fr-FR" i="1" dirty="0">
                  <a:solidFill>
                    <a:srgbClr val="FF0000"/>
                  </a:solidFill>
                  <a:latin typeface="Arial" panose="020B0604020202020204" pitchFamily="34" charset="0"/>
                  <a:ea typeface="Arial MT"/>
                  <a:cs typeface="Arial MT"/>
                </a:rPr>
                <a:t>Fenêtre élargi</a:t>
              </a:r>
              <a:endParaRPr lang="fr-FR" sz="2800" dirty="0">
                <a:solidFill>
                  <a:srgbClr val="FF0000"/>
                </a:solidFill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DAC0CD-A825-47E1-B1A2-F877F5A8DCCC}"/>
                </a:ext>
              </a:extLst>
            </p:cNvPr>
            <p:cNvSpPr/>
            <p:nvPr/>
          </p:nvSpPr>
          <p:spPr>
            <a:xfrm>
              <a:off x="7793579" y="8810517"/>
              <a:ext cx="4351708" cy="423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95630" marR="641985" algn="ctr">
                <a:lnSpc>
                  <a:spcPct val="115000"/>
                </a:lnSpc>
                <a:spcBef>
                  <a:spcPts val="1030"/>
                </a:spcBef>
                <a:spcAft>
                  <a:spcPts val="0"/>
                </a:spcAft>
              </a:pPr>
              <a:r>
                <a:rPr lang="fr-FR" i="1" dirty="0">
                  <a:solidFill>
                    <a:schemeClr val="accent5"/>
                  </a:solidFill>
                  <a:latin typeface="Arial" panose="020B0604020202020204" pitchFamily="34" charset="0"/>
                  <a:ea typeface="Arial MT"/>
                  <a:cs typeface="Arial MT"/>
                </a:rPr>
                <a:t>Fenêtre nominal</a:t>
              </a:r>
              <a:endParaRPr lang="fr-FR" sz="2800" dirty="0">
                <a:solidFill>
                  <a:schemeClr val="accent5"/>
                </a:solidFill>
                <a:effectLst/>
                <a:latin typeface="Arial MT"/>
                <a:ea typeface="Arial MT"/>
                <a:cs typeface="Arial MT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814E5E-128D-44BD-A62A-BAA16E839CAD}"/>
                </a:ext>
              </a:extLst>
            </p:cNvPr>
            <p:cNvSpPr/>
            <p:nvPr/>
          </p:nvSpPr>
          <p:spPr>
            <a:xfrm>
              <a:off x="7793579" y="9289350"/>
              <a:ext cx="4351707" cy="423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95630" marR="641985" algn="ctr">
                <a:lnSpc>
                  <a:spcPct val="115000"/>
                </a:lnSpc>
                <a:spcBef>
                  <a:spcPts val="1030"/>
                </a:spcBef>
                <a:spcAft>
                  <a:spcPts val="0"/>
                </a:spcAft>
              </a:pPr>
              <a:r>
                <a:rPr lang="fr-FR" i="1" dirty="0">
                  <a:solidFill>
                    <a:srgbClr val="002060"/>
                  </a:solidFill>
                  <a:latin typeface="Arial" panose="020B0604020202020204" pitchFamily="34" charset="0"/>
                  <a:ea typeface="Arial MT"/>
                  <a:cs typeface="Arial MT"/>
                </a:rPr>
                <a:t>Matrice complète</a:t>
              </a:r>
              <a:endParaRPr lang="fr-FR" sz="2800" dirty="0">
                <a:solidFill>
                  <a:srgbClr val="002060"/>
                </a:solidFill>
                <a:effectLst/>
                <a:latin typeface="Arial MT"/>
                <a:ea typeface="Arial MT"/>
                <a:cs typeface="Arial MT"/>
              </a:endParaRP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E254716E-8E08-4F59-A53B-515C8805F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12" t="7594" r="30558" b="2534"/>
          <a:stretch/>
        </p:blipFill>
        <p:spPr>
          <a:xfrm>
            <a:off x="9843836" y="5121870"/>
            <a:ext cx="2772755" cy="452208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BAB08D6-5162-4847-82CB-B3829473FC7C}"/>
              </a:ext>
            </a:extLst>
          </p:cNvPr>
          <p:cNvSpPr txBox="1"/>
          <p:nvPr/>
        </p:nvSpPr>
        <p:spPr>
          <a:xfrm>
            <a:off x="9562606" y="4183640"/>
            <a:ext cx="3677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Image simulée acquise avec l'instrument AIRS sur la bande spectrale [3,9 µm - 7,8 µm] – CH1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2557C38-4676-4888-B9CA-F3E507B9B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05" y="-1275912"/>
            <a:ext cx="151257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1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Image simulée acquise avec l'instrument AIRS sur la bande spectrale [3,9 µm - 7,8 µm] – CH1</a:t>
            </a:r>
            <a:r>
              <a:rPr kumimoji="0" lang="fr-FR" altLang="fr-FR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FD6D284-FCC3-4BD8-91DB-31867B9B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1257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1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Image simulée acquise avec l'instrument AIRS sur la bande spectrale [3,9 µm - 7,8 µm] – CH1</a:t>
            </a:r>
            <a:r>
              <a:rPr kumimoji="0" lang="fr-FR" altLang="fr-FR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6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ECE62-F5EB-4EE4-9752-31FAE16F9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Processus AIT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8E46A4-AC9A-45EF-975D-86F046DB69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B4E30-950E-45AB-B4D6-7765961870FC}"/>
              </a:ext>
            </a:extLst>
          </p:cNvPr>
          <p:cNvSpPr/>
          <p:nvPr/>
        </p:nvSpPr>
        <p:spPr>
          <a:xfrm>
            <a:off x="5618343" y="2213918"/>
            <a:ext cx="1390321" cy="8047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Design Mécanique plan focal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BAD9D-97B6-4BAD-AB79-EF63FCB14941}"/>
              </a:ext>
            </a:extLst>
          </p:cNvPr>
          <p:cNvSpPr/>
          <p:nvPr/>
        </p:nvSpPr>
        <p:spPr>
          <a:xfrm>
            <a:off x="10463674" y="2213918"/>
            <a:ext cx="1600369" cy="8047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Design outils Intégration &amp; manipulation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AFA1F0-BF1C-430A-B8EC-E253EC3E5311}"/>
              </a:ext>
            </a:extLst>
          </p:cNvPr>
          <p:cNvSpPr/>
          <p:nvPr/>
        </p:nvSpPr>
        <p:spPr>
          <a:xfrm>
            <a:off x="948737" y="2213917"/>
            <a:ext cx="1390321" cy="14395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Design outillage  de test (Vibration, EMC…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EE125B9-D86C-4590-A3CE-A4D642CD0336}"/>
              </a:ext>
            </a:extLst>
          </p:cNvPr>
          <p:cNvGrpSpPr/>
          <p:nvPr/>
        </p:nvGrpSpPr>
        <p:grpSpPr>
          <a:xfrm>
            <a:off x="7008664" y="2031670"/>
            <a:ext cx="3455010" cy="646331"/>
            <a:chOff x="7863602" y="2329825"/>
            <a:chExt cx="3899422" cy="725350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EA2A2560-0835-4758-B7E3-6F09868D974F}"/>
                </a:ext>
              </a:extLst>
            </p:cNvPr>
            <p:cNvCxnSpPr>
              <a:cxnSpLocks/>
              <a:stCxn id="3" idx="3"/>
              <a:endCxn id="7" idx="1"/>
            </p:cNvCxnSpPr>
            <p:nvPr/>
          </p:nvCxnSpPr>
          <p:spPr>
            <a:xfrm>
              <a:off x="7863602" y="2985910"/>
              <a:ext cx="3899422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61299A1-152B-4627-B46A-B925D4CA4E49}"/>
                </a:ext>
              </a:extLst>
            </p:cNvPr>
            <p:cNvSpPr txBox="1"/>
            <p:nvPr/>
          </p:nvSpPr>
          <p:spPr>
            <a:xfrm>
              <a:off x="8462290" y="2329825"/>
              <a:ext cx="2263251" cy="725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Discussion AIT/Mécanicien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126BAFD-629C-444C-8694-528A80C176BD}"/>
              </a:ext>
            </a:extLst>
          </p:cNvPr>
          <p:cNvGrpSpPr/>
          <p:nvPr/>
        </p:nvGrpSpPr>
        <p:grpSpPr>
          <a:xfrm>
            <a:off x="2326392" y="1901336"/>
            <a:ext cx="3279286" cy="1518203"/>
            <a:chOff x="2593350" y="2616579"/>
            <a:chExt cx="3701095" cy="1703815"/>
          </a:xfrm>
        </p:grpSpPr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27603AB6-8976-442C-BAA4-3083B6AACA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3350" y="3073106"/>
              <a:ext cx="3701095" cy="1519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D1E483D-983C-46E4-8909-8461CD2C721D}"/>
                </a:ext>
              </a:extLst>
            </p:cNvPr>
            <p:cNvSpPr txBox="1"/>
            <p:nvPr/>
          </p:nvSpPr>
          <p:spPr>
            <a:xfrm>
              <a:off x="3205870" y="2616579"/>
              <a:ext cx="1175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Contrainte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3955A852-0D48-45B8-8711-4F28C22F312D}"/>
                </a:ext>
              </a:extLst>
            </p:cNvPr>
            <p:cNvCxnSpPr>
              <a:cxnSpLocks/>
            </p:cNvCxnSpPr>
            <p:nvPr/>
          </p:nvCxnSpPr>
          <p:spPr>
            <a:xfrm>
              <a:off x="2624107" y="3234267"/>
              <a:ext cx="3670338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4AC2C21-303D-4044-A6AA-D61F20D18494}"/>
                </a:ext>
              </a:extLst>
            </p:cNvPr>
            <p:cNvSpPr txBox="1"/>
            <p:nvPr/>
          </p:nvSpPr>
          <p:spPr>
            <a:xfrm>
              <a:off x="2887665" y="3284180"/>
              <a:ext cx="2746498" cy="103621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FFC000"/>
                  </a:solidFill>
                </a:rPr>
                <a:t>Généralement non compatible avec les plannings</a:t>
              </a:r>
            </a:p>
          </p:txBody>
        </p:sp>
      </p:grp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52D7C83-8E75-47C0-AE49-7EF8C91A4E6F}"/>
              </a:ext>
            </a:extLst>
          </p:cNvPr>
          <p:cNvCxnSpPr>
            <a:cxnSpLocks/>
            <a:stCxn id="3" idx="2"/>
            <a:endCxn id="41" idx="0"/>
          </p:cNvCxnSpPr>
          <p:nvPr/>
        </p:nvCxnSpPr>
        <p:spPr>
          <a:xfrm>
            <a:off x="6313503" y="3018646"/>
            <a:ext cx="1107" cy="9708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ED569B56-E07D-4241-8E24-75EE04572305}"/>
              </a:ext>
            </a:extLst>
          </p:cNvPr>
          <p:cNvSpPr/>
          <p:nvPr/>
        </p:nvSpPr>
        <p:spPr>
          <a:xfrm>
            <a:off x="5677607" y="3989526"/>
            <a:ext cx="1274006" cy="3524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Fabrication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F05D761-CEA1-4C28-93AD-EC7EC21A63DA}"/>
              </a:ext>
            </a:extLst>
          </p:cNvPr>
          <p:cNvSpPr/>
          <p:nvPr/>
        </p:nvSpPr>
        <p:spPr>
          <a:xfrm>
            <a:off x="10568698" y="3769741"/>
            <a:ext cx="1390320" cy="4721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Fabrication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EE4EDBD-AB16-4EF2-A583-73ECF338FDA3}"/>
              </a:ext>
            </a:extLst>
          </p:cNvPr>
          <p:cNvCxnSpPr>
            <a:cxnSpLocks/>
            <a:stCxn id="7" idx="2"/>
            <a:endCxn id="43" idx="0"/>
          </p:cNvCxnSpPr>
          <p:nvPr/>
        </p:nvCxnSpPr>
        <p:spPr>
          <a:xfrm flipH="1">
            <a:off x="11263858" y="3018646"/>
            <a:ext cx="1" cy="7510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37386810-D3BF-49FF-845E-5994841E5BA7}"/>
              </a:ext>
            </a:extLst>
          </p:cNvPr>
          <p:cNvSpPr txBox="1"/>
          <p:nvPr/>
        </p:nvSpPr>
        <p:spPr>
          <a:xfrm>
            <a:off x="6288173" y="3114209"/>
            <a:ext cx="1765406" cy="8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Manufacturing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Readiness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Review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(MRR)</a:t>
            </a:r>
            <a:r>
              <a:rPr lang="fr-FR" dirty="0"/>
              <a:t>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08416D9-B1A8-4488-9666-F26E32A8E68F}"/>
              </a:ext>
            </a:extLst>
          </p:cNvPr>
          <p:cNvSpPr/>
          <p:nvPr/>
        </p:nvSpPr>
        <p:spPr>
          <a:xfrm>
            <a:off x="8398935" y="4654505"/>
            <a:ext cx="1369578" cy="59513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montage à blanc 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FF5743B-C27C-4ECE-89BA-407736EACBEB}"/>
              </a:ext>
            </a:extLst>
          </p:cNvPr>
          <p:cNvCxnSpPr>
            <a:cxnSpLocks/>
            <a:stCxn id="77" idx="2"/>
            <a:endCxn id="153" idx="0"/>
          </p:cNvCxnSpPr>
          <p:nvPr/>
        </p:nvCxnSpPr>
        <p:spPr>
          <a:xfrm>
            <a:off x="9120863" y="7022042"/>
            <a:ext cx="30009" cy="7677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FD7AB8B2-268C-47AC-82E2-3B6CC86F5D3C}"/>
              </a:ext>
            </a:extLst>
          </p:cNvPr>
          <p:cNvSpPr txBox="1"/>
          <p:nvPr/>
        </p:nvSpPr>
        <p:spPr>
          <a:xfrm>
            <a:off x="7536924" y="7069780"/>
            <a:ext cx="129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Inspection métrologie</a:t>
            </a:r>
            <a:endParaRPr lang="fr-FR" dirty="0"/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468CB4CC-ACA1-40F2-8D99-C423FED4B90B}"/>
              </a:ext>
            </a:extLst>
          </p:cNvPr>
          <p:cNvCxnSpPr>
            <a:cxnSpLocks/>
            <a:stCxn id="43" idx="2"/>
            <a:endCxn id="54" idx="3"/>
          </p:cNvCxnSpPr>
          <p:nvPr/>
        </p:nvCxnSpPr>
        <p:spPr>
          <a:xfrm flipH="1">
            <a:off x="9768513" y="4241904"/>
            <a:ext cx="1495345" cy="710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B0051C6F-EFBA-47A3-A995-556949E6CCD6}"/>
              </a:ext>
            </a:extLst>
          </p:cNvPr>
          <p:cNvCxnSpPr>
            <a:cxnSpLocks/>
            <a:stCxn id="54" idx="3"/>
            <a:endCxn id="7" idx="3"/>
          </p:cNvCxnSpPr>
          <p:nvPr/>
        </p:nvCxnSpPr>
        <p:spPr>
          <a:xfrm flipV="1">
            <a:off x="9768513" y="2616282"/>
            <a:ext cx="2295530" cy="2335789"/>
          </a:xfrm>
          <a:prstGeom prst="bentConnector3">
            <a:avLst>
              <a:gd name="adj1" fmla="val 109958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 : en angle 66">
            <a:extLst>
              <a:ext uri="{FF2B5EF4-FFF2-40B4-BE49-F238E27FC236}">
                <a16:creationId xmlns:a16="http://schemas.microsoft.com/office/drawing/2014/main" id="{83A76D8E-B062-4E2D-A058-248DA260E2E0}"/>
              </a:ext>
            </a:extLst>
          </p:cNvPr>
          <p:cNvCxnSpPr>
            <a:cxnSpLocks/>
            <a:stCxn id="54" idx="1"/>
            <a:endCxn id="3" idx="1"/>
          </p:cNvCxnSpPr>
          <p:nvPr/>
        </p:nvCxnSpPr>
        <p:spPr>
          <a:xfrm rot="10800000">
            <a:off x="5618343" y="2616283"/>
            <a:ext cx="2780592" cy="2335789"/>
          </a:xfrm>
          <a:prstGeom prst="bentConnector3">
            <a:avLst>
              <a:gd name="adj1" fmla="val 108221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23B63D70-4E58-4BE4-A7A6-A1B1B6B39918}"/>
              </a:ext>
            </a:extLst>
          </p:cNvPr>
          <p:cNvSpPr txBox="1"/>
          <p:nvPr/>
        </p:nvSpPr>
        <p:spPr>
          <a:xfrm>
            <a:off x="6506330" y="4623539"/>
            <a:ext cx="71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NOK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FB5D3AC3-C9F7-4C0F-AB5B-FE772FD4FE8E}"/>
              </a:ext>
            </a:extLst>
          </p:cNvPr>
          <p:cNvSpPr txBox="1"/>
          <p:nvPr/>
        </p:nvSpPr>
        <p:spPr>
          <a:xfrm>
            <a:off x="10955615" y="4623539"/>
            <a:ext cx="87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NOK</a:t>
            </a: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E89F72E2-316C-457D-89C3-66E46197F488}"/>
              </a:ext>
            </a:extLst>
          </p:cNvPr>
          <p:cNvCxnSpPr>
            <a:cxnSpLocks/>
            <a:stCxn id="54" idx="2"/>
            <a:endCxn id="77" idx="0"/>
          </p:cNvCxnSpPr>
          <p:nvPr/>
        </p:nvCxnSpPr>
        <p:spPr>
          <a:xfrm>
            <a:off x="9083724" y="5249638"/>
            <a:ext cx="37139" cy="9576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952BF7CA-9712-47F9-B80D-2F78CBABA3A0}"/>
              </a:ext>
            </a:extLst>
          </p:cNvPr>
          <p:cNvSpPr/>
          <p:nvPr/>
        </p:nvSpPr>
        <p:spPr>
          <a:xfrm>
            <a:off x="8473213" y="6207256"/>
            <a:ext cx="1295299" cy="81478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Montage Plan Focal 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A2E57984-A2CC-4AE7-8D8B-5F20C5C2818B}"/>
              </a:ext>
            </a:extLst>
          </p:cNvPr>
          <p:cNvSpPr txBox="1"/>
          <p:nvPr/>
        </p:nvSpPr>
        <p:spPr>
          <a:xfrm>
            <a:off x="9150872" y="5268407"/>
            <a:ext cx="1765406" cy="82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Assembly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Readiness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Review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(ARR)</a:t>
            </a:r>
            <a:r>
              <a:rPr lang="fr-FR" dirty="0"/>
              <a:t> </a:t>
            </a:r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05727159-B34D-4E2A-ACB3-00F3E556A69C}"/>
              </a:ext>
            </a:extLst>
          </p:cNvPr>
          <p:cNvGrpSpPr/>
          <p:nvPr/>
        </p:nvGrpSpPr>
        <p:grpSpPr>
          <a:xfrm>
            <a:off x="5406072" y="4952071"/>
            <a:ext cx="3067140" cy="1804898"/>
            <a:chOff x="6163733" y="5675688"/>
            <a:chExt cx="3352799" cy="1823312"/>
          </a:xfrm>
        </p:grpSpPr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FBB97E82-1FB5-404A-B42C-CE0363E5F11C}"/>
                </a:ext>
              </a:extLst>
            </p:cNvPr>
            <p:cNvCxnSpPr>
              <a:cxnSpLocks/>
              <a:stCxn id="77" idx="1"/>
            </p:cNvCxnSpPr>
            <p:nvPr/>
          </p:nvCxnSpPr>
          <p:spPr>
            <a:xfrm flipH="1">
              <a:off x="6163733" y="7499000"/>
              <a:ext cx="335279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5C0BF032-A106-4B61-BFD4-57F604C02BCD}"/>
                </a:ext>
              </a:extLst>
            </p:cNvPr>
            <p:cNvCxnSpPr>
              <a:cxnSpLocks/>
            </p:cNvCxnSpPr>
            <p:nvPr/>
          </p:nvCxnSpPr>
          <p:spPr>
            <a:xfrm>
              <a:off x="6163733" y="5675688"/>
              <a:ext cx="0" cy="17828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47C2C1F6-5736-4973-88AD-9C3219108186}"/>
              </a:ext>
            </a:extLst>
          </p:cNvPr>
          <p:cNvGrpSpPr/>
          <p:nvPr/>
        </p:nvGrpSpPr>
        <p:grpSpPr>
          <a:xfrm flipH="1">
            <a:off x="9768512" y="4952070"/>
            <a:ext cx="2536375" cy="1804893"/>
            <a:chOff x="6095209" y="5664088"/>
            <a:chExt cx="3421323" cy="1823308"/>
          </a:xfrm>
        </p:grpSpPr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A92F9FBD-BBA8-4DA5-B3C5-660EA2AE00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5209" y="7467156"/>
              <a:ext cx="3421323" cy="202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35F9A6DB-2673-435E-9335-2DB6A5F074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5209" y="5664088"/>
              <a:ext cx="0" cy="18131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ZoneTexte 105">
            <a:extLst>
              <a:ext uri="{FF2B5EF4-FFF2-40B4-BE49-F238E27FC236}">
                <a16:creationId xmlns:a16="http://schemas.microsoft.com/office/drawing/2014/main" id="{AE077260-B88F-41DA-8B17-759A03FFB2D3}"/>
              </a:ext>
            </a:extLst>
          </p:cNvPr>
          <p:cNvSpPr txBox="1"/>
          <p:nvPr/>
        </p:nvSpPr>
        <p:spPr>
          <a:xfrm>
            <a:off x="11011298" y="6398111"/>
            <a:ext cx="87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NOK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146671C2-B76B-4B66-8D48-EFF00985E191}"/>
              </a:ext>
            </a:extLst>
          </p:cNvPr>
          <p:cNvSpPr txBox="1"/>
          <p:nvPr/>
        </p:nvSpPr>
        <p:spPr>
          <a:xfrm>
            <a:off x="6653037" y="6367598"/>
            <a:ext cx="71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NOK</a:t>
            </a:r>
          </a:p>
        </p:txBody>
      </p: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F6E15261-087D-4BBC-A917-7592C16C779E}"/>
              </a:ext>
            </a:extLst>
          </p:cNvPr>
          <p:cNvCxnSpPr>
            <a:cxnSpLocks/>
            <a:stCxn id="41" idx="2"/>
            <a:endCxn id="54" idx="1"/>
          </p:cNvCxnSpPr>
          <p:nvPr/>
        </p:nvCxnSpPr>
        <p:spPr>
          <a:xfrm>
            <a:off x="6314610" y="4341990"/>
            <a:ext cx="2084325" cy="6100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1DC49E6-0D88-4E34-BAE3-5B898231EDF4}"/>
              </a:ext>
            </a:extLst>
          </p:cNvPr>
          <p:cNvSpPr/>
          <p:nvPr/>
        </p:nvSpPr>
        <p:spPr>
          <a:xfrm>
            <a:off x="948735" y="4158281"/>
            <a:ext cx="1390321" cy="8047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Montage à Blanc avec FPA </a:t>
            </a:r>
            <a:r>
              <a:rPr lang="fr-FR" dirty="0" err="1">
                <a:solidFill>
                  <a:schemeClr val="tx1"/>
                </a:solidFill>
              </a:rPr>
              <a:t>Dummy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53AC36D3-DC59-4645-A590-4D6B47D3D293}"/>
              </a:ext>
            </a:extLst>
          </p:cNvPr>
          <p:cNvCxnSpPr>
            <a:cxnSpLocks/>
            <a:stCxn id="8" idx="2"/>
            <a:endCxn id="139" idx="0"/>
          </p:cNvCxnSpPr>
          <p:nvPr/>
        </p:nvCxnSpPr>
        <p:spPr>
          <a:xfrm flipH="1">
            <a:off x="1643896" y="3653424"/>
            <a:ext cx="2" cy="5048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Connecteur : en angle 146">
            <a:extLst>
              <a:ext uri="{FF2B5EF4-FFF2-40B4-BE49-F238E27FC236}">
                <a16:creationId xmlns:a16="http://schemas.microsoft.com/office/drawing/2014/main" id="{2140FE21-6015-45FF-ABED-A97D04E0AE6D}"/>
              </a:ext>
            </a:extLst>
          </p:cNvPr>
          <p:cNvCxnSpPr>
            <a:cxnSpLocks/>
            <a:stCxn id="139" idx="1"/>
            <a:endCxn id="8" idx="1"/>
          </p:cNvCxnSpPr>
          <p:nvPr/>
        </p:nvCxnSpPr>
        <p:spPr>
          <a:xfrm rot="10800000" flipH="1">
            <a:off x="948735" y="2933671"/>
            <a:ext cx="2" cy="1626974"/>
          </a:xfrm>
          <a:prstGeom prst="bentConnector3">
            <a:avLst>
              <a:gd name="adj1" fmla="val -1143000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ZoneTexte 147">
            <a:extLst>
              <a:ext uri="{FF2B5EF4-FFF2-40B4-BE49-F238E27FC236}">
                <a16:creationId xmlns:a16="http://schemas.microsoft.com/office/drawing/2014/main" id="{C5DF22F4-BA6E-42D5-A328-3CB7EDD9D93E}"/>
              </a:ext>
            </a:extLst>
          </p:cNvPr>
          <p:cNvSpPr txBox="1"/>
          <p:nvPr/>
        </p:nvSpPr>
        <p:spPr>
          <a:xfrm>
            <a:off x="116988" y="2929543"/>
            <a:ext cx="71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NOK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B8F7374-B1E5-4D08-A720-631F434C0C40}"/>
              </a:ext>
            </a:extLst>
          </p:cNvPr>
          <p:cNvSpPr/>
          <p:nvPr/>
        </p:nvSpPr>
        <p:spPr>
          <a:xfrm>
            <a:off x="8503221" y="7789799"/>
            <a:ext cx="1295299" cy="81478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Test Vibration, EMC…</a:t>
            </a: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2F793FF5-1A55-419C-B1F7-C50987363BD4}"/>
              </a:ext>
            </a:extLst>
          </p:cNvPr>
          <p:cNvSpPr txBox="1"/>
          <p:nvPr/>
        </p:nvSpPr>
        <p:spPr>
          <a:xfrm>
            <a:off x="9219329" y="7079573"/>
            <a:ext cx="194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Test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Readiness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Review</a:t>
            </a:r>
            <a:r>
              <a:rPr lang="fr-FR" dirty="0"/>
              <a:t> </a:t>
            </a:r>
            <a:r>
              <a:rPr lang="fr-FR" dirty="0">
                <a:latin typeface="Arial" panose="020B0604020202020204" pitchFamily="34" charset="0"/>
              </a:rPr>
              <a:t>(TRR)</a:t>
            </a:r>
            <a:endParaRPr lang="fr-FR" dirty="0"/>
          </a:p>
        </p:txBody>
      </p:sp>
      <p:sp>
        <p:nvSpPr>
          <p:cNvPr id="179" name="ZoneTexte 178">
            <a:extLst>
              <a:ext uri="{FF2B5EF4-FFF2-40B4-BE49-F238E27FC236}">
                <a16:creationId xmlns:a16="http://schemas.microsoft.com/office/drawing/2014/main" id="{BFAE3C27-A77C-4219-B489-B46A1A1038FF}"/>
              </a:ext>
            </a:extLst>
          </p:cNvPr>
          <p:cNvSpPr txBox="1"/>
          <p:nvPr/>
        </p:nvSpPr>
        <p:spPr>
          <a:xfrm>
            <a:off x="7808857" y="8610921"/>
            <a:ext cx="129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Inspection métrologie</a:t>
            </a:r>
            <a:endParaRPr lang="fr-FR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8BB1B6A-2874-4609-9BF9-A48D213C4EAA}"/>
              </a:ext>
            </a:extLst>
          </p:cNvPr>
          <p:cNvSpPr/>
          <p:nvPr/>
        </p:nvSpPr>
        <p:spPr>
          <a:xfrm>
            <a:off x="8533034" y="9296943"/>
            <a:ext cx="1295299" cy="81478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Mise en conteneur/Stockage</a:t>
            </a:r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0C72D46C-986C-4D55-B1E3-EB05C04123C9}"/>
              </a:ext>
            </a:extLst>
          </p:cNvPr>
          <p:cNvCxnSpPr>
            <a:cxnSpLocks/>
            <a:stCxn id="153" idx="2"/>
            <a:endCxn id="182" idx="0"/>
          </p:cNvCxnSpPr>
          <p:nvPr/>
        </p:nvCxnSpPr>
        <p:spPr>
          <a:xfrm>
            <a:off x="9150872" y="8604585"/>
            <a:ext cx="29813" cy="6923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1" name="ZoneTexte 190">
            <a:extLst>
              <a:ext uri="{FF2B5EF4-FFF2-40B4-BE49-F238E27FC236}">
                <a16:creationId xmlns:a16="http://schemas.microsoft.com/office/drawing/2014/main" id="{24D0333E-4454-4B78-BF09-C796E2D9A867}"/>
              </a:ext>
            </a:extLst>
          </p:cNvPr>
          <p:cNvSpPr txBox="1"/>
          <p:nvPr/>
        </p:nvSpPr>
        <p:spPr>
          <a:xfrm>
            <a:off x="11638908" y="7725904"/>
            <a:ext cx="275734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Non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Conformance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Report (NCR) / REX</a:t>
            </a:r>
          </a:p>
          <a:p>
            <a:r>
              <a:rPr lang="fr-FR" dirty="0">
                <a:latin typeface="Arial" panose="020B0604020202020204" pitchFamily="34" charset="0"/>
              </a:rPr>
              <a:t>Modèle suivant</a:t>
            </a:r>
            <a:endParaRPr lang="fr-FR" dirty="0"/>
          </a:p>
        </p:txBody>
      </p:sp>
      <p:cxnSp>
        <p:nvCxnSpPr>
          <p:cNvPr id="167" name="Connecteur : en angle 166">
            <a:extLst>
              <a:ext uri="{FF2B5EF4-FFF2-40B4-BE49-F238E27FC236}">
                <a16:creationId xmlns:a16="http://schemas.microsoft.com/office/drawing/2014/main" id="{4CE43E0D-2E38-468C-99B7-62A7CDD8E0AC}"/>
              </a:ext>
            </a:extLst>
          </p:cNvPr>
          <p:cNvCxnSpPr>
            <a:cxnSpLocks/>
            <a:stCxn id="139" idx="2"/>
            <a:endCxn id="153" idx="1"/>
          </p:cNvCxnSpPr>
          <p:nvPr/>
        </p:nvCxnSpPr>
        <p:spPr>
          <a:xfrm rot="16200000" flipH="1">
            <a:off x="3456467" y="3150437"/>
            <a:ext cx="3234183" cy="6859325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8" name="ZoneTexte 177">
            <a:extLst>
              <a:ext uri="{FF2B5EF4-FFF2-40B4-BE49-F238E27FC236}">
                <a16:creationId xmlns:a16="http://schemas.microsoft.com/office/drawing/2014/main" id="{723DCC96-7648-4E9E-BBD0-4B15D45166D8}"/>
              </a:ext>
            </a:extLst>
          </p:cNvPr>
          <p:cNvSpPr txBox="1"/>
          <p:nvPr/>
        </p:nvSpPr>
        <p:spPr>
          <a:xfrm>
            <a:off x="9210587" y="8766098"/>
            <a:ext cx="2822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Post Test </a:t>
            </a:r>
            <a:r>
              <a:rPr lang="fr-FR" sz="1800" b="0" i="0" u="none" strike="noStrike" dirty="0" err="1">
                <a:effectLst/>
                <a:latin typeface="Arial" panose="020B0604020202020204" pitchFamily="34" charset="0"/>
              </a:rPr>
              <a:t>Review</a:t>
            </a:r>
            <a:r>
              <a:rPr lang="fr-FR" sz="1800" b="0" i="0" u="none" strike="noStrike" dirty="0">
                <a:effectLst/>
                <a:latin typeface="Arial" panose="020B0604020202020204" pitchFamily="34" charset="0"/>
              </a:rPr>
              <a:t> (PTR)</a:t>
            </a:r>
            <a:r>
              <a:rPr lang="fr-FR" dirty="0"/>
              <a:t> </a:t>
            </a:r>
          </a:p>
        </p:txBody>
      </p: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C85F43B9-9F8B-40D7-8321-B1C8D84DA8D9}"/>
              </a:ext>
            </a:extLst>
          </p:cNvPr>
          <p:cNvCxnSpPr>
            <a:cxnSpLocks/>
            <a:stCxn id="153" idx="3"/>
          </p:cNvCxnSpPr>
          <p:nvPr/>
        </p:nvCxnSpPr>
        <p:spPr>
          <a:xfrm flipV="1">
            <a:off x="9798520" y="8172683"/>
            <a:ext cx="1895497" cy="24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1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41" grpId="0" animBg="1"/>
      <p:bldP spid="43" grpId="0" animBg="1"/>
      <p:bldP spid="51" grpId="0"/>
      <p:bldP spid="54" grpId="0" animBg="1"/>
      <p:bldP spid="58" grpId="0"/>
      <p:bldP spid="70" grpId="0"/>
      <p:bldP spid="71" grpId="0"/>
      <p:bldP spid="77" grpId="0" animBg="1"/>
      <p:bldP spid="78" grpId="0"/>
      <p:bldP spid="106" grpId="0"/>
      <p:bldP spid="107" grpId="0"/>
      <p:bldP spid="139" grpId="0" animBg="1"/>
      <p:bldP spid="148" grpId="0"/>
      <p:bldP spid="153" grpId="0" animBg="1"/>
      <p:bldP spid="162" grpId="0"/>
      <p:bldP spid="179" grpId="0"/>
      <p:bldP spid="182" grpId="0" animBg="1"/>
      <p:bldP spid="191" grpId="0" animBg="1"/>
      <p:bldP spid="1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1569792" y="2416731"/>
            <a:ext cx="8243910" cy="663067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fr-FR" sz="2000" kern="0" dirty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Ariel 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Atmospheric</a:t>
            </a: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Remote-Sensing</a:t>
            </a: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Infrared</a:t>
            </a: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Exoplanet</a:t>
            </a:r>
            <a:r>
              <a:rPr lang="fr-FR" sz="2000" kern="0" dirty="0">
                <a:solidFill>
                  <a:schemeClr val="bg1">
                    <a:lumMod val="85000"/>
                  </a:schemeClr>
                </a:solidFill>
              </a:rPr>
              <a:t> Large-</a:t>
            </a:r>
            <a:r>
              <a:rPr lang="fr-FR" sz="2000" kern="0" dirty="0" err="1">
                <a:solidFill>
                  <a:schemeClr val="bg1">
                    <a:lumMod val="85000"/>
                  </a:schemeClr>
                </a:solidFill>
              </a:rPr>
              <a:t>survey</a:t>
            </a:r>
            <a:endParaRPr lang="fr-FR" sz="2000" kern="0" dirty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Ariel Infra-Red Spectrometer (AIRS)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Contrainte Plan Focal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Processus AIT</a:t>
            </a:r>
          </a:p>
          <a:p>
            <a:endParaRPr lang="fr-FR" sz="2000" dirty="0"/>
          </a:p>
          <a:p>
            <a:pPr marL="457200" indent="-457200">
              <a:buFont typeface="+mj-lt"/>
              <a:buAutoNum type="arabicPeriod" startAt="2"/>
            </a:pPr>
            <a:r>
              <a:rPr lang="fr-FR" sz="2000" dirty="0"/>
              <a:t>Assemblage &amp; Intégration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Design Mécanique Plan Focal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Outillage d’intégration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Bondings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Suivi contamination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1</a:t>
            </a:r>
            <a:r>
              <a:rPr lang="fr-FR" sz="2000" baseline="30000" dirty="0"/>
              <a:t>er</a:t>
            </a:r>
            <a:r>
              <a:rPr lang="fr-FR" sz="2000" dirty="0"/>
              <a:t> montage à blanc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i="0" u="none" strike="noStrike" dirty="0" err="1">
                <a:effectLst/>
              </a:rPr>
              <a:t>Assembly</a:t>
            </a:r>
            <a:r>
              <a:rPr lang="fr-FR" sz="2000" i="0" u="none" strike="noStrike" dirty="0">
                <a:effectLst/>
              </a:rPr>
              <a:t> </a:t>
            </a:r>
            <a:r>
              <a:rPr lang="fr-FR" sz="2000" i="0" u="none" strike="noStrike" dirty="0" err="1">
                <a:effectLst/>
              </a:rPr>
              <a:t>Readiness</a:t>
            </a:r>
            <a:r>
              <a:rPr lang="fr-FR" sz="2000" i="0" u="none" strike="noStrike" dirty="0">
                <a:effectLst/>
              </a:rPr>
              <a:t> </a:t>
            </a:r>
            <a:r>
              <a:rPr lang="fr-FR" sz="2000" i="0" u="none" strike="noStrike" dirty="0" err="1">
                <a:effectLst/>
              </a:rPr>
              <a:t>Review</a:t>
            </a:r>
            <a:r>
              <a:rPr lang="fr-FR" sz="2000" i="0" u="none" strike="noStrike" dirty="0">
                <a:effectLst/>
              </a:rPr>
              <a:t> (ARR)</a:t>
            </a:r>
            <a:r>
              <a:rPr lang="fr-FR" sz="20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/>
              <a:t>Conteneur</a:t>
            </a:r>
            <a:endParaRPr lang="fr-FR" sz="2000" i="0" u="none" strike="noStrike" dirty="0">
              <a:effectLst/>
            </a:endParaRPr>
          </a:p>
          <a:p>
            <a:endParaRPr lang="fr-FR" sz="2000" dirty="0"/>
          </a:p>
          <a:p>
            <a:pPr marL="457200" indent="-457200">
              <a:buFont typeface="+mj-lt"/>
              <a:buAutoNum type="arabicPeriod" startAt="3"/>
            </a:pPr>
            <a:r>
              <a:rPr lang="fr-FR" sz="2000" i="0" u="none" strike="noStrike" dirty="0">
                <a:solidFill>
                  <a:schemeClr val="bg1">
                    <a:lumMod val="85000"/>
                  </a:schemeClr>
                </a:solidFill>
                <a:effectLst/>
              </a:rPr>
              <a:t>Vérification &amp;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Métrologie Airs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Outillage de test </a:t>
            </a:r>
            <a:br>
              <a:rPr lang="fr-FR" sz="1600" kern="0" dirty="0"/>
            </a:br>
            <a:endParaRPr lang="fr-FR" sz="1600" dirty="0"/>
          </a:p>
          <a:p>
            <a:pPr marL="742950" indent="-742950">
              <a:buFont typeface="+mj-lt"/>
              <a:buAutoNum type="arabicPeriod" startAt="4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  <a:p>
            <a:r>
              <a:rPr lang="fr-FR" sz="1600" dirty="0"/>
              <a:t>	</a:t>
            </a:r>
            <a:br>
              <a:rPr lang="fr-FR" sz="1200" kern="0" dirty="0"/>
            </a:br>
            <a:endParaRPr lang="fr-FR" sz="1200" dirty="0"/>
          </a:p>
          <a:p>
            <a:endParaRPr lang="fr-FR" sz="1600" dirty="0"/>
          </a:p>
          <a:p>
            <a:endParaRPr lang="fr-FR" dirty="0"/>
          </a:p>
          <a:p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16F7E58-5D27-4C9D-96F1-4623DD7867BD}"/>
              </a:ext>
            </a:extLst>
          </p:cNvPr>
          <p:cNvGrpSpPr/>
          <p:nvPr/>
        </p:nvGrpSpPr>
        <p:grpSpPr>
          <a:xfrm>
            <a:off x="8971382" y="3494413"/>
            <a:ext cx="4680132" cy="6369577"/>
            <a:chOff x="9268013" y="1356439"/>
            <a:chExt cx="4680132" cy="636957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57EF770-FF7A-4038-B83D-E9223B0D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8013" y="1356439"/>
              <a:ext cx="4680132" cy="636957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CC088D3-0649-44AD-9C92-B49FFAD42693}"/>
                </a:ext>
              </a:extLst>
            </p:cNvPr>
            <p:cNvSpPr txBox="1"/>
            <p:nvPr/>
          </p:nvSpPr>
          <p:spPr>
            <a:xfrm>
              <a:off x="10483591" y="7050679"/>
              <a:ext cx="3181760" cy="675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Plan focal Airs</a:t>
              </a:r>
            </a:p>
            <a:p>
              <a:r>
                <a:rPr lang="fr-FR" dirty="0"/>
                <a:t>Crédit photo Laurence </a:t>
              </a:r>
              <a:r>
                <a:rPr lang="fr-FR" dirty="0" err="1"/>
                <a:t>Godart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63557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751D46-0EDE-4CE2-959A-04BB4360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/>
              <a:t>Design Méca</a:t>
            </a:r>
            <a:r>
              <a:rPr lang="fr-FR" dirty="0"/>
              <a:t>nique Plan Focal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A42329-2482-4A34-903C-7345A27904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EABDEB-A340-4710-AD9E-8A91AADE59C3}"/>
              </a:ext>
            </a:extLst>
          </p:cNvPr>
          <p:cNvSpPr txBox="1"/>
          <p:nvPr/>
        </p:nvSpPr>
        <p:spPr>
          <a:xfrm>
            <a:off x="902385" y="1884095"/>
            <a:ext cx="892233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Recommandation sur le design mécanique pour faciliter la vie des intégrateurs :</a:t>
            </a:r>
          </a:p>
          <a:p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highlight>
                  <a:srgbClr val="FFFF00"/>
                </a:highlight>
              </a:rPr>
              <a:t>Accessibilité</a:t>
            </a:r>
            <a:r>
              <a:rPr lang="fr-FR" dirty="0"/>
              <a:t> pour les outillages de serrage (clés dynamométriques)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highlight>
                  <a:srgbClr val="FFFF00"/>
                </a:highlight>
              </a:rPr>
              <a:t>Nettoyage</a:t>
            </a:r>
            <a:r>
              <a:rPr lang="fr-FR" dirty="0"/>
              <a:t>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Surfaces lisses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Pas d’arête five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Pas de recoins inaccessibles au coton-tige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highlight>
                  <a:srgbClr val="FFFF00"/>
                </a:highlight>
              </a:rPr>
              <a:t>Numérotation</a:t>
            </a:r>
            <a:r>
              <a:rPr lang="fr-FR" dirty="0"/>
              <a:t> de toutes les pièces individuelles (suivi métrologique)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Prévoir l’encombrement des </a:t>
            </a:r>
            <a:r>
              <a:rPr lang="fr-FR" dirty="0">
                <a:highlight>
                  <a:srgbClr val="FFFF00"/>
                </a:highlight>
              </a:rPr>
              <a:t>bouchons de masse &amp; </a:t>
            </a:r>
            <a:r>
              <a:rPr lang="fr-FR" dirty="0" err="1">
                <a:highlight>
                  <a:srgbClr val="FFFF00"/>
                </a:highlight>
              </a:rPr>
              <a:t>saver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/>
              <a:t>sur les connecteurs (Si possible prévoir un point d’accroche pour la mise a la terre)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highlight>
                  <a:srgbClr val="FFFF00"/>
                </a:highlight>
              </a:rPr>
              <a:t>Choix de la visserie </a:t>
            </a:r>
            <a:r>
              <a:rPr lang="fr-FR" dirty="0"/>
              <a:t>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Eviter les petites vis (inférieur à M2,5)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Eviter les têtes fendu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Opter pour des </a:t>
            </a:r>
            <a:r>
              <a:rPr lang="fr-FR" dirty="0" err="1"/>
              <a:t>Screwlock</a:t>
            </a:r>
            <a:r>
              <a:rPr lang="fr-FR" dirty="0"/>
              <a:t> avec des vis imperdables (toujours des soucis sur les compatibilité des </a:t>
            </a:r>
            <a:r>
              <a:rPr lang="fr-FR" dirty="0" err="1"/>
              <a:t>screxwlock</a:t>
            </a:r>
            <a:r>
              <a:rPr lang="fr-FR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Uniformiser au maximum la longueur et le diamètre de vis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Vérifier les normes dimensionnelles des rondelles</a:t>
            </a:r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7EEA6D-03D2-45B6-B49F-46055A87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559" y="6767801"/>
            <a:ext cx="3876582" cy="29266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316315B-9DE8-4C06-B3FB-21215A8D0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719" y="1667145"/>
            <a:ext cx="5239481" cy="60206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C165C6B-D472-4972-9721-48C7C95A9E26}"/>
              </a:ext>
            </a:extLst>
          </p:cNvPr>
          <p:cNvSpPr txBox="1"/>
          <p:nvPr/>
        </p:nvSpPr>
        <p:spPr>
          <a:xfrm>
            <a:off x="11556148" y="7687785"/>
            <a:ext cx="319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focal Airs (IFPA) Version FM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E55157-81E6-4FE4-A111-32B5C5BF5ED1}"/>
              </a:ext>
            </a:extLst>
          </p:cNvPr>
          <p:cNvSpPr txBox="1"/>
          <p:nvPr/>
        </p:nvSpPr>
        <p:spPr>
          <a:xfrm>
            <a:off x="5909802" y="9727321"/>
            <a:ext cx="2606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Plan focal Airs Version EM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6A5A271-2ECF-4260-8E2D-6C3B610C31AE}"/>
              </a:ext>
            </a:extLst>
          </p:cNvPr>
          <p:cNvGrpSpPr/>
          <p:nvPr/>
        </p:nvGrpSpPr>
        <p:grpSpPr>
          <a:xfrm>
            <a:off x="586297" y="6842988"/>
            <a:ext cx="3435574" cy="2776269"/>
            <a:chOff x="10816326" y="1721785"/>
            <a:chExt cx="3435574" cy="277626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0B3C9CA-A1CC-4377-B9B7-C7AF9D98B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145978" y="1392133"/>
              <a:ext cx="2776269" cy="3435574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37DFAD7-9804-44D0-896F-2F102C7B8AA8}"/>
                </a:ext>
              </a:extLst>
            </p:cNvPr>
            <p:cNvSpPr txBox="1"/>
            <p:nvPr/>
          </p:nvSpPr>
          <p:spPr>
            <a:xfrm>
              <a:off x="11449424" y="4128722"/>
              <a:ext cx="1532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Hexapode Airs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519509"/>
      </p:ext>
    </p:extLst>
  </p:cSld>
  <p:clrMapOvr>
    <a:masterClrMapping/>
  </p:clrMapOvr>
</p:sld>
</file>

<file path=ppt/theme/theme1.xml><?xml version="1.0" encoding="utf-8"?>
<a:theme xmlns:a="http://schemas.openxmlformats.org/drawingml/2006/main" name="ARIEL 0001">
  <a:themeElements>
    <a:clrScheme name="AI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1D1B"/>
      </a:accent1>
      <a:accent2>
        <a:srgbClr val="FBD105"/>
      </a:accent2>
      <a:accent3>
        <a:srgbClr val="E84E1B"/>
      </a:accent3>
      <a:accent4>
        <a:srgbClr val="2163AD"/>
      </a:accent4>
      <a:accent5>
        <a:srgbClr val="03924B"/>
      </a:accent5>
      <a:accent6>
        <a:srgbClr val="FFFFFF"/>
      </a:accent6>
      <a:hlink>
        <a:srgbClr val="EE7020"/>
      </a:hlink>
      <a:folHlink>
        <a:srgbClr val="F2D424"/>
      </a:folHlink>
    </a:clrScheme>
    <a:fontScheme name="AIRS - polices">
      <a:majorFont>
        <a:latin typeface="AvenirNext LT Pro Bol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L 0001" id="{95EEBF6B-A70F-4577-9C57-D93F6DB4EB52}" vid="{14E59A22-7DF5-4D42-BDBE-B65DA5CE8854}"/>
    </a:ext>
  </a:extLst>
</a:theme>
</file>

<file path=ppt/theme/theme2.xml><?xml version="1.0" encoding="utf-8"?>
<a:theme xmlns:a="http://schemas.openxmlformats.org/drawingml/2006/main" name="1_ARIEL 000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  <a:solidFill>
          <a:schemeClr val="phClr"/>
        </a:soli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  <a:ln w="63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 0001</Template>
  <TotalTime>2001</TotalTime>
  <Words>1402</Words>
  <Application>Microsoft Office PowerPoint</Application>
  <PresentationFormat>Personnalisé</PresentationFormat>
  <Paragraphs>328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2" baseType="lpstr">
      <vt:lpstr>Arial</vt:lpstr>
      <vt:lpstr>Arial MT</vt:lpstr>
      <vt:lpstr>Avenir LT Std 35 Light</vt:lpstr>
      <vt:lpstr>Avenir LT Std 65 Medium</vt:lpstr>
      <vt:lpstr>AvenirNext LT Pro Bold</vt:lpstr>
      <vt:lpstr>Calibri</vt:lpstr>
      <vt:lpstr>inherit</vt:lpstr>
      <vt:lpstr>Liberation Sans</vt:lpstr>
      <vt:lpstr>Times</vt:lpstr>
      <vt:lpstr>Wingdings</vt:lpstr>
      <vt:lpstr>ARIEL 0001</vt:lpstr>
      <vt:lpstr>1_ARIEL 0001</vt:lpstr>
      <vt:lpstr>Intégration de la chaîne de détection AIRS pour la mission ARIEL  intégration des détecteurs semi-conducteurs 11-12 Juin 2026 François VISTICOT CEA IRFU DAP</vt:lpstr>
      <vt:lpstr>Sommaire</vt:lpstr>
      <vt:lpstr>Sommaire</vt:lpstr>
      <vt:lpstr>Atmospheric Remote-Sensing Infrared Exoplanet Large-survey </vt:lpstr>
      <vt:lpstr>Ariel Infra-Red Spectrometer (AIRS)</vt:lpstr>
      <vt:lpstr>Contrainte Plan Focal</vt:lpstr>
      <vt:lpstr>Processus AIT</vt:lpstr>
      <vt:lpstr>Sommaire</vt:lpstr>
      <vt:lpstr>Design Mécanique Plan Focal</vt:lpstr>
      <vt:lpstr>Outillage d’intégration</vt:lpstr>
      <vt:lpstr>Bondings</vt:lpstr>
      <vt:lpstr>Suivi contamination</vt:lpstr>
      <vt:lpstr>1er montage à blanc</vt:lpstr>
      <vt:lpstr>Assembly Readiness Review (ARR)</vt:lpstr>
      <vt:lpstr>Conteneur</vt:lpstr>
      <vt:lpstr>Sommaire</vt:lpstr>
      <vt:lpstr>Métrologie Airs</vt:lpstr>
      <vt:lpstr>Outillage de test</vt:lpstr>
      <vt:lpstr>Conclusion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Antonin Parmentier</dc:creator>
  <cp:lastModifiedBy>VISTICOT François</cp:lastModifiedBy>
  <cp:revision>150</cp:revision>
  <dcterms:created xsi:type="dcterms:W3CDTF">2021-06-20T11:05:00Z</dcterms:created>
  <dcterms:modified xsi:type="dcterms:W3CDTF">2026-06-11T11:39:53Z</dcterms:modified>
</cp:coreProperties>
</file>