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360" r:id="rId6"/>
    <p:sldId id="362" r:id="rId7"/>
    <p:sldId id="396" r:id="rId8"/>
    <p:sldId id="450" r:id="rId9"/>
    <p:sldId id="451" r:id="rId10"/>
    <p:sldId id="454" r:id="rId11"/>
    <p:sldId id="399" r:id="rId12"/>
    <p:sldId id="363" r:id="rId13"/>
    <p:sldId id="518" r:id="rId14"/>
    <p:sldId id="280" r:id="rId15"/>
    <p:sldId id="548" r:id="rId16"/>
    <p:sldId id="537" r:id="rId17"/>
    <p:sldId id="379" r:id="rId18"/>
    <p:sldId id="538" r:id="rId19"/>
    <p:sldId id="539" r:id="rId20"/>
    <p:sldId id="540" r:id="rId21"/>
    <p:sldId id="544" r:id="rId22"/>
    <p:sldId id="369" r:id="rId23"/>
    <p:sldId id="541" r:id="rId24"/>
    <p:sldId id="543" r:id="rId25"/>
    <p:sldId id="373" r:id="rId26"/>
    <p:sldId id="549" r:id="rId27"/>
    <p:sldId id="545" r:id="rId28"/>
    <p:sldId id="546" r:id="rId29"/>
    <p:sldId id="547" r:id="rId30"/>
    <p:sldId id="258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30A"/>
    <a:srgbClr val="E7E8E9"/>
    <a:srgbClr val="CBCDD1"/>
    <a:srgbClr val="22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7C04AB-0402-44B3-9914-72F98D06E914}" v="90" dt="2026-06-11T15:11:19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MOLLE" userId="b6f7591a-6c8f-44b8-a0ad-16e831dc3e39" providerId="ADAL" clId="{13EC3BB0-B63C-472D-BC70-779A8E6EE456}"/>
    <pc:docChg chg="undo custSel addSld delSld modSld sldOrd">
      <pc:chgData name="Robin MOLLE" userId="b6f7591a-6c8f-44b8-a0ad-16e831dc3e39" providerId="ADAL" clId="{13EC3BB0-B63C-472D-BC70-779A8E6EE456}" dt="2026-06-11T15:13:31.428" v="334" actId="478"/>
      <pc:docMkLst>
        <pc:docMk/>
      </pc:docMkLst>
      <pc:sldChg chg="addSp modSp mod">
        <pc:chgData name="Robin MOLLE" userId="b6f7591a-6c8f-44b8-a0ad-16e831dc3e39" providerId="ADAL" clId="{13EC3BB0-B63C-472D-BC70-779A8E6EE456}" dt="2026-06-11T13:47:29.900" v="283" actId="1076"/>
        <pc:sldMkLst>
          <pc:docMk/>
          <pc:sldMk cId="0" sldId="258"/>
        </pc:sldMkLst>
        <pc:spChg chg="mod">
          <ac:chgData name="Robin MOLLE" userId="b6f7591a-6c8f-44b8-a0ad-16e831dc3e39" providerId="ADAL" clId="{13EC3BB0-B63C-472D-BC70-779A8E6EE456}" dt="2026-06-11T12:43:52.211" v="243" actId="1076"/>
          <ac:spMkLst>
            <pc:docMk/>
            <pc:sldMk cId="0" sldId="258"/>
            <ac:spMk id="2" creationId="{00000000-0000-0000-0000-000000000000}"/>
          </ac:spMkLst>
        </pc:spChg>
        <pc:spChg chg="add mod">
          <ac:chgData name="Robin MOLLE" userId="b6f7591a-6c8f-44b8-a0ad-16e831dc3e39" providerId="ADAL" clId="{13EC3BB0-B63C-472D-BC70-779A8E6EE456}" dt="2026-06-11T12:44:20.347" v="250" actId="1076"/>
          <ac:spMkLst>
            <pc:docMk/>
            <pc:sldMk cId="0" sldId="258"/>
            <ac:spMk id="3" creationId="{4B8FB32B-02F0-BD23-10C7-04E193BA9D16}"/>
          </ac:spMkLst>
        </pc:spChg>
        <pc:spChg chg="mod">
          <ac:chgData name="Robin MOLLE" userId="b6f7591a-6c8f-44b8-a0ad-16e831dc3e39" providerId="ADAL" clId="{13EC3BB0-B63C-472D-BC70-779A8E6EE456}" dt="2026-06-11T12:44:02.122" v="245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Robin MOLLE" userId="b6f7591a-6c8f-44b8-a0ad-16e831dc3e39" providerId="ADAL" clId="{13EC3BB0-B63C-472D-BC70-779A8E6EE456}" dt="2026-06-11T13:47:29.900" v="283" actId="1076"/>
          <ac:spMkLst>
            <pc:docMk/>
            <pc:sldMk cId="0" sldId="258"/>
            <ac:spMk id="50" creationId="{DCEAE634-13A0-C6F5-C257-F7E48BFEA672}"/>
          </ac:spMkLst>
        </pc:spChg>
      </pc:sldChg>
      <pc:sldChg chg="addSp delSp modSp del mod">
        <pc:chgData name="Robin MOLLE" userId="b6f7591a-6c8f-44b8-a0ad-16e831dc3e39" providerId="ADAL" clId="{13EC3BB0-B63C-472D-BC70-779A8E6EE456}" dt="2026-06-11T12:31:03.553" v="202" actId="47"/>
        <pc:sldMkLst>
          <pc:docMk/>
          <pc:sldMk cId="2419905671" sldId="366"/>
        </pc:sldMkLst>
        <pc:spChg chg="add mod">
          <ac:chgData name="Robin MOLLE" userId="b6f7591a-6c8f-44b8-a0ad-16e831dc3e39" providerId="ADAL" clId="{13EC3BB0-B63C-472D-BC70-779A8E6EE456}" dt="2026-06-11T09:47:58.401" v="0"/>
          <ac:spMkLst>
            <pc:docMk/>
            <pc:sldMk cId="2419905671" sldId="366"/>
            <ac:spMk id="5" creationId="{05860122-DAB0-D69F-985D-99C116892959}"/>
          </ac:spMkLst>
        </pc:spChg>
        <pc:spChg chg="add mod">
          <ac:chgData name="Robin MOLLE" userId="b6f7591a-6c8f-44b8-a0ad-16e831dc3e39" providerId="ADAL" clId="{13EC3BB0-B63C-472D-BC70-779A8E6EE456}" dt="2026-06-11T09:48:05.341" v="2" actId="207"/>
          <ac:spMkLst>
            <pc:docMk/>
            <pc:sldMk cId="2419905671" sldId="366"/>
            <ac:spMk id="6" creationId="{3842505C-BCF7-22BD-95F8-AF216467E6F8}"/>
          </ac:spMkLst>
        </pc:spChg>
        <pc:spChg chg="add mod">
          <ac:chgData name="Robin MOLLE" userId="b6f7591a-6c8f-44b8-a0ad-16e831dc3e39" providerId="ADAL" clId="{13EC3BB0-B63C-472D-BC70-779A8E6EE456}" dt="2026-06-11T09:48:09.578" v="4" actId="1076"/>
          <ac:spMkLst>
            <pc:docMk/>
            <pc:sldMk cId="2419905671" sldId="366"/>
            <ac:spMk id="7" creationId="{705EC565-7168-07F3-6E07-BEEA7159684C}"/>
          </ac:spMkLst>
        </pc:spChg>
        <pc:spChg chg="add del mod">
          <ac:chgData name="Robin MOLLE" userId="b6f7591a-6c8f-44b8-a0ad-16e831dc3e39" providerId="ADAL" clId="{13EC3BB0-B63C-472D-BC70-779A8E6EE456}" dt="2026-06-11T09:48:27.226" v="12" actId="478"/>
          <ac:spMkLst>
            <pc:docMk/>
            <pc:sldMk cId="2419905671" sldId="366"/>
            <ac:spMk id="8" creationId="{2E4FEEAA-6584-1E79-2BA8-4C4F70AA7479}"/>
          </ac:spMkLst>
        </pc:spChg>
        <pc:spChg chg="add mod">
          <ac:chgData name="Robin MOLLE" userId="b6f7591a-6c8f-44b8-a0ad-16e831dc3e39" providerId="ADAL" clId="{13EC3BB0-B63C-472D-BC70-779A8E6EE456}" dt="2026-06-11T09:48:36.333" v="16" actId="14100"/>
          <ac:spMkLst>
            <pc:docMk/>
            <pc:sldMk cId="2419905671" sldId="366"/>
            <ac:spMk id="9" creationId="{D9B97AEE-DE71-398C-1647-D64A25E50DB3}"/>
          </ac:spMkLst>
        </pc:spChg>
        <pc:spChg chg="add mod">
          <ac:chgData name="Robin MOLLE" userId="b6f7591a-6c8f-44b8-a0ad-16e831dc3e39" providerId="ADAL" clId="{13EC3BB0-B63C-472D-BC70-779A8E6EE456}" dt="2026-06-11T09:48:33.131" v="15" actId="1076"/>
          <ac:spMkLst>
            <pc:docMk/>
            <pc:sldMk cId="2419905671" sldId="366"/>
            <ac:spMk id="10" creationId="{EF22C929-9A95-0D6C-19AA-6E396C86F02C}"/>
          </ac:spMkLst>
        </pc:spChg>
        <pc:spChg chg="del">
          <ac:chgData name="Robin MOLLE" userId="b6f7591a-6c8f-44b8-a0ad-16e831dc3e39" providerId="ADAL" clId="{13EC3BB0-B63C-472D-BC70-779A8E6EE456}" dt="2026-06-11T09:48:49.121" v="18" actId="478"/>
          <ac:spMkLst>
            <pc:docMk/>
            <pc:sldMk cId="2419905671" sldId="366"/>
            <ac:spMk id="42" creationId="{2F08F3EC-5C3C-CD67-070F-85C272FB4C01}"/>
          </ac:spMkLst>
        </pc:spChg>
        <pc:spChg chg="del">
          <ac:chgData name="Robin MOLLE" userId="b6f7591a-6c8f-44b8-a0ad-16e831dc3e39" providerId="ADAL" clId="{13EC3BB0-B63C-472D-BC70-779A8E6EE456}" dt="2026-06-11T09:48:50.262" v="19" actId="478"/>
          <ac:spMkLst>
            <pc:docMk/>
            <pc:sldMk cId="2419905671" sldId="366"/>
            <ac:spMk id="43" creationId="{3267719E-930A-F572-1209-FCF1246B3C09}"/>
          </ac:spMkLst>
        </pc:spChg>
        <pc:spChg chg="mod">
          <ac:chgData name="Robin MOLLE" userId="b6f7591a-6c8f-44b8-a0ad-16e831dc3e39" providerId="ADAL" clId="{13EC3BB0-B63C-472D-BC70-779A8E6EE456}" dt="2026-06-11T09:48:51.746" v="20" actId="1076"/>
          <ac:spMkLst>
            <pc:docMk/>
            <pc:sldMk cId="2419905671" sldId="366"/>
            <ac:spMk id="44" creationId="{9AF857BD-2495-570B-F17D-D7F5B3967EA5}"/>
          </ac:spMkLst>
        </pc:spChg>
        <pc:spChg chg="mod">
          <ac:chgData name="Robin MOLLE" userId="b6f7591a-6c8f-44b8-a0ad-16e831dc3e39" providerId="ADAL" clId="{13EC3BB0-B63C-472D-BC70-779A8E6EE456}" dt="2026-06-11T09:48:13.131" v="5" actId="14100"/>
          <ac:spMkLst>
            <pc:docMk/>
            <pc:sldMk cId="2419905671" sldId="366"/>
            <ac:spMk id="48" creationId="{37A88D10-DFC5-9A42-201A-14D2AD1BDE3C}"/>
          </ac:spMkLst>
        </pc:spChg>
        <pc:spChg chg="del">
          <ac:chgData name="Robin MOLLE" userId="b6f7591a-6c8f-44b8-a0ad-16e831dc3e39" providerId="ADAL" clId="{13EC3BB0-B63C-472D-BC70-779A8E6EE456}" dt="2026-06-11T09:48:27.226" v="12" actId="478"/>
          <ac:spMkLst>
            <pc:docMk/>
            <pc:sldMk cId="2419905671" sldId="366"/>
            <ac:spMk id="59" creationId="{746DF6DE-C034-5879-C583-6DE64BC277FF}"/>
          </ac:spMkLst>
        </pc:spChg>
      </pc:sldChg>
      <pc:sldChg chg="modSp mod addAnim delAnim modAnim">
        <pc:chgData name="Robin MOLLE" userId="b6f7591a-6c8f-44b8-a0ad-16e831dc3e39" providerId="ADAL" clId="{13EC3BB0-B63C-472D-BC70-779A8E6EE456}" dt="2026-06-11T13:00:58.225" v="282" actId="20577"/>
        <pc:sldMkLst>
          <pc:docMk/>
          <pc:sldMk cId="1916500797" sldId="369"/>
        </pc:sldMkLst>
        <pc:spChg chg="mod">
          <ac:chgData name="Robin MOLLE" userId="b6f7591a-6c8f-44b8-a0ad-16e831dc3e39" providerId="ADAL" clId="{13EC3BB0-B63C-472D-BC70-779A8E6EE456}" dt="2026-06-11T13:00:58.225" v="282" actId="20577"/>
          <ac:spMkLst>
            <pc:docMk/>
            <pc:sldMk cId="1916500797" sldId="369"/>
            <ac:spMk id="14" creationId="{B99AEAE9-7EEA-7BBD-C55F-469529A3E94A}"/>
          </ac:spMkLst>
        </pc:spChg>
      </pc:sldChg>
      <pc:sldChg chg="delSp mod delAnim">
        <pc:chgData name="Robin MOLLE" userId="b6f7591a-6c8f-44b8-a0ad-16e831dc3e39" providerId="ADAL" clId="{13EC3BB0-B63C-472D-BC70-779A8E6EE456}" dt="2026-06-11T12:44:41.512" v="255" actId="478"/>
        <pc:sldMkLst>
          <pc:docMk/>
          <pc:sldMk cId="1461683326" sldId="373"/>
        </pc:sldMkLst>
        <pc:spChg chg="del">
          <ac:chgData name="Robin MOLLE" userId="b6f7591a-6c8f-44b8-a0ad-16e831dc3e39" providerId="ADAL" clId="{13EC3BB0-B63C-472D-BC70-779A8E6EE456}" dt="2026-06-11T12:44:41.512" v="255" actId="478"/>
          <ac:spMkLst>
            <pc:docMk/>
            <pc:sldMk cId="1461683326" sldId="373"/>
            <ac:spMk id="7" creationId="{E8618696-B74C-918A-9F49-2E8B040E3245}"/>
          </ac:spMkLst>
        </pc:spChg>
      </pc:sldChg>
      <pc:sldChg chg="modSp">
        <pc:chgData name="Robin MOLLE" userId="b6f7591a-6c8f-44b8-a0ad-16e831dc3e39" providerId="ADAL" clId="{13EC3BB0-B63C-472D-BC70-779A8E6EE456}" dt="2026-06-11T12:14:45.314" v="136" actId="20577"/>
        <pc:sldMkLst>
          <pc:docMk/>
          <pc:sldMk cId="2793207328" sldId="379"/>
        </pc:sldMkLst>
        <pc:spChg chg="mod">
          <ac:chgData name="Robin MOLLE" userId="b6f7591a-6c8f-44b8-a0ad-16e831dc3e39" providerId="ADAL" clId="{13EC3BB0-B63C-472D-BC70-779A8E6EE456}" dt="2026-06-11T12:14:45.314" v="136" actId="20577"/>
          <ac:spMkLst>
            <pc:docMk/>
            <pc:sldMk cId="2793207328" sldId="379"/>
            <ac:spMk id="44" creationId="{49E4E157-BAA8-C107-828B-798EC930F587}"/>
          </ac:spMkLst>
        </pc:spChg>
      </pc:sldChg>
      <pc:sldChg chg="del">
        <pc:chgData name="Robin MOLLE" userId="b6f7591a-6c8f-44b8-a0ad-16e831dc3e39" providerId="ADAL" clId="{13EC3BB0-B63C-472D-BC70-779A8E6EE456}" dt="2026-06-11T12:23:42.512" v="201" actId="47"/>
        <pc:sldMkLst>
          <pc:docMk/>
          <pc:sldMk cId="3674290554" sldId="397"/>
        </pc:sldMkLst>
      </pc:sldChg>
      <pc:sldChg chg="del">
        <pc:chgData name="Robin MOLLE" userId="b6f7591a-6c8f-44b8-a0ad-16e831dc3e39" providerId="ADAL" clId="{13EC3BB0-B63C-472D-BC70-779A8E6EE456}" dt="2026-06-11T12:23:42.512" v="201" actId="47"/>
        <pc:sldMkLst>
          <pc:docMk/>
          <pc:sldMk cId="1894704333" sldId="452"/>
        </pc:sldMkLst>
      </pc:sldChg>
      <pc:sldChg chg="addSp modSp mod">
        <pc:chgData name="Robin MOLLE" userId="b6f7591a-6c8f-44b8-a0ad-16e831dc3e39" providerId="ADAL" clId="{13EC3BB0-B63C-472D-BC70-779A8E6EE456}" dt="2026-06-11T12:23:39.420" v="200" actId="1036"/>
        <pc:sldMkLst>
          <pc:docMk/>
          <pc:sldMk cId="3710843674" sldId="454"/>
        </pc:sldMkLst>
        <pc:spChg chg="add mod">
          <ac:chgData name="Robin MOLLE" userId="b6f7591a-6c8f-44b8-a0ad-16e831dc3e39" providerId="ADAL" clId="{13EC3BB0-B63C-472D-BC70-779A8E6EE456}" dt="2026-06-11T12:23:33.475" v="172" actId="1036"/>
          <ac:spMkLst>
            <pc:docMk/>
            <pc:sldMk cId="3710843674" sldId="454"/>
            <ac:spMk id="2" creationId="{E6EAE833-1FDC-5DBC-12E7-504C51F94305}"/>
          </ac:spMkLst>
        </pc:spChg>
        <pc:spChg chg="mod">
          <ac:chgData name="Robin MOLLE" userId="b6f7591a-6c8f-44b8-a0ad-16e831dc3e39" providerId="ADAL" clId="{13EC3BB0-B63C-472D-BC70-779A8E6EE456}" dt="2026-06-11T12:23:37.395" v="188" actId="1036"/>
          <ac:spMkLst>
            <pc:docMk/>
            <pc:sldMk cId="3710843674" sldId="454"/>
            <ac:spMk id="11" creationId="{6CBE795A-9829-0FF6-9FFB-9C1D45C2A211}"/>
          </ac:spMkLst>
        </pc:spChg>
        <pc:spChg chg="mod">
          <ac:chgData name="Robin MOLLE" userId="b6f7591a-6c8f-44b8-a0ad-16e831dc3e39" providerId="ADAL" clId="{13EC3BB0-B63C-472D-BC70-779A8E6EE456}" dt="2026-06-11T12:23:39.420" v="200" actId="1036"/>
          <ac:spMkLst>
            <pc:docMk/>
            <pc:sldMk cId="3710843674" sldId="454"/>
            <ac:spMk id="13" creationId="{845376FA-A486-E77A-D294-0B72B982BA21}"/>
          </ac:spMkLst>
        </pc:spChg>
      </pc:sldChg>
      <pc:sldChg chg="delSp mod">
        <pc:chgData name="Robin MOLLE" userId="b6f7591a-6c8f-44b8-a0ad-16e831dc3e39" providerId="ADAL" clId="{13EC3BB0-B63C-472D-BC70-779A8E6EE456}" dt="2026-06-11T15:13:31.428" v="334" actId="478"/>
        <pc:sldMkLst>
          <pc:docMk/>
          <pc:sldMk cId="3847521510" sldId="538"/>
        </pc:sldMkLst>
        <pc:spChg chg="del">
          <ac:chgData name="Robin MOLLE" userId="b6f7591a-6c8f-44b8-a0ad-16e831dc3e39" providerId="ADAL" clId="{13EC3BB0-B63C-472D-BC70-779A8E6EE456}" dt="2026-06-11T15:13:31.428" v="334" actId="478"/>
          <ac:spMkLst>
            <pc:docMk/>
            <pc:sldMk cId="3847521510" sldId="538"/>
            <ac:spMk id="71" creationId="{3576CE79-3F85-74D6-8E91-EB851F452314}"/>
          </ac:spMkLst>
        </pc:spChg>
      </pc:sldChg>
      <pc:sldChg chg="modSp mod">
        <pc:chgData name="Robin MOLLE" userId="b6f7591a-6c8f-44b8-a0ad-16e831dc3e39" providerId="ADAL" clId="{13EC3BB0-B63C-472D-BC70-779A8E6EE456}" dt="2026-06-11T12:21:42.133" v="148" actId="1076"/>
        <pc:sldMkLst>
          <pc:docMk/>
          <pc:sldMk cId="2624879405" sldId="540"/>
        </pc:sldMkLst>
        <pc:spChg chg="mod">
          <ac:chgData name="Robin MOLLE" userId="b6f7591a-6c8f-44b8-a0ad-16e831dc3e39" providerId="ADAL" clId="{13EC3BB0-B63C-472D-BC70-779A8E6EE456}" dt="2026-06-11T12:21:42.133" v="148" actId="1076"/>
          <ac:spMkLst>
            <pc:docMk/>
            <pc:sldMk cId="2624879405" sldId="540"/>
            <ac:spMk id="17" creationId="{7E75D4F5-F776-1FA7-C610-0BDAF5A986DB}"/>
          </ac:spMkLst>
        </pc:spChg>
      </pc:sldChg>
      <pc:sldChg chg="addSp delSp modSp mod addAnim delAnim modAnim">
        <pc:chgData name="Robin MOLLE" userId="b6f7591a-6c8f-44b8-a0ad-16e831dc3e39" providerId="ADAL" clId="{13EC3BB0-B63C-472D-BC70-779A8E6EE456}" dt="2026-06-11T12:49:10.089" v="258"/>
        <pc:sldMkLst>
          <pc:docMk/>
          <pc:sldMk cId="3797086916" sldId="541"/>
        </pc:sldMkLst>
        <pc:spChg chg="add del mod">
          <ac:chgData name="Robin MOLLE" userId="b6f7591a-6c8f-44b8-a0ad-16e831dc3e39" providerId="ADAL" clId="{13EC3BB0-B63C-472D-BC70-779A8E6EE456}" dt="2026-06-11T12:49:01.311" v="257" actId="478"/>
          <ac:spMkLst>
            <pc:docMk/>
            <pc:sldMk cId="3797086916" sldId="541"/>
            <ac:spMk id="12" creationId="{6DC84375-A239-41CA-B0B0-58A45B6DBF07}"/>
          </ac:spMkLst>
        </pc:spChg>
        <pc:spChg chg="add del">
          <ac:chgData name="Robin MOLLE" userId="b6f7591a-6c8f-44b8-a0ad-16e831dc3e39" providerId="ADAL" clId="{13EC3BB0-B63C-472D-BC70-779A8E6EE456}" dt="2026-06-11T12:49:01.311" v="257" actId="478"/>
          <ac:spMkLst>
            <pc:docMk/>
            <pc:sldMk cId="3797086916" sldId="541"/>
            <ac:spMk id="13" creationId="{BFE4F84F-7E54-6497-FDEE-AB6AD3FFE7C1}"/>
          </ac:spMkLst>
        </pc:spChg>
      </pc:sldChg>
      <pc:sldChg chg="del">
        <pc:chgData name="Robin MOLLE" userId="b6f7591a-6c8f-44b8-a0ad-16e831dc3e39" providerId="ADAL" clId="{13EC3BB0-B63C-472D-BC70-779A8E6EE456}" dt="2026-06-11T09:55:10.880" v="132" actId="47"/>
        <pc:sldMkLst>
          <pc:docMk/>
          <pc:sldMk cId="4013519362" sldId="542"/>
        </pc:sldMkLst>
      </pc:sldChg>
      <pc:sldChg chg="modSp">
        <pc:chgData name="Robin MOLLE" userId="b6f7591a-6c8f-44b8-a0ad-16e831dc3e39" providerId="ADAL" clId="{13EC3BB0-B63C-472D-BC70-779A8E6EE456}" dt="2026-06-11T12:21:51.357" v="157" actId="20577"/>
        <pc:sldMkLst>
          <pc:docMk/>
          <pc:sldMk cId="3695175185" sldId="543"/>
        </pc:sldMkLst>
        <pc:spChg chg="mod">
          <ac:chgData name="Robin MOLLE" userId="b6f7591a-6c8f-44b8-a0ad-16e831dc3e39" providerId="ADAL" clId="{13EC3BB0-B63C-472D-BC70-779A8E6EE456}" dt="2026-06-11T12:21:51.357" v="157" actId="20577"/>
          <ac:spMkLst>
            <pc:docMk/>
            <pc:sldMk cId="3695175185" sldId="543"/>
            <ac:spMk id="14" creationId="{E9026A4F-8C67-C2AA-9045-D67527CF4EEE}"/>
          </ac:spMkLst>
        </pc:spChg>
      </pc:sldChg>
      <pc:sldChg chg="modSp mod modAnim modShow">
        <pc:chgData name="Robin MOLLE" userId="b6f7591a-6c8f-44b8-a0ad-16e831dc3e39" providerId="ADAL" clId="{13EC3BB0-B63C-472D-BC70-779A8E6EE456}" dt="2026-06-11T15:11:19.121" v="333" actId="20577"/>
        <pc:sldMkLst>
          <pc:docMk/>
          <pc:sldMk cId="1983993975" sldId="544"/>
        </pc:sldMkLst>
        <pc:spChg chg="mod">
          <ac:chgData name="Robin MOLLE" userId="b6f7591a-6c8f-44b8-a0ad-16e831dc3e39" providerId="ADAL" clId="{13EC3BB0-B63C-472D-BC70-779A8E6EE456}" dt="2026-06-11T09:50:19.185" v="39" actId="207"/>
          <ac:spMkLst>
            <pc:docMk/>
            <pc:sldMk cId="1983993975" sldId="544"/>
            <ac:spMk id="10" creationId="{F11E88F6-5F60-870B-3242-9DEA699B0215}"/>
          </ac:spMkLst>
        </pc:spChg>
        <pc:spChg chg="mod">
          <ac:chgData name="Robin MOLLE" userId="b6f7591a-6c8f-44b8-a0ad-16e831dc3e39" providerId="ADAL" clId="{13EC3BB0-B63C-472D-BC70-779A8E6EE456}" dt="2026-06-11T15:11:19.121" v="333" actId="20577"/>
          <ac:spMkLst>
            <pc:docMk/>
            <pc:sldMk cId="1983993975" sldId="544"/>
            <ac:spMk id="11" creationId="{338FF9A8-7187-3CCA-9087-5C7CA5B5A365}"/>
          </ac:spMkLst>
        </pc:spChg>
      </pc:sldChg>
      <pc:sldChg chg="delSp modSp mod">
        <pc:chgData name="Robin MOLLE" userId="b6f7591a-6c8f-44b8-a0ad-16e831dc3e39" providerId="ADAL" clId="{13EC3BB0-B63C-472D-BC70-779A8E6EE456}" dt="2026-06-11T12:44:30.129" v="252" actId="20577"/>
        <pc:sldMkLst>
          <pc:docMk/>
          <pc:sldMk cId="3982934964" sldId="547"/>
        </pc:sldMkLst>
        <pc:spChg chg="mod">
          <ac:chgData name="Robin MOLLE" userId="b6f7591a-6c8f-44b8-a0ad-16e831dc3e39" providerId="ADAL" clId="{13EC3BB0-B63C-472D-BC70-779A8E6EE456}" dt="2026-06-11T12:44:30.129" v="252" actId="20577"/>
          <ac:spMkLst>
            <pc:docMk/>
            <pc:sldMk cId="3982934964" sldId="547"/>
            <ac:spMk id="5" creationId="{97400B84-6FA9-6267-6596-DD9365117C50}"/>
          </ac:spMkLst>
        </pc:spChg>
        <pc:picChg chg="del">
          <ac:chgData name="Robin MOLLE" userId="b6f7591a-6c8f-44b8-a0ad-16e831dc3e39" providerId="ADAL" clId="{13EC3BB0-B63C-472D-BC70-779A8E6EE456}" dt="2026-06-11T12:21:57.361" v="158" actId="478"/>
          <ac:picMkLst>
            <pc:docMk/>
            <pc:sldMk cId="3982934964" sldId="547"/>
            <ac:picMk id="7" creationId="{1347C54C-351C-284B-C987-2EDE7E65A324}"/>
          </ac:picMkLst>
        </pc:picChg>
        <pc:picChg chg="mod">
          <ac:chgData name="Robin MOLLE" userId="b6f7591a-6c8f-44b8-a0ad-16e831dc3e39" providerId="ADAL" clId="{13EC3BB0-B63C-472D-BC70-779A8E6EE456}" dt="2026-06-11T12:21:59.493" v="159" actId="1076"/>
          <ac:picMkLst>
            <pc:docMk/>
            <pc:sldMk cId="3982934964" sldId="547"/>
            <ac:picMk id="8" creationId="{216B3DF0-4D7F-88FC-E4DB-2701EB23BB5A}"/>
          </ac:picMkLst>
        </pc:picChg>
        <pc:picChg chg="mod">
          <ac:chgData name="Robin MOLLE" userId="b6f7591a-6c8f-44b8-a0ad-16e831dc3e39" providerId="ADAL" clId="{13EC3BB0-B63C-472D-BC70-779A8E6EE456}" dt="2026-06-11T12:22:00.773" v="160" actId="1076"/>
          <ac:picMkLst>
            <pc:docMk/>
            <pc:sldMk cId="3982934964" sldId="547"/>
            <ac:picMk id="9" creationId="{DAD30540-267A-B21C-3AA6-DEFF51F76039}"/>
          </ac:picMkLst>
        </pc:picChg>
      </pc:sldChg>
      <pc:sldChg chg="addSp delSp modSp add mod">
        <pc:chgData name="Robin MOLLE" userId="b6f7591a-6c8f-44b8-a0ad-16e831dc3e39" providerId="ADAL" clId="{13EC3BB0-B63C-472D-BC70-779A8E6EE456}" dt="2026-06-11T12:31:23.259" v="238" actId="1076"/>
        <pc:sldMkLst>
          <pc:docMk/>
          <pc:sldMk cId="2382502172" sldId="548"/>
        </pc:sldMkLst>
        <pc:spChg chg="add mod">
          <ac:chgData name="Robin MOLLE" userId="b6f7591a-6c8f-44b8-a0ad-16e831dc3e39" providerId="ADAL" clId="{13EC3BB0-B63C-472D-BC70-779A8E6EE456}" dt="2026-06-11T09:49:12.580" v="30" actId="1076"/>
          <ac:spMkLst>
            <pc:docMk/>
            <pc:sldMk cId="2382502172" sldId="548"/>
            <ac:spMk id="5" creationId="{5A51E6D4-3878-2E0C-E06A-3CDE22888FEA}"/>
          </ac:spMkLst>
        </pc:spChg>
        <pc:spChg chg="del">
          <ac:chgData name="Robin MOLLE" userId="b6f7591a-6c8f-44b8-a0ad-16e831dc3e39" providerId="ADAL" clId="{13EC3BB0-B63C-472D-BC70-779A8E6EE456}" dt="2026-06-11T09:49:00.987" v="24" actId="478"/>
          <ac:spMkLst>
            <pc:docMk/>
            <pc:sldMk cId="2382502172" sldId="548"/>
            <ac:spMk id="6" creationId="{9F7ADBC6-2003-2E2F-D490-493692511350}"/>
          </ac:spMkLst>
        </pc:spChg>
        <pc:spChg chg="del">
          <ac:chgData name="Robin MOLLE" userId="b6f7591a-6c8f-44b8-a0ad-16e831dc3e39" providerId="ADAL" clId="{13EC3BB0-B63C-472D-BC70-779A8E6EE456}" dt="2026-06-11T09:49:00.987" v="24" actId="478"/>
          <ac:spMkLst>
            <pc:docMk/>
            <pc:sldMk cId="2382502172" sldId="548"/>
            <ac:spMk id="7" creationId="{C591AF02-F92D-BCCE-A675-F145E30D0098}"/>
          </ac:spMkLst>
        </pc:spChg>
        <pc:spChg chg="del">
          <ac:chgData name="Robin MOLLE" userId="b6f7591a-6c8f-44b8-a0ad-16e831dc3e39" providerId="ADAL" clId="{13EC3BB0-B63C-472D-BC70-779A8E6EE456}" dt="2026-06-11T09:49:00.987" v="24" actId="478"/>
          <ac:spMkLst>
            <pc:docMk/>
            <pc:sldMk cId="2382502172" sldId="548"/>
            <ac:spMk id="9" creationId="{0B2ABB98-D573-D253-6AAD-F73EBDB359C7}"/>
          </ac:spMkLst>
        </pc:spChg>
        <pc:spChg chg="del">
          <ac:chgData name="Robin MOLLE" userId="b6f7591a-6c8f-44b8-a0ad-16e831dc3e39" providerId="ADAL" clId="{13EC3BB0-B63C-472D-BC70-779A8E6EE456}" dt="2026-06-11T09:49:06.859" v="26" actId="478"/>
          <ac:spMkLst>
            <pc:docMk/>
            <pc:sldMk cId="2382502172" sldId="548"/>
            <ac:spMk id="10" creationId="{E6813F9C-FEC2-D43E-CECA-D6A139AB4317}"/>
          </ac:spMkLst>
        </pc:spChg>
        <pc:spChg chg="mod">
          <ac:chgData name="Robin MOLLE" userId="b6f7591a-6c8f-44b8-a0ad-16e831dc3e39" providerId="ADAL" clId="{13EC3BB0-B63C-472D-BC70-779A8E6EE456}" dt="2026-06-11T12:31:23.259" v="238" actId="1076"/>
          <ac:spMkLst>
            <pc:docMk/>
            <pc:sldMk cId="2382502172" sldId="548"/>
            <ac:spMk id="42" creationId="{3B79652D-7F7E-0690-9218-F7265F259701}"/>
          </ac:spMkLst>
        </pc:spChg>
        <pc:spChg chg="del">
          <ac:chgData name="Robin MOLLE" userId="b6f7591a-6c8f-44b8-a0ad-16e831dc3e39" providerId="ADAL" clId="{13EC3BB0-B63C-472D-BC70-779A8E6EE456}" dt="2026-06-11T09:48:54.214" v="21" actId="478"/>
          <ac:spMkLst>
            <pc:docMk/>
            <pc:sldMk cId="2382502172" sldId="548"/>
            <ac:spMk id="43" creationId="{B74BE139-A8E9-0CC2-2470-C6EC2C486723}"/>
          </ac:spMkLst>
        </pc:spChg>
        <pc:spChg chg="del">
          <ac:chgData name="Robin MOLLE" userId="b6f7591a-6c8f-44b8-a0ad-16e831dc3e39" providerId="ADAL" clId="{13EC3BB0-B63C-472D-BC70-779A8E6EE456}" dt="2026-06-11T09:48:55.876" v="22" actId="478"/>
          <ac:spMkLst>
            <pc:docMk/>
            <pc:sldMk cId="2382502172" sldId="548"/>
            <ac:spMk id="44" creationId="{5E5FCD0D-53DD-3CE6-6563-6F6392D005BA}"/>
          </ac:spMkLst>
        </pc:spChg>
        <pc:spChg chg="mod">
          <ac:chgData name="Robin MOLLE" userId="b6f7591a-6c8f-44b8-a0ad-16e831dc3e39" providerId="ADAL" clId="{13EC3BB0-B63C-472D-BC70-779A8E6EE456}" dt="2026-06-11T09:49:05.375" v="25" actId="14100"/>
          <ac:spMkLst>
            <pc:docMk/>
            <pc:sldMk cId="2382502172" sldId="548"/>
            <ac:spMk id="48" creationId="{45438D90-0ACC-20CA-B191-33442471157F}"/>
          </ac:spMkLst>
        </pc:spChg>
      </pc:sldChg>
      <pc:sldChg chg="addSp delSp modSp new mod ord">
        <pc:chgData name="Robin MOLLE" userId="b6f7591a-6c8f-44b8-a0ad-16e831dc3e39" providerId="ADAL" clId="{13EC3BB0-B63C-472D-BC70-779A8E6EE456}" dt="2026-06-11T12:44:38.464" v="254"/>
        <pc:sldMkLst>
          <pc:docMk/>
          <pc:sldMk cId="3293683691" sldId="549"/>
        </pc:sldMkLst>
        <pc:spChg chg="mod">
          <ac:chgData name="Robin MOLLE" userId="b6f7591a-6c8f-44b8-a0ad-16e831dc3e39" providerId="ADAL" clId="{13EC3BB0-B63C-472D-BC70-779A8E6EE456}" dt="2026-06-11T09:53:52.144" v="67" actId="14100"/>
          <ac:spMkLst>
            <pc:docMk/>
            <pc:sldMk cId="3293683691" sldId="549"/>
            <ac:spMk id="2" creationId="{60A0FF23-E8DE-FBCC-0B8A-5B2540A9C0DE}"/>
          </ac:spMkLst>
        </pc:spChg>
        <pc:spChg chg="del">
          <ac:chgData name="Robin MOLLE" userId="b6f7591a-6c8f-44b8-a0ad-16e831dc3e39" providerId="ADAL" clId="{13EC3BB0-B63C-472D-BC70-779A8E6EE456}" dt="2026-06-11T09:53:54.380" v="68" actId="478"/>
          <ac:spMkLst>
            <pc:docMk/>
            <pc:sldMk cId="3293683691" sldId="549"/>
            <ac:spMk id="4" creationId="{81B1325D-A586-F59C-0B44-3E4499F4FAD3}"/>
          </ac:spMkLst>
        </pc:spChg>
        <pc:spChg chg="add mod">
          <ac:chgData name="Robin MOLLE" userId="b6f7591a-6c8f-44b8-a0ad-16e831dc3e39" providerId="ADAL" clId="{13EC3BB0-B63C-472D-BC70-779A8E6EE456}" dt="2026-06-11T09:54:20.183" v="131" actId="1076"/>
          <ac:spMkLst>
            <pc:docMk/>
            <pc:sldMk cId="3293683691" sldId="549"/>
            <ac:spMk id="7" creationId="{4EB57250-00FE-27DE-C906-74CC81F0A7C1}"/>
          </ac:spMkLst>
        </pc:spChg>
        <pc:picChg chg="add mod">
          <ac:chgData name="Robin MOLLE" userId="b6f7591a-6c8f-44b8-a0ad-16e831dc3e39" providerId="ADAL" clId="{13EC3BB0-B63C-472D-BC70-779A8E6EE456}" dt="2026-06-11T09:54:00.651" v="72" actId="1076"/>
          <ac:picMkLst>
            <pc:docMk/>
            <pc:sldMk cId="3293683691" sldId="549"/>
            <ac:picMk id="6" creationId="{939AD064-4CD0-4D6D-7458-F10F01EDD0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10BC4-BE18-4D57-8046-51F3F728014E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C14B4-2751-45C2-BDAF-CEF7726397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98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+ scientifique pour pic de </a:t>
            </a:r>
            <a:r>
              <a:rPr lang="fr-FR" dirty="0" err="1"/>
              <a:t>bragg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C8909-BD20-4C13-A40A-D2713B90376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86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+ scientifique pour pic de </a:t>
            </a:r>
            <a:r>
              <a:rPr lang="fr-FR" dirty="0" err="1"/>
              <a:t>bragg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C8909-BD20-4C13-A40A-D2713B90376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457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+ scientifique pour pic de </a:t>
            </a:r>
            <a:r>
              <a:rPr lang="fr-FR" dirty="0" err="1"/>
              <a:t>bragg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C8909-BD20-4C13-A40A-D2713B90376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52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So, at Diamfab we fabricate diamond.</a:t>
            </a:r>
          </a:p>
          <a:p>
            <a:endParaRPr lang="en-US" dirty="0"/>
          </a:p>
          <a:p>
            <a:r>
              <a:rPr lang="en-US" dirty="0"/>
              <a:t>Our solution is based on a technology developed for more than 30 years at CNRS Grenoble and protected with 8 patents and secrets know-how.</a:t>
            </a:r>
          </a:p>
          <a:p>
            <a:endParaRPr lang="en-US" dirty="0"/>
          </a:p>
          <a:p>
            <a:r>
              <a:rPr lang="en-US" dirty="0"/>
              <a:t>Today, Diamfab is 26 people and 5 world </a:t>
            </a:r>
            <a:r>
              <a:rPr lang="en-US" dirty="0" err="1"/>
              <a:t>recognised</a:t>
            </a:r>
            <a:r>
              <a:rPr lang="en-US" dirty="0"/>
              <a:t> advisors</a:t>
            </a:r>
          </a:p>
          <a:p>
            <a:endParaRPr lang="en-US" dirty="0"/>
          </a:p>
          <a:p>
            <a:r>
              <a:rPr lang="en-US" dirty="0"/>
              <a:t>We target power electronics and hardened electronics market as well as quantum market</a:t>
            </a:r>
          </a:p>
          <a:p>
            <a:endParaRPr lang="en-US" dirty="0"/>
          </a:p>
          <a:p>
            <a:r>
              <a:rPr lang="en-US" dirty="0"/>
              <a:t>Our unique know-how is to grow electronic grade doped diamond as a semiconductor on a diamond substrate and our expertise is to design and process devices.</a:t>
            </a:r>
          </a:p>
          <a:p>
            <a:r>
              <a:rPr lang="en-US" dirty="0"/>
              <a:t>Therefore, we have a dual model </a:t>
            </a:r>
            <a:r>
              <a:rPr lang="en-US" dirty="0" err="1"/>
              <a:t>model</a:t>
            </a:r>
            <a:r>
              <a:rPr lang="en-US" dirty="0"/>
              <a:t> allowing us to offer either High value-added wafer solution or bare die devices solution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but/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8527_semiconductor_reflecting_green_light_By_The_Stock_Studio_Artlist_HD">
            <a:hlinkClick r:id="" action="ppaction://media"/>
            <a:extLst>
              <a:ext uri="{FF2B5EF4-FFF2-40B4-BE49-F238E27FC236}">
                <a16:creationId xmlns:a16="http://schemas.microsoft.com/office/drawing/2014/main" id="{1AA940B1-E18A-5A30-B2E7-E914BD5AF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18165" y="0"/>
            <a:ext cx="13038937" cy="687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598155-D050-C03C-A41E-853E75A5527C}"/>
              </a:ext>
            </a:extLst>
          </p:cNvPr>
          <p:cNvSpPr/>
          <p:nvPr userDrawn="1"/>
        </p:nvSpPr>
        <p:spPr>
          <a:xfrm>
            <a:off x="-58189" y="-40189"/>
            <a:ext cx="12192000" cy="6916189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B67037-F797-5646-FCF5-1E74962AF636}"/>
              </a:ext>
            </a:extLst>
          </p:cNvPr>
          <p:cNvSpPr/>
          <p:nvPr/>
        </p:nvSpPr>
        <p:spPr>
          <a:xfrm>
            <a:off x="4405223" y="2066776"/>
            <a:ext cx="3381555" cy="22546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D1632FCB-E1F5-03D9-A390-6AAE5FBADF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7095" y="2229285"/>
            <a:ext cx="2557810" cy="1845206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58C29CA-CAE3-1005-1D68-9B47EF46A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5313" y="4467325"/>
            <a:ext cx="3381375" cy="3286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Cliquer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369799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che produ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142635-E88A-6FE3-1B1A-83A421D00923}"/>
              </a:ext>
            </a:extLst>
          </p:cNvPr>
          <p:cNvSpPr/>
          <p:nvPr/>
        </p:nvSpPr>
        <p:spPr>
          <a:xfrm>
            <a:off x="-16861" y="1"/>
            <a:ext cx="7924802" cy="6857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61F7EAB-3747-EE18-240D-6CE1F5FFA4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016" y="2939859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D6C43619-53E7-4CBC-E987-D3A2A72F74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412" y="2593401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cxnSp>
        <p:nvCxnSpPr>
          <p:cNvPr id="10" name="Straight Connector 35">
            <a:extLst>
              <a:ext uri="{FF2B5EF4-FFF2-40B4-BE49-F238E27FC236}">
                <a16:creationId xmlns:a16="http://schemas.microsoft.com/office/drawing/2014/main" id="{BF91FB2A-4A26-B71E-4026-F2D7022D5620}"/>
              </a:ext>
            </a:extLst>
          </p:cNvPr>
          <p:cNvCxnSpPr>
            <a:cxnSpLocks/>
          </p:cNvCxnSpPr>
          <p:nvPr/>
        </p:nvCxnSpPr>
        <p:spPr>
          <a:xfrm>
            <a:off x="645412" y="4346133"/>
            <a:ext cx="30091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B47909A-3C41-7A5E-DB69-7D91C8E6959B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4528456" y="666168"/>
            <a:ext cx="7160621" cy="259724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A934CF6-D583-FBFF-33D5-F72FB2CDC5D8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4528456" y="3442634"/>
            <a:ext cx="7160621" cy="259724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8D974A86-22AB-7821-8FA9-81A27E82D2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12" name="Titre 18">
            <a:extLst>
              <a:ext uri="{FF2B5EF4-FFF2-40B4-BE49-F238E27FC236}">
                <a16:creationId xmlns:a16="http://schemas.microsoft.com/office/drawing/2014/main" id="{2F79C52E-2496-FA0A-6332-97BC4A01A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11" y="778970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Produit 01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32D711C-FAE5-E8CB-8DD8-A15F3232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0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che produ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7337A600-CDD3-1982-461B-C6ABDD887B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3A86E8D4-12C0-D501-1C45-38395479E4D2}"/>
              </a:ext>
            </a:extLst>
          </p:cNvPr>
          <p:cNvCxnSpPr>
            <a:cxnSpLocks/>
          </p:cNvCxnSpPr>
          <p:nvPr/>
        </p:nvCxnSpPr>
        <p:spPr>
          <a:xfrm>
            <a:off x="8372838" y="4346133"/>
            <a:ext cx="3009183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171087E-872C-42EF-29E3-6BA3DE454BE8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357051" y="666168"/>
            <a:ext cx="7160621" cy="259724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B4A6A7D-D82C-ACFA-1896-DDE6E607E1C3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357051" y="3442634"/>
            <a:ext cx="7160621" cy="259724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B1A07611-45FB-399D-1640-271C322CFD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61667" y="2939859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8079C60F-7A52-D770-6CBD-4E8C961C12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1063" y="2593401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3" name="Titre 18">
            <a:extLst>
              <a:ext uri="{FF2B5EF4-FFF2-40B4-BE49-F238E27FC236}">
                <a16:creationId xmlns:a16="http://schemas.microsoft.com/office/drawing/2014/main" id="{DE624D3B-759B-34DE-46A1-920007F4B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2838" y="626570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Produit 02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9F3FB-2FF5-C685-920E-28355BA0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821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9FBACEE-F41E-A2F1-C3A2-5D708A4B6C8C}"/>
              </a:ext>
            </a:extLst>
          </p:cNvPr>
          <p:cNvSpPr>
            <a:spLocks noGrp="1" noChangeAspect="1"/>
          </p:cNvSpPr>
          <p:nvPr userDrawn="1">
            <p:ph type="pic" idx="14" hasCustomPrompt="1"/>
          </p:nvPr>
        </p:nvSpPr>
        <p:spPr>
          <a:xfrm>
            <a:off x="5172891" y="1"/>
            <a:ext cx="7019109" cy="685799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17E6BF60-D88B-092F-ABD1-28C460C544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2" name="Titre 18">
            <a:extLst>
              <a:ext uri="{FF2B5EF4-FFF2-40B4-BE49-F238E27FC236}">
                <a16:creationId xmlns:a16="http://schemas.microsoft.com/office/drawing/2014/main" id="{0526C307-8575-6D53-0ABF-77D4A094B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11" y="1562977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0520F2A4-2D4E-BBB8-F2C6-8179387E33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511" y="2481262"/>
            <a:ext cx="2735263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9E408-8E0B-2262-C6F0-8F864849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68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E7C07CD-C7B2-1160-5B81-FE4AF308857A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1" y="1"/>
            <a:ext cx="2830286" cy="685799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267B0B6-8227-1516-4A7C-1673472D79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2" name="Titre 18">
            <a:extLst>
              <a:ext uri="{FF2B5EF4-FFF2-40B4-BE49-F238E27FC236}">
                <a16:creationId xmlns:a16="http://schemas.microsoft.com/office/drawing/2014/main" id="{7F90A765-2277-5BB4-2913-95C8344C5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3718" y="1562977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96806FDE-13A2-509F-9413-5286B614AB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3718" y="2481262"/>
            <a:ext cx="7071758" cy="1866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CAAB95-6E50-E632-719F-0EC82FF5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971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24BA2E-D14B-A065-60DB-A0432E21FEA0}"/>
              </a:ext>
            </a:extLst>
          </p:cNvPr>
          <p:cNvSpPr/>
          <p:nvPr userDrawn="1"/>
        </p:nvSpPr>
        <p:spPr>
          <a:xfrm>
            <a:off x="0" y="0"/>
            <a:ext cx="7924802" cy="6857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53C5F16-E6B2-099F-0BF4-F619C1EEA926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7054364" y="1216589"/>
            <a:ext cx="5137636" cy="442482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CF36B1F-646B-26D6-CC97-00D0FBAF6C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99861CC-E106-4E0F-8CCE-EDF205115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603" y="3453513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5B6DC394-1913-BD46-E2FF-67D05C690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8999" y="310705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567F99C4-2BB6-BB83-4907-8AB52FE2AA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9603" y="1956143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BBDF2BE-82E5-1129-0F39-903D62C3EB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8999" y="160968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8B898982-9800-39A0-A8F5-705B8FE0D7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603" y="4950883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44E16832-27D1-0346-4E21-789E874E21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8999" y="460442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1" name="Titre 18">
            <a:extLst>
              <a:ext uri="{FF2B5EF4-FFF2-40B4-BE49-F238E27FC236}">
                <a16:creationId xmlns:a16="http://schemas.microsoft.com/office/drawing/2014/main" id="{1D82E4ED-276F-AD0F-2895-C1F5EEB2E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11" y="778970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270D0E-AD7C-2056-7EAD-9E3A01CC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44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53C5F16-E6B2-099F-0BF4-F619C1EEA926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7054364" y="1216589"/>
            <a:ext cx="5137636" cy="442482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CF36B1F-646B-26D6-CC97-00D0FBAF6C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899861CC-E106-4E0F-8CCE-EDF205115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603" y="3453513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5B6DC394-1913-BD46-E2FF-67D05C690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8999" y="310705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567F99C4-2BB6-BB83-4907-8AB52FE2AA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9603" y="1956143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8BBDF2BE-82E5-1129-0F39-903D62C3EB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8999" y="160968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8B898982-9800-39A0-A8F5-705B8FE0D7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603" y="4950883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44E16832-27D1-0346-4E21-789E874E21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8999" y="460442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1" name="Titre 18">
            <a:extLst>
              <a:ext uri="{FF2B5EF4-FFF2-40B4-BE49-F238E27FC236}">
                <a16:creationId xmlns:a16="http://schemas.microsoft.com/office/drawing/2014/main" id="{1D82E4ED-276F-AD0F-2895-C1F5EEB2E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911" y="778970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5EABDB-8DB5-7171-E7A3-5C4CC18B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53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C4315CD1-0B01-648A-7B5B-725BA2D97EE9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0"/>
            <a:ext cx="12192002" cy="6858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181870-1313-0E40-3E54-54E9E75F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386B7D9-C8A5-3A7C-73F1-D5D75995E7C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B850A-B70F-DCFD-3E31-ADA0B942EE99}"/>
              </a:ext>
            </a:extLst>
          </p:cNvPr>
          <p:cNvSpPr/>
          <p:nvPr/>
        </p:nvSpPr>
        <p:spPr>
          <a:xfrm>
            <a:off x="0" y="972590"/>
            <a:ext cx="12192000" cy="458703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3FF7EF-3A8B-251E-24D3-8BF9FFE420BA}"/>
              </a:ext>
            </a:extLst>
          </p:cNvPr>
          <p:cNvSpPr/>
          <p:nvPr/>
        </p:nvSpPr>
        <p:spPr>
          <a:xfrm>
            <a:off x="430908" y="2306579"/>
            <a:ext cx="2281273" cy="2835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ED6B3-728A-FE61-873D-1B6677FA6AE0}"/>
              </a:ext>
            </a:extLst>
          </p:cNvPr>
          <p:cNvSpPr/>
          <p:nvPr/>
        </p:nvSpPr>
        <p:spPr>
          <a:xfrm>
            <a:off x="3443379" y="2306579"/>
            <a:ext cx="2281273" cy="2835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FA5C8-B729-7921-215D-243BFF3ED84B}"/>
              </a:ext>
            </a:extLst>
          </p:cNvPr>
          <p:cNvSpPr/>
          <p:nvPr/>
        </p:nvSpPr>
        <p:spPr>
          <a:xfrm>
            <a:off x="6461600" y="2306579"/>
            <a:ext cx="2281273" cy="2835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F53268-2A92-8CD1-957E-7CFC2253F920}"/>
              </a:ext>
            </a:extLst>
          </p:cNvPr>
          <p:cNvSpPr/>
          <p:nvPr/>
        </p:nvSpPr>
        <p:spPr>
          <a:xfrm>
            <a:off x="9479820" y="2306579"/>
            <a:ext cx="2281273" cy="2835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cxnSp>
        <p:nvCxnSpPr>
          <p:cNvPr id="14" name="Straight Connector 43">
            <a:extLst>
              <a:ext uri="{FF2B5EF4-FFF2-40B4-BE49-F238E27FC236}">
                <a16:creationId xmlns:a16="http://schemas.microsoft.com/office/drawing/2014/main" id="{A7528ADD-F149-E5D6-F802-6DF720C3BAEC}"/>
              </a:ext>
            </a:extLst>
          </p:cNvPr>
          <p:cNvCxnSpPr>
            <a:cxnSpLocks/>
          </p:cNvCxnSpPr>
          <p:nvPr/>
        </p:nvCxnSpPr>
        <p:spPr>
          <a:xfrm>
            <a:off x="759391" y="4848282"/>
            <a:ext cx="16243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79">
            <a:extLst>
              <a:ext uri="{FF2B5EF4-FFF2-40B4-BE49-F238E27FC236}">
                <a16:creationId xmlns:a16="http://schemas.microsoft.com/office/drawing/2014/main" id="{3781C9D4-9271-B081-1E0B-D3DD00F4A5DA}"/>
              </a:ext>
            </a:extLst>
          </p:cNvPr>
          <p:cNvCxnSpPr>
            <a:cxnSpLocks/>
          </p:cNvCxnSpPr>
          <p:nvPr/>
        </p:nvCxnSpPr>
        <p:spPr>
          <a:xfrm>
            <a:off x="3771860" y="4848282"/>
            <a:ext cx="16243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82">
            <a:extLst>
              <a:ext uri="{FF2B5EF4-FFF2-40B4-BE49-F238E27FC236}">
                <a16:creationId xmlns:a16="http://schemas.microsoft.com/office/drawing/2014/main" id="{993A704B-4F63-552E-E2FA-AF3BB7B54BC5}"/>
              </a:ext>
            </a:extLst>
          </p:cNvPr>
          <p:cNvCxnSpPr>
            <a:cxnSpLocks/>
          </p:cNvCxnSpPr>
          <p:nvPr/>
        </p:nvCxnSpPr>
        <p:spPr>
          <a:xfrm>
            <a:off x="6790081" y="4848282"/>
            <a:ext cx="16243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85">
            <a:extLst>
              <a:ext uri="{FF2B5EF4-FFF2-40B4-BE49-F238E27FC236}">
                <a16:creationId xmlns:a16="http://schemas.microsoft.com/office/drawing/2014/main" id="{A5E7B197-A03E-78B1-E5D2-E9330B21CB30}"/>
              </a:ext>
            </a:extLst>
          </p:cNvPr>
          <p:cNvCxnSpPr>
            <a:cxnSpLocks/>
          </p:cNvCxnSpPr>
          <p:nvPr/>
        </p:nvCxnSpPr>
        <p:spPr>
          <a:xfrm>
            <a:off x="9808303" y="4848282"/>
            <a:ext cx="16243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444CB17-6926-EE8D-C01B-1FCF1509A7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6552" y="3095829"/>
            <a:ext cx="1624309" cy="1458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61B42507-7987-1DCF-433B-4BD794C237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5948" y="2749371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D338C44-6018-DB4E-6444-DC6153FFEE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82464" y="3095829"/>
            <a:ext cx="1624309" cy="1458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75E50585-2BAF-7D20-4AB2-C0E247347F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71860" y="2749371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B9E31FB1-9B51-62D5-A67B-D4ED414F63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00685" y="3095829"/>
            <a:ext cx="1624309" cy="1458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1D874CA2-4BBD-F1E8-950A-9972B8ED31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90081" y="2749371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4F4EC5DB-AB29-7CE2-3CB7-8CD4E3668A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31139" y="3095829"/>
            <a:ext cx="1624309" cy="14588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F5C7582F-2AF7-93D8-74D5-54AF8D6EF3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20535" y="2749371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84EF66F1-B05D-1645-A7A8-62F831B80E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75150" y="1204116"/>
            <a:ext cx="3441700" cy="966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36501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D88BDE7E-30F2-3D3A-3D74-17E13B4E6772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31906" y="-592201"/>
            <a:ext cx="5336730" cy="4485344"/>
          </a:xfrm>
          <a:prstGeom prst="rect">
            <a:avLst/>
          </a:prstGeom>
        </p:spPr>
      </p:pic>
      <p:sp>
        <p:nvSpPr>
          <p:cNvPr id="4" name="Titre 18">
            <a:extLst>
              <a:ext uri="{FF2B5EF4-FFF2-40B4-BE49-F238E27FC236}">
                <a16:creationId xmlns:a16="http://schemas.microsoft.com/office/drawing/2014/main" id="{72C9FB29-6850-DE72-0CD1-13046A013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11" y="415663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00D25BF-EF7C-B992-9933-D3A6CB7D03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511" y="1333948"/>
            <a:ext cx="4820734" cy="456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BB093-A329-4E74-72D8-84910E1F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8C9D8749-D7EA-62ED-DCC8-854ED015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9537" y="1333948"/>
            <a:ext cx="4820734" cy="456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140835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D88BDE7E-30F2-3D3A-3D74-17E13B4E6772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31906" y="-592201"/>
            <a:ext cx="5336730" cy="4485344"/>
          </a:xfrm>
          <a:prstGeom prst="rect">
            <a:avLst/>
          </a:prstGeom>
        </p:spPr>
      </p:pic>
      <p:sp>
        <p:nvSpPr>
          <p:cNvPr id="4" name="Titre 18">
            <a:extLst>
              <a:ext uri="{FF2B5EF4-FFF2-40B4-BE49-F238E27FC236}">
                <a16:creationId xmlns:a16="http://schemas.microsoft.com/office/drawing/2014/main" id="{72C9FB29-6850-DE72-0CD1-13046A013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11" y="415663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BB093-A329-4E74-72D8-84910E1F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621CAE8-5DD7-C95C-DD84-273DA197872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484511" y="1333948"/>
            <a:ext cx="11281919" cy="442482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976443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D88BDE7E-30F2-3D3A-3D74-17E13B4E6772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31906" y="-592201"/>
            <a:ext cx="5336730" cy="4485344"/>
          </a:xfrm>
          <a:prstGeom prst="rect">
            <a:avLst/>
          </a:prstGeom>
        </p:spPr>
      </p:pic>
      <p:sp>
        <p:nvSpPr>
          <p:cNvPr id="4" name="Titre 18">
            <a:extLst>
              <a:ext uri="{FF2B5EF4-FFF2-40B4-BE49-F238E27FC236}">
                <a16:creationId xmlns:a16="http://schemas.microsoft.com/office/drawing/2014/main" id="{72C9FB29-6850-DE72-0CD1-13046A013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11" y="415663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BB093-A329-4E74-72D8-84910E1F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1AC522F-83C9-943B-70E4-B027A592CE6A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6012611" y="1333948"/>
            <a:ext cx="5753819" cy="442482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AE7AD71E-E7BE-E9A3-22B3-FE57A0B35A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511" y="1333948"/>
            <a:ext cx="4820734" cy="456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93416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96733B7-ADD6-7027-9CB0-E9C361222641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0"/>
            <a:ext cx="12192002" cy="6858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5E1E07-C5FA-8200-E66A-F73B19C9A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B79718-B426-228A-A50E-F0AD35052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94996C-D2FE-8F09-63D4-3707D07F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18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8527_semiconductor_reflecting_green_light_By_The_Stock_Studio_Artlist_HD">
            <a:hlinkClick r:id="" action="ppaction://media"/>
            <a:extLst>
              <a:ext uri="{FF2B5EF4-FFF2-40B4-BE49-F238E27FC236}">
                <a16:creationId xmlns:a16="http://schemas.microsoft.com/office/drawing/2014/main" id="{93994F3D-2B22-4E40-B714-EE396F9B5EF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18165" y="0"/>
            <a:ext cx="13038937" cy="687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938617-C3E5-F6F9-0D2A-EFAE900EFF43}"/>
              </a:ext>
            </a:extLst>
          </p:cNvPr>
          <p:cNvSpPr/>
          <p:nvPr userDrawn="1"/>
        </p:nvSpPr>
        <p:spPr>
          <a:xfrm>
            <a:off x="0" y="1588770"/>
            <a:ext cx="12192000" cy="368046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D02CEA9F-30F3-C990-72A4-CB79B4471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2151" y="4586663"/>
            <a:ext cx="1624309" cy="484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Ajouter un téléphone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D64D0BDF-C158-2FBE-5627-853E430B46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91547" y="4240204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Téléphone</a:t>
            </a: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E9B1E09F-735C-1028-E63E-DB6AEF4F118F}"/>
              </a:ext>
            </a:extLst>
          </p:cNvPr>
          <p:cNvGrpSpPr/>
          <p:nvPr/>
        </p:nvGrpSpPr>
        <p:grpSpPr>
          <a:xfrm>
            <a:off x="5874589" y="3564662"/>
            <a:ext cx="442825" cy="442825"/>
            <a:chOff x="5874587" y="3576092"/>
            <a:chExt cx="442825" cy="442825"/>
          </a:xfrm>
        </p:grpSpPr>
        <p:sp>
          <p:nvSpPr>
            <p:cNvPr id="21" name="Oval 31">
              <a:extLst>
                <a:ext uri="{FF2B5EF4-FFF2-40B4-BE49-F238E27FC236}">
                  <a16:creationId xmlns:a16="http://schemas.microsoft.com/office/drawing/2014/main" id="{13737632-3A1F-49F2-0F00-540045636AA5}"/>
                </a:ext>
              </a:extLst>
            </p:cNvPr>
            <p:cNvSpPr/>
            <p:nvPr/>
          </p:nvSpPr>
          <p:spPr>
            <a:xfrm>
              <a:off x="5874587" y="3576092"/>
              <a:ext cx="442825" cy="44282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  <p:sp>
          <p:nvSpPr>
            <p:cNvPr id="22" name="Freeform 528">
              <a:extLst>
                <a:ext uri="{FF2B5EF4-FFF2-40B4-BE49-F238E27FC236}">
                  <a16:creationId xmlns:a16="http://schemas.microsoft.com/office/drawing/2014/main" id="{1228B81E-489E-741E-7E82-64CD6E758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0697" y="3692202"/>
              <a:ext cx="210605" cy="210605"/>
            </a:xfrm>
            <a:custGeom>
              <a:avLst/>
              <a:gdLst>
                <a:gd name="T0" fmla="*/ 74 w 98"/>
                <a:gd name="T1" fmla="*/ 49 h 98"/>
                <a:gd name="T2" fmla="*/ 74 w 98"/>
                <a:gd name="T3" fmla="*/ 14 h 98"/>
                <a:gd name="T4" fmla="*/ 72 w 98"/>
                <a:gd name="T5" fmla="*/ 11 h 98"/>
                <a:gd name="T6" fmla="*/ 69 w 98"/>
                <a:gd name="T7" fmla="*/ 10 h 98"/>
                <a:gd name="T8" fmla="*/ 64 w 98"/>
                <a:gd name="T9" fmla="*/ 5 h 98"/>
                <a:gd name="T10" fmla="*/ 64 w 98"/>
                <a:gd name="T11" fmla="*/ 2 h 98"/>
                <a:gd name="T12" fmla="*/ 61 w 98"/>
                <a:gd name="T13" fmla="*/ 0 h 98"/>
                <a:gd name="T14" fmla="*/ 39 w 98"/>
                <a:gd name="T15" fmla="*/ 0 h 98"/>
                <a:gd name="T16" fmla="*/ 37 w 98"/>
                <a:gd name="T17" fmla="*/ 0 h 98"/>
                <a:gd name="T18" fmla="*/ 34 w 98"/>
                <a:gd name="T19" fmla="*/ 2 h 98"/>
                <a:gd name="T20" fmla="*/ 34 w 98"/>
                <a:gd name="T21" fmla="*/ 10 h 98"/>
                <a:gd name="T22" fmla="*/ 29 w 98"/>
                <a:gd name="T23" fmla="*/ 10 h 98"/>
                <a:gd name="T24" fmla="*/ 25 w 98"/>
                <a:gd name="T25" fmla="*/ 11 h 98"/>
                <a:gd name="T26" fmla="*/ 24 w 98"/>
                <a:gd name="T27" fmla="*/ 14 h 98"/>
                <a:gd name="T28" fmla="*/ 4 w 98"/>
                <a:gd name="T29" fmla="*/ 49 h 98"/>
                <a:gd name="T30" fmla="*/ 2 w 98"/>
                <a:gd name="T31" fmla="*/ 49 h 98"/>
                <a:gd name="T32" fmla="*/ 0 w 98"/>
                <a:gd name="T33" fmla="*/ 51 h 98"/>
                <a:gd name="T34" fmla="*/ 0 w 98"/>
                <a:gd name="T35" fmla="*/ 93 h 98"/>
                <a:gd name="T36" fmla="*/ 0 w 98"/>
                <a:gd name="T37" fmla="*/ 96 h 98"/>
                <a:gd name="T38" fmla="*/ 2 w 98"/>
                <a:gd name="T39" fmla="*/ 98 h 98"/>
                <a:gd name="T40" fmla="*/ 39 w 98"/>
                <a:gd name="T41" fmla="*/ 98 h 98"/>
                <a:gd name="T42" fmla="*/ 59 w 98"/>
                <a:gd name="T43" fmla="*/ 79 h 98"/>
                <a:gd name="T44" fmla="*/ 93 w 98"/>
                <a:gd name="T45" fmla="*/ 98 h 98"/>
                <a:gd name="T46" fmla="*/ 96 w 98"/>
                <a:gd name="T47" fmla="*/ 98 h 98"/>
                <a:gd name="T48" fmla="*/ 98 w 98"/>
                <a:gd name="T49" fmla="*/ 96 h 98"/>
                <a:gd name="T50" fmla="*/ 98 w 98"/>
                <a:gd name="T51" fmla="*/ 54 h 98"/>
                <a:gd name="T52" fmla="*/ 98 w 98"/>
                <a:gd name="T53" fmla="*/ 51 h 98"/>
                <a:gd name="T54" fmla="*/ 96 w 98"/>
                <a:gd name="T55" fmla="*/ 49 h 98"/>
                <a:gd name="T56" fmla="*/ 93 w 98"/>
                <a:gd name="T57" fmla="*/ 49 h 98"/>
                <a:gd name="T58" fmla="*/ 9 w 98"/>
                <a:gd name="T59" fmla="*/ 88 h 98"/>
                <a:gd name="T60" fmla="*/ 19 w 98"/>
                <a:gd name="T61" fmla="*/ 79 h 98"/>
                <a:gd name="T62" fmla="*/ 19 w 98"/>
                <a:gd name="T63" fmla="*/ 69 h 98"/>
                <a:gd name="T64" fmla="*/ 9 w 98"/>
                <a:gd name="T65" fmla="*/ 59 h 98"/>
                <a:gd name="T66" fmla="*/ 19 w 98"/>
                <a:gd name="T67" fmla="*/ 69 h 98"/>
                <a:gd name="T68" fmla="*/ 34 w 98"/>
                <a:gd name="T69" fmla="*/ 69 h 98"/>
                <a:gd name="T70" fmla="*/ 44 w 98"/>
                <a:gd name="T71" fmla="*/ 59 h 98"/>
                <a:gd name="T72" fmla="*/ 44 w 98"/>
                <a:gd name="T73" fmla="*/ 49 h 98"/>
                <a:gd name="T74" fmla="*/ 34 w 98"/>
                <a:gd name="T75" fmla="*/ 39 h 98"/>
                <a:gd name="T76" fmla="*/ 44 w 98"/>
                <a:gd name="T77" fmla="*/ 49 h 98"/>
                <a:gd name="T78" fmla="*/ 34 w 98"/>
                <a:gd name="T79" fmla="*/ 29 h 98"/>
                <a:gd name="T80" fmla="*/ 44 w 98"/>
                <a:gd name="T81" fmla="*/ 19 h 98"/>
                <a:gd name="T82" fmla="*/ 64 w 98"/>
                <a:gd name="T83" fmla="*/ 69 h 98"/>
                <a:gd name="T84" fmla="*/ 54 w 98"/>
                <a:gd name="T85" fmla="*/ 59 h 98"/>
                <a:gd name="T86" fmla="*/ 64 w 98"/>
                <a:gd name="T87" fmla="*/ 69 h 98"/>
                <a:gd name="T88" fmla="*/ 54 w 98"/>
                <a:gd name="T89" fmla="*/ 49 h 98"/>
                <a:gd name="T90" fmla="*/ 64 w 98"/>
                <a:gd name="T91" fmla="*/ 39 h 98"/>
                <a:gd name="T92" fmla="*/ 64 w 98"/>
                <a:gd name="T93" fmla="*/ 29 h 98"/>
                <a:gd name="T94" fmla="*/ 54 w 98"/>
                <a:gd name="T95" fmla="*/ 19 h 98"/>
                <a:gd name="T96" fmla="*/ 64 w 98"/>
                <a:gd name="T97" fmla="*/ 29 h 98"/>
                <a:gd name="T98" fmla="*/ 78 w 98"/>
                <a:gd name="T99" fmla="*/ 88 h 98"/>
                <a:gd name="T100" fmla="*/ 88 w 98"/>
                <a:gd name="T101" fmla="*/ 79 h 98"/>
                <a:gd name="T102" fmla="*/ 88 w 98"/>
                <a:gd name="T103" fmla="*/ 69 h 98"/>
                <a:gd name="T104" fmla="*/ 78 w 98"/>
                <a:gd name="T105" fmla="*/ 59 h 98"/>
                <a:gd name="T106" fmla="*/ 88 w 98"/>
                <a:gd name="T107" fmla="*/ 6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" h="98">
                  <a:moveTo>
                    <a:pt x="93" y="49"/>
                  </a:moveTo>
                  <a:lnTo>
                    <a:pt x="74" y="49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2" y="11"/>
                  </a:lnTo>
                  <a:lnTo>
                    <a:pt x="71" y="10"/>
                  </a:lnTo>
                  <a:lnTo>
                    <a:pt x="69" y="10"/>
                  </a:lnTo>
                  <a:lnTo>
                    <a:pt x="64" y="10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2"/>
                  </a:lnTo>
                  <a:lnTo>
                    <a:pt x="62" y="1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5" y="1"/>
                  </a:lnTo>
                  <a:lnTo>
                    <a:pt x="34" y="2"/>
                  </a:lnTo>
                  <a:lnTo>
                    <a:pt x="34" y="5"/>
                  </a:lnTo>
                  <a:lnTo>
                    <a:pt x="34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7" y="10"/>
                  </a:lnTo>
                  <a:lnTo>
                    <a:pt x="25" y="11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2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1" y="97"/>
                  </a:lnTo>
                  <a:lnTo>
                    <a:pt x="2" y="98"/>
                  </a:lnTo>
                  <a:lnTo>
                    <a:pt x="4" y="98"/>
                  </a:lnTo>
                  <a:lnTo>
                    <a:pt x="39" y="98"/>
                  </a:lnTo>
                  <a:lnTo>
                    <a:pt x="39" y="79"/>
                  </a:lnTo>
                  <a:lnTo>
                    <a:pt x="59" y="79"/>
                  </a:lnTo>
                  <a:lnTo>
                    <a:pt x="59" y="98"/>
                  </a:lnTo>
                  <a:lnTo>
                    <a:pt x="93" y="98"/>
                  </a:lnTo>
                  <a:lnTo>
                    <a:pt x="93" y="98"/>
                  </a:lnTo>
                  <a:lnTo>
                    <a:pt x="96" y="98"/>
                  </a:lnTo>
                  <a:lnTo>
                    <a:pt x="97" y="97"/>
                  </a:lnTo>
                  <a:lnTo>
                    <a:pt x="98" y="96"/>
                  </a:lnTo>
                  <a:lnTo>
                    <a:pt x="98" y="93"/>
                  </a:lnTo>
                  <a:lnTo>
                    <a:pt x="98" y="54"/>
                  </a:lnTo>
                  <a:lnTo>
                    <a:pt x="98" y="54"/>
                  </a:lnTo>
                  <a:lnTo>
                    <a:pt x="98" y="51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3" y="49"/>
                  </a:lnTo>
                  <a:lnTo>
                    <a:pt x="93" y="49"/>
                  </a:lnTo>
                  <a:close/>
                  <a:moveTo>
                    <a:pt x="19" y="88"/>
                  </a:moveTo>
                  <a:lnTo>
                    <a:pt x="9" y="88"/>
                  </a:lnTo>
                  <a:lnTo>
                    <a:pt x="9" y="79"/>
                  </a:lnTo>
                  <a:lnTo>
                    <a:pt x="19" y="79"/>
                  </a:lnTo>
                  <a:lnTo>
                    <a:pt x="19" y="88"/>
                  </a:lnTo>
                  <a:close/>
                  <a:moveTo>
                    <a:pt x="19" y="69"/>
                  </a:moveTo>
                  <a:lnTo>
                    <a:pt x="9" y="69"/>
                  </a:lnTo>
                  <a:lnTo>
                    <a:pt x="9" y="59"/>
                  </a:lnTo>
                  <a:lnTo>
                    <a:pt x="19" y="59"/>
                  </a:lnTo>
                  <a:lnTo>
                    <a:pt x="19" y="69"/>
                  </a:lnTo>
                  <a:close/>
                  <a:moveTo>
                    <a:pt x="44" y="69"/>
                  </a:moveTo>
                  <a:lnTo>
                    <a:pt x="34" y="69"/>
                  </a:lnTo>
                  <a:lnTo>
                    <a:pt x="34" y="59"/>
                  </a:lnTo>
                  <a:lnTo>
                    <a:pt x="44" y="59"/>
                  </a:lnTo>
                  <a:lnTo>
                    <a:pt x="44" y="69"/>
                  </a:lnTo>
                  <a:close/>
                  <a:moveTo>
                    <a:pt x="44" y="49"/>
                  </a:moveTo>
                  <a:lnTo>
                    <a:pt x="34" y="49"/>
                  </a:lnTo>
                  <a:lnTo>
                    <a:pt x="34" y="39"/>
                  </a:lnTo>
                  <a:lnTo>
                    <a:pt x="44" y="39"/>
                  </a:lnTo>
                  <a:lnTo>
                    <a:pt x="44" y="49"/>
                  </a:lnTo>
                  <a:close/>
                  <a:moveTo>
                    <a:pt x="44" y="29"/>
                  </a:moveTo>
                  <a:lnTo>
                    <a:pt x="34" y="29"/>
                  </a:lnTo>
                  <a:lnTo>
                    <a:pt x="34" y="19"/>
                  </a:lnTo>
                  <a:lnTo>
                    <a:pt x="44" y="19"/>
                  </a:lnTo>
                  <a:lnTo>
                    <a:pt x="44" y="29"/>
                  </a:lnTo>
                  <a:close/>
                  <a:moveTo>
                    <a:pt x="64" y="69"/>
                  </a:moveTo>
                  <a:lnTo>
                    <a:pt x="54" y="69"/>
                  </a:lnTo>
                  <a:lnTo>
                    <a:pt x="54" y="59"/>
                  </a:lnTo>
                  <a:lnTo>
                    <a:pt x="64" y="59"/>
                  </a:lnTo>
                  <a:lnTo>
                    <a:pt x="64" y="69"/>
                  </a:lnTo>
                  <a:close/>
                  <a:moveTo>
                    <a:pt x="64" y="49"/>
                  </a:moveTo>
                  <a:lnTo>
                    <a:pt x="54" y="49"/>
                  </a:lnTo>
                  <a:lnTo>
                    <a:pt x="54" y="39"/>
                  </a:lnTo>
                  <a:lnTo>
                    <a:pt x="64" y="39"/>
                  </a:lnTo>
                  <a:lnTo>
                    <a:pt x="64" y="49"/>
                  </a:lnTo>
                  <a:close/>
                  <a:moveTo>
                    <a:pt x="64" y="29"/>
                  </a:moveTo>
                  <a:lnTo>
                    <a:pt x="54" y="29"/>
                  </a:lnTo>
                  <a:lnTo>
                    <a:pt x="54" y="19"/>
                  </a:lnTo>
                  <a:lnTo>
                    <a:pt x="64" y="19"/>
                  </a:lnTo>
                  <a:lnTo>
                    <a:pt x="64" y="29"/>
                  </a:lnTo>
                  <a:close/>
                  <a:moveTo>
                    <a:pt x="88" y="88"/>
                  </a:moveTo>
                  <a:lnTo>
                    <a:pt x="78" y="88"/>
                  </a:lnTo>
                  <a:lnTo>
                    <a:pt x="78" y="79"/>
                  </a:lnTo>
                  <a:lnTo>
                    <a:pt x="88" y="79"/>
                  </a:lnTo>
                  <a:lnTo>
                    <a:pt x="88" y="88"/>
                  </a:lnTo>
                  <a:close/>
                  <a:moveTo>
                    <a:pt x="88" y="69"/>
                  </a:moveTo>
                  <a:lnTo>
                    <a:pt x="78" y="69"/>
                  </a:lnTo>
                  <a:lnTo>
                    <a:pt x="78" y="59"/>
                  </a:lnTo>
                  <a:lnTo>
                    <a:pt x="88" y="59"/>
                  </a:lnTo>
                  <a:lnTo>
                    <a:pt x="88" y="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u="sng" dirty="0"/>
            </a:p>
          </p:txBody>
        </p: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17A2994B-D03E-9C28-A5F4-16C334638A26}"/>
              </a:ext>
            </a:extLst>
          </p:cNvPr>
          <p:cNvGrpSpPr/>
          <p:nvPr/>
        </p:nvGrpSpPr>
        <p:grpSpPr>
          <a:xfrm>
            <a:off x="9546261" y="3564662"/>
            <a:ext cx="442825" cy="442825"/>
            <a:chOff x="9546259" y="3576092"/>
            <a:chExt cx="442825" cy="442825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4587A59-A343-AC4B-BDF3-B043B0732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51537" y="3710027"/>
              <a:ext cx="232268" cy="174955"/>
            </a:xfrm>
            <a:custGeom>
              <a:avLst/>
              <a:gdLst>
                <a:gd name="T0" fmla="*/ 1638 w 1638"/>
                <a:gd name="T1" fmla="*/ 1024 h 1229"/>
                <a:gd name="T2" fmla="*/ 1612 w 1638"/>
                <a:gd name="T3" fmla="*/ 1122 h 1229"/>
                <a:gd name="T4" fmla="*/ 1095 w 1638"/>
                <a:gd name="T5" fmla="*/ 544 h 1229"/>
                <a:gd name="T6" fmla="*/ 1607 w 1638"/>
                <a:gd name="T7" fmla="*/ 96 h 1229"/>
                <a:gd name="T8" fmla="*/ 1638 w 1638"/>
                <a:gd name="T9" fmla="*/ 205 h 1229"/>
                <a:gd name="T10" fmla="*/ 1638 w 1638"/>
                <a:gd name="T11" fmla="*/ 1024 h 1229"/>
                <a:gd name="T12" fmla="*/ 819 w 1638"/>
                <a:gd name="T13" fmla="*/ 649 h 1229"/>
                <a:gd name="T14" fmla="*/ 1531 w 1638"/>
                <a:gd name="T15" fmla="*/ 26 h 1229"/>
                <a:gd name="T16" fmla="*/ 1434 w 1638"/>
                <a:gd name="T17" fmla="*/ 0 h 1229"/>
                <a:gd name="T18" fmla="*/ 205 w 1638"/>
                <a:gd name="T19" fmla="*/ 0 h 1229"/>
                <a:gd name="T20" fmla="*/ 107 w 1638"/>
                <a:gd name="T21" fmla="*/ 26 h 1229"/>
                <a:gd name="T22" fmla="*/ 819 w 1638"/>
                <a:gd name="T23" fmla="*/ 649 h 1229"/>
                <a:gd name="T24" fmla="*/ 1018 w 1638"/>
                <a:gd name="T25" fmla="*/ 611 h 1229"/>
                <a:gd name="T26" fmla="*/ 853 w 1638"/>
                <a:gd name="T27" fmla="*/ 755 h 1229"/>
                <a:gd name="T28" fmla="*/ 819 w 1638"/>
                <a:gd name="T29" fmla="*/ 768 h 1229"/>
                <a:gd name="T30" fmla="*/ 786 w 1638"/>
                <a:gd name="T31" fmla="*/ 755 h 1229"/>
                <a:gd name="T32" fmla="*/ 621 w 1638"/>
                <a:gd name="T33" fmla="*/ 611 h 1229"/>
                <a:gd name="T34" fmla="*/ 97 w 1638"/>
                <a:gd name="T35" fmla="*/ 1197 h 1229"/>
                <a:gd name="T36" fmla="*/ 205 w 1638"/>
                <a:gd name="T37" fmla="*/ 1229 h 1229"/>
                <a:gd name="T38" fmla="*/ 1434 w 1638"/>
                <a:gd name="T39" fmla="*/ 1229 h 1229"/>
                <a:gd name="T40" fmla="*/ 1542 w 1638"/>
                <a:gd name="T41" fmla="*/ 1197 h 1229"/>
                <a:gd name="T42" fmla="*/ 1018 w 1638"/>
                <a:gd name="T43" fmla="*/ 611 h 1229"/>
                <a:gd name="T44" fmla="*/ 32 w 1638"/>
                <a:gd name="T45" fmla="*/ 96 h 1229"/>
                <a:gd name="T46" fmla="*/ 0 w 1638"/>
                <a:gd name="T47" fmla="*/ 205 h 1229"/>
                <a:gd name="T48" fmla="*/ 0 w 1638"/>
                <a:gd name="T49" fmla="*/ 1024 h 1229"/>
                <a:gd name="T50" fmla="*/ 26 w 1638"/>
                <a:gd name="T51" fmla="*/ 1122 h 1229"/>
                <a:gd name="T52" fmla="*/ 544 w 1638"/>
                <a:gd name="T53" fmla="*/ 544 h 1229"/>
                <a:gd name="T54" fmla="*/ 32 w 1638"/>
                <a:gd name="T55" fmla="*/ 96 h 1229"/>
                <a:gd name="T56" fmla="*/ 32 w 1638"/>
                <a:gd name="T57" fmla="*/ 96 h 1229"/>
                <a:gd name="T58" fmla="*/ 32 w 1638"/>
                <a:gd name="T59" fmla="*/ 96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38" h="1229">
                  <a:moveTo>
                    <a:pt x="1638" y="1024"/>
                  </a:moveTo>
                  <a:cubicBezTo>
                    <a:pt x="1638" y="1060"/>
                    <a:pt x="1628" y="1093"/>
                    <a:pt x="1612" y="1122"/>
                  </a:cubicBezTo>
                  <a:cubicBezTo>
                    <a:pt x="1095" y="544"/>
                    <a:pt x="1095" y="544"/>
                    <a:pt x="1095" y="544"/>
                  </a:cubicBezTo>
                  <a:cubicBezTo>
                    <a:pt x="1607" y="96"/>
                    <a:pt x="1607" y="96"/>
                    <a:pt x="1607" y="96"/>
                  </a:cubicBezTo>
                  <a:cubicBezTo>
                    <a:pt x="1626" y="128"/>
                    <a:pt x="1638" y="165"/>
                    <a:pt x="1638" y="205"/>
                  </a:cubicBezTo>
                  <a:lnTo>
                    <a:pt x="1638" y="1024"/>
                  </a:lnTo>
                  <a:close/>
                  <a:moveTo>
                    <a:pt x="819" y="649"/>
                  </a:moveTo>
                  <a:cubicBezTo>
                    <a:pt x="1531" y="26"/>
                    <a:pt x="1531" y="26"/>
                    <a:pt x="1531" y="26"/>
                  </a:cubicBezTo>
                  <a:cubicBezTo>
                    <a:pt x="1502" y="10"/>
                    <a:pt x="1469" y="0"/>
                    <a:pt x="1434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69" y="0"/>
                    <a:pt x="136" y="10"/>
                    <a:pt x="107" y="26"/>
                  </a:cubicBezTo>
                  <a:lnTo>
                    <a:pt x="819" y="649"/>
                  </a:lnTo>
                  <a:close/>
                  <a:moveTo>
                    <a:pt x="1018" y="611"/>
                  </a:moveTo>
                  <a:cubicBezTo>
                    <a:pt x="853" y="755"/>
                    <a:pt x="853" y="755"/>
                    <a:pt x="853" y="755"/>
                  </a:cubicBezTo>
                  <a:cubicBezTo>
                    <a:pt x="843" y="764"/>
                    <a:pt x="831" y="768"/>
                    <a:pt x="819" y="768"/>
                  </a:cubicBezTo>
                  <a:cubicBezTo>
                    <a:pt x="807" y="768"/>
                    <a:pt x="795" y="764"/>
                    <a:pt x="786" y="755"/>
                  </a:cubicBezTo>
                  <a:cubicBezTo>
                    <a:pt x="621" y="611"/>
                    <a:pt x="621" y="611"/>
                    <a:pt x="621" y="611"/>
                  </a:cubicBezTo>
                  <a:cubicBezTo>
                    <a:pt x="97" y="1197"/>
                    <a:pt x="97" y="1197"/>
                    <a:pt x="97" y="1197"/>
                  </a:cubicBezTo>
                  <a:cubicBezTo>
                    <a:pt x="128" y="1217"/>
                    <a:pt x="165" y="1229"/>
                    <a:pt x="205" y="1229"/>
                  </a:cubicBezTo>
                  <a:cubicBezTo>
                    <a:pt x="1434" y="1229"/>
                    <a:pt x="1434" y="1229"/>
                    <a:pt x="1434" y="1229"/>
                  </a:cubicBezTo>
                  <a:cubicBezTo>
                    <a:pt x="1473" y="1229"/>
                    <a:pt x="1510" y="1217"/>
                    <a:pt x="1542" y="1197"/>
                  </a:cubicBezTo>
                  <a:lnTo>
                    <a:pt x="1018" y="611"/>
                  </a:lnTo>
                  <a:close/>
                  <a:moveTo>
                    <a:pt x="32" y="96"/>
                  </a:moveTo>
                  <a:cubicBezTo>
                    <a:pt x="12" y="128"/>
                    <a:pt x="0" y="165"/>
                    <a:pt x="0" y="205"/>
                  </a:cubicBezTo>
                  <a:cubicBezTo>
                    <a:pt x="0" y="1024"/>
                    <a:pt x="0" y="1024"/>
                    <a:pt x="0" y="1024"/>
                  </a:cubicBezTo>
                  <a:cubicBezTo>
                    <a:pt x="0" y="1060"/>
                    <a:pt x="10" y="1093"/>
                    <a:pt x="26" y="1122"/>
                  </a:cubicBezTo>
                  <a:cubicBezTo>
                    <a:pt x="544" y="544"/>
                    <a:pt x="544" y="544"/>
                    <a:pt x="544" y="544"/>
                  </a:cubicBezTo>
                  <a:lnTo>
                    <a:pt x="32" y="96"/>
                  </a:lnTo>
                  <a:close/>
                  <a:moveTo>
                    <a:pt x="32" y="96"/>
                  </a:moveTo>
                  <a:cubicBezTo>
                    <a:pt x="32" y="96"/>
                    <a:pt x="32" y="96"/>
                    <a:pt x="32" y="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20" name="Oval 41">
              <a:extLst>
                <a:ext uri="{FF2B5EF4-FFF2-40B4-BE49-F238E27FC236}">
                  <a16:creationId xmlns:a16="http://schemas.microsoft.com/office/drawing/2014/main" id="{10A4A6DF-A202-EFA1-C254-81097C208EAD}"/>
                </a:ext>
              </a:extLst>
            </p:cNvPr>
            <p:cNvSpPr/>
            <p:nvPr/>
          </p:nvSpPr>
          <p:spPr>
            <a:xfrm>
              <a:off x="9546259" y="3576092"/>
              <a:ext cx="442825" cy="44282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</p:grpSp>
      <p:grpSp>
        <p:nvGrpSpPr>
          <p:cNvPr id="16" name="Group 1">
            <a:extLst>
              <a:ext uri="{FF2B5EF4-FFF2-40B4-BE49-F238E27FC236}">
                <a16:creationId xmlns:a16="http://schemas.microsoft.com/office/drawing/2014/main" id="{F7C2E0CB-ACAA-05D2-42FE-5AE09DB08569}"/>
              </a:ext>
            </a:extLst>
          </p:cNvPr>
          <p:cNvGrpSpPr/>
          <p:nvPr/>
        </p:nvGrpSpPr>
        <p:grpSpPr>
          <a:xfrm>
            <a:off x="2202917" y="3564662"/>
            <a:ext cx="442825" cy="442825"/>
            <a:chOff x="2202915" y="3576092"/>
            <a:chExt cx="442825" cy="442825"/>
          </a:xfrm>
        </p:grpSpPr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17C9DEFA-B911-0C94-B451-618A163C38DA}"/>
                </a:ext>
              </a:extLst>
            </p:cNvPr>
            <p:cNvSpPr/>
            <p:nvPr/>
          </p:nvSpPr>
          <p:spPr>
            <a:xfrm>
              <a:off x="2202915" y="3576092"/>
              <a:ext cx="442825" cy="44282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  <p:sp>
          <p:nvSpPr>
            <p:cNvPr id="18" name="Freeform 122">
              <a:extLst>
                <a:ext uri="{FF2B5EF4-FFF2-40B4-BE49-F238E27FC236}">
                  <a16:creationId xmlns:a16="http://schemas.microsoft.com/office/drawing/2014/main" id="{D8A5C4AE-8589-C377-7AE6-88355FDB5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351" y="3698529"/>
              <a:ext cx="197952" cy="197951"/>
            </a:xfrm>
            <a:custGeom>
              <a:avLst/>
              <a:gdLst>
                <a:gd name="T0" fmla="*/ 78 w 83"/>
                <a:gd name="T1" fmla="*/ 54 h 83"/>
                <a:gd name="T2" fmla="*/ 59 w 83"/>
                <a:gd name="T3" fmla="*/ 54 h 83"/>
                <a:gd name="T4" fmla="*/ 59 w 83"/>
                <a:gd name="T5" fmla="*/ 54 h 83"/>
                <a:gd name="T6" fmla="*/ 56 w 83"/>
                <a:gd name="T7" fmla="*/ 54 h 83"/>
                <a:gd name="T8" fmla="*/ 55 w 83"/>
                <a:gd name="T9" fmla="*/ 55 h 83"/>
                <a:gd name="T10" fmla="*/ 54 w 83"/>
                <a:gd name="T11" fmla="*/ 56 h 83"/>
                <a:gd name="T12" fmla="*/ 54 w 83"/>
                <a:gd name="T13" fmla="*/ 59 h 83"/>
                <a:gd name="T14" fmla="*/ 54 w 83"/>
                <a:gd name="T15" fmla="*/ 64 h 83"/>
                <a:gd name="T16" fmla="*/ 54 w 83"/>
                <a:gd name="T17" fmla="*/ 64 h 83"/>
                <a:gd name="T18" fmla="*/ 46 w 83"/>
                <a:gd name="T19" fmla="*/ 62 h 83"/>
                <a:gd name="T20" fmla="*/ 40 w 83"/>
                <a:gd name="T21" fmla="*/ 61 h 83"/>
                <a:gd name="T22" fmla="*/ 34 w 83"/>
                <a:gd name="T23" fmla="*/ 58 h 83"/>
                <a:gd name="T24" fmla="*/ 29 w 83"/>
                <a:gd name="T25" fmla="*/ 54 h 83"/>
                <a:gd name="T26" fmla="*/ 25 w 83"/>
                <a:gd name="T27" fmla="*/ 49 h 83"/>
                <a:gd name="T28" fmla="*/ 22 w 83"/>
                <a:gd name="T29" fmla="*/ 43 h 83"/>
                <a:gd name="T30" fmla="*/ 20 w 83"/>
                <a:gd name="T31" fmla="*/ 37 h 83"/>
                <a:gd name="T32" fmla="*/ 19 w 83"/>
                <a:gd name="T33" fmla="*/ 29 h 83"/>
                <a:gd name="T34" fmla="*/ 24 w 83"/>
                <a:gd name="T35" fmla="*/ 29 h 83"/>
                <a:gd name="T36" fmla="*/ 24 w 83"/>
                <a:gd name="T37" fmla="*/ 29 h 83"/>
                <a:gd name="T38" fmla="*/ 27 w 83"/>
                <a:gd name="T39" fmla="*/ 29 h 83"/>
                <a:gd name="T40" fmla="*/ 28 w 83"/>
                <a:gd name="T41" fmla="*/ 28 h 83"/>
                <a:gd name="T42" fmla="*/ 29 w 83"/>
                <a:gd name="T43" fmla="*/ 27 h 83"/>
                <a:gd name="T44" fmla="*/ 29 w 83"/>
                <a:gd name="T45" fmla="*/ 24 h 83"/>
                <a:gd name="T46" fmla="*/ 29 w 83"/>
                <a:gd name="T47" fmla="*/ 5 h 83"/>
                <a:gd name="T48" fmla="*/ 29 w 83"/>
                <a:gd name="T49" fmla="*/ 5 h 83"/>
                <a:gd name="T50" fmla="*/ 29 w 83"/>
                <a:gd name="T51" fmla="*/ 2 h 83"/>
                <a:gd name="T52" fmla="*/ 28 w 83"/>
                <a:gd name="T53" fmla="*/ 1 h 83"/>
                <a:gd name="T54" fmla="*/ 27 w 83"/>
                <a:gd name="T55" fmla="*/ 0 h 83"/>
                <a:gd name="T56" fmla="*/ 24 w 83"/>
                <a:gd name="T57" fmla="*/ 0 h 83"/>
                <a:gd name="T58" fmla="*/ 4 w 83"/>
                <a:gd name="T59" fmla="*/ 0 h 83"/>
                <a:gd name="T60" fmla="*/ 4 w 83"/>
                <a:gd name="T61" fmla="*/ 0 h 83"/>
                <a:gd name="T62" fmla="*/ 2 w 83"/>
                <a:gd name="T63" fmla="*/ 0 h 83"/>
                <a:gd name="T64" fmla="*/ 1 w 83"/>
                <a:gd name="T65" fmla="*/ 1 h 83"/>
                <a:gd name="T66" fmla="*/ 0 w 83"/>
                <a:gd name="T67" fmla="*/ 2 h 83"/>
                <a:gd name="T68" fmla="*/ 0 w 83"/>
                <a:gd name="T69" fmla="*/ 5 h 83"/>
                <a:gd name="T70" fmla="*/ 0 w 83"/>
                <a:gd name="T71" fmla="*/ 29 h 83"/>
                <a:gd name="T72" fmla="*/ 0 w 83"/>
                <a:gd name="T73" fmla="*/ 29 h 83"/>
                <a:gd name="T74" fmla="*/ 1 w 83"/>
                <a:gd name="T75" fmla="*/ 40 h 83"/>
                <a:gd name="T76" fmla="*/ 3 w 83"/>
                <a:gd name="T77" fmla="*/ 50 h 83"/>
                <a:gd name="T78" fmla="*/ 9 w 83"/>
                <a:gd name="T79" fmla="*/ 60 h 83"/>
                <a:gd name="T80" fmla="*/ 16 w 83"/>
                <a:gd name="T81" fmla="*/ 67 h 83"/>
                <a:gd name="T82" fmla="*/ 23 w 83"/>
                <a:gd name="T83" fmla="*/ 74 h 83"/>
                <a:gd name="T84" fmla="*/ 33 w 83"/>
                <a:gd name="T85" fmla="*/ 80 h 83"/>
                <a:gd name="T86" fmla="*/ 43 w 83"/>
                <a:gd name="T87" fmla="*/ 82 h 83"/>
                <a:gd name="T88" fmla="*/ 54 w 83"/>
                <a:gd name="T89" fmla="*/ 83 h 83"/>
                <a:gd name="T90" fmla="*/ 78 w 83"/>
                <a:gd name="T91" fmla="*/ 83 h 83"/>
                <a:gd name="T92" fmla="*/ 78 w 83"/>
                <a:gd name="T93" fmla="*/ 83 h 83"/>
                <a:gd name="T94" fmla="*/ 81 w 83"/>
                <a:gd name="T95" fmla="*/ 83 h 83"/>
                <a:gd name="T96" fmla="*/ 82 w 83"/>
                <a:gd name="T97" fmla="*/ 82 h 83"/>
                <a:gd name="T98" fmla="*/ 83 w 83"/>
                <a:gd name="T99" fmla="*/ 81 h 83"/>
                <a:gd name="T100" fmla="*/ 83 w 83"/>
                <a:gd name="T101" fmla="*/ 78 h 83"/>
                <a:gd name="T102" fmla="*/ 83 w 83"/>
                <a:gd name="T103" fmla="*/ 59 h 83"/>
                <a:gd name="T104" fmla="*/ 83 w 83"/>
                <a:gd name="T105" fmla="*/ 59 h 83"/>
                <a:gd name="T106" fmla="*/ 83 w 83"/>
                <a:gd name="T107" fmla="*/ 56 h 83"/>
                <a:gd name="T108" fmla="*/ 82 w 83"/>
                <a:gd name="T109" fmla="*/ 55 h 83"/>
                <a:gd name="T110" fmla="*/ 81 w 83"/>
                <a:gd name="T111" fmla="*/ 54 h 83"/>
                <a:gd name="T112" fmla="*/ 78 w 83"/>
                <a:gd name="T113" fmla="*/ 54 h 83"/>
                <a:gd name="T114" fmla="*/ 78 w 83"/>
                <a:gd name="T115" fmla="*/ 5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83">
                  <a:moveTo>
                    <a:pt x="78" y="54"/>
                  </a:moveTo>
                  <a:lnTo>
                    <a:pt x="59" y="54"/>
                  </a:ln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46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5" y="49"/>
                  </a:lnTo>
                  <a:lnTo>
                    <a:pt x="22" y="43"/>
                  </a:lnTo>
                  <a:lnTo>
                    <a:pt x="20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9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8" y="83"/>
                  </a:lnTo>
                  <a:lnTo>
                    <a:pt x="78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3" y="81"/>
                  </a:lnTo>
                  <a:lnTo>
                    <a:pt x="83" y="78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8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8DED85C1-3913-39ED-C046-94802680D4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3845" y="4586663"/>
            <a:ext cx="1624309" cy="484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25 rue des martyrs, </a:t>
            </a:r>
            <a:br>
              <a:rPr lang="fr-FR" dirty="0"/>
            </a:br>
            <a:r>
              <a:rPr lang="fr-FR" dirty="0"/>
              <a:t>38042 Grenoble Cedex 9</a:t>
            </a:r>
          </a:p>
        </p:txBody>
      </p: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9E6A1BBA-13D1-0149-C0C1-1F87F3D099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241" y="4240204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Adresse</a:t>
            </a:r>
          </a:p>
        </p:txBody>
      </p:sp>
      <p:sp>
        <p:nvSpPr>
          <p:cNvPr id="25" name="Espace réservé du texte 15">
            <a:extLst>
              <a:ext uri="{FF2B5EF4-FFF2-40B4-BE49-F238E27FC236}">
                <a16:creationId xmlns:a16="http://schemas.microsoft.com/office/drawing/2014/main" id="{FB7475A7-D720-1541-DFE1-8E11E41E22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5540" y="4586663"/>
            <a:ext cx="1624309" cy="484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contact@diamfab.com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37EA8EBC-F2D4-DBDC-C230-3DE9C1F1DA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54936" y="4240204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Email</a:t>
            </a:r>
          </a:p>
        </p:txBody>
      </p:sp>
      <p:sp>
        <p:nvSpPr>
          <p:cNvPr id="27" name="Espace réservé du texte 31">
            <a:extLst>
              <a:ext uri="{FF2B5EF4-FFF2-40B4-BE49-F238E27FC236}">
                <a16:creationId xmlns:a16="http://schemas.microsoft.com/office/drawing/2014/main" id="{D30D8BC0-9B4E-D93B-BBE6-D6292EEB15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75150" y="1995639"/>
            <a:ext cx="3441700" cy="966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Nous contacter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8FD3A9B-0517-0B34-269F-6CAB3B84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pour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8527_semiconductor_reflecting_green_light_By_The_Stock_Studio_Artlist_HD">
            <a:hlinkClick r:id="" action="ppaction://media"/>
            <a:extLst>
              <a:ext uri="{FF2B5EF4-FFF2-40B4-BE49-F238E27FC236}">
                <a16:creationId xmlns:a16="http://schemas.microsoft.com/office/drawing/2014/main" id="{93994F3D-2B22-4E40-B714-EE396F9B5EF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18165" y="0"/>
            <a:ext cx="13038937" cy="6876000"/>
          </a:xfrm>
          <a:prstGeom prst="rect">
            <a:avLst/>
          </a:prstGeom>
        </p:spPr>
      </p:pic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D02CEA9F-30F3-C990-72A4-CB79B4471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2151" y="4586663"/>
            <a:ext cx="1624309" cy="484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Ajouter un téléphone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D64D0BDF-C158-2FBE-5627-853E430B46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91547" y="4240204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Téléphone</a:t>
            </a: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E9B1E09F-735C-1028-E63E-DB6AEF4F118F}"/>
              </a:ext>
            </a:extLst>
          </p:cNvPr>
          <p:cNvGrpSpPr/>
          <p:nvPr/>
        </p:nvGrpSpPr>
        <p:grpSpPr>
          <a:xfrm>
            <a:off x="5874589" y="3564662"/>
            <a:ext cx="442825" cy="442825"/>
            <a:chOff x="5874587" y="3576092"/>
            <a:chExt cx="442825" cy="442825"/>
          </a:xfrm>
        </p:grpSpPr>
        <p:sp>
          <p:nvSpPr>
            <p:cNvPr id="21" name="Oval 31">
              <a:extLst>
                <a:ext uri="{FF2B5EF4-FFF2-40B4-BE49-F238E27FC236}">
                  <a16:creationId xmlns:a16="http://schemas.microsoft.com/office/drawing/2014/main" id="{13737632-3A1F-49F2-0F00-540045636AA5}"/>
                </a:ext>
              </a:extLst>
            </p:cNvPr>
            <p:cNvSpPr/>
            <p:nvPr/>
          </p:nvSpPr>
          <p:spPr>
            <a:xfrm>
              <a:off x="5874587" y="3576092"/>
              <a:ext cx="442825" cy="44282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  <p:sp>
          <p:nvSpPr>
            <p:cNvPr id="22" name="Freeform 528">
              <a:extLst>
                <a:ext uri="{FF2B5EF4-FFF2-40B4-BE49-F238E27FC236}">
                  <a16:creationId xmlns:a16="http://schemas.microsoft.com/office/drawing/2014/main" id="{1228B81E-489E-741E-7E82-64CD6E758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0697" y="3692202"/>
              <a:ext cx="210605" cy="210605"/>
            </a:xfrm>
            <a:custGeom>
              <a:avLst/>
              <a:gdLst>
                <a:gd name="T0" fmla="*/ 74 w 98"/>
                <a:gd name="T1" fmla="*/ 49 h 98"/>
                <a:gd name="T2" fmla="*/ 74 w 98"/>
                <a:gd name="T3" fmla="*/ 14 h 98"/>
                <a:gd name="T4" fmla="*/ 72 w 98"/>
                <a:gd name="T5" fmla="*/ 11 h 98"/>
                <a:gd name="T6" fmla="*/ 69 w 98"/>
                <a:gd name="T7" fmla="*/ 10 h 98"/>
                <a:gd name="T8" fmla="*/ 64 w 98"/>
                <a:gd name="T9" fmla="*/ 5 h 98"/>
                <a:gd name="T10" fmla="*/ 64 w 98"/>
                <a:gd name="T11" fmla="*/ 2 h 98"/>
                <a:gd name="T12" fmla="*/ 61 w 98"/>
                <a:gd name="T13" fmla="*/ 0 h 98"/>
                <a:gd name="T14" fmla="*/ 39 w 98"/>
                <a:gd name="T15" fmla="*/ 0 h 98"/>
                <a:gd name="T16" fmla="*/ 37 w 98"/>
                <a:gd name="T17" fmla="*/ 0 h 98"/>
                <a:gd name="T18" fmla="*/ 34 w 98"/>
                <a:gd name="T19" fmla="*/ 2 h 98"/>
                <a:gd name="T20" fmla="*/ 34 w 98"/>
                <a:gd name="T21" fmla="*/ 10 h 98"/>
                <a:gd name="T22" fmla="*/ 29 w 98"/>
                <a:gd name="T23" fmla="*/ 10 h 98"/>
                <a:gd name="T24" fmla="*/ 25 w 98"/>
                <a:gd name="T25" fmla="*/ 11 h 98"/>
                <a:gd name="T26" fmla="*/ 24 w 98"/>
                <a:gd name="T27" fmla="*/ 14 h 98"/>
                <a:gd name="T28" fmla="*/ 4 w 98"/>
                <a:gd name="T29" fmla="*/ 49 h 98"/>
                <a:gd name="T30" fmla="*/ 2 w 98"/>
                <a:gd name="T31" fmla="*/ 49 h 98"/>
                <a:gd name="T32" fmla="*/ 0 w 98"/>
                <a:gd name="T33" fmla="*/ 51 h 98"/>
                <a:gd name="T34" fmla="*/ 0 w 98"/>
                <a:gd name="T35" fmla="*/ 93 h 98"/>
                <a:gd name="T36" fmla="*/ 0 w 98"/>
                <a:gd name="T37" fmla="*/ 96 h 98"/>
                <a:gd name="T38" fmla="*/ 2 w 98"/>
                <a:gd name="T39" fmla="*/ 98 h 98"/>
                <a:gd name="T40" fmla="*/ 39 w 98"/>
                <a:gd name="T41" fmla="*/ 98 h 98"/>
                <a:gd name="T42" fmla="*/ 59 w 98"/>
                <a:gd name="T43" fmla="*/ 79 h 98"/>
                <a:gd name="T44" fmla="*/ 93 w 98"/>
                <a:gd name="T45" fmla="*/ 98 h 98"/>
                <a:gd name="T46" fmla="*/ 96 w 98"/>
                <a:gd name="T47" fmla="*/ 98 h 98"/>
                <a:gd name="T48" fmla="*/ 98 w 98"/>
                <a:gd name="T49" fmla="*/ 96 h 98"/>
                <a:gd name="T50" fmla="*/ 98 w 98"/>
                <a:gd name="T51" fmla="*/ 54 h 98"/>
                <a:gd name="T52" fmla="*/ 98 w 98"/>
                <a:gd name="T53" fmla="*/ 51 h 98"/>
                <a:gd name="T54" fmla="*/ 96 w 98"/>
                <a:gd name="T55" fmla="*/ 49 h 98"/>
                <a:gd name="T56" fmla="*/ 93 w 98"/>
                <a:gd name="T57" fmla="*/ 49 h 98"/>
                <a:gd name="T58" fmla="*/ 9 w 98"/>
                <a:gd name="T59" fmla="*/ 88 h 98"/>
                <a:gd name="T60" fmla="*/ 19 w 98"/>
                <a:gd name="T61" fmla="*/ 79 h 98"/>
                <a:gd name="T62" fmla="*/ 19 w 98"/>
                <a:gd name="T63" fmla="*/ 69 h 98"/>
                <a:gd name="T64" fmla="*/ 9 w 98"/>
                <a:gd name="T65" fmla="*/ 59 h 98"/>
                <a:gd name="T66" fmla="*/ 19 w 98"/>
                <a:gd name="T67" fmla="*/ 69 h 98"/>
                <a:gd name="T68" fmla="*/ 34 w 98"/>
                <a:gd name="T69" fmla="*/ 69 h 98"/>
                <a:gd name="T70" fmla="*/ 44 w 98"/>
                <a:gd name="T71" fmla="*/ 59 h 98"/>
                <a:gd name="T72" fmla="*/ 44 w 98"/>
                <a:gd name="T73" fmla="*/ 49 h 98"/>
                <a:gd name="T74" fmla="*/ 34 w 98"/>
                <a:gd name="T75" fmla="*/ 39 h 98"/>
                <a:gd name="T76" fmla="*/ 44 w 98"/>
                <a:gd name="T77" fmla="*/ 49 h 98"/>
                <a:gd name="T78" fmla="*/ 34 w 98"/>
                <a:gd name="T79" fmla="*/ 29 h 98"/>
                <a:gd name="T80" fmla="*/ 44 w 98"/>
                <a:gd name="T81" fmla="*/ 19 h 98"/>
                <a:gd name="T82" fmla="*/ 64 w 98"/>
                <a:gd name="T83" fmla="*/ 69 h 98"/>
                <a:gd name="T84" fmla="*/ 54 w 98"/>
                <a:gd name="T85" fmla="*/ 59 h 98"/>
                <a:gd name="T86" fmla="*/ 64 w 98"/>
                <a:gd name="T87" fmla="*/ 69 h 98"/>
                <a:gd name="T88" fmla="*/ 54 w 98"/>
                <a:gd name="T89" fmla="*/ 49 h 98"/>
                <a:gd name="T90" fmla="*/ 64 w 98"/>
                <a:gd name="T91" fmla="*/ 39 h 98"/>
                <a:gd name="T92" fmla="*/ 64 w 98"/>
                <a:gd name="T93" fmla="*/ 29 h 98"/>
                <a:gd name="T94" fmla="*/ 54 w 98"/>
                <a:gd name="T95" fmla="*/ 19 h 98"/>
                <a:gd name="T96" fmla="*/ 64 w 98"/>
                <a:gd name="T97" fmla="*/ 29 h 98"/>
                <a:gd name="T98" fmla="*/ 78 w 98"/>
                <a:gd name="T99" fmla="*/ 88 h 98"/>
                <a:gd name="T100" fmla="*/ 88 w 98"/>
                <a:gd name="T101" fmla="*/ 79 h 98"/>
                <a:gd name="T102" fmla="*/ 88 w 98"/>
                <a:gd name="T103" fmla="*/ 69 h 98"/>
                <a:gd name="T104" fmla="*/ 78 w 98"/>
                <a:gd name="T105" fmla="*/ 59 h 98"/>
                <a:gd name="T106" fmla="*/ 88 w 98"/>
                <a:gd name="T107" fmla="*/ 6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" h="98">
                  <a:moveTo>
                    <a:pt x="93" y="49"/>
                  </a:moveTo>
                  <a:lnTo>
                    <a:pt x="74" y="49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2" y="11"/>
                  </a:lnTo>
                  <a:lnTo>
                    <a:pt x="71" y="10"/>
                  </a:lnTo>
                  <a:lnTo>
                    <a:pt x="69" y="10"/>
                  </a:lnTo>
                  <a:lnTo>
                    <a:pt x="64" y="10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2"/>
                  </a:lnTo>
                  <a:lnTo>
                    <a:pt x="62" y="1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5" y="1"/>
                  </a:lnTo>
                  <a:lnTo>
                    <a:pt x="34" y="2"/>
                  </a:lnTo>
                  <a:lnTo>
                    <a:pt x="34" y="5"/>
                  </a:lnTo>
                  <a:lnTo>
                    <a:pt x="34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7" y="10"/>
                  </a:lnTo>
                  <a:lnTo>
                    <a:pt x="25" y="11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2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1" y="97"/>
                  </a:lnTo>
                  <a:lnTo>
                    <a:pt x="2" y="98"/>
                  </a:lnTo>
                  <a:lnTo>
                    <a:pt x="4" y="98"/>
                  </a:lnTo>
                  <a:lnTo>
                    <a:pt x="39" y="98"/>
                  </a:lnTo>
                  <a:lnTo>
                    <a:pt x="39" y="79"/>
                  </a:lnTo>
                  <a:lnTo>
                    <a:pt x="59" y="79"/>
                  </a:lnTo>
                  <a:lnTo>
                    <a:pt x="59" y="98"/>
                  </a:lnTo>
                  <a:lnTo>
                    <a:pt x="93" y="98"/>
                  </a:lnTo>
                  <a:lnTo>
                    <a:pt x="93" y="98"/>
                  </a:lnTo>
                  <a:lnTo>
                    <a:pt x="96" y="98"/>
                  </a:lnTo>
                  <a:lnTo>
                    <a:pt x="97" y="97"/>
                  </a:lnTo>
                  <a:lnTo>
                    <a:pt x="98" y="96"/>
                  </a:lnTo>
                  <a:lnTo>
                    <a:pt x="98" y="93"/>
                  </a:lnTo>
                  <a:lnTo>
                    <a:pt x="98" y="54"/>
                  </a:lnTo>
                  <a:lnTo>
                    <a:pt x="98" y="54"/>
                  </a:lnTo>
                  <a:lnTo>
                    <a:pt x="98" y="51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3" y="49"/>
                  </a:lnTo>
                  <a:lnTo>
                    <a:pt x="93" y="49"/>
                  </a:lnTo>
                  <a:close/>
                  <a:moveTo>
                    <a:pt x="19" y="88"/>
                  </a:moveTo>
                  <a:lnTo>
                    <a:pt x="9" y="88"/>
                  </a:lnTo>
                  <a:lnTo>
                    <a:pt x="9" y="79"/>
                  </a:lnTo>
                  <a:lnTo>
                    <a:pt x="19" y="79"/>
                  </a:lnTo>
                  <a:lnTo>
                    <a:pt x="19" y="88"/>
                  </a:lnTo>
                  <a:close/>
                  <a:moveTo>
                    <a:pt x="19" y="69"/>
                  </a:moveTo>
                  <a:lnTo>
                    <a:pt x="9" y="69"/>
                  </a:lnTo>
                  <a:lnTo>
                    <a:pt x="9" y="59"/>
                  </a:lnTo>
                  <a:lnTo>
                    <a:pt x="19" y="59"/>
                  </a:lnTo>
                  <a:lnTo>
                    <a:pt x="19" y="69"/>
                  </a:lnTo>
                  <a:close/>
                  <a:moveTo>
                    <a:pt x="44" y="69"/>
                  </a:moveTo>
                  <a:lnTo>
                    <a:pt x="34" y="69"/>
                  </a:lnTo>
                  <a:lnTo>
                    <a:pt x="34" y="59"/>
                  </a:lnTo>
                  <a:lnTo>
                    <a:pt x="44" y="59"/>
                  </a:lnTo>
                  <a:lnTo>
                    <a:pt x="44" y="69"/>
                  </a:lnTo>
                  <a:close/>
                  <a:moveTo>
                    <a:pt x="44" y="49"/>
                  </a:moveTo>
                  <a:lnTo>
                    <a:pt x="34" y="49"/>
                  </a:lnTo>
                  <a:lnTo>
                    <a:pt x="34" y="39"/>
                  </a:lnTo>
                  <a:lnTo>
                    <a:pt x="44" y="39"/>
                  </a:lnTo>
                  <a:lnTo>
                    <a:pt x="44" y="49"/>
                  </a:lnTo>
                  <a:close/>
                  <a:moveTo>
                    <a:pt x="44" y="29"/>
                  </a:moveTo>
                  <a:lnTo>
                    <a:pt x="34" y="29"/>
                  </a:lnTo>
                  <a:lnTo>
                    <a:pt x="34" y="19"/>
                  </a:lnTo>
                  <a:lnTo>
                    <a:pt x="44" y="19"/>
                  </a:lnTo>
                  <a:lnTo>
                    <a:pt x="44" y="29"/>
                  </a:lnTo>
                  <a:close/>
                  <a:moveTo>
                    <a:pt x="64" y="69"/>
                  </a:moveTo>
                  <a:lnTo>
                    <a:pt x="54" y="69"/>
                  </a:lnTo>
                  <a:lnTo>
                    <a:pt x="54" y="59"/>
                  </a:lnTo>
                  <a:lnTo>
                    <a:pt x="64" y="59"/>
                  </a:lnTo>
                  <a:lnTo>
                    <a:pt x="64" y="69"/>
                  </a:lnTo>
                  <a:close/>
                  <a:moveTo>
                    <a:pt x="64" y="49"/>
                  </a:moveTo>
                  <a:lnTo>
                    <a:pt x="54" y="49"/>
                  </a:lnTo>
                  <a:lnTo>
                    <a:pt x="54" y="39"/>
                  </a:lnTo>
                  <a:lnTo>
                    <a:pt x="64" y="39"/>
                  </a:lnTo>
                  <a:lnTo>
                    <a:pt x="64" y="49"/>
                  </a:lnTo>
                  <a:close/>
                  <a:moveTo>
                    <a:pt x="64" y="29"/>
                  </a:moveTo>
                  <a:lnTo>
                    <a:pt x="54" y="29"/>
                  </a:lnTo>
                  <a:lnTo>
                    <a:pt x="54" y="19"/>
                  </a:lnTo>
                  <a:lnTo>
                    <a:pt x="64" y="19"/>
                  </a:lnTo>
                  <a:lnTo>
                    <a:pt x="64" y="29"/>
                  </a:lnTo>
                  <a:close/>
                  <a:moveTo>
                    <a:pt x="88" y="88"/>
                  </a:moveTo>
                  <a:lnTo>
                    <a:pt x="78" y="88"/>
                  </a:lnTo>
                  <a:lnTo>
                    <a:pt x="78" y="79"/>
                  </a:lnTo>
                  <a:lnTo>
                    <a:pt x="88" y="79"/>
                  </a:lnTo>
                  <a:lnTo>
                    <a:pt x="88" y="88"/>
                  </a:lnTo>
                  <a:close/>
                  <a:moveTo>
                    <a:pt x="88" y="69"/>
                  </a:moveTo>
                  <a:lnTo>
                    <a:pt x="78" y="69"/>
                  </a:lnTo>
                  <a:lnTo>
                    <a:pt x="78" y="59"/>
                  </a:lnTo>
                  <a:lnTo>
                    <a:pt x="88" y="59"/>
                  </a:lnTo>
                  <a:lnTo>
                    <a:pt x="88" y="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u="sng" dirty="0"/>
            </a:p>
          </p:txBody>
        </p: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17A2994B-D03E-9C28-A5F4-16C334638A26}"/>
              </a:ext>
            </a:extLst>
          </p:cNvPr>
          <p:cNvGrpSpPr/>
          <p:nvPr/>
        </p:nvGrpSpPr>
        <p:grpSpPr>
          <a:xfrm>
            <a:off x="9546261" y="3564662"/>
            <a:ext cx="442825" cy="442825"/>
            <a:chOff x="9546259" y="3576092"/>
            <a:chExt cx="442825" cy="442825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4587A59-A343-AC4B-BDF3-B043B0732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51537" y="3710027"/>
              <a:ext cx="232268" cy="174955"/>
            </a:xfrm>
            <a:custGeom>
              <a:avLst/>
              <a:gdLst>
                <a:gd name="T0" fmla="*/ 1638 w 1638"/>
                <a:gd name="T1" fmla="*/ 1024 h 1229"/>
                <a:gd name="T2" fmla="*/ 1612 w 1638"/>
                <a:gd name="T3" fmla="*/ 1122 h 1229"/>
                <a:gd name="T4" fmla="*/ 1095 w 1638"/>
                <a:gd name="T5" fmla="*/ 544 h 1229"/>
                <a:gd name="T6" fmla="*/ 1607 w 1638"/>
                <a:gd name="T7" fmla="*/ 96 h 1229"/>
                <a:gd name="T8" fmla="*/ 1638 w 1638"/>
                <a:gd name="T9" fmla="*/ 205 h 1229"/>
                <a:gd name="T10" fmla="*/ 1638 w 1638"/>
                <a:gd name="T11" fmla="*/ 1024 h 1229"/>
                <a:gd name="T12" fmla="*/ 819 w 1638"/>
                <a:gd name="T13" fmla="*/ 649 h 1229"/>
                <a:gd name="T14" fmla="*/ 1531 w 1638"/>
                <a:gd name="T15" fmla="*/ 26 h 1229"/>
                <a:gd name="T16" fmla="*/ 1434 w 1638"/>
                <a:gd name="T17" fmla="*/ 0 h 1229"/>
                <a:gd name="T18" fmla="*/ 205 w 1638"/>
                <a:gd name="T19" fmla="*/ 0 h 1229"/>
                <a:gd name="T20" fmla="*/ 107 w 1638"/>
                <a:gd name="T21" fmla="*/ 26 h 1229"/>
                <a:gd name="T22" fmla="*/ 819 w 1638"/>
                <a:gd name="T23" fmla="*/ 649 h 1229"/>
                <a:gd name="T24" fmla="*/ 1018 w 1638"/>
                <a:gd name="T25" fmla="*/ 611 h 1229"/>
                <a:gd name="T26" fmla="*/ 853 w 1638"/>
                <a:gd name="T27" fmla="*/ 755 h 1229"/>
                <a:gd name="T28" fmla="*/ 819 w 1638"/>
                <a:gd name="T29" fmla="*/ 768 h 1229"/>
                <a:gd name="T30" fmla="*/ 786 w 1638"/>
                <a:gd name="T31" fmla="*/ 755 h 1229"/>
                <a:gd name="T32" fmla="*/ 621 w 1638"/>
                <a:gd name="T33" fmla="*/ 611 h 1229"/>
                <a:gd name="T34" fmla="*/ 97 w 1638"/>
                <a:gd name="T35" fmla="*/ 1197 h 1229"/>
                <a:gd name="T36" fmla="*/ 205 w 1638"/>
                <a:gd name="T37" fmla="*/ 1229 h 1229"/>
                <a:gd name="T38" fmla="*/ 1434 w 1638"/>
                <a:gd name="T39" fmla="*/ 1229 h 1229"/>
                <a:gd name="T40" fmla="*/ 1542 w 1638"/>
                <a:gd name="T41" fmla="*/ 1197 h 1229"/>
                <a:gd name="T42" fmla="*/ 1018 w 1638"/>
                <a:gd name="T43" fmla="*/ 611 h 1229"/>
                <a:gd name="T44" fmla="*/ 32 w 1638"/>
                <a:gd name="T45" fmla="*/ 96 h 1229"/>
                <a:gd name="T46" fmla="*/ 0 w 1638"/>
                <a:gd name="T47" fmla="*/ 205 h 1229"/>
                <a:gd name="T48" fmla="*/ 0 w 1638"/>
                <a:gd name="T49" fmla="*/ 1024 h 1229"/>
                <a:gd name="T50" fmla="*/ 26 w 1638"/>
                <a:gd name="T51" fmla="*/ 1122 h 1229"/>
                <a:gd name="T52" fmla="*/ 544 w 1638"/>
                <a:gd name="T53" fmla="*/ 544 h 1229"/>
                <a:gd name="T54" fmla="*/ 32 w 1638"/>
                <a:gd name="T55" fmla="*/ 96 h 1229"/>
                <a:gd name="T56" fmla="*/ 32 w 1638"/>
                <a:gd name="T57" fmla="*/ 96 h 1229"/>
                <a:gd name="T58" fmla="*/ 32 w 1638"/>
                <a:gd name="T59" fmla="*/ 96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38" h="1229">
                  <a:moveTo>
                    <a:pt x="1638" y="1024"/>
                  </a:moveTo>
                  <a:cubicBezTo>
                    <a:pt x="1638" y="1060"/>
                    <a:pt x="1628" y="1093"/>
                    <a:pt x="1612" y="1122"/>
                  </a:cubicBezTo>
                  <a:cubicBezTo>
                    <a:pt x="1095" y="544"/>
                    <a:pt x="1095" y="544"/>
                    <a:pt x="1095" y="544"/>
                  </a:cubicBezTo>
                  <a:cubicBezTo>
                    <a:pt x="1607" y="96"/>
                    <a:pt x="1607" y="96"/>
                    <a:pt x="1607" y="96"/>
                  </a:cubicBezTo>
                  <a:cubicBezTo>
                    <a:pt x="1626" y="128"/>
                    <a:pt x="1638" y="165"/>
                    <a:pt x="1638" y="205"/>
                  </a:cubicBezTo>
                  <a:lnTo>
                    <a:pt x="1638" y="1024"/>
                  </a:lnTo>
                  <a:close/>
                  <a:moveTo>
                    <a:pt x="819" y="649"/>
                  </a:moveTo>
                  <a:cubicBezTo>
                    <a:pt x="1531" y="26"/>
                    <a:pt x="1531" y="26"/>
                    <a:pt x="1531" y="26"/>
                  </a:cubicBezTo>
                  <a:cubicBezTo>
                    <a:pt x="1502" y="10"/>
                    <a:pt x="1469" y="0"/>
                    <a:pt x="1434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69" y="0"/>
                    <a:pt x="136" y="10"/>
                    <a:pt x="107" y="26"/>
                  </a:cubicBezTo>
                  <a:lnTo>
                    <a:pt x="819" y="649"/>
                  </a:lnTo>
                  <a:close/>
                  <a:moveTo>
                    <a:pt x="1018" y="611"/>
                  </a:moveTo>
                  <a:cubicBezTo>
                    <a:pt x="853" y="755"/>
                    <a:pt x="853" y="755"/>
                    <a:pt x="853" y="755"/>
                  </a:cubicBezTo>
                  <a:cubicBezTo>
                    <a:pt x="843" y="764"/>
                    <a:pt x="831" y="768"/>
                    <a:pt x="819" y="768"/>
                  </a:cubicBezTo>
                  <a:cubicBezTo>
                    <a:pt x="807" y="768"/>
                    <a:pt x="795" y="764"/>
                    <a:pt x="786" y="755"/>
                  </a:cubicBezTo>
                  <a:cubicBezTo>
                    <a:pt x="621" y="611"/>
                    <a:pt x="621" y="611"/>
                    <a:pt x="621" y="611"/>
                  </a:cubicBezTo>
                  <a:cubicBezTo>
                    <a:pt x="97" y="1197"/>
                    <a:pt x="97" y="1197"/>
                    <a:pt x="97" y="1197"/>
                  </a:cubicBezTo>
                  <a:cubicBezTo>
                    <a:pt x="128" y="1217"/>
                    <a:pt x="165" y="1229"/>
                    <a:pt x="205" y="1229"/>
                  </a:cubicBezTo>
                  <a:cubicBezTo>
                    <a:pt x="1434" y="1229"/>
                    <a:pt x="1434" y="1229"/>
                    <a:pt x="1434" y="1229"/>
                  </a:cubicBezTo>
                  <a:cubicBezTo>
                    <a:pt x="1473" y="1229"/>
                    <a:pt x="1510" y="1217"/>
                    <a:pt x="1542" y="1197"/>
                  </a:cubicBezTo>
                  <a:lnTo>
                    <a:pt x="1018" y="611"/>
                  </a:lnTo>
                  <a:close/>
                  <a:moveTo>
                    <a:pt x="32" y="96"/>
                  </a:moveTo>
                  <a:cubicBezTo>
                    <a:pt x="12" y="128"/>
                    <a:pt x="0" y="165"/>
                    <a:pt x="0" y="205"/>
                  </a:cubicBezTo>
                  <a:cubicBezTo>
                    <a:pt x="0" y="1024"/>
                    <a:pt x="0" y="1024"/>
                    <a:pt x="0" y="1024"/>
                  </a:cubicBezTo>
                  <a:cubicBezTo>
                    <a:pt x="0" y="1060"/>
                    <a:pt x="10" y="1093"/>
                    <a:pt x="26" y="1122"/>
                  </a:cubicBezTo>
                  <a:cubicBezTo>
                    <a:pt x="544" y="544"/>
                    <a:pt x="544" y="544"/>
                    <a:pt x="544" y="544"/>
                  </a:cubicBezTo>
                  <a:lnTo>
                    <a:pt x="32" y="96"/>
                  </a:lnTo>
                  <a:close/>
                  <a:moveTo>
                    <a:pt x="32" y="96"/>
                  </a:moveTo>
                  <a:cubicBezTo>
                    <a:pt x="32" y="96"/>
                    <a:pt x="32" y="96"/>
                    <a:pt x="32" y="9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20" name="Oval 41">
              <a:extLst>
                <a:ext uri="{FF2B5EF4-FFF2-40B4-BE49-F238E27FC236}">
                  <a16:creationId xmlns:a16="http://schemas.microsoft.com/office/drawing/2014/main" id="{10A4A6DF-A202-EFA1-C254-81097C208EAD}"/>
                </a:ext>
              </a:extLst>
            </p:cNvPr>
            <p:cNvSpPr/>
            <p:nvPr/>
          </p:nvSpPr>
          <p:spPr>
            <a:xfrm>
              <a:off x="9546259" y="3576092"/>
              <a:ext cx="442825" cy="44282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</p:grpSp>
      <p:grpSp>
        <p:nvGrpSpPr>
          <p:cNvPr id="16" name="Group 1">
            <a:extLst>
              <a:ext uri="{FF2B5EF4-FFF2-40B4-BE49-F238E27FC236}">
                <a16:creationId xmlns:a16="http://schemas.microsoft.com/office/drawing/2014/main" id="{F7C2E0CB-ACAA-05D2-42FE-5AE09DB08569}"/>
              </a:ext>
            </a:extLst>
          </p:cNvPr>
          <p:cNvGrpSpPr/>
          <p:nvPr/>
        </p:nvGrpSpPr>
        <p:grpSpPr>
          <a:xfrm>
            <a:off x="2202917" y="3564662"/>
            <a:ext cx="442825" cy="442825"/>
            <a:chOff x="2202915" y="3576092"/>
            <a:chExt cx="442825" cy="442825"/>
          </a:xfrm>
        </p:grpSpPr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17C9DEFA-B911-0C94-B451-618A163C38DA}"/>
                </a:ext>
              </a:extLst>
            </p:cNvPr>
            <p:cNvSpPr/>
            <p:nvPr/>
          </p:nvSpPr>
          <p:spPr>
            <a:xfrm>
              <a:off x="2202915" y="3576092"/>
              <a:ext cx="442825" cy="44282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/>
            </a:p>
          </p:txBody>
        </p:sp>
        <p:sp>
          <p:nvSpPr>
            <p:cNvPr id="18" name="Freeform 122">
              <a:extLst>
                <a:ext uri="{FF2B5EF4-FFF2-40B4-BE49-F238E27FC236}">
                  <a16:creationId xmlns:a16="http://schemas.microsoft.com/office/drawing/2014/main" id="{D8A5C4AE-8589-C377-7AE6-88355FDB5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351" y="3698529"/>
              <a:ext cx="197952" cy="197951"/>
            </a:xfrm>
            <a:custGeom>
              <a:avLst/>
              <a:gdLst>
                <a:gd name="T0" fmla="*/ 78 w 83"/>
                <a:gd name="T1" fmla="*/ 54 h 83"/>
                <a:gd name="T2" fmla="*/ 59 w 83"/>
                <a:gd name="T3" fmla="*/ 54 h 83"/>
                <a:gd name="T4" fmla="*/ 59 w 83"/>
                <a:gd name="T5" fmla="*/ 54 h 83"/>
                <a:gd name="T6" fmla="*/ 56 w 83"/>
                <a:gd name="T7" fmla="*/ 54 h 83"/>
                <a:gd name="T8" fmla="*/ 55 w 83"/>
                <a:gd name="T9" fmla="*/ 55 h 83"/>
                <a:gd name="T10" fmla="*/ 54 w 83"/>
                <a:gd name="T11" fmla="*/ 56 h 83"/>
                <a:gd name="T12" fmla="*/ 54 w 83"/>
                <a:gd name="T13" fmla="*/ 59 h 83"/>
                <a:gd name="T14" fmla="*/ 54 w 83"/>
                <a:gd name="T15" fmla="*/ 64 h 83"/>
                <a:gd name="T16" fmla="*/ 54 w 83"/>
                <a:gd name="T17" fmla="*/ 64 h 83"/>
                <a:gd name="T18" fmla="*/ 46 w 83"/>
                <a:gd name="T19" fmla="*/ 62 h 83"/>
                <a:gd name="T20" fmla="*/ 40 w 83"/>
                <a:gd name="T21" fmla="*/ 61 h 83"/>
                <a:gd name="T22" fmla="*/ 34 w 83"/>
                <a:gd name="T23" fmla="*/ 58 h 83"/>
                <a:gd name="T24" fmla="*/ 29 w 83"/>
                <a:gd name="T25" fmla="*/ 54 h 83"/>
                <a:gd name="T26" fmla="*/ 25 w 83"/>
                <a:gd name="T27" fmla="*/ 49 h 83"/>
                <a:gd name="T28" fmla="*/ 22 w 83"/>
                <a:gd name="T29" fmla="*/ 43 h 83"/>
                <a:gd name="T30" fmla="*/ 20 w 83"/>
                <a:gd name="T31" fmla="*/ 37 h 83"/>
                <a:gd name="T32" fmla="*/ 19 w 83"/>
                <a:gd name="T33" fmla="*/ 29 h 83"/>
                <a:gd name="T34" fmla="*/ 24 w 83"/>
                <a:gd name="T35" fmla="*/ 29 h 83"/>
                <a:gd name="T36" fmla="*/ 24 w 83"/>
                <a:gd name="T37" fmla="*/ 29 h 83"/>
                <a:gd name="T38" fmla="*/ 27 w 83"/>
                <a:gd name="T39" fmla="*/ 29 h 83"/>
                <a:gd name="T40" fmla="*/ 28 w 83"/>
                <a:gd name="T41" fmla="*/ 28 h 83"/>
                <a:gd name="T42" fmla="*/ 29 w 83"/>
                <a:gd name="T43" fmla="*/ 27 h 83"/>
                <a:gd name="T44" fmla="*/ 29 w 83"/>
                <a:gd name="T45" fmla="*/ 24 h 83"/>
                <a:gd name="T46" fmla="*/ 29 w 83"/>
                <a:gd name="T47" fmla="*/ 5 h 83"/>
                <a:gd name="T48" fmla="*/ 29 w 83"/>
                <a:gd name="T49" fmla="*/ 5 h 83"/>
                <a:gd name="T50" fmla="*/ 29 w 83"/>
                <a:gd name="T51" fmla="*/ 2 h 83"/>
                <a:gd name="T52" fmla="*/ 28 w 83"/>
                <a:gd name="T53" fmla="*/ 1 h 83"/>
                <a:gd name="T54" fmla="*/ 27 w 83"/>
                <a:gd name="T55" fmla="*/ 0 h 83"/>
                <a:gd name="T56" fmla="*/ 24 w 83"/>
                <a:gd name="T57" fmla="*/ 0 h 83"/>
                <a:gd name="T58" fmla="*/ 4 w 83"/>
                <a:gd name="T59" fmla="*/ 0 h 83"/>
                <a:gd name="T60" fmla="*/ 4 w 83"/>
                <a:gd name="T61" fmla="*/ 0 h 83"/>
                <a:gd name="T62" fmla="*/ 2 w 83"/>
                <a:gd name="T63" fmla="*/ 0 h 83"/>
                <a:gd name="T64" fmla="*/ 1 w 83"/>
                <a:gd name="T65" fmla="*/ 1 h 83"/>
                <a:gd name="T66" fmla="*/ 0 w 83"/>
                <a:gd name="T67" fmla="*/ 2 h 83"/>
                <a:gd name="T68" fmla="*/ 0 w 83"/>
                <a:gd name="T69" fmla="*/ 5 h 83"/>
                <a:gd name="T70" fmla="*/ 0 w 83"/>
                <a:gd name="T71" fmla="*/ 29 h 83"/>
                <a:gd name="T72" fmla="*/ 0 w 83"/>
                <a:gd name="T73" fmla="*/ 29 h 83"/>
                <a:gd name="T74" fmla="*/ 1 w 83"/>
                <a:gd name="T75" fmla="*/ 40 h 83"/>
                <a:gd name="T76" fmla="*/ 3 w 83"/>
                <a:gd name="T77" fmla="*/ 50 h 83"/>
                <a:gd name="T78" fmla="*/ 9 w 83"/>
                <a:gd name="T79" fmla="*/ 60 h 83"/>
                <a:gd name="T80" fmla="*/ 16 w 83"/>
                <a:gd name="T81" fmla="*/ 67 h 83"/>
                <a:gd name="T82" fmla="*/ 23 w 83"/>
                <a:gd name="T83" fmla="*/ 74 h 83"/>
                <a:gd name="T84" fmla="*/ 33 w 83"/>
                <a:gd name="T85" fmla="*/ 80 h 83"/>
                <a:gd name="T86" fmla="*/ 43 w 83"/>
                <a:gd name="T87" fmla="*/ 82 h 83"/>
                <a:gd name="T88" fmla="*/ 54 w 83"/>
                <a:gd name="T89" fmla="*/ 83 h 83"/>
                <a:gd name="T90" fmla="*/ 78 w 83"/>
                <a:gd name="T91" fmla="*/ 83 h 83"/>
                <a:gd name="T92" fmla="*/ 78 w 83"/>
                <a:gd name="T93" fmla="*/ 83 h 83"/>
                <a:gd name="T94" fmla="*/ 81 w 83"/>
                <a:gd name="T95" fmla="*/ 83 h 83"/>
                <a:gd name="T96" fmla="*/ 82 w 83"/>
                <a:gd name="T97" fmla="*/ 82 h 83"/>
                <a:gd name="T98" fmla="*/ 83 w 83"/>
                <a:gd name="T99" fmla="*/ 81 h 83"/>
                <a:gd name="T100" fmla="*/ 83 w 83"/>
                <a:gd name="T101" fmla="*/ 78 h 83"/>
                <a:gd name="T102" fmla="*/ 83 w 83"/>
                <a:gd name="T103" fmla="*/ 59 h 83"/>
                <a:gd name="T104" fmla="*/ 83 w 83"/>
                <a:gd name="T105" fmla="*/ 59 h 83"/>
                <a:gd name="T106" fmla="*/ 83 w 83"/>
                <a:gd name="T107" fmla="*/ 56 h 83"/>
                <a:gd name="T108" fmla="*/ 82 w 83"/>
                <a:gd name="T109" fmla="*/ 55 h 83"/>
                <a:gd name="T110" fmla="*/ 81 w 83"/>
                <a:gd name="T111" fmla="*/ 54 h 83"/>
                <a:gd name="T112" fmla="*/ 78 w 83"/>
                <a:gd name="T113" fmla="*/ 54 h 83"/>
                <a:gd name="T114" fmla="*/ 78 w 83"/>
                <a:gd name="T115" fmla="*/ 5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83">
                  <a:moveTo>
                    <a:pt x="78" y="54"/>
                  </a:moveTo>
                  <a:lnTo>
                    <a:pt x="59" y="54"/>
                  </a:ln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46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5" y="49"/>
                  </a:lnTo>
                  <a:lnTo>
                    <a:pt x="22" y="43"/>
                  </a:lnTo>
                  <a:lnTo>
                    <a:pt x="20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9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8" y="83"/>
                  </a:lnTo>
                  <a:lnTo>
                    <a:pt x="78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3" y="81"/>
                  </a:lnTo>
                  <a:lnTo>
                    <a:pt x="83" y="78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8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8DED85C1-3913-39ED-C046-94802680D4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3845" y="4586663"/>
            <a:ext cx="1624309" cy="484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25 rue des martyrs, </a:t>
            </a:r>
            <a:br>
              <a:rPr lang="fr-FR" dirty="0"/>
            </a:br>
            <a:r>
              <a:rPr lang="fr-FR" dirty="0"/>
              <a:t>38042 Grenoble Cedex 9</a:t>
            </a:r>
          </a:p>
        </p:txBody>
      </p: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9E6A1BBA-13D1-0149-C0C1-1F87F3D099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3241" y="4240204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Adresse</a:t>
            </a:r>
          </a:p>
        </p:txBody>
      </p:sp>
      <p:sp>
        <p:nvSpPr>
          <p:cNvPr id="25" name="Espace réservé du texte 15">
            <a:extLst>
              <a:ext uri="{FF2B5EF4-FFF2-40B4-BE49-F238E27FC236}">
                <a16:creationId xmlns:a16="http://schemas.microsoft.com/office/drawing/2014/main" id="{FB7475A7-D720-1541-DFE1-8E11E41E22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5540" y="4586663"/>
            <a:ext cx="1624309" cy="484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contact@diamfab.com</a:t>
            </a:r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37EA8EBC-F2D4-DBDC-C230-3DE9C1F1DA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54936" y="4240204"/>
            <a:ext cx="1624309" cy="2490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Email</a:t>
            </a:r>
          </a:p>
        </p:txBody>
      </p:sp>
      <p:sp>
        <p:nvSpPr>
          <p:cNvPr id="27" name="Espace réservé du texte 31">
            <a:extLst>
              <a:ext uri="{FF2B5EF4-FFF2-40B4-BE49-F238E27FC236}">
                <a16:creationId xmlns:a16="http://schemas.microsoft.com/office/drawing/2014/main" id="{D30D8BC0-9B4E-D93B-BBE6-D6292EEB15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75150" y="1995639"/>
            <a:ext cx="3441700" cy="966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Nous contacter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BDB842C-E645-F6F5-2020-5B8BAF1BD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4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Robin molle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14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2CF50-DCE5-458B-B4B7-9C35D283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BDE926-19DC-439C-86B9-56CF7FF31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326068-2204-4E7B-AAAA-4CB29FA06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EFC9-4A4D-4930-A67E-14E882320D0F}" type="datetime1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DBEE9C-5CC6-414B-AA71-B9D9F937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Postdoc – 4/04/2025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D17ABA-BF7E-41D4-AF80-2018D20F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31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6F04FC-B510-401B-A9D7-FA0598D9D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CF8255-1173-4E27-B6D8-C1ACB6127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C42517-65B3-4CFB-981F-1AD1CF5CF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5EA864-27B0-43D4-83EC-DE5A8660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AC0E-1BBF-4C33-AE2B-9BB8D645A6F4}" type="datetime1">
              <a:rPr lang="fr-FR" smtClean="0"/>
              <a:t>11/06/2026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B7761F-A615-431C-9D7E-02BD3801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Postdoc – 4/04/2025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AFA008-29EF-4E23-93B6-65B9A2A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2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prop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B0803CC7-D5BB-0FE1-9EFD-47D79F2EFE92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4267200" y="0"/>
            <a:ext cx="4267199" cy="6858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1F5D17-255B-6081-CBFF-C93C5FC30870}"/>
              </a:ext>
            </a:extLst>
          </p:cNvPr>
          <p:cNvSpPr/>
          <p:nvPr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822E15E-A139-B57C-1A33-F68500918F5D}"/>
              </a:ext>
            </a:extLst>
          </p:cNvPr>
          <p:cNvSpPr txBox="1"/>
          <p:nvPr/>
        </p:nvSpPr>
        <p:spPr>
          <a:xfrm>
            <a:off x="732379" y="733117"/>
            <a:ext cx="245262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7200" b="1" spc="225" dirty="0">
                <a:solidFill>
                  <a:schemeClr val="bg1"/>
                </a:solidFill>
                <a:latin typeface="+mj-lt"/>
              </a:rPr>
              <a:t>“</a:t>
            </a:r>
            <a:endParaRPr lang="id-ID" sz="72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CC3E8FE5-DB26-5E13-2B85-EE76E4AD5391}"/>
              </a:ext>
            </a:extLst>
          </p:cNvPr>
          <p:cNvCxnSpPr/>
          <p:nvPr/>
        </p:nvCxnSpPr>
        <p:spPr>
          <a:xfrm>
            <a:off x="558172" y="5385604"/>
            <a:ext cx="27313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8B048AC7-5BAC-B9FF-23DA-59A6429ED218}"/>
              </a:ext>
            </a:extLst>
          </p:cNvPr>
          <p:cNvCxnSpPr>
            <a:cxnSpLocks/>
          </p:cNvCxnSpPr>
          <p:nvPr/>
        </p:nvCxnSpPr>
        <p:spPr>
          <a:xfrm>
            <a:off x="2401018" y="1476619"/>
            <a:ext cx="8885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E40A0C99-C7F7-8593-A07B-5B6ECB752D2F}"/>
              </a:ext>
            </a:extLst>
          </p:cNvPr>
          <p:cNvCxnSpPr>
            <a:cxnSpLocks/>
          </p:cNvCxnSpPr>
          <p:nvPr/>
        </p:nvCxnSpPr>
        <p:spPr>
          <a:xfrm>
            <a:off x="558172" y="1472396"/>
            <a:ext cx="902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A96FAE0-9585-C87F-8C08-4CF6F09665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50C268F-DFEE-A554-0B18-63BFDAD589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97904" y="3002454"/>
            <a:ext cx="2735263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1D0B0081-7C03-806E-F63C-BFD136A3CA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166414"/>
            <a:ext cx="2665412" cy="2520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Cliquer pour ajouter une citation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3304DA67-F239-3DC0-816D-63C98F74A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7904" y="2084169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À propos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1D59CA-0F16-4C0B-EC45-4431E584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6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prop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8">
            <a:extLst>
              <a:ext uri="{FF2B5EF4-FFF2-40B4-BE49-F238E27FC236}">
                <a16:creationId xmlns:a16="http://schemas.microsoft.com/office/drawing/2014/main" id="{FB09BC0D-975E-2235-437E-2D40CFE6E1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11" y="1562977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À propos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5ED3C2C-C81D-6B1C-563D-A5640EE23B36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6056652" y="0"/>
            <a:ext cx="6135348" cy="6858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EE7C31-9A5B-2497-253B-68E3B7A53EB1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4624331" y="909384"/>
            <a:ext cx="2943338" cy="475822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1F2D523-CF39-4763-ECF8-CE59E90F2B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9BCFE0FD-0949-3214-EC69-64D6234250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4511" y="2481262"/>
            <a:ext cx="2735263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FBDB7-31DA-3532-AC67-42A99028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8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83BA127-4F2B-F47B-BB1C-FC49CF6823D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4399790" y="3310964"/>
            <a:ext cx="3346941" cy="25269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383BA0-3896-106A-5190-319AADC045FA}"/>
              </a:ext>
            </a:extLst>
          </p:cNvPr>
          <p:cNvSpPr/>
          <p:nvPr userDrawn="1"/>
        </p:nvSpPr>
        <p:spPr>
          <a:xfrm>
            <a:off x="5138234" y="5147286"/>
            <a:ext cx="2611400" cy="5529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0572562-6C5C-C762-BD25-34A98DD6D0BC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18563" y="3310964"/>
            <a:ext cx="3346941" cy="25269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C6641C3-23EE-6554-3638-CF861093B926}"/>
              </a:ext>
            </a:extLst>
          </p:cNvPr>
          <p:cNvSpPr>
            <a:spLocks noGrp="1" noChangeAspect="1"/>
          </p:cNvSpPr>
          <p:nvPr>
            <p:ph type="pic" idx="17" hasCustomPrompt="1"/>
          </p:nvPr>
        </p:nvSpPr>
        <p:spPr>
          <a:xfrm>
            <a:off x="7981015" y="3310964"/>
            <a:ext cx="3346941" cy="25269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5FBE3219-4024-8FCD-3013-805BDBE379EA}"/>
              </a:ext>
            </a:extLst>
          </p:cNvPr>
          <p:cNvSpPr>
            <a:spLocks noGrp="1" noChangeAspect="1"/>
          </p:cNvSpPr>
          <p:nvPr userDrawn="1">
            <p:ph type="pic" idx="18" hasCustomPrompt="1"/>
          </p:nvPr>
        </p:nvSpPr>
        <p:spPr>
          <a:xfrm>
            <a:off x="4399790" y="525566"/>
            <a:ext cx="3346941" cy="25269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D84094D5-7EB1-884D-052D-C2AB9D9BAEB8}"/>
              </a:ext>
            </a:extLst>
          </p:cNvPr>
          <p:cNvSpPr>
            <a:spLocks noGrp="1" noChangeAspect="1"/>
          </p:cNvSpPr>
          <p:nvPr userDrawn="1">
            <p:ph type="pic" idx="19" hasCustomPrompt="1"/>
          </p:nvPr>
        </p:nvSpPr>
        <p:spPr>
          <a:xfrm>
            <a:off x="7981015" y="525566"/>
            <a:ext cx="3346941" cy="252694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1B83329-1AB8-C0F0-4E01-590BFA2F05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51C690-9531-751B-3497-0CD21260251B}"/>
              </a:ext>
            </a:extLst>
          </p:cNvPr>
          <p:cNvSpPr/>
          <p:nvPr/>
        </p:nvSpPr>
        <p:spPr>
          <a:xfrm>
            <a:off x="818565" y="525566"/>
            <a:ext cx="3346941" cy="25269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068DBC-A366-DE2D-D534-2DD67F84CCB2}"/>
              </a:ext>
            </a:extLst>
          </p:cNvPr>
          <p:cNvSpPr>
            <a:spLocks/>
          </p:cNvSpPr>
          <p:nvPr userDrawn="1"/>
        </p:nvSpPr>
        <p:spPr>
          <a:xfrm>
            <a:off x="1554104" y="5120721"/>
            <a:ext cx="2611400" cy="5529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FB94B7-5FCC-404F-93F2-477B824BF0D5}"/>
              </a:ext>
            </a:extLst>
          </p:cNvPr>
          <p:cNvSpPr>
            <a:spLocks/>
          </p:cNvSpPr>
          <p:nvPr userDrawn="1"/>
        </p:nvSpPr>
        <p:spPr>
          <a:xfrm>
            <a:off x="8716555" y="5120721"/>
            <a:ext cx="2611400" cy="5529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9036F4-EFBD-D930-ECB8-A277F16DD13C}"/>
              </a:ext>
            </a:extLst>
          </p:cNvPr>
          <p:cNvSpPr>
            <a:spLocks/>
          </p:cNvSpPr>
          <p:nvPr userDrawn="1"/>
        </p:nvSpPr>
        <p:spPr>
          <a:xfrm>
            <a:off x="5144039" y="2335323"/>
            <a:ext cx="2611400" cy="5529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AAA550-EFAE-9D34-39FC-2EBEACD2A338}"/>
              </a:ext>
            </a:extLst>
          </p:cNvPr>
          <p:cNvSpPr>
            <a:spLocks/>
          </p:cNvSpPr>
          <p:nvPr userDrawn="1"/>
        </p:nvSpPr>
        <p:spPr>
          <a:xfrm>
            <a:off x="8716555" y="2335323"/>
            <a:ext cx="2611400" cy="5529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2" name="Titre 18">
            <a:extLst>
              <a:ext uri="{FF2B5EF4-FFF2-40B4-BE49-F238E27FC236}">
                <a16:creationId xmlns:a16="http://schemas.microsoft.com/office/drawing/2014/main" id="{21116241-2A1A-A6F5-9977-C59005E7ED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022" y="967397"/>
            <a:ext cx="2237266" cy="573573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Notre</a:t>
            </a:r>
            <a:br>
              <a:rPr lang="fr-FR" dirty="0"/>
            </a:br>
            <a:r>
              <a:rPr lang="fr-FR" dirty="0"/>
              <a:t>équipe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410A2056-04C1-39F8-22CB-55642BDD9B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8491" y="5181777"/>
            <a:ext cx="2577014" cy="430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Nom Prénom</a:t>
            </a:r>
            <a:br>
              <a:rPr lang="fr-FR" dirty="0"/>
            </a:br>
            <a:r>
              <a:rPr lang="fr-FR" dirty="0"/>
              <a:t>Poste</a:t>
            </a:r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B48275CE-ED93-2659-EC8B-3857D572E6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68583" y="5181777"/>
            <a:ext cx="2577014" cy="430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Nom Prénom</a:t>
            </a:r>
            <a:br>
              <a:rPr lang="fr-FR" dirty="0"/>
            </a:br>
            <a:r>
              <a:rPr lang="fr-FR" dirty="0"/>
              <a:t>Poste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25B4AEDD-950D-4F79-978C-57F36B834C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68583" y="2396379"/>
            <a:ext cx="2577014" cy="430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Nom Prénom</a:t>
            </a:r>
            <a:br>
              <a:rPr lang="fr-FR" dirty="0"/>
            </a:br>
            <a:r>
              <a:rPr lang="fr-FR" dirty="0"/>
              <a:t>Poste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45D31220-CA2F-37F9-BC5D-D6D4497ADE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0942" y="5181777"/>
            <a:ext cx="2577014" cy="430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Nom Prénom</a:t>
            </a:r>
            <a:br>
              <a:rPr lang="fr-FR" dirty="0"/>
            </a:br>
            <a:r>
              <a:rPr lang="fr-FR" dirty="0"/>
              <a:t>Poste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FA65DB9E-4A3D-AD0E-D316-75AA5F4387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50942" y="2396379"/>
            <a:ext cx="2577014" cy="4308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Nom Prénom</a:t>
            </a:r>
            <a:br>
              <a:rPr lang="fr-FR" dirty="0"/>
            </a:br>
            <a:r>
              <a:rPr lang="fr-FR" dirty="0"/>
              <a:t>Poste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D8C991-1FED-901A-347A-A2BABF23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78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rodu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A38A4C8-2BFB-0AC3-750F-C68480537D27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809105" y="228600"/>
            <a:ext cx="5220393" cy="29364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5D63008-B192-35F0-2BF5-87801D9735B4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6212378" y="228600"/>
            <a:ext cx="5220393" cy="29364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5E1BEAC-FF65-BBA8-D7B5-0AEFEADBC1BC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09105" y="3372802"/>
            <a:ext cx="5220393" cy="29364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8C8320-B9FB-29B0-3993-75B13FE61238}"/>
              </a:ext>
            </a:extLst>
          </p:cNvPr>
          <p:cNvSpPr>
            <a:spLocks noGrp="1" noChangeAspect="1"/>
          </p:cNvSpPr>
          <p:nvPr>
            <p:ph type="pic" idx="16" hasCustomPrompt="1"/>
          </p:nvPr>
        </p:nvSpPr>
        <p:spPr>
          <a:xfrm>
            <a:off x="6212378" y="3372802"/>
            <a:ext cx="5220393" cy="29364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A8604ED4-905C-EA62-099A-C297CDFB74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2" name="Titre 18">
            <a:extLst>
              <a:ext uri="{FF2B5EF4-FFF2-40B4-BE49-F238E27FC236}">
                <a16:creationId xmlns:a16="http://schemas.microsoft.com/office/drawing/2014/main" id="{2D84F47F-9A86-B147-59C1-D9A14A620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6003" y="2855427"/>
            <a:ext cx="4139994" cy="573573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Nos produits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6BD3B7B-4530-6989-DFC0-25CCE8800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9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19AA62-12BA-F685-CCF1-867A7A3E3A64}"/>
              </a:ext>
            </a:extLst>
          </p:cNvPr>
          <p:cNvSpPr>
            <a:spLocks/>
          </p:cNvSpPr>
          <p:nvPr/>
        </p:nvSpPr>
        <p:spPr>
          <a:xfrm>
            <a:off x="479843" y="3171187"/>
            <a:ext cx="3684166" cy="28060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26EE6-44F4-AFAE-7EF9-8EB3BAB6E983}"/>
              </a:ext>
            </a:extLst>
          </p:cNvPr>
          <p:cNvSpPr>
            <a:spLocks/>
          </p:cNvSpPr>
          <p:nvPr/>
        </p:nvSpPr>
        <p:spPr>
          <a:xfrm>
            <a:off x="4179342" y="365125"/>
            <a:ext cx="3699498" cy="28060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A28E3-8492-7492-439C-A0B8F039B730}"/>
              </a:ext>
            </a:extLst>
          </p:cNvPr>
          <p:cNvSpPr>
            <a:spLocks/>
          </p:cNvSpPr>
          <p:nvPr userDrawn="1"/>
        </p:nvSpPr>
        <p:spPr>
          <a:xfrm>
            <a:off x="7878838" y="3171187"/>
            <a:ext cx="3684166" cy="28060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cxnSp>
        <p:nvCxnSpPr>
          <p:cNvPr id="25" name="Straight Connector 49">
            <a:extLst>
              <a:ext uri="{FF2B5EF4-FFF2-40B4-BE49-F238E27FC236}">
                <a16:creationId xmlns:a16="http://schemas.microsoft.com/office/drawing/2014/main" id="{97E7373E-6B8E-4BAB-AEB4-BDDC5FD647D4}"/>
              </a:ext>
            </a:extLst>
          </p:cNvPr>
          <p:cNvCxnSpPr>
            <a:cxnSpLocks/>
          </p:cNvCxnSpPr>
          <p:nvPr/>
        </p:nvCxnSpPr>
        <p:spPr>
          <a:xfrm>
            <a:off x="4716659" y="5638191"/>
            <a:ext cx="28094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52">
            <a:extLst>
              <a:ext uri="{FF2B5EF4-FFF2-40B4-BE49-F238E27FC236}">
                <a16:creationId xmlns:a16="http://schemas.microsoft.com/office/drawing/2014/main" id="{2FF2657A-BE2F-8C76-0F3B-365D44017EC2}"/>
              </a:ext>
            </a:extLst>
          </p:cNvPr>
          <p:cNvCxnSpPr>
            <a:cxnSpLocks/>
          </p:cNvCxnSpPr>
          <p:nvPr/>
        </p:nvCxnSpPr>
        <p:spPr>
          <a:xfrm>
            <a:off x="917185" y="5638191"/>
            <a:ext cx="28094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54">
            <a:extLst>
              <a:ext uri="{FF2B5EF4-FFF2-40B4-BE49-F238E27FC236}">
                <a16:creationId xmlns:a16="http://schemas.microsoft.com/office/drawing/2014/main" id="{54D97238-FE53-55BE-1F08-1687742B45BB}"/>
              </a:ext>
            </a:extLst>
          </p:cNvPr>
          <p:cNvCxnSpPr>
            <a:cxnSpLocks/>
          </p:cNvCxnSpPr>
          <p:nvPr/>
        </p:nvCxnSpPr>
        <p:spPr>
          <a:xfrm>
            <a:off x="8316180" y="5638191"/>
            <a:ext cx="28094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57">
            <a:extLst>
              <a:ext uri="{FF2B5EF4-FFF2-40B4-BE49-F238E27FC236}">
                <a16:creationId xmlns:a16="http://schemas.microsoft.com/office/drawing/2014/main" id="{71A0DD5F-3FF8-2931-AEE5-06E813D4266D}"/>
              </a:ext>
            </a:extLst>
          </p:cNvPr>
          <p:cNvCxnSpPr>
            <a:cxnSpLocks/>
          </p:cNvCxnSpPr>
          <p:nvPr/>
        </p:nvCxnSpPr>
        <p:spPr>
          <a:xfrm>
            <a:off x="4624350" y="2774677"/>
            <a:ext cx="28094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58">
            <a:extLst>
              <a:ext uri="{FF2B5EF4-FFF2-40B4-BE49-F238E27FC236}">
                <a16:creationId xmlns:a16="http://schemas.microsoft.com/office/drawing/2014/main" id="{4B8D4BFC-D69E-1175-C397-A50912F5A260}"/>
              </a:ext>
            </a:extLst>
          </p:cNvPr>
          <p:cNvCxnSpPr>
            <a:cxnSpLocks/>
          </p:cNvCxnSpPr>
          <p:nvPr/>
        </p:nvCxnSpPr>
        <p:spPr>
          <a:xfrm>
            <a:off x="8316180" y="2774677"/>
            <a:ext cx="280948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que 3">
            <a:extLst>
              <a:ext uri="{FF2B5EF4-FFF2-40B4-BE49-F238E27FC236}">
                <a16:creationId xmlns:a16="http://schemas.microsoft.com/office/drawing/2014/main" id="{C76D0E54-25B5-C157-8370-832C543DF5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F9AD96E-76D3-6853-FF96-D45B553636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2726" y="4214552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1CD2821B-6257-0A22-100D-E10799015D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03279" y="1273868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7111DE67-143F-DC53-AC32-12446D914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975" y="4214552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1F9F93B9-C222-F743-7C0D-05E7EF189A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3279" y="4214552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7D1328E1-046C-4E05-C82B-2B6122A77A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2726" y="1273868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CF0DF9A6-8B69-D651-EEB9-7A3CAF51CF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6371" y="386809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3BC4C5AE-38A8-8E05-6BEE-AADDEA1DAEB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03279" y="386809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B85A967F-E100-7298-A0F9-52DECE8AD4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02726" y="931685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3" name="Espace réservé du texte 15">
            <a:extLst>
              <a:ext uri="{FF2B5EF4-FFF2-40B4-BE49-F238E27FC236}">
                <a16:creationId xmlns:a16="http://schemas.microsoft.com/office/drawing/2014/main" id="{7B1C4BFC-5AD5-301E-E689-BCF35334D9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80445" y="386809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4" name="Espace réservé du texte 15">
            <a:extLst>
              <a:ext uri="{FF2B5EF4-FFF2-40B4-BE49-F238E27FC236}">
                <a16:creationId xmlns:a16="http://schemas.microsoft.com/office/drawing/2014/main" id="{25AC65C7-86C7-1514-ABB8-AA53A38AC2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03279" y="951084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7" name="Titre 18">
            <a:extLst>
              <a:ext uri="{FF2B5EF4-FFF2-40B4-BE49-F238E27FC236}">
                <a16:creationId xmlns:a16="http://schemas.microsoft.com/office/drawing/2014/main" id="{4B5585D9-3CD8-C86E-50A9-3288A443F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11" y="626570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Notre</a:t>
            </a:r>
            <a:br>
              <a:rPr lang="fr-FR" dirty="0"/>
            </a:br>
            <a:r>
              <a:rPr lang="fr-FR" dirty="0"/>
              <a:t>solution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B5C4111-375E-2FB1-BE5D-134B400B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7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CFF890-8DCF-B3AA-1949-3D2B550A8BBE}"/>
              </a:ext>
            </a:extLst>
          </p:cNvPr>
          <p:cNvSpPr/>
          <p:nvPr/>
        </p:nvSpPr>
        <p:spPr>
          <a:xfrm>
            <a:off x="479844" y="2411428"/>
            <a:ext cx="11712155" cy="3174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F4EE8063-E386-ADB3-B96E-AEFAD0D7FB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975" y="4065755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54D930C8-CB93-8DE7-00FC-AA606EC58B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6371" y="3719297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047BB034-F6B1-DCDD-39F8-86EBBFC2E9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0FA18C-E6C9-AD61-3665-45D914EC93F4}"/>
              </a:ext>
            </a:extLst>
          </p:cNvPr>
          <p:cNvSpPr/>
          <p:nvPr/>
        </p:nvSpPr>
        <p:spPr>
          <a:xfrm>
            <a:off x="768457" y="2787500"/>
            <a:ext cx="11423543" cy="542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A5F01DC6-3583-3D93-A1CC-D4E68607DB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1457" y="4065755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42AF38CE-535F-6732-B601-0449076F30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0853" y="3719297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79B5CD2B-85B1-3E0E-017F-E955D878A3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45939" y="4065755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06AAEDF4-5ECF-7AA7-593E-21D3812312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35335" y="3719297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A35B06AD-586C-6197-6166-0FC3D2A06D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6371" y="2936419"/>
            <a:ext cx="705955" cy="195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00/00/00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F722C79E-6422-0EE9-32F4-76C7B5B4E7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20853" y="2936419"/>
            <a:ext cx="705955" cy="195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00/00/00</a:t>
            </a:r>
          </a:p>
        </p:txBody>
      </p: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7BF620DD-1B05-53BF-0CE3-544EDC9CAF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45939" y="2936419"/>
            <a:ext cx="705955" cy="195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00/00/00</a:t>
            </a:r>
          </a:p>
        </p:txBody>
      </p:sp>
      <p:sp>
        <p:nvSpPr>
          <p:cNvPr id="26" name="Titre 18">
            <a:extLst>
              <a:ext uri="{FF2B5EF4-FFF2-40B4-BE49-F238E27FC236}">
                <a16:creationId xmlns:a16="http://schemas.microsoft.com/office/drawing/2014/main" id="{37D80986-D6EE-2862-D732-DC00F39CE8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11" y="626570"/>
            <a:ext cx="2237266" cy="5735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Time</a:t>
            </a:r>
            <a:br>
              <a:rPr lang="fr-FR" dirty="0"/>
            </a:br>
            <a:r>
              <a:rPr lang="fr-FR" dirty="0"/>
              <a:t>line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0158E5-D891-BABC-1217-9730765A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5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B10E0A56-3E69-A26B-E516-9ED4BCBAE4F6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8204662" y="0"/>
            <a:ext cx="3987340" cy="6858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Cliquer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B1E7F78-E9E6-7B89-CA26-251AEACBF2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BB12230-26E1-F760-B8BD-DDF4D30C0B17}"/>
              </a:ext>
            </a:extLst>
          </p:cNvPr>
          <p:cNvSpPr/>
          <p:nvPr userDrawn="1"/>
        </p:nvSpPr>
        <p:spPr>
          <a:xfrm>
            <a:off x="0" y="2411428"/>
            <a:ext cx="11712155" cy="3174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90158711-6374-479F-CBBD-2423ECE7BC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131" y="4065755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CB6CE193-DAC5-F0F0-C8B4-34886A81D2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527" y="3719297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DFCD0E-72BE-89B3-B060-9791C5BE933D}"/>
              </a:ext>
            </a:extLst>
          </p:cNvPr>
          <p:cNvSpPr/>
          <p:nvPr userDrawn="1"/>
        </p:nvSpPr>
        <p:spPr>
          <a:xfrm>
            <a:off x="-13855" y="2787500"/>
            <a:ext cx="11423543" cy="542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F12A4A0B-A43E-2FF4-E8EC-8D67AE8FE4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51613" y="4065755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7" name="Espace réservé du texte 15">
            <a:extLst>
              <a:ext uri="{FF2B5EF4-FFF2-40B4-BE49-F238E27FC236}">
                <a16:creationId xmlns:a16="http://schemas.microsoft.com/office/drawing/2014/main" id="{871567C7-7BF6-6298-E844-A4C0EF4394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1009" y="3719297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12CB0D37-441E-C1C6-A41F-4545D3DBE5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66095" y="4065755"/>
            <a:ext cx="2631109" cy="947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9" name="Espace réservé du texte 15">
            <a:extLst>
              <a:ext uri="{FF2B5EF4-FFF2-40B4-BE49-F238E27FC236}">
                <a16:creationId xmlns:a16="http://schemas.microsoft.com/office/drawing/2014/main" id="{7D493997-A65C-F085-59AF-E6573370E4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55491" y="3719297"/>
            <a:ext cx="2631109" cy="249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0" name="Espace réservé du texte 15">
            <a:extLst>
              <a:ext uri="{FF2B5EF4-FFF2-40B4-BE49-F238E27FC236}">
                <a16:creationId xmlns:a16="http://schemas.microsoft.com/office/drawing/2014/main" id="{DB8AAD31-9692-5DA5-97C0-55D0684D5D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527" y="2936419"/>
            <a:ext cx="705955" cy="195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00/00/00</a:t>
            </a:r>
          </a:p>
        </p:txBody>
      </p:sp>
      <p:sp>
        <p:nvSpPr>
          <p:cNvPr id="31" name="Espace réservé du texte 15">
            <a:extLst>
              <a:ext uri="{FF2B5EF4-FFF2-40B4-BE49-F238E27FC236}">
                <a16:creationId xmlns:a16="http://schemas.microsoft.com/office/drawing/2014/main" id="{86C58975-8691-80D5-CC52-61A9C05526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41009" y="2936419"/>
            <a:ext cx="705955" cy="195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00/00/00</a:t>
            </a:r>
          </a:p>
        </p:txBody>
      </p:sp>
      <p:sp>
        <p:nvSpPr>
          <p:cNvPr id="32" name="Espace réservé du texte 15">
            <a:extLst>
              <a:ext uri="{FF2B5EF4-FFF2-40B4-BE49-F238E27FC236}">
                <a16:creationId xmlns:a16="http://schemas.microsoft.com/office/drawing/2014/main" id="{B39A8F4A-DE63-06C1-C7BE-45CF85D591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6095" y="2936419"/>
            <a:ext cx="705955" cy="195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fr-FR" dirty="0"/>
              <a:t>00/00/00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40257E8-EDDA-ADF1-0B10-ED871943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2224" y="6475831"/>
            <a:ext cx="2713898" cy="23356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9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93C4ACFD-6597-4769-F7F7-0B51C0F833A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432771" y="6340807"/>
            <a:ext cx="512614" cy="4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6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2" r:id="rId3"/>
    <p:sldLayoutId id="2147483663" r:id="rId4"/>
    <p:sldLayoutId id="2147483664" r:id="rId5"/>
    <p:sldLayoutId id="2147483650" r:id="rId6"/>
    <p:sldLayoutId id="2147483651" r:id="rId7"/>
    <p:sldLayoutId id="2147483652" r:id="rId8"/>
    <p:sldLayoutId id="2147483653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8" r:id="rId15"/>
    <p:sldLayoutId id="2147483667" r:id="rId16"/>
    <p:sldLayoutId id="2147483670" r:id="rId17"/>
    <p:sldLayoutId id="2147483671" r:id="rId18"/>
    <p:sldLayoutId id="2147483672" r:id="rId19"/>
    <p:sldLayoutId id="2147483665" r:id="rId20"/>
    <p:sldLayoutId id="2147483669" r:id="rId21"/>
    <p:sldLayoutId id="2147483673" r:id="rId22"/>
    <p:sldLayoutId id="2147483674" r:id="rId23"/>
    <p:sldLayoutId id="2147483675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0.png"/><Relationship Id="rId7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svg"/><Relationship Id="rId10" Type="http://schemas.openxmlformats.org/officeDocument/2006/relationships/image" Target="../media/image65.jpeg"/><Relationship Id="rId4" Type="http://schemas.openxmlformats.org/officeDocument/2006/relationships/image" Target="../media/image4.sv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2AB67A-39F4-2F79-DD32-17F78EF18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Réseau Semi-conducteur 11/06/26</a:t>
            </a:r>
          </a:p>
        </p:txBody>
      </p:sp>
    </p:spTree>
    <p:extLst>
      <p:ext uri="{BB962C8B-B14F-4D97-AF65-F5344CB8AC3E}">
        <p14:creationId xmlns:p14="http://schemas.microsoft.com/office/powerpoint/2010/main" val="3224783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ZoneTexte 1048">
            <a:extLst>
              <a:ext uri="{FF2B5EF4-FFF2-40B4-BE49-F238E27FC236}">
                <a16:creationId xmlns:a16="http://schemas.microsoft.com/office/drawing/2014/main" id="{0EB68753-C3AE-D7DD-65B6-D9CBD40790E3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pic>
        <p:nvPicPr>
          <p:cNvPr id="50" name="Picture 2" descr="6.: A sketch of the Frenkel pair creation mechanism. | Download Scientific  Diagram">
            <a:extLst>
              <a:ext uri="{FF2B5EF4-FFF2-40B4-BE49-F238E27FC236}">
                <a16:creationId xmlns:a16="http://schemas.microsoft.com/office/drawing/2014/main" id="{3BBF5C97-87A4-4759-A1D0-7908CF7A2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20" y="3639976"/>
            <a:ext cx="3232602" cy="28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FBC4E0-53F1-4B0B-A995-52BE2E08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10</a:t>
            </a:fld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6644E41-FB52-4699-A9D0-96DA7D7A472D}"/>
              </a:ext>
            </a:extLst>
          </p:cNvPr>
          <p:cNvCxnSpPr>
            <a:cxnSpLocks/>
            <a:stCxn id="5" idx="0"/>
            <a:endCxn id="2" idx="2"/>
          </p:cNvCxnSpPr>
          <p:nvPr/>
        </p:nvCxnSpPr>
        <p:spPr>
          <a:xfrm flipV="1">
            <a:off x="1932343" y="2618693"/>
            <a:ext cx="364945" cy="4257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C2CADA4-BB40-4507-B250-24CED3D76F30}"/>
              </a:ext>
            </a:extLst>
          </p:cNvPr>
          <p:cNvCxnSpPr>
            <a:cxnSpLocks/>
            <a:stCxn id="5" idx="2"/>
            <a:endCxn id="3" idx="0"/>
          </p:cNvCxnSpPr>
          <p:nvPr/>
        </p:nvCxnSpPr>
        <p:spPr>
          <a:xfrm>
            <a:off x="1932343" y="3813516"/>
            <a:ext cx="364945" cy="4307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160DF42-D555-4A32-A2E1-449F55602601}"/>
              </a:ext>
            </a:extLst>
          </p:cNvPr>
          <p:cNvSpPr/>
          <p:nvPr/>
        </p:nvSpPr>
        <p:spPr>
          <a:xfrm>
            <a:off x="275251" y="3044483"/>
            <a:ext cx="3314184" cy="769033"/>
          </a:xfrm>
          <a:prstGeom prst="roundRect">
            <a:avLst/>
          </a:prstGeom>
          <a:gradFill>
            <a:gsLst>
              <a:gs pos="0">
                <a:srgbClr val="92D050">
                  <a:alpha val="78000"/>
                </a:srgbClr>
              </a:gs>
              <a:gs pos="100000">
                <a:srgbClr val="00B050">
                  <a:alpha val="76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rgbClr val="72AF2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Diamond</a:t>
            </a:r>
          </a:p>
          <a:p>
            <a:pPr algn="ctr"/>
            <a:r>
              <a:rPr lang="fr-FR" sz="1600" b="1" dirty="0"/>
              <a:t>Semi-</a:t>
            </a:r>
            <a:r>
              <a:rPr lang="fr-FR" sz="1600" b="1" dirty="0" err="1"/>
              <a:t>conductor</a:t>
            </a:r>
            <a:r>
              <a:rPr lang="fr-FR" sz="1600" b="1" dirty="0"/>
              <a:t> detector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4B24A-F91E-4D6C-9A4C-A2319F1AC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564" y="335932"/>
            <a:ext cx="4173270" cy="2498708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0F85D38-9060-D34C-1299-26FDA25C57B4}"/>
              </a:ext>
            </a:extLst>
          </p:cNvPr>
          <p:cNvSpPr/>
          <p:nvPr/>
        </p:nvSpPr>
        <p:spPr>
          <a:xfrm>
            <a:off x="640196" y="1849660"/>
            <a:ext cx="3314183" cy="769033"/>
          </a:xfrm>
          <a:prstGeom prst="roundRect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Flux </a:t>
            </a:r>
            <a:r>
              <a:rPr lang="fr-FR" sz="2400" b="1" dirty="0" err="1"/>
              <a:t>response</a:t>
            </a:r>
            <a:endParaRPr lang="fr-FR" sz="1600" b="1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EF7D291-37E7-DFB9-B893-117FD700D0A6}"/>
              </a:ext>
            </a:extLst>
          </p:cNvPr>
          <p:cNvSpPr/>
          <p:nvPr/>
        </p:nvSpPr>
        <p:spPr>
          <a:xfrm>
            <a:off x="640196" y="4244276"/>
            <a:ext cx="3314183" cy="769033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Fluence </a:t>
            </a:r>
            <a:r>
              <a:rPr lang="fr-FR" sz="2400" b="1" dirty="0" err="1"/>
              <a:t>response</a:t>
            </a:r>
            <a:endParaRPr lang="fr-FR" sz="16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B001F2B-D727-075A-3388-767CEE00F319}"/>
              </a:ext>
            </a:extLst>
          </p:cNvPr>
          <p:cNvSpPr/>
          <p:nvPr/>
        </p:nvSpPr>
        <p:spPr>
          <a:xfrm>
            <a:off x="4407933" y="4244275"/>
            <a:ext cx="3314183" cy="769033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Damaging</a:t>
            </a:r>
            <a:r>
              <a:rPr lang="fr-FR" sz="2400" b="1" dirty="0"/>
              <a:t> ?</a:t>
            </a:r>
            <a:endParaRPr lang="fr-FR" sz="16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A041B69-EBAC-78BB-330E-79D32ABD8885}"/>
              </a:ext>
            </a:extLst>
          </p:cNvPr>
          <p:cNvSpPr/>
          <p:nvPr/>
        </p:nvSpPr>
        <p:spPr>
          <a:xfrm>
            <a:off x="4438908" y="1849660"/>
            <a:ext cx="3314183" cy="769033"/>
          </a:xfrm>
          <a:prstGeom prst="roundRect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Loss of </a:t>
            </a:r>
            <a:r>
              <a:rPr lang="fr-FR" sz="2400" b="1" dirty="0" err="1"/>
              <a:t>linearity</a:t>
            </a:r>
            <a:r>
              <a:rPr lang="fr-FR" sz="2400" b="1" dirty="0"/>
              <a:t> ?</a:t>
            </a:r>
            <a:endParaRPr lang="fr-FR" sz="1600" b="1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3DD1617-6DF9-0278-63A8-B5C19F3F8E57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 flipV="1">
            <a:off x="3954379" y="4628792"/>
            <a:ext cx="453554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9050857-3B02-6C51-488B-645BB877EADB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>
            <a:off x="3954379" y="2234177"/>
            <a:ext cx="4845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EEC608A-9EA2-448F-E534-189665F5F032}"/>
              </a:ext>
            </a:extLst>
          </p:cNvPr>
          <p:cNvSpPr txBox="1"/>
          <p:nvPr/>
        </p:nvSpPr>
        <p:spPr>
          <a:xfrm>
            <a:off x="1562229" y="148650"/>
            <a:ext cx="6557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Flux relate to the speed of </a:t>
            </a:r>
            <a:r>
              <a:rPr lang="fr-FR" sz="2400" dirty="0" err="1"/>
              <a:t>delivery</a:t>
            </a:r>
            <a:endParaRPr lang="fr-FR" sz="2400" dirty="0"/>
          </a:p>
        </p:txBody>
      </p:sp>
      <p:pic>
        <p:nvPicPr>
          <p:cNvPr id="20" name="Picture 2" descr="Gary | Wiki Bob L'éponge | Fandom">
            <a:extLst>
              <a:ext uri="{FF2B5EF4-FFF2-40B4-BE49-F238E27FC236}">
                <a16:creationId xmlns:a16="http://schemas.microsoft.com/office/drawing/2014/main" id="{8E3504BC-084F-63E0-7FC6-9893651A9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77" y="797753"/>
            <a:ext cx="864082" cy="76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7935C209-C44D-4147-0FE3-D96CAFCE1C91}"/>
              </a:ext>
            </a:extLst>
          </p:cNvPr>
          <p:cNvSpPr/>
          <p:nvPr/>
        </p:nvSpPr>
        <p:spPr>
          <a:xfrm>
            <a:off x="3235824" y="929623"/>
            <a:ext cx="1019369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DAC20DA-3087-3E5D-4D7C-075156BD73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4506398" y="695678"/>
            <a:ext cx="2002820" cy="931223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FDA146F9-F98A-C135-6A0F-54F34CBC6962}"/>
              </a:ext>
            </a:extLst>
          </p:cNvPr>
          <p:cNvSpPr txBox="1"/>
          <p:nvPr/>
        </p:nvSpPr>
        <p:spPr>
          <a:xfrm>
            <a:off x="1562229" y="5090902"/>
            <a:ext cx="6666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Fluence relate to the </a:t>
            </a:r>
            <a:r>
              <a:rPr lang="fr-FR" sz="2400" dirty="0" err="1"/>
              <a:t>history</a:t>
            </a:r>
            <a:r>
              <a:rPr lang="fr-FR" sz="2400" dirty="0"/>
              <a:t> of the </a:t>
            </a:r>
            <a:r>
              <a:rPr lang="fr-FR" sz="2400" dirty="0" err="1"/>
              <a:t>device</a:t>
            </a:r>
            <a:endParaRPr lang="fr-FR" sz="2400" dirty="0"/>
          </a:p>
        </p:txBody>
      </p:sp>
      <p:pic>
        <p:nvPicPr>
          <p:cNvPr id="47" name="Picture 8" descr="Bébé PNG pour téléchargement gratuit">
            <a:extLst>
              <a:ext uri="{FF2B5EF4-FFF2-40B4-BE49-F238E27FC236}">
                <a16:creationId xmlns:a16="http://schemas.microsoft.com/office/drawing/2014/main" id="{F584875A-06CB-82CC-7E43-8B4DD955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688" y="5630160"/>
            <a:ext cx="957094" cy="110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115A067A-A206-2DDE-01DB-39B3D32B19BB}"/>
              </a:ext>
            </a:extLst>
          </p:cNvPr>
          <p:cNvSpPr/>
          <p:nvPr/>
        </p:nvSpPr>
        <p:spPr>
          <a:xfrm>
            <a:off x="3235824" y="5919496"/>
            <a:ext cx="1019369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8ABB4FAC-9716-4B85-00D3-26DBD26EDB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4770697" y="5552567"/>
            <a:ext cx="957094" cy="127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8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4" grpId="0" animBg="1"/>
      <p:bldP spid="19" grpId="0"/>
      <p:bldP spid="21" grpId="0" animBg="1"/>
      <p:bldP spid="46" grpId="0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CC733A2-E31F-CF21-11F9-6DDC37E51837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5C5CD4-A42F-7642-0266-DD0E23A9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1" y="415663"/>
            <a:ext cx="6916828" cy="573573"/>
          </a:xfrm>
        </p:spPr>
        <p:txBody>
          <a:bodyPr/>
          <a:lstStyle/>
          <a:p>
            <a:r>
              <a:rPr lang="en-US" noProof="0" dirty="0"/>
              <a:t>Solid State ionizing Chamber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C6510AE-8468-57DD-BD40-7B6C4A1B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noProof="0" smtClean="0"/>
              <a:pPr/>
              <a:t>11</a:t>
            </a:fld>
            <a:endParaRPr lang="en-US" noProof="0" dirty="0"/>
          </a:p>
        </p:txBody>
      </p:sp>
      <p:cxnSp>
        <p:nvCxnSpPr>
          <p:cNvPr id="53" name="Connecteur : en angle 52">
            <a:extLst>
              <a:ext uri="{FF2B5EF4-FFF2-40B4-BE49-F238E27FC236}">
                <a16:creationId xmlns:a16="http://schemas.microsoft.com/office/drawing/2014/main" id="{9B0088F7-7DB2-3A88-3657-A89A5EB82642}"/>
              </a:ext>
            </a:extLst>
          </p:cNvPr>
          <p:cNvCxnSpPr>
            <a:cxnSpLocks/>
            <a:stCxn id="56" idx="0"/>
            <a:endCxn id="61" idx="0"/>
          </p:cNvCxnSpPr>
          <p:nvPr/>
        </p:nvCxnSpPr>
        <p:spPr>
          <a:xfrm rot="16200000" flipH="1">
            <a:off x="4407745" y="2536769"/>
            <a:ext cx="1584380" cy="1084420"/>
          </a:xfrm>
          <a:prstGeom prst="bentConnector3">
            <a:avLst>
              <a:gd name="adj1" fmla="val -1442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91647B30-8614-A73B-2C47-40D55100E838}"/>
              </a:ext>
            </a:extLst>
          </p:cNvPr>
          <p:cNvCxnSpPr>
            <a:cxnSpLocks/>
            <a:stCxn id="55" idx="2"/>
            <a:endCxn id="61" idx="4"/>
          </p:cNvCxnSpPr>
          <p:nvPr/>
        </p:nvCxnSpPr>
        <p:spPr>
          <a:xfrm rot="5400000" flipH="1" flipV="1">
            <a:off x="4757482" y="4479117"/>
            <a:ext cx="884904" cy="1084421"/>
          </a:xfrm>
          <a:prstGeom prst="bentConnector3">
            <a:avLst>
              <a:gd name="adj1" fmla="val -2583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F0E6E9A-ABA4-F3CD-C1E6-95D8A1B64C5C}"/>
              </a:ext>
            </a:extLst>
          </p:cNvPr>
          <p:cNvSpPr/>
          <p:nvPr/>
        </p:nvSpPr>
        <p:spPr>
          <a:xfrm>
            <a:off x="4628939" y="5391049"/>
            <a:ext cx="57569" cy="72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DEBE47-F8B6-4C02-9771-1ED62415D5D3}"/>
              </a:ext>
            </a:extLst>
          </p:cNvPr>
          <p:cNvSpPr/>
          <p:nvPr/>
        </p:nvSpPr>
        <p:spPr>
          <a:xfrm>
            <a:off x="4628940" y="2286789"/>
            <a:ext cx="57569" cy="72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09CBC61-9067-E120-F573-763B61BACA3E}"/>
              </a:ext>
            </a:extLst>
          </p:cNvPr>
          <p:cNvSpPr/>
          <p:nvPr/>
        </p:nvSpPr>
        <p:spPr>
          <a:xfrm>
            <a:off x="542923" y="5385512"/>
            <a:ext cx="4410075" cy="8096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564A381-C284-A35B-C2FB-AEE24FC20E36}"/>
              </a:ext>
            </a:extLst>
          </p:cNvPr>
          <p:cNvSpPr/>
          <p:nvPr/>
        </p:nvSpPr>
        <p:spPr>
          <a:xfrm>
            <a:off x="542924" y="2278558"/>
            <a:ext cx="4410075" cy="8096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CE2FC90-2A1E-4520-2F89-0E63CEDF431C}"/>
              </a:ext>
            </a:extLst>
          </p:cNvPr>
          <p:cNvSpPr/>
          <p:nvPr/>
        </p:nvSpPr>
        <p:spPr>
          <a:xfrm>
            <a:off x="371475" y="2359520"/>
            <a:ext cx="4752975" cy="30232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B0EF5F0-D66E-6EA2-55A5-3117DF09F47B}"/>
              </a:ext>
            </a:extLst>
          </p:cNvPr>
          <p:cNvSpPr txBox="1"/>
          <p:nvPr/>
        </p:nvSpPr>
        <p:spPr>
          <a:xfrm>
            <a:off x="371473" y="2349206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</a:rPr>
              <a:t>Diamond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0456179-4EAD-F1C4-137C-3B25AED5F87F}"/>
              </a:ext>
            </a:extLst>
          </p:cNvPr>
          <p:cNvSpPr/>
          <p:nvPr/>
        </p:nvSpPr>
        <p:spPr>
          <a:xfrm>
            <a:off x="5388291" y="3871169"/>
            <a:ext cx="707707" cy="70770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noProof="0" dirty="0"/>
              <a:t>+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5F7D64ED-48CA-4D84-884B-CBDB20B2AC3D}"/>
              </a:ext>
            </a:extLst>
          </p:cNvPr>
          <p:cNvSpPr txBox="1"/>
          <p:nvPr/>
        </p:nvSpPr>
        <p:spPr>
          <a:xfrm>
            <a:off x="5450644" y="3840837"/>
            <a:ext cx="557233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83F7A4AD-23C5-CA99-9779-8EA30B6DFCE6}"/>
              </a:ext>
            </a:extLst>
          </p:cNvPr>
          <p:cNvSpPr txBox="1"/>
          <p:nvPr/>
        </p:nvSpPr>
        <p:spPr>
          <a:xfrm>
            <a:off x="5450644" y="4154702"/>
            <a:ext cx="557233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accent1"/>
                </a:solidFill>
              </a:rPr>
              <a:t>-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943752D0-D3AC-AD18-808E-D1418B1FEF1F}"/>
              </a:ext>
            </a:extLst>
          </p:cNvPr>
          <p:cNvCxnSpPr>
            <a:cxnSpLocks/>
          </p:cNvCxnSpPr>
          <p:nvPr/>
        </p:nvCxnSpPr>
        <p:spPr>
          <a:xfrm>
            <a:off x="4489409" y="2499233"/>
            <a:ext cx="0" cy="2743872"/>
          </a:xfrm>
          <a:prstGeom prst="straightConnector1">
            <a:avLst/>
          </a:prstGeom>
          <a:ln w="57150">
            <a:solidFill>
              <a:srgbClr val="F26B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CBD2381D-7B96-F615-BD50-A08BB1C65E11}"/>
                  </a:ext>
                </a:extLst>
              </p:cNvPr>
              <p:cNvSpPr txBox="1"/>
              <p:nvPr/>
            </p:nvSpPr>
            <p:spPr>
              <a:xfrm>
                <a:off x="4058200" y="3577404"/>
                <a:ext cx="336631" cy="483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noProof="0" smtClean="0">
                              <a:solidFill>
                                <a:srgbClr val="F26B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0" smtClean="0">
                              <a:solidFill>
                                <a:srgbClr val="F26B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en-US" sz="2800" b="1" noProof="0" dirty="0">
                  <a:solidFill>
                    <a:srgbClr val="F26B00"/>
                  </a:solidFill>
                </a:endParaRPr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CBD2381D-7B96-F615-BD50-A08BB1C65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200" y="3577404"/>
                <a:ext cx="336631" cy="4831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Image 65">
            <a:extLst>
              <a:ext uri="{FF2B5EF4-FFF2-40B4-BE49-F238E27FC236}">
                <a16:creationId xmlns:a16="http://schemas.microsoft.com/office/drawing/2014/main" id="{E8797FF3-A87A-93DC-30D4-AF582043F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57" y="2529063"/>
            <a:ext cx="152413" cy="60965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7A7939F1-F7F7-5C69-D3AC-00EB4E4E2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461" y="2483671"/>
            <a:ext cx="151747" cy="151747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9730783B-B767-94FA-1E85-60E007C4E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079" y="2737198"/>
            <a:ext cx="151747" cy="151747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04EB4B10-70BB-E529-B66F-43A9A158A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418" y="2985473"/>
            <a:ext cx="151747" cy="151747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CFDBF412-0C27-A26A-CAD7-76C875D5C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623" y="3295278"/>
            <a:ext cx="151747" cy="151747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E8AC94E2-DF94-1388-B6A3-FAA9283D3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418" y="3746345"/>
            <a:ext cx="151747" cy="151747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BDF25ABF-64A1-E213-3ED7-3BBA338B4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46" y="3969388"/>
            <a:ext cx="151747" cy="151747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E9E909AD-6770-7F4D-BF94-524BFF3C3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91" y="4455276"/>
            <a:ext cx="151747" cy="151747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42BFA8B1-36E3-8977-7F68-938602EF8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213" y="4207140"/>
            <a:ext cx="151747" cy="151747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C6925A0C-220A-2FB2-EC7C-FB7092CFD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935" y="4724485"/>
            <a:ext cx="151747" cy="151747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D5EDD52C-1664-07A5-8303-55B456B0A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786" y="4914853"/>
            <a:ext cx="151747" cy="151747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D8F52AF0-1762-FFFB-0442-8CD6CA03F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57" y="5141005"/>
            <a:ext cx="151747" cy="151747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814F5C03-AAEC-0177-88D3-0854E0CC5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106" y="2811960"/>
            <a:ext cx="152413" cy="60965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A9F1288D-8986-9C31-61A6-4EEF9DE7E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007" y="3039811"/>
            <a:ext cx="152413" cy="60965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0350B2E3-1C19-A09B-2764-F4111101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100" y="3329781"/>
            <a:ext cx="152413" cy="60965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CCFA05A8-2591-2D1F-4BFC-0ACAEBB9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638" y="3570342"/>
            <a:ext cx="152413" cy="60965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4B39086A-C2C4-E7FE-C1C6-3390F1B08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011" y="3493207"/>
            <a:ext cx="151747" cy="151747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E18A9B49-75B4-42FA-BC60-71CF9142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690" y="3763497"/>
            <a:ext cx="152413" cy="60965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A5393979-6951-71B2-9221-71109B0B1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338" y="3993203"/>
            <a:ext cx="152413" cy="60965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0CEB3272-11FD-7814-5439-8DC2D148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292" y="4205451"/>
            <a:ext cx="152413" cy="60965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CDC33DE4-B497-1D63-0E26-5F052C573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673" y="4502183"/>
            <a:ext cx="152413" cy="60965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1D50F2EF-189E-D1BC-9257-2F92489E4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659" y="4749592"/>
            <a:ext cx="152413" cy="60965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480B8890-6D0A-622E-2528-9C3EC18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395" y="4976604"/>
            <a:ext cx="152413" cy="60965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FFED295A-EF43-DC6F-9443-1268FBEA5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499" y="5189795"/>
            <a:ext cx="152413" cy="60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 : coins arrondis 90">
                <a:extLst>
                  <a:ext uri="{FF2B5EF4-FFF2-40B4-BE49-F238E27FC236}">
                    <a16:creationId xmlns:a16="http://schemas.microsoft.com/office/drawing/2014/main" id="{C5B60D74-E150-9230-518F-BCAEE1084D33}"/>
                  </a:ext>
                </a:extLst>
              </p:cNvPr>
              <p:cNvSpPr/>
              <p:nvPr/>
            </p:nvSpPr>
            <p:spPr>
              <a:xfrm>
                <a:off x="6368786" y="2440487"/>
                <a:ext cx="5683151" cy="2536117"/>
              </a:xfrm>
              <a:prstGeom prst="roundRect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noProof="0" dirty="0" err="1"/>
                  <a:t>Schokley</a:t>
                </a:r>
                <a:r>
                  <a:rPr lang="en-US" sz="2000" b="1" noProof="0" dirty="0"/>
                  <a:t>-Ramo theorem :</a:t>
                </a:r>
                <a:endParaRPr lang="en-US" sz="11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4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sz="2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acc>
                    </m:oMath>
                  </m:oMathPara>
                </a14:m>
                <a:endParaRPr lang="en-US" sz="2400" noProof="0" dirty="0">
                  <a:solidFill>
                    <a:srgbClr val="7030A0"/>
                  </a:solidFill>
                </a:endParaRPr>
              </a:p>
              <a:p>
                <a:endParaRPr lang="en-US" sz="1200" noProof="0" dirty="0">
                  <a:solidFill>
                    <a:srgbClr val="7030A0"/>
                  </a:solidFill>
                </a:endParaRPr>
              </a:p>
              <a:p>
                <a:endParaRPr lang="en-US" sz="1200" noProof="0" dirty="0">
                  <a:solidFill>
                    <a:srgbClr val="7030A0"/>
                  </a:solidFill>
                </a:endParaRPr>
              </a:p>
              <a:p>
                <a:endParaRPr lang="en-US" sz="1200" noProof="0" dirty="0">
                  <a:solidFill>
                    <a:srgbClr val="7030A0"/>
                  </a:solidFill>
                </a:endParaRPr>
              </a:p>
              <a:p>
                <a:endParaRPr lang="en-US" sz="1200" noProof="0" dirty="0">
                  <a:solidFill>
                    <a:srgbClr val="7030A0"/>
                  </a:solidFill>
                </a:endParaRPr>
              </a:p>
              <a:p>
                <a:endParaRPr lang="en-US" sz="2400" noProof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1" name="Rectangle : coins arrondis 90">
                <a:extLst>
                  <a:ext uri="{FF2B5EF4-FFF2-40B4-BE49-F238E27FC236}">
                    <a16:creationId xmlns:a16="http://schemas.microsoft.com/office/drawing/2014/main" id="{C5B60D74-E150-9230-518F-BCAEE1084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786" y="2440487"/>
                <a:ext cx="5683151" cy="253611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A9DBBB19-BB51-C9E0-2A95-82A8F7EF206A}"/>
              </a:ext>
            </a:extLst>
          </p:cNvPr>
          <p:cNvCxnSpPr/>
          <p:nvPr/>
        </p:nvCxnSpPr>
        <p:spPr>
          <a:xfrm flipV="1">
            <a:off x="4222919" y="1607240"/>
            <a:ext cx="0" cy="67131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A0E23969-1069-CC47-FAA4-31FC9C39E186}"/>
              </a:ext>
            </a:extLst>
          </p:cNvPr>
          <p:cNvSpPr/>
          <p:nvPr/>
        </p:nvSpPr>
        <p:spPr>
          <a:xfrm>
            <a:off x="4009498" y="1260087"/>
            <a:ext cx="2190579" cy="5985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noProof="0" dirty="0"/>
              <a:t>Readout electronic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EEBA6CD-19E5-F767-711A-09D8C6C585DD}"/>
                  </a:ext>
                </a:extLst>
              </p:cNvPr>
              <p:cNvSpPr/>
              <p:nvPr/>
            </p:nvSpPr>
            <p:spPr>
              <a:xfrm>
                <a:off x="6596162" y="3757990"/>
                <a:ext cx="5455775" cy="1085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noProof="0" dirty="0"/>
                  <a:t>Applied to detection</a:t>
                </a:r>
                <a:r>
                  <a:rPr lang="en-US" sz="1600" noProof="0" dirty="0">
                    <a:solidFill>
                      <a:srgbClr val="7030A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h𝑜𝑙𝑒𝑠</m:t>
                          </m:r>
                        </m:sub>
                        <m:sup/>
                        <m:e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(+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⃗"/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0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acc>
                        </m:e>
                      </m:nary>
                      <m:r>
                        <a:rPr lang="en-US" sz="2000" i="1" noProof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𝑙𝑒𝑐𝑡𝑟𝑜𝑛𝑠</m:t>
                          </m:r>
                        </m:sub>
                        <m:sup/>
                        <m:e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⃗"/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0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acc>
                        </m:e>
                      </m:nary>
                    </m:oMath>
                  </m:oMathPara>
                </a14:m>
                <a:endParaRPr lang="en-US" sz="2000" noProof="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EEBA6CD-19E5-F767-711A-09D8C6C58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162" y="3757990"/>
                <a:ext cx="5455775" cy="1085490"/>
              </a:xfrm>
              <a:prstGeom prst="rect">
                <a:avLst/>
              </a:prstGeom>
              <a:blipFill>
                <a:blip r:embed="rId6"/>
                <a:stretch>
                  <a:fillRect l="-559" t="-16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ZoneTexte 94">
            <a:extLst>
              <a:ext uri="{FF2B5EF4-FFF2-40B4-BE49-F238E27FC236}">
                <a16:creationId xmlns:a16="http://schemas.microsoft.com/office/drawing/2014/main" id="{6F3CA1C3-E182-507D-54E3-06D7857EB8D9}"/>
              </a:ext>
            </a:extLst>
          </p:cNvPr>
          <p:cNvSpPr txBox="1"/>
          <p:nvPr/>
        </p:nvSpPr>
        <p:spPr>
          <a:xfrm>
            <a:off x="2766424" y="889613"/>
            <a:ext cx="154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rgbClr val="002060"/>
                </a:solidFill>
              </a:rPr>
              <a:t>Ionizing particle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6872B3D-0A23-3C6C-3766-9CFF9D8F74EA}"/>
              </a:ext>
            </a:extLst>
          </p:cNvPr>
          <p:cNvSpPr/>
          <p:nvPr/>
        </p:nvSpPr>
        <p:spPr>
          <a:xfrm>
            <a:off x="3512004" y="1493793"/>
            <a:ext cx="324882" cy="324882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FBD73-D57A-D7F9-1545-797671B7CDF7}"/>
                  </a:ext>
                </a:extLst>
              </p:cNvPr>
              <p:cNvSpPr/>
              <p:nvPr/>
            </p:nvSpPr>
            <p:spPr>
              <a:xfrm>
                <a:off x="10017957" y="3561695"/>
                <a:ext cx="1896225" cy="311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 noProof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  <m:sup>
                        <m:r>
                          <a:rPr lang="en-US" sz="1400" i="1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1400" noProof="0" dirty="0"/>
                  <a:t> : </a:t>
                </a:r>
                <a:r>
                  <a:rPr lang="en-US" sz="1400" i="1" noProof="0" dirty="0"/>
                  <a:t>weighting field</a:t>
                </a:r>
                <a:endParaRPr lang="en-US" sz="1400" noProof="0" dirty="0"/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FBD73-D57A-D7F9-1545-797671B7CD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7957" y="3561695"/>
                <a:ext cx="1896225" cy="311560"/>
              </a:xfrm>
              <a:prstGeom prst="rect">
                <a:avLst/>
              </a:prstGeom>
              <a:blipFill>
                <a:blip r:embed="rId7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162">
            <a:extLst>
              <a:ext uri="{FF2B5EF4-FFF2-40B4-BE49-F238E27FC236}">
                <a16:creationId xmlns:a16="http://schemas.microsoft.com/office/drawing/2014/main" id="{144035B2-2884-4211-B2DA-07DAB7A8649A}"/>
              </a:ext>
            </a:extLst>
          </p:cNvPr>
          <p:cNvSpPr txBox="1"/>
          <p:nvPr/>
        </p:nvSpPr>
        <p:spPr>
          <a:xfrm>
            <a:off x="784222" y="6477521"/>
            <a:ext cx="439483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00" noProof="0" dirty="0"/>
              <a:t>Ramo, S. (1939). Currents induced by electron motion. </a:t>
            </a:r>
            <a:r>
              <a:rPr lang="en-US" sz="600" i="1" noProof="0" dirty="0"/>
              <a:t>Proceedings of the IRE</a:t>
            </a:r>
            <a:r>
              <a:rPr lang="en-US" sz="600" noProof="0" dirty="0"/>
              <a:t>, </a:t>
            </a:r>
            <a:r>
              <a:rPr lang="en-US" sz="600" i="1" noProof="0" dirty="0"/>
              <a:t>27</a:t>
            </a:r>
            <a:r>
              <a:rPr lang="en-US" sz="600" noProof="0" dirty="0"/>
              <a:t>(9), 584-585.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00" noProof="0" dirty="0"/>
              <a:t>Shockley, W. (1938). Currents to conductors induced by a moving point charge. </a:t>
            </a:r>
            <a:r>
              <a:rPr lang="en-US" sz="600" i="1" noProof="0" dirty="0"/>
              <a:t>Journal of applied physics</a:t>
            </a:r>
            <a:r>
              <a:rPr lang="en-US" sz="600" noProof="0" dirty="0"/>
              <a:t>, </a:t>
            </a:r>
            <a:r>
              <a:rPr lang="en-US" sz="600" i="1" noProof="0" dirty="0"/>
              <a:t>9</a:t>
            </a:r>
            <a:r>
              <a:rPr lang="en-US" sz="600" noProof="0" dirty="0"/>
              <a:t>(10), 635-636.</a:t>
            </a:r>
          </a:p>
        </p:txBody>
      </p:sp>
    </p:spTree>
    <p:extLst>
      <p:ext uri="{BB962C8B-B14F-4D97-AF65-F5344CB8AC3E}">
        <p14:creationId xmlns:p14="http://schemas.microsoft.com/office/powerpoint/2010/main" val="41498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2 0.80486 " pathEditMode="relative" rAng="0" ptsTypes="AA">
                                      <p:cBhvr>
                                        <p:cTn id="30" dur="2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402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8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00013 -0.03611 " pathEditMode="relative" rAng="0" ptsTypes="AA">
                                      <p:cBhvr>
                                        <p:cTn id="87" dur="4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00013 -0.07731 " pathEditMode="relative" rAng="0" ptsTypes="AA">
                                      <p:cBhvr>
                                        <p:cTn id="89" dur="7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00078 -0.11065 " pathEditMode="relative" rAng="0" ptsTypes="AA">
                                      <p:cBhvr>
                                        <p:cTn id="91" dur="101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53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0039 -0.153 " pathEditMode="relative" rAng="0" ptsTypes="AA">
                                      <p:cBhvr>
                                        <p:cTn id="93" dur="13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6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0065 -0.18796 " pathEditMode="relative" rAng="0" ptsTypes="AA">
                                      <p:cBhvr>
                                        <p:cTn id="95" dur="16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39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78 -0.21505 " pathEditMode="relative" rAng="0" ptsTypes="AA">
                                      <p:cBhvr>
                                        <p:cTn id="97" dur="1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0764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9" dur="22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0026 -0.2794 " pathEditMode="relative" rAng="0" ptsTypes="AA">
                                      <p:cBhvr>
                                        <p:cTn id="101" dur="251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39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00039 -0.32199 " pathEditMode="relative" rAng="0" ptsTypes="AA">
                                      <p:cBhvr>
                                        <p:cTn id="103" dur="2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0.00026 -0.35926 " pathEditMode="relative" rAng="0" ptsTypes="AA">
                                      <p:cBhvr>
                                        <p:cTn id="105" dur="3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963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00013 -0.39236 " pathEditMode="relative" rAng="0" ptsTypes="AA">
                                      <p:cBhvr>
                                        <p:cTn id="107" dur="3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3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00026 -0.42245 " pathEditMode="relative" rAng="0" ptsTypes="AA">
                                      <p:cBhvr>
                                        <p:cTn id="109" dur="37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113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00039 0.42361 " pathEditMode="relative" rAng="0" ptsTypes="AA">
                                      <p:cBhvr>
                                        <p:cTn id="111" dur="30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118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00013 0.38657 " pathEditMode="relative" rAng="0" ptsTypes="AA">
                                      <p:cBhvr>
                                        <p:cTn id="113" dur="278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329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00026 0.35046 " pathEditMode="relative" rAng="0" ptsTypes="AA">
                                      <p:cBhvr>
                                        <p:cTn id="115" dur="254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752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0195 0.30416 " pathEditMode="relative" rAng="0" ptsTypes="AA">
                                      <p:cBhvr>
                                        <p:cTn id="117" dur="229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5208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0039 0.27639 " pathEditMode="relative" rAng="0" ptsTypes="AA">
                                      <p:cBhvr>
                                        <p:cTn id="119" dur="20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3819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0052 0.23842 " pathEditMode="relative" rAng="0" ptsTypes="AA">
                                      <p:cBhvr>
                                        <p:cTn id="121" dur="18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92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0013 0.20695 " pathEditMode="relative" rAng="0" ptsTypes="AA">
                                      <p:cBhvr>
                                        <p:cTn id="123" dur="156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47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00052 0.17222 " pathEditMode="relative" rAng="0" ptsTypes="AA">
                                      <p:cBhvr>
                                        <p:cTn id="125" dur="13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861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0052 0.13495 " pathEditMode="relative" rAng="0" ptsTypes="AA">
                                      <p:cBhvr>
                                        <p:cTn id="127" dur="107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6736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2.29167E-6 0.09815 " pathEditMode="relative" rAng="0" ptsTypes="AA">
                                      <p:cBhvr>
                                        <p:cTn id="129" dur="83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7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4.16667E-7 0.06898 " pathEditMode="relative" rAng="0" ptsTypes="AA">
                                      <p:cBhvr>
                                        <p:cTn id="131" dur="58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49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0039 0.03495 " pathEditMode="relative" rAng="0" ptsTypes="AA">
                                      <p:cBhvr>
                                        <p:cTn id="133" dur="34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3" grpId="0"/>
      <p:bldP spid="65" grpId="0"/>
      <p:bldP spid="91" grpId="0" animBg="1"/>
      <p:bldP spid="93" grpId="0" animBg="1"/>
      <p:bldP spid="94" grpId="0"/>
      <p:bldP spid="95" grpId="0"/>
      <p:bldP spid="95" grpId="1"/>
      <p:bldP spid="97" grpId="0" animBg="1"/>
      <p:bldP spid="97" grpId="1" animBg="1"/>
      <p:bldP spid="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C019C-DF97-E6F6-BA37-793421360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556BBDC-79AF-79F8-054D-02DD29CC5285}"/>
              </a:ext>
            </a:extLst>
          </p:cNvPr>
          <p:cNvCxnSpPr>
            <a:cxnSpLocks/>
          </p:cNvCxnSpPr>
          <p:nvPr/>
        </p:nvCxnSpPr>
        <p:spPr>
          <a:xfrm>
            <a:off x="6965057" y="3085557"/>
            <a:ext cx="47015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6FCE2298-0737-DAF6-855C-43513D21B363}"/>
              </a:ext>
            </a:extLst>
          </p:cNvPr>
          <p:cNvCxnSpPr>
            <a:cxnSpLocks/>
          </p:cNvCxnSpPr>
          <p:nvPr/>
        </p:nvCxnSpPr>
        <p:spPr>
          <a:xfrm>
            <a:off x="6965435" y="3055077"/>
            <a:ext cx="11031" cy="124048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C6D6F2-EB05-8484-DE68-C0EF145D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533FC3F-A54B-9D98-BB5F-D6A1E41381FA}"/>
                  </a:ext>
                </a:extLst>
              </p:cNvPr>
              <p:cNvSpPr txBox="1"/>
              <p:nvPr/>
            </p:nvSpPr>
            <p:spPr>
              <a:xfrm>
                <a:off x="7078980" y="136525"/>
                <a:ext cx="490717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68 MeV proton range in </a:t>
                </a:r>
                <a:r>
                  <a:rPr lang="fr-FR" dirty="0" err="1"/>
                  <a:t>diamond</a:t>
                </a:r>
                <a:r>
                  <a:rPr lang="fr-FR" dirty="0"/>
                  <a:t> :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12.23 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  <a:p>
                <a:pPr algn="ctr"/>
                <a:r>
                  <a:rPr lang="fr-FR" dirty="0"/>
                  <a:t>64 MeV alpha range in </a:t>
                </a:r>
                <a:r>
                  <a:rPr lang="fr-FR" dirty="0" err="1"/>
                  <a:t>diamond</a:t>
                </a:r>
                <a:r>
                  <a:rPr lang="fr-FR" dirty="0"/>
                  <a:t> :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.90 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533FC3F-A54B-9D98-BB5F-D6A1E4138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980" y="136525"/>
                <a:ext cx="4907171" cy="646331"/>
              </a:xfrm>
              <a:prstGeom prst="rect">
                <a:avLst/>
              </a:prstGeom>
              <a:blipFill>
                <a:blip r:embed="rId2"/>
                <a:stretch>
                  <a:fillRect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re 1">
            <a:extLst>
              <a:ext uri="{FF2B5EF4-FFF2-40B4-BE49-F238E27FC236}">
                <a16:creationId xmlns:a16="http://schemas.microsoft.com/office/drawing/2014/main" id="{3275D992-FE0A-CE6E-718A-75C72791D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9901549" cy="573573"/>
          </a:xfrm>
        </p:spPr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72850579-1905-7313-BDF5-24F46CE7E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6704793" y="2504177"/>
            <a:ext cx="1901368" cy="810148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3B79652D-7F7E-0690-9218-F7265F259701}"/>
              </a:ext>
            </a:extLst>
          </p:cNvPr>
          <p:cNvSpPr txBox="1"/>
          <p:nvPr/>
        </p:nvSpPr>
        <p:spPr>
          <a:xfrm>
            <a:off x="27512" y="2152799"/>
            <a:ext cx="1571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68 MeV proton </a:t>
            </a:r>
            <a:r>
              <a:rPr lang="fr-FR" dirty="0" err="1"/>
              <a:t>beam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64 MeV </a:t>
            </a:r>
            <a:r>
              <a:rPr lang="fr-FR" dirty="0" err="1"/>
              <a:t>helium</a:t>
            </a:r>
            <a:r>
              <a:rPr lang="fr-FR" dirty="0"/>
              <a:t> </a:t>
            </a:r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45438D90-0ACC-20CA-B191-33442471157F}"/>
              </a:ext>
            </a:extLst>
          </p:cNvPr>
          <p:cNvSpPr/>
          <p:nvPr/>
        </p:nvSpPr>
        <p:spPr>
          <a:xfrm>
            <a:off x="1742326" y="2102230"/>
            <a:ext cx="5115671" cy="1648013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BF52732-4A4E-1B50-FA23-D666A4B39862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59D805F-4A70-8E4E-36DF-BBCED313EB84}"/>
              </a:ext>
            </a:extLst>
          </p:cNvPr>
          <p:cNvSpPr txBox="1"/>
          <p:nvPr/>
        </p:nvSpPr>
        <p:spPr>
          <a:xfrm>
            <a:off x="8509291" y="5737232"/>
            <a:ext cx="186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Fast oscilloscope</a:t>
            </a:r>
          </a:p>
        </p:txBody>
      </p:sp>
      <p:pic>
        <p:nvPicPr>
          <p:cNvPr id="32" name="Picture 12" descr="Teledyne LeCroy - Oscilloscopes haute définition HDO6000B">
            <a:extLst>
              <a:ext uri="{FF2B5EF4-FFF2-40B4-BE49-F238E27FC236}">
                <a16:creationId xmlns:a16="http://schemas.microsoft.com/office/drawing/2014/main" id="{C3720D0F-EFBF-6540-5DC4-78B80A194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27" y="3636708"/>
            <a:ext cx="2476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4BA057C0-CEBE-44DF-F151-FB3AC8AB9F0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46621" y="3431551"/>
            <a:ext cx="1640610" cy="2230548"/>
          </a:xfrm>
          <a:prstGeom prst="bentConnector2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5678006-D023-41F1-0518-7E503B4F0C2B}"/>
              </a:ext>
            </a:extLst>
          </p:cNvPr>
          <p:cNvCxnSpPr/>
          <p:nvPr/>
        </p:nvCxnSpPr>
        <p:spPr>
          <a:xfrm flipH="1" flipV="1">
            <a:off x="7751651" y="3143183"/>
            <a:ext cx="1" cy="58333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8488F15-017C-E0E1-3F36-F452AE37539E}"/>
              </a:ext>
            </a:extLst>
          </p:cNvPr>
          <p:cNvCxnSpPr>
            <a:cxnSpLocks/>
          </p:cNvCxnSpPr>
          <p:nvPr/>
        </p:nvCxnSpPr>
        <p:spPr>
          <a:xfrm>
            <a:off x="6622464" y="4267622"/>
            <a:ext cx="3540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4AAB859E-C86F-C360-060B-F9136F7F13D7}"/>
              </a:ext>
            </a:extLst>
          </p:cNvPr>
          <p:cNvCxnSpPr>
            <a:cxnSpLocks/>
          </p:cNvCxnSpPr>
          <p:nvPr/>
        </p:nvCxnSpPr>
        <p:spPr>
          <a:xfrm flipH="1">
            <a:off x="6976466" y="4267622"/>
            <a:ext cx="3701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88EC6FB-2347-429E-4ED6-6578C405BEBA}"/>
              </a:ext>
            </a:extLst>
          </p:cNvPr>
          <p:cNvCxnSpPr>
            <a:cxnSpLocks/>
          </p:cNvCxnSpPr>
          <p:nvPr/>
        </p:nvCxnSpPr>
        <p:spPr>
          <a:xfrm>
            <a:off x="7318003" y="4239047"/>
            <a:ext cx="0" cy="2548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F573838-F77E-36E5-C508-0450332D3DC9}"/>
              </a:ext>
            </a:extLst>
          </p:cNvPr>
          <p:cNvCxnSpPr>
            <a:cxnSpLocks/>
          </p:cNvCxnSpPr>
          <p:nvPr/>
        </p:nvCxnSpPr>
        <p:spPr>
          <a:xfrm>
            <a:off x="6647443" y="4239047"/>
            <a:ext cx="0" cy="2548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AE7A8AE-AC8D-361C-9675-E79A52B658B7}"/>
              </a:ext>
            </a:extLst>
          </p:cNvPr>
          <p:cNvCxnSpPr>
            <a:cxnSpLocks/>
          </p:cNvCxnSpPr>
          <p:nvPr/>
        </p:nvCxnSpPr>
        <p:spPr>
          <a:xfrm>
            <a:off x="6505071" y="4592955"/>
            <a:ext cx="2847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CF427E28-0A6F-A92A-52E0-A54A5C23A8D2}"/>
              </a:ext>
            </a:extLst>
          </p:cNvPr>
          <p:cNvCxnSpPr>
            <a:cxnSpLocks/>
          </p:cNvCxnSpPr>
          <p:nvPr/>
        </p:nvCxnSpPr>
        <p:spPr>
          <a:xfrm>
            <a:off x="6505071" y="4465320"/>
            <a:ext cx="2847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5E524D55-5BFB-5562-7F54-8D1BA471E588}"/>
              </a:ext>
            </a:extLst>
          </p:cNvPr>
          <p:cNvCxnSpPr>
            <a:cxnSpLocks/>
          </p:cNvCxnSpPr>
          <p:nvPr/>
        </p:nvCxnSpPr>
        <p:spPr>
          <a:xfrm>
            <a:off x="6647442" y="4572422"/>
            <a:ext cx="0" cy="25484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EE6A605-32DD-0197-A406-CD3021FC8006}"/>
              </a:ext>
            </a:extLst>
          </p:cNvPr>
          <p:cNvCxnSpPr>
            <a:cxnSpLocks/>
          </p:cNvCxnSpPr>
          <p:nvPr/>
        </p:nvCxnSpPr>
        <p:spPr>
          <a:xfrm>
            <a:off x="6493715" y="4827270"/>
            <a:ext cx="30745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20D188AE-9A09-D16C-E19D-EC7BE8C09577}"/>
              </a:ext>
            </a:extLst>
          </p:cNvPr>
          <p:cNvCxnSpPr>
            <a:cxnSpLocks/>
          </p:cNvCxnSpPr>
          <p:nvPr/>
        </p:nvCxnSpPr>
        <p:spPr>
          <a:xfrm>
            <a:off x="6556001" y="4920615"/>
            <a:ext cx="1861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7F877D0-33A5-AB89-0010-621FA3C8B298}"/>
              </a:ext>
            </a:extLst>
          </p:cNvPr>
          <p:cNvCxnSpPr>
            <a:cxnSpLocks/>
          </p:cNvCxnSpPr>
          <p:nvPr/>
        </p:nvCxnSpPr>
        <p:spPr>
          <a:xfrm>
            <a:off x="6609150" y="5010150"/>
            <a:ext cx="765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6624D0DC-0B2F-4790-8F89-AD67EF286D24}"/>
              </a:ext>
            </a:extLst>
          </p:cNvPr>
          <p:cNvSpPr txBox="1"/>
          <p:nvPr/>
        </p:nvSpPr>
        <p:spPr>
          <a:xfrm>
            <a:off x="7072894" y="4422365"/>
            <a:ext cx="72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HV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A95317B3-782D-6678-B2B0-D7BA880F4243}"/>
                  </a:ext>
                </a:extLst>
              </p:cNvPr>
              <p:cNvSpPr txBox="1"/>
              <p:nvPr/>
            </p:nvSpPr>
            <p:spPr>
              <a:xfrm>
                <a:off x="5826313" y="4360114"/>
                <a:ext cx="4902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dirty="0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fr-FR" b="1" i="1" dirty="0" smtClean="0">
                              <a:latin typeface="Cambria Math" panose="02040503050406030204" pitchFamily="18" charset="0"/>
                            </a:rPr>
                            <m:t>𝒕𝒂𝒏𝒌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A95317B3-782D-6678-B2B0-D7BA880F4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313" y="4360114"/>
                <a:ext cx="490217" cy="369332"/>
              </a:xfrm>
              <a:prstGeom prst="rect">
                <a:avLst/>
              </a:prstGeom>
              <a:blipFill>
                <a:blip r:embed="rId5"/>
                <a:stretch>
                  <a:fillRect r="-38750" b="-1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5A51E6D4-3878-2E0C-E06A-3CDE22888FEA}"/>
              </a:ext>
            </a:extLst>
          </p:cNvPr>
          <p:cNvSpPr/>
          <p:nvPr/>
        </p:nvSpPr>
        <p:spPr>
          <a:xfrm>
            <a:off x="8120186" y="2067457"/>
            <a:ext cx="3913117" cy="1648013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50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982F5-5E9D-4160-B281-8AD900567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00248"/>
            <a:ext cx="10515600" cy="1325563"/>
          </a:xfrm>
        </p:spPr>
        <p:txBody>
          <a:bodyPr/>
          <a:lstStyle/>
          <a:p>
            <a:r>
              <a:rPr lang="fr-FR" dirty="0"/>
              <a:t>Main </a:t>
            </a:r>
            <a:r>
              <a:rPr lang="fr-FR" dirty="0" err="1"/>
              <a:t>results</a:t>
            </a:r>
            <a:r>
              <a:rPr lang="fr-FR" dirty="0"/>
              <a:t> in flux </a:t>
            </a:r>
            <a:r>
              <a:rPr lang="fr-FR" dirty="0" err="1"/>
              <a:t>measurements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73FFE4-0F0C-4AF4-A260-017853CB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036315"/>
            <a:ext cx="5852172" cy="43891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FB659D-15E6-499D-8193-E2E05D6B5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6314"/>
            <a:ext cx="5852172" cy="4389129"/>
          </a:xfrm>
          <a:prstGeom prst="rect">
            <a:avLst/>
          </a:prstGeom>
        </p:spPr>
      </p:pic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id="{C7708BAC-94ED-40EC-ADDC-B9C1BE593A88}"/>
              </a:ext>
            </a:extLst>
          </p:cNvPr>
          <p:cNvSpPr/>
          <p:nvPr/>
        </p:nvSpPr>
        <p:spPr>
          <a:xfrm>
            <a:off x="1543050" y="5509259"/>
            <a:ext cx="3829050" cy="312425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2BE0324-1730-40AF-8FB7-B07E7CA999EF}"/>
              </a:ext>
            </a:extLst>
          </p:cNvPr>
          <p:cNvSpPr txBox="1"/>
          <p:nvPr/>
        </p:nvSpPr>
        <p:spPr>
          <a:xfrm>
            <a:off x="1849755" y="5821684"/>
            <a:ext cx="333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FLASH proton dose rate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B0BE137-F3E8-4B50-A4D3-B95F5FF0A806}"/>
              </a:ext>
            </a:extLst>
          </p:cNvPr>
          <p:cNvCxnSpPr>
            <a:cxnSpLocks/>
          </p:cNvCxnSpPr>
          <p:nvPr/>
        </p:nvCxnSpPr>
        <p:spPr>
          <a:xfrm flipV="1">
            <a:off x="2457450" y="4472940"/>
            <a:ext cx="0" cy="4683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45D68F38-9A8D-4457-B8E0-74ADC907B8EC}"/>
              </a:ext>
            </a:extLst>
          </p:cNvPr>
          <p:cNvSpPr txBox="1"/>
          <p:nvPr/>
        </p:nvSpPr>
        <p:spPr>
          <a:xfrm>
            <a:off x="2010509" y="4103608"/>
            <a:ext cx="103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 </a:t>
            </a:r>
            <a:r>
              <a:rPr lang="fr-FR" dirty="0" err="1"/>
              <a:t>kGy</a:t>
            </a:r>
            <a:r>
              <a:rPr lang="fr-FR" dirty="0"/>
              <a:t>/s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EAC49A-BC82-43C9-AEED-188E01A65D2F}"/>
              </a:ext>
            </a:extLst>
          </p:cNvPr>
          <p:cNvSpPr/>
          <p:nvPr/>
        </p:nvSpPr>
        <p:spPr>
          <a:xfrm>
            <a:off x="8877306" y="5602492"/>
            <a:ext cx="144780" cy="8077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35EE9873-709A-489F-9B25-DC1D93E23827}"/>
              </a:ext>
            </a:extLst>
          </p:cNvPr>
          <p:cNvSpPr/>
          <p:nvPr/>
        </p:nvSpPr>
        <p:spPr>
          <a:xfrm>
            <a:off x="7258929" y="5785372"/>
            <a:ext cx="1433592" cy="44195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Beam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64EF3C2-4BFB-4A8A-9700-71928E1FA775}"/>
              </a:ext>
            </a:extLst>
          </p:cNvPr>
          <p:cNvSpPr txBox="1"/>
          <p:nvPr/>
        </p:nvSpPr>
        <p:spPr>
          <a:xfrm>
            <a:off x="8366766" y="6402591"/>
            <a:ext cx="116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Diamant</a:t>
            </a:r>
          </a:p>
        </p:txBody>
      </p:sp>
      <p:sp>
        <p:nvSpPr>
          <p:cNvPr id="32" name="Espace réservé du numéro de diapositive 31">
            <a:extLst>
              <a:ext uri="{FF2B5EF4-FFF2-40B4-BE49-F238E27FC236}">
                <a16:creationId xmlns:a16="http://schemas.microsoft.com/office/drawing/2014/main" id="{AEC7F0AD-1372-4BE3-9519-F637360E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DFBF-8151-4424-9287-7856469D7F8D}" type="slidenum">
              <a:rPr lang="fr-FR" smtClean="0"/>
              <a:t>13</a:t>
            </a:fld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5815C486-ED4E-40CE-B8BB-918D6D2E7616}"/>
              </a:ext>
            </a:extLst>
          </p:cNvPr>
          <p:cNvSpPr/>
          <p:nvPr/>
        </p:nvSpPr>
        <p:spPr>
          <a:xfrm>
            <a:off x="1354082" y="1900086"/>
            <a:ext cx="2591906" cy="46179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Protons 68 MeV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962AC1C-060C-4029-99B6-13B6AC9A73C5}"/>
              </a:ext>
            </a:extLst>
          </p:cNvPr>
          <p:cNvSpPr/>
          <p:nvPr/>
        </p:nvSpPr>
        <p:spPr>
          <a:xfrm>
            <a:off x="7206254" y="1900086"/>
            <a:ext cx="2336268" cy="46179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Alpha 64 MeV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Gary | Wiki Bob L'éponge | Fandom">
            <a:extLst>
              <a:ext uri="{FF2B5EF4-FFF2-40B4-BE49-F238E27FC236}">
                <a16:creationId xmlns:a16="http://schemas.microsoft.com/office/drawing/2014/main" id="{E266914E-7232-3E58-5C2A-7E291919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6" y="5018566"/>
            <a:ext cx="551341" cy="49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35E57E-DA39-6C2B-FD14-0B96794B46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5056820" y="5026189"/>
            <a:ext cx="1055353" cy="490693"/>
          </a:xfrm>
          <a:prstGeom prst="rect">
            <a:avLst/>
          </a:prstGeom>
        </p:spPr>
      </p:pic>
      <p:pic>
        <p:nvPicPr>
          <p:cNvPr id="8" name="Picture 2" descr="Gary | Wiki Bob L'éponge | Fandom">
            <a:extLst>
              <a:ext uri="{FF2B5EF4-FFF2-40B4-BE49-F238E27FC236}">
                <a16:creationId xmlns:a16="http://schemas.microsoft.com/office/drawing/2014/main" id="{17618ECF-3719-EE91-8357-CB5C468B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03" y="5032403"/>
            <a:ext cx="551341" cy="49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347805-54BB-1CEA-DD4A-B692A38254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10985237" y="5040026"/>
            <a:ext cx="1055353" cy="49069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43177EF-0F18-06C2-5587-0D148A98AF87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138626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ZoneTexte 60">
            <a:extLst>
              <a:ext uri="{FF2B5EF4-FFF2-40B4-BE49-F238E27FC236}">
                <a16:creationId xmlns:a16="http://schemas.microsoft.com/office/drawing/2014/main" id="{13BFD39F-E6B4-1A80-5E69-F6444F16A438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98D8AF-8437-FBDC-314F-ABCD7B82A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6663049" cy="573573"/>
          </a:xfrm>
        </p:spPr>
        <p:txBody>
          <a:bodyPr/>
          <a:lstStyle/>
          <a:p>
            <a:r>
              <a:rPr lang="fr-FR" dirty="0"/>
              <a:t>Fluence </a:t>
            </a:r>
            <a:r>
              <a:rPr lang="fr-FR" dirty="0" err="1"/>
              <a:t>measurements</a:t>
            </a:r>
            <a:r>
              <a:rPr lang="fr-FR" dirty="0"/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D59F628-91FA-EE33-C5F1-3F652017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DA6ACA8A-3D7A-1FE7-BFA5-733F72974925}"/>
                  </a:ext>
                </a:extLst>
              </p:cNvPr>
              <p:cNvSpPr/>
              <p:nvPr/>
            </p:nvSpPr>
            <p:spPr>
              <a:xfrm>
                <a:off x="1323847" y="1208927"/>
                <a:ext cx="4984373" cy="1511414"/>
              </a:xfrm>
              <a:prstGeom prst="roundRect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b="1" dirty="0"/>
                  <a:t>Charge collection </a:t>
                </a:r>
                <a:r>
                  <a:rPr lang="fr-FR" sz="2000" b="1" dirty="0" err="1"/>
                  <a:t>efficiency</a:t>
                </a:r>
                <a:r>
                  <a:rPr lang="fr-FR" sz="2000" b="1" dirty="0"/>
                  <a:t>:</a:t>
                </a:r>
              </a:p>
              <a:p>
                <a:pPr algn="ctr"/>
                <a:r>
                  <a:rPr lang="en-US" sz="1600" dirty="0"/>
                  <a:t>Empirical model as a function of fluence</a:t>
                </a:r>
                <a:endParaRPr lang="fr-FR" sz="2400" b="1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𝑪𝑪𝑬</m:t>
                      </m:r>
                      <m:r>
                        <a:rPr lang="fr-FR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𝑪𝑪</m:t>
                          </m:r>
                          <m:sSub>
                            <m:sSubPr>
                              <m:ctrlPr>
                                <a:rPr lang="fr-FR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fr-FR" sz="2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fr-FR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fr-FR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𝒄𝒐𝒍𝒍𝒆𝒄𝒕𝒆𝒅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fr-FR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𝒄𝒓𝒆𝒂𝒕𝒆𝒅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0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DA6ACA8A-3D7A-1FE7-BFA5-733F729749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847" y="1208927"/>
                <a:ext cx="4984373" cy="15114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id="{B0F972D9-4CC9-0C4A-91DF-D00097C32536}"/>
                  </a:ext>
                </a:extLst>
              </p:cNvPr>
              <p:cNvSpPr/>
              <p:nvPr/>
            </p:nvSpPr>
            <p:spPr>
              <a:xfrm>
                <a:off x="6614605" y="1527147"/>
                <a:ext cx="2247455" cy="87497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FR" sz="1600" b="1" dirty="0">
                    <a:solidFill>
                      <a:schemeClr val="accent1"/>
                    </a:solidFill>
                  </a:rPr>
                  <a:t>k: damage constant</a:t>
                </a:r>
              </a:p>
              <a:p>
                <a:r>
                  <a:rPr lang="fr-FR" sz="1600" b="1" dirty="0">
                    <a:solidFill>
                      <a:schemeClr val="accent1"/>
                    </a:solidFill>
                  </a:rPr>
                  <a:t>d: </a:t>
                </a:r>
                <a:r>
                  <a:rPr lang="fr-FR" sz="1600" b="1" dirty="0" err="1">
                    <a:solidFill>
                      <a:schemeClr val="accent1"/>
                    </a:solidFill>
                  </a:rPr>
                  <a:t>thickness</a:t>
                </a:r>
                <a:endParaRPr lang="fr-FR" sz="1600" b="1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fr-FR" sz="1600" b="1" dirty="0">
                    <a:solidFill>
                      <a:schemeClr val="accent1"/>
                    </a:solidFill>
                  </a:rPr>
                  <a:t>: fluence</a:t>
                </a:r>
              </a:p>
            </p:txBody>
          </p:sp>
        </mc:Choice>
        <mc:Fallback xmlns=""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id="{B0F972D9-4CC9-0C4A-91DF-D00097C325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605" y="1527147"/>
                <a:ext cx="2247455" cy="874974"/>
              </a:xfrm>
              <a:prstGeom prst="roundRect">
                <a:avLst/>
              </a:prstGeom>
              <a:blipFill>
                <a:blip r:embed="rId3"/>
                <a:stretch>
                  <a:fillRect b="-6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E4EE6721-60D5-B87E-2CF2-81D95EF361F3}"/>
              </a:ext>
            </a:extLst>
          </p:cNvPr>
          <p:cNvSpPr/>
          <p:nvPr/>
        </p:nvSpPr>
        <p:spPr>
          <a:xfrm>
            <a:off x="223735" y="4092137"/>
            <a:ext cx="5707263" cy="223500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1</a:t>
            </a:r>
            <a:r>
              <a:rPr lang="fr-FR" sz="2000" b="1" baseline="30000" dirty="0">
                <a:solidFill>
                  <a:srgbClr val="002060"/>
                </a:solidFill>
              </a:rPr>
              <a:t>st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method</a:t>
            </a:r>
            <a:r>
              <a:rPr lang="fr-FR" sz="2000" b="1" dirty="0">
                <a:solidFill>
                  <a:srgbClr val="002060"/>
                </a:solidFill>
              </a:rPr>
              <a:t>: </a:t>
            </a: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pPr defTabSz="914400"/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61923A3E-7081-C4F5-B6F3-80FF70EA6927}"/>
              </a:ext>
            </a:extLst>
          </p:cNvPr>
          <p:cNvSpPr/>
          <p:nvPr/>
        </p:nvSpPr>
        <p:spPr>
          <a:xfrm>
            <a:off x="4594856" y="5231954"/>
            <a:ext cx="1115568" cy="610776"/>
          </a:xfrm>
          <a:custGeom>
            <a:avLst/>
            <a:gdLst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71856 w 1115568"/>
              <a:gd name="connsiteY3" fmla="*/ 359664 h 603504"/>
              <a:gd name="connsiteX4" fmla="*/ 414528 w 1115568"/>
              <a:gd name="connsiteY4" fmla="*/ 15849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71856 w 1115568"/>
              <a:gd name="connsiteY3" fmla="*/ 359664 h 603504"/>
              <a:gd name="connsiteX4" fmla="*/ 414528 w 1115568"/>
              <a:gd name="connsiteY4" fmla="*/ 15849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71856 w 1115568"/>
              <a:gd name="connsiteY3" fmla="*/ 359664 h 603504"/>
              <a:gd name="connsiteX4" fmla="*/ 414528 w 1115568"/>
              <a:gd name="connsiteY4" fmla="*/ 15849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71856 w 1115568"/>
              <a:gd name="connsiteY3" fmla="*/ 359664 h 603504"/>
              <a:gd name="connsiteX4" fmla="*/ 414528 w 1115568"/>
              <a:gd name="connsiteY4" fmla="*/ 15849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71856 w 1115568"/>
              <a:gd name="connsiteY3" fmla="*/ 359664 h 603504"/>
              <a:gd name="connsiteX4" fmla="*/ 414528 w 1115568"/>
              <a:gd name="connsiteY4" fmla="*/ 15849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71856 w 1115568"/>
              <a:gd name="connsiteY3" fmla="*/ 359664 h 603504"/>
              <a:gd name="connsiteX4" fmla="*/ 414528 w 1115568"/>
              <a:gd name="connsiteY4" fmla="*/ 15849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71856 w 1115568"/>
              <a:gd name="connsiteY3" fmla="*/ 359664 h 603504"/>
              <a:gd name="connsiteX4" fmla="*/ 414528 w 1115568"/>
              <a:gd name="connsiteY4" fmla="*/ 15849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69951 w 1115568"/>
              <a:gd name="connsiteY3" fmla="*/ 332994 h 603504"/>
              <a:gd name="connsiteX4" fmla="*/ 414528 w 1115568"/>
              <a:gd name="connsiteY4" fmla="*/ 15849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69951 w 1115568"/>
              <a:gd name="connsiteY3" fmla="*/ 332994 h 603504"/>
              <a:gd name="connsiteX4" fmla="*/ 445008 w 1115568"/>
              <a:gd name="connsiteY4" fmla="*/ 16230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69951 w 1115568"/>
              <a:gd name="connsiteY3" fmla="*/ 332994 h 603504"/>
              <a:gd name="connsiteX4" fmla="*/ 445008 w 1115568"/>
              <a:gd name="connsiteY4" fmla="*/ 16230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85216 h 603504"/>
              <a:gd name="connsiteX1" fmla="*/ 182880 w 1115568"/>
              <a:gd name="connsiteY1" fmla="*/ 591312 h 603504"/>
              <a:gd name="connsiteX2" fmla="*/ 304800 w 1115568"/>
              <a:gd name="connsiteY2" fmla="*/ 512064 h 603504"/>
              <a:gd name="connsiteX3" fmla="*/ 369951 w 1115568"/>
              <a:gd name="connsiteY3" fmla="*/ 332994 h 603504"/>
              <a:gd name="connsiteX4" fmla="*/ 445008 w 1115568"/>
              <a:gd name="connsiteY4" fmla="*/ 162306 h 603504"/>
              <a:gd name="connsiteX5" fmla="*/ 518160 w 1115568"/>
              <a:gd name="connsiteY5" fmla="*/ 0 h 603504"/>
              <a:gd name="connsiteX6" fmla="*/ 658368 w 1115568"/>
              <a:gd name="connsiteY6" fmla="*/ 12192 h 603504"/>
              <a:gd name="connsiteX7" fmla="*/ 664464 w 1115568"/>
              <a:gd name="connsiteY7" fmla="*/ 140208 h 603504"/>
              <a:gd name="connsiteX8" fmla="*/ 786384 w 1115568"/>
              <a:gd name="connsiteY8" fmla="*/ 341376 h 603504"/>
              <a:gd name="connsiteX9" fmla="*/ 865632 w 1115568"/>
              <a:gd name="connsiteY9" fmla="*/ 451104 h 603504"/>
              <a:gd name="connsiteX10" fmla="*/ 1011936 w 1115568"/>
              <a:gd name="connsiteY10" fmla="*/ 579120 h 603504"/>
              <a:gd name="connsiteX11" fmla="*/ 1115568 w 1115568"/>
              <a:gd name="connsiteY11" fmla="*/ 603504 h 603504"/>
              <a:gd name="connsiteX0" fmla="*/ 0 w 1115568"/>
              <a:gd name="connsiteY0" fmla="*/ 575691 h 593979"/>
              <a:gd name="connsiteX1" fmla="*/ 182880 w 1115568"/>
              <a:gd name="connsiteY1" fmla="*/ 581787 h 593979"/>
              <a:gd name="connsiteX2" fmla="*/ 304800 w 1115568"/>
              <a:gd name="connsiteY2" fmla="*/ 502539 h 593979"/>
              <a:gd name="connsiteX3" fmla="*/ 369951 w 1115568"/>
              <a:gd name="connsiteY3" fmla="*/ 323469 h 593979"/>
              <a:gd name="connsiteX4" fmla="*/ 445008 w 1115568"/>
              <a:gd name="connsiteY4" fmla="*/ 152781 h 593979"/>
              <a:gd name="connsiteX5" fmla="*/ 539115 w 1115568"/>
              <a:gd name="connsiteY5" fmla="*/ 0 h 593979"/>
              <a:gd name="connsiteX6" fmla="*/ 658368 w 1115568"/>
              <a:gd name="connsiteY6" fmla="*/ 2667 h 593979"/>
              <a:gd name="connsiteX7" fmla="*/ 664464 w 1115568"/>
              <a:gd name="connsiteY7" fmla="*/ 130683 h 593979"/>
              <a:gd name="connsiteX8" fmla="*/ 786384 w 1115568"/>
              <a:gd name="connsiteY8" fmla="*/ 331851 h 593979"/>
              <a:gd name="connsiteX9" fmla="*/ 865632 w 1115568"/>
              <a:gd name="connsiteY9" fmla="*/ 441579 h 593979"/>
              <a:gd name="connsiteX10" fmla="*/ 1011936 w 1115568"/>
              <a:gd name="connsiteY10" fmla="*/ 569595 h 593979"/>
              <a:gd name="connsiteX11" fmla="*/ 1115568 w 1115568"/>
              <a:gd name="connsiteY11" fmla="*/ 593979 h 593979"/>
              <a:gd name="connsiteX0" fmla="*/ 0 w 1115568"/>
              <a:gd name="connsiteY0" fmla="*/ 575691 h 593979"/>
              <a:gd name="connsiteX1" fmla="*/ 182880 w 1115568"/>
              <a:gd name="connsiteY1" fmla="*/ 581787 h 593979"/>
              <a:gd name="connsiteX2" fmla="*/ 304800 w 1115568"/>
              <a:gd name="connsiteY2" fmla="*/ 502539 h 593979"/>
              <a:gd name="connsiteX3" fmla="*/ 369951 w 1115568"/>
              <a:gd name="connsiteY3" fmla="*/ 323469 h 593979"/>
              <a:gd name="connsiteX4" fmla="*/ 445008 w 1115568"/>
              <a:gd name="connsiteY4" fmla="*/ 152781 h 593979"/>
              <a:gd name="connsiteX5" fmla="*/ 539115 w 1115568"/>
              <a:gd name="connsiteY5" fmla="*/ 0 h 593979"/>
              <a:gd name="connsiteX6" fmla="*/ 658368 w 1115568"/>
              <a:gd name="connsiteY6" fmla="*/ 2667 h 593979"/>
              <a:gd name="connsiteX7" fmla="*/ 664464 w 1115568"/>
              <a:gd name="connsiteY7" fmla="*/ 130683 h 593979"/>
              <a:gd name="connsiteX8" fmla="*/ 786384 w 1115568"/>
              <a:gd name="connsiteY8" fmla="*/ 331851 h 593979"/>
              <a:gd name="connsiteX9" fmla="*/ 865632 w 1115568"/>
              <a:gd name="connsiteY9" fmla="*/ 441579 h 593979"/>
              <a:gd name="connsiteX10" fmla="*/ 1011936 w 1115568"/>
              <a:gd name="connsiteY10" fmla="*/ 569595 h 593979"/>
              <a:gd name="connsiteX11" fmla="*/ 1115568 w 1115568"/>
              <a:gd name="connsiteY11" fmla="*/ 593979 h 593979"/>
              <a:gd name="connsiteX0" fmla="*/ 0 w 1115568"/>
              <a:gd name="connsiteY0" fmla="*/ 587522 h 605810"/>
              <a:gd name="connsiteX1" fmla="*/ 182880 w 1115568"/>
              <a:gd name="connsiteY1" fmla="*/ 593618 h 605810"/>
              <a:gd name="connsiteX2" fmla="*/ 304800 w 1115568"/>
              <a:gd name="connsiteY2" fmla="*/ 514370 h 605810"/>
              <a:gd name="connsiteX3" fmla="*/ 369951 w 1115568"/>
              <a:gd name="connsiteY3" fmla="*/ 335300 h 605810"/>
              <a:gd name="connsiteX4" fmla="*/ 445008 w 1115568"/>
              <a:gd name="connsiteY4" fmla="*/ 164612 h 605810"/>
              <a:gd name="connsiteX5" fmla="*/ 539115 w 1115568"/>
              <a:gd name="connsiteY5" fmla="*/ 11831 h 605810"/>
              <a:gd name="connsiteX6" fmla="*/ 658368 w 1115568"/>
              <a:gd name="connsiteY6" fmla="*/ 14498 h 605810"/>
              <a:gd name="connsiteX7" fmla="*/ 664464 w 1115568"/>
              <a:gd name="connsiteY7" fmla="*/ 142514 h 605810"/>
              <a:gd name="connsiteX8" fmla="*/ 786384 w 1115568"/>
              <a:gd name="connsiteY8" fmla="*/ 343682 h 605810"/>
              <a:gd name="connsiteX9" fmla="*/ 865632 w 1115568"/>
              <a:gd name="connsiteY9" fmla="*/ 453410 h 605810"/>
              <a:gd name="connsiteX10" fmla="*/ 1011936 w 1115568"/>
              <a:gd name="connsiteY10" fmla="*/ 581426 h 605810"/>
              <a:gd name="connsiteX11" fmla="*/ 1115568 w 1115568"/>
              <a:gd name="connsiteY11" fmla="*/ 605810 h 605810"/>
              <a:gd name="connsiteX0" fmla="*/ 0 w 1115568"/>
              <a:gd name="connsiteY0" fmla="*/ 583766 h 602054"/>
              <a:gd name="connsiteX1" fmla="*/ 182880 w 1115568"/>
              <a:gd name="connsiteY1" fmla="*/ 589862 h 602054"/>
              <a:gd name="connsiteX2" fmla="*/ 304800 w 1115568"/>
              <a:gd name="connsiteY2" fmla="*/ 510614 h 602054"/>
              <a:gd name="connsiteX3" fmla="*/ 369951 w 1115568"/>
              <a:gd name="connsiteY3" fmla="*/ 331544 h 602054"/>
              <a:gd name="connsiteX4" fmla="*/ 445008 w 1115568"/>
              <a:gd name="connsiteY4" fmla="*/ 160856 h 602054"/>
              <a:gd name="connsiteX5" fmla="*/ 539115 w 1115568"/>
              <a:gd name="connsiteY5" fmla="*/ 8075 h 602054"/>
              <a:gd name="connsiteX6" fmla="*/ 643128 w 1115568"/>
              <a:gd name="connsiteY6" fmla="*/ 33602 h 602054"/>
              <a:gd name="connsiteX7" fmla="*/ 664464 w 1115568"/>
              <a:gd name="connsiteY7" fmla="*/ 138758 h 602054"/>
              <a:gd name="connsiteX8" fmla="*/ 786384 w 1115568"/>
              <a:gd name="connsiteY8" fmla="*/ 339926 h 602054"/>
              <a:gd name="connsiteX9" fmla="*/ 865632 w 1115568"/>
              <a:gd name="connsiteY9" fmla="*/ 449654 h 602054"/>
              <a:gd name="connsiteX10" fmla="*/ 1011936 w 1115568"/>
              <a:gd name="connsiteY10" fmla="*/ 577670 h 602054"/>
              <a:gd name="connsiteX11" fmla="*/ 1115568 w 1115568"/>
              <a:gd name="connsiteY11" fmla="*/ 602054 h 602054"/>
              <a:gd name="connsiteX0" fmla="*/ 0 w 1115568"/>
              <a:gd name="connsiteY0" fmla="*/ 591574 h 609862"/>
              <a:gd name="connsiteX1" fmla="*/ 182880 w 1115568"/>
              <a:gd name="connsiteY1" fmla="*/ 597670 h 609862"/>
              <a:gd name="connsiteX2" fmla="*/ 304800 w 1115568"/>
              <a:gd name="connsiteY2" fmla="*/ 518422 h 609862"/>
              <a:gd name="connsiteX3" fmla="*/ 369951 w 1115568"/>
              <a:gd name="connsiteY3" fmla="*/ 339352 h 609862"/>
              <a:gd name="connsiteX4" fmla="*/ 445008 w 1115568"/>
              <a:gd name="connsiteY4" fmla="*/ 168664 h 609862"/>
              <a:gd name="connsiteX5" fmla="*/ 539115 w 1115568"/>
              <a:gd name="connsiteY5" fmla="*/ 15883 h 609862"/>
              <a:gd name="connsiteX6" fmla="*/ 643128 w 1115568"/>
              <a:gd name="connsiteY6" fmla="*/ 41410 h 609862"/>
              <a:gd name="connsiteX7" fmla="*/ 664464 w 1115568"/>
              <a:gd name="connsiteY7" fmla="*/ 146566 h 609862"/>
              <a:gd name="connsiteX8" fmla="*/ 786384 w 1115568"/>
              <a:gd name="connsiteY8" fmla="*/ 347734 h 609862"/>
              <a:gd name="connsiteX9" fmla="*/ 865632 w 1115568"/>
              <a:gd name="connsiteY9" fmla="*/ 457462 h 609862"/>
              <a:gd name="connsiteX10" fmla="*/ 1011936 w 1115568"/>
              <a:gd name="connsiteY10" fmla="*/ 585478 h 609862"/>
              <a:gd name="connsiteX11" fmla="*/ 1115568 w 1115568"/>
              <a:gd name="connsiteY11" fmla="*/ 609862 h 609862"/>
              <a:gd name="connsiteX0" fmla="*/ 0 w 1115568"/>
              <a:gd name="connsiteY0" fmla="*/ 591574 h 609862"/>
              <a:gd name="connsiteX1" fmla="*/ 182880 w 1115568"/>
              <a:gd name="connsiteY1" fmla="*/ 597670 h 609862"/>
              <a:gd name="connsiteX2" fmla="*/ 304800 w 1115568"/>
              <a:gd name="connsiteY2" fmla="*/ 518422 h 609862"/>
              <a:gd name="connsiteX3" fmla="*/ 369951 w 1115568"/>
              <a:gd name="connsiteY3" fmla="*/ 339352 h 609862"/>
              <a:gd name="connsiteX4" fmla="*/ 445008 w 1115568"/>
              <a:gd name="connsiteY4" fmla="*/ 168664 h 609862"/>
              <a:gd name="connsiteX5" fmla="*/ 539115 w 1115568"/>
              <a:gd name="connsiteY5" fmla="*/ 15883 h 609862"/>
              <a:gd name="connsiteX6" fmla="*/ 643128 w 1115568"/>
              <a:gd name="connsiteY6" fmla="*/ 41410 h 609862"/>
              <a:gd name="connsiteX7" fmla="*/ 664464 w 1115568"/>
              <a:gd name="connsiteY7" fmla="*/ 146566 h 609862"/>
              <a:gd name="connsiteX8" fmla="*/ 786384 w 1115568"/>
              <a:gd name="connsiteY8" fmla="*/ 347734 h 609862"/>
              <a:gd name="connsiteX9" fmla="*/ 865632 w 1115568"/>
              <a:gd name="connsiteY9" fmla="*/ 457462 h 609862"/>
              <a:gd name="connsiteX10" fmla="*/ 1011936 w 1115568"/>
              <a:gd name="connsiteY10" fmla="*/ 585478 h 609862"/>
              <a:gd name="connsiteX11" fmla="*/ 1115568 w 1115568"/>
              <a:gd name="connsiteY11" fmla="*/ 609862 h 609862"/>
              <a:gd name="connsiteX0" fmla="*/ 0 w 1115568"/>
              <a:gd name="connsiteY0" fmla="*/ 591574 h 609862"/>
              <a:gd name="connsiteX1" fmla="*/ 182880 w 1115568"/>
              <a:gd name="connsiteY1" fmla="*/ 597670 h 609862"/>
              <a:gd name="connsiteX2" fmla="*/ 304800 w 1115568"/>
              <a:gd name="connsiteY2" fmla="*/ 518422 h 609862"/>
              <a:gd name="connsiteX3" fmla="*/ 369951 w 1115568"/>
              <a:gd name="connsiteY3" fmla="*/ 339352 h 609862"/>
              <a:gd name="connsiteX4" fmla="*/ 445008 w 1115568"/>
              <a:gd name="connsiteY4" fmla="*/ 168664 h 609862"/>
              <a:gd name="connsiteX5" fmla="*/ 539115 w 1115568"/>
              <a:gd name="connsiteY5" fmla="*/ 15883 h 609862"/>
              <a:gd name="connsiteX6" fmla="*/ 643128 w 1115568"/>
              <a:gd name="connsiteY6" fmla="*/ 41410 h 609862"/>
              <a:gd name="connsiteX7" fmla="*/ 713994 w 1115568"/>
              <a:gd name="connsiteY7" fmla="*/ 220861 h 609862"/>
              <a:gd name="connsiteX8" fmla="*/ 786384 w 1115568"/>
              <a:gd name="connsiteY8" fmla="*/ 347734 h 609862"/>
              <a:gd name="connsiteX9" fmla="*/ 865632 w 1115568"/>
              <a:gd name="connsiteY9" fmla="*/ 457462 h 609862"/>
              <a:gd name="connsiteX10" fmla="*/ 1011936 w 1115568"/>
              <a:gd name="connsiteY10" fmla="*/ 585478 h 609862"/>
              <a:gd name="connsiteX11" fmla="*/ 1115568 w 1115568"/>
              <a:gd name="connsiteY11" fmla="*/ 609862 h 609862"/>
              <a:gd name="connsiteX0" fmla="*/ 0 w 1115568"/>
              <a:gd name="connsiteY0" fmla="*/ 591574 h 609862"/>
              <a:gd name="connsiteX1" fmla="*/ 182880 w 1115568"/>
              <a:gd name="connsiteY1" fmla="*/ 597670 h 609862"/>
              <a:gd name="connsiteX2" fmla="*/ 304800 w 1115568"/>
              <a:gd name="connsiteY2" fmla="*/ 518422 h 609862"/>
              <a:gd name="connsiteX3" fmla="*/ 369951 w 1115568"/>
              <a:gd name="connsiteY3" fmla="*/ 339352 h 609862"/>
              <a:gd name="connsiteX4" fmla="*/ 445008 w 1115568"/>
              <a:gd name="connsiteY4" fmla="*/ 168664 h 609862"/>
              <a:gd name="connsiteX5" fmla="*/ 539115 w 1115568"/>
              <a:gd name="connsiteY5" fmla="*/ 15883 h 609862"/>
              <a:gd name="connsiteX6" fmla="*/ 643128 w 1115568"/>
              <a:gd name="connsiteY6" fmla="*/ 41410 h 609862"/>
              <a:gd name="connsiteX7" fmla="*/ 713994 w 1115568"/>
              <a:gd name="connsiteY7" fmla="*/ 220861 h 609862"/>
              <a:gd name="connsiteX8" fmla="*/ 786384 w 1115568"/>
              <a:gd name="connsiteY8" fmla="*/ 347734 h 609862"/>
              <a:gd name="connsiteX9" fmla="*/ 865632 w 1115568"/>
              <a:gd name="connsiteY9" fmla="*/ 457462 h 609862"/>
              <a:gd name="connsiteX10" fmla="*/ 1011936 w 1115568"/>
              <a:gd name="connsiteY10" fmla="*/ 585478 h 609862"/>
              <a:gd name="connsiteX11" fmla="*/ 1115568 w 1115568"/>
              <a:gd name="connsiteY11" fmla="*/ 609862 h 609862"/>
              <a:gd name="connsiteX0" fmla="*/ 0 w 1115568"/>
              <a:gd name="connsiteY0" fmla="*/ 591574 h 609862"/>
              <a:gd name="connsiteX1" fmla="*/ 182880 w 1115568"/>
              <a:gd name="connsiteY1" fmla="*/ 597670 h 609862"/>
              <a:gd name="connsiteX2" fmla="*/ 304800 w 1115568"/>
              <a:gd name="connsiteY2" fmla="*/ 518422 h 609862"/>
              <a:gd name="connsiteX3" fmla="*/ 369951 w 1115568"/>
              <a:gd name="connsiteY3" fmla="*/ 339352 h 609862"/>
              <a:gd name="connsiteX4" fmla="*/ 445008 w 1115568"/>
              <a:gd name="connsiteY4" fmla="*/ 168664 h 609862"/>
              <a:gd name="connsiteX5" fmla="*/ 539115 w 1115568"/>
              <a:gd name="connsiteY5" fmla="*/ 15883 h 609862"/>
              <a:gd name="connsiteX6" fmla="*/ 643128 w 1115568"/>
              <a:gd name="connsiteY6" fmla="*/ 41410 h 609862"/>
              <a:gd name="connsiteX7" fmla="*/ 713994 w 1115568"/>
              <a:gd name="connsiteY7" fmla="*/ 220861 h 609862"/>
              <a:gd name="connsiteX8" fmla="*/ 786384 w 1115568"/>
              <a:gd name="connsiteY8" fmla="*/ 347734 h 609862"/>
              <a:gd name="connsiteX9" fmla="*/ 865632 w 1115568"/>
              <a:gd name="connsiteY9" fmla="*/ 457462 h 609862"/>
              <a:gd name="connsiteX10" fmla="*/ 1011936 w 1115568"/>
              <a:gd name="connsiteY10" fmla="*/ 585478 h 609862"/>
              <a:gd name="connsiteX11" fmla="*/ 1115568 w 1115568"/>
              <a:gd name="connsiteY11" fmla="*/ 609862 h 609862"/>
              <a:gd name="connsiteX0" fmla="*/ 0 w 1115568"/>
              <a:gd name="connsiteY0" fmla="*/ 591574 h 609862"/>
              <a:gd name="connsiteX1" fmla="*/ 182880 w 1115568"/>
              <a:gd name="connsiteY1" fmla="*/ 597670 h 609862"/>
              <a:gd name="connsiteX2" fmla="*/ 304800 w 1115568"/>
              <a:gd name="connsiteY2" fmla="*/ 518422 h 609862"/>
              <a:gd name="connsiteX3" fmla="*/ 369951 w 1115568"/>
              <a:gd name="connsiteY3" fmla="*/ 339352 h 609862"/>
              <a:gd name="connsiteX4" fmla="*/ 445008 w 1115568"/>
              <a:gd name="connsiteY4" fmla="*/ 168664 h 609862"/>
              <a:gd name="connsiteX5" fmla="*/ 539115 w 1115568"/>
              <a:gd name="connsiteY5" fmla="*/ 15883 h 609862"/>
              <a:gd name="connsiteX6" fmla="*/ 643128 w 1115568"/>
              <a:gd name="connsiteY6" fmla="*/ 41410 h 609862"/>
              <a:gd name="connsiteX7" fmla="*/ 713994 w 1115568"/>
              <a:gd name="connsiteY7" fmla="*/ 220861 h 609862"/>
              <a:gd name="connsiteX8" fmla="*/ 784479 w 1115568"/>
              <a:gd name="connsiteY8" fmla="*/ 420124 h 609862"/>
              <a:gd name="connsiteX9" fmla="*/ 865632 w 1115568"/>
              <a:gd name="connsiteY9" fmla="*/ 457462 h 609862"/>
              <a:gd name="connsiteX10" fmla="*/ 1011936 w 1115568"/>
              <a:gd name="connsiteY10" fmla="*/ 585478 h 609862"/>
              <a:gd name="connsiteX11" fmla="*/ 1115568 w 1115568"/>
              <a:gd name="connsiteY11" fmla="*/ 609862 h 609862"/>
              <a:gd name="connsiteX0" fmla="*/ 0 w 1115568"/>
              <a:gd name="connsiteY0" fmla="*/ 591574 h 609862"/>
              <a:gd name="connsiteX1" fmla="*/ 182880 w 1115568"/>
              <a:gd name="connsiteY1" fmla="*/ 597670 h 609862"/>
              <a:gd name="connsiteX2" fmla="*/ 304800 w 1115568"/>
              <a:gd name="connsiteY2" fmla="*/ 518422 h 609862"/>
              <a:gd name="connsiteX3" fmla="*/ 369951 w 1115568"/>
              <a:gd name="connsiteY3" fmla="*/ 339352 h 609862"/>
              <a:gd name="connsiteX4" fmla="*/ 445008 w 1115568"/>
              <a:gd name="connsiteY4" fmla="*/ 168664 h 609862"/>
              <a:gd name="connsiteX5" fmla="*/ 539115 w 1115568"/>
              <a:gd name="connsiteY5" fmla="*/ 15883 h 609862"/>
              <a:gd name="connsiteX6" fmla="*/ 643128 w 1115568"/>
              <a:gd name="connsiteY6" fmla="*/ 41410 h 609862"/>
              <a:gd name="connsiteX7" fmla="*/ 713994 w 1115568"/>
              <a:gd name="connsiteY7" fmla="*/ 220861 h 609862"/>
              <a:gd name="connsiteX8" fmla="*/ 784479 w 1115568"/>
              <a:gd name="connsiteY8" fmla="*/ 420124 h 609862"/>
              <a:gd name="connsiteX9" fmla="*/ 878967 w 1115568"/>
              <a:gd name="connsiteY9" fmla="*/ 573667 h 609862"/>
              <a:gd name="connsiteX10" fmla="*/ 1011936 w 1115568"/>
              <a:gd name="connsiteY10" fmla="*/ 585478 h 609862"/>
              <a:gd name="connsiteX11" fmla="*/ 1115568 w 1115568"/>
              <a:gd name="connsiteY11" fmla="*/ 609862 h 609862"/>
              <a:gd name="connsiteX0" fmla="*/ 0 w 1115568"/>
              <a:gd name="connsiteY0" fmla="*/ 591574 h 609862"/>
              <a:gd name="connsiteX1" fmla="*/ 182880 w 1115568"/>
              <a:gd name="connsiteY1" fmla="*/ 597670 h 609862"/>
              <a:gd name="connsiteX2" fmla="*/ 304800 w 1115568"/>
              <a:gd name="connsiteY2" fmla="*/ 518422 h 609862"/>
              <a:gd name="connsiteX3" fmla="*/ 369951 w 1115568"/>
              <a:gd name="connsiteY3" fmla="*/ 339352 h 609862"/>
              <a:gd name="connsiteX4" fmla="*/ 445008 w 1115568"/>
              <a:gd name="connsiteY4" fmla="*/ 168664 h 609862"/>
              <a:gd name="connsiteX5" fmla="*/ 539115 w 1115568"/>
              <a:gd name="connsiteY5" fmla="*/ 15883 h 609862"/>
              <a:gd name="connsiteX6" fmla="*/ 643128 w 1115568"/>
              <a:gd name="connsiteY6" fmla="*/ 41410 h 609862"/>
              <a:gd name="connsiteX7" fmla="*/ 713994 w 1115568"/>
              <a:gd name="connsiteY7" fmla="*/ 220861 h 609862"/>
              <a:gd name="connsiteX8" fmla="*/ 784479 w 1115568"/>
              <a:gd name="connsiteY8" fmla="*/ 420124 h 609862"/>
              <a:gd name="connsiteX9" fmla="*/ 878967 w 1115568"/>
              <a:gd name="connsiteY9" fmla="*/ 573667 h 609862"/>
              <a:gd name="connsiteX10" fmla="*/ 1011936 w 1115568"/>
              <a:gd name="connsiteY10" fmla="*/ 585478 h 609862"/>
              <a:gd name="connsiteX11" fmla="*/ 1115568 w 1115568"/>
              <a:gd name="connsiteY11" fmla="*/ 609862 h 609862"/>
              <a:gd name="connsiteX0" fmla="*/ 0 w 1115568"/>
              <a:gd name="connsiteY0" fmla="*/ 591574 h 610776"/>
              <a:gd name="connsiteX1" fmla="*/ 182880 w 1115568"/>
              <a:gd name="connsiteY1" fmla="*/ 597670 h 610776"/>
              <a:gd name="connsiteX2" fmla="*/ 304800 w 1115568"/>
              <a:gd name="connsiteY2" fmla="*/ 518422 h 610776"/>
              <a:gd name="connsiteX3" fmla="*/ 369951 w 1115568"/>
              <a:gd name="connsiteY3" fmla="*/ 339352 h 610776"/>
              <a:gd name="connsiteX4" fmla="*/ 445008 w 1115568"/>
              <a:gd name="connsiteY4" fmla="*/ 168664 h 610776"/>
              <a:gd name="connsiteX5" fmla="*/ 539115 w 1115568"/>
              <a:gd name="connsiteY5" fmla="*/ 15883 h 610776"/>
              <a:gd name="connsiteX6" fmla="*/ 643128 w 1115568"/>
              <a:gd name="connsiteY6" fmla="*/ 41410 h 610776"/>
              <a:gd name="connsiteX7" fmla="*/ 713994 w 1115568"/>
              <a:gd name="connsiteY7" fmla="*/ 220861 h 610776"/>
              <a:gd name="connsiteX8" fmla="*/ 784479 w 1115568"/>
              <a:gd name="connsiteY8" fmla="*/ 420124 h 610776"/>
              <a:gd name="connsiteX9" fmla="*/ 878967 w 1115568"/>
              <a:gd name="connsiteY9" fmla="*/ 573667 h 610776"/>
              <a:gd name="connsiteX10" fmla="*/ 1011936 w 1115568"/>
              <a:gd name="connsiteY10" fmla="*/ 606433 h 610776"/>
              <a:gd name="connsiteX11" fmla="*/ 1115568 w 1115568"/>
              <a:gd name="connsiteY11" fmla="*/ 609862 h 61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5568" h="610776">
                <a:moveTo>
                  <a:pt x="0" y="591574"/>
                </a:moveTo>
                <a:lnTo>
                  <a:pt x="182880" y="597670"/>
                </a:lnTo>
                <a:cubicBezTo>
                  <a:pt x="299720" y="596019"/>
                  <a:pt x="283210" y="561983"/>
                  <a:pt x="304800" y="518422"/>
                </a:cubicBezTo>
                <a:cubicBezTo>
                  <a:pt x="330962" y="452382"/>
                  <a:pt x="351409" y="397772"/>
                  <a:pt x="369951" y="339352"/>
                </a:cubicBezTo>
                <a:cubicBezTo>
                  <a:pt x="399415" y="268486"/>
                  <a:pt x="419354" y="237625"/>
                  <a:pt x="445008" y="168664"/>
                </a:cubicBezTo>
                <a:cubicBezTo>
                  <a:pt x="480822" y="91702"/>
                  <a:pt x="482346" y="37600"/>
                  <a:pt x="539115" y="15883"/>
                </a:cubicBezTo>
                <a:cubicBezTo>
                  <a:pt x="599821" y="-11803"/>
                  <a:pt x="593852" y="-3294"/>
                  <a:pt x="643128" y="41410"/>
                </a:cubicBezTo>
                <a:cubicBezTo>
                  <a:pt x="697865" y="122182"/>
                  <a:pt x="695452" y="128659"/>
                  <a:pt x="713994" y="220861"/>
                </a:cubicBezTo>
                <a:cubicBezTo>
                  <a:pt x="736219" y="318397"/>
                  <a:pt x="760349" y="377833"/>
                  <a:pt x="784479" y="420124"/>
                </a:cubicBezTo>
                <a:lnTo>
                  <a:pt x="878967" y="573667"/>
                </a:lnTo>
                <a:cubicBezTo>
                  <a:pt x="944245" y="632849"/>
                  <a:pt x="967613" y="602496"/>
                  <a:pt x="1011936" y="606433"/>
                </a:cubicBezTo>
                <a:lnTo>
                  <a:pt x="1115568" y="609862"/>
                </a:ln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89B6F1A-D593-253E-322F-3BAF474144E1}"/>
              </a:ext>
            </a:extLst>
          </p:cNvPr>
          <p:cNvSpPr txBox="1"/>
          <p:nvPr/>
        </p:nvSpPr>
        <p:spPr>
          <a:xfrm>
            <a:off x="679197" y="6482503"/>
            <a:ext cx="433300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600" dirty="0" err="1"/>
              <a:t>Bäni</a:t>
            </a:r>
            <a:r>
              <a:rPr lang="fr-FR" sz="600" dirty="0"/>
              <a:t>, L., </a:t>
            </a:r>
            <a:r>
              <a:rPr lang="fr-FR" sz="600" dirty="0" err="1"/>
              <a:t>Alexopoulos</a:t>
            </a:r>
            <a:r>
              <a:rPr lang="fr-FR" sz="600" dirty="0"/>
              <a:t>, A., </a:t>
            </a:r>
            <a:r>
              <a:rPr lang="fr-FR" sz="600" dirty="0" err="1"/>
              <a:t>Artuso</a:t>
            </a:r>
            <a:r>
              <a:rPr lang="fr-FR" sz="600" dirty="0"/>
              <a:t>, M., </a:t>
            </a:r>
            <a:r>
              <a:rPr lang="fr-FR" sz="600" dirty="0" err="1"/>
              <a:t>Bachmair</a:t>
            </a:r>
            <a:r>
              <a:rPr lang="fr-FR" sz="600" dirty="0"/>
              <a:t>, F., </a:t>
            </a:r>
            <a:r>
              <a:rPr lang="fr-FR" sz="600" dirty="0" err="1"/>
              <a:t>Bartosik</a:t>
            </a:r>
            <a:r>
              <a:rPr lang="fr-FR" sz="600" dirty="0"/>
              <a:t>, M., Beck, H., ... &amp; RD42 Collaboration. (2019). A </a:t>
            </a:r>
            <a:r>
              <a:rPr lang="fr-FR" sz="600" dirty="0" err="1"/>
              <a:t>study</a:t>
            </a:r>
            <a:r>
              <a:rPr lang="fr-FR" sz="600" dirty="0"/>
              <a:t> of the radiation </a:t>
            </a:r>
            <a:r>
              <a:rPr lang="fr-FR" sz="600" dirty="0" err="1"/>
              <a:t>tolerance</a:t>
            </a:r>
            <a:r>
              <a:rPr lang="fr-FR" sz="600" dirty="0"/>
              <a:t> of poly-crystalline and single-crystalline CVD </a:t>
            </a:r>
            <a:r>
              <a:rPr lang="fr-FR" sz="600" dirty="0" err="1"/>
              <a:t>diamond</a:t>
            </a:r>
            <a:r>
              <a:rPr lang="fr-FR" sz="600" dirty="0"/>
              <a:t> to 800 MeV and 24 </a:t>
            </a:r>
            <a:r>
              <a:rPr lang="fr-FR" sz="600" dirty="0" err="1"/>
              <a:t>GeV</a:t>
            </a:r>
            <a:r>
              <a:rPr lang="fr-FR" sz="600" dirty="0"/>
              <a:t> protons. </a:t>
            </a:r>
            <a:r>
              <a:rPr lang="fr-FR" sz="600" i="1" dirty="0"/>
              <a:t>Journal of </a:t>
            </a:r>
            <a:r>
              <a:rPr lang="fr-FR" sz="600" i="1" dirty="0" err="1"/>
              <a:t>Physics</a:t>
            </a:r>
            <a:r>
              <a:rPr lang="fr-FR" sz="600" i="1" dirty="0"/>
              <a:t> D: </a:t>
            </a:r>
            <a:r>
              <a:rPr lang="fr-FR" sz="600" i="1" dirty="0" err="1"/>
              <a:t>Applied</a:t>
            </a:r>
            <a:r>
              <a:rPr lang="fr-FR" sz="600" i="1" dirty="0"/>
              <a:t> </a:t>
            </a:r>
            <a:r>
              <a:rPr lang="fr-FR" sz="600" i="1" dirty="0" err="1"/>
              <a:t>Physics</a:t>
            </a:r>
            <a:r>
              <a:rPr lang="fr-FR" sz="600" dirty="0"/>
              <a:t>, </a:t>
            </a:r>
            <a:r>
              <a:rPr lang="fr-FR" sz="600" i="1" dirty="0"/>
              <a:t>52</a:t>
            </a:r>
            <a:r>
              <a:rPr lang="fr-FR" sz="600" dirty="0"/>
              <a:t>(46), 465103.</a:t>
            </a:r>
            <a:endParaRPr lang="fr-FR" sz="600" b="1" dirty="0">
              <a:solidFill>
                <a:srgbClr val="FF0000"/>
              </a:solidFill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49E4E157-BAA8-C107-828B-798EC930F587}"/>
              </a:ext>
            </a:extLst>
          </p:cNvPr>
          <p:cNvSpPr/>
          <p:nvPr/>
        </p:nvSpPr>
        <p:spPr>
          <a:xfrm>
            <a:off x="2590609" y="3302344"/>
            <a:ext cx="7016886" cy="57821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Measure the k of diamond under ions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978B7730-9A60-2FAE-36C7-60BA03E8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63" y="4622427"/>
            <a:ext cx="1697764" cy="1162525"/>
          </a:xfrm>
          <a:prstGeom prst="rect">
            <a:avLst/>
          </a:prstGeom>
        </p:spPr>
      </p:pic>
      <p:sp>
        <p:nvSpPr>
          <p:cNvPr id="46" name="Flèche : droite 45">
            <a:extLst>
              <a:ext uri="{FF2B5EF4-FFF2-40B4-BE49-F238E27FC236}">
                <a16:creationId xmlns:a16="http://schemas.microsoft.com/office/drawing/2014/main" id="{D96596CC-18DD-63E0-03D4-80ADCD85D5FE}"/>
              </a:ext>
            </a:extLst>
          </p:cNvPr>
          <p:cNvSpPr/>
          <p:nvPr/>
        </p:nvSpPr>
        <p:spPr>
          <a:xfrm>
            <a:off x="2144206" y="4799029"/>
            <a:ext cx="61468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1BED21C0-0E1B-5D11-2A11-42516D9789A8}"/>
              </a:ext>
            </a:extLst>
          </p:cNvPr>
          <p:cNvSpPr/>
          <p:nvPr/>
        </p:nvSpPr>
        <p:spPr>
          <a:xfrm flipH="1">
            <a:off x="2144206" y="5245424"/>
            <a:ext cx="61468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0FFD54C0-3FC9-9CC9-2AF8-DCCECFD06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14"/>
          <a:stretch/>
        </p:blipFill>
        <p:spPr>
          <a:xfrm rot="16200000" flipV="1">
            <a:off x="3260390" y="4880146"/>
            <a:ext cx="447160" cy="127653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652DE1E7-574E-31F6-9EB1-89AFA1633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781"/>
          <a:stretch/>
        </p:blipFill>
        <p:spPr>
          <a:xfrm rot="5400000">
            <a:off x="3086872" y="4790425"/>
            <a:ext cx="907388" cy="447161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24A5E08A-48A9-7ACE-9533-845802023815}"/>
              </a:ext>
            </a:extLst>
          </p:cNvPr>
          <p:cNvSpPr txBox="1"/>
          <p:nvPr/>
        </p:nvSpPr>
        <p:spPr>
          <a:xfrm>
            <a:off x="436447" y="5916231"/>
            <a:ext cx="158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Irradiation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D8BACBD-5518-E453-5D00-6D2BD8727E43}"/>
              </a:ext>
            </a:extLst>
          </p:cNvPr>
          <p:cNvSpPr txBox="1"/>
          <p:nvPr/>
        </p:nvSpPr>
        <p:spPr>
          <a:xfrm>
            <a:off x="2364561" y="5705582"/>
            <a:ext cx="208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CCE </a:t>
            </a:r>
            <a:r>
              <a:rPr lang="fr-FR" b="1" dirty="0" err="1">
                <a:solidFill>
                  <a:srgbClr val="FF0000"/>
                </a:solidFill>
              </a:rPr>
              <a:t>measurement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1FECDC1-8F44-765D-BD89-2D3AC6863D55}"/>
              </a:ext>
            </a:extLst>
          </p:cNvPr>
          <p:cNvCxnSpPr/>
          <p:nvPr/>
        </p:nvCxnSpPr>
        <p:spPr>
          <a:xfrm>
            <a:off x="4572634" y="5843079"/>
            <a:ext cx="120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0B6BA139-B47F-C00E-7540-2E5089804918}"/>
              </a:ext>
            </a:extLst>
          </p:cNvPr>
          <p:cNvCxnSpPr>
            <a:cxnSpLocks/>
          </p:cNvCxnSpPr>
          <p:nvPr/>
        </p:nvCxnSpPr>
        <p:spPr>
          <a:xfrm rot="16200000">
            <a:off x="3979328" y="5238579"/>
            <a:ext cx="120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D242F868-5FA6-EB17-FA93-1A98A36751AD}"/>
              </a:ext>
            </a:extLst>
          </p:cNvPr>
          <p:cNvCxnSpPr>
            <a:cxnSpLocks/>
          </p:cNvCxnSpPr>
          <p:nvPr/>
        </p:nvCxnSpPr>
        <p:spPr>
          <a:xfrm>
            <a:off x="5183904" y="5264649"/>
            <a:ext cx="0" cy="578081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4EFE00DE-EBFD-5DFD-8FF6-78C047611AB6}"/>
              </a:ext>
            </a:extLst>
          </p:cNvPr>
          <p:cNvSpPr txBox="1"/>
          <p:nvPr/>
        </p:nvSpPr>
        <p:spPr>
          <a:xfrm>
            <a:off x="4832114" y="5875425"/>
            <a:ext cx="70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CCE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A5A28D83-7E3A-E83D-8DE2-52ADF91E5393}"/>
              </a:ext>
            </a:extLst>
          </p:cNvPr>
          <p:cNvSpPr/>
          <p:nvPr/>
        </p:nvSpPr>
        <p:spPr>
          <a:xfrm>
            <a:off x="6260670" y="4076041"/>
            <a:ext cx="5706000" cy="223500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2</a:t>
            </a:r>
            <a:r>
              <a:rPr lang="fr-FR" sz="2000" b="1" baseline="30000" dirty="0">
                <a:solidFill>
                  <a:srgbClr val="002060"/>
                </a:solidFill>
              </a:rPr>
              <a:t>nd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method</a:t>
            </a:r>
            <a:r>
              <a:rPr lang="fr-FR" sz="2000" b="1" dirty="0">
                <a:solidFill>
                  <a:srgbClr val="002060"/>
                </a:solidFill>
              </a:rPr>
              <a:t> : </a:t>
            </a: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pPr defTabSz="914400"/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6A0F5634-8E56-87D7-3C9C-27C92D6A1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020" y="4459882"/>
            <a:ext cx="1697764" cy="1162525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80025619-1082-C506-56AE-43D8C962A69D}"/>
              </a:ext>
            </a:extLst>
          </p:cNvPr>
          <p:cNvSpPr txBox="1"/>
          <p:nvPr/>
        </p:nvSpPr>
        <p:spPr>
          <a:xfrm>
            <a:off x="6225412" y="5565750"/>
            <a:ext cx="227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Irradiation &amp; CCE </a:t>
            </a:r>
            <a:r>
              <a:rPr lang="fr-FR" b="1" dirty="0" err="1">
                <a:solidFill>
                  <a:srgbClr val="FF0000"/>
                </a:solidFill>
              </a:rPr>
              <a:t>measurement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73844DCA-3834-3562-E90D-1CEFE9946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973" y="4445957"/>
            <a:ext cx="2957000" cy="181969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B89919B5-BF03-D693-5F8E-43A55EC57A8F}"/>
              </a:ext>
            </a:extLst>
          </p:cNvPr>
          <p:cNvSpPr/>
          <p:nvPr/>
        </p:nvSpPr>
        <p:spPr>
          <a:xfrm>
            <a:off x="10447020" y="4778046"/>
            <a:ext cx="1519650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/>
              <a:t>CCE </a:t>
            </a:r>
            <a:r>
              <a:rPr lang="fr-FR" sz="1600" b="1" dirty="0" err="1"/>
              <a:t>calculated</a:t>
            </a:r>
            <a:r>
              <a:rPr lang="fr-FR" sz="1600" b="1" dirty="0"/>
              <a:t> for </a:t>
            </a:r>
            <a:r>
              <a:rPr lang="fr-FR" sz="1600" b="1" dirty="0" err="1"/>
              <a:t>each</a:t>
            </a:r>
            <a:r>
              <a:rPr lang="fr-FR" sz="1600" b="1" dirty="0"/>
              <a:t> train</a:t>
            </a:r>
          </a:p>
        </p:txBody>
      </p:sp>
    </p:spTree>
    <p:extLst>
      <p:ext uri="{BB962C8B-B14F-4D97-AF65-F5344CB8AC3E}">
        <p14:creationId xmlns:p14="http://schemas.microsoft.com/office/powerpoint/2010/main" val="27932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6" grpId="0" animBg="1"/>
      <p:bldP spid="47" grpId="0" animBg="1"/>
      <p:bldP spid="50" grpId="0"/>
      <p:bldP spid="51" grpId="0"/>
      <p:bldP spid="55" grpId="0"/>
      <p:bldP spid="56" grpId="0" animBg="1"/>
      <p:bldP spid="58" grpId="0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F09F3A-A1DA-D84B-AF55-16B76490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5260969" cy="573573"/>
          </a:xfrm>
        </p:spPr>
        <p:txBody>
          <a:bodyPr/>
          <a:lstStyle/>
          <a:p>
            <a:r>
              <a:rPr lang="fr-FR" dirty="0"/>
              <a:t>Fluence </a:t>
            </a:r>
            <a:r>
              <a:rPr lang="fr-FR" dirty="0" err="1"/>
              <a:t>experiments</a:t>
            </a:r>
            <a:r>
              <a:rPr lang="fr-FR" dirty="0"/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4280FF4-6988-01CB-FCFA-353DBE695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CF32347-D286-141F-83A6-AEE2365AE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 r="75702" b="73083"/>
          <a:stretch>
            <a:fillRect/>
          </a:stretch>
        </p:blipFill>
        <p:spPr>
          <a:xfrm>
            <a:off x="578823" y="1341120"/>
            <a:ext cx="1463907" cy="12851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11A4DB4-722A-AEBD-F867-B37B431C0E4F}"/>
              </a:ext>
            </a:extLst>
          </p:cNvPr>
          <p:cNvSpPr txBox="1"/>
          <p:nvPr/>
        </p:nvSpPr>
        <p:spPr>
          <a:xfrm>
            <a:off x="2232660" y="1790700"/>
            <a:ext cx="328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Single </a:t>
            </a:r>
            <a:r>
              <a:rPr lang="fr-FR" dirty="0" err="1"/>
              <a:t>crystal</a:t>
            </a:r>
            <a:r>
              <a:rPr lang="fr-FR" dirty="0"/>
              <a:t> CVD Diamond</a:t>
            </a:r>
          </a:p>
          <a:p>
            <a:pPr algn="ctr"/>
            <a:r>
              <a:rPr lang="fr-FR" dirty="0" err="1"/>
              <a:t>sCVD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19DD23-E180-7361-E505-F955D11B7C1F}"/>
              </a:ext>
            </a:extLst>
          </p:cNvPr>
          <p:cNvSpPr txBox="1"/>
          <p:nvPr/>
        </p:nvSpPr>
        <p:spPr>
          <a:xfrm>
            <a:off x="2186225" y="3393132"/>
            <a:ext cx="328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Single </a:t>
            </a:r>
            <a:r>
              <a:rPr lang="fr-FR" dirty="0" err="1"/>
              <a:t>crystal</a:t>
            </a:r>
            <a:r>
              <a:rPr lang="fr-FR" dirty="0"/>
              <a:t> CVD Diamonds</a:t>
            </a:r>
          </a:p>
          <a:p>
            <a:pPr algn="ctr"/>
            <a:r>
              <a:rPr lang="fr-FR" dirty="0"/>
              <a:t>1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cut</a:t>
            </a:r>
            <a:r>
              <a:rPr lang="fr-FR" dirty="0"/>
              <a:t> in 4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AA4C9BA-10C9-0DB7-1090-7DFBC7B09A3A}"/>
              </a:ext>
            </a:extLst>
          </p:cNvPr>
          <p:cNvGrpSpPr/>
          <p:nvPr/>
        </p:nvGrpSpPr>
        <p:grpSpPr>
          <a:xfrm>
            <a:off x="5391722" y="1112681"/>
            <a:ext cx="1408556" cy="1303415"/>
            <a:chOff x="10789164" y="4512318"/>
            <a:chExt cx="1408556" cy="130341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3AC575-0D55-23D8-3FFA-C8A5551703F0}"/>
                </a:ext>
              </a:extLst>
            </p:cNvPr>
            <p:cNvSpPr/>
            <p:nvPr/>
          </p:nvSpPr>
          <p:spPr>
            <a:xfrm>
              <a:off x="10954428" y="5172482"/>
              <a:ext cx="651545" cy="28515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B8418">
                    <a:alpha val="7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FFE3B6-752E-8A29-5AE2-023536592FCE}"/>
                </a:ext>
              </a:extLst>
            </p:cNvPr>
            <p:cNvSpPr/>
            <p:nvPr/>
          </p:nvSpPr>
          <p:spPr>
            <a:xfrm>
              <a:off x="10789164" y="5242828"/>
              <a:ext cx="603463" cy="37985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C000"/>
                </a:gs>
              </a:gsLst>
              <a:lin ang="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  <a:p>
              <a:pPr algn="ctr"/>
              <a:endParaRPr lang="en-US" noProof="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3B3881-9E12-7CA4-FE44-96E59FC2BB7D}"/>
                </a:ext>
              </a:extLst>
            </p:cNvPr>
            <p:cNvSpPr/>
            <p:nvPr/>
          </p:nvSpPr>
          <p:spPr>
            <a:xfrm>
              <a:off x="10866143" y="5407877"/>
              <a:ext cx="651545" cy="37985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B8418">
                    <a:alpha val="7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5C017D7-CD87-EFA6-7CFD-1F377AE2D1C4}"/>
                </a:ext>
              </a:extLst>
            </p:cNvPr>
            <p:cNvSpPr/>
            <p:nvPr/>
          </p:nvSpPr>
          <p:spPr>
            <a:xfrm>
              <a:off x="11416044" y="5180396"/>
              <a:ext cx="379859" cy="3798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  <p:sp>
          <p:nvSpPr>
            <p:cNvPr id="19" name="ZoneTexte 74">
              <a:extLst>
                <a:ext uri="{FF2B5EF4-FFF2-40B4-BE49-F238E27FC236}">
                  <a16:creationId xmlns:a16="http://schemas.microsoft.com/office/drawing/2014/main" id="{1F55A59E-2246-F0E1-E427-78D4032E95DA}"/>
                </a:ext>
              </a:extLst>
            </p:cNvPr>
            <p:cNvSpPr txBox="1"/>
            <p:nvPr/>
          </p:nvSpPr>
          <p:spPr>
            <a:xfrm>
              <a:off x="10806012" y="4512318"/>
              <a:ext cx="1391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noProof="0" dirty="0"/>
                <a:t>Helium </a:t>
              </a:r>
            </a:p>
            <a:p>
              <a:pPr algn="ctr"/>
              <a:r>
                <a:rPr lang="en-US" i="1" noProof="0" dirty="0"/>
                <a:t>64 MeV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D11EDEA-168A-F554-7866-0AFE15CB4D71}"/>
                </a:ext>
              </a:extLst>
            </p:cNvPr>
            <p:cNvSpPr/>
            <p:nvPr/>
          </p:nvSpPr>
          <p:spPr>
            <a:xfrm>
              <a:off x="11519740" y="5380610"/>
              <a:ext cx="379859" cy="37985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soft" dir="t"/>
            </a:scene3d>
            <a:sp3d>
              <a:bevelT w="698500" h="133350" prst="coolSlant"/>
              <a:bevelB w="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C03993A-DC56-2A0F-DC66-AA30E1E88CF5}"/>
                </a:ext>
              </a:extLst>
            </p:cNvPr>
            <p:cNvSpPr/>
            <p:nvPr/>
          </p:nvSpPr>
          <p:spPr>
            <a:xfrm>
              <a:off x="11262085" y="5249512"/>
              <a:ext cx="379859" cy="37985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soft" dir="t"/>
            </a:scene3d>
            <a:sp3d>
              <a:bevelT w="698500" h="133350" prst="coolSlant"/>
              <a:bevelB w="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D3A37F1-ED84-213D-DF04-3CC63E58B21B}"/>
                </a:ext>
              </a:extLst>
            </p:cNvPr>
            <p:cNvSpPr/>
            <p:nvPr/>
          </p:nvSpPr>
          <p:spPr>
            <a:xfrm>
              <a:off x="11339064" y="5435874"/>
              <a:ext cx="379859" cy="3798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8AAC04E-462E-0452-66F0-BA60AC2D7687}"/>
              </a:ext>
            </a:extLst>
          </p:cNvPr>
          <p:cNvSpPr/>
          <p:nvPr/>
        </p:nvSpPr>
        <p:spPr>
          <a:xfrm>
            <a:off x="5418670" y="3732751"/>
            <a:ext cx="1066669" cy="37985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57DE3CB-8E7B-5D97-1DEB-8AA09DCF3C76}"/>
              </a:ext>
            </a:extLst>
          </p:cNvPr>
          <p:cNvSpPr/>
          <p:nvPr/>
        </p:nvSpPr>
        <p:spPr>
          <a:xfrm>
            <a:off x="6277947" y="3732752"/>
            <a:ext cx="379859" cy="37985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soft" dir="t"/>
          </a:scene3d>
          <a:sp3d>
            <a:bevelT w="698500" h="133350" prst="coolSlant"/>
            <a:bevelB w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 dirty="0"/>
          </a:p>
        </p:txBody>
      </p:sp>
      <p:sp>
        <p:nvSpPr>
          <p:cNvPr id="28" name="ZoneTexte 28">
            <a:extLst>
              <a:ext uri="{FF2B5EF4-FFF2-40B4-BE49-F238E27FC236}">
                <a16:creationId xmlns:a16="http://schemas.microsoft.com/office/drawing/2014/main" id="{66D5B496-A140-7917-D3D7-3A56A3609C77}"/>
              </a:ext>
            </a:extLst>
          </p:cNvPr>
          <p:cNvSpPr txBox="1"/>
          <p:nvPr/>
        </p:nvSpPr>
        <p:spPr>
          <a:xfrm>
            <a:off x="5424392" y="3048869"/>
            <a:ext cx="139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noProof="0" dirty="0"/>
              <a:t>Proton </a:t>
            </a:r>
          </a:p>
          <a:p>
            <a:pPr algn="ctr"/>
            <a:r>
              <a:rPr lang="en-US" i="1" noProof="0" dirty="0"/>
              <a:t>68 MeV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2C4CCE1B-51D3-3C17-678B-83C3D2D587FF}"/>
              </a:ext>
            </a:extLst>
          </p:cNvPr>
          <p:cNvSpPr/>
          <p:nvPr/>
        </p:nvSpPr>
        <p:spPr>
          <a:xfrm>
            <a:off x="8030430" y="2028039"/>
            <a:ext cx="2948940" cy="48142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Spectroscopie alpha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53C7F696-1C94-15C5-1428-B67ACAE0CFE1}"/>
              </a:ext>
            </a:extLst>
          </p:cNvPr>
          <p:cNvSpPr/>
          <p:nvPr/>
        </p:nvSpPr>
        <p:spPr>
          <a:xfrm>
            <a:off x="7298889" y="2626281"/>
            <a:ext cx="1599531" cy="48142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XBIC - ESRF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E437065D-DF2C-F036-EA16-30B437E3DAED}"/>
              </a:ext>
            </a:extLst>
          </p:cNvPr>
          <p:cNvSpPr/>
          <p:nvPr/>
        </p:nvSpPr>
        <p:spPr>
          <a:xfrm>
            <a:off x="10179603" y="2626281"/>
            <a:ext cx="1599531" cy="481424"/>
          </a:xfrm>
          <a:prstGeom prst="roundRect">
            <a:avLst/>
          </a:prstGeom>
          <a:solidFill>
            <a:srgbClr val="E8930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Raman-PL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693A91A2-66B1-96FA-94C1-4CE48986F9BA}"/>
              </a:ext>
            </a:extLst>
          </p:cNvPr>
          <p:cNvSpPr/>
          <p:nvPr/>
        </p:nvSpPr>
        <p:spPr>
          <a:xfrm>
            <a:off x="9021531" y="2628284"/>
            <a:ext cx="1034961" cy="4814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Recuit</a:t>
            </a:r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81F33555-7ED9-30AB-CEDD-739852FFEC08}"/>
              </a:ext>
            </a:extLst>
          </p:cNvPr>
          <p:cNvSpPr/>
          <p:nvPr/>
        </p:nvSpPr>
        <p:spPr>
          <a:xfrm>
            <a:off x="7240842" y="1980973"/>
            <a:ext cx="4593600" cy="1175954"/>
          </a:xfrm>
          <a:prstGeom prst="roundRect">
            <a:avLst>
              <a:gd name="adj" fmla="val 9788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D38D654D-7414-EFF3-D7A8-92B1B793A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8" r="75702"/>
          <a:stretch>
            <a:fillRect/>
          </a:stretch>
        </p:blipFill>
        <p:spPr>
          <a:xfrm>
            <a:off x="549851" y="3107705"/>
            <a:ext cx="1463907" cy="1036269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93D638CB-189F-70E2-765F-081FDEDA014B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3847521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DFB87F19-080E-6740-BF91-B472C7DF3203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EDB744-A610-8DED-290C-27DD2619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8400410" cy="573573"/>
          </a:xfrm>
        </p:spPr>
        <p:txBody>
          <a:bodyPr/>
          <a:lstStyle/>
          <a:p>
            <a:r>
              <a:rPr lang="fr-FR" dirty="0"/>
              <a:t>Diamond </a:t>
            </a:r>
            <a:r>
              <a:rPr lang="fr-FR" dirty="0" err="1"/>
              <a:t>response</a:t>
            </a:r>
            <a:r>
              <a:rPr lang="fr-FR" dirty="0"/>
              <a:t> to </a:t>
            </a:r>
            <a:r>
              <a:rPr lang="fr-FR" dirty="0" err="1"/>
              <a:t>Helium</a:t>
            </a:r>
            <a:r>
              <a:rPr lang="fr-FR" dirty="0"/>
              <a:t> fluence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004B56C-E9F1-9B5D-E7B7-CF0ADB12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0DEAE4-F567-AFD5-E4DE-BF92BE396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18" y="2284580"/>
            <a:ext cx="7123835" cy="438389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E27DCBC-F418-E394-CE75-AC8BAEB8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4487" r="284" b="74051"/>
          <a:stretch>
            <a:fillRect/>
          </a:stretch>
        </p:blipFill>
        <p:spPr>
          <a:xfrm>
            <a:off x="242224" y="1130888"/>
            <a:ext cx="5930261" cy="122520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C7BC3C-6012-AE40-3FFE-08F528C02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148" y="148896"/>
            <a:ext cx="2789224" cy="14710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309852-FADB-4829-0E3E-112DE7747C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7" t="394" r="81251" b="-394"/>
          <a:stretch/>
        </p:blipFill>
        <p:spPr>
          <a:xfrm>
            <a:off x="7699638" y="91009"/>
            <a:ext cx="1395525" cy="1528978"/>
          </a:xfrm>
          <a:prstGeom prst="rect">
            <a:avLst/>
          </a:prstGeom>
        </p:spPr>
      </p:pic>
      <p:pic>
        <p:nvPicPr>
          <p:cNvPr id="12" name="Picture 2" descr="Gary | Wiki Bob L'éponge | Fandom">
            <a:extLst>
              <a:ext uri="{FF2B5EF4-FFF2-40B4-BE49-F238E27FC236}">
                <a16:creationId xmlns:a16="http://schemas.microsoft.com/office/drawing/2014/main" id="{8B911A3F-A56D-369A-8E92-57A9C3220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79" y="3926125"/>
            <a:ext cx="618431" cy="5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005CBCBC-DCA0-5E08-B51A-8FD1911FB1BC}"/>
              </a:ext>
            </a:extLst>
          </p:cNvPr>
          <p:cNvSpPr/>
          <p:nvPr/>
        </p:nvSpPr>
        <p:spPr>
          <a:xfrm rot="6833992">
            <a:off x="3471417" y="4863498"/>
            <a:ext cx="1019369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910E7D8-4312-5BE3-93B4-A4F1716AE5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8903"/>
          <a:stretch/>
        </p:blipFill>
        <p:spPr>
          <a:xfrm>
            <a:off x="3283653" y="5630221"/>
            <a:ext cx="899726" cy="418333"/>
          </a:xfrm>
          <a:prstGeom prst="rect">
            <a:avLst/>
          </a:prstGeom>
        </p:spPr>
      </p:pic>
      <p:pic>
        <p:nvPicPr>
          <p:cNvPr id="15" name="Picture 8" descr="Bébé PNG pour téléchargement gratuit">
            <a:extLst>
              <a:ext uri="{FF2B5EF4-FFF2-40B4-BE49-F238E27FC236}">
                <a16:creationId xmlns:a16="http://schemas.microsoft.com/office/drawing/2014/main" id="{D9A4B1B4-5145-3256-0A48-83E047C22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18" y="6019877"/>
            <a:ext cx="677392" cy="78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D62B146-A86B-B7B0-49F5-FC333E79A9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9606953" y="5701146"/>
            <a:ext cx="878167" cy="1173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0B0EA2B-6D84-635F-6BB6-024458DAA354}"/>
                  </a:ext>
                </a:extLst>
              </p:cNvPr>
              <p:cNvSpPr txBox="1"/>
              <p:nvPr/>
            </p:nvSpPr>
            <p:spPr>
              <a:xfrm>
                <a:off x="6949227" y="1947521"/>
                <a:ext cx="3278013" cy="2769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38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±5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²/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/µ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0B0EA2B-6D84-635F-6BB6-024458DAA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227" y="1947521"/>
                <a:ext cx="3278013" cy="276999"/>
              </a:xfrm>
              <a:prstGeom prst="rect">
                <a:avLst/>
              </a:prstGeom>
              <a:blipFill>
                <a:blip r:embed="rId10"/>
                <a:stretch>
                  <a:fillRect l="-924" t="-4082" r="-555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807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F29FA-C534-9366-F435-8256534F0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ZoneTexte 166">
            <a:extLst>
              <a:ext uri="{FF2B5EF4-FFF2-40B4-BE49-F238E27FC236}">
                <a16:creationId xmlns:a16="http://schemas.microsoft.com/office/drawing/2014/main" id="{F9FFDBB2-A7BA-71C1-1EF1-A6D0C2E2D9CE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EB54D9-1CB4-3C81-1816-8B543C669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10381610" cy="573573"/>
          </a:xfrm>
        </p:spPr>
        <p:txBody>
          <a:bodyPr/>
          <a:lstStyle/>
          <a:p>
            <a:r>
              <a:rPr lang="fr-FR" dirty="0"/>
              <a:t>Diamond </a:t>
            </a:r>
            <a:r>
              <a:rPr lang="fr-FR" dirty="0" err="1"/>
              <a:t>response</a:t>
            </a:r>
            <a:r>
              <a:rPr lang="fr-FR" dirty="0"/>
              <a:t> to </a:t>
            </a:r>
            <a:r>
              <a:rPr lang="fr-FR" dirty="0" err="1"/>
              <a:t>Helium</a:t>
            </a:r>
            <a:r>
              <a:rPr lang="fr-FR" dirty="0"/>
              <a:t> fluence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BF96F30-E014-BCA8-3A43-5599DA55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07F7987-494F-4B5B-E77E-438034CB7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4487" r="284" b="74051"/>
          <a:stretch>
            <a:fillRect/>
          </a:stretch>
        </p:blipFill>
        <p:spPr>
          <a:xfrm>
            <a:off x="242224" y="1130888"/>
            <a:ext cx="5930261" cy="12252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0F8D72-A8D3-676C-2129-9CCA301E3EFE}"/>
              </a:ext>
            </a:extLst>
          </p:cNvPr>
          <p:cNvSpPr/>
          <p:nvPr/>
        </p:nvSpPr>
        <p:spPr>
          <a:xfrm>
            <a:off x="8927097" y="163428"/>
            <a:ext cx="2575560" cy="6236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6AD014-B4C9-A944-6C00-25F9611E9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79"/>
          <a:stretch>
            <a:fillRect/>
          </a:stretch>
        </p:blipFill>
        <p:spPr>
          <a:xfrm>
            <a:off x="7769992" y="-3306"/>
            <a:ext cx="2912532" cy="2538383"/>
          </a:xfrm>
          <a:prstGeom prst="rect">
            <a:avLst/>
          </a:prstGeom>
        </p:spPr>
      </p:pic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0FFB927E-112A-867A-558D-B50A1CD816E5}"/>
              </a:ext>
            </a:extLst>
          </p:cNvPr>
          <p:cNvSpPr txBox="1">
            <a:spLocks/>
          </p:cNvSpPr>
          <p:nvPr/>
        </p:nvSpPr>
        <p:spPr>
          <a:xfrm>
            <a:off x="11596174" y="6356350"/>
            <a:ext cx="595826" cy="3016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89E50B-737D-4EFE-8A46-A4B861C41076}" type="slidenum">
              <a:rPr lang="fr-FR" smtClean="0"/>
              <a:pPr/>
              <a:t>17</a:t>
            </a:fld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69522E6-EE70-D021-F833-063115B7A6C4}"/>
              </a:ext>
            </a:extLst>
          </p:cNvPr>
          <p:cNvGrpSpPr/>
          <p:nvPr/>
        </p:nvGrpSpPr>
        <p:grpSpPr>
          <a:xfrm>
            <a:off x="396834" y="3072755"/>
            <a:ext cx="1126800" cy="507322"/>
            <a:chOff x="9677443" y="2592558"/>
            <a:chExt cx="1126800" cy="507322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4B154AC6-174F-9EB7-CAC4-1D6558156F27}"/>
                </a:ext>
              </a:extLst>
            </p:cNvPr>
            <p:cNvSpPr/>
            <p:nvPr/>
          </p:nvSpPr>
          <p:spPr>
            <a:xfrm>
              <a:off x="9677443" y="2592558"/>
              <a:ext cx="1126800" cy="507322"/>
            </a:xfrm>
            <a:prstGeom prst="cube">
              <a:avLst>
                <a:gd name="adj" fmla="val 72892"/>
              </a:avLst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Parallélogramme 13">
              <a:extLst>
                <a:ext uri="{FF2B5EF4-FFF2-40B4-BE49-F238E27FC236}">
                  <a16:creationId xmlns:a16="http://schemas.microsoft.com/office/drawing/2014/main" id="{335DC15E-C299-0E1E-B309-8366ACAA9720}"/>
                </a:ext>
              </a:extLst>
            </p:cNvPr>
            <p:cNvSpPr/>
            <p:nvPr/>
          </p:nvSpPr>
          <p:spPr>
            <a:xfrm>
              <a:off x="9753480" y="2626403"/>
              <a:ext cx="974725" cy="305466"/>
            </a:xfrm>
            <a:prstGeom prst="parallelogram">
              <a:avLst>
                <a:gd name="adj" fmla="val 98798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1B8AC30E-6FF5-715B-C5F1-13529B9EF16E}"/>
              </a:ext>
            </a:extLst>
          </p:cNvPr>
          <p:cNvSpPr txBox="1"/>
          <p:nvPr/>
        </p:nvSpPr>
        <p:spPr>
          <a:xfrm>
            <a:off x="2333944" y="2546443"/>
            <a:ext cx="1728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XBIC </a:t>
            </a:r>
            <a:r>
              <a:rPr lang="fr-FR" sz="1400" i="1" dirty="0" err="1"/>
              <a:t>map</a:t>
            </a:r>
            <a:endParaRPr lang="fr-FR" sz="1400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435F07-A58B-802A-A45B-71BBF8E60B32}"/>
              </a:ext>
            </a:extLst>
          </p:cNvPr>
          <p:cNvSpPr txBox="1"/>
          <p:nvPr/>
        </p:nvSpPr>
        <p:spPr>
          <a:xfrm>
            <a:off x="4341988" y="4171286"/>
            <a:ext cx="1951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accent1"/>
                </a:solidFill>
              </a:rPr>
              <a:t>Frenkel </a:t>
            </a:r>
            <a:r>
              <a:rPr lang="fr-FR" sz="1400" i="1" dirty="0" err="1">
                <a:solidFill>
                  <a:schemeClr val="accent1"/>
                </a:solidFill>
              </a:rPr>
              <a:t>defects</a:t>
            </a:r>
            <a:endParaRPr lang="fr-FR" sz="1400" i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E75D4F5-F776-1FA7-C610-0BDAF5A986DB}"/>
              </a:ext>
            </a:extLst>
          </p:cNvPr>
          <p:cNvSpPr txBox="1"/>
          <p:nvPr/>
        </p:nvSpPr>
        <p:spPr>
          <a:xfrm>
            <a:off x="-54365" y="5573223"/>
            <a:ext cx="2231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>
                <a:solidFill>
                  <a:schemeClr val="accent1"/>
                </a:solidFill>
              </a:rPr>
              <a:t>Vacancies</a:t>
            </a:r>
            <a:r>
              <a:rPr lang="fr-FR" sz="1400" i="1" dirty="0">
                <a:solidFill>
                  <a:schemeClr val="accent1"/>
                </a:solidFill>
              </a:rPr>
              <a:t> </a:t>
            </a:r>
            <a:r>
              <a:rPr lang="fr-FR" sz="1400" i="1" dirty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FR" sz="1400" i="1" dirty="0">
                <a:solidFill>
                  <a:srgbClr val="FFC000"/>
                </a:solidFill>
                <a:sym typeface="Wingdings" panose="05000000000000000000" pitchFamily="2" charset="2"/>
              </a:rPr>
              <a:t>NV centers</a:t>
            </a:r>
            <a:r>
              <a:rPr lang="fr-FR" sz="1400" i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endParaRPr lang="fr-FR" sz="1400" i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87DFC36-F453-EFCF-060D-92100973A1D3}"/>
              </a:ext>
            </a:extLst>
          </p:cNvPr>
          <p:cNvSpPr txBox="1"/>
          <p:nvPr/>
        </p:nvSpPr>
        <p:spPr>
          <a:xfrm>
            <a:off x="-78735" y="3815629"/>
            <a:ext cx="2231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>
                <a:solidFill>
                  <a:srgbClr val="C00000"/>
                </a:solidFill>
              </a:rPr>
              <a:t>Annealing</a:t>
            </a:r>
            <a:r>
              <a:rPr lang="fr-FR" sz="1400" i="1" dirty="0">
                <a:solidFill>
                  <a:srgbClr val="C00000"/>
                </a:solidFill>
              </a:rPr>
              <a:t>: 6h / 1000°C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8F75202E-0BBC-215A-A94C-403E090087F3}"/>
              </a:ext>
            </a:extLst>
          </p:cNvPr>
          <p:cNvSpPr/>
          <p:nvPr/>
        </p:nvSpPr>
        <p:spPr>
          <a:xfrm>
            <a:off x="1748487" y="3193529"/>
            <a:ext cx="540000" cy="2867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0F139C2-DC0F-DEFB-0349-3DDECF90908C}"/>
              </a:ext>
            </a:extLst>
          </p:cNvPr>
          <p:cNvGrpSpPr/>
          <p:nvPr/>
        </p:nvGrpSpPr>
        <p:grpSpPr>
          <a:xfrm>
            <a:off x="4763350" y="3081616"/>
            <a:ext cx="1126077" cy="507322"/>
            <a:chOff x="10568578" y="2592558"/>
            <a:chExt cx="1126077" cy="507322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73D7CB0-5FD3-00FD-C78E-76249B3B550F}"/>
                </a:ext>
              </a:extLst>
            </p:cNvPr>
            <p:cNvSpPr/>
            <p:nvPr/>
          </p:nvSpPr>
          <p:spPr>
            <a:xfrm>
              <a:off x="10568578" y="2592558"/>
              <a:ext cx="1126077" cy="507322"/>
            </a:xfrm>
            <a:prstGeom prst="cube">
              <a:avLst>
                <a:gd name="adj" fmla="val 73048"/>
              </a:avLst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Parallélogramme 21">
              <a:extLst>
                <a:ext uri="{FF2B5EF4-FFF2-40B4-BE49-F238E27FC236}">
                  <a16:creationId xmlns:a16="http://schemas.microsoft.com/office/drawing/2014/main" id="{713B9E34-6505-1D4B-505D-D0EC926363F2}"/>
                </a:ext>
              </a:extLst>
            </p:cNvPr>
            <p:cNvSpPr/>
            <p:nvPr/>
          </p:nvSpPr>
          <p:spPr>
            <a:xfrm>
              <a:off x="10644615" y="2622032"/>
              <a:ext cx="974725" cy="305466"/>
            </a:xfrm>
            <a:prstGeom prst="parallelogram">
              <a:avLst>
                <a:gd name="adj" fmla="val 98798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EBE261F7-B131-F38A-2538-1A442A67FE3B}"/>
              </a:ext>
            </a:extLst>
          </p:cNvPr>
          <p:cNvSpPr/>
          <p:nvPr/>
        </p:nvSpPr>
        <p:spPr>
          <a:xfrm rot="5400000">
            <a:off x="5306696" y="2935197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D39EA24A-A48D-1CDB-95CF-5EDCBC3E97AA}"/>
              </a:ext>
            </a:extLst>
          </p:cNvPr>
          <p:cNvSpPr/>
          <p:nvPr/>
        </p:nvSpPr>
        <p:spPr>
          <a:xfrm rot="5400000">
            <a:off x="5450968" y="2935196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320AD0AB-C891-61A4-0C40-1899988942B6}"/>
              </a:ext>
            </a:extLst>
          </p:cNvPr>
          <p:cNvSpPr/>
          <p:nvPr/>
        </p:nvSpPr>
        <p:spPr>
          <a:xfrm rot="5400000">
            <a:off x="5017733" y="2935198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40C432AA-9439-122E-C995-82EC9B96DBA1}"/>
              </a:ext>
            </a:extLst>
          </p:cNvPr>
          <p:cNvSpPr/>
          <p:nvPr/>
        </p:nvSpPr>
        <p:spPr>
          <a:xfrm rot="5400000">
            <a:off x="5165883" y="2935198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F12D283B-A903-D506-B1FA-1D7A5F0525F3}"/>
              </a:ext>
            </a:extLst>
          </p:cNvPr>
          <p:cNvSpPr/>
          <p:nvPr/>
        </p:nvSpPr>
        <p:spPr>
          <a:xfrm rot="5400000">
            <a:off x="5591781" y="2935195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A2C405AD-BD82-6A52-83E9-0F698297B159}"/>
              </a:ext>
            </a:extLst>
          </p:cNvPr>
          <p:cNvSpPr/>
          <p:nvPr/>
        </p:nvSpPr>
        <p:spPr>
          <a:xfrm rot="5400000">
            <a:off x="5248330" y="2990329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B3FEE667-4DBC-5CB0-0F04-3694293679B4}"/>
              </a:ext>
            </a:extLst>
          </p:cNvPr>
          <p:cNvSpPr/>
          <p:nvPr/>
        </p:nvSpPr>
        <p:spPr>
          <a:xfrm rot="5400000">
            <a:off x="5392602" y="2990328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9BBB2D6A-F2DE-2B26-6E6E-912552B7F1A3}"/>
              </a:ext>
            </a:extLst>
          </p:cNvPr>
          <p:cNvSpPr/>
          <p:nvPr/>
        </p:nvSpPr>
        <p:spPr>
          <a:xfrm rot="5400000">
            <a:off x="4959367" y="2990330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BA186C6B-EF4E-540B-5A67-0F7362FA77BA}"/>
              </a:ext>
            </a:extLst>
          </p:cNvPr>
          <p:cNvSpPr/>
          <p:nvPr/>
        </p:nvSpPr>
        <p:spPr>
          <a:xfrm rot="5400000">
            <a:off x="5107517" y="2990330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B52AD2A8-8B55-594F-D697-935E2ADE2C92}"/>
              </a:ext>
            </a:extLst>
          </p:cNvPr>
          <p:cNvSpPr/>
          <p:nvPr/>
        </p:nvSpPr>
        <p:spPr>
          <a:xfrm rot="5400000">
            <a:off x="5533415" y="2990327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509206EA-266D-6CE1-32F2-BDCF72BD13DB}"/>
              </a:ext>
            </a:extLst>
          </p:cNvPr>
          <p:cNvSpPr/>
          <p:nvPr/>
        </p:nvSpPr>
        <p:spPr>
          <a:xfrm rot="5400000">
            <a:off x="5192095" y="3038870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78826D4A-B575-755A-2BE1-0EA4973E0F57}"/>
              </a:ext>
            </a:extLst>
          </p:cNvPr>
          <p:cNvSpPr/>
          <p:nvPr/>
        </p:nvSpPr>
        <p:spPr>
          <a:xfrm rot="5400000">
            <a:off x="5336367" y="3038869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F71701A3-EEB2-52A5-FB56-49AD1B1C4026}"/>
              </a:ext>
            </a:extLst>
          </p:cNvPr>
          <p:cNvSpPr/>
          <p:nvPr/>
        </p:nvSpPr>
        <p:spPr>
          <a:xfrm rot="5400000">
            <a:off x="4903132" y="3038871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139EF832-8661-6E9C-7A64-8EAC9FF10894}"/>
              </a:ext>
            </a:extLst>
          </p:cNvPr>
          <p:cNvSpPr/>
          <p:nvPr/>
        </p:nvSpPr>
        <p:spPr>
          <a:xfrm rot="5400000">
            <a:off x="5051282" y="3038871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C372EBF7-A2FE-E9DF-2B71-FC3384B4500A}"/>
              </a:ext>
            </a:extLst>
          </p:cNvPr>
          <p:cNvSpPr/>
          <p:nvPr/>
        </p:nvSpPr>
        <p:spPr>
          <a:xfrm rot="5400000">
            <a:off x="5477180" y="3038868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210FE5A2-F330-71F2-4F39-DB003FFC0990}"/>
              </a:ext>
            </a:extLst>
          </p:cNvPr>
          <p:cNvSpPr/>
          <p:nvPr/>
        </p:nvSpPr>
        <p:spPr>
          <a:xfrm rot="5400000">
            <a:off x="5118149" y="3102241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9DD68197-2C14-098F-9D67-01FA84AB6BAA}"/>
              </a:ext>
            </a:extLst>
          </p:cNvPr>
          <p:cNvSpPr/>
          <p:nvPr/>
        </p:nvSpPr>
        <p:spPr>
          <a:xfrm rot="5400000">
            <a:off x="5262421" y="3102240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droite 40">
            <a:extLst>
              <a:ext uri="{FF2B5EF4-FFF2-40B4-BE49-F238E27FC236}">
                <a16:creationId xmlns:a16="http://schemas.microsoft.com/office/drawing/2014/main" id="{4A8B226D-7F76-B1B7-AEAF-BC0745940567}"/>
              </a:ext>
            </a:extLst>
          </p:cNvPr>
          <p:cNvSpPr/>
          <p:nvPr/>
        </p:nvSpPr>
        <p:spPr>
          <a:xfrm rot="5400000">
            <a:off x="4829186" y="3102242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89E6F8D7-D11F-7916-9D3C-8291FC1376E5}"/>
              </a:ext>
            </a:extLst>
          </p:cNvPr>
          <p:cNvSpPr/>
          <p:nvPr/>
        </p:nvSpPr>
        <p:spPr>
          <a:xfrm rot="5400000">
            <a:off x="4977336" y="3102242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061E03FE-B687-DE17-E791-0880B96A3DE2}"/>
              </a:ext>
            </a:extLst>
          </p:cNvPr>
          <p:cNvSpPr/>
          <p:nvPr/>
        </p:nvSpPr>
        <p:spPr>
          <a:xfrm rot="5400000">
            <a:off x="5403234" y="3102239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Flèche : droite 43">
            <a:extLst>
              <a:ext uri="{FF2B5EF4-FFF2-40B4-BE49-F238E27FC236}">
                <a16:creationId xmlns:a16="http://schemas.microsoft.com/office/drawing/2014/main" id="{9C69178A-AEFC-1E97-7086-7289C9082C90}"/>
              </a:ext>
            </a:extLst>
          </p:cNvPr>
          <p:cNvSpPr/>
          <p:nvPr/>
        </p:nvSpPr>
        <p:spPr>
          <a:xfrm rot="5400000">
            <a:off x="5049152" y="3158117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A9600610-C2B9-A64B-DD50-67EFD9B560BB}"/>
              </a:ext>
            </a:extLst>
          </p:cNvPr>
          <p:cNvSpPr/>
          <p:nvPr/>
        </p:nvSpPr>
        <p:spPr>
          <a:xfrm rot="5400000">
            <a:off x="5193424" y="3158116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 : droite 45">
            <a:extLst>
              <a:ext uri="{FF2B5EF4-FFF2-40B4-BE49-F238E27FC236}">
                <a16:creationId xmlns:a16="http://schemas.microsoft.com/office/drawing/2014/main" id="{887FDC2B-EB87-A8CE-A883-7EC7ABC7CC63}"/>
              </a:ext>
            </a:extLst>
          </p:cNvPr>
          <p:cNvSpPr/>
          <p:nvPr/>
        </p:nvSpPr>
        <p:spPr>
          <a:xfrm rot="5400000">
            <a:off x="4760189" y="3158118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3CBCB47C-FA18-B15F-5507-713BE1436BF9}"/>
              </a:ext>
            </a:extLst>
          </p:cNvPr>
          <p:cNvSpPr/>
          <p:nvPr/>
        </p:nvSpPr>
        <p:spPr>
          <a:xfrm rot="5400000">
            <a:off x="4908339" y="3158118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3D48DE59-3FFB-1D52-062C-FDF9D663F2CD}"/>
              </a:ext>
            </a:extLst>
          </p:cNvPr>
          <p:cNvSpPr/>
          <p:nvPr/>
        </p:nvSpPr>
        <p:spPr>
          <a:xfrm rot="5400000">
            <a:off x="5334237" y="3158115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Flèche : droite 48">
            <a:extLst>
              <a:ext uri="{FF2B5EF4-FFF2-40B4-BE49-F238E27FC236}">
                <a16:creationId xmlns:a16="http://schemas.microsoft.com/office/drawing/2014/main" id="{4384DAE0-1103-2079-11AE-3AB270235A73}"/>
              </a:ext>
            </a:extLst>
          </p:cNvPr>
          <p:cNvSpPr/>
          <p:nvPr/>
        </p:nvSpPr>
        <p:spPr>
          <a:xfrm rot="5400000">
            <a:off x="4996401" y="3197685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24937E8E-94E8-2A09-8BF2-A0C8EAE33164}"/>
              </a:ext>
            </a:extLst>
          </p:cNvPr>
          <p:cNvSpPr/>
          <p:nvPr/>
        </p:nvSpPr>
        <p:spPr>
          <a:xfrm rot="5400000">
            <a:off x="5140673" y="3197684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A8D9E371-718E-7B7E-756E-D924DA9D29AD}"/>
              </a:ext>
            </a:extLst>
          </p:cNvPr>
          <p:cNvSpPr/>
          <p:nvPr/>
        </p:nvSpPr>
        <p:spPr>
          <a:xfrm rot="5400000">
            <a:off x="4707438" y="3197686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3604D811-C4B3-2840-7AE3-F568C76D6DD9}"/>
              </a:ext>
            </a:extLst>
          </p:cNvPr>
          <p:cNvSpPr/>
          <p:nvPr/>
        </p:nvSpPr>
        <p:spPr>
          <a:xfrm rot="5400000">
            <a:off x="4855588" y="3197686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 : droite 52">
            <a:extLst>
              <a:ext uri="{FF2B5EF4-FFF2-40B4-BE49-F238E27FC236}">
                <a16:creationId xmlns:a16="http://schemas.microsoft.com/office/drawing/2014/main" id="{801884DF-882F-D8B6-644F-81B2EC8946C0}"/>
              </a:ext>
            </a:extLst>
          </p:cNvPr>
          <p:cNvSpPr/>
          <p:nvPr/>
        </p:nvSpPr>
        <p:spPr>
          <a:xfrm rot="5400000">
            <a:off x="5281486" y="3197683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Flèche : droite 53">
            <a:extLst>
              <a:ext uri="{FF2B5EF4-FFF2-40B4-BE49-F238E27FC236}">
                <a16:creationId xmlns:a16="http://schemas.microsoft.com/office/drawing/2014/main" id="{F427514B-79C7-764B-E9A7-959D9542CF3E}"/>
              </a:ext>
            </a:extLst>
          </p:cNvPr>
          <p:cNvSpPr/>
          <p:nvPr/>
        </p:nvSpPr>
        <p:spPr>
          <a:xfrm rot="5400000">
            <a:off x="4989690" y="3798411"/>
            <a:ext cx="540000" cy="2867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4F4A096E-F313-7507-D53B-2FFEE3965F3C}"/>
              </a:ext>
            </a:extLst>
          </p:cNvPr>
          <p:cNvSpPr/>
          <p:nvPr/>
        </p:nvSpPr>
        <p:spPr>
          <a:xfrm>
            <a:off x="4701182" y="4542055"/>
            <a:ext cx="1126077" cy="507322"/>
          </a:xfrm>
          <a:prstGeom prst="cube">
            <a:avLst>
              <a:gd name="adj" fmla="val 73048"/>
            </a:avLst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AF2FA99-2D77-62DD-2E1A-20D92D54B1E0}"/>
              </a:ext>
            </a:extLst>
          </p:cNvPr>
          <p:cNvSpPr/>
          <p:nvPr/>
        </p:nvSpPr>
        <p:spPr>
          <a:xfrm>
            <a:off x="5092228" y="459164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5F94514-202C-6614-540F-A5929DD8FDBC}"/>
              </a:ext>
            </a:extLst>
          </p:cNvPr>
          <p:cNvSpPr/>
          <p:nvPr/>
        </p:nvSpPr>
        <p:spPr>
          <a:xfrm>
            <a:off x="5006503" y="47238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0D9B41E-4D71-2BBC-6804-A308A4F82929}"/>
              </a:ext>
            </a:extLst>
          </p:cNvPr>
          <p:cNvSpPr/>
          <p:nvPr/>
        </p:nvSpPr>
        <p:spPr>
          <a:xfrm>
            <a:off x="5609547" y="456491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3EDF673-ACBC-6E80-136C-55FA80B28655}"/>
              </a:ext>
            </a:extLst>
          </p:cNvPr>
          <p:cNvSpPr/>
          <p:nvPr/>
        </p:nvSpPr>
        <p:spPr>
          <a:xfrm>
            <a:off x="5241360" y="463736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57B0373-D1C0-DDB8-58EA-6905123E34C7}"/>
              </a:ext>
            </a:extLst>
          </p:cNvPr>
          <p:cNvSpPr/>
          <p:nvPr/>
        </p:nvSpPr>
        <p:spPr>
          <a:xfrm>
            <a:off x="5393760" y="478976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EF229F0F-304C-55B3-82CF-F26BDEB9F712}"/>
              </a:ext>
            </a:extLst>
          </p:cNvPr>
          <p:cNvSpPr/>
          <p:nvPr/>
        </p:nvSpPr>
        <p:spPr>
          <a:xfrm>
            <a:off x="5502475" y="468100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317C206-4B44-BB93-46C5-FBE79D5980F1}"/>
              </a:ext>
            </a:extLst>
          </p:cNvPr>
          <p:cNvSpPr/>
          <p:nvPr/>
        </p:nvSpPr>
        <p:spPr>
          <a:xfrm>
            <a:off x="5407636" y="466963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570747A-F051-6405-F5FD-2D256F9F7739}"/>
              </a:ext>
            </a:extLst>
          </p:cNvPr>
          <p:cNvSpPr/>
          <p:nvPr/>
        </p:nvSpPr>
        <p:spPr>
          <a:xfrm>
            <a:off x="5195641" y="482841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F648C33A-7A5A-D895-DAB2-2BCC1CDE5842}"/>
              </a:ext>
            </a:extLst>
          </p:cNvPr>
          <p:cNvSpPr/>
          <p:nvPr/>
        </p:nvSpPr>
        <p:spPr>
          <a:xfrm>
            <a:off x="5328027" y="457532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BE5CE5E-6A85-5BD1-B11E-9FD2018DDDF5}"/>
              </a:ext>
            </a:extLst>
          </p:cNvPr>
          <p:cNvSpPr/>
          <p:nvPr/>
        </p:nvSpPr>
        <p:spPr>
          <a:xfrm>
            <a:off x="5115759" y="473887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B96DB34F-7D8B-1FFA-7DC2-1E0E895AED6E}"/>
              </a:ext>
            </a:extLst>
          </p:cNvPr>
          <p:cNvSpPr/>
          <p:nvPr/>
        </p:nvSpPr>
        <p:spPr>
          <a:xfrm>
            <a:off x="4826493" y="481262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8E0BFDA3-414D-E5F6-1D30-83C157363B31}"/>
              </a:ext>
            </a:extLst>
          </p:cNvPr>
          <p:cNvSpPr/>
          <p:nvPr/>
        </p:nvSpPr>
        <p:spPr>
          <a:xfrm>
            <a:off x="4912008" y="482547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BE5CC84D-E9A1-7116-A76A-5DF1BC81D25A}"/>
              </a:ext>
            </a:extLst>
          </p:cNvPr>
          <p:cNvSpPr/>
          <p:nvPr/>
        </p:nvSpPr>
        <p:spPr>
          <a:xfrm>
            <a:off x="5268918" y="475553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AC7D9EAF-65F8-BD3E-C51C-2FF880BD31D3}"/>
              </a:ext>
            </a:extLst>
          </p:cNvPr>
          <p:cNvSpPr/>
          <p:nvPr/>
        </p:nvSpPr>
        <p:spPr>
          <a:xfrm>
            <a:off x="5013990" y="480700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472BA50-F069-AD51-3834-436110F42D0E}"/>
              </a:ext>
            </a:extLst>
          </p:cNvPr>
          <p:cNvSpPr/>
          <p:nvPr/>
        </p:nvSpPr>
        <p:spPr>
          <a:xfrm>
            <a:off x="5029362" y="464061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35D1B4E-0736-6215-64FF-9662B2EE2413}"/>
              </a:ext>
            </a:extLst>
          </p:cNvPr>
          <p:cNvSpPr/>
          <p:nvPr/>
        </p:nvSpPr>
        <p:spPr>
          <a:xfrm>
            <a:off x="5178494" y="468633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lèche : droite 71">
            <a:extLst>
              <a:ext uri="{FF2B5EF4-FFF2-40B4-BE49-F238E27FC236}">
                <a16:creationId xmlns:a16="http://schemas.microsoft.com/office/drawing/2014/main" id="{2CA34E88-795E-BE6B-D94B-3610039666D3}"/>
              </a:ext>
            </a:extLst>
          </p:cNvPr>
          <p:cNvSpPr/>
          <p:nvPr/>
        </p:nvSpPr>
        <p:spPr>
          <a:xfrm rot="10800000">
            <a:off x="1707111" y="4595522"/>
            <a:ext cx="540000" cy="2867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2C5F3091-6193-FF01-5B2C-7FD5A719A5C7}"/>
              </a:ext>
            </a:extLst>
          </p:cNvPr>
          <p:cNvSpPr/>
          <p:nvPr/>
        </p:nvSpPr>
        <p:spPr>
          <a:xfrm>
            <a:off x="388627" y="4502542"/>
            <a:ext cx="1126077" cy="507322"/>
          </a:xfrm>
          <a:prstGeom prst="cube">
            <a:avLst>
              <a:gd name="adj" fmla="val 73048"/>
            </a:avLst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E5CD2164-A908-7453-8C1C-9C7EE154703E}"/>
              </a:ext>
            </a:extLst>
          </p:cNvPr>
          <p:cNvSpPr/>
          <p:nvPr/>
        </p:nvSpPr>
        <p:spPr>
          <a:xfrm>
            <a:off x="779673" y="455213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07E53C8C-F91D-32DB-BFD2-9309353EF0A5}"/>
              </a:ext>
            </a:extLst>
          </p:cNvPr>
          <p:cNvSpPr/>
          <p:nvPr/>
        </p:nvSpPr>
        <p:spPr>
          <a:xfrm>
            <a:off x="693948" y="468429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E4A9DC6-54EE-6732-0FD4-52410020FE24}"/>
              </a:ext>
            </a:extLst>
          </p:cNvPr>
          <p:cNvSpPr/>
          <p:nvPr/>
        </p:nvSpPr>
        <p:spPr>
          <a:xfrm>
            <a:off x="1296992" y="45254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D084B276-A96E-48AF-EFD9-B6DFDE3F26C4}"/>
              </a:ext>
            </a:extLst>
          </p:cNvPr>
          <p:cNvSpPr/>
          <p:nvPr/>
        </p:nvSpPr>
        <p:spPr>
          <a:xfrm>
            <a:off x="928805" y="459785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202FD835-5545-5B06-1B47-E6483B5DEDEB}"/>
              </a:ext>
            </a:extLst>
          </p:cNvPr>
          <p:cNvSpPr/>
          <p:nvPr/>
        </p:nvSpPr>
        <p:spPr>
          <a:xfrm>
            <a:off x="1081205" y="475025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F8DBE51-589A-1EEC-694B-492273AD2019}"/>
              </a:ext>
            </a:extLst>
          </p:cNvPr>
          <p:cNvSpPr/>
          <p:nvPr/>
        </p:nvSpPr>
        <p:spPr>
          <a:xfrm>
            <a:off x="1189920" y="464148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DDD92084-1E0C-FA08-FFAC-5D565035401A}"/>
              </a:ext>
            </a:extLst>
          </p:cNvPr>
          <p:cNvSpPr/>
          <p:nvPr/>
        </p:nvSpPr>
        <p:spPr>
          <a:xfrm>
            <a:off x="1095081" y="463012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756FE393-F466-633A-A8F4-1CCA9B4F0C57}"/>
              </a:ext>
            </a:extLst>
          </p:cNvPr>
          <p:cNvSpPr/>
          <p:nvPr/>
        </p:nvSpPr>
        <p:spPr>
          <a:xfrm>
            <a:off x="883086" y="47888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35F70DA6-902A-217D-273F-2A410D3DCA7F}"/>
              </a:ext>
            </a:extLst>
          </p:cNvPr>
          <p:cNvSpPr/>
          <p:nvPr/>
        </p:nvSpPr>
        <p:spPr>
          <a:xfrm>
            <a:off x="1015472" y="453581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6609F0C6-A1C7-DF3A-F3B8-448E3DE5AD33}"/>
              </a:ext>
            </a:extLst>
          </p:cNvPr>
          <p:cNvSpPr/>
          <p:nvPr/>
        </p:nvSpPr>
        <p:spPr>
          <a:xfrm>
            <a:off x="803204" y="469936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16A4B9C-340A-F21E-D8A9-11BFC6E3D576}"/>
              </a:ext>
            </a:extLst>
          </p:cNvPr>
          <p:cNvSpPr/>
          <p:nvPr/>
        </p:nvSpPr>
        <p:spPr>
          <a:xfrm>
            <a:off x="513938" y="47731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4BA8B8E-A736-E07A-DA0A-7DAA8B2BEDC3}"/>
              </a:ext>
            </a:extLst>
          </p:cNvPr>
          <p:cNvSpPr/>
          <p:nvPr/>
        </p:nvSpPr>
        <p:spPr>
          <a:xfrm>
            <a:off x="599453" y="478595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1EE6733-5A83-4E81-C5E2-BA45DD6D4B79}"/>
              </a:ext>
            </a:extLst>
          </p:cNvPr>
          <p:cNvSpPr/>
          <p:nvPr/>
        </p:nvSpPr>
        <p:spPr>
          <a:xfrm>
            <a:off x="956363" y="471601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7757F696-D23A-A898-8175-7125365C00B7}"/>
              </a:ext>
            </a:extLst>
          </p:cNvPr>
          <p:cNvSpPr/>
          <p:nvPr/>
        </p:nvSpPr>
        <p:spPr>
          <a:xfrm>
            <a:off x="701435" y="476748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7B2B9F2F-9F27-9178-A550-C78764758BD0}"/>
              </a:ext>
            </a:extLst>
          </p:cNvPr>
          <p:cNvSpPr/>
          <p:nvPr/>
        </p:nvSpPr>
        <p:spPr>
          <a:xfrm>
            <a:off x="716807" y="460110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FF25EF4B-6B64-A9F0-5CE1-26CDB284854F}"/>
              </a:ext>
            </a:extLst>
          </p:cNvPr>
          <p:cNvSpPr/>
          <p:nvPr/>
        </p:nvSpPr>
        <p:spPr>
          <a:xfrm>
            <a:off x="865939" y="464682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Forme libre : forme 89">
            <a:extLst>
              <a:ext uri="{FF2B5EF4-FFF2-40B4-BE49-F238E27FC236}">
                <a16:creationId xmlns:a16="http://schemas.microsoft.com/office/drawing/2014/main" id="{A2D08ACB-9558-DB26-0DB1-1A757A04B276}"/>
              </a:ext>
            </a:extLst>
          </p:cNvPr>
          <p:cNvSpPr/>
          <p:nvPr/>
        </p:nvSpPr>
        <p:spPr>
          <a:xfrm>
            <a:off x="789534" y="4195690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Forme libre : forme 90">
            <a:extLst>
              <a:ext uri="{FF2B5EF4-FFF2-40B4-BE49-F238E27FC236}">
                <a16:creationId xmlns:a16="http://schemas.microsoft.com/office/drawing/2014/main" id="{7453B322-64EB-0DF8-43C6-AECF9E363637}"/>
              </a:ext>
            </a:extLst>
          </p:cNvPr>
          <p:cNvSpPr/>
          <p:nvPr/>
        </p:nvSpPr>
        <p:spPr>
          <a:xfrm>
            <a:off x="991267" y="4199974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Forme libre : forme 91">
            <a:extLst>
              <a:ext uri="{FF2B5EF4-FFF2-40B4-BE49-F238E27FC236}">
                <a16:creationId xmlns:a16="http://schemas.microsoft.com/office/drawing/2014/main" id="{4F1D899B-E624-879B-E77E-F4E23700FEBE}"/>
              </a:ext>
            </a:extLst>
          </p:cNvPr>
          <p:cNvSpPr/>
          <p:nvPr/>
        </p:nvSpPr>
        <p:spPr>
          <a:xfrm>
            <a:off x="1205786" y="4202736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Forme libre : forme 92">
            <a:extLst>
              <a:ext uri="{FF2B5EF4-FFF2-40B4-BE49-F238E27FC236}">
                <a16:creationId xmlns:a16="http://schemas.microsoft.com/office/drawing/2014/main" id="{58883637-C551-47F8-F79B-9E1D507304F2}"/>
              </a:ext>
            </a:extLst>
          </p:cNvPr>
          <p:cNvSpPr/>
          <p:nvPr/>
        </p:nvSpPr>
        <p:spPr>
          <a:xfrm>
            <a:off x="694408" y="4294115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 : forme 93">
            <a:extLst>
              <a:ext uri="{FF2B5EF4-FFF2-40B4-BE49-F238E27FC236}">
                <a16:creationId xmlns:a16="http://schemas.microsoft.com/office/drawing/2014/main" id="{CE7BB742-5F55-11C2-E225-2FB66447A2E5}"/>
              </a:ext>
            </a:extLst>
          </p:cNvPr>
          <p:cNvSpPr/>
          <p:nvPr/>
        </p:nvSpPr>
        <p:spPr>
          <a:xfrm>
            <a:off x="896141" y="4298399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 : forme 94">
            <a:extLst>
              <a:ext uri="{FF2B5EF4-FFF2-40B4-BE49-F238E27FC236}">
                <a16:creationId xmlns:a16="http://schemas.microsoft.com/office/drawing/2014/main" id="{032DF9C4-4E11-837C-FA28-BE8BA471E734}"/>
              </a:ext>
            </a:extLst>
          </p:cNvPr>
          <p:cNvSpPr/>
          <p:nvPr/>
        </p:nvSpPr>
        <p:spPr>
          <a:xfrm>
            <a:off x="1110660" y="4301161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 : forme 95">
            <a:extLst>
              <a:ext uri="{FF2B5EF4-FFF2-40B4-BE49-F238E27FC236}">
                <a16:creationId xmlns:a16="http://schemas.microsoft.com/office/drawing/2014/main" id="{50E5983F-23ED-D930-54A8-AD768F691A12}"/>
              </a:ext>
            </a:extLst>
          </p:cNvPr>
          <p:cNvSpPr/>
          <p:nvPr/>
        </p:nvSpPr>
        <p:spPr>
          <a:xfrm>
            <a:off x="565679" y="4404561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 : forme 96">
            <a:extLst>
              <a:ext uri="{FF2B5EF4-FFF2-40B4-BE49-F238E27FC236}">
                <a16:creationId xmlns:a16="http://schemas.microsoft.com/office/drawing/2014/main" id="{A4CCC2C3-32AC-18CE-103F-0BE6F84C07DC}"/>
              </a:ext>
            </a:extLst>
          </p:cNvPr>
          <p:cNvSpPr/>
          <p:nvPr/>
        </p:nvSpPr>
        <p:spPr>
          <a:xfrm>
            <a:off x="767412" y="4408845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 : forme 97">
            <a:extLst>
              <a:ext uri="{FF2B5EF4-FFF2-40B4-BE49-F238E27FC236}">
                <a16:creationId xmlns:a16="http://schemas.microsoft.com/office/drawing/2014/main" id="{4176526B-0690-6DB0-ED0F-10A652CC9386}"/>
              </a:ext>
            </a:extLst>
          </p:cNvPr>
          <p:cNvSpPr/>
          <p:nvPr/>
        </p:nvSpPr>
        <p:spPr>
          <a:xfrm>
            <a:off x="981931" y="4411607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lèche : droite 98">
            <a:extLst>
              <a:ext uri="{FF2B5EF4-FFF2-40B4-BE49-F238E27FC236}">
                <a16:creationId xmlns:a16="http://schemas.microsoft.com/office/drawing/2014/main" id="{05594B05-73A9-C33D-C43F-B91100577372}"/>
              </a:ext>
            </a:extLst>
          </p:cNvPr>
          <p:cNvSpPr/>
          <p:nvPr/>
        </p:nvSpPr>
        <p:spPr>
          <a:xfrm rot="5400000">
            <a:off x="575033" y="5234397"/>
            <a:ext cx="540000" cy="2867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Cube 99">
            <a:extLst>
              <a:ext uri="{FF2B5EF4-FFF2-40B4-BE49-F238E27FC236}">
                <a16:creationId xmlns:a16="http://schemas.microsoft.com/office/drawing/2014/main" id="{7E41AAB3-3861-AB4C-1B27-5FBE0F8E13DD}"/>
              </a:ext>
            </a:extLst>
          </p:cNvPr>
          <p:cNvSpPr/>
          <p:nvPr/>
        </p:nvSpPr>
        <p:spPr>
          <a:xfrm>
            <a:off x="380371" y="5929764"/>
            <a:ext cx="1126077" cy="507322"/>
          </a:xfrm>
          <a:prstGeom prst="cube">
            <a:avLst>
              <a:gd name="adj" fmla="val 73048"/>
            </a:avLst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BAF5EFA6-976C-481F-8B4D-846C30D00F05}"/>
              </a:ext>
            </a:extLst>
          </p:cNvPr>
          <p:cNvSpPr/>
          <p:nvPr/>
        </p:nvSpPr>
        <p:spPr>
          <a:xfrm>
            <a:off x="795843" y="5975003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65E24543-1C3F-93DB-A158-ECF0037A6685}"/>
              </a:ext>
            </a:extLst>
          </p:cNvPr>
          <p:cNvSpPr/>
          <p:nvPr/>
        </p:nvSpPr>
        <p:spPr>
          <a:xfrm>
            <a:off x="1313162" y="5948278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E1B1582-8F07-6C56-84A0-232A86F7336E}"/>
              </a:ext>
            </a:extLst>
          </p:cNvPr>
          <p:cNvSpPr/>
          <p:nvPr/>
        </p:nvSpPr>
        <p:spPr>
          <a:xfrm>
            <a:off x="944975" y="602072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7A7845FD-49F0-CAAB-590A-0DD6B6758398}"/>
              </a:ext>
            </a:extLst>
          </p:cNvPr>
          <p:cNvSpPr/>
          <p:nvPr/>
        </p:nvSpPr>
        <p:spPr>
          <a:xfrm>
            <a:off x="1097375" y="617312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4AC662C4-44D2-F655-1ED2-C394E751A9B1}"/>
              </a:ext>
            </a:extLst>
          </p:cNvPr>
          <p:cNvSpPr/>
          <p:nvPr/>
        </p:nvSpPr>
        <p:spPr>
          <a:xfrm>
            <a:off x="899256" y="6211770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DE74A10-8498-DFC1-9284-48A68E110859}"/>
              </a:ext>
            </a:extLst>
          </p:cNvPr>
          <p:cNvSpPr/>
          <p:nvPr/>
        </p:nvSpPr>
        <p:spPr>
          <a:xfrm>
            <a:off x="530108" y="6195981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5CF83317-D37E-C437-FFE2-4141BD13DCEB}"/>
              </a:ext>
            </a:extLst>
          </p:cNvPr>
          <p:cNvSpPr/>
          <p:nvPr/>
        </p:nvSpPr>
        <p:spPr>
          <a:xfrm>
            <a:off x="717605" y="6190361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id="{8D353238-B086-23B8-D4AD-85C05E54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50" y="4080120"/>
            <a:ext cx="617700" cy="445636"/>
          </a:xfrm>
          <a:prstGeom prst="rect">
            <a:avLst/>
          </a:prstGeom>
        </p:spPr>
      </p:pic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54B7A4FD-5FF8-F51C-4828-50D32A45D1A7}"/>
              </a:ext>
            </a:extLst>
          </p:cNvPr>
          <p:cNvGrpSpPr/>
          <p:nvPr/>
        </p:nvGrpSpPr>
        <p:grpSpPr>
          <a:xfrm>
            <a:off x="2514039" y="3081616"/>
            <a:ext cx="1126800" cy="507322"/>
            <a:chOff x="9677443" y="2592558"/>
            <a:chExt cx="1126800" cy="507322"/>
          </a:xfrm>
        </p:grpSpPr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8DCE2715-7FED-1A47-2932-DC4EC6FF0EB3}"/>
                </a:ext>
              </a:extLst>
            </p:cNvPr>
            <p:cNvSpPr/>
            <p:nvPr/>
          </p:nvSpPr>
          <p:spPr>
            <a:xfrm>
              <a:off x="9677443" y="2592558"/>
              <a:ext cx="1126800" cy="507322"/>
            </a:xfrm>
            <a:prstGeom prst="cube">
              <a:avLst>
                <a:gd name="adj" fmla="val 72892"/>
              </a:avLst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Parallélogramme 113">
              <a:extLst>
                <a:ext uri="{FF2B5EF4-FFF2-40B4-BE49-F238E27FC236}">
                  <a16:creationId xmlns:a16="http://schemas.microsoft.com/office/drawing/2014/main" id="{C6C30433-DE59-9452-2D13-46DCFFA6FCAE}"/>
                </a:ext>
              </a:extLst>
            </p:cNvPr>
            <p:cNvSpPr/>
            <p:nvPr/>
          </p:nvSpPr>
          <p:spPr>
            <a:xfrm>
              <a:off x="9753480" y="2626403"/>
              <a:ext cx="974725" cy="305466"/>
            </a:xfrm>
            <a:prstGeom prst="parallelogram">
              <a:avLst>
                <a:gd name="adj" fmla="val 98798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5" name="Flèche : droite 114">
            <a:extLst>
              <a:ext uri="{FF2B5EF4-FFF2-40B4-BE49-F238E27FC236}">
                <a16:creationId xmlns:a16="http://schemas.microsoft.com/office/drawing/2014/main" id="{47A916B3-BFA3-A6B5-BB05-E2CB184B090F}"/>
              </a:ext>
            </a:extLst>
          </p:cNvPr>
          <p:cNvSpPr/>
          <p:nvPr/>
        </p:nvSpPr>
        <p:spPr>
          <a:xfrm>
            <a:off x="3794937" y="3193529"/>
            <a:ext cx="540000" cy="2867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Cube 116">
            <a:extLst>
              <a:ext uri="{FF2B5EF4-FFF2-40B4-BE49-F238E27FC236}">
                <a16:creationId xmlns:a16="http://schemas.microsoft.com/office/drawing/2014/main" id="{A575A5E4-8DF1-0B6D-BCBF-FD61AD030331}"/>
              </a:ext>
            </a:extLst>
          </p:cNvPr>
          <p:cNvSpPr/>
          <p:nvPr/>
        </p:nvSpPr>
        <p:spPr>
          <a:xfrm>
            <a:off x="2392588" y="4502542"/>
            <a:ext cx="1126077" cy="507322"/>
          </a:xfrm>
          <a:prstGeom prst="cube">
            <a:avLst>
              <a:gd name="adj" fmla="val 73048"/>
            </a:avLst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829979AE-272B-60F7-7906-A9455AD3FA88}"/>
              </a:ext>
            </a:extLst>
          </p:cNvPr>
          <p:cNvSpPr/>
          <p:nvPr/>
        </p:nvSpPr>
        <p:spPr>
          <a:xfrm>
            <a:off x="2783634" y="455213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4FA3C90B-1652-773E-2388-44E014B539BA}"/>
              </a:ext>
            </a:extLst>
          </p:cNvPr>
          <p:cNvSpPr/>
          <p:nvPr/>
        </p:nvSpPr>
        <p:spPr>
          <a:xfrm>
            <a:off x="2697909" y="468429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F6B3AE79-66DE-9DFD-A5EC-AFF75EFFF7A1}"/>
              </a:ext>
            </a:extLst>
          </p:cNvPr>
          <p:cNvSpPr/>
          <p:nvPr/>
        </p:nvSpPr>
        <p:spPr>
          <a:xfrm>
            <a:off x="3300953" y="45254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16DB5247-E574-18DF-AB78-C7F8C3E2216E}"/>
              </a:ext>
            </a:extLst>
          </p:cNvPr>
          <p:cNvSpPr/>
          <p:nvPr/>
        </p:nvSpPr>
        <p:spPr>
          <a:xfrm>
            <a:off x="2932766" y="459785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976543C0-43A8-9CDC-1F9E-26D42777E4B3}"/>
              </a:ext>
            </a:extLst>
          </p:cNvPr>
          <p:cNvSpPr/>
          <p:nvPr/>
        </p:nvSpPr>
        <p:spPr>
          <a:xfrm>
            <a:off x="3085166" y="475025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26F326A5-5038-A72B-86F8-CB69F2897B2B}"/>
              </a:ext>
            </a:extLst>
          </p:cNvPr>
          <p:cNvSpPr/>
          <p:nvPr/>
        </p:nvSpPr>
        <p:spPr>
          <a:xfrm>
            <a:off x="3193881" y="464148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A240F583-B9C7-23FB-69C0-AF42CEA7DAEE}"/>
              </a:ext>
            </a:extLst>
          </p:cNvPr>
          <p:cNvSpPr/>
          <p:nvPr/>
        </p:nvSpPr>
        <p:spPr>
          <a:xfrm>
            <a:off x="3099042" y="463012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8477DE8E-CA0E-59D6-5F46-C9502EFAF2EE}"/>
              </a:ext>
            </a:extLst>
          </p:cNvPr>
          <p:cNvSpPr/>
          <p:nvPr/>
        </p:nvSpPr>
        <p:spPr>
          <a:xfrm>
            <a:off x="2887047" y="47888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7597402A-78B0-35A4-E44B-06844BB3EF6D}"/>
              </a:ext>
            </a:extLst>
          </p:cNvPr>
          <p:cNvSpPr/>
          <p:nvPr/>
        </p:nvSpPr>
        <p:spPr>
          <a:xfrm>
            <a:off x="3019433" y="453581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88422528-C319-FBF9-66BA-82810D7344B5}"/>
              </a:ext>
            </a:extLst>
          </p:cNvPr>
          <p:cNvSpPr/>
          <p:nvPr/>
        </p:nvSpPr>
        <p:spPr>
          <a:xfrm>
            <a:off x="2807165" y="469936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C5C03BF8-B236-0A33-F1D6-E57C7F33017D}"/>
              </a:ext>
            </a:extLst>
          </p:cNvPr>
          <p:cNvSpPr/>
          <p:nvPr/>
        </p:nvSpPr>
        <p:spPr>
          <a:xfrm>
            <a:off x="2517899" y="47731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16C54FBB-1A20-7EFA-0AB7-70D1C2BFB3AC}"/>
              </a:ext>
            </a:extLst>
          </p:cNvPr>
          <p:cNvSpPr/>
          <p:nvPr/>
        </p:nvSpPr>
        <p:spPr>
          <a:xfrm>
            <a:off x="2603414" y="478595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119AB641-19B8-74CA-B3F0-1ED4695607E4}"/>
              </a:ext>
            </a:extLst>
          </p:cNvPr>
          <p:cNvSpPr/>
          <p:nvPr/>
        </p:nvSpPr>
        <p:spPr>
          <a:xfrm>
            <a:off x="2960324" y="471601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FE572F76-49CA-3969-DC34-3D694072B3D2}"/>
              </a:ext>
            </a:extLst>
          </p:cNvPr>
          <p:cNvSpPr/>
          <p:nvPr/>
        </p:nvSpPr>
        <p:spPr>
          <a:xfrm>
            <a:off x="2705396" y="476748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2BC4A8DD-4304-3633-0E8F-684E910839BB}"/>
              </a:ext>
            </a:extLst>
          </p:cNvPr>
          <p:cNvSpPr/>
          <p:nvPr/>
        </p:nvSpPr>
        <p:spPr>
          <a:xfrm>
            <a:off x="2720768" y="460110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364A9D2E-0975-48FC-DEA0-1200C177CE31}"/>
              </a:ext>
            </a:extLst>
          </p:cNvPr>
          <p:cNvSpPr/>
          <p:nvPr/>
        </p:nvSpPr>
        <p:spPr>
          <a:xfrm>
            <a:off x="2869900" y="464682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Flèche : droite 133">
            <a:extLst>
              <a:ext uri="{FF2B5EF4-FFF2-40B4-BE49-F238E27FC236}">
                <a16:creationId xmlns:a16="http://schemas.microsoft.com/office/drawing/2014/main" id="{70FAF167-DAD9-5FCE-2595-990E36B931E8}"/>
              </a:ext>
            </a:extLst>
          </p:cNvPr>
          <p:cNvSpPr/>
          <p:nvPr/>
        </p:nvSpPr>
        <p:spPr>
          <a:xfrm rot="10800000">
            <a:off x="3796142" y="4584479"/>
            <a:ext cx="540000" cy="2867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Flèche : droite 134">
            <a:extLst>
              <a:ext uri="{FF2B5EF4-FFF2-40B4-BE49-F238E27FC236}">
                <a16:creationId xmlns:a16="http://schemas.microsoft.com/office/drawing/2014/main" id="{53F618F6-49F8-B157-C0CC-9B0B6835F341}"/>
              </a:ext>
            </a:extLst>
          </p:cNvPr>
          <p:cNvSpPr/>
          <p:nvPr/>
        </p:nvSpPr>
        <p:spPr>
          <a:xfrm>
            <a:off x="1750974" y="6069640"/>
            <a:ext cx="540000" cy="2867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Cube 136">
            <a:extLst>
              <a:ext uri="{FF2B5EF4-FFF2-40B4-BE49-F238E27FC236}">
                <a16:creationId xmlns:a16="http://schemas.microsoft.com/office/drawing/2014/main" id="{C561C36D-13ED-FF58-F861-1B96ECD691C3}"/>
              </a:ext>
            </a:extLst>
          </p:cNvPr>
          <p:cNvSpPr/>
          <p:nvPr/>
        </p:nvSpPr>
        <p:spPr>
          <a:xfrm>
            <a:off x="2456998" y="5946431"/>
            <a:ext cx="1126077" cy="507322"/>
          </a:xfrm>
          <a:prstGeom prst="cube">
            <a:avLst>
              <a:gd name="adj" fmla="val 73048"/>
            </a:avLst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FE4FFC1A-C7B8-9B53-16D2-40A773CF640A}"/>
              </a:ext>
            </a:extLst>
          </p:cNvPr>
          <p:cNvSpPr/>
          <p:nvPr/>
        </p:nvSpPr>
        <p:spPr>
          <a:xfrm>
            <a:off x="2872470" y="5991670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1A7F87ED-A17A-1E1A-03C8-E29DE7379429}"/>
              </a:ext>
            </a:extLst>
          </p:cNvPr>
          <p:cNvSpPr/>
          <p:nvPr/>
        </p:nvSpPr>
        <p:spPr>
          <a:xfrm>
            <a:off x="3389789" y="5964945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CCC64657-3E22-ED7E-01AC-11AB3B7493F9}"/>
              </a:ext>
            </a:extLst>
          </p:cNvPr>
          <p:cNvSpPr/>
          <p:nvPr/>
        </p:nvSpPr>
        <p:spPr>
          <a:xfrm>
            <a:off x="3021602" y="6037389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6EC570D0-4BB1-5389-3850-028AD44A60BF}"/>
              </a:ext>
            </a:extLst>
          </p:cNvPr>
          <p:cNvSpPr/>
          <p:nvPr/>
        </p:nvSpPr>
        <p:spPr>
          <a:xfrm>
            <a:off x="3174002" y="6189789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7846864E-1A44-2080-CC9B-CBA915A8E1EC}"/>
              </a:ext>
            </a:extLst>
          </p:cNvPr>
          <p:cNvSpPr/>
          <p:nvPr/>
        </p:nvSpPr>
        <p:spPr>
          <a:xfrm>
            <a:off x="2975883" y="6228437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A3C2F074-170E-A1B3-12F1-AC8C1182E2D6}"/>
              </a:ext>
            </a:extLst>
          </p:cNvPr>
          <p:cNvSpPr/>
          <p:nvPr/>
        </p:nvSpPr>
        <p:spPr>
          <a:xfrm>
            <a:off x="2606735" y="6212648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D2C4521F-11B8-CAC7-F0B0-97AC16247B2C}"/>
              </a:ext>
            </a:extLst>
          </p:cNvPr>
          <p:cNvSpPr/>
          <p:nvPr/>
        </p:nvSpPr>
        <p:spPr>
          <a:xfrm>
            <a:off x="2794232" y="6207028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Flèche : droite 149">
            <a:extLst>
              <a:ext uri="{FF2B5EF4-FFF2-40B4-BE49-F238E27FC236}">
                <a16:creationId xmlns:a16="http://schemas.microsoft.com/office/drawing/2014/main" id="{2F114901-CCBF-AEE3-EA80-6ECA9E77C026}"/>
              </a:ext>
            </a:extLst>
          </p:cNvPr>
          <p:cNvSpPr/>
          <p:nvPr/>
        </p:nvSpPr>
        <p:spPr>
          <a:xfrm rot="5400000">
            <a:off x="2853983" y="2990327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F02A8B10-4345-594B-AF33-758AB6F081AA}"/>
              </a:ext>
            </a:extLst>
          </p:cNvPr>
          <p:cNvSpPr txBox="1"/>
          <p:nvPr/>
        </p:nvSpPr>
        <p:spPr>
          <a:xfrm>
            <a:off x="4519420" y="2278151"/>
            <a:ext cx="172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rgbClr val="FF0000"/>
                </a:solidFill>
              </a:rPr>
              <a:t>64 MeV </a:t>
            </a:r>
            <a:r>
              <a:rPr lang="fr-FR" sz="1400" i="1" dirty="0" err="1">
                <a:solidFill>
                  <a:srgbClr val="FF0000"/>
                </a:solidFill>
              </a:rPr>
              <a:t>helium</a:t>
            </a:r>
            <a:endParaRPr lang="fr-FR" sz="1400" i="1" dirty="0">
              <a:solidFill>
                <a:srgbClr val="FF0000"/>
              </a:solidFill>
            </a:endParaRPr>
          </a:p>
          <a:p>
            <a:pPr algn="ctr"/>
            <a:r>
              <a:rPr lang="fr-FR" sz="1400" i="1" dirty="0">
                <a:solidFill>
                  <a:srgbClr val="FF0000"/>
                </a:solidFill>
              </a:rPr>
              <a:t>irradiation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9095C3C9-ACA1-803E-419D-43A4E543838B}"/>
              </a:ext>
            </a:extLst>
          </p:cNvPr>
          <p:cNvSpPr txBox="1"/>
          <p:nvPr/>
        </p:nvSpPr>
        <p:spPr>
          <a:xfrm>
            <a:off x="2162238" y="4095063"/>
            <a:ext cx="1728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XBIC </a:t>
            </a:r>
            <a:r>
              <a:rPr lang="fr-FR" sz="1400" i="1" dirty="0" err="1"/>
              <a:t>map</a:t>
            </a:r>
            <a:endParaRPr lang="fr-FR" sz="1400" i="1" dirty="0"/>
          </a:p>
        </p:txBody>
      </p:sp>
      <p:sp>
        <p:nvSpPr>
          <p:cNvPr id="153" name="Flèche : droite 152">
            <a:extLst>
              <a:ext uri="{FF2B5EF4-FFF2-40B4-BE49-F238E27FC236}">
                <a16:creationId xmlns:a16="http://schemas.microsoft.com/office/drawing/2014/main" id="{85270DAB-9F4D-D681-A652-50173F5D5DAF}"/>
              </a:ext>
            </a:extLst>
          </p:cNvPr>
          <p:cNvSpPr/>
          <p:nvPr/>
        </p:nvSpPr>
        <p:spPr>
          <a:xfrm rot="5400000">
            <a:off x="2725412" y="4558902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9DB902F0-146D-FA1D-F2D8-A5B46BD7A465}"/>
              </a:ext>
            </a:extLst>
          </p:cNvPr>
          <p:cNvSpPr txBox="1"/>
          <p:nvPr/>
        </p:nvSpPr>
        <p:spPr>
          <a:xfrm>
            <a:off x="2174078" y="5616001"/>
            <a:ext cx="1728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XBIC </a:t>
            </a:r>
            <a:r>
              <a:rPr lang="fr-FR" sz="1400" i="1" dirty="0" err="1"/>
              <a:t>map</a:t>
            </a:r>
            <a:endParaRPr lang="fr-FR" sz="1400" i="1" dirty="0"/>
          </a:p>
        </p:txBody>
      </p:sp>
      <p:sp>
        <p:nvSpPr>
          <p:cNvPr id="155" name="Flèche : droite 154">
            <a:extLst>
              <a:ext uri="{FF2B5EF4-FFF2-40B4-BE49-F238E27FC236}">
                <a16:creationId xmlns:a16="http://schemas.microsoft.com/office/drawing/2014/main" id="{1BD5B377-40A8-01D1-D531-5BC35FA6A389}"/>
              </a:ext>
            </a:extLst>
          </p:cNvPr>
          <p:cNvSpPr/>
          <p:nvPr/>
        </p:nvSpPr>
        <p:spPr>
          <a:xfrm rot="5400000">
            <a:off x="2737252" y="6007896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6" name="Image 155">
            <a:extLst>
              <a:ext uri="{FF2B5EF4-FFF2-40B4-BE49-F238E27FC236}">
                <a16:creationId xmlns:a16="http://schemas.microsoft.com/office/drawing/2014/main" id="{A77D773F-9BCD-2F33-547D-56625032C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36571" r="-1187" b="32608"/>
          <a:stretch>
            <a:fillRect/>
          </a:stretch>
        </p:blipFill>
        <p:spPr>
          <a:xfrm>
            <a:off x="7802668" y="2509662"/>
            <a:ext cx="2912532" cy="2159974"/>
          </a:xfrm>
          <a:prstGeom prst="rect">
            <a:avLst/>
          </a:prstGeom>
        </p:spPr>
      </p:pic>
      <p:pic>
        <p:nvPicPr>
          <p:cNvPr id="157" name="Image 156">
            <a:extLst>
              <a:ext uri="{FF2B5EF4-FFF2-40B4-BE49-F238E27FC236}">
                <a16:creationId xmlns:a16="http://schemas.microsoft.com/office/drawing/2014/main" id="{C74A03D7-60C7-D919-0713-7A7580391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67647" r="-1915" b="1532"/>
          <a:stretch>
            <a:fillRect/>
          </a:stretch>
        </p:blipFill>
        <p:spPr>
          <a:xfrm>
            <a:off x="7788127" y="4618757"/>
            <a:ext cx="2912532" cy="2159974"/>
          </a:xfrm>
          <a:prstGeom prst="rect">
            <a:avLst/>
          </a:prstGeom>
        </p:spPr>
      </p:pic>
      <p:pic>
        <p:nvPicPr>
          <p:cNvPr id="158" name="Picture 2" descr="European Synchrotron Radiation Facility — Wikipédia">
            <a:extLst>
              <a:ext uri="{FF2B5EF4-FFF2-40B4-BE49-F238E27FC236}">
                <a16:creationId xmlns:a16="http://schemas.microsoft.com/office/drawing/2014/main" id="{6B6A6CFC-5442-1E4A-9033-947CB342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43" y="4003781"/>
            <a:ext cx="617625" cy="47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 descr="European Synchrotron Radiation Facility — Wikipédia">
            <a:extLst>
              <a:ext uri="{FF2B5EF4-FFF2-40B4-BE49-F238E27FC236}">
                <a16:creationId xmlns:a16="http://schemas.microsoft.com/office/drawing/2014/main" id="{8316C849-6E81-3DDB-C04D-0D37432D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37" y="2440455"/>
            <a:ext cx="617625" cy="47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European Synchrotron Radiation Facility — Wikipédia">
            <a:extLst>
              <a:ext uri="{FF2B5EF4-FFF2-40B4-BE49-F238E27FC236}">
                <a16:creationId xmlns:a16="http://schemas.microsoft.com/office/drawing/2014/main" id="{F66BEF16-FA16-3523-891D-170FEB39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48" y="5504220"/>
            <a:ext cx="617625" cy="47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15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50" grpId="0" animBg="1"/>
      <p:bldP spid="151" grpId="0"/>
      <p:bldP spid="152" grpId="0"/>
      <p:bldP spid="153" grpId="0" animBg="1"/>
      <p:bldP spid="154" grpId="0"/>
      <p:bldP spid="1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7FDA608-C06D-88CC-36EA-547AB475D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AB8153A-361F-1F22-8427-98E97C4866EC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7228B1-B5C0-F99D-B808-CF7F0443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10671170" cy="573573"/>
          </a:xfrm>
        </p:spPr>
        <p:txBody>
          <a:bodyPr/>
          <a:lstStyle/>
          <a:p>
            <a:r>
              <a:rPr lang="fr-FR" dirty="0"/>
              <a:t>Diamond </a:t>
            </a:r>
            <a:r>
              <a:rPr lang="fr-FR" dirty="0" err="1"/>
              <a:t>response</a:t>
            </a:r>
            <a:r>
              <a:rPr lang="fr-FR" dirty="0"/>
              <a:t> to </a:t>
            </a:r>
            <a:r>
              <a:rPr lang="fr-FR" dirty="0" err="1"/>
              <a:t>Helium</a:t>
            </a:r>
            <a:r>
              <a:rPr lang="fr-FR" dirty="0"/>
              <a:t> fluence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3C299A6-45BC-0F3D-361C-CFAAA74EC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732BBC0-FA8B-B89D-4413-239F0CF44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4487" r="284" b="74051"/>
          <a:stretch>
            <a:fillRect/>
          </a:stretch>
        </p:blipFill>
        <p:spPr>
          <a:xfrm>
            <a:off x="242224" y="1130888"/>
            <a:ext cx="5930261" cy="1225202"/>
          </a:xfrm>
          <a:prstGeom prst="rect">
            <a:avLst/>
          </a:prstGeom>
        </p:spPr>
      </p:pic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2A7A8698-BD44-9C4D-E844-7698C29957D0}"/>
              </a:ext>
            </a:extLst>
          </p:cNvPr>
          <p:cNvSpPr txBox="1">
            <a:spLocks/>
          </p:cNvSpPr>
          <p:nvPr/>
        </p:nvSpPr>
        <p:spPr>
          <a:xfrm>
            <a:off x="11596174" y="6356350"/>
            <a:ext cx="595826" cy="3016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89E50B-737D-4EFE-8A46-A4B861C41076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2DAA635-CA83-869F-242E-37A7A73629BE}"/>
              </a:ext>
            </a:extLst>
          </p:cNvPr>
          <p:cNvSpPr/>
          <p:nvPr/>
        </p:nvSpPr>
        <p:spPr>
          <a:xfrm>
            <a:off x="8556527" y="4394036"/>
            <a:ext cx="3337560" cy="4800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Annealing</a:t>
            </a:r>
            <a:r>
              <a:rPr lang="fr-FR" dirty="0"/>
              <a:t> = </a:t>
            </a:r>
            <a:r>
              <a:rPr lang="fr-FR" dirty="0" err="1"/>
              <a:t>increase</a:t>
            </a:r>
            <a:r>
              <a:rPr lang="fr-FR" dirty="0"/>
              <a:t> of CCE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52DF44B-38E3-813C-68BB-7367BB503A3F}"/>
              </a:ext>
            </a:extLst>
          </p:cNvPr>
          <p:cNvSpPr/>
          <p:nvPr/>
        </p:nvSpPr>
        <p:spPr>
          <a:xfrm>
            <a:off x="8556527" y="1858532"/>
            <a:ext cx="3337560" cy="641571"/>
          </a:xfrm>
          <a:prstGeom prst="roundRect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Frenkel </a:t>
            </a:r>
            <a:r>
              <a:rPr lang="fr-FR" dirty="0" err="1"/>
              <a:t>defects</a:t>
            </a:r>
            <a:r>
              <a:rPr lang="fr-FR" dirty="0"/>
              <a:t> </a:t>
            </a:r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irradiation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11E88F6-5F60-870B-3242-9DEA699B0215}"/>
              </a:ext>
            </a:extLst>
          </p:cNvPr>
          <p:cNvSpPr/>
          <p:nvPr/>
        </p:nvSpPr>
        <p:spPr>
          <a:xfrm>
            <a:off x="8556527" y="3546365"/>
            <a:ext cx="3337560" cy="6415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Electron and </a:t>
            </a:r>
            <a:r>
              <a:rPr lang="fr-FR" dirty="0" err="1"/>
              <a:t>hole</a:t>
            </a:r>
            <a:r>
              <a:rPr lang="fr-FR" dirty="0"/>
              <a:t> are not </a:t>
            </a:r>
            <a:r>
              <a:rPr lang="fr-FR" dirty="0" err="1"/>
              <a:t>equivalent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irradiation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38FF9A8-7187-3CCA-9087-5C7CA5B5A365}"/>
              </a:ext>
            </a:extLst>
          </p:cNvPr>
          <p:cNvSpPr/>
          <p:nvPr/>
        </p:nvSpPr>
        <p:spPr>
          <a:xfrm>
            <a:off x="8556527" y="2714674"/>
            <a:ext cx="3337560" cy="6194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Vacancies</a:t>
            </a:r>
            <a:r>
              <a:rPr lang="fr-FR" dirty="0"/>
              <a:t> (GR1 centers) trap charge carriers</a:t>
            </a:r>
          </a:p>
        </p:txBody>
      </p:sp>
      <p:sp>
        <p:nvSpPr>
          <p:cNvPr id="108" name="Rectangle : coins arrondis 107">
            <a:extLst>
              <a:ext uri="{FF2B5EF4-FFF2-40B4-BE49-F238E27FC236}">
                <a16:creationId xmlns:a16="http://schemas.microsoft.com/office/drawing/2014/main" id="{ED91FEAC-DB2E-4C9D-9048-C66DDD2563FD}"/>
              </a:ext>
            </a:extLst>
          </p:cNvPr>
          <p:cNvSpPr/>
          <p:nvPr/>
        </p:nvSpPr>
        <p:spPr>
          <a:xfrm>
            <a:off x="8556527" y="5088667"/>
            <a:ext cx="3337560" cy="6194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GR1 </a:t>
            </a:r>
            <a:r>
              <a:rPr lang="fr-FR" dirty="0" err="1"/>
              <a:t>converted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annealing</a:t>
            </a:r>
            <a:r>
              <a:rPr lang="fr-FR" dirty="0"/>
              <a:t> in NV centers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DFDCCE-AB16-0E43-8211-9B603BAF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67" y="2445184"/>
            <a:ext cx="5550993" cy="44128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B47C878-509B-83A5-ED49-626DE28AA894}"/>
              </a:ext>
            </a:extLst>
          </p:cNvPr>
          <p:cNvSpPr txBox="1"/>
          <p:nvPr/>
        </p:nvSpPr>
        <p:spPr>
          <a:xfrm rot="19118420">
            <a:off x="1722572" y="3627541"/>
            <a:ext cx="2231931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FF0000"/>
                </a:solidFill>
              </a:rPr>
              <a:t>After</a:t>
            </a:r>
            <a:r>
              <a:rPr lang="fr-FR" sz="1600" dirty="0">
                <a:solidFill>
                  <a:srgbClr val="FF0000"/>
                </a:solidFill>
              </a:rPr>
              <a:t> irradiation</a:t>
            </a:r>
          </a:p>
          <a:p>
            <a:pPr algn="ctr"/>
            <a:r>
              <a:rPr lang="fr-FR" sz="1600" dirty="0" err="1">
                <a:solidFill>
                  <a:srgbClr val="FF0000"/>
                </a:solidFill>
              </a:rPr>
              <a:t>Before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annealing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493D3B-3226-8558-9208-2AD40333075D}"/>
              </a:ext>
            </a:extLst>
          </p:cNvPr>
          <p:cNvSpPr txBox="1"/>
          <p:nvPr/>
        </p:nvSpPr>
        <p:spPr>
          <a:xfrm>
            <a:off x="5319975" y="2902935"/>
            <a:ext cx="1968223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FF0000"/>
                </a:solidFill>
              </a:rPr>
              <a:t>After</a:t>
            </a:r>
            <a:r>
              <a:rPr lang="fr-FR" sz="1600" dirty="0">
                <a:solidFill>
                  <a:srgbClr val="FF0000"/>
                </a:solidFill>
              </a:rPr>
              <a:t> irradiation</a:t>
            </a:r>
          </a:p>
          <a:p>
            <a:pPr algn="ctr"/>
            <a:r>
              <a:rPr lang="fr-FR" sz="1600" b="1" dirty="0" err="1">
                <a:solidFill>
                  <a:srgbClr val="FF0000"/>
                </a:solidFill>
              </a:rPr>
              <a:t>After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annealing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575FBE21-7F85-9656-1134-BAEED62667A3}"/>
              </a:ext>
            </a:extLst>
          </p:cNvPr>
          <p:cNvSpPr/>
          <p:nvPr/>
        </p:nvSpPr>
        <p:spPr>
          <a:xfrm>
            <a:off x="1807715" y="3661798"/>
            <a:ext cx="3373886" cy="2532383"/>
          </a:xfrm>
          <a:custGeom>
            <a:avLst/>
            <a:gdLst>
              <a:gd name="connsiteX0" fmla="*/ 0 w 2875280"/>
              <a:gd name="connsiteY0" fmla="*/ 2204720 h 2214880"/>
              <a:gd name="connsiteX1" fmla="*/ 1544320 w 2875280"/>
              <a:gd name="connsiteY1" fmla="*/ 2214880 h 2214880"/>
              <a:gd name="connsiteX2" fmla="*/ 2875280 w 2875280"/>
              <a:gd name="connsiteY2" fmla="*/ 30480 h 2214880"/>
              <a:gd name="connsiteX3" fmla="*/ 1899920 w 2875280"/>
              <a:gd name="connsiteY3" fmla="*/ 0 h 2214880"/>
              <a:gd name="connsiteX4" fmla="*/ 0 w 2875280"/>
              <a:gd name="connsiteY4" fmla="*/ 2204720 h 221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280" h="2214880">
                <a:moveTo>
                  <a:pt x="0" y="2204720"/>
                </a:moveTo>
                <a:lnTo>
                  <a:pt x="1544320" y="2214880"/>
                </a:lnTo>
                <a:lnTo>
                  <a:pt x="2875280" y="30480"/>
                </a:lnTo>
                <a:lnTo>
                  <a:pt x="1899920" y="0"/>
                </a:lnTo>
                <a:lnTo>
                  <a:pt x="0" y="220472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780C3F9-AC12-C321-6A22-8894D504BDCB}"/>
              </a:ext>
            </a:extLst>
          </p:cNvPr>
          <p:cNvSpPr/>
          <p:nvPr/>
        </p:nvSpPr>
        <p:spPr>
          <a:xfrm>
            <a:off x="3634740" y="3688080"/>
            <a:ext cx="2800121" cy="2532383"/>
          </a:xfrm>
          <a:custGeom>
            <a:avLst/>
            <a:gdLst>
              <a:gd name="connsiteX0" fmla="*/ 1351280 w 2428240"/>
              <a:gd name="connsiteY0" fmla="*/ 0 h 2214880"/>
              <a:gd name="connsiteX1" fmla="*/ 2428240 w 2428240"/>
              <a:gd name="connsiteY1" fmla="*/ 0 h 2214880"/>
              <a:gd name="connsiteX2" fmla="*/ 1483360 w 2428240"/>
              <a:gd name="connsiteY2" fmla="*/ 2214880 h 2214880"/>
              <a:gd name="connsiteX3" fmla="*/ 0 w 2428240"/>
              <a:gd name="connsiteY3" fmla="*/ 2204720 h 2214880"/>
              <a:gd name="connsiteX4" fmla="*/ 1351280 w 2428240"/>
              <a:gd name="connsiteY4" fmla="*/ 0 h 221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240" h="2214880">
                <a:moveTo>
                  <a:pt x="1351280" y="0"/>
                </a:moveTo>
                <a:lnTo>
                  <a:pt x="2428240" y="0"/>
                </a:lnTo>
                <a:lnTo>
                  <a:pt x="1483360" y="2214880"/>
                </a:lnTo>
                <a:lnTo>
                  <a:pt x="0" y="2204720"/>
                </a:lnTo>
                <a:lnTo>
                  <a:pt x="135128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99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0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006ABA2-0A35-E1C9-079B-6FF02D999A71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4ADF0D-9FDC-FA8D-EAB9-46010769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10457809" cy="573573"/>
          </a:xfrm>
        </p:spPr>
        <p:txBody>
          <a:bodyPr/>
          <a:lstStyle/>
          <a:p>
            <a:r>
              <a:rPr lang="fr-FR" dirty="0"/>
              <a:t>Diamond </a:t>
            </a:r>
            <a:r>
              <a:rPr lang="fr-FR" dirty="0" err="1"/>
              <a:t>response</a:t>
            </a:r>
            <a:r>
              <a:rPr lang="fr-FR" dirty="0"/>
              <a:t> to proton fluence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F7E2B4-81C2-E9FE-63FF-9AE2B352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2A2266-5F25-5CF8-8C95-04B9B2B91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32" y="2404484"/>
            <a:ext cx="7216430" cy="44408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ABA893-6813-E535-641B-4BDCADA11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1718" r="284" b="-807"/>
          <a:stretch>
            <a:fillRect/>
          </a:stretch>
        </p:blipFill>
        <p:spPr>
          <a:xfrm>
            <a:off x="484510" y="1003816"/>
            <a:ext cx="6344965" cy="1165860"/>
          </a:xfrm>
          <a:prstGeom prst="rect">
            <a:avLst/>
          </a:prstGeom>
        </p:spPr>
      </p:pic>
      <p:pic>
        <p:nvPicPr>
          <p:cNvPr id="7" name="Picture 8" descr="Bébé PNG pour téléchargement gratuit">
            <a:extLst>
              <a:ext uri="{FF2B5EF4-FFF2-40B4-BE49-F238E27FC236}">
                <a16:creationId xmlns:a16="http://schemas.microsoft.com/office/drawing/2014/main" id="{D0401DBF-81A2-5AEC-F961-791C53CC5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52" y="5976761"/>
            <a:ext cx="677392" cy="78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1CEAA7-FFEE-1C84-5E4D-F329E3CF52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r="26496"/>
          <a:stretch/>
        </p:blipFill>
        <p:spPr>
          <a:xfrm>
            <a:off x="10946062" y="5671740"/>
            <a:ext cx="878167" cy="117362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B355A97-1433-A550-2732-FF001F577494}"/>
              </a:ext>
            </a:extLst>
          </p:cNvPr>
          <p:cNvSpPr txBox="1"/>
          <p:nvPr/>
        </p:nvSpPr>
        <p:spPr>
          <a:xfrm>
            <a:off x="8305799" y="1224044"/>
            <a:ext cx="298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M1 = control </a:t>
            </a:r>
            <a:r>
              <a:rPr lang="fr-FR" dirty="0" err="1"/>
              <a:t>sample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4C2F0F1-DAF6-A9C6-4789-63C52FFC175D}"/>
                  </a:ext>
                </a:extLst>
              </p:cNvPr>
              <p:cNvSpPr txBox="1"/>
              <p:nvPr/>
            </p:nvSpPr>
            <p:spPr>
              <a:xfrm>
                <a:off x="7688367" y="1593376"/>
                <a:ext cx="3764492" cy="2769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18,7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±0,1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²/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/µ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4C2F0F1-DAF6-A9C6-4789-63C52FFC1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367" y="1593376"/>
                <a:ext cx="3764492" cy="276999"/>
              </a:xfrm>
              <a:prstGeom prst="rect">
                <a:avLst/>
              </a:prstGeom>
              <a:blipFill>
                <a:blip r:embed="rId6"/>
                <a:stretch>
                  <a:fillRect t="-4082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C239CC4-74DA-3424-27AA-FC8AC05EE527}"/>
              </a:ext>
            </a:extLst>
          </p:cNvPr>
          <p:cNvSpPr/>
          <p:nvPr/>
        </p:nvSpPr>
        <p:spPr>
          <a:xfrm>
            <a:off x="159287" y="3429000"/>
            <a:ext cx="3337560" cy="641571"/>
          </a:xfrm>
          <a:prstGeom prst="roundRect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Frenkel </a:t>
            </a:r>
            <a:r>
              <a:rPr lang="fr-FR" dirty="0" err="1"/>
              <a:t>defects</a:t>
            </a:r>
            <a:r>
              <a:rPr lang="fr-FR" dirty="0"/>
              <a:t> </a:t>
            </a:r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irradiation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99AEAE9-7EEA-7BBD-C55F-469529A3E94A}"/>
              </a:ext>
            </a:extLst>
          </p:cNvPr>
          <p:cNvSpPr/>
          <p:nvPr/>
        </p:nvSpPr>
        <p:spPr>
          <a:xfrm>
            <a:off x="159287" y="4254614"/>
            <a:ext cx="3337560" cy="6194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Vacancies</a:t>
            </a:r>
            <a:r>
              <a:rPr lang="fr-FR" dirty="0"/>
              <a:t> trap charge carriers</a:t>
            </a:r>
          </a:p>
        </p:txBody>
      </p:sp>
    </p:spTree>
    <p:extLst>
      <p:ext uri="{BB962C8B-B14F-4D97-AF65-F5344CB8AC3E}">
        <p14:creationId xmlns:p14="http://schemas.microsoft.com/office/powerpoint/2010/main" val="191650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FB70F0F-B5D5-D9EB-5BC1-1FC2BCBC3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564" y="1187777"/>
            <a:ext cx="10786872" cy="2387600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integration</a:t>
            </a:r>
            <a:r>
              <a:rPr lang="fr-FR" dirty="0"/>
              <a:t> of the DIAMMONI detector </a:t>
            </a:r>
            <a:r>
              <a:rPr lang="fr-FR" dirty="0" err="1"/>
              <a:t>into</a:t>
            </a:r>
            <a:r>
              <a:rPr lang="fr-FR" dirty="0"/>
              <a:t> ARRONAX and </a:t>
            </a:r>
            <a:r>
              <a:rPr lang="fr-FR" dirty="0" err="1"/>
              <a:t>its</a:t>
            </a:r>
            <a:r>
              <a:rPr lang="fr-FR" dirty="0"/>
              <a:t> application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EFB4D002-FF7A-71B9-FBF6-32FE35CE2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Robin Molle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E09628B-8686-1083-6B7F-85936732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0479184-6D8E-AACE-06ED-377C66508C1E}"/>
              </a:ext>
            </a:extLst>
          </p:cNvPr>
          <p:cNvSpPr/>
          <p:nvPr/>
        </p:nvSpPr>
        <p:spPr>
          <a:xfrm>
            <a:off x="737380" y="4476423"/>
            <a:ext cx="1955966" cy="1411035"/>
          </a:xfrm>
          <a:custGeom>
            <a:avLst/>
            <a:gdLst/>
            <a:ahLst/>
            <a:cxnLst/>
            <a:rect l="l" t="t" r="r" b="b"/>
            <a:pathLst>
              <a:path w="1667142" h="1202678">
                <a:moveTo>
                  <a:pt x="0" y="0"/>
                </a:moveTo>
                <a:lnTo>
                  <a:pt x="1667142" y="0"/>
                </a:lnTo>
                <a:lnTo>
                  <a:pt x="1667142" y="1202678"/>
                </a:lnTo>
                <a:lnTo>
                  <a:pt x="0" y="12026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pic>
        <p:nvPicPr>
          <p:cNvPr id="10" name="Picture 2" descr="Laboratoire de Physique Subatomique &amp; Cosmologie (@LPSCGrenoble) / X">
            <a:extLst>
              <a:ext uri="{FF2B5EF4-FFF2-40B4-BE49-F238E27FC236}">
                <a16:creationId xmlns:a16="http://schemas.microsoft.com/office/drawing/2014/main" id="{EFB80555-00D4-0955-CA45-D82153B4C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6" b="17051"/>
          <a:stretch/>
        </p:blipFill>
        <p:spPr bwMode="auto">
          <a:xfrm>
            <a:off x="3347735" y="4414684"/>
            <a:ext cx="2304694" cy="15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ubatech - laboratoire de physique subatomique et des technologies  associées | IMT Atlantique">
            <a:extLst>
              <a:ext uri="{FF2B5EF4-FFF2-40B4-BE49-F238E27FC236}">
                <a16:creationId xmlns:a16="http://schemas.microsoft.com/office/drawing/2014/main" id="{7B8016F3-C56F-DD82-4AD0-71D14E2B4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818" y="4581866"/>
            <a:ext cx="2857500" cy="1200150"/>
          </a:xfrm>
          <a:prstGeom prst="rect">
            <a:avLst/>
          </a:prstGeom>
        </p:spPr>
      </p:pic>
      <p:pic>
        <p:nvPicPr>
          <p:cNvPr id="12" name="Image 11" descr="GIP Arronax">
            <a:extLst>
              <a:ext uri="{FF2B5EF4-FFF2-40B4-BE49-F238E27FC236}">
                <a16:creationId xmlns:a16="http://schemas.microsoft.com/office/drawing/2014/main" id="{B2FE88F8-BB07-A06C-F819-35D84A062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8707" y="4905556"/>
            <a:ext cx="2156026" cy="55276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0DBF175-6C04-5034-B6BC-B87C7EF5A72D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2989380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B9B50-B3E2-1E14-4579-160D992D2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74107E22-89EE-84B5-069C-98A215710CA6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F6C210-8D95-FBE7-75EC-EA75A41EB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55" y="213870"/>
            <a:ext cx="8495800" cy="573573"/>
          </a:xfrm>
        </p:spPr>
        <p:txBody>
          <a:bodyPr/>
          <a:lstStyle/>
          <a:p>
            <a:r>
              <a:rPr lang="fr-FR" dirty="0"/>
              <a:t>Diamond </a:t>
            </a:r>
            <a:r>
              <a:rPr lang="fr-FR" dirty="0" err="1"/>
              <a:t>response</a:t>
            </a:r>
            <a:r>
              <a:rPr lang="fr-FR" dirty="0"/>
              <a:t> to proton fluence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E10CA8E-2E12-BEA6-175E-8B70E6FA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D08E8C1-BF3B-3365-3960-D04B73C02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2" y="0"/>
            <a:ext cx="3762428" cy="6779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CE2CE0-5F2A-7146-E546-C105AE9A1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89" y="2232509"/>
            <a:ext cx="3762428" cy="46319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FAFD09-D62E-3F38-96A0-09F8C84EB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1718" r="284" b="-807"/>
          <a:stretch>
            <a:fillRect/>
          </a:stretch>
        </p:blipFill>
        <p:spPr>
          <a:xfrm>
            <a:off x="484510" y="1003816"/>
            <a:ext cx="6344965" cy="116586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DC84375-A239-41CA-B0B0-58A45B6DBF07}"/>
              </a:ext>
            </a:extLst>
          </p:cNvPr>
          <p:cNvSpPr/>
          <p:nvPr/>
        </p:nvSpPr>
        <p:spPr>
          <a:xfrm>
            <a:off x="159287" y="3906921"/>
            <a:ext cx="3337560" cy="6415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Electron and </a:t>
            </a:r>
            <a:r>
              <a:rPr lang="fr-FR" dirty="0" err="1"/>
              <a:t>hole</a:t>
            </a:r>
            <a:r>
              <a:rPr lang="fr-FR" dirty="0"/>
              <a:t> are not </a:t>
            </a:r>
            <a:r>
              <a:rPr lang="fr-FR" dirty="0" err="1"/>
              <a:t>equivalent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irradiation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FE4F84F-7E54-6497-FDEE-AB6AD3FFE7C1}"/>
              </a:ext>
            </a:extLst>
          </p:cNvPr>
          <p:cNvSpPr/>
          <p:nvPr/>
        </p:nvSpPr>
        <p:spPr>
          <a:xfrm>
            <a:off x="159287" y="4688325"/>
            <a:ext cx="3337560" cy="4800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Annealing</a:t>
            </a:r>
            <a:r>
              <a:rPr lang="fr-FR" dirty="0"/>
              <a:t> = </a:t>
            </a:r>
            <a:r>
              <a:rPr lang="fr-FR" dirty="0" err="1"/>
              <a:t>increase</a:t>
            </a:r>
            <a:r>
              <a:rPr lang="fr-FR" dirty="0"/>
              <a:t> of CCE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5C9F09D-0909-8D34-7E0F-11D84B9968D5}"/>
              </a:ext>
            </a:extLst>
          </p:cNvPr>
          <p:cNvGrpSpPr/>
          <p:nvPr/>
        </p:nvGrpSpPr>
        <p:grpSpPr>
          <a:xfrm>
            <a:off x="2415308" y="3123817"/>
            <a:ext cx="1126077" cy="507322"/>
            <a:chOff x="10568578" y="2592558"/>
            <a:chExt cx="1126077" cy="507322"/>
          </a:xfrm>
        </p:grpSpPr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2D15A58D-CF02-58D2-D26E-4322D47F1474}"/>
                </a:ext>
              </a:extLst>
            </p:cNvPr>
            <p:cNvSpPr/>
            <p:nvPr/>
          </p:nvSpPr>
          <p:spPr>
            <a:xfrm>
              <a:off x="10568578" y="2592558"/>
              <a:ext cx="1126077" cy="507322"/>
            </a:xfrm>
            <a:prstGeom prst="cube">
              <a:avLst>
                <a:gd name="adj" fmla="val 73048"/>
              </a:avLst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Parallélogramme 14">
              <a:extLst>
                <a:ext uri="{FF2B5EF4-FFF2-40B4-BE49-F238E27FC236}">
                  <a16:creationId xmlns:a16="http://schemas.microsoft.com/office/drawing/2014/main" id="{585F305C-DF18-B980-15D3-2193A1328982}"/>
                </a:ext>
              </a:extLst>
            </p:cNvPr>
            <p:cNvSpPr/>
            <p:nvPr/>
          </p:nvSpPr>
          <p:spPr>
            <a:xfrm>
              <a:off x="10644615" y="2622032"/>
              <a:ext cx="974725" cy="305466"/>
            </a:xfrm>
            <a:prstGeom prst="parallelogram">
              <a:avLst>
                <a:gd name="adj" fmla="val 98798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1B505B8A-4CC3-AD2D-5980-12F24C1DC278}"/>
              </a:ext>
            </a:extLst>
          </p:cNvPr>
          <p:cNvSpPr/>
          <p:nvPr/>
        </p:nvSpPr>
        <p:spPr>
          <a:xfrm rot="5400000">
            <a:off x="2958654" y="2977398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05ECFE67-FFB8-B1D7-1B06-5C89AB18B8BD}"/>
              </a:ext>
            </a:extLst>
          </p:cNvPr>
          <p:cNvSpPr/>
          <p:nvPr/>
        </p:nvSpPr>
        <p:spPr>
          <a:xfrm rot="5400000">
            <a:off x="3102926" y="2977397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1727242E-4B26-6F40-EAE4-E87AB2658B72}"/>
              </a:ext>
            </a:extLst>
          </p:cNvPr>
          <p:cNvSpPr/>
          <p:nvPr/>
        </p:nvSpPr>
        <p:spPr>
          <a:xfrm rot="5400000">
            <a:off x="2669691" y="2977399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CC53D33E-0CAE-C89C-539B-01F0F2F16243}"/>
              </a:ext>
            </a:extLst>
          </p:cNvPr>
          <p:cNvSpPr/>
          <p:nvPr/>
        </p:nvSpPr>
        <p:spPr>
          <a:xfrm rot="5400000">
            <a:off x="2817841" y="2977399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9231FC6A-9F69-6744-E12B-E298712E4316}"/>
              </a:ext>
            </a:extLst>
          </p:cNvPr>
          <p:cNvSpPr/>
          <p:nvPr/>
        </p:nvSpPr>
        <p:spPr>
          <a:xfrm rot="5400000">
            <a:off x="3243739" y="2977396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E0CE2B39-9284-FCE7-0DFC-C252A7C48DA9}"/>
              </a:ext>
            </a:extLst>
          </p:cNvPr>
          <p:cNvSpPr/>
          <p:nvPr/>
        </p:nvSpPr>
        <p:spPr>
          <a:xfrm rot="5400000">
            <a:off x="2900288" y="3032530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C5B0CD21-7CCE-E755-3A2A-866A2CC81D7B}"/>
              </a:ext>
            </a:extLst>
          </p:cNvPr>
          <p:cNvSpPr/>
          <p:nvPr/>
        </p:nvSpPr>
        <p:spPr>
          <a:xfrm rot="5400000">
            <a:off x="3044560" y="3032529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8B95E654-1D97-FB4E-A1B2-62837009D34E}"/>
              </a:ext>
            </a:extLst>
          </p:cNvPr>
          <p:cNvSpPr/>
          <p:nvPr/>
        </p:nvSpPr>
        <p:spPr>
          <a:xfrm rot="5400000">
            <a:off x="2611325" y="3032531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B9FB4B67-9300-C387-8469-AD270D897563}"/>
              </a:ext>
            </a:extLst>
          </p:cNvPr>
          <p:cNvSpPr/>
          <p:nvPr/>
        </p:nvSpPr>
        <p:spPr>
          <a:xfrm rot="5400000">
            <a:off x="2759475" y="3032531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2674DF0F-0D68-EC54-B3BC-38B35101BB00}"/>
              </a:ext>
            </a:extLst>
          </p:cNvPr>
          <p:cNvSpPr/>
          <p:nvPr/>
        </p:nvSpPr>
        <p:spPr>
          <a:xfrm rot="5400000">
            <a:off x="3185373" y="3032528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E57732F6-D4AE-4AC9-DE09-E3ACCDC7BD4C}"/>
              </a:ext>
            </a:extLst>
          </p:cNvPr>
          <p:cNvSpPr/>
          <p:nvPr/>
        </p:nvSpPr>
        <p:spPr>
          <a:xfrm rot="5400000">
            <a:off x="2844053" y="3081071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088DD2AF-C4E9-C3FE-D938-6AE7463E746E}"/>
              </a:ext>
            </a:extLst>
          </p:cNvPr>
          <p:cNvSpPr/>
          <p:nvPr/>
        </p:nvSpPr>
        <p:spPr>
          <a:xfrm rot="5400000">
            <a:off x="2988325" y="3081070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57C077C7-D93D-6377-A906-5AC2ADCD4B55}"/>
              </a:ext>
            </a:extLst>
          </p:cNvPr>
          <p:cNvSpPr/>
          <p:nvPr/>
        </p:nvSpPr>
        <p:spPr>
          <a:xfrm rot="5400000">
            <a:off x="2555090" y="3081072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9662B9BA-560B-B6CB-B225-168E9C7FD866}"/>
              </a:ext>
            </a:extLst>
          </p:cNvPr>
          <p:cNvSpPr/>
          <p:nvPr/>
        </p:nvSpPr>
        <p:spPr>
          <a:xfrm rot="5400000">
            <a:off x="2703240" y="3081072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34D048A5-C606-F6F7-2596-43701E25DA48}"/>
              </a:ext>
            </a:extLst>
          </p:cNvPr>
          <p:cNvSpPr/>
          <p:nvPr/>
        </p:nvSpPr>
        <p:spPr>
          <a:xfrm rot="5400000">
            <a:off x="3129138" y="3081069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21D0FC46-AEAE-E8D4-CE61-95B022E731A1}"/>
              </a:ext>
            </a:extLst>
          </p:cNvPr>
          <p:cNvSpPr/>
          <p:nvPr/>
        </p:nvSpPr>
        <p:spPr>
          <a:xfrm rot="5400000">
            <a:off x="2770107" y="3144442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96F18184-D7EE-4A5A-029A-CCB31148DC21}"/>
              </a:ext>
            </a:extLst>
          </p:cNvPr>
          <p:cNvSpPr/>
          <p:nvPr/>
        </p:nvSpPr>
        <p:spPr>
          <a:xfrm rot="5400000">
            <a:off x="2914379" y="3144441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22D5A16C-7BBC-9886-B4A9-032FC55EA964}"/>
              </a:ext>
            </a:extLst>
          </p:cNvPr>
          <p:cNvSpPr/>
          <p:nvPr/>
        </p:nvSpPr>
        <p:spPr>
          <a:xfrm rot="5400000">
            <a:off x="2481144" y="3144443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203A3AC8-09AA-0BB0-AEF0-CE3096BE1E6B}"/>
              </a:ext>
            </a:extLst>
          </p:cNvPr>
          <p:cNvSpPr/>
          <p:nvPr/>
        </p:nvSpPr>
        <p:spPr>
          <a:xfrm rot="5400000">
            <a:off x="2629294" y="3144443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1CFF5715-6CDE-4CE8-7CC9-F7BB32676DB1}"/>
              </a:ext>
            </a:extLst>
          </p:cNvPr>
          <p:cNvSpPr/>
          <p:nvPr/>
        </p:nvSpPr>
        <p:spPr>
          <a:xfrm rot="5400000">
            <a:off x="3055192" y="3144440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3DE60440-7BD6-3524-31A2-D2C8CAED3DB5}"/>
              </a:ext>
            </a:extLst>
          </p:cNvPr>
          <p:cNvSpPr/>
          <p:nvPr/>
        </p:nvSpPr>
        <p:spPr>
          <a:xfrm rot="5400000">
            <a:off x="2701110" y="3200318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0CCE43CF-81F5-0025-02C1-A74B138BE6AD}"/>
              </a:ext>
            </a:extLst>
          </p:cNvPr>
          <p:cNvSpPr/>
          <p:nvPr/>
        </p:nvSpPr>
        <p:spPr>
          <a:xfrm rot="5400000">
            <a:off x="2845382" y="3200317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578C80EF-4828-376D-E882-C3C91BE71920}"/>
              </a:ext>
            </a:extLst>
          </p:cNvPr>
          <p:cNvSpPr/>
          <p:nvPr/>
        </p:nvSpPr>
        <p:spPr>
          <a:xfrm rot="5400000">
            <a:off x="2412147" y="3200319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FA68EBA3-15CC-3932-2748-A25285AFC5ED}"/>
              </a:ext>
            </a:extLst>
          </p:cNvPr>
          <p:cNvSpPr/>
          <p:nvPr/>
        </p:nvSpPr>
        <p:spPr>
          <a:xfrm rot="5400000">
            <a:off x="2560297" y="3200319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A9250049-2C6D-6B7B-B939-84FCE301179C}"/>
              </a:ext>
            </a:extLst>
          </p:cNvPr>
          <p:cNvSpPr/>
          <p:nvPr/>
        </p:nvSpPr>
        <p:spPr>
          <a:xfrm rot="5400000">
            <a:off x="2986195" y="3200316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Flèche : droite 40">
            <a:extLst>
              <a:ext uri="{FF2B5EF4-FFF2-40B4-BE49-F238E27FC236}">
                <a16:creationId xmlns:a16="http://schemas.microsoft.com/office/drawing/2014/main" id="{C47B06EE-2236-61E3-5676-9E3F20812BA7}"/>
              </a:ext>
            </a:extLst>
          </p:cNvPr>
          <p:cNvSpPr/>
          <p:nvPr/>
        </p:nvSpPr>
        <p:spPr>
          <a:xfrm rot="5400000">
            <a:off x="2648359" y="3239886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3D967359-2708-027A-53F5-35D0E7D5AD56}"/>
              </a:ext>
            </a:extLst>
          </p:cNvPr>
          <p:cNvSpPr/>
          <p:nvPr/>
        </p:nvSpPr>
        <p:spPr>
          <a:xfrm rot="5400000">
            <a:off x="2792631" y="3239885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6FA922AD-426F-9CEF-B739-DB10CA2EE992}"/>
              </a:ext>
            </a:extLst>
          </p:cNvPr>
          <p:cNvSpPr/>
          <p:nvPr/>
        </p:nvSpPr>
        <p:spPr>
          <a:xfrm rot="5400000">
            <a:off x="2359396" y="3239887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 : droite 43">
            <a:extLst>
              <a:ext uri="{FF2B5EF4-FFF2-40B4-BE49-F238E27FC236}">
                <a16:creationId xmlns:a16="http://schemas.microsoft.com/office/drawing/2014/main" id="{BCBF58C0-87FE-A727-520F-C65021874FA7}"/>
              </a:ext>
            </a:extLst>
          </p:cNvPr>
          <p:cNvSpPr/>
          <p:nvPr/>
        </p:nvSpPr>
        <p:spPr>
          <a:xfrm rot="5400000">
            <a:off x="2507546" y="3239887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AA8EB89C-F494-CD29-9BFC-E0F2AF6C3126}"/>
              </a:ext>
            </a:extLst>
          </p:cNvPr>
          <p:cNvSpPr/>
          <p:nvPr/>
        </p:nvSpPr>
        <p:spPr>
          <a:xfrm rot="5400000">
            <a:off x="2933444" y="3239884"/>
            <a:ext cx="321009" cy="11673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4F4154F4-1C15-41F6-631F-4C55865ED70A}"/>
              </a:ext>
            </a:extLst>
          </p:cNvPr>
          <p:cNvSpPr/>
          <p:nvPr/>
        </p:nvSpPr>
        <p:spPr>
          <a:xfrm>
            <a:off x="2454121" y="5628359"/>
            <a:ext cx="1126077" cy="507322"/>
          </a:xfrm>
          <a:prstGeom prst="cube">
            <a:avLst>
              <a:gd name="adj" fmla="val 73048"/>
            </a:avLst>
          </a:prstGeom>
          <a:gradFill rotWithShape="1">
            <a:gsLst>
              <a:gs pos="0">
                <a:srgbClr val="4472C4">
                  <a:lumMod val="110000"/>
                  <a:satMod val="105000"/>
                  <a:tint val="67000"/>
                </a:srgbClr>
              </a:gs>
              <a:gs pos="50000">
                <a:srgbClr val="4472C4">
                  <a:lumMod val="105000"/>
                  <a:satMod val="103000"/>
                  <a:tint val="73000"/>
                </a:srgbClr>
              </a:gs>
              <a:gs pos="100000">
                <a:srgbClr val="4472C4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36CFD40-BE32-FF2D-44AD-AD37BDD741B1}"/>
              </a:ext>
            </a:extLst>
          </p:cNvPr>
          <p:cNvSpPr/>
          <p:nvPr/>
        </p:nvSpPr>
        <p:spPr>
          <a:xfrm>
            <a:off x="2845167" y="56779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96B4D51-2401-3887-AC9A-F220694CC703}"/>
              </a:ext>
            </a:extLst>
          </p:cNvPr>
          <p:cNvSpPr/>
          <p:nvPr/>
        </p:nvSpPr>
        <p:spPr>
          <a:xfrm>
            <a:off x="2759442" y="581011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B95D65E-026F-49F9-7829-230C5A4F6564}"/>
              </a:ext>
            </a:extLst>
          </p:cNvPr>
          <p:cNvSpPr/>
          <p:nvPr/>
        </p:nvSpPr>
        <p:spPr>
          <a:xfrm>
            <a:off x="3362486" y="565122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43E5447-3CC5-73EA-6450-DF4ABA2ED958}"/>
              </a:ext>
            </a:extLst>
          </p:cNvPr>
          <p:cNvSpPr/>
          <p:nvPr/>
        </p:nvSpPr>
        <p:spPr>
          <a:xfrm>
            <a:off x="2994299" y="57236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1172C14-8A7F-1E30-9DB2-6F7A8828D95D}"/>
              </a:ext>
            </a:extLst>
          </p:cNvPr>
          <p:cNvSpPr/>
          <p:nvPr/>
        </p:nvSpPr>
        <p:spPr>
          <a:xfrm>
            <a:off x="3146699" y="587606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8AD36CB-EE38-F3F7-3F78-890302C61908}"/>
              </a:ext>
            </a:extLst>
          </p:cNvPr>
          <p:cNvSpPr/>
          <p:nvPr/>
        </p:nvSpPr>
        <p:spPr>
          <a:xfrm>
            <a:off x="3255414" y="57673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780770D-635A-EB17-F54D-7C68A59C6072}"/>
              </a:ext>
            </a:extLst>
          </p:cNvPr>
          <p:cNvSpPr/>
          <p:nvPr/>
        </p:nvSpPr>
        <p:spPr>
          <a:xfrm>
            <a:off x="3160575" y="57559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CF79EEB-2CC0-E3AD-CFF9-E3AEA9F6DFEF}"/>
              </a:ext>
            </a:extLst>
          </p:cNvPr>
          <p:cNvSpPr/>
          <p:nvPr/>
        </p:nvSpPr>
        <p:spPr>
          <a:xfrm>
            <a:off x="2948580" y="59147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8872121-A399-F8DD-1E61-77302E2B48C9}"/>
              </a:ext>
            </a:extLst>
          </p:cNvPr>
          <p:cNvSpPr/>
          <p:nvPr/>
        </p:nvSpPr>
        <p:spPr>
          <a:xfrm>
            <a:off x="3080966" y="56616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990EADF-2A19-93E5-4E95-0ADF64F0496A}"/>
              </a:ext>
            </a:extLst>
          </p:cNvPr>
          <p:cNvSpPr/>
          <p:nvPr/>
        </p:nvSpPr>
        <p:spPr>
          <a:xfrm>
            <a:off x="2868698" y="58251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F43D1A7-EECE-CA64-A1D0-E5F0E2D4D281}"/>
              </a:ext>
            </a:extLst>
          </p:cNvPr>
          <p:cNvSpPr/>
          <p:nvPr/>
        </p:nvSpPr>
        <p:spPr>
          <a:xfrm>
            <a:off x="2579432" y="589892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417129F-4DBE-9CEE-71A2-893498385157}"/>
              </a:ext>
            </a:extLst>
          </p:cNvPr>
          <p:cNvSpPr/>
          <p:nvPr/>
        </p:nvSpPr>
        <p:spPr>
          <a:xfrm>
            <a:off x="2664947" y="591177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0A4E77E8-D902-16EA-0C9A-5BF67E8C8AA8}"/>
              </a:ext>
            </a:extLst>
          </p:cNvPr>
          <p:cNvSpPr/>
          <p:nvPr/>
        </p:nvSpPr>
        <p:spPr>
          <a:xfrm>
            <a:off x="3021857" y="584183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5897122-E0DB-8E91-4AD7-9AFACD715F2F}"/>
              </a:ext>
            </a:extLst>
          </p:cNvPr>
          <p:cNvSpPr/>
          <p:nvPr/>
        </p:nvSpPr>
        <p:spPr>
          <a:xfrm>
            <a:off x="2766929" y="58933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7156421F-0B06-A5AC-160B-E63A9EF2544E}"/>
              </a:ext>
            </a:extLst>
          </p:cNvPr>
          <p:cNvSpPr/>
          <p:nvPr/>
        </p:nvSpPr>
        <p:spPr>
          <a:xfrm>
            <a:off x="2782301" y="572692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722BFC6-D079-FC35-5D6E-A9978FFFA7D4}"/>
              </a:ext>
            </a:extLst>
          </p:cNvPr>
          <p:cNvSpPr/>
          <p:nvPr/>
        </p:nvSpPr>
        <p:spPr>
          <a:xfrm>
            <a:off x="2931433" y="577263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Forme libre : forme 62">
            <a:extLst>
              <a:ext uri="{FF2B5EF4-FFF2-40B4-BE49-F238E27FC236}">
                <a16:creationId xmlns:a16="http://schemas.microsoft.com/office/drawing/2014/main" id="{86D9DAC8-5889-C1A0-BB6B-85AF669229FC}"/>
              </a:ext>
            </a:extLst>
          </p:cNvPr>
          <p:cNvSpPr/>
          <p:nvPr/>
        </p:nvSpPr>
        <p:spPr>
          <a:xfrm>
            <a:off x="2855028" y="5321507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orme libre : forme 63">
            <a:extLst>
              <a:ext uri="{FF2B5EF4-FFF2-40B4-BE49-F238E27FC236}">
                <a16:creationId xmlns:a16="http://schemas.microsoft.com/office/drawing/2014/main" id="{47955985-019B-3EB9-4087-E752703D9970}"/>
              </a:ext>
            </a:extLst>
          </p:cNvPr>
          <p:cNvSpPr/>
          <p:nvPr/>
        </p:nvSpPr>
        <p:spPr>
          <a:xfrm>
            <a:off x="3056761" y="5325791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B29952B3-2DC1-234D-12BA-7EDE0C9B6CB2}"/>
              </a:ext>
            </a:extLst>
          </p:cNvPr>
          <p:cNvSpPr/>
          <p:nvPr/>
        </p:nvSpPr>
        <p:spPr>
          <a:xfrm>
            <a:off x="3271280" y="5328553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orme libre : forme 65">
            <a:extLst>
              <a:ext uri="{FF2B5EF4-FFF2-40B4-BE49-F238E27FC236}">
                <a16:creationId xmlns:a16="http://schemas.microsoft.com/office/drawing/2014/main" id="{4A412BC7-9D32-229D-B4F6-0CBFA8D42FDD}"/>
              </a:ext>
            </a:extLst>
          </p:cNvPr>
          <p:cNvSpPr/>
          <p:nvPr/>
        </p:nvSpPr>
        <p:spPr>
          <a:xfrm>
            <a:off x="2759902" y="5419932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 : forme 66">
            <a:extLst>
              <a:ext uri="{FF2B5EF4-FFF2-40B4-BE49-F238E27FC236}">
                <a16:creationId xmlns:a16="http://schemas.microsoft.com/office/drawing/2014/main" id="{67C9C382-D340-8A14-1D21-895583C28410}"/>
              </a:ext>
            </a:extLst>
          </p:cNvPr>
          <p:cNvSpPr/>
          <p:nvPr/>
        </p:nvSpPr>
        <p:spPr>
          <a:xfrm>
            <a:off x="2961635" y="5424216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B5522448-1B57-93F9-9AD8-7E444405BC34}"/>
              </a:ext>
            </a:extLst>
          </p:cNvPr>
          <p:cNvSpPr/>
          <p:nvPr/>
        </p:nvSpPr>
        <p:spPr>
          <a:xfrm>
            <a:off x="3176154" y="5426978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C8C8B0B8-1DFC-666F-A409-82B71AF9F24E}"/>
              </a:ext>
            </a:extLst>
          </p:cNvPr>
          <p:cNvSpPr/>
          <p:nvPr/>
        </p:nvSpPr>
        <p:spPr>
          <a:xfrm>
            <a:off x="2631173" y="5530378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Forme libre : forme 69">
            <a:extLst>
              <a:ext uri="{FF2B5EF4-FFF2-40B4-BE49-F238E27FC236}">
                <a16:creationId xmlns:a16="http://schemas.microsoft.com/office/drawing/2014/main" id="{7366F12A-EB8D-7F38-C4D9-F035E9AC41C4}"/>
              </a:ext>
            </a:extLst>
          </p:cNvPr>
          <p:cNvSpPr/>
          <p:nvPr/>
        </p:nvSpPr>
        <p:spPr>
          <a:xfrm>
            <a:off x="2832906" y="5534662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CE1F7711-B307-7218-D6CC-59F2D7DE5963}"/>
              </a:ext>
            </a:extLst>
          </p:cNvPr>
          <p:cNvSpPr/>
          <p:nvPr/>
        </p:nvSpPr>
        <p:spPr>
          <a:xfrm>
            <a:off x="3047425" y="5537424"/>
            <a:ext cx="67547" cy="390525"/>
          </a:xfrm>
          <a:custGeom>
            <a:avLst/>
            <a:gdLst>
              <a:gd name="connsiteX0" fmla="*/ 47422 w 64596"/>
              <a:gd name="connsiteY0" fmla="*/ 0 h 390525"/>
              <a:gd name="connsiteX1" fmla="*/ 1702 w 64596"/>
              <a:gd name="connsiteY1" fmla="*/ 100965 h 390525"/>
              <a:gd name="connsiteX2" fmla="*/ 15037 w 64596"/>
              <a:gd name="connsiteY2" fmla="*/ 188595 h 390525"/>
              <a:gd name="connsiteX3" fmla="*/ 64567 w 64596"/>
              <a:gd name="connsiteY3" fmla="*/ 255270 h 390525"/>
              <a:gd name="connsiteX4" fmla="*/ 20752 w 64596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6321"/>
              <a:gd name="connsiteY0" fmla="*/ 0 h 390525"/>
              <a:gd name="connsiteX1" fmla="*/ 3427 w 66321"/>
              <a:gd name="connsiteY1" fmla="*/ 100965 h 390525"/>
              <a:gd name="connsiteX2" fmla="*/ 16762 w 66321"/>
              <a:gd name="connsiteY2" fmla="*/ 188595 h 390525"/>
              <a:gd name="connsiteX3" fmla="*/ 66292 w 66321"/>
              <a:gd name="connsiteY3" fmla="*/ 255270 h 390525"/>
              <a:gd name="connsiteX4" fmla="*/ 22477 w 66321"/>
              <a:gd name="connsiteY4" fmla="*/ 390525 h 390525"/>
              <a:gd name="connsiteX0" fmla="*/ 49147 w 67791"/>
              <a:gd name="connsiteY0" fmla="*/ 0 h 390525"/>
              <a:gd name="connsiteX1" fmla="*/ 3427 w 67791"/>
              <a:gd name="connsiteY1" fmla="*/ 100965 h 390525"/>
              <a:gd name="connsiteX2" fmla="*/ 16762 w 67791"/>
              <a:gd name="connsiteY2" fmla="*/ 188595 h 390525"/>
              <a:gd name="connsiteX3" fmla="*/ 66292 w 67791"/>
              <a:gd name="connsiteY3" fmla="*/ 255270 h 390525"/>
              <a:gd name="connsiteX4" fmla="*/ 22477 w 67791"/>
              <a:gd name="connsiteY4" fmla="*/ 390525 h 390525"/>
              <a:gd name="connsiteX0" fmla="*/ 49147 w 67547"/>
              <a:gd name="connsiteY0" fmla="*/ 0 h 390525"/>
              <a:gd name="connsiteX1" fmla="*/ 3427 w 67547"/>
              <a:gd name="connsiteY1" fmla="*/ 100965 h 390525"/>
              <a:gd name="connsiteX2" fmla="*/ 16762 w 67547"/>
              <a:gd name="connsiteY2" fmla="*/ 188595 h 390525"/>
              <a:gd name="connsiteX3" fmla="*/ 66292 w 67547"/>
              <a:gd name="connsiteY3" fmla="*/ 255270 h 390525"/>
              <a:gd name="connsiteX4" fmla="*/ 22477 w 67547"/>
              <a:gd name="connsiteY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7" h="390525">
                <a:moveTo>
                  <a:pt x="49147" y="0"/>
                </a:moveTo>
                <a:cubicBezTo>
                  <a:pt x="28985" y="34766"/>
                  <a:pt x="8824" y="69533"/>
                  <a:pt x="3427" y="100965"/>
                </a:cubicBezTo>
                <a:cubicBezTo>
                  <a:pt x="-1971" y="132398"/>
                  <a:pt x="-3240" y="153353"/>
                  <a:pt x="16762" y="188595"/>
                </a:cubicBezTo>
                <a:cubicBezTo>
                  <a:pt x="36764" y="223837"/>
                  <a:pt x="50100" y="221615"/>
                  <a:pt x="66292" y="255270"/>
                </a:cubicBezTo>
                <a:cubicBezTo>
                  <a:pt x="74865" y="317500"/>
                  <a:pt x="37241" y="339725"/>
                  <a:pt x="22477" y="390525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086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DB285-E018-14C6-D380-88D6DEAF2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649EA018-74E7-9A38-1231-75BB24478F89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C83C1A-3852-E5F9-0A76-2EAE416B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55" y="213870"/>
            <a:ext cx="8495800" cy="573573"/>
          </a:xfrm>
        </p:spPr>
        <p:txBody>
          <a:bodyPr/>
          <a:lstStyle/>
          <a:p>
            <a:r>
              <a:rPr lang="fr-FR" dirty="0"/>
              <a:t>Diamond </a:t>
            </a:r>
            <a:r>
              <a:rPr lang="fr-FR" dirty="0" err="1"/>
              <a:t>response</a:t>
            </a:r>
            <a:r>
              <a:rPr lang="fr-FR" dirty="0"/>
              <a:t> to proton fluence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876557F-59FF-ED9F-94FE-52ACEAD9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155D3-DB30-4518-6EA1-66FD2EC0E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81718" r="284" b="-807"/>
          <a:stretch>
            <a:fillRect/>
          </a:stretch>
        </p:blipFill>
        <p:spPr>
          <a:xfrm>
            <a:off x="484510" y="1003816"/>
            <a:ext cx="6344965" cy="11658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76EBE6-9194-8E72-1A0A-74F571B26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95" y="746142"/>
            <a:ext cx="4872634" cy="60705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825F54-B773-4B40-19CC-305B377AF6ED}"/>
              </a:ext>
            </a:extLst>
          </p:cNvPr>
          <p:cNvSpPr txBox="1"/>
          <p:nvPr/>
        </p:nvSpPr>
        <p:spPr>
          <a:xfrm>
            <a:off x="3217595" y="3015951"/>
            <a:ext cx="400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Excellent </a:t>
            </a:r>
            <a:r>
              <a:rPr lang="fr-FR" sz="1600" dirty="0" err="1"/>
              <a:t>quality</a:t>
            </a:r>
            <a:r>
              <a:rPr lang="fr-FR" sz="1600" dirty="0"/>
              <a:t> of the </a:t>
            </a:r>
            <a:r>
              <a:rPr lang="fr-FR" sz="1600" dirty="0" err="1"/>
              <a:t>diamond</a:t>
            </a:r>
            <a:endParaRPr lang="fr-FR" sz="1600" dirty="0"/>
          </a:p>
          <a:p>
            <a:pPr algn="ctr"/>
            <a:r>
              <a:rPr lang="fr-FR" sz="1200" dirty="0"/>
              <a:t>No </a:t>
            </a:r>
            <a:r>
              <a:rPr lang="fr-FR" sz="1200" dirty="0" err="1"/>
              <a:t>particular</a:t>
            </a:r>
            <a:r>
              <a:rPr lang="fr-FR" sz="1200" dirty="0"/>
              <a:t> impact on FWHM of Raman </a:t>
            </a:r>
            <a:r>
              <a:rPr lang="fr-FR" sz="1200" dirty="0" err="1"/>
              <a:t>diamond</a:t>
            </a:r>
            <a:r>
              <a:rPr lang="fr-FR" sz="1200" dirty="0"/>
              <a:t> </a:t>
            </a:r>
            <a:r>
              <a:rPr lang="fr-FR" sz="1200" dirty="0" err="1"/>
              <a:t>peak</a:t>
            </a:r>
            <a:r>
              <a:rPr lang="fr-FR" sz="1200" dirty="0"/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E368694-950D-AD12-06B2-CB8A632B9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27" y="3610757"/>
            <a:ext cx="3733168" cy="2872746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9026A4F-8C67-C2AA-9045-D67527CF4EEE}"/>
              </a:ext>
            </a:extLst>
          </p:cNvPr>
          <p:cNvSpPr/>
          <p:nvPr/>
        </p:nvSpPr>
        <p:spPr>
          <a:xfrm>
            <a:off x="226739" y="2419959"/>
            <a:ext cx="3337560" cy="6194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Vacancies</a:t>
            </a:r>
            <a:r>
              <a:rPr lang="fr-FR" dirty="0"/>
              <a:t> </a:t>
            </a:r>
            <a:r>
              <a:rPr lang="fr-FR" dirty="0" err="1"/>
              <a:t>converted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annealing</a:t>
            </a:r>
            <a:r>
              <a:rPr lang="fr-FR" dirty="0"/>
              <a:t> in NV centers</a:t>
            </a:r>
          </a:p>
        </p:txBody>
      </p:sp>
      <p:sp>
        <p:nvSpPr>
          <p:cNvPr id="15" name="Signe de multiplication 14">
            <a:extLst>
              <a:ext uri="{FF2B5EF4-FFF2-40B4-BE49-F238E27FC236}">
                <a16:creationId xmlns:a16="http://schemas.microsoft.com/office/drawing/2014/main" id="{7EF0A85D-DAB5-C03E-6EFA-50888D972149}"/>
              </a:ext>
            </a:extLst>
          </p:cNvPr>
          <p:cNvSpPr/>
          <p:nvPr/>
        </p:nvSpPr>
        <p:spPr>
          <a:xfrm>
            <a:off x="1365935" y="2230578"/>
            <a:ext cx="1104900" cy="99822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0EE998A-4136-554D-715F-B47AD7B4444E}"/>
              </a:ext>
            </a:extLst>
          </p:cNvPr>
          <p:cNvSpPr/>
          <p:nvPr/>
        </p:nvSpPr>
        <p:spPr>
          <a:xfrm>
            <a:off x="841836" y="3762830"/>
            <a:ext cx="1735587" cy="61945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H19 </a:t>
            </a:r>
            <a:r>
              <a:rPr lang="fr-FR" dirty="0" err="1"/>
              <a:t>creation</a:t>
            </a:r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E91F84D-A3B4-518F-E0A3-95E028D1B7F3}"/>
              </a:ext>
            </a:extLst>
          </p:cNvPr>
          <p:cNvSpPr/>
          <p:nvPr/>
        </p:nvSpPr>
        <p:spPr>
          <a:xfrm>
            <a:off x="100833" y="4551584"/>
            <a:ext cx="3217595" cy="71500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NV centers </a:t>
            </a:r>
            <a:r>
              <a:rPr lang="fr-FR" dirty="0" err="1"/>
              <a:t>creation</a:t>
            </a:r>
            <a:r>
              <a:rPr lang="fr-FR" dirty="0"/>
              <a:t> </a:t>
            </a:r>
            <a:r>
              <a:rPr lang="fr-FR" dirty="0" err="1"/>
              <a:t>depends</a:t>
            </a:r>
            <a:r>
              <a:rPr lang="fr-FR" dirty="0"/>
              <a:t> on the </a:t>
            </a:r>
            <a:r>
              <a:rPr lang="fr-FR" dirty="0" err="1"/>
              <a:t>substrate</a:t>
            </a:r>
            <a:r>
              <a:rPr lang="fr-FR" dirty="0"/>
              <a:t> </a:t>
            </a:r>
            <a:r>
              <a:rPr lang="fr-FR" dirty="0" err="1"/>
              <a:t>quality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517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64697-59C3-6D3D-F4C4-0ECCB0A5D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7135489" cy="573573"/>
          </a:xfrm>
        </p:spPr>
        <p:txBody>
          <a:bodyPr/>
          <a:lstStyle/>
          <a:p>
            <a:r>
              <a:rPr lang="fr-FR" dirty="0"/>
              <a:t>Model of CCE </a:t>
            </a:r>
            <a:r>
              <a:rPr lang="fr-FR" dirty="0" err="1"/>
              <a:t>with</a:t>
            </a:r>
            <a:r>
              <a:rPr lang="fr-FR" dirty="0"/>
              <a:t> fluence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B567019-E5EE-A552-1D5A-CAA227CA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461A57-5113-13B9-F4A3-B4D94AFF4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776"/>
            <a:ext cx="8545987" cy="525907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117ABFA-9F5F-74D3-81FE-36A050857ED2}"/>
              </a:ext>
            </a:extLst>
          </p:cNvPr>
          <p:cNvSpPr/>
          <p:nvPr/>
        </p:nvSpPr>
        <p:spPr>
          <a:xfrm>
            <a:off x="8418238" y="2419350"/>
            <a:ext cx="3644221" cy="20193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fr-FR" dirty="0"/>
              <a:t>Initial </a:t>
            </a:r>
            <a:r>
              <a:rPr lang="fr-FR" dirty="0" err="1"/>
              <a:t>overall</a:t>
            </a:r>
            <a:r>
              <a:rPr lang="fr-FR" dirty="0"/>
              <a:t> </a:t>
            </a:r>
            <a:r>
              <a:rPr lang="fr-FR" dirty="0" err="1"/>
              <a:t>crystal</a:t>
            </a:r>
            <a:r>
              <a:rPr lang="fr-FR" dirty="0"/>
              <a:t> </a:t>
            </a:r>
            <a:r>
              <a:rPr lang="fr-FR" dirty="0" err="1"/>
              <a:t>quality</a:t>
            </a:r>
            <a:endParaRPr lang="fr-FR" dirty="0"/>
          </a:p>
          <a:p>
            <a:pPr marL="342900" indent="-342900">
              <a:buAutoNum type="arabicParenR"/>
            </a:pPr>
            <a:r>
              <a:rPr lang="fr-FR" dirty="0"/>
              <a:t>Trap </a:t>
            </a:r>
            <a:r>
              <a:rPr lang="fr-FR" dirty="0" err="1"/>
              <a:t>filling</a:t>
            </a:r>
            <a:endParaRPr lang="fr-FR" dirty="0"/>
          </a:p>
          <a:p>
            <a:pPr marL="342900" indent="-342900">
              <a:buAutoNum type="arabicParenR"/>
            </a:pPr>
            <a:r>
              <a:rPr lang="fr-FR" dirty="0" err="1"/>
              <a:t>Heterogeneity</a:t>
            </a:r>
            <a:r>
              <a:rPr lang="fr-FR" dirty="0"/>
              <a:t> of point </a:t>
            </a:r>
            <a:r>
              <a:rPr lang="fr-FR" dirty="0" err="1"/>
              <a:t>defect</a:t>
            </a:r>
            <a:r>
              <a:rPr lang="fr-FR" dirty="0"/>
              <a:t> distribution</a:t>
            </a:r>
          </a:p>
          <a:p>
            <a:pPr marL="342900" indent="-342900">
              <a:buAutoNum type="arabicParenR"/>
            </a:pPr>
            <a:r>
              <a:rPr lang="fr-FR" dirty="0"/>
              <a:t>Accumulation of irradiation-</a:t>
            </a:r>
            <a:r>
              <a:rPr lang="fr-FR" dirty="0" err="1"/>
              <a:t>induced</a:t>
            </a:r>
            <a:r>
              <a:rPr lang="fr-FR" dirty="0"/>
              <a:t> </a:t>
            </a:r>
            <a:r>
              <a:rPr lang="fr-FR" dirty="0" err="1"/>
              <a:t>defects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FA53CE-9867-FEBA-0952-29175330B129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14616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0FF23-E8DE-FBCC-0B8A-5B2540A9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4449155" cy="573573"/>
          </a:xfrm>
        </p:spPr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published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DD8094-F2E0-F444-B22E-E218786A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9AD064-4CD0-4D6D-7458-F10F01EDD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18" y="2614750"/>
            <a:ext cx="8443913" cy="29589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EB57250-00FE-27DE-C906-74CC81F0A7C1}"/>
              </a:ext>
            </a:extLst>
          </p:cNvPr>
          <p:cNvSpPr txBox="1"/>
          <p:nvPr/>
        </p:nvSpPr>
        <p:spPr>
          <a:xfrm>
            <a:off x="4350543" y="1527930"/>
            <a:ext cx="434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Diamond and </a:t>
            </a:r>
            <a:r>
              <a:rPr lang="fr-FR" i="1" dirty="0" err="1"/>
              <a:t>Related</a:t>
            </a:r>
            <a:r>
              <a:rPr lang="fr-FR" i="1" dirty="0"/>
              <a:t> Materials</a:t>
            </a:r>
          </a:p>
        </p:txBody>
      </p:sp>
    </p:spTree>
    <p:extLst>
      <p:ext uri="{BB962C8B-B14F-4D97-AF65-F5344CB8AC3E}">
        <p14:creationId xmlns:p14="http://schemas.microsoft.com/office/powerpoint/2010/main" val="3293683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AC5C9F-EC2A-9A8C-B941-52A7BB3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5123809" cy="573573"/>
          </a:xfrm>
        </p:spPr>
        <p:txBody>
          <a:bodyPr/>
          <a:lstStyle/>
          <a:p>
            <a:r>
              <a:rPr lang="fr-FR" dirty="0"/>
              <a:t>DIAMMONI detector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E5AF582-276C-5A3D-BAEA-3423EC91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074283-EA78-3295-7EF9-D19A8A36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56" y="1134994"/>
            <a:ext cx="7627465" cy="402341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32AF94F-31AE-D3BC-D45F-8D82E80C00CD}"/>
              </a:ext>
            </a:extLst>
          </p:cNvPr>
          <p:cNvSpPr/>
          <p:nvPr/>
        </p:nvSpPr>
        <p:spPr>
          <a:xfrm>
            <a:off x="8619159" y="2867389"/>
            <a:ext cx="2980653" cy="3651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High </a:t>
            </a:r>
            <a:r>
              <a:rPr lang="fr-FR" sz="2000" b="1" dirty="0" err="1"/>
              <a:t>intensity</a:t>
            </a:r>
            <a:r>
              <a:rPr lang="fr-FR" sz="2000" b="1" dirty="0"/>
              <a:t> mode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2009797-D9CF-FE72-CB05-468C40B087A9}"/>
              </a:ext>
            </a:extLst>
          </p:cNvPr>
          <p:cNvSpPr/>
          <p:nvPr/>
        </p:nvSpPr>
        <p:spPr>
          <a:xfrm>
            <a:off x="1398064" y="5651966"/>
            <a:ext cx="5802836" cy="66006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Integrated to ARRONAX AX </a:t>
            </a:r>
            <a:r>
              <a:rPr lang="fr-FR" sz="2400" b="1" dirty="0" err="1"/>
              <a:t>beamline</a:t>
            </a:r>
            <a:endParaRPr lang="fr-FR" sz="24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C04479A-28F8-C102-8D69-986610B39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60524" r="64110" b="7895"/>
          <a:stretch/>
        </p:blipFill>
        <p:spPr>
          <a:xfrm>
            <a:off x="8776428" y="3492779"/>
            <a:ext cx="2648992" cy="250124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07F64D-1587-9324-D58D-2AEB5007AC4F}"/>
              </a:ext>
            </a:extLst>
          </p:cNvPr>
          <p:cNvSpPr/>
          <p:nvPr/>
        </p:nvSpPr>
        <p:spPr>
          <a:xfrm>
            <a:off x="8610598" y="6065902"/>
            <a:ext cx="2980653" cy="3651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Low </a:t>
            </a:r>
            <a:r>
              <a:rPr lang="fr-FR" sz="2000" b="1" dirty="0" err="1"/>
              <a:t>intensity</a:t>
            </a:r>
            <a:r>
              <a:rPr lang="fr-FR" sz="2000" b="1" dirty="0"/>
              <a:t> mode</a:t>
            </a:r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A9A34093-8DFA-366E-742A-365E64D7AD1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00601" y="1466015"/>
            <a:ext cx="3827119" cy="760349"/>
          </a:xfrm>
          <a:prstGeom prst="bentConnector3">
            <a:avLst>
              <a:gd name="adj1" fmla="val 16498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E4899D34-4797-A953-BC10-86FF8A5C1728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>
            <a:off x="5816588" y="3873539"/>
            <a:ext cx="2959840" cy="869860"/>
          </a:xfrm>
          <a:prstGeom prst="bentConnector3">
            <a:avLst>
              <a:gd name="adj1" fmla="val 4664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B9612BDD-D13E-74D4-2F4E-CCFECBF0C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77" y="154058"/>
            <a:ext cx="3505834" cy="262937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C6FE3BF-42E8-AF76-83AD-F2E1ABAC5EE5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762292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F28EE-0B7F-F271-BE7E-840D78BC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CFBD47-2E37-FF79-2146-DF1EE3C0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5123809" cy="573573"/>
          </a:xfrm>
        </p:spPr>
        <p:txBody>
          <a:bodyPr/>
          <a:lstStyle/>
          <a:p>
            <a:r>
              <a:rPr lang="fr-FR" dirty="0"/>
              <a:t>DIAMMONI detector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662265-EBEA-00FD-F4F2-84EB1644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2AC9571-54AF-B963-A8D5-46EC511C26D5}"/>
              </a:ext>
            </a:extLst>
          </p:cNvPr>
          <p:cNvSpPr/>
          <p:nvPr/>
        </p:nvSpPr>
        <p:spPr>
          <a:xfrm>
            <a:off x="484510" y="2174750"/>
            <a:ext cx="2980653" cy="3651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High </a:t>
            </a:r>
            <a:r>
              <a:rPr lang="fr-FR" sz="2000" b="1" dirty="0" err="1"/>
              <a:t>intensity</a:t>
            </a:r>
            <a:r>
              <a:rPr lang="fr-FR" sz="2000" b="1" dirty="0"/>
              <a:t> mode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E59957-5E91-F9D5-86D0-0C4CACB1F137}"/>
              </a:ext>
            </a:extLst>
          </p:cNvPr>
          <p:cNvSpPr/>
          <p:nvPr/>
        </p:nvSpPr>
        <p:spPr>
          <a:xfrm>
            <a:off x="484510" y="4560067"/>
            <a:ext cx="2980653" cy="3651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Low </a:t>
            </a:r>
            <a:r>
              <a:rPr lang="fr-FR" sz="2000" b="1" dirty="0" err="1"/>
              <a:t>intensity</a:t>
            </a:r>
            <a:r>
              <a:rPr lang="fr-FR" sz="2000" b="1" dirty="0"/>
              <a:t> mode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91F75A-1A11-CF14-F8AF-20B499AC4800}"/>
              </a:ext>
            </a:extLst>
          </p:cNvPr>
          <p:cNvSpPr txBox="1"/>
          <p:nvPr/>
        </p:nvSpPr>
        <p:spPr>
          <a:xfrm>
            <a:off x="484510" y="1350109"/>
            <a:ext cx="5288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Two </a:t>
            </a:r>
            <a:r>
              <a:rPr lang="fr-FR" dirty="0" err="1"/>
              <a:t>electronic</a:t>
            </a:r>
            <a:r>
              <a:rPr lang="fr-FR" dirty="0"/>
              <a:t> </a:t>
            </a:r>
            <a:r>
              <a:rPr lang="fr-FR" dirty="0" err="1"/>
              <a:t>boards</a:t>
            </a:r>
            <a:r>
              <a:rPr lang="fr-FR" dirty="0"/>
              <a:t> </a:t>
            </a:r>
            <a:r>
              <a:rPr lang="fr-FR" dirty="0" err="1"/>
              <a:t>developped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mode:</a:t>
            </a:r>
          </a:p>
          <a:p>
            <a:endParaRPr lang="fr-FR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F56881A-F152-966B-C8AF-4992F8C01238}"/>
              </a:ext>
            </a:extLst>
          </p:cNvPr>
          <p:cNvSpPr/>
          <p:nvPr/>
        </p:nvSpPr>
        <p:spPr>
          <a:xfrm>
            <a:off x="3782711" y="2174750"/>
            <a:ext cx="4172569" cy="9588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Give the charge per train</a:t>
            </a:r>
          </a:p>
          <a:p>
            <a:pPr algn="ctr"/>
            <a:r>
              <a:rPr lang="fr-FR" sz="1600" dirty="0" err="1"/>
              <a:t>Determine</a:t>
            </a:r>
            <a:r>
              <a:rPr lang="fr-FR" sz="1600" dirty="0"/>
              <a:t> the real train duration</a:t>
            </a:r>
          </a:p>
          <a:p>
            <a:pPr algn="ctr"/>
            <a:r>
              <a:rPr lang="fr-FR" sz="1600" dirty="0" err="1"/>
              <a:t>Reconstruct</a:t>
            </a:r>
            <a:r>
              <a:rPr lang="fr-FR" sz="1600" dirty="0"/>
              <a:t> the time structure of the train</a:t>
            </a:r>
          </a:p>
          <a:p>
            <a:pPr algn="ctr"/>
            <a:r>
              <a:rPr lang="fr-FR" sz="1600" dirty="0"/>
              <a:t>Give a spatial information on the </a:t>
            </a:r>
            <a:r>
              <a:rPr lang="fr-FR" sz="1600" dirty="0" err="1"/>
              <a:t>beam</a:t>
            </a:r>
            <a:endParaRPr lang="fr-FR" sz="1600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91AD6E3-8875-322A-D86E-94B39ACF963B}"/>
              </a:ext>
            </a:extLst>
          </p:cNvPr>
          <p:cNvSpPr/>
          <p:nvPr/>
        </p:nvSpPr>
        <p:spPr>
          <a:xfrm>
            <a:off x="3686917" y="4560067"/>
            <a:ext cx="4172569" cy="9588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/>
              <a:t>Give the </a:t>
            </a:r>
            <a:r>
              <a:rPr lang="fr-FR" sz="1600" dirty="0" err="1"/>
              <a:t>average</a:t>
            </a:r>
            <a:r>
              <a:rPr lang="fr-FR" sz="1600" dirty="0"/>
              <a:t> </a:t>
            </a:r>
            <a:r>
              <a:rPr lang="fr-FR" sz="1600" dirty="0" err="1"/>
              <a:t>number</a:t>
            </a:r>
            <a:r>
              <a:rPr lang="fr-FR" sz="1600" dirty="0"/>
              <a:t> of </a:t>
            </a:r>
          </a:p>
          <a:p>
            <a:pPr algn="ctr"/>
            <a:r>
              <a:rPr lang="fr-FR" sz="1600" dirty="0" err="1"/>
              <a:t>particle</a:t>
            </a:r>
            <a:r>
              <a:rPr lang="fr-FR" sz="1600" dirty="0"/>
              <a:t> per </a:t>
            </a:r>
            <a:r>
              <a:rPr lang="fr-FR" sz="1600" dirty="0" err="1"/>
              <a:t>bunch</a:t>
            </a:r>
            <a:endParaRPr lang="fr-FR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3F05638-DC39-157C-EEEA-7451E89CF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60524" r="64110" b="7895"/>
          <a:stretch/>
        </p:blipFill>
        <p:spPr>
          <a:xfrm>
            <a:off x="8891462" y="4069265"/>
            <a:ext cx="2379252" cy="224654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ADB4BB-9255-593D-F415-4223D06FE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47" y="1097505"/>
            <a:ext cx="3359483" cy="251961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FDD7DDB-E127-872B-17D7-E2DC34147F06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2072873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072EC0-870F-8E00-F5FB-BE3EA4EA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3836029" cy="573573"/>
          </a:xfrm>
        </p:spPr>
        <p:txBody>
          <a:bodyPr/>
          <a:lstStyle/>
          <a:p>
            <a:r>
              <a:rPr lang="fr-FR" dirty="0"/>
              <a:t>Take Home message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B6106B4-7AE4-B394-145B-11C6BD5F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400B84-6FA9-6267-6596-DD9365117C50}"/>
              </a:ext>
            </a:extLst>
          </p:cNvPr>
          <p:cNvSpPr txBox="1"/>
          <p:nvPr/>
        </p:nvSpPr>
        <p:spPr>
          <a:xfrm>
            <a:off x="624840" y="1356360"/>
            <a:ext cx="1112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of diamond radiation tolerance as a function of fluence and flux to adapt it for various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Demonstration of the linearity of the diamond response with flux over a wide range of dose 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Modelisation</a:t>
            </a:r>
            <a:r>
              <a:rPr lang="fr-FR" dirty="0"/>
              <a:t> of the CCE </a:t>
            </a:r>
            <a:r>
              <a:rPr lang="fr-FR" dirty="0" err="1"/>
              <a:t>with</a:t>
            </a:r>
            <a:r>
              <a:rPr lang="fr-FR" dirty="0"/>
              <a:t> fluence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of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irradiation and </a:t>
            </a:r>
            <a:r>
              <a:rPr lang="fr-FR" dirty="0" err="1"/>
              <a:t>annealing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DIAMMONI detector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in ARRONAX, and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in ANR DIAMMONI </a:t>
            </a:r>
            <a:r>
              <a:rPr lang="fr-FR" dirty="0" err="1"/>
              <a:t>project</a:t>
            </a:r>
            <a:r>
              <a:rPr lang="fr-FR" dirty="0"/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53EC2F-E4F8-AC1F-41DD-AA388C833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" y="3018813"/>
            <a:ext cx="3751764" cy="23087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6B3DF0-4D7F-88FC-E4DB-2701EB23B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67647" r="-1915" b="1532"/>
          <a:stretch>
            <a:fillRect/>
          </a:stretch>
        </p:blipFill>
        <p:spPr>
          <a:xfrm>
            <a:off x="4609156" y="2871126"/>
            <a:ext cx="3156567" cy="23409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D30540-267A-B21C-3AA6-DEFF51F76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671" y="2903303"/>
            <a:ext cx="3078369" cy="230877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C86EBF0-5E8B-EB7B-0792-F9A859D53503}"/>
              </a:ext>
            </a:extLst>
          </p:cNvPr>
          <p:cNvSpPr txBox="1"/>
          <p:nvPr/>
        </p:nvSpPr>
        <p:spPr>
          <a:xfrm>
            <a:off x="2346960" y="5713989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Prospects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helium</a:t>
            </a:r>
            <a:r>
              <a:rPr lang="fr-FR" b="1" dirty="0"/>
              <a:t> ions, and </a:t>
            </a:r>
            <a:r>
              <a:rPr lang="fr-FR" b="1" dirty="0" err="1"/>
              <a:t>also</a:t>
            </a:r>
            <a:r>
              <a:rPr lang="fr-FR" b="1" dirty="0"/>
              <a:t> to </a:t>
            </a:r>
            <a:r>
              <a:rPr lang="fr-FR" b="1" dirty="0" err="1"/>
              <a:t>see</a:t>
            </a:r>
            <a:r>
              <a:rPr lang="fr-FR" b="1" dirty="0"/>
              <a:t> for a </a:t>
            </a:r>
            <a:r>
              <a:rPr lang="fr-FR" b="1" dirty="0" err="1"/>
              <a:t>preclinical</a:t>
            </a:r>
            <a:r>
              <a:rPr lang="fr-FR" b="1" dirty="0"/>
              <a:t> </a:t>
            </a:r>
            <a:r>
              <a:rPr lang="fr-FR" b="1" dirty="0" err="1"/>
              <a:t>experiments</a:t>
            </a:r>
            <a:r>
              <a:rPr lang="fr-FR" b="1" dirty="0"/>
              <a:t> </a:t>
            </a:r>
            <a:r>
              <a:rPr lang="fr-FR" b="1" dirty="0" err="1"/>
              <a:t>using</a:t>
            </a:r>
            <a:r>
              <a:rPr lang="fr-FR" b="1" dirty="0"/>
              <a:t> DIAMMONI detector calibration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996793-8EA1-C8AC-A1C9-B6DA9BE11B78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3982934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02295" y="-3130872"/>
            <a:ext cx="13163137" cy="9806537"/>
          </a:xfrm>
          <a:custGeom>
            <a:avLst/>
            <a:gdLst/>
            <a:ahLst/>
            <a:cxnLst/>
            <a:rect l="l" t="t" r="r" b="b"/>
            <a:pathLst>
              <a:path w="19744706" h="14709806">
                <a:moveTo>
                  <a:pt x="0" y="0"/>
                </a:moveTo>
                <a:lnTo>
                  <a:pt x="19744706" y="0"/>
                </a:lnTo>
                <a:lnTo>
                  <a:pt x="19744706" y="14709805"/>
                </a:lnTo>
                <a:lnTo>
                  <a:pt x="0" y="1470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4" name="AutoShape 4"/>
          <p:cNvSpPr/>
          <p:nvPr/>
        </p:nvSpPr>
        <p:spPr>
          <a:xfrm flipV="1">
            <a:off x="11068754" y="4095360"/>
            <a:ext cx="0" cy="299026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10851921" y="3117482"/>
            <a:ext cx="1111428" cy="801785"/>
          </a:xfrm>
          <a:custGeom>
            <a:avLst/>
            <a:gdLst/>
            <a:ahLst/>
            <a:cxnLst/>
            <a:rect l="l" t="t" r="r" b="b"/>
            <a:pathLst>
              <a:path w="1667142" h="1202678">
                <a:moveTo>
                  <a:pt x="0" y="0"/>
                </a:moveTo>
                <a:lnTo>
                  <a:pt x="1667142" y="0"/>
                </a:lnTo>
                <a:lnTo>
                  <a:pt x="1667142" y="1202678"/>
                </a:lnTo>
                <a:lnTo>
                  <a:pt x="0" y="12026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AutoShape 6"/>
          <p:cNvSpPr/>
          <p:nvPr/>
        </p:nvSpPr>
        <p:spPr>
          <a:xfrm>
            <a:off x="8517507" y="2448256"/>
            <a:ext cx="2502731" cy="1937513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7" name="AutoShape 7"/>
          <p:cNvSpPr/>
          <p:nvPr/>
        </p:nvSpPr>
        <p:spPr>
          <a:xfrm>
            <a:off x="8571131" y="3704700"/>
            <a:ext cx="2449107" cy="68107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grpSp>
        <p:nvGrpSpPr>
          <p:cNvPr id="8" name="Group 8"/>
          <p:cNvGrpSpPr/>
          <p:nvPr/>
        </p:nvGrpSpPr>
        <p:grpSpPr>
          <a:xfrm>
            <a:off x="7979286" y="5012996"/>
            <a:ext cx="603250" cy="590550"/>
            <a:chOff x="0" y="0"/>
            <a:chExt cx="831371" cy="8138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1371" cy="813868"/>
            </a:xfrm>
            <a:custGeom>
              <a:avLst/>
              <a:gdLst/>
              <a:ahLst/>
              <a:cxnLst/>
              <a:rect l="l" t="t" r="r" b="b"/>
              <a:pathLst>
                <a:path w="831371" h="813868">
                  <a:moveTo>
                    <a:pt x="415685" y="0"/>
                  </a:moveTo>
                  <a:cubicBezTo>
                    <a:pt x="186109" y="0"/>
                    <a:pt x="0" y="182191"/>
                    <a:pt x="0" y="406934"/>
                  </a:cubicBezTo>
                  <a:cubicBezTo>
                    <a:pt x="0" y="631678"/>
                    <a:pt x="186109" y="813868"/>
                    <a:pt x="415685" y="813868"/>
                  </a:cubicBezTo>
                  <a:cubicBezTo>
                    <a:pt x="645262" y="813868"/>
                    <a:pt x="831371" y="631678"/>
                    <a:pt x="831371" y="406934"/>
                  </a:cubicBezTo>
                  <a:cubicBezTo>
                    <a:pt x="831371" y="182191"/>
                    <a:pt x="645262" y="0"/>
                    <a:pt x="415685" y="0"/>
                  </a:cubicBezTo>
                  <a:close/>
                </a:path>
              </a:pathLst>
            </a:custGeom>
            <a:solidFill>
              <a:srgbClr val="010440"/>
            </a:solidFill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7941" y="38200"/>
              <a:ext cx="675489" cy="6993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endParaRPr sz="1200"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8567004" y="4394385"/>
            <a:ext cx="2501749" cy="82010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grpSp>
        <p:nvGrpSpPr>
          <p:cNvPr id="12" name="Group 12"/>
          <p:cNvGrpSpPr/>
          <p:nvPr/>
        </p:nvGrpSpPr>
        <p:grpSpPr>
          <a:xfrm>
            <a:off x="7922258" y="2121912"/>
            <a:ext cx="603250" cy="590550"/>
            <a:chOff x="0" y="0"/>
            <a:chExt cx="1206500" cy="11811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06500" cy="1181100"/>
              <a:chOff x="0" y="0"/>
              <a:chExt cx="873723" cy="85532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73723" cy="855328"/>
              </a:xfrm>
              <a:custGeom>
                <a:avLst/>
                <a:gdLst/>
                <a:ahLst/>
                <a:cxnLst/>
                <a:rect l="l" t="t" r="r" b="b"/>
                <a:pathLst>
                  <a:path w="873723" h="855328">
                    <a:moveTo>
                      <a:pt x="436861" y="0"/>
                    </a:moveTo>
                    <a:cubicBezTo>
                      <a:pt x="195589" y="0"/>
                      <a:pt x="0" y="191472"/>
                      <a:pt x="0" y="427664"/>
                    </a:cubicBezTo>
                    <a:cubicBezTo>
                      <a:pt x="0" y="663857"/>
                      <a:pt x="195589" y="855328"/>
                      <a:pt x="436861" y="855328"/>
                    </a:cubicBezTo>
                    <a:cubicBezTo>
                      <a:pt x="678133" y="855328"/>
                      <a:pt x="873723" y="663857"/>
                      <a:pt x="873723" y="427664"/>
                    </a:cubicBezTo>
                    <a:cubicBezTo>
                      <a:pt x="873723" y="191472"/>
                      <a:pt x="678133" y="0"/>
                      <a:pt x="436861" y="0"/>
                    </a:cubicBezTo>
                    <a:close/>
                  </a:path>
                </a:pathLst>
              </a:custGeom>
              <a:solidFill>
                <a:srgbClr val="010440"/>
              </a:solidFill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81911" y="42087"/>
                <a:ext cx="709900" cy="73305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53"/>
                  </a:lnSpc>
                </a:pPr>
                <a:endParaRPr sz="1200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222114" y="173438"/>
              <a:ext cx="762273" cy="834225"/>
            </a:xfrm>
            <a:custGeom>
              <a:avLst/>
              <a:gdLst/>
              <a:ahLst/>
              <a:cxnLst/>
              <a:rect l="l" t="t" r="r" b="b"/>
              <a:pathLst>
                <a:path w="762273" h="834225">
                  <a:moveTo>
                    <a:pt x="0" y="0"/>
                  </a:moveTo>
                  <a:lnTo>
                    <a:pt x="762272" y="0"/>
                  </a:lnTo>
                  <a:lnTo>
                    <a:pt x="762272" y="834224"/>
                  </a:lnTo>
                  <a:lnTo>
                    <a:pt x="0" y="834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8080179" y="5084558"/>
            <a:ext cx="401465" cy="406033"/>
          </a:xfrm>
          <a:custGeom>
            <a:avLst/>
            <a:gdLst/>
            <a:ahLst/>
            <a:cxnLst/>
            <a:rect l="l" t="t" r="r" b="b"/>
            <a:pathLst>
              <a:path w="602197" h="609049">
                <a:moveTo>
                  <a:pt x="0" y="0"/>
                </a:moveTo>
                <a:lnTo>
                  <a:pt x="602197" y="0"/>
                </a:lnTo>
                <a:lnTo>
                  <a:pt x="602197" y="609049"/>
                </a:lnTo>
                <a:lnTo>
                  <a:pt x="0" y="609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18" name="Group 18"/>
          <p:cNvGrpSpPr/>
          <p:nvPr/>
        </p:nvGrpSpPr>
        <p:grpSpPr>
          <a:xfrm>
            <a:off x="7967882" y="3347915"/>
            <a:ext cx="603250" cy="590550"/>
            <a:chOff x="0" y="0"/>
            <a:chExt cx="1206500" cy="11811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06500" cy="1181100"/>
              <a:chOff x="0" y="0"/>
              <a:chExt cx="845284" cy="82748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45284" cy="827489"/>
              </a:xfrm>
              <a:custGeom>
                <a:avLst/>
                <a:gdLst/>
                <a:ahLst/>
                <a:cxnLst/>
                <a:rect l="l" t="t" r="r" b="b"/>
                <a:pathLst>
                  <a:path w="845284" h="827489">
                    <a:moveTo>
                      <a:pt x="422642" y="0"/>
                    </a:moveTo>
                    <a:cubicBezTo>
                      <a:pt x="189223" y="0"/>
                      <a:pt x="0" y="185240"/>
                      <a:pt x="0" y="413744"/>
                    </a:cubicBezTo>
                    <a:cubicBezTo>
                      <a:pt x="0" y="642249"/>
                      <a:pt x="189223" y="827489"/>
                      <a:pt x="422642" y="827489"/>
                    </a:cubicBezTo>
                    <a:cubicBezTo>
                      <a:pt x="656061" y="827489"/>
                      <a:pt x="845284" y="642249"/>
                      <a:pt x="845284" y="413744"/>
                    </a:cubicBezTo>
                    <a:cubicBezTo>
                      <a:pt x="845284" y="185240"/>
                      <a:pt x="656061" y="0"/>
                      <a:pt x="422642" y="0"/>
                    </a:cubicBezTo>
                    <a:close/>
                  </a:path>
                </a:pathLst>
              </a:custGeom>
              <a:solidFill>
                <a:srgbClr val="010440"/>
              </a:solidFill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9245" y="39477"/>
                <a:ext cx="686794" cy="71043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53"/>
                  </a:lnSpc>
                </a:pPr>
                <a:endParaRPr sz="1200"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61712" y="185340"/>
              <a:ext cx="883076" cy="838922"/>
            </a:xfrm>
            <a:custGeom>
              <a:avLst/>
              <a:gdLst/>
              <a:ahLst/>
              <a:cxnLst/>
              <a:rect l="l" t="t" r="r" b="b"/>
              <a:pathLst>
                <a:path w="883076" h="838922">
                  <a:moveTo>
                    <a:pt x="0" y="0"/>
                  </a:moveTo>
                  <a:lnTo>
                    <a:pt x="883076" y="0"/>
                  </a:lnTo>
                  <a:lnTo>
                    <a:pt x="883076" y="838921"/>
                  </a:lnTo>
                  <a:lnTo>
                    <a:pt x="0" y="838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2281022" y="1265263"/>
            <a:ext cx="1103661" cy="710833"/>
          </a:xfrm>
          <a:custGeom>
            <a:avLst/>
            <a:gdLst/>
            <a:ahLst/>
            <a:cxnLst/>
            <a:rect l="l" t="t" r="r" b="b"/>
            <a:pathLst>
              <a:path w="1655491" h="1066249">
                <a:moveTo>
                  <a:pt x="0" y="0"/>
                </a:moveTo>
                <a:lnTo>
                  <a:pt x="1655492" y="0"/>
                </a:lnTo>
                <a:lnTo>
                  <a:pt x="1655492" y="1066249"/>
                </a:lnTo>
                <a:lnTo>
                  <a:pt x="0" y="10662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26" name="AutoShape 26"/>
          <p:cNvSpPr/>
          <p:nvPr/>
        </p:nvSpPr>
        <p:spPr>
          <a:xfrm flipH="1">
            <a:off x="2010135" y="4554260"/>
            <a:ext cx="1279" cy="1160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 sz="1200"/>
          </a:p>
        </p:txBody>
      </p:sp>
      <p:sp>
        <p:nvSpPr>
          <p:cNvPr id="27" name="AutoShape 27"/>
          <p:cNvSpPr/>
          <p:nvPr/>
        </p:nvSpPr>
        <p:spPr>
          <a:xfrm flipH="1">
            <a:off x="3879478" y="4557113"/>
            <a:ext cx="1279" cy="1160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 sz="1200"/>
          </a:p>
        </p:txBody>
      </p:sp>
      <p:grpSp>
        <p:nvGrpSpPr>
          <p:cNvPr id="29" name="Group 29"/>
          <p:cNvGrpSpPr/>
          <p:nvPr/>
        </p:nvGrpSpPr>
        <p:grpSpPr>
          <a:xfrm>
            <a:off x="1239946" y="2394624"/>
            <a:ext cx="3581713" cy="2003525"/>
            <a:chOff x="0" y="0"/>
            <a:chExt cx="23032879" cy="12884044"/>
          </a:xfrm>
        </p:grpSpPr>
        <p:sp>
          <p:nvSpPr>
            <p:cNvPr id="30" name="Freeform 30" descr="Une image contenant mur, exposition, intérieur, plafond  Le contenu généré par l’IA peut être incorrect."/>
            <p:cNvSpPr/>
            <p:nvPr/>
          </p:nvSpPr>
          <p:spPr>
            <a:xfrm>
              <a:off x="0" y="0"/>
              <a:ext cx="23032917" cy="12884045"/>
            </a:xfrm>
            <a:custGeom>
              <a:avLst/>
              <a:gdLst/>
              <a:ahLst/>
              <a:cxnLst/>
              <a:rect l="l" t="t" r="r" b="b"/>
              <a:pathLst>
                <a:path w="23032917" h="12884045">
                  <a:moveTo>
                    <a:pt x="0" y="0"/>
                  </a:moveTo>
                  <a:lnTo>
                    <a:pt x="23032917" y="0"/>
                  </a:lnTo>
                  <a:lnTo>
                    <a:pt x="23032917" y="12884045"/>
                  </a:lnTo>
                  <a:lnTo>
                    <a:pt x="0" y="12884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590" b="-4590"/>
              </a:stretch>
            </a:blipFill>
          </p:spPr>
          <p:txBody>
            <a:bodyPr/>
            <a:lstStyle/>
            <a:p>
              <a:endParaRPr lang="fr-FR" sz="1200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545472" y="477893"/>
            <a:ext cx="8203501" cy="60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8"/>
              </a:lnSpc>
            </a:pPr>
            <a:r>
              <a:rPr lang="en-US" sz="4267" b="1" dirty="0">
                <a:solidFill>
                  <a:srgbClr val="221E1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And now 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310874" y="1947528"/>
            <a:ext cx="2319018" cy="24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147"/>
              </a:lnSpc>
              <a:spcBef>
                <a:spcPct val="0"/>
              </a:spcBef>
            </a:pPr>
            <a:r>
              <a:rPr lang="en-US" sz="1533" b="1">
                <a:solidFill>
                  <a:srgbClr val="0D0D0D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Start-up created in 2019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975805" y="2251481"/>
            <a:ext cx="2997131" cy="66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  <a:spcBef>
                <a:spcPct val="0"/>
              </a:spcBef>
            </a:pPr>
            <a:r>
              <a:rPr lang="en-US" sz="1199">
                <a:solidFill>
                  <a:srgbClr val="3B3B3B"/>
                </a:solidFill>
                <a:latin typeface="Arial MT Pro"/>
                <a:ea typeface="Arial MT Pro"/>
                <a:cs typeface="Arial MT Pro"/>
                <a:sym typeface="Arial MT Pro"/>
              </a:rPr>
              <a:t>Based on more than 30 years of </a:t>
            </a:r>
          </a:p>
          <a:p>
            <a:pPr algn="ctr">
              <a:lnSpc>
                <a:spcPts val="1799"/>
              </a:lnSpc>
              <a:spcBef>
                <a:spcPct val="0"/>
              </a:spcBef>
            </a:pPr>
            <a:r>
              <a:rPr lang="en-US" sz="1199">
                <a:solidFill>
                  <a:srgbClr val="3B3B3B"/>
                </a:solidFill>
                <a:latin typeface="Arial MT Pro"/>
                <a:ea typeface="Arial MT Pro"/>
                <a:cs typeface="Arial MT Pro"/>
                <a:sym typeface="Arial MT Pro"/>
              </a:rPr>
              <a:t>R&amp;D developed at Intstitut Néel- CNRS</a:t>
            </a:r>
          </a:p>
          <a:p>
            <a:pPr algn="ctr">
              <a:lnSpc>
                <a:spcPts val="1799"/>
              </a:lnSpc>
              <a:spcBef>
                <a:spcPct val="0"/>
              </a:spcBef>
            </a:pPr>
            <a:r>
              <a:rPr lang="en-US" sz="1199">
                <a:solidFill>
                  <a:srgbClr val="3B3B3B"/>
                </a:solidFill>
                <a:latin typeface="Arial MT Pro"/>
                <a:ea typeface="Arial MT Pro"/>
                <a:cs typeface="Arial MT Pro"/>
                <a:sym typeface="Arial MT Pro"/>
              </a:rPr>
              <a:t>+ 8 patents and know-how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350841" y="3351936"/>
            <a:ext cx="2474381" cy="246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2147"/>
              </a:lnSpc>
              <a:spcBef>
                <a:spcPct val="0"/>
              </a:spcBef>
            </a:pPr>
            <a:r>
              <a:rPr lang="en-US" sz="1533" b="1" dirty="0">
                <a:solidFill>
                  <a:srgbClr val="0D0D0D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26 People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959856" y="3628499"/>
            <a:ext cx="1116717" cy="20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199">
                <a:solidFill>
                  <a:srgbClr val="3B3B3B"/>
                </a:solidFill>
                <a:latin typeface="Arial MT Pro"/>
                <a:ea typeface="Arial MT Pro"/>
                <a:cs typeface="Arial MT Pro"/>
                <a:sym typeface="Arial MT Pro"/>
              </a:rPr>
              <a:t>+ 5 advisors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103191" y="4955846"/>
            <a:ext cx="2753847" cy="90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199" dirty="0">
                <a:solidFill>
                  <a:srgbClr val="3B3B3B"/>
                </a:solidFill>
                <a:latin typeface="Arial MT Pro"/>
                <a:ea typeface="Arial MT Pro"/>
                <a:cs typeface="Arial MT Pro"/>
                <a:sym typeface="Arial MT Pro"/>
              </a:rPr>
              <a:t>Power electronics</a:t>
            </a:r>
          </a:p>
          <a:p>
            <a:pPr algn="ctr">
              <a:lnSpc>
                <a:spcPts val="1799"/>
              </a:lnSpc>
            </a:pPr>
            <a:r>
              <a:rPr lang="en-US" sz="1199" dirty="0">
                <a:solidFill>
                  <a:srgbClr val="3B3B3B"/>
                </a:solidFill>
                <a:latin typeface="Arial MT Pro"/>
                <a:ea typeface="Arial MT Pro"/>
                <a:cs typeface="Arial MT Pro"/>
                <a:sym typeface="Arial MT Pro"/>
              </a:rPr>
              <a:t> Quantum application</a:t>
            </a:r>
          </a:p>
          <a:p>
            <a:pPr algn="ctr">
              <a:lnSpc>
                <a:spcPts val="1799"/>
              </a:lnSpc>
              <a:spcBef>
                <a:spcPct val="0"/>
              </a:spcBef>
            </a:pPr>
            <a:r>
              <a:rPr lang="en-US" sz="1199" dirty="0">
                <a:solidFill>
                  <a:srgbClr val="3B3B3B"/>
                </a:solidFill>
                <a:latin typeface="Arial MT Pro"/>
                <a:ea typeface="Arial MT Pro"/>
                <a:cs typeface="Arial MT Pro"/>
                <a:sym typeface="Arial MT Pro"/>
              </a:rPr>
              <a:t>Hardened electronics (space, nuclear and high temperature)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093460" y="4634710"/>
            <a:ext cx="2753847" cy="24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147"/>
              </a:lnSpc>
              <a:spcBef>
                <a:spcPct val="0"/>
              </a:spcBef>
            </a:pPr>
            <a:r>
              <a:rPr lang="en-US" sz="1533" b="1">
                <a:solidFill>
                  <a:srgbClr val="0D0D0D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Business targeted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91933" y="2001532"/>
            <a:ext cx="1325816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Substrate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52730" y="5641475"/>
            <a:ext cx="1702111" cy="37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6"/>
              </a:lnSpc>
            </a:pPr>
            <a:r>
              <a:rPr lang="en-US" sz="12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High Value-added Diamond Wafer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042539" y="5658599"/>
            <a:ext cx="1702111" cy="37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6"/>
              </a:lnSpc>
            </a:pPr>
            <a:r>
              <a:rPr lang="en-US" sz="1200">
                <a:solidFill>
                  <a:srgbClr val="0D0D0D"/>
                </a:solidFill>
                <a:latin typeface="Arial MT Pro"/>
                <a:ea typeface="Arial MT Pro"/>
                <a:cs typeface="Arial MT Pro"/>
                <a:sym typeface="Arial MT Pro"/>
              </a:rPr>
              <a:t>Diamond Electronic Devices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33057" y="3881168"/>
            <a:ext cx="2822876" cy="50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3"/>
              </a:lnSpc>
            </a:pPr>
            <a:r>
              <a:rPr lang="en-US" sz="1417" b="1" dirty="0">
                <a:solidFill>
                  <a:srgbClr val="3B3B3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Diamfab unique know-how : </a:t>
            </a:r>
          </a:p>
          <a:p>
            <a:pPr>
              <a:lnSpc>
                <a:spcPts val="1983"/>
              </a:lnSpc>
            </a:pPr>
            <a:r>
              <a:rPr lang="en-US" sz="1417" b="1" dirty="0">
                <a:solidFill>
                  <a:srgbClr val="3B3B3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EPITAXY, DOPING, DEVICE DESIGN &amp; </a:t>
            </a:r>
            <a:r>
              <a:rPr lang="en-US" sz="1417" b="1" dirty="0" err="1">
                <a:solidFill>
                  <a:srgbClr val="3B3B3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PrOCESSING</a:t>
            </a:r>
            <a:endParaRPr lang="en-US" sz="1417" b="1" dirty="0">
              <a:solidFill>
                <a:srgbClr val="3B3B3B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43" name="TextBox 43"/>
          <p:cNvSpPr txBox="1"/>
          <p:nvPr/>
        </p:nvSpPr>
        <p:spPr>
          <a:xfrm rot="-19944">
            <a:off x="10478301" y="3967389"/>
            <a:ext cx="2055576" cy="580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b="1" dirty="0" err="1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GrenOBLE</a:t>
            </a:r>
            <a:endParaRPr lang="en-US" sz="1671" b="1" dirty="0">
              <a:solidFill>
                <a:srgbClr val="000000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  <a:p>
            <a:pPr algn="ctr">
              <a:lnSpc>
                <a:spcPts val="2339"/>
              </a:lnSpc>
            </a:pPr>
            <a:r>
              <a:rPr lang="en-US" sz="1671" b="1" dirty="0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FRANCE</a:t>
            </a:r>
          </a:p>
        </p:txBody>
      </p:sp>
      <p:sp>
        <p:nvSpPr>
          <p:cNvPr id="44" name="AutoShape 44"/>
          <p:cNvSpPr/>
          <p:nvPr/>
        </p:nvSpPr>
        <p:spPr>
          <a:xfrm>
            <a:off x="2832852" y="2169509"/>
            <a:ext cx="0" cy="10398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 sz="1200"/>
          </a:p>
        </p:txBody>
      </p:sp>
      <p:pic>
        <p:nvPicPr>
          <p:cNvPr id="45" name="Image 44" descr="Une image contenant habits, personne, homme, intérieur&#10;&#10;Le contenu généré par l’IA peut être incorrect.">
            <a:extLst>
              <a:ext uri="{FF2B5EF4-FFF2-40B4-BE49-F238E27FC236}">
                <a16:creationId xmlns:a16="http://schemas.microsoft.com/office/drawing/2014/main" id="{D8F459C7-7169-B592-ADF9-F88B52D9C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13525" r="7129" b="5844"/>
          <a:stretch>
            <a:fillRect/>
          </a:stretch>
        </p:blipFill>
        <p:spPr>
          <a:xfrm>
            <a:off x="8812975" y="198537"/>
            <a:ext cx="3065594" cy="2033242"/>
          </a:xfrm>
          <a:prstGeom prst="rect">
            <a:avLst/>
          </a:prstGeom>
        </p:spPr>
      </p:pic>
      <p:sp>
        <p:nvSpPr>
          <p:cNvPr id="46" name="Freeform 3">
            <a:extLst>
              <a:ext uri="{FF2B5EF4-FFF2-40B4-BE49-F238E27FC236}">
                <a16:creationId xmlns:a16="http://schemas.microsoft.com/office/drawing/2014/main" id="{97749C2F-37BF-6EB0-4F4D-CB83C165AF37}"/>
              </a:ext>
            </a:extLst>
          </p:cNvPr>
          <p:cNvSpPr/>
          <p:nvPr/>
        </p:nvSpPr>
        <p:spPr>
          <a:xfrm>
            <a:off x="1553960" y="4826463"/>
            <a:ext cx="899649" cy="710834"/>
          </a:xfrm>
          <a:custGeom>
            <a:avLst/>
            <a:gdLst/>
            <a:ahLst/>
            <a:cxnLst/>
            <a:rect l="l" t="t" r="r" b="b"/>
            <a:pathLst>
              <a:path w="1297250" h="1024988">
                <a:moveTo>
                  <a:pt x="0" y="0"/>
                </a:moveTo>
                <a:lnTo>
                  <a:pt x="1297251" y="0"/>
                </a:lnTo>
                <a:lnTo>
                  <a:pt x="1297251" y="1024987"/>
                </a:lnTo>
                <a:lnTo>
                  <a:pt x="0" y="1024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Freeform 4">
            <a:extLst>
              <a:ext uri="{FF2B5EF4-FFF2-40B4-BE49-F238E27FC236}">
                <a16:creationId xmlns:a16="http://schemas.microsoft.com/office/drawing/2014/main" id="{30484D5D-E2E1-C1C1-7C86-7F98B048A6FD}"/>
              </a:ext>
            </a:extLst>
          </p:cNvPr>
          <p:cNvSpPr/>
          <p:nvPr/>
        </p:nvSpPr>
        <p:spPr>
          <a:xfrm>
            <a:off x="3421356" y="4881444"/>
            <a:ext cx="947470" cy="666738"/>
          </a:xfrm>
          <a:custGeom>
            <a:avLst/>
            <a:gdLst/>
            <a:ahLst/>
            <a:cxnLst/>
            <a:rect l="l" t="t" r="r" b="b"/>
            <a:pathLst>
              <a:path w="1456874" h="1025207">
                <a:moveTo>
                  <a:pt x="0" y="0"/>
                </a:moveTo>
                <a:lnTo>
                  <a:pt x="1456874" y="0"/>
                </a:lnTo>
                <a:lnTo>
                  <a:pt x="1456874" y="1025207"/>
                </a:lnTo>
                <a:lnTo>
                  <a:pt x="0" y="1025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Espace réservé du pied de page 47">
            <a:extLst>
              <a:ext uri="{FF2B5EF4-FFF2-40B4-BE49-F238E27FC236}">
                <a16:creationId xmlns:a16="http://schemas.microsoft.com/office/drawing/2014/main" id="{5B86061B-0108-C3B0-458E-EE21CD77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" name="Espace réservé du numéro de diapositive 48">
            <a:extLst>
              <a:ext uri="{FF2B5EF4-FFF2-40B4-BE49-F238E27FC236}">
                <a16:creationId xmlns:a16="http://schemas.microsoft.com/office/drawing/2014/main" id="{03F65DD7-69FE-D70C-141E-F0993D34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4" name="TextBox 31">
            <a:extLst>
              <a:ext uri="{FF2B5EF4-FFF2-40B4-BE49-F238E27FC236}">
                <a16:creationId xmlns:a16="http://schemas.microsoft.com/office/drawing/2014/main" id="{A6F36E43-0AD0-C55E-977A-896ACA158087}"/>
              </a:ext>
            </a:extLst>
          </p:cNvPr>
          <p:cNvSpPr txBox="1"/>
          <p:nvPr/>
        </p:nvSpPr>
        <p:spPr>
          <a:xfrm>
            <a:off x="776269" y="6279161"/>
            <a:ext cx="10589087" cy="534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08"/>
              </a:lnSpc>
            </a:pPr>
            <a:r>
              <a:rPr lang="en-US" sz="2400" b="1" dirty="0">
                <a:solidFill>
                  <a:srgbClr val="221E1E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IF you want to work with us, don’t hesitate to contact me !</a:t>
            </a: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E8CF47C3-EF97-69AF-3D83-4EFC489B37B7}"/>
              </a:ext>
            </a:extLst>
          </p:cNvPr>
          <p:cNvSpPr txBox="1"/>
          <p:nvPr/>
        </p:nvSpPr>
        <p:spPr>
          <a:xfrm>
            <a:off x="8033315" y="6301901"/>
            <a:ext cx="8203501" cy="50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8"/>
              </a:lnSpc>
            </a:pPr>
            <a:r>
              <a:rPr lang="en-US" b="1" dirty="0">
                <a:solidFill>
                  <a:srgbClr val="221E1E"/>
                </a:solidFill>
                <a:latin typeface="Arial" panose="020B0604020202020204" pitchFamily="34" charset="0"/>
                <a:ea typeface="Bebas Neue Bold"/>
                <a:cs typeface="Arial" panose="020B0604020202020204" pitchFamily="34" charset="0"/>
                <a:sym typeface="Bebas Neue Bold"/>
              </a:rPr>
              <a:t>robin.molle@diamfab.com</a:t>
            </a:r>
          </a:p>
        </p:txBody>
      </p:sp>
      <p:sp>
        <p:nvSpPr>
          <p:cNvPr id="50" name="TextBox 31">
            <a:extLst>
              <a:ext uri="{FF2B5EF4-FFF2-40B4-BE49-F238E27FC236}">
                <a16:creationId xmlns:a16="http://schemas.microsoft.com/office/drawing/2014/main" id="{DCEAE634-13A0-C6F5-C257-F7E48BFEA672}"/>
              </a:ext>
            </a:extLst>
          </p:cNvPr>
          <p:cNvSpPr txBox="1"/>
          <p:nvPr/>
        </p:nvSpPr>
        <p:spPr>
          <a:xfrm>
            <a:off x="8033315" y="6051479"/>
            <a:ext cx="8203501" cy="50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8"/>
              </a:lnSpc>
            </a:pPr>
            <a:r>
              <a:rPr lang="en-US" b="1" dirty="0">
                <a:solidFill>
                  <a:srgbClr val="221E1E"/>
                </a:solidFill>
                <a:latin typeface="Arial" panose="020B0604020202020204" pitchFamily="34" charset="0"/>
                <a:ea typeface="Bebas Neue Bold"/>
                <a:cs typeface="Arial" panose="020B0604020202020204" pitchFamily="34" charset="0"/>
                <a:sym typeface="Bebas Neue Bold"/>
              </a:rPr>
              <a:t>Robin Molle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B8FB32B-02F0-BD23-10C7-04E193BA9D16}"/>
              </a:ext>
            </a:extLst>
          </p:cNvPr>
          <p:cNvSpPr/>
          <p:nvPr/>
        </p:nvSpPr>
        <p:spPr>
          <a:xfrm>
            <a:off x="3564503" y="5607"/>
            <a:ext cx="2360293" cy="1702717"/>
          </a:xfrm>
          <a:custGeom>
            <a:avLst/>
            <a:gdLst/>
            <a:ahLst/>
            <a:cxnLst/>
            <a:rect l="l" t="t" r="r" b="b"/>
            <a:pathLst>
              <a:path w="1667142" h="1202678">
                <a:moveTo>
                  <a:pt x="0" y="0"/>
                </a:moveTo>
                <a:lnTo>
                  <a:pt x="1667142" y="0"/>
                </a:lnTo>
                <a:lnTo>
                  <a:pt x="1667142" y="1202678"/>
                </a:lnTo>
                <a:lnTo>
                  <a:pt x="0" y="12026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B929FA-B8D4-4F81-4365-4C1755AB6A17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49E3656-4CC9-9419-D037-2437D4E35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6678289" cy="573573"/>
          </a:xfrm>
        </p:spPr>
        <p:txBody>
          <a:bodyPr/>
          <a:lstStyle/>
          <a:p>
            <a:r>
              <a:rPr lang="fr-FR" dirty="0"/>
              <a:t>Why radiation </a:t>
            </a:r>
            <a:r>
              <a:rPr lang="fr-FR" dirty="0" err="1"/>
              <a:t>tolerance</a:t>
            </a:r>
            <a:r>
              <a:rPr lang="fr-FR" dirty="0"/>
              <a:t> ?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6930B2-9891-E2D0-7D46-2C7FA72D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50ACCF-C456-2E85-2AD1-69AAB43AD7AE}"/>
              </a:ext>
            </a:extLst>
          </p:cNvPr>
          <p:cNvSpPr txBox="1"/>
          <p:nvPr/>
        </p:nvSpPr>
        <p:spPr>
          <a:xfrm>
            <a:off x="484510" y="1076122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Study</a:t>
            </a:r>
            <a:r>
              <a:rPr lang="fr-FR" dirty="0"/>
              <a:t> of detector </a:t>
            </a:r>
            <a:r>
              <a:rPr lang="fr-FR" dirty="0" err="1"/>
              <a:t>behavior</a:t>
            </a:r>
            <a:r>
              <a:rPr lang="fr-FR" dirty="0"/>
              <a:t> in </a:t>
            </a:r>
            <a:r>
              <a:rPr lang="fr-FR" dirty="0" err="1"/>
              <a:t>extreme</a:t>
            </a:r>
            <a:r>
              <a:rPr lang="fr-FR" dirty="0"/>
              <a:t> conditions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140133C-E74E-773B-B6AB-80AEBC1E5FDC}"/>
              </a:ext>
            </a:extLst>
          </p:cNvPr>
          <p:cNvGrpSpPr/>
          <p:nvPr/>
        </p:nvGrpSpPr>
        <p:grpSpPr>
          <a:xfrm>
            <a:off x="2141832" y="1581314"/>
            <a:ext cx="3871153" cy="2031042"/>
            <a:chOff x="43343" y="1205597"/>
            <a:chExt cx="3723714" cy="2160000"/>
          </a:xfrm>
        </p:grpSpPr>
        <p:pic>
          <p:nvPicPr>
            <p:cNvPr id="10" name="Picture 2" descr="ESA - Space radiation affects satellites">
              <a:extLst>
                <a:ext uri="{FF2B5EF4-FFF2-40B4-BE49-F238E27FC236}">
                  <a16:creationId xmlns:a16="http://schemas.microsoft.com/office/drawing/2014/main" id="{F9F6A296-67E9-FE04-3654-26BA06750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58" y="1205597"/>
              <a:ext cx="3532499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A0BB475-90A3-A845-E9A6-232A85C556C4}"/>
                </a:ext>
              </a:extLst>
            </p:cNvPr>
            <p:cNvSpPr txBox="1"/>
            <p:nvPr/>
          </p:nvSpPr>
          <p:spPr>
            <a:xfrm>
              <a:off x="43343" y="2947000"/>
              <a:ext cx="1412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Spatial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B05969F-C983-FC15-6C0C-0336C6F6C826}"/>
              </a:ext>
            </a:extLst>
          </p:cNvPr>
          <p:cNvGrpSpPr/>
          <p:nvPr/>
        </p:nvGrpSpPr>
        <p:grpSpPr>
          <a:xfrm>
            <a:off x="6149299" y="1589402"/>
            <a:ext cx="3235865" cy="2042325"/>
            <a:chOff x="3916967" y="1187110"/>
            <a:chExt cx="3375000" cy="2188671"/>
          </a:xfrm>
        </p:grpSpPr>
        <p:pic>
          <p:nvPicPr>
            <p:cNvPr id="13" name="Picture 6" descr="Element Six Synthetic Diamond Protects CERN Particle Detectors in Recently  Announced Higgs boson Experiment Results">
              <a:extLst>
                <a:ext uri="{FF2B5EF4-FFF2-40B4-BE49-F238E27FC236}">
                  <a16:creationId xmlns:a16="http://schemas.microsoft.com/office/drawing/2014/main" id="{B981D84C-EFE9-7231-5527-CCECEFFB8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967" y="1187110"/>
              <a:ext cx="3375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158D476-0DEE-E633-C907-07DE37A5DAC2}"/>
                </a:ext>
              </a:extLst>
            </p:cNvPr>
            <p:cNvSpPr txBox="1"/>
            <p:nvPr/>
          </p:nvSpPr>
          <p:spPr>
            <a:xfrm>
              <a:off x="4829335" y="2947000"/>
              <a:ext cx="2462632" cy="428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High Energy </a:t>
              </a:r>
              <a:r>
                <a:rPr lang="fr-FR" sz="2000" dirty="0" err="1">
                  <a:solidFill>
                    <a:schemeClr val="bg1"/>
                  </a:solidFill>
                </a:rPr>
                <a:t>Physics</a:t>
              </a:r>
              <a:endParaRPr lang="fr-FR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702E1EB-0F36-3A21-D4A5-55F4D38B3A62}"/>
              </a:ext>
            </a:extLst>
          </p:cNvPr>
          <p:cNvGrpSpPr/>
          <p:nvPr/>
        </p:nvGrpSpPr>
        <p:grpSpPr>
          <a:xfrm>
            <a:off x="2979833" y="3831099"/>
            <a:ext cx="5350508" cy="2234680"/>
            <a:chOff x="1370867" y="3968497"/>
            <a:chExt cx="5171701" cy="2160000"/>
          </a:xfrm>
        </p:grpSpPr>
        <p:pic>
          <p:nvPicPr>
            <p:cNvPr id="16" name="Picture 4" descr="Using protons to take on cancer | FSE">
              <a:extLst>
                <a:ext uri="{FF2B5EF4-FFF2-40B4-BE49-F238E27FC236}">
                  <a16:creationId xmlns:a16="http://schemas.microsoft.com/office/drawing/2014/main" id="{51DCAEA4-06CD-88B5-FAEE-37249EC6A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867" y="3968497"/>
              <a:ext cx="4937143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E614FFD-0B94-DE8D-FC3D-7EA5CC2D06DC}"/>
                </a:ext>
              </a:extLst>
            </p:cNvPr>
            <p:cNvSpPr txBox="1"/>
            <p:nvPr/>
          </p:nvSpPr>
          <p:spPr>
            <a:xfrm>
              <a:off x="3756572" y="5726778"/>
              <a:ext cx="27859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solidFill>
                    <a:schemeClr val="bg1"/>
                  </a:solidFill>
                </a:rPr>
                <a:t>Medical</a:t>
              </a:r>
              <a:r>
                <a:rPr lang="fr-FR" sz="2000" dirty="0">
                  <a:solidFill>
                    <a:schemeClr val="bg1"/>
                  </a:solidFill>
                </a:rPr>
                <a:t> applications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6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63184CB-175B-4D46-91BD-94B1CB95E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44" y="1760026"/>
            <a:ext cx="5271932" cy="380581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C1BEDE6-A9FB-4E1B-86D7-88328B26B1CC}"/>
              </a:ext>
            </a:extLst>
          </p:cNvPr>
          <p:cNvGrpSpPr/>
          <p:nvPr/>
        </p:nvGrpSpPr>
        <p:grpSpPr>
          <a:xfrm>
            <a:off x="6827656" y="4625478"/>
            <a:ext cx="4688069" cy="409744"/>
            <a:chOff x="6827656" y="4625478"/>
            <a:chExt cx="4688069" cy="40974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BED83044-1D89-479A-A95F-AC3AE35E5A0B}"/>
                </a:ext>
              </a:extLst>
            </p:cNvPr>
            <p:cNvSpPr/>
            <p:nvPr/>
          </p:nvSpPr>
          <p:spPr>
            <a:xfrm>
              <a:off x="6827656" y="4625478"/>
              <a:ext cx="2375673" cy="40074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000" b="1" dirty="0" err="1"/>
                <a:t>Healthy</a:t>
              </a:r>
              <a:r>
                <a:rPr lang="fr-FR" sz="1000" b="1" dirty="0"/>
                <a:t> tissues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A848CBA-6C43-4FAC-AA2D-DCD6EF5882BB}"/>
                </a:ext>
              </a:extLst>
            </p:cNvPr>
            <p:cNvSpPr/>
            <p:nvPr/>
          </p:nvSpPr>
          <p:spPr>
            <a:xfrm>
              <a:off x="9816113" y="4629753"/>
              <a:ext cx="1699612" cy="40074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000" b="1" dirty="0" err="1"/>
                <a:t>Healthy</a:t>
              </a:r>
              <a:r>
                <a:rPr lang="fr-FR" sz="1000" b="1" dirty="0"/>
                <a:t> tissues</a:t>
              </a: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060E6F8C-0749-412F-B385-251E5BEA694C}"/>
                </a:ext>
              </a:extLst>
            </p:cNvPr>
            <p:cNvSpPr/>
            <p:nvPr/>
          </p:nvSpPr>
          <p:spPr>
            <a:xfrm>
              <a:off x="9203329" y="4634481"/>
              <a:ext cx="606330" cy="400741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000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6BF83E-F4D1-45CF-A5CA-6A48525798CB}"/>
                </a:ext>
              </a:extLst>
            </p:cNvPr>
            <p:cNvSpPr/>
            <p:nvPr/>
          </p:nvSpPr>
          <p:spPr>
            <a:xfrm>
              <a:off x="9214587" y="4708703"/>
              <a:ext cx="5838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 dirty="0" err="1"/>
                <a:t>Tumor</a:t>
              </a:r>
              <a:endParaRPr lang="fr-FR" sz="1000" b="1" dirty="0"/>
            </a:p>
          </p:txBody>
        </p:sp>
      </p:grpSp>
      <p:pic>
        <p:nvPicPr>
          <p:cNvPr id="1026" name="Picture 2" descr="Tumor cerebral">
            <a:extLst>
              <a:ext uri="{FF2B5EF4-FFF2-40B4-BE49-F238E27FC236}">
                <a16:creationId xmlns:a16="http://schemas.microsoft.com/office/drawing/2014/main" id="{920AA39A-5A8D-4FBC-889F-CF16A4238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4379" y="1566175"/>
            <a:ext cx="5051339" cy="33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87F2518E-EBAE-497F-BE1F-AD6AA2BC97E1}"/>
              </a:ext>
            </a:extLst>
          </p:cNvPr>
          <p:cNvSpPr/>
          <p:nvPr/>
        </p:nvSpPr>
        <p:spPr>
          <a:xfrm>
            <a:off x="676275" y="4933734"/>
            <a:ext cx="4674036" cy="40074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err="1"/>
              <a:t>Conventional</a:t>
            </a:r>
            <a:r>
              <a:rPr lang="fr-FR" b="1" dirty="0"/>
              <a:t> </a:t>
            </a:r>
            <a:r>
              <a:rPr lang="fr-FR" b="1" dirty="0" err="1"/>
              <a:t>radiotherapy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X-rays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2C970AA-9107-474A-A9A0-4822E44EE1C7}"/>
              </a:ext>
            </a:extLst>
          </p:cNvPr>
          <p:cNvSpPr txBox="1"/>
          <p:nvPr/>
        </p:nvSpPr>
        <p:spPr>
          <a:xfrm>
            <a:off x="0" y="6572995"/>
            <a:ext cx="312724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err="1"/>
              <a:t>Kraan</a:t>
            </a:r>
            <a:r>
              <a:rPr lang="en-US" sz="600" dirty="0"/>
              <a:t>, A. C. (2015). Range verification methods in particle therapy: underlying physics and Monte Carlo modeling. </a:t>
            </a:r>
            <a:r>
              <a:rPr lang="en-US" sz="600" i="1" dirty="0"/>
              <a:t>Frontiers in oncology</a:t>
            </a:r>
            <a:r>
              <a:rPr lang="en-US" sz="600" dirty="0"/>
              <a:t>, </a:t>
            </a:r>
            <a:r>
              <a:rPr lang="en-US" sz="600" i="1" dirty="0"/>
              <a:t>5</a:t>
            </a:r>
            <a:r>
              <a:rPr lang="en-US" sz="600" dirty="0"/>
              <a:t>, 150.</a:t>
            </a:r>
            <a:endParaRPr lang="fr-FR" sz="600" dirty="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45F9468-217F-4E57-AAE9-58C1693B9B48}"/>
              </a:ext>
            </a:extLst>
          </p:cNvPr>
          <p:cNvSpPr/>
          <p:nvPr/>
        </p:nvSpPr>
        <p:spPr>
          <a:xfrm>
            <a:off x="6848475" y="3162242"/>
            <a:ext cx="4667250" cy="1349573"/>
          </a:xfrm>
          <a:custGeom>
            <a:avLst/>
            <a:gdLst>
              <a:gd name="connsiteX0" fmla="*/ 0 w 4667250"/>
              <a:gd name="connsiteY0" fmla="*/ 1366022 h 1366022"/>
              <a:gd name="connsiteX1" fmla="*/ 95250 w 4667250"/>
              <a:gd name="connsiteY1" fmla="*/ 861197 h 1366022"/>
              <a:gd name="connsiteX2" fmla="*/ 180975 w 4667250"/>
              <a:gd name="connsiteY2" fmla="*/ 470672 h 1366022"/>
              <a:gd name="connsiteX3" fmla="*/ 342900 w 4667250"/>
              <a:gd name="connsiteY3" fmla="*/ 137297 h 1366022"/>
              <a:gd name="connsiteX4" fmla="*/ 561975 w 4667250"/>
              <a:gd name="connsiteY4" fmla="*/ 32522 h 1366022"/>
              <a:gd name="connsiteX5" fmla="*/ 847725 w 4667250"/>
              <a:gd name="connsiteY5" fmla="*/ 22997 h 1366022"/>
              <a:gd name="connsiteX6" fmla="*/ 1733550 w 4667250"/>
              <a:gd name="connsiteY6" fmla="*/ 318272 h 1366022"/>
              <a:gd name="connsiteX7" fmla="*/ 3133725 w 4667250"/>
              <a:gd name="connsiteY7" fmla="*/ 699272 h 1366022"/>
              <a:gd name="connsiteX8" fmla="*/ 4667250 w 4667250"/>
              <a:gd name="connsiteY8" fmla="*/ 1032647 h 1366022"/>
              <a:gd name="connsiteX0" fmla="*/ 0 w 4667250"/>
              <a:gd name="connsiteY0" fmla="*/ 1339180 h 1339180"/>
              <a:gd name="connsiteX1" fmla="*/ 95250 w 4667250"/>
              <a:gd name="connsiteY1" fmla="*/ 834355 h 1339180"/>
              <a:gd name="connsiteX2" fmla="*/ 180975 w 4667250"/>
              <a:gd name="connsiteY2" fmla="*/ 443830 h 1339180"/>
              <a:gd name="connsiteX3" fmla="*/ 342900 w 4667250"/>
              <a:gd name="connsiteY3" fmla="*/ 110455 h 1339180"/>
              <a:gd name="connsiteX4" fmla="*/ 561975 w 4667250"/>
              <a:gd name="connsiteY4" fmla="*/ 5680 h 1339180"/>
              <a:gd name="connsiteX5" fmla="*/ 866775 w 4667250"/>
              <a:gd name="connsiteY5" fmla="*/ 43780 h 1339180"/>
              <a:gd name="connsiteX6" fmla="*/ 1733550 w 4667250"/>
              <a:gd name="connsiteY6" fmla="*/ 291430 h 1339180"/>
              <a:gd name="connsiteX7" fmla="*/ 3133725 w 4667250"/>
              <a:gd name="connsiteY7" fmla="*/ 672430 h 1339180"/>
              <a:gd name="connsiteX8" fmla="*/ 4667250 w 4667250"/>
              <a:gd name="connsiteY8" fmla="*/ 1005805 h 1339180"/>
              <a:gd name="connsiteX0" fmla="*/ 0 w 4667250"/>
              <a:gd name="connsiteY0" fmla="*/ 1339883 h 1339883"/>
              <a:gd name="connsiteX1" fmla="*/ 95250 w 4667250"/>
              <a:gd name="connsiteY1" fmla="*/ 835058 h 1339883"/>
              <a:gd name="connsiteX2" fmla="*/ 180975 w 4667250"/>
              <a:gd name="connsiteY2" fmla="*/ 444533 h 1339883"/>
              <a:gd name="connsiteX3" fmla="*/ 361950 w 4667250"/>
              <a:gd name="connsiteY3" fmla="*/ 120683 h 1339883"/>
              <a:gd name="connsiteX4" fmla="*/ 561975 w 4667250"/>
              <a:gd name="connsiteY4" fmla="*/ 6383 h 1339883"/>
              <a:gd name="connsiteX5" fmla="*/ 866775 w 4667250"/>
              <a:gd name="connsiteY5" fmla="*/ 44483 h 1339883"/>
              <a:gd name="connsiteX6" fmla="*/ 1733550 w 4667250"/>
              <a:gd name="connsiteY6" fmla="*/ 292133 h 1339883"/>
              <a:gd name="connsiteX7" fmla="*/ 3133725 w 4667250"/>
              <a:gd name="connsiteY7" fmla="*/ 673133 h 1339883"/>
              <a:gd name="connsiteX8" fmla="*/ 4667250 w 4667250"/>
              <a:gd name="connsiteY8" fmla="*/ 1006508 h 1339883"/>
              <a:gd name="connsiteX0" fmla="*/ 0 w 4667250"/>
              <a:gd name="connsiteY0" fmla="*/ 1339883 h 1339883"/>
              <a:gd name="connsiteX1" fmla="*/ 95250 w 4667250"/>
              <a:gd name="connsiteY1" fmla="*/ 835058 h 1339883"/>
              <a:gd name="connsiteX2" fmla="*/ 180975 w 4667250"/>
              <a:gd name="connsiteY2" fmla="*/ 444533 h 1339883"/>
              <a:gd name="connsiteX3" fmla="*/ 361950 w 4667250"/>
              <a:gd name="connsiteY3" fmla="*/ 120683 h 1339883"/>
              <a:gd name="connsiteX4" fmla="*/ 561975 w 4667250"/>
              <a:gd name="connsiteY4" fmla="*/ 6383 h 1339883"/>
              <a:gd name="connsiteX5" fmla="*/ 866775 w 4667250"/>
              <a:gd name="connsiteY5" fmla="*/ 44483 h 1339883"/>
              <a:gd name="connsiteX6" fmla="*/ 1733550 w 4667250"/>
              <a:gd name="connsiteY6" fmla="*/ 292133 h 1339883"/>
              <a:gd name="connsiteX7" fmla="*/ 3133725 w 4667250"/>
              <a:gd name="connsiteY7" fmla="*/ 673133 h 1339883"/>
              <a:gd name="connsiteX8" fmla="*/ 4667250 w 4667250"/>
              <a:gd name="connsiteY8" fmla="*/ 1006508 h 1339883"/>
              <a:gd name="connsiteX0" fmla="*/ 0 w 4667250"/>
              <a:gd name="connsiteY0" fmla="*/ 1343331 h 1343331"/>
              <a:gd name="connsiteX1" fmla="*/ 95250 w 4667250"/>
              <a:gd name="connsiteY1" fmla="*/ 838506 h 1343331"/>
              <a:gd name="connsiteX2" fmla="*/ 180975 w 4667250"/>
              <a:gd name="connsiteY2" fmla="*/ 447981 h 1343331"/>
              <a:gd name="connsiteX3" fmla="*/ 361950 w 4667250"/>
              <a:gd name="connsiteY3" fmla="*/ 124131 h 1343331"/>
              <a:gd name="connsiteX4" fmla="*/ 561975 w 4667250"/>
              <a:gd name="connsiteY4" fmla="*/ 9831 h 1343331"/>
              <a:gd name="connsiteX5" fmla="*/ 885825 w 4667250"/>
              <a:gd name="connsiteY5" fmla="*/ 38406 h 1343331"/>
              <a:gd name="connsiteX6" fmla="*/ 1733550 w 4667250"/>
              <a:gd name="connsiteY6" fmla="*/ 295581 h 1343331"/>
              <a:gd name="connsiteX7" fmla="*/ 3133725 w 4667250"/>
              <a:gd name="connsiteY7" fmla="*/ 676581 h 1343331"/>
              <a:gd name="connsiteX8" fmla="*/ 4667250 w 4667250"/>
              <a:gd name="connsiteY8" fmla="*/ 1009956 h 1343331"/>
              <a:gd name="connsiteX0" fmla="*/ 0 w 4667250"/>
              <a:gd name="connsiteY0" fmla="*/ 1349573 h 1349573"/>
              <a:gd name="connsiteX1" fmla="*/ 95250 w 4667250"/>
              <a:gd name="connsiteY1" fmla="*/ 844748 h 1349573"/>
              <a:gd name="connsiteX2" fmla="*/ 180975 w 4667250"/>
              <a:gd name="connsiteY2" fmla="*/ 454223 h 1349573"/>
              <a:gd name="connsiteX3" fmla="*/ 361950 w 4667250"/>
              <a:gd name="connsiteY3" fmla="*/ 130373 h 1349573"/>
              <a:gd name="connsiteX4" fmla="*/ 561975 w 4667250"/>
              <a:gd name="connsiteY4" fmla="*/ 16073 h 1349573"/>
              <a:gd name="connsiteX5" fmla="*/ 885825 w 4667250"/>
              <a:gd name="connsiteY5" fmla="*/ 44648 h 1349573"/>
              <a:gd name="connsiteX6" fmla="*/ 1733550 w 4667250"/>
              <a:gd name="connsiteY6" fmla="*/ 301823 h 1349573"/>
              <a:gd name="connsiteX7" fmla="*/ 3133725 w 4667250"/>
              <a:gd name="connsiteY7" fmla="*/ 682823 h 1349573"/>
              <a:gd name="connsiteX8" fmla="*/ 4667250 w 4667250"/>
              <a:gd name="connsiteY8" fmla="*/ 1016198 h 1349573"/>
              <a:gd name="connsiteX0" fmla="*/ 0 w 4667250"/>
              <a:gd name="connsiteY0" fmla="*/ 1349573 h 1349573"/>
              <a:gd name="connsiteX1" fmla="*/ 95250 w 4667250"/>
              <a:gd name="connsiteY1" fmla="*/ 844748 h 1349573"/>
              <a:gd name="connsiteX2" fmla="*/ 180975 w 4667250"/>
              <a:gd name="connsiteY2" fmla="*/ 454223 h 1349573"/>
              <a:gd name="connsiteX3" fmla="*/ 361950 w 4667250"/>
              <a:gd name="connsiteY3" fmla="*/ 130373 h 1349573"/>
              <a:gd name="connsiteX4" fmla="*/ 561975 w 4667250"/>
              <a:gd name="connsiteY4" fmla="*/ 16073 h 1349573"/>
              <a:gd name="connsiteX5" fmla="*/ 885825 w 4667250"/>
              <a:gd name="connsiteY5" fmla="*/ 44648 h 1349573"/>
              <a:gd name="connsiteX6" fmla="*/ 1733550 w 4667250"/>
              <a:gd name="connsiteY6" fmla="*/ 301823 h 1349573"/>
              <a:gd name="connsiteX7" fmla="*/ 3133725 w 4667250"/>
              <a:gd name="connsiteY7" fmla="*/ 682823 h 1349573"/>
              <a:gd name="connsiteX8" fmla="*/ 4667250 w 4667250"/>
              <a:gd name="connsiteY8" fmla="*/ 1016198 h 1349573"/>
              <a:gd name="connsiteX0" fmla="*/ 0 w 4667250"/>
              <a:gd name="connsiteY0" fmla="*/ 1349573 h 1349573"/>
              <a:gd name="connsiteX1" fmla="*/ 95250 w 4667250"/>
              <a:gd name="connsiteY1" fmla="*/ 844748 h 1349573"/>
              <a:gd name="connsiteX2" fmla="*/ 180975 w 4667250"/>
              <a:gd name="connsiteY2" fmla="*/ 454223 h 1349573"/>
              <a:gd name="connsiteX3" fmla="*/ 361950 w 4667250"/>
              <a:gd name="connsiteY3" fmla="*/ 130373 h 1349573"/>
              <a:gd name="connsiteX4" fmla="*/ 561975 w 4667250"/>
              <a:gd name="connsiteY4" fmla="*/ 16073 h 1349573"/>
              <a:gd name="connsiteX5" fmla="*/ 885825 w 4667250"/>
              <a:gd name="connsiteY5" fmla="*/ 44648 h 1349573"/>
              <a:gd name="connsiteX6" fmla="*/ 1733550 w 4667250"/>
              <a:gd name="connsiteY6" fmla="*/ 301823 h 1349573"/>
              <a:gd name="connsiteX7" fmla="*/ 3133725 w 4667250"/>
              <a:gd name="connsiteY7" fmla="*/ 682823 h 1349573"/>
              <a:gd name="connsiteX8" fmla="*/ 4667250 w 4667250"/>
              <a:gd name="connsiteY8" fmla="*/ 1016198 h 13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7250" h="1349573">
                <a:moveTo>
                  <a:pt x="0" y="1349573"/>
                </a:moveTo>
                <a:cubicBezTo>
                  <a:pt x="32544" y="1171773"/>
                  <a:pt x="65088" y="993973"/>
                  <a:pt x="95250" y="844748"/>
                </a:cubicBezTo>
                <a:cubicBezTo>
                  <a:pt x="125413" y="695523"/>
                  <a:pt x="136525" y="573285"/>
                  <a:pt x="180975" y="454223"/>
                </a:cubicBezTo>
                <a:cubicBezTo>
                  <a:pt x="225425" y="335161"/>
                  <a:pt x="279400" y="212923"/>
                  <a:pt x="361950" y="130373"/>
                </a:cubicBezTo>
                <a:cubicBezTo>
                  <a:pt x="444500" y="47823"/>
                  <a:pt x="450851" y="44648"/>
                  <a:pt x="561975" y="16073"/>
                </a:cubicBezTo>
                <a:cubicBezTo>
                  <a:pt x="673099" y="-12502"/>
                  <a:pt x="690563" y="-2977"/>
                  <a:pt x="885825" y="44648"/>
                </a:cubicBezTo>
                <a:cubicBezTo>
                  <a:pt x="1081087" y="92273"/>
                  <a:pt x="1358900" y="195461"/>
                  <a:pt x="1733550" y="301823"/>
                </a:cubicBezTo>
                <a:cubicBezTo>
                  <a:pt x="2108200" y="408186"/>
                  <a:pt x="2644775" y="563761"/>
                  <a:pt x="3133725" y="682823"/>
                </a:cubicBezTo>
                <a:cubicBezTo>
                  <a:pt x="3622675" y="801885"/>
                  <a:pt x="4144962" y="909041"/>
                  <a:pt x="4667250" y="1016198"/>
                </a:cubicBezTo>
              </a:path>
            </a:pathLst>
          </a:custGeom>
          <a:noFill/>
          <a:ln w="57150">
            <a:solidFill>
              <a:srgbClr val="2100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6C8B2F15-8054-45A2-B160-31FEE97B3635}"/>
              </a:ext>
            </a:extLst>
          </p:cNvPr>
          <p:cNvSpPr/>
          <p:nvPr/>
        </p:nvSpPr>
        <p:spPr>
          <a:xfrm>
            <a:off x="6226336" y="1067923"/>
            <a:ext cx="5571964" cy="40074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Dose = Energy deposited per unit mass</a:t>
            </a:r>
            <a:endParaRPr lang="fr-FR" b="1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D26070C4-6906-4B6D-8AEC-5F6330DB45AD}"/>
              </a:ext>
            </a:extLst>
          </p:cNvPr>
          <p:cNvSpPr/>
          <p:nvPr/>
        </p:nvSpPr>
        <p:spPr>
          <a:xfrm>
            <a:off x="7439025" y="3662936"/>
            <a:ext cx="1238250" cy="375664"/>
          </a:xfrm>
          <a:prstGeom prst="roundRect">
            <a:avLst/>
          </a:prstGeom>
          <a:noFill/>
          <a:ln w="38100">
            <a:solidFill>
              <a:srgbClr val="2100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DE3D08A4-C4DA-4097-AFDB-961B64ECB476}"/>
              </a:ext>
            </a:extLst>
          </p:cNvPr>
          <p:cNvSpPr/>
          <p:nvPr/>
        </p:nvSpPr>
        <p:spPr>
          <a:xfrm>
            <a:off x="413715" y="1067923"/>
            <a:ext cx="5571964" cy="40074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Radiotherapy: a method of cancer treatment</a:t>
            </a:r>
            <a:endParaRPr lang="fr-FR" sz="1600" b="1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3A7748A-E826-4CD9-9A6F-E12BC69EDE29}"/>
              </a:ext>
            </a:extLst>
          </p:cNvPr>
          <p:cNvCxnSpPr/>
          <p:nvPr/>
        </p:nvCxnSpPr>
        <p:spPr>
          <a:xfrm>
            <a:off x="9203332" y="3065155"/>
            <a:ext cx="0" cy="202557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0DB90CF-ED00-4AFD-9432-EB924B0DDFBA}"/>
              </a:ext>
            </a:extLst>
          </p:cNvPr>
          <p:cNvCxnSpPr/>
          <p:nvPr/>
        </p:nvCxnSpPr>
        <p:spPr>
          <a:xfrm>
            <a:off x="9816117" y="3065155"/>
            <a:ext cx="0" cy="202557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D2F355B-4B5D-4E8E-81DF-EF380402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2" name="Cylindre 1">
            <a:extLst>
              <a:ext uri="{FF2B5EF4-FFF2-40B4-BE49-F238E27FC236}">
                <a16:creationId xmlns:a16="http://schemas.microsoft.com/office/drawing/2014/main" id="{8A3A69A4-0170-4E79-5922-D9EE9B288EE1}"/>
              </a:ext>
            </a:extLst>
          </p:cNvPr>
          <p:cNvSpPr/>
          <p:nvPr/>
        </p:nvSpPr>
        <p:spPr>
          <a:xfrm rot="5400000">
            <a:off x="2523182" y="-412615"/>
            <a:ext cx="500823" cy="5730418"/>
          </a:xfrm>
          <a:prstGeom prst="can">
            <a:avLst/>
          </a:prstGeom>
          <a:gradFill>
            <a:gsLst>
              <a:gs pos="100000">
                <a:srgbClr val="002060">
                  <a:lumMod val="90000"/>
                  <a:lumOff val="10000"/>
                </a:srgbClr>
              </a:gs>
              <a:gs pos="14000">
                <a:srgbClr val="002060">
                  <a:lumMod val="50000"/>
                  <a:lumOff val="50000"/>
                  <a:alpha val="50000"/>
                </a:srgbClr>
              </a:gs>
              <a:gs pos="23435">
                <a:srgbClr val="002060">
                  <a:lumMod val="75000"/>
                  <a:lumOff val="25000"/>
                  <a:alpha val="70000"/>
                </a:srgbClr>
              </a:gs>
              <a:gs pos="41000">
                <a:srgbClr val="002060">
                  <a:lumMod val="90000"/>
                  <a:lumOff val="10000"/>
                  <a:alpha val="90000"/>
                </a:srgbClr>
              </a:gs>
              <a:gs pos="49000">
                <a:srgbClr val="002060">
                  <a:lumMod val="90000"/>
                  <a:lumOff val="1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5">
            <a:extLst>
              <a:ext uri="{FF2B5EF4-FFF2-40B4-BE49-F238E27FC236}">
                <a16:creationId xmlns:a16="http://schemas.microsoft.com/office/drawing/2014/main" id="{A74C81AF-2933-3348-3754-2312D61F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6678289" cy="573573"/>
          </a:xfrm>
        </p:spPr>
        <p:txBody>
          <a:bodyPr/>
          <a:lstStyle/>
          <a:p>
            <a:r>
              <a:rPr lang="fr-FR" dirty="0" err="1"/>
              <a:t>Hadrontherapy</a:t>
            </a:r>
            <a:r>
              <a:rPr lang="fr-FR" dirty="0"/>
              <a:t> application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810AA9-830F-8BD9-4E9E-F17FB8273620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269263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mor cerebral">
            <a:extLst>
              <a:ext uri="{FF2B5EF4-FFF2-40B4-BE49-F238E27FC236}">
                <a16:creationId xmlns:a16="http://schemas.microsoft.com/office/drawing/2014/main" id="{920AA39A-5A8D-4FBC-889F-CF16A4238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4379" y="1566175"/>
            <a:ext cx="5051339" cy="33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63184CB-175B-4D46-91BD-94B1CB95E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44" y="1760026"/>
            <a:ext cx="5271932" cy="380581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32C970AA-9107-474A-A9A0-4822E44EE1C7}"/>
              </a:ext>
            </a:extLst>
          </p:cNvPr>
          <p:cNvSpPr txBox="1"/>
          <p:nvPr/>
        </p:nvSpPr>
        <p:spPr>
          <a:xfrm>
            <a:off x="0" y="6572995"/>
            <a:ext cx="312724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err="1"/>
              <a:t>Kraan</a:t>
            </a:r>
            <a:r>
              <a:rPr lang="en-US" sz="600" dirty="0"/>
              <a:t>, A. C. (2015). Range verification methods in particle therapy: underlying physics and Monte Carlo modeling. </a:t>
            </a:r>
            <a:r>
              <a:rPr lang="en-US" sz="600" i="1" dirty="0"/>
              <a:t>Frontiers in oncology</a:t>
            </a:r>
            <a:r>
              <a:rPr lang="en-US" sz="600" dirty="0"/>
              <a:t>, </a:t>
            </a:r>
            <a:r>
              <a:rPr lang="en-US" sz="600" i="1" dirty="0"/>
              <a:t>5</a:t>
            </a:r>
            <a:r>
              <a:rPr lang="en-US" sz="600" dirty="0"/>
              <a:t>, 150.</a:t>
            </a:r>
            <a:endParaRPr lang="fr-FR" sz="600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EB8FD33-DFD1-4A5B-AA09-5F2552C963A0}"/>
              </a:ext>
            </a:extLst>
          </p:cNvPr>
          <p:cNvSpPr/>
          <p:nvPr/>
        </p:nvSpPr>
        <p:spPr>
          <a:xfrm>
            <a:off x="651434" y="4933734"/>
            <a:ext cx="4798185" cy="40074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Hadrontherapy</a:t>
            </a:r>
            <a:r>
              <a:rPr lang="en-US" b="1" dirty="0"/>
              <a:t> = Radiotherapy with ions</a:t>
            </a:r>
            <a:endParaRPr lang="fr-FR" b="1" dirty="0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05DDDE6-C4E0-4780-8AD8-7550957BCC86}"/>
              </a:ext>
            </a:extLst>
          </p:cNvPr>
          <p:cNvSpPr/>
          <p:nvPr/>
        </p:nvSpPr>
        <p:spPr>
          <a:xfrm>
            <a:off x="8209401" y="2727778"/>
            <a:ext cx="1400013" cy="31105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BF375-05FF-C63B-C070-A68D9752D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93486"/>
            <a:ext cx="3670110" cy="231668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3BCC70-4347-9A5C-E118-B636BB16DA34}"/>
              </a:ext>
            </a:extLst>
          </p:cNvPr>
          <p:cNvSpPr/>
          <p:nvPr/>
        </p:nvSpPr>
        <p:spPr>
          <a:xfrm>
            <a:off x="6226336" y="1067923"/>
            <a:ext cx="5571964" cy="40074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Dose = Energy deposited per unit mass</a:t>
            </a:r>
            <a:endParaRPr lang="fr-FR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E68FBE-01BB-D0EA-4150-FEFF00504324}"/>
              </a:ext>
            </a:extLst>
          </p:cNvPr>
          <p:cNvSpPr/>
          <p:nvPr/>
        </p:nvSpPr>
        <p:spPr>
          <a:xfrm>
            <a:off x="413715" y="1067923"/>
            <a:ext cx="5571964" cy="40074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Radiotherapy: a method of cancer treatment</a:t>
            </a:r>
            <a:endParaRPr lang="fr-FR" sz="1600" b="1" dirty="0"/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1D09A66D-F923-40B2-56B3-0EF9ECA7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6678289" cy="573573"/>
          </a:xfrm>
        </p:spPr>
        <p:txBody>
          <a:bodyPr/>
          <a:lstStyle/>
          <a:p>
            <a:r>
              <a:rPr lang="fr-FR" dirty="0" err="1"/>
              <a:t>Hadrontherapy</a:t>
            </a:r>
            <a:r>
              <a:rPr lang="fr-FR" dirty="0"/>
              <a:t> application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B941987-CA2E-86E5-1E68-DDF020A904DD}"/>
              </a:ext>
            </a:extLst>
          </p:cNvPr>
          <p:cNvGrpSpPr/>
          <p:nvPr/>
        </p:nvGrpSpPr>
        <p:grpSpPr>
          <a:xfrm>
            <a:off x="6827656" y="4625478"/>
            <a:ext cx="4688069" cy="409744"/>
            <a:chOff x="6827656" y="4625478"/>
            <a:chExt cx="4688069" cy="40974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FB1A1385-50DC-6627-DEDA-5AFF9F356B79}"/>
                </a:ext>
              </a:extLst>
            </p:cNvPr>
            <p:cNvSpPr/>
            <p:nvPr/>
          </p:nvSpPr>
          <p:spPr>
            <a:xfrm>
              <a:off x="6827656" y="4625478"/>
              <a:ext cx="2375673" cy="40074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000" b="1" dirty="0" err="1"/>
                <a:t>Healthy</a:t>
              </a:r>
              <a:r>
                <a:rPr lang="fr-FR" sz="1000" b="1" dirty="0"/>
                <a:t> tissues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DE7680C2-3619-220E-AA7A-D5CDB617F3FA}"/>
                </a:ext>
              </a:extLst>
            </p:cNvPr>
            <p:cNvSpPr/>
            <p:nvPr/>
          </p:nvSpPr>
          <p:spPr>
            <a:xfrm>
              <a:off x="9816113" y="4629753"/>
              <a:ext cx="1699612" cy="40074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000" b="1" dirty="0" err="1"/>
                <a:t>Healthy</a:t>
              </a:r>
              <a:r>
                <a:rPr lang="fr-FR" sz="1000" b="1" dirty="0"/>
                <a:t> tissues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3A5AE42E-EE54-4FE5-B2BA-40CF9DAE5CC8}"/>
                </a:ext>
              </a:extLst>
            </p:cNvPr>
            <p:cNvSpPr/>
            <p:nvPr/>
          </p:nvSpPr>
          <p:spPr>
            <a:xfrm>
              <a:off x="9203329" y="4634481"/>
              <a:ext cx="606330" cy="400741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000" b="1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4A1B655-17F7-4202-41C0-338F561CC483}"/>
                </a:ext>
              </a:extLst>
            </p:cNvPr>
            <p:cNvSpPr/>
            <p:nvPr/>
          </p:nvSpPr>
          <p:spPr>
            <a:xfrm>
              <a:off x="9214587" y="4708703"/>
              <a:ext cx="5838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 dirty="0" err="1"/>
                <a:t>Tumor</a:t>
              </a:r>
              <a:endParaRPr lang="fr-FR" sz="1000" b="1" dirty="0"/>
            </a:p>
          </p:txBody>
        </p:sp>
      </p:grp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639DC88A-4AB6-4DC4-9C88-5FBC451F1272}"/>
              </a:ext>
            </a:extLst>
          </p:cNvPr>
          <p:cNvSpPr/>
          <p:nvPr/>
        </p:nvSpPr>
        <p:spPr>
          <a:xfrm>
            <a:off x="6838950" y="2808082"/>
            <a:ext cx="3424237" cy="2282651"/>
          </a:xfrm>
          <a:custGeom>
            <a:avLst/>
            <a:gdLst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257300 w 3381375"/>
              <a:gd name="connsiteY2" fmla="*/ 1582944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00325 w 3381375"/>
              <a:gd name="connsiteY6" fmla="*/ 868569 h 2285322"/>
              <a:gd name="connsiteX7" fmla="*/ 2695575 w 3381375"/>
              <a:gd name="connsiteY7" fmla="*/ 468519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67025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309687 w 3381375"/>
              <a:gd name="connsiteY2" fmla="*/ 1592469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00325 w 3381375"/>
              <a:gd name="connsiteY6" fmla="*/ 868569 h 2285322"/>
              <a:gd name="connsiteX7" fmla="*/ 2695575 w 3381375"/>
              <a:gd name="connsiteY7" fmla="*/ 468519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67025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309687 w 3381375"/>
              <a:gd name="connsiteY2" fmla="*/ 1592469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24138 w 3381375"/>
              <a:gd name="connsiteY6" fmla="*/ 811419 h 2285322"/>
              <a:gd name="connsiteX7" fmla="*/ 2695575 w 3381375"/>
              <a:gd name="connsiteY7" fmla="*/ 468519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67025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309687 w 3381375"/>
              <a:gd name="connsiteY2" fmla="*/ 1592469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24138 w 3381375"/>
              <a:gd name="connsiteY6" fmla="*/ 811419 h 2285322"/>
              <a:gd name="connsiteX7" fmla="*/ 2700337 w 3381375"/>
              <a:gd name="connsiteY7" fmla="*/ 478044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67025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309687 w 3381375"/>
              <a:gd name="connsiteY2" fmla="*/ 1592469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24138 w 3381375"/>
              <a:gd name="connsiteY6" fmla="*/ 811419 h 2285322"/>
              <a:gd name="connsiteX7" fmla="*/ 2700337 w 3381375"/>
              <a:gd name="connsiteY7" fmla="*/ 478044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81312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78218"/>
              <a:gd name="connsiteX1" fmla="*/ 819150 w 3381375"/>
              <a:gd name="connsiteY1" fmla="*/ 1659144 h 2278218"/>
              <a:gd name="connsiteX2" fmla="*/ 1309687 w 3381375"/>
              <a:gd name="connsiteY2" fmla="*/ 1592469 h 2278218"/>
              <a:gd name="connsiteX3" fmla="*/ 1962150 w 3381375"/>
              <a:gd name="connsiteY3" fmla="*/ 1440069 h 2278218"/>
              <a:gd name="connsiteX4" fmla="*/ 2257425 w 3381375"/>
              <a:gd name="connsiteY4" fmla="*/ 1316244 h 2278218"/>
              <a:gd name="connsiteX5" fmla="*/ 2495550 w 3381375"/>
              <a:gd name="connsiteY5" fmla="*/ 1116219 h 2278218"/>
              <a:gd name="connsiteX6" fmla="*/ 2624138 w 3381375"/>
              <a:gd name="connsiteY6" fmla="*/ 811419 h 2278218"/>
              <a:gd name="connsiteX7" fmla="*/ 2700337 w 3381375"/>
              <a:gd name="connsiteY7" fmla="*/ 478044 h 2278218"/>
              <a:gd name="connsiteX8" fmla="*/ 2733675 w 3381375"/>
              <a:gd name="connsiteY8" fmla="*/ 249444 h 2278218"/>
              <a:gd name="connsiteX9" fmla="*/ 2781300 w 3381375"/>
              <a:gd name="connsiteY9" fmla="*/ 11319 h 2278218"/>
              <a:gd name="connsiteX10" fmla="*/ 2819400 w 3381375"/>
              <a:gd name="connsiteY10" fmla="*/ 154194 h 2278218"/>
              <a:gd name="connsiteX11" fmla="*/ 2881312 w 3381375"/>
              <a:gd name="connsiteY11" fmla="*/ 1125744 h 2278218"/>
              <a:gd name="connsiteX12" fmla="*/ 2952750 w 3381375"/>
              <a:gd name="connsiteY12" fmla="*/ 2154444 h 2278218"/>
              <a:gd name="connsiteX13" fmla="*/ 3038475 w 3381375"/>
              <a:gd name="connsiteY13" fmla="*/ 2268744 h 2278218"/>
              <a:gd name="connsiteX14" fmla="*/ 3381375 w 3381375"/>
              <a:gd name="connsiteY14" fmla="*/ 2259219 h 2278218"/>
              <a:gd name="connsiteX0" fmla="*/ 0 w 3381375"/>
              <a:gd name="connsiteY0" fmla="*/ 1716294 h 2282762"/>
              <a:gd name="connsiteX1" fmla="*/ 819150 w 3381375"/>
              <a:gd name="connsiteY1" fmla="*/ 1659144 h 2282762"/>
              <a:gd name="connsiteX2" fmla="*/ 1309687 w 3381375"/>
              <a:gd name="connsiteY2" fmla="*/ 1592469 h 2282762"/>
              <a:gd name="connsiteX3" fmla="*/ 1962150 w 3381375"/>
              <a:gd name="connsiteY3" fmla="*/ 1440069 h 2282762"/>
              <a:gd name="connsiteX4" fmla="*/ 2257425 w 3381375"/>
              <a:gd name="connsiteY4" fmla="*/ 1316244 h 2282762"/>
              <a:gd name="connsiteX5" fmla="*/ 2495550 w 3381375"/>
              <a:gd name="connsiteY5" fmla="*/ 1116219 h 2282762"/>
              <a:gd name="connsiteX6" fmla="*/ 2624138 w 3381375"/>
              <a:gd name="connsiteY6" fmla="*/ 811419 h 2282762"/>
              <a:gd name="connsiteX7" fmla="*/ 2700337 w 3381375"/>
              <a:gd name="connsiteY7" fmla="*/ 478044 h 2282762"/>
              <a:gd name="connsiteX8" fmla="*/ 2733675 w 3381375"/>
              <a:gd name="connsiteY8" fmla="*/ 249444 h 2282762"/>
              <a:gd name="connsiteX9" fmla="*/ 2781300 w 3381375"/>
              <a:gd name="connsiteY9" fmla="*/ 11319 h 2282762"/>
              <a:gd name="connsiteX10" fmla="*/ 2819400 w 3381375"/>
              <a:gd name="connsiteY10" fmla="*/ 154194 h 2282762"/>
              <a:gd name="connsiteX11" fmla="*/ 2881312 w 3381375"/>
              <a:gd name="connsiteY11" fmla="*/ 1125744 h 2282762"/>
              <a:gd name="connsiteX12" fmla="*/ 2952750 w 3381375"/>
              <a:gd name="connsiteY12" fmla="*/ 2092532 h 2282762"/>
              <a:gd name="connsiteX13" fmla="*/ 3038475 w 3381375"/>
              <a:gd name="connsiteY13" fmla="*/ 2268744 h 2282762"/>
              <a:gd name="connsiteX14" fmla="*/ 3381375 w 3381375"/>
              <a:gd name="connsiteY14" fmla="*/ 2259219 h 2282762"/>
              <a:gd name="connsiteX0" fmla="*/ 0 w 3381375"/>
              <a:gd name="connsiteY0" fmla="*/ 1716294 h 2282762"/>
              <a:gd name="connsiteX1" fmla="*/ 819150 w 3381375"/>
              <a:gd name="connsiteY1" fmla="*/ 1659144 h 2282762"/>
              <a:gd name="connsiteX2" fmla="*/ 1309687 w 3381375"/>
              <a:gd name="connsiteY2" fmla="*/ 1592469 h 2282762"/>
              <a:gd name="connsiteX3" fmla="*/ 1962150 w 3381375"/>
              <a:gd name="connsiteY3" fmla="*/ 1440069 h 2282762"/>
              <a:gd name="connsiteX4" fmla="*/ 2257425 w 3381375"/>
              <a:gd name="connsiteY4" fmla="*/ 1316244 h 2282762"/>
              <a:gd name="connsiteX5" fmla="*/ 2495550 w 3381375"/>
              <a:gd name="connsiteY5" fmla="*/ 1116219 h 2282762"/>
              <a:gd name="connsiteX6" fmla="*/ 2624138 w 3381375"/>
              <a:gd name="connsiteY6" fmla="*/ 811419 h 2282762"/>
              <a:gd name="connsiteX7" fmla="*/ 2700337 w 3381375"/>
              <a:gd name="connsiteY7" fmla="*/ 478044 h 2282762"/>
              <a:gd name="connsiteX8" fmla="*/ 2733675 w 3381375"/>
              <a:gd name="connsiteY8" fmla="*/ 249444 h 2282762"/>
              <a:gd name="connsiteX9" fmla="*/ 2781300 w 3381375"/>
              <a:gd name="connsiteY9" fmla="*/ 11319 h 2282762"/>
              <a:gd name="connsiteX10" fmla="*/ 2819400 w 3381375"/>
              <a:gd name="connsiteY10" fmla="*/ 154194 h 2282762"/>
              <a:gd name="connsiteX11" fmla="*/ 2881312 w 3381375"/>
              <a:gd name="connsiteY11" fmla="*/ 1125744 h 2282762"/>
              <a:gd name="connsiteX12" fmla="*/ 2952750 w 3381375"/>
              <a:gd name="connsiteY12" fmla="*/ 2092532 h 2282762"/>
              <a:gd name="connsiteX13" fmla="*/ 3038475 w 3381375"/>
              <a:gd name="connsiteY13" fmla="*/ 2268744 h 2282762"/>
              <a:gd name="connsiteX14" fmla="*/ 3381375 w 3381375"/>
              <a:gd name="connsiteY14" fmla="*/ 2259219 h 2282762"/>
              <a:gd name="connsiteX0" fmla="*/ 0 w 3443288"/>
              <a:gd name="connsiteY0" fmla="*/ 1716294 h 2295071"/>
              <a:gd name="connsiteX1" fmla="*/ 819150 w 3443288"/>
              <a:gd name="connsiteY1" fmla="*/ 1659144 h 2295071"/>
              <a:gd name="connsiteX2" fmla="*/ 1309687 w 3443288"/>
              <a:gd name="connsiteY2" fmla="*/ 1592469 h 2295071"/>
              <a:gd name="connsiteX3" fmla="*/ 1962150 w 3443288"/>
              <a:gd name="connsiteY3" fmla="*/ 1440069 h 2295071"/>
              <a:gd name="connsiteX4" fmla="*/ 2257425 w 3443288"/>
              <a:gd name="connsiteY4" fmla="*/ 1316244 h 2295071"/>
              <a:gd name="connsiteX5" fmla="*/ 2495550 w 3443288"/>
              <a:gd name="connsiteY5" fmla="*/ 1116219 h 2295071"/>
              <a:gd name="connsiteX6" fmla="*/ 2624138 w 3443288"/>
              <a:gd name="connsiteY6" fmla="*/ 811419 h 2295071"/>
              <a:gd name="connsiteX7" fmla="*/ 2700337 w 3443288"/>
              <a:gd name="connsiteY7" fmla="*/ 478044 h 2295071"/>
              <a:gd name="connsiteX8" fmla="*/ 2733675 w 3443288"/>
              <a:gd name="connsiteY8" fmla="*/ 249444 h 2295071"/>
              <a:gd name="connsiteX9" fmla="*/ 2781300 w 3443288"/>
              <a:gd name="connsiteY9" fmla="*/ 11319 h 2295071"/>
              <a:gd name="connsiteX10" fmla="*/ 2819400 w 3443288"/>
              <a:gd name="connsiteY10" fmla="*/ 154194 h 2295071"/>
              <a:gd name="connsiteX11" fmla="*/ 2881312 w 3443288"/>
              <a:gd name="connsiteY11" fmla="*/ 1125744 h 2295071"/>
              <a:gd name="connsiteX12" fmla="*/ 2952750 w 3443288"/>
              <a:gd name="connsiteY12" fmla="*/ 2092532 h 2295071"/>
              <a:gd name="connsiteX13" fmla="*/ 3038475 w 3443288"/>
              <a:gd name="connsiteY13" fmla="*/ 2268744 h 2295071"/>
              <a:gd name="connsiteX14" fmla="*/ 3443288 w 3443288"/>
              <a:gd name="connsiteY14" fmla="*/ 2283032 h 2295071"/>
              <a:gd name="connsiteX0" fmla="*/ 0 w 3443288"/>
              <a:gd name="connsiteY0" fmla="*/ 1716294 h 2289283"/>
              <a:gd name="connsiteX1" fmla="*/ 819150 w 3443288"/>
              <a:gd name="connsiteY1" fmla="*/ 1659144 h 2289283"/>
              <a:gd name="connsiteX2" fmla="*/ 1309687 w 3443288"/>
              <a:gd name="connsiteY2" fmla="*/ 1592469 h 2289283"/>
              <a:gd name="connsiteX3" fmla="*/ 1962150 w 3443288"/>
              <a:gd name="connsiteY3" fmla="*/ 1440069 h 2289283"/>
              <a:gd name="connsiteX4" fmla="*/ 2257425 w 3443288"/>
              <a:gd name="connsiteY4" fmla="*/ 1316244 h 2289283"/>
              <a:gd name="connsiteX5" fmla="*/ 2495550 w 3443288"/>
              <a:gd name="connsiteY5" fmla="*/ 1116219 h 2289283"/>
              <a:gd name="connsiteX6" fmla="*/ 2624138 w 3443288"/>
              <a:gd name="connsiteY6" fmla="*/ 811419 h 2289283"/>
              <a:gd name="connsiteX7" fmla="*/ 2700337 w 3443288"/>
              <a:gd name="connsiteY7" fmla="*/ 478044 h 2289283"/>
              <a:gd name="connsiteX8" fmla="*/ 2733675 w 3443288"/>
              <a:gd name="connsiteY8" fmla="*/ 249444 h 2289283"/>
              <a:gd name="connsiteX9" fmla="*/ 2781300 w 3443288"/>
              <a:gd name="connsiteY9" fmla="*/ 11319 h 2289283"/>
              <a:gd name="connsiteX10" fmla="*/ 2819400 w 3443288"/>
              <a:gd name="connsiteY10" fmla="*/ 154194 h 2289283"/>
              <a:gd name="connsiteX11" fmla="*/ 2881312 w 3443288"/>
              <a:gd name="connsiteY11" fmla="*/ 1125744 h 2289283"/>
              <a:gd name="connsiteX12" fmla="*/ 2952750 w 3443288"/>
              <a:gd name="connsiteY12" fmla="*/ 2092532 h 2289283"/>
              <a:gd name="connsiteX13" fmla="*/ 3038475 w 3443288"/>
              <a:gd name="connsiteY13" fmla="*/ 2268744 h 2289283"/>
              <a:gd name="connsiteX14" fmla="*/ 3443288 w 3443288"/>
              <a:gd name="connsiteY14" fmla="*/ 2283032 h 2289283"/>
              <a:gd name="connsiteX0" fmla="*/ 0 w 3443288"/>
              <a:gd name="connsiteY0" fmla="*/ 1716294 h 2293974"/>
              <a:gd name="connsiteX1" fmla="*/ 819150 w 3443288"/>
              <a:gd name="connsiteY1" fmla="*/ 1659144 h 2293974"/>
              <a:gd name="connsiteX2" fmla="*/ 1309687 w 3443288"/>
              <a:gd name="connsiteY2" fmla="*/ 1592469 h 2293974"/>
              <a:gd name="connsiteX3" fmla="*/ 1962150 w 3443288"/>
              <a:gd name="connsiteY3" fmla="*/ 1440069 h 2293974"/>
              <a:gd name="connsiteX4" fmla="*/ 2257425 w 3443288"/>
              <a:gd name="connsiteY4" fmla="*/ 1316244 h 2293974"/>
              <a:gd name="connsiteX5" fmla="*/ 2495550 w 3443288"/>
              <a:gd name="connsiteY5" fmla="*/ 1116219 h 2293974"/>
              <a:gd name="connsiteX6" fmla="*/ 2624138 w 3443288"/>
              <a:gd name="connsiteY6" fmla="*/ 811419 h 2293974"/>
              <a:gd name="connsiteX7" fmla="*/ 2700337 w 3443288"/>
              <a:gd name="connsiteY7" fmla="*/ 478044 h 2293974"/>
              <a:gd name="connsiteX8" fmla="*/ 2733675 w 3443288"/>
              <a:gd name="connsiteY8" fmla="*/ 249444 h 2293974"/>
              <a:gd name="connsiteX9" fmla="*/ 2781300 w 3443288"/>
              <a:gd name="connsiteY9" fmla="*/ 11319 h 2293974"/>
              <a:gd name="connsiteX10" fmla="*/ 2819400 w 3443288"/>
              <a:gd name="connsiteY10" fmla="*/ 154194 h 2293974"/>
              <a:gd name="connsiteX11" fmla="*/ 2881312 w 3443288"/>
              <a:gd name="connsiteY11" fmla="*/ 1125744 h 2293974"/>
              <a:gd name="connsiteX12" fmla="*/ 2938463 w 3443288"/>
              <a:gd name="connsiteY12" fmla="*/ 2021095 h 2293974"/>
              <a:gd name="connsiteX13" fmla="*/ 3038475 w 3443288"/>
              <a:gd name="connsiteY13" fmla="*/ 2268744 h 2293974"/>
              <a:gd name="connsiteX14" fmla="*/ 3443288 w 3443288"/>
              <a:gd name="connsiteY14" fmla="*/ 2283032 h 2293974"/>
              <a:gd name="connsiteX0" fmla="*/ 0 w 3443288"/>
              <a:gd name="connsiteY0" fmla="*/ 1716294 h 2283934"/>
              <a:gd name="connsiteX1" fmla="*/ 819150 w 3443288"/>
              <a:gd name="connsiteY1" fmla="*/ 1659144 h 2283934"/>
              <a:gd name="connsiteX2" fmla="*/ 1309687 w 3443288"/>
              <a:gd name="connsiteY2" fmla="*/ 1592469 h 2283934"/>
              <a:gd name="connsiteX3" fmla="*/ 1962150 w 3443288"/>
              <a:gd name="connsiteY3" fmla="*/ 1440069 h 2283934"/>
              <a:gd name="connsiteX4" fmla="*/ 2257425 w 3443288"/>
              <a:gd name="connsiteY4" fmla="*/ 1316244 h 2283934"/>
              <a:gd name="connsiteX5" fmla="*/ 2495550 w 3443288"/>
              <a:gd name="connsiteY5" fmla="*/ 1116219 h 2283934"/>
              <a:gd name="connsiteX6" fmla="*/ 2624138 w 3443288"/>
              <a:gd name="connsiteY6" fmla="*/ 811419 h 2283934"/>
              <a:gd name="connsiteX7" fmla="*/ 2700337 w 3443288"/>
              <a:gd name="connsiteY7" fmla="*/ 478044 h 2283934"/>
              <a:gd name="connsiteX8" fmla="*/ 2733675 w 3443288"/>
              <a:gd name="connsiteY8" fmla="*/ 249444 h 2283934"/>
              <a:gd name="connsiteX9" fmla="*/ 2781300 w 3443288"/>
              <a:gd name="connsiteY9" fmla="*/ 11319 h 2283934"/>
              <a:gd name="connsiteX10" fmla="*/ 2819400 w 3443288"/>
              <a:gd name="connsiteY10" fmla="*/ 154194 h 2283934"/>
              <a:gd name="connsiteX11" fmla="*/ 2881312 w 3443288"/>
              <a:gd name="connsiteY11" fmla="*/ 1125744 h 2283934"/>
              <a:gd name="connsiteX12" fmla="*/ 2938463 w 3443288"/>
              <a:gd name="connsiteY12" fmla="*/ 2021095 h 2283934"/>
              <a:gd name="connsiteX13" fmla="*/ 3071813 w 3443288"/>
              <a:gd name="connsiteY13" fmla="*/ 2235407 h 2283934"/>
              <a:gd name="connsiteX14" fmla="*/ 3443288 w 3443288"/>
              <a:gd name="connsiteY14" fmla="*/ 2283032 h 2283934"/>
              <a:gd name="connsiteX0" fmla="*/ 0 w 3443288"/>
              <a:gd name="connsiteY0" fmla="*/ 1716294 h 2291370"/>
              <a:gd name="connsiteX1" fmla="*/ 819150 w 3443288"/>
              <a:gd name="connsiteY1" fmla="*/ 1659144 h 2291370"/>
              <a:gd name="connsiteX2" fmla="*/ 1309687 w 3443288"/>
              <a:gd name="connsiteY2" fmla="*/ 1592469 h 2291370"/>
              <a:gd name="connsiteX3" fmla="*/ 1962150 w 3443288"/>
              <a:gd name="connsiteY3" fmla="*/ 1440069 h 2291370"/>
              <a:gd name="connsiteX4" fmla="*/ 2257425 w 3443288"/>
              <a:gd name="connsiteY4" fmla="*/ 1316244 h 2291370"/>
              <a:gd name="connsiteX5" fmla="*/ 2495550 w 3443288"/>
              <a:gd name="connsiteY5" fmla="*/ 1116219 h 2291370"/>
              <a:gd name="connsiteX6" fmla="*/ 2624138 w 3443288"/>
              <a:gd name="connsiteY6" fmla="*/ 811419 h 2291370"/>
              <a:gd name="connsiteX7" fmla="*/ 2700337 w 3443288"/>
              <a:gd name="connsiteY7" fmla="*/ 478044 h 2291370"/>
              <a:gd name="connsiteX8" fmla="*/ 2733675 w 3443288"/>
              <a:gd name="connsiteY8" fmla="*/ 249444 h 2291370"/>
              <a:gd name="connsiteX9" fmla="*/ 2781300 w 3443288"/>
              <a:gd name="connsiteY9" fmla="*/ 11319 h 2291370"/>
              <a:gd name="connsiteX10" fmla="*/ 2819400 w 3443288"/>
              <a:gd name="connsiteY10" fmla="*/ 154194 h 2291370"/>
              <a:gd name="connsiteX11" fmla="*/ 2881312 w 3443288"/>
              <a:gd name="connsiteY11" fmla="*/ 1125744 h 2291370"/>
              <a:gd name="connsiteX12" fmla="*/ 2938463 w 3443288"/>
              <a:gd name="connsiteY12" fmla="*/ 2021095 h 2291370"/>
              <a:gd name="connsiteX13" fmla="*/ 2990851 w 3443288"/>
              <a:gd name="connsiteY13" fmla="*/ 2263982 h 2291370"/>
              <a:gd name="connsiteX14" fmla="*/ 3443288 w 3443288"/>
              <a:gd name="connsiteY14" fmla="*/ 2283032 h 2291370"/>
              <a:gd name="connsiteX0" fmla="*/ 0 w 3443288"/>
              <a:gd name="connsiteY0" fmla="*/ 1716294 h 2313333"/>
              <a:gd name="connsiteX1" fmla="*/ 819150 w 3443288"/>
              <a:gd name="connsiteY1" fmla="*/ 1659144 h 2313333"/>
              <a:gd name="connsiteX2" fmla="*/ 1309687 w 3443288"/>
              <a:gd name="connsiteY2" fmla="*/ 1592469 h 2313333"/>
              <a:gd name="connsiteX3" fmla="*/ 1962150 w 3443288"/>
              <a:gd name="connsiteY3" fmla="*/ 1440069 h 2313333"/>
              <a:gd name="connsiteX4" fmla="*/ 2257425 w 3443288"/>
              <a:gd name="connsiteY4" fmla="*/ 1316244 h 2313333"/>
              <a:gd name="connsiteX5" fmla="*/ 2495550 w 3443288"/>
              <a:gd name="connsiteY5" fmla="*/ 1116219 h 2313333"/>
              <a:gd name="connsiteX6" fmla="*/ 2624138 w 3443288"/>
              <a:gd name="connsiteY6" fmla="*/ 811419 h 2313333"/>
              <a:gd name="connsiteX7" fmla="*/ 2700337 w 3443288"/>
              <a:gd name="connsiteY7" fmla="*/ 478044 h 2313333"/>
              <a:gd name="connsiteX8" fmla="*/ 2733675 w 3443288"/>
              <a:gd name="connsiteY8" fmla="*/ 249444 h 2313333"/>
              <a:gd name="connsiteX9" fmla="*/ 2781300 w 3443288"/>
              <a:gd name="connsiteY9" fmla="*/ 11319 h 2313333"/>
              <a:gd name="connsiteX10" fmla="*/ 2819400 w 3443288"/>
              <a:gd name="connsiteY10" fmla="*/ 154194 h 2313333"/>
              <a:gd name="connsiteX11" fmla="*/ 2881312 w 3443288"/>
              <a:gd name="connsiteY11" fmla="*/ 1125744 h 2313333"/>
              <a:gd name="connsiteX12" fmla="*/ 2938463 w 3443288"/>
              <a:gd name="connsiteY12" fmla="*/ 2021095 h 2313333"/>
              <a:gd name="connsiteX13" fmla="*/ 2990851 w 3443288"/>
              <a:gd name="connsiteY13" fmla="*/ 2263982 h 2313333"/>
              <a:gd name="connsiteX14" fmla="*/ 3443288 w 3443288"/>
              <a:gd name="connsiteY14" fmla="*/ 2283032 h 2313333"/>
              <a:gd name="connsiteX0" fmla="*/ 0 w 3443288"/>
              <a:gd name="connsiteY0" fmla="*/ 1716294 h 2290620"/>
              <a:gd name="connsiteX1" fmla="*/ 819150 w 3443288"/>
              <a:gd name="connsiteY1" fmla="*/ 1659144 h 2290620"/>
              <a:gd name="connsiteX2" fmla="*/ 1309687 w 3443288"/>
              <a:gd name="connsiteY2" fmla="*/ 1592469 h 2290620"/>
              <a:gd name="connsiteX3" fmla="*/ 1962150 w 3443288"/>
              <a:gd name="connsiteY3" fmla="*/ 1440069 h 2290620"/>
              <a:gd name="connsiteX4" fmla="*/ 2257425 w 3443288"/>
              <a:gd name="connsiteY4" fmla="*/ 1316244 h 2290620"/>
              <a:gd name="connsiteX5" fmla="*/ 2495550 w 3443288"/>
              <a:gd name="connsiteY5" fmla="*/ 1116219 h 2290620"/>
              <a:gd name="connsiteX6" fmla="*/ 2624138 w 3443288"/>
              <a:gd name="connsiteY6" fmla="*/ 811419 h 2290620"/>
              <a:gd name="connsiteX7" fmla="*/ 2700337 w 3443288"/>
              <a:gd name="connsiteY7" fmla="*/ 478044 h 2290620"/>
              <a:gd name="connsiteX8" fmla="*/ 2733675 w 3443288"/>
              <a:gd name="connsiteY8" fmla="*/ 249444 h 2290620"/>
              <a:gd name="connsiteX9" fmla="*/ 2781300 w 3443288"/>
              <a:gd name="connsiteY9" fmla="*/ 11319 h 2290620"/>
              <a:gd name="connsiteX10" fmla="*/ 2819400 w 3443288"/>
              <a:gd name="connsiteY10" fmla="*/ 154194 h 2290620"/>
              <a:gd name="connsiteX11" fmla="*/ 2881312 w 3443288"/>
              <a:gd name="connsiteY11" fmla="*/ 1125744 h 2290620"/>
              <a:gd name="connsiteX12" fmla="*/ 2938463 w 3443288"/>
              <a:gd name="connsiteY12" fmla="*/ 2021095 h 2290620"/>
              <a:gd name="connsiteX13" fmla="*/ 2986088 w 3443288"/>
              <a:gd name="connsiteY13" fmla="*/ 2221120 h 2290620"/>
              <a:gd name="connsiteX14" fmla="*/ 3443288 w 3443288"/>
              <a:gd name="connsiteY14" fmla="*/ 2283032 h 2290620"/>
              <a:gd name="connsiteX0" fmla="*/ 0 w 3443288"/>
              <a:gd name="connsiteY0" fmla="*/ 1716294 h 2284046"/>
              <a:gd name="connsiteX1" fmla="*/ 819150 w 3443288"/>
              <a:gd name="connsiteY1" fmla="*/ 1659144 h 2284046"/>
              <a:gd name="connsiteX2" fmla="*/ 1309687 w 3443288"/>
              <a:gd name="connsiteY2" fmla="*/ 1592469 h 2284046"/>
              <a:gd name="connsiteX3" fmla="*/ 1962150 w 3443288"/>
              <a:gd name="connsiteY3" fmla="*/ 1440069 h 2284046"/>
              <a:gd name="connsiteX4" fmla="*/ 2257425 w 3443288"/>
              <a:gd name="connsiteY4" fmla="*/ 1316244 h 2284046"/>
              <a:gd name="connsiteX5" fmla="*/ 2495550 w 3443288"/>
              <a:gd name="connsiteY5" fmla="*/ 1116219 h 2284046"/>
              <a:gd name="connsiteX6" fmla="*/ 2624138 w 3443288"/>
              <a:gd name="connsiteY6" fmla="*/ 811419 h 2284046"/>
              <a:gd name="connsiteX7" fmla="*/ 2700337 w 3443288"/>
              <a:gd name="connsiteY7" fmla="*/ 478044 h 2284046"/>
              <a:gd name="connsiteX8" fmla="*/ 2733675 w 3443288"/>
              <a:gd name="connsiteY8" fmla="*/ 249444 h 2284046"/>
              <a:gd name="connsiteX9" fmla="*/ 2781300 w 3443288"/>
              <a:gd name="connsiteY9" fmla="*/ 11319 h 2284046"/>
              <a:gd name="connsiteX10" fmla="*/ 2819400 w 3443288"/>
              <a:gd name="connsiteY10" fmla="*/ 154194 h 2284046"/>
              <a:gd name="connsiteX11" fmla="*/ 2881312 w 3443288"/>
              <a:gd name="connsiteY11" fmla="*/ 1125744 h 2284046"/>
              <a:gd name="connsiteX12" fmla="*/ 2938463 w 3443288"/>
              <a:gd name="connsiteY12" fmla="*/ 2021095 h 2284046"/>
              <a:gd name="connsiteX13" fmla="*/ 2986088 w 3443288"/>
              <a:gd name="connsiteY13" fmla="*/ 2187783 h 2284046"/>
              <a:gd name="connsiteX14" fmla="*/ 3443288 w 3443288"/>
              <a:gd name="connsiteY14" fmla="*/ 2283032 h 2284046"/>
              <a:gd name="connsiteX0" fmla="*/ 0 w 3419475"/>
              <a:gd name="connsiteY0" fmla="*/ 1716294 h 2259522"/>
              <a:gd name="connsiteX1" fmla="*/ 819150 w 3419475"/>
              <a:gd name="connsiteY1" fmla="*/ 1659144 h 2259522"/>
              <a:gd name="connsiteX2" fmla="*/ 1309687 w 3419475"/>
              <a:gd name="connsiteY2" fmla="*/ 1592469 h 2259522"/>
              <a:gd name="connsiteX3" fmla="*/ 1962150 w 3419475"/>
              <a:gd name="connsiteY3" fmla="*/ 1440069 h 2259522"/>
              <a:gd name="connsiteX4" fmla="*/ 2257425 w 3419475"/>
              <a:gd name="connsiteY4" fmla="*/ 1316244 h 2259522"/>
              <a:gd name="connsiteX5" fmla="*/ 2495550 w 3419475"/>
              <a:gd name="connsiteY5" fmla="*/ 1116219 h 2259522"/>
              <a:gd name="connsiteX6" fmla="*/ 2624138 w 3419475"/>
              <a:gd name="connsiteY6" fmla="*/ 811419 h 2259522"/>
              <a:gd name="connsiteX7" fmla="*/ 2700337 w 3419475"/>
              <a:gd name="connsiteY7" fmla="*/ 478044 h 2259522"/>
              <a:gd name="connsiteX8" fmla="*/ 2733675 w 3419475"/>
              <a:gd name="connsiteY8" fmla="*/ 249444 h 2259522"/>
              <a:gd name="connsiteX9" fmla="*/ 2781300 w 3419475"/>
              <a:gd name="connsiteY9" fmla="*/ 11319 h 2259522"/>
              <a:gd name="connsiteX10" fmla="*/ 2819400 w 3419475"/>
              <a:gd name="connsiteY10" fmla="*/ 154194 h 2259522"/>
              <a:gd name="connsiteX11" fmla="*/ 2881312 w 3419475"/>
              <a:gd name="connsiteY11" fmla="*/ 1125744 h 2259522"/>
              <a:gd name="connsiteX12" fmla="*/ 2938463 w 3419475"/>
              <a:gd name="connsiteY12" fmla="*/ 2021095 h 2259522"/>
              <a:gd name="connsiteX13" fmla="*/ 2986088 w 3419475"/>
              <a:gd name="connsiteY13" fmla="*/ 2187783 h 2259522"/>
              <a:gd name="connsiteX14" fmla="*/ 3419475 w 3419475"/>
              <a:gd name="connsiteY14" fmla="*/ 2259220 h 2259522"/>
              <a:gd name="connsiteX0" fmla="*/ 0 w 3419475"/>
              <a:gd name="connsiteY0" fmla="*/ 1716294 h 2261652"/>
              <a:gd name="connsiteX1" fmla="*/ 819150 w 3419475"/>
              <a:gd name="connsiteY1" fmla="*/ 1659144 h 2261652"/>
              <a:gd name="connsiteX2" fmla="*/ 1309687 w 3419475"/>
              <a:gd name="connsiteY2" fmla="*/ 1592469 h 2261652"/>
              <a:gd name="connsiteX3" fmla="*/ 1962150 w 3419475"/>
              <a:gd name="connsiteY3" fmla="*/ 1440069 h 2261652"/>
              <a:gd name="connsiteX4" fmla="*/ 2257425 w 3419475"/>
              <a:gd name="connsiteY4" fmla="*/ 1316244 h 2261652"/>
              <a:gd name="connsiteX5" fmla="*/ 2495550 w 3419475"/>
              <a:gd name="connsiteY5" fmla="*/ 1116219 h 2261652"/>
              <a:gd name="connsiteX6" fmla="*/ 2624138 w 3419475"/>
              <a:gd name="connsiteY6" fmla="*/ 811419 h 2261652"/>
              <a:gd name="connsiteX7" fmla="*/ 2700337 w 3419475"/>
              <a:gd name="connsiteY7" fmla="*/ 478044 h 2261652"/>
              <a:gd name="connsiteX8" fmla="*/ 2733675 w 3419475"/>
              <a:gd name="connsiteY8" fmla="*/ 249444 h 2261652"/>
              <a:gd name="connsiteX9" fmla="*/ 2781300 w 3419475"/>
              <a:gd name="connsiteY9" fmla="*/ 11319 h 2261652"/>
              <a:gd name="connsiteX10" fmla="*/ 2819400 w 3419475"/>
              <a:gd name="connsiteY10" fmla="*/ 154194 h 2261652"/>
              <a:gd name="connsiteX11" fmla="*/ 2881312 w 3419475"/>
              <a:gd name="connsiteY11" fmla="*/ 1125744 h 2261652"/>
              <a:gd name="connsiteX12" fmla="*/ 2938463 w 3419475"/>
              <a:gd name="connsiteY12" fmla="*/ 2021095 h 2261652"/>
              <a:gd name="connsiteX13" fmla="*/ 2986088 w 3419475"/>
              <a:gd name="connsiteY13" fmla="*/ 2187783 h 2261652"/>
              <a:gd name="connsiteX14" fmla="*/ 3419475 w 3419475"/>
              <a:gd name="connsiteY14" fmla="*/ 2259220 h 2261652"/>
              <a:gd name="connsiteX0" fmla="*/ 0 w 3424237"/>
              <a:gd name="connsiteY0" fmla="*/ 1716294 h 2280175"/>
              <a:gd name="connsiteX1" fmla="*/ 819150 w 3424237"/>
              <a:gd name="connsiteY1" fmla="*/ 1659144 h 2280175"/>
              <a:gd name="connsiteX2" fmla="*/ 1309687 w 3424237"/>
              <a:gd name="connsiteY2" fmla="*/ 1592469 h 2280175"/>
              <a:gd name="connsiteX3" fmla="*/ 1962150 w 3424237"/>
              <a:gd name="connsiteY3" fmla="*/ 1440069 h 2280175"/>
              <a:gd name="connsiteX4" fmla="*/ 2257425 w 3424237"/>
              <a:gd name="connsiteY4" fmla="*/ 1316244 h 2280175"/>
              <a:gd name="connsiteX5" fmla="*/ 2495550 w 3424237"/>
              <a:gd name="connsiteY5" fmla="*/ 1116219 h 2280175"/>
              <a:gd name="connsiteX6" fmla="*/ 2624138 w 3424237"/>
              <a:gd name="connsiteY6" fmla="*/ 811419 h 2280175"/>
              <a:gd name="connsiteX7" fmla="*/ 2700337 w 3424237"/>
              <a:gd name="connsiteY7" fmla="*/ 478044 h 2280175"/>
              <a:gd name="connsiteX8" fmla="*/ 2733675 w 3424237"/>
              <a:gd name="connsiteY8" fmla="*/ 249444 h 2280175"/>
              <a:gd name="connsiteX9" fmla="*/ 2781300 w 3424237"/>
              <a:gd name="connsiteY9" fmla="*/ 11319 h 2280175"/>
              <a:gd name="connsiteX10" fmla="*/ 2819400 w 3424237"/>
              <a:gd name="connsiteY10" fmla="*/ 154194 h 2280175"/>
              <a:gd name="connsiteX11" fmla="*/ 2881312 w 3424237"/>
              <a:gd name="connsiteY11" fmla="*/ 1125744 h 2280175"/>
              <a:gd name="connsiteX12" fmla="*/ 2938463 w 3424237"/>
              <a:gd name="connsiteY12" fmla="*/ 2021095 h 2280175"/>
              <a:gd name="connsiteX13" fmla="*/ 2986088 w 3424237"/>
              <a:gd name="connsiteY13" fmla="*/ 2187783 h 2280175"/>
              <a:gd name="connsiteX14" fmla="*/ 3424237 w 3424237"/>
              <a:gd name="connsiteY14" fmla="*/ 2278270 h 2280175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38463 w 3424237"/>
              <a:gd name="connsiteY12" fmla="*/ 2021095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38463 w 3424237"/>
              <a:gd name="connsiteY12" fmla="*/ 2021095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38463 w 3424237"/>
              <a:gd name="connsiteY12" fmla="*/ 2021095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38463 w 3424237"/>
              <a:gd name="connsiteY12" fmla="*/ 2021095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43226 w 3424237"/>
              <a:gd name="connsiteY12" fmla="*/ 1930608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43226 w 3424237"/>
              <a:gd name="connsiteY12" fmla="*/ 1930608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82651"/>
              <a:gd name="connsiteX1" fmla="*/ 819150 w 3424237"/>
              <a:gd name="connsiteY1" fmla="*/ 1659144 h 2282651"/>
              <a:gd name="connsiteX2" fmla="*/ 1309687 w 3424237"/>
              <a:gd name="connsiteY2" fmla="*/ 1592469 h 2282651"/>
              <a:gd name="connsiteX3" fmla="*/ 1962150 w 3424237"/>
              <a:gd name="connsiteY3" fmla="*/ 1440069 h 2282651"/>
              <a:gd name="connsiteX4" fmla="*/ 2257425 w 3424237"/>
              <a:gd name="connsiteY4" fmla="*/ 1316244 h 2282651"/>
              <a:gd name="connsiteX5" fmla="*/ 2495550 w 3424237"/>
              <a:gd name="connsiteY5" fmla="*/ 1116219 h 2282651"/>
              <a:gd name="connsiteX6" fmla="*/ 2624138 w 3424237"/>
              <a:gd name="connsiteY6" fmla="*/ 811419 h 2282651"/>
              <a:gd name="connsiteX7" fmla="*/ 2700337 w 3424237"/>
              <a:gd name="connsiteY7" fmla="*/ 478044 h 2282651"/>
              <a:gd name="connsiteX8" fmla="*/ 2733675 w 3424237"/>
              <a:gd name="connsiteY8" fmla="*/ 249444 h 2282651"/>
              <a:gd name="connsiteX9" fmla="*/ 2781300 w 3424237"/>
              <a:gd name="connsiteY9" fmla="*/ 11319 h 2282651"/>
              <a:gd name="connsiteX10" fmla="*/ 2819400 w 3424237"/>
              <a:gd name="connsiteY10" fmla="*/ 154194 h 2282651"/>
              <a:gd name="connsiteX11" fmla="*/ 2881312 w 3424237"/>
              <a:gd name="connsiteY11" fmla="*/ 1125744 h 2282651"/>
              <a:gd name="connsiteX12" fmla="*/ 2943226 w 3424237"/>
              <a:gd name="connsiteY12" fmla="*/ 1930608 h 2282651"/>
              <a:gd name="connsiteX13" fmla="*/ 2986088 w 3424237"/>
              <a:gd name="connsiteY13" fmla="*/ 2187783 h 2282651"/>
              <a:gd name="connsiteX14" fmla="*/ 3424237 w 3424237"/>
              <a:gd name="connsiteY14" fmla="*/ 2278270 h 228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4237" h="2282651">
                <a:moveTo>
                  <a:pt x="0" y="1716294"/>
                </a:moveTo>
                <a:cubicBezTo>
                  <a:pt x="304800" y="1698831"/>
                  <a:pt x="600869" y="1679781"/>
                  <a:pt x="819150" y="1659144"/>
                </a:cubicBezTo>
                <a:cubicBezTo>
                  <a:pt x="1037431" y="1638507"/>
                  <a:pt x="1119187" y="1628981"/>
                  <a:pt x="1309687" y="1592469"/>
                </a:cubicBezTo>
                <a:cubicBezTo>
                  <a:pt x="1500187" y="1555956"/>
                  <a:pt x="1804194" y="1486107"/>
                  <a:pt x="1962150" y="1440069"/>
                </a:cubicBezTo>
                <a:cubicBezTo>
                  <a:pt x="2120106" y="1394031"/>
                  <a:pt x="2168525" y="1370219"/>
                  <a:pt x="2257425" y="1316244"/>
                </a:cubicBezTo>
                <a:cubicBezTo>
                  <a:pt x="2346325" y="1262269"/>
                  <a:pt x="2434431" y="1200357"/>
                  <a:pt x="2495550" y="1116219"/>
                </a:cubicBezTo>
                <a:cubicBezTo>
                  <a:pt x="2556669" y="1032082"/>
                  <a:pt x="2590007" y="917781"/>
                  <a:pt x="2624138" y="811419"/>
                </a:cubicBezTo>
                <a:cubicBezTo>
                  <a:pt x="2658269" y="705057"/>
                  <a:pt x="2682081" y="571706"/>
                  <a:pt x="2700337" y="478044"/>
                </a:cubicBezTo>
                <a:cubicBezTo>
                  <a:pt x="2718593" y="384382"/>
                  <a:pt x="2720181" y="327232"/>
                  <a:pt x="2733675" y="249444"/>
                </a:cubicBezTo>
                <a:cubicBezTo>
                  <a:pt x="2747169" y="171657"/>
                  <a:pt x="2767013" y="27194"/>
                  <a:pt x="2781300" y="11319"/>
                </a:cubicBezTo>
                <a:cubicBezTo>
                  <a:pt x="2795588" y="-4556"/>
                  <a:pt x="2802731" y="-31543"/>
                  <a:pt x="2819400" y="154194"/>
                </a:cubicBezTo>
                <a:cubicBezTo>
                  <a:pt x="2836069" y="339931"/>
                  <a:pt x="2860674" y="829675"/>
                  <a:pt x="2881312" y="1125744"/>
                </a:cubicBezTo>
                <a:cubicBezTo>
                  <a:pt x="2901950" y="1421813"/>
                  <a:pt x="2935288" y="1815515"/>
                  <a:pt x="2943226" y="1930608"/>
                </a:cubicBezTo>
                <a:cubicBezTo>
                  <a:pt x="2951164" y="2045701"/>
                  <a:pt x="2958306" y="2053639"/>
                  <a:pt x="2986088" y="2187783"/>
                </a:cubicBezTo>
                <a:cubicBezTo>
                  <a:pt x="3013870" y="2321927"/>
                  <a:pt x="3145630" y="2272713"/>
                  <a:pt x="3424237" y="227827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3A7748A-E826-4CD9-9A6F-E12BC69EDE29}"/>
              </a:ext>
            </a:extLst>
          </p:cNvPr>
          <p:cNvCxnSpPr/>
          <p:nvPr/>
        </p:nvCxnSpPr>
        <p:spPr>
          <a:xfrm>
            <a:off x="9203332" y="3065155"/>
            <a:ext cx="0" cy="202557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0DB90CF-ED00-4AFD-9432-EB924B0DDFBA}"/>
              </a:ext>
            </a:extLst>
          </p:cNvPr>
          <p:cNvCxnSpPr/>
          <p:nvPr/>
        </p:nvCxnSpPr>
        <p:spPr>
          <a:xfrm>
            <a:off x="9816117" y="3065155"/>
            <a:ext cx="0" cy="202557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1524A12E-DF6A-74D6-1002-4E8F2E6965D0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281249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63184CB-175B-4D46-91BD-94B1CB95E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44" y="1760026"/>
            <a:ext cx="5271932" cy="3805819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901C86B-11BE-850D-88B6-22AFBF343B3D}"/>
              </a:ext>
            </a:extLst>
          </p:cNvPr>
          <p:cNvGrpSpPr/>
          <p:nvPr/>
        </p:nvGrpSpPr>
        <p:grpSpPr>
          <a:xfrm>
            <a:off x="6827656" y="4625478"/>
            <a:ext cx="4688069" cy="409744"/>
            <a:chOff x="6827656" y="4625478"/>
            <a:chExt cx="4688069" cy="40974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2FCB4D4-2CDD-6BC1-398C-37187E446E00}"/>
                </a:ext>
              </a:extLst>
            </p:cNvPr>
            <p:cNvSpPr/>
            <p:nvPr/>
          </p:nvSpPr>
          <p:spPr>
            <a:xfrm>
              <a:off x="6827656" y="4625478"/>
              <a:ext cx="2375673" cy="40074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000" b="1" dirty="0" err="1"/>
                <a:t>Healthy</a:t>
              </a:r>
              <a:r>
                <a:rPr lang="fr-FR" sz="1000" b="1" dirty="0"/>
                <a:t> tissues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727DD9A-3448-5067-B490-456FA24FACCE}"/>
                </a:ext>
              </a:extLst>
            </p:cNvPr>
            <p:cNvSpPr/>
            <p:nvPr/>
          </p:nvSpPr>
          <p:spPr>
            <a:xfrm>
              <a:off x="9816113" y="4629753"/>
              <a:ext cx="1699612" cy="400741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000" b="1" dirty="0" err="1"/>
                <a:t>Healthy</a:t>
              </a:r>
              <a:r>
                <a:rPr lang="fr-FR" sz="1000" b="1" dirty="0"/>
                <a:t> tissues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F7F588F-F4CF-FAF2-9AEE-B57BACE97994}"/>
                </a:ext>
              </a:extLst>
            </p:cNvPr>
            <p:cNvSpPr/>
            <p:nvPr/>
          </p:nvSpPr>
          <p:spPr>
            <a:xfrm>
              <a:off x="9203329" y="4634481"/>
              <a:ext cx="606330" cy="400741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000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4B309-243D-D2E7-CE92-951A5097F933}"/>
                </a:ext>
              </a:extLst>
            </p:cNvPr>
            <p:cNvSpPr/>
            <p:nvPr/>
          </p:nvSpPr>
          <p:spPr>
            <a:xfrm>
              <a:off x="9214587" y="4708703"/>
              <a:ext cx="5838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 dirty="0" err="1"/>
                <a:t>Tumor</a:t>
              </a:r>
              <a:endParaRPr lang="fr-FR" sz="1000" b="1" dirty="0"/>
            </a:p>
          </p:txBody>
        </p:sp>
      </p:grpSp>
      <p:pic>
        <p:nvPicPr>
          <p:cNvPr id="1026" name="Picture 2" descr="Tumor cerebral">
            <a:extLst>
              <a:ext uri="{FF2B5EF4-FFF2-40B4-BE49-F238E27FC236}">
                <a16:creationId xmlns:a16="http://schemas.microsoft.com/office/drawing/2014/main" id="{920AA39A-5A8D-4FBC-889F-CF16A4238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4379" y="1566175"/>
            <a:ext cx="5051339" cy="33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32C970AA-9107-474A-A9A0-4822E44EE1C7}"/>
              </a:ext>
            </a:extLst>
          </p:cNvPr>
          <p:cNvSpPr txBox="1"/>
          <p:nvPr/>
        </p:nvSpPr>
        <p:spPr>
          <a:xfrm>
            <a:off x="0" y="6572995"/>
            <a:ext cx="312724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err="1"/>
              <a:t>Kraan</a:t>
            </a:r>
            <a:r>
              <a:rPr lang="en-US" sz="600" dirty="0"/>
              <a:t>, A. C. (2015). Range verification methods in particle therapy: underlying physics and Monte Carlo modeling. </a:t>
            </a:r>
            <a:r>
              <a:rPr lang="en-US" sz="600" i="1" dirty="0"/>
              <a:t>Frontiers in oncology</a:t>
            </a:r>
            <a:r>
              <a:rPr lang="en-US" sz="600" dirty="0"/>
              <a:t>, </a:t>
            </a:r>
            <a:r>
              <a:rPr lang="en-US" sz="600" i="1" dirty="0"/>
              <a:t>5</a:t>
            </a:r>
            <a:r>
              <a:rPr lang="en-US" sz="600" dirty="0"/>
              <a:t>, 150.</a:t>
            </a:r>
            <a:endParaRPr lang="fr-FR" sz="600" dirty="0"/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639DC88A-4AB6-4DC4-9C88-5FBC451F1272}"/>
              </a:ext>
            </a:extLst>
          </p:cNvPr>
          <p:cNvSpPr/>
          <p:nvPr/>
        </p:nvSpPr>
        <p:spPr>
          <a:xfrm>
            <a:off x="6838950" y="2808082"/>
            <a:ext cx="3424237" cy="2282651"/>
          </a:xfrm>
          <a:custGeom>
            <a:avLst/>
            <a:gdLst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257300 w 3381375"/>
              <a:gd name="connsiteY2" fmla="*/ 1582944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00325 w 3381375"/>
              <a:gd name="connsiteY6" fmla="*/ 868569 h 2285322"/>
              <a:gd name="connsiteX7" fmla="*/ 2695575 w 3381375"/>
              <a:gd name="connsiteY7" fmla="*/ 468519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67025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309687 w 3381375"/>
              <a:gd name="connsiteY2" fmla="*/ 1592469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00325 w 3381375"/>
              <a:gd name="connsiteY6" fmla="*/ 868569 h 2285322"/>
              <a:gd name="connsiteX7" fmla="*/ 2695575 w 3381375"/>
              <a:gd name="connsiteY7" fmla="*/ 468519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67025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309687 w 3381375"/>
              <a:gd name="connsiteY2" fmla="*/ 1592469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24138 w 3381375"/>
              <a:gd name="connsiteY6" fmla="*/ 811419 h 2285322"/>
              <a:gd name="connsiteX7" fmla="*/ 2695575 w 3381375"/>
              <a:gd name="connsiteY7" fmla="*/ 468519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67025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309687 w 3381375"/>
              <a:gd name="connsiteY2" fmla="*/ 1592469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24138 w 3381375"/>
              <a:gd name="connsiteY6" fmla="*/ 811419 h 2285322"/>
              <a:gd name="connsiteX7" fmla="*/ 2700337 w 3381375"/>
              <a:gd name="connsiteY7" fmla="*/ 478044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67025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85322"/>
              <a:gd name="connsiteX1" fmla="*/ 819150 w 3381375"/>
              <a:gd name="connsiteY1" fmla="*/ 1659144 h 2285322"/>
              <a:gd name="connsiteX2" fmla="*/ 1309687 w 3381375"/>
              <a:gd name="connsiteY2" fmla="*/ 1592469 h 2285322"/>
              <a:gd name="connsiteX3" fmla="*/ 1962150 w 3381375"/>
              <a:gd name="connsiteY3" fmla="*/ 1440069 h 2285322"/>
              <a:gd name="connsiteX4" fmla="*/ 2257425 w 3381375"/>
              <a:gd name="connsiteY4" fmla="*/ 1316244 h 2285322"/>
              <a:gd name="connsiteX5" fmla="*/ 2495550 w 3381375"/>
              <a:gd name="connsiteY5" fmla="*/ 1116219 h 2285322"/>
              <a:gd name="connsiteX6" fmla="*/ 2624138 w 3381375"/>
              <a:gd name="connsiteY6" fmla="*/ 811419 h 2285322"/>
              <a:gd name="connsiteX7" fmla="*/ 2700337 w 3381375"/>
              <a:gd name="connsiteY7" fmla="*/ 478044 h 2285322"/>
              <a:gd name="connsiteX8" fmla="*/ 2733675 w 3381375"/>
              <a:gd name="connsiteY8" fmla="*/ 249444 h 2285322"/>
              <a:gd name="connsiteX9" fmla="*/ 2781300 w 3381375"/>
              <a:gd name="connsiteY9" fmla="*/ 11319 h 2285322"/>
              <a:gd name="connsiteX10" fmla="*/ 2819400 w 3381375"/>
              <a:gd name="connsiteY10" fmla="*/ 154194 h 2285322"/>
              <a:gd name="connsiteX11" fmla="*/ 2881312 w 3381375"/>
              <a:gd name="connsiteY11" fmla="*/ 1125744 h 2285322"/>
              <a:gd name="connsiteX12" fmla="*/ 2952750 w 3381375"/>
              <a:gd name="connsiteY12" fmla="*/ 2154444 h 2285322"/>
              <a:gd name="connsiteX13" fmla="*/ 3000375 w 3381375"/>
              <a:gd name="connsiteY13" fmla="*/ 2278269 h 2285322"/>
              <a:gd name="connsiteX14" fmla="*/ 3381375 w 3381375"/>
              <a:gd name="connsiteY14" fmla="*/ 2259219 h 2285322"/>
              <a:gd name="connsiteX0" fmla="*/ 0 w 3381375"/>
              <a:gd name="connsiteY0" fmla="*/ 1716294 h 2278218"/>
              <a:gd name="connsiteX1" fmla="*/ 819150 w 3381375"/>
              <a:gd name="connsiteY1" fmla="*/ 1659144 h 2278218"/>
              <a:gd name="connsiteX2" fmla="*/ 1309687 w 3381375"/>
              <a:gd name="connsiteY2" fmla="*/ 1592469 h 2278218"/>
              <a:gd name="connsiteX3" fmla="*/ 1962150 w 3381375"/>
              <a:gd name="connsiteY3" fmla="*/ 1440069 h 2278218"/>
              <a:gd name="connsiteX4" fmla="*/ 2257425 w 3381375"/>
              <a:gd name="connsiteY4" fmla="*/ 1316244 h 2278218"/>
              <a:gd name="connsiteX5" fmla="*/ 2495550 w 3381375"/>
              <a:gd name="connsiteY5" fmla="*/ 1116219 h 2278218"/>
              <a:gd name="connsiteX6" fmla="*/ 2624138 w 3381375"/>
              <a:gd name="connsiteY6" fmla="*/ 811419 h 2278218"/>
              <a:gd name="connsiteX7" fmla="*/ 2700337 w 3381375"/>
              <a:gd name="connsiteY7" fmla="*/ 478044 h 2278218"/>
              <a:gd name="connsiteX8" fmla="*/ 2733675 w 3381375"/>
              <a:gd name="connsiteY8" fmla="*/ 249444 h 2278218"/>
              <a:gd name="connsiteX9" fmla="*/ 2781300 w 3381375"/>
              <a:gd name="connsiteY9" fmla="*/ 11319 h 2278218"/>
              <a:gd name="connsiteX10" fmla="*/ 2819400 w 3381375"/>
              <a:gd name="connsiteY10" fmla="*/ 154194 h 2278218"/>
              <a:gd name="connsiteX11" fmla="*/ 2881312 w 3381375"/>
              <a:gd name="connsiteY11" fmla="*/ 1125744 h 2278218"/>
              <a:gd name="connsiteX12" fmla="*/ 2952750 w 3381375"/>
              <a:gd name="connsiteY12" fmla="*/ 2154444 h 2278218"/>
              <a:gd name="connsiteX13" fmla="*/ 3038475 w 3381375"/>
              <a:gd name="connsiteY13" fmla="*/ 2268744 h 2278218"/>
              <a:gd name="connsiteX14" fmla="*/ 3381375 w 3381375"/>
              <a:gd name="connsiteY14" fmla="*/ 2259219 h 2278218"/>
              <a:gd name="connsiteX0" fmla="*/ 0 w 3381375"/>
              <a:gd name="connsiteY0" fmla="*/ 1716294 h 2282762"/>
              <a:gd name="connsiteX1" fmla="*/ 819150 w 3381375"/>
              <a:gd name="connsiteY1" fmla="*/ 1659144 h 2282762"/>
              <a:gd name="connsiteX2" fmla="*/ 1309687 w 3381375"/>
              <a:gd name="connsiteY2" fmla="*/ 1592469 h 2282762"/>
              <a:gd name="connsiteX3" fmla="*/ 1962150 w 3381375"/>
              <a:gd name="connsiteY3" fmla="*/ 1440069 h 2282762"/>
              <a:gd name="connsiteX4" fmla="*/ 2257425 w 3381375"/>
              <a:gd name="connsiteY4" fmla="*/ 1316244 h 2282762"/>
              <a:gd name="connsiteX5" fmla="*/ 2495550 w 3381375"/>
              <a:gd name="connsiteY5" fmla="*/ 1116219 h 2282762"/>
              <a:gd name="connsiteX6" fmla="*/ 2624138 w 3381375"/>
              <a:gd name="connsiteY6" fmla="*/ 811419 h 2282762"/>
              <a:gd name="connsiteX7" fmla="*/ 2700337 w 3381375"/>
              <a:gd name="connsiteY7" fmla="*/ 478044 h 2282762"/>
              <a:gd name="connsiteX8" fmla="*/ 2733675 w 3381375"/>
              <a:gd name="connsiteY8" fmla="*/ 249444 h 2282762"/>
              <a:gd name="connsiteX9" fmla="*/ 2781300 w 3381375"/>
              <a:gd name="connsiteY9" fmla="*/ 11319 h 2282762"/>
              <a:gd name="connsiteX10" fmla="*/ 2819400 w 3381375"/>
              <a:gd name="connsiteY10" fmla="*/ 154194 h 2282762"/>
              <a:gd name="connsiteX11" fmla="*/ 2881312 w 3381375"/>
              <a:gd name="connsiteY11" fmla="*/ 1125744 h 2282762"/>
              <a:gd name="connsiteX12" fmla="*/ 2952750 w 3381375"/>
              <a:gd name="connsiteY12" fmla="*/ 2092532 h 2282762"/>
              <a:gd name="connsiteX13" fmla="*/ 3038475 w 3381375"/>
              <a:gd name="connsiteY13" fmla="*/ 2268744 h 2282762"/>
              <a:gd name="connsiteX14" fmla="*/ 3381375 w 3381375"/>
              <a:gd name="connsiteY14" fmla="*/ 2259219 h 2282762"/>
              <a:gd name="connsiteX0" fmla="*/ 0 w 3381375"/>
              <a:gd name="connsiteY0" fmla="*/ 1716294 h 2282762"/>
              <a:gd name="connsiteX1" fmla="*/ 819150 w 3381375"/>
              <a:gd name="connsiteY1" fmla="*/ 1659144 h 2282762"/>
              <a:gd name="connsiteX2" fmla="*/ 1309687 w 3381375"/>
              <a:gd name="connsiteY2" fmla="*/ 1592469 h 2282762"/>
              <a:gd name="connsiteX3" fmla="*/ 1962150 w 3381375"/>
              <a:gd name="connsiteY3" fmla="*/ 1440069 h 2282762"/>
              <a:gd name="connsiteX4" fmla="*/ 2257425 w 3381375"/>
              <a:gd name="connsiteY4" fmla="*/ 1316244 h 2282762"/>
              <a:gd name="connsiteX5" fmla="*/ 2495550 w 3381375"/>
              <a:gd name="connsiteY5" fmla="*/ 1116219 h 2282762"/>
              <a:gd name="connsiteX6" fmla="*/ 2624138 w 3381375"/>
              <a:gd name="connsiteY6" fmla="*/ 811419 h 2282762"/>
              <a:gd name="connsiteX7" fmla="*/ 2700337 w 3381375"/>
              <a:gd name="connsiteY7" fmla="*/ 478044 h 2282762"/>
              <a:gd name="connsiteX8" fmla="*/ 2733675 w 3381375"/>
              <a:gd name="connsiteY8" fmla="*/ 249444 h 2282762"/>
              <a:gd name="connsiteX9" fmla="*/ 2781300 w 3381375"/>
              <a:gd name="connsiteY9" fmla="*/ 11319 h 2282762"/>
              <a:gd name="connsiteX10" fmla="*/ 2819400 w 3381375"/>
              <a:gd name="connsiteY10" fmla="*/ 154194 h 2282762"/>
              <a:gd name="connsiteX11" fmla="*/ 2881312 w 3381375"/>
              <a:gd name="connsiteY11" fmla="*/ 1125744 h 2282762"/>
              <a:gd name="connsiteX12" fmla="*/ 2952750 w 3381375"/>
              <a:gd name="connsiteY12" fmla="*/ 2092532 h 2282762"/>
              <a:gd name="connsiteX13" fmla="*/ 3038475 w 3381375"/>
              <a:gd name="connsiteY13" fmla="*/ 2268744 h 2282762"/>
              <a:gd name="connsiteX14" fmla="*/ 3381375 w 3381375"/>
              <a:gd name="connsiteY14" fmla="*/ 2259219 h 2282762"/>
              <a:gd name="connsiteX0" fmla="*/ 0 w 3443288"/>
              <a:gd name="connsiteY0" fmla="*/ 1716294 h 2295071"/>
              <a:gd name="connsiteX1" fmla="*/ 819150 w 3443288"/>
              <a:gd name="connsiteY1" fmla="*/ 1659144 h 2295071"/>
              <a:gd name="connsiteX2" fmla="*/ 1309687 w 3443288"/>
              <a:gd name="connsiteY2" fmla="*/ 1592469 h 2295071"/>
              <a:gd name="connsiteX3" fmla="*/ 1962150 w 3443288"/>
              <a:gd name="connsiteY3" fmla="*/ 1440069 h 2295071"/>
              <a:gd name="connsiteX4" fmla="*/ 2257425 w 3443288"/>
              <a:gd name="connsiteY4" fmla="*/ 1316244 h 2295071"/>
              <a:gd name="connsiteX5" fmla="*/ 2495550 w 3443288"/>
              <a:gd name="connsiteY5" fmla="*/ 1116219 h 2295071"/>
              <a:gd name="connsiteX6" fmla="*/ 2624138 w 3443288"/>
              <a:gd name="connsiteY6" fmla="*/ 811419 h 2295071"/>
              <a:gd name="connsiteX7" fmla="*/ 2700337 w 3443288"/>
              <a:gd name="connsiteY7" fmla="*/ 478044 h 2295071"/>
              <a:gd name="connsiteX8" fmla="*/ 2733675 w 3443288"/>
              <a:gd name="connsiteY8" fmla="*/ 249444 h 2295071"/>
              <a:gd name="connsiteX9" fmla="*/ 2781300 w 3443288"/>
              <a:gd name="connsiteY9" fmla="*/ 11319 h 2295071"/>
              <a:gd name="connsiteX10" fmla="*/ 2819400 w 3443288"/>
              <a:gd name="connsiteY10" fmla="*/ 154194 h 2295071"/>
              <a:gd name="connsiteX11" fmla="*/ 2881312 w 3443288"/>
              <a:gd name="connsiteY11" fmla="*/ 1125744 h 2295071"/>
              <a:gd name="connsiteX12" fmla="*/ 2952750 w 3443288"/>
              <a:gd name="connsiteY12" fmla="*/ 2092532 h 2295071"/>
              <a:gd name="connsiteX13" fmla="*/ 3038475 w 3443288"/>
              <a:gd name="connsiteY13" fmla="*/ 2268744 h 2295071"/>
              <a:gd name="connsiteX14" fmla="*/ 3443288 w 3443288"/>
              <a:gd name="connsiteY14" fmla="*/ 2283032 h 2295071"/>
              <a:gd name="connsiteX0" fmla="*/ 0 w 3443288"/>
              <a:gd name="connsiteY0" fmla="*/ 1716294 h 2289283"/>
              <a:gd name="connsiteX1" fmla="*/ 819150 w 3443288"/>
              <a:gd name="connsiteY1" fmla="*/ 1659144 h 2289283"/>
              <a:gd name="connsiteX2" fmla="*/ 1309687 w 3443288"/>
              <a:gd name="connsiteY2" fmla="*/ 1592469 h 2289283"/>
              <a:gd name="connsiteX3" fmla="*/ 1962150 w 3443288"/>
              <a:gd name="connsiteY3" fmla="*/ 1440069 h 2289283"/>
              <a:gd name="connsiteX4" fmla="*/ 2257425 w 3443288"/>
              <a:gd name="connsiteY4" fmla="*/ 1316244 h 2289283"/>
              <a:gd name="connsiteX5" fmla="*/ 2495550 w 3443288"/>
              <a:gd name="connsiteY5" fmla="*/ 1116219 h 2289283"/>
              <a:gd name="connsiteX6" fmla="*/ 2624138 w 3443288"/>
              <a:gd name="connsiteY6" fmla="*/ 811419 h 2289283"/>
              <a:gd name="connsiteX7" fmla="*/ 2700337 w 3443288"/>
              <a:gd name="connsiteY7" fmla="*/ 478044 h 2289283"/>
              <a:gd name="connsiteX8" fmla="*/ 2733675 w 3443288"/>
              <a:gd name="connsiteY8" fmla="*/ 249444 h 2289283"/>
              <a:gd name="connsiteX9" fmla="*/ 2781300 w 3443288"/>
              <a:gd name="connsiteY9" fmla="*/ 11319 h 2289283"/>
              <a:gd name="connsiteX10" fmla="*/ 2819400 w 3443288"/>
              <a:gd name="connsiteY10" fmla="*/ 154194 h 2289283"/>
              <a:gd name="connsiteX11" fmla="*/ 2881312 w 3443288"/>
              <a:gd name="connsiteY11" fmla="*/ 1125744 h 2289283"/>
              <a:gd name="connsiteX12" fmla="*/ 2952750 w 3443288"/>
              <a:gd name="connsiteY12" fmla="*/ 2092532 h 2289283"/>
              <a:gd name="connsiteX13" fmla="*/ 3038475 w 3443288"/>
              <a:gd name="connsiteY13" fmla="*/ 2268744 h 2289283"/>
              <a:gd name="connsiteX14" fmla="*/ 3443288 w 3443288"/>
              <a:gd name="connsiteY14" fmla="*/ 2283032 h 2289283"/>
              <a:gd name="connsiteX0" fmla="*/ 0 w 3443288"/>
              <a:gd name="connsiteY0" fmla="*/ 1716294 h 2293974"/>
              <a:gd name="connsiteX1" fmla="*/ 819150 w 3443288"/>
              <a:gd name="connsiteY1" fmla="*/ 1659144 h 2293974"/>
              <a:gd name="connsiteX2" fmla="*/ 1309687 w 3443288"/>
              <a:gd name="connsiteY2" fmla="*/ 1592469 h 2293974"/>
              <a:gd name="connsiteX3" fmla="*/ 1962150 w 3443288"/>
              <a:gd name="connsiteY3" fmla="*/ 1440069 h 2293974"/>
              <a:gd name="connsiteX4" fmla="*/ 2257425 w 3443288"/>
              <a:gd name="connsiteY4" fmla="*/ 1316244 h 2293974"/>
              <a:gd name="connsiteX5" fmla="*/ 2495550 w 3443288"/>
              <a:gd name="connsiteY5" fmla="*/ 1116219 h 2293974"/>
              <a:gd name="connsiteX6" fmla="*/ 2624138 w 3443288"/>
              <a:gd name="connsiteY6" fmla="*/ 811419 h 2293974"/>
              <a:gd name="connsiteX7" fmla="*/ 2700337 w 3443288"/>
              <a:gd name="connsiteY7" fmla="*/ 478044 h 2293974"/>
              <a:gd name="connsiteX8" fmla="*/ 2733675 w 3443288"/>
              <a:gd name="connsiteY8" fmla="*/ 249444 h 2293974"/>
              <a:gd name="connsiteX9" fmla="*/ 2781300 w 3443288"/>
              <a:gd name="connsiteY9" fmla="*/ 11319 h 2293974"/>
              <a:gd name="connsiteX10" fmla="*/ 2819400 w 3443288"/>
              <a:gd name="connsiteY10" fmla="*/ 154194 h 2293974"/>
              <a:gd name="connsiteX11" fmla="*/ 2881312 w 3443288"/>
              <a:gd name="connsiteY11" fmla="*/ 1125744 h 2293974"/>
              <a:gd name="connsiteX12" fmla="*/ 2938463 w 3443288"/>
              <a:gd name="connsiteY12" fmla="*/ 2021095 h 2293974"/>
              <a:gd name="connsiteX13" fmla="*/ 3038475 w 3443288"/>
              <a:gd name="connsiteY13" fmla="*/ 2268744 h 2293974"/>
              <a:gd name="connsiteX14" fmla="*/ 3443288 w 3443288"/>
              <a:gd name="connsiteY14" fmla="*/ 2283032 h 2293974"/>
              <a:gd name="connsiteX0" fmla="*/ 0 w 3443288"/>
              <a:gd name="connsiteY0" fmla="*/ 1716294 h 2283934"/>
              <a:gd name="connsiteX1" fmla="*/ 819150 w 3443288"/>
              <a:gd name="connsiteY1" fmla="*/ 1659144 h 2283934"/>
              <a:gd name="connsiteX2" fmla="*/ 1309687 w 3443288"/>
              <a:gd name="connsiteY2" fmla="*/ 1592469 h 2283934"/>
              <a:gd name="connsiteX3" fmla="*/ 1962150 w 3443288"/>
              <a:gd name="connsiteY3" fmla="*/ 1440069 h 2283934"/>
              <a:gd name="connsiteX4" fmla="*/ 2257425 w 3443288"/>
              <a:gd name="connsiteY4" fmla="*/ 1316244 h 2283934"/>
              <a:gd name="connsiteX5" fmla="*/ 2495550 w 3443288"/>
              <a:gd name="connsiteY5" fmla="*/ 1116219 h 2283934"/>
              <a:gd name="connsiteX6" fmla="*/ 2624138 w 3443288"/>
              <a:gd name="connsiteY6" fmla="*/ 811419 h 2283934"/>
              <a:gd name="connsiteX7" fmla="*/ 2700337 w 3443288"/>
              <a:gd name="connsiteY7" fmla="*/ 478044 h 2283934"/>
              <a:gd name="connsiteX8" fmla="*/ 2733675 w 3443288"/>
              <a:gd name="connsiteY8" fmla="*/ 249444 h 2283934"/>
              <a:gd name="connsiteX9" fmla="*/ 2781300 w 3443288"/>
              <a:gd name="connsiteY9" fmla="*/ 11319 h 2283934"/>
              <a:gd name="connsiteX10" fmla="*/ 2819400 w 3443288"/>
              <a:gd name="connsiteY10" fmla="*/ 154194 h 2283934"/>
              <a:gd name="connsiteX11" fmla="*/ 2881312 w 3443288"/>
              <a:gd name="connsiteY11" fmla="*/ 1125744 h 2283934"/>
              <a:gd name="connsiteX12" fmla="*/ 2938463 w 3443288"/>
              <a:gd name="connsiteY12" fmla="*/ 2021095 h 2283934"/>
              <a:gd name="connsiteX13" fmla="*/ 3071813 w 3443288"/>
              <a:gd name="connsiteY13" fmla="*/ 2235407 h 2283934"/>
              <a:gd name="connsiteX14" fmla="*/ 3443288 w 3443288"/>
              <a:gd name="connsiteY14" fmla="*/ 2283032 h 2283934"/>
              <a:gd name="connsiteX0" fmla="*/ 0 w 3443288"/>
              <a:gd name="connsiteY0" fmla="*/ 1716294 h 2291370"/>
              <a:gd name="connsiteX1" fmla="*/ 819150 w 3443288"/>
              <a:gd name="connsiteY1" fmla="*/ 1659144 h 2291370"/>
              <a:gd name="connsiteX2" fmla="*/ 1309687 w 3443288"/>
              <a:gd name="connsiteY2" fmla="*/ 1592469 h 2291370"/>
              <a:gd name="connsiteX3" fmla="*/ 1962150 w 3443288"/>
              <a:gd name="connsiteY3" fmla="*/ 1440069 h 2291370"/>
              <a:gd name="connsiteX4" fmla="*/ 2257425 w 3443288"/>
              <a:gd name="connsiteY4" fmla="*/ 1316244 h 2291370"/>
              <a:gd name="connsiteX5" fmla="*/ 2495550 w 3443288"/>
              <a:gd name="connsiteY5" fmla="*/ 1116219 h 2291370"/>
              <a:gd name="connsiteX6" fmla="*/ 2624138 w 3443288"/>
              <a:gd name="connsiteY6" fmla="*/ 811419 h 2291370"/>
              <a:gd name="connsiteX7" fmla="*/ 2700337 w 3443288"/>
              <a:gd name="connsiteY7" fmla="*/ 478044 h 2291370"/>
              <a:gd name="connsiteX8" fmla="*/ 2733675 w 3443288"/>
              <a:gd name="connsiteY8" fmla="*/ 249444 h 2291370"/>
              <a:gd name="connsiteX9" fmla="*/ 2781300 w 3443288"/>
              <a:gd name="connsiteY9" fmla="*/ 11319 h 2291370"/>
              <a:gd name="connsiteX10" fmla="*/ 2819400 w 3443288"/>
              <a:gd name="connsiteY10" fmla="*/ 154194 h 2291370"/>
              <a:gd name="connsiteX11" fmla="*/ 2881312 w 3443288"/>
              <a:gd name="connsiteY11" fmla="*/ 1125744 h 2291370"/>
              <a:gd name="connsiteX12" fmla="*/ 2938463 w 3443288"/>
              <a:gd name="connsiteY12" fmla="*/ 2021095 h 2291370"/>
              <a:gd name="connsiteX13" fmla="*/ 2990851 w 3443288"/>
              <a:gd name="connsiteY13" fmla="*/ 2263982 h 2291370"/>
              <a:gd name="connsiteX14" fmla="*/ 3443288 w 3443288"/>
              <a:gd name="connsiteY14" fmla="*/ 2283032 h 2291370"/>
              <a:gd name="connsiteX0" fmla="*/ 0 w 3443288"/>
              <a:gd name="connsiteY0" fmla="*/ 1716294 h 2313333"/>
              <a:gd name="connsiteX1" fmla="*/ 819150 w 3443288"/>
              <a:gd name="connsiteY1" fmla="*/ 1659144 h 2313333"/>
              <a:gd name="connsiteX2" fmla="*/ 1309687 w 3443288"/>
              <a:gd name="connsiteY2" fmla="*/ 1592469 h 2313333"/>
              <a:gd name="connsiteX3" fmla="*/ 1962150 w 3443288"/>
              <a:gd name="connsiteY3" fmla="*/ 1440069 h 2313333"/>
              <a:gd name="connsiteX4" fmla="*/ 2257425 w 3443288"/>
              <a:gd name="connsiteY4" fmla="*/ 1316244 h 2313333"/>
              <a:gd name="connsiteX5" fmla="*/ 2495550 w 3443288"/>
              <a:gd name="connsiteY5" fmla="*/ 1116219 h 2313333"/>
              <a:gd name="connsiteX6" fmla="*/ 2624138 w 3443288"/>
              <a:gd name="connsiteY6" fmla="*/ 811419 h 2313333"/>
              <a:gd name="connsiteX7" fmla="*/ 2700337 w 3443288"/>
              <a:gd name="connsiteY7" fmla="*/ 478044 h 2313333"/>
              <a:gd name="connsiteX8" fmla="*/ 2733675 w 3443288"/>
              <a:gd name="connsiteY8" fmla="*/ 249444 h 2313333"/>
              <a:gd name="connsiteX9" fmla="*/ 2781300 w 3443288"/>
              <a:gd name="connsiteY9" fmla="*/ 11319 h 2313333"/>
              <a:gd name="connsiteX10" fmla="*/ 2819400 w 3443288"/>
              <a:gd name="connsiteY10" fmla="*/ 154194 h 2313333"/>
              <a:gd name="connsiteX11" fmla="*/ 2881312 w 3443288"/>
              <a:gd name="connsiteY11" fmla="*/ 1125744 h 2313333"/>
              <a:gd name="connsiteX12" fmla="*/ 2938463 w 3443288"/>
              <a:gd name="connsiteY12" fmla="*/ 2021095 h 2313333"/>
              <a:gd name="connsiteX13" fmla="*/ 2990851 w 3443288"/>
              <a:gd name="connsiteY13" fmla="*/ 2263982 h 2313333"/>
              <a:gd name="connsiteX14" fmla="*/ 3443288 w 3443288"/>
              <a:gd name="connsiteY14" fmla="*/ 2283032 h 2313333"/>
              <a:gd name="connsiteX0" fmla="*/ 0 w 3443288"/>
              <a:gd name="connsiteY0" fmla="*/ 1716294 h 2290620"/>
              <a:gd name="connsiteX1" fmla="*/ 819150 w 3443288"/>
              <a:gd name="connsiteY1" fmla="*/ 1659144 h 2290620"/>
              <a:gd name="connsiteX2" fmla="*/ 1309687 w 3443288"/>
              <a:gd name="connsiteY2" fmla="*/ 1592469 h 2290620"/>
              <a:gd name="connsiteX3" fmla="*/ 1962150 w 3443288"/>
              <a:gd name="connsiteY3" fmla="*/ 1440069 h 2290620"/>
              <a:gd name="connsiteX4" fmla="*/ 2257425 w 3443288"/>
              <a:gd name="connsiteY4" fmla="*/ 1316244 h 2290620"/>
              <a:gd name="connsiteX5" fmla="*/ 2495550 w 3443288"/>
              <a:gd name="connsiteY5" fmla="*/ 1116219 h 2290620"/>
              <a:gd name="connsiteX6" fmla="*/ 2624138 w 3443288"/>
              <a:gd name="connsiteY6" fmla="*/ 811419 h 2290620"/>
              <a:gd name="connsiteX7" fmla="*/ 2700337 w 3443288"/>
              <a:gd name="connsiteY7" fmla="*/ 478044 h 2290620"/>
              <a:gd name="connsiteX8" fmla="*/ 2733675 w 3443288"/>
              <a:gd name="connsiteY8" fmla="*/ 249444 h 2290620"/>
              <a:gd name="connsiteX9" fmla="*/ 2781300 w 3443288"/>
              <a:gd name="connsiteY9" fmla="*/ 11319 h 2290620"/>
              <a:gd name="connsiteX10" fmla="*/ 2819400 w 3443288"/>
              <a:gd name="connsiteY10" fmla="*/ 154194 h 2290620"/>
              <a:gd name="connsiteX11" fmla="*/ 2881312 w 3443288"/>
              <a:gd name="connsiteY11" fmla="*/ 1125744 h 2290620"/>
              <a:gd name="connsiteX12" fmla="*/ 2938463 w 3443288"/>
              <a:gd name="connsiteY12" fmla="*/ 2021095 h 2290620"/>
              <a:gd name="connsiteX13" fmla="*/ 2986088 w 3443288"/>
              <a:gd name="connsiteY13" fmla="*/ 2221120 h 2290620"/>
              <a:gd name="connsiteX14" fmla="*/ 3443288 w 3443288"/>
              <a:gd name="connsiteY14" fmla="*/ 2283032 h 2290620"/>
              <a:gd name="connsiteX0" fmla="*/ 0 w 3443288"/>
              <a:gd name="connsiteY0" fmla="*/ 1716294 h 2284046"/>
              <a:gd name="connsiteX1" fmla="*/ 819150 w 3443288"/>
              <a:gd name="connsiteY1" fmla="*/ 1659144 h 2284046"/>
              <a:gd name="connsiteX2" fmla="*/ 1309687 w 3443288"/>
              <a:gd name="connsiteY2" fmla="*/ 1592469 h 2284046"/>
              <a:gd name="connsiteX3" fmla="*/ 1962150 w 3443288"/>
              <a:gd name="connsiteY3" fmla="*/ 1440069 h 2284046"/>
              <a:gd name="connsiteX4" fmla="*/ 2257425 w 3443288"/>
              <a:gd name="connsiteY4" fmla="*/ 1316244 h 2284046"/>
              <a:gd name="connsiteX5" fmla="*/ 2495550 w 3443288"/>
              <a:gd name="connsiteY5" fmla="*/ 1116219 h 2284046"/>
              <a:gd name="connsiteX6" fmla="*/ 2624138 w 3443288"/>
              <a:gd name="connsiteY6" fmla="*/ 811419 h 2284046"/>
              <a:gd name="connsiteX7" fmla="*/ 2700337 w 3443288"/>
              <a:gd name="connsiteY7" fmla="*/ 478044 h 2284046"/>
              <a:gd name="connsiteX8" fmla="*/ 2733675 w 3443288"/>
              <a:gd name="connsiteY8" fmla="*/ 249444 h 2284046"/>
              <a:gd name="connsiteX9" fmla="*/ 2781300 w 3443288"/>
              <a:gd name="connsiteY9" fmla="*/ 11319 h 2284046"/>
              <a:gd name="connsiteX10" fmla="*/ 2819400 w 3443288"/>
              <a:gd name="connsiteY10" fmla="*/ 154194 h 2284046"/>
              <a:gd name="connsiteX11" fmla="*/ 2881312 w 3443288"/>
              <a:gd name="connsiteY11" fmla="*/ 1125744 h 2284046"/>
              <a:gd name="connsiteX12" fmla="*/ 2938463 w 3443288"/>
              <a:gd name="connsiteY12" fmla="*/ 2021095 h 2284046"/>
              <a:gd name="connsiteX13" fmla="*/ 2986088 w 3443288"/>
              <a:gd name="connsiteY13" fmla="*/ 2187783 h 2284046"/>
              <a:gd name="connsiteX14" fmla="*/ 3443288 w 3443288"/>
              <a:gd name="connsiteY14" fmla="*/ 2283032 h 2284046"/>
              <a:gd name="connsiteX0" fmla="*/ 0 w 3419475"/>
              <a:gd name="connsiteY0" fmla="*/ 1716294 h 2259522"/>
              <a:gd name="connsiteX1" fmla="*/ 819150 w 3419475"/>
              <a:gd name="connsiteY1" fmla="*/ 1659144 h 2259522"/>
              <a:gd name="connsiteX2" fmla="*/ 1309687 w 3419475"/>
              <a:gd name="connsiteY2" fmla="*/ 1592469 h 2259522"/>
              <a:gd name="connsiteX3" fmla="*/ 1962150 w 3419475"/>
              <a:gd name="connsiteY3" fmla="*/ 1440069 h 2259522"/>
              <a:gd name="connsiteX4" fmla="*/ 2257425 w 3419475"/>
              <a:gd name="connsiteY4" fmla="*/ 1316244 h 2259522"/>
              <a:gd name="connsiteX5" fmla="*/ 2495550 w 3419475"/>
              <a:gd name="connsiteY5" fmla="*/ 1116219 h 2259522"/>
              <a:gd name="connsiteX6" fmla="*/ 2624138 w 3419475"/>
              <a:gd name="connsiteY6" fmla="*/ 811419 h 2259522"/>
              <a:gd name="connsiteX7" fmla="*/ 2700337 w 3419475"/>
              <a:gd name="connsiteY7" fmla="*/ 478044 h 2259522"/>
              <a:gd name="connsiteX8" fmla="*/ 2733675 w 3419475"/>
              <a:gd name="connsiteY8" fmla="*/ 249444 h 2259522"/>
              <a:gd name="connsiteX9" fmla="*/ 2781300 w 3419475"/>
              <a:gd name="connsiteY9" fmla="*/ 11319 h 2259522"/>
              <a:gd name="connsiteX10" fmla="*/ 2819400 w 3419475"/>
              <a:gd name="connsiteY10" fmla="*/ 154194 h 2259522"/>
              <a:gd name="connsiteX11" fmla="*/ 2881312 w 3419475"/>
              <a:gd name="connsiteY11" fmla="*/ 1125744 h 2259522"/>
              <a:gd name="connsiteX12" fmla="*/ 2938463 w 3419475"/>
              <a:gd name="connsiteY12" fmla="*/ 2021095 h 2259522"/>
              <a:gd name="connsiteX13" fmla="*/ 2986088 w 3419475"/>
              <a:gd name="connsiteY13" fmla="*/ 2187783 h 2259522"/>
              <a:gd name="connsiteX14" fmla="*/ 3419475 w 3419475"/>
              <a:gd name="connsiteY14" fmla="*/ 2259220 h 2259522"/>
              <a:gd name="connsiteX0" fmla="*/ 0 w 3419475"/>
              <a:gd name="connsiteY0" fmla="*/ 1716294 h 2261652"/>
              <a:gd name="connsiteX1" fmla="*/ 819150 w 3419475"/>
              <a:gd name="connsiteY1" fmla="*/ 1659144 h 2261652"/>
              <a:gd name="connsiteX2" fmla="*/ 1309687 w 3419475"/>
              <a:gd name="connsiteY2" fmla="*/ 1592469 h 2261652"/>
              <a:gd name="connsiteX3" fmla="*/ 1962150 w 3419475"/>
              <a:gd name="connsiteY3" fmla="*/ 1440069 h 2261652"/>
              <a:gd name="connsiteX4" fmla="*/ 2257425 w 3419475"/>
              <a:gd name="connsiteY4" fmla="*/ 1316244 h 2261652"/>
              <a:gd name="connsiteX5" fmla="*/ 2495550 w 3419475"/>
              <a:gd name="connsiteY5" fmla="*/ 1116219 h 2261652"/>
              <a:gd name="connsiteX6" fmla="*/ 2624138 w 3419475"/>
              <a:gd name="connsiteY6" fmla="*/ 811419 h 2261652"/>
              <a:gd name="connsiteX7" fmla="*/ 2700337 w 3419475"/>
              <a:gd name="connsiteY7" fmla="*/ 478044 h 2261652"/>
              <a:gd name="connsiteX8" fmla="*/ 2733675 w 3419475"/>
              <a:gd name="connsiteY8" fmla="*/ 249444 h 2261652"/>
              <a:gd name="connsiteX9" fmla="*/ 2781300 w 3419475"/>
              <a:gd name="connsiteY9" fmla="*/ 11319 h 2261652"/>
              <a:gd name="connsiteX10" fmla="*/ 2819400 w 3419475"/>
              <a:gd name="connsiteY10" fmla="*/ 154194 h 2261652"/>
              <a:gd name="connsiteX11" fmla="*/ 2881312 w 3419475"/>
              <a:gd name="connsiteY11" fmla="*/ 1125744 h 2261652"/>
              <a:gd name="connsiteX12" fmla="*/ 2938463 w 3419475"/>
              <a:gd name="connsiteY12" fmla="*/ 2021095 h 2261652"/>
              <a:gd name="connsiteX13" fmla="*/ 2986088 w 3419475"/>
              <a:gd name="connsiteY13" fmla="*/ 2187783 h 2261652"/>
              <a:gd name="connsiteX14" fmla="*/ 3419475 w 3419475"/>
              <a:gd name="connsiteY14" fmla="*/ 2259220 h 2261652"/>
              <a:gd name="connsiteX0" fmla="*/ 0 w 3424237"/>
              <a:gd name="connsiteY0" fmla="*/ 1716294 h 2280175"/>
              <a:gd name="connsiteX1" fmla="*/ 819150 w 3424237"/>
              <a:gd name="connsiteY1" fmla="*/ 1659144 h 2280175"/>
              <a:gd name="connsiteX2" fmla="*/ 1309687 w 3424237"/>
              <a:gd name="connsiteY2" fmla="*/ 1592469 h 2280175"/>
              <a:gd name="connsiteX3" fmla="*/ 1962150 w 3424237"/>
              <a:gd name="connsiteY3" fmla="*/ 1440069 h 2280175"/>
              <a:gd name="connsiteX4" fmla="*/ 2257425 w 3424237"/>
              <a:gd name="connsiteY4" fmla="*/ 1316244 h 2280175"/>
              <a:gd name="connsiteX5" fmla="*/ 2495550 w 3424237"/>
              <a:gd name="connsiteY5" fmla="*/ 1116219 h 2280175"/>
              <a:gd name="connsiteX6" fmla="*/ 2624138 w 3424237"/>
              <a:gd name="connsiteY6" fmla="*/ 811419 h 2280175"/>
              <a:gd name="connsiteX7" fmla="*/ 2700337 w 3424237"/>
              <a:gd name="connsiteY7" fmla="*/ 478044 h 2280175"/>
              <a:gd name="connsiteX8" fmla="*/ 2733675 w 3424237"/>
              <a:gd name="connsiteY8" fmla="*/ 249444 h 2280175"/>
              <a:gd name="connsiteX9" fmla="*/ 2781300 w 3424237"/>
              <a:gd name="connsiteY9" fmla="*/ 11319 h 2280175"/>
              <a:gd name="connsiteX10" fmla="*/ 2819400 w 3424237"/>
              <a:gd name="connsiteY10" fmla="*/ 154194 h 2280175"/>
              <a:gd name="connsiteX11" fmla="*/ 2881312 w 3424237"/>
              <a:gd name="connsiteY11" fmla="*/ 1125744 h 2280175"/>
              <a:gd name="connsiteX12" fmla="*/ 2938463 w 3424237"/>
              <a:gd name="connsiteY12" fmla="*/ 2021095 h 2280175"/>
              <a:gd name="connsiteX13" fmla="*/ 2986088 w 3424237"/>
              <a:gd name="connsiteY13" fmla="*/ 2187783 h 2280175"/>
              <a:gd name="connsiteX14" fmla="*/ 3424237 w 3424237"/>
              <a:gd name="connsiteY14" fmla="*/ 2278270 h 2280175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38463 w 3424237"/>
              <a:gd name="connsiteY12" fmla="*/ 2021095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38463 w 3424237"/>
              <a:gd name="connsiteY12" fmla="*/ 2021095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38463 w 3424237"/>
              <a:gd name="connsiteY12" fmla="*/ 2021095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38463 w 3424237"/>
              <a:gd name="connsiteY12" fmla="*/ 2021095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43226 w 3424237"/>
              <a:gd name="connsiteY12" fmla="*/ 1930608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78270"/>
              <a:gd name="connsiteX1" fmla="*/ 819150 w 3424237"/>
              <a:gd name="connsiteY1" fmla="*/ 1659144 h 2278270"/>
              <a:gd name="connsiteX2" fmla="*/ 1309687 w 3424237"/>
              <a:gd name="connsiteY2" fmla="*/ 1592469 h 2278270"/>
              <a:gd name="connsiteX3" fmla="*/ 1962150 w 3424237"/>
              <a:gd name="connsiteY3" fmla="*/ 1440069 h 2278270"/>
              <a:gd name="connsiteX4" fmla="*/ 2257425 w 3424237"/>
              <a:gd name="connsiteY4" fmla="*/ 1316244 h 2278270"/>
              <a:gd name="connsiteX5" fmla="*/ 2495550 w 3424237"/>
              <a:gd name="connsiteY5" fmla="*/ 1116219 h 2278270"/>
              <a:gd name="connsiteX6" fmla="*/ 2624138 w 3424237"/>
              <a:gd name="connsiteY6" fmla="*/ 811419 h 2278270"/>
              <a:gd name="connsiteX7" fmla="*/ 2700337 w 3424237"/>
              <a:gd name="connsiteY7" fmla="*/ 478044 h 2278270"/>
              <a:gd name="connsiteX8" fmla="*/ 2733675 w 3424237"/>
              <a:gd name="connsiteY8" fmla="*/ 249444 h 2278270"/>
              <a:gd name="connsiteX9" fmla="*/ 2781300 w 3424237"/>
              <a:gd name="connsiteY9" fmla="*/ 11319 h 2278270"/>
              <a:gd name="connsiteX10" fmla="*/ 2819400 w 3424237"/>
              <a:gd name="connsiteY10" fmla="*/ 154194 h 2278270"/>
              <a:gd name="connsiteX11" fmla="*/ 2881312 w 3424237"/>
              <a:gd name="connsiteY11" fmla="*/ 1125744 h 2278270"/>
              <a:gd name="connsiteX12" fmla="*/ 2943226 w 3424237"/>
              <a:gd name="connsiteY12" fmla="*/ 1930608 h 2278270"/>
              <a:gd name="connsiteX13" fmla="*/ 2986088 w 3424237"/>
              <a:gd name="connsiteY13" fmla="*/ 2187783 h 2278270"/>
              <a:gd name="connsiteX14" fmla="*/ 3424237 w 3424237"/>
              <a:gd name="connsiteY14" fmla="*/ 2278270 h 2278270"/>
              <a:gd name="connsiteX0" fmla="*/ 0 w 3424237"/>
              <a:gd name="connsiteY0" fmla="*/ 1716294 h 2282651"/>
              <a:gd name="connsiteX1" fmla="*/ 819150 w 3424237"/>
              <a:gd name="connsiteY1" fmla="*/ 1659144 h 2282651"/>
              <a:gd name="connsiteX2" fmla="*/ 1309687 w 3424237"/>
              <a:gd name="connsiteY2" fmla="*/ 1592469 h 2282651"/>
              <a:gd name="connsiteX3" fmla="*/ 1962150 w 3424237"/>
              <a:gd name="connsiteY3" fmla="*/ 1440069 h 2282651"/>
              <a:gd name="connsiteX4" fmla="*/ 2257425 w 3424237"/>
              <a:gd name="connsiteY4" fmla="*/ 1316244 h 2282651"/>
              <a:gd name="connsiteX5" fmla="*/ 2495550 w 3424237"/>
              <a:gd name="connsiteY5" fmla="*/ 1116219 h 2282651"/>
              <a:gd name="connsiteX6" fmla="*/ 2624138 w 3424237"/>
              <a:gd name="connsiteY6" fmla="*/ 811419 h 2282651"/>
              <a:gd name="connsiteX7" fmla="*/ 2700337 w 3424237"/>
              <a:gd name="connsiteY7" fmla="*/ 478044 h 2282651"/>
              <a:gd name="connsiteX8" fmla="*/ 2733675 w 3424237"/>
              <a:gd name="connsiteY8" fmla="*/ 249444 h 2282651"/>
              <a:gd name="connsiteX9" fmla="*/ 2781300 w 3424237"/>
              <a:gd name="connsiteY9" fmla="*/ 11319 h 2282651"/>
              <a:gd name="connsiteX10" fmla="*/ 2819400 w 3424237"/>
              <a:gd name="connsiteY10" fmla="*/ 154194 h 2282651"/>
              <a:gd name="connsiteX11" fmla="*/ 2881312 w 3424237"/>
              <a:gd name="connsiteY11" fmla="*/ 1125744 h 2282651"/>
              <a:gd name="connsiteX12" fmla="*/ 2943226 w 3424237"/>
              <a:gd name="connsiteY12" fmla="*/ 1930608 h 2282651"/>
              <a:gd name="connsiteX13" fmla="*/ 2986088 w 3424237"/>
              <a:gd name="connsiteY13" fmla="*/ 2187783 h 2282651"/>
              <a:gd name="connsiteX14" fmla="*/ 3424237 w 3424237"/>
              <a:gd name="connsiteY14" fmla="*/ 2278270 h 228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4237" h="2282651">
                <a:moveTo>
                  <a:pt x="0" y="1716294"/>
                </a:moveTo>
                <a:cubicBezTo>
                  <a:pt x="304800" y="1698831"/>
                  <a:pt x="600869" y="1679781"/>
                  <a:pt x="819150" y="1659144"/>
                </a:cubicBezTo>
                <a:cubicBezTo>
                  <a:pt x="1037431" y="1638507"/>
                  <a:pt x="1119187" y="1628981"/>
                  <a:pt x="1309687" y="1592469"/>
                </a:cubicBezTo>
                <a:cubicBezTo>
                  <a:pt x="1500187" y="1555956"/>
                  <a:pt x="1804194" y="1486107"/>
                  <a:pt x="1962150" y="1440069"/>
                </a:cubicBezTo>
                <a:cubicBezTo>
                  <a:pt x="2120106" y="1394031"/>
                  <a:pt x="2168525" y="1370219"/>
                  <a:pt x="2257425" y="1316244"/>
                </a:cubicBezTo>
                <a:cubicBezTo>
                  <a:pt x="2346325" y="1262269"/>
                  <a:pt x="2434431" y="1200357"/>
                  <a:pt x="2495550" y="1116219"/>
                </a:cubicBezTo>
                <a:cubicBezTo>
                  <a:pt x="2556669" y="1032082"/>
                  <a:pt x="2590007" y="917781"/>
                  <a:pt x="2624138" y="811419"/>
                </a:cubicBezTo>
                <a:cubicBezTo>
                  <a:pt x="2658269" y="705057"/>
                  <a:pt x="2682081" y="571706"/>
                  <a:pt x="2700337" y="478044"/>
                </a:cubicBezTo>
                <a:cubicBezTo>
                  <a:pt x="2718593" y="384382"/>
                  <a:pt x="2720181" y="327232"/>
                  <a:pt x="2733675" y="249444"/>
                </a:cubicBezTo>
                <a:cubicBezTo>
                  <a:pt x="2747169" y="171657"/>
                  <a:pt x="2767013" y="27194"/>
                  <a:pt x="2781300" y="11319"/>
                </a:cubicBezTo>
                <a:cubicBezTo>
                  <a:pt x="2795588" y="-4556"/>
                  <a:pt x="2802731" y="-31543"/>
                  <a:pt x="2819400" y="154194"/>
                </a:cubicBezTo>
                <a:cubicBezTo>
                  <a:pt x="2836069" y="339931"/>
                  <a:pt x="2860674" y="829675"/>
                  <a:pt x="2881312" y="1125744"/>
                </a:cubicBezTo>
                <a:cubicBezTo>
                  <a:pt x="2901950" y="1421813"/>
                  <a:pt x="2935288" y="1815515"/>
                  <a:pt x="2943226" y="1930608"/>
                </a:cubicBezTo>
                <a:cubicBezTo>
                  <a:pt x="2951164" y="2045701"/>
                  <a:pt x="2958306" y="2053639"/>
                  <a:pt x="2986088" y="2187783"/>
                </a:cubicBezTo>
                <a:cubicBezTo>
                  <a:pt x="3013870" y="2321927"/>
                  <a:pt x="3145630" y="2272713"/>
                  <a:pt x="3424237" y="227827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05DDDE6-C4E0-4780-8AD8-7550957BCC86}"/>
              </a:ext>
            </a:extLst>
          </p:cNvPr>
          <p:cNvSpPr/>
          <p:nvPr/>
        </p:nvSpPr>
        <p:spPr>
          <a:xfrm>
            <a:off x="8209401" y="2727778"/>
            <a:ext cx="1400013" cy="31105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661D7F3-E071-43FC-A31E-1CBFD296E93E}"/>
              </a:ext>
            </a:extLst>
          </p:cNvPr>
          <p:cNvSpPr/>
          <p:nvPr/>
        </p:nvSpPr>
        <p:spPr>
          <a:xfrm>
            <a:off x="3001777" y="5787053"/>
            <a:ext cx="6807881" cy="450723"/>
          </a:xfrm>
          <a:prstGeom prst="roundRect">
            <a:avLst/>
          </a:prstGeom>
          <a:gradFill flip="none" rotWithShape="1">
            <a:gsLst>
              <a:gs pos="0">
                <a:srgbClr val="FFFF00">
                  <a:alpha val="52000"/>
                </a:srgbClr>
              </a:gs>
              <a:gs pos="100000">
                <a:srgbClr val="FF9900">
                  <a:alpha val="8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C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Online control in </a:t>
            </a:r>
            <a:r>
              <a:rPr lang="fr-FR" sz="2400" b="1" dirty="0" err="1"/>
              <a:t>hadrontherapy</a:t>
            </a:r>
            <a:endParaRPr lang="fr-FR" sz="2400" b="1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3A7748A-E826-4CD9-9A6F-E12BC69EDE29}"/>
              </a:ext>
            </a:extLst>
          </p:cNvPr>
          <p:cNvCxnSpPr/>
          <p:nvPr/>
        </p:nvCxnSpPr>
        <p:spPr>
          <a:xfrm>
            <a:off x="9203332" y="3065155"/>
            <a:ext cx="0" cy="202557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0DB90CF-ED00-4AFD-9432-EB924B0DDFBA}"/>
              </a:ext>
            </a:extLst>
          </p:cNvPr>
          <p:cNvCxnSpPr/>
          <p:nvPr/>
        </p:nvCxnSpPr>
        <p:spPr>
          <a:xfrm>
            <a:off x="9816117" y="3065155"/>
            <a:ext cx="0" cy="202557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3916D2CA-A84B-0F53-EC7D-12454EB8F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93486"/>
            <a:ext cx="3670110" cy="23166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3354225-F9DF-5DB0-2731-81D1EA98A4E1}"/>
              </a:ext>
            </a:extLst>
          </p:cNvPr>
          <p:cNvSpPr/>
          <p:nvPr/>
        </p:nvSpPr>
        <p:spPr>
          <a:xfrm>
            <a:off x="6226336" y="1067923"/>
            <a:ext cx="5571964" cy="40074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Dose = Energy deposited per unit mass</a:t>
            </a:r>
            <a:endParaRPr lang="fr-FR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CF76FCF-81E9-FDAE-7892-5460B0D30050}"/>
              </a:ext>
            </a:extLst>
          </p:cNvPr>
          <p:cNvSpPr/>
          <p:nvPr/>
        </p:nvSpPr>
        <p:spPr>
          <a:xfrm>
            <a:off x="413715" y="1067923"/>
            <a:ext cx="5571964" cy="40074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Radiotherapy: a method of cancer treatment</a:t>
            </a:r>
            <a:endParaRPr lang="fr-FR" sz="1600" b="1" dirty="0"/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42D5F9BB-6C01-4A62-5A1E-05F4A5E9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6678289" cy="573573"/>
          </a:xfrm>
        </p:spPr>
        <p:txBody>
          <a:bodyPr/>
          <a:lstStyle/>
          <a:p>
            <a:r>
              <a:rPr lang="fr-FR" dirty="0" err="1"/>
              <a:t>Hadrontherapy</a:t>
            </a:r>
            <a:r>
              <a:rPr lang="fr-FR" dirty="0"/>
              <a:t> application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2683A12-A2A1-0F42-D0AC-DC038D7307FD}"/>
              </a:ext>
            </a:extLst>
          </p:cNvPr>
          <p:cNvSpPr/>
          <p:nvPr/>
        </p:nvSpPr>
        <p:spPr>
          <a:xfrm>
            <a:off x="651434" y="4933734"/>
            <a:ext cx="4798185" cy="40074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Hadrontherapy</a:t>
            </a:r>
            <a:r>
              <a:rPr lang="en-US" b="1" dirty="0"/>
              <a:t> = Radiotherapy with ions</a:t>
            </a:r>
            <a:endParaRPr lang="fr-FR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6FA2882-C1A1-8FEA-8009-0993B0FD078C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529352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3E11AAA-7B17-422A-9C42-590F624D9500}"/>
              </a:ext>
            </a:extLst>
          </p:cNvPr>
          <p:cNvSpPr/>
          <p:nvPr/>
        </p:nvSpPr>
        <p:spPr>
          <a:xfrm>
            <a:off x="6416286" y="2476090"/>
            <a:ext cx="5063409" cy="3119992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Advantages</a:t>
            </a:r>
            <a:r>
              <a:rPr lang="fr-FR" sz="2400" b="1" dirty="0"/>
              <a:t> of FLASH:</a:t>
            </a:r>
          </a:p>
          <a:p>
            <a:pPr algn="ctr"/>
            <a:endParaRPr lang="fr-FR" sz="12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better preservation of healthy tissues for the same effectiveness at the tumor level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delivery of the entire dose in a fraction of a second</a:t>
            </a:r>
          </a:p>
          <a:p>
            <a:pPr algn="just"/>
            <a:endParaRPr lang="en-US" dirty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reduction in the number of sessions and treatment time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AF1C0446-73A6-432B-A642-5B0F315D9355}"/>
              </a:ext>
            </a:extLst>
          </p:cNvPr>
          <p:cNvSpPr/>
          <p:nvPr/>
        </p:nvSpPr>
        <p:spPr>
          <a:xfrm>
            <a:off x="7159495" y="1250713"/>
            <a:ext cx="3314184" cy="769033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E8930A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FLASH </a:t>
            </a:r>
            <a:r>
              <a:rPr lang="fr-FR" sz="2400" b="1" dirty="0" err="1"/>
              <a:t>therapy</a:t>
            </a:r>
            <a:r>
              <a:rPr lang="fr-FR" sz="2400" b="1" dirty="0"/>
              <a:t> </a:t>
            </a:r>
          </a:p>
          <a:p>
            <a:pPr algn="ctr"/>
            <a:r>
              <a:rPr lang="fr-FR" sz="1600" b="1" dirty="0"/>
              <a:t>Ultra High Dose Rate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C0A9FA-5C27-4392-8E79-994A4B3F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CBE795A-9829-0FF6-9FFB-9C1D45C2A211}"/>
              </a:ext>
            </a:extLst>
          </p:cNvPr>
          <p:cNvSpPr/>
          <p:nvPr/>
        </p:nvSpPr>
        <p:spPr>
          <a:xfrm>
            <a:off x="76491" y="4510041"/>
            <a:ext cx="5571964" cy="1325563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Conventional</a:t>
            </a:r>
            <a:r>
              <a:rPr lang="fr-FR" sz="2400" b="1" dirty="0"/>
              <a:t> </a:t>
            </a:r>
            <a:r>
              <a:rPr lang="fr-FR" sz="2400" b="1" dirty="0" err="1"/>
              <a:t>radiotherapy</a:t>
            </a:r>
            <a:r>
              <a:rPr lang="fr-FR" sz="2400" b="1" dirty="0"/>
              <a:t>:</a:t>
            </a:r>
          </a:p>
          <a:p>
            <a:pPr algn="ctr"/>
            <a:endParaRPr lang="fr-FR" dirty="0"/>
          </a:p>
          <a:p>
            <a:r>
              <a:rPr lang="fr-FR" sz="2000" dirty="0">
                <a:solidFill>
                  <a:srgbClr val="0070C0"/>
                </a:solidFill>
                <a:latin typeface="+mj-lt"/>
              </a:rPr>
              <a:t>Dose rate: ~2 Gy/min = 0.03 Gy/s</a:t>
            </a:r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3AA0CABF-9941-6041-46BB-CA59E0BE8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8947109" cy="573573"/>
          </a:xfrm>
        </p:spPr>
        <p:txBody>
          <a:bodyPr/>
          <a:lstStyle/>
          <a:p>
            <a:r>
              <a:rPr lang="fr-FR" dirty="0"/>
              <a:t>FLASH THERAPY: </a:t>
            </a:r>
            <a:r>
              <a:rPr lang="fr-FR" sz="2800" dirty="0"/>
              <a:t>an innovative </a:t>
            </a:r>
            <a:r>
              <a:rPr lang="fr-FR" sz="2800" dirty="0" err="1"/>
              <a:t>radiotherapy</a:t>
            </a:r>
            <a:endParaRPr lang="fr-FR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45376FA-A486-E77A-D294-0B72B982BA21}"/>
              </a:ext>
            </a:extLst>
          </p:cNvPr>
          <p:cNvSpPr/>
          <p:nvPr/>
        </p:nvSpPr>
        <p:spPr>
          <a:xfrm>
            <a:off x="76491" y="2269048"/>
            <a:ext cx="5571964" cy="1849438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FLASH </a:t>
            </a:r>
            <a:r>
              <a:rPr lang="fr-FR" sz="2400" b="1" dirty="0" err="1"/>
              <a:t>therapy</a:t>
            </a:r>
            <a:r>
              <a:rPr lang="fr-FR" sz="2400" b="1" dirty="0"/>
              <a:t> X :</a:t>
            </a:r>
          </a:p>
          <a:p>
            <a:r>
              <a:rPr lang="fr-FR" sz="2000" dirty="0">
                <a:solidFill>
                  <a:srgbClr val="0070C0"/>
                </a:solidFill>
                <a:latin typeface="+mj-lt"/>
              </a:rPr>
              <a:t>Dose RATE: &gt;10 </a:t>
            </a:r>
            <a:r>
              <a:rPr lang="fr-FR" sz="2000" dirty="0" err="1">
                <a:solidFill>
                  <a:srgbClr val="0070C0"/>
                </a:solidFill>
                <a:latin typeface="+mj-lt"/>
              </a:rPr>
              <a:t>kGy</a:t>
            </a:r>
            <a:r>
              <a:rPr lang="fr-FR" sz="2000" dirty="0">
                <a:solidFill>
                  <a:srgbClr val="0070C0"/>
                </a:solidFill>
                <a:latin typeface="+mj-lt"/>
              </a:rPr>
              <a:t>/s</a:t>
            </a:r>
          </a:p>
          <a:p>
            <a:pPr algn="ctr"/>
            <a:endParaRPr lang="fr-FR" b="1" dirty="0"/>
          </a:p>
          <a:p>
            <a:pPr algn="ctr"/>
            <a:r>
              <a:rPr lang="fr-FR" sz="2400" b="1" dirty="0"/>
              <a:t>FLASH </a:t>
            </a:r>
            <a:r>
              <a:rPr lang="fr-FR" sz="2400" b="1" dirty="0" err="1"/>
              <a:t>therapy</a:t>
            </a:r>
            <a:r>
              <a:rPr lang="fr-FR" sz="2400" b="1" dirty="0"/>
              <a:t> proton :</a:t>
            </a:r>
          </a:p>
          <a:p>
            <a:r>
              <a:rPr lang="fr-FR" sz="2000" dirty="0">
                <a:solidFill>
                  <a:srgbClr val="0070C0"/>
                </a:solidFill>
                <a:latin typeface="+mj-lt"/>
              </a:rPr>
              <a:t>DOSE RATE: &gt;100 Gy/s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E5B021-AEB0-CBB4-F89D-7FF13EE77322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6EAE833-1FDC-5DBC-12E7-504C51F94305}"/>
              </a:ext>
            </a:extLst>
          </p:cNvPr>
          <p:cNvSpPr/>
          <p:nvPr/>
        </p:nvSpPr>
        <p:spPr>
          <a:xfrm>
            <a:off x="336804" y="1162972"/>
            <a:ext cx="5051338" cy="83915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Gray (Gy) : </a:t>
            </a:r>
            <a:r>
              <a:rPr lang="fr-FR" sz="2000" b="1" dirty="0" err="1"/>
              <a:t>energy</a:t>
            </a:r>
            <a:r>
              <a:rPr lang="fr-FR" sz="2000" b="1" dirty="0"/>
              <a:t> per unit of mass</a:t>
            </a:r>
          </a:p>
          <a:p>
            <a:pPr algn="ctr"/>
            <a:r>
              <a:rPr lang="fr-FR" sz="2000" dirty="0">
                <a:solidFill>
                  <a:srgbClr val="0070C0"/>
                </a:solidFill>
                <a:latin typeface="+mj-lt"/>
              </a:rPr>
              <a:t>1 Gy = 1 J/kg</a:t>
            </a:r>
            <a:endParaRPr lang="fr-FR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084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8EE08A2B-E13E-42DE-BAC2-9EFC9234BAA8}"/>
              </a:ext>
            </a:extLst>
          </p:cNvPr>
          <p:cNvSpPr/>
          <p:nvPr/>
        </p:nvSpPr>
        <p:spPr>
          <a:xfrm>
            <a:off x="3499427" y="2975126"/>
            <a:ext cx="3189600" cy="3189600"/>
          </a:xfrm>
          <a:prstGeom prst="ellipse">
            <a:avLst/>
          </a:prstGeom>
          <a:solidFill>
            <a:srgbClr val="00B0F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9203129-A60A-46C6-8E68-C7EF0B1097F3}"/>
              </a:ext>
            </a:extLst>
          </p:cNvPr>
          <p:cNvSpPr/>
          <p:nvPr/>
        </p:nvSpPr>
        <p:spPr>
          <a:xfrm>
            <a:off x="5556827" y="2975126"/>
            <a:ext cx="3190630" cy="3190630"/>
          </a:xfrm>
          <a:prstGeom prst="ellipse">
            <a:avLst/>
          </a:prstGeom>
          <a:solidFill>
            <a:srgbClr val="00B05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6217729-896E-4532-B6F4-9D25D5EF5B23}"/>
              </a:ext>
            </a:extLst>
          </p:cNvPr>
          <p:cNvSpPr/>
          <p:nvPr/>
        </p:nvSpPr>
        <p:spPr>
          <a:xfrm>
            <a:off x="4528642" y="1202020"/>
            <a:ext cx="3189600" cy="3189600"/>
          </a:xfrm>
          <a:prstGeom prst="ellipse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A56A275-F373-4128-910A-FE0E5A370D56}"/>
              </a:ext>
            </a:extLst>
          </p:cNvPr>
          <p:cNvSpPr/>
          <p:nvPr/>
        </p:nvSpPr>
        <p:spPr>
          <a:xfrm>
            <a:off x="4415291" y="1628321"/>
            <a:ext cx="3416300" cy="771107"/>
          </a:xfrm>
          <a:prstGeom prst="roundRect">
            <a:avLst/>
          </a:prstGeom>
          <a:gradFill flip="none" rotWithShape="1">
            <a:gsLst>
              <a:gs pos="0">
                <a:srgbClr val="E8930A"/>
              </a:gs>
              <a:gs pos="99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Online control in </a:t>
            </a:r>
            <a:r>
              <a:rPr lang="fr-FR" sz="2400" b="1" dirty="0" err="1"/>
              <a:t>hadrontherapy</a:t>
            </a:r>
            <a:endParaRPr lang="fr-FR" sz="24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0861BB2-9E39-42CF-8B4F-55D796F37D37}"/>
              </a:ext>
            </a:extLst>
          </p:cNvPr>
          <p:cNvSpPr/>
          <p:nvPr/>
        </p:nvSpPr>
        <p:spPr>
          <a:xfrm>
            <a:off x="2054267" y="4613646"/>
            <a:ext cx="3314184" cy="769033"/>
          </a:xfrm>
          <a:prstGeom prst="round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B0F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FLASH </a:t>
            </a:r>
            <a:r>
              <a:rPr lang="fr-FR" sz="2400" b="1" dirty="0" err="1"/>
              <a:t>therapy</a:t>
            </a:r>
            <a:r>
              <a:rPr lang="fr-FR" sz="2400" b="1" dirty="0"/>
              <a:t> </a:t>
            </a:r>
          </a:p>
          <a:p>
            <a:pPr algn="ctr"/>
            <a:r>
              <a:rPr lang="fr-FR" sz="1600" b="1" dirty="0"/>
              <a:t>Ultra High Dose Rate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BB92F8F-40B5-4DDD-8D46-07C1A87B4A3E}"/>
              </a:ext>
            </a:extLst>
          </p:cNvPr>
          <p:cNvSpPr/>
          <p:nvPr/>
        </p:nvSpPr>
        <p:spPr>
          <a:xfrm>
            <a:off x="6910667" y="4613645"/>
            <a:ext cx="3314184" cy="769033"/>
          </a:xfrm>
          <a:prstGeom prst="roundRect">
            <a:avLst/>
          </a:prstGeom>
          <a:gradFill>
            <a:gsLst>
              <a:gs pos="0">
                <a:srgbClr val="92D050">
                  <a:alpha val="78000"/>
                </a:srgbClr>
              </a:gs>
              <a:gs pos="100000">
                <a:srgbClr val="00B050">
                  <a:alpha val="76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rgbClr val="72AF2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Diamond</a:t>
            </a:r>
          </a:p>
          <a:p>
            <a:pPr algn="ctr"/>
            <a:r>
              <a:rPr lang="fr-FR" sz="1600" b="1" dirty="0"/>
              <a:t>Semi-</a:t>
            </a:r>
            <a:r>
              <a:rPr lang="fr-FR" sz="1600" b="1" dirty="0" err="1"/>
              <a:t>conductor</a:t>
            </a:r>
            <a:r>
              <a:rPr lang="fr-FR" sz="1600" b="1" dirty="0"/>
              <a:t> detector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6C7050C-F95E-4C1E-B1C5-7D96C9CEB2E4}"/>
              </a:ext>
            </a:extLst>
          </p:cNvPr>
          <p:cNvSpPr/>
          <p:nvPr/>
        </p:nvSpPr>
        <p:spPr>
          <a:xfrm>
            <a:off x="4599473" y="3466991"/>
            <a:ext cx="3047935" cy="86576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accent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DIAMMONI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1F05E0-CAC2-402F-81E9-E45DD7CD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67BA04-8FAD-01F5-06B8-49388983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6655429" cy="573573"/>
          </a:xfrm>
        </p:spPr>
        <p:txBody>
          <a:bodyPr/>
          <a:lstStyle/>
          <a:p>
            <a:r>
              <a:rPr lang="fr-FR" dirty="0"/>
              <a:t>DIAMMONI PROJECT CONTEXT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FCF359-C54F-F846-B4B9-B38401368F28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259489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C7DF-43A4-4751-2FBE-D7FD1B0D4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0" y="415663"/>
            <a:ext cx="6655429" cy="573573"/>
          </a:xfrm>
        </p:spPr>
        <p:txBody>
          <a:bodyPr/>
          <a:lstStyle/>
          <a:p>
            <a:r>
              <a:rPr lang="fr-FR" dirty="0"/>
              <a:t>DIAMMONI detector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FB24C91-6B4B-5BDF-BF58-38B13B85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6FF32B-BB64-9400-FFDB-105C88207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1" y="2861784"/>
            <a:ext cx="3845953" cy="27614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FA7386-87CE-7833-248D-6BD84E03D848}"/>
              </a:ext>
            </a:extLst>
          </p:cNvPr>
          <p:cNvSpPr txBox="1"/>
          <p:nvPr/>
        </p:nvSpPr>
        <p:spPr>
          <a:xfrm>
            <a:off x="327992" y="1007371"/>
            <a:ext cx="1109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2400" dirty="0"/>
              <a:t>DIAMMONI detector : a radiation detector for light ion </a:t>
            </a:r>
            <a:r>
              <a:rPr lang="fr-FR" sz="2400" dirty="0" err="1"/>
              <a:t>beams</a:t>
            </a:r>
            <a:r>
              <a:rPr lang="fr-FR" sz="2400" dirty="0"/>
              <a:t> at	high flux and fluences (40</a:t>
            </a:r>
            <a:r>
              <a:rPr lang="fr-FR" sz="2400" dirty="0">
                <a:sym typeface="Wingdings" panose="05000000000000000000" pitchFamily="2" charset="2"/>
              </a:rPr>
              <a:t> 250 MeV)</a:t>
            </a:r>
            <a:endParaRPr lang="fr-FR" sz="2400" dirty="0"/>
          </a:p>
        </p:txBody>
      </p:sp>
      <p:pic>
        <p:nvPicPr>
          <p:cNvPr id="8" name="Image 7" descr="GIP ARRONAX : Recrutement - Arronax Nantes">
            <a:extLst>
              <a:ext uri="{FF2B5EF4-FFF2-40B4-BE49-F238E27FC236}">
                <a16:creationId xmlns:a16="http://schemas.microsoft.com/office/drawing/2014/main" id="{561CC90D-0A38-57C3-26EF-8BA1D97B04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88" y="1907093"/>
            <a:ext cx="655351" cy="6969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23D6CF9-10A0-BFE4-DD8C-FCDF965460B0}"/>
              </a:ext>
            </a:extLst>
          </p:cNvPr>
          <p:cNvSpPr/>
          <p:nvPr/>
        </p:nvSpPr>
        <p:spPr>
          <a:xfrm>
            <a:off x="4356489" y="3429000"/>
            <a:ext cx="3524207" cy="1407753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3ACD6C1-7C5B-6CC3-2AF1-5F9979C1C789}"/>
                  </a:ext>
                </a:extLst>
              </p:cNvPr>
              <p:cNvSpPr txBox="1"/>
              <p:nvPr/>
            </p:nvSpPr>
            <p:spPr>
              <a:xfrm>
                <a:off x="4329985" y="4142322"/>
                <a:ext cx="3707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Particle </a:t>
                </a:r>
                <a:r>
                  <a:rPr lang="fr-FR" sz="1600" dirty="0" err="1"/>
                  <a:t>energy</a:t>
                </a:r>
                <a:r>
                  <a:rPr lang="fr-FR" sz="1600" dirty="0"/>
                  <a:t> : 70 MeV (H-D-He)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Beam </a:t>
                </a:r>
                <a:r>
                  <a:rPr lang="fr-FR" sz="1600" dirty="0" err="1"/>
                  <a:t>intensity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 µ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3ACD6C1-7C5B-6CC3-2AF1-5F9979C1C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985" y="4142322"/>
                <a:ext cx="3707296" cy="584775"/>
              </a:xfrm>
              <a:prstGeom prst="rect">
                <a:avLst/>
              </a:prstGeom>
              <a:blipFill>
                <a:blip r:embed="rId4"/>
                <a:stretch>
                  <a:fillRect l="-658" t="-3158" b="-136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95D7E1AC-0100-045A-2D26-F3BDBB1F39E0}"/>
              </a:ext>
            </a:extLst>
          </p:cNvPr>
          <p:cNvSpPr/>
          <p:nvPr/>
        </p:nvSpPr>
        <p:spPr>
          <a:xfrm>
            <a:off x="4657834" y="3517082"/>
            <a:ext cx="2809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ARRONAX cyclotron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D58FB8-F05C-77A0-53DA-2AD496438887}"/>
              </a:ext>
            </a:extLst>
          </p:cNvPr>
          <p:cNvSpPr txBox="1"/>
          <p:nvPr/>
        </p:nvSpPr>
        <p:spPr>
          <a:xfrm>
            <a:off x="544749" y="5704500"/>
            <a:ext cx="341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ARRONAX AX casemate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19BB91-CDE7-9601-F7A0-FBFE9FD4AB66}"/>
              </a:ext>
            </a:extLst>
          </p:cNvPr>
          <p:cNvSpPr txBox="1"/>
          <p:nvPr/>
        </p:nvSpPr>
        <p:spPr>
          <a:xfrm>
            <a:off x="4389782" y="4890672"/>
            <a:ext cx="341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ARRONAX </a:t>
            </a:r>
            <a:r>
              <a:rPr lang="fr-FR" dirty="0" err="1"/>
              <a:t>beam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5095E4F-D7DF-BA24-A5CE-E7BB90401489}"/>
                  </a:ext>
                </a:extLst>
              </p:cNvPr>
              <p:cNvSpPr/>
              <p:nvPr/>
            </p:nvSpPr>
            <p:spPr>
              <a:xfrm>
                <a:off x="327991" y="2024760"/>
                <a:ext cx="57720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𝑠𝑡</m:t>
                        </m:r>
                      </m:sup>
                    </m:sSup>
                  </m:oMath>
                </a14:m>
                <a:r>
                  <a:rPr lang="fr-FR" sz="2400" dirty="0"/>
                  <a:t> prototype for ARRONAX cyclotron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5095E4F-D7DF-BA24-A5CE-E7BB904014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1" y="2024760"/>
                <a:ext cx="5772029" cy="461665"/>
              </a:xfrm>
              <a:prstGeom prst="rect">
                <a:avLst/>
              </a:prstGeom>
              <a:blipFill>
                <a:blip r:embed="rId6"/>
                <a:stretch>
                  <a:fillRect l="-1478" t="-9211" r="-845" b="-30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77C3D9D3-956A-7D60-479C-B1B464C1D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3116" r="9517" b="3252"/>
          <a:stretch>
            <a:fillRect/>
          </a:stretch>
        </p:blipFill>
        <p:spPr>
          <a:xfrm>
            <a:off x="8018056" y="2423116"/>
            <a:ext cx="4027090" cy="283855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EACA89F-2FEF-2BF7-83C5-209158C236B1}"/>
              </a:ext>
            </a:extLst>
          </p:cNvPr>
          <p:cNvSpPr txBox="1"/>
          <p:nvPr/>
        </p:nvSpPr>
        <p:spPr>
          <a:xfrm>
            <a:off x="8177253" y="5260004"/>
            <a:ext cx="4134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Beam structure : </a:t>
            </a:r>
          </a:p>
          <a:p>
            <a:r>
              <a:rPr lang="fr-FR" dirty="0"/>
              <a:t>Train duration : 50µs (</a:t>
            </a:r>
            <a:r>
              <a:rPr lang="fr-FR" i="1" dirty="0"/>
              <a:t>« </a:t>
            </a:r>
            <a:r>
              <a:rPr lang="fr-FR" i="1" dirty="0" err="1"/>
              <a:t>dt</a:t>
            </a:r>
            <a:r>
              <a:rPr lang="fr-FR" i="1" dirty="0"/>
              <a:t> »)</a:t>
            </a:r>
          </a:p>
          <a:p>
            <a:r>
              <a:rPr lang="fr-FR" dirty="0"/>
              <a:t>Bunch duration : 4ns ON, ~29ns OFF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B739444-A616-9A9D-28E5-92DCC6629CA5}"/>
              </a:ext>
            </a:extLst>
          </p:cNvPr>
          <p:cNvSpPr txBox="1"/>
          <p:nvPr/>
        </p:nvSpPr>
        <p:spPr>
          <a:xfrm>
            <a:off x="3778249" y="6461808"/>
            <a:ext cx="5057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Robin Molle – robin.molle@diamfab.com – Réseau Semi-conducteur 2026</a:t>
            </a:r>
          </a:p>
        </p:txBody>
      </p:sp>
    </p:spTree>
    <p:extLst>
      <p:ext uri="{BB962C8B-B14F-4D97-AF65-F5344CB8AC3E}">
        <p14:creationId xmlns:p14="http://schemas.microsoft.com/office/powerpoint/2010/main" val="1856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Thème Office">
  <a:themeElements>
    <a:clrScheme name="DiamFab couleur">
      <a:dk1>
        <a:srgbClr val="221E1E"/>
      </a:dk1>
      <a:lt1>
        <a:srgbClr val="FFFFFF"/>
      </a:lt1>
      <a:dk2>
        <a:srgbClr val="221E35"/>
      </a:dk2>
      <a:lt2>
        <a:srgbClr val="F2F2F2"/>
      </a:lt2>
      <a:accent1>
        <a:srgbClr val="012854"/>
      </a:accent1>
      <a:accent2>
        <a:srgbClr val="013063"/>
      </a:accent2>
      <a:accent3>
        <a:srgbClr val="586985"/>
      </a:accent3>
      <a:accent4>
        <a:srgbClr val="161616"/>
      </a:accent4>
      <a:accent5>
        <a:srgbClr val="161616"/>
      </a:accent5>
      <a:accent6>
        <a:srgbClr val="161616"/>
      </a:accent6>
      <a:hlink>
        <a:srgbClr val="C2EFFF"/>
      </a:hlink>
      <a:folHlink>
        <a:srgbClr val="012854"/>
      </a:folHlink>
    </a:clrScheme>
    <a:fontScheme name="DiamFab texte">
      <a:majorFont>
        <a:latin typeface="Bebas Neu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iamfab_ppt-type_template-24.pptx" id="{FBDD2373-9C3F-4AB9-A1F8-CE449FCCC5B9}" vid="{4D8F9832-539E-49A8-B1E8-2A70FB781C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4C5EA0BFD4E47B5F01CDC5149BF66" ma:contentTypeVersion="12" ma:contentTypeDescription="Crée un document." ma:contentTypeScope="" ma:versionID="0a009202eab50c5830a7b7d26f403dc3">
  <xsd:schema xmlns:xsd="http://www.w3.org/2001/XMLSchema" xmlns:xs="http://www.w3.org/2001/XMLSchema" xmlns:p="http://schemas.microsoft.com/office/2006/metadata/properties" xmlns:ns2="8a9da0b1-3a78-4eb9-b6a4-0078139bacf8" xmlns:ns3="2f43b016-a0d6-4240-a8f0-dd5c8910c09d" targetNamespace="http://schemas.microsoft.com/office/2006/metadata/properties" ma:root="true" ma:fieldsID="9cabf5f406283cb7c125e00e4e8f725f" ns2:_="" ns3:_="">
    <xsd:import namespace="8a9da0b1-3a78-4eb9-b6a4-0078139bacf8"/>
    <xsd:import namespace="2f43b016-a0d6-4240-a8f0-dd5c8910c09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da0b1-3a78-4eb9-b6a4-0078139bacf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c50ec001-8498-410d-89a3-66360baa63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3b016-a0d6-4240-a8f0-dd5c8910c09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a3265be-7a2d-4f8e-8c18-a992475e8e2c}" ma:internalName="TaxCatchAll" ma:showField="CatchAllData" ma:web="2f43b016-a0d6-4240-a8f0-dd5c8910c0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43b016-a0d6-4240-a8f0-dd5c8910c09d" xsi:nil="true"/>
    <lcf76f155ced4ddcb4097134ff3c332f xmlns="8a9da0b1-3a78-4eb9-b6a4-0078139bacf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233183-98A8-45AC-AECA-F9CD2D868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9da0b1-3a78-4eb9-b6a4-0078139bacf8"/>
    <ds:schemaRef ds:uri="2f43b016-a0d6-4240-a8f0-dd5c8910c0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74CA98-22CB-4CAD-A464-FC59CBB3AAC6}">
  <ds:schemaRefs>
    <ds:schemaRef ds:uri="http://www.w3.org/XML/1998/namespace"/>
    <ds:schemaRef ds:uri="http://schemas.microsoft.com/office/2006/metadata/properties"/>
    <ds:schemaRef ds:uri="2f43b016-a0d6-4240-a8f0-dd5c8910c09d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a9da0b1-3a78-4eb9-b6a4-0078139bacf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BC8761F-6EE2-4E4E-AC1A-C8E59AEEAC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Diamfab_ppt-type_template-24</Template>
  <TotalTime>947</TotalTime>
  <Words>1645</Words>
  <Application>Microsoft Office PowerPoint</Application>
  <PresentationFormat>Grand écran</PresentationFormat>
  <Paragraphs>325</Paragraphs>
  <Slides>27</Slides>
  <Notes>4</Notes>
  <HiddenSlides>1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Aptos</vt:lpstr>
      <vt:lpstr>Arial</vt:lpstr>
      <vt:lpstr>Arial MT Pro</vt:lpstr>
      <vt:lpstr>Arial MT Pro Bold</vt:lpstr>
      <vt:lpstr>Bebas Neue Bold</vt:lpstr>
      <vt:lpstr>Calibri</vt:lpstr>
      <vt:lpstr>Cambria Math</vt:lpstr>
      <vt:lpstr>Wingdings</vt:lpstr>
      <vt:lpstr>Thème Office</vt:lpstr>
      <vt:lpstr>Présentation PowerPoint</vt:lpstr>
      <vt:lpstr>The integration of the DIAMMONI detector into ARRONAX and its application</vt:lpstr>
      <vt:lpstr>Why radiation tolerance ? </vt:lpstr>
      <vt:lpstr>Hadrontherapy application</vt:lpstr>
      <vt:lpstr>Hadrontherapy application</vt:lpstr>
      <vt:lpstr>Hadrontherapy application</vt:lpstr>
      <vt:lpstr>FLASH THERAPY: an innovative radiotherapy</vt:lpstr>
      <vt:lpstr>DIAMMONI PROJECT CONTEXT</vt:lpstr>
      <vt:lpstr>DIAMMONI detector </vt:lpstr>
      <vt:lpstr>Présentation PowerPoint</vt:lpstr>
      <vt:lpstr>Solid State ionizing Chamber</vt:lpstr>
      <vt:lpstr>Experimental setup</vt:lpstr>
      <vt:lpstr>Main results in flux measurements</vt:lpstr>
      <vt:lpstr>Fluence measurements </vt:lpstr>
      <vt:lpstr>Fluence experiments </vt:lpstr>
      <vt:lpstr>Diamond response to Helium fluence</vt:lpstr>
      <vt:lpstr>Diamond response to Helium fluence</vt:lpstr>
      <vt:lpstr>Diamond response to Helium fluence</vt:lpstr>
      <vt:lpstr>Diamond response to proton fluence</vt:lpstr>
      <vt:lpstr>Diamond response to proton fluence</vt:lpstr>
      <vt:lpstr>Diamond response to proton fluence</vt:lpstr>
      <vt:lpstr>Model of CCE with fluence</vt:lpstr>
      <vt:lpstr>To be published</vt:lpstr>
      <vt:lpstr>DIAMMONI detector</vt:lpstr>
      <vt:lpstr>DIAMMONI detector</vt:lpstr>
      <vt:lpstr>Take Home message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Robin MOLLE</dc:creator>
  <cp:lastModifiedBy>Robin MOLLE</cp:lastModifiedBy>
  <cp:revision>2</cp:revision>
  <dcterms:created xsi:type="dcterms:W3CDTF">2026-05-27T11:48:12Z</dcterms:created>
  <dcterms:modified xsi:type="dcterms:W3CDTF">2026-06-11T15:13:34Z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30159100.0000000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0x0101001354C5EA0BFD4E47B5F01CDC5149BF66</vt:lpwstr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