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video/mp4" Extension="mp4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9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0.xml"/>
  <Override ContentType="application/vnd.openxmlformats-officedocument.presentationml.slide+xml" PartName="/ppt/slides/slide31.xml"/>
  <Override ContentType="application/vnd.openxmlformats-officedocument.presentationml.slide+xml" PartName="/ppt/slides/slide32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notesMasterIdLst>
    <p:notesMasterId r:id="rId39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</p:sldIdLst>
  <p:sldSz cx="18288000" cy="10287000"/>
  <p:notesSz cx="6858000" cy="9144000"/>
  <p:embeddedFontLst>
    <p:embeddedFont>
      <p:font typeface="Lato" charset="1" panose="020F0502020204030203"/>
      <p:regular r:id="rId38"/>
    </p:embeddedFont>
    <p:embeddedFont>
      <p:font typeface="Open Sans" charset="1" panose="020B0606030504020204"/>
      <p:regular r:id="rId42"/>
    </p:embeddedFont>
    <p:embeddedFont>
      <p:font typeface="Lato Bold" charset="1" panose="020F0502020204030203"/>
      <p:regular r:id="rId43"/>
    </p:embeddedFont>
    <p:embeddedFont>
      <p:font typeface="Helvetica World" charset="1" panose="020B0500040000020004"/>
      <p:regular r:id="rId51"/>
    </p:embeddedFont>
    <p:embeddedFont>
      <p:font typeface="Times New Roman" charset="1" panose="02020603050405020304"/>
      <p:regular r:id="rId52"/>
    </p:embeddedFont>
    <p:embeddedFont>
      <p:font typeface="Kingred Youth" charset="1" panose="00000000000000000000"/>
      <p:regular r:id="rId54"/>
    </p:embeddedFont>
    <p:embeddedFont>
      <p:font typeface="Helvetica World Bold" charset="1" panose="020B0800040000020004"/>
      <p:regular r:id="rId55"/>
    </p:embeddedFont>
    <p:embeddedFont>
      <p:font typeface="Proxima Nova Bold" charset="1" panose="02000506030000020004"/>
      <p:regular r:id="rId56"/>
    </p:embeddedFont>
    <p:embeddedFont>
      <p:font typeface="Arimo" charset="1" panose="020B0604020202020204"/>
      <p:regular r:id="rId5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slides/slide13.xml" Type="http://schemas.openxmlformats.org/officeDocument/2006/relationships/slide"/><Relationship Id="rId19" Target="slides/slide14.xml" Type="http://schemas.openxmlformats.org/officeDocument/2006/relationships/slide"/><Relationship Id="rId2" Target="presProps.xml" Type="http://schemas.openxmlformats.org/officeDocument/2006/relationships/presProps"/><Relationship Id="rId20" Target="slides/slide15.xml" Type="http://schemas.openxmlformats.org/officeDocument/2006/relationships/slide"/><Relationship Id="rId21" Target="slides/slide16.xml" Type="http://schemas.openxmlformats.org/officeDocument/2006/relationships/slide"/><Relationship Id="rId22" Target="slides/slide17.xml" Type="http://schemas.openxmlformats.org/officeDocument/2006/relationships/slide"/><Relationship Id="rId23" Target="slides/slide18.xml" Type="http://schemas.openxmlformats.org/officeDocument/2006/relationships/slide"/><Relationship Id="rId24" Target="slides/slide19.xml" Type="http://schemas.openxmlformats.org/officeDocument/2006/relationships/slide"/><Relationship Id="rId25" Target="slides/slide20.xml" Type="http://schemas.openxmlformats.org/officeDocument/2006/relationships/slide"/><Relationship Id="rId26" Target="slides/slide21.xml" Type="http://schemas.openxmlformats.org/officeDocument/2006/relationships/slide"/><Relationship Id="rId27" Target="slides/slide22.xml" Type="http://schemas.openxmlformats.org/officeDocument/2006/relationships/slide"/><Relationship Id="rId28" Target="slides/slide23.xml" Type="http://schemas.openxmlformats.org/officeDocument/2006/relationships/slide"/><Relationship Id="rId29" Target="slides/slide24.xml" Type="http://schemas.openxmlformats.org/officeDocument/2006/relationships/slide"/><Relationship Id="rId3" Target="viewProps.xml" Type="http://schemas.openxmlformats.org/officeDocument/2006/relationships/viewProps"/><Relationship Id="rId30" Target="slides/slide25.xml" Type="http://schemas.openxmlformats.org/officeDocument/2006/relationships/slide"/><Relationship Id="rId31" Target="slides/slide26.xml" Type="http://schemas.openxmlformats.org/officeDocument/2006/relationships/slide"/><Relationship Id="rId32" Target="slides/slide27.xml" Type="http://schemas.openxmlformats.org/officeDocument/2006/relationships/slide"/><Relationship Id="rId33" Target="slides/slide28.xml" Type="http://schemas.openxmlformats.org/officeDocument/2006/relationships/slide"/><Relationship Id="rId34" Target="slides/slide29.xml" Type="http://schemas.openxmlformats.org/officeDocument/2006/relationships/slide"/><Relationship Id="rId35" Target="slides/slide30.xml" Type="http://schemas.openxmlformats.org/officeDocument/2006/relationships/slide"/><Relationship Id="rId36" Target="slides/slide31.xml" Type="http://schemas.openxmlformats.org/officeDocument/2006/relationships/slide"/><Relationship Id="rId37" Target="slides/slide32.xml" Type="http://schemas.openxmlformats.org/officeDocument/2006/relationships/slide"/><Relationship Id="rId38" Target="fonts/font38.fntdata" Type="http://schemas.openxmlformats.org/officeDocument/2006/relationships/font"/><Relationship Id="rId39" Target="notesMasters/notesMaster1.xml" Type="http://schemas.openxmlformats.org/officeDocument/2006/relationships/notesMaster"/><Relationship Id="rId4" Target="theme/theme1.xml" Type="http://schemas.openxmlformats.org/officeDocument/2006/relationships/theme"/><Relationship Id="rId40" Target="theme/theme2.xml" Type="http://schemas.openxmlformats.org/officeDocument/2006/relationships/theme"/><Relationship Id="rId41" Target="notesSlides/notesSlide1.xml" Type="http://schemas.openxmlformats.org/officeDocument/2006/relationships/notesSlide"/><Relationship Id="rId42" Target="fonts/font42.fntdata" Type="http://schemas.openxmlformats.org/officeDocument/2006/relationships/font"/><Relationship Id="rId43" Target="fonts/font43.fntdata" Type="http://schemas.openxmlformats.org/officeDocument/2006/relationships/font"/><Relationship Id="rId44" Target="notesSlides/notesSlide2.xml" Type="http://schemas.openxmlformats.org/officeDocument/2006/relationships/notesSlide"/><Relationship Id="rId45" Target="notesSlides/notesSlide3.xml" Type="http://schemas.openxmlformats.org/officeDocument/2006/relationships/notesSlide"/><Relationship Id="rId46" Target="notesSlides/notesSlide4.xml" Type="http://schemas.openxmlformats.org/officeDocument/2006/relationships/notesSlide"/><Relationship Id="rId47" Target="notesSlides/notesSlide5.xml" Type="http://schemas.openxmlformats.org/officeDocument/2006/relationships/notesSlide"/><Relationship Id="rId48" Target="notesSlides/notesSlide6.xml" Type="http://schemas.openxmlformats.org/officeDocument/2006/relationships/notesSlide"/><Relationship Id="rId49" Target="notesSlides/notesSlide7.xml" Type="http://schemas.openxmlformats.org/officeDocument/2006/relationships/notesSlide"/><Relationship Id="rId5" Target="tableStyles.xml" Type="http://schemas.openxmlformats.org/officeDocument/2006/relationships/tableStyles"/><Relationship Id="rId50" Target="notesSlides/notesSlide8.xml" Type="http://schemas.openxmlformats.org/officeDocument/2006/relationships/notesSlide"/><Relationship Id="rId51" Target="fonts/font51.fntdata" Type="http://schemas.openxmlformats.org/officeDocument/2006/relationships/font"/><Relationship Id="rId52" Target="fonts/font52.fntdata" Type="http://schemas.openxmlformats.org/officeDocument/2006/relationships/font"/><Relationship Id="rId53" Target="notesSlides/notesSlide9.xml" Type="http://schemas.openxmlformats.org/officeDocument/2006/relationships/notesSlide"/><Relationship Id="rId54" Target="fonts/font54.fntdata" Type="http://schemas.openxmlformats.org/officeDocument/2006/relationships/font"/><Relationship Id="rId55" Target="fonts/font55.fntdata" Type="http://schemas.openxmlformats.org/officeDocument/2006/relationships/font"/><Relationship Id="rId56" Target="fonts/font56.fntdata" Type="http://schemas.openxmlformats.org/officeDocument/2006/relationships/font"/><Relationship Id="rId57" Target="fonts/font57.fntdata" Type="http://schemas.openxmlformats.org/officeDocument/2006/relationships/font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notesMasters/_rels/notesMaster1.xml.rels><?xml version="1.0" encoding="UTF-8" standalone="yes"?><Relationships xmlns="http://schemas.openxmlformats.org/package/2006/relationships"><Relationship Id="rId1" Target="../theme/theme2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1.7.2013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3.xml" Type="http://schemas.openxmlformats.org/officeDocument/2006/relationships/slide"/></Relationships>
</file>

<file path=ppt/notesSlides/_rels/notesSlide2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5.xml" Type="http://schemas.openxmlformats.org/officeDocument/2006/relationships/slide"/></Relationships>
</file>

<file path=ppt/notesSlides/_rels/notesSlide3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6.xml" Type="http://schemas.openxmlformats.org/officeDocument/2006/relationships/slide"/></Relationships>
</file>

<file path=ppt/notesSlides/_rels/notesSlide4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7.xml" Type="http://schemas.openxmlformats.org/officeDocument/2006/relationships/slide"/></Relationships>
</file>

<file path=ppt/notesSlides/_rels/notesSlide5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8.xml" Type="http://schemas.openxmlformats.org/officeDocument/2006/relationships/slide"/></Relationships>
</file>

<file path=ppt/notesSlides/_rels/notesSlide6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9.xml" Type="http://schemas.openxmlformats.org/officeDocument/2006/relationships/slide"/></Relationships>
</file>

<file path=ppt/notesSlides/_rels/notesSlide7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1.xml" Type="http://schemas.openxmlformats.org/officeDocument/2006/relationships/slide"/></Relationships>
</file>

<file path=ppt/notesSlides/_rels/notesSlide8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2.xml" Type="http://schemas.openxmlformats.org/officeDocument/2006/relationships/slide"/></Relationships>
</file>

<file path=ppt/notesSlides/_rels/notesSlide9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5.xml" Type="http://schemas.openxmlformats.org/officeDocument/2006/relationships/slide"/></Relationships>
</file>

<file path=ppt/notesSlides/notesSlide1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Predicted by Einstein in 1916</a:t>
            </a:r>
          </a:p>
          <a:p>
            <a:r>
              <a:rPr lang="en-US"/>
              <a:t>First indirect observation in 1974 by Taylor &amp; Hulse using pulsar</a:t>
            </a:r>
          </a:p>
          <a:p>
            <a:r>
              <a:rPr lang="en-US"/>
              <a:t>First direct observation in 2015 using interferometers</a:t>
            </a:r>
          </a:p>
          <a:p>
            <a:r>
              <a:rPr lang="en-US"/>
              <a:t>Ripples of spacetime produced by accelerating massive objects</a:t>
            </a:r>
          </a:p>
          <a:p>
            <a:r>
              <a:rPr lang="en-US"/>
              <a:t>Typical sources:</a:t>
            </a:r>
          </a:p>
          <a:p>
            <a:r>
              <a:rPr lang="en-US"/>
              <a:t>- Binary black holes (BBH), Binary neutron stars (BNS), Supernovae, ...</a:t>
            </a:r>
          </a:p>
          <a:p>
            <a:r>
              <a:rPr lang="en-US"/>
              <a:t>Propagate at the speed of light </a:t>
            </a:r>
          </a:p>
          <a:p>
            <a:r>
              <a:rPr lang="en-US"/>
              <a:t>Amplitude decreases linearly with distance</a:t>
            </a:r>
          </a:p>
          <a:p>
            <a:r>
              <a:rPr lang="en-US"/>
              <a:t>Extremely weak signal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max 1min30s</a:t>
            </a:r>
          </a:p>
          <a:p>
            <a:r>
              <a:rPr lang="en-US"/>
              <a:t/>
            </a:r>
          </a:p>
          <a:p>
            <a:r>
              <a:rPr lang="en-US"/>
              <a:t>Pas très clair on/offline</a:t>
            </a:r>
          </a:p>
          <a:p>
            <a:r>
              <a:rPr lang="en-US"/>
              <a:t/>
            </a:r>
          </a:p>
          <a:p>
            <a:r>
              <a:rPr lang="en-US"/>
              <a:t>GEO600 stop at the en of this year :(</a:t>
            </a:r>
          </a:p>
          <a:p>
            <a:r>
              <a:rPr lang="en-US"/>
              <a:t/>
            </a:r>
          </a:p>
          <a:p>
            <a:r>
              <a:rPr lang="en-US"/>
              <a:t>Analysis of gravitational wave signals to assess the validity of the theory in the strong-field regime.</a:t>
            </a:r>
          </a:p>
          <a:p>
            <a:r>
              <a:rPr lang="en-US"/>
              <a:t/>
            </a:r>
          </a:p>
          <a:p>
            <a:r>
              <a:rPr lang="en-US"/>
              <a:t>Provides insights into the large-scale distribution of matter in the Universe</a:t>
            </a:r>
          </a:p>
          <a:p>
            <a:r>
              <a:rPr lang="en-US"/>
              <a:t/>
            </a:r>
          </a:p>
          <a:p>
            <a:r>
              <a:rPr lang="en-US"/>
              <a:t/>
            </a:r>
          </a:p>
          <a:p>
            <a:r>
              <a:rPr lang="en-US"/>
              <a:t>Cosmological studies</a:t>
            </a:r>
          </a:p>
          <a:p>
            <a:r>
              <a:rPr lang="en-US"/>
              <a:t>Testing General Relativity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-18 m → ~1000 fois plus petit qu’un proton</a:t>
            </a:r>
          </a:p>
          <a:p>
            <a:r>
              <a:rPr lang="en-US"/>
              <a:t>−21 m → ~1 million de fois plus petit qu’un proton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SNR </a:t>
            </a:r>
          </a:p>
          <a:p>
            <a:r>
              <a:rPr lang="en-US"/>
              <a:t>frequency range</a:t>
            </a:r>
          </a:p>
          <a:p>
            <a:r>
              <a:rPr lang="en-US"/>
              <a:t>sensitivity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SNR </a:t>
            </a:r>
          </a:p>
          <a:p>
            <a:r>
              <a:rPr lang="en-US"/>
              <a:t>frequency range</a:t>
            </a:r>
          </a:p>
          <a:p>
            <a:r>
              <a:rPr lang="en-US"/>
              <a:t>sensitivity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I work on the offline part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https://arxiv.org/pdf/1712.00482</a:t>
            </a:r>
          </a:p>
          <a:p>
            <a:r>
              <a:rPr lang="en-US"/>
              <a:t/>
            </a:r>
          </a:p>
          <a:p>
            <a:r>
              <a:rPr lang="en-US"/>
              <a:t>Because of the very low number of signal, We add simulated signals (injections) into real data to test the pipeline’s ability to recover events under realistic noise conditions.</a:t>
            </a:r>
          </a:p>
          <a:p>
            <a:r>
              <a:rPr lang="en-US"/>
              <a:t/>
            </a:r>
          </a:p>
          <a:p>
            <a:r>
              <a:rPr lang="en-US"/>
              <a:t>The volume-time VT quantifies the sensitivity of a detector over a given observation period</a:t>
            </a:r>
          </a:p>
          <a:p>
            <a:r>
              <a:rPr lang="en-US"/>
              <a:t> → How much volume of the Universe is effectively probed.</a:t>
            </a:r>
          </a:p>
          <a:p>
            <a:r>
              <a:rPr lang="en-US"/>
              <a:t>Practical Estimation</a:t>
            </a:r>
          </a:p>
          <a:p>
            <a:r>
              <a:rPr lang="en-US"/>
              <a:t>Inject simulated signals into real data</a:t>
            </a:r>
          </a:p>
          <a:p>
            <a:r>
              <a:rPr lang="en-US"/>
              <a:t>Compute the recovery fraction:</a:t>
            </a:r>
          </a:p>
          <a:p>
            <a:r>
              <a:rPr lang="en-US"/>
              <a:t>Real datas contain very low number of signals</a:t>
            </a:r>
          </a:p>
          <a:p>
            <a:r>
              <a:rPr lang="en-US"/>
              <a:t>To tests pipeline, we add simulated signals (injections) </a:t>
            </a:r>
          </a:p>
          <a:p>
            <a:r>
              <a:rPr lang="en-US"/>
              <a:t>Most of them are pruned due to their too low amplitude.</a:t>
            </a:r>
          </a:p>
          <a:p>
            <a:r>
              <a:rPr lang="en-US"/>
              <a:t>The rest is injected into real data to test the pipeline’s ability to recover events under realistic noise conditions.</a:t>
            </a:r>
          </a:p>
          <a:p>
            <a:r>
              <a:rPr lang="en-US"/>
              <a:t>If a pipeline detect an injections and respect some critera → The injections is considered recovered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Mais O3 on était aussi sensible</a:t>
            </a:r>
          </a:p>
          <a:p>
            <a:r>
              <a:rPr lang="en-US"/>
              <a:t/>
            </a:r>
          </a:p>
          <a:p>
            <a:r>
              <a:rPr lang="en-US"/>
              <a:t>List of hypothesis :</a:t>
            </a:r>
          </a:p>
          <a:p>
            <a:r>
              <a:rPr lang="en-US"/>
              <a:t>Change in approximant</a:t>
            </a:r>
          </a:p>
          <a:p>
            <a:r>
              <a:rPr lang="en-US"/>
              <a:t>Change in low frequency for filtering and RT bank</a:t>
            </a:r>
          </a:p>
          <a:p>
            <a:r>
              <a:rPr lang="en-US"/>
              <a:t>Number of passes for injections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The fitting factor can be vectorized and computed by batches using FFT’s libraries like pyFFTW</a:t>
            </a:r>
          </a:p>
          <a:p>
            <a:r>
              <a:rPr lang="en-US"/>
              <a:t/>
            </a:r>
          </a:p>
          <a:p>
            <a:r>
              <a:rPr lang="en-US"/>
              <a:t>There is a strong correlation between the chirp mass of the template and the injections  and their fitting factor. So we only need to compute some of them</a:t>
            </a:r>
          </a:p>
          <a:p>
            <a:r>
              <a:rPr lang="en-US"/>
              <a:t/>
            </a:r>
          </a:p>
          <a:p>
            <a:r>
              <a:rPr lang="en-US"/>
              <a:t>When comparing our algorithm with Banksim (the reference algorithm) on 9000 injections on a ~850000 templates bank :</a:t>
            </a:r>
          </a:p>
          <a:p>
            <a:r>
              <a:rPr lang="en-US"/>
              <a:t> Banksim ~30 Hours, our algorithm ~1.5 Hours</a:t>
            </a:r>
          </a:p>
          <a:p>
            <a:r>
              <a:rPr lang="en-US"/>
              <a:t>And consistent results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6.png" Type="http://schemas.openxmlformats.org/officeDocument/2006/relationships/image"/><Relationship Id="rId8" Target="../media/image7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22.png" Type="http://schemas.openxmlformats.org/officeDocument/2006/relationships/image"/><Relationship Id="rId5" Target="../media/image23.png" Type="http://schemas.openxmlformats.org/officeDocument/2006/relationships/image"/><Relationship Id="rId6" Target="../media/image24.png" Type="http://schemas.openxmlformats.org/officeDocument/2006/relationships/image"/><Relationship Id="rId7" Target="../media/image25.png" Type="http://schemas.openxmlformats.org/officeDocument/2006/relationships/image"/><Relationship Id="rId8" Target="../media/image26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7.xml" Type="http://schemas.openxmlformats.org/officeDocument/2006/relationships/notesSlide"/><Relationship Id="rId3" Target="../media/image1.png" Type="http://schemas.openxmlformats.org/officeDocument/2006/relationships/image"/><Relationship Id="rId4" Target="../media/image2.svg" Type="http://schemas.openxmlformats.org/officeDocument/2006/relationships/image"/><Relationship Id="rId5" Target="../media/image27.pn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8.xml" Type="http://schemas.openxmlformats.org/officeDocument/2006/relationships/notesSlide"/><Relationship Id="rId3" Target="../media/image1.png" Type="http://schemas.openxmlformats.org/officeDocument/2006/relationships/image"/><Relationship Id="rId4" Target="../media/image2.svg" Type="http://schemas.openxmlformats.org/officeDocument/2006/relationships/image"/><Relationship Id="rId5" Target="../media/image28.png" Type="http://schemas.openxmlformats.org/officeDocument/2006/relationships/image"/><Relationship Id="rId6" Target="https://arxiv.org/pdf/2604.14095" TargetMode="External" Type="http://schemas.openxmlformats.org/officeDocument/2006/relationships/hyperlink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29.png" Type="http://schemas.openxmlformats.org/officeDocument/2006/relationships/image"/><Relationship Id="rId5" Target="../media/image30.pn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1.pn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9.xml" Type="http://schemas.openxmlformats.org/officeDocument/2006/relationships/notesSlide"/><Relationship Id="rId3" Target="../media/image1.png" Type="http://schemas.openxmlformats.org/officeDocument/2006/relationships/image"/><Relationship Id="rId4" Target="../media/image2.svg" Type="http://schemas.openxmlformats.org/officeDocument/2006/relationships/image"/><Relationship Id="rId5" Target="../media/image32.png" Type="http://schemas.openxmlformats.org/officeDocument/2006/relationships/image"/><Relationship Id="rId6" Target="../media/image33.svg" Type="http://schemas.openxmlformats.org/officeDocument/2006/relationships/image"/><Relationship Id="rId7" Target="../media/image34.png" Type="http://schemas.openxmlformats.org/officeDocument/2006/relationships/image"/><Relationship Id="rId8" Target="../media/image35.sv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6.pn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7.pn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/Relationships>
</file>

<file path=ppt/slides/_rels/slide1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6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/Relationships>
</file>

<file path=ppt/slides/_rels/slide2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7.png" Type="http://schemas.openxmlformats.org/officeDocument/2006/relationships/image"/></Relationships>
</file>

<file path=ppt/slides/_rels/slide2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8.png" Type="http://schemas.openxmlformats.org/officeDocument/2006/relationships/image"/><Relationship Id="rId3" Target="../media/image1.png" Type="http://schemas.openxmlformats.org/officeDocument/2006/relationships/image"/><Relationship Id="rId4" Target="../media/image2.svg" Type="http://schemas.openxmlformats.org/officeDocument/2006/relationships/image"/><Relationship Id="rId5" Target="../media/image39.png" Type="http://schemas.openxmlformats.org/officeDocument/2006/relationships/image"/><Relationship Id="rId6" Target="https://arxiv.org/pdf/2512.04516" TargetMode="External" Type="http://schemas.openxmlformats.org/officeDocument/2006/relationships/hyperlink"/><Relationship Id="rId7" Target="https://arxiv.org/pdf/2409.06266" TargetMode="External" Type="http://schemas.openxmlformats.org/officeDocument/2006/relationships/hyperlink"/></Relationships>
</file>

<file path=ppt/slides/_rels/slide2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/Relationships>
</file>

<file path=ppt/slides/_rels/slide2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/Relationships>
</file>

<file path=ppt/slides/_rels/slide2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/Relationships>
</file>

<file path=ppt/slides/_rels/slide2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https://docs.google.com/presentation/d/1afMPoW6-sOubDSHChQQif4SF2q4TfJfFZsGBSNfAAfE/edit?pli=1&amp;slide=id.g33b149c7378_1_142#slide=id.g33b149c7378_1_142" TargetMode="External" Type="http://schemas.openxmlformats.org/officeDocument/2006/relationships/hyperlink"/><Relationship Id="rId3" Target="https://docs.google.com/presentation/d/1afMPoW6-sOubDSHChQQif4SF2q4TfJfFZsGBSNfAAfE/edit?pli=1&amp;slide=id.g33b149c7378_1_123#slide=id.g33b149c7378_1_123" TargetMode="External" Type="http://schemas.openxmlformats.org/officeDocument/2006/relationships/hyperlink"/><Relationship Id="rId4" Target="../media/image1.png" Type="http://schemas.openxmlformats.org/officeDocument/2006/relationships/image"/><Relationship Id="rId5" Target="../media/image2.svg" Type="http://schemas.openxmlformats.org/officeDocument/2006/relationships/image"/></Relationships>
</file>

<file path=ppt/slides/_rels/slide2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40.png" Type="http://schemas.openxmlformats.org/officeDocument/2006/relationships/image"/><Relationship Id="rId5" Target="../media/image41.png" Type="http://schemas.openxmlformats.org/officeDocument/2006/relationships/image"/></Relationships>
</file>

<file path=ppt/slides/_rels/slide2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42.png" Type="http://schemas.openxmlformats.org/officeDocument/2006/relationships/image"/></Relationships>
</file>

<file path=ppt/slides/_rels/slide2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43.png" Type="http://schemas.openxmlformats.org/officeDocument/2006/relationships/image"/></Relationships>
</file>

<file path=ppt/slides/_rels/slide2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4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.xml" Type="http://schemas.openxmlformats.org/officeDocument/2006/relationships/notesSlide"/><Relationship Id="rId3" Target="../media/image1.png" Type="http://schemas.openxmlformats.org/officeDocument/2006/relationships/image"/><Relationship Id="rId4" Target="../media/image2.svg" Type="http://schemas.openxmlformats.org/officeDocument/2006/relationships/image"/><Relationship Id="rId5" Target="../media/image8.jpeg" Type="http://schemas.openxmlformats.org/officeDocument/2006/relationships/image"/><Relationship Id="rId6" Target="../media/VAHGV_ZWPq8.mp4" Type="http://schemas.openxmlformats.org/officeDocument/2006/relationships/video"/><Relationship Id="rId7" Target="../media/VAHGV_ZWPq8.mp4" Type="http://schemas.microsoft.com/office/2007/relationships/media"/><Relationship Id="rId8" Target="../media/image9.png" Type="http://schemas.openxmlformats.org/officeDocument/2006/relationships/image"/></Relationships>
</file>

<file path=ppt/slides/_rels/slide3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5.png" Type="http://schemas.openxmlformats.org/officeDocument/2006/relationships/image"/></Relationships>
</file>

<file path=ppt/slides/_rels/slide3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3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https://canva.link/7i4mdgauqj1g5sb" TargetMode="External" Type="http://schemas.openxmlformats.org/officeDocument/2006/relationships/hyperlink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10.png" Type="http://schemas.openxmlformats.org/officeDocument/2006/relationships/image"/><Relationship Id="rId5" Target="../media/image11.png" Type="http://schemas.openxmlformats.org/officeDocument/2006/relationships/image"/><Relationship Id="rId6" Target="../media/image12.sv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2.xml" Type="http://schemas.openxmlformats.org/officeDocument/2006/relationships/notesSlide"/><Relationship Id="rId3" Target="../media/image1.png" Type="http://schemas.openxmlformats.org/officeDocument/2006/relationships/image"/><Relationship Id="rId4" Target="../media/image2.svg" Type="http://schemas.openxmlformats.org/officeDocument/2006/relationships/image"/><Relationship Id="rId5" Target="../media/image13.png" Type="http://schemas.openxmlformats.org/officeDocument/2006/relationships/image"/><Relationship Id="rId6" Target="../media/image14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3.xml" Type="http://schemas.openxmlformats.org/officeDocument/2006/relationships/notesSlide"/><Relationship Id="rId3" Target="../media/image1.png" Type="http://schemas.openxmlformats.org/officeDocument/2006/relationships/image"/><Relationship Id="rId4" Target="../media/image2.svg" Type="http://schemas.openxmlformats.org/officeDocument/2006/relationships/image"/><Relationship Id="rId5" Target="../media/image15.png" Type="http://schemas.openxmlformats.org/officeDocument/2006/relationships/image"/><Relationship Id="rId6" Target="../media/image16.png" Type="http://schemas.openxmlformats.org/officeDocument/2006/relationships/image"/><Relationship Id="rId7" Target="../media/image17.jpeg" Type="http://schemas.openxmlformats.org/officeDocument/2006/relationships/image"/><Relationship Id="rId8" Target="../media/VAHG6eC-_HY.mp4" Type="http://schemas.openxmlformats.org/officeDocument/2006/relationships/video"/><Relationship Id="rId9" Target="../media/VAHG6eC-_HY.mp4" Type="http://schemas.microsoft.com/office/2007/relationships/media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4.xml" Type="http://schemas.openxmlformats.org/officeDocument/2006/relationships/notesSlide"/><Relationship Id="rId3" Target="../media/image18.png" Type="http://schemas.openxmlformats.org/officeDocument/2006/relationships/image"/><Relationship Id="rId4" Target="../media/image1.png" Type="http://schemas.openxmlformats.org/officeDocument/2006/relationships/image"/><Relationship Id="rId5" Target="../media/image2.sv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5.xml" Type="http://schemas.openxmlformats.org/officeDocument/2006/relationships/notesSlide"/><Relationship Id="rId3" Target="../media/image19.jpeg" Type="http://schemas.openxmlformats.org/officeDocument/2006/relationships/image"/><Relationship Id="rId4" Target="../media/VAHHZDuCHRQ.mp4" Type="http://schemas.openxmlformats.org/officeDocument/2006/relationships/video"/><Relationship Id="rId5" Target="../media/VAHHZDuCHRQ.mp4" Type="http://schemas.microsoft.com/office/2007/relationships/media"/><Relationship Id="rId6" Target="../media/image1.png" Type="http://schemas.openxmlformats.org/officeDocument/2006/relationships/image"/><Relationship Id="rId7" Target="../media/image2.svg" Type="http://schemas.openxmlformats.org/officeDocument/2006/relationships/image"/><Relationship Id="rId8" Target="../media/image20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6.xml" Type="http://schemas.openxmlformats.org/officeDocument/2006/relationships/notesSlide"/><Relationship Id="rId3" Target="../media/image1.png" Type="http://schemas.openxmlformats.org/officeDocument/2006/relationships/image"/><Relationship Id="rId4" Target="../media/image2.svg" Type="http://schemas.openxmlformats.org/officeDocument/2006/relationships/image"/><Relationship Id="rId5" Target="../media/image21.jpeg" Type="http://schemas.openxmlformats.org/officeDocument/2006/relationships/image"/><Relationship Id="rId6" Target="../media/VAHHZSfONg0.mp4" Type="http://schemas.openxmlformats.org/officeDocument/2006/relationships/video"/><Relationship Id="rId7" Target="../media/VAHHZSfONg0.mp4" Type="http://schemas.microsoft.com/office/2007/relationships/media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3105293" y="-3153374"/>
            <a:ext cx="23689358" cy="5713223"/>
          </a:xfrm>
          <a:custGeom>
            <a:avLst/>
            <a:gdLst/>
            <a:ahLst/>
            <a:cxnLst/>
            <a:rect r="r" b="b" t="t" l="l"/>
            <a:pathLst>
              <a:path h="5713223" w="23689358">
                <a:moveTo>
                  <a:pt x="0" y="0"/>
                </a:moveTo>
                <a:lnTo>
                  <a:pt x="23689359" y="0"/>
                </a:lnTo>
                <a:lnTo>
                  <a:pt x="23689359" y="5713223"/>
                </a:lnTo>
                <a:lnTo>
                  <a:pt x="0" y="571322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8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3732409" y="-26161"/>
            <a:ext cx="1239112" cy="1262790"/>
          </a:xfrm>
          <a:custGeom>
            <a:avLst/>
            <a:gdLst/>
            <a:ahLst/>
            <a:cxnLst/>
            <a:rect r="r" b="b" t="t" l="l"/>
            <a:pathLst>
              <a:path h="1262790" w="1239112">
                <a:moveTo>
                  <a:pt x="0" y="0"/>
                </a:moveTo>
                <a:lnTo>
                  <a:pt x="1239112" y="0"/>
                </a:lnTo>
                <a:lnTo>
                  <a:pt x="1239112" y="1262789"/>
                </a:lnTo>
                <a:lnTo>
                  <a:pt x="0" y="126278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-83954" y="-55678"/>
            <a:ext cx="2556585" cy="1566208"/>
          </a:xfrm>
          <a:custGeom>
            <a:avLst/>
            <a:gdLst/>
            <a:ahLst/>
            <a:cxnLst/>
            <a:rect r="r" b="b" t="t" l="l"/>
            <a:pathLst>
              <a:path h="1566208" w="2556585">
                <a:moveTo>
                  <a:pt x="0" y="0"/>
                </a:moveTo>
                <a:lnTo>
                  <a:pt x="2556584" y="0"/>
                </a:lnTo>
                <a:lnTo>
                  <a:pt x="2556584" y="1566207"/>
                </a:lnTo>
                <a:lnTo>
                  <a:pt x="0" y="156620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-2102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6406385" y="-96923"/>
            <a:ext cx="1139979" cy="1267030"/>
          </a:xfrm>
          <a:custGeom>
            <a:avLst/>
            <a:gdLst/>
            <a:ahLst/>
            <a:cxnLst/>
            <a:rect r="r" b="b" t="t" l="l"/>
            <a:pathLst>
              <a:path h="1267030" w="1139979">
                <a:moveTo>
                  <a:pt x="0" y="0"/>
                </a:moveTo>
                <a:lnTo>
                  <a:pt x="1139978" y="0"/>
                </a:lnTo>
                <a:lnTo>
                  <a:pt x="1139978" y="1267030"/>
                </a:lnTo>
                <a:lnTo>
                  <a:pt x="0" y="126703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31999"/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3052660" y="25703"/>
            <a:ext cx="5235340" cy="937889"/>
          </a:xfrm>
          <a:custGeom>
            <a:avLst/>
            <a:gdLst/>
            <a:ahLst/>
            <a:cxnLst/>
            <a:rect r="r" b="b" t="t" l="l"/>
            <a:pathLst>
              <a:path h="937889" w="5235340">
                <a:moveTo>
                  <a:pt x="0" y="0"/>
                </a:moveTo>
                <a:lnTo>
                  <a:pt x="5235340" y="0"/>
                </a:lnTo>
                <a:lnTo>
                  <a:pt x="5235340" y="937889"/>
                </a:lnTo>
                <a:lnTo>
                  <a:pt x="0" y="937889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-1872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8860510" y="0"/>
            <a:ext cx="2753876" cy="1028700"/>
          </a:xfrm>
          <a:custGeom>
            <a:avLst/>
            <a:gdLst/>
            <a:ahLst/>
            <a:cxnLst/>
            <a:rect r="r" b="b" t="t" l="l"/>
            <a:pathLst>
              <a:path h="1028700" w="2753876">
                <a:moveTo>
                  <a:pt x="0" y="0"/>
                </a:moveTo>
                <a:lnTo>
                  <a:pt x="2753875" y="0"/>
                </a:lnTo>
                <a:lnTo>
                  <a:pt x="2753875" y="1028700"/>
                </a:ln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-8145" t="-40228" r="-8145" b="-42926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7138541" y="1957735"/>
            <a:ext cx="4010918" cy="137793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200"/>
              </a:lnSpc>
              <a:spcBef>
                <a:spcPct val="0"/>
              </a:spcBef>
            </a:pPr>
            <a:r>
              <a:rPr lang="en-US" sz="80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PhD Day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0" y="3844300"/>
            <a:ext cx="18288000" cy="19176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700"/>
              </a:lnSpc>
              <a:spcBef>
                <a:spcPct val="0"/>
              </a:spcBef>
            </a:pPr>
            <a:r>
              <a:rPr lang="en-US" sz="5500">
                <a:solidFill>
                  <a:srgbClr val="737373"/>
                </a:solidFill>
                <a:latin typeface="Lato"/>
                <a:ea typeface="Lato"/>
                <a:cs typeface="Lato"/>
                <a:sym typeface="Lato"/>
              </a:rPr>
              <a:t>Enhancing MBTA Efficiency and Template Banks Generation for Sub-Solar-Mass Black Hole Searches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7425705" y="7207666"/>
            <a:ext cx="3436590" cy="12985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499"/>
              </a:lnSpc>
            </a:pPr>
            <a:r>
              <a:rPr lang="en-US" sz="2499">
                <a:solidFill>
                  <a:srgbClr val="737373"/>
                </a:solidFill>
                <a:latin typeface="Lato"/>
                <a:ea typeface="Lato"/>
                <a:cs typeface="Lato"/>
                <a:sym typeface="Lato"/>
              </a:rPr>
              <a:t>Gaspard Joubert</a:t>
            </a:r>
          </a:p>
          <a:p>
            <a:pPr algn="ctr">
              <a:lnSpc>
                <a:spcPts val="3499"/>
              </a:lnSpc>
            </a:pPr>
            <a:r>
              <a:rPr lang="en-US" sz="2499">
                <a:solidFill>
                  <a:srgbClr val="737373"/>
                </a:solidFill>
                <a:latin typeface="Lato"/>
                <a:ea typeface="Lato"/>
                <a:cs typeface="Lato"/>
                <a:sym typeface="Lato"/>
              </a:rPr>
              <a:t>Under the supervision of</a:t>
            </a:r>
          </a:p>
          <a:p>
            <a:pPr algn="ctr">
              <a:lnSpc>
                <a:spcPts val="3499"/>
              </a:lnSpc>
              <a:spcBef>
                <a:spcPct val="0"/>
              </a:spcBef>
            </a:pPr>
            <a:r>
              <a:rPr lang="en-US" sz="2499">
                <a:solidFill>
                  <a:srgbClr val="737373"/>
                </a:solidFill>
                <a:latin typeface="Lato"/>
                <a:ea typeface="Lato"/>
                <a:cs typeface="Lato"/>
                <a:sym typeface="Lato"/>
              </a:rPr>
              <a:t>Sébastien Viret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806276" y="9210675"/>
            <a:ext cx="1708845" cy="422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499"/>
              </a:lnSpc>
              <a:spcBef>
                <a:spcPct val="0"/>
              </a:spcBef>
            </a:pPr>
            <a:r>
              <a:rPr lang="en-US" sz="2499">
                <a:solidFill>
                  <a:srgbClr val="737373"/>
                </a:solidFill>
                <a:latin typeface="Lato"/>
                <a:ea typeface="Lato"/>
                <a:cs typeface="Lato"/>
                <a:sym typeface="Lato"/>
              </a:rPr>
              <a:t>2026-04-23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7259300" y="9210675"/>
            <a:ext cx="152400" cy="200025"/>
          </a:xfrm>
          <a:prstGeom prst="rect">
            <a:avLst/>
          </a:prstGeom>
        </p:spPr>
        <p:txBody>
          <a:bodyPr anchor="t" rtlCol="false" tIns="0" lIns="0" bIns="0" rIns="0" wrap="none">
            <a:spAutoFit/>
          </a:bodyPr>
          <a:lstStyle/>
          <a:p>
            <a:pPr algn="ctr">
              <a:lnSpc>
                <a:spcPts val="3499"/>
              </a:lnSpc>
              <a:spcBef>
                <a:spcPct val="0"/>
              </a:spcBef>
            </a:pPr>
            <a:r>
              <a:rPr lang="en-US" sz="2499">
                <a:solidFill>
                  <a:srgbClr val="737373"/>
                </a:solidFill>
                <a:latin typeface="Lato"/>
                <a:ea typeface="Lato"/>
                <a:cs typeface="Lato"/>
                <a:sym typeface="Lato"/>
              </a:rPr>
              <a:t>1</a:t>
            </a:r>
          </a:p>
        </p:txBody>
      </p:sp>
      <p:sp>
        <p:nvSpPr>
          <p:cNvPr name="Freeform 13" id="13"/>
          <p:cNvSpPr/>
          <p:nvPr/>
        </p:nvSpPr>
        <p:spPr>
          <a:xfrm flipH="false" flipV="false" rot="0">
            <a:off x="-4009262" y="8555454"/>
            <a:ext cx="23689358" cy="5713223"/>
          </a:xfrm>
          <a:custGeom>
            <a:avLst/>
            <a:gdLst/>
            <a:ahLst/>
            <a:cxnLst/>
            <a:rect r="r" b="b" t="t" l="l"/>
            <a:pathLst>
              <a:path h="5713223" w="23689358">
                <a:moveTo>
                  <a:pt x="0" y="0"/>
                </a:moveTo>
                <a:lnTo>
                  <a:pt x="23689358" y="0"/>
                </a:lnTo>
                <a:lnTo>
                  <a:pt x="23689358" y="5713223"/>
                </a:lnTo>
                <a:lnTo>
                  <a:pt x="0" y="571322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8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3105293" y="-3153374"/>
            <a:ext cx="23689358" cy="5713223"/>
          </a:xfrm>
          <a:custGeom>
            <a:avLst/>
            <a:gdLst/>
            <a:ahLst/>
            <a:cxnLst/>
            <a:rect r="r" b="b" t="t" l="l"/>
            <a:pathLst>
              <a:path h="5713223" w="23689358">
                <a:moveTo>
                  <a:pt x="0" y="0"/>
                </a:moveTo>
                <a:lnTo>
                  <a:pt x="23689359" y="0"/>
                </a:lnTo>
                <a:lnTo>
                  <a:pt x="23689359" y="5713223"/>
                </a:lnTo>
                <a:lnTo>
                  <a:pt x="0" y="571322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8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2899918" y="4529474"/>
            <a:ext cx="2043901" cy="1167613"/>
            <a:chOff x="0" y="0"/>
            <a:chExt cx="754683" cy="431125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754683" cy="431125"/>
            </a:xfrm>
            <a:custGeom>
              <a:avLst/>
              <a:gdLst/>
              <a:ahLst/>
              <a:cxnLst/>
              <a:rect r="r" b="b" t="t" l="l"/>
              <a:pathLst>
                <a:path h="431125" w="754683">
                  <a:moveTo>
                    <a:pt x="26515" y="0"/>
                  </a:moveTo>
                  <a:lnTo>
                    <a:pt x="728168" y="0"/>
                  </a:lnTo>
                  <a:cubicBezTo>
                    <a:pt x="735200" y="0"/>
                    <a:pt x="741944" y="2794"/>
                    <a:pt x="746917" y="7766"/>
                  </a:cubicBezTo>
                  <a:cubicBezTo>
                    <a:pt x="751889" y="12738"/>
                    <a:pt x="754683" y="19483"/>
                    <a:pt x="754683" y="26515"/>
                  </a:cubicBezTo>
                  <a:lnTo>
                    <a:pt x="754683" y="404610"/>
                  </a:lnTo>
                  <a:cubicBezTo>
                    <a:pt x="754683" y="411642"/>
                    <a:pt x="751889" y="418386"/>
                    <a:pt x="746917" y="423359"/>
                  </a:cubicBezTo>
                  <a:cubicBezTo>
                    <a:pt x="741944" y="428331"/>
                    <a:pt x="735200" y="431125"/>
                    <a:pt x="728168" y="431125"/>
                  </a:cubicBezTo>
                  <a:lnTo>
                    <a:pt x="26515" y="431125"/>
                  </a:lnTo>
                  <a:cubicBezTo>
                    <a:pt x="11871" y="431125"/>
                    <a:pt x="0" y="419254"/>
                    <a:pt x="0" y="404610"/>
                  </a:cubicBezTo>
                  <a:lnTo>
                    <a:pt x="0" y="26515"/>
                  </a:lnTo>
                  <a:cubicBezTo>
                    <a:pt x="0" y="19483"/>
                    <a:pt x="2794" y="12738"/>
                    <a:pt x="7766" y="7766"/>
                  </a:cubicBezTo>
                  <a:cubicBezTo>
                    <a:pt x="12738" y="2794"/>
                    <a:pt x="19483" y="0"/>
                    <a:pt x="26515" y="0"/>
                  </a:cubicBezTo>
                  <a:close/>
                </a:path>
              </a:pathLst>
            </a:custGeom>
            <a:solidFill>
              <a:srgbClr val="FF5757"/>
            </a:solidFill>
            <a:ln w="66675" cap="sq">
              <a:solidFill>
                <a:srgbClr val="AD1B45"/>
              </a:solidFill>
              <a:prstDash val="solid"/>
              <a:miter/>
            </a:ln>
          </p:spPr>
        </p:sp>
        <p:sp>
          <p:nvSpPr>
            <p:cNvPr name="TextBox 5" id="5"/>
            <p:cNvSpPr txBox="true"/>
            <p:nvPr/>
          </p:nvSpPr>
          <p:spPr>
            <a:xfrm>
              <a:off x="0" y="-28575"/>
              <a:ext cx="754683" cy="4597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340"/>
                </a:lnSpc>
              </a:pPr>
              <a:r>
                <a:rPr lang="en-US" sz="1800">
                  <a:solidFill>
                    <a:srgbClr val="FFFFFF"/>
                  </a:solidFill>
                  <a:latin typeface="Lato"/>
                  <a:ea typeface="Lato"/>
                  <a:cs typeface="Lato"/>
                  <a:sym typeface="Lato"/>
                </a:rPr>
                <a:t>Template treiggered in the LF band</a:t>
              </a: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15583748" y="4512818"/>
            <a:ext cx="2043901" cy="1167613"/>
            <a:chOff x="0" y="0"/>
            <a:chExt cx="754683" cy="431125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754683" cy="431125"/>
            </a:xfrm>
            <a:custGeom>
              <a:avLst/>
              <a:gdLst/>
              <a:ahLst/>
              <a:cxnLst/>
              <a:rect r="r" b="b" t="t" l="l"/>
              <a:pathLst>
                <a:path h="431125" w="754683">
                  <a:moveTo>
                    <a:pt x="26515" y="0"/>
                  </a:moveTo>
                  <a:lnTo>
                    <a:pt x="728168" y="0"/>
                  </a:lnTo>
                  <a:cubicBezTo>
                    <a:pt x="735200" y="0"/>
                    <a:pt x="741944" y="2794"/>
                    <a:pt x="746917" y="7766"/>
                  </a:cubicBezTo>
                  <a:cubicBezTo>
                    <a:pt x="751889" y="12738"/>
                    <a:pt x="754683" y="19483"/>
                    <a:pt x="754683" y="26515"/>
                  </a:cubicBezTo>
                  <a:lnTo>
                    <a:pt x="754683" y="404610"/>
                  </a:lnTo>
                  <a:cubicBezTo>
                    <a:pt x="754683" y="411642"/>
                    <a:pt x="751889" y="418386"/>
                    <a:pt x="746917" y="423359"/>
                  </a:cubicBezTo>
                  <a:cubicBezTo>
                    <a:pt x="741944" y="428331"/>
                    <a:pt x="735200" y="431125"/>
                    <a:pt x="728168" y="431125"/>
                  </a:cubicBezTo>
                  <a:lnTo>
                    <a:pt x="26515" y="431125"/>
                  </a:lnTo>
                  <a:cubicBezTo>
                    <a:pt x="11871" y="431125"/>
                    <a:pt x="0" y="419254"/>
                    <a:pt x="0" y="404610"/>
                  </a:cubicBezTo>
                  <a:lnTo>
                    <a:pt x="0" y="26515"/>
                  </a:lnTo>
                  <a:cubicBezTo>
                    <a:pt x="0" y="19483"/>
                    <a:pt x="2794" y="12738"/>
                    <a:pt x="7766" y="7766"/>
                  </a:cubicBezTo>
                  <a:cubicBezTo>
                    <a:pt x="12738" y="2794"/>
                    <a:pt x="19483" y="0"/>
                    <a:pt x="26515" y="0"/>
                  </a:cubicBezTo>
                  <a:close/>
                </a:path>
              </a:pathLst>
            </a:custGeom>
            <a:solidFill>
              <a:srgbClr val="FF5757"/>
            </a:solidFill>
            <a:ln w="66675" cap="sq">
              <a:solidFill>
                <a:srgbClr val="AD1B45"/>
              </a:solidFill>
              <a:prstDash val="solid"/>
              <a:miter/>
            </a:ln>
          </p:spPr>
        </p:sp>
        <p:sp>
          <p:nvSpPr>
            <p:cNvPr name="TextBox 8" id="8"/>
            <p:cNvSpPr txBox="true"/>
            <p:nvPr/>
          </p:nvSpPr>
          <p:spPr>
            <a:xfrm>
              <a:off x="0" y="-28575"/>
              <a:ext cx="754683" cy="4597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340"/>
                </a:lnSpc>
              </a:pPr>
              <a:r>
                <a:rPr lang="en-US" sz="1800">
                  <a:solidFill>
                    <a:srgbClr val="FFFFFF"/>
                  </a:solidFill>
                  <a:latin typeface="Lato"/>
                  <a:ea typeface="Lato"/>
                  <a:cs typeface="Lato"/>
                  <a:sym typeface="Lato"/>
                </a:rPr>
                <a:t>Template treiggered in the HF band</a:t>
              </a: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14234125" y="6132273"/>
            <a:ext cx="2043901" cy="904620"/>
            <a:chOff x="0" y="0"/>
            <a:chExt cx="754683" cy="334018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754683" cy="334018"/>
            </a:xfrm>
            <a:custGeom>
              <a:avLst/>
              <a:gdLst/>
              <a:ahLst/>
              <a:cxnLst/>
              <a:rect r="r" b="b" t="t" l="l"/>
              <a:pathLst>
                <a:path h="334018" w="754683">
                  <a:moveTo>
                    <a:pt x="26515" y="0"/>
                  </a:moveTo>
                  <a:lnTo>
                    <a:pt x="728168" y="0"/>
                  </a:lnTo>
                  <a:cubicBezTo>
                    <a:pt x="735200" y="0"/>
                    <a:pt x="741944" y="2794"/>
                    <a:pt x="746917" y="7766"/>
                  </a:cubicBezTo>
                  <a:cubicBezTo>
                    <a:pt x="751889" y="12738"/>
                    <a:pt x="754683" y="19483"/>
                    <a:pt x="754683" y="26515"/>
                  </a:cubicBezTo>
                  <a:lnTo>
                    <a:pt x="754683" y="307504"/>
                  </a:lnTo>
                  <a:cubicBezTo>
                    <a:pt x="754683" y="314536"/>
                    <a:pt x="751889" y="321280"/>
                    <a:pt x="746917" y="326252"/>
                  </a:cubicBezTo>
                  <a:cubicBezTo>
                    <a:pt x="741944" y="331225"/>
                    <a:pt x="735200" y="334018"/>
                    <a:pt x="728168" y="334018"/>
                  </a:cubicBezTo>
                  <a:lnTo>
                    <a:pt x="26515" y="334018"/>
                  </a:lnTo>
                  <a:cubicBezTo>
                    <a:pt x="19483" y="334018"/>
                    <a:pt x="12738" y="331225"/>
                    <a:pt x="7766" y="326252"/>
                  </a:cubicBezTo>
                  <a:cubicBezTo>
                    <a:pt x="2794" y="321280"/>
                    <a:pt x="0" y="314536"/>
                    <a:pt x="0" y="307504"/>
                  </a:cubicBezTo>
                  <a:lnTo>
                    <a:pt x="0" y="26515"/>
                  </a:lnTo>
                  <a:cubicBezTo>
                    <a:pt x="0" y="19483"/>
                    <a:pt x="2794" y="12738"/>
                    <a:pt x="7766" y="7766"/>
                  </a:cubicBezTo>
                  <a:cubicBezTo>
                    <a:pt x="12738" y="2794"/>
                    <a:pt x="19483" y="0"/>
                    <a:pt x="26515" y="0"/>
                  </a:cubicBezTo>
                  <a:close/>
                </a:path>
              </a:pathLst>
            </a:custGeom>
            <a:solidFill>
              <a:srgbClr val="FF5757"/>
            </a:solidFill>
            <a:ln w="66675" cap="sq">
              <a:solidFill>
                <a:srgbClr val="AD1B45"/>
              </a:solidFill>
              <a:prstDash val="solid"/>
              <a:miter/>
            </a:ln>
          </p:spPr>
        </p:sp>
        <p:sp>
          <p:nvSpPr>
            <p:cNvPr name="TextBox 11" id="11"/>
            <p:cNvSpPr txBox="true"/>
            <p:nvPr/>
          </p:nvSpPr>
          <p:spPr>
            <a:xfrm>
              <a:off x="0" y="-28575"/>
              <a:ext cx="754683" cy="36259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340"/>
                </a:lnSpc>
              </a:pPr>
              <a:r>
                <a:rPr lang="en-US" sz="1800">
                  <a:solidFill>
                    <a:srgbClr val="FFFFFF"/>
                  </a:solidFill>
                  <a:latin typeface="Lato"/>
                  <a:ea typeface="Lato"/>
                  <a:cs typeface="Lato"/>
                  <a:sym typeface="Lato"/>
                </a:rPr>
                <a:t>Matching file</a:t>
              </a:r>
            </a:p>
          </p:txBody>
        </p:sp>
      </p:grpSp>
      <p:sp>
        <p:nvSpPr>
          <p:cNvPr name="Freeform 12" id="12"/>
          <p:cNvSpPr/>
          <p:nvPr/>
        </p:nvSpPr>
        <p:spPr>
          <a:xfrm flipH="false" flipV="false" rot="0">
            <a:off x="-4009262" y="8555454"/>
            <a:ext cx="23689358" cy="5713223"/>
          </a:xfrm>
          <a:custGeom>
            <a:avLst/>
            <a:gdLst/>
            <a:ahLst/>
            <a:cxnLst/>
            <a:rect r="r" b="b" t="t" l="l"/>
            <a:pathLst>
              <a:path h="5713223" w="23689358">
                <a:moveTo>
                  <a:pt x="0" y="0"/>
                </a:moveTo>
                <a:lnTo>
                  <a:pt x="23689358" y="0"/>
                </a:lnTo>
                <a:lnTo>
                  <a:pt x="23689358" y="5713223"/>
                </a:lnTo>
                <a:lnTo>
                  <a:pt x="0" y="571322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8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3" id="13"/>
          <p:cNvGrpSpPr/>
          <p:nvPr/>
        </p:nvGrpSpPr>
        <p:grpSpPr>
          <a:xfrm rot="0">
            <a:off x="14130675" y="7703258"/>
            <a:ext cx="2475024" cy="1167613"/>
            <a:chOff x="0" y="0"/>
            <a:chExt cx="913869" cy="431125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913869" cy="431125"/>
            </a:xfrm>
            <a:custGeom>
              <a:avLst/>
              <a:gdLst/>
              <a:ahLst/>
              <a:cxnLst/>
              <a:rect r="r" b="b" t="t" l="l"/>
              <a:pathLst>
                <a:path h="431125" w="913869">
                  <a:moveTo>
                    <a:pt x="21896" y="0"/>
                  </a:moveTo>
                  <a:lnTo>
                    <a:pt x="891973" y="0"/>
                  </a:lnTo>
                  <a:cubicBezTo>
                    <a:pt x="904065" y="0"/>
                    <a:pt x="913869" y="9803"/>
                    <a:pt x="913869" y="21896"/>
                  </a:cubicBezTo>
                  <a:lnTo>
                    <a:pt x="913869" y="409229"/>
                  </a:lnTo>
                  <a:cubicBezTo>
                    <a:pt x="913869" y="421322"/>
                    <a:pt x="904065" y="431125"/>
                    <a:pt x="891973" y="431125"/>
                  </a:cubicBezTo>
                  <a:lnTo>
                    <a:pt x="21896" y="431125"/>
                  </a:lnTo>
                  <a:cubicBezTo>
                    <a:pt x="9803" y="431125"/>
                    <a:pt x="0" y="421322"/>
                    <a:pt x="0" y="409229"/>
                  </a:cubicBezTo>
                  <a:lnTo>
                    <a:pt x="0" y="21896"/>
                  </a:lnTo>
                  <a:cubicBezTo>
                    <a:pt x="0" y="9803"/>
                    <a:pt x="9803" y="0"/>
                    <a:pt x="21896" y="0"/>
                  </a:cubicBezTo>
                  <a:close/>
                </a:path>
              </a:pathLst>
            </a:custGeom>
            <a:solidFill>
              <a:srgbClr val="FF5757"/>
            </a:solidFill>
            <a:ln w="66675" cap="sq">
              <a:solidFill>
                <a:srgbClr val="AD1B45"/>
              </a:solidFill>
              <a:prstDash val="solid"/>
              <a:miter/>
            </a:ln>
          </p:spPr>
        </p:sp>
        <p:sp>
          <p:nvSpPr>
            <p:cNvPr name="TextBox 15" id="15"/>
            <p:cNvSpPr txBox="true"/>
            <p:nvPr/>
          </p:nvSpPr>
          <p:spPr>
            <a:xfrm>
              <a:off x="0" y="-28575"/>
              <a:ext cx="913869" cy="4597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340"/>
                </a:lnSpc>
              </a:pPr>
              <a:r>
                <a:rPr lang="en-US" sz="1800">
                  <a:solidFill>
                    <a:srgbClr val="FFFFFF"/>
                  </a:solidFill>
                  <a:latin typeface="Lato"/>
                  <a:ea typeface="Lato"/>
                  <a:cs typeface="Lato"/>
                  <a:sym typeface="Lato"/>
                </a:rPr>
                <a:t>Corresponding template in the full frequency band (VT)</a:t>
              </a:r>
            </a:p>
          </p:txBody>
        </p:sp>
      </p:grpSp>
      <p:sp>
        <p:nvSpPr>
          <p:cNvPr name="AutoShape 16" id="16"/>
          <p:cNvSpPr/>
          <p:nvPr/>
        </p:nvSpPr>
        <p:spPr>
          <a:xfrm>
            <a:off x="13921869" y="5697086"/>
            <a:ext cx="1334207" cy="435187"/>
          </a:xfrm>
          <a:prstGeom prst="line">
            <a:avLst/>
          </a:prstGeom>
          <a:ln cap="flat" w="38100">
            <a:solidFill>
              <a:srgbClr val="000000"/>
            </a:solidFill>
            <a:prstDash val="solid"/>
            <a:headEnd type="none" len="sm" w="sm"/>
            <a:tailEnd type="triangle" len="med" w="lg"/>
          </a:ln>
        </p:spPr>
      </p:sp>
      <p:sp>
        <p:nvSpPr>
          <p:cNvPr name="AutoShape 17" id="17"/>
          <p:cNvSpPr/>
          <p:nvPr/>
        </p:nvSpPr>
        <p:spPr>
          <a:xfrm flipH="true">
            <a:off x="15226575" y="5737547"/>
            <a:ext cx="1478255" cy="394726"/>
          </a:xfrm>
          <a:prstGeom prst="line">
            <a:avLst/>
          </a:prstGeom>
          <a:ln cap="flat" w="38100">
            <a:solidFill>
              <a:srgbClr val="000000"/>
            </a:solidFill>
            <a:prstDash val="solid"/>
            <a:headEnd type="none" len="sm" w="sm"/>
            <a:tailEnd type="triangle" len="med" w="lg"/>
          </a:ln>
        </p:spPr>
      </p:sp>
      <p:sp>
        <p:nvSpPr>
          <p:cNvPr name="AutoShape 18" id="18"/>
          <p:cNvSpPr/>
          <p:nvPr/>
        </p:nvSpPr>
        <p:spPr>
          <a:xfrm>
            <a:off x="15256076" y="7036893"/>
            <a:ext cx="112111" cy="666365"/>
          </a:xfrm>
          <a:prstGeom prst="line">
            <a:avLst/>
          </a:prstGeom>
          <a:ln cap="flat" w="38100">
            <a:solidFill>
              <a:srgbClr val="000000"/>
            </a:solidFill>
            <a:prstDash val="solid"/>
            <a:headEnd type="none" len="sm" w="sm"/>
            <a:tailEnd type="triangle" len="med" w="lg"/>
          </a:ln>
        </p:spPr>
      </p:sp>
      <p:sp>
        <p:nvSpPr>
          <p:cNvPr name="Freeform 19" id="19"/>
          <p:cNvSpPr/>
          <p:nvPr/>
        </p:nvSpPr>
        <p:spPr>
          <a:xfrm flipH="false" flipV="false" rot="0">
            <a:off x="2118400" y="8666499"/>
            <a:ext cx="1715316" cy="860842"/>
          </a:xfrm>
          <a:custGeom>
            <a:avLst/>
            <a:gdLst/>
            <a:ahLst/>
            <a:cxnLst/>
            <a:rect r="r" b="b" t="t" l="l"/>
            <a:pathLst>
              <a:path h="860842" w="1715316">
                <a:moveTo>
                  <a:pt x="0" y="0"/>
                </a:moveTo>
                <a:lnTo>
                  <a:pt x="1715316" y="0"/>
                </a:lnTo>
                <a:lnTo>
                  <a:pt x="1715316" y="860842"/>
                </a:lnTo>
                <a:lnTo>
                  <a:pt x="0" y="86084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-12848" r="0" b="-37660"/>
            </a:stretch>
          </a:blipFill>
        </p:spPr>
      </p:sp>
      <p:sp>
        <p:nvSpPr>
          <p:cNvPr name="Freeform 20" id="20"/>
          <p:cNvSpPr/>
          <p:nvPr/>
        </p:nvSpPr>
        <p:spPr>
          <a:xfrm flipH="false" flipV="false" rot="0">
            <a:off x="2118400" y="4763459"/>
            <a:ext cx="1736602" cy="941341"/>
          </a:xfrm>
          <a:custGeom>
            <a:avLst/>
            <a:gdLst/>
            <a:ahLst/>
            <a:cxnLst/>
            <a:rect r="r" b="b" t="t" l="l"/>
            <a:pathLst>
              <a:path h="941341" w="1736602">
                <a:moveTo>
                  <a:pt x="0" y="0"/>
                </a:moveTo>
                <a:lnTo>
                  <a:pt x="1736602" y="0"/>
                </a:lnTo>
                <a:lnTo>
                  <a:pt x="1736602" y="941341"/>
                </a:lnTo>
                <a:lnTo>
                  <a:pt x="0" y="94134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-25858" r="0" b="-13487"/>
            </a:stretch>
          </a:blipFill>
        </p:spPr>
      </p:sp>
      <p:sp>
        <p:nvSpPr>
          <p:cNvPr name="Freeform 21" id="21"/>
          <p:cNvSpPr/>
          <p:nvPr/>
        </p:nvSpPr>
        <p:spPr>
          <a:xfrm flipH="false" flipV="false" rot="0">
            <a:off x="2118400" y="6690639"/>
            <a:ext cx="1736602" cy="1076260"/>
          </a:xfrm>
          <a:custGeom>
            <a:avLst/>
            <a:gdLst/>
            <a:ahLst/>
            <a:cxnLst/>
            <a:rect r="r" b="b" t="t" l="l"/>
            <a:pathLst>
              <a:path h="1076260" w="1736602">
                <a:moveTo>
                  <a:pt x="0" y="0"/>
                </a:moveTo>
                <a:lnTo>
                  <a:pt x="1736602" y="0"/>
                </a:lnTo>
                <a:lnTo>
                  <a:pt x="1736602" y="1076260"/>
                </a:lnTo>
                <a:lnTo>
                  <a:pt x="0" y="107626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-7464" r="0" b="-14413"/>
            </a:stretch>
          </a:blipFill>
        </p:spPr>
      </p:sp>
      <p:sp>
        <p:nvSpPr>
          <p:cNvPr name="Freeform 22" id="22"/>
          <p:cNvSpPr/>
          <p:nvPr/>
        </p:nvSpPr>
        <p:spPr>
          <a:xfrm flipH="false" flipV="false" rot="0">
            <a:off x="2118400" y="7668646"/>
            <a:ext cx="1715316" cy="965542"/>
          </a:xfrm>
          <a:custGeom>
            <a:avLst/>
            <a:gdLst/>
            <a:ahLst/>
            <a:cxnLst/>
            <a:rect r="r" b="b" t="t" l="l"/>
            <a:pathLst>
              <a:path h="965542" w="1715316">
                <a:moveTo>
                  <a:pt x="0" y="0"/>
                </a:moveTo>
                <a:lnTo>
                  <a:pt x="1715316" y="0"/>
                </a:lnTo>
                <a:lnTo>
                  <a:pt x="1715316" y="965543"/>
                </a:lnTo>
                <a:lnTo>
                  <a:pt x="0" y="965543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-10848" r="0" b="-23340"/>
            </a:stretch>
          </a:blipFill>
        </p:spPr>
      </p:sp>
      <p:sp>
        <p:nvSpPr>
          <p:cNvPr name="Freeform 23" id="23"/>
          <p:cNvSpPr/>
          <p:nvPr/>
        </p:nvSpPr>
        <p:spPr>
          <a:xfrm flipH="false" flipV="false" rot="0">
            <a:off x="1669753" y="5704800"/>
            <a:ext cx="2163963" cy="1143066"/>
          </a:xfrm>
          <a:custGeom>
            <a:avLst/>
            <a:gdLst/>
            <a:ahLst/>
            <a:cxnLst/>
            <a:rect r="r" b="b" t="t" l="l"/>
            <a:pathLst>
              <a:path h="1143066" w="2163963">
                <a:moveTo>
                  <a:pt x="0" y="0"/>
                </a:moveTo>
                <a:lnTo>
                  <a:pt x="2163963" y="0"/>
                </a:lnTo>
                <a:lnTo>
                  <a:pt x="2163963" y="1143065"/>
                </a:lnTo>
                <a:lnTo>
                  <a:pt x="0" y="1143065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-17772" r="0" b="-25222"/>
            </a:stretch>
          </a:blipFill>
        </p:spPr>
      </p:sp>
      <p:sp>
        <p:nvSpPr>
          <p:cNvPr name="TextBox 24" id="24"/>
          <p:cNvSpPr txBox="true"/>
          <p:nvPr/>
        </p:nvSpPr>
        <p:spPr>
          <a:xfrm rot="0">
            <a:off x="17259300" y="9210675"/>
            <a:ext cx="152400" cy="200025"/>
          </a:xfrm>
          <a:prstGeom prst="rect">
            <a:avLst/>
          </a:prstGeom>
        </p:spPr>
        <p:txBody>
          <a:bodyPr anchor="t" rtlCol="false" tIns="0" lIns="0" bIns="0" rIns="0" wrap="none">
            <a:spAutoFit/>
          </a:bodyPr>
          <a:lstStyle/>
          <a:p>
            <a:pPr algn="ctr">
              <a:lnSpc>
                <a:spcPts val="3499"/>
              </a:lnSpc>
              <a:spcBef>
                <a:spcPct val="0"/>
              </a:spcBef>
            </a:pPr>
            <a:r>
              <a:rPr lang="en-US" sz="2499">
                <a:solidFill>
                  <a:srgbClr val="737373"/>
                </a:solidFill>
                <a:latin typeface="Lato"/>
                <a:ea typeface="Lato"/>
                <a:cs typeface="Lato"/>
                <a:sym typeface="Lato"/>
              </a:rPr>
              <a:t>10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1028700" y="544513"/>
            <a:ext cx="12782341" cy="8636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000"/>
              </a:lnSpc>
              <a:spcBef>
                <a:spcPct val="0"/>
              </a:spcBef>
            </a:pPr>
            <a:r>
              <a:rPr lang="en-US" sz="50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MultiBand Template Analysis (MBTA)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1028700" y="1756734"/>
            <a:ext cx="14750028" cy="25495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00"/>
              </a:lnSpc>
            </a:pPr>
            <a:r>
              <a:rPr lang="en-US" sz="2000" b="true">
                <a:solidFill>
                  <a:srgbClr val="33443C"/>
                </a:solidFill>
                <a:latin typeface="Lato Bold"/>
                <a:ea typeface="Lato Bold"/>
                <a:cs typeface="Lato Bold"/>
                <a:sym typeface="Lato Bold"/>
              </a:rPr>
              <a:t>Multiband Template Analysis : Divide the analysis into 2 frequency bands on which the computing is done</a:t>
            </a:r>
          </a:p>
          <a:p>
            <a:pPr algn="l">
              <a:lnSpc>
                <a:spcPts val="3400"/>
              </a:lnSpc>
            </a:pPr>
            <a:r>
              <a:rPr lang="en-US" sz="2000" b="true">
                <a:solidFill>
                  <a:srgbClr val="33443C"/>
                </a:solidFill>
                <a:latin typeface="Lato Bold"/>
                <a:ea typeface="Lato Bold"/>
                <a:cs typeface="Lato Bold"/>
                <a:sym typeface="Lato Bold"/>
              </a:rPr>
              <a:t>→ Reduce the number of template needed by a factor ~13</a:t>
            </a:r>
          </a:p>
          <a:p>
            <a:pPr algn="l">
              <a:lnSpc>
                <a:spcPts val="3400"/>
              </a:lnSpc>
            </a:pPr>
            <a:r>
              <a:rPr lang="en-US" sz="2000" b="true">
                <a:solidFill>
                  <a:srgbClr val="33443C"/>
                </a:solidFill>
                <a:latin typeface="Lato Bold"/>
                <a:ea typeface="Lato Bold"/>
                <a:cs typeface="Lato Bold"/>
                <a:sym typeface="Lato Bold"/>
              </a:rPr>
              <a:t>– Real template low frequency bank (RT LF bank) going from 45Hz to 120Hz</a:t>
            </a:r>
          </a:p>
          <a:p>
            <a:pPr algn="l">
              <a:lnSpc>
                <a:spcPts val="3400"/>
              </a:lnSpc>
            </a:pPr>
            <a:r>
              <a:rPr lang="en-US" sz="2000" b="true">
                <a:solidFill>
                  <a:srgbClr val="33443C"/>
                </a:solidFill>
                <a:latin typeface="Lato Bold"/>
                <a:ea typeface="Lato Bold"/>
                <a:cs typeface="Lato Bold"/>
                <a:sym typeface="Lato Bold"/>
              </a:rPr>
              <a:t>– Real template high frequency bank (RTHF bank) going from 120Hz to 1024Hz</a:t>
            </a:r>
          </a:p>
          <a:p>
            <a:pPr algn="l">
              <a:lnSpc>
                <a:spcPts val="3400"/>
              </a:lnSpc>
            </a:pPr>
            <a:r>
              <a:rPr lang="en-US" sz="2000" b="true">
                <a:solidFill>
                  <a:srgbClr val="33443C"/>
                </a:solidFill>
                <a:latin typeface="Lato Bold"/>
                <a:ea typeface="Lato Bold"/>
                <a:cs typeface="Lato Bold"/>
                <a:sym typeface="Lato Bold"/>
              </a:rPr>
              <a:t>Once the MF is done for the RTs, the template corresponding in the VT bank is then find using a matching table</a:t>
            </a:r>
          </a:p>
          <a:p>
            <a:pPr algn="l">
              <a:lnSpc>
                <a:spcPts val="3400"/>
              </a:lnSpc>
            </a:pPr>
            <a:r>
              <a:rPr lang="en-US" sz="2000" b="true">
                <a:solidFill>
                  <a:srgbClr val="33443C"/>
                </a:solidFill>
                <a:latin typeface="Lato Bold"/>
                <a:ea typeface="Lato Bold"/>
                <a:cs typeface="Lato Bold"/>
                <a:sym typeface="Lato Bold"/>
              </a:rPr>
              <a:t>→ Drasticaly decrease the computing ressources needed</a:t>
            </a:r>
          </a:p>
        </p:txBody>
      </p:sp>
      <p:sp>
        <p:nvSpPr>
          <p:cNvPr name="Freeform 27" id="27"/>
          <p:cNvSpPr/>
          <p:nvPr/>
        </p:nvSpPr>
        <p:spPr>
          <a:xfrm flipH="false" flipV="false" rot="0">
            <a:off x="8249782" y="7126677"/>
            <a:ext cx="710094" cy="1107596"/>
          </a:xfrm>
          <a:custGeom>
            <a:avLst/>
            <a:gdLst/>
            <a:ahLst/>
            <a:cxnLst/>
            <a:rect r="r" b="b" t="t" l="l"/>
            <a:pathLst>
              <a:path h="1107596" w="710094">
                <a:moveTo>
                  <a:pt x="0" y="0"/>
                </a:moveTo>
                <a:lnTo>
                  <a:pt x="710093" y="0"/>
                </a:lnTo>
                <a:lnTo>
                  <a:pt x="710093" y="1107596"/>
                </a:lnTo>
                <a:lnTo>
                  <a:pt x="0" y="1107596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-195287" t="-17772" r="0" b="-25222"/>
            </a:stretch>
          </a:blipFill>
        </p:spPr>
      </p:sp>
      <p:sp>
        <p:nvSpPr>
          <p:cNvPr name="Freeform 28" id="28"/>
          <p:cNvSpPr/>
          <p:nvPr/>
        </p:nvSpPr>
        <p:spPr>
          <a:xfrm flipH="false" flipV="false" rot="0">
            <a:off x="8390027" y="8402762"/>
            <a:ext cx="569848" cy="1042863"/>
          </a:xfrm>
          <a:custGeom>
            <a:avLst/>
            <a:gdLst/>
            <a:ahLst/>
            <a:cxnLst/>
            <a:rect r="r" b="b" t="t" l="l"/>
            <a:pathLst>
              <a:path h="1042863" w="569848">
                <a:moveTo>
                  <a:pt x="0" y="0"/>
                </a:moveTo>
                <a:lnTo>
                  <a:pt x="569848" y="0"/>
                </a:lnTo>
                <a:lnTo>
                  <a:pt x="569848" y="1042863"/>
                </a:lnTo>
                <a:lnTo>
                  <a:pt x="0" y="104286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195291" t="-7464" r="0" b="-14413"/>
            </a:stretch>
          </a:blipFill>
        </p:spPr>
      </p:sp>
      <p:sp>
        <p:nvSpPr>
          <p:cNvPr name="Freeform 29" id="29"/>
          <p:cNvSpPr/>
          <p:nvPr/>
        </p:nvSpPr>
        <p:spPr>
          <a:xfrm flipH="false" flipV="false" rot="0">
            <a:off x="7850655" y="5208912"/>
            <a:ext cx="1109221" cy="477164"/>
          </a:xfrm>
          <a:custGeom>
            <a:avLst/>
            <a:gdLst/>
            <a:ahLst/>
            <a:cxnLst/>
            <a:rect r="r" b="b" t="t" l="l"/>
            <a:pathLst>
              <a:path h="477164" w="1109221">
                <a:moveTo>
                  <a:pt x="0" y="0"/>
                </a:moveTo>
                <a:lnTo>
                  <a:pt x="1109220" y="0"/>
                </a:lnTo>
                <a:lnTo>
                  <a:pt x="1109220" y="477164"/>
                </a:lnTo>
                <a:lnTo>
                  <a:pt x="0" y="47716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-95009" r="-51702" b="-71360"/>
            </a:stretch>
          </a:blipFill>
        </p:spPr>
      </p:sp>
      <p:sp>
        <p:nvSpPr>
          <p:cNvPr name="Freeform 30" id="30"/>
          <p:cNvSpPr/>
          <p:nvPr/>
        </p:nvSpPr>
        <p:spPr>
          <a:xfrm flipH="false" flipV="false" rot="0">
            <a:off x="7565442" y="5910652"/>
            <a:ext cx="1394434" cy="581234"/>
          </a:xfrm>
          <a:custGeom>
            <a:avLst/>
            <a:gdLst/>
            <a:ahLst/>
            <a:cxnLst/>
            <a:rect r="r" b="b" t="t" l="l"/>
            <a:pathLst>
              <a:path h="581234" w="1394434">
                <a:moveTo>
                  <a:pt x="0" y="0"/>
                </a:moveTo>
                <a:lnTo>
                  <a:pt x="1394433" y="0"/>
                </a:lnTo>
                <a:lnTo>
                  <a:pt x="1394433" y="581234"/>
                </a:lnTo>
                <a:lnTo>
                  <a:pt x="0" y="581234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-2318" t="-83283" r="-52867" b="-97933"/>
            </a:stretch>
          </a:blipFill>
        </p:spPr>
      </p:sp>
      <p:sp>
        <p:nvSpPr>
          <p:cNvPr name="TextBox 31" id="31"/>
          <p:cNvSpPr txBox="true"/>
          <p:nvPr/>
        </p:nvSpPr>
        <p:spPr>
          <a:xfrm rot="0">
            <a:off x="9522998" y="4966164"/>
            <a:ext cx="1717682" cy="9055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39"/>
              </a:lnSpc>
              <a:spcBef>
                <a:spcPct val="0"/>
              </a:spcBef>
            </a:pPr>
            <a:r>
              <a:rPr lang="en-US" sz="2599">
                <a:solidFill>
                  <a:srgbClr val="737373"/>
                </a:solidFill>
                <a:latin typeface="Lato"/>
                <a:ea typeface="Lato"/>
                <a:cs typeface="Lato"/>
                <a:sym typeface="Lato"/>
              </a:rPr>
              <a:t>LF Real templates</a:t>
            </a:r>
          </a:p>
        </p:txBody>
      </p:sp>
      <p:sp>
        <p:nvSpPr>
          <p:cNvPr name="TextBox 32" id="32"/>
          <p:cNvSpPr txBox="true"/>
          <p:nvPr/>
        </p:nvSpPr>
        <p:spPr>
          <a:xfrm rot="0">
            <a:off x="9569033" y="7709749"/>
            <a:ext cx="1717682" cy="9055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39"/>
              </a:lnSpc>
              <a:spcBef>
                <a:spcPct val="0"/>
              </a:spcBef>
            </a:pPr>
            <a:r>
              <a:rPr lang="en-US" sz="2599">
                <a:solidFill>
                  <a:srgbClr val="737373"/>
                </a:solidFill>
                <a:latin typeface="Lato"/>
                <a:ea typeface="Lato"/>
                <a:cs typeface="Lato"/>
                <a:sym typeface="Lato"/>
              </a:rPr>
              <a:t>HF Real Templates</a:t>
            </a:r>
          </a:p>
        </p:txBody>
      </p:sp>
      <p:sp>
        <p:nvSpPr>
          <p:cNvPr name="AutoShape 33" id="33"/>
          <p:cNvSpPr/>
          <p:nvPr/>
        </p:nvSpPr>
        <p:spPr>
          <a:xfrm>
            <a:off x="4013679" y="5234129"/>
            <a:ext cx="3836976" cy="3636741"/>
          </a:xfrm>
          <a:prstGeom prst="line">
            <a:avLst/>
          </a:prstGeom>
          <a:ln cap="flat" w="38100">
            <a:solidFill>
              <a:srgbClr val="130FFF"/>
            </a:solidFill>
            <a:prstDash val="solid"/>
            <a:headEnd type="none" len="sm" w="sm"/>
            <a:tailEnd type="triangle" len="med" w="lg"/>
          </a:ln>
        </p:spPr>
      </p:sp>
      <p:sp>
        <p:nvSpPr>
          <p:cNvPr name="AutoShape 34" id="34"/>
          <p:cNvSpPr/>
          <p:nvPr/>
        </p:nvSpPr>
        <p:spPr>
          <a:xfrm flipV="true">
            <a:off x="4013679" y="4757585"/>
            <a:ext cx="3406192" cy="476544"/>
          </a:xfrm>
          <a:prstGeom prst="line">
            <a:avLst/>
          </a:prstGeom>
          <a:ln cap="flat" w="38100">
            <a:solidFill>
              <a:srgbClr val="FFAA18"/>
            </a:solidFill>
            <a:prstDash val="solid"/>
            <a:headEnd type="none" len="sm" w="sm"/>
            <a:tailEnd type="triangle" len="med" w="lg"/>
          </a:ln>
        </p:spPr>
      </p:sp>
      <p:sp>
        <p:nvSpPr>
          <p:cNvPr name="AutoShape 35" id="35"/>
          <p:cNvSpPr/>
          <p:nvPr/>
        </p:nvSpPr>
        <p:spPr>
          <a:xfrm>
            <a:off x="4013679" y="6276333"/>
            <a:ext cx="3836976" cy="1392314"/>
          </a:xfrm>
          <a:prstGeom prst="line">
            <a:avLst/>
          </a:prstGeom>
          <a:ln cap="flat" w="38100">
            <a:solidFill>
              <a:srgbClr val="130FFF"/>
            </a:solidFill>
            <a:prstDash val="solid"/>
            <a:headEnd type="none" len="sm" w="sm"/>
            <a:tailEnd type="triangle" len="med" w="lg"/>
          </a:ln>
        </p:spPr>
      </p:sp>
      <p:sp>
        <p:nvSpPr>
          <p:cNvPr name="AutoShape 36" id="36"/>
          <p:cNvSpPr/>
          <p:nvPr/>
        </p:nvSpPr>
        <p:spPr>
          <a:xfrm flipV="true">
            <a:off x="4013679" y="6132273"/>
            <a:ext cx="3302286" cy="144059"/>
          </a:xfrm>
          <a:prstGeom prst="line">
            <a:avLst/>
          </a:prstGeom>
          <a:ln cap="flat" w="38100">
            <a:solidFill>
              <a:srgbClr val="FFAA18"/>
            </a:solidFill>
            <a:prstDash val="solid"/>
            <a:headEnd type="none" len="sm" w="sm"/>
            <a:tailEnd type="triangle" len="med" w="lg"/>
          </a:ln>
        </p:spPr>
      </p:sp>
      <p:sp>
        <p:nvSpPr>
          <p:cNvPr name="AutoShape 37" id="37"/>
          <p:cNvSpPr/>
          <p:nvPr/>
        </p:nvSpPr>
        <p:spPr>
          <a:xfrm flipV="true">
            <a:off x="4013679" y="5352909"/>
            <a:ext cx="3406192" cy="1875860"/>
          </a:xfrm>
          <a:prstGeom prst="line">
            <a:avLst/>
          </a:prstGeom>
          <a:ln cap="flat" w="38100">
            <a:solidFill>
              <a:srgbClr val="FFAA18"/>
            </a:solidFill>
            <a:prstDash val="solid"/>
            <a:headEnd type="none" len="sm" w="sm"/>
            <a:tailEnd type="triangle" len="med" w="lg"/>
          </a:ln>
        </p:spPr>
      </p:sp>
      <p:sp>
        <p:nvSpPr>
          <p:cNvPr name="TextBox 38" id="38"/>
          <p:cNvSpPr txBox="true"/>
          <p:nvPr/>
        </p:nvSpPr>
        <p:spPr>
          <a:xfrm rot="0">
            <a:off x="400718" y="6434736"/>
            <a:ext cx="1717682" cy="9055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39"/>
              </a:lnSpc>
              <a:spcBef>
                <a:spcPct val="0"/>
              </a:spcBef>
            </a:pPr>
            <a:r>
              <a:rPr lang="en-US" sz="2599">
                <a:solidFill>
                  <a:srgbClr val="737373"/>
                </a:solidFill>
                <a:latin typeface="Lato"/>
                <a:ea typeface="Lato"/>
                <a:cs typeface="Lato"/>
                <a:sym typeface="Lato"/>
              </a:rPr>
              <a:t>Virtual templates</a:t>
            </a:r>
          </a:p>
        </p:txBody>
      </p:sp>
      <p:sp>
        <p:nvSpPr>
          <p:cNvPr name="AutoShape 39" id="39"/>
          <p:cNvSpPr/>
          <p:nvPr/>
        </p:nvSpPr>
        <p:spPr>
          <a:xfrm>
            <a:off x="4013679" y="7228769"/>
            <a:ext cx="3836976" cy="1642102"/>
          </a:xfrm>
          <a:prstGeom prst="line">
            <a:avLst/>
          </a:prstGeom>
          <a:ln cap="flat" w="38100">
            <a:solidFill>
              <a:srgbClr val="130FFF"/>
            </a:solidFill>
            <a:prstDash val="solid"/>
            <a:headEnd type="none" len="sm" w="sm"/>
            <a:tailEnd type="triangle" len="med" w="lg"/>
          </a:ln>
        </p:spPr>
      </p:sp>
      <p:sp>
        <p:nvSpPr>
          <p:cNvPr name="AutoShape 40" id="40"/>
          <p:cNvSpPr/>
          <p:nvPr/>
        </p:nvSpPr>
        <p:spPr>
          <a:xfrm flipV="true">
            <a:off x="4013679" y="7680475"/>
            <a:ext cx="3821738" cy="470943"/>
          </a:xfrm>
          <a:prstGeom prst="line">
            <a:avLst/>
          </a:prstGeom>
          <a:ln cap="flat" w="38100">
            <a:solidFill>
              <a:srgbClr val="130FFF"/>
            </a:solidFill>
            <a:prstDash val="solid"/>
            <a:headEnd type="none" len="sm" w="sm"/>
            <a:tailEnd type="triangle" len="med" w="lg"/>
          </a:ln>
        </p:spPr>
      </p:sp>
      <p:sp>
        <p:nvSpPr>
          <p:cNvPr name="AutoShape 41" id="41"/>
          <p:cNvSpPr/>
          <p:nvPr/>
        </p:nvSpPr>
        <p:spPr>
          <a:xfrm flipV="true">
            <a:off x="4013679" y="6132273"/>
            <a:ext cx="3302286" cy="2019145"/>
          </a:xfrm>
          <a:prstGeom prst="line">
            <a:avLst/>
          </a:prstGeom>
          <a:ln cap="flat" w="38100">
            <a:solidFill>
              <a:srgbClr val="FFAA18"/>
            </a:solidFill>
            <a:prstDash val="solid"/>
            <a:headEnd type="none" len="sm" w="sm"/>
            <a:tailEnd type="triangle" len="med" w="lg"/>
          </a:ln>
        </p:spPr>
      </p:sp>
      <p:sp>
        <p:nvSpPr>
          <p:cNvPr name="AutoShape 42" id="42"/>
          <p:cNvSpPr/>
          <p:nvPr/>
        </p:nvSpPr>
        <p:spPr>
          <a:xfrm flipV="true">
            <a:off x="4013679" y="4763459"/>
            <a:ext cx="3406192" cy="4333461"/>
          </a:xfrm>
          <a:prstGeom prst="line">
            <a:avLst/>
          </a:prstGeom>
          <a:ln cap="flat" w="38100">
            <a:solidFill>
              <a:srgbClr val="FFAA18"/>
            </a:solidFill>
            <a:prstDash val="solid"/>
            <a:headEnd type="none" len="sm" w="sm"/>
            <a:tailEnd type="triangle" len="med" w="lg"/>
          </a:ln>
        </p:spPr>
      </p:sp>
      <p:sp>
        <p:nvSpPr>
          <p:cNvPr name="AutoShape 43" id="43"/>
          <p:cNvSpPr/>
          <p:nvPr/>
        </p:nvSpPr>
        <p:spPr>
          <a:xfrm flipV="true">
            <a:off x="4013679" y="7703258"/>
            <a:ext cx="3836976" cy="1393662"/>
          </a:xfrm>
          <a:prstGeom prst="line">
            <a:avLst/>
          </a:prstGeom>
          <a:ln cap="flat" w="38100">
            <a:solidFill>
              <a:srgbClr val="130FFF"/>
            </a:solidFill>
            <a:prstDash val="solid"/>
            <a:headEnd type="none" len="sm" w="sm"/>
            <a:tailEnd type="triangle" len="med" w="lg"/>
          </a:ln>
        </p:spPr>
      </p:sp>
      <p:sp>
        <p:nvSpPr>
          <p:cNvPr name="Freeform 44" id="44"/>
          <p:cNvSpPr/>
          <p:nvPr/>
        </p:nvSpPr>
        <p:spPr>
          <a:xfrm flipH="false" flipV="false" rot="0">
            <a:off x="7808288" y="4438002"/>
            <a:ext cx="1127568" cy="639167"/>
          </a:xfrm>
          <a:custGeom>
            <a:avLst/>
            <a:gdLst/>
            <a:ahLst/>
            <a:cxnLst/>
            <a:rect r="r" b="b" t="t" l="l"/>
            <a:pathLst>
              <a:path h="639167" w="1127568">
                <a:moveTo>
                  <a:pt x="0" y="0"/>
                </a:moveTo>
                <a:lnTo>
                  <a:pt x="1127568" y="0"/>
                </a:lnTo>
                <a:lnTo>
                  <a:pt x="1127568" y="639167"/>
                </a:lnTo>
                <a:lnTo>
                  <a:pt x="0" y="639167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-41919" r="-52125" b="-60789"/>
            </a:stretch>
          </a:blipFill>
        </p:spPr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7259300" y="9210675"/>
            <a:ext cx="152400" cy="200025"/>
          </a:xfrm>
          <a:prstGeom prst="rect">
            <a:avLst/>
          </a:prstGeom>
        </p:spPr>
        <p:txBody>
          <a:bodyPr anchor="t" rtlCol="false" tIns="0" lIns="0" bIns="0" rIns="0" wrap="none">
            <a:spAutoFit/>
          </a:bodyPr>
          <a:lstStyle/>
          <a:p>
            <a:pPr algn="ctr">
              <a:lnSpc>
                <a:spcPts val="3499"/>
              </a:lnSpc>
              <a:spcBef>
                <a:spcPct val="0"/>
              </a:spcBef>
            </a:pPr>
            <a:r>
              <a:rPr lang="en-US" sz="2499">
                <a:solidFill>
                  <a:srgbClr val="737373"/>
                </a:solidFill>
                <a:latin typeface="Lato"/>
                <a:ea typeface="Lato"/>
                <a:cs typeface="Lato"/>
                <a:sym typeface="Lato"/>
              </a:rPr>
              <a:t>11</a:t>
            </a:r>
          </a:p>
        </p:txBody>
      </p:sp>
      <p:sp>
        <p:nvSpPr>
          <p:cNvPr name="Freeform 3" id="3"/>
          <p:cNvSpPr/>
          <p:nvPr/>
        </p:nvSpPr>
        <p:spPr>
          <a:xfrm flipH="false" flipV="false" rot="0">
            <a:off x="-3105293" y="-3153374"/>
            <a:ext cx="23689358" cy="5713223"/>
          </a:xfrm>
          <a:custGeom>
            <a:avLst/>
            <a:gdLst/>
            <a:ahLst/>
            <a:cxnLst/>
            <a:rect r="r" b="b" t="t" l="l"/>
            <a:pathLst>
              <a:path h="5713223" w="23689358">
                <a:moveTo>
                  <a:pt x="0" y="0"/>
                </a:moveTo>
                <a:lnTo>
                  <a:pt x="23689359" y="0"/>
                </a:lnTo>
                <a:lnTo>
                  <a:pt x="23689359" y="5713223"/>
                </a:lnTo>
                <a:lnTo>
                  <a:pt x="0" y="571322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8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-4009262" y="8555454"/>
            <a:ext cx="23689358" cy="5713223"/>
          </a:xfrm>
          <a:custGeom>
            <a:avLst/>
            <a:gdLst/>
            <a:ahLst/>
            <a:cxnLst/>
            <a:rect r="r" b="b" t="t" l="l"/>
            <a:pathLst>
              <a:path h="5713223" w="23689358">
                <a:moveTo>
                  <a:pt x="0" y="0"/>
                </a:moveTo>
                <a:lnTo>
                  <a:pt x="23689358" y="0"/>
                </a:lnTo>
                <a:lnTo>
                  <a:pt x="23689358" y="5713223"/>
                </a:lnTo>
                <a:lnTo>
                  <a:pt x="0" y="571322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8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pic>
        <p:nvPicPr>
          <p:cNvPr name="Picture 5" id="5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5712583" y="5731800"/>
            <a:ext cx="4565730" cy="1838498"/>
          </a:xfrm>
          <a:prstGeom prst="rect">
            <a:avLst/>
          </a:prstGeom>
        </p:spPr>
      </p:pic>
      <p:sp>
        <p:nvSpPr>
          <p:cNvPr name="TextBox 6" id="6"/>
          <p:cNvSpPr txBox="true"/>
          <p:nvPr/>
        </p:nvSpPr>
        <p:spPr>
          <a:xfrm rot="0">
            <a:off x="1157899" y="2105824"/>
            <a:ext cx="15162975" cy="39274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499">
                <a:solidFill>
                  <a:srgbClr val="737373"/>
                </a:solidFill>
                <a:latin typeface="Lato"/>
                <a:ea typeface="Lato"/>
                <a:cs typeface="Lato"/>
                <a:sym typeface="Lato"/>
              </a:rPr>
              <a:t>The sensitive hyper-volume or &lt;VT&gt; quantifies the sensitivity of a detector over a given observation period</a:t>
            </a:r>
          </a:p>
          <a:p>
            <a:pPr algn="l">
              <a:lnSpc>
                <a:spcPts val="3499"/>
              </a:lnSpc>
            </a:pPr>
            <a:r>
              <a:rPr lang="en-US" sz="2499">
                <a:solidFill>
                  <a:srgbClr val="737373"/>
                </a:solidFill>
                <a:latin typeface="Lato"/>
                <a:ea typeface="Lato"/>
                <a:cs typeface="Lato"/>
                <a:sym typeface="Lato"/>
              </a:rPr>
              <a:t> → How much volume of the Universe is effectively probed.</a:t>
            </a:r>
          </a:p>
          <a:p>
            <a:pPr algn="l">
              <a:lnSpc>
                <a:spcPts val="3499"/>
              </a:lnSpc>
            </a:pPr>
          </a:p>
          <a:p>
            <a:pPr algn="l" marL="539749" indent="-269875" lvl="1">
              <a:lnSpc>
                <a:spcPts val="3499"/>
              </a:lnSpc>
              <a:buFont typeface="Arial"/>
              <a:buChar char="•"/>
            </a:pPr>
            <a:r>
              <a:rPr lang="en-US" sz="2499">
                <a:solidFill>
                  <a:srgbClr val="737373"/>
                </a:solidFill>
                <a:latin typeface="Lato"/>
                <a:ea typeface="Lato"/>
                <a:cs typeface="Lato"/>
                <a:sym typeface="Lato"/>
              </a:rPr>
              <a:t>How to quantifies the &lt;VT&gt;</a:t>
            </a:r>
          </a:p>
          <a:p>
            <a:pPr algn="l" marL="539749" indent="-269875" lvl="1">
              <a:lnSpc>
                <a:spcPts val="3499"/>
              </a:lnSpc>
              <a:buFont typeface="Arial"/>
              <a:buChar char="•"/>
            </a:pPr>
            <a:r>
              <a:rPr lang="en-US" sz="2499">
                <a:solidFill>
                  <a:srgbClr val="737373"/>
                </a:solidFill>
                <a:latin typeface="Lato"/>
                <a:ea typeface="Lato"/>
                <a:cs typeface="Lato"/>
                <a:sym typeface="Lato"/>
              </a:rPr>
              <a:t>We take the maximum distance we can reach with our detectors</a:t>
            </a:r>
          </a:p>
          <a:p>
            <a:pPr algn="l" marL="539749" indent="-269875" lvl="1">
              <a:lnSpc>
                <a:spcPts val="3499"/>
              </a:lnSpc>
              <a:buFont typeface="Arial"/>
              <a:buChar char="•"/>
            </a:pPr>
            <a:r>
              <a:rPr lang="en-US" sz="2499">
                <a:solidFill>
                  <a:srgbClr val="737373"/>
                </a:solidFill>
                <a:latin typeface="Lato"/>
                <a:ea typeface="Lato"/>
                <a:cs typeface="Lato"/>
                <a:sym typeface="Lato"/>
              </a:rPr>
              <a:t>We generate theorical signal using population models inside the associated volume</a:t>
            </a:r>
          </a:p>
          <a:p>
            <a:pPr algn="l" marL="539749" indent="-269875" lvl="1">
              <a:lnSpc>
                <a:spcPts val="3499"/>
              </a:lnSpc>
              <a:buFont typeface="Arial"/>
              <a:buChar char="•"/>
            </a:pPr>
            <a:r>
              <a:rPr lang="en-US" sz="2499">
                <a:solidFill>
                  <a:srgbClr val="737373"/>
                </a:solidFill>
                <a:latin typeface="Lato"/>
                <a:ea typeface="Lato"/>
                <a:cs typeface="Lato"/>
                <a:sym typeface="Lato"/>
              </a:rPr>
              <a:t>We inject these simulated signals into the data strain</a:t>
            </a:r>
          </a:p>
          <a:p>
            <a:pPr algn="l" marL="539749" indent="-269875" lvl="1">
              <a:lnSpc>
                <a:spcPts val="3499"/>
              </a:lnSpc>
              <a:buFont typeface="Arial"/>
              <a:buChar char="•"/>
            </a:pPr>
            <a:r>
              <a:rPr lang="en-US" sz="2499">
                <a:solidFill>
                  <a:srgbClr val="737373"/>
                </a:solidFill>
                <a:latin typeface="Lato"/>
                <a:ea typeface="Lato"/>
                <a:cs typeface="Lato"/>
                <a:sym typeface="Lato"/>
              </a:rPr>
              <a:t>We look at how many signal we recover</a:t>
            </a:r>
          </a:p>
          <a:p>
            <a:pPr algn="l">
              <a:lnSpc>
                <a:spcPts val="3499"/>
              </a:lnSpc>
              <a:spcBef>
                <a:spcPct val="0"/>
              </a:spcBef>
            </a:pPr>
          </a:p>
        </p:txBody>
      </p:sp>
      <p:grpSp>
        <p:nvGrpSpPr>
          <p:cNvPr name="Group 7" id="7"/>
          <p:cNvGrpSpPr/>
          <p:nvPr/>
        </p:nvGrpSpPr>
        <p:grpSpPr>
          <a:xfrm rot="0">
            <a:off x="7630846" y="6286447"/>
            <a:ext cx="693411" cy="693411"/>
            <a:chOff x="0" y="0"/>
            <a:chExt cx="812800" cy="812800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ln w="38100" cap="sq">
              <a:solidFill>
                <a:srgbClr val="8C52FF"/>
              </a:solidFill>
              <a:prstDash val="solid"/>
              <a:miter/>
            </a:ln>
          </p:spPr>
        </p:sp>
        <p:sp>
          <p:nvSpPr>
            <p:cNvPr name="TextBox 9" id="9"/>
            <p:cNvSpPr txBox="true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499"/>
                </a:lnSpc>
              </a:pPr>
            </a:p>
          </p:txBody>
        </p:sp>
      </p:grpSp>
      <p:sp>
        <p:nvSpPr>
          <p:cNvPr name="TextBox 10" id="10"/>
          <p:cNvSpPr txBox="true"/>
          <p:nvPr/>
        </p:nvSpPr>
        <p:spPr>
          <a:xfrm rot="0">
            <a:off x="1028700" y="544513"/>
            <a:ext cx="12782341" cy="8636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000"/>
              </a:lnSpc>
              <a:spcBef>
                <a:spcPct val="0"/>
              </a:spcBef>
            </a:pPr>
            <a:r>
              <a:rPr lang="en-US" sz="50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Sensitive Hyper-Volume</a:t>
            </a:r>
          </a:p>
        </p:txBody>
      </p:sp>
      <p:grpSp>
        <p:nvGrpSpPr>
          <p:cNvPr name="Group 11" id="11"/>
          <p:cNvGrpSpPr/>
          <p:nvPr/>
        </p:nvGrpSpPr>
        <p:grpSpPr>
          <a:xfrm rot="0">
            <a:off x="8204311" y="5939741"/>
            <a:ext cx="1138832" cy="693411"/>
            <a:chOff x="0" y="0"/>
            <a:chExt cx="1334912" cy="81280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1334912" cy="812800"/>
            </a:xfrm>
            <a:custGeom>
              <a:avLst/>
              <a:gdLst/>
              <a:ahLst/>
              <a:cxnLst/>
              <a:rect r="r" b="b" t="t" l="l"/>
              <a:pathLst>
                <a:path h="812800" w="1334912">
                  <a:moveTo>
                    <a:pt x="667456" y="0"/>
                  </a:moveTo>
                  <a:cubicBezTo>
                    <a:pt x="298830" y="0"/>
                    <a:pt x="0" y="181951"/>
                    <a:pt x="0" y="406400"/>
                  </a:cubicBezTo>
                  <a:cubicBezTo>
                    <a:pt x="0" y="630849"/>
                    <a:pt x="298830" y="812800"/>
                    <a:pt x="667456" y="812800"/>
                  </a:cubicBezTo>
                  <a:cubicBezTo>
                    <a:pt x="1036082" y="812800"/>
                    <a:pt x="1334912" y="630849"/>
                    <a:pt x="1334912" y="406400"/>
                  </a:cubicBezTo>
                  <a:cubicBezTo>
                    <a:pt x="1334912" y="181951"/>
                    <a:pt x="1036082" y="0"/>
                    <a:pt x="667456" y="0"/>
                  </a:cubicBezTo>
                  <a:close/>
                </a:path>
              </a:pathLst>
            </a:custGeom>
            <a:ln w="38100" cap="sq">
              <a:solidFill>
                <a:srgbClr val="5170FF"/>
              </a:solidFill>
              <a:prstDash val="solid"/>
              <a:miter/>
            </a:ln>
          </p:spPr>
        </p:sp>
        <p:sp>
          <p:nvSpPr>
            <p:cNvPr name="TextBox 13" id="13"/>
            <p:cNvSpPr txBox="true"/>
            <p:nvPr/>
          </p:nvSpPr>
          <p:spPr>
            <a:xfrm>
              <a:off x="125148" y="28575"/>
              <a:ext cx="1084616" cy="7080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499"/>
                </a:lnSpc>
              </a:pPr>
            </a:p>
          </p:txBody>
        </p:sp>
      </p:grpSp>
      <p:grpSp>
        <p:nvGrpSpPr>
          <p:cNvPr name="Group 14" id="14"/>
          <p:cNvGrpSpPr/>
          <p:nvPr/>
        </p:nvGrpSpPr>
        <p:grpSpPr>
          <a:xfrm rot="0">
            <a:off x="8204311" y="6628765"/>
            <a:ext cx="1138832" cy="693411"/>
            <a:chOff x="0" y="0"/>
            <a:chExt cx="1334912" cy="812800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1334912" cy="812800"/>
            </a:xfrm>
            <a:custGeom>
              <a:avLst/>
              <a:gdLst/>
              <a:ahLst/>
              <a:cxnLst/>
              <a:rect r="r" b="b" t="t" l="l"/>
              <a:pathLst>
                <a:path h="812800" w="1334912">
                  <a:moveTo>
                    <a:pt x="667456" y="0"/>
                  </a:moveTo>
                  <a:cubicBezTo>
                    <a:pt x="298830" y="0"/>
                    <a:pt x="0" y="181951"/>
                    <a:pt x="0" y="406400"/>
                  </a:cubicBezTo>
                  <a:cubicBezTo>
                    <a:pt x="0" y="630849"/>
                    <a:pt x="298830" y="812800"/>
                    <a:pt x="667456" y="812800"/>
                  </a:cubicBezTo>
                  <a:cubicBezTo>
                    <a:pt x="1036082" y="812800"/>
                    <a:pt x="1334912" y="630849"/>
                    <a:pt x="1334912" y="406400"/>
                  </a:cubicBezTo>
                  <a:cubicBezTo>
                    <a:pt x="1334912" y="181951"/>
                    <a:pt x="1036082" y="0"/>
                    <a:pt x="667456" y="0"/>
                  </a:cubicBezTo>
                  <a:close/>
                </a:path>
              </a:pathLst>
            </a:custGeom>
            <a:ln w="38100" cap="sq">
              <a:solidFill>
                <a:srgbClr val="AD1B45"/>
              </a:solidFill>
              <a:prstDash val="solid"/>
              <a:miter/>
            </a:ln>
          </p:spPr>
        </p:sp>
        <p:sp>
          <p:nvSpPr>
            <p:cNvPr name="TextBox 16" id="16"/>
            <p:cNvSpPr txBox="true"/>
            <p:nvPr/>
          </p:nvSpPr>
          <p:spPr>
            <a:xfrm>
              <a:off x="125148" y="28575"/>
              <a:ext cx="1084616" cy="7080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499"/>
                </a:lnSpc>
              </a:pPr>
            </a:p>
          </p:txBody>
        </p:sp>
      </p:grpSp>
      <p:grpSp>
        <p:nvGrpSpPr>
          <p:cNvPr name="Group 17" id="17"/>
          <p:cNvGrpSpPr/>
          <p:nvPr/>
        </p:nvGrpSpPr>
        <p:grpSpPr>
          <a:xfrm rot="0">
            <a:off x="9432519" y="6248718"/>
            <a:ext cx="629779" cy="693411"/>
            <a:chOff x="0" y="0"/>
            <a:chExt cx="738213" cy="812800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738213" cy="812800"/>
            </a:xfrm>
            <a:custGeom>
              <a:avLst/>
              <a:gdLst/>
              <a:ahLst/>
              <a:cxnLst/>
              <a:rect r="r" b="b" t="t" l="l"/>
              <a:pathLst>
                <a:path h="812800" w="738213">
                  <a:moveTo>
                    <a:pt x="369106" y="0"/>
                  </a:moveTo>
                  <a:cubicBezTo>
                    <a:pt x="165255" y="0"/>
                    <a:pt x="0" y="181951"/>
                    <a:pt x="0" y="406400"/>
                  </a:cubicBezTo>
                  <a:cubicBezTo>
                    <a:pt x="0" y="630849"/>
                    <a:pt x="165255" y="812800"/>
                    <a:pt x="369106" y="812800"/>
                  </a:cubicBezTo>
                  <a:cubicBezTo>
                    <a:pt x="572958" y="812800"/>
                    <a:pt x="738213" y="630849"/>
                    <a:pt x="738213" y="406400"/>
                  </a:cubicBezTo>
                  <a:cubicBezTo>
                    <a:pt x="738213" y="181951"/>
                    <a:pt x="572958" y="0"/>
                    <a:pt x="369106" y="0"/>
                  </a:cubicBezTo>
                  <a:close/>
                </a:path>
              </a:pathLst>
            </a:custGeom>
            <a:ln w="38100" cap="sq">
              <a:solidFill>
                <a:srgbClr val="130FFF"/>
              </a:solidFill>
              <a:prstDash val="solid"/>
              <a:miter/>
            </a:ln>
          </p:spPr>
        </p:sp>
        <p:sp>
          <p:nvSpPr>
            <p:cNvPr name="TextBox 19" id="19"/>
            <p:cNvSpPr txBox="true"/>
            <p:nvPr/>
          </p:nvSpPr>
          <p:spPr>
            <a:xfrm>
              <a:off x="69207" y="28575"/>
              <a:ext cx="599798" cy="7080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499"/>
                </a:lnSpc>
              </a:pPr>
            </a:p>
          </p:txBody>
        </p:sp>
      </p:grpSp>
      <p:sp>
        <p:nvSpPr>
          <p:cNvPr name="AutoShape 20" id="20"/>
          <p:cNvSpPr/>
          <p:nvPr/>
        </p:nvSpPr>
        <p:spPr>
          <a:xfrm flipV="true">
            <a:off x="9299895" y="5557652"/>
            <a:ext cx="1533785" cy="601416"/>
          </a:xfrm>
          <a:prstGeom prst="line">
            <a:avLst/>
          </a:prstGeom>
          <a:ln cap="flat" w="38100">
            <a:solidFill>
              <a:srgbClr val="5170F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21" id="21"/>
          <p:cNvSpPr txBox="true"/>
          <p:nvPr/>
        </p:nvSpPr>
        <p:spPr>
          <a:xfrm rot="0">
            <a:off x="10833680" y="5322702"/>
            <a:ext cx="4510215" cy="422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99"/>
              </a:lnSpc>
              <a:spcBef>
                <a:spcPct val="0"/>
              </a:spcBef>
            </a:pPr>
            <a:r>
              <a:rPr lang="en-US" sz="2499">
                <a:solidFill>
                  <a:srgbClr val="737373"/>
                </a:solidFill>
                <a:latin typeface="Lato"/>
                <a:ea typeface="Lato"/>
                <a:cs typeface="Lato"/>
                <a:sym typeface="Lato"/>
              </a:rPr>
              <a:t>N</a:t>
            </a:r>
            <a:r>
              <a:rPr lang="en-US" sz="2499">
                <a:solidFill>
                  <a:srgbClr val="737373"/>
                </a:solidFill>
                <a:latin typeface="Lato"/>
                <a:ea typeface="Lato"/>
                <a:cs typeface="Lato"/>
                <a:sym typeface="Lato"/>
              </a:rPr>
              <a:t>umber of recovered injections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10104533" y="7724414"/>
            <a:ext cx="4510215" cy="422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99"/>
              </a:lnSpc>
              <a:spcBef>
                <a:spcPct val="0"/>
              </a:spcBef>
            </a:pPr>
            <a:r>
              <a:rPr lang="en-US" sz="2499">
                <a:solidFill>
                  <a:srgbClr val="737373"/>
                </a:solidFill>
                <a:latin typeface="Lato"/>
                <a:ea typeface="Lato"/>
                <a:cs typeface="Lato"/>
                <a:sym typeface="Lato"/>
              </a:rPr>
              <a:t>Total number of injections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11613001" y="6323961"/>
            <a:ext cx="4707873" cy="44821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653"/>
              </a:lnSpc>
              <a:spcBef>
                <a:spcPct val="0"/>
              </a:spcBef>
            </a:pPr>
            <a:r>
              <a:rPr lang="en-US" sz="2609">
                <a:solidFill>
                  <a:srgbClr val="737373"/>
                </a:solidFill>
                <a:latin typeface="Lato"/>
                <a:ea typeface="Lato"/>
                <a:cs typeface="Lato"/>
                <a:sym typeface="Lato"/>
              </a:rPr>
              <a:t>Total observation time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3219688" y="7511145"/>
            <a:ext cx="3478560" cy="44821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653"/>
              </a:lnSpc>
              <a:spcBef>
                <a:spcPct val="0"/>
              </a:spcBef>
            </a:pPr>
            <a:r>
              <a:rPr lang="en-US" sz="2609">
                <a:solidFill>
                  <a:srgbClr val="737373"/>
                </a:solidFill>
                <a:latin typeface="Lato"/>
                <a:ea typeface="Lato"/>
                <a:cs typeface="Lato"/>
                <a:sym typeface="Lato"/>
              </a:rPr>
              <a:t>Astrophysical covolume</a:t>
            </a:r>
          </a:p>
        </p:txBody>
      </p:sp>
      <p:sp>
        <p:nvSpPr>
          <p:cNvPr name="AutoShape 25" id="25"/>
          <p:cNvSpPr/>
          <p:nvPr/>
        </p:nvSpPr>
        <p:spPr>
          <a:xfrm flipV="true">
            <a:off x="10056489" y="6576645"/>
            <a:ext cx="1556512" cy="23113"/>
          </a:xfrm>
          <a:prstGeom prst="line">
            <a:avLst/>
          </a:prstGeom>
          <a:ln cap="flat" w="38100">
            <a:solidFill>
              <a:srgbClr val="130FF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26" id="26"/>
          <p:cNvSpPr/>
          <p:nvPr/>
        </p:nvSpPr>
        <p:spPr>
          <a:xfrm>
            <a:off x="9020035" y="7265033"/>
            <a:ext cx="1084498" cy="694331"/>
          </a:xfrm>
          <a:prstGeom prst="line">
            <a:avLst/>
          </a:prstGeom>
          <a:ln cap="flat" w="38100">
            <a:solidFill>
              <a:srgbClr val="AD1B45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27" id="27"/>
          <p:cNvSpPr/>
          <p:nvPr/>
        </p:nvSpPr>
        <p:spPr>
          <a:xfrm flipH="true">
            <a:off x="6698248" y="6910187"/>
            <a:ext cx="1109493" cy="853643"/>
          </a:xfrm>
          <a:prstGeom prst="line">
            <a:avLst/>
          </a:prstGeom>
          <a:ln cap="flat" w="38100">
            <a:solidFill>
              <a:srgbClr val="8C52FF"/>
            </a:solidFill>
            <a:prstDash val="solid"/>
            <a:headEnd type="none" len="sm" w="sm"/>
            <a:tailEnd type="none" len="sm" w="sm"/>
          </a:ln>
        </p:spPr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3105293" y="-3153374"/>
            <a:ext cx="23689358" cy="5713223"/>
          </a:xfrm>
          <a:custGeom>
            <a:avLst/>
            <a:gdLst/>
            <a:ahLst/>
            <a:cxnLst/>
            <a:rect r="r" b="b" t="t" l="l"/>
            <a:pathLst>
              <a:path h="5713223" w="23689358">
                <a:moveTo>
                  <a:pt x="0" y="0"/>
                </a:moveTo>
                <a:lnTo>
                  <a:pt x="23689359" y="0"/>
                </a:lnTo>
                <a:lnTo>
                  <a:pt x="23689359" y="5713223"/>
                </a:lnTo>
                <a:lnTo>
                  <a:pt x="0" y="571322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8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217557" y="4035012"/>
            <a:ext cx="9084217" cy="5223288"/>
          </a:xfrm>
          <a:custGeom>
            <a:avLst/>
            <a:gdLst/>
            <a:ahLst/>
            <a:cxnLst/>
            <a:rect r="r" b="b" t="t" l="l"/>
            <a:pathLst>
              <a:path h="5223288" w="9084217">
                <a:moveTo>
                  <a:pt x="0" y="0"/>
                </a:moveTo>
                <a:lnTo>
                  <a:pt x="9084217" y="0"/>
                </a:lnTo>
                <a:lnTo>
                  <a:pt x="9084217" y="5223288"/>
                </a:lnTo>
                <a:lnTo>
                  <a:pt x="0" y="522328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-13312" r="-8588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-4009262" y="8555454"/>
            <a:ext cx="23689358" cy="5713223"/>
          </a:xfrm>
          <a:custGeom>
            <a:avLst/>
            <a:gdLst/>
            <a:ahLst/>
            <a:cxnLst/>
            <a:rect r="r" b="b" t="t" l="l"/>
            <a:pathLst>
              <a:path h="5713223" w="23689358">
                <a:moveTo>
                  <a:pt x="0" y="0"/>
                </a:moveTo>
                <a:lnTo>
                  <a:pt x="23689358" y="0"/>
                </a:lnTo>
                <a:lnTo>
                  <a:pt x="23689358" y="5713223"/>
                </a:lnTo>
                <a:lnTo>
                  <a:pt x="0" y="571322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8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17259300" y="9210675"/>
            <a:ext cx="152400" cy="200025"/>
          </a:xfrm>
          <a:prstGeom prst="rect">
            <a:avLst/>
          </a:prstGeom>
        </p:spPr>
        <p:txBody>
          <a:bodyPr anchor="t" rtlCol="false" tIns="0" lIns="0" bIns="0" rIns="0" wrap="none">
            <a:spAutoFit/>
          </a:bodyPr>
          <a:lstStyle/>
          <a:p>
            <a:pPr algn="ctr">
              <a:lnSpc>
                <a:spcPts val="3499"/>
              </a:lnSpc>
              <a:spcBef>
                <a:spcPct val="0"/>
              </a:spcBef>
            </a:pPr>
            <a:r>
              <a:rPr lang="en-US" sz="2499">
                <a:solidFill>
                  <a:srgbClr val="737373"/>
                </a:solidFill>
                <a:latin typeface="Lato"/>
                <a:ea typeface="Lato"/>
                <a:cs typeface="Lato"/>
                <a:sym typeface="Lato"/>
              </a:rPr>
              <a:t>12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028700" y="544513"/>
            <a:ext cx="8719898" cy="8636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000"/>
              </a:lnSpc>
              <a:spcBef>
                <a:spcPct val="0"/>
              </a:spcBef>
            </a:pPr>
            <a:r>
              <a:rPr lang="en-US" sz="50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SSM MBTA efficiency problem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832043" y="2009409"/>
            <a:ext cx="8613292" cy="8604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499"/>
              </a:lnSpc>
              <a:spcBef>
                <a:spcPct val="0"/>
              </a:spcBef>
            </a:pPr>
            <a:r>
              <a:rPr lang="en-US" sz="2499" strike="noStrike" u="none">
                <a:solidFill>
                  <a:srgbClr val="737373"/>
                </a:solidFill>
                <a:latin typeface="Lato"/>
                <a:ea typeface="Lato"/>
                <a:cs typeface="Lato"/>
                <a:sym typeface="Lato"/>
              </a:rPr>
              <a:t>Results from the O4a SSM publication</a:t>
            </a:r>
          </a:p>
          <a:p>
            <a:pPr algn="l" marL="0" indent="0" lvl="0">
              <a:lnSpc>
                <a:spcPts val="3499"/>
              </a:lnSpc>
              <a:spcBef>
                <a:spcPct val="0"/>
              </a:spcBef>
            </a:pPr>
            <a:r>
              <a:rPr lang="en-US" sz="2499" strike="noStrike" u="none">
                <a:solidFill>
                  <a:srgbClr val="737373"/>
                </a:solidFill>
                <a:latin typeface="Lato"/>
                <a:ea typeface="Lato"/>
                <a:cs typeface="Lato"/>
                <a:sym typeface="Lato"/>
              </a:rPr>
              <a:t>MBTA is less sensitive on injections wrt PyCBC and GstLAL</a:t>
            </a:r>
          </a:p>
        </p:txBody>
      </p:sp>
      <p:sp>
        <p:nvSpPr>
          <p:cNvPr name="AutoShape 8" id="8"/>
          <p:cNvSpPr/>
          <p:nvPr/>
        </p:nvSpPr>
        <p:spPr>
          <a:xfrm flipV="true">
            <a:off x="8255412" y="4054731"/>
            <a:ext cx="0" cy="4556187"/>
          </a:xfrm>
          <a:prstGeom prst="line">
            <a:avLst/>
          </a:prstGeom>
          <a:ln cap="flat" w="47625">
            <a:solidFill>
              <a:srgbClr val="D30603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9" id="9"/>
          <p:cNvSpPr txBox="true"/>
          <p:nvPr/>
        </p:nvSpPr>
        <p:spPr>
          <a:xfrm rot="0">
            <a:off x="4764510" y="3445640"/>
            <a:ext cx="4008199" cy="4839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986"/>
              </a:lnSpc>
              <a:spcBef>
                <a:spcPct val="0"/>
              </a:spcBef>
            </a:pPr>
            <a:r>
              <a:rPr lang="en-US" sz="2847">
                <a:solidFill>
                  <a:srgbClr val="D30603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End of parameter space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4886411" y="5749552"/>
            <a:ext cx="2766120" cy="422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499"/>
              </a:lnSpc>
              <a:spcBef>
                <a:spcPct val="0"/>
              </a:spcBef>
            </a:pPr>
            <a:r>
              <a:rPr lang="en-US" sz="2499">
                <a:solidFill>
                  <a:srgbClr val="00000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O4a SSM injections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9914482" y="4402717"/>
            <a:ext cx="7528993" cy="31159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080"/>
              </a:lnSpc>
            </a:pPr>
            <a:r>
              <a:rPr lang="en-US" sz="2200">
                <a:solidFill>
                  <a:srgbClr val="737373"/>
                </a:solidFill>
                <a:latin typeface="Lato"/>
                <a:ea typeface="Lato"/>
                <a:cs typeface="Lato"/>
                <a:sym typeface="Lato"/>
              </a:rPr>
              <a:t>From the previous VT formula, every values are the same except for the number of detection.</a:t>
            </a:r>
          </a:p>
          <a:p>
            <a:pPr algn="l">
              <a:lnSpc>
                <a:spcPts val="3080"/>
              </a:lnSpc>
            </a:pPr>
            <a:r>
              <a:rPr lang="en-US" sz="2200">
                <a:solidFill>
                  <a:srgbClr val="737373"/>
                </a:solidFill>
                <a:latin typeface="Lato"/>
                <a:ea typeface="Lato"/>
                <a:cs typeface="Lato"/>
                <a:sym typeface="Lato"/>
              </a:rPr>
              <a:t>We tried to have a better signal reconstruction to increase MBTA sensitivity</a:t>
            </a:r>
          </a:p>
          <a:p>
            <a:pPr algn="l">
              <a:lnSpc>
                <a:spcPts val="3080"/>
              </a:lnSpc>
            </a:pPr>
            <a:r>
              <a:rPr lang="en-US" sz="2200">
                <a:solidFill>
                  <a:srgbClr val="737373"/>
                </a:solidFill>
                <a:latin typeface="Lato"/>
                <a:ea typeface="Lato"/>
                <a:cs typeface="Lato"/>
                <a:sym typeface="Lato"/>
              </a:rPr>
              <a:t>Looking at various hypothesis</a:t>
            </a:r>
          </a:p>
          <a:p>
            <a:pPr algn="l">
              <a:lnSpc>
                <a:spcPts val="3080"/>
              </a:lnSpc>
            </a:pPr>
            <a:r>
              <a:rPr lang="en-US" sz="2200">
                <a:solidFill>
                  <a:srgbClr val="737373"/>
                </a:solidFill>
                <a:latin typeface="Lato"/>
                <a:ea typeface="Lato"/>
                <a:cs typeface="Lato"/>
                <a:sym typeface="Lato"/>
              </a:rPr>
              <a:t>The theorical model (approximant) use to generate our bank</a:t>
            </a:r>
          </a:p>
          <a:p>
            <a:pPr algn="l">
              <a:lnSpc>
                <a:spcPts val="3080"/>
              </a:lnSpc>
            </a:pPr>
            <a:r>
              <a:rPr lang="en-US" sz="2200">
                <a:solidFill>
                  <a:srgbClr val="737373"/>
                </a:solidFill>
                <a:latin typeface="Lato"/>
                <a:ea typeface="Lato"/>
                <a:cs typeface="Lato"/>
                <a:sym typeface="Lato"/>
              </a:rPr>
              <a:t>The frequency bands</a:t>
            </a:r>
          </a:p>
          <a:p>
            <a:pPr algn="l">
              <a:lnSpc>
                <a:spcPts val="3080"/>
              </a:lnSpc>
              <a:spcBef>
                <a:spcPct val="0"/>
              </a:spcBef>
            </a:pPr>
          </a:p>
        </p:txBody>
      </p:sp>
      <p:sp>
        <p:nvSpPr>
          <p:cNvPr name="TextBox 12" id="12"/>
          <p:cNvSpPr txBox="true"/>
          <p:nvPr/>
        </p:nvSpPr>
        <p:spPr>
          <a:xfrm rot="0">
            <a:off x="3436203" y="5977101"/>
            <a:ext cx="3332407" cy="115401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398"/>
              </a:lnSpc>
            </a:pPr>
            <a:r>
              <a:rPr lang="en-US" sz="4881">
                <a:solidFill>
                  <a:srgbClr val="FF3131"/>
                </a:solidFill>
                <a:latin typeface="Lato"/>
                <a:ea typeface="Lato"/>
                <a:cs typeface="Lato"/>
                <a:sym typeface="Lato"/>
              </a:rPr>
              <a:t>Preliminary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226658" y="9307512"/>
            <a:ext cx="8075116" cy="2476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099"/>
              </a:lnSpc>
              <a:spcBef>
                <a:spcPct val="0"/>
              </a:spcBef>
            </a:pPr>
            <a:r>
              <a:rPr lang="en-US" sz="1499" u="sng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  <a:hlinkClick r:id="rId6" tooltip="https://arxiv.org/pdf/2604.14095"/>
              </a:rPr>
              <a:t>Search for CBCs with SSM Components in Data from The First Part of LVK Fourth Observing Run</a:t>
            </a:r>
          </a:p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3105293" y="-3153374"/>
            <a:ext cx="23689358" cy="5713223"/>
          </a:xfrm>
          <a:custGeom>
            <a:avLst/>
            <a:gdLst/>
            <a:ahLst/>
            <a:cxnLst/>
            <a:rect r="r" b="b" t="t" l="l"/>
            <a:pathLst>
              <a:path h="5713223" w="23689358">
                <a:moveTo>
                  <a:pt x="0" y="0"/>
                </a:moveTo>
                <a:lnTo>
                  <a:pt x="23689359" y="0"/>
                </a:lnTo>
                <a:lnTo>
                  <a:pt x="23689359" y="5713223"/>
                </a:lnTo>
                <a:lnTo>
                  <a:pt x="0" y="571322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8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4009262" y="8555454"/>
            <a:ext cx="23689358" cy="5713223"/>
          </a:xfrm>
          <a:custGeom>
            <a:avLst/>
            <a:gdLst/>
            <a:ahLst/>
            <a:cxnLst/>
            <a:rect r="r" b="b" t="t" l="l"/>
            <a:pathLst>
              <a:path h="5713223" w="23689358">
                <a:moveTo>
                  <a:pt x="0" y="0"/>
                </a:moveTo>
                <a:lnTo>
                  <a:pt x="23689358" y="0"/>
                </a:lnTo>
                <a:lnTo>
                  <a:pt x="23689358" y="5713223"/>
                </a:lnTo>
                <a:lnTo>
                  <a:pt x="0" y="571322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8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9516270" y="2426144"/>
            <a:ext cx="7833815" cy="5385748"/>
          </a:xfrm>
          <a:custGeom>
            <a:avLst/>
            <a:gdLst/>
            <a:ahLst/>
            <a:cxnLst/>
            <a:rect r="r" b="b" t="t" l="l"/>
            <a:pathLst>
              <a:path h="5385748" w="7833815">
                <a:moveTo>
                  <a:pt x="0" y="0"/>
                </a:moveTo>
                <a:lnTo>
                  <a:pt x="7833815" y="0"/>
                </a:lnTo>
                <a:lnTo>
                  <a:pt x="7833815" y="5385748"/>
                </a:lnTo>
                <a:lnTo>
                  <a:pt x="0" y="538574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17259300" y="9210675"/>
            <a:ext cx="152400" cy="200025"/>
          </a:xfrm>
          <a:prstGeom prst="rect">
            <a:avLst/>
          </a:prstGeom>
        </p:spPr>
        <p:txBody>
          <a:bodyPr anchor="t" rtlCol="false" tIns="0" lIns="0" bIns="0" rIns="0" wrap="none">
            <a:spAutoFit/>
          </a:bodyPr>
          <a:lstStyle/>
          <a:p>
            <a:pPr algn="ctr">
              <a:lnSpc>
                <a:spcPts val="3499"/>
              </a:lnSpc>
              <a:spcBef>
                <a:spcPct val="0"/>
              </a:spcBef>
            </a:pPr>
            <a:r>
              <a:rPr lang="en-US" sz="2499">
                <a:solidFill>
                  <a:srgbClr val="737373"/>
                </a:solidFill>
                <a:latin typeface="Lato"/>
                <a:ea typeface="Lato"/>
                <a:cs typeface="Lato"/>
                <a:sym typeface="Lato"/>
              </a:rPr>
              <a:t>13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028700" y="544513"/>
            <a:ext cx="12782341" cy="8636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000"/>
              </a:lnSpc>
              <a:spcBef>
                <a:spcPct val="0"/>
              </a:spcBef>
            </a:pPr>
            <a:r>
              <a:rPr lang="en-US" sz="50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SSM banks generation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926503" y="2744788"/>
            <a:ext cx="8217497" cy="55499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431801" indent="-215900" lvl="1">
              <a:lnSpc>
                <a:spcPts val="3400"/>
              </a:lnSpc>
              <a:buFont typeface="Arial"/>
              <a:buChar char="•"/>
            </a:pPr>
            <a:r>
              <a:rPr lang="en-US" b="true" sz="2000">
                <a:solidFill>
                  <a:srgbClr val="33443C"/>
                </a:solidFill>
                <a:latin typeface="Lato Bold"/>
                <a:ea typeface="Lato Bold"/>
                <a:cs typeface="Lato Bold"/>
                <a:sym typeface="Lato Bold"/>
              </a:rPr>
              <a:t>Template banks are constructed to be able to cover a certain parameter space</a:t>
            </a:r>
          </a:p>
          <a:p>
            <a:pPr algn="l" marL="431801" indent="-215900" lvl="1">
              <a:lnSpc>
                <a:spcPts val="3400"/>
              </a:lnSpc>
              <a:buFont typeface="Arial"/>
              <a:buChar char="•"/>
            </a:pPr>
            <a:r>
              <a:rPr lang="en-US" b="true" sz="2000">
                <a:solidFill>
                  <a:srgbClr val="33443C"/>
                </a:solidFill>
                <a:latin typeface="Lato Bold"/>
                <a:ea typeface="Lato Bold"/>
                <a:cs typeface="Lato Bold"/>
                <a:sym typeface="Lato Bold"/>
              </a:rPr>
              <a:t>Map the space such that the distance between 2 templates represents the mismatch</a:t>
            </a:r>
          </a:p>
          <a:p>
            <a:pPr algn="l" marL="431801" indent="-215900" lvl="1">
              <a:lnSpc>
                <a:spcPts val="3400"/>
              </a:lnSpc>
              <a:buFont typeface="Arial"/>
              <a:buChar char="•"/>
            </a:pPr>
            <a:r>
              <a:rPr lang="en-US" b="true" sz="2000">
                <a:solidFill>
                  <a:srgbClr val="33443C"/>
                </a:solidFill>
                <a:latin typeface="Lato Bold"/>
                <a:ea typeface="Lato Bold"/>
                <a:cs typeface="Lato Bold"/>
                <a:sym typeface="Lato Bold"/>
              </a:rPr>
              <a:t>Bank performance metric: Minimal Match (MM) :</a:t>
            </a:r>
          </a:p>
          <a:p>
            <a:pPr algn="l">
              <a:lnSpc>
                <a:spcPts val="3400"/>
              </a:lnSpc>
            </a:pPr>
            <a:r>
              <a:rPr lang="en-US" sz="2000" b="true">
                <a:solidFill>
                  <a:srgbClr val="33443C"/>
                </a:solidFill>
                <a:latin typeface="Lato Bold"/>
                <a:ea typeface="Lato Bold"/>
                <a:cs typeface="Lato Bold"/>
                <a:sym typeface="Lato Bold"/>
              </a:rPr>
              <a:t>      – Computes the fitting factor between injections and bank Templates</a:t>
            </a:r>
          </a:p>
          <a:p>
            <a:pPr algn="l">
              <a:lnSpc>
                <a:spcPts val="3400"/>
              </a:lnSpc>
            </a:pPr>
          </a:p>
          <a:p>
            <a:pPr algn="l">
              <a:lnSpc>
                <a:spcPts val="3400"/>
              </a:lnSpc>
            </a:pPr>
          </a:p>
          <a:p>
            <a:pPr algn="l">
              <a:lnSpc>
                <a:spcPts val="3400"/>
              </a:lnSpc>
            </a:pPr>
          </a:p>
          <a:p>
            <a:pPr algn="l">
              <a:lnSpc>
                <a:spcPts val="3400"/>
              </a:lnSpc>
            </a:pPr>
            <a:r>
              <a:rPr lang="en-US" sz="2000" b="true">
                <a:solidFill>
                  <a:srgbClr val="33443C"/>
                </a:solidFill>
                <a:latin typeface="Lato Bold"/>
                <a:ea typeface="Lato Bold"/>
                <a:cs typeface="Lato Bold"/>
                <a:sym typeface="Lato Bold"/>
              </a:rPr>
              <a:t>      –</a:t>
            </a:r>
            <a:r>
              <a:rPr lang="en-US" sz="2000" b="true">
                <a:solidFill>
                  <a:srgbClr val="33443C"/>
                </a:solidFill>
                <a:latin typeface="Lato Bold"/>
                <a:ea typeface="Lato Bold"/>
                <a:cs typeface="Lato Bold"/>
                <a:sym typeface="Lato Bold"/>
              </a:rPr>
              <a:t>  Take the best fitting factor found for each injections.</a:t>
            </a:r>
          </a:p>
          <a:p>
            <a:pPr algn="l">
              <a:lnSpc>
                <a:spcPts val="3400"/>
              </a:lnSpc>
            </a:pPr>
            <a:r>
              <a:rPr lang="en-US" sz="2000" b="true">
                <a:solidFill>
                  <a:srgbClr val="33443C"/>
                </a:solidFill>
                <a:latin typeface="Lato Bold"/>
                <a:ea typeface="Lato Bold"/>
                <a:cs typeface="Lato Bold"/>
                <a:sym typeface="Lato Bold"/>
              </a:rPr>
              <a:t>      – Example: MM = 0.97 → recover at least 97% of the SNR</a:t>
            </a:r>
          </a:p>
          <a:p>
            <a:pPr algn="l">
              <a:lnSpc>
                <a:spcPts val="3400"/>
              </a:lnSpc>
            </a:pPr>
          </a:p>
          <a:p>
            <a:pPr algn="l" marL="431801" indent="-215900" lvl="1">
              <a:lnSpc>
                <a:spcPts val="3400"/>
              </a:lnSpc>
              <a:buFont typeface="Arial"/>
              <a:buChar char="•"/>
            </a:pPr>
            <a:r>
              <a:rPr lang="en-US" b="true" sz="2000">
                <a:solidFill>
                  <a:srgbClr val="33443C"/>
                </a:solidFill>
                <a:latin typeface="Lato Bold"/>
                <a:ea typeface="Lato Bold"/>
                <a:cs typeface="Lato Bold"/>
                <a:sym typeface="Lato Bold"/>
              </a:rPr>
              <a:t>Millions of template are needed → computationally heavy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0335964" y="7845701"/>
            <a:ext cx="6382442" cy="3492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737373"/>
                </a:solidFill>
                <a:latin typeface="Lato"/>
                <a:ea typeface="Lato"/>
                <a:cs typeface="Lato"/>
                <a:sym typeface="Lato"/>
              </a:rPr>
              <a:t>SSM VT bank containing 2282654 templates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1861106" y="1902097"/>
            <a:ext cx="3144143" cy="3334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622"/>
              </a:lnSpc>
              <a:spcBef>
                <a:spcPct val="0"/>
              </a:spcBef>
            </a:pPr>
            <a:r>
              <a:rPr lang="en-US" sz="1873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SSM Virtual template (VT) bank</a:t>
            </a:r>
          </a:p>
        </p:txBody>
      </p:sp>
      <p:pic>
        <p:nvPicPr>
          <p:cNvPr name="Picture 10" id="10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1277321" y="5021946"/>
            <a:ext cx="6602143" cy="1804832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7259300" y="9210675"/>
            <a:ext cx="152400" cy="200025"/>
          </a:xfrm>
          <a:prstGeom prst="rect">
            <a:avLst/>
          </a:prstGeom>
        </p:spPr>
        <p:txBody>
          <a:bodyPr anchor="t" rtlCol="false" tIns="0" lIns="0" bIns="0" rIns="0" wrap="none">
            <a:spAutoFit/>
          </a:bodyPr>
          <a:lstStyle/>
          <a:p>
            <a:pPr algn="ctr">
              <a:lnSpc>
                <a:spcPts val="3499"/>
              </a:lnSpc>
              <a:spcBef>
                <a:spcPct val="0"/>
              </a:spcBef>
            </a:pPr>
            <a:r>
              <a:rPr lang="en-US" sz="2499">
                <a:solidFill>
                  <a:srgbClr val="737373"/>
                </a:solidFill>
                <a:latin typeface="Lato"/>
                <a:ea typeface="Lato"/>
                <a:cs typeface="Lato"/>
                <a:sym typeface="Lato"/>
              </a:rPr>
              <a:t>14</a:t>
            </a:r>
          </a:p>
        </p:txBody>
      </p:sp>
      <p:sp>
        <p:nvSpPr>
          <p:cNvPr name="Freeform 3" id="3"/>
          <p:cNvSpPr/>
          <p:nvPr/>
        </p:nvSpPr>
        <p:spPr>
          <a:xfrm flipH="false" flipV="false" rot="0">
            <a:off x="-3105293" y="-3153374"/>
            <a:ext cx="23689358" cy="5713223"/>
          </a:xfrm>
          <a:custGeom>
            <a:avLst/>
            <a:gdLst/>
            <a:ahLst/>
            <a:cxnLst/>
            <a:rect r="r" b="b" t="t" l="l"/>
            <a:pathLst>
              <a:path h="5713223" w="23689358">
                <a:moveTo>
                  <a:pt x="0" y="0"/>
                </a:moveTo>
                <a:lnTo>
                  <a:pt x="23689359" y="0"/>
                </a:lnTo>
                <a:lnTo>
                  <a:pt x="23689359" y="5713223"/>
                </a:lnTo>
                <a:lnTo>
                  <a:pt x="0" y="571322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8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-4009262" y="8555454"/>
            <a:ext cx="23689358" cy="5713223"/>
          </a:xfrm>
          <a:custGeom>
            <a:avLst/>
            <a:gdLst/>
            <a:ahLst/>
            <a:cxnLst/>
            <a:rect r="r" b="b" t="t" l="l"/>
            <a:pathLst>
              <a:path h="5713223" w="23689358">
                <a:moveTo>
                  <a:pt x="0" y="0"/>
                </a:moveTo>
                <a:lnTo>
                  <a:pt x="23689358" y="0"/>
                </a:lnTo>
                <a:lnTo>
                  <a:pt x="23689358" y="5713223"/>
                </a:lnTo>
                <a:lnTo>
                  <a:pt x="0" y="571322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8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1028700" y="544513"/>
            <a:ext cx="7343343" cy="8636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000"/>
              </a:lnSpc>
              <a:spcBef>
                <a:spcPct val="0"/>
              </a:spcBef>
            </a:pPr>
            <a:r>
              <a:rPr lang="en-US" sz="50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Algorithm principle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611295" y="6600290"/>
            <a:ext cx="8844307" cy="25495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00"/>
              </a:lnSpc>
            </a:pPr>
            <a:r>
              <a:rPr lang="en-US" sz="2000" b="true">
                <a:solidFill>
                  <a:srgbClr val="33443C"/>
                </a:solidFill>
                <a:latin typeface="Lato Bold"/>
                <a:ea typeface="Lato Bold"/>
                <a:cs typeface="Lato Bold"/>
                <a:sym typeface="Lato Bold"/>
              </a:rPr>
              <a:t>This algorithm can be used to test banks coverage/miminal match </a:t>
            </a:r>
            <a:r>
              <a:rPr lang="en-US" sz="2000">
                <a:solidFill>
                  <a:srgbClr val="33443C"/>
                </a:solidFill>
                <a:latin typeface="Lato"/>
                <a:ea typeface="Lato"/>
                <a:cs typeface="Lato"/>
                <a:sym typeface="Lato"/>
              </a:rPr>
              <a:t>(and determine matching file)</a:t>
            </a:r>
          </a:p>
          <a:p>
            <a:pPr algn="l">
              <a:lnSpc>
                <a:spcPts val="3400"/>
              </a:lnSpc>
            </a:pPr>
            <a:r>
              <a:rPr lang="en-US" sz="2000">
                <a:solidFill>
                  <a:srgbClr val="33443C"/>
                </a:solidFill>
                <a:latin typeface="Lato"/>
                <a:ea typeface="Lato"/>
                <a:cs typeface="Lato"/>
                <a:sym typeface="Lato"/>
              </a:rPr>
              <a:t>When comparing our algorithm with the reference algorithm on 9000 injections on a ~850000 templates bank :</a:t>
            </a:r>
          </a:p>
          <a:p>
            <a:pPr algn="l">
              <a:lnSpc>
                <a:spcPts val="3400"/>
              </a:lnSpc>
            </a:pPr>
            <a:r>
              <a:rPr lang="en-US" sz="2000">
                <a:solidFill>
                  <a:srgbClr val="33443C"/>
                </a:solidFill>
                <a:latin typeface="Lato"/>
                <a:ea typeface="Lato"/>
                <a:cs typeface="Lato"/>
                <a:sym typeface="Lato"/>
              </a:rPr>
              <a:t> Banksim ~30 Hours, our algorithm ~1.5 Hours</a:t>
            </a:r>
          </a:p>
          <a:p>
            <a:pPr algn="l">
              <a:lnSpc>
                <a:spcPts val="3400"/>
              </a:lnSpc>
            </a:pPr>
            <a:r>
              <a:rPr lang="en-US" sz="2000">
                <a:solidFill>
                  <a:srgbClr val="33443C"/>
                </a:solidFill>
                <a:latin typeface="Lato"/>
                <a:ea typeface="Lato"/>
                <a:cs typeface="Lato"/>
                <a:sym typeface="Lato"/>
              </a:rPr>
              <a:t>And consistent results</a:t>
            </a:r>
          </a:p>
        </p:txBody>
      </p:sp>
      <p:sp>
        <p:nvSpPr>
          <p:cNvPr name="Freeform 7" id="7"/>
          <p:cNvSpPr/>
          <p:nvPr/>
        </p:nvSpPr>
        <p:spPr>
          <a:xfrm flipH="false" flipV="false" rot="0">
            <a:off x="9581533" y="3376600"/>
            <a:ext cx="7859337" cy="3998438"/>
          </a:xfrm>
          <a:custGeom>
            <a:avLst/>
            <a:gdLst/>
            <a:ahLst/>
            <a:cxnLst/>
            <a:rect r="r" b="b" t="t" l="l"/>
            <a:pathLst>
              <a:path h="3998438" w="7859337">
                <a:moveTo>
                  <a:pt x="0" y="0"/>
                </a:moveTo>
                <a:lnTo>
                  <a:pt x="7859337" y="0"/>
                </a:lnTo>
                <a:lnTo>
                  <a:pt x="7859337" y="3998438"/>
                </a:lnTo>
                <a:lnTo>
                  <a:pt x="0" y="399843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10457827" y="7462001"/>
            <a:ext cx="6801473" cy="3397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90"/>
              </a:lnSpc>
            </a:pPr>
            <a:r>
              <a:rPr lang="en-US" sz="1700" b="true">
                <a:solidFill>
                  <a:srgbClr val="737373"/>
                </a:solidFill>
                <a:latin typeface="Lato Bold"/>
                <a:ea typeface="Lato Bold"/>
                <a:cs typeface="Lato Bold"/>
                <a:sym typeface="Lato Bold"/>
              </a:rPr>
              <a:t>Figure 4. Comparison between our algorithm and Banksim algorithm.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816980" y="3887443"/>
            <a:ext cx="7555063" cy="25495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00"/>
              </a:lnSpc>
            </a:pPr>
            <a:r>
              <a:rPr lang="en-US" sz="2000">
                <a:solidFill>
                  <a:srgbClr val="33443C"/>
                </a:solidFill>
                <a:latin typeface="Lato"/>
                <a:ea typeface="Lato"/>
                <a:cs typeface="Lato"/>
                <a:sym typeface="Lato"/>
              </a:rPr>
              <a:t>Rely on 2 ideas :</a:t>
            </a:r>
          </a:p>
          <a:p>
            <a:pPr algn="l">
              <a:lnSpc>
                <a:spcPts val="3400"/>
              </a:lnSpc>
            </a:pPr>
          </a:p>
          <a:p>
            <a:pPr algn="l" marL="431801" indent="-215900" lvl="1">
              <a:lnSpc>
                <a:spcPts val="3400"/>
              </a:lnSpc>
              <a:buFont typeface="Arial"/>
              <a:buChar char="•"/>
            </a:pPr>
            <a:r>
              <a:rPr lang="en-US" sz="2000">
                <a:solidFill>
                  <a:srgbClr val="33443C"/>
                </a:solidFill>
                <a:latin typeface="Lato"/>
                <a:ea typeface="Lato"/>
                <a:cs typeface="Lato"/>
                <a:sym typeface="Lato"/>
              </a:rPr>
              <a:t>The vectorization of the computation</a:t>
            </a:r>
          </a:p>
          <a:p>
            <a:pPr algn="l">
              <a:lnSpc>
                <a:spcPts val="3400"/>
              </a:lnSpc>
            </a:pPr>
          </a:p>
          <a:p>
            <a:pPr algn="l" marL="431801" indent="-215900" lvl="1">
              <a:lnSpc>
                <a:spcPts val="3400"/>
              </a:lnSpc>
              <a:buFont typeface="Arial"/>
              <a:buChar char="•"/>
            </a:pPr>
            <a:r>
              <a:rPr lang="en-US" sz="2000">
                <a:solidFill>
                  <a:srgbClr val="33443C"/>
                </a:solidFill>
                <a:latin typeface="Lato"/>
                <a:ea typeface="Lato"/>
                <a:cs typeface="Lato"/>
                <a:sym typeface="Lato"/>
              </a:rPr>
              <a:t>The preselection of templates candidates </a:t>
            </a:r>
          </a:p>
          <a:p>
            <a:pPr algn="l">
              <a:lnSpc>
                <a:spcPts val="3400"/>
              </a:lnSpc>
            </a:pPr>
          </a:p>
        </p:txBody>
      </p:sp>
      <p:sp>
        <p:nvSpPr>
          <p:cNvPr name="TextBox 10" id="10"/>
          <p:cNvSpPr txBox="true"/>
          <p:nvPr/>
        </p:nvSpPr>
        <p:spPr>
          <a:xfrm rot="0">
            <a:off x="711120" y="2613102"/>
            <a:ext cx="7555063" cy="8350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00"/>
              </a:lnSpc>
            </a:pPr>
            <a:r>
              <a:rPr lang="en-US" sz="2000" b="true">
                <a:solidFill>
                  <a:srgbClr val="33443C"/>
                </a:solidFill>
                <a:latin typeface="Lato Bold"/>
                <a:ea typeface="Lato Bold"/>
                <a:cs typeface="Lato Bold"/>
                <a:sym typeface="Lato Bold"/>
              </a:rPr>
              <a:t>Producing and testing new template banks is computationaly heavy, we developed tools to speed up those stages</a:t>
            </a:r>
          </a:p>
        </p:txBody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7259300" y="9210675"/>
            <a:ext cx="152400" cy="200025"/>
          </a:xfrm>
          <a:prstGeom prst="rect">
            <a:avLst/>
          </a:prstGeom>
        </p:spPr>
        <p:txBody>
          <a:bodyPr anchor="t" rtlCol="false" tIns="0" lIns="0" bIns="0" rIns="0" wrap="none">
            <a:spAutoFit/>
          </a:bodyPr>
          <a:lstStyle/>
          <a:p>
            <a:pPr algn="ctr">
              <a:lnSpc>
                <a:spcPts val="3499"/>
              </a:lnSpc>
              <a:spcBef>
                <a:spcPct val="0"/>
              </a:spcBef>
            </a:pPr>
            <a:r>
              <a:rPr lang="en-US" sz="2499">
                <a:solidFill>
                  <a:srgbClr val="737373"/>
                </a:solidFill>
                <a:latin typeface="Lato"/>
                <a:ea typeface="Lato"/>
                <a:cs typeface="Lato"/>
                <a:sym typeface="Lato"/>
              </a:rPr>
              <a:t>15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1028700" y="544513"/>
            <a:ext cx="7343343" cy="8636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000"/>
              </a:lnSpc>
              <a:spcBef>
                <a:spcPct val="0"/>
              </a:spcBef>
            </a:pPr>
            <a:r>
              <a:rPr lang="en-US" sz="50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Banks verification</a:t>
            </a:r>
          </a:p>
        </p:txBody>
      </p:sp>
      <p:sp>
        <p:nvSpPr>
          <p:cNvPr name="Freeform 4" id="4"/>
          <p:cNvSpPr/>
          <p:nvPr/>
        </p:nvSpPr>
        <p:spPr>
          <a:xfrm flipH="false" flipV="false" rot="0">
            <a:off x="-4018787" y="8555454"/>
            <a:ext cx="23689358" cy="5713223"/>
          </a:xfrm>
          <a:custGeom>
            <a:avLst/>
            <a:gdLst/>
            <a:ahLst/>
            <a:cxnLst/>
            <a:rect r="r" b="b" t="t" l="l"/>
            <a:pathLst>
              <a:path h="5713223" w="23689358">
                <a:moveTo>
                  <a:pt x="0" y="0"/>
                </a:moveTo>
                <a:lnTo>
                  <a:pt x="23689358" y="0"/>
                </a:lnTo>
                <a:lnTo>
                  <a:pt x="23689358" y="5713223"/>
                </a:lnTo>
                <a:lnTo>
                  <a:pt x="0" y="571322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8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711120" y="3532183"/>
            <a:ext cx="7249626" cy="24638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00"/>
              </a:lnSpc>
            </a:pPr>
            <a:r>
              <a:rPr lang="en-US" sz="2000">
                <a:solidFill>
                  <a:srgbClr val="33443C"/>
                </a:solidFill>
                <a:latin typeface="Lato"/>
                <a:ea typeface="Lato"/>
                <a:cs typeface="Lato"/>
                <a:sym typeface="Lato"/>
              </a:rPr>
              <a:t>New method to generate RT banks directly from the VT bank :</a:t>
            </a:r>
          </a:p>
          <a:p>
            <a:pPr algn="l" marL="431801" indent="-215900" lvl="1">
              <a:lnSpc>
                <a:spcPts val="2800"/>
              </a:lnSpc>
              <a:buFont typeface="Arial"/>
              <a:buChar char="•"/>
            </a:pPr>
            <a:r>
              <a:rPr lang="en-US" sz="2000">
                <a:solidFill>
                  <a:srgbClr val="33443C"/>
                </a:solidFill>
                <a:latin typeface="Lato"/>
                <a:ea typeface="Lato"/>
                <a:cs typeface="Lato"/>
                <a:sym typeface="Lato"/>
              </a:rPr>
              <a:t>Take a point in the VT bank</a:t>
            </a:r>
          </a:p>
          <a:p>
            <a:pPr algn="l" marL="431801" indent="-215900" lvl="1">
              <a:lnSpc>
                <a:spcPts val="2800"/>
              </a:lnSpc>
              <a:buFont typeface="Arial"/>
              <a:buChar char="•"/>
            </a:pPr>
            <a:r>
              <a:rPr lang="en-US" sz="2000">
                <a:solidFill>
                  <a:srgbClr val="33443C"/>
                </a:solidFill>
                <a:latin typeface="Lato"/>
                <a:ea typeface="Lato"/>
                <a:cs typeface="Lato"/>
                <a:sym typeface="Lato"/>
              </a:rPr>
              <a:t>Do the match between the template and all the presected ones</a:t>
            </a:r>
          </a:p>
          <a:p>
            <a:pPr algn="l" marL="431801" indent="-215900" lvl="1">
              <a:lnSpc>
                <a:spcPts val="2800"/>
              </a:lnSpc>
              <a:buFont typeface="Arial"/>
              <a:buChar char="•"/>
            </a:pPr>
            <a:r>
              <a:rPr lang="en-US" sz="2000">
                <a:solidFill>
                  <a:srgbClr val="33443C"/>
                </a:solidFill>
                <a:latin typeface="Lato"/>
                <a:ea typeface="Lato"/>
                <a:cs typeface="Lato"/>
                <a:sym typeface="Lato"/>
              </a:rPr>
              <a:t>All templates with a matching above threshold is deleted</a:t>
            </a:r>
          </a:p>
          <a:p>
            <a:pPr algn="l">
              <a:lnSpc>
                <a:spcPts val="2800"/>
              </a:lnSpc>
            </a:pPr>
          </a:p>
          <a:p>
            <a:pPr algn="l">
              <a:lnSpc>
                <a:spcPts val="2800"/>
              </a:lnSpc>
            </a:pPr>
          </a:p>
        </p:txBody>
      </p:sp>
      <p:grpSp>
        <p:nvGrpSpPr>
          <p:cNvPr name="Group 6" id="6"/>
          <p:cNvGrpSpPr/>
          <p:nvPr/>
        </p:nvGrpSpPr>
        <p:grpSpPr>
          <a:xfrm rot="0">
            <a:off x="8977035" y="2268345"/>
            <a:ext cx="8282265" cy="1036015"/>
            <a:chOff x="0" y="0"/>
            <a:chExt cx="3058113" cy="382534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3058113" cy="382534"/>
            </a:xfrm>
            <a:custGeom>
              <a:avLst/>
              <a:gdLst/>
              <a:ahLst/>
              <a:cxnLst/>
              <a:rect r="r" b="b" t="t" l="l"/>
              <a:pathLst>
                <a:path h="382534" w="3058113">
                  <a:moveTo>
                    <a:pt x="6543" y="0"/>
                  </a:moveTo>
                  <a:lnTo>
                    <a:pt x="3051570" y="0"/>
                  </a:lnTo>
                  <a:cubicBezTo>
                    <a:pt x="3055184" y="0"/>
                    <a:pt x="3058113" y="2930"/>
                    <a:pt x="3058113" y="6543"/>
                  </a:cubicBezTo>
                  <a:lnTo>
                    <a:pt x="3058113" y="375991"/>
                  </a:lnTo>
                  <a:cubicBezTo>
                    <a:pt x="3058113" y="377727"/>
                    <a:pt x="3057424" y="379391"/>
                    <a:pt x="3056197" y="380618"/>
                  </a:cubicBezTo>
                  <a:cubicBezTo>
                    <a:pt x="3054970" y="381845"/>
                    <a:pt x="3053305" y="382534"/>
                    <a:pt x="3051570" y="382534"/>
                  </a:cubicBezTo>
                  <a:lnTo>
                    <a:pt x="6543" y="382534"/>
                  </a:lnTo>
                  <a:cubicBezTo>
                    <a:pt x="2930" y="382534"/>
                    <a:pt x="0" y="379605"/>
                    <a:pt x="0" y="375991"/>
                  </a:cubicBezTo>
                  <a:lnTo>
                    <a:pt x="0" y="6543"/>
                  </a:lnTo>
                  <a:cubicBezTo>
                    <a:pt x="0" y="4808"/>
                    <a:pt x="689" y="3144"/>
                    <a:pt x="1916" y="1916"/>
                  </a:cubicBezTo>
                  <a:cubicBezTo>
                    <a:pt x="3144" y="689"/>
                    <a:pt x="4808" y="0"/>
                    <a:pt x="6543" y="0"/>
                  </a:cubicBezTo>
                  <a:close/>
                </a:path>
              </a:pathLst>
            </a:custGeom>
            <a:solidFill>
              <a:srgbClr val="5170FF">
                <a:alpha val="75686"/>
              </a:srgbClr>
            </a:solidFill>
            <a:ln w="66675" cap="sq">
              <a:solidFill>
                <a:srgbClr val="1800AD">
                  <a:alpha val="75686"/>
                </a:srgbClr>
              </a:solidFill>
              <a:prstDash val="solid"/>
              <a:miter/>
            </a:ln>
          </p:spPr>
        </p:sp>
        <p:sp>
          <p:nvSpPr>
            <p:cNvPr name="TextBox 8" id="8"/>
            <p:cNvSpPr txBox="true"/>
            <p:nvPr/>
          </p:nvSpPr>
          <p:spPr>
            <a:xfrm>
              <a:off x="0" y="-19050"/>
              <a:ext cx="3058113" cy="40158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599"/>
                </a:lnSpc>
              </a:pP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10267712" y="2198225"/>
            <a:ext cx="2043901" cy="904620"/>
            <a:chOff x="0" y="0"/>
            <a:chExt cx="754683" cy="334018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754683" cy="334018"/>
            </a:xfrm>
            <a:custGeom>
              <a:avLst/>
              <a:gdLst/>
              <a:ahLst/>
              <a:cxnLst/>
              <a:rect r="r" b="b" t="t" l="l"/>
              <a:pathLst>
                <a:path h="334018" w="754683">
                  <a:moveTo>
                    <a:pt x="26515" y="0"/>
                  </a:moveTo>
                  <a:lnTo>
                    <a:pt x="728168" y="0"/>
                  </a:lnTo>
                  <a:cubicBezTo>
                    <a:pt x="735200" y="0"/>
                    <a:pt x="741944" y="2794"/>
                    <a:pt x="746917" y="7766"/>
                  </a:cubicBezTo>
                  <a:cubicBezTo>
                    <a:pt x="751889" y="12738"/>
                    <a:pt x="754683" y="19483"/>
                    <a:pt x="754683" y="26515"/>
                  </a:cubicBezTo>
                  <a:lnTo>
                    <a:pt x="754683" y="307504"/>
                  </a:lnTo>
                  <a:cubicBezTo>
                    <a:pt x="754683" y="314536"/>
                    <a:pt x="751889" y="321280"/>
                    <a:pt x="746917" y="326252"/>
                  </a:cubicBezTo>
                  <a:cubicBezTo>
                    <a:pt x="741944" y="331225"/>
                    <a:pt x="735200" y="334018"/>
                    <a:pt x="728168" y="334018"/>
                  </a:cubicBezTo>
                  <a:lnTo>
                    <a:pt x="26515" y="334018"/>
                  </a:lnTo>
                  <a:cubicBezTo>
                    <a:pt x="19483" y="334018"/>
                    <a:pt x="12738" y="331225"/>
                    <a:pt x="7766" y="326252"/>
                  </a:cubicBezTo>
                  <a:cubicBezTo>
                    <a:pt x="2794" y="321280"/>
                    <a:pt x="0" y="314536"/>
                    <a:pt x="0" y="307504"/>
                  </a:cubicBezTo>
                  <a:lnTo>
                    <a:pt x="0" y="26515"/>
                  </a:lnTo>
                  <a:cubicBezTo>
                    <a:pt x="0" y="19483"/>
                    <a:pt x="2794" y="12738"/>
                    <a:pt x="7766" y="7766"/>
                  </a:cubicBezTo>
                  <a:cubicBezTo>
                    <a:pt x="12738" y="2794"/>
                    <a:pt x="19483" y="0"/>
                    <a:pt x="26515" y="0"/>
                  </a:cubicBezTo>
                  <a:close/>
                </a:path>
              </a:pathLst>
            </a:custGeom>
            <a:solidFill>
              <a:srgbClr val="FF5757"/>
            </a:solidFill>
            <a:ln w="66675" cap="sq">
              <a:solidFill>
                <a:srgbClr val="AD1B45"/>
              </a:solidFill>
              <a:prstDash val="solid"/>
              <a:miter/>
            </a:ln>
          </p:spPr>
        </p:sp>
        <p:sp>
          <p:nvSpPr>
            <p:cNvPr name="TextBox 11" id="11"/>
            <p:cNvSpPr txBox="true"/>
            <p:nvPr/>
          </p:nvSpPr>
          <p:spPr>
            <a:xfrm>
              <a:off x="0" y="-19050"/>
              <a:ext cx="754683" cy="35306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599"/>
                </a:lnSpc>
              </a:pPr>
            </a:p>
          </p:txBody>
        </p:sp>
      </p:grpSp>
      <p:grpSp>
        <p:nvGrpSpPr>
          <p:cNvPr name="Group 12" id="12"/>
          <p:cNvGrpSpPr/>
          <p:nvPr/>
        </p:nvGrpSpPr>
        <p:grpSpPr>
          <a:xfrm rot="0">
            <a:off x="10972170" y="2268345"/>
            <a:ext cx="735636" cy="769879"/>
            <a:chOff x="0" y="0"/>
            <a:chExt cx="263212" cy="275465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263212" cy="275465"/>
            </a:xfrm>
            <a:custGeom>
              <a:avLst/>
              <a:gdLst/>
              <a:ahLst/>
              <a:cxnLst/>
              <a:rect r="r" b="b" t="t" l="l"/>
              <a:pathLst>
                <a:path h="275465" w="263212">
                  <a:moveTo>
                    <a:pt x="0" y="0"/>
                  </a:moveTo>
                  <a:lnTo>
                    <a:pt x="263212" y="0"/>
                  </a:lnTo>
                  <a:lnTo>
                    <a:pt x="263212" y="275465"/>
                  </a:lnTo>
                  <a:lnTo>
                    <a:pt x="0" y="275465"/>
                  </a:lnTo>
                  <a:close/>
                </a:path>
              </a:pathLst>
            </a:custGeom>
            <a:solidFill>
              <a:srgbClr val="7ED957"/>
            </a:solidFill>
            <a:ln cap="sq">
              <a:noFill/>
              <a:prstDash val="solid"/>
              <a:miter/>
            </a:ln>
          </p:spPr>
        </p:sp>
        <p:sp>
          <p:nvSpPr>
            <p:cNvPr name="TextBox 14" id="14"/>
            <p:cNvSpPr txBox="true"/>
            <p:nvPr/>
          </p:nvSpPr>
          <p:spPr>
            <a:xfrm>
              <a:off x="0" y="-19050"/>
              <a:ext cx="263212" cy="29451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599"/>
                </a:lnSpc>
              </a:pPr>
            </a:p>
          </p:txBody>
        </p:sp>
      </p:grpSp>
      <p:sp>
        <p:nvSpPr>
          <p:cNvPr name="AutoShape 15" id="15"/>
          <p:cNvSpPr/>
          <p:nvPr/>
        </p:nvSpPr>
        <p:spPr>
          <a:xfrm>
            <a:off x="11339988" y="2268345"/>
            <a:ext cx="0" cy="769879"/>
          </a:xfrm>
          <a:prstGeom prst="line">
            <a:avLst/>
          </a:prstGeom>
          <a:ln cap="flat" w="28575">
            <a:solidFill>
              <a:srgbClr val="404040"/>
            </a:solidFill>
            <a:prstDash val="sysDash"/>
            <a:headEnd type="none" len="sm" w="sm"/>
            <a:tailEnd type="none" len="sm" w="sm"/>
          </a:ln>
        </p:spPr>
      </p:sp>
      <p:sp>
        <p:nvSpPr>
          <p:cNvPr name="Freeform 16" id="16"/>
          <p:cNvSpPr/>
          <p:nvPr/>
        </p:nvSpPr>
        <p:spPr>
          <a:xfrm flipH="false" flipV="false" rot="5400000">
            <a:off x="11137515" y="1008066"/>
            <a:ext cx="291781" cy="2031386"/>
          </a:xfrm>
          <a:custGeom>
            <a:avLst/>
            <a:gdLst/>
            <a:ahLst/>
            <a:cxnLst/>
            <a:rect r="r" b="b" t="t" l="l"/>
            <a:pathLst>
              <a:path h="2031386" w="291781">
                <a:moveTo>
                  <a:pt x="0" y="0"/>
                </a:moveTo>
                <a:lnTo>
                  <a:pt x="291781" y="0"/>
                </a:lnTo>
                <a:lnTo>
                  <a:pt x="291781" y="2031386"/>
                </a:lnTo>
                <a:lnTo>
                  <a:pt x="0" y="203138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7" id="17"/>
          <p:cNvSpPr txBox="true"/>
          <p:nvPr/>
        </p:nvSpPr>
        <p:spPr>
          <a:xfrm rot="0">
            <a:off x="9971987" y="1534775"/>
            <a:ext cx="4433292" cy="3162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17"/>
              </a:lnSpc>
              <a:spcBef>
                <a:spcPct val="0"/>
              </a:spcBef>
            </a:pPr>
            <a:r>
              <a:rPr lang="en-US" sz="1798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Template with Mcs compatible (put in cache)</a:t>
            </a:r>
          </a:p>
        </p:txBody>
      </p:sp>
      <p:sp>
        <p:nvSpPr>
          <p:cNvPr name="Freeform 18" id="18"/>
          <p:cNvSpPr/>
          <p:nvPr/>
        </p:nvSpPr>
        <p:spPr>
          <a:xfrm flipH="false" flipV="false" rot="-5400000">
            <a:off x="11287156" y="2751814"/>
            <a:ext cx="105664" cy="735636"/>
          </a:xfrm>
          <a:custGeom>
            <a:avLst/>
            <a:gdLst/>
            <a:ahLst/>
            <a:cxnLst/>
            <a:rect r="r" b="b" t="t" l="l"/>
            <a:pathLst>
              <a:path h="735636" w="105664">
                <a:moveTo>
                  <a:pt x="0" y="0"/>
                </a:moveTo>
                <a:lnTo>
                  <a:pt x="105664" y="0"/>
                </a:lnTo>
                <a:lnTo>
                  <a:pt x="105664" y="735635"/>
                </a:lnTo>
                <a:lnTo>
                  <a:pt x="0" y="73563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9" id="19"/>
          <p:cNvSpPr txBox="true"/>
          <p:nvPr/>
        </p:nvSpPr>
        <p:spPr>
          <a:xfrm rot="0">
            <a:off x="10826432" y="3210391"/>
            <a:ext cx="1986707" cy="3162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17"/>
              </a:lnSpc>
              <a:spcBef>
                <a:spcPct val="0"/>
              </a:spcBef>
            </a:pPr>
            <a:r>
              <a:rPr lang="en-US" sz="1798">
                <a:solidFill>
                  <a:srgbClr val="404040"/>
                </a:solidFill>
                <a:latin typeface="Lato"/>
                <a:ea typeface="Lato"/>
                <a:cs typeface="Lato"/>
                <a:sym typeface="Lato"/>
              </a:rPr>
              <a:t>Templates matching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8773216" y="6791808"/>
            <a:ext cx="4792563" cy="3162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17"/>
              </a:lnSpc>
              <a:spcBef>
                <a:spcPct val="0"/>
              </a:spcBef>
            </a:pPr>
            <a:r>
              <a:rPr lang="en-US" b="true" sz="1798">
                <a:solidFill>
                  <a:srgbClr val="000000"/>
                </a:solidFill>
                <a:latin typeface="Lato Bold"/>
                <a:ea typeface="Lato Bold"/>
                <a:cs typeface="Lato Bold"/>
                <a:sym typeface="Lato Bold"/>
              </a:rPr>
              <a:t>If not enough maches : we go in another region </a:t>
            </a:r>
          </a:p>
        </p:txBody>
      </p:sp>
      <p:grpSp>
        <p:nvGrpSpPr>
          <p:cNvPr name="Group 21" id="21"/>
          <p:cNvGrpSpPr/>
          <p:nvPr/>
        </p:nvGrpSpPr>
        <p:grpSpPr>
          <a:xfrm rot="0">
            <a:off x="8977035" y="7836583"/>
            <a:ext cx="8282265" cy="1036015"/>
            <a:chOff x="0" y="0"/>
            <a:chExt cx="3058113" cy="382534"/>
          </a:xfrm>
        </p:grpSpPr>
        <p:sp>
          <p:nvSpPr>
            <p:cNvPr name="Freeform 22" id="22"/>
            <p:cNvSpPr/>
            <p:nvPr/>
          </p:nvSpPr>
          <p:spPr>
            <a:xfrm flipH="false" flipV="false" rot="0">
              <a:off x="0" y="0"/>
              <a:ext cx="3058113" cy="382534"/>
            </a:xfrm>
            <a:custGeom>
              <a:avLst/>
              <a:gdLst/>
              <a:ahLst/>
              <a:cxnLst/>
              <a:rect r="r" b="b" t="t" l="l"/>
              <a:pathLst>
                <a:path h="382534" w="3058113">
                  <a:moveTo>
                    <a:pt x="6543" y="0"/>
                  </a:moveTo>
                  <a:lnTo>
                    <a:pt x="3051570" y="0"/>
                  </a:lnTo>
                  <a:cubicBezTo>
                    <a:pt x="3055184" y="0"/>
                    <a:pt x="3058113" y="2930"/>
                    <a:pt x="3058113" y="6543"/>
                  </a:cubicBezTo>
                  <a:lnTo>
                    <a:pt x="3058113" y="375991"/>
                  </a:lnTo>
                  <a:cubicBezTo>
                    <a:pt x="3058113" y="377727"/>
                    <a:pt x="3057424" y="379391"/>
                    <a:pt x="3056197" y="380618"/>
                  </a:cubicBezTo>
                  <a:cubicBezTo>
                    <a:pt x="3054970" y="381845"/>
                    <a:pt x="3053305" y="382534"/>
                    <a:pt x="3051570" y="382534"/>
                  </a:cubicBezTo>
                  <a:lnTo>
                    <a:pt x="6543" y="382534"/>
                  </a:lnTo>
                  <a:cubicBezTo>
                    <a:pt x="2930" y="382534"/>
                    <a:pt x="0" y="379605"/>
                    <a:pt x="0" y="375991"/>
                  </a:cubicBezTo>
                  <a:lnTo>
                    <a:pt x="0" y="6543"/>
                  </a:lnTo>
                  <a:cubicBezTo>
                    <a:pt x="0" y="4808"/>
                    <a:pt x="689" y="3144"/>
                    <a:pt x="1916" y="1916"/>
                  </a:cubicBezTo>
                  <a:cubicBezTo>
                    <a:pt x="3144" y="689"/>
                    <a:pt x="4808" y="0"/>
                    <a:pt x="6543" y="0"/>
                  </a:cubicBezTo>
                  <a:close/>
                </a:path>
              </a:pathLst>
            </a:custGeom>
            <a:solidFill>
              <a:srgbClr val="5170FF">
                <a:alpha val="75686"/>
              </a:srgbClr>
            </a:solidFill>
            <a:ln w="66675" cap="sq">
              <a:solidFill>
                <a:srgbClr val="1800AD">
                  <a:alpha val="75686"/>
                </a:srgbClr>
              </a:solidFill>
              <a:prstDash val="solid"/>
              <a:miter/>
            </a:ln>
          </p:spPr>
        </p:sp>
        <p:sp>
          <p:nvSpPr>
            <p:cNvPr name="TextBox 23" id="23"/>
            <p:cNvSpPr txBox="true"/>
            <p:nvPr/>
          </p:nvSpPr>
          <p:spPr>
            <a:xfrm>
              <a:off x="0" y="-19050"/>
              <a:ext cx="3058113" cy="40158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599"/>
                </a:lnSpc>
              </a:pPr>
            </a:p>
          </p:txBody>
        </p:sp>
      </p:grpSp>
      <p:grpSp>
        <p:nvGrpSpPr>
          <p:cNvPr name="Group 24" id="24"/>
          <p:cNvGrpSpPr/>
          <p:nvPr/>
        </p:nvGrpSpPr>
        <p:grpSpPr>
          <a:xfrm rot="0">
            <a:off x="14133579" y="7770462"/>
            <a:ext cx="1745449" cy="908032"/>
            <a:chOff x="0" y="0"/>
            <a:chExt cx="735321" cy="382534"/>
          </a:xfrm>
        </p:grpSpPr>
        <p:sp>
          <p:nvSpPr>
            <p:cNvPr name="Freeform 25" id="25"/>
            <p:cNvSpPr/>
            <p:nvPr/>
          </p:nvSpPr>
          <p:spPr>
            <a:xfrm flipH="false" flipV="false" rot="0">
              <a:off x="0" y="0"/>
              <a:ext cx="735321" cy="382534"/>
            </a:xfrm>
            <a:custGeom>
              <a:avLst/>
              <a:gdLst/>
              <a:ahLst/>
              <a:cxnLst/>
              <a:rect r="r" b="b" t="t" l="l"/>
              <a:pathLst>
                <a:path h="382534" w="735321">
                  <a:moveTo>
                    <a:pt x="31048" y="0"/>
                  </a:moveTo>
                  <a:lnTo>
                    <a:pt x="704272" y="0"/>
                  </a:lnTo>
                  <a:cubicBezTo>
                    <a:pt x="721420" y="0"/>
                    <a:pt x="735321" y="13901"/>
                    <a:pt x="735321" y="31048"/>
                  </a:cubicBezTo>
                  <a:lnTo>
                    <a:pt x="735321" y="351486"/>
                  </a:lnTo>
                  <a:cubicBezTo>
                    <a:pt x="735321" y="368634"/>
                    <a:pt x="721420" y="382534"/>
                    <a:pt x="704272" y="382534"/>
                  </a:cubicBezTo>
                  <a:lnTo>
                    <a:pt x="31048" y="382534"/>
                  </a:lnTo>
                  <a:cubicBezTo>
                    <a:pt x="13901" y="382534"/>
                    <a:pt x="0" y="368634"/>
                    <a:pt x="0" y="351486"/>
                  </a:cubicBezTo>
                  <a:lnTo>
                    <a:pt x="0" y="31048"/>
                  </a:lnTo>
                  <a:cubicBezTo>
                    <a:pt x="0" y="13901"/>
                    <a:pt x="13901" y="0"/>
                    <a:pt x="31048" y="0"/>
                  </a:cubicBezTo>
                  <a:close/>
                </a:path>
              </a:pathLst>
            </a:custGeom>
            <a:solidFill>
              <a:srgbClr val="FF5757"/>
            </a:solidFill>
            <a:ln w="66675" cap="sq">
              <a:solidFill>
                <a:srgbClr val="AD1B45"/>
              </a:solidFill>
              <a:prstDash val="solid"/>
              <a:miter/>
            </a:ln>
          </p:spPr>
        </p:sp>
        <p:sp>
          <p:nvSpPr>
            <p:cNvPr name="TextBox 26" id="26"/>
            <p:cNvSpPr txBox="true"/>
            <p:nvPr/>
          </p:nvSpPr>
          <p:spPr>
            <a:xfrm>
              <a:off x="0" y="-19050"/>
              <a:ext cx="735321" cy="40158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599"/>
                </a:lnSpc>
              </a:pPr>
            </a:p>
          </p:txBody>
        </p:sp>
      </p:grpSp>
      <p:sp>
        <p:nvSpPr>
          <p:cNvPr name="AutoShape 27" id="27"/>
          <p:cNvSpPr/>
          <p:nvPr/>
        </p:nvSpPr>
        <p:spPr>
          <a:xfrm>
            <a:off x="15004581" y="7791914"/>
            <a:ext cx="1722" cy="886579"/>
          </a:xfrm>
          <a:prstGeom prst="line">
            <a:avLst/>
          </a:prstGeom>
          <a:ln cap="flat" w="28575">
            <a:solidFill>
              <a:srgbClr val="404040"/>
            </a:solidFill>
            <a:prstDash val="sysDash"/>
            <a:headEnd type="none" len="sm" w="sm"/>
            <a:tailEnd type="none" len="sm" w="sm"/>
          </a:ln>
        </p:spPr>
      </p:sp>
      <p:sp>
        <p:nvSpPr>
          <p:cNvPr name="Freeform 28" id="28"/>
          <p:cNvSpPr/>
          <p:nvPr/>
        </p:nvSpPr>
        <p:spPr>
          <a:xfrm flipH="false" flipV="false" rot="5400000">
            <a:off x="14879474" y="6795805"/>
            <a:ext cx="250215" cy="1742004"/>
          </a:xfrm>
          <a:custGeom>
            <a:avLst/>
            <a:gdLst/>
            <a:ahLst/>
            <a:cxnLst/>
            <a:rect r="r" b="b" t="t" l="l"/>
            <a:pathLst>
              <a:path h="1742004" w="250215">
                <a:moveTo>
                  <a:pt x="0" y="0"/>
                </a:moveTo>
                <a:lnTo>
                  <a:pt x="250215" y="0"/>
                </a:lnTo>
                <a:lnTo>
                  <a:pt x="250215" y="1742004"/>
                </a:lnTo>
                <a:lnTo>
                  <a:pt x="0" y="174200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9" id="29"/>
          <p:cNvSpPr txBox="true"/>
          <p:nvPr/>
        </p:nvSpPr>
        <p:spPr>
          <a:xfrm rot="0">
            <a:off x="14228179" y="7841388"/>
            <a:ext cx="689155" cy="27329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206"/>
              </a:lnSpc>
              <a:spcBef>
                <a:spcPct val="0"/>
              </a:spcBef>
            </a:pPr>
            <a:r>
              <a:rPr lang="en-US" sz="1576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VT_n+1</a:t>
            </a:r>
          </a:p>
        </p:txBody>
      </p:sp>
      <p:sp>
        <p:nvSpPr>
          <p:cNvPr name="TextBox 30" id="30"/>
          <p:cNvSpPr txBox="true"/>
          <p:nvPr/>
        </p:nvSpPr>
        <p:spPr>
          <a:xfrm rot="0">
            <a:off x="13567129" y="7159687"/>
            <a:ext cx="3044428" cy="3162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17"/>
              </a:lnSpc>
              <a:spcBef>
                <a:spcPct val="0"/>
              </a:spcBef>
            </a:pPr>
            <a:r>
              <a:rPr lang="en-US" sz="1798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Template with Mcs compatible</a:t>
            </a:r>
          </a:p>
        </p:txBody>
      </p:sp>
      <p:sp>
        <p:nvSpPr>
          <p:cNvPr name="TextBox 31" id="31"/>
          <p:cNvSpPr txBox="true"/>
          <p:nvPr/>
        </p:nvSpPr>
        <p:spPr>
          <a:xfrm rot="0">
            <a:off x="8773216" y="4237681"/>
            <a:ext cx="6125468" cy="3162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17"/>
              </a:lnSpc>
              <a:spcBef>
                <a:spcPct val="0"/>
              </a:spcBef>
            </a:pPr>
            <a:r>
              <a:rPr lang="en-US" b="true" sz="1798">
                <a:solidFill>
                  <a:srgbClr val="000000"/>
                </a:solidFill>
                <a:latin typeface="Lato Bold"/>
                <a:ea typeface="Lato Bold"/>
                <a:cs typeface="Lato Bold"/>
                <a:sym typeface="Lato Bold"/>
              </a:rPr>
              <a:t>If enough maches : we go in a region near the previous point </a:t>
            </a:r>
          </a:p>
        </p:txBody>
      </p:sp>
      <p:grpSp>
        <p:nvGrpSpPr>
          <p:cNvPr name="Group 32" id="32"/>
          <p:cNvGrpSpPr/>
          <p:nvPr/>
        </p:nvGrpSpPr>
        <p:grpSpPr>
          <a:xfrm rot="0">
            <a:off x="8977035" y="5289559"/>
            <a:ext cx="8282265" cy="1036015"/>
            <a:chOff x="0" y="0"/>
            <a:chExt cx="3058113" cy="382534"/>
          </a:xfrm>
        </p:grpSpPr>
        <p:sp>
          <p:nvSpPr>
            <p:cNvPr name="Freeform 33" id="33"/>
            <p:cNvSpPr/>
            <p:nvPr/>
          </p:nvSpPr>
          <p:spPr>
            <a:xfrm flipH="false" flipV="false" rot="0">
              <a:off x="0" y="0"/>
              <a:ext cx="3058113" cy="382534"/>
            </a:xfrm>
            <a:custGeom>
              <a:avLst/>
              <a:gdLst/>
              <a:ahLst/>
              <a:cxnLst/>
              <a:rect r="r" b="b" t="t" l="l"/>
              <a:pathLst>
                <a:path h="382534" w="3058113">
                  <a:moveTo>
                    <a:pt x="6543" y="0"/>
                  </a:moveTo>
                  <a:lnTo>
                    <a:pt x="3051570" y="0"/>
                  </a:lnTo>
                  <a:cubicBezTo>
                    <a:pt x="3055184" y="0"/>
                    <a:pt x="3058113" y="2930"/>
                    <a:pt x="3058113" y="6543"/>
                  </a:cubicBezTo>
                  <a:lnTo>
                    <a:pt x="3058113" y="375991"/>
                  </a:lnTo>
                  <a:cubicBezTo>
                    <a:pt x="3058113" y="377727"/>
                    <a:pt x="3057424" y="379391"/>
                    <a:pt x="3056197" y="380618"/>
                  </a:cubicBezTo>
                  <a:cubicBezTo>
                    <a:pt x="3054970" y="381845"/>
                    <a:pt x="3053305" y="382534"/>
                    <a:pt x="3051570" y="382534"/>
                  </a:cubicBezTo>
                  <a:lnTo>
                    <a:pt x="6543" y="382534"/>
                  </a:lnTo>
                  <a:cubicBezTo>
                    <a:pt x="2930" y="382534"/>
                    <a:pt x="0" y="379605"/>
                    <a:pt x="0" y="375991"/>
                  </a:cubicBezTo>
                  <a:lnTo>
                    <a:pt x="0" y="6543"/>
                  </a:lnTo>
                  <a:cubicBezTo>
                    <a:pt x="0" y="4808"/>
                    <a:pt x="689" y="3144"/>
                    <a:pt x="1916" y="1916"/>
                  </a:cubicBezTo>
                  <a:cubicBezTo>
                    <a:pt x="3144" y="689"/>
                    <a:pt x="4808" y="0"/>
                    <a:pt x="6543" y="0"/>
                  </a:cubicBezTo>
                  <a:close/>
                </a:path>
              </a:pathLst>
            </a:custGeom>
            <a:solidFill>
              <a:srgbClr val="5170FF">
                <a:alpha val="75686"/>
              </a:srgbClr>
            </a:solidFill>
            <a:ln w="66675" cap="sq">
              <a:solidFill>
                <a:srgbClr val="1800AD">
                  <a:alpha val="75686"/>
                </a:srgbClr>
              </a:solidFill>
              <a:prstDash val="solid"/>
              <a:miter/>
            </a:ln>
          </p:spPr>
        </p:sp>
        <p:sp>
          <p:nvSpPr>
            <p:cNvPr name="TextBox 34" id="34"/>
            <p:cNvSpPr txBox="true"/>
            <p:nvPr/>
          </p:nvSpPr>
          <p:spPr>
            <a:xfrm>
              <a:off x="0" y="-19050"/>
              <a:ext cx="3058113" cy="40158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599"/>
                </a:lnSpc>
              </a:pPr>
            </a:p>
          </p:txBody>
        </p:sp>
      </p:grpSp>
      <p:grpSp>
        <p:nvGrpSpPr>
          <p:cNvPr name="Group 35" id="35"/>
          <p:cNvGrpSpPr/>
          <p:nvPr/>
        </p:nvGrpSpPr>
        <p:grpSpPr>
          <a:xfrm rot="0">
            <a:off x="9907629" y="5218221"/>
            <a:ext cx="1854252" cy="908330"/>
            <a:chOff x="0" y="0"/>
            <a:chExt cx="780900" cy="382534"/>
          </a:xfrm>
        </p:grpSpPr>
        <p:sp>
          <p:nvSpPr>
            <p:cNvPr name="Freeform 36" id="36"/>
            <p:cNvSpPr/>
            <p:nvPr/>
          </p:nvSpPr>
          <p:spPr>
            <a:xfrm flipH="false" flipV="false" rot="0">
              <a:off x="0" y="0"/>
              <a:ext cx="780900" cy="382534"/>
            </a:xfrm>
            <a:custGeom>
              <a:avLst/>
              <a:gdLst/>
              <a:ahLst/>
              <a:cxnLst/>
              <a:rect r="r" b="b" t="t" l="l"/>
              <a:pathLst>
                <a:path h="382534" w="780900">
                  <a:moveTo>
                    <a:pt x="29227" y="0"/>
                  </a:moveTo>
                  <a:lnTo>
                    <a:pt x="751674" y="0"/>
                  </a:lnTo>
                  <a:cubicBezTo>
                    <a:pt x="767815" y="0"/>
                    <a:pt x="780900" y="13085"/>
                    <a:pt x="780900" y="29227"/>
                  </a:cubicBezTo>
                  <a:lnTo>
                    <a:pt x="780900" y="353308"/>
                  </a:lnTo>
                  <a:cubicBezTo>
                    <a:pt x="780900" y="361059"/>
                    <a:pt x="777821" y="368493"/>
                    <a:pt x="772340" y="373974"/>
                  </a:cubicBezTo>
                  <a:cubicBezTo>
                    <a:pt x="766859" y="379455"/>
                    <a:pt x="759425" y="382534"/>
                    <a:pt x="751674" y="382534"/>
                  </a:cubicBezTo>
                  <a:lnTo>
                    <a:pt x="29227" y="382534"/>
                  </a:lnTo>
                  <a:cubicBezTo>
                    <a:pt x="13085" y="382534"/>
                    <a:pt x="0" y="369449"/>
                    <a:pt x="0" y="353308"/>
                  </a:cubicBezTo>
                  <a:lnTo>
                    <a:pt x="0" y="29227"/>
                  </a:lnTo>
                  <a:cubicBezTo>
                    <a:pt x="0" y="13085"/>
                    <a:pt x="13085" y="0"/>
                    <a:pt x="29227" y="0"/>
                  </a:cubicBezTo>
                  <a:close/>
                </a:path>
              </a:pathLst>
            </a:custGeom>
            <a:solidFill>
              <a:srgbClr val="FF5757"/>
            </a:solidFill>
            <a:ln w="66675" cap="sq">
              <a:solidFill>
                <a:srgbClr val="AD1B45"/>
              </a:solidFill>
              <a:prstDash val="solid"/>
              <a:miter/>
            </a:ln>
          </p:spPr>
        </p:sp>
        <p:sp>
          <p:nvSpPr>
            <p:cNvPr name="TextBox 37" id="37"/>
            <p:cNvSpPr txBox="true"/>
            <p:nvPr/>
          </p:nvSpPr>
          <p:spPr>
            <a:xfrm>
              <a:off x="0" y="-19050"/>
              <a:ext cx="780900" cy="40158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599"/>
                </a:lnSpc>
              </a:pPr>
            </a:p>
          </p:txBody>
        </p:sp>
      </p:grpSp>
      <p:sp>
        <p:nvSpPr>
          <p:cNvPr name="AutoShape 38" id="38"/>
          <p:cNvSpPr/>
          <p:nvPr/>
        </p:nvSpPr>
        <p:spPr>
          <a:xfrm>
            <a:off x="10718230" y="5310215"/>
            <a:ext cx="0" cy="728805"/>
          </a:xfrm>
          <a:prstGeom prst="line">
            <a:avLst/>
          </a:prstGeom>
          <a:ln cap="flat" w="28575">
            <a:solidFill>
              <a:srgbClr val="404040"/>
            </a:solidFill>
            <a:prstDash val="sysDash"/>
            <a:headEnd type="none" len="sm" w="sm"/>
            <a:tailEnd type="none" len="sm" w="sm"/>
          </a:ln>
        </p:spPr>
      </p:sp>
      <p:sp>
        <p:nvSpPr>
          <p:cNvPr name="Freeform 39" id="39"/>
          <p:cNvSpPr/>
          <p:nvPr/>
        </p:nvSpPr>
        <p:spPr>
          <a:xfrm flipH="false" flipV="false" rot="5400000">
            <a:off x="10701586" y="4157926"/>
            <a:ext cx="266338" cy="1854252"/>
          </a:xfrm>
          <a:custGeom>
            <a:avLst/>
            <a:gdLst/>
            <a:ahLst/>
            <a:cxnLst/>
            <a:rect r="r" b="b" t="t" l="l"/>
            <a:pathLst>
              <a:path h="1854252" w="266338">
                <a:moveTo>
                  <a:pt x="0" y="0"/>
                </a:moveTo>
                <a:lnTo>
                  <a:pt x="266338" y="0"/>
                </a:lnTo>
                <a:lnTo>
                  <a:pt x="266338" y="1854253"/>
                </a:lnTo>
                <a:lnTo>
                  <a:pt x="0" y="185425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0" id="40"/>
          <p:cNvSpPr txBox="true"/>
          <p:nvPr/>
        </p:nvSpPr>
        <p:spPr>
          <a:xfrm rot="0">
            <a:off x="9254670" y="4605946"/>
            <a:ext cx="3044428" cy="3162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17"/>
              </a:lnSpc>
              <a:spcBef>
                <a:spcPct val="0"/>
              </a:spcBef>
            </a:pPr>
            <a:r>
              <a:rPr lang="en-US" sz="1798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Template with Mcs compatible</a:t>
            </a:r>
          </a:p>
        </p:txBody>
      </p:sp>
      <p:sp>
        <p:nvSpPr>
          <p:cNvPr name="TextBox 41" id="41"/>
          <p:cNvSpPr txBox="true"/>
          <p:nvPr/>
        </p:nvSpPr>
        <p:spPr>
          <a:xfrm rot="0">
            <a:off x="10826432" y="5491593"/>
            <a:ext cx="786289" cy="3159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17"/>
              </a:lnSpc>
              <a:spcBef>
                <a:spcPct val="0"/>
              </a:spcBef>
            </a:pPr>
            <a:r>
              <a:rPr lang="en-US" sz="1798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VT_n+1</a:t>
            </a:r>
          </a:p>
        </p:txBody>
      </p:sp>
      <p:sp>
        <p:nvSpPr>
          <p:cNvPr name="AutoShape 42" id="42"/>
          <p:cNvSpPr/>
          <p:nvPr/>
        </p:nvSpPr>
        <p:spPr>
          <a:xfrm>
            <a:off x="8977035" y="3988627"/>
            <a:ext cx="8056170" cy="0"/>
          </a:xfrm>
          <a:prstGeom prst="line">
            <a:avLst/>
          </a:prstGeom>
          <a:ln cap="rnd" w="9525">
            <a:solidFill>
              <a:srgbClr val="40404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43" id="43"/>
          <p:cNvSpPr/>
          <p:nvPr/>
        </p:nvSpPr>
        <p:spPr>
          <a:xfrm>
            <a:off x="8977035" y="6621757"/>
            <a:ext cx="8056170" cy="0"/>
          </a:xfrm>
          <a:prstGeom prst="line">
            <a:avLst/>
          </a:prstGeom>
          <a:ln cap="rnd" w="9525">
            <a:solidFill>
              <a:srgbClr val="40404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44" id="44"/>
          <p:cNvSpPr txBox="true"/>
          <p:nvPr/>
        </p:nvSpPr>
        <p:spPr>
          <a:xfrm rot="0">
            <a:off x="11447029" y="2369262"/>
            <a:ext cx="521553" cy="3159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17"/>
              </a:lnSpc>
              <a:spcBef>
                <a:spcPct val="0"/>
              </a:spcBef>
            </a:pPr>
            <a:r>
              <a:rPr lang="en-US" sz="1798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VT_n</a:t>
            </a:r>
          </a:p>
        </p:txBody>
      </p:sp>
      <p:sp>
        <p:nvSpPr>
          <p:cNvPr name="TextBox 45" id="45"/>
          <p:cNvSpPr txBox="true"/>
          <p:nvPr/>
        </p:nvSpPr>
        <p:spPr>
          <a:xfrm rot="0">
            <a:off x="11075088" y="9205974"/>
            <a:ext cx="4427309" cy="4191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569"/>
              </a:lnSpc>
            </a:pPr>
            <a:r>
              <a:rPr lang="en-US" sz="2100" b="true">
                <a:solidFill>
                  <a:srgbClr val="737373"/>
                </a:solidFill>
                <a:latin typeface="Lato Bold"/>
                <a:ea typeface="Lato Bold"/>
                <a:cs typeface="Lato Bold"/>
                <a:sym typeface="Lato Bold"/>
              </a:rPr>
              <a:t>Diagram of the algorithm principle</a:t>
            </a:r>
          </a:p>
        </p:txBody>
      </p:sp>
      <p:sp>
        <p:nvSpPr>
          <p:cNvPr name="TextBox 46" id="46"/>
          <p:cNvSpPr txBox="true"/>
          <p:nvPr/>
        </p:nvSpPr>
        <p:spPr>
          <a:xfrm rot="0">
            <a:off x="893180" y="6094475"/>
            <a:ext cx="5474345" cy="21209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00"/>
              </a:lnSpc>
              <a:spcBef>
                <a:spcPct val="0"/>
              </a:spcBef>
            </a:pPr>
            <a:r>
              <a:rPr lang="en-US" sz="2000">
                <a:solidFill>
                  <a:srgbClr val="33443C"/>
                </a:solidFill>
                <a:latin typeface="Lato"/>
                <a:ea typeface="Lato"/>
                <a:cs typeface="Lato"/>
                <a:sym typeface="Lato"/>
              </a:rPr>
              <a:t>Advantages :</a:t>
            </a:r>
          </a:p>
          <a:p>
            <a:pPr algn="l">
              <a:lnSpc>
                <a:spcPts val="3400"/>
              </a:lnSpc>
              <a:spcBef>
                <a:spcPct val="0"/>
              </a:spcBef>
            </a:pPr>
            <a:r>
              <a:rPr lang="en-US" sz="2000">
                <a:solidFill>
                  <a:srgbClr val="33443C"/>
                </a:solidFill>
                <a:latin typeface="Lato"/>
                <a:ea typeface="Lato"/>
                <a:cs typeface="Lato"/>
                <a:sym typeface="Lato"/>
              </a:rPr>
              <a:t>→ Can work in N bands</a:t>
            </a:r>
          </a:p>
          <a:p>
            <a:pPr algn="l">
              <a:lnSpc>
                <a:spcPts val="3400"/>
              </a:lnSpc>
              <a:spcBef>
                <a:spcPct val="0"/>
              </a:spcBef>
            </a:pPr>
            <a:r>
              <a:rPr lang="en-US" sz="2000">
                <a:solidFill>
                  <a:srgbClr val="33443C"/>
                </a:solidFill>
                <a:latin typeface="Lato"/>
                <a:ea typeface="Lato"/>
                <a:cs typeface="Lato"/>
                <a:sym typeface="Lato"/>
              </a:rPr>
              <a:t>→ The matching file is done by construction</a:t>
            </a:r>
          </a:p>
          <a:p>
            <a:pPr algn="l">
              <a:lnSpc>
                <a:spcPts val="3400"/>
              </a:lnSpc>
              <a:spcBef>
                <a:spcPct val="0"/>
              </a:spcBef>
            </a:pPr>
            <a:r>
              <a:rPr lang="en-US" sz="2000">
                <a:solidFill>
                  <a:srgbClr val="33443C"/>
                </a:solidFill>
                <a:latin typeface="Lato"/>
                <a:ea typeface="Lato"/>
                <a:cs typeface="Lato"/>
                <a:sym typeface="Lato"/>
              </a:rPr>
              <a:t>Disadvantages :</a:t>
            </a:r>
          </a:p>
          <a:p>
            <a:pPr algn="l">
              <a:lnSpc>
                <a:spcPts val="3400"/>
              </a:lnSpc>
              <a:spcBef>
                <a:spcPct val="0"/>
              </a:spcBef>
            </a:pPr>
            <a:r>
              <a:rPr lang="en-US" sz="2000">
                <a:solidFill>
                  <a:srgbClr val="33443C"/>
                </a:solidFill>
                <a:latin typeface="Lato"/>
                <a:ea typeface="Lato"/>
                <a:cs typeface="Lato"/>
                <a:sym typeface="Lato"/>
              </a:rPr>
              <a:t>→ Over estimate the number of template needed</a:t>
            </a:r>
          </a:p>
        </p:txBody>
      </p:sp>
      <p:sp>
        <p:nvSpPr>
          <p:cNvPr name="TextBox 47" id="47"/>
          <p:cNvSpPr txBox="true"/>
          <p:nvPr/>
        </p:nvSpPr>
        <p:spPr>
          <a:xfrm rot="0">
            <a:off x="711120" y="2613102"/>
            <a:ext cx="7555063" cy="4064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00"/>
              </a:lnSpc>
            </a:pPr>
            <a:r>
              <a:rPr lang="en-US" sz="2000" b="true">
                <a:solidFill>
                  <a:srgbClr val="33443C"/>
                </a:solidFill>
                <a:latin typeface="Lato Bold"/>
                <a:ea typeface="Lato Bold"/>
                <a:cs typeface="Lato Bold"/>
                <a:sym typeface="Lato Bold"/>
              </a:rPr>
              <a:t>This algorithm can also be used to generate banks</a:t>
            </a:r>
          </a:p>
        </p:txBody>
      </p: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3105293" y="-3153374"/>
            <a:ext cx="23689358" cy="5713223"/>
          </a:xfrm>
          <a:custGeom>
            <a:avLst/>
            <a:gdLst/>
            <a:ahLst/>
            <a:cxnLst/>
            <a:rect r="r" b="b" t="t" l="l"/>
            <a:pathLst>
              <a:path h="5713223" w="23689358">
                <a:moveTo>
                  <a:pt x="0" y="0"/>
                </a:moveTo>
                <a:lnTo>
                  <a:pt x="23689359" y="0"/>
                </a:lnTo>
                <a:lnTo>
                  <a:pt x="23689359" y="5713223"/>
                </a:lnTo>
                <a:lnTo>
                  <a:pt x="0" y="571322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8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4009262" y="8555454"/>
            <a:ext cx="23689358" cy="5713223"/>
          </a:xfrm>
          <a:custGeom>
            <a:avLst/>
            <a:gdLst/>
            <a:ahLst/>
            <a:cxnLst/>
            <a:rect r="r" b="b" t="t" l="l"/>
            <a:pathLst>
              <a:path h="5713223" w="23689358">
                <a:moveTo>
                  <a:pt x="0" y="0"/>
                </a:moveTo>
                <a:lnTo>
                  <a:pt x="23689358" y="0"/>
                </a:lnTo>
                <a:lnTo>
                  <a:pt x="23689358" y="5713223"/>
                </a:lnTo>
                <a:lnTo>
                  <a:pt x="0" y="571322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8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17259300" y="9210675"/>
            <a:ext cx="152400" cy="200025"/>
          </a:xfrm>
          <a:prstGeom prst="rect">
            <a:avLst/>
          </a:prstGeom>
        </p:spPr>
        <p:txBody>
          <a:bodyPr anchor="t" rtlCol="false" tIns="0" lIns="0" bIns="0" rIns="0" wrap="none">
            <a:spAutoFit/>
          </a:bodyPr>
          <a:lstStyle/>
          <a:p>
            <a:pPr algn="ctr">
              <a:lnSpc>
                <a:spcPts val="3499"/>
              </a:lnSpc>
              <a:spcBef>
                <a:spcPct val="0"/>
              </a:spcBef>
            </a:pPr>
            <a:r>
              <a:rPr lang="en-US" sz="2499">
                <a:solidFill>
                  <a:srgbClr val="737373"/>
                </a:solidFill>
                <a:latin typeface="Lato"/>
                <a:ea typeface="Lato"/>
                <a:cs typeface="Lato"/>
                <a:sym typeface="Lato"/>
              </a:rPr>
              <a:t>16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028700" y="544513"/>
            <a:ext cx="8708427" cy="8636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000"/>
              </a:lnSpc>
              <a:spcBef>
                <a:spcPct val="0"/>
              </a:spcBef>
            </a:pPr>
            <a:r>
              <a:rPr lang="en-US" sz="50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Configuration chosen for o4b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761793" y="3725183"/>
            <a:ext cx="6322087" cy="39338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324"/>
              </a:lnSpc>
            </a:pPr>
            <a:r>
              <a:rPr lang="en-US" sz="2499">
                <a:solidFill>
                  <a:srgbClr val="737373"/>
                </a:solidFill>
                <a:latin typeface="Lato"/>
                <a:ea typeface="Lato"/>
                <a:cs typeface="Lato"/>
                <a:sym typeface="Lato"/>
              </a:rPr>
              <a:t>- Change in approximant for Mtot &gt; 4</a:t>
            </a:r>
          </a:p>
          <a:p>
            <a:pPr algn="l">
              <a:lnSpc>
                <a:spcPts val="5324"/>
              </a:lnSpc>
            </a:pPr>
            <a:r>
              <a:rPr lang="en-US" sz="2499">
                <a:solidFill>
                  <a:srgbClr val="737373"/>
                </a:solidFill>
                <a:latin typeface="Lato"/>
                <a:ea typeface="Lato"/>
                <a:cs typeface="Lato"/>
                <a:sym typeface="Lato"/>
              </a:rPr>
              <a:t>- VT bank generated from 45Hz to 1024Hz</a:t>
            </a:r>
          </a:p>
          <a:p>
            <a:pPr algn="l">
              <a:lnSpc>
                <a:spcPts val="5324"/>
              </a:lnSpc>
            </a:pPr>
            <a:r>
              <a:rPr lang="en-US" sz="2499">
                <a:solidFill>
                  <a:srgbClr val="737373"/>
                </a:solidFill>
                <a:latin typeface="Lato"/>
                <a:ea typeface="Lato"/>
                <a:cs typeface="Lato"/>
                <a:sym typeface="Lato"/>
              </a:rPr>
              <a:t>- RTs banks generated from 35Hz to 1024Hz with a cut at 105Hz</a:t>
            </a:r>
          </a:p>
          <a:p>
            <a:pPr algn="l">
              <a:lnSpc>
                <a:spcPts val="5324"/>
              </a:lnSpc>
            </a:pPr>
            <a:r>
              <a:rPr lang="en-US" sz="2499">
                <a:solidFill>
                  <a:srgbClr val="737373"/>
                </a:solidFill>
                <a:latin typeface="Lato"/>
                <a:ea typeface="Lato"/>
                <a:cs typeface="Lato"/>
                <a:sym typeface="Lato"/>
              </a:rPr>
              <a:t>- But we filter from 35Hz to 512Hz</a:t>
            </a:r>
          </a:p>
          <a:p>
            <a:pPr algn="l">
              <a:lnSpc>
                <a:spcPts val="5324"/>
              </a:lnSpc>
            </a:pPr>
            <a:r>
              <a:rPr lang="en-US" sz="2499">
                <a:solidFill>
                  <a:srgbClr val="737373"/>
                </a:solidFill>
                <a:latin typeface="Lato"/>
                <a:ea typeface="Lato"/>
                <a:cs typeface="Lato"/>
                <a:sym typeface="Lato"/>
              </a:rPr>
              <a:t>→ Performances similar to PyCBC’s</a:t>
            </a:r>
          </a:p>
        </p:txBody>
      </p:sp>
      <p:grpSp>
        <p:nvGrpSpPr>
          <p:cNvPr name="Group 7" id="7"/>
          <p:cNvGrpSpPr/>
          <p:nvPr/>
        </p:nvGrpSpPr>
        <p:grpSpPr>
          <a:xfrm rot="0">
            <a:off x="7262373" y="2390587"/>
            <a:ext cx="9871214" cy="6164867"/>
            <a:chOff x="0" y="0"/>
            <a:chExt cx="13161619" cy="8219823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114709"/>
              <a:ext cx="12675968" cy="7605581"/>
            </a:xfrm>
            <a:custGeom>
              <a:avLst/>
              <a:gdLst/>
              <a:ahLst/>
              <a:cxnLst/>
              <a:rect r="r" b="b" t="t" l="l"/>
              <a:pathLst>
                <a:path h="7605581" w="12675968">
                  <a:moveTo>
                    <a:pt x="0" y="0"/>
                  </a:moveTo>
                  <a:lnTo>
                    <a:pt x="12675968" y="0"/>
                  </a:lnTo>
                  <a:lnTo>
                    <a:pt x="12675968" y="7605581"/>
                  </a:lnTo>
                  <a:lnTo>
                    <a:pt x="0" y="760558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0" b="0"/>
              </a:stretch>
            </a:blipFill>
          </p:spPr>
        </p:sp>
        <p:sp>
          <p:nvSpPr>
            <p:cNvPr name="TextBox 9" id="9"/>
            <p:cNvSpPr txBox="true"/>
            <p:nvPr/>
          </p:nvSpPr>
          <p:spPr>
            <a:xfrm rot="0">
              <a:off x="1296600" y="7672665"/>
              <a:ext cx="10761830" cy="54715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499"/>
                </a:lnSpc>
                <a:spcBef>
                  <a:spcPct val="0"/>
                </a:spcBef>
              </a:pPr>
              <a:r>
                <a:rPr lang="en-US" sz="2499">
                  <a:solidFill>
                    <a:srgbClr val="737373"/>
                  </a:solidFill>
                  <a:latin typeface="Helvetica World"/>
                  <a:ea typeface="Helvetica World"/>
                  <a:cs typeface="Helvetica World"/>
                  <a:sym typeface="Helvetica World"/>
                </a:rPr>
                <a:t>Volume Time (VT) for BBH for various configurations</a:t>
              </a:r>
            </a:p>
          </p:txBody>
        </p:sp>
        <p:sp>
          <p:nvSpPr>
            <p:cNvPr name="AutoShape 10" id="10"/>
            <p:cNvSpPr/>
            <p:nvPr/>
          </p:nvSpPr>
          <p:spPr>
            <a:xfrm flipV="true">
              <a:off x="10420947" y="1026943"/>
              <a:ext cx="0" cy="5873098"/>
            </a:xfrm>
            <a:prstGeom prst="line">
              <a:avLst/>
            </a:prstGeom>
            <a:ln cap="flat" w="50800">
              <a:solidFill>
                <a:srgbClr val="D30603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TextBox 11" id="11"/>
            <p:cNvSpPr txBox="true"/>
            <p:nvPr/>
          </p:nvSpPr>
          <p:spPr>
            <a:xfrm rot="0">
              <a:off x="8515112" y="-47625"/>
              <a:ext cx="4646507" cy="54715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499"/>
                </a:lnSpc>
                <a:spcBef>
                  <a:spcPct val="0"/>
                </a:spcBef>
              </a:pPr>
              <a:r>
                <a:rPr lang="en-US" sz="2499">
                  <a:solidFill>
                    <a:srgbClr val="D30603"/>
                  </a:solidFill>
                  <a:latin typeface="Helvetica World"/>
                  <a:ea typeface="Helvetica World"/>
                  <a:cs typeface="Helvetica World"/>
                  <a:sym typeface="Helvetica World"/>
                </a:rPr>
                <a:t>End of parameter space</a:t>
              </a:r>
            </a:p>
          </p:txBody>
        </p:sp>
      </p:grpSp>
      <p:sp>
        <p:nvSpPr>
          <p:cNvPr name="TextBox 12" id="12"/>
          <p:cNvSpPr txBox="true"/>
          <p:nvPr/>
        </p:nvSpPr>
        <p:spPr>
          <a:xfrm rot="0">
            <a:off x="10531777" y="4681701"/>
            <a:ext cx="3332407" cy="115401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398"/>
              </a:lnSpc>
            </a:pPr>
            <a:r>
              <a:rPr lang="en-US" sz="4881">
                <a:solidFill>
                  <a:srgbClr val="FF3131"/>
                </a:solidFill>
                <a:latin typeface="Lato"/>
                <a:ea typeface="Lato"/>
                <a:cs typeface="Lato"/>
                <a:sym typeface="Lato"/>
              </a:rPr>
              <a:t>Preliminary</a:t>
            </a:r>
          </a:p>
        </p:txBody>
      </p:sp>
    </p:spTree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3105293" y="-3153374"/>
            <a:ext cx="23689358" cy="5713223"/>
          </a:xfrm>
          <a:custGeom>
            <a:avLst/>
            <a:gdLst/>
            <a:ahLst/>
            <a:cxnLst/>
            <a:rect r="r" b="b" t="t" l="l"/>
            <a:pathLst>
              <a:path h="5713223" w="23689358">
                <a:moveTo>
                  <a:pt x="0" y="0"/>
                </a:moveTo>
                <a:lnTo>
                  <a:pt x="23689359" y="0"/>
                </a:lnTo>
                <a:lnTo>
                  <a:pt x="23689359" y="5713223"/>
                </a:lnTo>
                <a:lnTo>
                  <a:pt x="0" y="571322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8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4009262" y="8555454"/>
            <a:ext cx="23689358" cy="5713223"/>
          </a:xfrm>
          <a:custGeom>
            <a:avLst/>
            <a:gdLst/>
            <a:ahLst/>
            <a:cxnLst/>
            <a:rect r="r" b="b" t="t" l="l"/>
            <a:pathLst>
              <a:path h="5713223" w="23689358">
                <a:moveTo>
                  <a:pt x="0" y="0"/>
                </a:moveTo>
                <a:lnTo>
                  <a:pt x="23689358" y="0"/>
                </a:lnTo>
                <a:lnTo>
                  <a:pt x="23689358" y="5713223"/>
                </a:lnTo>
                <a:lnTo>
                  <a:pt x="0" y="571322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8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aphicFrame>
        <p:nvGraphicFramePr>
          <p:cNvPr name="Table 4" id="4"/>
          <p:cNvGraphicFramePr>
            <a:graphicFrameLocks noGrp="true"/>
          </p:cNvGraphicFramePr>
          <p:nvPr/>
        </p:nvGraphicFramePr>
        <p:xfrm>
          <a:off x="847270" y="3778960"/>
          <a:ext cx="7417722" cy="4410075"/>
        </p:xfrm>
        <a:graphic>
          <a:graphicData uri="http://schemas.openxmlformats.org/drawingml/2006/table">
            <a:tbl>
              <a:tblPr/>
              <a:tblGrid>
                <a:gridCol w="3778760"/>
                <a:gridCol w="3638963"/>
              </a:tblGrid>
              <a:tr h="835897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r>
                        <a:rPr lang="en-US" sz="2000" b="true">
                          <a:solidFill>
                            <a:srgbClr val="000000"/>
                          </a:solidFill>
                          <a:latin typeface="Lato Bold"/>
                          <a:ea typeface="Lato Bold"/>
                          <a:cs typeface="Lato Bold"/>
                          <a:sym typeface="Lato Bold"/>
                        </a:rPr>
                        <a:t>Frequency bands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r>
                        <a:rPr lang="en-US" sz="2000" b="true">
                          <a:solidFill>
                            <a:srgbClr val="000000"/>
                          </a:solidFill>
                          <a:latin typeface="Lato Bold"/>
                          <a:ea typeface="Lato Bold"/>
                          <a:cs typeface="Lato Bold"/>
                          <a:sym typeface="Lato Bold"/>
                        </a:rPr>
                        <a:t>Total number of templates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191393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2 bands</a:t>
                      </a:r>
                      <a:endParaRPr lang="en-US" sz="1100"/>
                    </a:p>
                    <a:p>
                      <a:pPr algn="ctr">
                        <a:lnSpc>
                          <a:spcPts val="2800"/>
                        </a:lnSpc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starting at 35Hz</a:t>
                      </a:r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366k templates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191393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3 bands</a:t>
                      </a:r>
                      <a:endParaRPr lang="en-US" sz="1100"/>
                    </a:p>
                    <a:p>
                      <a:pPr algn="ctr">
                        <a:lnSpc>
                          <a:spcPts val="2800"/>
                        </a:lnSpc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starting at 35Hz</a:t>
                      </a:r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192k templates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191393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3 bands</a:t>
                      </a:r>
                      <a:endParaRPr lang="en-US" sz="1100"/>
                    </a:p>
                    <a:p>
                      <a:pPr algn="ctr">
                        <a:lnSpc>
                          <a:spcPts val="2800"/>
                        </a:lnSpc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starting</a:t>
                      </a:r>
                      <a:r>
                        <a:rPr lang="en-US" sz="2000">
                          <a:solidFill>
                            <a:srgbClr val="000000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 at 30Hz</a:t>
                      </a:r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266k templates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name="Freeform 5" id="5"/>
          <p:cNvSpPr/>
          <p:nvPr/>
        </p:nvSpPr>
        <p:spPr>
          <a:xfrm flipH="false" flipV="false" rot="0">
            <a:off x="8977482" y="3054760"/>
            <a:ext cx="8788183" cy="5001315"/>
          </a:xfrm>
          <a:custGeom>
            <a:avLst/>
            <a:gdLst/>
            <a:ahLst/>
            <a:cxnLst/>
            <a:rect r="r" b="b" t="t" l="l"/>
            <a:pathLst>
              <a:path h="5001315" w="8788183">
                <a:moveTo>
                  <a:pt x="0" y="0"/>
                </a:moveTo>
                <a:lnTo>
                  <a:pt x="8788183" y="0"/>
                </a:lnTo>
                <a:lnTo>
                  <a:pt x="8788183" y="5001315"/>
                </a:lnTo>
                <a:lnTo>
                  <a:pt x="0" y="500131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17259300" y="9210675"/>
            <a:ext cx="152400" cy="200025"/>
          </a:xfrm>
          <a:prstGeom prst="rect">
            <a:avLst/>
          </a:prstGeom>
        </p:spPr>
        <p:txBody>
          <a:bodyPr anchor="t" rtlCol="false" tIns="0" lIns="0" bIns="0" rIns="0" wrap="none">
            <a:spAutoFit/>
          </a:bodyPr>
          <a:lstStyle/>
          <a:p>
            <a:pPr algn="ctr">
              <a:lnSpc>
                <a:spcPts val="3499"/>
              </a:lnSpc>
              <a:spcBef>
                <a:spcPct val="0"/>
              </a:spcBef>
            </a:pPr>
            <a:r>
              <a:rPr lang="en-US" sz="2499">
                <a:solidFill>
                  <a:srgbClr val="737373"/>
                </a:solidFill>
                <a:latin typeface="Lato"/>
                <a:ea typeface="Lato"/>
                <a:cs typeface="Lato"/>
                <a:sym typeface="Lato"/>
              </a:rPr>
              <a:t>17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028700" y="544513"/>
            <a:ext cx="12782341" cy="8636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000"/>
              </a:lnSpc>
              <a:spcBef>
                <a:spcPct val="0"/>
              </a:spcBef>
            </a:pPr>
            <a:r>
              <a:rPr lang="en-US" sz="50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Going lower using 3 bands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028700" y="2358441"/>
            <a:ext cx="8224219" cy="10541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00"/>
              </a:lnSpc>
            </a:pPr>
            <a:r>
              <a:rPr lang="en-US" sz="2000">
                <a:solidFill>
                  <a:srgbClr val="4A4949"/>
                </a:solidFill>
                <a:latin typeface="Lato"/>
                <a:ea typeface="Lato"/>
                <a:cs typeface="Lato"/>
                <a:sym typeface="Lato"/>
              </a:rPr>
              <a:t>New RT made from the original VT</a:t>
            </a:r>
          </a:p>
          <a:p>
            <a:pPr algn="l">
              <a:lnSpc>
                <a:spcPts val="2800"/>
              </a:lnSpc>
            </a:pPr>
            <a:r>
              <a:rPr lang="en-US" sz="2000">
                <a:solidFill>
                  <a:srgbClr val="4A4949"/>
                </a:solidFill>
                <a:latin typeface="Lato"/>
                <a:ea typeface="Lato"/>
                <a:cs typeface="Lato"/>
                <a:sym typeface="Lato"/>
              </a:rPr>
              <a:t>Frequency cuts : [35, 63, 120, 1024] to have ~1/3 of the SNR in each</a:t>
            </a:r>
          </a:p>
          <a:p>
            <a:pPr algn="l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4A4949"/>
                </a:solidFill>
                <a:latin typeface="Lato"/>
                <a:ea typeface="Lato"/>
                <a:cs typeface="Lato"/>
                <a:sym typeface="Lato"/>
              </a:rPr>
              <a:t>Analysis on a subset of the bank/injections with chirp mass [0.5, 0.9]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847270" y="8503360"/>
            <a:ext cx="8224219" cy="7016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4A4949"/>
                </a:solidFill>
                <a:latin typeface="Lato"/>
                <a:ea typeface="Lato"/>
                <a:cs typeface="Lato"/>
                <a:sym typeface="Lato"/>
              </a:rPr>
              <a:t>Problem while looking into the RT-VT table. Too few template in each band. If a MF output is above a threshold, needs to look every RT linked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9694292" y="8133179"/>
            <a:ext cx="8071372" cy="422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499"/>
              </a:lnSpc>
              <a:spcBef>
                <a:spcPct val="0"/>
              </a:spcBef>
            </a:pPr>
            <a:r>
              <a:rPr lang="en-US" sz="2499">
                <a:solidFill>
                  <a:srgbClr val="737373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Expected increase between 35Hz and 30Hz (in%)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1705370" y="4714875"/>
            <a:ext cx="3332407" cy="115401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398"/>
              </a:lnSpc>
            </a:pPr>
            <a:r>
              <a:rPr lang="en-US" sz="4881">
                <a:solidFill>
                  <a:srgbClr val="FF3131"/>
                </a:solidFill>
                <a:latin typeface="Lato"/>
                <a:ea typeface="Lato"/>
                <a:cs typeface="Lato"/>
                <a:sym typeface="Lato"/>
              </a:rPr>
              <a:t>Preliminary</a:t>
            </a:r>
          </a:p>
        </p:txBody>
      </p:sp>
    </p:spTree>
  </p:cSld>
  <p:clrMapOvr>
    <a:masterClrMapping/>
  </p:clrMapOvr>
</p:sld>
</file>

<file path=ppt/slides/slide1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7259300" y="9210675"/>
            <a:ext cx="152400" cy="200025"/>
          </a:xfrm>
          <a:prstGeom prst="rect">
            <a:avLst/>
          </a:prstGeom>
        </p:spPr>
        <p:txBody>
          <a:bodyPr anchor="t" rtlCol="false" tIns="0" lIns="0" bIns="0" rIns="0" wrap="none">
            <a:spAutoFit/>
          </a:bodyPr>
          <a:lstStyle/>
          <a:p>
            <a:pPr algn="ctr">
              <a:lnSpc>
                <a:spcPts val="3499"/>
              </a:lnSpc>
              <a:spcBef>
                <a:spcPct val="0"/>
              </a:spcBef>
            </a:pPr>
            <a:r>
              <a:rPr lang="en-US" sz="2499">
                <a:solidFill>
                  <a:srgbClr val="737373"/>
                </a:solidFill>
                <a:latin typeface="Open Sans"/>
                <a:ea typeface="Open Sans"/>
                <a:cs typeface="Open Sans"/>
                <a:sym typeface="Open Sans"/>
              </a:rPr>
              <a:t>18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7644255" y="4591208"/>
            <a:ext cx="2999490" cy="99028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8052"/>
              </a:lnSpc>
              <a:spcBef>
                <a:spcPct val="0"/>
              </a:spcBef>
            </a:pPr>
            <a:r>
              <a:rPr lang="en-US" sz="5751" strike="noStrike" u="none">
                <a:solidFill>
                  <a:srgbClr val="000000"/>
                </a:solidFill>
                <a:latin typeface="Kingred Youth"/>
                <a:ea typeface="Kingred Youth"/>
                <a:cs typeface="Kingred Youth"/>
                <a:sym typeface="Kingred Youth"/>
              </a:rPr>
              <a:t>Perspective</a:t>
            </a:r>
          </a:p>
        </p:txBody>
      </p:sp>
      <p:sp>
        <p:nvSpPr>
          <p:cNvPr name="Freeform 4" id="4"/>
          <p:cNvSpPr/>
          <p:nvPr/>
        </p:nvSpPr>
        <p:spPr>
          <a:xfrm flipH="false" flipV="false" rot="0">
            <a:off x="-3105293" y="-3153374"/>
            <a:ext cx="23689358" cy="5713223"/>
          </a:xfrm>
          <a:custGeom>
            <a:avLst/>
            <a:gdLst/>
            <a:ahLst/>
            <a:cxnLst/>
            <a:rect r="r" b="b" t="t" l="l"/>
            <a:pathLst>
              <a:path h="5713223" w="23689358">
                <a:moveTo>
                  <a:pt x="0" y="0"/>
                </a:moveTo>
                <a:lnTo>
                  <a:pt x="23689359" y="0"/>
                </a:lnTo>
                <a:lnTo>
                  <a:pt x="23689359" y="5713223"/>
                </a:lnTo>
                <a:lnTo>
                  <a:pt x="0" y="571322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8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-4009262" y="8555454"/>
            <a:ext cx="23689358" cy="5713223"/>
          </a:xfrm>
          <a:custGeom>
            <a:avLst/>
            <a:gdLst/>
            <a:ahLst/>
            <a:cxnLst/>
            <a:rect r="r" b="b" t="t" l="l"/>
            <a:pathLst>
              <a:path h="5713223" w="23689358">
                <a:moveTo>
                  <a:pt x="0" y="0"/>
                </a:moveTo>
                <a:lnTo>
                  <a:pt x="23689358" y="0"/>
                </a:lnTo>
                <a:lnTo>
                  <a:pt x="23689358" y="5713223"/>
                </a:lnTo>
                <a:lnTo>
                  <a:pt x="0" y="571322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8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7259300" y="9210675"/>
            <a:ext cx="152400" cy="200025"/>
          </a:xfrm>
          <a:prstGeom prst="rect">
            <a:avLst/>
          </a:prstGeom>
        </p:spPr>
        <p:txBody>
          <a:bodyPr anchor="t" rtlCol="false" tIns="0" lIns="0" bIns="0" rIns="0" wrap="none">
            <a:spAutoFit/>
          </a:bodyPr>
          <a:lstStyle/>
          <a:p>
            <a:pPr algn="ctr">
              <a:lnSpc>
                <a:spcPts val="3499"/>
              </a:lnSpc>
              <a:spcBef>
                <a:spcPct val="0"/>
              </a:spcBef>
            </a:pPr>
            <a:r>
              <a:rPr lang="en-US" sz="2499">
                <a:solidFill>
                  <a:srgbClr val="737373"/>
                </a:solidFill>
                <a:latin typeface="Lato"/>
                <a:ea typeface="Lato"/>
                <a:cs typeface="Lato"/>
                <a:sym typeface="Lato"/>
              </a:rPr>
              <a:t>19</a:t>
            </a:r>
          </a:p>
        </p:txBody>
      </p:sp>
      <p:sp>
        <p:nvSpPr>
          <p:cNvPr name="Freeform 3" id="3"/>
          <p:cNvSpPr/>
          <p:nvPr/>
        </p:nvSpPr>
        <p:spPr>
          <a:xfrm flipH="false" flipV="false" rot="0">
            <a:off x="-3105293" y="-3153374"/>
            <a:ext cx="23689358" cy="5713223"/>
          </a:xfrm>
          <a:custGeom>
            <a:avLst/>
            <a:gdLst/>
            <a:ahLst/>
            <a:cxnLst/>
            <a:rect r="r" b="b" t="t" l="l"/>
            <a:pathLst>
              <a:path h="5713223" w="23689358">
                <a:moveTo>
                  <a:pt x="0" y="0"/>
                </a:moveTo>
                <a:lnTo>
                  <a:pt x="23689359" y="0"/>
                </a:lnTo>
                <a:lnTo>
                  <a:pt x="23689359" y="5713223"/>
                </a:lnTo>
                <a:lnTo>
                  <a:pt x="0" y="571322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8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-4009262" y="8555454"/>
            <a:ext cx="23689358" cy="5713223"/>
          </a:xfrm>
          <a:custGeom>
            <a:avLst/>
            <a:gdLst/>
            <a:ahLst/>
            <a:cxnLst/>
            <a:rect r="r" b="b" t="t" l="l"/>
            <a:pathLst>
              <a:path h="5713223" w="23689358">
                <a:moveTo>
                  <a:pt x="0" y="0"/>
                </a:moveTo>
                <a:lnTo>
                  <a:pt x="23689358" y="0"/>
                </a:lnTo>
                <a:lnTo>
                  <a:pt x="23689358" y="5713223"/>
                </a:lnTo>
                <a:lnTo>
                  <a:pt x="0" y="571322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8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1028700" y="544513"/>
            <a:ext cx="12782341" cy="8636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000"/>
              </a:lnSpc>
              <a:spcBef>
                <a:spcPct val="0"/>
              </a:spcBef>
            </a:pPr>
            <a:r>
              <a:rPr lang="en-US" sz="50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Complete o4b SSM study</a:t>
            </a:r>
          </a:p>
        </p:txBody>
      </p:sp>
      <p:sp>
        <p:nvSpPr>
          <p:cNvPr name="Freeform 6" id="6"/>
          <p:cNvSpPr/>
          <p:nvPr/>
        </p:nvSpPr>
        <p:spPr>
          <a:xfrm flipH="false" flipV="false" rot="0">
            <a:off x="7034070" y="2476619"/>
            <a:ext cx="9506976" cy="5704186"/>
          </a:xfrm>
          <a:custGeom>
            <a:avLst/>
            <a:gdLst/>
            <a:ahLst/>
            <a:cxnLst/>
            <a:rect r="r" b="b" t="t" l="l"/>
            <a:pathLst>
              <a:path h="5704186" w="9506976">
                <a:moveTo>
                  <a:pt x="0" y="0"/>
                </a:moveTo>
                <a:lnTo>
                  <a:pt x="9506976" y="0"/>
                </a:lnTo>
                <a:lnTo>
                  <a:pt x="9506976" y="5704185"/>
                </a:lnTo>
                <a:lnTo>
                  <a:pt x="0" y="570418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8006519" y="8133179"/>
            <a:ext cx="8071372" cy="422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499"/>
              </a:lnSpc>
              <a:spcBef>
                <a:spcPct val="0"/>
              </a:spcBef>
            </a:pPr>
            <a:r>
              <a:rPr lang="en-US" sz="2499">
                <a:solidFill>
                  <a:srgbClr val="737373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Volume Time (VT) for BBH in different configurations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3420404" y="2342962"/>
            <a:ext cx="3484880" cy="422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99"/>
              </a:lnSpc>
              <a:spcBef>
                <a:spcPct val="0"/>
              </a:spcBef>
            </a:pPr>
            <a:r>
              <a:rPr lang="en-US" sz="2499">
                <a:solidFill>
                  <a:srgbClr val="D30603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End of parameter space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028700" y="4061886"/>
            <a:ext cx="5453407" cy="6000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324"/>
              </a:lnSpc>
            </a:pPr>
            <a:r>
              <a:rPr lang="en-US" sz="2499">
                <a:solidFill>
                  <a:srgbClr val="737373"/>
                </a:solidFill>
                <a:latin typeface="Lato"/>
                <a:ea typeface="Lato"/>
                <a:cs typeface="Lato"/>
                <a:sym typeface="Lato"/>
              </a:rPr>
              <a:t>Finish the O4b offline analysis</a:t>
            </a:r>
          </a:p>
        </p:txBody>
      </p:sp>
      <p:sp>
        <p:nvSpPr>
          <p:cNvPr name="AutoShape 10" id="10"/>
          <p:cNvSpPr/>
          <p:nvPr/>
        </p:nvSpPr>
        <p:spPr>
          <a:xfrm flipV="true">
            <a:off x="14763758" y="3145350"/>
            <a:ext cx="0" cy="4404823"/>
          </a:xfrm>
          <a:prstGeom prst="line">
            <a:avLst/>
          </a:prstGeom>
          <a:ln cap="flat" w="38100">
            <a:solidFill>
              <a:srgbClr val="D30603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11" id="11"/>
          <p:cNvSpPr txBox="true"/>
          <p:nvPr/>
        </p:nvSpPr>
        <p:spPr>
          <a:xfrm rot="0">
            <a:off x="10531777" y="4681701"/>
            <a:ext cx="3332407" cy="115401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398"/>
              </a:lnSpc>
            </a:pPr>
            <a:r>
              <a:rPr lang="en-US" sz="4881">
                <a:solidFill>
                  <a:srgbClr val="FF3131"/>
                </a:solidFill>
                <a:latin typeface="Lato"/>
                <a:ea typeface="Lato"/>
                <a:cs typeface="Lato"/>
                <a:sym typeface="Lato"/>
              </a:rPr>
              <a:t>Preliminary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879093" y="2417560"/>
            <a:ext cx="7149078" cy="42799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755644" indent="-377822" lvl="1">
              <a:lnSpc>
                <a:spcPts val="8749"/>
              </a:lnSpc>
              <a:buFont typeface="Arial"/>
              <a:buChar char="•"/>
            </a:pPr>
            <a:r>
              <a:rPr lang="en-US" sz="3499">
                <a:solidFill>
                  <a:srgbClr val="737373"/>
                </a:solidFill>
                <a:latin typeface="Lato"/>
                <a:ea typeface="Lato"/>
                <a:cs typeface="Lato"/>
                <a:sym typeface="Lato"/>
              </a:rPr>
              <a:t>Introduction</a:t>
            </a:r>
          </a:p>
          <a:p>
            <a:pPr algn="l" marL="755644" indent="-377822" lvl="1">
              <a:lnSpc>
                <a:spcPts val="8749"/>
              </a:lnSpc>
              <a:buFont typeface="Arial"/>
              <a:buChar char="•"/>
            </a:pPr>
            <a:r>
              <a:rPr lang="en-US" sz="3499">
                <a:solidFill>
                  <a:srgbClr val="737373"/>
                </a:solidFill>
                <a:latin typeface="Lato"/>
                <a:ea typeface="Lato"/>
                <a:cs typeface="Lato"/>
                <a:sym typeface="Lato"/>
              </a:rPr>
              <a:t>The sub-solar analysis</a:t>
            </a:r>
          </a:p>
          <a:p>
            <a:pPr algn="l" marL="755644" indent="-377822" lvl="1">
              <a:lnSpc>
                <a:spcPts val="8749"/>
              </a:lnSpc>
              <a:buFont typeface="Arial"/>
              <a:buChar char="•"/>
            </a:pPr>
            <a:r>
              <a:rPr lang="en-US" sz="3499">
                <a:solidFill>
                  <a:srgbClr val="737373"/>
                </a:solidFill>
                <a:latin typeface="Lato"/>
                <a:ea typeface="Lato"/>
                <a:cs typeface="Lato"/>
                <a:sym typeface="Lato"/>
              </a:rPr>
              <a:t>My work</a:t>
            </a:r>
          </a:p>
          <a:p>
            <a:pPr algn="l" marL="755644" indent="-377822" lvl="1">
              <a:lnSpc>
                <a:spcPts val="8749"/>
              </a:lnSpc>
              <a:buFont typeface="Arial"/>
              <a:buChar char="•"/>
            </a:pPr>
            <a:r>
              <a:rPr lang="en-US" sz="3499">
                <a:solidFill>
                  <a:srgbClr val="737373"/>
                </a:solidFill>
                <a:latin typeface="Lato"/>
                <a:ea typeface="Lato"/>
                <a:cs typeface="Lato"/>
                <a:sym typeface="Lato"/>
              </a:rPr>
              <a:t>Perspective</a:t>
            </a:r>
          </a:p>
        </p:txBody>
      </p:sp>
      <p:sp>
        <p:nvSpPr>
          <p:cNvPr name="Freeform 3" id="3"/>
          <p:cNvSpPr/>
          <p:nvPr/>
        </p:nvSpPr>
        <p:spPr>
          <a:xfrm flipH="false" flipV="false" rot="0">
            <a:off x="-3105293" y="-3153374"/>
            <a:ext cx="23689358" cy="5713223"/>
          </a:xfrm>
          <a:custGeom>
            <a:avLst/>
            <a:gdLst/>
            <a:ahLst/>
            <a:cxnLst/>
            <a:rect r="r" b="b" t="t" l="l"/>
            <a:pathLst>
              <a:path h="5713223" w="23689358">
                <a:moveTo>
                  <a:pt x="0" y="0"/>
                </a:moveTo>
                <a:lnTo>
                  <a:pt x="23689359" y="0"/>
                </a:lnTo>
                <a:lnTo>
                  <a:pt x="23689359" y="5713223"/>
                </a:lnTo>
                <a:lnTo>
                  <a:pt x="0" y="571322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8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1028700" y="544513"/>
            <a:ext cx="5993684" cy="8636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000"/>
              </a:lnSpc>
              <a:spcBef>
                <a:spcPct val="0"/>
              </a:spcBef>
            </a:pPr>
            <a:r>
              <a:rPr lang="en-US" sz="50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Outline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7259300" y="9210675"/>
            <a:ext cx="152400" cy="200025"/>
          </a:xfrm>
          <a:prstGeom prst="rect">
            <a:avLst/>
          </a:prstGeom>
        </p:spPr>
        <p:txBody>
          <a:bodyPr anchor="t" rtlCol="false" tIns="0" lIns="0" bIns="0" rIns="0" wrap="none">
            <a:spAutoFit/>
          </a:bodyPr>
          <a:lstStyle/>
          <a:p>
            <a:pPr algn="ctr">
              <a:lnSpc>
                <a:spcPts val="3499"/>
              </a:lnSpc>
              <a:spcBef>
                <a:spcPct val="0"/>
              </a:spcBef>
            </a:pPr>
            <a:r>
              <a:rPr lang="en-US" sz="2499">
                <a:solidFill>
                  <a:srgbClr val="737373"/>
                </a:solidFill>
                <a:latin typeface="Lato"/>
                <a:ea typeface="Lato"/>
                <a:cs typeface="Lato"/>
                <a:sym typeface="Lato"/>
              </a:rPr>
              <a:t>2</a:t>
            </a:r>
          </a:p>
        </p:txBody>
      </p:sp>
      <p:sp>
        <p:nvSpPr>
          <p:cNvPr name="Freeform 6" id="6"/>
          <p:cNvSpPr/>
          <p:nvPr/>
        </p:nvSpPr>
        <p:spPr>
          <a:xfrm flipH="false" flipV="false" rot="0">
            <a:off x="-4009262" y="8555454"/>
            <a:ext cx="23689358" cy="5713223"/>
          </a:xfrm>
          <a:custGeom>
            <a:avLst/>
            <a:gdLst/>
            <a:ahLst/>
            <a:cxnLst/>
            <a:rect r="r" b="b" t="t" l="l"/>
            <a:pathLst>
              <a:path h="5713223" w="23689358">
                <a:moveTo>
                  <a:pt x="0" y="0"/>
                </a:moveTo>
                <a:lnTo>
                  <a:pt x="23689358" y="0"/>
                </a:lnTo>
                <a:lnTo>
                  <a:pt x="23689358" y="5713223"/>
                </a:lnTo>
                <a:lnTo>
                  <a:pt x="0" y="571322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8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3105293" y="-3153374"/>
            <a:ext cx="23689358" cy="5713223"/>
          </a:xfrm>
          <a:custGeom>
            <a:avLst/>
            <a:gdLst/>
            <a:ahLst/>
            <a:cxnLst/>
            <a:rect r="r" b="b" t="t" l="l"/>
            <a:pathLst>
              <a:path h="5713223" w="23689358">
                <a:moveTo>
                  <a:pt x="0" y="0"/>
                </a:moveTo>
                <a:lnTo>
                  <a:pt x="23689359" y="0"/>
                </a:lnTo>
                <a:lnTo>
                  <a:pt x="23689359" y="5713223"/>
                </a:lnTo>
                <a:lnTo>
                  <a:pt x="0" y="571322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8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4009262" y="8555454"/>
            <a:ext cx="23689358" cy="5713223"/>
          </a:xfrm>
          <a:custGeom>
            <a:avLst/>
            <a:gdLst/>
            <a:ahLst/>
            <a:cxnLst/>
            <a:rect r="r" b="b" t="t" l="l"/>
            <a:pathLst>
              <a:path h="5713223" w="23689358">
                <a:moveTo>
                  <a:pt x="0" y="0"/>
                </a:moveTo>
                <a:lnTo>
                  <a:pt x="23689358" y="0"/>
                </a:lnTo>
                <a:lnTo>
                  <a:pt x="23689358" y="5713223"/>
                </a:lnTo>
                <a:lnTo>
                  <a:pt x="0" y="571322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8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8977482" y="3054760"/>
            <a:ext cx="8788183" cy="5001315"/>
          </a:xfrm>
          <a:custGeom>
            <a:avLst/>
            <a:gdLst/>
            <a:ahLst/>
            <a:cxnLst/>
            <a:rect r="r" b="b" t="t" l="l"/>
            <a:pathLst>
              <a:path h="5001315" w="8788183">
                <a:moveTo>
                  <a:pt x="0" y="0"/>
                </a:moveTo>
                <a:lnTo>
                  <a:pt x="8788183" y="0"/>
                </a:lnTo>
                <a:lnTo>
                  <a:pt x="8788183" y="5001315"/>
                </a:lnTo>
                <a:lnTo>
                  <a:pt x="0" y="500131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17259300" y="9210675"/>
            <a:ext cx="152400" cy="200025"/>
          </a:xfrm>
          <a:prstGeom prst="rect">
            <a:avLst/>
          </a:prstGeom>
        </p:spPr>
        <p:txBody>
          <a:bodyPr anchor="t" rtlCol="false" tIns="0" lIns="0" bIns="0" rIns="0" wrap="none">
            <a:spAutoFit/>
          </a:bodyPr>
          <a:lstStyle/>
          <a:p>
            <a:pPr algn="ctr">
              <a:lnSpc>
                <a:spcPts val="3499"/>
              </a:lnSpc>
              <a:spcBef>
                <a:spcPct val="0"/>
              </a:spcBef>
            </a:pPr>
            <a:r>
              <a:rPr lang="en-US" sz="2499">
                <a:solidFill>
                  <a:srgbClr val="737373"/>
                </a:solidFill>
                <a:latin typeface="Lato"/>
                <a:ea typeface="Lato"/>
                <a:cs typeface="Lato"/>
                <a:sym typeface="Lato"/>
              </a:rPr>
              <a:t>20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028700" y="544513"/>
            <a:ext cx="12782341" cy="8636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000"/>
              </a:lnSpc>
              <a:spcBef>
                <a:spcPct val="0"/>
              </a:spcBef>
            </a:pPr>
            <a:r>
              <a:rPr lang="en-US" sz="50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Going lower using 3 bands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028700" y="2358441"/>
            <a:ext cx="8224219" cy="10541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00"/>
              </a:lnSpc>
            </a:pPr>
            <a:r>
              <a:rPr lang="en-US" sz="2000">
                <a:solidFill>
                  <a:srgbClr val="4A4949"/>
                </a:solidFill>
                <a:latin typeface="Lato"/>
                <a:ea typeface="Lato"/>
                <a:cs typeface="Lato"/>
                <a:sym typeface="Lato"/>
              </a:rPr>
              <a:t>New RT made from the original VT</a:t>
            </a:r>
          </a:p>
          <a:p>
            <a:pPr algn="l">
              <a:lnSpc>
                <a:spcPts val="2800"/>
              </a:lnSpc>
            </a:pPr>
            <a:r>
              <a:rPr lang="en-US" sz="2000">
                <a:solidFill>
                  <a:srgbClr val="4A4949"/>
                </a:solidFill>
                <a:latin typeface="Lato"/>
                <a:ea typeface="Lato"/>
                <a:cs typeface="Lato"/>
                <a:sym typeface="Lato"/>
              </a:rPr>
              <a:t>Frequency cuts made to have ~1/3 of the SNR in each of the 3 bands</a:t>
            </a:r>
          </a:p>
          <a:p>
            <a:pPr algn="l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4A4949"/>
                </a:solidFill>
                <a:latin typeface="Lato"/>
                <a:ea typeface="Lato"/>
                <a:cs typeface="Lato"/>
                <a:sym typeface="Lato"/>
              </a:rPr>
              <a:t>Analysis on a subset of the bank/injections with chirp mass [0.5, 0.9]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847270" y="8503360"/>
            <a:ext cx="8224219" cy="10541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00"/>
              </a:lnSpc>
            </a:pPr>
            <a:r>
              <a:rPr lang="en-US" sz="2000">
                <a:solidFill>
                  <a:srgbClr val="4A4949"/>
                </a:solidFill>
                <a:latin typeface="Lato"/>
                <a:ea typeface="Lato"/>
                <a:cs typeface="Lato"/>
                <a:sym typeface="Lato"/>
              </a:rPr>
              <a:t>Problem while looking into the RT-VT table. Too few template in each band. If a MF output is above a threshold, needs to look every RT linked</a:t>
            </a:r>
          </a:p>
          <a:p>
            <a:pPr algn="l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4A4949"/>
                </a:solidFill>
                <a:latin typeface="Lato"/>
                <a:ea typeface="Lato"/>
                <a:cs typeface="Lato"/>
                <a:sym typeface="Lato"/>
              </a:rPr>
              <a:t>→ needs to change the algorithm or add a machine learning for detection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9694292" y="8133179"/>
            <a:ext cx="8071372" cy="422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499"/>
              </a:lnSpc>
              <a:spcBef>
                <a:spcPct val="0"/>
              </a:spcBef>
            </a:pPr>
            <a:r>
              <a:rPr lang="en-US" sz="2499">
                <a:solidFill>
                  <a:srgbClr val="737373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Expected increase between 35Hz and 30Hz (in%)</a:t>
            </a:r>
          </a:p>
        </p:txBody>
      </p:sp>
      <p:graphicFrame>
        <p:nvGraphicFramePr>
          <p:cNvPr name="Table 10" id="10"/>
          <p:cNvGraphicFramePr>
            <a:graphicFrameLocks noGrp="true"/>
          </p:cNvGraphicFramePr>
          <p:nvPr/>
        </p:nvGraphicFramePr>
        <p:xfrm>
          <a:off x="847270" y="3778960"/>
          <a:ext cx="7417722" cy="4410075"/>
        </p:xfrm>
        <a:graphic>
          <a:graphicData uri="http://schemas.openxmlformats.org/drawingml/2006/table">
            <a:tbl>
              <a:tblPr/>
              <a:tblGrid>
                <a:gridCol w="3778760"/>
                <a:gridCol w="3638963"/>
              </a:tblGrid>
              <a:tr h="835897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r>
                        <a:rPr lang="en-US" sz="2000" b="true">
                          <a:solidFill>
                            <a:srgbClr val="000000"/>
                          </a:solidFill>
                          <a:latin typeface="Lato Bold"/>
                          <a:ea typeface="Lato Bold"/>
                          <a:cs typeface="Lato Bold"/>
                          <a:sym typeface="Lato Bold"/>
                        </a:rPr>
                        <a:t>Frequency bands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r>
                        <a:rPr lang="en-US" sz="2000" b="true">
                          <a:solidFill>
                            <a:srgbClr val="000000"/>
                          </a:solidFill>
                          <a:latin typeface="Lato Bold"/>
                          <a:ea typeface="Lato Bold"/>
                          <a:cs typeface="Lato Bold"/>
                          <a:sym typeface="Lato Bold"/>
                        </a:rPr>
                        <a:t>Total number of templates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191393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2 bands</a:t>
                      </a:r>
                      <a:endParaRPr lang="en-US" sz="1100"/>
                    </a:p>
                    <a:p>
                      <a:pPr algn="ctr">
                        <a:lnSpc>
                          <a:spcPts val="2800"/>
                        </a:lnSpc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starting at 35Hz</a:t>
                      </a:r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366k templates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191393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3 bands</a:t>
                      </a:r>
                      <a:endParaRPr lang="en-US" sz="1100"/>
                    </a:p>
                    <a:p>
                      <a:pPr algn="ctr">
                        <a:lnSpc>
                          <a:spcPts val="2800"/>
                        </a:lnSpc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starting at 35Hz</a:t>
                      </a:r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192k templates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191393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3 bands</a:t>
                      </a:r>
                      <a:endParaRPr lang="en-US" sz="1100"/>
                    </a:p>
                    <a:p>
                      <a:pPr algn="ctr">
                        <a:lnSpc>
                          <a:spcPts val="2800"/>
                        </a:lnSpc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starting</a:t>
                      </a:r>
                      <a:r>
                        <a:rPr lang="en-US" sz="2000">
                          <a:solidFill>
                            <a:srgbClr val="000000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 at 30Hz</a:t>
                      </a:r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266k templates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7259300" y="9210675"/>
            <a:ext cx="152400" cy="200025"/>
          </a:xfrm>
          <a:prstGeom prst="rect">
            <a:avLst/>
          </a:prstGeom>
        </p:spPr>
        <p:txBody>
          <a:bodyPr anchor="t" rtlCol="false" tIns="0" lIns="0" bIns="0" rIns="0" wrap="none">
            <a:spAutoFit/>
          </a:bodyPr>
          <a:lstStyle/>
          <a:p>
            <a:pPr algn="ctr">
              <a:lnSpc>
                <a:spcPts val="3499"/>
              </a:lnSpc>
              <a:spcBef>
                <a:spcPct val="0"/>
              </a:spcBef>
            </a:pPr>
            <a:r>
              <a:rPr lang="en-US" sz="2499">
                <a:solidFill>
                  <a:srgbClr val="737373"/>
                </a:solidFill>
                <a:latin typeface="Lato"/>
                <a:ea typeface="Lato"/>
                <a:cs typeface="Lato"/>
                <a:sym typeface="Lato"/>
              </a:rPr>
              <a:t>21</a:t>
            </a:r>
          </a:p>
        </p:txBody>
      </p:sp>
      <p:sp>
        <p:nvSpPr>
          <p:cNvPr name="Freeform 3" id="3"/>
          <p:cNvSpPr/>
          <p:nvPr/>
        </p:nvSpPr>
        <p:spPr>
          <a:xfrm flipH="false" flipV="false" rot="0">
            <a:off x="11215072" y="2443860"/>
            <a:ext cx="5764449" cy="6111594"/>
          </a:xfrm>
          <a:custGeom>
            <a:avLst/>
            <a:gdLst/>
            <a:ahLst/>
            <a:cxnLst/>
            <a:rect r="r" b="b" t="t" l="l"/>
            <a:pathLst>
              <a:path h="6111594" w="5764449">
                <a:moveTo>
                  <a:pt x="0" y="0"/>
                </a:moveTo>
                <a:lnTo>
                  <a:pt x="5764448" y="0"/>
                </a:lnTo>
                <a:lnTo>
                  <a:pt x="5764448" y="6111594"/>
                </a:lnTo>
                <a:lnTo>
                  <a:pt x="0" y="611159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-3105293" y="-3153374"/>
            <a:ext cx="23689358" cy="5713223"/>
          </a:xfrm>
          <a:custGeom>
            <a:avLst/>
            <a:gdLst/>
            <a:ahLst/>
            <a:cxnLst/>
            <a:rect r="r" b="b" t="t" l="l"/>
            <a:pathLst>
              <a:path h="5713223" w="23689358">
                <a:moveTo>
                  <a:pt x="0" y="0"/>
                </a:moveTo>
                <a:lnTo>
                  <a:pt x="23689359" y="0"/>
                </a:lnTo>
                <a:lnTo>
                  <a:pt x="23689359" y="5713223"/>
                </a:lnTo>
                <a:lnTo>
                  <a:pt x="0" y="571322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8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2046880" y="4557478"/>
            <a:ext cx="6958217" cy="4888147"/>
          </a:xfrm>
          <a:custGeom>
            <a:avLst/>
            <a:gdLst/>
            <a:ahLst/>
            <a:cxnLst/>
            <a:rect r="r" b="b" t="t" l="l"/>
            <a:pathLst>
              <a:path h="4888147" w="6958217">
                <a:moveTo>
                  <a:pt x="0" y="0"/>
                </a:moveTo>
                <a:lnTo>
                  <a:pt x="6958216" y="0"/>
                </a:lnTo>
                <a:lnTo>
                  <a:pt x="6958216" y="4888147"/>
                </a:lnTo>
                <a:lnTo>
                  <a:pt x="0" y="488814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-4009262" y="8555454"/>
            <a:ext cx="23689358" cy="5713223"/>
          </a:xfrm>
          <a:custGeom>
            <a:avLst/>
            <a:gdLst/>
            <a:ahLst/>
            <a:cxnLst/>
            <a:rect r="r" b="b" t="t" l="l"/>
            <a:pathLst>
              <a:path h="5713223" w="23689358">
                <a:moveTo>
                  <a:pt x="0" y="0"/>
                </a:moveTo>
                <a:lnTo>
                  <a:pt x="23689358" y="0"/>
                </a:lnTo>
                <a:lnTo>
                  <a:pt x="23689358" y="5713223"/>
                </a:lnTo>
                <a:lnTo>
                  <a:pt x="0" y="571322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8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1028700" y="544513"/>
            <a:ext cx="12782341" cy="8636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000"/>
              </a:lnSpc>
              <a:spcBef>
                <a:spcPct val="0"/>
              </a:spcBef>
            </a:pPr>
            <a:r>
              <a:rPr lang="en-US" sz="50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Matched filtering / Machine learning pipeline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028700" y="1833529"/>
            <a:ext cx="8994576" cy="21209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00"/>
              </a:lnSpc>
            </a:pPr>
            <a:r>
              <a:rPr lang="en-US" sz="2000" b="true">
                <a:solidFill>
                  <a:srgbClr val="33443C"/>
                </a:solidFill>
                <a:latin typeface="Lato Bold"/>
                <a:ea typeface="Lato Bold"/>
                <a:cs typeface="Lato Bold"/>
                <a:sym typeface="Lato Bold"/>
              </a:rPr>
              <a:t>New pipeline try to introduce machine learning into search using the MF output →  Works well</a:t>
            </a:r>
          </a:p>
          <a:p>
            <a:pPr algn="l">
              <a:lnSpc>
                <a:spcPts val="3400"/>
              </a:lnSpc>
            </a:pPr>
            <a:r>
              <a:rPr lang="en-US" sz="2000" b="true">
                <a:solidFill>
                  <a:srgbClr val="33443C"/>
                </a:solidFill>
                <a:latin typeface="Lato Bold"/>
                <a:ea typeface="Lato Bold"/>
                <a:cs typeface="Lato Bold"/>
                <a:sym typeface="Lato Bold"/>
              </a:rPr>
              <a:t>But matched filtering still heavy, needs shorter template and a bigger bank (actually ~250 000 template)</a:t>
            </a:r>
          </a:p>
          <a:p>
            <a:pPr algn="l">
              <a:lnSpc>
                <a:spcPts val="3400"/>
              </a:lnSpc>
            </a:pPr>
            <a:r>
              <a:rPr lang="en-US" sz="2000" b="true">
                <a:solidFill>
                  <a:srgbClr val="33443C"/>
                </a:solidFill>
                <a:latin typeface="Lato Bold"/>
                <a:ea typeface="Lato Bold"/>
                <a:cs typeface="Lato Bold"/>
                <a:sym typeface="Lato Bold"/>
              </a:rPr>
              <a:t>MBTA divide into 2 bands, using shorter template and ‘small’ template banks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2046880" y="9434513"/>
            <a:ext cx="6382442" cy="3492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737373"/>
                </a:solidFill>
                <a:latin typeface="Lato"/>
                <a:ea typeface="Lato"/>
                <a:cs typeface="Lato"/>
                <a:sym typeface="Lato"/>
              </a:rPr>
              <a:t>High level architecture of the neural network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0876858" y="8357017"/>
            <a:ext cx="6382442" cy="3492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737373"/>
                </a:solidFill>
                <a:latin typeface="Lato"/>
                <a:ea typeface="Lato"/>
                <a:cs typeface="Lato"/>
                <a:sym typeface="Lato"/>
              </a:rPr>
              <a:t>Flowchart of the search pipeline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0876858" y="9220200"/>
            <a:ext cx="6203028" cy="5334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100"/>
              </a:lnSpc>
              <a:spcBef>
                <a:spcPct val="0"/>
              </a:spcBef>
            </a:pPr>
            <a:r>
              <a:rPr lang="en-US" sz="1500" u="sng">
                <a:solidFill>
                  <a:srgbClr val="737373"/>
                </a:solidFill>
                <a:latin typeface="Lato"/>
                <a:ea typeface="Lato"/>
                <a:cs typeface="Lato"/>
                <a:sym typeface="Lato"/>
                <a:hlinkClick r:id="rId6" tooltip="https://arxiv.org/pdf/2512.04516"/>
              </a:rPr>
              <a:t>Searching for binary black hole mergers with deep learning in Advanced LIGO’s third observing run</a:t>
            </a:r>
            <a:r>
              <a:rPr lang="en-US" sz="1500">
                <a:solidFill>
                  <a:srgbClr val="737373"/>
                </a:solidFill>
                <a:latin typeface="Lato"/>
                <a:ea typeface="Lato"/>
                <a:cs typeface="Lato"/>
                <a:sym typeface="Lato"/>
              </a:rPr>
              <a:t> - Damon Beveridge &amp; Al.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0876858" y="9715500"/>
            <a:ext cx="6203028" cy="5334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100"/>
              </a:lnSpc>
              <a:spcBef>
                <a:spcPct val="0"/>
              </a:spcBef>
            </a:pPr>
            <a:r>
              <a:rPr lang="en-US" sz="1500" u="sng">
                <a:solidFill>
                  <a:srgbClr val="737373"/>
                </a:solidFill>
                <a:latin typeface="Lato"/>
                <a:ea typeface="Lato"/>
                <a:cs typeface="Lato"/>
                <a:sym typeface="Lato"/>
                <a:hlinkClick r:id="rId7" tooltip="https://arxiv.org/pdf/2409.06266"/>
              </a:rPr>
              <a:t>A binary neutron star merger search pipeline powered by deep learning</a:t>
            </a:r>
            <a:r>
              <a:rPr lang="en-US" sz="1500">
                <a:solidFill>
                  <a:srgbClr val="737373"/>
                </a:solidFill>
                <a:latin typeface="Lato"/>
                <a:ea typeface="Lato"/>
                <a:cs typeface="Lato"/>
                <a:sym typeface="Lato"/>
              </a:rPr>
              <a:t> - Alistair McLeod &amp; Al.</a:t>
            </a:r>
          </a:p>
        </p:txBody>
      </p:sp>
    </p:spTree>
  </p:cSld>
  <p:clrMapOvr>
    <a:masterClrMapping/>
  </p:clrMapOvr>
</p:sld>
</file>

<file path=ppt/slides/slide2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7259300" y="9210675"/>
            <a:ext cx="152400" cy="200025"/>
          </a:xfrm>
          <a:prstGeom prst="rect">
            <a:avLst/>
          </a:prstGeom>
        </p:spPr>
        <p:txBody>
          <a:bodyPr anchor="t" rtlCol="false" tIns="0" lIns="0" bIns="0" rIns="0" wrap="none">
            <a:spAutoFit/>
          </a:bodyPr>
          <a:lstStyle/>
          <a:p>
            <a:pPr algn="ctr">
              <a:lnSpc>
                <a:spcPts val="3499"/>
              </a:lnSpc>
              <a:spcBef>
                <a:spcPct val="0"/>
              </a:spcBef>
            </a:pPr>
            <a:r>
              <a:rPr lang="en-US" sz="2499">
                <a:solidFill>
                  <a:srgbClr val="737373"/>
                </a:solidFill>
                <a:latin typeface="Lato"/>
                <a:ea typeface="Lato"/>
                <a:cs typeface="Lato"/>
                <a:sym typeface="Lato"/>
              </a:rPr>
              <a:t>22</a:t>
            </a:r>
          </a:p>
        </p:txBody>
      </p:sp>
      <p:sp>
        <p:nvSpPr>
          <p:cNvPr name="Freeform 3" id="3"/>
          <p:cNvSpPr/>
          <p:nvPr/>
        </p:nvSpPr>
        <p:spPr>
          <a:xfrm flipH="false" flipV="false" rot="0">
            <a:off x="-3105293" y="-3153374"/>
            <a:ext cx="23689358" cy="5713223"/>
          </a:xfrm>
          <a:custGeom>
            <a:avLst/>
            <a:gdLst/>
            <a:ahLst/>
            <a:cxnLst/>
            <a:rect r="r" b="b" t="t" l="l"/>
            <a:pathLst>
              <a:path h="5713223" w="23689358">
                <a:moveTo>
                  <a:pt x="0" y="0"/>
                </a:moveTo>
                <a:lnTo>
                  <a:pt x="23689359" y="0"/>
                </a:lnTo>
                <a:lnTo>
                  <a:pt x="23689359" y="5713223"/>
                </a:lnTo>
                <a:lnTo>
                  <a:pt x="0" y="571322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8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-4009262" y="8555454"/>
            <a:ext cx="23689358" cy="5713223"/>
          </a:xfrm>
          <a:custGeom>
            <a:avLst/>
            <a:gdLst/>
            <a:ahLst/>
            <a:cxnLst/>
            <a:rect r="r" b="b" t="t" l="l"/>
            <a:pathLst>
              <a:path h="5713223" w="23689358">
                <a:moveTo>
                  <a:pt x="0" y="0"/>
                </a:moveTo>
                <a:lnTo>
                  <a:pt x="23689358" y="0"/>
                </a:lnTo>
                <a:lnTo>
                  <a:pt x="23689358" y="5713223"/>
                </a:lnTo>
                <a:lnTo>
                  <a:pt x="0" y="571322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8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7630884" y="4597452"/>
            <a:ext cx="3026232" cy="9777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8052"/>
              </a:lnSpc>
              <a:spcBef>
                <a:spcPct val="0"/>
              </a:spcBef>
            </a:pPr>
            <a:r>
              <a:rPr lang="en-US" sz="5751" strike="noStrike" u="none">
                <a:solidFill>
                  <a:srgbClr val="000000"/>
                </a:solidFill>
                <a:latin typeface="Kingred Youth"/>
                <a:ea typeface="Kingred Youth"/>
                <a:cs typeface="Kingred Youth"/>
                <a:sym typeface="Kingred Youth"/>
              </a:rPr>
              <a:t>Thank You </a:t>
            </a:r>
          </a:p>
        </p:txBody>
      </p:sp>
    </p:spTree>
  </p:cSld>
  <p:clrMapOvr>
    <a:masterClrMapping/>
  </p:clrMapOvr>
</p:sld>
</file>

<file path=ppt/slides/slide2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7259300" y="9210675"/>
            <a:ext cx="152400" cy="200025"/>
          </a:xfrm>
          <a:prstGeom prst="rect">
            <a:avLst/>
          </a:prstGeom>
        </p:spPr>
        <p:txBody>
          <a:bodyPr anchor="t" rtlCol="false" tIns="0" lIns="0" bIns="0" rIns="0" wrap="none">
            <a:spAutoFit/>
          </a:bodyPr>
          <a:lstStyle/>
          <a:p>
            <a:pPr algn="ctr">
              <a:lnSpc>
                <a:spcPts val="3499"/>
              </a:lnSpc>
              <a:spcBef>
                <a:spcPct val="0"/>
              </a:spcBef>
            </a:pPr>
            <a:r>
              <a:rPr lang="en-US" sz="2499">
                <a:solidFill>
                  <a:srgbClr val="737373"/>
                </a:solidFill>
                <a:latin typeface="Lato"/>
                <a:ea typeface="Lato"/>
                <a:cs typeface="Lato"/>
                <a:sym typeface="Lato"/>
              </a:rPr>
              <a:t>23</a:t>
            </a:r>
          </a:p>
        </p:txBody>
      </p:sp>
      <p:sp>
        <p:nvSpPr>
          <p:cNvPr name="Freeform 3" id="3"/>
          <p:cNvSpPr/>
          <p:nvPr/>
        </p:nvSpPr>
        <p:spPr>
          <a:xfrm flipH="false" flipV="false" rot="0">
            <a:off x="-3105293" y="-3153374"/>
            <a:ext cx="23689358" cy="5713223"/>
          </a:xfrm>
          <a:custGeom>
            <a:avLst/>
            <a:gdLst/>
            <a:ahLst/>
            <a:cxnLst/>
            <a:rect r="r" b="b" t="t" l="l"/>
            <a:pathLst>
              <a:path h="5713223" w="23689358">
                <a:moveTo>
                  <a:pt x="0" y="0"/>
                </a:moveTo>
                <a:lnTo>
                  <a:pt x="23689359" y="0"/>
                </a:lnTo>
                <a:lnTo>
                  <a:pt x="23689359" y="5713223"/>
                </a:lnTo>
                <a:lnTo>
                  <a:pt x="0" y="571322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8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-4009262" y="8555454"/>
            <a:ext cx="23689358" cy="5713223"/>
          </a:xfrm>
          <a:custGeom>
            <a:avLst/>
            <a:gdLst/>
            <a:ahLst/>
            <a:cxnLst/>
            <a:rect r="r" b="b" t="t" l="l"/>
            <a:pathLst>
              <a:path h="5713223" w="23689358">
                <a:moveTo>
                  <a:pt x="0" y="0"/>
                </a:moveTo>
                <a:lnTo>
                  <a:pt x="23689358" y="0"/>
                </a:lnTo>
                <a:lnTo>
                  <a:pt x="23689358" y="5713223"/>
                </a:lnTo>
                <a:lnTo>
                  <a:pt x="0" y="571322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8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8070138" y="4593940"/>
            <a:ext cx="2147723" cy="9848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8052"/>
              </a:lnSpc>
              <a:spcBef>
                <a:spcPct val="0"/>
              </a:spcBef>
            </a:pPr>
            <a:r>
              <a:rPr lang="en-US" sz="5751" strike="noStrike" u="none">
                <a:solidFill>
                  <a:srgbClr val="000000"/>
                </a:solidFill>
                <a:latin typeface="Kingred Youth"/>
                <a:ea typeface="Kingred Youth"/>
                <a:cs typeface="Kingred Youth"/>
                <a:sym typeface="Kingred Youth"/>
              </a:rPr>
              <a:t>Back-up</a:t>
            </a:r>
          </a:p>
        </p:txBody>
      </p:sp>
    </p:spTree>
  </p:cSld>
  <p:clrMapOvr>
    <a:masterClrMapping/>
  </p:clrMapOvr>
</p:sld>
</file>

<file path=ppt/slides/slide2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3105293" y="-3153374"/>
            <a:ext cx="23689358" cy="5713223"/>
          </a:xfrm>
          <a:custGeom>
            <a:avLst/>
            <a:gdLst/>
            <a:ahLst/>
            <a:cxnLst/>
            <a:rect r="r" b="b" t="t" l="l"/>
            <a:pathLst>
              <a:path h="5713223" w="23689358">
                <a:moveTo>
                  <a:pt x="0" y="0"/>
                </a:moveTo>
                <a:lnTo>
                  <a:pt x="23689359" y="0"/>
                </a:lnTo>
                <a:lnTo>
                  <a:pt x="23689359" y="5713223"/>
                </a:lnTo>
                <a:lnTo>
                  <a:pt x="0" y="571322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8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4009262" y="8555454"/>
            <a:ext cx="23689358" cy="5713223"/>
          </a:xfrm>
          <a:custGeom>
            <a:avLst/>
            <a:gdLst/>
            <a:ahLst/>
            <a:cxnLst/>
            <a:rect r="r" b="b" t="t" l="l"/>
            <a:pathLst>
              <a:path h="5713223" w="23689358">
                <a:moveTo>
                  <a:pt x="0" y="0"/>
                </a:moveTo>
                <a:lnTo>
                  <a:pt x="23689358" y="0"/>
                </a:lnTo>
                <a:lnTo>
                  <a:pt x="23689358" y="5713223"/>
                </a:lnTo>
                <a:lnTo>
                  <a:pt x="0" y="571322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8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17259300" y="9210675"/>
            <a:ext cx="152400" cy="200025"/>
          </a:xfrm>
          <a:prstGeom prst="rect">
            <a:avLst/>
          </a:prstGeom>
        </p:spPr>
        <p:txBody>
          <a:bodyPr anchor="t" rtlCol="false" tIns="0" lIns="0" bIns="0" rIns="0" wrap="none">
            <a:spAutoFit/>
          </a:bodyPr>
          <a:lstStyle/>
          <a:p>
            <a:pPr algn="ctr">
              <a:lnSpc>
                <a:spcPts val="3499"/>
              </a:lnSpc>
              <a:spcBef>
                <a:spcPct val="0"/>
              </a:spcBef>
            </a:pPr>
            <a:r>
              <a:rPr lang="en-US" sz="2499">
                <a:solidFill>
                  <a:srgbClr val="737373"/>
                </a:solidFill>
                <a:latin typeface="Lato"/>
                <a:ea typeface="Lato"/>
                <a:cs typeface="Lato"/>
                <a:sym typeface="Lato"/>
              </a:rPr>
              <a:t>24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028700" y="544513"/>
            <a:ext cx="15159384" cy="8636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000"/>
              </a:lnSpc>
              <a:spcBef>
                <a:spcPct val="0"/>
              </a:spcBef>
            </a:pPr>
            <a:r>
              <a:rPr lang="en-US" sz="50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Computational cost for various runs</a:t>
            </a:r>
          </a:p>
        </p:txBody>
      </p:sp>
      <p:graphicFrame>
        <p:nvGraphicFramePr>
          <p:cNvPr name="Table 6" id="6"/>
          <p:cNvGraphicFramePr>
            <a:graphicFrameLocks noGrp="true"/>
          </p:cNvGraphicFramePr>
          <p:nvPr/>
        </p:nvGraphicFramePr>
        <p:xfrm>
          <a:off x="1723816" y="2371666"/>
          <a:ext cx="14388063" cy="6195130"/>
        </p:xfrm>
        <a:graphic>
          <a:graphicData uri="http://schemas.openxmlformats.org/drawingml/2006/table">
            <a:tbl>
              <a:tblPr/>
              <a:tblGrid>
                <a:gridCol w="3597016"/>
                <a:gridCol w="3597016"/>
                <a:gridCol w="3597016"/>
                <a:gridCol w="3597016"/>
              </a:tblGrid>
              <a:tr h="1321020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800" b="true">
                          <a:solidFill>
                            <a:srgbClr val="000000"/>
                          </a:solidFill>
                          <a:latin typeface="Lato Bold"/>
                          <a:ea typeface="Lato Bold"/>
                          <a:cs typeface="Lato Bold"/>
                          <a:sym typeface="Lato Bold"/>
                        </a:rPr>
                        <a:t>Total CPU hours (increase vs cfg A)  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800" b="true">
                          <a:solidFill>
                            <a:srgbClr val="000000"/>
                          </a:solidFill>
                          <a:latin typeface="Lato Bold"/>
                          <a:ea typeface="Lato Bold"/>
                          <a:cs typeface="Lato Bold"/>
                          <a:sym typeface="Lato Bold"/>
                        </a:rPr>
                        <a:t>CPU Efficiency (%)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800" b="true">
                          <a:solidFill>
                            <a:srgbClr val="000000"/>
                          </a:solidFill>
                          <a:latin typeface="Lato Bold"/>
                          <a:ea typeface="Lato Bold"/>
                          <a:cs typeface="Lato Bold"/>
                          <a:sym typeface="Lato Bold"/>
                        </a:rPr>
                        <a:t>max RSS (GB)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18527"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2519"/>
                        </a:lnSpc>
                        <a:defRPr/>
                      </a:pPr>
                      <a:r>
                        <a:rPr lang="en-US" sz="1799">
                          <a:solidFill>
                            <a:srgbClr val="000000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config A (run04)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114 K 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519"/>
                        </a:lnSpc>
                        <a:defRPr/>
                      </a:pPr>
                      <a:r>
                        <a:rPr lang="en-US" sz="1799">
                          <a:solidFill>
                            <a:srgbClr val="000000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62% 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8.9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18527"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2519"/>
                        </a:lnSpc>
                        <a:defRPr/>
                      </a:pPr>
                      <a:r>
                        <a:rPr lang="en-US" sz="1799">
                          <a:solidFill>
                            <a:srgbClr val="000000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config B1 one pass (run05_b1)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519"/>
                        </a:lnSpc>
                        <a:defRPr/>
                      </a:pPr>
                      <a:r>
                        <a:rPr lang="en-US" sz="1799">
                          <a:solidFill>
                            <a:srgbClr val="000000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173 K </a:t>
                      </a:r>
                      <a:r>
                        <a:rPr lang="en-US" sz="1799" b="true">
                          <a:solidFill>
                            <a:srgbClr val="000000"/>
                          </a:solidFill>
                          <a:latin typeface="Lato Bold"/>
                          <a:ea typeface="Lato Bold"/>
                          <a:cs typeface="Lato Bold"/>
                          <a:sym typeface="Lato Bold"/>
                        </a:rPr>
                        <a:t>(+52%)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519"/>
                        </a:lnSpc>
                        <a:defRPr/>
                      </a:pPr>
                      <a:r>
                        <a:rPr lang="en-US" sz="1799">
                          <a:solidFill>
                            <a:srgbClr val="000000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86%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519"/>
                        </a:lnSpc>
                        <a:defRPr/>
                      </a:pPr>
                      <a:r>
                        <a:rPr lang="en-US" sz="1799">
                          <a:solidFill>
                            <a:srgbClr val="000000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17.9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18527"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2519"/>
                        </a:lnSpc>
                        <a:defRPr/>
                      </a:pPr>
                      <a:r>
                        <a:rPr lang="en-US" sz="1799">
                          <a:solidFill>
                            <a:srgbClr val="000000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config B1 two passes (run05_b2)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519"/>
                        </a:lnSpc>
                        <a:defRPr/>
                      </a:pPr>
                      <a:r>
                        <a:rPr lang="en-US" sz="1799">
                          <a:solidFill>
                            <a:srgbClr val="000000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252 K </a:t>
                      </a:r>
                      <a:r>
                        <a:rPr lang="en-US" sz="1799" b="true">
                          <a:solidFill>
                            <a:srgbClr val="000000"/>
                          </a:solidFill>
                          <a:latin typeface="Lato Bold"/>
                          <a:ea typeface="Lato Bold"/>
                          <a:cs typeface="Lato Bold"/>
                          <a:sym typeface="Lato Bold"/>
                        </a:rPr>
                        <a:t>(+121%)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519"/>
                        </a:lnSpc>
                        <a:defRPr/>
                      </a:pPr>
                      <a:r>
                        <a:rPr lang="en-US" sz="1799">
                          <a:solidFill>
                            <a:srgbClr val="000000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84%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519"/>
                        </a:lnSpc>
                        <a:defRPr/>
                      </a:pPr>
                      <a:r>
                        <a:rPr lang="en-US" sz="1799">
                          <a:solidFill>
                            <a:srgbClr val="000000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18.1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18527"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2519"/>
                        </a:lnSpc>
                        <a:defRPr/>
                      </a:pPr>
                      <a:r>
                        <a:rPr lang="en-US" sz="1799">
                          <a:solidFill>
                            <a:srgbClr val="000000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config C (run06)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519"/>
                        </a:lnSpc>
                        <a:defRPr/>
                      </a:pPr>
                      <a:r>
                        <a:rPr lang="en-US" sz="1799">
                          <a:solidFill>
                            <a:srgbClr val="000000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133 K </a:t>
                      </a:r>
                      <a:r>
                        <a:rPr lang="en-US" sz="1799" b="true">
                          <a:solidFill>
                            <a:srgbClr val="000000"/>
                          </a:solidFill>
                          <a:latin typeface="Lato Bold"/>
                          <a:ea typeface="Lato Bold"/>
                          <a:cs typeface="Lato Bold"/>
                          <a:sym typeface="Lato Bold"/>
                        </a:rPr>
                        <a:t>(+17%)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519"/>
                        </a:lnSpc>
                        <a:defRPr/>
                      </a:pPr>
                      <a:r>
                        <a:rPr lang="en-US" sz="1799">
                          <a:solidFill>
                            <a:srgbClr val="000000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79%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519"/>
                        </a:lnSpc>
                        <a:defRPr/>
                      </a:pPr>
                      <a:r>
                        <a:rPr lang="en-US" sz="1799">
                          <a:solidFill>
                            <a:srgbClr val="000000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14.4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name="TextBox 7" id="7"/>
          <p:cNvSpPr txBox="true"/>
          <p:nvPr/>
        </p:nvSpPr>
        <p:spPr>
          <a:xfrm rot="0">
            <a:off x="1723816" y="9178925"/>
            <a:ext cx="14388063" cy="422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99"/>
              </a:lnSpc>
              <a:spcBef>
                <a:spcPct val="0"/>
              </a:spcBef>
            </a:pPr>
            <a:r>
              <a:rPr lang="en-US" sz="2499">
                <a:solidFill>
                  <a:srgbClr val="00000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Config C seems to be the best trade of between sensitivity gain and CPU cost</a:t>
            </a:r>
          </a:p>
        </p:txBody>
      </p:sp>
    </p:spTree>
  </p:cSld>
  <p:clrMapOvr>
    <a:masterClrMapping/>
  </p:clrMapOvr>
</p:sld>
</file>

<file path=ppt/slides/slide2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7259300" y="9210675"/>
            <a:ext cx="152400" cy="200025"/>
          </a:xfrm>
          <a:prstGeom prst="rect">
            <a:avLst/>
          </a:prstGeom>
        </p:spPr>
        <p:txBody>
          <a:bodyPr anchor="t" rtlCol="false" tIns="0" lIns="0" bIns="0" rIns="0" wrap="none">
            <a:spAutoFit/>
          </a:bodyPr>
          <a:lstStyle/>
          <a:p>
            <a:pPr algn="ctr">
              <a:lnSpc>
                <a:spcPts val="3499"/>
              </a:lnSpc>
              <a:spcBef>
                <a:spcPct val="0"/>
              </a:spcBef>
            </a:pPr>
            <a:r>
              <a:rPr lang="en-US" sz="2499">
                <a:solidFill>
                  <a:srgbClr val="737373"/>
                </a:solidFill>
                <a:latin typeface="Lato"/>
                <a:ea typeface="Lato"/>
                <a:cs typeface="Lato"/>
                <a:sym typeface="Lato"/>
              </a:rPr>
              <a:t>25</a:t>
            </a:r>
          </a:p>
        </p:txBody>
      </p:sp>
      <p:grpSp>
        <p:nvGrpSpPr>
          <p:cNvPr name="Group 3" id="3"/>
          <p:cNvGrpSpPr/>
          <p:nvPr/>
        </p:nvGrpSpPr>
        <p:grpSpPr>
          <a:xfrm rot="0">
            <a:off x="2739030" y="7456946"/>
            <a:ext cx="9068383" cy="2197016"/>
            <a:chOff x="0" y="0"/>
            <a:chExt cx="2388381" cy="578638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2388381" cy="578638"/>
            </a:xfrm>
            <a:custGeom>
              <a:avLst/>
              <a:gdLst/>
              <a:ahLst/>
              <a:cxnLst/>
              <a:rect r="r" b="b" t="t" l="l"/>
              <a:pathLst>
                <a:path h="578638" w="2388381">
                  <a:moveTo>
                    <a:pt x="0" y="0"/>
                  </a:moveTo>
                  <a:lnTo>
                    <a:pt x="2388381" y="0"/>
                  </a:lnTo>
                  <a:lnTo>
                    <a:pt x="2388381" y="578638"/>
                  </a:lnTo>
                  <a:lnTo>
                    <a:pt x="0" y="578638"/>
                  </a:lnTo>
                  <a:close/>
                </a:path>
              </a:pathLst>
            </a:custGeom>
            <a:ln w="38100" cap="sq">
              <a:solidFill>
                <a:srgbClr val="7ED957"/>
              </a:solidFill>
              <a:prstDash val="solid"/>
              <a:miter/>
            </a:ln>
          </p:spPr>
        </p:sp>
        <p:sp>
          <p:nvSpPr>
            <p:cNvPr name="TextBox 5" id="5"/>
            <p:cNvSpPr txBox="true"/>
            <p:nvPr/>
          </p:nvSpPr>
          <p:spPr>
            <a:xfrm>
              <a:off x="0" y="-47625"/>
              <a:ext cx="2388381" cy="62626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l">
                <a:lnSpc>
                  <a:spcPts val="2940"/>
                </a:lnSpc>
              </a:pPr>
              <a:r>
                <a:rPr lang="en-US" sz="2100" b="true">
                  <a:solidFill>
                    <a:srgbClr val="000000"/>
                  </a:solidFill>
                  <a:latin typeface="Helvetica World Bold"/>
                  <a:ea typeface="Helvetica World Bold"/>
                  <a:cs typeface="Helvetica World Bold"/>
                  <a:sym typeface="Helvetica World Bold"/>
                </a:rPr>
                <a:t>PyCBC O4a configuration</a:t>
              </a:r>
            </a:p>
            <a:p>
              <a:pPr algn="l">
                <a:lnSpc>
                  <a:spcPts val="2940"/>
                </a:lnSpc>
              </a:pPr>
              <a:r>
                <a:rPr lang="en-US" sz="2100">
                  <a:solidFill>
                    <a:srgbClr val="000000"/>
                  </a:solidFill>
                  <a:latin typeface="Helvetica World"/>
                  <a:ea typeface="Helvetica World"/>
                  <a:cs typeface="Helvetica World"/>
                  <a:sym typeface="Helvetica World"/>
                </a:rPr>
                <a:t>→ (Almost) same geometric </a:t>
              </a:r>
              <a:r>
                <a:rPr lang="en-US" sz="2100" u="sng">
                  <a:solidFill>
                    <a:srgbClr val="000000"/>
                  </a:solidFill>
                  <a:latin typeface="Helvetica World"/>
                  <a:ea typeface="Helvetica World"/>
                  <a:cs typeface="Helvetica World"/>
                  <a:sym typeface="Helvetica World"/>
                  <a:hlinkClick r:id="rId2" tooltip="https://docs.google.com/presentation/d/1afMPoW6-sOubDSHChQQif4SF2q4TfJfFZsGBSNfAAfE/edit?pli=1&amp;slide=id.g33b149c7378_1_142#slide=id.g33b149c7378_1_142"/>
                </a:rPr>
                <a:t>template bank</a:t>
              </a:r>
            </a:p>
            <a:p>
              <a:pPr algn="l">
                <a:lnSpc>
                  <a:spcPts val="2940"/>
                </a:lnSpc>
              </a:pPr>
              <a:r>
                <a:rPr lang="en-US" sz="2100">
                  <a:solidFill>
                    <a:srgbClr val="000000"/>
                  </a:solidFill>
                  <a:latin typeface="Helvetica World"/>
                  <a:ea typeface="Helvetica World"/>
                  <a:cs typeface="Helvetica World"/>
                  <a:sym typeface="Helvetica World"/>
                </a:rPr>
                <a:t>→ Use TaylorF2 + SEOBNRv4_ROM (Mtot &gt; 4M_sun) for filtering</a:t>
              </a:r>
            </a:p>
            <a:p>
              <a:pPr algn="l">
                <a:lnSpc>
                  <a:spcPts val="2940"/>
                </a:lnSpc>
              </a:pPr>
              <a:r>
                <a:rPr lang="en-US" sz="2100">
                  <a:solidFill>
                    <a:srgbClr val="000000"/>
                  </a:solidFill>
                  <a:latin typeface="Helvetica World"/>
                  <a:ea typeface="Helvetica World"/>
                  <a:cs typeface="Helvetica World"/>
                  <a:sym typeface="Helvetica World"/>
                </a:rPr>
                <a:t>→ Starts filtering from 30Hz (+ 1008s cut-off in template duration)</a:t>
              </a:r>
            </a:p>
            <a:p>
              <a:pPr algn="l">
                <a:lnSpc>
                  <a:spcPts val="2940"/>
                </a:lnSpc>
              </a:pPr>
              <a:r>
                <a:rPr lang="en-US" sz="2100">
                  <a:solidFill>
                    <a:srgbClr val="000000"/>
                  </a:solidFill>
                  <a:latin typeface="Helvetica World"/>
                  <a:ea typeface="Helvetica World"/>
                  <a:cs typeface="Helvetica World"/>
                  <a:sym typeface="Helvetica World"/>
                </a:rPr>
                <a:t>→ Filtered BBH and BNS in 2 different passes</a:t>
              </a: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7273222" y="4410243"/>
            <a:ext cx="9068383" cy="2939966"/>
            <a:chOff x="0" y="0"/>
            <a:chExt cx="2388381" cy="774312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2388381" cy="774312"/>
            </a:xfrm>
            <a:custGeom>
              <a:avLst/>
              <a:gdLst/>
              <a:ahLst/>
              <a:cxnLst/>
              <a:rect r="r" b="b" t="t" l="l"/>
              <a:pathLst>
                <a:path h="774312" w="2388381">
                  <a:moveTo>
                    <a:pt x="0" y="0"/>
                  </a:moveTo>
                  <a:lnTo>
                    <a:pt x="2388381" y="0"/>
                  </a:lnTo>
                  <a:lnTo>
                    <a:pt x="2388381" y="774312"/>
                  </a:lnTo>
                  <a:lnTo>
                    <a:pt x="0" y="774312"/>
                  </a:lnTo>
                  <a:close/>
                </a:path>
              </a:pathLst>
            </a:custGeom>
            <a:ln w="38100" cap="sq">
              <a:solidFill>
                <a:srgbClr val="5170FF"/>
              </a:solidFill>
              <a:prstDash val="solid"/>
              <a:miter/>
            </a:ln>
          </p:spPr>
        </p:sp>
        <p:sp>
          <p:nvSpPr>
            <p:cNvPr name="TextBox 8" id="8"/>
            <p:cNvSpPr txBox="true"/>
            <p:nvPr/>
          </p:nvSpPr>
          <p:spPr>
            <a:xfrm>
              <a:off x="0" y="-47625"/>
              <a:ext cx="2388381" cy="82193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l">
                <a:lnSpc>
                  <a:spcPts val="2940"/>
                </a:lnSpc>
              </a:pPr>
              <a:r>
                <a:rPr lang="en-US" sz="2100" b="true">
                  <a:solidFill>
                    <a:srgbClr val="000000"/>
                  </a:solidFill>
                  <a:latin typeface="Helvetica World Bold"/>
                  <a:ea typeface="Helvetica World Bold"/>
                  <a:cs typeface="Helvetica World Bold"/>
                  <a:sym typeface="Helvetica World Bold"/>
                </a:rPr>
                <a:t>GstLAL O4a configuration</a:t>
              </a:r>
            </a:p>
            <a:p>
              <a:pPr algn="l">
                <a:lnSpc>
                  <a:spcPts val="2940"/>
                </a:lnSpc>
              </a:pPr>
              <a:r>
                <a:rPr lang="en-US" sz="2100">
                  <a:solidFill>
                    <a:srgbClr val="000000"/>
                  </a:solidFill>
                  <a:latin typeface="Helvetica World"/>
                  <a:ea typeface="Helvetica World"/>
                  <a:cs typeface="Helvetica World"/>
                  <a:sym typeface="Helvetica World"/>
                </a:rPr>
                <a:t>→ Very different </a:t>
              </a:r>
              <a:r>
                <a:rPr lang="en-US" sz="2100" u="sng">
                  <a:solidFill>
                    <a:srgbClr val="000000"/>
                  </a:solidFill>
                  <a:latin typeface="Helvetica World"/>
                  <a:ea typeface="Helvetica World"/>
                  <a:cs typeface="Helvetica World"/>
                  <a:sym typeface="Helvetica World"/>
                  <a:hlinkClick r:id="rId3" tooltip="https://docs.google.com/presentation/d/1afMPoW6-sOubDSHChQQif4SF2q4TfJfFZsGBSNfAAfE/edit?pli=1&amp;slide=id.g33b149c7378_1_123#slide=id.g33b149c7378_1_123"/>
                </a:rPr>
                <a:t>template bank</a:t>
              </a:r>
              <a:r>
                <a:rPr lang="en-US" sz="2100">
                  <a:solidFill>
                    <a:srgbClr val="000000"/>
                  </a:solidFill>
                  <a:latin typeface="Helvetica World"/>
                  <a:ea typeface="Helvetica World"/>
                  <a:cs typeface="Helvetica World"/>
                  <a:sym typeface="Helvetica World"/>
                </a:rPr>
                <a:t> built with IMRPhenomD and Manifold algorithm</a:t>
              </a:r>
            </a:p>
            <a:p>
              <a:pPr algn="l">
                <a:lnSpc>
                  <a:spcPts val="2940"/>
                </a:lnSpc>
              </a:pPr>
              <a:r>
                <a:rPr lang="en-US" sz="2100">
                  <a:solidFill>
                    <a:srgbClr val="000000"/>
                  </a:solidFill>
                  <a:latin typeface="Helvetica World"/>
                  <a:ea typeface="Helvetica World"/>
                  <a:cs typeface="Helvetica World"/>
                  <a:sym typeface="Helvetica World"/>
                </a:rPr>
                <a:t>→ TaylorF2 + SEOBNRv4_ROM for filtering</a:t>
              </a:r>
            </a:p>
            <a:p>
              <a:pPr algn="l">
                <a:lnSpc>
                  <a:spcPts val="2940"/>
                </a:lnSpc>
              </a:pPr>
              <a:r>
                <a:rPr lang="en-US" sz="2100">
                  <a:solidFill>
                    <a:srgbClr val="000000"/>
                  </a:solidFill>
                  <a:latin typeface="Helvetica World"/>
                  <a:ea typeface="Helvetica World"/>
                  <a:cs typeface="Helvetica World"/>
                  <a:sym typeface="Helvetica World"/>
                </a:rPr>
                <a:t>→ Starts filtering from 45Hz (+ 128s cut-off in template duration)</a:t>
              </a:r>
            </a:p>
            <a:p>
              <a:pPr algn="l">
                <a:lnSpc>
                  <a:spcPts val="2940"/>
                </a:lnSpc>
              </a:pPr>
              <a:r>
                <a:rPr lang="en-US" sz="2100">
                  <a:solidFill>
                    <a:srgbClr val="000000"/>
                  </a:solidFill>
                  <a:latin typeface="Helvetica World"/>
                  <a:ea typeface="Helvetica World"/>
                  <a:cs typeface="Helvetica World"/>
                  <a:sym typeface="Helvetica World"/>
                </a:rPr>
                <a:t>→ Filtered BBH and BNS in 2 different passes</a:t>
              </a:r>
            </a:p>
            <a:p>
              <a:pPr algn="l">
                <a:lnSpc>
                  <a:spcPts val="2940"/>
                </a:lnSpc>
              </a:pPr>
            </a:p>
          </p:txBody>
        </p:sp>
      </p:grpSp>
      <p:sp>
        <p:nvSpPr>
          <p:cNvPr name="Freeform 9" id="9"/>
          <p:cNvSpPr/>
          <p:nvPr/>
        </p:nvSpPr>
        <p:spPr>
          <a:xfrm flipH="false" flipV="false" rot="0">
            <a:off x="-3105293" y="-3153374"/>
            <a:ext cx="23689358" cy="5713223"/>
          </a:xfrm>
          <a:custGeom>
            <a:avLst/>
            <a:gdLst/>
            <a:ahLst/>
            <a:cxnLst/>
            <a:rect r="r" b="b" t="t" l="l"/>
            <a:pathLst>
              <a:path h="5713223" w="23689358">
                <a:moveTo>
                  <a:pt x="0" y="0"/>
                </a:moveTo>
                <a:lnTo>
                  <a:pt x="23689359" y="0"/>
                </a:lnTo>
                <a:lnTo>
                  <a:pt x="23689359" y="5713223"/>
                </a:lnTo>
                <a:lnTo>
                  <a:pt x="0" y="571322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28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-4009262" y="8555454"/>
            <a:ext cx="23689358" cy="5713223"/>
          </a:xfrm>
          <a:custGeom>
            <a:avLst/>
            <a:gdLst/>
            <a:ahLst/>
            <a:cxnLst/>
            <a:rect r="r" b="b" t="t" l="l"/>
            <a:pathLst>
              <a:path h="5713223" w="23689358">
                <a:moveTo>
                  <a:pt x="0" y="0"/>
                </a:moveTo>
                <a:lnTo>
                  <a:pt x="23689358" y="0"/>
                </a:lnTo>
                <a:lnTo>
                  <a:pt x="23689358" y="5713223"/>
                </a:lnTo>
                <a:lnTo>
                  <a:pt x="0" y="571322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28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1" id="11"/>
          <p:cNvGrpSpPr/>
          <p:nvPr/>
        </p:nvGrpSpPr>
        <p:grpSpPr>
          <a:xfrm rot="0">
            <a:off x="2739030" y="1756026"/>
            <a:ext cx="9068383" cy="2568491"/>
            <a:chOff x="0" y="0"/>
            <a:chExt cx="2388381" cy="676475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2388381" cy="676475"/>
            </a:xfrm>
            <a:custGeom>
              <a:avLst/>
              <a:gdLst/>
              <a:ahLst/>
              <a:cxnLst/>
              <a:rect r="r" b="b" t="t" l="l"/>
              <a:pathLst>
                <a:path h="676475" w="2388381">
                  <a:moveTo>
                    <a:pt x="0" y="0"/>
                  </a:moveTo>
                  <a:lnTo>
                    <a:pt x="2388381" y="0"/>
                  </a:lnTo>
                  <a:lnTo>
                    <a:pt x="2388381" y="676475"/>
                  </a:lnTo>
                  <a:lnTo>
                    <a:pt x="0" y="676475"/>
                  </a:lnTo>
                  <a:close/>
                </a:path>
              </a:pathLst>
            </a:custGeom>
            <a:ln w="38100" cap="sq">
              <a:solidFill>
                <a:srgbClr val="FFBD59"/>
              </a:solidFill>
              <a:prstDash val="solid"/>
              <a:miter/>
            </a:ln>
          </p:spPr>
        </p:sp>
        <p:sp>
          <p:nvSpPr>
            <p:cNvPr name="TextBox 13" id="13"/>
            <p:cNvSpPr txBox="true"/>
            <p:nvPr/>
          </p:nvSpPr>
          <p:spPr>
            <a:xfrm>
              <a:off x="0" y="-47625"/>
              <a:ext cx="2388381" cy="7241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l">
                <a:lnSpc>
                  <a:spcPts val="2940"/>
                </a:lnSpc>
              </a:pPr>
              <a:r>
                <a:rPr lang="en-US" sz="2100" b="true">
                  <a:solidFill>
                    <a:srgbClr val="000000"/>
                  </a:solidFill>
                  <a:latin typeface="Helvetica World Bold"/>
                  <a:ea typeface="Helvetica World Bold"/>
                  <a:cs typeface="Helvetica World Bold"/>
                  <a:sym typeface="Helvetica World Bold"/>
                </a:rPr>
                <a:t>MBTA O4a configuration: </a:t>
              </a:r>
            </a:p>
            <a:p>
              <a:pPr algn="l">
                <a:lnSpc>
                  <a:spcPts val="2940"/>
                </a:lnSpc>
              </a:pPr>
              <a:r>
                <a:rPr lang="en-US" sz="2100">
                  <a:solidFill>
                    <a:srgbClr val="000000"/>
                  </a:solidFill>
                  <a:latin typeface="Helvetica World"/>
                  <a:ea typeface="Helvetica World"/>
                  <a:cs typeface="Helvetica World"/>
                  <a:sym typeface="Helvetica World"/>
                </a:rPr>
                <a:t>→ Same “VT”</a:t>
              </a:r>
              <a:r>
                <a:rPr lang="en-US" sz="2100" u="none">
                  <a:solidFill>
                    <a:srgbClr val="000000"/>
                  </a:solidFill>
                  <a:latin typeface="Helvetica World"/>
                  <a:ea typeface="Helvetica World"/>
                  <a:cs typeface="Helvetica World"/>
                  <a:sym typeface="Helvetica World"/>
                </a:rPr>
                <a:t> bank</a:t>
              </a:r>
              <a:r>
                <a:rPr lang="en-US" sz="2100">
                  <a:solidFill>
                    <a:srgbClr val="000000"/>
                  </a:solidFill>
                  <a:latin typeface="Helvetica World"/>
                  <a:ea typeface="Helvetica World"/>
                  <a:cs typeface="Helvetica World"/>
                  <a:sym typeface="Helvetica World"/>
                </a:rPr>
                <a:t> as PyCBC (but uses 2 bands – so different RTs)</a:t>
              </a:r>
            </a:p>
            <a:p>
              <a:pPr algn="l">
                <a:lnSpc>
                  <a:spcPts val="2940"/>
                </a:lnSpc>
              </a:pPr>
              <a:r>
                <a:rPr lang="en-US" sz="2100">
                  <a:solidFill>
                    <a:srgbClr val="000000"/>
                  </a:solidFill>
                  <a:latin typeface="Helvetica World"/>
                  <a:ea typeface="Helvetica World"/>
                  <a:cs typeface="Helvetica World"/>
                  <a:sym typeface="Helvetica World"/>
                </a:rPr>
                <a:t>→ Starts filtering from 45Hz</a:t>
              </a:r>
            </a:p>
            <a:p>
              <a:pPr algn="l">
                <a:lnSpc>
                  <a:spcPts val="2940"/>
                </a:lnSpc>
              </a:pPr>
              <a:r>
                <a:rPr lang="en-US" sz="2100">
                  <a:solidFill>
                    <a:srgbClr val="000000"/>
                  </a:solidFill>
                  <a:latin typeface="Helvetica World"/>
                  <a:ea typeface="Helvetica World"/>
                  <a:cs typeface="Helvetica World"/>
                  <a:sym typeface="Helvetica World"/>
                </a:rPr>
                <a:t>→ Use SpinTaylorT4 for filtering</a:t>
              </a:r>
            </a:p>
            <a:p>
              <a:pPr algn="l">
                <a:lnSpc>
                  <a:spcPts val="2940"/>
                </a:lnSpc>
              </a:pPr>
              <a:r>
                <a:rPr lang="en-US" sz="2100">
                  <a:solidFill>
                    <a:srgbClr val="000000"/>
                  </a:solidFill>
                  <a:latin typeface="Helvetica World"/>
                  <a:ea typeface="Helvetica World"/>
                  <a:cs typeface="Helvetica World"/>
                  <a:sym typeface="Helvetica World"/>
                </a:rPr>
                <a:t>→ Filtered BBH and BNS in 1 pass with 16 seconds spacing </a:t>
              </a:r>
            </a:p>
            <a:p>
              <a:pPr algn="l">
                <a:lnSpc>
                  <a:spcPts val="2940"/>
                </a:lnSpc>
              </a:pPr>
            </a:p>
          </p:txBody>
        </p:sp>
      </p:grpSp>
      <p:sp>
        <p:nvSpPr>
          <p:cNvPr name="TextBox 14" id="14"/>
          <p:cNvSpPr txBox="true"/>
          <p:nvPr/>
        </p:nvSpPr>
        <p:spPr>
          <a:xfrm rot="0">
            <a:off x="1028700" y="544513"/>
            <a:ext cx="15159384" cy="8636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000"/>
              </a:lnSpc>
              <a:spcBef>
                <a:spcPct val="0"/>
              </a:spcBef>
            </a:pPr>
            <a:r>
              <a:rPr lang="en-US" sz="50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Various configuration for O4a</a:t>
            </a:r>
          </a:p>
        </p:txBody>
      </p:sp>
    </p:spTree>
  </p:cSld>
  <p:clrMapOvr>
    <a:masterClrMapping/>
  </p:clrMapOvr>
</p:sld>
</file>

<file path=ppt/slides/slide2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7259300" y="9210675"/>
            <a:ext cx="152400" cy="200025"/>
          </a:xfrm>
          <a:prstGeom prst="rect">
            <a:avLst/>
          </a:prstGeom>
        </p:spPr>
        <p:txBody>
          <a:bodyPr anchor="t" rtlCol="false" tIns="0" lIns="0" bIns="0" rIns="0" wrap="none">
            <a:spAutoFit/>
          </a:bodyPr>
          <a:lstStyle/>
          <a:p>
            <a:pPr algn="ctr">
              <a:lnSpc>
                <a:spcPts val="3499"/>
              </a:lnSpc>
              <a:spcBef>
                <a:spcPct val="0"/>
              </a:spcBef>
            </a:pPr>
            <a:r>
              <a:rPr lang="en-US" sz="2499">
                <a:solidFill>
                  <a:srgbClr val="737373"/>
                </a:solidFill>
                <a:latin typeface="Lato"/>
                <a:ea typeface="Lato"/>
                <a:cs typeface="Lato"/>
                <a:sym typeface="Lato"/>
              </a:rPr>
              <a:t>26</a:t>
            </a:r>
          </a:p>
        </p:txBody>
      </p:sp>
      <p:sp>
        <p:nvSpPr>
          <p:cNvPr name="Freeform 3" id="3"/>
          <p:cNvSpPr/>
          <p:nvPr/>
        </p:nvSpPr>
        <p:spPr>
          <a:xfrm flipH="false" flipV="false" rot="0">
            <a:off x="-3105293" y="-3153374"/>
            <a:ext cx="23689358" cy="5713223"/>
          </a:xfrm>
          <a:custGeom>
            <a:avLst/>
            <a:gdLst/>
            <a:ahLst/>
            <a:cxnLst/>
            <a:rect r="r" b="b" t="t" l="l"/>
            <a:pathLst>
              <a:path h="5713223" w="23689358">
                <a:moveTo>
                  <a:pt x="0" y="0"/>
                </a:moveTo>
                <a:lnTo>
                  <a:pt x="23689359" y="0"/>
                </a:lnTo>
                <a:lnTo>
                  <a:pt x="23689359" y="5713223"/>
                </a:lnTo>
                <a:lnTo>
                  <a:pt x="0" y="571322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8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1028700" y="544513"/>
            <a:ext cx="7466585" cy="8636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000"/>
              </a:lnSpc>
              <a:spcBef>
                <a:spcPct val="0"/>
              </a:spcBef>
            </a:pPr>
            <a:r>
              <a:rPr lang="en-US" sz="50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Banks production problem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072939" y="4146393"/>
            <a:ext cx="7555063" cy="4064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00"/>
              </a:lnSpc>
            </a:pPr>
            <a:r>
              <a:rPr lang="en-US" sz="2000" b="true">
                <a:solidFill>
                  <a:srgbClr val="33443C"/>
                </a:solidFill>
                <a:latin typeface="Lato Bold"/>
                <a:ea typeface="Lato Bold"/>
                <a:cs typeface="Lato Bold"/>
                <a:sym typeface="Lato Bold"/>
              </a:rPr>
              <a:t>New algorithm for RTs production</a:t>
            </a:r>
          </a:p>
        </p:txBody>
      </p:sp>
      <p:sp>
        <p:nvSpPr>
          <p:cNvPr name="Freeform 6" id="6"/>
          <p:cNvSpPr/>
          <p:nvPr/>
        </p:nvSpPr>
        <p:spPr>
          <a:xfrm flipH="false" flipV="false" rot="0">
            <a:off x="-4009262" y="8555454"/>
            <a:ext cx="23689358" cy="5713223"/>
          </a:xfrm>
          <a:custGeom>
            <a:avLst/>
            <a:gdLst/>
            <a:ahLst/>
            <a:cxnLst/>
            <a:rect r="r" b="b" t="t" l="l"/>
            <a:pathLst>
              <a:path h="5713223" w="23689358">
                <a:moveTo>
                  <a:pt x="0" y="0"/>
                </a:moveTo>
                <a:lnTo>
                  <a:pt x="23689358" y="0"/>
                </a:lnTo>
                <a:lnTo>
                  <a:pt x="23689358" y="5713223"/>
                </a:lnTo>
                <a:lnTo>
                  <a:pt x="0" y="571322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8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AutoShape 7" id="7"/>
          <p:cNvSpPr/>
          <p:nvPr/>
        </p:nvSpPr>
        <p:spPr>
          <a:xfrm flipV="true">
            <a:off x="11395156" y="3863948"/>
            <a:ext cx="0" cy="368750"/>
          </a:xfrm>
          <a:prstGeom prst="line">
            <a:avLst/>
          </a:prstGeom>
          <a:ln cap="flat" w="19050">
            <a:solidFill>
              <a:srgbClr val="000000"/>
            </a:solidFill>
            <a:prstDash val="sysDash"/>
            <a:headEnd type="none" len="sm" w="sm"/>
            <a:tailEnd type="none" len="sm" w="sm"/>
          </a:ln>
        </p:spPr>
      </p:sp>
      <p:sp>
        <p:nvSpPr>
          <p:cNvPr name="Freeform 8" id="8"/>
          <p:cNvSpPr/>
          <p:nvPr/>
        </p:nvSpPr>
        <p:spPr>
          <a:xfrm flipH="false" flipV="false" rot="0">
            <a:off x="10204789" y="738850"/>
            <a:ext cx="6672127" cy="4195100"/>
          </a:xfrm>
          <a:custGeom>
            <a:avLst/>
            <a:gdLst/>
            <a:ahLst/>
            <a:cxnLst/>
            <a:rect r="r" b="b" t="t" l="l"/>
            <a:pathLst>
              <a:path h="4195100" w="6672127">
                <a:moveTo>
                  <a:pt x="0" y="0"/>
                </a:moveTo>
                <a:lnTo>
                  <a:pt x="6672128" y="0"/>
                </a:lnTo>
                <a:lnTo>
                  <a:pt x="6672128" y="4195100"/>
                </a:lnTo>
                <a:lnTo>
                  <a:pt x="0" y="41951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11117970" y="4089823"/>
            <a:ext cx="653447" cy="29411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449"/>
              </a:lnSpc>
              <a:spcBef>
                <a:spcPct val="0"/>
              </a:spcBef>
            </a:pPr>
            <a:r>
              <a:rPr lang="en-US" b="true" sz="1749">
                <a:solidFill>
                  <a:srgbClr val="000000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~0.071</a:t>
            </a:r>
          </a:p>
        </p:txBody>
      </p:sp>
      <p:grpSp>
        <p:nvGrpSpPr>
          <p:cNvPr name="Group 10" id="10"/>
          <p:cNvGrpSpPr/>
          <p:nvPr/>
        </p:nvGrpSpPr>
        <p:grpSpPr>
          <a:xfrm rot="0">
            <a:off x="10384856" y="5626099"/>
            <a:ext cx="6388193" cy="4128370"/>
            <a:chOff x="0" y="0"/>
            <a:chExt cx="8517591" cy="5504493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8517591" cy="5504493"/>
            </a:xfrm>
            <a:custGeom>
              <a:avLst/>
              <a:gdLst/>
              <a:ahLst/>
              <a:cxnLst/>
              <a:rect r="r" b="b" t="t" l="l"/>
              <a:pathLst>
                <a:path h="5504493" w="8517591">
                  <a:moveTo>
                    <a:pt x="0" y="0"/>
                  </a:moveTo>
                  <a:lnTo>
                    <a:pt x="8517591" y="0"/>
                  </a:lnTo>
                  <a:lnTo>
                    <a:pt x="8517591" y="5504493"/>
                  </a:lnTo>
                  <a:lnTo>
                    <a:pt x="0" y="55044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0" r="0" b="0"/>
              </a:stretch>
            </a:blipFill>
          </p:spPr>
        </p:sp>
        <p:grpSp>
          <p:nvGrpSpPr>
            <p:cNvPr name="Group 12" id="12"/>
            <p:cNvGrpSpPr/>
            <p:nvPr/>
          </p:nvGrpSpPr>
          <p:grpSpPr>
            <a:xfrm rot="0">
              <a:off x="3329627" y="3682856"/>
              <a:ext cx="172382" cy="172382"/>
              <a:chOff x="0" y="0"/>
              <a:chExt cx="812800" cy="812800"/>
            </a:xfrm>
          </p:grpSpPr>
          <p:sp>
            <p:nvSpPr>
              <p:cNvPr name="Freeform 13" id="13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name="TextBox 14" id="14"/>
              <p:cNvSpPr txBox="true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800"/>
                  </a:lnSpc>
                </a:pPr>
              </a:p>
            </p:txBody>
          </p:sp>
        </p:grpSp>
        <p:sp>
          <p:nvSpPr>
            <p:cNvPr name="AutoShape 15" id="15"/>
            <p:cNvSpPr/>
            <p:nvPr/>
          </p:nvSpPr>
          <p:spPr>
            <a:xfrm flipH="true" flipV="true">
              <a:off x="1090429" y="3769047"/>
              <a:ext cx="2204404" cy="0"/>
            </a:xfrm>
            <a:prstGeom prst="line">
              <a:avLst/>
            </a:prstGeom>
            <a:ln cap="flat" w="23741">
              <a:solidFill>
                <a:srgbClr val="000000"/>
              </a:solidFill>
              <a:prstDash val="sysDash"/>
              <a:headEnd type="none" len="sm" w="sm"/>
              <a:tailEnd type="none" len="sm" w="sm"/>
            </a:ln>
          </p:spPr>
        </p:sp>
        <p:sp>
          <p:nvSpPr>
            <p:cNvPr name="TextBox 16" id="16"/>
            <p:cNvSpPr txBox="true"/>
            <p:nvPr/>
          </p:nvSpPr>
          <p:spPr>
            <a:xfrm rot="0">
              <a:off x="425685" y="3608284"/>
              <a:ext cx="664744" cy="29295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829"/>
                </a:lnSpc>
                <a:spcBef>
                  <a:spcPct val="0"/>
                </a:spcBef>
              </a:pPr>
              <a:r>
                <a:rPr lang="en-US" b="true" sz="1306">
                  <a:solidFill>
                    <a:srgbClr val="000000"/>
                  </a:solidFill>
                  <a:latin typeface="Proxima Nova Bold"/>
                  <a:ea typeface="Proxima Nova Bold"/>
                  <a:cs typeface="Proxima Nova Bold"/>
                  <a:sym typeface="Proxima Nova Bold"/>
                </a:rPr>
                <a:t>~0.71%</a:t>
              </a:r>
            </a:p>
          </p:txBody>
        </p:sp>
      </p:grpSp>
      <p:sp>
        <p:nvSpPr>
          <p:cNvPr name="TextBox 17" id="17"/>
          <p:cNvSpPr txBox="true"/>
          <p:nvPr/>
        </p:nvSpPr>
        <p:spPr>
          <a:xfrm rot="0">
            <a:off x="10588847" y="4800600"/>
            <a:ext cx="6466109" cy="7016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90"/>
              </a:lnSpc>
            </a:pPr>
            <a:r>
              <a:rPr lang="en-US" sz="1700" b="true">
                <a:solidFill>
                  <a:srgbClr val="737373"/>
                </a:solidFill>
                <a:latin typeface="Lato Bold"/>
                <a:ea typeface="Lato Bold"/>
                <a:cs typeface="Lato Bold"/>
                <a:sym typeface="Lato Bold"/>
              </a:rPr>
              <a:t>Fitting factor bewteen templates wrt their relative chirp mass difference.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11085576" y="9668744"/>
            <a:ext cx="5472652" cy="3397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90"/>
              </a:lnSpc>
            </a:pPr>
            <a:r>
              <a:rPr lang="en-US" sz="1700" b="true">
                <a:solidFill>
                  <a:srgbClr val="737373"/>
                </a:solidFill>
                <a:latin typeface="Lato Bold"/>
                <a:ea typeface="Lato Bold"/>
                <a:cs typeface="Lato Bold"/>
                <a:sym typeface="Lato Bold"/>
              </a:rPr>
              <a:t>Candidates envelop wrt the chirp mass of the injection.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1028700" y="4966961"/>
            <a:ext cx="7555063" cy="38354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00"/>
              </a:lnSpc>
            </a:pPr>
            <a:r>
              <a:rPr lang="en-US" sz="2000" b="true">
                <a:solidFill>
                  <a:srgbClr val="33443C"/>
                </a:solidFill>
                <a:latin typeface="Lato Bold"/>
                <a:ea typeface="Lato Bold"/>
                <a:cs typeface="Lato Bold"/>
                <a:sym typeface="Lato Bold"/>
              </a:rPr>
              <a:t>Rely on 2 ideas :</a:t>
            </a:r>
          </a:p>
          <a:p>
            <a:pPr algn="l">
              <a:lnSpc>
                <a:spcPts val="3400"/>
              </a:lnSpc>
            </a:pPr>
          </a:p>
          <a:p>
            <a:pPr algn="l" marL="431801" indent="-215900" lvl="1">
              <a:lnSpc>
                <a:spcPts val="3400"/>
              </a:lnSpc>
              <a:buFont typeface="Arial"/>
              <a:buChar char="•"/>
            </a:pPr>
            <a:r>
              <a:rPr lang="en-US" b="true" sz="2000">
                <a:solidFill>
                  <a:srgbClr val="33443C"/>
                </a:solidFill>
                <a:latin typeface="Lato Bold"/>
                <a:ea typeface="Lato Bold"/>
                <a:cs typeface="Lato Bold"/>
                <a:sym typeface="Lato Bold"/>
              </a:rPr>
              <a:t>The fitting factor </a:t>
            </a:r>
            <a:r>
              <a:rPr lang="en-US" b="true" sz="2000">
                <a:solidFill>
                  <a:srgbClr val="33443C"/>
                </a:solidFill>
                <a:latin typeface="Lato Bold"/>
                <a:ea typeface="Lato Bold"/>
                <a:cs typeface="Lato Bold"/>
                <a:sym typeface="Lato Bold"/>
              </a:rPr>
              <a:t>can be vectorized and computed by batches using FFT’s libraries like pyFFTW</a:t>
            </a:r>
          </a:p>
          <a:p>
            <a:pPr algn="l">
              <a:lnSpc>
                <a:spcPts val="3400"/>
              </a:lnSpc>
            </a:pPr>
          </a:p>
          <a:p>
            <a:pPr algn="l" marL="431801" indent="-215900" lvl="1">
              <a:lnSpc>
                <a:spcPts val="3400"/>
              </a:lnSpc>
              <a:buFont typeface="Arial"/>
              <a:buChar char="•"/>
            </a:pPr>
            <a:r>
              <a:rPr lang="en-US" b="true" sz="2000">
                <a:solidFill>
                  <a:srgbClr val="33443C"/>
                </a:solidFill>
                <a:latin typeface="Lato Bold"/>
                <a:ea typeface="Lato Bold"/>
                <a:cs typeface="Lato Bold"/>
                <a:sym typeface="Lato Bold"/>
              </a:rPr>
              <a:t>The preselection of templates candidates </a:t>
            </a:r>
          </a:p>
          <a:p>
            <a:pPr algn="l">
              <a:lnSpc>
                <a:spcPts val="3400"/>
              </a:lnSpc>
            </a:pPr>
            <a:r>
              <a:rPr lang="en-US" sz="2000">
                <a:solidFill>
                  <a:srgbClr val="33443C"/>
                </a:solidFill>
                <a:latin typeface="Lato"/>
                <a:ea typeface="Lato"/>
                <a:cs typeface="Lato"/>
                <a:sym typeface="Lato"/>
              </a:rPr>
              <a:t>There is a strong correlation between the chirp mass of the template and the injections  and their fitting factor. So we only need to compute some of them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1072939" y="2770024"/>
            <a:ext cx="7555063" cy="8350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00"/>
              </a:lnSpc>
            </a:pPr>
            <a:r>
              <a:rPr lang="en-US" sz="2000" b="true">
                <a:solidFill>
                  <a:srgbClr val="33443C"/>
                </a:solidFill>
                <a:latin typeface="Lato Bold"/>
                <a:ea typeface="Lato Bold"/>
                <a:cs typeface="Lato Bold"/>
                <a:sym typeface="Lato Bold"/>
              </a:rPr>
              <a:t>Producing and testing new template banks is computationaly heavy, we developed tools to speed up those stages</a:t>
            </a:r>
          </a:p>
        </p:txBody>
      </p:sp>
    </p:spTree>
  </p:cSld>
  <p:clrMapOvr>
    <a:masterClrMapping/>
  </p:clrMapOvr>
</p:sld>
</file>

<file path=ppt/slides/slide2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7259300" y="9210675"/>
            <a:ext cx="152400" cy="200025"/>
          </a:xfrm>
          <a:prstGeom prst="rect">
            <a:avLst/>
          </a:prstGeom>
        </p:spPr>
        <p:txBody>
          <a:bodyPr anchor="t" rtlCol="false" tIns="0" lIns="0" bIns="0" rIns="0" wrap="none">
            <a:spAutoFit/>
          </a:bodyPr>
          <a:lstStyle/>
          <a:p>
            <a:pPr algn="ctr">
              <a:lnSpc>
                <a:spcPts val="3499"/>
              </a:lnSpc>
              <a:spcBef>
                <a:spcPct val="0"/>
              </a:spcBef>
            </a:pPr>
            <a:r>
              <a:rPr lang="en-US" sz="2499">
                <a:solidFill>
                  <a:srgbClr val="737373"/>
                </a:solidFill>
                <a:latin typeface="Lato"/>
                <a:ea typeface="Lato"/>
                <a:cs typeface="Lato"/>
                <a:sym typeface="Lato"/>
              </a:rPr>
              <a:t>27</a:t>
            </a:r>
          </a:p>
        </p:txBody>
      </p:sp>
      <p:sp>
        <p:nvSpPr>
          <p:cNvPr name="Freeform 3" id="3"/>
          <p:cNvSpPr/>
          <p:nvPr/>
        </p:nvSpPr>
        <p:spPr>
          <a:xfrm flipH="false" flipV="false" rot="0">
            <a:off x="-3105293" y="-3153374"/>
            <a:ext cx="23689358" cy="5713223"/>
          </a:xfrm>
          <a:custGeom>
            <a:avLst/>
            <a:gdLst/>
            <a:ahLst/>
            <a:cxnLst/>
            <a:rect r="r" b="b" t="t" l="l"/>
            <a:pathLst>
              <a:path h="5713223" w="23689358">
                <a:moveTo>
                  <a:pt x="0" y="0"/>
                </a:moveTo>
                <a:lnTo>
                  <a:pt x="23689359" y="0"/>
                </a:lnTo>
                <a:lnTo>
                  <a:pt x="23689359" y="5713223"/>
                </a:lnTo>
                <a:lnTo>
                  <a:pt x="0" y="571322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8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-4009262" y="8555454"/>
            <a:ext cx="23689358" cy="5713223"/>
          </a:xfrm>
          <a:custGeom>
            <a:avLst/>
            <a:gdLst/>
            <a:ahLst/>
            <a:cxnLst/>
            <a:rect r="r" b="b" t="t" l="l"/>
            <a:pathLst>
              <a:path h="5713223" w="23689358">
                <a:moveTo>
                  <a:pt x="0" y="0"/>
                </a:moveTo>
                <a:lnTo>
                  <a:pt x="23689358" y="0"/>
                </a:lnTo>
                <a:lnTo>
                  <a:pt x="23689358" y="5713223"/>
                </a:lnTo>
                <a:lnTo>
                  <a:pt x="0" y="571322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8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0302319" y="2741204"/>
            <a:ext cx="6536166" cy="4460933"/>
          </a:xfrm>
          <a:custGeom>
            <a:avLst/>
            <a:gdLst/>
            <a:ahLst/>
            <a:cxnLst/>
            <a:rect r="r" b="b" t="t" l="l"/>
            <a:pathLst>
              <a:path h="4460933" w="6536166">
                <a:moveTo>
                  <a:pt x="0" y="0"/>
                </a:moveTo>
                <a:lnTo>
                  <a:pt x="6536166" y="0"/>
                </a:lnTo>
                <a:lnTo>
                  <a:pt x="6536166" y="4460933"/>
                </a:lnTo>
                <a:lnTo>
                  <a:pt x="0" y="446093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1199901" y="2889249"/>
            <a:ext cx="8373847" cy="34067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00"/>
              </a:lnSpc>
            </a:pPr>
            <a:r>
              <a:rPr lang="en-US" sz="2000" b="true">
                <a:solidFill>
                  <a:srgbClr val="33443C"/>
                </a:solidFill>
                <a:latin typeface="Lato Bold"/>
                <a:ea typeface="Lato Bold"/>
                <a:cs typeface="Lato Bold"/>
                <a:sym typeface="Lato Bold"/>
              </a:rPr>
              <a:t>Other optimizations :</a:t>
            </a:r>
          </a:p>
          <a:p>
            <a:pPr algn="l" marL="431801" indent="-215900" lvl="1">
              <a:lnSpc>
                <a:spcPts val="3400"/>
              </a:lnSpc>
              <a:buFont typeface="Arial"/>
              <a:buChar char="•"/>
            </a:pPr>
            <a:r>
              <a:rPr lang="en-US" sz="2000">
                <a:solidFill>
                  <a:srgbClr val="33443C"/>
                </a:solidFill>
                <a:latin typeface="Lato"/>
                <a:ea typeface="Lato"/>
                <a:cs typeface="Lato"/>
                <a:sym typeface="Lato"/>
              </a:rPr>
              <a:t>A first computation using a coarser frequency resolution. Small difference appear in in low ff region, but not problematic as we’re looking only at high FF values.</a:t>
            </a:r>
          </a:p>
          <a:p>
            <a:pPr algn="l">
              <a:lnSpc>
                <a:spcPts val="3400"/>
              </a:lnSpc>
            </a:pPr>
            <a:r>
              <a:rPr lang="en-US" sz="2000">
                <a:solidFill>
                  <a:srgbClr val="33443C"/>
                </a:solidFill>
                <a:latin typeface="Lato"/>
                <a:ea typeface="Lato"/>
                <a:cs typeface="Lato"/>
                <a:sym typeface="Lato"/>
              </a:rPr>
              <a:t>→ Reduce the time needed to generate and compute the match :</a:t>
            </a:r>
          </a:p>
          <a:p>
            <a:pPr algn="l">
              <a:lnSpc>
                <a:spcPts val="3400"/>
              </a:lnSpc>
            </a:pPr>
          </a:p>
          <a:p>
            <a:pPr algn="l" marL="431801" indent="-215900" lvl="1">
              <a:lnSpc>
                <a:spcPts val="3400"/>
              </a:lnSpc>
              <a:buFont typeface="Arial"/>
              <a:buChar char="•"/>
            </a:pPr>
            <a:r>
              <a:rPr lang="en-US" sz="2000">
                <a:solidFill>
                  <a:srgbClr val="33443C"/>
                </a:solidFill>
                <a:latin typeface="Lato"/>
                <a:ea typeface="Lato"/>
                <a:cs typeface="Lato"/>
                <a:sym typeface="Lato"/>
              </a:rPr>
              <a:t>Once the best match is found, a second computation using a higher sampling frequency is done to have a precise result.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0974761" y="7212422"/>
            <a:ext cx="6466109" cy="7016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90"/>
              </a:lnSpc>
            </a:pPr>
            <a:r>
              <a:rPr lang="en-US" sz="1700" b="true">
                <a:solidFill>
                  <a:srgbClr val="737373"/>
                </a:solidFill>
                <a:latin typeface="Lato Bold"/>
                <a:ea typeface="Lato Bold"/>
                <a:cs typeface="Lato Bold"/>
                <a:sym typeface="Lato Bold"/>
              </a:rPr>
              <a:t>Figure 3. Scatter plot of our ff computation with a coarser resolution wrt pycbc’s match function with a higher resolution.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028700" y="533400"/>
            <a:ext cx="10499305" cy="8636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000"/>
              </a:lnSpc>
              <a:spcBef>
                <a:spcPct val="0"/>
              </a:spcBef>
            </a:pPr>
            <a:r>
              <a:rPr lang="en-US" sz="50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Algorithm others optimization</a:t>
            </a:r>
          </a:p>
        </p:txBody>
      </p:sp>
    </p:spTree>
  </p:cSld>
  <p:clrMapOvr>
    <a:masterClrMapping/>
  </p:clrMapOvr>
</p:sld>
</file>

<file path=ppt/slides/slide2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3105293" y="-3153374"/>
            <a:ext cx="23689358" cy="5713223"/>
          </a:xfrm>
          <a:custGeom>
            <a:avLst/>
            <a:gdLst/>
            <a:ahLst/>
            <a:cxnLst/>
            <a:rect r="r" b="b" t="t" l="l"/>
            <a:pathLst>
              <a:path h="5713223" w="23689358">
                <a:moveTo>
                  <a:pt x="0" y="0"/>
                </a:moveTo>
                <a:lnTo>
                  <a:pt x="23689359" y="0"/>
                </a:lnTo>
                <a:lnTo>
                  <a:pt x="23689359" y="5713223"/>
                </a:lnTo>
                <a:lnTo>
                  <a:pt x="0" y="571322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8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4009262" y="8555454"/>
            <a:ext cx="23689358" cy="5713223"/>
          </a:xfrm>
          <a:custGeom>
            <a:avLst/>
            <a:gdLst/>
            <a:ahLst/>
            <a:cxnLst/>
            <a:rect r="r" b="b" t="t" l="l"/>
            <a:pathLst>
              <a:path h="5713223" w="23689358">
                <a:moveTo>
                  <a:pt x="0" y="0"/>
                </a:moveTo>
                <a:lnTo>
                  <a:pt x="23689358" y="0"/>
                </a:lnTo>
                <a:lnTo>
                  <a:pt x="23689358" y="5713223"/>
                </a:lnTo>
                <a:lnTo>
                  <a:pt x="0" y="571322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8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17259300" y="9210675"/>
            <a:ext cx="152400" cy="200025"/>
          </a:xfrm>
          <a:prstGeom prst="rect">
            <a:avLst/>
          </a:prstGeom>
        </p:spPr>
        <p:txBody>
          <a:bodyPr anchor="t" rtlCol="false" tIns="0" lIns="0" bIns="0" rIns="0" wrap="none">
            <a:spAutoFit/>
          </a:bodyPr>
          <a:lstStyle/>
          <a:p>
            <a:pPr algn="ctr">
              <a:lnSpc>
                <a:spcPts val="3499"/>
              </a:lnSpc>
              <a:spcBef>
                <a:spcPct val="0"/>
              </a:spcBef>
            </a:pPr>
            <a:r>
              <a:rPr lang="en-US" sz="2499">
                <a:solidFill>
                  <a:srgbClr val="737373"/>
                </a:solidFill>
                <a:latin typeface="Lato"/>
                <a:ea typeface="Lato"/>
                <a:cs typeface="Lato"/>
                <a:sym typeface="Lato"/>
              </a:rPr>
              <a:t>28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028700" y="544513"/>
            <a:ext cx="15159384" cy="8636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000"/>
              </a:lnSpc>
              <a:spcBef>
                <a:spcPct val="0"/>
              </a:spcBef>
            </a:pPr>
            <a:r>
              <a:rPr lang="en-US" sz="50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Various runs wrt to configuration A (run04)</a:t>
            </a:r>
          </a:p>
        </p:txBody>
      </p:sp>
      <p:sp>
        <p:nvSpPr>
          <p:cNvPr name="Freeform 6" id="6"/>
          <p:cNvSpPr/>
          <p:nvPr/>
        </p:nvSpPr>
        <p:spPr>
          <a:xfrm flipH="false" flipV="false" rot="0">
            <a:off x="668698" y="2364408"/>
            <a:ext cx="11489820" cy="6893892"/>
          </a:xfrm>
          <a:custGeom>
            <a:avLst/>
            <a:gdLst/>
            <a:ahLst/>
            <a:cxnLst/>
            <a:rect r="r" b="b" t="t" l="l"/>
            <a:pathLst>
              <a:path h="6893892" w="11489820">
                <a:moveTo>
                  <a:pt x="0" y="0"/>
                </a:moveTo>
                <a:lnTo>
                  <a:pt x="11489821" y="0"/>
                </a:lnTo>
                <a:lnTo>
                  <a:pt x="11489821" y="6893892"/>
                </a:lnTo>
                <a:lnTo>
                  <a:pt x="0" y="689389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1748267" y="9210675"/>
            <a:ext cx="9330684" cy="422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99"/>
              </a:lnSpc>
              <a:spcBef>
                <a:spcPct val="0"/>
              </a:spcBef>
            </a:pPr>
            <a:r>
              <a:rPr lang="en-US" sz="2499">
                <a:solidFill>
                  <a:srgbClr val="737373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Ratio of VT of the various configuration for BBH wrt configuration A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1078950" y="2951232"/>
            <a:ext cx="7066801" cy="19335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539749" indent="-269875" lvl="1">
              <a:lnSpc>
                <a:spcPts val="5324"/>
              </a:lnSpc>
              <a:buFont typeface="Arial"/>
              <a:buChar char="•"/>
            </a:pPr>
            <a:r>
              <a:rPr lang="en-US" sz="2499">
                <a:solidFill>
                  <a:srgbClr val="737373"/>
                </a:solidFill>
                <a:latin typeface="Lato"/>
                <a:ea typeface="Lato"/>
                <a:cs typeface="Lato"/>
                <a:sym typeface="Lato"/>
              </a:rPr>
              <a:t>Increase of sensitivity except for the last bin</a:t>
            </a:r>
          </a:p>
          <a:p>
            <a:pPr algn="l" marL="539749" indent="-269875" lvl="1">
              <a:lnSpc>
                <a:spcPts val="5324"/>
              </a:lnSpc>
              <a:buFont typeface="Arial"/>
              <a:buChar char="•"/>
            </a:pPr>
            <a:r>
              <a:rPr lang="en-US" sz="2499">
                <a:solidFill>
                  <a:srgbClr val="737373"/>
                </a:solidFill>
                <a:latin typeface="Lato"/>
                <a:ea typeface="Lato"/>
                <a:cs typeface="Lato"/>
                <a:sym typeface="Lato"/>
              </a:rPr>
              <a:t>run05 and run06 have a better sensitivity than run04 as expected and seem equivalent</a:t>
            </a:r>
          </a:p>
        </p:txBody>
      </p:sp>
      <p:sp>
        <p:nvSpPr>
          <p:cNvPr name="AutoShape 9" id="9"/>
          <p:cNvSpPr/>
          <p:nvPr/>
        </p:nvSpPr>
        <p:spPr>
          <a:xfrm flipV="true">
            <a:off x="10035033" y="3179832"/>
            <a:ext cx="0" cy="5337439"/>
          </a:xfrm>
          <a:prstGeom prst="line">
            <a:avLst/>
          </a:prstGeom>
          <a:ln cap="flat" w="38100">
            <a:solidFill>
              <a:srgbClr val="D30603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10" id="10"/>
          <p:cNvSpPr txBox="true"/>
          <p:nvPr/>
        </p:nvSpPr>
        <p:spPr>
          <a:xfrm rot="0">
            <a:off x="8673638" y="2519614"/>
            <a:ext cx="3484880" cy="422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99"/>
              </a:lnSpc>
              <a:spcBef>
                <a:spcPct val="0"/>
              </a:spcBef>
            </a:pPr>
            <a:r>
              <a:rPr lang="en-US" sz="2499">
                <a:solidFill>
                  <a:srgbClr val="D30603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End of parameter space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2905861" y="5754204"/>
            <a:ext cx="5341266" cy="8807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546"/>
              </a:lnSpc>
            </a:pPr>
            <a:r>
              <a:rPr lang="en-US" sz="2533">
                <a:solidFill>
                  <a:srgbClr val="00000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Relative configuration comparison, </a:t>
            </a:r>
          </a:p>
          <a:p>
            <a:pPr algn="ctr">
              <a:lnSpc>
                <a:spcPts val="3546"/>
              </a:lnSpc>
              <a:spcBef>
                <a:spcPct val="0"/>
              </a:spcBef>
            </a:pPr>
            <a:r>
              <a:rPr lang="en-US" sz="2533">
                <a:solidFill>
                  <a:srgbClr val="00000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all results obtained on O4b same data</a:t>
            </a:r>
          </a:p>
        </p:txBody>
      </p:sp>
    </p:spTree>
  </p:cSld>
  <p:clrMapOvr>
    <a:masterClrMapping/>
  </p:clrMapOvr>
</p:sld>
</file>

<file path=ppt/slides/slide2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7259300" y="9210675"/>
            <a:ext cx="152400" cy="200025"/>
          </a:xfrm>
          <a:prstGeom prst="rect">
            <a:avLst/>
          </a:prstGeom>
        </p:spPr>
        <p:txBody>
          <a:bodyPr anchor="t" rtlCol="false" tIns="0" lIns="0" bIns="0" rIns="0" wrap="none">
            <a:spAutoFit/>
          </a:bodyPr>
          <a:lstStyle/>
          <a:p>
            <a:pPr algn="ctr">
              <a:lnSpc>
                <a:spcPts val="3499"/>
              </a:lnSpc>
              <a:spcBef>
                <a:spcPct val="0"/>
              </a:spcBef>
            </a:pPr>
            <a:r>
              <a:rPr lang="en-US" sz="2499">
                <a:solidFill>
                  <a:srgbClr val="737373"/>
                </a:solidFill>
                <a:latin typeface="Open Sans"/>
                <a:ea typeface="Open Sans"/>
                <a:cs typeface="Open Sans"/>
                <a:sym typeface="Open Sans"/>
              </a:rPr>
              <a:t>29</a:t>
            </a:r>
          </a:p>
        </p:txBody>
      </p:sp>
      <p:sp>
        <p:nvSpPr>
          <p:cNvPr name="Freeform 3" id="3"/>
          <p:cNvSpPr/>
          <p:nvPr/>
        </p:nvSpPr>
        <p:spPr>
          <a:xfrm flipH="false" flipV="false" rot="0">
            <a:off x="1423552" y="2980308"/>
            <a:ext cx="12773532" cy="5109413"/>
          </a:xfrm>
          <a:custGeom>
            <a:avLst/>
            <a:gdLst/>
            <a:ahLst/>
            <a:cxnLst/>
            <a:rect r="r" b="b" t="t" l="l"/>
            <a:pathLst>
              <a:path h="5109413" w="12773532">
                <a:moveTo>
                  <a:pt x="0" y="0"/>
                </a:moveTo>
                <a:lnTo>
                  <a:pt x="12773532" y="0"/>
                </a:lnTo>
                <a:lnTo>
                  <a:pt x="12773532" y="5109412"/>
                </a:lnTo>
                <a:lnTo>
                  <a:pt x="0" y="510941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4203360" y="8042095"/>
            <a:ext cx="7213916" cy="3885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164"/>
              </a:lnSpc>
              <a:spcBef>
                <a:spcPct val="0"/>
              </a:spcBef>
            </a:pPr>
            <a:r>
              <a:rPr lang="en-US" sz="2260">
                <a:solidFill>
                  <a:srgbClr val="737373"/>
                </a:solidFill>
                <a:latin typeface="Lato"/>
                <a:ea typeface="Lato"/>
                <a:cs typeface="Lato"/>
                <a:sym typeface="Lato"/>
              </a:rPr>
              <a:t>MBTA’s SSM LF and HF banks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028700" y="544513"/>
            <a:ext cx="15159384" cy="8636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000"/>
              </a:lnSpc>
              <a:spcBef>
                <a:spcPct val="0"/>
              </a:spcBef>
            </a:pPr>
            <a:r>
              <a:rPr lang="en-US" sz="50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SSM real template banks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4009262" y="8555454"/>
            <a:ext cx="23689358" cy="5713223"/>
          </a:xfrm>
          <a:custGeom>
            <a:avLst/>
            <a:gdLst/>
            <a:ahLst/>
            <a:cxnLst/>
            <a:rect r="r" b="b" t="t" l="l"/>
            <a:pathLst>
              <a:path h="5713223" w="23689358">
                <a:moveTo>
                  <a:pt x="0" y="0"/>
                </a:moveTo>
                <a:lnTo>
                  <a:pt x="23689358" y="0"/>
                </a:lnTo>
                <a:lnTo>
                  <a:pt x="23689358" y="5713223"/>
                </a:lnTo>
                <a:lnTo>
                  <a:pt x="0" y="571322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8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3105293" y="-3153374"/>
            <a:ext cx="23689358" cy="5713223"/>
          </a:xfrm>
          <a:custGeom>
            <a:avLst/>
            <a:gdLst/>
            <a:ahLst/>
            <a:cxnLst/>
            <a:rect r="r" b="b" t="t" l="l"/>
            <a:pathLst>
              <a:path h="5713223" w="23689358">
                <a:moveTo>
                  <a:pt x="0" y="0"/>
                </a:moveTo>
                <a:lnTo>
                  <a:pt x="23689359" y="0"/>
                </a:lnTo>
                <a:lnTo>
                  <a:pt x="23689359" y="5713223"/>
                </a:lnTo>
                <a:lnTo>
                  <a:pt x="0" y="571322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8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pic>
        <p:nvPicPr>
          <p:cNvPr name="Picture 4" id="4">
            <a:hlinkClick action="ppaction://media"/>
          </p:cNvPr>
          <p:cNvPicPr>
            <a:picLocks noChangeAspect="true"/>
          </p:cNvPicPr>
          <p:nvPr>
            <a:videoFile r:link="rId6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5"/>
          <a:srcRect l="0" t="0" r="0" b="0"/>
          <a:stretch>
            <a:fillRect/>
          </a:stretch>
        </p:blipFill>
        <p:spPr>
          <a:xfrm flipH="false" flipV="false" rot="0">
            <a:off x="10485569" y="2065753"/>
            <a:ext cx="5552403" cy="4653881"/>
          </a:xfrm>
          <a:prstGeom prst="rect">
            <a:avLst/>
          </a:prstGeom>
          <a:ln w="38100" cap="rnd">
            <a:solidFill>
              <a:srgbClr val="000000"/>
            </a:solidFill>
            <a:prstDash val="solid"/>
          </a:ln>
        </p:spPr>
      </p:pic>
      <p:sp>
        <p:nvSpPr>
          <p:cNvPr name="TextBox 5" id="5"/>
          <p:cNvSpPr txBox="true"/>
          <p:nvPr/>
        </p:nvSpPr>
        <p:spPr>
          <a:xfrm rot="0">
            <a:off x="17259300" y="9210675"/>
            <a:ext cx="152400" cy="200025"/>
          </a:xfrm>
          <a:prstGeom prst="rect">
            <a:avLst/>
          </a:prstGeom>
        </p:spPr>
        <p:txBody>
          <a:bodyPr anchor="t" rtlCol="false" tIns="0" lIns="0" bIns="0" rIns="0" wrap="none">
            <a:spAutoFit/>
          </a:bodyPr>
          <a:lstStyle/>
          <a:p>
            <a:pPr algn="ctr">
              <a:lnSpc>
                <a:spcPts val="3499"/>
              </a:lnSpc>
              <a:spcBef>
                <a:spcPct val="0"/>
              </a:spcBef>
            </a:pPr>
            <a:r>
              <a:rPr lang="en-US" sz="2499">
                <a:solidFill>
                  <a:srgbClr val="737373"/>
                </a:solidFill>
                <a:latin typeface="Open Sans"/>
                <a:ea typeface="Open Sans"/>
                <a:cs typeface="Open Sans"/>
                <a:sym typeface="Open Sans"/>
              </a:rPr>
              <a:t>3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028700" y="544513"/>
            <a:ext cx="7710687" cy="8636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000"/>
              </a:lnSpc>
              <a:spcBef>
                <a:spcPct val="0"/>
              </a:spcBef>
            </a:pPr>
            <a:r>
              <a:rPr lang="en-US" sz="50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Gravitational waves (GW)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915490" y="3597546"/>
            <a:ext cx="9050688" cy="194271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453390" indent="-226695" lvl="1">
              <a:lnSpc>
                <a:spcPts val="3947"/>
              </a:lnSpc>
              <a:buFont typeface="Arial"/>
              <a:buChar char="•"/>
            </a:pPr>
            <a:r>
              <a:rPr lang="en-US" b="true" sz="2100">
                <a:solidFill>
                  <a:srgbClr val="33443C"/>
                </a:solidFill>
                <a:latin typeface="Lato Bold"/>
                <a:ea typeface="Lato Bold"/>
                <a:cs typeface="Lato Bold"/>
                <a:sym typeface="Lato Bold"/>
              </a:rPr>
              <a:t>Ripples of spacetime produced by accelerating massive objects</a:t>
            </a:r>
          </a:p>
          <a:p>
            <a:pPr algn="l" marL="453390" indent="-226695" lvl="1">
              <a:lnSpc>
                <a:spcPts val="3947"/>
              </a:lnSpc>
              <a:buFont typeface="Arial"/>
              <a:buChar char="•"/>
            </a:pPr>
            <a:r>
              <a:rPr lang="en-US" b="true" sz="2100">
                <a:solidFill>
                  <a:srgbClr val="33443C"/>
                </a:solidFill>
                <a:latin typeface="Lato Bold"/>
                <a:ea typeface="Lato Bold"/>
                <a:cs typeface="Lato Bold"/>
                <a:sym typeface="Lato Bold"/>
              </a:rPr>
              <a:t>Most powerful GWs produced by compact binary coalescence (CBC)</a:t>
            </a:r>
          </a:p>
          <a:p>
            <a:pPr algn="l" marL="453390" indent="-226695" lvl="1">
              <a:lnSpc>
                <a:spcPts val="3947"/>
              </a:lnSpc>
              <a:buFont typeface="Arial"/>
              <a:buChar char="•"/>
            </a:pPr>
            <a:r>
              <a:rPr lang="en-US" b="true" sz="2100">
                <a:solidFill>
                  <a:srgbClr val="33443C"/>
                </a:solidFill>
                <a:latin typeface="Lato Bold"/>
                <a:ea typeface="Lato Bold"/>
                <a:cs typeface="Lato Bold"/>
                <a:sym typeface="Lato Bold"/>
              </a:rPr>
              <a:t>Propagate at the speed of light</a:t>
            </a:r>
          </a:p>
          <a:p>
            <a:pPr algn="l" marL="453390" indent="-226695" lvl="1">
              <a:lnSpc>
                <a:spcPts val="3947"/>
              </a:lnSpc>
              <a:buFont typeface="Arial"/>
              <a:buChar char="•"/>
            </a:pPr>
            <a:r>
              <a:rPr lang="en-US" b="true" sz="2100">
                <a:solidFill>
                  <a:srgbClr val="33443C"/>
                </a:solidFill>
                <a:latin typeface="Lato Bold"/>
                <a:ea typeface="Lato Bold"/>
                <a:cs typeface="Lato Bold"/>
                <a:sym typeface="Lato Bold"/>
              </a:rPr>
              <a:t>Extremely weak signal on earth</a:t>
            </a:r>
          </a:p>
        </p:txBody>
      </p:sp>
      <p:grpSp>
        <p:nvGrpSpPr>
          <p:cNvPr name="Group 8" id="8"/>
          <p:cNvGrpSpPr/>
          <p:nvPr/>
        </p:nvGrpSpPr>
        <p:grpSpPr>
          <a:xfrm rot="0">
            <a:off x="1363272" y="7216604"/>
            <a:ext cx="13996225" cy="2355451"/>
            <a:chOff x="0" y="0"/>
            <a:chExt cx="18661633" cy="3140601"/>
          </a:xfrm>
        </p:grpSpPr>
        <p:sp>
          <p:nvSpPr>
            <p:cNvPr name="AutoShape 9" id="9"/>
            <p:cNvSpPr/>
            <p:nvPr/>
          </p:nvSpPr>
          <p:spPr>
            <a:xfrm flipV="true">
              <a:off x="35" y="2203474"/>
              <a:ext cx="18661564" cy="25400"/>
            </a:xfrm>
            <a:prstGeom prst="line">
              <a:avLst/>
            </a:prstGeom>
            <a:ln cap="flat" w="50800">
              <a:solidFill>
                <a:srgbClr val="000000"/>
              </a:solidFill>
              <a:prstDash val="solid"/>
              <a:headEnd type="oval" len="lg" w="lg"/>
              <a:tailEnd type="triangle" len="med" w="lg"/>
            </a:ln>
          </p:spPr>
        </p:sp>
        <p:grpSp>
          <p:nvGrpSpPr>
            <p:cNvPr name="Group 10" id="10"/>
            <p:cNvGrpSpPr/>
            <p:nvPr/>
          </p:nvGrpSpPr>
          <p:grpSpPr>
            <a:xfrm rot="0">
              <a:off x="150982" y="1041400"/>
              <a:ext cx="3965548" cy="702767"/>
              <a:chOff x="0" y="0"/>
              <a:chExt cx="783318" cy="138818"/>
            </a:xfrm>
          </p:grpSpPr>
          <p:sp>
            <p:nvSpPr>
              <p:cNvPr name="Freeform 11" id="11"/>
              <p:cNvSpPr/>
              <p:nvPr/>
            </p:nvSpPr>
            <p:spPr>
              <a:xfrm flipH="false" flipV="false" rot="0">
                <a:off x="0" y="0"/>
                <a:ext cx="783318" cy="138818"/>
              </a:xfrm>
              <a:custGeom>
                <a:avLst/>
                <a:gdLst/>
                <a:ahLst/>
                <a:cxnLst/>
                <a:rect r="r" b="b" t="t" l="l"/>
                <a:pathLst>
                  <a:path h="138818" w="783318">
                    <a:moveTo>
                      <a:pt x="57267" y="0"/>
                    </a:moveTo>
                    <a:lnTo>
                      <a:pt x="726051" y="0"/>
                    </a:lnTo>
                    <a:cubicBezTo>
                      <a:pt x="741239" y="0"/>
                      <a:pt x="755805" y="6034"/>
                      <a:pt x="766545" y="16773"/>
                    </a:cubicBezTo>
                    <a:cubicBezTo>
                      <a:pt x="777285" y="27513"/>
                      <a:pt x="783318" y="42079"/>
                      <a:pt x="783318" y="57267"/>
                    </a:cubicBezTo>
                    <a:lnTo>
                      <a:pt x="783318" y="81551"/>
                    </a:lnTo>
                    <a:cubicBezTo>
                      <a:pt x="783318" y="113179"/>
                      <a:pt x="757679" y="138818"/>
                      <a:pt x="726051" y="138818"/>
                    </a:cubicBezTo>
                    <a:lnTo>
                      <a:pt x="57267" y="138818"/>
                    </a:lnTo>
                    <a:cubicBezTo>
                      <a:pt x="25639" y="138818"/>
                      <a:pt x="0" y="113179"/>
                      <a:pt x="0" y="81551"/>
                    </a:cubicBezTo>
                    <a:lnTo>
                      <a:pt x="0" y="57267"/>
                    </a:lnTo>
                    <a:cubicBezTo>
                      <a:pt x="0" y="42079"/>
                      <a:pt x="6034" y="27513"/>
                      <a:pt x="16773" y="16773"/>
                    </a:cubicBezTo>
                    <a:cubicBezTo>
                      <a:pt x="27513" y="6034"/>
                      <a:pt x="42079" y="0"/>
                      <a:pt x="57267" y="0"/>
                    </a:cubicBezTo>
                    <a:close/>
                  </a:path>
                </a:pathLst>
              </a:custGeom>
              <a:solidFill>
                <a:srgbClr val="004AAD"/>
              </a:solidFill>
            </p:spPr>
          </p:sp>
          <p:sp>
            <p:nvSpPr>
              <p:cNvPr name="TextBox 12" id="12"/>
              <p:cNvSpPr txBox="true"/>
              <p:nvPr/>
            </p:nvSpPr>
            <p:spPr>
              <a:xfrm>
                <a:off x="0" y="-47625"/>
                <a:ext cx="783318" cy="186443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079"/>
                  </a:lnSpc>
                </a:pPr>
                <a:r>
                  <a:rPr lang="en-US" sz="2199">
                    <a:solidFill>
                      <a:srgbClr val="FFFFFF"/>
                    </a:solidFill>
                    <a:latin typeface="Lato"/>
                    <a:ea typeface="Lato"/>
                    <a:cs typeface="Lato"/>
                    <a:sym typeface="Lato"/>
                  </a:rPr>
                  <a:t>Predicted by Einstein</a:t>
                </a:r>
              </a:p>
            </p:txBody>
          </p:sp>
        </p:grpSp>
        <p:sp>
          <p:nvSpPr>
            <p:cNvPr name="AutoShape 13" id="13"/>
            <p:cNvSpPr/>
            <p:nvPr/>
          </p:nvSpPr>
          <p:spPr>
            <a:xfrm>
              <a:off x="2133756" y="1744167"/>
              <a:ext cx="0" cy="459307"/>
            </a:xfrm>
            <a:prstGeom prst="line">
              <a:avLst/>
            </a:prstGeom>
            <a:ln cap="flat" w="50800">
              <a:solidFill>
                <a:srgbClr val="000000"/>
              </a:solidFill>
              <a:prstDash val="solid"/>
              <a:headEnd type="none" len="sm" w="sm"/>
              <a:tailEnd type="triangle" len="med" w="lg"/>
            </a:ln>
          </p:spPr>
        </p:sp>
        <p:sp>
          <p:nvSpPr>
            <p:cNvPr name="TextBox 14" id="14"/>
            <p:cNvSpPr txBox="true"/>
            <p:nvPr/>
          </p:nvSpPr>
          <p:spPr>
            <a:xfrm rot="0">
              <a:off x="1642722" y="2593443"/>
              <a:ext cx="982067" cy="54715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499"/>
                </a:lnSpc>
                <a:spcBef>
                  <a:spcPct val="0"/>
                </a:spcBef>
              </a:pPr>
              <a:r>
                <a:rPr lang="en-US" sz="2499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rPr>
                <a:t>1916</a:t>
              </a:r>
            </a:p>
          </p:txBody>
        </p:sp>
        <p:grpSp>
          <p:nvGrpSpPr>
            <p:cNvPr name="Group 15" id="15"/>
            <p:cNvGrpSpPr/>
            <p:nvPr/>
          </p:nvGrpSpPr>
          <p:grpSpPr>
            <a:xfrm rot="0">
              <a:off x="7525415" y="0"/>
              <a:ext cx="3965548" cy="1744167"/>
              <a:chOff x="0" y="0"/>
              <a:chExt cx="783318" cy="344527"/>
            </a:xfrm>
          </p:grpSpPr>
          <p:sp>
            <p:nvSpPr>
              <p:cNvPr name="Freeform 16" id="16"/>
              <p:cNvSpPr/>
              <p:nvPr/>
            </p:nvSpPr>
            <p:spPr>
              <a:xfrm flipH="false" flipV="false" rot="0">
                <a:off x="0" y="0"/>
                <a:ext cx="783318" cy="344527"/>
              </a:xfrm>
              <a:custGeom>
                <a:avLst/>
                <a:gdLst/>
                <a:ahLst/>
                <a:cxnLst/>
                <a:rect r="r" b="b" t="t" l="l"/>
                <a:pathLst>
                  <a:path h="344527" w="783318">
                    <a:moveTo>
                      <a:pt x="57267" y="0"/>
                    </a:moveTo>
                    <a:lnTo>
                      <a:pt x="726051" y="0"/>
                    </a:lnTo>
                    <a:cubicBezTo>
                      <a:pt x="741239" y="0"/>
                      <a:pt x="755805" y="6034"/>
                      <a:pt x="766545" y="16773"/>
                    </a:cubicBezTo>
                    <a:cubicBezTo>
                      <a:pt x="777285" y="27513"/>
                      <a:pt x="783318" y="42079"/>
                      <a:pt x="783318" y="57267"/>
                    </a:cubicBezTo>
                    <a:lnTo>
                      <a:pt x="783318" y="287260"/>
                    </a:lnTo>
                    <a:cubicBezTo>
                      <a:pt x="783318" y="318887"/>
                      <a:pt x="757679" y="344527"/>
                      <a:pt x="726051" y="344527"/>
                    </a:cubicBezTo>
                    <a:lnTo>
                      <a:pt x="57267" y="344527"/>
                    </a:lnTo>
                    <a:cubicBezTo>
                      <a:pt x="42079" y="344527"/>
                      <a:pt x="27513" y="338493"/>
                      <a:pt x="16773" y="327754"/>
                    </a:cubicBezTo>
                    <a:cubicBezTo>
                      <a:pt x="6034" y="317014"/>
                      <a:pt x="0" y="302448"/>
                      <a:pt x="0" y="287260"/>
                    </a:cubicBezTo>
                    <a:lnTo>
                      <a:pt x="0" y="57267"/>
                    </a:lnTo>
                    <a:cubicBezTo>
                      <a:pt x="0" y="42079"/>
                      <a:pt x="6034" y="27513"/>
                      <a:pt x="16773" y="16773"/>
                    </a:cubicBezTo>
                    <a:cubicBezTo>
                      <a:pt x="27513" y="6034"/>
                      <a:pt x="42079" y="0"/>
                      <a:pt x="57267" y="0"/>
                    </a:cubicBezTo>
                    <a:close/>
                  </a:path>
                </a:pathLst>
              </a:custGeom>
              <a:solidFill>
                <a:srgbClr val="004AAD"/>
              </a:solidFill>
            </p:spPr>
          </p:sp>
          <p:sp>
            <p:nvSpPr>
              <p:cNvPr name="TextBox 17" id="17"/>
              <p:cNvSpPr txBox="true"/>
              <p:nvPr/>
            </p:nvSpPr>
            <p:spPr>
              <a:xfrm>
                <a:off x="0" y="-47625"/>
                <a:ext cx="783318" cy="392152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079"/>
                  </a:lnSpc>
                </a:pPr>
                <a:r>
                  <a:rPr lang="en-US" sz="2199">
                    <a:solidFill>
                      <a:srgbClr val="FFFFFF"/>
                    </a:solidFill>
                    <a:latin typeface="Lato"/>
                    <a:ea typeface="Lato"/>
                    <a:cs typeface="Lato"/>
                    <a:sym typeface="Lato"/>
                  </a:rPr>
                  <a:t>1st indirect detection by Taylor &amp; Hulse using pulsar</a:t>
                </a:r>
              </a:p>
            </p:txBody>
          </p:sp>
        </p:grpSp>
        <p:grpSp>
          <p:nvGrpSpPr>
            <p:cNvPr name="Group 18" id="18"/>
            <p:cNvGrpSpPr/>
            <p:nvPr/>
          </p:nvGrpSpPr>
          <p:grpSpPr>
            <a:xfrm rot="0">
              <a:off x="13987934" y="429666"/>
              <a:ext cx="3965548" cy="1223467"/>
              <a:chOff x="0" y="0"/>
              <a:chExt cx="783318" cy="241673"/>
            </a:xfrm>
          </p:grpSpPr>
          <p:sp>
            <p:nvSpPr>
              <p:cNvPr name="Freeform 19" id="19"/>
              <p:cNvSpPr/>
              <p:nvPr/>
            </p:nvSpPr>
            <p:spPr>
              <a:xfrm flipH="false" flipV="false" rot="0">
                <a:off x="0" y="0"/>
                <a:ext cx="783318" cy="241673"/>
              </a:xfrm>
              <a:custGeom>
                <a:avLst/>
                <a:gdLst/>
                <a:ahLst/>
                <a:cxnLst/>
                <a:rect r="r" b="b" t="t" l="l"/>
                <a:pathLst>
                  <a:path h="241673" w="783318">
                    <a:moveTo>
                      <a:pt x="57267" y="0"/>
                    </a:moveTo>
                    <a:lnTo>
                      <a:pt x="726051" y="0"/>
                    </a:lnTo>
                    <a:cubicBezTo>
                      <a:pt x="741239" y="0"/>
                      <a:pt x="755805" y="6034"/>
                      <a:pt x="766545" y="16773"/>
                    </a:cubicBezTo>
                    <a:cubicBezTo>
                      <a:pt x="777285" y="27513"/>
                      <a:pt x="783318" y="42079"/>
                      <a:pt x="783318" y="57267"/>
                    </a:cubicBezTo>
                    <a:lnTo>
                      <a:pt x="783318" y="184405"/>
                    </a:lnTo>
                    <a:cubicBezTo>
                      <a:pt x="783318" y="199593"/>
                      <a:pt x="777285" y="214160"/>
                      <a:pt x="766545" y="224899"/>
                    </a:cubicBezTo>
                    <a:cubicBezTo>
                      <a:pt x="755805" y="235639"/>
                      <a:pt x="741239" y="241673"/>
                      <a:pt x="726051" y="241673"/>
                    </a:cubicBezTo>
                    <a:lnTo>
                      <a:pt x="57267" y="241673"/>
                    </a:lnTo>
                    <a:cubicBezTo>
                      <a:pt x="25639" y="241673"/>
                      <a:pt x="0" y="216033"/>
                      <a:pt x="0" y="184405"/>
                    </a:cubicBezTo>
                    <a:lnTo>
                      <a:pt x="0" y="57267"/>
                    </a:lnTo>
                    <a:cubicBezTo>
                      <a:pt x="0" y="42079"/>
                      <a:pt x="6034" y="27513"/>
                      <a:pt x="16773" y="16773"/>
                    </a:cubicBezTo>
                    <a:cubicBezTo>
                      <a:pt x="27513" y="6034"/>
                      <a:pt x="42079" y="0"/>
                      <a:pt x="57267" y="0"/>
                    </a:cubicBezTo>
                    <a:close/>
                  </a:path>
                </a:pathLst>
              </a:custGeom>
              <a:solidFill>
                <a:srgbClr val="004AAD"/>
              </a:solidFill>
            </p:spPr>
          </p:sp>
          <p:sp>
            <p:nvSpPr>
              <p:cNvPr name="TextBox 20" id="20"/>
              <p:cNvSpPr txBox="true"/>
              <p:nvPr/>
            </p:nvSpPr>
            <p:spPr>
              <a:xfrm>
                <a:off x="0" y="-47625"/>
                <a:ext cx="783318" cy="289298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079"/>
                  </a:lnSpc>
                </a:pPr>
                <a:r>
                  <a:rPr lang="en-US" sz="2199">
                    <a:solidFill>
                      <a:srgbClr val="FFFFFF"/>
                    </a:solidFill>
                    <a:latin typeface="Lato"/>
                    <a:ea typeface="Lato"/>
                    <a:cs typeface="Lato"/>
                    <a:sym typeface="Lato"/>
                  </a:rPr>
                  <a:t>1st direct detection using interferometers</a:t>
                </a:r>
              </a:p>
            </p:txBody>
          </p:sp>
        </p:grpSp>
        <p:sp>
          <p:nvSpPr>
            <p:cNvPr name="TextBox 21" id="21"/>
            <p:cNvSpPr txBox="true"/>
            <p:nvPr/>
          </p:nvSpPr>
          <p:spPr>
            <a:xfrm rot="0">
              <a:off x="9017156" y="2422549"/>
              <a:ext cx="982067" cy="54715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499"/>
                </a:lnSpc>
                <a:spcBef>
                  <a:spcPct val="0"/>
                </a:spcBef>
              </a:pPr>
              <a:r>
                <a:rPr lang="en-US" sz="2499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rPr>
                <a:t>1974</a:t>
              </a:r>
            </a:p>
          </p:txBody>
        </p:sp>
        <p:sp>
          <p:nvSpPr>
            <p:cNvPr name="AutoShape 22" id="22"/>
            <p:cNvSpPr/>
            <p:nvPr/>
          </p:nvSpPr>
          <p:spPr>
            <a:xfrm>
              <a:off x="9508189" y="1744167"/>
              <a:ext cx="0" cy="459307"/>
            </a:xfrm>
            <a:prstGeom prst="line">
              <a:avLst/>
            </a:prstGeom>
            <a:ln cap="flat" w="50800">
              <a:solidFill>
                <a:srgbClr val="000000"/>
              </a:solidFill>
              <a:prstDash val="solid"/>
              <a:headEnd type="none" len="sm" w="sm"/>
              <a:tailEnd type="triangle" len="med" w="lg"/>
            </a:ln>
          </p:spPr>
        </p:sp>
        <p:sp>
          <p:nvSpPr>
            <p:cNvPr name="TextBox 23" id="23"/>
            <p:cNvSpPr txBox="true"/>
            <p:nvPr/>
          </p:nvSpPr>
          <p:spPr>
            <a:xfrm rot="0">
              <a:off x="15479675" y="2422549"/>
              <a:ext cx="982067" cy="54715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499"/>
                </a:lnSpc>
                <a:spcBef>
                  <a:spcPct val="0"/>
                </a:spcBef>
              </a:pPr>
              <a:r>
                <a:rPr lang="en-US" sz="2499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rPr>
                <a:t>2015</a:t>
              </a:r>
            </a:p>
          </p:txBody>
        </p:sp>
        <p:sp>
          <p:nvSpPr>
            <p:cNvPr name="AutoShape 24" id="24"/>
            <p:cNvSpPr/>
            <p:nvPr/>
          </p:nvSpPr>
          <p:spPr>
            <a:xfrm flipH="true">
              <a:off x="15970708" y="1653134"/>
              <a:ext cx="0" cy="550340"/>
            </a:xfrm>
            <a:prstGeom prst="line">
              <a:avLst/>
            </a:prstGeom>
            <a:ln cap="flat" w="50800">
              <a:solidFill>
                <a:srgbClr val="000000"/>
              </a:solidFill>
              <a:prstDash val="solid"/>
              <a:headEnd type="none" len="sm" w="sm"/>
              <a:tailEnd type="triangle" len="med" w="lg"/>
            </a:ln>
          </p:spPr>
        </p:sp>
      </p:grpSp>
      <p:pic>
        <p:nvPicPr>
          <p:cNvPr name="Picture 25" id="25"/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 rot="0">
            <a:off x="4985768" y="4636341"/>
            <a:ext cx="4436228" cy="15428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dur="indefinite" restart="never" nodeType="tmRoot">
          <p:childTnLst>
            <p:video>
              <p:cMediaNode vol="0">
                <p:cTn fill="hold" display="false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3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7259300" y="9210675"/>
            <a:ext cx="152400" cy="200025"/>
          </a:xfrm>
          <a:prstGeom prst="rect">
            <a:avLst/>
          </a:prstGeom>
        </p:spPr>
        <p:txBody>
          <a:bodyPr anchor="t" rtlCol="false" tIns="0" lIns="0" bIns="0" rIns="0" wrap="none">
            <a:spAutoFit/>
          </a:bodyPr>
          <a:lstStyle/>
          <a:p>
            <a:pPr algn="ctr">
              <a:lnSpc>
                <a:spcPts val="3499"/>
              </a:lnSpc>
              <a:spcBef>
                <a:spcPct val="0"/>
              </a:spcBef>
            </a:pPr>
            <a:r>
              <a:rPr lang="en-US" sz="2499">
                <a:solidFill>
                  <a:srgbClr val="737373"/>
                </a:solidFill>
                <a:latin typeface="Open Sans"/>
                <a:ea typeface="Open Sans"/>
                <a:cs typeface="Open Sans"/>
                <a:sym typeface="Open Sans"/>
              </a:rPr>
              <a:t>30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1028700" y="544513"/>
            <a:ext cx="15159384" cy="8636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000"/>
              </a:lnSpc>
              <a:spcBef>
                <a:spcPct val="0"/>
              </a:spcBef>
            </a:pPr>
            <a:r>
              <a:rPr lang="en-US" sz="50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Hyperspace volume parameters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028700" y="2875796"/>
            <a:ext cx="8293786" cy="226770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633464" indent="-316732" lvl="1">
              <a:lnSpc>
                <a:spcPts val="6249"/>
              </a:lnSpc>
              <a:buFont typeface="Arial"/>
              <a:buChar char="•"/>
            </a:pPr>
            <a:r>
              <a:rPr lang="en-US" sz="2934">
                <a:solidFill>
                  <a:srgbClr val="737373"/>
                </a:solidFill>
                <a:latin typeface="Lato"/>
                <a:ea typeface="Lato"/>
                <a:cs typeface="Lato"/>
                <a:sym typeface="Lato"/>
              </a:rPr>
              <a:t>In a +-0.2s window from an injections</a:t>
            </a:r>
          </a:p>
          <a:p>
            <a:pPr algn="l" marL="633464" indent="-316732" lvl="1">
              <a:lnSpc>
                <a:spcPts val="6249"/>
              </a:lnSpc>
              <a:buFont typeface="Arial"/>
              <a:buChar char="•"/>
            </a:pPr>
            <a:r>
              <a:rPr lang="en-US" sz="2934">
                <a:solidFill>
                  <a:srgbClr val="737373"/>
                </a:solidFill>
                <a:latin typeface="Lato"/>
                <a:ea typeface="Lato"/>
                <a:cs typeface="Lato"/>
                <a:sym typeface="Lato"/>
              </a:rPr>
              <a:t>SNR &gt; 7</a:t>
            </a:r>
          </a:p>
          <a:p>
            <a:pPr algn="l" marL="633464" indent="-316732" lvl="1">
              <a:lnSpc>
                <a:spcPts val="6249"/>
              </a:lnSpc>
              <a:buFont typeface="Arial"/>
              <a:buChar char="•"/>
            </a:pPr>
            <a:r>
              <a:rPr lang="en-US" sz="2934">
                <a:solidFill>
                  <a:srgbClr val="737373"/>
                </a:solidFill>
                <a:latin typeface="Lato"/>
                <a:ea typeface="Lato"/>
                <a:cs typeface="Lato"/>
                <a:sym typeface="Lato"/>
              </a:rPr>
              <a:t>FAR (False alarm rate) &lt; 1 per year</a:t>
            </a:r>
          </a:p>
        </p:txBody>
      </p:sp>
      <p:pic>
        <p:nvPicPr>
          <p:cNvPr name="Picture 5" id="5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1319111" y="7271870"/>
            <a:ext cx="6755894" cy="2282346"/>
          </a:xfrm>
          <a:prstGeom prst="rect">
            <a:avLst/>
          </a:prstGeom>
        </p:spPr>
      </p:pic>
      <p:sp>
        <p:nvSpPr>
          <p:cNvPr name="TextBox 6" id="6"/>
          <p:cNvSpPr txBox="true"/>
          <p:nvPr/>
        </p:nvSpPr>
        <p:spPr>
          <a:xfrm rot="0">
            <a:off x="1028700" y="1937214"/>
            <a:ext cx="8293786" cy="71073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249"/>
              </a:lnSpc>
            </a:pPr>
            <a:r>
              <a:rPr lang="en-US" b="true" sz="2934">
                <a:solidFill>
                  <a:srgbClr val="737373"/>
                </a:solidFill>
                <a:latin typeface="Lato Bold"/>
                <a:ea typeface="Lato Bold"/>
                <a:cs typeface="Lato Bold"/>
                <a:sym typeface="Lato Bold"/>
              </a:rPr>
              <a:t>Condition for a detected signal : 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028700" y="5676900"/>
            <a:ext cx="8293786" cy="71073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249"/>
              </a:lnSpc>
            </a:pPr>
            <a:r>
              <a:rPr lang="en-US" b="true" sz="2934">
                <a:solidFill>
                  <a:srgbClr val="737373"/>
                </a:solidFill>
                <a:latin typeface="Lato Bold"/>
                <a:ea typeface="Lato Bold"/>
                <a:cs typeface="Lato Bold"/>
                <a:sym typeface="Lato Bold"/>
              </a:rPr>
              <a:t>Comoving volume : 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209085" y="6324027"/>
            <a:ext cx="14114603" cy="71073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249"/>
              </a:lnSpc>
            </a:pPr>
            <a:r>
              <a:rPr lang="en-US" sz="2934">
                <a:solidFill>
                  <a:srgbClr val="737373"/>
                </a:solidFill>
                <a:latin typeface="Lato"/>
                <a:ea typeface="Lato"/>
                <a:cs typeface="Lato"/>
                <a:sym typeface="Lato"/>
              </a:rPr>
              <a:t>The comoving volume is a volume that expands with the Universe and define by :</a:t>
            </a:r>
          </a:p>
        </p:txBody>
      </p:sp>
    </p:spTree>
  </p:cSld>
  <p:clrMapOvr>
    <a:masterClrMapping/>
  </p:clrMapOvr>
</p:sld>
</file>

<file path=ppt/slides/slide31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7259300" y="9210675"/>
            <a:ext cx="152400" cy="200025"/>
          </a:xfrm>
          <a:prstGeom prst="rect">
            <a:avLst/>
          </a:prstGeom>
        </p:spPr>
        <p:txBody>
          <a:bodyPr anchor="t" rtlCol="false" tIns="0" lIns="0" bIns="0" rIns="0" wrap="none">
            <a:spAutoFit/>
          </a:bodyPr>
          <a:lstStyle/>
          <a:p>
            <a:pPr algn="ctr">
              <a:lnSpc>
                <a:spcPts val="3499"/>
              </a:lnSpc>
              <a:spcBef>
                <a:spcPct val="0"/>
              </a:spcBef>
            </a:pPr>
            <a:r>
              <a:rPr lang="en-US" sz="2499">
                <a:solidFill>
                  <a:srgbClr val="737373"/>
                </a:solidFill>
                <a:latin typeface="Open Sans"/>
                <a:ea typeface="Open Sans"/>
                <a:cs typeface="Open Sans"/>
                <a:sym typeface="Open Sans"/>
              </a:rPr>
              <a:t>31</a:t>
            </a:r>
          </a:p>
        </p:txBody>
      </p:sp>
    </p:spTree>
  </p:cSld>
  <p:clrMapOvr>
    <a:masterClrMapping/>
  </p:clrMapOvr>
</p:sld>
</file>

<file path=ppt/slides/slide3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7259300" y="9210675"/>
            <a:ext cx="152400" cy="200025"/>
          </a:xfrm>
          <a:prstGeom prst="rect">
            <a:avLst/>
          </a:prstGeom>
        </p:spPr>
        <p:txBody>
          <a:bodyPr anchor="t" rtlCol="false" tIns="0" lIns="0" bIns="0" rIns="0" wrap="none">
            <a:spAutoFit/>
          </a:bodyPr>
          <a:lstStyle/>
          <a:p>
            <a:pPr algn="ctr">
              <a:lnSpc>
                <a:spcPts val="3499"/>
              </a:lnSpc>
              <a:spcBef>
                <a:spcPct val="0"/>
              </a:spcBef>
            </a:pPr>
            <a:r>
              <a:rPr lang="en-US" sz="2499">
                <a:solidFill>
                  <a:srgbClr val="737373"/>
                </a:solidFill>
                <a:latin typeface="Open Sans"/>
                <a:ea typeface="Open Sans"/>
                <a:cs typeface="Open Sans"/>
                <a:sym typeface="Open Sans"/>
              </a:rPr>
              <a:t>32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1028700" y="544513"/>
            <a:ext cx="15159384" cy="8636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000"/>
              </a:lnSpc>
              <a:spcBef>
                <a:spcPct val="0"/>
              </a:spcBef>
            </a:pPr>
            <a:r>
              <a:rPr lang="en-US" sz="50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online presentation link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028700" y="2229134"/>
            <a:ext cx="9125099" cy="8070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439"/>
              </a:lnSpc>
            </a:pPr>
            <a:r>
              <a:rPr lang="en-US" sz="4599" u="sng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  <a:hlinkClick r:id="rId2" tooltip="https://canva.link/7i4mdgauqj1g5sb"/>
              </a:rPr>
              <a:t>https://canva.link/7i4mdgauqj1g5sb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7259300" y="9210675"/>
            <a:ext cx="152400" cy="200025"/>
          </a:xfrm>
          <a:prstGeom prst="rect">
            <a:avLst/>
          </a:prstGeom>
        </p:spPr>
        <p:txBody>
          <a:bodyPr anchor="t" rtlCol="false" tIns="0" lIns="0" bIns="0" rIns="0" wrap="none">
            <a:spAutoFit/>
          </a:bodyPr>
          <a:lstStyle/>
          <a:p>
            <a:pPr algn="ctr">
              <a:lnSpc>
                <a:spcPts val="3499"/>
              </a:lnSpc>
              <a:spcBef>
                <a:spcPct val="0"/>
              </a:spcBef>
            </a:pPr>
            <a:r>
              <a:rPr lang="en-US" sz="2499">
                <a:solidFill>
                  <a:srgbClr val="737373"/>
                </a:solidFill>
                <a:latin typeface="Lato"/>
                <a:ea typeface="Lato"/>
                <a:cs typeface="Lato"/>
                <a:sym typeface="Lato"/>
              </a:rPr>
              <a:t>4</a:t>
            </a:r>
          </a:p>
        </p:txBody>
      </p:sp>
      <p:sp>
        <p:nvSpPr>
          <p:cNvPr name="Freeform 3" id="3"/>
          <p:cNvSpPr/>
          <p:nvPr/>
        </p:nvSpPr>
        <p:spPr>
          <a:xfrm flipH="false" flipV="false" rot="0">
            <a:off x="-3105293" y="-3153374"/>
            <a:ext cx="23689358" cy="5713223"/>
          </a:xfrm>
          <a:custGeom>
            <a:avLst/>
            <a:gdLst/>
            <a:ahLst/>
            <a:cxnLst/>
            <a:rect r="r" b="b" t="t" l="l"/>
            <a:pathLst>
              <a:path h="5713223" w="23689358">
                <a:moveTo>
                  <a:pt x="0" y="0"/>
                </a:moveTo>
                <a:lnTo>
                  <a:pt x="23689359" y="0"/>
                </a:lnTo>
                <a:lnTo>
                  <a:pt x="23689359" y="5713223"/>
                </a:lnTo>
                <a:lnTo>
                  <a:pt x="0" y="571322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8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-4009262" y="8555454"/>
            <a:ext cx="23689358" cy="5713223"/>
          </a:xfrm>
          <a:custGeom>
            <a:avLst/>
            <a:gdLst/>
            <a:ahLst/>
            <a:cxnLst/>
            <a:rect r="r" b="b" t="t" l="l"/>
            <a:pathLst>
              <a:path h="5713223" w="23689358">
                <a:moveTo>
                  <a:pt x="0" y="0"/>
                </a:moveTo>
                <a:lnTo>
                  <a:pt x="23689358" y="0"/>
                </a:lnTo>
                <a:lnTo>
                  <a:pt x="23689358" y="5713223"/>
                </a:lnTo>
                <a:lnTo>
                  <a:pt x="0" y="571322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8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7835417" y="2912981"/>
            <a:ext cx="10016698" cy="5521705"/>
          </a:xfrm>
          <a:custGeom>
            <a:avLst/>
            <a:gdLst/>
            <a:ahLst/>
            <a:cxnLst/>
            <a:rect r="r" b="b" t="t" l="l"/>
            <a:pathLst>
              <a:path h="5521705" w="10016698">
                <a:moveTo>
                  <a:pt x="0" y="0"/>
                </a:moveTo>
                <a:lnTo>
                  <a:pt x="10016698" y="0"/>
                </a:lnTo>
                <a:lnTo>
                  <a:pt x="10016698" y="5521705"/>
                </a:lnTo>
                <a:lnTo>
                  <a:pt x="0" y="552170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803832">
            <a:off x="7442231" y="7399582"/>
            <a:ext cx="1057295" cy="317188"/>
          </a:xfrm>
          <a:custGeom>
            <a:avLst/>
            <a:gdLst/>
            <a:ahLst/>
            <a:cxnLst/>
            <a:rect r="r" b="b" t="t" l="l"/>
            <a:pathLst>
              <a:path h="317188" w="1057295">
                <a:moveTo>
                  <a:pt x="0" y="0"/>
                </a:moveTo>
                <a:lnTo>
                  <a:pt x="1057294" y="0"/>
                </a:lnTo>
                <a:lnTo>
                  <a:pt x="1057294" y="317189"/>
                </a:lnTo>
                <a:lnTo>
                  <a:pt x="0" y="31718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1028700" y="544513"/>
            <a:ext cx="12782341" cy="8636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000"/>
              </a:lnSpc>
              <a:spcBef>
                <a:spcPct val="0"/>
              </a:spcBef>
            </a:pPr>
            <a:r>
              <a:rPr lang="en-US" sz="50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Searching for sub-solar mergers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357630" y="3458101"/>
            <a:ext cx="7613248" cy="30416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100"/>
              </a:lnSpc>
            </a:pPr>
            <a:r>
              <a:rPr lang="en-US" sz="2000" b="true">
                <a:solidFill>
                  <a:srgbClr val="33443C"/>
                </a:solidFill>
                <a:latin typeface="Lato Bold"/>
                <a:ea typeface="Lato Bold"/>
                <a:cs typeface="Lato Bold"/>
                <a:sym typeface="Lato Bold"/>
              </a:rPr>
              <a:t>2 types of search : All-sky and sub-solar mass black holes (SSM) </a:t>
            </a:r>
          </a:p>
          <a:p>
            <a:pPr algn="l">
              <a:lnSpc>
                <a:spcPts val="4100"/>
              </a:lnSpc>
            </a:pPr>
            <a:r>
              <a:rPr lang="en-US" sz="2000">
                <a:solidFill>
                  <a:srgbClr val="33443C"/>
                </a:solidFill>
                <a:latin typeface="Lato"/>
                <a:ea typeface="Lato"/>
                <a:cs typeface="Lato"/>
                <a:sym typeface="Lato"/>
              </a:rPr>
              <a:t>Primordial black holes (PBH) are candidates to part of the dark matter</a:t>
            </a:r>
          </a:p>
          <a:p>
            <a:pPr algn="l">
              <a:lnSpc>
                <a:spcPts val="4100"/>
              </a:lnSpc>
            </a:pPr>
            <a:r>
              <a:rPr lang="en-US" sz="2000">
                <a:solidFill>
                  <a:srgbClr val="33443C"/>
                </a:solidFill>
                <a:latin typeface="Lato"/>
                <a:ea typeface="Lato"/>
                <a:cs typeface="Lato"/>
                <a:sym typeface="Lato"/>
              </a:rPr>
              <a:t>Indicate formation mechanism alternative to usual stellar evolution</a:t>
            </a:r>
          </a:p>
          <a:p>
            <a:pPr algn="l">
              <a:lnSpc>
                <a:spcPts val="4100"/>
              </a:lnSpc>
            </a:pPr>
            <a:r>
              <a:rPr lang="en-US" sz="2000">
                <a:solidFill>
                  <a:srgbClr val="33443C"/>
                </a:solidFill>
                <a:latin typeface="Lato"/>
                <a:ea typeface="Lato"/>
                <a:cs typeface="Lato"/>
                <a:sym typeface="Lato"/>
              </a:rPr>
              <a:t>PBH cover a larger mass range but SSM detection would be unambiguous 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9950896" y="8478009"/>
            <a:ext cx="6382442" cy="3492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737373"/>
                </a:solidFill>
                <a:latin typeface="Lato"/>
                <a:ea typeface="Lato"/>
                <a:cs typeface="Lato"/>
                <a:sym typeface="Lato"/>
              </a:rPr>
              <a:t>GWTC-4.0 catalog of detected merger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381238" y="7088277"/>
            <a:ext cx="7589640" cy="4699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100"/>
              </a:lnSpc>
            </a:pPr>
            <a:r>
              <a:rPr lang="en-US" sz="2000" b="true">
                <a:solidFill>
                  <a:srgbClr val="33443C"/>
                </a:solidFill>
                <a:latin typeface="Lato Bold"/>
                <a:ea typeface="Lato Bold"/>
                <a:cs typeface="Lato Bold"/>
                <a:sym typeface="Lato Bold"/>
              </a:rPr>
              <a:t>SSM : At least one object is bellow 1 M☉, no detection yet :(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3105293" y="-3153374"/>
            <a:ext cx="23689358" cy="5713223"/>
          </a:xfrm>
          <a:custGeom>
            <a:avLst/>
            <a:gdLst/>
            <a:ahLst/>
            <a:cxnLst/>
            <a:rect r="r" b="b" t="t" l="l"/>
            <a:pathLst>
              <a:path h="5713223" w="23689358">
                <a:moveTo>
                  <a:pt x="0" y="0"/>
                </a:moveTo>
                <a:lnTo>
                  <a:pt x="23689359" y="0"/>
                </a:lnTo>
                <a:lnTo>
                  <a:pt x="23689359" y="5713223"/>
                </a:lnTo>
                <a:lnTo>
                  <a:pt x="0" y="571322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8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4009262" y="8555454"/>
            <a:ext cx="23689358" cy="5713223"/>
          </a:xfrm>
          <a:custGeom>
            <a:avLst/>
            <a:gdLst/>
            <a:ahLst/>
            <a:cxnLst/>
            <a:rect r="r" b="b" t="t" l="l"/>
            <a:pathLst>
              <a:path h="5713223" w="23689358">
                <a:moveTo>
                  <a:pt x="0" y="0"/>
                </a:moveTo>
                <a:lnTo>
                  <a:pt x="23689358" y="0"/>
                </a:lnTo>
                <a:lnTo>
                  <a:pt x="23689358" y="5713223"/>
                </a:lnTo>
                <a:lnTo>
                  <a:pt x="0" y="571322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8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028700" y="2266645"/>
            <a:ext cx="6500252" cy="3333819"/>
          </a:xfrm>
          <a:custGeom>
            <a:avLst/>
            <a:gdLst/>
            <a:ahLst/>
            <a:cxnLst/>
            <a:rect r="r" b="b" t="t" l="l"/>
            <a:pathLst>
              <a:path h="3333819" w="6500252">
                <a:moveTo>
                  <a:pt x="0" y="0"/>
                </a:moveTo>
                <a:lnTo>
                  <a:pt x="6500252" y="0"/>
                </a:lnTo>
                <a:lnTo>
                  <a:pt x="6500252" y="3333819"/>
                </a:lnTo>
                <a:lnTo>
                  <a:pt x="0" y="333381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819" t="-8259" r="-2186" b="-7726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1028700" y="544513"/>
            <a:ext cx="12782341" cy="8636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000"/>
              </a:lnSpc>
              <a:spcBef>
                <a:spcPct val="0"/>
              </a:spcBef>
            </a:pPr>
            <a:r>
              <a:rPr lang="en-US" sz="50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Direct detection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7259300" y="9210675"/>
            <a:ext cx="152400" cy="200025"/>
          </a:xfrm>
          <a:prstGeom prst="rect">
            <a:avLst/>
          </a:prstGeom>
        </p:spPr>
        <p:txBody>
          <a:bodyPr anchor="t" rtlCol="false" tIns="0" lIns="0" bIns="0" rIns="0" wrap="none">
            <a:spAutoFit/>
          </a:bodyPr>
          <a:lstStyle/>
          <a:p>
            <a:pPr algn="ctr">
              <a:lnSpc>
                <a:spcPts val="3499"/>
              </a:lnSpc>
              <a:spcBef>
                <a:spcPct val="0"/>
              </a:spcBef>
            </a:pPr>
            <a:r>
              <a:rPr lang="en-US" sz="2499">
                <a:solidFill>
                  <a:srgbClr val="737373"/>
                </a:solidFill>
                <a:latin typeface="Lato"/>
                <a:ea typeface="Lato"/>
                <a:cs typeface="Lato"/>
                <a:sym typeface="Lato"/>
              </a:rPr>
              <a:t>5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2887501" y="5552839"/>
            <a:ext cx="3229868" cy="3492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737373"/>
                </a:solidFill>
                <a:latin typeface="Lato"/>
                <a:ea typeface="Lato"/>
                <a:cs typeface="Lato"/>
                <a:sym typeface="Lato"/>
              </a:rPr>
              <a:t>Map of the various detectors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254853" y="6467407"/>
            <a:ext cx="6047945" cy="18656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431801" indent="-215900" lvl="1">
              <a:lnSpc>
                <a:spcPts val="3760"/>
              </a:lnSpc>
              <a:buFont typeface="Arial"/>
              <a:buChar char="•"/>
            </a:pPr>
            <a:r>
              <a:rPr lang="en-US" b="true" sz="2000">
                <a:solidFill>
                  <a:srgbClr val="33443C"/>
                </a:solidFill>
                <a:latin typeface="Lato Bold"/>
                <a:ea typeface="Lato Bold"/>
                <a:cs typeface="Lato Bold"/>
                <a:sym typeface="Lato Bold"/>
              </a:rPr>
              <a:t>LIGO Virgo Kagra (LVK) collaboration</a:t>
            </a:r>
          </a:p>
          <a:p>
            <a:pPr algn="l" marL="431801" indent="-215900" lvl="1">
              <a:lnSpc>
                <a:spcPts val="3760"/>
              </a:lnSpc>
              <a:buFont typeface="Arial"/>
              <a:buChar char="•"/>
            </a:pPr>
            <a:r>
              <a:rPr lang="en-US" b="true" sz="2000">
                <a:solidFill>
                  <a:srgbClr val="33443C"/>
                </a:solidFill>
                <a:latin typeface="Lato Bold"/>
                <a:ea typeface="Lato Bold"/>
                <a:cs typeface="Lato Bold"/>
                <a:sym typeface="Lato Bold"/>
              </a:rPr>
              <a:t>Multiple detectors on several places </a:t>
            </a:r>
          </a:p>
          <a:p>
            <a:pPr algn="l" marL="431801" indent="-215900" lvl="1">
              <a:lnSpc>
                <a:spcPts val="3760"/>
              </a:lnSpc>
              <a:buFont typeface="Arial"/>
              <a:buChar char="•"/>
            </a:pPr>
            <a:r>
              <a:rPr lang="en-US" b="true" sz="2000">
                <a:solidFill>
                  <a:srgbClr val="33443C"/>
                </a:solidFill>
                <a:latin typeface="Lato Bold"/>
                <a:ea typeface="Lato Bold"/>
                <a:cs typeface="Lato Bold"/>
                <a:sym typeface="Lato Bold"/>
              </a:rPr>
              <a:t>Unlock multimessenger astronomy</a:t>
            </a:r>
          </a:p>
          <a:p>
            <a:pPr algn="l">
              <a:lnSpc>
                <a:spcPts val="3760"/>
              </a:lnSpc>
            </a:pPr>
          </a:p>
        </p:txBody>
      </p:sp>
      <p:grpSp>
        <p:nvGrpSpPr>
          <p:cNvPr name="Group 9" id="9"/>
          <p:cNvGrpSpPr/>
          <p:nvPr/>
        </p:nvGrpSpPr>
        <p:grpSpPr>
          <a:xfrm rot="0">
            <a:off x="8139880" y="4605200"/>
            <a:ext cx="9653478" cy="4332085"/>
            <a:chOff x="0" y="0"/>
            <a:chExt cx="12871304" cy="5776113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498879"/>
              <a:ext cx="12871304" cy="5277234"/>
            </a:xfrm>
            <a:custGeom>
              <a:avLst/>
              <a:gdLst/>
              <a:ahLst/>
              <a:cxnLst/>
              <a:rect r="r" b="b" t="t" l="l"/>
              <a:pathLst>
                <a:path h="5277234" w="12871304">
                  <a:moveTo>
                    <a:pt x="0" y="0"/>
                  </a:moveTo>
                  <a:lnTo>
                    <a:pt x="12871304" y="0"/>
                  </a:lnTo>
                  <a:lnTo>
                    <a:pt x="12871304" y="5277234"/>
                  </a:lnTo>
                  <a:lnTo>
                    <a:pt x="0" y="527723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0" t="0" r="0" b="0"/>
              </a:stretch>
            </a:blipFill>
          </p:spPr>
        </p:sp>
        <p:sp>
          <p:nvSpPr>
            <p:cNvPr name="AutoShape 11" id="11"/>
            <p:cNvSpPr/>
            <p:nvPr/>
          </p:nvSpPr>
          <p:spPr>
            <a:xfrm flipH="true" flipV="true">
              <a:off x="9121144" y="498879"/>
              <a:ext cx="0" cy="4692832"/>
            </a:xfrm>
            <a:prstGeom prst="line">
              <a:avLst/>
            </a:prstGeom>
            <a:ln cap="flat" w="43393">
              <a:solidFill>
                <a:srgbClr val="D30603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TextBox 12" id="12"/>
            <p:cNvSpPr txBox="true"/>
            <p:nvPr/>
          </p:nvSpPr>
          <p:spPr>
            <a:xfrm rot="0">
              <a:off x="8641260" y="-161925"/>
              <a:ext cx="959768" cy="55174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4027"/>
                </a:lnSpc>
              </a:pPr>
              <a:r>
                <a:rPr lang="en-US" sz="1964" b="true">
                  <a:solidFill>
                    <a:srgbClr val="8C2925"/>
                  </a:solidFill>
                  <a:latin typeface="Lato Bold"/>
                  <a:ea typeface="Lato Bold"/>
                  <a:cs typeface="Lato Bold"/>
                  <a:sym typeface="Lato Bold"/>
                </a:rPr>
                <a:t>Today</a:t>
              </a:r>
            </a:p>
          </p:txBody>
        </p:sp>
        <p:sp>
          <p:nvSpPr>
            <p:cNvPr name="TextBox 13" id="13"/>
            <p:cNvSpPr txBox="true"/>
            <p:nvPr/>
          </p:nvSpPr>
          <p:spPr>
            <a:xfrm rot="0">
              <a:off x="7361773" y="1670523"/>
              <a:ext cx="271477" cy="55174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4027"/>
                </a:lnSpc>
              </a:pPr>
              <a:r>
                <a:rPr lang="en-US" sz="1964" b="true">
                  <a:solidFill>
                    <a:srgbClr val="FFDE59"/>
                  </a:solidFill>
                  <a:latin typeface="Lato Bold"/>
                  <a:ea typeface="Lato Bold"/>
                  <a:cs typeface="Lato Bold"/>
                  <a:sym typeface="Lato Bold"/>
                </a:rPr>
                <a:t>A</a:t>
              </a:r>
            </a:p>
          </p:txBody>
        </p:sp>
        <p:sp>
          <p:nvSpPr>
            <p:cNvPr name="TextBox 14" id="14"/>
            <p:cNvSpPr txBox="true"/>
            <p:nvPr/>
          </p:nvSpPr>
          <p:spPr>
            <a:xfrm rot="0">
              <a:off x="7978911" y="1670523"/>
              <a:ext cx="271477" cy="55174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4027"/>
                </a:lnSpc>
              </a:pPr>
              <a:r>
                <a:rPr lang="en-US" sz="1964" b="true">
                  <a:solidFill>
                    <a:srgbClr val="FFDE59"/>
                  </a:solidFill>
                  <a:latin typeface="Lato Bold"/>
                  <a:ea typeface="Lato Bold"/>
                  <a:cs typeface="Lato Bold"/>
                  <a:sym typeface="Lato Bold"/>
                </a:rPr>
                <a:t>B</a:t>
              </a:r>
            </a:p>
          </p:txBody>
        </p:sp>
        <p:sp>
          <p:nvSpPr>
            <p:cNvPr name="TextBox 15" id="15"/>
            <p:cNvSpPr txBox="true"/>
            <p:nvPr/>
          </p:nvSpPr>
          <p:spPr>
            <a:xfrm rot="0">
              <a:off x="8597533" y="1670523"/>
              <a:ext cx="271477" cy="55174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4027"/>
                </a:lnSpc>
              </a:pPr>
              <a:r>
                <a:rPr lang="en-US" sz="1964" b="true">
                  <a:solidFill>
                    <a:srgbClr val="FFDE59"/>
                  </a:solidFill>
                  <a:latin typeface="Lato Bold"/>
                  <a:ea typeface="Lato Bold"/>
                  <a:cs typeface="Lato Bold"/>
                  <a:sym typeface="Lato Bold"/>
                </a:rPr>
                <a:t>C</a:t>
              </a:r>
            </a:p>
          </p:txBody>
        </p:sp>
        <p:sp>
          <p:nvSpPr>
            <p:cNvPr name="TextBox 16" id="16"/>
            <p:cNvSpPr txBox="true"/>
            <p:nvPr/>
          </p:nvSpPr>
          <p:spPr>
            <a:xfrm rot="0">
              <a:off x="7978911" y="2975571"/>
              <a:ext cx="271477" cy="55174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4027"/>
                </a:lnSpc>
              </a:pPr>
              <a:r>
                <a:rPr lang="en-US" sz="1964" b="true">
                  <a:solidFill>
                    <a:srgbClr val="FFDE59"/>
                  </a:solidFill>
                  <a:latin typeface="Lato Bold"/>
                  <a:ea typeface="Lato Bold"/>
                  <a:cs typeface="Lato Bold"/>
                  <a:sym typeface="Lato Bold"/>
                </a:rPr>
                <a:t>B</a:t>
              </a:r>
            </a:p>
          </p:txBody>
        </p:sp>
        <p:sp>
          <p:nvSpPr>
            <p:cNvPr name="TextBox 17" id="17"/>
            <p:cNvSpPr txBox="true"/>
            <p:nvPr/>
          </p:nvSpPr>
          <p:spPr>
            <a:xfrm rot="0">
              <a:off x="8597533" y="2975571"/>
              <a:ext cx="271477" cy="55174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4027"/>
                </a:lnSpc>
              </a:pPr>
              <a:r>
                <a:rPr lang="en-US" sz="1964" b="true">
                  <a:solidFill>
                    <a:srgbClr val="FFDE59"/>
                  </a:solidFill>
                  <a:latin typeface="Lato Bold"/>
                  <a:ea typeface="Lato Bold"/>
                  <a:cs typeface="Lato Bold"/>
                  <a:sym typeface="Lato Bold"/>
                </a:rPr>
                <a:t>C</a:t>
              </a:r>
            </a:p>
          </p:txBody>
        </p:sp>
      </p:grpSp>
      <p:sp>
        <p:nvSpPr>
          <p:cNvPr name="TextBox 18" id="18"/>
          <p:cNvSpPr txBox="true"/>
          <p:nvPr/>
        </p:nvSpPr>
        <p:spPr>
          <a:xfrm rot="0">
            <a:off x="8282346" y="1749648"/>
            <a:ext cx="9368547" cy="20129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431801" indent="-215900" lvl="1">
              <a:lnSpc>
                <a:spcPts val="4100"/>
              </a:lnSpc>
              <a:buFont typeface="Arial"/>
              <a:buChar char="•"/>
            </a:pPr>
            <a:r>
              <a:rPr lang="en-US" b="true" sz="2000">
                <a:solidFill>
                  <a:srgbClr val="33443C"/>
                </a:solidFill>
                <a:latin typeface="Lato Bold"/>
                <a:ea typeface="Lato Bold"/>
                <a:cs typeface="Lato Bold"/>
                <a:sym typeface="Lato Bold"/>
              </a:rPr>
              <a:t>Periodically interrupted for upgrades</a:t>
            </a:r>
          </a:p>
          <a:p>
            <a:pPr algn="l" marL="431801" indent="-215900" lvl="1">
              <a:lnSpc>
                <a:spcPts val="4100"/>
              </a:lnSpc>
              <a:buFont typeface="Arial"/>
              <a:buChar char="•"/>
            </a:pPr>
            <a:r>
              <a:rPr lang="en-US" b="true" sz="2000">
                <a:solidFill>
                  <a:srgbClr val="33443C"/>
                </a:solidFill>
                <a:latin typeface="Lato Bold"/>
                <a:ea typeface="Lato Bold"/>
                <a:cs typeface="Lato Bold"/>
                <a:sym typeface="Lato Bold"/>
              </a:rPr>
              <a:t>Range : The maximum distance we can expect to detect a determined signal</a:t>
            </a:r>
          </a:p>
          <a:p>
            <a:pPr algn="l" marL="431801" indent="-215900" lvl="1">
              <a:lnSpc>
                <a:spcPts val="4100"/>
              </a:lnSpc>
              <a:buFont typeface="Arial"/>
              <a:buChar char="•"/>
            </a:pPr>
            <a:r>
              <a:rPr lang="en-US" b="true" sz="2000">
                <a:solidFill>
                  <a:srgbClr val="33443C"/>
                </a:solidFill>
                <a:latin typeface="Lato Bold"/>
                <a:ea typeface="Lato Bold"/>
                <a:cs typeface="Lato Bold"/>
                <a:sym typeface="Lato Bold"/>
              </a:rPr>
              <a:t>IP2I takes part in the data analysis of the detectors.</a:t>
            </a:r>
          </a:p>
          <a:p>
            <a:pPr algn="l" marL="431801" indent="-215900" lvl="1">
              <a:lnSpc>
                <a:spcPts val="4100"/>
              </a:lnSpc>
              <a:buFont typeface="Arial"/>
              <a:buChar char="•"/>
            </a:pPr>
            <a:r>
              <a:rPr lang="en-US" b="true" sz="2000">
                <a:solidFill>
                  <a:srgbClr val="33443C"/>
                </a:solidFill>
                <a:latin typeface="Lato Bold"/>
                <a:ea typeface="Lato Bold"/>
                <a:cs typeface="Lato Bold"/>
                <a:sym typeface="Lato Bold"/>
              </a:rPr>
              <a:t>Now finishing the offline processing of O4b and starting O4c 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11639295" y="8909050"/>
            <a:ext cx="2654647" cy="3492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737373"/>
                </a:solidFill>
                <a:latin typeface="Lato"/>
                <a:ea typeface="Lato"/>
                <a:cs typeface="Lato"/>
                <a:sym typeface="Lato"/>
              </a:rPr>
              <a:t>Observing runs timeline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3105293" y="-3153374"/>
            <a:ext cx="23689358" cy="5713223"/>
          </a:xfrm>
          <a:custGeom>
            <a:avLst/>
            <a:gdLst/>
            <a:ahLst/>
            <a:cxnLst/>
            <a:rect r="r" b="b" t="t" l="l"/>
            <a:pathLst>
              <a:path h="5713223" w="23689358">
                <a:moveTo>
                  <a:pt x="0" y="0"/>
                </a:moveTo>
                <a:lnTo>
                  <a:pt x="23689359" y="0"/>
                </a:lnTo>
                <a:lnTo>
                  <a:pt x="23689359" y="5713223"/>
                </a:lnTo>
                <a:lnTo>
                  <a:pt x="0" y="571322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8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4009262" y="8555454"/>
            <a:ext cx="23689358" cy="5713223"/>
          </a:xfrm>
          <a:custGeom>
            <a:avLst/>
            <a:gdLst/>
            <a:ahLst/>
            <a:cxnLst/>
            <a:rect r="r" b="b" t="t" l="l"/>
            <a:pathLst>
              <a:path h="5713223" w="23689358">
                <a:moveTo>
                  <a:pt x="0" y="0"/>
                </a:moveTo>
                <a:lnTo>
                  <a:pt x="23689358" y="0"/>
                </a:lnTo>
                <a:lnTo>
                  <a:pt x="23689358" y="5713223"/>
                </a:lnTo>
                <a:lnTo>
                  <a:pt x="0" y="571322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8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9033740" y="5978048"/>
            <a:ext cx="5297378" cy="4390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607"/>
              </a:lnSpc>
            </a:pPr>
            <a:r>
              <a:rPr lang="en-US" sz="2199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Detectors length : 4km    </a:t>
            </a:r>
          </a:p>
        </p:txBody>
      </p:sp>
      <p:grpSp>
        <p:nvGrpSpPr>
          <p:cNvPr name="Group 5" id="5"/>
          <p:cNvGrpSpPr/>
          <p:nvPr/>
        </p:nvGrpSpPr>
        <p:grpSpPr>
          <a:xfrm rot="0">
            <a:off x="9144000" y="7376151"/>
            <a:ext cx="5667487" cy="1248665"/>
            <a:chOff x="0" y="0"/>
            <a:chExt cx="7556650" cy="1664886"/>
          </a:xfrm>
        </p:grpSpPr>
        <p:sp>
          <p:nvSpPr>
            <p:cNvPr name="TextBox 6" id="6"/>
            <p:cNvSpPr txBox="true"/>
            <p:nvPr/>
          </p:nvSpPr>
          <p:spPr>
            <a:xfrm rot="0">
              <a:off x="0" y="-104775"/>
              <a:ext cx="7556650" cy="176966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607"/>
                </a:lnSpc>
              </a:pPr>
              <a:r>
                <a:rPr lang="en-US" sz="2199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rPr>
                <a:t>Adding</a:t>
              </a:r>
              <a:r>
                <a:rPr lang="en-US" sz="2199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rPr>
                <a:t> Fabry-Perot to extend arms length :  </a:t>
              </a:r>
            </a:p>
            <a:p>
              <a:pPr algn="l">
                <a:lnSpc>
                  <a:spcPts val="3607"/>
                </a:lnSpc>
              </a:pPr>
            </a:p>
            <a:p>
              <a:pPr algn="l">
                <a:lnSpc>
                  <a:spcPts val="3607"/>
                </a:lnSpc>
              </a:pPr>
              <a:r>
                <a:rPr lang="en-US" sz="2199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rPr>
                <a:t>effective distance 1200km</a:t>
              </a:r>
            </a:p>
          </p:txBody>
        </p:sp>
        <p:sp>
          <p:nvSpPr>
            <p:cNvPr name="TextBox 7" id="7"/>
            <p:cNvSpPr txBox="true"/>
            <p:nvPr/>
          </p:nvSpPr>
          <p:spPr>
            <a:xfrm rot="0">
              <a:off x="5207494" y="256921"/>
              <a:ext cx="1519039" cy="49381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079"/>
                </a:lnSpc>
                <a:spcBef>
                  <a:spcPct val="0"/>
                </a:spcBef>
              </a:pPr>
            </a:p>
          </p:txBody>
        </p:sp>
      </p:grpSp>
      <p:pic>
        <p:nvPicPr>
          <p:cNvPr name="Picture 8" id="8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12411363" y="5414137"/>
            <a:ext cx="4286929" cy="1490881"/>
          </a:xfrm>
          <a:prstGeom prst="rect">
            <a:avLst/>
          </a:prstGeom>
        </p:spPr>
      </p:pic>
      <p:pic>
        <p:nvPicPr>
          <p:cNvPr name="Picture 9" id="9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12398921" y="7698295"/>
            <a:ext cx="4436228" cy="1542803"/>
          </a:xfrm>
          <a:prstGeom prst="rect">
            <a:avLst/>
          </a:prstGeom>
        </p:spPr>
      </p:pic>
      <p:pic>
        <p:nvPicPr>
          <p:cNvPr name="Picture 10" id="10">
            <a:hlinkClick action="ppaction://media"/>
          </p:cNvPr>
          <p:cNvPicPr>
            <a:picLocks noChangeAspect="true"/>
          </p:cNvPicPr>
          <p:nvPr>
            <a:videoFile r:link="rId8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7"/>
          <a:srcRect l="0" t="0" r="0" b="12136"/>
          <a:stretch>
            <a:fillRect/>
          </a:stretch>
        </p:blipFill>
        <p:spPr>
          <a:xfrm flipH="false" flipV="false" rot="0">
            <a:off x="280567" y="3320809"/>
            <a:ext cx="8458819" cy="41806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</a:ln>
        </p:spPr>
      </p:pic>
      <p:sp>
        <p:nvSpPr>
          <p:cNvPr name="TextBox 11" id="11"/>
          <p:cNvSpPr txBox="true"/>
          <p:nvPr/>
        </p:nvSpPr>
        <p:spPr>
          <a:xfrm rot="0">
            <a:off x="17259300" y="9210675"/>
            <a:ext cx="152400" cy="200025"/>
          </a:xfrm>
          <a:prstGeom prst="rect">
            <a:avLst/>
          </a:prstGeom>
        </p:spPr>
        <p:txBody>
          <a:bodyPr anchor="t" rtlCol="false" tIns="0" lIns="0" bIns="0" rIns="0" wrap="none">
            <a:spAutoFit/>
          </a:bodyPr>
          <a:lstStyle/>
          <a:p>
            <a:pPr algn="ctr">
              <a:lnSpc>
                <a:spcPts val="3499"/>
              </a:lnSpc>
              <a:spcBef>
                <a:spcPct val="0"/>
              </a:spcBef>
            </a:pPr>
            <a:r>
              <a:rPr lang="en-US" sz="2499">
                <a:solidFill>
                  <a:srgbClr val="737373"/>
                </a:solidFill>
                <a:latin typeface="Lato"/>
                <a:ea typeface="Lato"/>
                <a:cs typeface="Lato"/>
                <a:sym typeface="Lato"/>
              </a:rPr>
              <a:t>6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028700" y="544513"/>
            <a:ext cx="9915541" cy="8636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000"/>
              </a:lnSpc>
              <a:spcBef>
                <a:spcPct val="0"/>
              </a:spcBef>
            </a:pPr>
            <a:r>
              <a:rPr lang="en-US" sz="50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Ground based detection simplified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8935884" y="2788450"/>
            <a:ext cx="8504986" cy="28181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431801" indent="-215900" lvl="1">
              <a:lnSpc>
                <a:spcPts val="3760"/>
              </a:lnSpc>
              <a:buFont typeface="Arial"/>
              <a:buChar char="•"/>
            </a:pPr>
            <a:r>
              <a:rPr lang="en-US" b="true" sz="2000">
                <a:solidFill>
                  <a:srgbClr val="33443C"/>
                </a:solidFill>
                <a:latin typeface="Lato Bold"/>
                <a:ea typeface="Lato Bold"/>
                <a:cs typeface="Lato Bold"/>
                <a:sym typeface="Lato Bold"/>
              </a:rPr>
              <a:t>Big interferometers</a:t>
            </a:r>
          </a:p>
          <a:p>
            <a:pPr algn="l" marL="431801" indent="-215900" lvl="1">
              <a:lnSpc>
                <a:spcPts val="3760"/>
              </a:lnSpc>
              <a:buFont typeface="Arial"/>
              <a:buChar char="•"/>
            </a:pPr>
            <a:r>
              <a:rPr lang="en-US" b="true" sz="2000">
                <a:solidFill>
                  <a:srgbClr val="33443C"/>
                </a:solidFill>
                <a:latin typeface="Lato Bold"/>
                <a:ea typeface="Lato Bold"/>
                <a:cs typeface="Lato Bold"/>
                <a:sym typeface="Lato Bold"/>
              </a:rPr>
              <a:t>Both arms having the same length</a:t>
            </a:r>
          </a:p>
          <a:p>
            <a:pPr algn="l" marL="431801" indent="-215900" lvl="1">
              <a:lnSpc>
                <a:spcPts val="3760"/>
              </a:lnSpc>
              <a:buFont typeface="Arial"/>
              <a:buChar char="•"/>
            </a:pPr>
            <a:r>
              <a:rPr lang="en-US" b="true" sz="2000">
                <a:solidFill>
                  <a:srgbClr val="33443C"/>
                </a:solidFill>
                <a:latin typeface="Lato Bold"/>
                <a:ea typeface="Lato Bold"/>
                <a:cs typeface="Lato Bold"/>
                <a:sym typeface="Lato Bold"/>
              </a:rPr>
              <a:t>When a gravitational waves passes through : both arms not the same length anymore </a:t>
            </a:r>
          </a:p>
          <a:p>
            <a:pPr algn="l" marL="431801" indent="-215900" lvl="1">
              <a:lnSpc>
                <a:spcPts val="3760"/>
              </a:lnSpc>
              <a:buFont typeface="Arial"/>
              <a:buChar char="•"/>
            </a:pPr>
            <a:r>
              <a:rPr lang="en-US" b="true" sz="2000">
                <a:solidFill>
                  <a:srgbClr val="33443C"/>
                </a:solidFill>
                <a:latin typeface="Lato Bold"/>
                <a:ea typeface="Lato Bold"/>
                <a:cs typeface="Lato Bold"/>
                <a:sym typeface="Lato Bold"/>
              </a:rPr>
              <a:t>Interference</a:t>
            </a:r>
          </a:p>
          <a:p>
            <a:pPr algn="l" marL="431801" indent="-215900" lvl="1">
              <a:lnSpc>
                <a:spcPts val="3760"/>
              </a:lnSpc>
              <a:buFont typeface="Arial"/>
              <a:buChar char="•"/>
            </a:pPr>
            <a:r>
              <a:rPr lang="en-US" b="true" sz="2000">
                <a:solidFill>
                  <a:srgbClr val="33443C"/>
                </a:solidFill>
                <a:latin typeface="Lato Bold"/>
                <a:ea typeface="Lato Bold"/>
                <a:cs typeface="Lato Bold"/>
                <a:sym typeface="Lato Bold"/>
              </a:rPr>
              <a:t>We can then measure the variation of the length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8935884" y="6607801"/>
            <a:ext cx="8504986" cy="4064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00"/>
              </a:lnSpc>
            </a:pPr>
            <a:r>
              <a:rPr lang="en-US" sz="2000" b="true">
                <a:solidFill>
                  <a:srgbClr val="33443C"/>
                </a:solidFill>
                <a:latin typeface="Lato Bold"/>
                <a:ea typeface="Lato Bold"/>
                <a:cs typeface="Lato Bold"/>
                <a:sym typeface="Lato Bold"/>
              </a:rPr>
              <a:t>→ Not enough to detect GW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8935884" y="9116343"/>
            <a:ext cx="8504986" cy="4064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00"/>
              </a:lnSpc>
            </a:pPr>
            <a:r>
              <a:rPr lang="en-US" sz="2000" b="true">
                <a:solidFill>
                  <a:srgbClr val="33443C"/>
                </a:solidFill>
                <a:latin typeface="Lato Bold"/>
                <a:ea typeface="Lato Bold"/>
                <a:cs typeface="Lato Bold"/>
                <a:sym typeface="Lato Bold"/>
              </a:rPr>
              <a:t>→ Enough to detect GW</a:t>
            </a:r>
          </a:p>
        </p:txBody>
      </p:sp>
    </p:spTree>
  </p:cSld>
  <p:clrMapOvr>
    <a:masterClrMapping/>
  </p:clrMapOvr>
  <p:timing>
    <p:tnLst>
      <p:par>
        <p:cTn dur="indefinite" restart="never" nodeType="tmRoot">
          <p:childTnLst>
            <p:video>
              <p:cMediaNode vol="0">
                <p:cTn fill="hold" display="false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</p:childTnLst>
        </p:cTn>
      </p:par>
    </p:tnLst>
  </p:timing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6841041" y="1689709"/>
            <a:ext cx="10864122" cy="5432061"/>
          </a:xfrm>
          <a:custGeom>
            <a:avLst/>
            <a:gdLst/>
            <a:ahLst/>
            <a:cxnLst/>
            <a:rect r="r" b="b" t="t" l="l"/>
            <a:pathLst>
              <a:path h="5432061" w="10864122">
                <a:moveTo>
                  <a:pt x="0" y="0"/>
                </a:moveTo>
                <a:lnTo>
                  <a:pt x="10864123" y="0"/>
                </a:lnTo>
                <a:lnTo>
                  <a:pt x="10864123" y="5432061"/>
                </a:lnTo>
                <a:lnTo>
                  <a:pt x="0" y="543206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3105293" y="-3153374"/>
            <a:ext cx="23689358" cy="5713223"/>
          </a:xfrm>
          <a:custGeom>
            <a:avLst/>
            <a:gdLst/>
            <a:ahLst/>
            <a:cxnLst/>
            <a:rect r="r" b="b" t="t" l="l"/>
            <a:pathLst>
              <a:path h="5713223" w="23689358">
                <a:moveTo>
                  <a:pt x="0" y="0"/>
                </a:moveTo>
                <a:lnTo>
                  <a:pt x="23689359" y="0"/>
                </a:lnTo>
                <a:lnTo>
                  <a:pt x="23689359" y="5713223"/>
                </a:lnTo>
                <a:lnTo>
                  <a:pt x="0" y="571322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28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-4009262" y="8555454"/>
            <a:ext cx="23689358" cy="5713223"/>
          </a:xfrm>
          <a:custGeom>
            <a:avLst/>
            <a:gdLst/>
            <a:ahLst/>
            <a:cxnLst/>
            <a:rect r="r" b="b" t="t" l="l"/>
            <a:pathLst>
              <a:path h="5713223" w="23689358">
                <a:moveTo>
                  <a:pt x="0" y="0"/>
                </a:moveTo>
                <a:lnTo>
                  <a:pt x="23689358" y="0"/>
                </a:lnTo>
                <a:lnTo>
                  <a:pt x="23689358" y="5713223"/>
                </a:lnTo>
                <a:lnTo>
                  <a:pt x="0" y="571322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28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8285506" y="3281849"/>
            <a:ext cx="2261242" cy="34884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22"/>
              </a:lnSpc>
            </a:pPr>
            <a:r>
              <a:rPr lang="en-US" sz="2015">
                <a:solidFill>
                  <a:srgbClr val="4A4949"/>
                </a:solidFill>
                <a:latin typeface="Lato"/>
                <a:ea typeface="Lato"/>
                <a:cs typeface="Lato"/>
                <a:sym typeface="Lato"/>
              </a:rPr>
              <a:t>Tectonic activities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1129242" y="3105637"/>
            <a:ext cx="2681799" cy="70127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22"/>
              </a:lnSpc>
            </a:pPr>
            <a:r>
              <a:rPr lang="en-US" sz="2015">
                <a:solidFill>
                  <a:srgbClr val="4A4949"/>
                </a:solidFill>
                <a:latin typeface="Lato"/>
                <a:ea typeface="Lato"/>
                <a:cs typeface="Lato"/>
                <a:sym typeface="Lato"/>
              </a:rPr>
              <a:t>Thermal noise</a:t>
            </a:r>
          </a:p>
          <a:p>
            <a:pPr algn="l">
              <a:lnSpc>
                <a:spcPts val="2822"/>
              </a:lnSpc>
            </a:pPr>
            <a:r>
              <a:rPr lang="en-US" sz="2015">
                <a:solidFill>
                  <a:srgbClr val="4A4949"/>
                </a:solidFill>
                <a:latin typeface="Lato"/>
                <a:ea typeface="Lato"/>
                <a:cs typeface="Lato"/>
                <a:sym typeface="Lato"/>
              </a:rPr>
              <a:t>Noise from suspensions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5060778" y="3281849"/>
            <a:ext cx="1213020" cy="34884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22"/>
              </a:lnSpc>
            </a:pPr>
            <a:r>
              <a:rPr lang="en-US" sz="2015">
                <a:solidFill>
                  <a:srgbClr val="4A4949"/>
                </a:solidFill>
                <a:latin typeface="Lato"/>
                <a:ea typeface="Lato"/>
                <a:cs typeface="Lato"/>
                <a:sym typeface="Lato"/>
              </a:rPr>
              <a:t>Shot noise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7259300" y="9210675"/>
            <a:ext cx="152400" cy="200025"/>
          </a:xfrm>
          <a:prstGeom prst="rect">
            <a:avLst/>
          </a:prstGeom>
        </p:spPr>
        <p:txBody>
          <a:bodyPr anchor="t" rtlCol="false" tIns="0" lIns="0" bIns="0" rIns="0" wrap="none">
            <a:spAutoFit/>
          </a:bodyPr>
          <a:lstStyle/>
          <a:p>
            <a:pPr algn="ctr">
              <a:lnSpc>
                <a:spcPts val="3499"/>
              </a:lnSpc>
              <a:spcBef>
                <a:spcPct val="0"/>
              </a:spcBef>
            </a:pPr>
            <a:r>
              <a:rPr lang="en-US" sz="2499">
                <a:solidFill>
                  <a:srgbClr val="737373"/>
                </a:solidFill>
                <a:latin typeface="Lato"/>
                <a:ea typeface="Lato"/>
                <a:cs typeface="Lato"/>
                <a:sym typeface="Lato"/>
              </a:rPr>
              <a:t>7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028700" y="544513"/>
            <a:ext cx="12782341" cy="8636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000"/>
              </a:lnSpc>
              <a:spcBef>
                <a:spcPct val="0"/>
              </a:spcBef>
            </a:pPr>
            <a:r>
              <a:rPr lang="en-US" sz="50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Sensitivity of the various detectors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9284846" y="7074145"/>
            <a:ext cx="6382442" cy="3492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737373"/>
                </a:solidFill>
                <a:latin typeface="Lato"/>
                <a:ea typeface="Lato"/>
                <a:cs typeface="Lato"/>
                <a:sym typeface="Lato"/>
              </a:rPr>
              <a:t>Estimated amplitude spectral density of the noise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503932" y="3819717"/>
            <a:ext cx="6915938" cy="18415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474979" indent="-237490" lvl="1">
              <a:lnSpc>
                <a:spcPts val="3739"/>
              </a:lnSpc>
              <a:buFont typeface="Arial"/>
              <a:buChar char="•"/>
            </a:pPr>
            <a:r>
              <a:rPr lang="en-US" b="true" sz="2199">
                <a:solidFill>
                  <a:srgbClr val="33443C"/>
                </a:solidFill>
                <a:latin typeface="Lato Bold"/>
                <a:ea typeface="Lato Bold"/>
                <a:cs typeface="Lato Bold"/>
                <a:sym typeface="Lato Bold"/>
              </a:rPr>
              <a:t>Signal “drown” in noise</a:t>
            </a:r>
          </a:p>
          <a:p>
            <a:pPr algn="l" marL="474979" indent="-237490" lvl="1">
              <a:lnSpc>
                <a:spcPts val="3739"/>
              </a:lnSpc>
              <a:buFont typeface="Arial"/>
              <a:buChar char="•"/>
            </a:pPr>
            <a:r>
              <a:rPr lang="en-US" b="true" sz="2199">
                <a:solidFill>
                  <a:srgbClr val="33443C"/>
                </a:solidFill>
                <a:latin typeface="Lato Bold"/>
                <a:ea typeface="Lato Bold"/>
                <a:cs typeface="Lato Bold"/>
                <a:sym typeface="Lato Bold"/>
              </a:rPr>
              <a:t>We need method to extract signal from noise</a:t>
            </a:r>
          </a:p>
          <a:p>
            <a:pPr algn="l" marL="474979" indent="-237490" lvl="1">
              <a:lnSpc>
                <a:spcPts val="3739"/>
              </a:lnSpc>
              <a:buFont typeface="Arial"/>
              <a:buChar char="•"/>
            </a:pPr>
            <a:r>
              <a:rPr lang="en-US" b="true" sz="2199">
                <a:solidFill>
                  <a:srgbClr val="33443C"/>
                </a:solidFill>
                <a:latin typeface="Lato Bold"/>
                <a:ea typeface="Lato Bold"/>
                <a:cs typeface="Lato Bold"/>
                <a:sym typeface="Lato Bold"/>
              </a:rPr>
              <a:t>Various sources of noise :</a:t>
            </a:r>
          </a:p>
          <a:p>
            <a:pPr algn="l">
              <a:lnSpc>
                <a:spcPts val="3739"/>
              </a:lnSpc>
            </a:pPr>
            <a:r>
              <a:rPr lang="en-US" sz="2199" b="true">
                <a:solidFill>
                  <a:srgbClr val="33443C"/>
                </a:solidFill>
                <a:latin typeface="Lato Bold"/>
                <a:ea typeface="Lato Bold"/>
                <a:cs typeface="Lato Bold"/>
                <a:sym typeface="Lato Bold"/>
              </a:rPr>
              <a:t>               </a:t>
            </a:r>
            <a:r>
              <a:rPr lang="en-US" sz="2199">
                <a:solidFill>
                  <a:srgbClr val="33443C"/>
                </a:solidFill>
                <a:latin typeface="Lato"/>
                <a:ea typeface="Lato"/>
                <a:cs typeface="Lato"/>
                <a:sym typeface="Lato"/>
              </a:rPr>
              <a:t>Terrestrial, instrumental, unknown, ...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>
            <a:hlinkClick action="ppaction://media"/>
          </p:cNvPr>
          <p:cNvPicPr>
            <a:picLocks noChangeAspect="true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3"/>
          <a:srcRect l="0" t="0" r="0" b="0"/>
          <a:stretch>
            <a:fillRect/>
          </a:stretch>
        </p:blipFill>
        <p:spPr>
          <a:xfrm flipH="false" flipV="false" rot="0">
            <a:off x="6841041" y="1691785"/>
            <a:ext cx="10864122" cy="5432061"/>
          </a:xfrm>
          <a:prstGeom prst="rect">
            <a:avLst/>
          </a:prstGeom>
        </p:spPr>
      </p:pic>
      <p:sp>
        <p:nvSpPr>
          <p:cNvPr name="Freeform 3" id="3"/>
          <p:cNvSpPr/>
          <p:nvPr/>
        </p:nvSpPr>
        <p:spPr>
          <a:xfrm flipH="false" flipV="false" rot="0">
            <a:off x="-3105293" y="-3153374"/>
            <a:ext cx="23689358" cy="5713223"/>
          </a:xfrm>
          <a:custGeom>
            <a:avLst/>
            <a:gdLst/>
            <a:ahLst/>
            <a:cxnLst/>
            <a:rect r="r" b="b" t="t" l="l"/>
            <a:pathLst>
              <a:path h="5713223" w="23689358">
                <a:moveTo>
                  <a:pt x="0" y="0"/>
                </a:moveTo>
                <a:lnTo>
                  <a:pt x="23689359" y="0"/>
                </a:lnTo>
                <a:lnTo>
                  <a:pt x="23689359" y="5713223"/>
                </a:lnTo>
                <a:lnTo>
                  <a:pt x="0" y="571322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28000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-4009262" y="8555454"/>
            <a:ext cx="23689358" cy="5713223"/>
          </a:xfrm>
          <a:custGeom>
            <a:avLst/>
            <a:gdLst/>
            <a:ahLst/>
            <a:cxnLst/>
            <a:rect r="r" b="b" t="t" l="l"/>
            <a:pathLst>
              <a:path h="5713223" w="23689358">
                <a:moveTo>
                  <a:pt x="0" y="0"/>
                </a:moveTo>
                <a:lnTo>
                  <a:pt x="23689358" y="0"/>
                </a:lnTo>
                <a:lnTo>
                  <a:pt x="23689358" y="5713223"/>
                </a:lnTo>
                <a:lnTo>
                  <a:pt x="0" y="571322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28000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503932" y="5378809"/>
            <a:ext cx="6825249" cy="3409455"/>
          </a:xfrm>
          <a:custGeom>
            <a:avLst/>
            <a:gdLst/>
            <a:ahLst/>
            <a:cxnLst/>
            <a:rect r="r" b="b" t="t" l="l"/>
            <a:pathLst>
              <a:path h="3409455" w="6825249">
                <a:moveTo>
                  <a:pt x="0" y="0"/>
                </a:moveTo>
                <a:lnTo>
                  <a:pt x="6825249" y="0"/>
                </a:lnTo>
                <a:lnTo>
                  <a:pt x="6825249" y="3409454"/>
                </a:lnTo>
                <a:lnTo>
                  <a:pt x="0" y="3409454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-12604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503932" y="2691628"/>
            <a:ext cx="6915938" cy="18415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474979" indent="-237490" lvl="1">
              <a:lnSpc>
                <a:spcPts val="3739"/>
              </a:lnSpc>
              <a:buFont typeface="Arial"/>
              <a:buChar char="•"/>
            </a:pPr>
            <a:r>
              <a:rPr lang="en-US" b="true" sz="2199">
                <a:solidFill>
                  <a:srgbClr val="33443C"/>
                </a:solidFill>
                <a:latin typeface="Lato Bold"/>
                <a:ea typeface="Lato Bold"/>
                <a:cs typeface="Lato Bold"/>
                <a:sym typeface="Lato Bold"/>
              </a:rPr>
              <a:t>Signal “drown” in noise</a:t>
            </a:r>
          </a:p>
          <a:p>
            <a:pPr algn="l" marL="474979" indent="-237490" lvl="1">
              <a:lnSpc>
                <a:spcPts val="3739"/>
              </a:lnSpc>
              <a:buFont typeface="Arial"/>
              <a:buChar char="•"/>
            </a:pPr>
            <a:r>
              <a:rPr lang="en-US" b="true" sz="2199">
                <a:solidFill>
                  <a:srgbClr val="33443C"/>
                </a:solidFill>
                <a:latin typeface="Lato Bold"/>
                <a:ea typeface="Lato Bold"/>
                <a:cs typeface="Lato Bold"/>
                <a:sym typeface="Lato Bold"/>
              </a:rPr>
              <a:t>We need method to extract signal from noise</a:t>
            </a:r>
          </a:p>
          <a:p>
            <a:pPr algn="l" marL="474979" indent="-237490" lvl="1">
              <a:lnSpc>
                <a:spcPts val="3739"/>
              </a:lnSpc>
              <a:buFont typeface="Arial"/>
              <a:buChar char="•"/>
            </a:pPr>
            <a:r>
              <a:rPr lang="en-US" b="true" sz="2199">
                <a:solidFill>
                  <a:srgbClr val="33443C"/>
                </a:solidFill>
                <a:latin typeface="Lato Bold"/>
                <a:ea typeface="Lato Bold"/>
                <a:cs typeface="Lato Bold"/>
                <a:sym typeface="Lato Bold"/>
              </a:rPr>
              <a:t>Various sources of noise :</a:t>
            </a:r>
          </a:p>
          <a:p>
            <a:pPr algn="l">
              <a:lnSpc>
                <a:spcPts val="3739"/>
              </a:lnSpc>
            </a:pPr>
            <a:r>
              <a:rPr lang="en-US" sz="2199" b="true">
                <a:solidFill>
                  <a:srgbClr val="33443C"/>
                </a:solidFill>
                <a:latin typeface="Lato Bold"/>
                <a:ea typeface="Lato Bold"/>
                <a:cs typeface="Lato Bold"/>
                <a:sym typeface="Lato Bold"/>
              </a:rPr>
              <a:t>               </a:t>
            </a:r>
            <a:r>
              <a:rPr lang="en-US" sz="2199">
                <a:solidFill>
                  <a:srgbClr val="33443C"/>
                </a:solidFill>
                <a:latin typeface="Lato"/>
                <a:ea typeface="Lato"/>
                <a:cs typeface="Lato"/>
                <a:sym typeface="Lato"/>
              </a:rPr>
              <a:t>Terrestrial, instrumental, unknown, ...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7259300" y="9210675"/>
            <a:ext cx="152400" cy="200025"/>
          </a:xfrm>
          <a:prstGeom prst="rect">
            <a:avLst/>
          </a:prstGeom>
        </p:spPr>
        <p:txBody>
          <a:bodyPr anchor="t" rtlCol="false" tIns="0" lIns="0" bIns="0" rIns="0" wrap="none">
            <a:spAutoFit/>
          </a:bodyPr>
          <a:lstStyle/>
          <a:p>
            <a:pPr algn="ctr">
              <a:lnSpc>
                <a:spcPts val="3499"/>
              </a:lnSpc>
              <a:spcBef>
                <a:spcPct val="0"/>
              </a:spcBef>
            </a:pPr>
            <a:r>
              <a:rPr lang="en-US" sz="2499">
                <a:solidFill>
                  <a:srgbClr val="737373"/>
                </a:solidFill>
                <a:latin typeface="Lato"/>
                <a:ea typeface="Lato"/>
                <a:cs typeface="Lato"/>
                <a:sym typeface="Lato"/>
              </a:rPr>
              <a:t>8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028700" y="544513"/>
            <a:ext cx="12782341" cy="8636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000"/>
              </a:lnSpc>
              <a:spcBef>
                <a:spcPct val="0"/>
              </a:spcBef>
            </a:pPr>
            <a:r>
              <a:rPr lang="en-US" sz="50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Sensitivity of the various detectors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9343720" y="7076222"/>
            <a:ext cx="6382442" cy="7016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737373"/>
                </a:solidFill>
                <a:latin typeface="Lato"/>
                <a:ea typeface="Lato"/>
                <a:cs typeface="Lato"/>
                <a:sym typeface="Lato"/>
              </a:rPr>
              <a:t>Estimated amplitude spectral density of the noise with a 1.4M⊙, 1.4M⊙ binary neutron star merger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725336" y="8740638"/>
            <a:ext cx="6382442" cy="3492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737373"/>
                </a:solidFill>
                <a:latin typeface="Lato"/>
                <a:ea typeface="Lato"/>
                <a:cs typeface="Lato"/>
                <a:sym typeface="Lato"/>
              </a:rPr>
              <a:t>2 look alike signal taken 10 years apart</a:t>
            </a:r>
          </a:p>
        </p:txBody>
      </p:sp>
    </p:spTree>
  </p:cSld>
  <p:clrMapOvr>
    <a:masterClrMapping/>
  </p:clrMapOvr>
  <p:timing>
    <p:tnLst>
      <p:par>
        <p:cTn dur="indefinite" restart="never" nodeType="tmRoot">
          <p:childTnLst>
            <p:video>
              <p:cMediaNode vol="0">
                <p:cTn fill="hold" display="false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3105293" y="-3153374"/>
            <a:ext cx="23689358" cy="5713223"/>
          </a:xfrm>
          <a:custGeom>
            <a:avLst/>
            <a:gdLst/>
            <a:ahLst/>
            <a:cxnLst/>
            <a:rect r="r" b="b" t="t" l="l"/>
            <a:pathLst>
              <a:path h="5713223" w="23689358">
                <a:moveTo>
                  <a:pt x="0" y="0"/>
                </a:moveTo>
                <a:lnTo>
                  <a:pt x="23689359" y="0"/>
                </a:lnTo>
                <a:lnTo>
                  <a:pt x="23689359" y="5713223"/>
                </a:lnTo>
                <a:lnTo>
                  <a:pt x="0" y="571322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8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4009262" y="8555454"/>
            <a:ext cx="23689358" cy="5713223"/>
          </a:xfrm>
          <a:custGeom>
            <a:avLst/>
            <a:gdLst/>
            <a:ahLst/>
            <a:cxnLst/>
            <a:rect r="r" b="b" t="t" l="l"/>
            <a:pathLst>
              <a:path h="5713223" w="23689358">
                <a:moveTo>
                  <a:pt x="0" y="0"/>
                </a:moveTo>
                <a:lnTo>
                  <a:pt x="23689358" y="0"/>
                </a:lnTo>
                <a:lnTo>
                  <a:pt x="23689358" y="5713223"/>
                </a:lnTo>
                <a:lnTo>
                  <a:pt x="0" y="571322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8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pic>
        <p:nvPicPr>
          <p:cNvPr name="Picture 4" id="4">
            <a:hlinkClick action="ppaction://media"/>
          </p:cNvPr>
          <p:cNvPicPr>
            <a:picLocks noChangeAspect="true"/>
          </p:cNvPicPr>
          <p:nvPr>
            <a:videoFile r:link="rId6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5"/>
          <a:srcRect l="0" t="0" r="0" b="0"/>
          <a:stretch>
            <a:fillRect/>
          </a:stretch>
        </p:blipFill>
        <p:spPr>
          <a:xfrm flipH="false" flipV="false" rot="0">
            <a:off x="8010576" y="2389376"/>
            <a:ext cx="9628944" cy="5184816"/>
          </a:xfrm>
          <a:prstGeom prst="rect">
            <a:avLst/>
          </a:prstGeom>
        </p:spPr>
      </p:pic>
      <p:sp>
        <p:nvSpPr>
          <p:cNvPr name="TextBox 5" id="5"/>
          <p:cNvSpPr txBox="true"/>
          <p:nvPr/>
        </p:nvSpPr>
        <p:spPr>
          <a:xfrm rot="0">
            <a:off x="17259300" y="9210675"/>
            <a:ext cx="152400" cy="200025"/>
          </a:xfrm>
          <a:prstGeom prst="rect">
            <a:avLst/>
          </a:prstGeom>
        </p:spPr>
        <p:txBody>
          <a:bodyPr anchor="t" rtlCol="false" tIns="0" lIns="0" bIns="0" rIns="0" wrap="none">
            <a:spAutoFit/>
          </a:bodyPr>
          <a:lstStyle/>
          <a:p>
            <a:pPr algn="ctr">
              <a:lnSpc>
                <a:spcPts val="3499"/>
              </a:lnSpc>
              <a:spcBef>
                <a:spcPct val="0"/>
              </a:spcBef>
            </a:pPr>
            <a:r>
              <a:rPr lang="en-US" sz="2499">
                <a:solidFill>
                  <a:srgbClr val="737373"/>
                </a:solidFill>
                <a:latin typeface="Lato"/>
                <a:ea typeface="Lato"/>
                <a:cs typeface="Lato"/>
                <a:sym typeface="Lato"/>
              </a:rPr>
              <a:t>9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028700" y="544513"/>
            <a:ext cx="12782341" cy="8636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000"/>
              </a:lnSpc>
              <a:spcBef>
                <a:spcPct val="0"/>
              </a:spcBef>
            </a:pPr>
            <a:r>
              <a:rPr lang="en-US" sz="50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Detection principle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495154" y="2388399"/>
            <a:ext cx="7515422" cy="66421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100"/>
              </a:lnSpc>
            </a:pPr>
            <a:r>
              <a:rPr lang="en-US" sz="2000" b="true">
                <a:solidFill>
                  <a:srgbClr val="737373"/>
                </a:solidFill>
                <a:latin typeface="Lato Bold"/>
                <a:ea typeface="Lato Bold"/>
                <a:cs typeface="Lato Bold"/>
                <a:sym typeface="Lato Bold"/>
              </a:rPr>
              <a:t>Matched filtering (MF)</a:t>
            </a:r>
          </a:p>
          <a:p>
            <a:pPr algn="l">
              <a:lnSpc>
                <a:spcPts val="4100"/>
              </a:lnSpc>
            </a:pPr>
            <a:r>
              <a:rPr lang="en-US" sz="2000" b="true">
                <a:solidFill>
                  <a:srgbClr val="737373"/>
                </a:solidFill>
                <a:latin typeface="Lato Bold"/>
                <a:ea typeface="Lato Bold"/>
                <a:cs typeface="Lato Bold"/>
                <a:sym typeface="Lato Bold"/>
              </a:rPr>
              <a:t>Goal: detect weak signals buried in noise</a:t>
            </a:r>
          </a:p>
          <a:p>
            <a:pPr algn="l" marL="431801" indent="-215900" lvl="1">
              <a:lnSpc>
                <a:spcPts val="4100"/>
              </a:lnSpc>
              <a:buFont typeface="Arial"/>
              <a:buChar char="•"/>
            </a:pPr>
            <a:r>
              <a:rPr lang="en-US" b="true" sz="2000">
                <a:solidFill>
                  <a:srgbClr val="737373"/>
                </a:solidFill>
                <a:latin typeface="Lato Bold"/>
                <a:ea typeface="Lato Bold"/>
                <a:cs typeface="Lato Bold"/>
                <a:sym typeface="Lato Bold"/>
              </a:rPr>
              <a:t>Try to maximizes signal-to-noise ratio (SNR)</a:t>
            </a:r>
          </a:p>
          <a:p>
            <a:pPr algn="l" marL="431801" indent="-215900" lvl="1">
              <a:lnSpc>
                <a:spcPts val="4100"/>
              </a:lnSpc>
              <a:buFont typeface="Arial"/>
              <a:buChar char="•"/>
            </a:pPr>
            <a:r>
              <a:rPr lang="en-US" b="true" sz="2000">
                <a:solidFill>
                  <a:srgbClr val="737373"/>
                </a:solidFill>
                <a:latin typeface="Lato Bold"/>
                <a:ea typeface="Lato Bold"/>
                <a:cs typeface="Lato Bold"/>
                <a:sym typeface="Lato Bold"/>
              </a:rPr>
              <a:t>Optimal method for Gaussian, stationary noise</a:t>
            </a:r>
          </a:p>
          <a:p>
            <a:pPr algn="l" marL="431801" indent="-215900" lvl="1">
              <a:lnSpc>
                <a:spcPts val="4100"/>
              </a:lnSpc>
              <a:buFont typeface="Arial"/>
              <a:buChar char="•"/>
            </a:pPr>
            <a:r>
              <a:rPr lang="en-US" b="true" sz="2000">
                <a:solidFill>
                  <a:srgbClr val="737373"/>
                </a:solidFill>
                <a:latin typeface="Lato Bold"/>
                <a:ea typeface="Lato Bold"/>
                <a:cs typeface="Lato Bold"/>
                <a:sym typeface="Lato Bold"/>
              </a:rPr>
              <a:t>Compare data with a bank (VT) of hundred of thousands theoretical templates</a:t>
            </a:r>
          </a:p>
          <a:p>
            <a:pPr algn="l" marL="431801" indent="-215900" lvl="1">
              <a:lnSpc>
                <a:spcPts val="4100"/>
              </a:lnSpc>
              <a:buFont typeface="Arial"/>
              <a:buChar char="•"/>
            </a:pPr>
            <a:r>
              <a:rPr lang="en-US" b="true" sz="2000">
                <a:solidFill>
                  <a:srgbClr val="737373"/>
                </a:solidFill>
                <a:latin typeface="Lato Bold"/>
                <a:ea typeface="Lato Bold"/>
                <a:cs typeface="Lato Bold"/>
                <a:sym typeface="Lato Bold"/>
              </a:rPr>
              <a:t>Templates = theorical expected waveforms </a:t>
            </a:r>
          </a:p>
          <a:p>
            <a:pPr algn="l" marL="431801" indent="-215900" lvl="1">
              <a:lnSpc>
                <a:spcPts val="4100"/>
              </a:lnSpc>
              <a:buFont typeface="Arial"/>
              <a:buChar char="•"/>
            </a:pPr>
            <a:r>
              <a:rPr lang="en-US" b="true" sz="2000">
                <a:solidFill>
                  <a:srgbClr val="737373"/>
                </a:solidFill>
                <a:latin typeface="Lato Bold"/>
                <a:ea typeface="Lato Bold"/>
                <a:cs typeface="Lato Bold"/>
                <a:sym typeface="Lato Bold"/>
              </a:rPr>
              <a:t>Compute correlation between data and templates between 2 frequency bands</a:t>
            </a:r>
          </a:p>
          <a:p>
            <a:pPr algn="l">
              <a:lnSpc>
                <a:spcPts val="4100"/>
              </a:lnSpc>
            </a:pPr>
          </a:p>
          <a:p>
            <a:pPr algn="l">
              <a:lnSpc>
                <a:spcPts val="4100"/>
              </a:lnSpc>
            </a:pPr>
          </a:p>
          <a:p>
            <a:pPr algn="l">
              <a:lnSpc>
                <a:spcPts val="4100"/>
              </a:lnSpc>
            </a:pPr>
            <a:r>
              <a:rPr lang="en-US" sz="2000" b="true">
                <a:solidFill>
                  <a:srgbClr val="737373"/>
                </a:solidFill>
                <a:latin typeface="Lato Bold"/>
                <a:ea typeface="Lato Bold"/>
                <a:cs typeface="Lato Bold"/>
                <a:sym typeface="Lato Bold"/>
              </a:rPr>
              <a:t>The 3 main CBC search pipelines are based on MF (MBTA, gstLAL and PyCBC)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9956327" y="7733925"/>
            <a:ext cx="6382442" cy="3492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737373"/>
                </a:solidFill>
                <a:latin typeface="Lato"/>
                <a:ea typeface="Lato"/>
                <a:cs typeface="Lato"/>
                <a:sym typeface="Lato"/>
              </a:rPr>
              <a:t>Exemple of matched filtering on data</a:t>
            </a:r>
          </a:p>
        </p:txBody>
      </p:sp>
    </p:spTree>
  </p:cSld>
  <p:clrMapOvr>
    <a:masterClrMapping/>
  </p:clrMapOvr>
  <p:timing>
    <p:tnLst>
      <p:par>
        <p:cTn dur="indefinite" restart="never" nodeType="tmRoot">
          <p:childTnLst>
            <p:video>
              <p:cMediaNode vol="0">
                <p:cTn fill="hold" display="false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DAHG6HOztlM</dc:identifier>
  <dcterms:modified xsi:type="dcterms:W3CDTF">2011-08-01T06:04:30Z</dcterms:modified>
  <cp:revision>1</cp:revision>
  <dc:title>PhD Day V5</dc:title>
</cp:coreProperties>
</file>