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embeddedFontLst>
    <p:embeddedFont>
      <p:font typeface="Playfair Display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  <p:embeddedFont>
      <p:font typeface="EB Garamond Medium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PlayfairDisplay-regular.fntdata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layfairDisplay-italic.fntdata"/><Relationship Id="rId47" Type="http://schemas.openxmlformats.org/officeDocument/2006/relationships/font" Target="fonts/PlayfairDisplay-bold.fntdata"/><Relationship Id="rId49" Type="http://schemas.openxmlformats.org/officeDocument/2006/relationships/font" Target="fonts/PlayfairDisplay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5.xml"/><Relationship Id="rId55" Type="http://schemas.openxmlformats.org/officeDocument/2006/relationships/font" Target="fonts/EBGaramondMedium-bold.fntdata"/><Relationship Id="rId10" Type="http://schemas.openxmlformats.org/officeDocument/2006/relationships/slide" Target="slides/slide4.xml"/><Relationship Id="rId54" Type="http://schemas.openxmlformats.org/officeDocument/2006/relationships/font" Target="fonts/EBGaramondMedium-regular.fntdata"/><Relationship Id="rId13" Type="http://schemas.openxmlformats.org/officeDocument/2006/relationships/slide" Target="slides/slide7.xml"/><Relationship Id="rId57" Type="http://schemas.openxmlformats.org/officeDocument/2006/relationships/font" Target="fonts/EBGaramond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EBGaramondMedium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8b2dd3798_2_28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3d8b2dd3798_2_28:notes"/>
          <p:cNvSpPr/>
          <p:nvPr>
            <p:ph idx="2" type="sldImg"/>
          </p:nvPr>
        </p:nvSpPr>
        <p:spPr>
          <a:xfrm>
            <a:off x="1143128" y="685791"/>
            <a:ext cx="457237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d8b2dd3798_2_18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d8b2dd3798_2_183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8b2dd3798_2_20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3d8b2dd3798_2_206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8b2dd3798_2_22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d8b2dd3798_2_229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8b2dd3798_2_24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d8b2dd3798_2_24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d8b2dd3798_2_29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d8b2dd3798_2_298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d8b2dd3798_2_31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3d8b2dd3798_2_319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8b2dd3798_2_33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d8b2dd3798_2_339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d8b2dd3798_2_35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d8b2dd3798_2_358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8b2dd3798_2_38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3d8b2dd3798_2_38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d8b2dd3798_2_40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3d8b2dd3798_2_403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8b2dd3798_2_4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d8b2dd3798_2_40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8b2dd3798_2_44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3d8b2dd3798_2_444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d8b2dd3798_2_45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3d8b2dd3798_2_453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d8b2dd3798_2_46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3d8b2dd3798_2_46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d8b2dd3798_2_48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d8b2dd3798_2_480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d8b2dd3798_2_49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3d8b2dd3798_2_491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8b2dd3798_2_51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3d8b2dd3798_2_51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d8b2dd3798_2_54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3d8b2dd3798_2_54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d8b2dd3798_2_55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3d8b2dd3798_2_55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d8b2dd3798_2_57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3d8b2dd3798_2_574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d8b2dd3798_2_58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3d8b2dd3798_2_58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8b2dd3798_2_5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3d8b2dd3798_2_5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d8b2dd3798_2_61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3d8b2dd3798_2_61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d8b2dd3798_2_66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g3d8b2dd3798_2_668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d8b2dd3798_2_69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3d8b2dd3798_2_698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d8b2dd3798_2_70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g3d8b2dd3798_2_709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d8b2dd3798_2_71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g3d8b2dd3798_2_719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d8b2dd3798_2_73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3d8b2dd3798_2_73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d8b2dd3798_2_74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3d8b2dd3798_2_748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d8b2dd3798_2_76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g3d8b2dd3798_2_76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d8b2dd3798_2_79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3d8b2dd3798_2_791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d8b2dd3798_2_80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g3d8b2dd3798_2_80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8b2dd3798_2_7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d8b2dd3798_2_71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8b2dd3798_2_8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d8b2dd3798_2_8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8b2dd3798_2_11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d8b2dd3798_2_116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8b2dd3798_2_13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d8b2dd3798_2_134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8b2dd3798_2_14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d8b2dd3798_2_144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8b2dd3798_2_16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d8b2dd3798_2_16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7054" y="4685192"/>
            <a:ext cx="2898142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7013340" y="4870340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457172" y="4685192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6"/>
          <p:cNvSpPr txBox="1"/>
          <p:nvPr>
            <p:ph type="title"/>
          </p:nvPr>
        </p:nvSpPr>
        <p:spPr>
          <a:xfrm>
            <a:off x="727800" y="571925"/>
            <a:ext cx="7688400" cy="53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11952" y="4824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40625" y="4824850"/>
            <a:ext cx="1941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Zimmermann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3832950" y="4824850"/>
            <a:ext cx="14781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CSI 1er année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5" name="Google Shape;75;p16"/>
          <p:cNvCxnSpPr/>
          <p:nvPr/>
        </p:nvCxnSpPr>
        <p:spPr>
          <a:xfrm>
            <a:off x="40625" y="4832950"/>
            <a:ext cx="9054600" cy="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Google Shape;76;p16"/>
          <p:cNvSpPr txBox="1"/>
          <p:nvPr/>
        </p:nvSpPr>
        <p:spPr>
          <a:xfrm>
            <a:off x="462875" y="1452525"/>
            <a:ext cx="8226300" cy="3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40575" y="1383175"/>
            <a:ext cx="8472900" cy="329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172" y="4685192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7054" y="4685192"/>
            <a:ext cx="2898142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013340" y="4870340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5" Type="http://schemas.openxmlformats.org/officeDocument/2006/relationships/image" Target="../media/image16.png"/><Relationship Id="rId6" Type="http://schemas.openxmlformats.org/officeDocument/2006/relationships/hyperlink" Target="https://arxiv.org/abs/1710.05832" TargetMode="External"/><Relationship Id="rId7" Type="http://schemas.openxmlformats.org/officeDocument/2006/relationships/image" Target="../media/image33.png"/><Relationship Id="rId8" Type="http://schemas.openxmlformats.org/officeDocument/2006/relationships/hyperlink" Target="https://arxiv.org/abs/1710.05835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hyperlink" Target="https://arxiv.org/abs/1710.05832" TargetMode="External"/><Relationship Id="rId7" Type="http://schemas.openxmlformats.org/officeDocument/2006/relationships/image" Target="../media/image33.png"/><Relationship Id="rId8" Type="http://schemas.openxmlformats.org/officeDocument/2006/relationships/hyperlink" Target="https://arxiv.org/abs/1710.05835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43.pn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hyperlink" Target="https://arxiv.org/abs/2204.03091" TargetMode="External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9.png"/><Relationship Id="rId7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66.png"/><Relationship Id="rId7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66.png"/><Relationship Id="rId6" Type="http://schemas.openxmlformats.org/officeDocument/2006/relationships/image" Target="../media/image57.png"/><Relationship Id="rId7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5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Relationship Id="rId4" Type="http://schemas.openxmlformats.org/officeDocument/2006/relationships/image" Target="../media/image6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5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6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hyperlink" Target="https://www.researchgate.net/publication/273784936_Hubble's_Law_and_the_expanding_univers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hyperlink" Target="https://arxiv.org/pdf/1807.06209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1.jp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" y="4336773"/>
            <a:ext cx="754960" cy="7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8918" y="4427879"/>
            <a:ext cx="3626877" cy="66385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510600" y="1624375"/>
            <a:ext cx="8122800" cy="30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Cosmological implication of the joint observation of Gravitational Waves and Type Ia Supernovae</a:t>
            </a:r>
            <a:endParaRPr sz="4500">
              <a:solidFill>
                <a:srgbClr val="335C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(Supervised by V.Sordini &amp; M.Rigault)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 des 2 infinis de Lyon</a:t>
            </a:r>
            <a:endParaRPr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183" y="4260017"/>
            <a:ext cx="816350" cy="83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5329" y="3661817"/>
            <a:ext cx="1640536" cy="9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300" y="0"/>
            <a:ext cx="9143400" cy="915871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Ph.D Day IP</a:t>
            </a:r>
            <a:r>
              <a:rPr lang="en" sz="3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3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</a:t>
            </a:r>
            <a:r>
              <a:rPr lang="en" sz="3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2026</a:t>
            </a:r>
            <a:endParaRPr sz="3600" u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7" title="leadImage_mini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5450" y="4315512"/>
            <a:ext cx="1350669" cy="7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15" y="3661825"/>
            <a:ext cx="597522" cy="6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248" name="Google Shape;248;p26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Measuring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GW | Bright Siren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108075" y="470375"/>
            <a:ext cx="443079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3">
            <a:alphaModFix/>
          </a:blip>
          <a:srcRect b="0" l="0" r="0" t="12511"/>
          <a:stretch/>
        </p:blipFill>
        <p:spPr>
          <a:xfrm>
            <a:off x="315503" y="584850"/>
            <a:ext cx="1788318" cy="224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950" y="3513850"/>
            <a:ext cx="1898351" cy="127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750" y="3513850"/>
            <a:ext cx="2383868" cy="12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-21475" y="2771243"/>
            <a:ext cx="24624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9725" lIns="99725" spcFirstLastPara="1" rIns="99725" wrap="square" tIns="9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1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9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https://arxiv.org/abs/1710.05832</a:t>
            </a:r>
            <a:endParaRPr sz="109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4" name="Google Shape;254;p26"/>
          <p:cNvCxnSpPr>
            <a:stCxn id="250" idx="3"/>
            <a:endCxn id="255" idx="1"/>
          </p:cNvCxnSpPr>
          <p:nvPr/>
        </p:nvCxnSpPr>
        <p:spPr>
          <a:xfrm>
            <a:off x="2103821" y="1706342"/>
            <a:ext cx="2760600" cy="515100"/>
          </a:xfrm>
          <a:prstGeom prst="straightConnector1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6"/>
          <p:cNvCxnSpPr>
            <a:stCxn id="252" idx="0"/>
            <a:endCxn id="255" idx="1"/>
          </p:cNvCxnSpPr>
          <p:nvPr/>
        </p:nvCxnSpPr>
        <p:spPr>
          <a:xfrm flipH="1" rot="10800000">
            <a:off x="3387684" y="2221450"/>
            <a:ext cx="1476600" cy="1292400"/>
          </a:xfrm>
          <a:prstGeom prst="straightConnector1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7" name="Google Shape;257;p26"/>
          <p:cNvSpPr txBox="1"/>
          <p:nvPr/>
        </p:nvSpPr>
        <p:spPr>
          <a:xfrm rot="607506">
            <a:off x="2031906" y="1572084"/>
            <a:ext cx="2822558" cy="365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GW signal → d</a:t>
            </a:r>
            <a:r>
              <a:rPr baseline="-25000" lang="en" sz="20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baseline="-25000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8" name="Google Shape;258;p26"/>
          <p:cNvCxnSpPr>
            <a:stCxn id="251" idx="0"/>
            <a:endCxn id="252" idx="0"/>
          </p:cNvCxnSpPr>
          <p:nvPr/>
        </p:nvCxnSpPr>
        <p:spPr>
          <a:xfrm flipH="1" rot="-5400000">
            <a:off x="2247126" y="2373850"/>
            <a:ext cx="600" cy="2280600"/>
          </a:xfrm>
          <a:prstGeom prst="curvedConnector3">
            <a:avLst>
              <a:gd fmla="val -50945832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9" name="Google Shape;259;p26"/>
          <p:cNvSpPr txBox="1"/>
          <p:nvPr/>
        </p:nvSpPr>
        <p:spPr>
          <a:xfrm>
            <a:off x="1614275" y="2953850"/>
            <a:ext cx="13287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3 detectors for sky location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 rot="-2444513">
            <a:off x="3085473" y="2691632"/>
            <a:ext cx="1777056" cy="35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EM counterpart → 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5" name="Google Shape;255;p26" title="Capture d’écran du 2026-04-03 10-34-1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4425" y="860240"/>
            <a:ext cx="4128501" cy="272212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6689675" y="2049750"/>
            <a:ext cx="22572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https://arxiv.org/abs/1710.05835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2" name="Google Shape;262;p26" title="CodeCogsEqn (1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85008" y="950600"/>
            <a:ext cx="1101025" cy="6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9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p26"/>
          <p:cNvSpPr txBox="1"/>
          <p:nvPr/>
        </p:nvSpPr>
        <p:spPr>
          <a:xfrm>
            <a:off x="4579625" y="3714675"/>
            <a:ext cx="45645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= 70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-8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+12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km·s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·Mpc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baseline="30000"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272" name="Google Shape;272;p27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Measuring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GW | Bright Siren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108075" y="470375"/>
            <a:ext cx="443079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3">
            <a:alphaModFix/>
          </a:blip>
          <a:srcRect b="0" l="0" r="0" t="12511"/>
          <a:stretch/>
        </p:blipFill>
        <p:spPr>
          <a:xfrm>
            <a:off x="315503" y="584850"/>
            <a:ext cx="1788318" cy="224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950" y="3513850"/>
            <a:ext cx="1898351" cy="127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750" y="3513850"/>
            <a:ext cx="2383868" cy="12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 txBox="1"/>
          <p:nvPr/>
        </p:nvSpPr>
        <p:spPr>
          <a:xfrm>
            <a:off x="-21475" y="2771243"/>
            <a:ext cx="24624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9725" lIns="99725" spcFirstLastPara="1" rIns="99725" wrap="square" tIns="9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1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9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https://arxiv.org/abs/1710.05832</a:t>
            </a:r>
            <a:endParaRPr sz="109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8" name="Google Shape;278;p27"/>
          <p:cNvCxnSpPr>
            <a:stCxn id="274" idx="3"/>
            <a:endCxn id="279" idx="1"/>
          </p:cNvCxnSpPr>
          <p:nvPr/>
        </p:nvCxnSpPr>
        <p:spPr>
          <a:xfrm>
            <a:off x="2103821" y="1706342"/>
            <a:ext cx="2760600" cy="515100"/>
          </a:xfrm>
          <a:prstGeom prst="straightConnector1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7"/>
          <p:cNvCxnSpPr>
            <a:stCxn id="276" idx="0"/>
            <a:endCxn id="279" idx="1"/>
          </p:cNvCxnSpPr>
          <p:nvPr/>
        </p:nvCxnSpPr>
        <p:spPr>
          <a:xfrm flipH="1" rot="10800000">
            <a:off x="3387684" y="2221450"/>
            <a:ext cx="1476600" cy="1292400"/>
          </a:xfrm>
          <a:prstGeom prst="straightConnector1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27"/>
          <p:cNvSpPr txBox="1"/>
          <p:nvPr/>
        </p:nvSpPr>
        <p:spPr>
          <a:xfrm rot="607506">
            <a:off x="2031906" y="1610231"/>
            <a:ext cx="2822558" cy="365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GW signal → d</a:t>
            </a:r>
            <a:r>
              <a:rPr baseline="-25000" lang="en" sz="20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baseline="-25000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2" name="Google Shape;282;p27"/>
          <p:cNvCxnSpPr>
            <a:stCxn id="275" idx="0"/>
            <a:endCxn id="276" idx="0"/>
          </p:cNvCxnSpPr>
          <p:nvPr/>
        </p:nvCxnSpPr>
        <p:spPr>
          <a:xfrm flipH="1" rot="-5400000">
            <a:off x="2247126" y="2373850"/>
            <a:ext cx="600" cy="2280600"/>
          </a:xfrm>
          <a:prstGeom prst="curvedConnector3">
            <a:avLst>
              <a:gd fmla="val -50945832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83" name="Google Shape;283;p27"/>
          <p:cNvSpPr txBox="1"/>
          <p:nvPr/>
        </p:nvSpPr>
        <p:spPr>
          <a:xfrm>
            <a:off x="1614275" y="2953850"/>
            <a:ext cx="13287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3 detectors for sky location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27"/>
          <p:cNvSpPr txBox="1"/>
          <p:nvPr/>
        </p:nvSpPr>
        <p:spPr>
          <a:xfrm rot="-2444513">
            <a:off x="3085473" y="2691632"/>
            <a:ext cx="1777056" cy="35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EM counterpart → 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9" name="Google Shape;279;p27" title="Capture d’écran du 2026-04-03 10-34-1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4425" y="860240"/>
            <a:ext cx="4128501" cy="272212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7"/>
          <p:cNvSpPr txBox="1"/>
          <p:nvPr/>
        </p:nvSpPr>
        <p:spPr>
          <a:xfrm>
            <a:off x="6689675" y="2049750"/>
            <a:ext cx="22572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https://arxiv.org/abs/1710.05835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1737013" y="1978471"/>
            <a:ext cx="5670000" cy="15588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3F3F3"/>
              </a:gs>
              <a:gs pos="75000">
                <a:srgbClr val="EFEFEF"/>
              </a:gs>
              <a:gs pos="100000">
                <a:srgbClr val="CCCCCC"/>
              </a:gs>
            </a:gsLst>
            <a:lin ang="3599321" scaled="0"/>
          </a:gra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Times New Roman"/>
                <a:ea typeface="Times New Roman"/>
                <a:cs typeface="Times New Roman"/>
                <a:sym typeface="Times New Roman"/>
              </a:rPr>
              <a:t>Only 1 detection !</a:t>
            </a:r>
            <a:endParaRPr sz="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4579625" y="3714675"/>
            <a:ext cx="45645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= 70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-8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+12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 km·s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·Mpc</a:t>
            </a:r>
            <a:r>
              <a:rPr baseline="30000" lang="en" sz="34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baseline="30000"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8" title="scatter_dl_area90.png"/>
          <p:cNvPicPr preferRelativeResize="0"/>
          <p:nvPr/>
        </p:nvPicPr>
        <p:blipFill rotWithShape="1">
          <a:blip r:embed="rId3">
            <a:alphaModFix/>
          </a:blip>
          <a:srcRect b="6775" l="10234" r="17896" t="10798"/>
          <a:stretch/>
        </p:blipFill>
        <p:spPr>
          <a:xfrm>
            <a:off x="209475" y="730800"/>
            <a:ext cx="8582948" cy="36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8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297" name="Google Shape;297;p28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Measuring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GW | Dark Siren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8" name="Google Shape;298;p28"/>
          <p:cNvSpPr/>
          <p:nvPr/>
        </p:nvSpPr>
        <p:spPr>
          <a:xfrm>
            <a:off x="108075" y="470375"/>
            <a:ext cx="423374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709190" y="3612671"/>
            <a:ext cx="245100" cy="1998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Google Shape;301;p28"/>
          <p:cNvCxnSpPr>
            <a:stCxn id="302" idx="1"/>
            <a:endCxn id="300" idx="6"/>
          </p:cNvCxnSpPr>
          <p:nvPr/>
        </p:nvCxnSpPr>
        <p:spPr>
          <a:xfrm flipH="1">
            <a:off x="954350" y="3376800"/>
            <a:ext cx="1032000" cy="33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Google Shape;302;p28"/>
          <p:cNvSpPr txBox="1"/>
          <p:nvPr/>
        </p:nvSpPr>
        <p:spPr>
          <a:xfrm>
            <a:off x="1986350" y="3201000"/>
            <a:ext cx="6150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BNS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 rot="-5400000">
            <a:off x="-1219900" y="2342650"/>
            <a:ext cx="2656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Precision on sky localisation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3243900" y="4464925"/>
            <a:ext cx="2656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Luminosity distance [Mpc]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 rot="5400000">
            <a:off x="7640125" y="2550025"/>
            <a:ext cx="2656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Masses [M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☉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9"/>
          <p:cNvGrpSpPr/>
          <p:nvPr/>
        </p:nvGrpSpPr>
        <p:grpSpPr>
          <a:xfrm>
            <a:off x="108063" y="849730"/>
            <a:ext cx="6062200" cy="3636294"/>
            <a:chOff x="181150" y="757630"/>
            <a:chExt cx="6062200" cy="3636294"/>
          </a:xfrm>
        </p:grpSpPr>
        <p:pic>
          <p:nvPicPr>
            <p:cNvPr id="311" name="Google Shape;311;p29" title="Density_field.png"/>
            <p:cNvPicPr preferRelativeResize="0"/>
            <p:nvPr/>
          </p:nvPicPr>
          <p:blipFill rotWithShape="1">
            <a:blip r:embed="rId3">
              <a:alphaModFix/>
            </a:blip>
            <a:srcRect b="14228" l="31833" r="3135" t="24498"/>
            <a:stretch/>
          </p:blipFill>
          <p:spPr>
            <a:xfrm>
              <a:off x="181150" y="1018075"/>
              <a:ext cx="6062200" cy="3375850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952500" endA="0" endPos="1000" fadeDir="5400012" kx="0" rotWithShape="0" algn="bl" stA="0" stPos="0" sy="-100000" ky="0"/>
            </a:effectLst>
          </p:spPr>
        </p:pic>
        <p:sp>
          <p:nvSpPr>
            <p:cNvPr id="312" name="Google Shape;312;p29"/>
            <p:cNvSpPr/>
            <p:nvPr/>
          </p:nvSpPr>
          <p:spPr>
            <a:xfrm rot="-2113899">
              <a:off x="1576532" y="2631377"/>
              <a:ext cx="1821685" cy="845259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2185625" y="2662125"/>
              <a:ext cx="284100" cy="2841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14" name="Google Shape;314;p29"/>
            <p:cNvCxnSpPr>
              <a:stCxn id="313" idx="7"/>
              <a:endCxn id="315" idx="1"/>
            </p:cNvCxnSpPr>
            <p:nvPr/>
          </p:nvCxnSpPr>
          <p:spPr>
            <a:xfrm flipH="1" rot="10800000">
              <a:off x="2428120" y="757630"/>
              <a:ext cx="2485200" cy="1946100"/>
            </a:xfrm>
            <a:prstGeom prst="straightConnector1">
              <a:avLst/>
            </a:prstGeom>
            <a:noFill/>
            <a:ln cap="flat" cmpd="sng" w="19050">
              <a:solidFill>
                <a:srgbClr val="98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6" name="Google Shape;316;p29"/>
            <p:cNvSpPr/>
            <p:nvPr/>
          </p:nvSpPr>
          <p:spPr>
            <a:xfrm rot="-2700000">
              <a:off x="2866224" y="3830807"/>
              <a:ext cx="72549" cy="19601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 rot="993792">
              <a:off x="3430636" y="3876851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 rot="-1070101">
              <a:off x="3104615" y="3876925"/>
              <a:ext cx="72483" cy="196101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 rot="993792">
              <a:off x="3689361" y="3544151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 rot="2297410">
              <a:off x="4127506" y="3631645"/>
              <a:ext cx="72622" cy="19608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 rot="-3641980">
              <a:off x="1921706" y="3741327"/>
              <a:ext cx="81530" cy="310794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 rot="-2822389">
              <a:off x="1191260" y="2205077"/>
              <a:ext cx="77477" cy="43115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 rot="-1397164">
              <a:off x="2271013" y="1500262"/>
              <a:ext cx="77405" cy="431187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 rot="-780677">
              <a:off x="3102149" y="1240686"/>
              <a:ext cx="77284" cy="43130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 rot="1198986">
              <a:off x="4363682" y="1580183"/>
              <a:ext cx="77251" cy="43129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 rot="993792">
              <a:off x="3822661" y="2578976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 rot="993792">
              <a:off x="3975061" y="2731376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 rot="-2488558">
              <a:off x="1669644" y="2956006"/>
              <a:ext cx="72474" cy="195999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 rot="-2104178">
              <a:off x="2349378" y="3326330"/>
              <a:ext cx="72576" cy="19607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 rot="-1670144">
              <a:off x="2685461" y="3042287"/>
              <a:ext cx="72601" cy="196186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 rot="-686960">
              <a:off x="3203305" y="2473619"/>
              <a:ext cx="72544" cy="196038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 rot="2195119">
              <a:off x="4771090" y="2608080"/>
              <a:ext cx="72481" cy="19620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 rot="-3875857">
              <a:off x="962514" y="3365726"/>
              <a:ext cx="72732" cy="196179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 rot="227898">
              <a:off x="3481957" y="2113623"/>
              <a:ext cx="72459" cy="19606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 rot="227898">
              <a:off x="3634357" y="2266023"/>
              <a:ext cx="72459" cy="19606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 rot="-1670144">
              <a:off x="2837861" y="3194687"/>
              <a:ext cx="72601" cy="196186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 rot="-1325409">
              <a:off x="2740287" y="1690621"/>
              <a:ext cx="77380" cy="43130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 rot="-2132261">
              <a:off x="1732281" y="2035835"/>
              <a:ext cx="77421" cy="431151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 rot="1947246">
              <a:off x="5665811" y="2312309"/>
              <a:ext cx="77149" cy="431213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 rot="731042">
              <a:off x="3421826" y="3724543"/>
              <a:ext cx="497506" cy="19153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 rot="-4773644">
              <a:off x="4000233" y="2108833"/>
              <a:ext cx="1246737" cy="278498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42" name="Google Shape;342;p29"/>
            <p:cNvCxnSpPr>
              <a:stCxn id="313" idx="7"/>
              <a:endCxn id="343" idx="1"/>
            </p:cNvCxnSpPr>
            <p:nvPr/>
          </p:nvCxnSpPr>
          <p:spPr>
            <a:xfrm>
              <a:off x="2428120" y="2703730"/>
              <a:ext cx="2584200" cy="1316700"/>
            </a:xfrm>
            <a:prstGeom prst="straightConnector1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44" name="Google Shape;344;p29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108075" y="0"/>
            <a:ext cx="5138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SN Ia and GW to constrain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</a:t>
            </a:r>
            <a:endParaRPr baseline="-25000"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6" name="Google Shape;346;p29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</a:t>
            </a:r>
            <a:r>
              <a:rPr lang="en" sz="1200">
                <a:solidFill>
                  <a:schemeClr val="dk1"/>
                </a:solidFill>
              </a:rPr>
              <a:t> | 04/26 | Lyon</a:t>
            </a:r>
            <a:endParaRPr sz="1200"/>
          </a:p>
        </p:txBody>
      </p:sp>
      <p:sp>
        <p:nvSpPr>
          <p:cNvPr id="347" name="Google Shape;347;p29"/>
          <p:cNvSpPr/>
          <p:nvPr/>
        </p:nvSpPr>
        <p:spPr>
          <a:xfrm>
            <a:off x="108075" y="470375"/>
            <a:ext cx="41957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48" name="Google Shape;348;p29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5" name="Google Shape;3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275" y="329590"/>
            <a:ext cx="1584926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9275" y="3592481"/>
            <a:ext cx="1485924" cy="10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6961675" y="329625"/>
            <a:ext cx="2055300" cy="1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GWs :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Distances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in Mpc, about 20% errors.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Large 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Localisation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error, best location 9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deg</a:t>
            </a:r>
            <a:r>
              <a:rPr baseline="30000" lang="en" sz="10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90% confident level.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29"/>
          <p:cNvSpPr/>
          <p:nvPr/>
        </p:nvSpPr>
        <p:spPr>
          <a:xfrm>
            <a:off x="6544981" y="470367"/>
            <a:ext cx="416700" cy="150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980000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9"/>
          <p:cNvSpPr txBox="1"/>
          <p:nvPr/>
        </p:nvSpPr>
        <p:spPr>
          <a:xfrm>
            <a:off x="6961675" y="3538963"/>
            <a:ext cx="20553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Type Ia supernovae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Distances in Mpc/h.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○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Biased tracer of the density field.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No error on location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29"/>
          <p:cNvSpPr/>
          <p:nvPr/>
        </p:nvSpPr>
        <p:spPr>
          <a:xfrm>
            <a:off x="6710424" y="3634728"/>
            <a:ext cx="85800" cy="1899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9"/>
          <p:cNvSpPr txBox="1"/>
          <p:nvPr/>
        </p:nvSpPr>
        <p:spPr>
          <a:xfrm>
            <a:off x="7933475" y="2331620"/>
            <a:ext cx="11364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= H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aseline="-25000"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4" name="Google Shape;354;p29"/>
          <p:cNvCxnSpPr>
            <a:endCxn id="353" idx="1"/>
          </p:cNvCxnSpPr>
          <p:nvPr/>
        </p:nvCxnSpPr>
        <p:spPr>
          <a:xfrm rot="-5400000">
            <a:off x="6782525" y="2899970"/>
            <a:ext cx="1318800" cy="9831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29"/>
          <p:cNvCxnSpPr>
            <a:endCxn id="353" idx="1"/>
          </p:cNvCxnSpPr>
          <p:nvPr/>
        </p:nvCxnSpPr>
        <p:spPr>
          <a:xfrm flipH="1" rot="-5400000">
            <a:off x="6499775" y="1298420"/>
            <a:ext cx="1897500" cy="9699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6" name="Google Shape;356;p29"/>
          <p:cNvSpPr/>
          <p:nvPr/>
        </p:nvSpPr>
        <p:spPr>
          <a:xfrm rot="-2104178">
            <a:off x="2231240" y="2782480"/>
            <a:ext cx="72576" cy="196075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9"/>
          <p:cNvSpPr txBox="1"/>
          <p:nvPr/>
        </p:nvSpPr>
        <p:spPr>
          <a:xfrm>
            <a:off x="6950375" y="1663225"/>
            <a:ext cx="602100" cy="616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baseline="-25000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29"/>
          <p:cNvSpPr txBox="1"/>
          <p:nvPr/>
        </p:nvSpPr>
        <p:spPr>
          <a:xfrm>
            <a:off x="6796225" y="2827150"/>
            <a:ext cx="854400" cy="616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/h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29"/>
          <p:cNvSpPr txBox="1"/>
          <p:nvPr/>
        </p:nvSpPr>
        <p:spPr>
          <a:xfrm>
            <a:off x="8735100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12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65" name="Google Shape;365;p30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p30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Thesis project outlines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p30"/>
          <p:cNvSpPr/>
          <p:nvPr/>
        </p:nvSpPr>
        <p:spPr>
          <a:xfrm flipH="1" rot="10800000">
            <a:off x="108075" y="461577"/>
            <a:ext cx="2771370" cy="23398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68" name="Google Shape;368;p30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369" name="Google Shape;369;p30"/>
          <p:cNvSpPr/>
          <p:nvPr/>
        </p:nvSpPr>
        <p:spPr>
          <a:xfrm>
            <a:off x="252763" y="701775"/>
            <a:ext cx="3867600" cy="4254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Handle noise and detect events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30"/>
          <p:cNvSpPr/>
          <p:nvPr/>
        </p:nvSpPr>
        <p:spPr>
          <a:xfrm flipH="1">
            <a:off x="5030313" y="701775"/>
            <a:ext cx="3867600" cy="4254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precision of SNIa</a:t>
            </a:r>
            <a:endParaRPr/>
          </a:p>
        </p:txBody>
      </p:sp>
      <p:sp>
        <p:nvSpPr>
          <p:cNvPr id="371" name="Google Shape;371;p30"/>
          <p:cNvSpPr/>
          <p:nvPr/>
        </p:nvSpPr>
        <p:spPr>
          <a:xfrm>
            <a:off x="252763" y="1127191"/>
            <a:ext cx="3867600" cy="1774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0"/>
          <p:cNvSpPr/>
          <p:nvPr/>
        </p:nvSpPr>
        <p:spPr>
          <a:xfrm>
            <a:off x="5030313" y="1127204"/>
            <a:ext cx="3867600" cy="1774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0"/>
          <p:cNvSpPr/>
          <p:nvPr/>
        </p:nvSpPr>
        <p:spPr>
          <a:xfrm>
            <a:off x="920400" y="3024325"/>
            <a:ext cx="7303200" cy="1835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246088" y="1140350"/>
            <a:ext cx="38676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Study the noise of Virgo detector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Study iDQ efficiency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Contributed to GWTC-5 papers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GWTC-5 : Methods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GWTC-5 : Result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Simulate GW events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30"/>
          <p:cNvSpPr txBox="1"/>
          <p:nvPr/>
        </p:nvSpPr>
        <p:spPr>
          <a:xfrm>
            <a:off x="5030313" y="1140350"/>
            <a:ext cx="38676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Investigate a new method to standardise SN Ia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Simulation of SN Ia spectra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30"/>
          <p:cNvSpPr/>
          <p:nvPr/>
        </p:nvSpPr>
        <p:spPr>
          <a:xfrm>
            <a:off x="920424" y="3024325"/>
            <a:ext cx="7303200" cy="4524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Combining the probes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30"/>
          <p:cNvSpPr txBox="1"/>
          <p:nvPr/>
        </p:nvSpPr>
        <p:spPr>
          <a:xfrm>
            <a:off x="920412" y="3487880"/>
            <a:ext cx="7303200" cy="1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Use ‘Flip’ package to generate and fit density fields of SN Ia and GWs.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Define a likelihood function.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Fit the density fields and get H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p30"/>
          <p:cNvSpPr txBox="1"/>
          <p:nvPr/>
        </p:nvSpPr>
        <p:spPr>
          <a:xfrm>
            <a:off x="2983000" y="2452888"/>
            <a:ext cx="1130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1st-2nd year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30"/>
          <p:cNvSpPr txBox="1"/>
          <p:nvPr/>
        </p:nvSpPr>
        <p:spPr>
          <a:xfrm>
            <a:off x="7379700" y="4420800"/>
            <a:ext cx="843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3rd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year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30"/>
          <p:cNvSpPr txBox="1"/>
          <p:nvPr/>
        </p:nvSpPr>
        <p:spPr>
          <a:xfrm>
            <a:off x="7767225" y="2452888"/>
            <a:ext cx="1130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1st-2nd year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Google Shape;381;p30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87" name="Google Shape;387;p31"/>
          <p:cNvSpPr txBox="1"/>
          <p:nvPr/>
        </p:nvSpPr>
        <p:spPr>
          <a:xfrm>
            <a:off x="330250" y="138200"/>
            <a:ext cx="4567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8" name="Google Shape;388;p31"/>
          <p:cNvSpPr/>
          <p:nvPr/>
        </p:nvSpPr>
        <p:spPr>
          <a:xfrm>
            <a:off x="1661575" y="1201875"/>
            <a:ext cx="582085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31"/>
          <p:cNvSpPr txBox="1"/>
          <p:nvPr/>
        </p:nvSpPr>
        <p:spPr>
          <a:xfrm>
            <a:off x="0" y="649275"/>
            <a:ext cx="91440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Gravitational waves studies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392" name="Google Shape;392;p31"/>
          <p:cNvSpPr/>
          <p:nvPr/>
        </p:nvSpPr>
        <p:spPr>
          <a:xfrm>
            <a:off x="755388" y="1737125"/>
            <a:ext cx="2130600" cy="4632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88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750" lIns="84750" spcFirstLastPara="1" rIns="84750" wrap="square" tIns="8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4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iDQ</a:t>
            </a:r>
            <a:endParaRPr sz="1854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3" name="Google Shape;393;p31"/>
          <p:cNvPicPr preferRelativeResize="0"/>
          <p:nvPr/>
        </p:nvPicPr>
        <p:blipFill rotWithShape="1">
          <a:blip r:embed="rId3">
            <a:alphaModFix/>
          </a:blip>
          <a:srcRect b="5553" l="8264" r="7412" t="0"/>
          <a:stretch/>
        </p:blipFill>
        <p:spPr>
          <a:xfrm>
            <a:off x="952650" y="2217784"/>
            <a:ext cx="1933306" cy="162397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1"/>
          <p:cNvSpPr txBox="1"/>
          <p:nvPr/>
        </p:nvSpPr>
        <p:spPr>
          <a:xfrm>
            <a:off x="1172026" y="2537735"/>
            <a:ext cx="11943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300" lIns="39300" spcFirstLastPara="1" rIns="39300" wrap="square" tIns="39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-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Random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iDQ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Perfect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5" name="Google Shape;395;p31"/>
          <p:cNvCxnSpPr/>
          <p:nvPr/>
        </p:nvCxnSpPr>
        <p:spPr>
          <a:xfrm>
            <a:off x="1069624" y="2407339"/>
            <a:ext cx="1662600" cy="0"/>
          </a:xfrm>
          <a:prstGeom prst="straightConnector1">
            <a:avLst/>
          </a:prstGeom>
          <a:noFill/>
          <a:ln cap="flat" cmpd="sng" w="117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31"/>
          <p:cNvCxnSpPr/>
          <p:nvPr/>
        </p:nvCxnSpPr>
        <p:spPr>
          <a:xfrm rot="10800000">
            <a:off x="1070744" y="2428052"/>
            <a:ext cx="0" cy="1299000"/>
          </a:xfrm>
          <a:prstGeom prst="straightConnector1">
            <a:avLst/>
          </a:prstGeom>
          <a:noFill/>
          <a:ln cap="flat" cmpd="sng" w="122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1"/>
          <p:cNvSpPr txBox="1"/>
          <p:nvPr/>
        </p:nvSpPr>
        <p:spPr>
          <a:xfrm>
            <a:off x="1341217" y="3869723"/>
            <a:ext cx="1325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00" lIns="39300" spcFirstLastPara="1" rIns="39300" wrap="square" tIns="39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latin typeface="Times New Roman"/>
                <a:ea typeface="Times New Roman"/>
                <a:cs typeface="Times New Roman"/>
                <a:sym typeface="Times New Roman"/>
              </a:rPr>
              <a:t>Fraction of False positive</a:t>
            </a:r>
            <a:endParaRPr sz="68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31"/>
          <p:cNvSpPr txBox="1"/>
          <p:nvPr/>
        </p:nvSpPr>
        <p:spPr>
          <a:xfrm rot="-5400000">
            <a:off x="175323" y="2996793"/>
            <a:ext cx="1325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00" lIns="39300" spcFirstLastPara="1" rIns="39300" wrap="square" tIns="39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latin typeface="Times New Roman"/>
                <a:ea typeface="Times New Roman"/>
                <a:cs typeface="Times New Roman"/>
                <a:sym typeface="Times New Roman"/>
              </a:rPr>
              <a:t>True positive</a:t>
            </a:r>
            <a:endParaRPr sz="68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31"/>
          <p:cNvSpPr/>
          <p:nvPr/>
        </p:nvSpPr>
        <p:spPr>
          <a:xfrm>
            <a:off x="3512481" y="1737125"/>
            <a:ext cx="2130600" cy="4632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88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750" lIns="84750" spcFirstLastPara="1" rIns="84750" wrap="square" tIns="8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4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minutes glitches</a:t>
            </a:r>
            <a:endParaRPr sz="1854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31"/>
          <p:cNvSpPr/>
          <p:nvPr/>
        </p:nvSpPr>
        <p:spPr>
          <a:xfrm>
            <a:off x="6269548" y="1724325"/>
            <a:ext cx="2130600" cy="4632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88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750" lIns="84750" spcFirstLastPara="1" rIns="84750" wrap="square" tIns="8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4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</a:t>
            </a:r>
            <a:endParaRPr sz="1854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1" name="Google Shape;4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159" y="2206239"/>
            <a:ext cx="2130573" cy="134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 title="Capture d’écran du 2026-03-04 17-45-1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9548" y="2203986"/>
            <a:ext cx="2130575" cy="1573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2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08" name="Google Shape;408;p32"/>
          <p:cNvSpPr txBox="1"/>
          <p:nvPr/>
        </p:nvSpPr>
        <p:spPr>
          <a:xfrm>
            <a:off x="330250" y="138200"/>
            <a:ext cx="4567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9" name="Google Shape;409;p32"/>
          <p:cNvSpPr/>
          <p:nvPr/>
        </p:nvSpPr>
        <p:spPr>
          <a:xfrm>
            <a:off x="1661575" y="1201875"/>
            <a:ext cx="582085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0" y="649275"/>
            <a:ext cx="91440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Gravitational waves studies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2" name="Google Shape;412;p32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413" name="Google Shape;413;p32"/>
          <p:cNvSpPr/>
          <p:nvPr/>
        </p:nvSpPr>
        <p:spPr>
          <a:xfrm>
            <a:off x="755388" y="1737125"/>
            <a:ext cx="2130600" cy="4632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88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750" lIns="84750" spcFirstLastPara="1" rIns="84750" wrap="square" tIns="8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4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iDQ</a:t>
            </a:r>
            <a:endParaRPr sz="1854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4" name="Google Shape;414;p32"/>
          <p:cNvPicPr preferRelativeResize="0"/>
          <p:nvPr/>
        </p:nvPicPr>
        <p:blipFill rotWithShape="1">
          <a:blip r:embed="rId3">
            <a:alphaModFix/>
          </a:blip>
          <a:srcRect b="5553" l="8264" r="7412" t="0"/>
          <a:stretch/>
        </p:blipFill>
        <p:spPr>
          <a:xfrm>
            <a:off x="952650" y="2217784"/>
            <a:ext cx="1933306" cy="162397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2"/>
          <p:cNvSpPr txBox="1"/>
          <p:nvPr/>
        </p:nvSpPr>
        <p:spPr>
          <a:xfrm>
            <a:off x="1172026" y="2537735"/>
            <a:ext cx="11943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300" lIns="39300" spcFirstLastPara="1" rIns="39300" wrap="square" tIns="39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-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Random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iDQ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</a:t>
            </a:r>
            <a:r>
              <a:rPr lang="en" sz="6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Perfect classification</a:t>
            </a:r>
            <a:endParaRPr sz="6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6" name="Google Shape;416;p32"/>
          <p:cNvCxnSpPr/>
          <p:nvPr/>
        </p:nvCxnSpPr>
        <p:spPr>
          <a:xfrm>
            <a:off x="1069624" y="2407339"/>
            <a:ext cx="1662600" cy="0"/>
          </a:xfrm>
          <a:prstGeom prst="straightConnector1">
            <a:avLst/>
          </a:prstGeom>
          <a:noFill/>
          <a:ln cap="flat" cmpd="sng" w="117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32"/>
          <p:cNvCxnSpPr/>
          <p:nvPr/>
        </p:nvCxnSpPr>
        <p:spPr>
          <a:xfrm rot="10800000">
            <a:off x="1070744" y="2428052"/>
            <a:ext cx="0" cy="1299000"/>
          </a:xfrm>
          <a:prstGeom prst="straightConnector1">
            <a:avLst/>
          </a:prstGeom>
          <a:noFill/>
          <a:ln cap="flat" cmpd="sng" w="122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32"/>
          <p:cNvSpPr txBox="1"/>
          <p:nvPr/>
        </p:nvSpPr>
        <p:spPr>
          <a:xfrm>
            <a:off x="1341217" y="3869723"/>
            <a:ext cx="1325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00" lIns="39300" spcFirstLastPara="1" rIns="39300" wrap="square" tIns="39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latin typeface="Times New Roman"/>
                <a:ea typeface="Times New Roman"/>
                <a:cs typeface="Times New Roman"/>
                <a:sym typeface="Times New Roman"/>
              </a:rPr>
              <a:t>Fraction of False positive</a:t>
            </a:r>
            <a:endParaRPr sz="68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 rot="-5400000">
            <a:off x="175323" y="2996793"/>
            <a:ext cx="1325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00" lIns="39300" spcFirstLastPara="1" rIns="39300" wrap="square" tIns="39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7">
                <a:latin typeface="Times New Roman"/>
                <a:ea typeface="Times New Roman"/>
                <a:cs typeface="Times New Roman"/>
                <a:sym typeface="Times New Roman"/>
              </a:rPr>
              <a:t>True positive</a:t>
            </a:r>
            <a:endParaRPr sz="68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2"/>
          <p:cNvSpPr/>
          <p:nvPr/>
        </p:nvSpPr>
        <p:spPr>
          <a:xfrm>
            <a:off x="6269548" y="1724325"/>
            <a:ext cx="2130600" cy="463200"/>
          </a:xfrm>
          <a:prstGeom prst="rect">
            <a:avLst/>
          </a:pr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099331" scaled="0"/>
          </a:gradFill>
          <a:ln cap="flat" cmpd="sng" w="88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750" lIns="84750" spcFirstLastPara="1" rIns="84750" wrap="square" tIns="8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4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</a:t>
            </a:r>
            <a:endParaRPr sz="1854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1" name="Google Shape;421;p32" title="Capture d’écran du 2026-03-04 17-45-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548" y="2203986"/>
            <a:ext cx="2130575" cy="157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181" y="1737133"/>
            <a:ext cx="2149200" cy="1817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3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430" name="Google Shape;430;p33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Inference Data Quality : iDQ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1" name="Google Shape;431;p33"/>
          <p:cNvSpPr/>
          <p:nvPr/>
        </p:nvSpPr>
        <p:spPr>
          <a:xfrm>
            <a:off x="108075" y="470375"/>
            <a:ext cx="343672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432" name="Google Shape;43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538" y="890075"/>
            <a:ext cx="2284919" cy="228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3"/>
          <p:cNvPicPr preferRelativeResize="0"/>
          <p:nvPr/>
        </p:nvPicPr>
        <p:blipFill rotWithShape="1">
          <a:blip r:embed="rId4">
            <a:alphaModFix/>
          </a:blip>
          <a:srcRect b="0" l="0" r="51946" t="6306"/>
          <a:stretch/>
        </p:blipFill>
        <p:spPr>
          <a:xfrm>
            <a:off x="229675" y="3247920"/>
            <a:ext cx="2513520" cy="15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3"/>
          <p:cNvPicPr preferRelativeResize="0"/>
          <p:nvPr/>
        </p:nvPicPr>
        <p:blipFill rotWithShape="1">
          <a:blip r:embed="rId4">
            <a:alphaModFix/>
          </a:blip>
          <a:srcRect b="0" l="87176" r="0" t="0"/>
          <a:stretch/>
        </p:blipFill>
        <p:spPr>
          <a:xfrm>
            <a:off x="2743200" y="3246120"/>
            <a:ext cx="666360" cy="15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3"/>
          <p:cNvPicPr preferRelativeResize="0"/>
          <p:nvPr/>
        </p:nvPicPr>
        <p:blipFill rotWithShape="1">
          <a:blip r:embed="rId4">
            <a:alphaModFix/>
          </a:blip>
          <a:srcRect b="0" l="49387" r="11469" t="0"/>
          <a:stretch/>
        </p:blipFill>
        <p:spPr>
          <a:xfrm>
            <a:off x="6149733" y="3246120"/>
            <a:ext cx="2120400" cy="15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3"/>
          <p:cNvPicPr preferRelativeResize="0"/>
          <p:nvPr/>
        </p:nvPicPr>
        <p:blipFill rotWithShape="1">
          <a:blip r:embed="rId4">
            <a:alphaModFix/>
          </a:blip>
          <a:srcRect b="0" l="87176" r="0" t="0"/>
          <a:stretch/>
        </p:blipFill>
        <p:spPr>
          <a:xfrm>
            <a:off x="8271213" y="3246120"/>
            <a:ext cx="666360" cy="155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33"/>
          <p:cNvCxnSpPr>
            <a:stCxn id="432" idx="0"/>
          </p:cNvCxnSpPr>
          <p:nvPr/>
        </p:nvCxnSpPr>
        <p:spPr>
          <a:xfrm rot="5400000">
            <a:off x="2405697" y="84875"/>
            <a:ext cx="1361100" cy="2971500"/>
          </a:xfrm>
          <a:prstGeom prst="curvedConnector4">
            <a:avLst>
              <a:gd fmla="val -6486" name="adj1"/>
              <a:gd fmla="val 97397" name="adj2"/>
            </a:avLst>
          </a:prstGeom>
          <a:noFill/>
          <a:ln cap="flat" cmpd="sng" w="190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8" name="Google Shape;438;p33"/>
          <p:cNvSpPr txBox="1"/>
          <p:nvPr/>
        </p:nvSpPr>
        <p:spPr>
          <a:xfrm>
            <a:off x="343650" y="2079000"/>
            <a:ext cx="25134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We measured GW signal in the Strain data h(t).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9" name="Google Shape;439;p33"/>
          <p:cNvCxnSpPr>
            <a:stCxn id="432" idx="0"/>
          </p:cNvCxnSpPr>
          <p:nvPr/>
        </p:nvCxnSpPr>
        <p:spPr>
          <a:xfrm flipH="1" rot="-5400000">
            <a:off x="5377497" y="84575"/>
            <a:ext cx="1361100" cy="2972100"/>
          </a:xfrm>
          <a:prstGeom prst="curvedConnector4">
            <a:avLst>
              <a:gd fmla="val -7887" name="adj1"/>
              <a:gd fmla="val 97930" name="adj2"/>
            </a:avLst>
          </a:prstGeom>
          <a:noFill/>
          <a:ln cap="flat" cmpd="sng" w="190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0" name="Google Shape;440;p33"/>
          <p:cNvSpPr txBox="1"/>
          <p:nvPr/>
        </p:nvSpPr>
        <p:spPr>
          <a:xfrm>
            <a:off x="6286950" y="2079000"/>
            <a:ext cx="25134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We measure numerous other channel to check the behavior of the detectors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41" name="Google Shape;441;p33"/>
          <p:cNvGrpSpPr/>
          <p:nvPr/>
        </p:nvGrpSpPr>
        <p:grpSpPr>
          <a:xfrm>
            <a:off x="1394594" y="3570515"/>
            <a:ext cx="6326612" cy="1229010"/>
            <a:chOff x="1394594" y="3570515"/>
            <a:chExt cx="6326612" cy="1229010"/>
          </a:xfrm>
        </p:grpSpPr>
        <p:sp>
          <p:nvSpPr>
            <p:cNvPr id="442" name="Google Shape;442;p33"/>
            <p:cNvSpPr/>
            <p:nvPr/>
          </p:nvSpPr>
          <p:spPr>
            <a:xfrm rot="-573158">
              <a:off x="1419704" y="3635445"/>
              <a:ext cx="813480" cy="370539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 rot="-573158">
              <a:off x="6882617" y="3728320"/>
              <a:ext cx="813480" cy="370539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3"/>
            <p:cNvSpPr txBox="1"/>
            <p:nvPr/>
          </p:nvSpPr>
          <p:spPr>
            <a:xfrm>
              <a:off x="3492488" y="4299125"/>
              <a:ext cx="2574300" cy="5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latin typeface="Times New Roman"/>
                  <a:ea typeface="Times New Roman"/>
                  <a:cs typeface="Times New Roman"/>
                  <a:sym typeface="Times New Roman"/>
                </a:rPr>
                <a:t>Correlation !!</a:t>
              </a:r>
              <a:endParaRPr sz="2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45" name="Google Shape;445;p33"/>
            <p:cNvCxnSpPr>
              <a:endCxn id="444" idx="0"/>
            </p:cNvCxnSpPr>
            <p:nvPr/>
          </p:nvCxnSpPr>
          <p:spPr>
            <a:xfrm>
              <a:off x="2227538" y="3753125"/>
              <a:ext cx="2552100" cy="546000"/>
            </a:xfrm>
            <a:prstGeom prst="curvedConnector2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46" name="Google Shape;446;p33"/>
            <p:cNvCxnSpPr>
              <a:stCxn id="443" idx="2"/>
              <a:endCxn id="444" idx="0"/>
            </p:cNvCxnSpPr>
            <p:nvPr/>
          </p:nvCxnSpPr>
          <p:spPr>
            <a:xfrm flipH="1">
              <a:off x="4779557" y="3981090"/>
              <a:ext cx="2108700" cy="318000"/>
            </a:xfrm>
            <a:prstGeom prst="curvedConnector2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47" name="Google Shape;447;p33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14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4" title="Capture d’écran du 2026-04-01 17-22-09.png"/>
          <p:cNvPicPr preferRelativeResize="0"/>
          <p:nvPr/>
        </p:nvPicPr>
        <p:blipFill rotWithShape="1">
          <a:blip r:embed="rId3">
            <a:alphaModFix/>
          </a:blip>
          <a:srcRect b="63622" l="10378" r="0" t="0"/>
          <a:stretch/>
        </p:blipFill>
        <p:spPr>
          <a:xfrm>
            <a:off x="5264600" y="683000"/>
            <a:ext cx="3791724" cy="210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4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54" name="Google Shape;454;p34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34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456" name="Google Shape;456;p34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iDQ Performance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57" name="Google Shape;457;p34"/>
          <p:cNvSpPr/>
          <p:nvPr/>
        </p:nvSpPr>
        <p:spPr>
          <a:xfrm>
            <a:off x="108075" y="470375"/>
            <a:ext cx="214921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58" name="Google Shape;458;p34"/>
          <p:cNvSpPr txBox="1"/>
          <p:nvPr/>
        </p:nvSpPr>
        <p:spPr>
          <a:xfrm>
            <a:off x="6592324" y="1247513"/>
            <a:ext cx="30861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https://arxiv.org/abs/2204.03091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9" name="Google Shape;459;p34"/>
          <p:cNvPicPr preferRelativeResize="0"/>
          <p:nvPr/>
        </p:nvPicPr>
        <p:blipFill rotWithShape="1">
          <a:blip r:embed="rId5">
            <a:alphaModFix/>
          </a:blip>
          <a:srcRect b="5553" l="8264" r="7412" t="0"/>
          <a:stretch/>
        </p:blipFill>
        <p:spPr>
          <a:xfrm>
            <a:off x="651775" y="570750"/>
            <a:ext cx="4499573" cy="377962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4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15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1162350" y="1315399"/>
            <a:ext cx="27798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-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Random classification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iDQ classification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—-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Perfect classification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2" name="Google Shape;462;p34"/>
          <p:cNvCxnSpPr/>
          <p:nvPr/>
        </p:nvCxnSpPr>
        <p:spPr>
          <a:xfrm>
            <a:off x="942325" y="1075820"/>
            <a:ext cx="4059900" cy="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4"/>
          <p:cNvCxnSpPr/>
          <p:nvPr/>
        </p:nvCxnSpPr>
        <p:spPr>
          <a:xfrm rot="10800000">
            <a:off x="926625" y="1060000"/>
            <a:ext cx="0" cy="30234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34"/>
          <p:cNvSpPr txBox="1"/>
          <p:nvPr/>
        </p:nvSpPr>
        <p:spPr>
          <a:xfrm>
            <a:off x="1556125" y="4415450"/>
            <a:ext cx="30861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Fraction of False positive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34"/>
          <p:cNvSpPr txBox="1"/>
          <p:nvPr/>
        </p:nvSpPr>
        <p:spPr>
          <a:xfrm rot="-5400000">
            <a:off x="-1157700" y="2383450"/>
            <a:ext cx="30861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True positive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5355525" y="3353100"/>
            <a:ext cx="37008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iDQ is used by pycbc as an additional information on GW signals.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Better detection efficiency while using iDQ !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7" name="Google Shape;467;p34"/>
          <p:cNvCxnSpPr/>
          <p:nvPr/>
        </p:nvCxnSpPr>
        <p:spPr>
          <a:xfrm>
            <a:off x="8135375" y="1876775"/>
            <a:ext cx="0" cy="51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68" name="Google Shape;468;p34"/>
          <p:cNvSpPr txBox="1"/>
          <p:nvPr/>
        </p:nvSpPr>
        <p:spPr>
          <a:xfrm>
            <a:off x="6682625" y="2670600"/>
            <a:ext cx="13977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Masses [M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☉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34"/>
          <p:cNvSpPr txBox="1"/>
          <p:nvPr/>
        </p:nvSpPr>
        <p:spPr>
          <a:xfrm rot="-5400000">
            <a:off x="4542071" y="1662239"/>
            <a:ext cx="13977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Efficiency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iDQ / no iDQ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75" name="Google Shape;475;p35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6" name="Google Shape;476;p35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477" name="Google Shape;477;p35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Gravitational waves detection | Match filtering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78" name="Google Shape;478;p35"/>
          <p:cNvSpPr/>
          <p:nvPr/>
        </p:nvSpPr>
        <p:spPr>
          <a:xfrm>
            <a:off x="108075" y="470375"/>
            <a:ext cx="538650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479" name="Google Shape;479;p35" title="gw_matched_filter (1).gif"/>
          <p:cNvPicPr preferRelativeResize="0"/>
          <p:nvPr/>
        </p:nvPicPr>
        <p:blipFill rotWithShape="1">
          <a:blip r:embed="rId3">
            <a:alphaModFix/>
          </a:blip>
          <a:srcRect b="3693" l="7389" r="8929" t="11805"/>
          <a:stretch/>
        </p:blipFill>
        <p:spPr>
          <a:xfrm>
            <a:off x="416300" y="620782"/>
            <a:ext cx="8311425" cy="41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16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97" name="Google Shape;97;p18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ΛCDM Model | Concordance model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108075" y="470375"/>
            <a:ext cx="420826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419974" y="1094687"/>
            <a:ext cx="3940450" cy="3282951"/>
            <a:chOff x="245424" y="1164950"/>
            <a:chExt cx="3940450" cy="3282951"/>
          </a:xfrm>
        </p:grpSpPr>
        <p:pic>
          <p:nvPicPr>
            <p:cNvPr id="100" name="Google Shape;10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5425" y="1164950"/>
              <a:ext cx="3940449" cy="328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5424" y="4057376"/>
              <a:ext cx="533400" cy="390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8"/>
          <p:cNvSpPr txBox="1"/>
          <p:nvPr/>
        </p:nvSpPr>
        <p:spPr>
          <a:xfrm>
            <a:off x="4513450" y="239000"/>
            <a:ext cx="4539600" cy="22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3 hypothesis 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Gravitation well describe by general relativity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Large scale are homogenous and isotropic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Universe fild with baryon and Cold Dark Matter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6 Parameters for a flat Universe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710675" y="2571750"/>
            <a:ext cx="11319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7757" y="3005801"/>
            <a:ext cx="1306407" cy="173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6">
            <a:alphaModFix/>
          </a:blip>
          <a:srcRect b="0" l="0" r="-5496" t="0"/>
          <a:stretch/>
        </p:blipFill>
        <p:spPr>
          <a:xfrm>
            <a:off x="4416460" y="3449374"/>
            <a:ext cx="1720340" cy="85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image (3).png"/>
          <p:cNvPicPr preferRelativeResize="0"/>
          <p:nvPr/>
        </p:nvPicPr>
        <p:blipFill rotWithShape="1">
          <a:blip r:embed="rId7">
            <a:alphaModFix/>
          </a:blip>
          <a:srcRect b="2810" l="4453" r="5221" t="4443"/>
          <a:stretch/>
        </p:blipFill>
        <p:spPr>
          <a:xfrm>
            <a:off x="5992491" y="3004130"/>
            <a:ext cx="1173670" cy="173914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86" name="Google Shape;486;p36"/>
          <p:cNvSpPr txBox="1"/>
          <p:nvPr/>
        </p:nvSpPr>
        <p:spPr>
          <a:xfrm>
            <a:off x="330250" y="138200"/>
            <a:ext cx="4567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87" name="Google Shape;487;p36"/>
          <p:cNvSpPr/>
          <p:nvPr/>
        </p:nvSpPr>
        <p:spPr>
          <a:xfrm>
            <a:off x="1124250" y="2379775"/>
            <a:ext cx="689549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88" name="Google Shape;488;p36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36"/>
          <p:cNvSpPr txBox="1"/>
          <p:nvPr/>
        </p:nvSpPr>
        <p:spPr>
          <a:xfrm>
            <a:off x="13" y="1851350"/>
            <a:ext cx="91440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 Ia supernovae studies</a:t>
            </a:r>
            <a:r>
              <a:rPr lang="en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7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96" name="Google Shape;496;p37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Google Shape;497;p37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498" name="Google Shape;498;p37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Type Ia supernovae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99" name="Google Shape;499;p37"/>
          <p:cNvSpPr/>
          <p:nvPr/>
        </p:nvSpPr>
        <p:spPr>
          <a:xfrm>
            <a:off x="108075" y="470375"/>
            <a:ext cx="247625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500" name="Google Shape;500;p37" title="189001_1_En_1_Fig1_HTM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75" y="1046803"/>
            <a:ext cx="2954776" cy="33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 title="lightcurves_ztf.png"/>
          <p:cNvPicPr preferRelativeResize="0"/>
          <p:nvPr/>
        </p:nvPicPr>
        <p:blipFill rotWithShape="1">
          <a:blip r:embed="rId4">
            <a:alphaModFix/>
          </a:blip>
          <a:srcRect b="18729" l="0" r="1643" t="3005"/>
          <a:stretch/>
        </p:blipFill>
        <p:spPr>
          <a:xfrm>
            <a:off x="3234375" y="814401"/>
            <a:ext cx="5862474" cy="31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19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37"/>
          <p:cNvSpPr txBox="1"/>
          <p:nvPr/>
        </p:nvSpPr>
        <p:spPr>
          <a:xfrm>
            <a:off x="5701275" y="1422475"/>
            <a:ext cx="17823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Credit: ZTF DR2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509" name="Google Shape;509;p38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0" name="Google Shape;510;p38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511" name="Google Shape;511;p38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Type Ia photometric standardisation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12" name="Google Shape;512;p38"/>
          <p:cNvSpPr/>
          <p:nvPr/>
        </p:nvSpPr>
        <p:spPr>
          <a:xfrm flipH="1" rot="10800000">
            <a:off x="108075" y="474912"/>
            <a:ext cx="441007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cxnSp>
        <p:nvCxnSpPr>
          <p:cNvPr id="513" name="Google Shape;513;p38"/>
          <p:cNvCxnSpPr>
            <a:stCxn id="514" idx="0"/>
            <a:endCxn id="515" idx="0"/>
          </p:cNvCxnSpPr>
          <p:nvPr/>
        </p:nvCxnSpPr>
        <p:spPr>
          <a:xfrm rot="-5400000">
            <a:off x="4606646" y="-385609"/>
            <a:ext cx="82800" cy="4118100"/>
          </a:xfrm>
          <a:prstGeom prst="curvedConnector3">
            <a:avLst>
              <a:gd fmla="val 696616" name="adj1"/>
            </a:avLst>
          </a:prstGeom>
          <a:noFill/>
          <a:ln cap="flat" cmpd="sng" w="198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6" name="Google Shape;516;p38"/>
          <p:cNvSpPr txBox="1"/>
          <p:nvPr/>
        </p:nvSpPr>
        <p:spPr>
          <a:xfrm>
            <a:off x="3389099" y="652661"/>
            <a:ext cx="25179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375" lIns="190375" spcFirstLastPara="1" rIns="190375" wrap="square" tIns="19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99">
                <a:latin typeface="Times New Roman"/>
                <a:ea typeface="Times New Roman"/>
                <a:cs typeface="Times New Roman"/>
                <a:sym typeface="Times New Roman"/>
              </a:rPr>
              <a:t>Standardisation</a:t>
            </a:r>
            <a:endParaRPr sz="249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p38"/>
          <p:cNvSpPr txBox="1"/>
          <p:nvPr/>
        </p:nvSpPr>
        <p:spPr>
          <a:xfrm>
            <a:off x="416447" y="1042886"/>
            <a:ext cx="17097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375" lIns="190375" spcFirstLastPara="1" rIns="190375" wrap="square" tIns="190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99">
                <a:latin typeface="Times New Roman"/>
                <a:ea typeface="Times New Roman"/>
                <a:cs typeface="Times New Roman"/>
                <a:sym typeface="Times New Roman"/>
              </a:rPr>
              <a:t>~ 0.4 mag scatter</a:t>
            </a:r>
            <a:endParaRPr sz="249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6707329" y="1042886"/>
            <a:ext cx="19221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375" lIns="190375" spcFirstLastPara="1" rIns="190375" wrap="square" tIns="190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99">
                <a:latin typeface="Times New Roman"/>
                <a:ea typeface="Times New Roman"/>
                <a:cs typeface="Times New Roman"/>
                <a:sym typeface="Times New Roman"/>
              </a:rPr>
              <a:t>~ 0.15 mag scatter</a:t>
            </a:r>
            <a:endParaRPr sz="249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4" name="Google Shape;514;p38" title="scatter_0.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01" y="1714841"/>
            <a:ext cx="4040791" cy="304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8" title="scatter_0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775" y="1631921"/>
            <a:ext cx="4040791" cy="304596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8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20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525" name="Google Shape;525;p39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39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527" name="Google Shape;527;p39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Type Ia photometric standardisation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8" name="Google Shape;528;p39"/>
          <p:cNvSpPr/>
          <p:nvPr/>
        </p:nvSpPr>
        <p:spPr>
          <a:xfrm flipH="1" rot="10800000">
            <a:off x="108075" y="474912"/>
            <a:ext cx="441007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529" name="Google Shape;529;p39" title="standardisatio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300" y="683275"/>
            <a:ext cx="5568174" cy="4176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9"/>
          <p:cNvSpPr txBox="1"/>
          <p:nvPr/>
        </p:nvSpPr>
        <p:spPr>
          <a:xfrm>
            <a:off x="2097875" y="552600"/>
            <a:ext cx="5109000" cy="1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400" lIns="121400" spcFirstLastPara="1" rIns="121400" wrap="square" tIns="12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24">
                <a:latin typeface="Times New Roman"/>
                <a:ea typeface="Times New Roman"/>
                <a:cs typeface="Times New Roman"/>
                <a:sym typeface="Times New Roman"/>
              </a:rPr>
              <a:t>Tripp formula (1998, empirical) :</a:t>
            </a:r>
            <a:endParaRPr sz="212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2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24">
                <a:latin typeface="Times New Roman"/>
                <a:ea typeface="Times New Roman"/>
                <a:cs typeface="Times New Roman"/>
                <a:sym typeface="Times New Roman"/>
              </a:rPr>
              <a:t>µ = m</a:t>
            </a:r>
            <a:r>
              <a:rPr baseline="-25000" lang="en" sz="2124">
                <a:latin typeface="Times New Roman"/>
                <a:ea typeface="Times New Roman"/>
                <a:cs typeface="Times New Roman"/>
                <a:sym typeface="Times New Roman"/>
              </a:rPr>
              <a:t>obs</a:t>
            </a:r>
            <a:r>
              <a:rPr lang="en" sz="2124">
                <a:latin typeface="Times New Roman"/>
                <a:ea typeface="Times New Roman"/>
                <a:cs typeface="Times New Roman"/>
                <a:sym typeface="Times New Roman"/>
              </a:rPr>
              <a:t> - βc + αx</a:t>
            </a:r>
            <a:r>
              <a:rPr baseline="-25000" lang="en" sz="2124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2124">
                <a:latin typeface="Times New Roman"/>
                <a:ea typeface="Times New Roman"/>
                <a:cs typeface="Times New Roman"/>
                <a:sym typeface="Times New Roman"/>
              </a:rPr>
              <a:t> + pγ- M </a:t>
            </a:r>
            <a:endParaRPr sz="212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39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537" name="Google Shape;537;p40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8" name="Google Shape;538;p40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cxnSp>
        <p:nvCxnSpPr>
          <p:cNvPr id="539" name="Google Shape;539;p40"/>
          <p:cNvCxnSpPr/>
          <p:nvPr/>
        </p:nvCxnSpPr>
        <p:spPr>
          <a:xfrm>
            <a:off x="225113" y="969750"/>
            <a:ext cx="8354100" cy="0"/>
          </a:xfrm>
          <a:prstGeom prst="straightConnector1">
            <a:avLst/>
          </a:prstGeom>
          <a:noFill/>
          <a:ln cap="flat" cmpd="sng" w="38100">
            <a:solidFill>
              <a:srgbClr val="335C6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0" name="Google Shape;540;p40"/>
          <p:cNvSpPr/>
          <p:nvPr/>
        </p:nvSpPr>
        <p:spPr>
          <a:xfrm>
            <a:off x="953063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Scatter of ~ 0.4mag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1" name="Google Shape;541;p40"/>
          <p:cNvCxnSpPr>
            <a:stCxn id="540" idx="0"/>
          </p:cNvCxnSpPr>
          <p:nvPr/>
        </p:nvCxnSpPr>
        <p:spPr>
          <a:xfrm rot="10800000">
            <a:off x="1662263" y="956500"/>
            <a:ext cx="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2" name="Google Shape;542;p40"/>
          <p:cNvSpPr/>
          <p:nvPr/>
        </p:nvSpPr>
        <p:spPr>
          <a:xfrm>
            <a:off x="3850438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Scatter of ~ 0.1mag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3" name="Google Shape;543;p40"/>
          <p:cNvCxnSpPr>
            <a:stCxn id="542" idx="0"/>
          </p:cNvCxnSpPr>
          <p:nvPr/>
        </p:nvCxnSpPr>
        <p:spPr>
          <a:xfrm flipH="1" rot="10800000">
            <a:off x="4559638" y="956500"/>
            <a:ext cx="150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4" name="Google Shape;544;p40"/>
          <p:cNvSpPr/>
          <p:nvPr/>
        </p:nvSpPr>
        <p:spPr>
          <a:xfrm>
            <a:off x="6843513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Scatter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0.08mag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5" name="Google Shape;545;p40"/>
          <p:cNvCxnSpPr>
            <a:stCxn id="544" idx="0"/>
          </p:cNvCxnSpPr>
          <p:nvPr/>
        </p:nvCxnSpPr>
        <p:spPr>
          <a:xfrm flipH="1" rot="10800000">
            <a:off x="7552713" y="956500"/>
            <a:ext cx="90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40"/>
          <p:cNvCxnSpPr>
            <a:stCxn id="540" idx="2"/>
            <a:endCxn id="542" idx="2"/>
          </p:cNvCxnSpPr>
          <p:nvPr/>
        </p:nvCxnSpPr>
        <p:spPr>
          <a:xfrm flipH="1" rot="-5400000">
            <a:off x="3110663" y="96700"/>
            <a:ext cx="600" cy="28974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7" name="Google Shape;547;p40"/>
          <p:cNvCxnSpPr>
            <a:stCxn id="542" idx="2"/>
            <a:endCxn id="544" idx="2"/>
          </p:cNvCxnSpPr>
          <p:nvPr/>
        </p:nvCxnSpPr>
        <p:spPr>
          <a:xfrm flipH="1" rot="-5400000">
            <a:off x="6055888" y="48850"/>
            <a:ext cx="600" cy="29931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8" name="Google Shape;548;p40"/>
          <p:cNvSpPr txBox="1"/>
          <p:nvPr/>
        </p:nvSpPr>
        <p:spPr>
          <a:xfrm>
            <a:off x="2559425" y="1577883"/>
            <a:ext cx="11031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Read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between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the line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p40"/>
          <p:cNvSpPr txBox="1"/>
          <p:nvPr/>
        </p:nvSpPr>
        <p:spPr>
          <a:xfrm>
            <a:off x="5365150" y="1577875"/>
            <a:ext cx="13821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Isomap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Gaussian process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40"/>
          <p:cNvSpPr txBox="1"/>
          <p:nvPr/>
        </p:nvSpPr>
        <p:spPr>
          <a:xfrm>
            <a:off x="8142651" y="550603"/>
            <a:ext cx="1103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Precision</a:t>
            </a:r>
            <a:r>
              <a:rPr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H</a:t>
            </a:r>
            <a:r>
              <a:rPr baseline="-25000"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aseline="-25000" sz="1000">
              <a:solidFill>
                <a:srgbClr val="335C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baseline="-25000"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H0</a:t>
            </a:r>
            <a:r>
              <a:rPr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/ H</a:t>
            </a:r>
            <a:r>
              <a:rPr baseline="-25000"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aseline="-25000" sz="1000">
              <a:solidFill>
                <a:srgbClr val="335C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Google Shape;551;p40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22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p40"/>
          <p:cNvSpPr txBox="1"/>
          <p:nvPr/>
        </p:nvSpPr>
        <p:spPr>
          <a:xfrm>
            <a:off x="1282625" y="693400"/>
            <a:ext cx="759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18. 6 %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40"/>
          <p:cNvSpPr txBox="1"/>
          <p:nvPr/>
        </p:nvSpPr>
        <p:spPr>
          <a:xfrm>
            <a:off x="4180750" y="693400"/>
            <a:ext cx="759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6.9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%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4" name="Google Shape;554;p40"/>
          <p:cNvSpPr txBox="1"/>
          <p:nvPr/>
        </p:nvSpPr>
        <p:spPr>
          <a:xfrm>
            <a:off x="7173525" y="693400"/>
            <a:ext cx="759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3.7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%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5" name="Google Shape;555;p40" title="Sn1a_spectra.png"/>
          <p:cNvPicPr preferRelativeResize="0"/>
          <p:nvPr/>
        </p:nvPicPr>
        <p:blipFill rotWithShape="1">
          <a:blip r:embed="rId3">
            <a:alphaModFix/>
          </a:blip>
          <a:srcRect b="0" l="13873" r="11982" t="13089"/>
          <a:stretch/>
        </p:blipFill>
        <p:spPr>
          <a:xfrm>
            <a:off x="290455" y="2231768"/>
            <a:ext cx="8563108" cy="250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0"/>
          <p:cNvSpPr txBox="1"/>
          <p:nvPr/>
        </p:nvSpPr>
        <p:spPr>
          <a:xfrm>
            <a:off x="3461650" y="4499524"/>
            <a:ext cx="2196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Wavelength [nm]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7" name="Google Shape;557;p40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AutoEncoder on Type Ia supernovae data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8" name="Google Shape;558;p40"/>
          <p:cNvSpPr/>
          <p:nvPr/>
        </p:nvSpPr>
        <p:spPr>
          <a:xfrm>
            <a:off x="108075" y="499099"/>
            <a:ext cx="4854850" cy="27029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1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564" name="Google Shape;564;p41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41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pic>
        <p:nvPicPr>
          <p:cNvPr id="566" name="Google Shape;566;p41" title="Capture d’écran du 2026-03-27 15-21-2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5553" y="3759544"/>
            <a:ext cx="1337123" cy="113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1" title="Autoencoder_sha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2202" y="490826"/>
            <a:ext cx="2826448" cy="370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1" title="RBTL_sn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75" y="1463318"/>
            <a:ext cx="3838383" cy="339688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1"/>
          <p:cNvSpPr txBox="1"/>
          <p:nvPr/>
        </p:nvSpPr>
        <p:spPr>
          <a:xfrm>
            <a:off x="174476" y="697275"/>
            <a:ext cx="37719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150" lIns="109150" spcFirstLastPara="1" rIns="109150" wrap="square" tIns="109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0">
                <a:latin typeface="Times New Roman"/>
                <a:ea typeface="Times New Roman"/>
                <a:cs typeface="Times New Roman"/>
                <a:sym typeface="Times New Roman"/>
              </a:rPr>
              <a:t>RBTL technique → ΔA</a:t>
            </a:r>
            <a:r>
              <a:rPr baseline="-25000" lang="en" sz="1910"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" sz="191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191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Δmag</a:t>
            </a:r>
            <a:endParaRPr sz="191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0" name="Google Shape;570;p41"/>
          <p:cNvSpPr/>
          <p:nvPr/>
        </p:nvSpPr>
        <p:spPr>
          <a:xfrm>
            <a:off x="6578757" y="1622912"/>
            <a:ext cx="293400" cy="278700"/>
          </a:xfrm>
          <a:prstGeom prst="ellipse">
            <a:avLst/>
          </a:prstGeom>
          <a:noFill/>
          <a:ln cap="flat" cmpd="sng" w="9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775" lIns="89775" spcFirstLastPara="1" rIns="89775" wrap="square" tIns="89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82"/>
          </a:p>
        </p:txBody>
      </p:sp>
      <p:sp>
        <p:nvSpPr>
          <p:cNvPr id="571" name="Google Shape;571;p41"/>
          <p:cNvSpPr txBox="1"/>
          <p:nvPr/>
        </p:nvSpPr>
        <p:spPr>
          <a:xfrm>
            <a:off x="6441353" y="1506432"/>
            <a:ext cx="5679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775" lIns="89775" spcFirstLastPara="1" rIns="89775" wrap="square" tIns="897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7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</a:t>
            </a:r>
            <a:r>
              <a:rPr baseline="-25000" lang="en" sz="117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endParaRPr sz="1178"/>
          </a:p>
        </p:txBody>
      </p:sp>
      <p:pic>
        <p:nvPicPr>
          <p:cNvPr id="572" name="Google Shape;572;p41" title="Spectra_color_corr.png"/>
          <p:cNvPicPr preferRelativeResize="0"/>
          <p:nvPr/>
        </p:nvPicPr>
        <p:blipFill rotWithShape="1">
          <a:blip r:embed="rId6">
            <a:alphaModFix/>
          </a:blip>
          <a:srcRect b="11741" l="14528" r="12394" t="14229"/>
          <a:stretch/>
        </p:blipFill>
        <p:spPr>
          <a:xfrm rot="-5400000">
            <a:off x="3195721" y="1975521"/>
            <a:ext cx="3615110" cy="7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1" title="Spectra_fit_color_corr.png"/>
          <p:cNvPicPr preferRelativeResize="0"/>
          <p:nvPr/>
        </p:nvPicPr>
        <p:blipFill rotWithShape="1">
          <a:blip r:embed="rId7">
            <a:alphaModFix/>
          </a:blip>
          <a:srcRect b="13457" l="15849" r="13017" t="14231"/>
          <a:stretch/>
        </p:blipFill>
        <p:spPr>
          <a:xfrm rot="-5400000">
            <a:off x="6719366" y="1935512"/>
            <a:ext cx="3676620" cy="8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1"/>
          <p:cNvSpPr/>
          <p:nvPr/>
        </p:nvSpPr>
        <p:spPr>
          <a:xfrm rot="5400000">
            <a:off x="5905472" y="-180558"/>
            <a:ext cx="125400" cy="1197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0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875" lIns="97875" spcFirstLastPara="1" rIns="97875" wrap="square" tIns="97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9"/>
          </a:p>
        </p:txBody>
      </p:sp>
      <p:sp>
        <p:nvSpPr>
          <p:cNvPr id="575" name="Google Shape;575;p41"/>
          <p:cNvSpPr/>
          <p:nvPr/>
        </p:nvSpPr>
        <p:spPr>
          <a:xfrm rot="5400000">
            <a:off x="7408325" y="-180558"/>
            <a:ext cx="125400" cy="1197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0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875" lIns="97875" spcFirstLastPara="1" rIns="97875" wrap="square" tIns="97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9"/>
          </a:p>
        </p:txBody>
      </p:sp>
      <p:grpSp>
        <p:nvGrpSpPr>
          <p:cNvPr id="576" name="Google Shape;576;p41"/>
          <p:cNvGrpSpPr/>
          <p:nvPr/>
        </p:nvGrpSpPr>
        <p:grpSpPr>
          <a:xfrm>
            <a:off x="6045923" y="3795238"/>
            <a:ext cx="293576" cy="232470"/>
            <a:chOff x="3906247" y="2335405"/>
            <a:chExt cx="530400" cy="420000"/>
          </a:xfrm>
        </p:grpSpPr>
        <p:sp>
          <p:nvSpPr>
            <p:cNvPr id="577" name="Google Shape;577;p41"/>
            <p:cNvSpPr txBox="1"/>
            <p:nvPr/>
          </p:nvSpPr>
          <p:spPr>
            <a:xfrm>
              <a:off x="3906247" y="2335405"/>
              <a:ext cx="5304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400" lIns="46400" spcFirstLastPara="1" rIns="46400" wrap="square" tIns="4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9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ΔA</a:t>
              </a:r>
              <a:r>
                <a:rPr baseline="-25000" lang="en" sz="609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</a:t>
              </a:r>
              <a:endParaRPr sz="609"/>
            </a:p>
          </p:txBody>
        </p:sp>
        <p:sp>
          <p:nvSpPr>
            <p:cNvPr id="578" name="Google Shape;578;p41"/>
            <p:cNvSpPr/>
            <p:nvPr/>
          </p:nvSpPr>
          <p:spPr>
            <a:xfrm>
              <a:off x="4034343" y="2441706"/>
              <a:ext cx="274200" cy="260100"/>
            </a:xfrm>
            <a:prstGeom prst="ellipse">
              <a:avLst/>
            </a:prstGeom>
            <a:noFill/>
            <a:ln cap="flat" cmpd="sng" w="48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400" lIns="46400" spcFirstLastPara="1" rIns="46400" wrap="square" tIns="46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8"/>
            </a:p>
          </p:txBody>
        </p:sp>
      </p:grpSp>
      <p:sp>
        <p:nvSpPr>
          <p:cNvPr id="579" name="Google Shape;579;p41"/>
          <p:cNvSpPr txBox="1"/>
          <p:nvPr/>
        </p:nvSpPr>
        <p:spPr>
          <a:xfrm>
            <a:off x="5389592" y="45600"/>
            <a:ext cx="11979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7875" lIns="97875" spcFirstLastPara="1" rIns="97875" wrap="square" tIns="97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71">
                <a:latin typeface="Times New Roman"/>
                <a:ea typeface="Times New Roman"/>
                <a:cs typeface="Times New Roman"/>
                <a:sym typeface="Times New Roman"/>
              </a:rPr>
              <a:t>Encode </a:t>
            </a:r>
            <a:endParaRPr sz="107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0" name="Google Shape;580;p41"/>
          <p:cNvSpPr txBox="1"/>
          <p:nvPr/>
        </p:nvSpPr>
        <p:spPr>
          <a:xfrm>
            <a:off x="6872318" y="67681"/>
            <a:ext cx="11979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7875" lIns="97875" spcFirstLastPara="1" rIns="97875" wrap="square" tIns="97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71">
                <a:latin typeface="Times New Roman"/>
                <a:ea typeface="Times New Roman"/>
                <a:cs typeface="Times New Roman"/>
                <a:sym typeface="Times New Roman"/>
              </a:rPr>
              <a:t>Decode </a:t>
            </a:r>
            <a:endParaRPr sz="107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41"/>
          <p:cNvSpPr/>
          <p:nvPr/>
        </p:nvSpPr>
        <p:spPr>
          <a:xfrm>
            <a:off x="6505100" y="1306475"/>
            <a:ext cx="398700" cy="1554900"/>
          </a:xfrm>
          <a:prstGeom prst="ellipse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1"/>
          <p:cNvSpPr/>
          <p:nvPr/>
        </p:nvSpPr>
        <p:spPr>
          <a:xfrm>
            <a:off x="6046009" y="3738675"/>
            <a:ext cx="293400" cy="896400"/>
          </a:xfrm>
          <a:prstGeom prst="ellipse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3" name="Google Shape;583;p41"/>
          <p:cNvCxnSpPr>
            <a:stCxn id="582" idx="0"/>
            <a:endCxn id="581" idx="4"/>
          </p:cNvCxnSpPr>
          <p:nvPr/>
        </p:nvCxnSpPr>
        <p:spPr>
          <a:xfrm rot="-5400000">
            <a:off x="6010009" y="3044175"/>
            <a:ext cx="877200" cy="511800"/>
          </a:xfrm>
          <a:prstGeom prst="curvedConnector3">
            <a:avLst>
              <a:gd fmla="val 2954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4" name="Google Shape;584;p41"/>
          <p:cNvSpPr txBox="1"/>
          <p:nvPr/>
        </p:nvSpPr>
        <p:spPr>
          <a:xfrm>
            <a:off x="7422675" y="4173050"/>
            <a:ext cx="1497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Distance / h !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41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24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6" name="Google Shape;586;p41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AutoEncoder on Type Ia supernovae data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87" name="Google Shape;587;p41"/>
          <p:cNvSpPr/>
          <p:nvPr/>
        </p:nvSpPr>
        <p:spPr>
          <a:xfrm>
            <a:off x="108075" y="499099"/>
            <a:ext cx="4854850" cy="27029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2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42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595" name="Google Shape;595;p42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25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6" name="Google Shape;596;p42" title="reconstruction.png"/>
          <p:cNvPicPr preferRelativeResize="0"/>
          <p:nvPr/>
        </p:nvPicPr>
        <p:blipFill rotWithShape="1">
          <a:blip r:embed="rId3">
            <a:alphaModFix/>
          </a:blip>
          <a:srcRect b="6126" l="9650" r="9594" t="11427"/>
          <a:stretch/>
        </p:blipFill>
        <p:spPr>
          <a:xfrm>
            <a:off x="453375" y="1042463"/>
            <a:ext cx="8690601" cy="332708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2"/>
          <p:cNvSpPr txBox="1"/>
          <p:nvPr/>
        </p:nvSpPr>
        <p:spPr>
          <a:xfrm rot="-5400000">
            <a:off x="-899250" y="2398950"/>
            <a:ext cx="2301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Normalized spectra (AU)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8" name="Google Shape;598;p42"/>
          <p:cNvSpPr txBox="1"/>
          <p:nvPr/>
        </p:nvSpPr>
        <p:spPr>
          <a:xfrm>
            <a:off x="3801325" y="4393388"/>
            <a:ext cx="19947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Wavelength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[nm]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p42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AutoEncoder on Type Ia supernovae data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0" name="Google Shape;600;p42"/>
          <p:cNvSpPr/>
          <p:nvPr/>
        </p:nvSpPr>
        <p:spPr>
          <a:xfrm>
            <a:off x="108075" y="499099"/>
            <a:ext cx="4854850" cy="27029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3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606" name="Google Shape;606;p43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Google Shape;607;p43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608" name="Google Shape;608;p43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AutoEncoder on Type Ia supernovae data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108075" y="499099"/>
            <a:ext cx="4854850" cy="27029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610" name="Google Shape;610;p43" title="dmag_pred_0.06537814438343048_nmad.png"/>
          <p:cNvPicPr preferRelativeResize="0"/>
          <p:nvPr/>
        </p:nvPicPr>
        <p:blipFill rotWithShape="1">
          <a:blip r:embed="rId3">
            <a:alphaModFix/>
          </a:blip>
          <a:srcRect b="5470" l="10569" r="55554" t="9992"/>
          <a:stretch/>
        </p:blipFill>
        <p:spPr>
          <a:xfrm>
            <a:off x="243425" y="1110125"/>
            <a:ext cx="4375552" cy="27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3" title="hist_te_ml.png"/>
          <p:cNvPicPr preferRelativeResize="0"/>
          <p:nvPr/>
        </p:nvPicPr>
        <p:blipFill rotWithShape="1">
          <a:blip r:embed="rId4">
            <a:alphaModFix/>
          </a:blip>
          <a:srcRect b="0" l="4450" r="8978" t="10466"/>
          <a:stretch/>
        </p:blipFill>
        <p:spPr>
          <a:xfrm>
            <a:off x="4737600" y="852237"/>
            <a:ext cx="4283950" cy="33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3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26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3" name="Google Shape;613;p43"/>
          <p:cNvSpPr txBox="1"/>
          <p:nvPr/>
        </p:nvSpPr>
        <p:spPr>
          <a:xfrm>
            <a:off x="5145650" y="916725"/>
            <a:ext cx="23280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0.08 scatter with Twin Embedding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0.06 with Machine Learning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14" name="Google Shape;614;p43"/>
          <p:cNvCxnSpPr/>
          <p:nvPr/>
        </p:nvCxnSpPr>
        <p:spPr>
          <a:xfrm>
            <a:off x="2607075" y="2057400"/>
            <a:ext cx="306900" cy="3546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15" name="Google Shape;615;p43"/>
          <p:cNvSpPr txBox="1"/>
          <p:nvPr/>
        </p:nvSpPr>
        <p:spPr>
          <a:xfrm>
            <a:off x="2929050" y="2528550"/>
            <a:ext cx="989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16" name="Google Shape;616;p43"/>
          <p:cNvSpPr txBox="1"/>
          <p:nvPr/>
        </p:nvSpPr>
        <p:spPr>
          <a:xfrm>
            <a:off x="2705175" y="2467450"/>
            <a:ext cx="10602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0.06 scatter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p43"/>
          <p:cNvSpPr txBox="1"/>
          <p:nvPr/>
        </p:nvSpPr>
        <p:spPr>
          <a:xfrm>
            <a:off x="596800" y="3737864"/>
            <a:ext cx="3975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Normalized input distance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43"/>
          <p:cNvSpPr txBox="1"/>
          <p:nvPr/>
        </p:nvSpPr>
        <p:spPr>
          <a:xfrm rot="-5400259">
            <a:off x="-1845349" y="2301480"/>
            <a:ext cx="3975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Normalized predicted distance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4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624" name="Google Shape;624;p44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5" name="Google Shape;625;p44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626" name="Google Shape;626;p44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Summary Gravitational waves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7" name="Google Shape;627;p44"/>
          <p:cNvSpPr/>
          <p:nvPr/>
        </p:nvSpPr>
        <p:spPr>
          <a:xfrm>
            <a:off x="120817" y="499100"/>
            <a:ext cx="3553410" cy="26075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628" name="Google Shape;6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725" y="601275"/>
            <a:ext cx="3303635" cy="26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00" y="601275"/>
            <a:ext cx="3553402" cy="2665051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4"/>
          <p:cNvSpPr txBox="1"/>
          <p:nvPr/>
        </p:nvSpPr>
        <p:spPr>
          <a:xfrm>
            <a:off x="501650" y="3315000"/>
            <a:ext cx="3553500" cy="14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iDQ 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 am the Virgo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liaison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In contact with pycbc team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Tried to find the origin of the 25 minutes glitches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1" name="Google Shape;631;p44"/>
          <p:cNvSpPr txBox="1"/>
          <p:nvPr/>
        </p:nvSpPr>
        <p:spPr>
          <a:xfrm>
            <a:off x="5276725" y="3266325"/>
            <a:ext cx="3553500" cy="14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Searches 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I am the GWTC-5 MBTA liaison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GWTC-5 papers (and data!)   release : May, 26th 2026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2" name="Google Shape;632;p44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27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638" name="Google Shape;638;p45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9" name="Google Shape;639;p45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640" name="Google Shape;640;p45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Summary Sn Ia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41" name="Google Shape;641;p45"/>
          <p:cNvSpPr/>
          <p:nvPr/>
        </p:nvSpPr>
        <p:spPr>
          <a:xfrm>
            <a:off x="120821" y="499100"/>
            <a:ext cx="195755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642" name="Google Shape;642;p45" title="Capture d’écran du 2026-03-27 15-21-2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584" y="3846196"/>
            <a:ext cx="1152978" cy="98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5" title="Autoencoder_sha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736" y="1027635"/>
            <a:ext cx="2437198" cy="319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5" title="Spectra_color_corr.png"/>
          <p:cNvPicPr preferRelativeResize="0"/>
          <p:nvPr/>
        </p:nvPicPr>
        <p:blipFill rotWithShape="1">
          <a:blip r:embed="rId5">
            <a:alphaModFix/>
          </a:blip>
          <a:srcRect b="11741" l="14528" r="12394" t="14229"/>
          <a:stretch/>
        </p:blipFill>
        <p:spPr>
          <a:xfrm rot="-5400000">
            <a:off x="-967270" y="2307862"/>
            <a:ext cx="3117250" cy="63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5" title="Spectra_fit_color_corr.png"/>
          <p:cNvPicPr preferRelativeResize="0"/>
          <p:nvPr/>
        </p:nvPicPr>
        <p:blipFill rotWithShape="1">
          <a:blip r:embed="rId6">
            <a:alphaModFix/>
          </a:blip>
          <a:srcRect b="13457" l="15849" r="13017" t="14231"/>
          <a:stretch/>
        </p:blipFill>
        <p:spPr>
          <a:xfrm rot="-5400000">
            <a:off x="2071111" y="2273365"/>
            <a:ext cx="3170285" cy="72259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5"/>
          <p:cNvSpPr/>
          <p:nvPr/>
        </p:nvSpPr>
        <p:spPr>
          <a:xfrm rot="5400000">
            <a:off x="1369383" y="448662"/>
            <a:ext cx="108000" cy="1032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8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400" lIns="84400" spcFirstLastPara="1" rIns="84400" wrap="square" tIns="84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2"/>
          </a:p>
        </p:txBody>
      </p:sp>
      <p:sp>
        <p:nvSpPr>
          <p:cNvPr id="647" name="Google Shape;647;p45"/>
          <p:cNvSpPr/>
          <p:nvPr/>
        </p:nvSpPr>
        <p:spPr>
          <a:xfrm rot="5400000">
            <a:off x="2665267" y="448662"/>
            <a:ext cx="108000" cy="1032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8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400" lIns="84400" spcFirstLastPara="1" rIns="84400" wrap="square" tIns="84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2"/>
          </a:p>
        </p:txBody>
      </p:sp>
      <p:grpSp>
        <p:nvGrpSpPr>
          <p:cNvPr id="648" name="Google Shape;648;p45"/>
          <p:cNvGrpSpPr/>
          <p:nvPr/>
        </p:nvGrpSpPr>
        <p:grpSpPr>
          <a:xfrm>
            <a:off x="1490515" y="3877036"/>
            <a:ext cx="253160" cy="200466"/>
            <a:chOff x="3906247" y="2335405"/>
            <a:chExt cx="530400" cy="420000"/>
          </a:xfrm>
        </p:grpSpPr>
        <p:sp>
          <p:nvSpPr>
            <p:cNvPr id="649" name="Google Shape;649;p45"/>
            <p:cNvSpPr txBox="1"/>
            <p:nvPr/>
          </p:nvSpPr>
          <p:spPr>
            <a:xfrm>
              <a:off x="3906247" y="2335405"/>
              <a:ext cx="5304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000" lIns="40000" spcFirstLastPara="1" rIns="40000" wrap="square" tIns="4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25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ΔA</a:t>
              </a:r>
              <a:r>
                <a:rPr baseline="-25000" lang="en" sz="525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</a:t>
              </a:r>
              <a:endParaRPr sz="525"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4034343" y="2441706"/>
              <a:ext cx="274200" cy="260100"/>
            </a:xfrm>
            <a:prstGeom prst="ellipse">
              <a:avLst/>
            </a:prstGeom>
            <a:noFill/>
            <a:ln cap="flat" cmpd="sng" w="41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0000" lIns="40000" spcFirstLastPara="1" rIns="40000" wrap="square" tIns="40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38"/>
            </a:p>
          </p:txBody>
        </p:sp>
      </p:grpSp>
      <p:sp>
        <p:nvSpPr>
          <p:cNvPr id="651" name="Google Shape;651;p45"/>
          <p:cNvSpPr txBox="1"/>
          <p:nvPr/>
        </p:nvSpPr>
        <p:spPr>
          <a:xfrm>
            <a:off x="924469" y="643725"/>
            <a:ext cx="10329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400" lIns="84400" spcFirstLastPara="1" rIns="84400" wrap="square" tIns="84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23">
                <a:latin typeface="Times New Roman"/>
                <a:ea typeface="Times New Roman"/>
                <a:cs typeface="Times New Roman"/>
                <a:sym typeface="Times New Roman"/>
              </a:rPr>
              <a:t>Encode </a:t>
            </a:r>
            <a:endParaRPr sz="923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2" name="Google Shape;652;p45"/>
          <p:cNvSpPr txBox="1"/>
          <p:nvPr/>
        </p:nvSpPr>
        <p:spPr>
          <a:xfrm>
            <a:off x="2202998" y="662765"/>
            <a:ext cx="10329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400" lIns="84400" spcFirstLastPara="1" rIns="84400" wrap="square" tIns="84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23">
                <a:latin typeface="Times New Roman"/>
                <a:ea typeface="Times New Roman"/>
                <a:cs typeface="Times New Roman"/>
                <a:sym typeface="Times New Roman"/>
              </a:rPr>
              <a:t>Decode </a:t>
            </a:r>
            <a:endParaRPr sz="923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p45"/>
          <p:cNvSpPr/>
          <p:nvPr/>
        </p:nvSpPr>
        <p:spPr>
          <a:xfrm>
            <a:off x="1886352" y="1730956"/>
            <a:ext cx="343800" cy="1340700"/>
          </a:xfrm>
          <a:prstGeom prst="ellipse">
            <a:avLst/>
          </a:prstGeom>
          <a:noFill/>
          <a:ln cap="flat" cmpd="sng" w="164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8825" lIns="78825" spcFirstLastPara="1" rIns="78825" wrap="square" tIns="78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7"/>
          </a:p>
        </p:txBody>
      </p:sp>
      <p:sp>
        <p:nvSpPr>
          <p:cNvPr id="654" name="Google Shape;654;p45"/>
          <p:cNvSpPr/>
          <p:nvPr/>
        </p:nvSpPr>
        <p:spPr>
          <a:xfrm>
            <a:off x="1490661" y="3877026"/>
            <a:ext cx="252900" cy="773100"/>
          </a:xfrm>
          <a:prstGeom prst="ellipse">
            <a:avLst/>
          </a:prstGeom>
          <a:noFill/>
          <a:ln cap="flat" cmpd="sng" w="164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8825" lIns="78825" spcFirstLastPara="1" rIns="78825" wrap="square" tIns="78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7"/>
          </a:p>
        </p:txBody>
      </p:sp>
      <p:cxnSp>
        <p:nvCxnSpPr>
          <p:cNvPr id="655" name="Google Shape;655;p45"/>
          <p:cNvCxnSpPr>
            <a:stCxn id="654" idx="0"/>
            <a:endCxn id="653" idx="4"/>
          </p:cNvCxnSpPr>
          <p:nvPr/>
        </p:nvCxnSpPr>
        <p:spPr>
          <a:xfrm rot="-5400000">
            <a:off x="1434861" y="3253776"/>
            <a:ext cx="805500" cy="441000"/>
          </a:xfrm>
          <a:prstGeom prst="curvedConnector3">
            <a:avLst>
              <a:gd fmla="val 49992" name="adj1"/>
            </a:avLst>
          </a:prstGeom>
          <a:noFill/>
          <a:ln cap="flat" cmpd="sng" w="82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6" name="Google Shape;656;p45"/>
          <p:cNvSpPr txBox="1"/>
          <p:nvPr/>
        </p:nvSpPr>
        <p:spPr>
          <a:xfrm>
            <a:off x="2677562" y="4202755"/>
            <a:ext cx="876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825" lIns="78825" spcFirstLastPara="1" rIns="78825" wrap="square" tIns="78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">
                <a:latin typeface="Times New Roman"/>
                <a:ea typeface="Times New Roman"/>
                <a:cs typeface="Times New Roman"/>
                <a:sym typeface="Times New Roman"/>
              </a:rPr>
              <a:t>Distance !</a:t>
            </a:r>
            <a:endParaRPr sz="138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7" name="Google Shape;657;p45" title="hist_te_ml.png"/>
          <p:cNvPicPr preferRelativeResize="0"/>
          <p:nvPr/>
        </p:nvPicPr>
        <p:blipFill rotWithShape="1">
          <a:blip r:embed="rId7">
            <a:alphaModFix/>
          </a:blip>
          <a:srcRect b="0" l="4450" r="8978" t="10466"/>
          <a:stretch/>
        </p:blipFill>
        <p:spPr>
          <a:xfrm>
            <a:off x="4723250" y="1074737"/>
            <a:ext cx="4283950" cy="3322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45"/>
          <p:cNvGrpSpPr/>
          <p:nvPr/>
        </p:nvGrpSpPr>
        <p:grpSpPr>
          <a:xfrm>
            <a:off x="1797580" y="1780961"/>
            <a:ext cx="521330" cy="412776"/>
            <a:chOff x="3906247" y="2335405"/>
            <a:chExt cx="530400" cy="420000"/>
          </a:xfrm>
        </p:grpSpPr>
        <p:sp>
          <p:nvSpPr>
            <p:cNvPr id="659" name="Google Shape;659;p45"/>
            <p:cNvSpPr txBox="1"/>
            <p:nvPr/>
          </p:nvSpPr>
          <p:spPr>
            <a:xfrm>
              <a:off x="3906247" y="2335405"/>
              <a:ext cx="5304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2350" lIns="82350" spcFirstLastPara="1" rIns="82350" wrap="square" tIns="82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ΔA</a:t>
              </a:r>
              <a:r>
                <a:rPr baseline="-25000" lang="en" sz="108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</a:t>
              </a:r>
              <a:endParaRPr sz="1081"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4034343" y="2441706"/>
              <a:ext cx="274200" cy="260100"/>
            </a:xfrm>
            <a:prstGeom prst="ellipse">
              <a:avLst/>
            </a:prstGeom>
            <a:noFill/>
            <a:ln cap="flat" cmpd="sng" w="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2350" lIns="82350" spcFirstLastPara="1" rIns="82350" wrap="square" tIns="823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1"/>
            </a:p>
          </p:txBody>
        </p:sp>
      </p:grpSp>
      <p:sp>
        <p:nvSpPr>
          <p:cNvPr id="661" name="Google Shape;661;p45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28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115" name="Google Shape;115;p19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ΛCDM Model |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Expansion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!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" name="Google Shape;116;p19"/>
          <p:cNvSpPr/>
          <p:nvPr/>
        </p:nvSpPr>
        <p:spPr>
          <a:xfrm flipH="1" rot="10800000">
            <a:off x="108075" y="445058"/>
            <a:ext cx="322721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117" name="Google Shape;117;p19"/>
          <p:cNvGrpSpPr/>
          <p:nvPr/>
        </p:nvGrpSpPr>
        <p:grpSpPr>
          <a:xfrm>
            <a:off x="462446" y="875561"/>
            <a:ext cx="6108338" cy="3721213"/>
            <a:chOff x="209200" y="1504275"/>
            <a:chExt cx="4425049" cy="2695750"/>
          </a:xfrm>
        </p:grpSpPr>
        <p:pic>
          <p:nvPicPr>
            <p:cNvPr id="118" name="Google Shape;118;p19" title="hubble_1929.png"/>
            <p:cNvPicPr preferRelativeResize="0"/>
            <p:nvPr/>
          </p:nvPicPr>
          <p:blipFill rotWithShape="1">
            <a:blip r:embed="rId3">
              <a:alphaModFix/>
            </a:blip>
            <a:srcRect b="11245" l="4735" r="8384" t="2585"/>
            <a:stretch/>
          </p:blipFill>
          <p:spPr>
            <a:xfrm>
              <a:off x="209200" y="1504275"/>
              <a:ext cx="4425049" cy="2695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9"/>
            <p:cNvSpPr txBox="1"/>
            <p:nvPr/>
          </p:nvSpPr>
          <p:spPr>
            <a:xfrm>
              <a:off x="597016" y="1504275"/>
              <a:ext cx="1328700" cy="2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6225" lIns="126225" spcFirstLastPara="1" rIns="126225" wrap="square" tIns="126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80">
                  <a:latin typeface="Times New Roman"/>
                  <a:ea typeface="Times New Roman"/>
                  <a:cs typeface="Times New Roman"/>
                  <a:sym typeface="Times New Roman"/>
                </a:rPr>
                <a:t>Credit : </a:t>
              </a:r>
              <a:r>
                <a:rPr lang="en" sz="1380">
                  <a:latin typeface="Times New Roman"/>
                  <a:ea typeface="Times New Roman"/>
                  <a:cs typeface="Times New Roman"/>
                  <a:sym typeface="Times New Roman"/>
                </a:rPr>
                <a:t>Hubble</a:t>
              </a:r>
              <a:r>
                <a:rPr lang="en" sz="1380">
                  <a:latin typeface="Times New Roman"/>
                  <a:ea typeface="Times New Roman"/>
                  <a:cs typeface="Times New Roman"/>
                  <a:sym typeface="Times New Roman"/>
                </a:rPr>
                <a:t> 1929</a:t>
              </a:r>
              <a:endParaRPr sz="138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20" name="Google Shape;120;p19" title="dl_low_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825" y="2434050"/>
            <a:ext cx="1071950" cy="6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6745050" y="1421625"/>
            <a:ext cx="22380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At low redshift :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6"/>
          <p:cNvGrpSpPr/>
          <p:nvPr/>
        </p:nvGrpSpPr>
        <p:grpSpPr>
          <a:xfrm>
            <a:off x="108063" y="849730"/>
            <a:ext cx="6062200" cy="3636294"/>
            <a:chOff x="181150" y="757630"/>
            <a:chExt cx="6062200" cy="3636294"/>
          </a:xfrm>
        </p:grpSpPr>
        <p:pic>
          <p:nvPicPr>
            <p:cNvPr id="667" name="Google Shape;667;p46" title="Density_field.png"/>
            <p:cNvPicPr preferRelativeResize="0"/>
            <p:nvPr/>
          </p:nvPicPr>
          <p:blipFill rotWithShape="1">
            <a:blip r:embed="rId3">
              <a:alphaModFix/>
            </a:blip>
            <a:srcRect b="14228" l="31833" r="3135" t="24498"/>
            <a:stretch/>
          </p:blipFill>
          <p:spPr>
            <a:xfrm>
              <a:off x="181150" y="1018075"/>
              <a:ext cx="6062200" cy="3375850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952500" endA="0" endPos="1000" fadeDir="5400012" kx="0" rotWithShape="0" algn="bl" stA="0" stPos="0" sy="-100000" ky="0"/>
            </a:effectLst>
          </p:spPr>
        </p:pic>
        <p:sp>
          <p:nvSpPr>
            <p:cNvPr id="668" name="Google Shape;668;p46"/>
            <p:cNvSpPr/>
            <p:nvPr/>
          </p:nvSpPr>
          <p:spPr>
            <a:xfrm rot="-2113899">
              <a:off x="1576532" y="2631377"/>
              <a:ext cx="1821685" cy="845259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6"/>
            <p:cNvSpPr/>
            <p:nvPr/>
          </p:nvSpPr>
          <p:spPr>
            <a:xfrm>
              <a:off x="2185625" y="2662125"/>
              <a:ext cx="284100" cy="2841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70" name="Google Shape;670;p46"/>
            <p:cNvCxnSpPr>
              <a:stCxn id="669" idx="7"/>
              <a:endCxn id="671" idx="1"/>
            </p:cNvCxnSpPr>
            <p:nvPr/>
          </p:nvCxnSpPr>
          <p:spPr>
            <a:xfrm flipH="1" rot="10800000">
              <a:off x="2428120" y="757630"/>
              <a:ext cx="2485200" cy="1946100"/>
            </a:xfrm>
            <a:prstGeom prst="straightConnector1">
              <a:avLst/>
            </a:prstGeom>
            <a:noFill/>
            <a:ln cap="flat" cmpd="sng" w="19050">
              <a:solidFill>
                <a:srgbClr val="98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72" name="Google Shape;672;p46"/>
            <p:cNvSpPr/>
            <p:nvPr/>
          </p:nvSpPr>
          <p:spPr>
            <a:xfrm rot="-2700000">
              <a:off x="2866224" y="3830807"/>
              <a:ext cx="72549" cy="19601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6"/>
            <p:cNvSpPr/>
            <p:nvPr/>
          </p:nvSpPr>
          <p:spPr>
            <a:xfrm rot="993792">
              <a:off x="3430636" y="3876851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6"/>
            <p:cNvSpPr/>
            <p:nvPr/>
          </p:nvSpPr>
          <p:spPr>
            <a:xfrm rot="-1070101">
              <a:off x="3104615" y="3876925"/>
              <a:ext cx="72483" cy="196101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6"/>
            <p:cNvSpPr/>
            <p:nvPr/>
          </p:nvSpPr>
          <p:spPr>
            <a:xfrm rot="993792">
              <a:off x="3689361" y="3544151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6"/>
            <p:cNvSpPr/>
            <p:nvPr/>
          </p:nvSpPr>
          <p:spPr>
            <a:xfrm rot="2297410">
              <a:off x="4127506" y="3631645"/>
              <a:ext cx="72622" cy="19608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6"/>
            <p:cNvSpPr/>
            <p:nvPr/>
          </p:nvSpPr>
          <p:spPr>
            <a:xfrm rot="-3641980">
              <a:off x="1921706" y="3741327"/>
              <a:ext cx="81530" cy="310794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6"/>
            <p:cNvSpPr/>
            <p:nvPr/>
          </p:nvSpPr>
          <p:spPr>
            <a:xfrm rot="-2822389">
              <a:off x="1191260" y="2205077"/>
              <a:ext cx="77477" cy="43115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6"/>
            <p:cNvSpPr/>
            <p:nvPr/>
          </p:nvSpPr>
          <p:spPr>
            <a:xfrm rot="-1397164">
              <a:off x="2271013" y="1500262"/>
              <a:ext cx="77405" cy="431187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6"/>
            <p:cNvSpPr/>
            <p:nvPr/>
          </p:nvSpPr>
          <p:spPr>
            <a:xfrm rot="-780677">
              <a:off x="3102149" y="1240686"/>
              <a:ext cx="77284" cy="43130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6"/>
            <p:cNvSpPr/>
            <p:nvPr/>
          </p:nvSpPr>
          <p:spPr>
            <a:xfrm rot="1198986">
              <a:off x="4363682" y="1580183"/>
              <a:ext cx="77251" cy="43129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6"/>
            <p:cNvSpPr/>
            <p:nvPr/>
          </p:nvSpPr>
          <p:spPr>
            <a:xfrm rot="993792">
              <a:off x="3822661" y="2578976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6"/>
            <p:cNvSpPr/>
            <p:nvPr/>
          </p:nvSpPr>
          <p:spPr>
            <a:xfrm rot="993792">
              <a:off x="3975061" y="2731376"/>
              <a:ext cx="72613" cy="196000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6"/>
            <p:cNvSpPr/>
            <p:nvPr/>
          </p:nvSpPr>
          <p:spPr>
            <a:xfrm rot="-2488558">
              <a:off x="1669644" y="2956006"/>
              <a:ext cx="72474" cy="195999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6"/>
            <p:cNvSpPr/>
            <p:nvPr/>
          </p:nvSpPr>
          <p:spPr>
            <a:xfrm rot="-2104178">
              <a:off x="2349378" y="3326330"/>
              <a:ext cx="72576" cy="19607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6"/>
            <p:cNvSpPr/>
            <p:nvPr/>
          </p:nvSpPr>
          <p:spPr>
            <a:xfrm rot="-1670144">
              <a:off x="2685461" y="3042287"/>
              <a:ext cx="72601" cy="196186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6"/>
            <p:cNvSpPr/>
            <p:nvPr/>
          </p:nvSpPr>
          <p:spPr>
            <a:xfrm rot="-686960">
              <a:off x="3203305" y="2473619"/>
              <a:ext cx="72544" cy="196038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6"/>
            <p:cNvSpPr/>
            <p:nvPr/>
          </p:nvSpPr>
          <p:spPr>
            <a:xfrm rot="2195119">
              <a:off x="4771090" y="2608080"/>
              <a:ext cx="72481" cy="19620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6"/>
            <p:cNvSpPr/>
            <p:nvPr/>
          </p:nvSpPr>
          <p:spPr>
            <a:xfrm rot="-3875857">
              <a:off x="962514" y="3365726"/>
              <a:ext cx="72732" cy="196179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6"/>
            <p:cNvSpPr/>
            <p:nvPr/>
          </p:nvSpPr>
          <p:spPr>
            <a:xfrm rot="227898">
              <a:off x="3481957" y="2113623"/>
              <a:ext cx="72459" cy="19606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6"/>
            <p:cNvSpPr/>
            <p:nvPr/>
          </p:nvSpPr>
          <p:spPr>
            <a:xfrm rot="227898">
              <a:off x="3634357" y="2266023"/>
              <a:ext cx="72459" cy="196065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6"/>
            <p:cNvSpPr/>
            <p:nvPr/>
          </p:nvSpPr>
          <p:spPr>
            <a:xfrm rot="-1670144">
              <a:off x="2837861" y="3194687"/>
              <a:ext cx="72601" cy="196186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6"/>
            <p:cNvSpPr/>
            <p:nvPr/>
          </p:nvSpPr>
          <p:spPr>
            <a:xfrm rot="-1325409">
              <a:off x="2740287" y="1690621"/>
              <a:ext cx="77380" cy="431302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6"/>
            <p:cNvSpPr/>
            <p:nvPr/>
          </p:nvSpPr>
          <p:spPr>
            <a:xfrm rot="-2132261">
              <a:off x="1732281" y="2035835"/>
              <a:ext cx="77421" cy="431151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6"/>
            <p:cNvSpPr/>
            <p:nvPr/>
          </p:nvSpPr>
          <p:spPr>
            <a:xfrm rot="1947246">
              <a:off x="5665811" y="2312309"/>
              <a:ext cx="77149" cy="431213"/>
            </a:xfrm>
            <a:prstGeom prst="star4">
              <a:avLst>
                <a:gd fmla="val 12500" name="adj"/>
              </a:avLst>
            </a:prstGeom>
            <a:solidFill>
              <a:srgbClr val="FFFF00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6"/>
            <p:cNvSpPr/>
            <p:nvPr/>
          </p:nvSpPr>
          <p:spPr>
            <a:xfrm rot="731042">
              <a:off x="3421826" y="3724543"/>
              <a:ext cx="497506" cy="19153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6"/>
            <p:cNvSpPr/>
            <p:nvPr/>
          </p:nvSpPr>
          <p:spPr>
            <a:xfrm rot="-4773644">
              <a:off x="4000233" y="2108833"/>
              <a:ext cx="1246737" cy="278498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980000">
                <a:alpha val="5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98" name="Google Shape;698;p46"/>
            <p:cNvCxnSpPr>
              <a:stCxn id="669" idx="7"/>
              <a:endCxn id="699" idx="1"/>
            </p:cNvCxnSpPr>
            <p:nvPr/>
          </p:nvCxnSpPr>
          <p:spPr>
            <a:xfrm>
              <a:off x="2428120" y="2703730"/>
              <a:ext cx="2584200" cy="1316700"/>
            </a:xfrm>
            <a:prstGeom prst="straightConnector1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700" name="Google Shape;700;p46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01" name="Google Shape;701;p46"/>
          <p:cNvSpPr txBox="1"/>
          <p:nvPr/>
        </p:nvSpPr>
        <p:spPr>
          <a:xfrm>
            <a:off x="108075" y="0"/>
            <a:ext cx="5138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SN Ia and GW to constrain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</a:t>
            </a:r>
            <a:endParaRPr baseline="-25000"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02" name="Google Shape;702;p46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703" name="Google Shape;703;p46"/>
          <p:cNvSpPr/>
          <p:nvPr/>
        </p:nvSpPr>
        <p:spPr>
          <a:xfrm>
            <a:off x="108075" y="470375"/>
            <a:ext cx="41957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04" name="Google Shape;704;p46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1" name="Google Shape;67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275" y="329590"/>
            <a:ext cx="1584926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9275" y="3592481"/>
            <a:ext cx="1485924" cy="10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6"/>
          <p:cNvSpPr txBox="1"/>
          <p:nvPr/>
        </p:nvSpPr>
        <p:spPr>
          <a:xfrm>
            <a:off x="6961675" y="329625"/>
            <a:ext cx="2055300" cy="1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GWs :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Distances in Mpc, about 20% errors.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Large 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Localisation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error, best location 9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deg</a:t>
            </a:r>
            <a:r>
              <a:rPr baseline="30000" lang="en" sz="10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90% confident level.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6" name="Google Shape;706;p46"/>
          <p:cNvSpPr/>
          <p:nvPr/>
        </p:nvSpPr>
        <p:spPr>
          <a:xfrm>
            <a:off x="6544981" y="470367"/>
            <a:ext cx="416700" cy="150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980000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6"/>
          <p:cNvSpPr txBox="1"/>
          <p:nvPr/>
        </p:nvSpPr>
        <p:spPr>
          <a:xfrm>
            <a:off x="6961675" y="3538963"/>
            <a:ext cx="20553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Type Ia supernovae :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Distances in Mpc/h.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○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Biased tracer of the density field.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●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No error on location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46"/>
          <p:cNvSpPr/>
          <p:nvPr/>
        </p:nvSpPr>
        <p:spPr>
          <a:xfrm>
            <a:off x="6710424" y="3634728"/>
            <a:ext cx="85800" cy="1899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46"/>
          <p:cNvSpPr txBox="1"/>
          <p:nvPr/>
        </p:nvSpPr>
        <p:spPr>
          <a:xfrm>
            <a:off x="7933475" y="2331620"/>
            <a:ext cx="11364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= H</a:t>
            </a:r>
            <a:r>
              <a:rPr baseline="-25000" lang="en" sz="34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aseline="-25000"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10" name="Google Shape;710;p46"/>
          <p:cNvCxnSpPr>
            <a:endCxn id="709" idx="1"/>
          </p:cNvCxnSpPr>
          <p:nvPr/>
        </p:nvCxnSpPr>
        <p:spPr>
          <a:xfrm rot="-5400000">
            <a:off x="6782525" y="2899970"/>
            <a:ext cx="1318800" cy="9831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1" name="Google Shape;711;p46"/>
          <p:cNvCxnSpPr>
            <a:endCxn id="709" idx="1"/>
          </p:cNvCxnSpPr>
          <p:nvPr/>
        </p:nvCxnSpPr>
        <p:spPr>
          <a:xfrm flipH="1" rot="-5400000">
            <a:off x="6499775" y="1298420"/>
            <a:ext cx="1897500" cy="9699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2" name="Google Shape;712;p46"/>
          <p:cNvSpPr/>
          <p:nvPr/>
        </p:nvSpPr>
        <p:spPr>
          <a:xfrm rot="-2104178">
            <a:off x="2231240" y="2782480"/>
            <a:ext cx="72576" cy="196075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46"/>
          <p:cNvSpPr txBox="1"/>
          <p:nvPr/>
        </p:nvSpPr>
        <p:spPr>
          <a:xfrm>
            <a:off x="6950375" y="1663225"/>
            <a:ext cx="602100" cy="616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baseline="-25000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4" name="Google Shape;714;p46"/>
          <p:cNvSpPr txBox="1"/>
          <p:nvPr/>
        </p:nvSpPr>
        <p:spPr>
          <a:xfrm>
            <a:off x="6796225" y="2827150"/>
            <a:ext cx="854400" cy="616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/h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p46"/>
          <p:cNvSpPr txBox="1"/>
          <p:nvPr/>
        </p:nvSpPr>
        <p:spPr>
          <a:xfrm>
            <a:off x="8735100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29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7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p47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723" name="Google Shape;723;p47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What’s next :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24" name="Google Shape;724;p47"/>
          <p:cNvSpPr/>
          <p:nvPr/>
        </p:nvSpPr>
        <p:spPr>
          <a:xfrm flipH="1" rot="10800000">
            <a:off x="108075" y="475799"/>
            <a:ext cx="1665580" cy="23301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25" name="Google Shape;725;p47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30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6" name="Google Shape;726;p47"/>
          <p:cNvPicPr preferRelativeResize="0"/>
          <p:nvPr/>
        </p:nvPicPr>
        <p:blipFill rotWithShape="1">
          <a:blip r:embed="rId3">
            <a:alphaModFix/>
          </a:blip>
          <a:srcRect b="15981" l="16311" r="0" t="0"/>
          <a:stretch/>
        </p:blipFill>
        <p:spPr>
          <a:xfrm>
            <a:off x="108045" y="846319"/>
            <a:ext cx="3441594" cy="3561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7" name="Google Shape;727;p47"/>
          <p:cNvGrpSpPr/>
          <p:nvPr/>
        </p:nvGrpSpPr>
        <p:grpSpPr>
          <a:xfrm>
            <a:off x="1411071" y="1257434"/>
            <a:ext cx="1542396" cy="1668933"/>
            <a:chOff x="1411071" y="1257434"/>
            <a:chExt cx="1542396" cy="1668933"/>
          </a:xfrm>
        </p:grpSpPr>
        <p:cxnSp>
          <p:nvCxnSpPr>
            <p:cNvPr id="728" name="Google Shape;728;p47"/>
            <p:cNvCxnSpPr/>
            <p:nvPr/>
          </p:nvCxnSpPr>
          <p:spPr>
            <a:xfrm flipH="1" rot="10800000">
              <a:off x="1682067" y="1513368"/>
              <a:ext cx="1271400" cy="1413000"/>
            </a:xfrm>
            <a:prstGeom prst="straightConnector1">
              <a:avLst/>
            </a:prstGeom>
            <a:noFill/>
            <a:ln cap="flat" cmpd="sng" w="349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29" name="Google Shape;729;p47"/>
            <p:cNvSpPr txBox="1"/>
            <p:nvPr/>
          </p:nvSpPr>
          <p:spPr>
            <a:xfrm rot="-2944357">
              <a:off x="1302220" y="1825160"/>
              <a:ext cx="1732402" cy="502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1775" lIns="111775" spcFirstLastPara="1" rIns="111775" wrap="square" tIns="1117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56">
                  <a:solidFill>
                    <a:schemeClr val="lt1"/>
                  </a:solidFill>
                </a:rPr>
                <a:t>250 Mpc/h</a:t>
              </a:r>
              <a:endParaRPr sz="1956">
                <a:solidFill>
                  <a:schemeClr val="lt1"/>
                </a:solidFill>
              </a:endParaRPr>
            </a:p>
          </p:txBody>
        </p:sp>
      </p:grpSp>
      <p:sp>
        <p:nvSpPr>
          <p:cNvPr id="730" name="Google Shape;730;p47"/>
          <p:cNvSpPr txBox="1"/>
          <p:nvPr/>
        </p:nvSpPr>
        <p:spPr>
          <a:xfrm>
            <a:off x="108137" y="1021287"/>
            <a:ext cx="3441411" cy="467683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75" lIns="111775" spcFirstLastPara="1" rIns="111775" wrap="square" tIns="1117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Sn Ia </a:t>
            </a:r>
            <a:r>
              <a:rPr b="1" lang="en" sz="220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density field</a:t>
            </a:r>
            <a:endParaRPr b="1" sz="220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31" name="Google Shape;731;p47"/>
          <p:cNvGrpSpPr/>
          <p:nvPr/>
        </p:nvGrpSpPr>
        <p:grpSpPr>
          <a:xfrm>
            <a:off x="6517993" y="267334"/>
            <a:ext cx="2079333" cy="2244393"/>
            <a:chOff x="6418043" y="783974"/>
            <a:chExt cx="2578858" cy="2783570"/>
          </a:xfrm>
        </p:grpSpPr>
        <p:pic>
          <p:nvPicPr>
            <p:cNvPr id="732" name="Google Shape;732;p47"/>
            <p:cNvPicPr preferRelativeResize="0"/>
            <p:nvPr/>
          </p:nvPicPr>
          <p:blipFill rotWithShape="1">
            <a:blip r:embed="rId4">
              <a:alphaModFix/>
            </a:blip>
            <a:srcRect b="15207" l="23325" r="0" t="4504"/>
            <a:stretch/>
          </p:blipFill>
          <p:spPr>
            <a:xfrm>
              <a:off x="6418043" y="783974"/>
              <a:ext cx="2578858" cy="2783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3" name="Google Shape;733;p47"/>
            <p:cNvSpPr txBox="1"/>
            <p:nvPr/>
          </p:nvSpPr>
          <p:spPr>
            <a:xfrm>
              <a:off x="6418075" y="939929"/>
              <a:ext cx="25788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3700" lIns="73700" spcFirstLastPara="1" rIns="73700" wrap="square" tIns="73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5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GW</a:t>
              </a:r>
              <a:r>
                <a:rPr b="1" lang="en" sz="145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density field</a:t>
              </a:r>
              <a:endParaRPr b="1" sz="145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34" name="Google Shape;734;p47"/>
          <p:cNvGrpSpPr/>
          <p:nvPr/>
        </p:nvGrpSpPr>
        <p:grpSpPr>
          <a:xfrm>
            <a:off x="7309816" y="581106"/>
            <a:ext cx="903690" cy="977828"/>
            <a:chOff x="1411071" y="1257434"/>
            <a:chExt cx="1542396" cy="1668933"/>
          </a:xfrm>
        </p:grpSpPr>
        <p:cxnSp>
          <p:nvCxnSpPr>
            <p:cNvPr id="735" name="Google Shape;735;p47"/>
            <p:cNvCxnSpPr/>
            <p:nvPr/>
          </p:nvCxnSpPr>
          <p:spPr>
            <a:xfrm flipH="1" rot="10800000">
              <a:off x="1682067" y="1513368"/>
              <a:ext cx="1271400" cy="1413000"/>
            </a:xfrm>
            <a:prstGeom prst="straightConnector1">
              <a:avLst/>
            </a:prstGeom>
            <a:noFill/>
            <a:ln cap="flat" cmpd="sng" w="2047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36" name="Google Shape;736;p47"/>
            <p:cNvSpPr txBox="1"/>
            <p:nvPr/>
          </p:nvSpPr>
          <p:spPr>
            <a:xfrm rot="-2944357">
              <a:off x="1302220" y="1825160"/>
              <a:ext cx="1732402" cy="502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475" lIns="65475" spcFirstLastPara="1" rIns="65475" wrap="square" tIns="65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6">
                  <a:solidFill>
                    <a:schemeClr val="lt1"/>
                  </a:solidFill>
                </a:rPr>
                <a:t>373</a:t>
              </a:r>
              <a:r>
                <a:rPr lang="en" sz="1146">
                  <a:solidFill>
                    <a:schemeClr val="lt1"/>
                  </a:solidFill>
                </a:rPr>
                <a:t> Mpc</a:t>
              </a:r>
              <a:endParaRPr sz="1146">
                <a:solidFill>
                  <a:schemeClr val="lt1"/>
                </a:solidFill>
              </a:endParaRPr>
            </a:p>
          </p:txBody>
        </p:sp>
      </p:grpSp>
      <p:grpSp>
        <p:nvGrpSpPr>
          <p:cNvPr id="737" name="Google Shape;737;p47"/>
          <p:cNvGrpSpPr/>
          <p:nvPr/>
        </p:nvGrpSpPr>
        <p:grpSpPr>
          <a:xfrm>
            <a:off x="5859533" y="2656962"/>
            <a:ext cx="1916607" cy="2068749"/>
            <a:chOff x="6418043" y="783974"/>
            <a:chExt cx="2578858" cy="2783570"/>
          </a:xfrm>
        </p:grpSpPr>
        <p:pic>
          <p:nvPicPr>
            <p:cNvPr id="738" name="Google Shape;738;p47"/>
            <p:cNvPicPr preferRelativeResize="0"/>
            <p:nvPr/>
          </p:nvPicPr>
          <p:blipFill rotWithShape="1">
            <a:blip r:embed="rId4">
              <a:alphaModFix/>
            </a:blip>
            <a:srcRect b="15207" l="23325" r="0" t="4504"/>
            <a:stretch/>
          </p:blipFill>
          <p:spPr>
            <a:xfrm>
              <a:off x="6418043" y="783974"/>
              <a:ext cx="2578858" cy="2783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9" name="Google Shape;739;p47"/>
            <p:cNvSpPr txBox="1"/>
            <p:nvPr/>
          </p:nvSpPr>
          <p:spPr>
            <a:xfrm>
              <a:off x="6418075" y="939929"/>
              <a:ext cx="25788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7925" lIns="67925" spcFirstLastPara="1" rIns="67925" wrap="square" tIns="67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38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GW density field</a:t>
              </a:r>
              <a:endParaRPr b="1" sz="1338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0" name="Google Shape;740;p47"/>
          <p:cNvGrpSpPr/>
          <p:nvPr/>
        </p:nvGrpSpPr>
        <p:grpSpPr>
          <a:xfrm>
            <a:off x="6589089" y="2946111"/>
            <a:ext cx="832894" cy="901224"/>
            <a:chOff x="1411071" y="1257434"/>
            <a:chExt cx="1542396" cy="1668933"/>
          </a:xfrm>
        </p:grpSpPr>
        <p:cxnSp>
          <p:nvCxnSpPr>
            <p:cNvPr id="741" name="Google Shape;741;p47"/>
            <p:cNvCxnSpPr/>
            <p:nvPr/>
          </p:nvCxnSpPr>
          <p:spPr>
            <a:xfrm flipH="1" rot="10800000">
              <a:off x="1682067" y="1513368"/>
              <a:ext cx="1271400" cy="1413000"/>
            </a:xfrm>
            <a:prstGeom prst="straightConnector1">
              <a:avLst/>
            </a:prstGeom>
            <a:noFill/>
            <a:ln cap="flat" cmpd="sng" w="1887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42" name="Google Shape;742;p47"/>
            <p:cNvSpPr txBox="1"/>
            <p:nvPr/>
          </p:nvSpPr>
          <p:spPr>
            <a:xfrm rot="-2944357">
              <a:off x="1302220" y="1825160"/>
              <a:ext cx="1732402" cy="502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350" lIns="60350" spcFirstLastPara="1" rIns="60350" wrap="square" tIns="603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6">
                  <a:solidFill>
                    <a:schemeClr val="lt1"/>
                  </a:solidFill>
                </a:rPr>
                <a:t>342</a:t>
              </a:r>
              <a:r>
                <a:rPr lang="en" sz="1056">
                  <a:solidFill>
                    <a:schemeClr val="lt1"/>
                  </a:solidFill>
                </a:rPr>
                <a:t> Mpc</a:t>
              </a:r>
              <a:endParaRPr sz="1056">
                <a:solidFill>
                  <a:schemeClr val="lt1"/>
                </a:solidFill>
              </a:endParaRPr>
            </a:p>
          </p:txBody>
        </p:sp>
      </p:grpSp>
      <p:cxnSp>
        <p:nvCxnSpPr>
          <p:cNvPr id="743" name="Google Shape;743;p47"/>
          <p:cNvCxnSpPr>
            <a:stCxn id="726" idx="3"/>
            <a:endCxn id="732" idx="1"/>
          </p:cNvCxnSpPr>
          <p:nvPr/>
        </p:nvCxnSpPr>
        <p:spPr>
          <a:xfrm flipH="1" rot="10800000">
            <a:off x="3549639" y="1389574"/>
            <a:ext cx="2968500" cy="123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4" name="Google Shape;744;p47"/>
          <p:cNvCxnSpPr>
            <a:stCxn id="726" idx="3"/>
            <a:endCxn id="738" idx="1"/>
          </p:cNvCxnSpPr>
          <p:nvPr/>
        </p:nvCxnSpPr>
        <p:spPr>
          <a:xfrm>
            <a:off x="3549639" y="2627074"/>
            <a:ext cx="2310000" cy="106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5" name="Google Shape;745;p47"/>
          <p:cNvSpPr txBox="1"/>
          <p:nvPr/>
        </p:nvSpPr>
        <p:spPr>
          <a:xfrm rot="-1342349">
            <a:off x="3912631" y="1578843"/>
            <a:ext cx="2079204" cy="467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= 67 km·s</a:t>
            </a:r>
            <a:r>
              <a:rPr baseline="30000" lang="en" sz="16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Mpc</a:t>
            </a:r>
            <a:r>
              <a:rPr baseline="30000" lang="en" sz="1600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baseline="30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6" name="Google Shape;746;p47"/>
          <p:cNvSpPr txBox="1"/>
          <p:nvPr/>
        </p:nvSpPr>
        <p:spPr>
          <a:xfrm rot="1505334">
            <a:off x="3688628" y="3355341"/>
            <a:ext cx="2999831" cy="4309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73 km·s</a:t>
            </a:r>
            <a:r>
              <a:rPr baseline="30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·Mpc</a:t>
            </a:r>
            <a:r>
              <a:rPr baseline="30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baseline="30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" y="4336773"/>
            <a:ext cx="754960" cy="7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8918" y="4427879"/>
            <a:ext cx="3626878" cy="66385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48"/>
          <p:cNvSpPr txBox="1"/>
          <p:nvPr/>
        </p:nvSpPr>
        <p:spPr>
          <a:xfrm>
            <a:off x="510600" y="1624375"/>
            <a:ext cx="8122800" cy="30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 !</a:t>
            </a:r>
            <a:endParaRPr sz="4500">
              <a:solidFill>
                <a:srgbClr val="335C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(Supervised by V.Sordini &amp; M.Rigault)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 des 2 infinis de Lyon</a:t>
            </a:r>
            <a:endParaRPr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183" y="4260017"/>
            <a:ext cx="816350" cy="83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5329" y="3661817"/>
            <a:ext cx="1640536" cy="9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8"/>
          <p:cNvSpPr/>
          <p:nvPr/>
        </p:nvSpPr>
        <p:spPr>
          <a:xfrm>
            <a:off x="300" y="0"/>
            <a:ext cx="9143400" cy="915871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Ph.D Day IP</a:t>
            </a:r>
            <a:r>
              <a:rPr lang="en" sz="3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3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</a:t>
            </a:r>
            <a:r>
              <a:rPr lang="en" sz="3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2026</a:t>
            </a:r>
            <a:endParaRPr sz="3600" u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7" name="Google Shape;757;p48" title="leadImage_mini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5450" y="4315512"/>
            <a:ext cx="1350669" cy="7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15" y="3661825"/>
            <a:ext cx="597522" cy="6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9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64" name="Google Shape;764;p49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9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766" name="Google Shape;766;p49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mysterious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25 minutes glitches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67" name="Google Shape;767;p49"/>
          <p:cNvSpPr/>
          <p:nvPr/>
        </p:nvSpPr>
        <p:spPr>
          <a:xfrm>
            <a:off x="108075" y="470375"/>
            <a:ext cx="416374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768" name="Google Shape;76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5" y="766200"/>
            <a:ext cx="6160539" cy="3894676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9"/>
          <p:cNvSpPr txBox="1"/>
          <p:nvPr/>
        </p:nvSpPr>
        <p:spPr>
          <a:xfrm>
            <a:off x="6425350" y="766200"/>
            <a:ext cx="25785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 for April 2023 - November 2025.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Last 10 ms.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Frequency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∈ [100, 200]Hz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SNR ∈ [100, 500]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4 differents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technique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for identification → no results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iDQ is a new technique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0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75" name="Google Shape;775;p50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p50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777" name="Google Shape;777;p50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mysterious 25 minutes glitches during O4b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78" name="Google Shape;778;p50"/>
          <p:cNvSpPr/>
          <p:nvPr/>
        </p:nvSpPr>
        <p:spPr>
          <a:xfrm>
            <a:off x="108075" y="470375"/>
            <a:ext cx="548310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779" name="Google Shape;779;p50"/>
          <p:cNvGrpSpPr/>
          <p:nvPr/>
        </p:nvGrpSpPr>
        <p:grpSpPr>
          <a:xfrm>
            <a:off x="98167" y="903350"/>
            <a:ext cx="8947656" cy="2415542"/>
            <a:chOff x="518687" y="625201"/>
            <a:chExt cx="8215642" cy="2217925"/>
          </a:xfrm>
        </p:grpSpPr>
        <p:pic>
          <p:nvPicPr>
            <p:cNvPr id="780" name="Google Shape;780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8687" y="625201"/>
              <a:ext cx="8106651" cy="221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50"/>
            <p:cNvSpPr txBox="1"/>
            <p:nvPr/>
          </p:nvSpPr>
          <p:spPr>
            <a:xfrm rot="-5400000">
              <a:off x="8387829" y="1633200"/>
              <a:ext cx="4911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99550" spcFirstLastPara="1" rIns="99550" wrap="square" tIns="995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latin typeface="Times New Roman"/>
                  <a:ea typeface="Times New Roman"/>
                  <a:cs typeface="Times New Roman"/>
                  <a:sym typeface="Times New Roman"/>
                </a:rPr>
                <a:t>P</a:t>
              </a:r>
              <a:r>
                <a:rPr baseline="-25000" lang="en" sz="1089">
                  <a:latin typeface="Times New Roman"/>
                  <a:ea typeface="Times New Roman"/>
                  <a:cs typeface="Times New Roman"/>
                  <a:sym typeface="Times New Roman"/>
                </a:rPr>
                <a:t>glitch</a:t>
              </a:r>
              <a:endParaRPr baseline="-25000" sz="1089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82" name="Google Shape;782;p50"/>
          <p:cNvCxnSpPr/>
          <p:nvPr/>
        </p:nvCxnSpPr>
        <p:spPr>
          <a:xfrm>
            <a:off x="565225" y="1586925"/>
            <a:ext cx="7966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3" name="Google Shape;783;p50"/>
          <p:cNvCxnSpPr>
            <a:stCxn id="784" idx="0"/>
          </p:cNvCxnSpPr>
          <p:nvPr/>
        </p:nvCxnSpPr>
        <p:spPr>
          <a:xfrm flipH="1" rot="10800000">
            <a:off x="1372875" y="2120850"/>
            <a:ext cx="194100" cy="196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4" name="Google Shape;784;p50"/>
          <p:cNvSpPr txBox="1"/>
          <p:nvPr/>
        </p:nvSpPr>
        <p:spPr>
          <a:xfrm>
            <a:off x="98175" y="4085550"/>
            <a:ext cx="254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Low SNR 25 minutes glitches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5" name="Google Shape;785;p50"/>
          <p:cNvSpPr txBox="1"/>
          <p:nvPr/>
        </p:nvSpPr>
        <p:spPr>
          <a:xfrm>
            <a:off x="5591175" y="4085550"/>
            <a:ext cx="254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Usual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25 minutes glitches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86" name="Google Shape;786;p50"/>
          <p:cNvCxnSpPr>
            <a:stCxn id="785" idx="0"/>
          </p:cNvCxnSpPr>
          <p:nvPr/>
        </p:nvCxnSpPr>
        <p:spPr>
          <a:xfrm rot="10800000">
            <a:off x="3102075" y="1357950"/>
            <a:ext cx="3763800" cy="27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1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92" name="Google Shape;792;p51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51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pic>
        <p:nvPicPr>
          <p:cNvPr id="794" name="Google Shape;7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00" y="1088275"/>
            <a:ext cx="4508100" cy="3295776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51"/>
          <p:cNvSpPr txBox="1"/>
          <p:nvPr/>
        </p:nvSpPr>
        <p:spPr>
          <a:xfrm>
            <a:off x="4933075" y="812126"/>
            <a:ext cx="4170600" cy="3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7550" lIns="97550" spcFirstLastPara="1" rIns="97550" wrap="square" tIns="97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7">
                <a:latin typeface="Times New Roman"/>
                <a:ea typeface="Times New Roman"/>
                <a:cs typeface="Times New Roman"/>
                <a:sym typeface="Times New Roman"/>
              </a:rPr>
              <a:t>The detection is not random !</a:t>
            </a:r>
            <a:endParaRPr sz="170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7">
                <a:latin typeface="Times New Roman"/>
                <a:ea typeface="Times New Roman"/>
                <a:cs typeface="Times New Roman"/>
                <a:sym typeface="Times New Roman"/>
              </a:rPr>
              <a:t>But it is in </a:t>
            </a:r>
            <a:r>
              <a:rPr lang="en" sz="1707">
                <a:latin typeface="Times New Roman"/>
                <a:ea typeface="Times New Roman"/>
                <a:cs typeface="Times New Roman"/>
                <a:sym typeface="Times New Roman"/>
              </a:rPr>
              <a:t>agreement</a:t>
            </a:r>
            <a:r>
              <a:rPr lang="en" sz="1707">
                <a:latin typeface="Times New Roman"/>
                <a:ea typeface="Times New Roman"/>
                <a:cs typeface="Times New Roman"/>
                <a:sym typeface="Times New Roman"/>
              </a:rPr>
              <a:t> with a 3-5% pollution of non 25 minutes glitches</a:t>
            </a:r>
            <a:endParaRPr sz="170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6" name="Google Shape;79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1975" y="2099475"/>
            <a:ext cx="3246008" cy="11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1"/>
          <p:cNvPicPr preferRelativeResize="0"/>
          <p:nvPr/>
        </p:nvPicPr>
        <p:blipFill rotWithShape="1">
          <a:blip r:embed="rId5">
            <a:alphaModFix/>
          </a:blip>
          <a:srcRect b="0" l="-9710" r="9710" t="0"/>
          <a:stretch/>
        </p:blipFill>
        <p:spPr>
          <a:xfrm>
            <a:off x="5118047" y="3473956"/>
            <a:ext cx="3209681" cy="118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51"/>
          <p:cNvPicPr preferRelativeResize="0"/>
          <p:nvPr/>
        </p:nvPicPr>
        <p:blipFill rotWithShape="1">
          <a:blip r:embed="rId4">
            <a:alphaModFix/>
          </a:blip>
          <a:srcRect b="0" l="89983" r="0" t="0"/>
          <a:stretch/>
        </p:blipFill>
        <p:spPr>
          <a:xfrm>
            <a:off x="8327718" y="3473950"/>
            <a:ext cx="321526" cy="11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51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mysterious 25 minutes glitches during O4b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00" name="Google Shape;800;p51"/>
          <p:cNvSpPr/>
          <p:nvPr/>
        </p:nvSpPr>
        <p:spPr>
          <a:xfrm>
            <a:off x="108075" y="470375"/>
            <a:ext cx="548310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2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806" name="Google Shape;806;p52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7" name="Google Shape;807;p52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808" name="Google Shape;808;p52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Gravitational waves detection | Match filtering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09" name="Google Shape;809;p52"/>
          <p:cNvSpPr/>
          <p:nvPr/>
        </p:nvSpPr>
        <p:spPr>
          <a:xfrm>
            <a:off x="108075" y="470375"/>
            <a:ext cx="538650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810" name="Google Shape;810;p52" title="gw_matched_filter (1).gif"/>
          <p:cNvPicPr preferRelativeResize="0"/>
          <p:nvPr/>
        </p:nvPicPr>
        <p:blipFill rotWithShape="1">
          <a:blip r:embed="rId3">
            <a:alphaModFix/>
          </a:blip>
          <a:srcRect b="3693" l="7389" r="8929" t="11805"/>
          <a:stretch/>
        </p:blipFill>
        <p:spPr>
          <a:xfrm>
            <a:off x="416300" y="620782"/>
            <a:ext cx="8311425" cy="4196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1" name="Google Shape;811;p52"/>
          <p:cNvGrpSpPr/>
          <p:nvPr/>
        </p:nvGrpSpPr>
        <p:grpSpPr>
          <a:xfrm>
            <a:off x="4202793" y="552515"/>
            <a:ext cx="4206678" cy="4265038"/>
            <a:chOff x="5080672" y="1364400"/>
            <a:chExt cx="3068776" cy="3111350"/>
          </a:xfrm>
        </p:grpSpPr>
        <p:pic>
          <p:nvPicPr>
            <p:cNvPr id="812" name="Google Shape;812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0672" y="1364400"/>
              <a:ext cx="3068776" cy="3111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52"/>
            <p:cNvSpPr txBox="1"/>
            <p:nvPr/>
          </p:nvSpPr>
          <p:spPr>
            <a:xfrm rot="-2700311">
              <a:off x="5627386" y="2971733"/>
              <a:ext cx="2345120" cy="610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0525" lIns="160525" spcFirstLastPara="1" rIns="160525" wrap="square" tIns="1605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31"/>
                <a:buFont typeface="Arial"/>
                <a:buNone/>
              </a:pPr>
              <a:r>
                <a:rPr lang="en" sz="2809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942000 Templates !</a:t>
              </a:r>
              <a:endParaRPr sz="2809"/>
            </a:p>
          </p:txBody>
        </p:sp>
      </p:grpSp>
      <p:cxnSp>
        <p:nvCxnSpPr>
          <p:cNvPr id="814" name="Google Shape;814;p52"/>
          <p:cNvCxnSpPr/>
          <p:nvPr/>
        </p:nvCxnSpPr>
        <p:spPr>
          <a:xfrm>
            <a:off x="3165100" y="1430900"/>
            <a:ext cx="2788500" cy="20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5" name="Google Shape;815;p52"/>
          <p:cNvSpPr txBox="1"/>
          <p:nvPr/>
        </p:nvSpPr>
        <p:spPr>
          <a:xfrm rot="-2700000">
            <a:off x="4680774" y="1149989"/>
            <a:ext cx="4000386" cy="1498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B7B7B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</a:t>
            </a:r>
            <a:endParaRPr sz="4800">
              <a:solidFill>
                <a:srgbClr val="B7B7B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3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821" name="Google Shape;821;p53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53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823" name="Google Shape;823;p53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MBTA Pipeline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24" name="Google Shape;824;p53"/>
          <p:cNvSpPr/>
          <p:nvPr/>
        </p:nvSpPr>
        <p:spPr>
          <a:xfrm>
            <a:off x="108075" y="470375"/>
            <a:ext cx="186858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825" name="Google Shape;825;p53"/>
          <p:cNvGrpSpPr/>
          <p:nvPr/>
        </p:nvGrpSpPr>
        <p:grpSpPr>
          <a:xfrm>
            <a:off x="81529" y="829948"/>
            <a:ext cx="6364790" cy="3469983"/>
            <a:chOff x="1571163" y="371282"/>
            <a:chExt cx="5607251" cy="3056985"/>
          </a:xfrm>
        </p:grpSpPr>
        <p:grpSp>
          <p:nvGrpSpPr>
            <p:cNvPr id="826" name="Google Shape;826;p53"/>
            <p:cNvGrpSpPr/>
            <p:nvPr/>
          </p:nvGrpSpPr>
          <p:grpSpPr>
            <a:xfrm>
              <a:off x="1571163" y="371282"/>
              <a:ext cx="5607251" cy="3056985"/>
              <a:chOff x="6050" y="1026357"/>
              <a:chExt cx="5607251" cy="3056985"/>
            </a:xfrm>
          </p:grpSpPr>
          <p:grpSp>
            <p:nvGrpSpPr>
              <p:cNvPr id="827" name="Google Shape;827;p53"/>
              <p:cNvGrpSpPr/>
              <p:nvPr/>
            </p:nvGrpSpPr>
            <p:grpSpPr>
              <a:xfrm>
                <a:off x="6050" y="1026357"/>
                <a:ext cx="5607251" cy="3056985"/>
                <a:chOff x="40484" y="2972715"/>
                <a:chExt cx="3182502" cy="1735050"/>
              </a:xfrm>
            </p:grpSpPr>
            <p:pic>
              <p:nvPicPr>
                <p:cNvPr id="828" name="Google Shape;828;p53" title="H1_omegascan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97221" r="0" t="0"/>
                <a:stretch/>
              </p:blipFill>
              <p:spPr>
                <a:xfrm>
                  <a:off x="2977360" y="2972715"/>
                  <a:ext cx="245627" cy="1735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9" name="Google Shape;829;p53" title="H1_omegascan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66775" t="0"/>
                <a:stretch/>
              </p:blipFill>
              <p:spPr>
                <a:xfrm>
                  <a:off x="40484" y="2972715"/>
                  <a:ext cx="2936873" cy="1735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830" name="Google Shape;830;p53"/>
              <p:cNvCxnSpPr>
                <a:stCxn id="831" idx="3"/>
              </p:cNvCxnSpPr>
              <p:nvPr/>
            </p:nvCxnSpPr>
            <p:spPr>
              <a:xfrm>
                <a:off x="2866397" y="2080782"/>
                <a:ext cx="903300" cy="558300"/>
              </a:xfrm>
              <a:prstGeom prst="curvedConnector3">
                <a:avLst>
                  <a:gd fmla="val 83784" name="adj1"/>
                </a:avLst>
              </a:prstGeom>
              <a:noFill/>
              <a:ln cap="flat" cmpd="sng" w="216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32" name="Google Shape;832;p53"/>
              <p:cNvCxnSpPr>
                <a:stCxn id="833" idx="1"/>
              </p:cNvCxnSpPr>
              <p:nvPr/>
            </p:nvCxnSpPr>
            <p:spPr>
              <a:xfrm rot="10800000">
                <a:off x="2574222" y="3173182"/>
                <a:ext cx="731100" cy="249300"/>
              </a:xfrm>
              <a:prstGeom prst="curvedConnector3">
                <a:avLst>
                  <a:gd fmla="val 93048" name="adj1"/>
                </a:avLst>
              </a:prstGeom>
              <a:noFill/>
              <a:ln cap="flat" cmpd="sng" w="216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833" name="Google Shape;833;p53"/>
              <p:cNvSpPr txBox="1"/>
              <p:nvPr/>
            </p:nvSpPr>
            <p:spPr>
              <a:xfrm>
                <a:off x="3305322" y="3146182"/>
                <a:ext cx="1455900" cy="55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3775" lIns="103775" spcFirstLastPara="1" rIns="103775" wrap="square" tIns="1037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16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50 % of the SNR is </a:t>
                </a:r>
                <a:r>
                  <a:rPr lang="en" sz="1816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there</a:t>
                </a:r>
                <a:endParaRPr sz="1816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1" name="Google Shape;831;p53"/>
              <p:cNvSpPr txBox="1"/>
              <p:nvPr/>
            </p:nvSpPr>
            <p:spPr>
              <a:xfrm>
                <a:off x="1410497" y="1804482"/>
                <a:ext cx="1455900" cy="55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3775" lIns="103775" spcFirstLastPara="1" rIns="103775" wrap="square" tIns="1037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16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50 % of the SNR is there</a:t>
                </a:r>
                <a:endParaRPr sz="1816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834" name="Google Shape;834;p53"/>
            <p:cNvCxnSpPr/>
            <p:nvPr/>
          </p:nvCxnSpPr>
          <p:spPr>
            <a:xfrm rot="10800000">
              <a:off x="2027272" y="2263882"/>
              <a:ext cx="4635000" cy="0"/>
            </a:xfrm>
            <a:prstGeom prst="straightConnector1">
              <a:avLst/>
            </a:prstGeom>
            <a:noFill/>
            <a:ln cap="flat" cmpd="sng" w="324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35" name="Google Shape;835;p53"/>
            <p:cNvSpPr txBox="1"/>
            <p:nvPr/>
          </p:nvSpPr>
          <p:spPr>
            <a:xfrm>
              <a:off x="2027272" y="2015976"/>
              <a:ext cx="1182600" cy="2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3775" lIns="103775" spcFirstLastPara="1" rIns="103775" wrap="square" tIns="1037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35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Cut in frequency 80 Hz</a:t>
              </a:r>
              <a:endParaRPr sz="113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36" name="Google Shape;836;p53"/>
          <p:cNvSpPr txBox="1"/>
          <p:nvPr/>
        </p:nvSpPr>
        <p:spPr>
          <a:xfrm rot="-452">
            <a:off x="6703269" y="980903"/>
            <a:ext cx="22839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</a:t>
            </a:r>
            <a:r>
              <a:rPr lang="en" sz="165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942000 Templates</a:t>
            </a:r>
            <a:endParaRPr sz="1658"/>
          </a:p>
        </p:txBody>
      </p:sp>
      <p:cxnSp>
        <p:nvCxnSpPr>
          <p:cNvPr id="837" name="Google Shape;837;p53"/>
          <p:cNvCxnSpPr>
            <a:stCxn id="836" idx="2"/>
            <a:endCxn id="838" idx="0"/>
          </p:cNvCxnSpPr>
          <p:nvPr/>
        </p:nvCxnSpPr>
        <p:spPr>
          <a:xfrm flipH="1">
            <a:off x="6864819" y="1475303"/>
            <a:ext cx="980400" cy="1032000"/>
          </a:xfrm>
          <a:prstGeom prst="straightConnector1">
            <a:avLst/>
          </a:prstGeom>
          <a:noFill/>
          <a:ln cap="flat" cmpd="sng" w="98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9" name="Google Shape;839;p53"/>
          <p:cNvCxnSpPr>
            <a:stCxn id="836" idx="2"/>
            <a:endCxn id="840" idx="0"/>
          </p:cNvCxnSpPr>
          <p:nvPr/>
        </p:nvCxnSpPr>
        <p:spPr>
          <a:xfrm>
            <a:off x="7845219" y="1475303"/>
            <a:ext cx="530700" cy="1109700"/>
          </a:xfrm>
          <a:prstGeom prst="straightConnector1">
            <a:avLst/>
          </a:prstGeom>
          <a:noFill/>
          <a:ln cap="flat" cmpd="sng" w="98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8" name="Google Shape;838;p53"/>
          <p:cNvSpPr txBox="1"/>
          <p:nvPr/>
        </p:nvSpPr>
        <p:spPr>
          <a:xfrm>
            <a:off x="6388301" y="2507269"/>
            <a:ext cx="9531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~ 50000</a:t>
            </a:r>
            <a:endParaRPr sz="165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0" name="Google Shape;840;p53"/>
          <p:cNvSpPr txBox="1"/>
          <p:nvPr/>
        </p:nvSpPr>
        <p:spPr>
          <a:xfrm>
            <a:off x="7915873" y="2585107"/>
            <a:ext cx="919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~ 20000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41" name="Google Shape;841;p53"/>
          <p:cNvCxnSpPr>
            <a:stCxn id="838" idx="2"/>
            <a:endCxn id="842" idx="0"/>
          </p:cNvCxnSpPr>
          <p:nvPr/>
        </p:nvCxnSpPr>
        <p:spPr>
          <a:xfrm>
            <a:off x="6864851" y="3034069"/>
            <a:ext cx="980400" cy="666300"/>
          </a:xfrm>
          <a:prstGeom prst="straightConnector1">
            <a:avLst/>
          </a:prstGeom>
          <a:noFill/>
          <a:ln cap="flat" cmpd="sng" w="98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3" name="Google Shape;843;p53"/>
          <p:cNvCxnSpPr>
            <a:stCxn id="840" idx="2"/>
            <a:endCxn id="842" idx="0"/>
          </p:cNvCxnSpPr>
          <p:nvPr/>
        </p:nvCxnSpPr>
        <p:spPr>
          <a:xfrm flipH="1">
            <a:off x="7845373" y="3093607"/>
            <a:ext cx="530400" cy="606900"/>
          </a:xfrm>
          <a:prstGeom prst="straightConnector1">
            <a:avLst/>
          </a:prstGeom>
          <a:noFill/>
          <a:ln cap="flat" cmpd="sng" w="98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2" name="Google Shape;842;p53"/>
          <p:cNvSpPr txBox="1"/>
          <p:nvPr/>
        </p:nvSpPr>
        <p:spPr>
          <a:xfrm>
            <a:off x="7005287" y="3700430"/>
            <a:ext cx="16800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7">
                <a:latin typeface="Times New Roman"/>
                <a:ea typeface="Times New Roman"/>
                <a:cs typeface="Times New Roman"/>
                <a:sym typeface="Times New Roman"/>
              </a:rPr>
              <a:t>SUPER FAST</a:t>
            </a:r>
            <a:endParaRPr sz="248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4" name="Google Shape;844;p53"/>
          <p:cNvSpPr txBox="1"/>
          <p:nvPr/>
        </p:nvSpPr>
        <p:spPr>
          <a:xfrm rot="-2827920">
            <a:off x="6446293" y="1684654"/>
            <a:ext cx="1568105" cy="342194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Low </a:t>
            </a:r>
            <a:endParaRPr sz="165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Frequency</a:t>
            </a:r>
            <a:endParaRPr sz="165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5" name="Google Shape;845;p53"/>
          <p:cNvSpPr txBox="1"/>
          <p:nvPr/>
        </p:nvSpPr>
        <p:spPr>
          <a:xfrm rot="3829623">
            <a:off x="7535406" y="1779942"/>
            <a:ext cx="1568415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High</a:t>
            </a: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5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8">
                <a:latin typeface="Times New Roman"/>
                <a:ea typeface="Times New Roman"/>
                <a:cs typeface="Times New Roman"/>
                <a:sym typeface="Times New Roman"/>
              </a:rPr>
              <a:t>Frequency</a:t>
            </a:r>
            <a:endParaRPr sz="165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4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851" name="Google Shape;851;p54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2" name="Google Shape;852;p54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853" name="Google Shape;853;p54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GWTC-</a:t>
            </a:r>
            <a:r>
              <a:rPr lang="en" sz="2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data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results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54" name="Google Shape;854;p54"/>
          <p:cNvSpPr/>
          <p:nvPr/>
        </p:nvSpPr>
        <p:spPr>
          <a:xfrm>
            <a:off x="108075" y="470375"/>
            <a:ext cx="250691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855" name="Google Shape;855;p54" title="Capture d’écran du 2026-03-04 17-45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725" y="590925"/>
            <a:ext cx="5648271" cy="4172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chier:Timbre TrèsSecretDéfense.svg — Wikipédia" id="856" name="Google Shape;85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15448">
            <a:off x="1381086" y="1693888"/>
            <a:ext cx="6434531" cy="1106226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54"/>
          <p:cNvSpPr txBox="1"/>
          <p:nvPr/>
        </p:nvSpPr>
        <p:spPr>
          <a:xfrm>
            <a:off x="1698088" y="992013"/>
            <a:ext cx="1627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release : May, 24th 2026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5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863" name="Google Shape;863;p55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4" name="Google Shape;864;p55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865" name="Google Shape;865;p55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Spectro vs photo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6" name="Google Shape;866;p55"/>
          <p:cNvSpPr/>
          <p:nvPr/>
        </p:nvSpPr>
        <p:spPr>
          <a:xfrm>
            <a:off x="108075" y="470375"/>
            <a:ext cx="207368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867" name="Google Shape;867;p55" title="lightcurves_ztf.png"/>
          <p:cNvPicPr preferRelativeResize="0"/>
          <p:nvPr/>
        </p:nvPicPr>
        <p:blipFill rotWithShape="1">
          <a:blip r:embed="rId3">
            <a:alphaModFix/>
          </a:blip>
          <a:srcRect b="0" l="0" r="1643" t="3007"/>
          <a:stretch/>
        </p:blipFill>
        <p:spPr>
          <a:xfrm>
            <a:off x="63575" y="1103550"/>
            <a:ext cx="5729521" cy="3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55"/>
          <p:cNvSpPr/>
          <p:nvPr/>
        </p:nvSpPr>
        <p:spPr>
          <a:xfrm>
            <a:off x="4704200" y="938425"/>
            <a:ext cx="1089000" cy="8139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3F3F3"/>
              </a:gs>
              <a:gs pos="75000">
                <a:srgbClr val="EFEFEF"/>
              </a:gs>
              <a:gs pos="100000">
                <a:srgbClr val="CCCCCC"/>
              </a:gs>
            </a:gsLst>
            <a:lin ang="359932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9" name="Google Shape;869;p55" title="background-removed-background-removed (2).png"/>
          <p:cNvPicPr preferRelativeResize="0"/>
          <p:nvPr/>
        </p:nvPicPr>
        <p:blipFill rotWithShape="1">
          <a:blip r:embed="rId4">
            <a:alphaModFix/>
          </a:blip>
          <a:srcRect b="1922" l="1970" r="971" t="1497"/>
          <a:stretch/>
        </p:blipFill>
        <p:spPr>
          <a:xfrm>
            <a:off x="4493250" y="70628"/>
            <a:ext cx="3874901" cy="2844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130" name="Google Shape;130;p20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ΛCDM Model | Expansion !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1" name="Google Shape;131;p20"/>
          <p:cNvSpPr/>
          <p:nvPr/>
        </p:nvSpPr>
        <p:spPr>
          <a:xfrm flipH="1" rot="10800000">
            <a:off x="108075" y="445058"/>
            <a:ext cx="322721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32" name="Google Shape;132;p20" title="several_models.png"/>
          <p:cNvPicPr preferRelativeResize="0"/>
          <p:nvPr/>
        </p:nvPicPr>
        <p:blipFill rotWithShape="1">
          <a:blip r:embed="rId3">
            <a:alphaModFix/>
          </a:blip>
          <a:srcRect b="0" l="9469" r="0" t="0"/>
          <a:stretch/>
        </p:blipFill>
        <p:spPr>
          <a:xfrm>
            <a:off x="636075" y="143825"/>
            <a:ext cx="8791777" cy="485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 rot="-5400000">
            <a:off x="-1051125" y="2363700"/>
            <a:ext cx="2958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µ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=  m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obs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- M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142" name="Google Shape;142;p21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Measuring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Type Ia supernovae | SH</a:t>
            </a:r>
            <a:r>
              <a:rPr lang="en" sz="2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108075" y="470375"/>
            <a:ext cx="550046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6843513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Hubble diagram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850438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Cepheids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953063" y="1214500"/>
            <a:ext cx="14184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Parallaxes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839" y="2083463"/>
            <a:ext cx="2289425" cy="19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0300" y="1889325"/>
            <a:ext cx="2684825" cy="227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1"/>
          <p:cNvCxnSpPr>
            <a:stCxn id="146" idx="0"/>
          </p:cNvCxnSpPr>
          <p:nvPr/>
        </p:nvCxnSpPr>
        <p:spPr>
          <a:xfrm rot="10800000">
            <a:off x="1662263" y="956500"/>
            <a:ext cx="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21"/>
          <p:cNvCxnSpPr>
            <a:stCxn id="145" idx="0"/>
          </p:cNvCxnSpPr>
          <p:nvPr/>
        </p:nvCxnSpPr>
        <p:spPr>
          <a:xfrm flipH="1" rot="10800000">
            <a:off x="4559638" y="956500"/>
            <a:ext cx="150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1"/>
          <p:cNvCxnSpPr>
            <a:stCxn id="144" idx="0"/>
          </p:cNvCxnSpPr>
          <p:nvPr/>
        </p:nvCxnSpPr>
        <p:spPr>
          <a:xfrm flipH="1" rot="10800000">
            <a:off x="7552713" y="956500"/>
            <a:ext cx="900" cy="258000"/>
          </a:xfrm>
          <a:prstGeom prst="straightConnector1">
            <a:avLst/>
          </a:prstGeom>
          <a:noFill/>
          <a:ln cap="flat" cmpd="sng" w="28575">
            <a:solidFill>
              <a:srgbClr val="335C6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21"/>
          <p:cNvSpPr txBox="1"/>
          <p:nvPr/>
        </p:nvSpPr>
        <p:spPr>
          <a:xfrm>
            <a:off x="296513" y="672075"/>
            <a:ext cx="27315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Calibrates the PL (Period-Luminosity) relation.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Credit : Henrietta Leavitt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3193888" y="672075"/>
            <a:ext cx="27315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Measured M</a:t>
            </a:r>
            <a:r>
              <a:rPr baseline="-25000" lang="en" sz="800">
                <a:latin typeface="Times New Roman"/>
                <a:ea typeface="Times New Roman"/>
                <a:cs typeface="Times New Roman"/>
                <a:sym typeface="Times New Roman"/>
              </a:rPr>
              <a:t>B </a:t>
            </a: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of SnIa.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6187413" y="672075"/>
            <a:ext cx="27315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Measured H</a:t>
            </a:r>
            <a:r>
              <a:rPr baseline="-25000" lang="en" sz="8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5" name="Google Shape;155;p21"/>
          <p:cNvCxnSpPr/>
          <p:nvPr/>
        </p:nvCxnSpPr>
        <p:spPr>
          <a:xfrm>
            <a:off x="225113" y="969750"/>
            <a:ext cx="8354100" cy="0"/>
          </a:xfrm>
          <a:prstGeom prst="straightConnector1">
            <a:avLst/>
          </a:prstGeom>
          <a:noFill/>
          <a:ln cap="flat" cmpd="sng" w="38100">
            <a:solidFill>
              <a:srgbClr val="335C6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21"/>
          <p:cNvSpPr txBox="1"/>
          <p:nvPr/>
        </p:nvSpPr>
        <p:spPr>
          <a:xfrm>
            <a:off x="8354000" y="711750"/>
            <a:ext cx="7374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C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</a:t>
            </a:r>
            <a:endParaRPr sz="1000">
              <a:solidFill>
                <a:srgbClr val="335C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6210450" y="4250575"/>
            <a:ext cx="27783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= 73.04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± 1.0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km·s</a:t>
            </a:r>
            <a:r>
              <a:rPr baseline="30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·Mpc</a:t>
            </a:r>
            <a:r>
              <a:rPr baseline="30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5">
            <a:alphaModFix/>
          </a:blip>
          <a:srcRect b="61474" l="2124" r="47430" t="2164"/>
          <a:stretch/>
        </p:blipFill>
        <p:spPr>
          <a:xfrm>
            <a:off x="225113" y="2157738"/>
            <a:ext cx="2968774" cy="18187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1"/>
          <p:cNvCxnSpPr>
            <a:endCxn id="160" idx="1"/>
          </p:cNvCxnSpPr>
          <p:nvPr/>
        </p:nvCxnSpPr>
        <p:spPr>
          <a:xfrm>
            <a:off x="4219450" y="3542875"/>
            <a:ext cx="1049400" cy="873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" name="Google Shape;160;p21"/>
          <p:cNvSpPr txBox="1"/>
          <p:nvPr/>
        </p:nvSpPr>
        <p:spPr>
          <a:xfrm>
            <a:off x="5268850" y="4250575"/>
            <a:ext cx="624000" cy="3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&lt;M</a:t>
            </a:r>
            <a:r>
              <a:rPr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1" name="Google Shape;161;p21"/>
          <p:cNvCxnSpPr>
            <a:stCxn id="145" idx="2"/>
          </p:cNvCxnSpPr>
          <p:nvPr/>
        </p:nvCxnSpPr>
        <p:spPr>
          <a:xfrm rot="5400000">
            <a:off x="3837088" y="1934050"/>
            <a:ext cx="1111500" cy="333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1"/>
          <p:cNvCxnSpPr>
            <a:stCxn id="145" idx="2"/>
          </p:cNvCxnSpPr>
          <p:nvPr/>
        </p:nvCxnSpPr>
        <p:spPr>
          <a:xfrm rot="5400000">
            <a:off x="3986038" y="1990300"/>
            <a:ext cx="1018800" cy="128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1"/>
          <p:cNvCxnSpPr>
            <a:stCxn id="145" idx="2"/>
          </p:cNvCxnSpPr>
          <p:nvPr/>
        </p:nvCxnSpPr>
        <p:spPr>
          <a:xfrm flipH="1" rot="-5400000">
            <a:off x="3876838" y="2227900"/>
            <a:ext cx="1475100" cy="109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" name="Google Shape;164;p21"/>
          <p:cNvSpPr txBox="1"/>
          <p:nvPr/>
        </p:nvSpPr>
        <p:spPr>
          <a:xfrm>
            <a:off x="4109800" y="2008150"/>
            <a:ext cx="771300" cy="2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Distance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4559650" y="969750"/>
            <a:ext cx="18426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Calibrators (Not necessarily cepheids).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7552725" y="969750"/>
            <a:ext cx="5097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SnIa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1662275" y="969750"/>
            <a:ext cx="824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Geometry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4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6792725" y="3106599"/>
            <a:ext cx="2102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https://www.researchgate.net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9100" y="681500"/>
            <a:ext cx="4091100" cy="21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1133875" y="2668638"/>
            <a:ext cx="10434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~ 1100</a:t>
            </a:r>
            <a:endParaRPr sz="12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3900175" y="3898175"/>
            <a:ext cx="52440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H0 = 67.4 ± 0.5 km·s</a:t>
            </a:r>
            <a:r>
              <a:rPr baseline="30000"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·Mpc</a:t>
            </a:r>
            <a:r>
              <a:rPr baseline="30000"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</a:t>
            </a:r>
            <a:r>
              <a:rPr b="1"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Based on ΛCDM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~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9" name="Google Shape;179;p22"/>
          <p:cNvCxnSpPr>
            <a:stCxn id="176" idx="2"/>
            <a:endCxn id="178" idx="1"/>
          </p:cNvCxnSpPr>
          <p:nvPr/>
        </p:nvCxnSpPr>
        <p:spPr>
          <a:xfrm flipH="1" rot="-5400000">
            <a:off x="1676650" y="2148900"/>
            <a:ext cx="1553400" cy="28938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22"/>
          <p:cNvSpPr txBox="1"/>
          <p:nvPr/>
        </p:nvSpPr>
        <p:spPr>
          <a:xfrm>
            <a:off x="3479025" y="4102050"/>
            <a:ext cx="5487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" sz="11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~ 0</a:t>
            </a:r>
            <a:endParaRPr sz="11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1042175" y="3359693"/>
            <a:ext cx="1880700" cy="653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The model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contrains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H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183" name="Google Shape;183;p22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Measuring H</a:t>
            </a:r>
            <a:r>
              <a:rPr baseline="-25000"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 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using CMB | Planck collaboration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108075" y="470375"/>
            <a:ext cx="550046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85" name="Google Shape;185;p22" title="planck_2018_6pa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33469"/>
            <a:ext cx="4050549" cy="3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25" y="996225"/>
            <a:ext cx="2266008" cy="15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955375" y="996225"/>
            <a:ext cx="14004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Credit : 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https://arxiv.org/pdf/1807.06209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Hubble Tension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108075" y="470375"/>
            <a:ext cx="201460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pic>
        <p:nvPicPr>
          <p:cNvPr id="198" name="Google Shape;198;p23" title="background-removed-background-removed.png"/>
          <p:cNvPicPr preferRelativeResize="0"/>
          <p:nvPr/>
        </p:nvPicPr>
        <p:blipFill rotWithShape="1">
          <a:blip r:embed="rId3">
            <a:alphaModFix/>
          </a:blip>
          <a:srcRect b="0" l="1139" r="1471" t="2220"/>
          <a:stretch/>
        </p:blipFill>
        <p:spPr>
          <a:xfrm>
            <a:off x="1179700" y="700750"/>
            <a:ext cx="5856350" cy="401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6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Gravitational waves</a:t>
            </a: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108075" y="470375"/>
            <a:ext cx="243446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500" y="61693"/>
            <a:ext cx="3592875" cy="244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5265" y="2510525"/>
            <a:ext cx="4853345" cy="1985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4"/>
          <p:cNvCxnSpPr/>
          <p:nvPr/>
        </p:nvCxnSpPr>
        <p:spPr>
          <a:xfrm rot="10800000">
            <a:off x="7056675" y="2715400"/>
            <a:ext cx="0" cy="181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4"/>
          <p:cNvCxnSpPr/>
          <p:nvPr/>
        </p:nvCxnSpPr>
        <p:spPr>
          <a:xfrm rot="10800000">
            <a:off x="7813800" y="2715400"/>
            <a:ext cx="0" cy="181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" name="Google Shape;21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082" y="707150"/>
            <a:ext cx="3592877" cy="359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6990227" y="4529503"/>
            <a:ext cx="890400" cy="3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PhD</a:t>
            </a:r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7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269675" y="2653525"/>
            <a:ext cx="14733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Virgo</a:t>
            </a: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269675" y="832325"/>
            <a:ext cx="14733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LIGO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Hanford</a:t>
            </a: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2057725" y="2653525"/>
            <a:ext cx="14733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LIGO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Livingston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2057725" y="832325"/>
            <a:ext cx="14733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KAGRA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24" title="CodeCogsEqn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4573" y="655498"/>
            <a:ext cx="1068300" cy="67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4"/>
          <p:cNvCxnSpPr>
            <a:endCxn id="220" idx="2"/>
          </p:cNvCxnSpPr>
          <p:nvPr/>
        </p:nvCxnSpPr>
        <p:spPr>
          <a:xfrm flipH="1" rot="10800000">
            <a:off x="7569323" y="1326748"/>
            <a:ext cx="959400" cy="1035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50000">
              <a:srgbClr val="F3F3F3"/>
            </a:gs>
            <a:gs pos="75000">
              <a:srgbClr val="EFEFEF"/>
            </a:gs>
            <a:gs pos="100000">
              <a:srgbClr val="CCCCCC"/>
            </a:gs>
          </a:gsLst>
          <a:lin ang="3599321" scaled="0"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0" y="4919723"/>
            <a:ext cx="914403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32525" y="4859400"/>
            <a:ext cx="2149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Léo Zimmermann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108075" y="0"/>
            <a:ext cx="6254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5C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Gravitational waves </a:t>
            </a:r>
            <a:endParaRPr sz="2000">
              <a:solidFill>
                <a:srgbClr val="335C6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108075" y="470375"/>
            <a:ext cx="2434460" cy="24176"/>
          </a:xfrm>
          <a:custGeom>
            <a:rect b="b" l="l" r="r" t="t"/>
            <a:pathLst>
              <a:path extrusionOk="0" h="3500" w="28000">
                <a:moveTo>
                  <a:pt x="0" y="3500"/>
                </a:moveTo>
                <a:cubicBezTo>
                  <a:pt x="0" y="2333"/>
                  <a:pt x="0" y="1167"/>
                  <a:pt x="0" y="0"/>
                </a:cubicBezTo>
                <a:cubicBezTo>
                  <a:pt x="9333" y="0"/>
                  <a:pt x="18667" y="0"/>
                  <a:pt x="28000" y="0"/>
                </a:cubicBezTo>
                <a:cubicBezTo>
                  <a:pt x="28000" y="1167"/>
                  <a:pt x="28000" y="2333"/>
                  <a:pt x="28000" y="3500"/>
                </a:cubicBezTo>
                <a:cubicBezTo>
                  <a:pt x="18667" y="3500"/>
                  <a:pt x="9333" y="3500"/>
                  <a:pt x="0" y="3500"/>
                </a:cubicBezTo>
                <a:close/>
              </a:path>
            </a:pathLst>
          </a:custGeom>
          <a:gradFill>
            <a:gsLst>
              <a:gs pos="0">
                <a:srgbClr val="AD0000"/>
              </a:gs>
              <a:gs pos="50000">
                <a:srgbClr val="903A3A"/>
              </a:gs>
              <a:gs pos="100000">
                <a:srgbClr val="5E0202"/>
              </a:gs>
            </a:gsLst>
            <a:lin ang="8100019" scaled="0"/>
          </a:gradFill>
          <a:ln cap="flat" cmpd="sng" w="9525">
            <a:solidFill>
              <a:srgbClr val="3465A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none" strike="noStrike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2257200" y="4859400"/>
            <a:ext cx="4629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Ph.D day | 04/26 | Lyon</a:t>
            </a:r>
            <a:endParaRPr sz="1200"/>
          </a:p>
        </p:txBody>
      </p:sp>
      <p:sp>
        <p:nvSpPr>
          <p:cNvPr id="231" name="Google Shape;231;p25"/>
          <p:cNvSpPr txBox="1"/>
          <p:nvPr/>
        </p:nvSpPr>
        <p:spPr>
          <a:xfrm>
            <a:off x="8735075" y="4943900"/>
            <a:ext cx="4089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8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2" name="Google Shape;232;p25" title="background-removed-background-removed (5).png"/>
          <p:cNvPicPr preferRelativeResize="0"/>
          <p:nvPr/>
        </p:nvPicPr>
        <p:blipFill rotWithShape="1">
          <a:blip r:embed="rId3">
            <a:alphaModFix/>
          </a:blip>
          <a:srcRect b="30815" l="0" r="8609" t="0"/>
          <a:stretch/>
        </p:blipFill>
        <p:spPr>
          <a:xfrm>
            <a:off x="159725" y="296788"/>
            <a:ext cx="5322242" cy="4266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5"/>
          <p:cNvCxnSpPr/>
          <p:nvPr/>
        </p:nvCxnSpPr>
        <p:spPr>
          <a:xfrm>
            <a:off x="4851575" y="2268550"/>
            <a:ext cx="0" cy="184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234" name="Google Shape;234;p25"/>
          <p:cNvCxnSpPr/>
          <p:nvPr/>
        </p:nvCxnSpPr>
        <p:spPr>
          <a:xfrm flipH="1" rot="10800000">
            <a:off x="1546500" y="2775425"/>
            <a:ext cx="608400" cy="2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35" name="Google Shape;235;p25"/>
          <p:cNvCxnSpPr/>
          <p:nvPr/>
        </p:nvCxnSpPr>
        <p:spPr>
          <a:xfrm flipH="1" rot="10800000">
            <a:off x="4432525" y="2268550"/>
            <a:ext cx="178800" cy="16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6" name="Google Shape;236;p25"/>
          <p:cNvSpPr txBox="1"/>
          <p:nvPr/>
        </p:nvSpPr>
        <p:spPr>
          <a:xfrm>
            <a:off x="3875850" y="4595425"/>
            <a:ext cx="1392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Time (s)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7" name="Google Shape;237;p25"/>
          <p:cNvCxnSpPr/>
          <p:nvPr/>
        </p:nvCxnSpPr>
        <p:spPr>
          <a:xfrm flipH="1" rot="10800000">
            <a:off x="3313825" y="2675500"/>
            <a:ext cx="454200" cy="2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8" name="Google Shape;238;p25"/>
          <p:cNvSpPr txBox="1"/>
          <p:nvPr/>
        </p:nvSpPr>
        <p:spPr>
          <a:xfrm>
            <a:off x="6643350" y="1884650"/>
            <a:ext cx="20418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Time</a:t>
            </a:r>
            <a:endParaRPr sz="1600"/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 b="0" l="5170" r="48458" t="2743"/>
          <a:stretch/>
        </p:blipFill>
        <p:spPr>
          <a:xfrm>
            <a:off x="5564925" y="719563"/>
            <a:ext cx="3535198" cy="37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 rot="5400000">
            <a:off x="3949175" y="2512206"/>
            <a:ext cx="22779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∝ M/d</a:t>
            </a:r>
            <a:r>
              <a:rPr baseline="-25000" lang="en" sz="20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baseline="-25000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