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4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5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6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7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8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9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10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11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12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13.xml" ContentType="application/vnd.openxmlformats-officedocument.presentationml.notesSl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notesSlides/notesSlide14.xml" ContentType="application/vnd.openxmlformats-officedocument.presentationml.notesSlide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notesSlides/notesSlide15.xml" ContentType="application/vnd.openxmlformats-officedocument.presentationml.notesSlide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notesSlides/notesSlide16.xml" ContentType="application/vnd.openxmlformats-officedocument.presentationml.notesSlide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notesSlides/notesSlide17.xml" ContentType="application/vnd.openxmlformats-officedocument.presentationml.notesSlide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notesSlides/notesSlide18.xml" ContentType="application/vnd.openxmlformats-officedocument.presentationml.notesSlide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notesSlides/notesSlide19.xml" ContentType="application/vnd.openxmlformats-officedocument.presentationml.notesSlide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notesSlides/notesSlide20.xml" ContentType="application/vnd.openxmlformats-officedocument.presentationml.notesSlide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notesSlides/notesSlide21.xml" ContentType="application/vnd.openxmlformats-officedocument.presentationml.notesSlide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notesSlides/notesSlide22.xml" ContentType="application/vnd.openxmlformats-officedocument.presentationml.notesSlide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notesSlides/notesSlide23.xml" ContentType="application/vnd.openxmlformats-officedocument.presentationml.notesSlide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notesSlides/notesSlide24.xml" ContentType="application/vnd.openxmlformats-officedocument.presentationml.notesSlide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notesSlides/notesSlide25.xml" ContentType="application/vnd.openxmlformats-officedocument.presentationml.notesSlide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5" r:id="rId3"/>
    <p:sldId id="329" r:id="rId4"/>
    <p:sldId id="286" r:id="rId5"/>
    <p:sldId id="312" r:id="rId6"/>
    <p:sldId id="306" r:id="rId7"/>
    <p:sldId id="328" r:id="rId8"/>
    <p:sldId id="335" r:id="rId9"/>
    <p:sldId id="345" r:id="rId10"/>
    <p:sldId id="357" r:id="rId11"/>
    <p:sldId id="330" r:id="rId12"/>
    <p:sldId id="331" r:id="rId13"/>
    <p:sldId id="332" r:id="rId14"/>
    <p:sldId id="333" r:id="rId15"/>
    <p:sldId id="334" r:id="rId16"/>
    <p:sldId id="307" r:id="rId17"/>
    <p:sldId id="356" r:id="rId18"/>
    <p:sldId id="353" r:id="rId19"/>
    <p:sldId id="354" r:id="rId20"/>
    <p:sldId id="347" r:id="rId21"/>
    <p:sldId id="352" r:id="rId22"/>
    <p:sldId id="358" r:id="rId23"/>
    <p:sldId id="351" r:id="rId24"/>
    <p:sldId id="355" r:id="rId25"/>
    <p:sldId id="344" r:id="rId26"/>
    <p:sldId id="313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3811E67-9848-43C7-B53A-C698CFF6D2E8}">
          <p14:sldIdLst>
            <p14:sldId id="256"/>
          </p14:sldIdLst>
        </p14:section>
        <p14:section name="contexte" id="{5495807F-DFA3-4771-98B7-66EE3E1E8CF0}">
          <p14:sldIdLst>
            <p14:sldId id="285"/>
            <p14:sldId id="329"/>
            <p14:sldId id="286"/>
            <p14:sldId id="312"/>
            <p14:sldId id="306"/>
          </p14:sldIdLst>
        </p14:section>
        <p14:section name="Objectif" id="{60F79112-64B1-4D8B-A34A-BC5E2CFDE84B}">
          <p14:sldIdLst>
            <p14:sldId id="328"/>
          </p14:sldIdLst>
        </p14:section>
        <p14:section name="configuration exeperimental" id="{CFB46F8C-4499-40AA-B483-5215A49F0680}">
          <p14:sldIdLst>
            <p14:sldId id="335"/>
            <p14:sldId id="345"/>
            <p14:sldId id="357"/>
          </p14:sldIdLst>
        </p14:section>
        <p14:section name="methode d'analyse" id="{D8479308-CB25-4658-B89C-C8E827ABF456}">
          <p14:sldIdLst>
            <p14:sldId id="330"/>
            <p14:sldId id="331"/>
            <p14:sldId id="332"/>
            <p14:sldId id="333"/>
            <p14:sldId id="334"/>
          </p14:sldIdLst>
        </p14:section>
        <p14:section name="résultat" id="{C40AFAEA-F605-432B-A0E4-226F0A7C94DB}">
          <p14:sldIdLst>
            <p14:sldId id="307"/>
            <p14:sldId id="356"/>
            <p14:sldId id="353"/>
            <p14:sldId id="354"/>
            <p14:sldId id="347"/>
            <p14:sldId id="352"/>
            <p14:sldId id="358"/>
            <p14:sldId id="351"/>
            <p14:sldId id="355"/>
          </p14:sldIdLst>
        </p14:section>
        <p14:section name="perspective et conclusion" id="{649761EB-7EAE-4B19-964A-49EF34F0A7C6}">
          <p14:sldIdLst>
            <p14:sldId id="344"/>
            <p14:sldId id="3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BCB"/>
    <a:srgbClr val="007DA5"/>
    <a:srgbClr val="FFD966"/>
    <a:srgbClr val="FFFFFF"/>
    <a:srgbClr val="F14040"/>
    <a:srgbClr val="7F7F7F"/>
    <a:srgbClr val="5B9BD5"/>
    <a:srgbClr val="D9D9D9"/>
    <a:srgbClr val="0099FF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8" autoAdjust="0"/>
    <p:restoredTop sz="95033" autoAdjust="0"/>
  </p:normalViewPr>
  <p:slideViewPr>
    <p:cSldViewPr snapToGrid="0">
      <p:cViewPr>
        <p:scale>
          <a:sx n="125" d="100"/>
          <a:sy n="125" d="100"/>
        </p:scale>
        <p:origin x="4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6562C63-5298-451F-B1D0-6EEDDCD854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08BF7BC-DDC9-402A-BC05-2E4523C028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9D033-6C40-4579-BA11-DA9DCF4DB82B}" type="datetimeFigureOut">
              <a:rPr lang="fr-FR" smtClean="0"/>
              <a:t>22/04/2026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1C8EA5B-CEAE-4B62-B882-36709853C8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6DB054D-84A5-4380-8529-27C9DC040E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77DDB-1AC4-4559-9171-F06BFCCAF55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1890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3EA7D-4645-4E07-924E-383D277087E2}" type="datetimeFigureOut">
              <a:rPr lang="fr-FR" smtClean="0"/>
              <a:t>22/04/2026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B3B0F-92AE-4DBD-A822-1256A0ABF66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80767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B3B0F-92AE-4DBD-A822-1256A0ABF66A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2965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B3B0F-92AE-4DBD-A822-1256A0ABF66A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7466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B3B0F-92AE-4DBD-A822-1256A0ABF66A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6038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B3B0F-92AE-4DBD-A822-1256A0ABF66A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8429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plateau 3 peut s’explique par la présence en solution de produits de recombinaisons des radicaux, tel que H2O2.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effet, plus la concentration d’une espèce oxydante est élevée comparativement aux autres, plus elle impose son propre potentiel standard. 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B3B0F-92AE-4DBD-A822-1256A0ABF66A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7758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B3B0F-92AE-4DBD-A822-1256A0ABF66A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8262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B3B0F-92AE-4DBD-A822-1256A0ABF66A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197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B3B0F-92AE-4DBD-A822-1256A0ABF66A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89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B3B0F-92AE-4DBD-A822-1256A0ABF66A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008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B3B0F-92AE-4DBD-A822-1256A0ABF66A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5741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B3B0F-92AE-4DBD-A822-1256A0ABF66A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5063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B3B0F-92AE-4DBD-A822-1256A0ABF66A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47459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B3B0F-92AE-4DBD-A822-1256A0ABF66A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9900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B3B0F-92AE-4DBD-A822-1256A0ABF66A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02854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B3B0F-92AE-4DBD-A822-1256A0ABF66A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29539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B3B0F-92AE-4DBD-A822-1256A0ABF66A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46351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B3B0F-92AE-4DBD-A822-1256A0ABF66A}" type="slidenum">
              <a:rPr lang="fr-FR" smtClean="0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30054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B3B0F-92AE-4DBD-A822-1256A0ABF66A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88424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B3B0F-92AE-4DBD-A822-1256A0ABF66A}" type="slidenum">
              <a:rPr lang="fr-FR" smtClean="0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9270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B3B0F-92AE-4DBD-A822-1256A0ABF66A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93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B3B0F-92AE-4DBD-A822-1256A0ABF66A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8725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B3B0F-92AE-4DBD-A822-1256A0ABF66A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798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B3B0F-92AE-4DBD-A822-1256A0ABF66A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8672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B3B0F-92AE-4DBD-A822-1256A0ABF66A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4569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B3B0F-92AE-4DBD-A822-1256A0ABF66A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5052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B3B0F-92AE-4DBD-A822-1256A0ABF66A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879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3BF0AF-ACC9-44C1-9921-519817054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36C2EF5-BCF3-4405-9A6B-1F1B34D3E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DB19C1-AFF1-4928-9A35-B9312561E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0E3-7E4D-4A9F-989E-B9F6D4B9FDD5}" type="datetime1">
              <a:rPr lang="fr-FR" smtClean="0"/>
              <a:t>22/04/2026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6F0824-9FD6-46AB-BDA3-6EDADCBED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F590AC-EBC7-405F-9494-136208675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4FDB-8E19-49BF-A7D2-610C4205519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5127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221175-5E53-4E4A-915C-55BF57EEB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89DCC44-E49F-4D8B-8B49-3565E80FC7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0CC4EC-FDA4-43A6-967E-CAB840DD6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FD49-D4D5-4755-990F-A1C22D2237F2}" type="datetime1">
              <a:rPr lang="fr-FR" smtClean="0"/>
              <a:t>22/04/2026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E093BE-3214-4562-85FA-9F58450A1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B32DC1-DF70-444E-9F3D-E487D47D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4FDB-8E19-49BF-A7D2-610C4205519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071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17B31E8-D0B9-4498-9E3A-DE22DEB24D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A061767-0D6D-4584-A48A-9EBC41C64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205985-7D03-4831-BFD1-7DD9254F7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C5C3-F675-496B-A893-EF56421D9440}" type="datetime1">
              <a:rPr lang="fr-FR" smtClean="0"/>
              <a:t>22/04/2026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5381AB-01EE-4E33-8E6F-8C9B5D641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FA5386-3CD4-40C5-978B-10FF4992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4FDB-8E19-49BF-A7D2-610C4205519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7622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FD8844-5E79-4D0C-B28A-F7511269F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8A4322-6C9B-45D1-8D65-6DA835F9F1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DAB963-7E87-4651-A0D2-E66FE8C78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2798B-DCD7-431C-9AE1-883761FB0AB6}" type="datetime1">
              <a:rPr lang="fr-FR" smtClean="0"/>
              <a:t>22/04/2026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5DD57E-4BC4-4E8F-87A6-19D170F56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CF1532-ECCA-421A-9BE5-B981AA79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4FDB-8E19-49BF-A7D2-610C4205519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2381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8EE35A-1F68-436B-AD53-CBCD80386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1BF232-F269-4F50-9C12-471FB0247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9B1BEF-5ADA-4DD0-B55A-8EBC50F50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8AC2-F8B0-4433-A2D1-E3018C12FE50}" type="datetime1">
              <a:rPr lang="fr-FR" smtClean="0"/>
              <a:t>22/04/2026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E929C7-2429-4493-A9F3-0F2322DFF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360F98-A2CC-433A-9EF9-5F1C8353B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4FDB-8E19-49BF-A7D2-610C4205519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11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CEDD72-4A59-4400-B5F0-E57D910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302940-4D5F-4F1C-8614-F70089635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83FD12-34C7-43B3-B73C-111836825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32FA-13E7-4C90-8C1E-1598777656A4}" type="datetime1">
              <a:rPr lang="fr-FR" smtClean="0"/>
              <a:t>22/04/2026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BFEDAC-5A32-4548-919F-FC94E41C9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1AA03E-0A98-4BA1-8731-D418E481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4FDB-8E19-49BF-A7D2-610C4205519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74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DCDB6C-B737-4D84-8FF0-2725F42CB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D7D5EE-5324-46CF-95BB-F4F429008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B2276A-7F6F-467C-AFBA-A4A181E3A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FA736D-C8A6-43D7-B090-2E2F99F42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3610-C6F0-4B48-AC1F-BCC1AA011739}" type="datetime1">
              <a:rPr lang="fr-FR" smtClean="0"/>
              <a:t>22/04/2026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F78F77-9515-458A-85E5-25A324F3C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5355F9-17BD-4858-82C5-8A2CB23D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4FDB-8E19-49BF-A7D2-610C4205519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400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777DFA-38F9-46E0-B28D-4F057362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161FE5-21F7-45C5-BC14-20A1F98DE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8EB370A-57D8-4F7E-B66D-F23C33F3C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DD3392C-099C-448A-BAE6-8A077AE579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642D990-07E7-4591-8E48-EEA20A65E2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FB783D8-6AB6-4E74-846E-24678A0AC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06D2-1D6F-43CE-8157-FBA8597461A6}" type="datetime1">
              <a:rPr lang="fr-FR" smtClean="0"/>
              <a:t>22/04/2026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7887F42-7333-4245-A5FE-54093F7D6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8D9C59F-0EC1-4661-B9AC-008BFE7CA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4FDB-8E19-49BF-A7D2-610C4205519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1018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BA1682-C22E-4DB8-8933-E3EAA9299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304543E-8741-43F1-AA5E-046978864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41B8-1569-48A6-B6CE-17C4791664CE}" type="datetime1">
              <a:rPr lang="fr-FR" smtClean="0"/>
              <a:t>22/04/2026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B8F6815-458D-407D-9790-FF9632984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31BB37B-AFCB-4148-B9A2-F32938213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4FDB-8E19-49BF-A7D2-610C4205519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3552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F432520-A2D5-4862-BFC3-F4106BADF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DC862-D3B0-4D45-B01A-FAFEE1755485}" type="datetime1">
              <a:rPr lang="fr-FR" smtClean="0"/>
              <a:t>22/04/2026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67C98BA-BAE3-46B6-A798-C54DA77A9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3CAC12-D10D-407A-B385-B5C378BEC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4FDB-8E19-49BF-A7D2-610C4205519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065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E54066-B073-4007-9D10-FDDF09B56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0F4D11-05D4-4E7B-B1D1-CA3F424EC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94A01BD-B876-467F-B773-591DE35F0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036C75B-F1DB-4460-B3D5-38657165F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3D46-835C-4328-92B0-939744EF1162}" type="datetime1">
              <a:rPr lang="fr-FR" smtClean="0"/>
              <a:t>22/04/2026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515EC2-EC15-4C38-892C-34453E41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3AE208-EDE3-4384-9747-4D7F3A78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4FDB-8E19-49BF-A7D2-610C4205519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607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D850BD-43F0-427B-A90B-AB86D2FBE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0CF219D-E821-426A-ADAF-80662B3D9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3CD1EFD-2DCC-46CA-A9E3-A62D1FDF6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D6C4CC-B990-4E1F-B06F-D199A8B0E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6D3D-ABFF-43FB-BCD0-EBECE2587376}" type="datetime1">
              <a:rPr lang="fr-FR" smtClean="0"/>
              <a:t>22/04/2026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9DC322C-E13A-416C-87C6-D663CFB8C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2FBB3C-A6FF-4263-A375-CB91F3725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4FDB-8E19-49BF-A7D2-610C4205519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689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35613AB-D525-4D27-AF47-D17CA8AB6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A13680-FFF6-403C-AFE6-0BD65E3D0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F0C9B0-2D4D-400B-9A65-27621647B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FA7-653D-4A68-AFB4-18A03DA2736C}" type="datetime1">
              <a:rPr lang="fr-FR" smtClean="0"/>
              <a:t>22/04/2026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540A39-F452-4B03-BEBC-4A688C6EE8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FD9A11-2B5C-4164-A72B-659FF2B78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E4FDB-8E19-49BF-A7D2-610C4205519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635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svg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tags" Target="../tags/tag163.xml"/><Relationship Id="rId18" Type="http://schemas.openxmlformats.org/officeDocument/2006/relationships/tags" Target="../tags/tag168.xml"/><Relationship Id="rId3" Type="http://schemas.openxmlformats.org/officeDocument/2006/relationships/tags" Target="../tags/tag153.xml"/><Relationship Id="rId21" Type="http://schemas.openxmlformats.org/officeDocument/2006/relationships/image" Target="../media/image3.png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17" Type="http://schemas.openxmlformats.org/officeDocument/2006/relationships/tags" Target="../tags/tag167.xml"/><Relationship Id="rId2" Type="http://schemas.openxmlformats.org/officeDocument/2006/relationships/tags" Target="../tags/tag152.xml"/><Relationship Id="rId16" Type="http://schemas.openxmlformats.org/officeDocument/2006/relationships/tags" Target="../tags/tag166.xml"/><Relationship Id="rId20" Type="http://schemas.openxmlformats.org/officeDocument/2006/relationships/notesSlide" Target="../notesSlides/notesSlide10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5" Type="http://schemas.openxmlformats.org/officeDocument/2006/relationships/tags" Target="../tags/tag155.xml"/><Relationship Id="rId15" Type="http://schemas.openxmlformats.org/officeDocument/2006/relationships/tags" Target="../tags/tag165.xml"/><Relationship Id="rId23" Type="http://schemas.openxmlformats.org/officeDocument/2006/relationships/image" Target="../media/image19.png"/><Relationship Id="rId10" Type="http://schemas.openxmlformats.org/officeDocument/2006/relationships/tags" Target="../tags/tag160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Relationship Id="rId2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tags" Target="../tags/tag181.xml"/><Relationship Id="rId18" Type="http://schemas.openxmlformats.org/officeDocument/2006/relationships/image" Target="../media/image28.png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17" Type="http://schemas.openxmlformats.org/officeDocument/2006/relationships/notesSlide" Target="../notesSlides/notesSlide11.xml"/><Relationship Id="rId2" Type="http://schemas.openxmlformats.org/officeDocument/2006/relationships/tags" Target="../tags/tag170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5" Type="http://schemas.openxmlformats.org/officeDocument/2006/relationships/tags" Target="../tags/tag173.xml"/><Relationship Id="rId15" Type="http://schemas.openxmlformats.org/officeDocument/2006/relationships/tags" Target="../tags/tag183.xml"/><Relationship Id="rId10" Type="http://schemas.openxmlformats.org/officeDocument/2006/relationships/tags" Target="../tags/tag178.xml"/><Relationship Id="rId19" Type="http://schemas.openxmlformats.org/officeDocument/2006/relationships/image" Target="../media/image3.png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tags" Target="../tags/tag196.xml"/><Relationship Id="rId18" Type="http://schemas.openxmlformats.org/officeDocument/2006/relationships/tags" Target="../tags/tag201.xml"/><Relationship Id="rId3" Type="http://schemas.openxmlformats.org/officeDocument/2006/relationships/tags" Target="../tags/tag186.xml"/><Relationship Id="rId21" Type="http://schemas.openxmlformats.org/officeDocument/2006/relationships/notesSlide" Target="../notesSlides/notesSlide12.xml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17" Type="http://schemas.openxmlformats.org/officeDocument/2006/relationships/tags" Target="../tags/tag200.xml"/><Relationship Id="rId2" Type="http://schemas.openxmlformats.org/officeDocument/2006/relationships/tags" Target="../tags/tag185.xml"/><Relationship Id="rId16" Type="http://schemas.openxmlformats.org/officeDocument/2006/relationships/tags" Target="../tags/tag199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5" Type="http://schemas.openxmlformats.org/officeDocument/2006/relationships/tags" Target="../tags/tag188.xml"/><Relationship Id="rId15" Type="http://schemas.openxmlformats.org/officeDocument/2006/relationships/tags" Target="../tags/tag198.xml"/><Relationship Id="rId10" Type="http://schemas.openxmlformats.org/officeDocument/2006/relationships/tags" Target="../tags/tag193.xml"/><Relationship Id="rId19" Type="http://schemas.openxmlformats.org/officeDocument/2006/relationships/tags" Target="../tags/tag202.xml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Relationship Id="rId2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13" Type="http://schemas.openxmlformats.org/officeDocument/2006/relationships/tags" Target="../tags/tag215.xml"/><Relationship Id="rId18" Type="http://schemas.openxmlformats.org/officeDocument/2006/relationships/tags" Target="../tags/tag220.xml"/><Relationship Id="rId3" Type="http://schemas.openxmlformats.org/officeDocument/2006/relationships/tags" Target="../tags/tag205.xml"/><Relationship Id="rId21" Type="http://schemas.openxmlformats.org/officeDocument/2006/relationships/image" Target="../media/image3.png"/><Relationship Id="rId7" Type="http://schemas.openxmlformats.org/officeDocument/2006/relationships/tags" Target="../tags/tag209.xml"/><Relationship Id="rId12" Type="http://schemas.openxmlformats.org/officeDocument/2006/relationships/tags" Target="../tags/tag214.xml"/><Relationship Id="rId17" Type="http://schemas.openxmlformats.org/officeDocument/2006/relationships/tags" Target="../tags/tag219.xml"/><Relationship Id="rId2" Type="http://schemas.openxmlformats.org/officeDocument/2006/relationships/tags" Target="../tags/tag204.xml"/><Relationship Id="rId16" Type="http://schemas.openxmlformats.org/officeDocument/2006/relationships/tags" Target="../tags/tag218.xml"/><Relationship Id="rId20" Type="http://schemas.openxmlformats.org/officeDocument/2006/relationships/notesSlide" Target="../notesSlides/notesSlide13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tags" Target="../tags/tag213.xml"/><Relationship Id="rId5" Type="http://schemas.openxmlformats.org/officeDocument/2006/relationships/tags" Target="../tags/tag207.xml"/><Relationship Id="rId15" Type="http://schemas.openxmlformats.org/officeDocument/2006/relationships/tags" Target="../tags/tag217.xml"/><Relationship Id="rId10" Type="http://schemas.openxmlformats.org/officeDocument/2006/relationships/tags" Target="../tags/tag212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tags" Target="../tags/tag216.xml"/><Relationship Id="rId2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233.xml"/><Relationship Id="rId18" Type="http://schemas.openxmlformats.org/officeDocument/2006/relationships/tags" Target="../tags/tag238.xml"/><Relationship Id="rId26" Type="http://schemas.openxmlformats.org/officeDocument/2006/relationships/tags" Target="../tags/tag246.xml"/><Relationship Id="rId3" Type="http://schemas.openxmlformats.org/officeDocument/2006/relationships/tags" Target="../tags/tag223.xml"/><Relationship Id="rId21" Type="http://schemas.openxmlformats.org/officeDocument/2006/relationships/tags" Target="../tags/tag241.xml"/><Relationship Id="rId34" Type="http://schemas.openxmlformats.org/officeDocument/2006/relationships/image" Target="../media/image30.png"/><Relationship Id="rId7" Type="http://schemas.openxmlformats.org/officeDocument/2006/relationships/tags" Target="../tags/tag227.xml"/><Relationship Id="rId12" Type="http://schemas.openxmlformats.org/officeDocument/2006/relationships/tags" Target="../tags/tag232.xml"/><Relationship Id="rId17" Type="http://schemas.openxmlformats.org/officeDocument/2006/relationships/tags" Target="../tags/tag237.xml"/><Relationship Id="rId25" Type="http://schemas.openxmlformats.org/officeDocument/2006/relationships/tags" Target="../tags/tag245.xml"/><Relationship Id="rId33" Type="http://schemas.openxmlformats.org/officeDocument/2006/relationships/notesSlide" Target="../notesSlides/notesSlide14.xml"/><Relationship Id="rId2" Type="http://schemas.openxmlformats.org/officeDocument/2006/relationships/tags" Target="../tags/tag222.xml"/><Relationship Id="rId16" Type="http://schemas.openxmlformats.org/officeDocument/2006/relationships/tags" Target="../tags/tag236.xml"/><Relationship Id="rId20" Type="http://schemas.openxmlformats.org/officeDocument/2006/relationships/tags" Target="../tags/tag240.xml"/><Relationship Id="rId29" Type="http://schemas.openxmlformats.org/officeDocument/2006/relationships/tags" Target="../tags/tag249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tags" Target="../tags/tag231.xml"/><Relationship Id="rId24" Type="http://schemas.openxmlformats.org/officeDocument/2006/relationships/tags" Target="../tags/tag244.xml"/><Relationship Id="rId32" Type="http://schemas.openxmlformats.org/officeDocument/2006/relationships/slideLayout" Target="../slideLayouts/slideLayout7.xml"/><Relationship Id="rId5" Type="http://schemas.openxmlformats.org/officeDocument/2006/relationships/tags" Target="../tags/tag225.xml"/><Relationship Id="rId15" Type="http://schemas.openxmlformats.org/officeDocument/2006/relationships/tags" Target="../tags/tag235.xml"/><Relationship Id="rId23" Type="http://schemas.openxmlformats.org/officeDocument/2006/relationships/tags" Target="../tags/tag243.xml"/><Relationship Id="rId28" Type="http://schemas.openxmlformats.org/officeDocument/2006/relationships/tags" Target="../tags/tag248.xml"/><Relationship Id="rId10" Type="http://schemas.openxmlformats.org/officeDocument/2006/relationships/tags" Target="../tags/tag230.xml"/><Relationship Id="rId19" Type="http://schemas.openxmlformats.org/officeDocument/2006/relationships/tags" Target="../tags/tag239.xml"/><Relationship Id="rId31" Type="http://schemas.openxmlformats.org/officeDocument/2006/relationships/tags" Target="../tags/tag251.xml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tags" Target="../tags/tag234.xml"/><Relationship Id="rId22" Type="http://schemas.openxmlformats.org/officeDocument/2006/relationships/tags" Target="../tags/tag242.xml"/><Relationship Id="rId27" Type="http://schemas.openxmlformats.org/officeDocument/2006/relationships/tags" Target="../tags/tag247.xml"/><Relationship Id="rId30" Type="http://schemas.openxmlformats.org/officeDocument/2006/relationships/tags" Target="../tags/tag250.xml"/><Relationship Id="rId35" Type="http://schemas.openxmlformats.org/officeDocument/2006/relationships/image" Target="../media/image3.png"/><Relationship Id="rId8" Type="http://schemas.openxmlformats.org/officeDocument/2006/relationships/tags" Target="../tags/tag22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13" Type="http://schemas.openxmlformats.org/officeDocument/2006/relationships/tags" Target="../tags/tag264.xml"/><Relationship Id="rId18" Type="http://schemas.openxmlformats.org/officeDocument/2006/relationships/image" Target="../media/image31.png"/><Relationship Id="rId3" Type="http://schemas.openxmlformats.org/officeDocument/2006/relationships/tags" Target="../tags/tag254.xml"/><Relationship Id="rId7" Type="http://schemas.openxmlformats.org/officeDocument/2006/relationships/tags" Target="../tags/tag258.xml"/><Relationship Id="rId12" Type="http://schemas.openxmlformats.org/officeDocument/2006/relationships/tags" Target="../tags/tag263.xml"/><Relationship Id="rId17" Type="http://schemas.openxmlformats.org/officeDocument/2006/relationships/image" Target="../media/image3.png"/><Relationship Id="rId2" Type="http://schemas.openxmlformats.org/officeDocument/2006/relationships/tags" Target="../tags/tag253.xml"/><Relationship Id="rId16" Type="http://schemas.openxmlformats.org/officeDocument/2006/relationships/notesSlide" Target="../notesSlides/notesSlide15.xml"/><Relationship Id="rId20" Type="http://schemas.openxmlformats.org/officeDocument/2006/relationships/image" Target="../media/image33.png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11" Type="http://schemas.openxmlformats.org/officeDocument/2006/relationships/tags" Target="../tags/tag262.xml"/><Relationship Id="rId5" Type="http://schemas.openxmlformats.org/officeDocument/2006/relationships/tags" Target="../tags/tag256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61.xml"/><Relationship Id="rId19" Type="http://schemas.openxmlformats.org/officeDocument/2006/relationships/image" Target="../media/image32.png"/><Relationship Id="rId4" Type="http://schemas.openxmlformats.org/officeDocument/2006/relationships/tags" Target="../tags/tag255.xml"/><Relationship Id="rId9" Type="http://schemas.openxmlformats.org/officeDocument/2006/relationships/tags" Target="../tags/tag260.xml"/><Relationship Id="rId14" Type="http://schemas.openxmlformats.org/officeDocument/2006/relationships/tags" Target="../tags/tag26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73.xml"/><Relationship Id="rId13" Type="http://schemas.openxmlformats.org/officeDocument/2006/relationships/tags" Target="../tags/tag278.xml"/><Relationship Id="rId18" Type="http://schemas.openxmlformats.org/officeDocument/2006/relationships/tags" Target="../tags/tag283.xml"/><Relationship Id="rId26" Type="http://schemas.openxmlformats.org/officeDocument/2006/relationships/image" Target="../media/image38.png"/><Relationship Id="rId3" Type="http://schemas.openxmlformats.org/officeDocument/2006/relationships/tags" Target="../tags/tag268.xml"/><Relationship Id="rId21" Type="http://schemas.openxmlformats.org/officeDocument/2006/relationships/image" Target="../media/image34.emf"/><Relationship Id="rId7" Type="http://schemas.openxmlformats.org/officeDocument/2006/relationships/tags" Target="../tags/tag272.xml"/><Relationship Id="rId12" Type="http://schemas.openxmlformats.org/officeDocument/2006/relationships/tags" Target="../tags/tag277.xml"/><Relationship Id="rId17" Type="http://schemas.openxmlformats.org/officeDocument/2006/relationships/tags" Target="../tags/tag282.xml"/><Relationship Id="rId25" Type="http://schemas.openxmlformats.org/officeDocument/2006/relationships/image" Target="../media/image37.png"/><Relationship Id="rId2" Type="http://schemas.openxmlformats.org/officeDocument/2006/relationships/tags" Target="../tags/tag267.xml"/><Relationship Id="rId16" Type="http://schemas.openxmlformats.org/officeDocument/2006/relationships/tags" Target="../tags/tag281.xml"/><Relationship Id="rId20" Type="http://schemas.openxmlformats.org/officeDocument/2006/relationships/notesSlide" Target="../notesSlides/notesSlide16.xml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11" Type="http://schemas.openxmlformats.org/officeDocument/2006/relationships/tags" Target="../tags/tag276.xml"/><Relationship Id="rId24" Type="http://schemas.openxmlformats.org/officeDocument/2006/relationships/image" Target="../media/image36.png"/><Relationship Id="rId5" Type="http://schemas.openxmlformats.org/officeDocument/2006/relationships/tags" Target="../tags/tag270.xml"/><Relationship Id="rId15" Type="http://schemas.openxmlformats.org/officeDocument/2006/relationships/tags" Target="../tags/tag280.xml"/><Relationship Id="rId23" Type="http://schemas.openxmlformats.org/officeDocument/2006/relationships/image" Target="../media/image3.png"/><Relationship Id="rId10" Type="http://schemas.openxmlformats.org/officeDocument/2006/relationships/tags" Target="../tags/tag275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269.xml"/><Relationship Id="rId9" Type="http://schemas.openxmlformats.org/officeDocument/2006/relationships/tags" Target="../tags/tag274.xml"/><Relationship Id="rId14" Type="http://schemas.openxmlformats.org/officeDocument/2006/relationships/tags" Target="../tags/tag279.xml"/><Relationship Id="rId22" Type="http://schemas.openxmlformats.org/officeDocument/2006/relationships/image" Target="../media/image35.png"/><Relationship Id="rId27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91.xml"/><Relationship Id="rId13" Type="http://schemas.openxmlformats.org/officeDocument/2006/relationships/tags" Target="../tags/tag296.xml"/><Relationship Id="rId18" Type="http://schemas.openxmlformats.org/officeDocument/2006/relationships/tags" Target="../tags/tag301.xml"/><Relationship Id="rId26" Type="http://schemas.openxmlformats.org/officeDocument/2006/relationships/image" Target="../media/image42.png"/><Relationship Id="rId3" Type="http://schemas.openxmlformats.org/officeDocument/2006/relationships/tags" Target="../tags/tag286.xml"/><Relationship Id="rId21" Type="http://schemas.openxmlformats.org/officeDocument/2006/relationships/notesSlide" Target="../notesSlides/notesSlide17.xml"/><Relationship Id="rId7" Type="http://schemas.openxmlformats.org/officeDocument/2006/relationships/tags" Target="../tags/tag290.xml"/><Relationship Id="rId12" Type="http://schemas.openxmlformats.org/officeDocument/2006/relationships/tags" Target="../tags/tag295.xml"/><Relationship Id="rId17" Type="http://schemas.openxmlformats.org/officeDocument/2006/relationships/tags" Target="../tags/tag300.xml"/><Relationship Id="rId25" Type="http://schemas.openxmlformats.org/officeDocument/2006/relationships/image" Target="../media/image41.png"/><Relationship Id="rId2" Type="http://schemas.openxmlformats.org/officeDocument/2006/relationships/tags" Target="../tags/tag285.xml"/><Relationship Id="rId16" Type="http://schemas.openxmlformats.org/officeDocument/2006/relationships/tags" Target="../tags/tag299.xml"/><Relationship Id="rId20" Type="http://schemas.openxmlformats.org/officeDocument/2006/relationships/slideLayout" Target="../slideLayouts/slideLayout7.xml"/><Relationship Id="rId29" Type="http://schemas.openxmlformats.org/officeDocument/2006/relationships/image" Target="../media/image340.png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11" Type="http://schemas.openxmlformats.org/officeDocument/2006/relationships/tags" Target="../tags/tag294.xml"/><Relationship Id="rId24" Type="http://schemas.openxmlformats.org/officeDocument/2006/relationships/image" Target="../media/image40.png"/><Relationship Id="rId32" Type="http://schemas.openxmlformats.org/officeDocument/2006/relationships/image" Target="../media/image45.png"/><Relationship Id="rId5" Type="http://schemas.openxmlformats.org/officeDocument/2006/relationships/tags" Target="../tags/tag288.xml"/><Relationship Id="rId15" Type="http://schemas.openxmlformats.org/officeDocument/2006/relationships/tags" Target="../tags/tag298.xml"/><Relationship Id="rId23" Type="http://schemas.openxmlformats.org/officeDocument/2006/relationships/image" Target="../media/image3.png"/><Relationship Id="rId28" Type="http://schemas.openxmlformats.org/officeDocument/2006/relationships/image" Target="../media/image43.png"/><Relationship Id="rId10" Type="http://schemas.openxmlformats.org/officeDocument/2006/relationships/tags" Target="../tags/tag293.xml"/><Relationship Id="rId19" Type="http://schemas.openxmlformats.org/officeDocument/2006/relationships/tags" Target="../tags/tag302.xml"/><Relationship Id="rId31" Type="http://schemas.openxmlformats.org/officeDocument/2006/relationships/image" Target="../media/image44.png"/><Relationship Id="rId4" Type="http://schemas.openxmlformats.org/officeDocument/2006/relationships/tags" Target="../tags/tag287.xml"/><Relationship Id="rId9" Type="http://schemas.openxmlformats.org/officeDocument/2006/relationships/tags" Target="../tags/tag292.xml"/><Relationship Id="rId14" Type="http://schemas.openxmlformats.org/officeDocument/2006/relationships/tags" Target="../tags/tag297.xml"/><Relationship Id="rId22" Type="http://schemas.openxmlformats.org/officeDocument/2006/relationships/image" Target="../media/image35.png"/><Relationship Id="rId27" Type="http://schemas.openxmlformats.org/officeDocument/2006/relationships/image" Target="../media/image420.png"/><Relationship Id="rId30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13" Type="http://schemas.openxmlformats.org/officeDocument/2006/relationships/tags" Target="../tags/tag315.xml"/><Relationship Id="rId18" Type="http://schemas.openxmlformats.org/officeDocument/2006/relationships/image" Target="../media/image3.png"/><Relationship Id="rId3" Type="http://schemas.openxmlformats.org/officeDocument/2006/relationships/tags" Target="../tags/tag305.xml"/><Relationship Id="rId21" Type="http://schemas.openxmlformats.org/officeDocument/2006/relationships/image" Target="../media/image47.png"/><Relationship Id="rId7" Type="http://schemas.openxmlformats.org/officeDocument/2006/relationships/tags" Target="../tags/tag309.xml"/><Relationship Id="rId12" Type="http://schemas.openxmlformats.org/officeDocument/2006/relationships/tags" Target="../tags/tag314.xml"/><Relationship Id="rId17" Type="http://schemas.openxmlformats.org/officeDocument/2006/relationships/notesSlide" Target="../notesSlides/notesSlide18.xml"/><Relationship Id="rId2" Type="http://schemas.openxmlformats.org/officeDocument/2006/relationships/tags" Target="../tags/tag304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46.png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tags" Target="../tags/tag313.xml"/><Relationship Id="rId5" Type="http://schemas.openxmlformats.org/officeDocument/2006/relationships/tags" Target="../tags/tag307.xml"/><Relationship Id="rId15" Type="http://schemas.openxmlformats.org/officeDocument/2006/relationships/tags" Target="../tags/tag317.xml"/><Relationship Id="rId10" Type="http://schemas.openxmlformats.org/officeDocument/2006/relationships/tags" Target="../tags/tag312.xml"/><Relationship Id="rId19" Type="http://schemas.openxmlformats.org/officeDocument/2006/relationships/image" Target="../media/image21.png"/><Relationship Id="rId4" Type="http://schemas.openxmlformats.org/officeDocument/2006/relationships/tags" Target="../tags/tag306.xml"/><Relationship Id="rId9" Type="http://schemas.openxmlformats.org/officeDocument/2006/relationships/tags" Target="../tags/tag311.xml"/><Relationship Id="rId14" Type="http://schemas.openxmlformats.org/officeDocument/2006/relationships/tags" Target="../tags/tag316.xml"/><Relationship Id="rId22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330.xml"/><Relationship Id="rId18" Type="http://schemas.openxmlformats.org/officeDocument/2006/relationships/tags" Target="../tags/tag335.xml"/><Relationship Id="rId26" Type="http://schemas.openxmlformats.org/officeDocument/2006/relationships/image" Target="../media/image3.png"/><Relationship Id="rId3" Type="http://schemas.openxmlformats.org/officeDocument/2006/relationships/tags" Target="../tags/tag320.xml"/><Relationship Id="rId21" Type="http://schemas.openxmlformats.org/officeDocument/2006/relationships/tags" Target="../tags/tag338.xml"/><Relationship Id="rId34" Type="http://schemas.openxmlformats.org/officeDocument/2006/relationships/image" Target="../media/image51.png"/><Relationship Id="rId7" Type="http://schemas.openxmlformats.org/officeDocument/2006/relationships/tags" Target="../tags/tag324.xml"/><Relationship Id="rId12" Type="http://schemas.openxmlformats.org/officeDocument/2006/relationships/tags" Target="../tags/tag329.xml"/><Relationship Id="rId17" Type="http://schemas.openxmlformats.org/officeDocument/2006/relationships/tags" Target="../tags/tag334.xml"/><Relationship Id="rId25" Type="http://schemas.openxmlformats.org/officeDocument/2006/relationships/notesSlide" Target="../notesSlides/notesSlide19.xml"/><Relationship Id="rId33" Type="http://schemas.openxmlformats.org/officeDocument/2006/relationships/image" Target="../media/image33.png"/><Relationship Id="rId2" Type="http://schemas.openxmlformats.org/officeDocument/2006/relationships/tags" Target="../tags/tag319.xml"/><Relationship Id="rId16" Type="http://schemas.openxmlformats.org/officeDocument/2006/relationships/tags" Target="../tags/tag333.xml"/><Relationship Id="rId20" Type="http://schemas.openxmlformats.org/officeDocument/2006/relationships/tags" Target="../tags/tag337.xml"/><Relationship Id="rId29" Type="http://schemas.openxmlformats.org/officeDocument/2006/relationships/image" Target="../media/image49.png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11" Type="http://schemas.openxmlformats.org/officeDocument/2006/relationships/tags" Target="../tags/tag328.xml"/><Relationship Id="rId24" Type="http://schemas.openxmlformats.org/officeDocument/2006/relationships/slideLayout" Target="../slideLayouts/slideLayout7.xml"/><Relationship Id="rId32" Type="http://schemas.openxmlformats.org/officeDocument/2006/relationships/image" Target="../media/image50.png"/><Relationship Id="rId5" Type="http://schemas.openxmlformats.org/officeDocument/2006/relationships/tags" Target="../tags/tag322.xml"/><Relationship Id="rId15" Type="http://schemas.openxmlformats.org/officeDocument/2006/relationships/tags" Target="../tags/tag332.xml"/><Relationship Id="rId23" Type="http://schemas.openxmlformats.org/officeDocument/2006/relationships/tags" Target="../tags/tag340.xml"/><Relationship Id="rId28" Type="http://schemas.openxmlformats.org/officeDocument/2006/relationships/image" Target="../media/image48.png"/><Relationship Id="rId10" Type="http://schemas.openxmlformats.org/officeDocument/2006/relationships/tags" Target="../tags/tag327.xml"/><Relationship Id="rId19" Type="http://schemas.openxmlformats.org/officeDocument/2006/relationships/tags" Target="../tags/tag336.xml"/><Relationship Id="rId31" Type="http://schemas.openxmlformats.org/officeDocument/2006/relationships/image" Target="../media/image46.png"/><Relationship Id="rId4" Type="http://schemas.openxmlformats.org/officeDocument/2006/relationships/tags" Target="../tags/tag321.xml"/><Relationship Id="rId9" Type="http://schemas.openxmlformats.org/officeDocument/2006/relationships/tags" Target="../tags/tag326.xml"/><Relationship Id="rId14" Type="http://schemas.openxmlformats.org/officeDocument/2006/relationships/tags" Target="../tags/tag331.xml"/><Relationship Id="rId22" Type="http://schemas.openxmlformats.org/officeDocument/2006/relationships/tags" Target="../tags/tag339.xml"/><Relationship Id="rId27" Type="http://schemas.openxmlformats.org/officeDocument/2006/relationships/image" Target="../media/image35.png"/><Relationship Id="rId30" Type="http://schemas.openxmlformats.org/officeDocument/2006/relationships/image" Target="../media/image21.png"/><Relationship Id="rId35" Type="http://schemas.openxmlformats.org/officeDocument/2006/relationships/image" Target="../media/image52.png"/><Relationship Id="rId8" Type="http://schemas.openxmlformats.org/officeDocument/2006/relationships/tags" Target="../tags/tag3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image" Target="../media/image10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9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3.png"/><Relationship Id="rId5" Type="http://schemas.openxmlformats.org/officeDocument/2006/relationships/tags" Target="../tags/tag9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8.xml"/><Relationship Id="rId9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48.xml"/><Relationship Id="rId13" Type="http://schemas.openxmlformats.org/officeDocument/2006/relationships/tags" Target="../tags/tag353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343.xml"/><Relationship Id="rId21" Type="http://schemas.openxmlformats.org/officeDocument/2006/relationships/image" Target="../media/image3.png"/><Relationship Id="rId7" Type="http://schemas.openxmlformats.org/officeDocument/2006/relationships/tags" Target="../tags/tag347.xml"/><Relationship Id="rId12" Type="http://schemas.openxmlformats.org/officeDocument/2006/relationships/tags" Target="../tags/tag352.xml"/><Relationship Id="rId17" Type="http://schemas.openxmlformats.org/officeDocument/2006/relationships/tags" Target="../tags/tag357.xml"/><Relationship Id="rId25" Type="http://schemas.openxmlformats.org/officeDocument/2006/relationships/image" Target="../media/image26.png"/><Relationship Id="rId2" Type="http://schemas.openxmlformats.org/officeDocument/2006/relationships/tags" Target="../tags/tag342.xml"/><Relationship Id="rId16" Type="http://schemas.openxmlformats.org/officeDocument/2006/relationships/tags" Target="../tags/tag356.xml"/><Relationship Id="rId20" Type="http://schemas.openxmlformats.org/officeDocument/2006/relationships/image" Target="../media/image53.png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11" Type="http://schemas.openxmlformats.org/officeDocument/2006/relationships/tags" Target="../tags/tag351.xml"/><Relationship Id="rId24" Type="http://schemas.openxmlformats.org/officeDocument/2006/relationships/image" Target="../media/image56.png"/><Relationship Id="rId5" Type="http://schemas.openxmlformats.org/officeDocument/2006/relationships/tags" Target="../tags/tag345.xml"/><Relationship Id="rId15" Type="http://schemas.openxmlformats.org/officeDocument/2006/relationships/tags" Target="../tags/tag355.xml"/><Relationship Id="rId23" Type="http://schemas.openxmlformats.org/officeDocument/2006/relationships/image" Target="../media/image55.png"/><Relationship Id="rId10" Type="http://schemas.openxmlformats.org/officeDocument/2006/relationships/tags" Target="../tags/tag350.xml"/><Relationship Id="rId19" Type="http://schemas.openxmlformats.org/officeDocument/2006/relationships/notesSlide" Target="../notesSlides/notesSlide20.xml"/><Relationship Id="rId4" Type="http://schemas.openxmlformats.org/officeDocument/2006/relationships/tags" Target="../tags/tag344.xml"/><Relationship Id="rId9" Type="http://schemas.openxmlformats.org/officeDocument/2006/relationships/tags" Target="../tags/tag349.xml"/><Relationship Id="rId14" Type="http://schemas.openxmlformats.org/officeDocument/2006/relationships/tags" Target="../tags/tag354.xml"/><Relationship Id="rId22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65.xml"/><Relationship Id="rId13" Type="http://schemas.openxmlformats.org/officeDocument/2006/relationships/tags" Target="../tags/tag370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360.xml"/><Relationship Id="rId21" Type="http://schemas.openxmlformats.org/officeDocument/2006/relationships/image" Target="../media/image57.png"/><Relationship Id="rId7" Type="http://schemas.openxmlformats.org/officeDocument/2006/relationships/tags" Target="../tags/tag364.xml"/><Relationship Id="rId12" Type="http://schemas.openxmlformats.org/officeDocument/2006/relationships/tags" Target="../tags/tag369.xml"/><Relationship Id="rId17" Type="http://schemas.openxmlformats.org/officeDocument/2006/relationships/tags" Target="../tags/tag374.xml"/><Relationship Id="rId2" Type="http://schemas.openxmlformats.org/officeDocument/2006/relationships/tags" Target="../tags/tag359.xml"/><Relationship Id="rId16" Type="http://schemas.openxmlformats.org/officeDocument/2006/relationships/tags" Target="../tags/tag373.xml"/><Relationship Id="rId20" Type="http://schemas.openxmlformats.org/officeDocument/2006/relationships/image" Target="../media/image3.png"/><Relationship Id="rId1" Type="http://schemas.openxmlformats.org/officeDocument/2006/relationships/tags" Target="../tags/tag358.xml"/><Relationship Id="rId6" Type="http://schemas.openxmlformats.org/officeDocument/2006/relationships/tags" Target="../tags/tag363.xml"/><Relationship Id="rId11" Type="http://schemas.openxmlformats.org/officeDocument/2006/relationships/tags" Target="../tags/tag368.xml"/><Relationship Id="rId24" Type="http://schemas.openxmlformats.org/officeDocument/2006/relationships/image" Target="../media/image55.png"/><Relationship Id="rId5" Type="http://schemas.openxmlformats.org/officeDocument/2006/relationships/tags" Target="../tags/tag362.xml"/><Relationship Id="rId15" Type="http://schemas.openxmlformats.org/officeDocument/2006/relationships/tags" Target="../tags/tag372.xml"/><Relationship Id="rId23" Type="http://schemas.openxmlformats.org/officeDocument/2006/relationships/image" Target="../media/image54.png"/><Relationship Id="rId10" Type="http://schemas.openxmlformats.org/officeDocument/2006/relationships/tags" Target="../tags/tag367.xml"/><Relationship Id="rId19" Type="http://schemas.openxmlformats.org/officeDocument/2006/relationships/notesSlide" Target="../notesSlides/notesSlide21.xml"/><Relationship Id="rId4" Type="http://schemas.openxmlformats.org/officeDocument/2006/relationships/tags" Target="../tags/tag361.xml"/><Relationship Id="rId9" Type="http://schemas.openxmlformats.org/officeDocument/2006/relationships/tags" Target="../tags/tag366.xml"/><Relationship Id="rId14" Type="http://schemas.openxmlformats.org/officeDocument/2006/relationships/tags" Target="../tags/tag371.xml"/><Relationship Id="rId2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82.xml"/><Relationship Id="rId13" Type="http://schemas.openxmlformats.org/officeDocument/2006/relationships/tags" Target="../tags/tag387.xml"/><Relationship Id="rId18" Type="http://schemas.openxmlformats.org/officeDocument/2006/relationships/tags" Target="../tags/tag392.xml"/><Relationship Id="rId3" Type="http://schemas.openxmlformats.org/officeDocument/2006/relationships/tags" Target="../tags/tag377.xml"/><Relationship Id="rId21" Type="http://schemas.openxmlformats.org/officeDocument/2006/relationships/image" Target="../media/image3.png"/><Relationship Id="rId7" Type="http://schemas.openxmlformats.org/officeDocument/2006/relationships/tags" Target="../tags/tag381.xml"/><Relationship Id="rId12" Type="http://schemas.openxmlformats.org/officeDocument/2006/relationships/tags" Target="../tags/tag386.xml"/><Relationship Id="rId17" Type="http://schemas.openxmlformats.org/officeDocument/2006/relationships/tags" Target="../tags/tag391.xml"/><Relationship Id="rId2" Type="http://schemas.openxmlformats.org/officeDocument/2006/relationships/tags" Target="../tags/tag376.xml"/><Relationship Id="rId16" Type="http://schemas.openxmlformats.org/officeDocument/2006/relationships/tags" Target="../tags/tag390.xml"/><Relationship Id="rId20" Type="http://schemas.openxmlformats.org/officeDocument/2006/relationships/notesSlide" Target="../notesSlides/notesSlide22.xml"/><Relationship Id="rId1" Type="http://schemas.openxmlformats.org/officeDocument/2006/relationships/tags" Target="../tags/tag375.xml"/><Relationship Id="rId6" Type="http://schemas.openxmlformats.org/officeDocument/2006/relationships/tags" Target="../tags/tag380.xml"/><Relationship Id="rId11" Type="http://schemas.openxmlformats.org/officeDocument/2006/relationships/tags" Target="../tags/tag385.xml"/><Relationship Id="rId5" Type="http://schemas.openxmlformats.org/officeDocument/2006/relationships/tags" Target="../tags/tag379.xml"/><Relationship Id="rId15" Type="http://schemas.openxmlformats.org/officeDocument/2006/relationships/tags" Target="../tags/tag389.xml"/><Relationship Id="rId23" Type="http://schemas.openxmlformats.org/officeDocument/2006/relationships/image" Target="../media/image19.png"/><Relationship Id="rId10" Type="http://schemas.openxmlformats.org/officeDocument/2006/relationships/tags" Target="../tags/tag384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378.xml"/><Relationship Id="rId9" Type="http://schemas.openxmlformats.org/officeDocument/2006/relationships/tags" Target="../tags/tag383.xml"/><Relationship Id="rId14" Type="http://schemas.openxmlformats.org/officeDocument/2006/relationships/tags" Target="../tags/tag388.xml"/><Relationship Id="rId2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00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23.png"/><Relationship Id="rId3" Type="http://schemas.openxmlformats.org/officeDocument/2006/relationships/tags" Target="../tags/tag395.xml"/><Relationship Id="rId7" Type="http://schemas.openxmlformats.org/officeDocument/2006/relationships/tags" Target="../tags/tag399.xml"/><Relationship Id="rId12" Type="http://schemas.openxmlformats.org/officeDocument/2006/relationships/tags" Target="../tags/tag404.xml"/><Relationship Id="rId17" Type="http://schemas.openxmlformats.org/officeDocument/2006/relationships/image" Target="../media/image59.png"/><Relationship Id="rId2" Type="http://schemas.openxmlformats.org/officeDocument/2006/relationships/tags" Target="../tags/tag394.xml"/><Relationship Id="rId16" Type="http://schemas.openxmlformats.org/officeDocument/2006/relationships/image" Target="../media/image58.png"/><Relationship Id="rId20" Type="http://schemas.openxmlformats.org/officeDocument/2006/relationships/image" Target="../media/image61.png"/><Relationship Id="rId1" Type="http://schemas.openxmlformats.org/officeDocument/2006/relationships/tags" Target="../tags/tag393.xml"/><Relationship Id="rId6" Type="http://schemas.openxmlformats.org/officeDocument/2006/relationships/tags" Target="../tags/tag398.xml"/><Relationship Id="rId11" Type="http://schemas.openxmlformats.org/officeDocument/2006/relationships/tags" Target="../tags/tag403.xml"/><Relationship Id="rId5" Type="http://schemas.openxmlformats.org/officeDocument/2006/relationships/tags" Target="../tags/tag397.xml"/><Relationship Id="rId15" Type="http://schemas.openxmlformats.org/officeDocument/2006/relationships/image" Target="../media/image3.png"/><Relationship Id="rId10" Type="http://schemas.openxmlformats.org/officeDocument/2006/relationships/tags" Target="../tags/tag402.xml"/><Relationship Id="rId19" Type="http://schemas.openxmlformats.org/officeDocument/2006/relationships/image" Target="../media/image60.png"/><Relationship Id="rId4" Type="http://schemas.openxmlformats.org/officeDocument/2006/relationships/tags" Target="../tags/tag396.xml"/><Relationship Id="rId9" Type="http://schemas.openxmlformats.org/officeDocument/2006/relationships/tags" Target="../tags/tag401.xml"/><Relationship Id="rId1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12.xml"/><Relationship Id="rId13" Type="http://schemas.openxmlformats.org/officeDocument/2006/relationships/tags" Target="../tags/tag417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407.xml"/><Relationship Id="rId21" Type="http://schemas.openxmlformats.org/officeDocument/2006/relationships/image" Target="../media/image62.png"/><Relationship Id="rId7" Type="http://schemas.openxmlformats.org/officeDocument/2006/relationships/tags" Target="../tags/tag411.xml"/><Relationship Id="rId12" Type="http://schemas.openxmlformats.org/officeDocument/2006/relationships/tags" Target="../tags/tag416.xml"/><Relationship Id="rId17" Type="http://schemas.openxmlformats.org/officeDocument/2006/relationships/tags" Target="../tags/tag421.xml"/><Relationship Id="rId25" Type="http://schemas.openxmlformats.org/officeDocument/2006/relationships/image" Target="../media/image61.png"/><Relationship Id="rId2" Type="http://schemas.openxmlformats.org/officeDocument/2006/relationships/tags" Target="../tags/tag406.xml"/><Relationship Id="rId16" Type="http://schemas.openxmlformats.org/officeDocument/2006/relationships/tags" Target="../tags/tag420.xml"/><Relationship Id="rId20" Type="http://schemas.openxmlformats.org/officeDocument/2006/relationships/image" Target="../media/image3.png"/><Relationship Id="rId1" Type="http://schemas.openxmlformats.org/officeDocument/2006/relationships/tags" Target="../tags/tag405.xml"/><Relationship Id="rId6" Type="http://schemas.openxmlformats.org/officeDocument/2006/relationships/tags" Target="../tags/tag410.xml"/><Relationship Id="rId11" Type="http://schemas.openxmlformats.org/officeDocument/2006/relationships/tags" Target="../tags/tag415.xml"/><Relationship Id="rId24" Type="http://schemas.openxmlformats.org/officeDocument/2006/relationships/image" Target="../media/image60.png"/><Relationship Id="rId5" Type="http://schemas.openxmlformats.org/officeDocument/2006/relationships/tags" Target="../tags/tag409.xml"/><Relationship Id="rId15" Type="http://schemas.openxmlformats.org/officeDocument/2006/relationships/tags" Target="../tags/tag419.xml"/><Relationship Id="rId23" Type="http://schemas.openxmlformats.org/officeDocument/2006/relationships/image" Target="../media/image23.png"/><Relationship Id="rId10" Type="http://schemas.openxmlformats.org/officeDocument/2006/relationships/tags" Target="../tags/tag414.xml"/><Relationship Id="rId19" Type="http://schemas.openxmlformats.org/officeDocument/2006/relationships/notesSlide" Target="../notesSlides/notesSlide24.xml"/><Relationship Id="rId4" Type="http://schemas.openxmlformats.org/officeDocument/2006/relationships/tags" Target="../tags/tag408.xml"/><Relationship Id="rId9" Type="http://schemas.openxmlformats.org/officeDocument/2006/relationships/tags" Target="../tags/tag413.xml"/><Relationship Id="rId14" Type="http://schemas.openxmlformats.org/officeDocument/2006/relationships/tags" Target="../tags/tag418.xml"/><Relationship Id="rId22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5.xml"/><Relationship Id="rId3" Type="http://schemas.openxmlformats.org/officeDocument/2006/relationships/tags" Target="../tags/tag42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423.xml"/><Relationship Id="rId1" Type="http://schemas.openxmlformats.org/officeDocument/2006/relationships/tags" Target="../tags/tag422.xml"/><Relationship Id="rId6" Type="http://schemas.openxmlformats.org/officeDocument/2006/relationships/tags" Target="../tags/tag427.xml"/><Relationship Id="rId5" Type="http://schemas.openxmlformats.org/officeDocument/2006/relationships/tags" Target="../tags/tag426.xml"/><Relationship Id="rId4" Type="http://schemas.openxmlformats.org/officeDocument/2006/relationships/tags" Target="../tags/tag425.xml"/><Relationship Id="rId9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3" Type="http://schemas.openxmlformats.org/officeDocument/2006/relationships/tags" Target="../tags/tag430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tags" Target="../tags/tag429.xml"/><Relationship Id="rId1" Type="http://schemas.openxmlformats.org/officeDocument/2006/relationships/tags" Target="../tags/tag428.xml"/><Relationship Id="rId6" Type="http://schemas.openxmlformats.org/officeDocument/2006/relationships/notesSlide" Target="../notesSlides/notesSlide26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svg"/><Relationship Id="rId4" Type="http://schemas.openxmlformats.org/officeDocument/2006/relationships/tags" Target="../tags/tag43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18" Type="http://schemas.openxmlformats.org/officeDocument/2006/relationships/tags" Target="../tags/tag30.xml"/><Relationship Id="rId26" Type="http://schemas.openxmlformats.org/officeDocument/2006/relationships/image" Target="../media/image14.png"/><Relationship Id="rId3" Type="http://schemas.openxmlformats.org/officeDocument/2006/relationships/tags" Target="../tags/tag15.xml"/><Relationship Id="rId21" Type="http://schemas.openxmlformats.org/officeDocument/2006/relationships/notesSlide" Target="../notesSlides/notesSlide3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tags" Target="../tags/tag29.xml"/><Relationship Id="rId25" Type="http://schemas.openxmlformats.org/officeDocument/2006/relationships/image" Target="../media/image3.png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24" Type="http://schemas.openxmlformats.org/officeDocument/2006/relationships/image" Target="../media/image13.png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23" Type="http://schemas.openxmlformats.org/officeDocument/2006/relationships/image" Target="../media/image12.png"/><Relationship Id="rId10" Type="http://schemas.openxmlformats.org/officeDocument/2006/relationships/tags" Target="../tags/tag22.xml"/><Relationship Id="rId19" Type="http://schemas.openxmlformats.org/officeDocument/2006/relationships/tags" Target="../tags/tag31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Relationship Id="rId2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2" Type="http://schemas.openxmlformats.org/officeDocument/2006/relationships/tags" Target="../tags/tag33.xml"/><Relationship Id="rId16" Type="http://schemas.openxmlformats.org/officeDocument/2006/relationships/image" Target="../media/image3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5" Type="http://schemas.openxmlformats.org/officeDocument/2006/relationships/tags" Target="../tags/tag36.xml"/><Relationship Id="rId15" Type="http://schemas.openxmlformats.org/officeDocument/2006/relationships/image" Target="../media/image15.png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18" Type="http://schemas.openxmlformats.org/officeDocument/2006/relationships/notesSlide" Target="../notesSlides/notesSlide5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image" Target="../media/image3.pn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10" Type="http://schemas.openxmlformats.org/officeDocument/2006/relationships/tags" Target="../tags/tag53.xml"/><Relationship Id="rId19" Type="http://schemas.openxmlformats.org/officeDocument/2006/relationships/image" Target="../media/image16.png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26" Type="http://schemas.openxmlformats.org/officeDocument/2006/relationships/tags" Target="../tags/tag85.xml"/><Relationship Id="rId3" Type="http://schemas.openxmlformats.org/officeDocument/2006/relationships/tags" Target="../tags/tag62.xml"/><Relationship Id="rId21" Type="http://schemas.openxmlformats.org/officeDocument/2006/relationships/tags" Target="../tags/tag80.xml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5" Type="http://schemas.openxmlformats.org/officeDocument/2006/relationships/tags" Target="../tags/tag84.xml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0" Type="http://schemas.openxmlformats.org/officeDocument/2006/relationships/tags" Target="../tags/tag79.xml"/><Relationship Id="rId29" Type="http://schemas.openxmlformats.org/officeDocument/2006/relationships/image" Target="../media/image17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tags" Target="../tags/tag83.xml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tags" Target="../tags/tag82.xml"/><Relationship Id="rId28" Type="http://schemas.openxmlformats.org/officeDocument/2006/relationships/notesSlide" Target="../notesSlides/notesSlide6.xml"/><Relationship Id="rId10" Type="http://schemas.openxmlformats.org/officeDocument/2006/relationships/tags" Target="../tags/tag69.xml"/><Relationship Id="rId19" Type="http://schemas.openxmlformats.org/officeDocument/2006/relationships/tags" Target="../tags/tag78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tags" Target="../tags/tag81.xml"/><Relationship Id="rId27" Type="http://schemas.openxmlformats.org/officeDocument/2006/relationships/slideLayout" Target="../slideLayouts/slideLayout7.xml"/><Relationship Id="rId30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3" Type="http://schemas.openxmlformats.org/officeDocument/2006/relationships/tags" Target="../tags/tag88.xml"/><Relationship Id="rId21" Type="http://schemas.openxmlformats.org/officeDocument/2006/relationships/notesSlide" Target="../notesSlides/notesSlide7.xml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image" Target="../media/image19.png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image" Target="../media/image18.png"/><Relationship Id="rId10" Type="http://schemas.openxmlformats.org/officeDocument/2006/relationships/tags" Target="../tags/tag95.xml"/><Relationship Id="rId19" Type="http://schemas.openxmlformats.org/officeDocument/2006/relationships/tags" Target="../tags/tag104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tags" Target="../tags/tag117.xml"/><Relationship Id="rId18" Type="http://schemas.openxmlformats.org/officeDocument/2006/relationships/tags" Target="../tags/tag122.xml"/><Relationship Id="rId26" Type="http://schemas.openxmlformats.org/officeDocument/2006/relationships/image" Target="../media/image20.jpeg"/><Relationship Id="rId3" Type="http://schemas.openxmlformats.org/officeDocument/2006/relationships/tags" Target="../tags/tag107.xml"/><Relationship Id="rId21" Type="http://schemas.openxmlformats.org/officeDocument/2006/relationships/tags" Target="../tags/tag125.xml"/><Relationship Id="rId7" Type="http://schemas.openxmlformats.org/officeDocument/2006/relationships/tags" Target="../tags/tag111.xml"/><Relationship Id="rId12" Type="http://schemas.openxmlformats.org/officeDocument/2006/relationships/tags" Target="../tags/tag116.xml"/><Relationship Id="rId17" Type="http://schemas.openxmlformats.org/officeDocument/2006/relationships/tags" Target="../tags/tag121.xml"/><Relationship Id="rId25" Type="http://schemas.openxmlformats.org/officeDocument/2006/relationships/notesSlide" Target="../notesSlides/notesSlide8.xml"/><Relationship Id="rId2" Type="http://schemas.openxmlformats.org/officeDocument/2006/relationships/tags" Target="../tags/tag106.xml"/><Relationship Id="rId16" Type="http://schemas.openxmlformats.org/officeDocument/2006/relationships/tags" Target="../tags/tag120.xml"/><Relationship Id="rId20" Type="http://schemas.openxmlformats.org/officeDocument/2006/relationships/tags" Target="../tags/tag124.xml"/><Relationship Id="rId29" Type="http://schemas.openxmlformats.org/officeDocument/2006/relationships/image" Target="../media/image22.jpg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109.xml"/><Relationship Id="rId15" Type="http://schemas.openxmlformats.org/officeDocument/2006/relationships/tags" Target="../tags/tag119.xml"/><Relationship Id="rId23" Type="http://schemas.openxmlformats.org/officeDocument/2006/relationships/tags" Target="../tags/tag127.xml"/><Relationship Id="rId28" Type="http://schemas.openxmlformats.org/officeDocument/2006/relationships/image" Target="../media/image21.png"/><Relationship Id="rId10" Type="http://schemas.openxmlformats.org/officeDocument/2006/relationships/tags" Target="../tags/tag114.xml"/><Relationship Id="rId19" Type="http://schemas.openxmlformats.org/officeDocument/2006/relationships/tags" Target="../tags/tag123.xml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tags" Target="../tags/tag118.xml"/><Relationship Id="rId22" Type="http://schemas.openxmlformats.org/officeDocument/2006/relationships/tags" Target="../tags/tag126.xml"/><Relationship Id="rId27" Type="http://schemas.openxmlformats.org/officeDocument/2006/relationships/image" Target="../media/image3.png"/><Relationship Id="rId30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tags" Target="../tags/tag140.xml"/><Relationship Id="rId18" Type="http://schemas.openxmlformats.org/officeDocument/2006/relationships/tags" Target="../tags/tag145.xml"/><Relationship Id="rId26" Type="http://schemas.openxmlformats.org/officeDocument/2006/relationships/image" Target="../media/image3.png"/><Relationship Id="rId3" Type="http://schemas.openxmlformats.org/officeDocument/2006/relationships/tags" Target="../tags/tag130.xml"/><Relationship Id="rId21" Type="http://schemas.openxmlformats.org/officeDocument/2006/relationships/tags" Target="../tags/tag148.xml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17" Type="http://schemas.openxmlformats.org/officeDocument/2006/relationships/tags" Target="../tags/tag144.xml"/><Relationship Id="rId25" Type="http://schemas.openxmlformats.org/officeDocument/2006/relationships/notesSlide" Target="../notesSlides/notesSlide9.xml"/><Relationship Id="rId2" Type="http://schemas.openxmlformats.org/officeDocument/2006/relationships/tags" Target="../tags/tag129.xml"/><Relationship Id="rId16" Type="http://schemas.openxmlformats.org/officeDocument/2006/relationships/tags" Target="../tags/tag143.xml"/><Relationship Id="rId20" Type="http://schemas.openxmlformats.org/officeDocument/2006/relationships/tags" Target="../tags/tag147.xml"/><Relationship Id="rId29" Type="http://schemas.openxmlformats.org/officeDocument/2006/relationships/image" Target="../media/image25.jpeg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132.xml"/><Relationship Id="rId15" Type="http://schemas.openxmlformats.org/officeDocument/2006/relationships/tags" Target="../tags/tag142.xml"/><Relationship Id="rId23" Type="http://schemas.openxmlformats.org/officeDocument/2006/relationships/tags" Target="../tags/tag150.xml"/><Relationship Id="rId28" Type="http://schemas.openxmlformats.org/officeDocument/2006/relationships/image" Target="../media/image24.jpg"/><Relationship Id="rId10" Type="http://schemas.openxmlformats.org/officeDocument/2006/relationships/tags" Target="../tags/tag137.xml"/><Relationship Id="rId19" Type="http://schemas.openxmlformats.org/officeDocument/2006/relationships/tags" Target="../tags/tag146.xml"/><Relationship Id="rId31" Type="http://schemas.openxmlformats.org/officeDocument/2006/relationships/image" Target="../media/image27.png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tags" Target="../tags/tag141.xml"/><Relationship Id="rId22" Type="http://schemas.openxmlformats.org/officeDocument/2006/relationships/tags" Target="../tags/tag149.xml"/><Relationship Id="rId27" Type="http://schemas.openxmlformats.org/officeDocument/2006/relationships/image" Target="../media/image21.png"/><Relationship Id="rId30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1A65F96B-5944-86F6-42DD-0397D2AFF8A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036964" y="5305281"/>
            <a:ext cx="1665333" cy="1480088"/>
            <a:chOff x="7036964" y="5305281"/>
            <a:chExt cx="1665333" cy="14800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5B7824-5662-1FDF-BB8C-B00DDB272A58}"/>
                </a:ext>
              </a:extLst>
            </p:cNvPr>
            <p:cNvSpPr/>
            <p:nvPr/>
          </p:nvSpPr>
          <p:spPr>
            <a:xfrm>
              <a:off x="7036964" y="5305281"/>
              <a:ext cx="1665333" cy="1480088"/>
            </a:xfrm>
            <a:prstGeom prst="rect">
              <a:avLst/>
            </a:prstGeom>
            <a:solidFill>
              <a:srgbClr val="007DA5"/>
            </a:solidFill>
            <a:ln>
              <a:solidFill>
                <a:srgbClr val="007DA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" name="Image 2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82187EAC-4DB0-AAB4-6FD3-FF36E0DE8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3235" y="5406021"/>
              <a:ext cx="1241034" cy="1379348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F1F96CA-6424-F3D0-A047-570C1A815C3A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21468" y="1962432"/>
            <a:ext cx="10749064" cy="359923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100" kern="1400" spc="-5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Study of the influence of radiolysis of an aqueous solution at the interface with 316L stainless-steel</a:t>
            </a:r>
          </a:p>
          <a:p>
            <a:pPr algn="ctr"/>
            <a:endParaRPr lang="fr-FR" sz="4200" kern="1400" spc="-50" dirty="0">
              <a:solidFill>
                <a:schemeClr val="bg1"/>
              </a:solidFill>
              <a:latin typeface="Calade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5600" kern="1400" spc="-5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Brice Lathuilière</a:t>
            </a:r>
          </a:p>
          <a:p>
            <a:pPr algn="ctr">
              <a:lnSpc>
                <a:spcPct val="150000"/>
              </a:lnSpc>
            </a:pPr>
            <a:r>
              <a:rPr lang="en-US" sz="2600" kern="1400" spc="-5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Under the supervision of N. Moncoffre and N. Bérerd, within the </a:t>
            </a:r>
            <a:r>
              <a:rPr lang="en-US" sz="2600" kern="1400" spc="-5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MATiCE</a:t>
            </a:r>
            <a:r>
              <a:rPr lang="en-US" sz="2600" kern="1400" spc="-5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group</a:t>
            </a:r>
            <a:r>
              <a:rPr lang="fr-FR" sz="1100" dirty="0"/>
              <a:t> </a:t>
            </a:r>
            <a:endParaRPr lang="en-US" sz="2600" kern="1400" spc="-5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fr-FR" kern="1400" spc="-50" dirty="0">
              <a:solidFill>
                <a:schemeClr val="bg1"/>
              </a:solidFill>
              <a:latin typeface="Calade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948EE7FA-F9F5-9C0C-6EC1-8ED4844D0CB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38471" y="5633633"/>
            <a:ext cx="988798" cy="986893"/>
          </a:xfrm>
          <a:prstGeom prst="rect">
            <a:avLst/>
          </a:prstGeom>
        </p:spPr>
      </p:pic>
      <p:pic>
        <p:nvPicPr>
          <p:cNvPr id="2050" name="Picture 2" descr="ED 52 PHAST - Mentions légales">
            <a:extLst>
              <a:ext uri="{FF2B5EF4-FFF2-40B4-BE49-F238E27FC236}">
                <a16:creationId xmlns:a16="http://schemas.microsoft.com/office/drawing/2014/main" id="{9BCF19F2-F525-6C54-3903-4BD0EFA1A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245" y="5557702"/>
            <a:ext cx="2052718" cy="123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70F1875D-EB0A-EEB7-E32A-DC04E0CACB7E}"/>
              </a:ext>
            </a:extLst>
          </p:cNvPr>
          <p:cNvGrpSpPr>
            <a:grpSpLocks noChangeAspect="1"/>
          </p:cNvGrpSpPr>
          <p:nvPr/>
        </p:nvGrpSpPr>
        <p:grpSpPr>
          <a:xfrm>
            <a:off x="791307" y="5955319"/>
            <a:ext cx="1834997" cy="498071"/>
            <a:chOff x="334905" y="5786976"/>
            <a:chExt cx="2520000" cy="68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04747FA-A885-FD81-6353-F602047A10B3}"/>
                </a:ext>
              </a:extLst>
            </p:cNvPr>
            <p:cNvSpPr/>
            <p:nvPr/>
          </p:nvSpPr>
          <p:spPr>
            <a:xfrm>
              <a:off x="334905" y="5786976"/>
              <a:ext cx="2520000" cy="68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Graphique 8">
              <a:extLst>
                <a:ext uri="{FF2B5EF4-FFF2-40B4-BE49-F238E27FC236}">
                  <a16:creationId xmlns:a16="http://schemas.microsoft.com/office/drawing/2014/main" id="{144F121B-2292-5825-18EE-32E6902E7C2A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08043" y="5811193"/>
              <a:ext cx="2373725" cy="6317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90920D04-B512-408D-B8CB-2DF6577785ED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252086" y="13338"/>
            <a:ext cx="7969735" cy="1105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Objective of the thesis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BD2E2E-87E2-6A00-54DA-A2649A3D77D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996962" y="5647"/>
            <a:ext cx="998726" cy="586071"/>
          </a:xfrm>
          <a:prstGeom prst="rect">
            <a:avLst/>
          </a:prstGeom>
          <a:solidFill>
            <a:srgbClr val="007DA5"/>
          </a:solidFill>
          <a:ln>
            <a:solidFill>
              <a:srgbClr val="007D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1" name="Image 20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00003D15-E8CC-A012-9313-EF8649F8B46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294" y="-11349"/>
            <a:ext cx="658233" cy="731593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26A6B3-171E-EB62-D7AD-AB14CE09301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7774191" y="6528019"/>
            <a:ext cx="4417809" cy="329981"/>
          </a:xfrm>
        </p:spPr>
        <p:txBody>
          <a:bodyPr/>
          <a:lstStyle/>
          <a:p>
            <a:r>
              <a:rPr lang="en-US" sz="2000" dirty="0">
                <a:solidFill>
                  <a:srgbClr val="007DA5"/>
                </a:solidFill>
              </a:rPr>
              <a:t>PHDAY –23</a:t>
            </a:r>
            <a:r>
              <a:rPr lang="en-US" sz="2000" baseline="30000" dirty="0">
                <a:solidFill>
                  <a:srgbClr val="007DA5"/>
                </a:solidFill>
              </a:rPr>
              <a:t>rd</a:t>
            </a:r>
            <a:r>
              <a:rPr lang="en-US" sz="2000" dirty="0">
                <a:solidFill>
                  <a:srgbClr val="007DA5"/>
                </a:solidFill>
              </a:rPr>
              <a:t> April 2026 –</a:t>
            </a:r>
            <a:fld id="{A98E4FDB-8E19-49BF-A7D2-610C4205519D}" type="slidenum">
              <a:rPr lang="fr-FR" sz="2000" smtClean="0">
                <a:solidFill>
                  <a:srgbClr val="007DA5"/>
                </a:solidFill>
              </a:rPr>
              <a:pPr/>
              <a:t>10</a:t>
            </a:fld>
            <a:endParaRPr lang="fr-FR" sz="2000" dirty="0">
              <a:solidFill>
                <a:srgbClr val="007DA5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6444F78-884D-B979-98C4-607BC89E20A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0959" y="3742240"/>
            <a:ext cx="2915369" cy="1328023"/>
          </a:xfrm>
          <a:prstGeom prst="roundRect">
            <a:avLst/>
          </a:prstGeom>
          <a:noFill/>
          <a:ln w="28575">
            <a:solidFill>
              <a:srgbClr val="017BA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How to study passive film under extreme conditions?</a:t>
            </a:r>
            <a:endParaRPr lang="fr-FR" sz="2400" b="1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44B8854-D669-57B0-A109-13407BBC184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55121" y="1174035"/>
            <a:ext cx="11683092" cy="818563"/>
          </a:xfrm>
          <a:prstGeom prst="roundRect">
            <a:avLst/>
          </a:prstGeom>
          <a:ln w="38100">
            <a:solidFill>
              <a:srgbClr val="F1404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dk1"/>
                </a:solidFill>
                <a:cs typeface="Times New Roman" panose="02020603050405020304" pitchFamily="18" charset="0"/>
              </a:rPr>
              <a:t>How does the steel/solution interface evolve at the nanometric scale under extreme conditions?</a:t>
            </a:r>
            <a:endParaRPr lang="fr-FR" sz="2800" dirty="0">
              <a:solidFill>
                <a:schemeClr val="dk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DC4C3D2-A216-8E74-7133-6A2ACB5D05E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613357" y="2864172"/>
            <a:ext cx="2626970" cy="112371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 err="1"/>
              <a:t>Experimentally</a:t>
            </a:r>
            <a:r>
              <a:rPr lang="fr-FR" sz="2000" dirty="0"/>
              <a:t> </a:t>
            </a:r>
            <a:r>
              <a:rPr lang="fr-FR" sz="2000" dirty="0" err="1"/>
              <a:t>simulate</a:t>
            </a:r>
            <a:r>
              <a:rPr lang="fr-FR" sz="2000" dirty="0"/>
              <a:t> irradiation at interfaces</a:t>
            </a:r>
            <a:endParaRPr lang="fr-FR" sz="2000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4C47DD8-7791-2F8B-78B8-37328F6E649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613357" y="4771005"/>
            <a:ext cx="2628000" cy="1123712"/>
          </a:xfrm>
          <a:prstGeom prst="roundRect">
            <a:avLst/>
          </a:prstGeom>
          <a:solidFill>
            <a:srgbClr val="FFD966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Characterization and description of the passive film</a:t>
            </a:r>
            <a:endParaRPr lang="fr-FR" sz="2000" dirty="0"/>
          </a:p>
        </p:txBody>
      </p:sp>
      <p:cxnSp>
        <p:nvCxnSpPr>
          <p:cNvPr id="11" name="Connecteur : en angle 10">
            <a:extLst>
              <a:ext uri="{FF2B5EF4-FFF2-40B4-BE49-F238E27FC236}">
                <a16:creationId xmlns:a16="http://schemas.microsoft.com/office/drawing/2014/main" id="{E5F8BC4D-567F-B8BE-6EC0-62ED83F2DDE6}"/>
              </a:ext>
            </a:extLst>
          </p:cNvPr>
          <p:cNvCxnSpPr>
            <a:cxnSpLocks/>
            <a:stCxn id="3" idx="3"/>
            <a:endCxn id="7" idx="1"/>
          </p:cNvCxnSpPr>
          <p:nvPr>
            <p:custDataLst>
              <p:tags r:id="rId9"/>
            </p:custDataLst>
          </p:nvPr>
        </p:nvCxnSpPr>
        <p:spPr>
          <a:xfrm flipV="1">
            <a:off x="2976328" y="3426028"/>
            <a:ext cx="637029" cy="980224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 : en angle 14">
            <a:extLst>
              <a:ext uri="{FF2B5EF4-FFF2-40B4-BE49-F238E27FC236}">
                <a16:creationId xmlns:a16="http://schemas.microsoft.com/office/drawing/2014/main" id="{526A62EA-7DDD-A72C-E777-BE987C6CAA0B}"/>
              </a:ext>
            </a:extLst>
          </p:cNvPr>
          <p:cNvCxnSpPr>
            <a:cxnSpLocks/>
            <a:stCxn id="3" idx="3"/>
            <a:endCxn id="8" idx="1"/>
          </p:cNvCxnSpPr>
          <p:nvPr>
            <p:custDataLst>
              <p:tags r:id="rId10"/>
            </p:custDataLst>
          </p:nvPr>
        </p:nvCxnSpPr>
        <p:spPr>
          <a:xfrm>
            <a:off x="2976328" y="4406252"/>
            <a:ext cx="637029" cy="926609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DDEAC577-BC6E-C7CA-6BB5-9D31D4913AA7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7167966" y="5174546"/>
            <a:ext cx="4591561" cy="1383876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r-FR"/>
            </a:defPPr>
            <a:lvl1pPr>
              <a:defRPr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Physicochemical characterization: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Film composition: Ion beam analysis (IBA)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Chemical speciation: X-ray </a:t>
            </a:r>
            <a:r>
              <a:rPr lang="fr-FR" dirty="0" err="1"/>
              <a:t>photoelectron</a:t>
            </a:r>
            <a:r>
              <a:rPr lang="fr-FR" dirty="0"/>
              <a:t> spectroscopy (XPS)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Thickness: XPS, ellipsometry and IBA</a:t>
            </a:r>
          </a:p>
        </p:txBody>
      </p:sp>
      <p:cxnSp>
        <p:nvCxnSpPr>
          <p:cNvPr id="98" name="Connecteur : en angle 97">
            <a:extLst>
              <a:ext uri="{FF2B5EF4-FFF2-40B4-BE49-F238E27FC236}">
                <a16:creationId xmlns:a16="http://schemas.microsoft.com/office/drawing/2014/main" id="{02F13645-88EC-E772-CBB9-3E311F6AB58F}"/>
              </a:ext>
            </a:extLst>
          </p:cNvPr>
          <p:cNvCxnSpPr>
            <a:cxnSpLocks/>
            <a:stCxn id="8" idx="3"/>
            <a:endCxn id="18" idx="1"/>
          </p:cNvCxnSpPr>
          <p:nvPr>
            <p:custDataLst>
              <p:tags r:id="rId12"/>
            </p:custDataLst>
          </p:nvPr>
        </p:nvCxnSpPr>
        <p:spPr>
          <a:xfrm>
            <a:off x="6241357" y="5332861"/>
            <a:ext cx="926609" cy="533623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 : en angle 100">
            <a:extLst>
              <a:ext uri="{FF2B5EF4-FFF2-40B4-BE49-F238E27FC236}">
                <a16:creationId xmlns:a16="http://schemas.microsoft.com/office/drawing/2014/main" id="{8159581E-7451-8E41-83BE-80FB6CAA7F7A}"/>
              </a:ext>
            </a:extLst>
          </p:cNvPr>
          <p:cNvCxnSpPr>
            <a:cxnSpLocks/>
            <a:stCxn id="8" idx="3"/>
            <a:endCxn id="14" idx="1"/>
          </p:cNvCxnSpPr>
          <p:nvPr>
            <p:custDataLst>
              <p:tags r:id="rId13"/>
            </p:custDataLst>
          </p:nvPr>
        </p:nvCxnSpPr>
        <p:spPr>
          <a:xfrm flipV="1">
            <a:off x="6241357" y="4563673"/>
            <a:ext cx="926609" cy="769188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 : en angle 138">
            <a:extLst>
              <a:ext uri="{FF2B5EF4-FFF2-40B4-BE49-F238E27FC236}">
                <a16:creationId xmlns:a16="http://schemas.microsoft.com/office/drawing/2014/main" id="{5AAEC01A-9CB3-1C89-C429-D92A9EA92381}"/>
              </a:ext>
            </a:extLst>
          </p:cNvPr>
          <p:cNvCxnSpPr>
            <a:cxnSpLocks/>
            <a:stCxn id="7" idx="3"/>
            <a:endCxn id="9" idx="1"/>
          </p:cNvCxnSpPr>
          <p:nvPr>
            <p:custDataLst>
              <p:tags r:id="rId14"/>
            </p:custDataLst>
          </p:nvPr>
        </p:nvCxnSpPr>
        <p:spPr>
          <a:xfrm flipV="1">
            <a:off x="6240327" y="3024978"/>
            <a:ext cx="927640" cy="40105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à coins arrondis 130">
            <a:extLst>
              <a:ext uri="{FF2B5EF4-FFF2-40B4-BE49-F238E27FC236}">
                <a16:creationId xmlns:a16="http://schemas.microsoft.com/office/drawing/2014/main" id="{B2724BAB-63E4-1C32-BF1F-ADE7353BE29C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7167966" y="4001817"/>
            <a:ext cx="4591561" cy="1123712"/>
          </a:xfrm>
          <a:prstGeom prst="roundRect">
            <a:avLst>
              <a:gd name="adj" fmla="val 16755"/>
            </a:avLst>
          </a:prstGeom>
          <a:solidFill>
            <a:srgbClr val="FFD966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Electrochemical </a:t>
            </a:r>
            <a:r>
              <a:rPr lang="fr-FR" dirty="0" err="1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measurement</a:t>
            </a:r>
            <a:r>
              <a:rPr lang="fr-FR" dirty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Modeling of the passive film</a:t>
            </a:r>
            <a:endParaRPr lang="fr-FR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Thickness, capacitance, resistivity profiles, passivity domain, and corrosion potential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F30EE571-DD20-BB50-100E-88024AFFB3D4}"/>
              </a:ext>
            </a:extLst>
          </p:cNvPr>
          <p:cNvGrpSpPr/>
          <p:nvPr/>
        </p:nvGrpSpPr>
        <p:grpSpPr>
          <a:xfrm>
            <a:off x="7167967" y="2200899"/>
            <a:ext cx="4670246" cy="1648157"/>
            <a:chOff x="7302529" y="2613801"/>
            <a:chExt cx="4506148" cy="1784700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8107B3F-BCB8-F7B0-6CAE-5F33B774E85A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7302529" y="2613801"/>
              <a:ext cx="4506148" cy="1784700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fr-FR"/>
              </a:defPPr>
              <a:lvl1pPr>
                <a:defRPr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fr-FR" dirty="0"/>
                <a:t>Two transportable irradiation </a:t>
              </a:r>
              <a:r>
                <a:rPr lang="fr-FR" dirty="0" err="1"/>
                <a:t>devices</a:t>
              </a:r>
              <a:r>
                <a:rPr lang="fr-FR" dirty="0"/>
                <a:t>:</a:t>
              </a:r>
            </a:p>
            <a:p>
              <a:endParaRPr lang="fr-FR" dirty="0"/>
            </a:p>
            <a:p>
              <a:endParaRPr lang="fr-FR" dirty="0"/>
            </a:p>
            <a:p>
              <a:r>
                <a:rPr lang="en-US" dirty="0"/>
                <a:t>Parameters: Dose deposited at the interface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Variation of the beam energy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Variation of the irradiation time</a:t>
              </a:r>
              <a:r>
                <a:rPr lang="fr-FR" dirty="0"/>
                <a:t> 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8F70FD34-CF6E-4E80-3E7D-A718F80E962D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>
              <a:off x="7472913" y="2980076"/>
              <a:ext cx="1850072" cy="420508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5F21ECD5-FCF5-D0C4-175E-2A278891CEEF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9493369" y="2980076"/>
              <a:ext cx="1764737" cy="430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9851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5B525D97-3855-FB95-3DBE-864034C88A6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/>
          <a:srcRect l="4937" t="5525" r="2286" b="4202"/>
          <a:stretch/>
        </p:blipFill>
        <p:spPr>
          <a:xfrm>
            <a:off x="2404375" y="1216596"/>
            <a:ext cx="6708228" cy="380294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4BD2E2E-87E2-6A00-54DA-A2649A3D77D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996962" y="5647"/>
            <a:ext cx="998726" cy="586071"/>
          </a:xfrm>
          <a:prstGeom prst="rect">
            <a:avLst/>
          </a:prstGeom>
          <a:solidFill>
            <a:srgbClr val="007DA5"/>
          </a:solidFill>
          <a:ln>
            <a:solidFill>
              <a:srgbClr val="007D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1" name="Image 20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00003D15-E8CC-A012-9313-EF8649F8B46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294" y="-11349"/>
            <a:ext cx="658233" cy="731593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26A6B3-171E-EB62-D7AD-AB14CE09301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7774191" y="6528019"/>
            <a:ext cx="4417809" cy="329981"/>
          </a:xfrm>
        </p:spPr>
        <p:txBody>
          <a:bodyPr/>
          <a:lstStyle/>
          <a:p>
            <a:r>
              <a:rPr lang="en-US" sz="2000" dirty="0">
                <a:solidFill>
                  <a:srgbClr val="007DA5"/>
                </a:solidFill>
              </a:rPr>
              <a:t>PHDAY –23</a:t>
            </a:r>
            <a:r>
              <a:rPr lang="en-US" sz="2000" baseline="30000" dirty="0">
                <a:solidFill>
                  <a:srgbClr val="007DA5"/>
                </a:solidFill>
              </a:rPr>
              <a:t>rd</a:t>
            </a:r>
            <a:r>
              <a:rPr lang="en-US" sz="2000" dirty="0">
                <a:solidFill>
                  <a:srgbClr val="007DA5"/>
                </a:solidFill>
              </a:rPr>
              <a:t> April 2026 –</a:t>
            </a:r>
            <a:fld id="{A98E4FDB-8E19-49BF-A7D2-610C4205519D}" type="slidenum">
              <a:rPr lang="fr-FR" sz="2000" smtClean="0">
                <a:solidFill>
                  <a:srgbClr val="007DA5"/>
                </a:solidFill>
              </a:rPr>
              <a:pPr/>
              <a:t>11</a:t>
            </a:fld>
            <a:endParaRPr lang="fr-FR" sz="2000" dirty="0">
              <a:solidFill>
                <a:srgbClr val="007DA5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DE7A219-63DF-A5E9-1FA8-6F0712E4012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26962" y="5141983"/>
            <a:ext cx="11168726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Two variables: the</a:t>
            </a:r>
            <a:r>
              <a:rPr lang="en-US" sz="2800" b="1" dirty="0">
                <a:solidFill>
                  <a:srgbClr val="FF0000"/>
                </a:solidFill>
              </a:rPr>
              <a:t> electrochemical potential </a:t>
            </a:r>
            <a:r>
              <a:rPr lang="en-US" sz="2800" b="1" dirty="0"/>
              <a:t>and the </a:t>
            </a:r>
            <a:r>
              <a:rPr lang="en-US" sz="2800" b="1" dirty="0">
                <a:solidFill>
                  <a:srgbClr val="FF0000"/>
                </a:solidFill>
              </a:rPr>
              <a:t>current density 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64DFCC0-AB19-D72A-9062-BED5800B0EE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369871" y="1198323"/>
            <a:ext cx="38298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Lectures by V. Vivier, SIEDERAL </a:t>
            </a:r>
            <a:r>
              <a:rPr lang="fr-FR" sz="1200" dirty="0" err="1"/>
              <a:t>thematic</a:t>
            </a:r>
            <a:r>
              <a:rPr lang="fr-FR" sz="1200" dirty="0"/>
              <a:t> </a:t>
            </a:r>
            <a:r>
              <a:rPr lang="fr-FR" sz="1200" dirty="0" err="1"/>
              <a:t>school</a:t>
            </a:r>
            <a:r>
              <a:rPr lang="fr-FR" sz="1200" dirty="0"/>
              <a:t>, 09/2024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2B78E6C6-1207-EEB2-97DB-72252D1A6DD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801153" y="3219731"/>
            <a:ext cx="1500094" cy="523220"/>
          </a:xfrm>
          <a:prstGeom prst="roundRect">
            <a:avLst/>
          </a:prstGeom>
          <a:noFill/>
          <a:ln w="38100">
            <a:solidFill>
              <a:srgbClr val="007D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Platinum electrode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14CCAA46-7281-1373-4C00-CB8407E729F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406955" y="2256947"/>
            <a:ext cx="1760359" cy="523220"/>
          </a:xfrm>
          <a:prstGeom prst="roundRect">
            <a:avLst/>
          </a:prstGeom>
          <a:noFill/>
          <a:ln w="38100">
            <a:solidFill>
              <a:srgbClr val="007D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316L </a:t>
            </a:r>
            <a:r>
              <a:rPr lang="fr-FR" dirty="0" err="1">
                <a:solidFill>
                  <a:schemeClr val="tx1"/>
                </a:solidFill>
              </a:rPr>
              <a:t>stainless</a:t>
            </a:r>
            <a:r>
              <a:rPr lang="fr-FR" dirty="0">
                <a:solidFill>
                  <a:schemeClr val="tx1"/>
                </a:solidFill>
              </a:rPr>
              <a:t> steel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86382C6D-1893-0CAB-FE18-34989E5EC72E}"/>
              </a:ext>
            </a:extLst>
          </p:cNvPr>
          <p:cNvCxnSpPr>
            <a:stCxn id="18" idx="2"/>
          </p:cNvCxnSpPr>
          <p:nvPr>
            <p:custDataLst>
              <p:tags r:id="rId9"/>
            </p:custDataLst>
          </p:nvPr>
        </p:nvCxnSpPr>
        <p:spPr>
          <a:xfrm>
            <a:off x="1215462" y="3118066"/>
            <a:ext cx="1070672" cy="60497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BBE689CE-10A0-6A58-0F31-9B5D0D3DC5F9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27017" y="2436672"/>
            <a:ext cx="1976889" cy="681394"/>
          </a:xfrm>
          <a:prstGeom prst="roundRect">
            <a:avLst/>
          </a:prstGeom>
          <a:noFill/>
          <a:ln w="38100">
            <a:solidFill>
              <a:srgbClr val="007D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Mercurous sulfate electrode (MSE)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06840280-B79E-6B75-D8CF-0F163742B456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>
          <a:xfrm flipH="1">
            <a:off x="9125741" y="3454668"/>
            <a:ext cx="662274" cy="4145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CD7DB6B8-9270-65A1-2C8E-42681AC37F8E}"/>
              </a:ext>
            </a:extLst>
          </p:cNvPr>
          <p:cNvCxnSpPr>
            <a:cxnSpLocks/>
            <a:stCxn id="19" idx="1"/>
          </p:cNvCxnSpPr>
          <p:nvPr>
            <p:custDataLst>
              <p:tags r:id="rId12"/>
            </p:custDataLst>
          </p:nvPr>
        </p:nvCxnSpPr>
        <p:spPr>
          <a:xfrm flipH="1">
            <a:off x="6656522" y="2518557"/>
            <a:ext cx="2750433" cy="12243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87D86C0D-5B52-5526-A86E-30223DEE201D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3622731" y="4263038"/>
            <a:ext cx="1642748" cy="347292"/>
          </a:xfrm>
          <a:prstGeom prst="roundRect">
            <a:avLst/>
          </a:prstGeom>
          <a:noFill/>
          <a:ln w="38100">
            <a:solidFill>
              <a:srgbClr val="007D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Na₂SO₄ 0.02 M</a:t>
            </a:r>
          </a:p>
        </p:txBody>
      </p:sp>
      <p:sp>
        <p:nvSpPr>
          <p:cNvPr id="11" name="Rectangle à coins arrondis 130">
            <a:extLst>
              <a:ext uri="{FF2B5EF4-FFF2-40B4-BE49-F238E27FC236}">
                <a16:creationId xmlns:a16="http://schemas.microsoft.com/office/drawing/2014/main" id="{D26EA6CB-6035-CB26-D425-45F0AA3AA532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764092" y="5875406"/>
            <a:ext cx="8663815" cy="458722"/>
          </a:xfrm>
          <a:prstGeom prst="roundRect">
            <a:avLst>
              <a:gd name="adj" fmla="val 16755"/>
            </a:avLst>
          </a:prstGeom>
          <a:noFill/>
          <a:ln w="28575">
            <a:solidFill>
              <a:srgbClr val="DD4B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i="1" dirty="0">
                <a:solidFill>
                  <a:srgbClr val="FF0000"/>
                </a:solidFill>
              </a:rPr>
              <a:t>In situ </a:t>
            </a:r>
            <a:r>
              <a:rPr lang="en-US" sz="2800" b="1" dirty="0">
                <a:solidFill>
                  <a:srgbClr val="FF0000"/>
                </a:solidFill>
              </a:rPr>
              <a:t>measurements of the evolution of the passive film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3195357-A723-EFF6-986C-CFFDFE49DA98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>
          <a:xfrm>
            <a:off x="1192884" y="0"/>
            <a:ext cx="10515600" cy="1105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Passive film study: </a:t>
            </a:r>
          </a:p>
          <a:p>
            <a:r>
              <a:rPr lang="en-US" sz="4000" dirty="0">
                <a:solidFill>
                  <a:schemeClr val="bg1"/>
                </a:solidFill>
              </a:rPr>
              <a:t>electrochemical setup</a:t>
            </a:r>
            <a:endParaRPr lang="fr-F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12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4BD2E2E-87E2-6A00-54DA-A2649A3D77D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996962" y="5647"/>
            <a:ext cx="998726" cy="586071"/>
          </a:xfrm>
          <a:prstGeom prst="rect">
            <a:avLst/>
          </a:prstGeom>
          <a:solidFill>
            <a:srgbClr val="007DA5"/>
          </a:solidFill>
          <a:ln>
            <a:solidFill>
              <a:srgbClr val="007D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1" name="Image 20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00003D15-E8CC-A012-9313-EF8649F8B46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294" y="-11349"/>
            <a:ext cx="658233" cy="731593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26A6B3-171E-EB62-D7AD-AB14CE09301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7774191" y="6528019"/>
            <a:ext cx="4417809" cy="329981"/>
          </a:xfrm>
        </p:spPr>
        <p:txBody>
          <a:bodyPr/>
          <a:lstStyle/>
          <a:p>
            <a:r>
              <a:rPr lang="en-US" sz="2000" dirty="0">
                <a:solidFill>
                  <a:srgbClr val="007DA5"/>
                </a:solidFill>
              </a:rPr>
              <a:t>PHDAY –23</a:t>
            </a:r>
            <a:r>
              <a:rPr lang="en-US" sz="2000" baseline="30000" dirty="0">
                <a:solidFill>
                  <a:srgbClr val="007DA5"/>
                </a:solidFill>
              </a:rPr>
              <a:t>rd</a:t>
            </a:r>
            <a:r>
              <a:rPr lang="en-US" sz="2000" dirty="0">
                <a:solidFill>
                  <a:srgbClr val="007DA5"/>
                </a:solidFill>
              </a:rPr>
              <a:t> April 2026 –</a:t>
            </a:r>
            <a:fld id="{A98E4FDB-8E19-49BF-A7D2-610C4205519D}" type="slidenum">
              <a:rPr lang="fr-FR" sz="2000" smtClean="0">
                <a:solidFill>
                  <a:srgbClr val="007DA5"/>
                </a:solidFill>
              </a:rPr>
              <a:pPr/>
              <a:t>12</a:t>
            </a:fld>
            <a:endParaRPr lang="fr-FR" sz="2000" dirty="0">
              <a:solidFill>
                <a:srgbClr val="007DA5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5CB9DDA-B692-A551-4DAE-021D3633597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2958" y="1094016"/>
            <a:ext cx="12059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2400" dirty="0">
                <a:solidFill>
                  <a:srgbClr val="017BA0"/>
                </a:solidFill>
                <a:cs typeface="Times New Roman" panose="02020603050405020304" pitchFamily="18" charset="0"/>
              </a:rPr>
              <a:t>Electrochemical </a:t>
            </a:r>
            <a:r>
              <a:rPr lang="fr-FR" sz="2400" dirty="0" err="1">
                <a:solidFill>
                  <a:srgbClr val="017BA0"/>
                </a:solidFill>
                <a:cs typeface="Times New Roman" panose="02020603050405020304" pitchFamily="18" charset="0"/>
              </a:rPr>
              <a:t>potential</a:t>
            </a:r>
            <a:r>
              <a:rPr lang="fr-FR" sz="2400" dirty="0">
                <a:solidFill>
                  <a:srgbClr val="017BA0"/>
                </a:solidFill>
                <a:cs typeface="Times New Roman" panose="02020603050405020304" pitchFamily="18" charset="0"/>
              </a:rPr>
              <a:t> measurement </a:t>
            </a:r>
            <a:r>
              <a:rPr lang="fr-FR" sz="2400" dirty="0" err="1">
                <a:solidFill>
                  <a:srgbClr val="017BA0"/>
                </a:solidFill>
                <a:cs typeface="Times New Roman" panose="02020603050405020304" pitchFamily="18" charset="0"/>
              </a:rPr>
              <a:t>E</a:t>
            </a:r>
            <a:r>
              <a:rPr lang="fr-FR" sz="2400" baseline="-25000" dirty="0" err="1">
                <a:solidFill>
                  <a:srgbClr val="017BA0"/>
                </a:solidFill>
                <a:cs typeface="Times New Roman" panose="02020603050405020304" pitchFamily="18" charset="0"/>
              </a:rPr>
              <a:t>i</a:t>
            </a:r>
            <a:r>
              <a:rPr lang="fr-FR" sz="2400" dirty="0">
                <a:solidFill>
                  <a:srgbClr val="017BA0"/>
                </a:solidFill>
                <a:cs typeface="Times New Roman" panose="02020603050405020304" pitchFamily="18" charset="0"/>
              </a:rPr>
              <a:t>:</a:t>
            </a:r>
          </a:p>
          <a:p>
            <a:pPr marL="0" lvl="1"/>
            <a:r>
              <a:rPr lang="fr-FR" sz="2400" dirty="0">
                <a:cs typeface="Times New Roman" panose="02020603050405020304" pitchFamily="18" charset="0"/>
              </a:rPr>
              <a:t>	- Linked to free enthalpy </a:t>
            </a:r>
            <a:r>
              <a:rPr lang="fr-FR" sz="2400" dirty="0"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fr-FR" sz="2400" baseline="-25000" dirty="0" err="1">
                <a:cs typeface="Times New Roman" panose="02020603050405020304" pitchFamily="18" charset="0"/>
              </a:rPr>
              <a:t>r</a:t>
            </a:r>
            <a:r>
              <a:rPr lang="fr-FR" sz="2400" dirty="0" err="1">
                <a:cs typeface="Times New Roman" panose="02020603050405020304" pitchFamily="18" charset="0"/>
              </a:rPr>
              <a:t>G</a:t>
            </a:r>
            <a:r>
              <a:rPr lang="fr-FR" sz="2400" dirty="0">
                <a:cs typeface="Times New Roman" panose="02020603050405020304" pitchFamily="18" charset="0"/>
              </a:rPr>
              <a:t> </a:t>
            </a:r>
            <a:r>
              <a:rPr lang="fr-FR" sz="2400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2400" b="1" dirty="0">
                <a:cs typeface="Times New Roman" panose="02020603050405020304" pitchFamily="18" charset="0"/>
                <a:sym typeface="Wingdings" panose="05000000000000000000" pitchFamily="2" charset="2"/>
              </a:rPr>
              <a:t>thermodynamic</a:t>
            </a:r>
            <a:r>
              <a:rPr lang="fr-FR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2400" dirty="0">
                <a:cs typeface="Times New Roman" panose="02020603050405020304" pitchFamily="18" charset="0"/>
                <a:sym typeface="Wingdings" panose="05000000000000000000" pitchFamily="2" charset="2"/>
              </a:rPr>
              <a:t>parameter</a:t>
            </a:r>
            <a:endParaRPr lang="en-GB" sz="2400" dirty="0">
              <a:cs typeface="Times New Roman" panose="02020603050405020304" pitchFamily="18" charset="0"/>
            </a:endParaRPr>
          </a:p>
          <a:p>
            <a:pPr marL="0" lvl="1"/>
            <a:r>
              <a:rPr lang="fr-FR" sz="2400" dirty="0">
                <a:cs typeface="Times New Roman" panose="02020603050405020304" pitchFamily="18" charset="0"/>
              </a:rPr>
              <a:t>	</a:t>
            </a:r>
            <a:r>
              <a:rPr lang="en-US" sz="2400" dirty="0">
                <a:cs typeface="Times New Roman" panose="02020603050405020304" pitchFamily="18" charset="0"/>
              </a:rPr>
              <a:t>- Related to the activities of chemical species a</a:t>
            </a:r>
            <a:r>
              <a:rPr lang="en-US" baseline="-25000" dirty="0">
                <a:solidFill>
                  <a:srgbClr val="334147"/>
                </a:solidFill>
                <a:cs typeface="Times New Roman" panose="02020603050405020304" pitchFamily="18" charset="0"/>
              </a:rPr>
              <a:t>i</a:t>
            </a:r>
            <a:r>
              <a:rPr lang="en-US" sz="2400" dirty="0">
                <a:cs typeface="Times New Roman" panose="02020603050405020304" pitchFamily="18" charset="0"/>
              </a:rPr>
              <a:t> (Nernst law)</a:t>
            </a:r>
            <a:endParaRPr lang="fr-FR" sz="2400" dirty="0"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351BAB6-8814-B28F-384D-023EB71709C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2958" y="4155198"/>
            <a:ext cx="12059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>
                <a:solidFill>
                  <a:srgbClr val="017BA0"/>
                </a:solidFill>
                <a:cs typeface="Times New Roman" panose="02020603050405020304" pitchFamily="18" charset="0"/>
              </a:rPr>
              <a:t>Measurement of current density ( j ):</a:t>
            </a:r>
          </a:p>
          <a:p>
            <a:pPr marL="0" lvl="1"/>
            <a:r>
              <a:rPr lang="fr-FR" sz="2400" dirty="0">
                <a:solidFill>
                  <a:srgbClr val="017BA0"/>
                </a:solidFill>
                <a:cs typeface="Times New Roman" panose="02020603050405020304" pitchFamily="18" charset="0"/>
              </a:rPr>
              <a:t>	</a:t>
            </a:r>
            <a:r>
              <a:rPr lang="fr-FR" sz="2400" dirty="0">
                <a:cs typeface="Times New Roman" panose="02020603050405020304" pitchFamily="18" charset="0"/>
              </a:rPr>
              <a:t>- </a:t>
            </a:r>
            <a:r>
              <a:rPr lang="en-US" sz="2400" dirty="0">
                <a:cs typeface="Times New Roman" panose="02020603050405020304" pitchFamily="18" charset="0"/>
              </a:rPr>
              <a:t>Related to the </a:t>
            </a:r>
            <a:r>
              <a:rPr lang="en-US" sz="2400" b="1" dirty="0">
                <a:cs typeface="Times New Roman" panose="02020603050405020304" pitchFamily="18" charset="0"/>
              </a:rPr>
              <a:t>kinetic</a:t>
            </a:r>
            <a:r>
              <a:rPr lang="en-US" sz="2400" dirty="0">
                <a:cs typeface="Times New Roman" panose="02020603050405020304" pitchFamily="18" charset="0"/>
              </a:rPr>
              <a:t> of electrochemical transformations</a:t>
            </a:r>
            <a:endParaRPr lang="fr-FR" sz="2400" dirty="0">
              <a:cs typeface="Times New Roman" panose="02020603050405020304" pitchFamily="18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99CDF23-6E2B-B17C-5247-F88E859628E8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1223211" y="0"/>
            <a:ext cx="10515600" cy="1105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4200" dirty="0">
              <a:solidFill>
                <a:schemeClr val="bg1"/>
              </a:solidFill>
            </a:endParaRP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A1C9D1D7-B092-7C13-0D75-DC6F1DE65BA8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740234" y="2354063"/>
            <a:ext cx="5941427" cy="1013284"/>
            <a:chOff x="66445" y="2319929"/>
            <a:chExt cx="5941427" cy="1013284"/>
          </a:xfrm>
        </p:grpSpPr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012EA0E9-8862-CB51-9CD2-A929F8CD648F}"/>
                </a:ext>
              </a:extLst>
            </p:cNvPr>
            <p:cNvSpPr txBox="1"/>
            <p:nvPr/>
          </p:nvSpPr>
          <p:spPr>
            <a:xfrm>
              <a:off x="2435087" y="2922104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531B16D3-2EC7-07CA-3167-44350D913444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66445" y="2578807"/>
              <a:ext cx="5201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fr-FR" sz="2400" b="1" dirty="0">
                  <a:solidFill>
                    <a:srgbClr val="33414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fr-FR" sz="2400" b="1" baseline="-25000" dirty="0">
                  <a:solidFill>
                    <a:srgbClr val="33414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(O/R)</a:t>
              </a:r>
              <a:r>
                <a:rPr lang="fr-FR" sz="2400" b="1" dirty="0">
                  <a:solidFill>
                    <a:srgbClr val="33414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E</a:t>
              </a:r>
              <a:r>
                <a:rPr lang="fr-FR" sz="2400" b="1" baseline="30000" dirty="0">
                  <a:solidFill>
                    <a:srgbClr val="33414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°</a:t>
              </a:r>
              <a:r>
                <a:rPr lang="fr-FR" sz="2400" b="1" baseline="-25000" dirty="0">
                  <a:solidFill>
                    <a:srgbClr val="33414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(O/R)</a:t>
              </a:r>
              <a:r>
                <a:rPr lang="fr-FR" sz="2400" b="1" dirty="0">
                  <a:solidFill>
                    <a:srgbClr val="33414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        ln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096C6A1F-5B30-431E-E8C2-EE1540F8444B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2215719" y="2386367"/>
              <a:ext cx="808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fr-FR" sz="2400" b="1" dirty="0">
                  <a:solidFill>
                    <a:srgbClr val="33414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R.T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09202385-155C-B6CC-776C-891AC6FEE3D5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2229416" y="2781455"/>
              <a:ext cx="808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fr-FR" sz="2400" b="1" dirty="0" err="1">
                  <a:solidFill>
                    <a:srgbClr val="33414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n.F</a:t>
              </a:r>
              <a:endParaRPr lang="fr-FR" sz="2400" b="1" dirty="0">
                <a:solidFill>
                  <a:srgbClr val="33414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1E32954D-29CE-FC8F-BE35-EB9EC15CCDE9}"/>
                </a:ext>
              </a:extLst>
            </p:cNvPr>
            <p:cNvCxnSpPr/>
            <p:nvPr/>
          </p:nvCxnSpPr>
          <p:spPr>
            <a:xfrm flipH="1">
              <a:off x="2292583" y="2828154"/>
              <a:ext cx="542719" cy="0"/>
            </a:xfrm>
            <a:prstGeom prst="line">
              <a:avLst/>
            </a:prstGeom>
            <a:ln w="19050">
              <a:solidFill>
                <a:srgbClr val="3341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F85184F6-B917-0AE9-26E1-ED6E98ABDB4C}"/>
                </a:ext>
              </a:extLst>
            </p:cNvPr>
            <p:cNvSpPr txBox="1"/>
            <p:nvPr/>
          </p:nvSpPr>
          <p:spPr>
            <a:xfrm>
              <a:off x="3603545" y="2963881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A45DA0A9-FCDB-6FC9-1283-630C6394B2CD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3384177" y="2319929"/>
              <a:ext cx="262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fr-FR" sz="2400" b="1" dirty="0" err="1">
                  <a:solidFill>
                    <a:srgbClr val="33414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fr-FR" sz="2400" b="1" baseline="-25000" dirty="0" err="1">
                  <a:solidFill>
                    <a:srgbClr val="33414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Ox</a:t>
              </a:r>
              <a:r>
                <a:rPr lang="fr-FR" sz="2400" b="1" baseline="-25000" dirty="0">
                  <a:solidFill>
                    <a:srgbClr val="33414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r>
                <a:rPr lang="fr-FR" sz="2400" b="1" dirty="0">
                  <a:solidFill>
                    <a:srgbClr val="33414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.a</a:t>
              </a:r>
              <a:r>
                <a:rPr lang="fr-FR" sz="2400" b="1" baseline="-25000" dirty="0">
                  <a:solidFill>
                    <a:srgbClr val="33414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Ox2</a:t>
              </a:r>
              <a:r>
                <a:rPr lang="fr-FR" sz="2400" b="1" dirty="0">
                  <a:solidFill>
                    <a:srgbClr val="33414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</a:p>
          </p:txBody>
        </p: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691AB889-E06A-951E-68F2-FC5FA1A890F9}"/>
                </a:ext>
              </a:extLst>
            </p:cNvPr>
            <p:cNvCxnSpPr/>
            <p:nvPr/>
          </p:nvCxnSpPr>
          <p:spPr>
            <a:xfrm flipH="1">
              <a:off x="3292542" y="2869931"/>
              <a:ext cx="1873617" cy="0"/>
            </a:xfrm>
            <a:prstGeom prst="line">
              <a:avLst/>
            </a:prstGeom>
            <a:ln w="19050">
              <a:solidFill>
                <a:srgbClr val="3341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20887CA4-A580-9D3F-5D87-04551CEF7FF7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3352232" y="2781455"/>
              <a:ext cx="262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fr-FR" sz="2400" b="1" dirty="0">
                  <a:solidFill>
                    <a:srgbClr val="33414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fr-FR" sz="2400" b="1" baseline="-25000" dirty="0">
                  <a:solidFill>
                    <a:srgbClr val="33414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Red1</a:t>
              </a:r>
              <a:r>
                <a:rPr lang="fr-FR" sz="2400" b="1" dirty="0">
                  <a:solidFill>
                    <a:srgbClr val="33414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.a</a:t>
              </a:r>
              <a:r>
                <a:rPr lang="fr-FR" sz="2400" b="1" baseline="-25000" dirty="0">
                  <a:solidFill>
                    <a:srgbClr val="33414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Red2</a:t>
              </a:r>
              <a:r>
                <a:rPr lang="fr-FR" sz="2400" b="1" dirty="0">
                  <a:solidFill>
                    <a:srgbClr val="33414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</a:p>
          </p:txBody>
        </p:sp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C71B158E-58AD-F580-A0C7-4BD9CC21B7D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482881" y="2219307"/>
            <a:ext cx="4495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dirty="0">
                <a:solidFill>
                  <a:srgbClr val="334147"/>
                </a:solidFill>
                <a:cs typeface="Times New Roman" panose="02020603050405020304" pitchFamily="18" charset="0"/>
              </a:rPr>
              <a:t>E</a:t>
            </a:r>
            <a:r>
              <a:rPr lang="fr-FR" baseline="30000" dirty="0">
                <a:solidFill>
                  <a:srgbClr val="334147"/>
                </a:solidFill>
                <a:cs typeface="Times New Roman" panose="02020603050405020304" pitchFamily="18" charset="0"/>
              </a:rPr>
              <a:t>°</a:t>
            </a:r>
            <a:r>
              <a:rPr lang="fr-FR" baseline="-25000" dirty="0">
                <a:solidFill>
                  <a:srgbClr val="334147"/>
                </a:solidFill>
                <a:cs typeface="Times New Roman" panose="02020603050405020304" pitchFamily="18" charset="0"/>
              </a:rPr>
              <a:t>(O/R)</a:t>
            </a:r>
            <a:r>
              <a:rPr lang="fr-FR" dirty="0">
                <a:solidFill>
                  <a:srgbClr val="334147"/>
                </a:solidFill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334147"/>
                </a:solidFill>
                <a:cs typeface="Times New Roman" panose="02020603050405020304" pitchFamily="18" charset="0"/>
              </a:rPr>
              <a:t>standard potential of the reaction</a:t>
            </a:r>
          </a:p>
          <a:p>
            <a:pPr marL="0" lvl="1"/>
            <a:r>
              <a:rPr lang="en-US" dirty="0">
                <a:solidFill>
                  <a:srgbClr val="334147"/>
                </a:solidFill>
                <a:cs typeface="Times New Roman" panose="02020603050405020304" pitchFamily="18" charset="0"/>
              </a:rPr>
              <a:t>R: ideal gas constant</a:t>
            </a:r>
          </a:p>
          <a:p>
            <a:pPr marL="0" lvl="1"/>
            <a:r>
              <a:rPr lang="en-US" dirty="0">
                <a:solidFill>
                  <a:srgbClr val="334147"/>
                </a:solidFill>
                <a:cs typeface="Times New Roman" panose="02020603050405020304" pitchFamily="18" charset="0"/>
              </a:rPr>
              <a:t>T: temperature</a:t>
            </a:r>
          </a:p>
          <a:p>
            <a:pPr marL="0" lvl="1"/>
            <a:r>
              <a:rPr lang="en-US" dirty="0">
                <a:solidFill>
                  <a:srgbClr val="334147"/>
                </a:solidFill>
                <a:cs typeface="Times New Roman" panose="02020603050405020304" pitchFamily="18" charset="0"/>
              </a:rPr>
              <a:t>F: Faraday constant</a:t>
            </a:r>
          </a:p>
          <a:p>
            <a:pPr marL="0" lvl="1"/>
            <a:r>
              <a:rPr lang="en-US" dirty="0">
                <a:solidFill>
                  <a:srgbClr val="334147"/>
                </a:solidFill>
                <a:cs typeface="Times New Roman" panose="02020603050405020304" pitchFamily="18" charset="0"/>
              </a:rPr>
              <a:t>n: number of moles of electrons exchanged</a:t>
            </a:r>
            <a:endParaRPr lang="fr-FR" dirty="0">
              <a:solidFill>
                <a:srgbClr val="334147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1BA1CE8-7F79-A385-81B5-96FDE8C7492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28299" y="5665917"/>
            <a:ext cx="4050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2400" b="1" dirty="0">
                <a:solidFill>
                  <a:srgbClr val="DD4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fr-FR" sz="2400" b="1" dirty="0">
                <a:solidFill>
                  <a:srgbClr val="3341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fr-FR" sz="2400" b="1" dirty="0" err="1">
                <a:solidFill>
                  <a:srgbClr val="3341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n.F</a:t>
            </a:r>
            <a:r>
              <a:rPr lang="fr-FR" sz="2400" b="1" dirty="0">
                <a:solidFill>
                  <a:srgbClr val="3341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fr-FR" sz="2400" b="1" dirty="0">
                <a:solidFill>
                  <a:srgbClr val="007A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fr-FR" sz="2400" b="1" baseline="-25000" dirty="0">
                <a:solidFill>
                  <a:srgbClr val="007A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2400" b="1" dirty="0">
                <a:solidFill>
                  <a:srgbClr val="3341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.[Red]</a:t>
            </a:r>
            <a:r>
              <a:rPr lang="fr-FR" sz="2400" b="1" baseline="-25000" dirty="0">
                <a:solidFill>
                  <a:srgbClr val="DD4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fr-FR" sz="2400" b="1" dirty="0">
                <a:solidFill>
                  <a:srgbClr val="3341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fr-FR" sz="2400" b="1" dirty="0" err="1">
                <a:solidFill>
                  <a:srgbClr val="007A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fr-FR" sz="2400" b="1" baseline="-25000" dirty="0" err="1">
                <a:solidFill>
                  <a:srgbClr val="007A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2400" b="1" dirty="0">
                <a:solidFill>
                  <a:srgbClr val="3341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.[Ox]</a:t>
            </a:r>
            <a:r>
              <a:rPr lang="fr-FR" sz="2400" b="1" baseline="-25000" dirty="0">
                <a:solidFill>
                  <a:srgbClr val="DD4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fr-FR" sz="2400" b="1" dirty="0">
                <a:solidFill>
                  <a:srgbClr val="3341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639F5E15-05C5-DC23-409A-630E27621234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393870" y="5047144"/>
            <a:ext cx="6673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>
                <a:solidFill>
                  <a:srgbClr val="007AA1"/>
                </a:solidFill>
                <a:cs typeface="Times New Roman" panose="02020603050405020304" pitchFamily="18" charset="0"/>
              </a:rPr>
              <a:t>k</a:t>
            </a:r>
            <a:r>
              <a:rPr lang="en-US" baseline="-25000" dirty="0">
                <a:solidFill>
                  <a:srgbClr val="007AA1"/>
                </a:solidFill>
                <a:cs typeface="Times New Roman" panose="02020603050405020304" pitchFamily="18" charset="0"/>
              </a:rPr>
              <a:t>a</a:t>
            </a:r>
            <a:r>
              <a:rPr lang="en-US" dirty="0">
                <a:solidFill>
                  <a:srgbClr val="007AA1"/>
                </a:solidFill>
                <a:cs typeface="Times New Roman" panose="02020603050405020304" pitchFamily="18" charset="0"/>
              </a:rPr>
              <a:t>: rate constant of the oxidation reaction</a:t>
            </a:r>
          </a:p>
          <a:p>
            <a:pPr marL="0" lvl="1"/>
            <a:r>
              <a:rPr lang="en-US" dirty="0">
                <a:solidFill>
                  <a:srgbClr val="007AA1"/>
                </a:solidFill>
                <a:cs typeface="Times New Roman" panose="02020603050405020304" pitchFamily="18" charset="0"/>
              </a:rPr>
              <a:t>k</a:t>
            </a:r>
            <a:r>
              <a:rPr lang="en-US" baseline="-25000" dirty="0">
                <a:solidFill>
                  <a:srgbClr val="007AA1"/>
                </a:solidFill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rgbClr val="007AA1"/>
                </a:solidFill>
                <a:cs typeface="Times New Roman" panose="02020603050405020304" pitchFamily="18" charset="0"/>
              </a:rPr>
              <a:t>: rate constant of the reduction reaction</a:t>
            </a:r>
          </a:p>
          <a:p>
            <a:pPr marL="0" lvl="1"/>
            <a:r>
              <a:rPr lang="en-US" dirty="0">
                <a:solidFill>
                  <a:srgbClr val="334147"/>
                </a:solidFill>
                <a:cs typeface="Times New Roman" panose="02020603050405020304" pitchFamily="18" charset="0"/>
              </a:rPr>
              <a:t>[Red]</a:t>
            </a:r>
            <a:r>
              <a:rPr lang="en-US" baseline="-25000" dirty="0" err="1">
                <a:solidFill>
                  <a:srgbClr val="334147"/>
                </a:solidFill>
                <a:cs typeface="Times New Roman" panose="02020603050405020304" pitchFamily="18" charset="0"/>
              </a:rPr>
              <a:t>el</a:t>
            </a:r>
            <a:r>
              <a:rPr lang="en-US" dirty="0">
                <a:solidFill>
                  <a:srgbClr val="334147"/>
                </a:solidFill>
                <a:cs typeface="Times New Roman" panose="02020603050405020304" pitchFamily="18" charset="0"/>
              </a:rPr>
              <a:t>: concentration of the reducing agent</a:t>
            </a:r>
            <a:r>
              <a:rPr lang="en-US" dirty="0">
                <a:solidFill>
                  <a:srgbClr val="DD4B3E"/>
                </a:solidFill>
                <a:cs typeface="Times New Roman" panose="02020603050405020304" pitchFamily="18" charset="0"/>
              </a:rPr>
              <a:t> at the electrode surface</a:t>
            </a:r>
          </a:p>
          <a:p>
            <a:pPr marL="0" lvl="1"/>
            <a:r>
              <a:rPr lang="en-US" dirty="0">
                <a:solidFill>
                  <a:srgbClr val="334147"/>
                </a:solidFill>
                <a:cs typeface="Times New Roman" panose="02020603050405020304" pitchFamily="18" charset="0"/>
              </a:rPr>
              <a:t>[Ox]</a:t>
            </a:r>
            <a:r>
              <a:rPr lang="en-US" baseline="-25000" dirty="0" err="1">
                <a:solidFill>
                  <a:srgbClr val="334147"/>
                </a:solidFill>
                <a:cs typeface="Times New Roman" panose="02020603050405020304" pitchFamily="18" charset="0"/>
              </a:rPr>
              <a:t>el</a:t>
            </a:r>
            <a:r>
              <a:rPr lang="en-US" dirty="0">
                <a:solidFill>
                  <a:srgbClr val="334147"/>
                </a:solidFill>
                <a:cs typeface="Times New Roman" panose="02020603050405020304" pitchFamily="18" charset="0"/>
              </a:rPr>
              <a:t>: concentration of the oxidizing agent </a:t>
            </a:r>
            <a:r>
              <a:rPr lang="en-US" dirty="0">
                <a:solidFill>
                  <a:srgbClr val="DD4B3E"/>
                </a:solidFill>
                <a:cs typeface="Times New Roman" panose="02020603050405020304" pitchFamily="18" charset="0"/>
              </a:rPr>
              <a:t>at the electrode surface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B13A515E-0F02-94BD-2405-C96281B4D00B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69403" y="4936007"/>
            <a:ext cx="5963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dirty="0">
                <a:solidFill>
                  <a:srgbClr val="334147"/>
                </a:solidFill>
                <a:cs typeface="Times New Roman" panose="02020603050405020304" pitchFamily="18" charset="0"/>
              </a:rPr>
              <a:t>Example of a half electrochemical reaction:</a:t>
            </a:r>
          </a:p>
          <a:p>
            <a:pPr marL="0" lvl="1" algn="ctr"/>
            <a:r>
              <a:rPr lang="en-US" sz="2400" b="1" dirty="0">
                <a:solidFill>
                  <a:srgbClr val="3341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 + </a:t>
            </a:r>
            <a:r>
              <a:rPr lang="en-US" sz="2400" b="1" dirty="0" err="1">
                <a:solidFill>
                  <a:srgbClr val="3341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n.e</a:t>
            </a:r>
            <a:r>
              <a:rPr lang="en-US" sz="2400" b="1" baseline="30000" dirty="0">
                <a:solidFill>
                  <a:srgbClr val="3341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3341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33414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 </a:t>
            </a:r>
            <a:r>
              <a:rPr lang="en-US" sz="2400" b="1" dirty="0">
                <a:solidFill>
                  <a:srgbClr val="33414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Red</a:t>
            </a:r>
            <a:endParaRPr lang="fr-FR" sz="2400" b="1" dirty="0">
              <a:solidFill>
                <a:srgbClr val="3341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à coins arrondis 130">
            <a:extLst>
              <a:ext uri="{FF2B5EF4-FFF2-40B4-BE49-F238E27FC236}">
                <a16:creationId xmlns:a16="http://schemas.microsoft.com/office/drawing/2014/main" id="{0E3875A8-133E-91F9-E2B9-9B772A2DA0D7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805883" y="6294339"/>
            <a:ext cx="4580234" cy="458722"/>
          </a:xfrm>
          <a:prstGeom prst="roundRect">
            <a:avLst>
              <a:gd name="adj" fmla="val 16755"/>
            </a:avLst>
          </a:prstGeom>
          <a:noFill/>
          <a:ln w="28575">
            <a:solidFill>
              <a:srgbClr val="DD4B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0000"/>
                </a:solidFill>
              </a:rPr>
              <a:t>Reaction rate at the interface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à coins arrondis 130">
            <a:extLst>
              <a:ext uri="{FF2B5EF4-FFF2-40B4-BE49-F238E27FC236}">
                <a16:creationId xmlns:a16="http://schemas.microsoft.com/office/drawing/2014/main" id="{0EBA9E48-0E02-5778-8BC4-E6CE4F0FA1A4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591129" y="3642655"/>
            <a:ext cx="8497638" cy="458722"/>
          </a:xfrm>
          <a:prstGeom prst="roundRect">
            <a:avLst>
              <a:gd name="adj" fmla="val 16755"/>
            </a:avLst>
          </a:prstGeom>
          <a:noFill/>
          <a:ln w="28575">
            <a:solidFill>
              <a:srgbClr val="DD4B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0000"/>
                </a:solidFill>
              </a:rPr>
              <a:t>Spontaneous direction of the electrochemical reaction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C39579B3-46EF-130A-C214-0FAFF71F2F24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>
          <a:xfrm>
            <a:off x="1192884" y="0"/>
            <a:ext cx="8811272" cy="1105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Thermodynamic and kinetic interpretation </a:t>
            </a:r>
          </a:p>
          <a:p>
            <a:r>
              <a:rPr lang="en-US" sz="3600" dirty="0">
                <a:solidFill>
                  <a:schemeClr val="bg1"/>
                </a:solidFill>
              </a:rPr>
              <a:t>of electrochemical measurements</a:t>
            </a:r>
            <a:endParaRPr lang="fr-F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6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1" grpId="0"/>
      <p:bldP spid="42" grpId="0"/>
      <p:bldP spid="43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4BD2E2E-87E2-6A00-54DA-A2649A3D77D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996962" y="5647"/>
            <a:ext cx="998726" cy="586071"/>
          </a:xfrm>
          <a:prstGeom prst="rect">
            <a:avLst/>
          </a:prstGeom>
          <a:solidFill>
            <a:srgbClr val="007DA5"/>
          </a:solidFill>
          <a:ln>
            <a:solidFill>
              <a:srgbClr val="007D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1" name="Image 20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00003D15-E8CC-A012-9313-EF8649F8B46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294" y="-11349"/>
            <a:ext cx="658233" cy="731593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26A6B3-171E-EB62-D7AD-AB14CE09301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7774191" y="6528019"/>
            <a:ext cx="4417809" cy="329981"/>
          </a:xfrm>
        </p:spPr>
        <p:txBody>
          <a:bodyPr/>
          <a:lstStyle/>
          <a:p>
            <a:r>
              <a:rPr lang="en-US" sz="2000" dirty="0">
                <a:solidFill>
                  <a:srgbClr val="007DA5"/>
                </a:solidFill>
              </a:rPr>
              <a:t>PHDAY –23</a:t>
            </a:r>
            <a:r>
              <a:rPr lang="en-US" sz="2000" baseline="30000" dirty="0">
                <a:solidFill>
                  <a:srgbClr val="007DA5"/>
                </a:solidFill>
              </a:rPr>
              <a:t>rd</a:t>
            </a:r>
            <a:r>
              <a:rPr lang="en-US" sz="2000" dirty="0">
                <a:solidFill>
                  <a:srgbClr val="007DA5"/>
                </a:solidFill>
              </a:rPr>
              <a:t> April 2026 –</a:t>
            </a:r>
            <a:fld id="{A98E4FDB-8E19-49BF-A7D2-610C4205519D}" type="slidenum">
              <a:rPr lang="fr-FR" sz="2000" smtClean="0">
                <a:solidFill>
                  <a:srgbClr val="007DA5"/>
                </a:solidFill>
              </a:rPr>
              <a:pPr/>
              <a:t>13</a:t>
            </a:fld>
            <a:endParaRPr lang="fr-FR" sz="2000" dirty="0">
              <a:solidFill>
                <a:srgbClr val="007DA5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784A749-2746-B421-F9A0-AD138583328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2" t="12453" r="8021" b="962"/>
          <a:stretch/>
        </p:blipFill>
        <p:spPr bwMode="auto">
          <a:xfrm>
            <a:off x="482600" y="1319407"/>
            <a:ext cx="6160124" cy="47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4B59C922-D71B-C2CA-753A-863A7242451E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 flipH="1">
            <a:off x="2758698" y="3439746"/>
            <a:ext cx="3937469" cy="6287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50F2C22F-A1A6-B126-3303-05E579B15BC8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3412262" y="1791064"/>
            <a:ext cx="1101372" cy="16134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EA47CDB6-8164-2A13-B795-F93F8655E4A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01999" y="1754411"/>
            <a:ext cx="396000" cy="396000"/>
          </a:xfrm>
          <a:prstGeom prst="ellipse">
            <a:avLst/>
          </a:prstGeom>
          <a:ln w="28575">
            <a:solidFill>
              <a:srgbClr val="007DA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2F39B47-B30A-39A9-ED7C-B028D0535DC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201999" y="4256642"/>
            <a:ext cx="396000" cy="396000"/>
          </a:xfrm>
          <a:prstGeom prst="ellipse">
            <a:avLst/>
          </a:prstGeom>
          <a:ln w="28575">
            <a:solidFill>
              <a:srgbClr val="007DA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53879E-02E5-0CEC-1990-407CCFD3C142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152053" y="5710595"/>
            <a:ext cx="155787" cy="225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8D6B4786-4FD4-8E38-6B3C-7EEE6376091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672935" y="1650528"/>
            <a:ext cx="4324027" cy="510778"/>
          </a:xfrm>
          <a:prstGeom prst="roundRect">
            <a:avLst/>
          </a:prstGeom>
          <a:ln w="28575">
            <a:solidFill>
              <a:srgbClr val="007D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chemeClr val="dk1"/>
                </a:solidFill>
              </a:rPr>
              <a:t>Steady</a:t>
            </a:r>
            <a:r>
              <a:rPr lang="fr-FR" sz="2400" dirty="0">
                <a:solidFill>
                  <a:schemeClr val="dk1"/>
                </a:solidFill>
              </a:rPr>
              <a:t> state (</a:t>
            </a:r>
            <a:r>
              <a:rPr lang="fr-FR" sz="2400" dirty="0" err="1">
                <a:solidFill>
                  <a:schemeClr val="dk1"/>
                </a:solidFill>
              </a:rPr>
              <a:t>kinetic</a:t>
            </a:r>
            <a:r>
              <a:rPr lang="fr-FR" sz="2400" dirty="0">
                <a:solidFill>
                  <a:schemeClr val="dk1"/>
                </a:solidFill>
              </a:rPr>
              <a:t> </a:t>
            </a:r>
            <a:r>
              <a:rPr lang="fr-FR" sz="2400" dirty="0" err="1">
                <a:solidFill>
                  <a:schemeClr val="dk1"/>
                </a:solidFill>
              </a:rPr>
              <a:t>equilibrium</a:t>
            </a:r>
            <a:r>
              <a:rPr lang="fr-FR" sz="2400" dirty="0">
                <a:solidFill>
                  <a:schemeClr val="dk1"/>
                </a:solidFill>
              </a:rPr>
              <a:t>)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D5718221-5FA0-461D-8AFC-3D8197D71739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471706" y="1360556"/>
            <a:ext cx="2008652" cy="783193"/>
          </a:xfrm>
          <a:prstGeom prst="roundRect">
            <a:avLst/>
          </a:prstGeom>
          <a:ln w="28575">
            <a:solidFill>
              <a:srgbClr val="007D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err="1">
                <a:solidFill>
                  <a:schemeClr val="dk1"/>
                </a:solidFill>
              </a:rPr>
              <a:t>Radiolysis</a:t>
            </a:r>
            <a:r>
              <a:rPr lang="fr-FR" sz="2000" dirty="0">
                <a:solidFill>
                  <a:schemeClr val="dk1"/>
                </a:solidFill>
              </a:rPr>
              <a:t> </a:t>
            </a:r>
            <a:r>
              <a:rPr lang="fr-FR" sz="2000" dirty="0" err="1">
                <a:solidFill>
                  <a:schemeClr val="dk1"/>
                </a:solidFill>
              </a:rPr>
              <a:t>products</a:t>
            </a:r>
            <a:r>
              <a:rPr lang="fr-FR" sz="2000" dirty="0">
                <a:solidFill>
                  <a:schemeClr val="dk1"/>
                </a:solidFill>
              </a:rPr>
              <a:t> (s</a:t>
            </a:r>
            <a:r>
              <a:rPr lang="fr-FR" sz="2000" dirty="0"/>
              <a:t>table)</a:t>
            </a:r>
            <a:endParaRPr lang="fr-FR" sz="2000" dirty="0">
              <a:solidFill>
                <a:schemeClr val="dk1"/>
              </a:solidFill>
            </a:endParaRP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38C3A39F-62ED-305A-80BB-9A18A68CEFA8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6672935" y="4176878"/>
            <a:ext cx="3761580" cy="510778"/>
          </a:xfrm>
          <a:prstGeom prst="roundRect">
            <a:avLst/>
          </a:prstGeom>
          <a:ln w="28575">
            <a:solidFill>
              <a:srgbClr val="007D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chemeClr val="dk1"/>
                </a:solidFill>
              </a:rPr>
              <a:t>Thermodynamic</a:t>
            </a:r>
            <a:r>
              <a:rPr lang="fr-FR" sz="2400" dirty="0">
                <a:solidFill>
                  <a:schemeClr val="dk1"/>
                </a:solidFill>
              </a:rPr>
              <a:t> </a:t>
            </a:r>
            <a:r>
              <a:rPr lang="fr-FR" sz="2400" dirty="0" err="1">
                <a:solidFill>
                  <a:schemeClr val="dk1"/>
                </a:solidFill>
              </a:rPr>
              <a:t>equilibrium</a:t>
            </a:r>
            <a:r>
              <a:rPr lang="fr-FR" sz="2400" dirty="0"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2944A9-7B75-D2CD-60C7-29EB9514D690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982735" y="5710595"/>
            <a:ext cx="1325105" cy="346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Time (s)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5" name="Rectangle à coins arrondis 130">
            <a:extLst>
              <a:ext uri="{FF2B5EF4-FFF2-40B4-BE49-F238E27FC236}">
                <a16:creationId xmlns:a16="http://schemas.microsoft.com/office/drawing/2014/main" id="{6B30F31B-4452-B977-B762-F7E06D312300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2076652" y="6111327"/>
            <a:ext cx="8038696" cy="458722"/>
          </a:xfrm>
          <a:prstGeom prst="roundRect">
            <a:avLst>
              <a:gd name="adj" fmla="val 16755"/>
            </a:avLst>
          </a:prstGeom>
          <a:noFill/>
          <a:ln w="28575">
            <a:solidFill>
              <a:srgbClr val="DD4B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Radiolysis products influence the system equilibrium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198D85-1317-118A-15B1-5C97E4486C3F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 rot="16200000">
            <a:off x="-442426" y="3163822"/>
            <a:ext cx="2258106" cy="346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Potential (V vs MSE)</a:t>
            </a:r>
          </a:p>
        </p:txBody>
      </p:sp>
      <p:sp>
        <p:nvSpPr>
          <p:cNvPr id="28" name="Titre 1">
            <a:extLst>
              <a:ext uri="{FF2B5EF4-FFF2-40B4-BE49-F238E27FC236}">
                <a16:creationId xmlns:a16="http://schemas.microsoft.com/office/drawing/2014/main" id="{40ABA8C0-8354-BBE8-4D28-EA1DB1B14FE7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>
          <a:xfrm>
            <a:off x="1223212" y="0"/>
            <a:ext cx="8315995" cy="1105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Effect of irradiation on the system’s equilibrium state as measured by the open-circuit potential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1D555DF-2EC1-B4FA-26EB-5538142F0CB4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7451124" y="5788393"/>
            <a:ext cx="47408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dirty="0"/>
              <a:t>B. Normand, N. Bérerd et al., Corrosion Science 176 (2020) 108945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46A5D7B2-56CC-33C5-2B8B-EFD10EED94B5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6715209" y="3026920"/>
            <a:ext cx="2258310" cy="783193"/>
          </a:xfrm>
          <a:prstGeom prst="roundRect">
            <a:avLst/>
          </a:prstGeom>
          <a:ln w="28575">
            <a:solidFill>
              <a:srgbClr val="007D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err="1">
                <a:solidFill>
                  <a:schemeClr val="dk1"/>
                </a:solidFill>
              </a:rPr>
              <a:t>Radiolysis</a:t>
            </a:r>
            <a:r>
              <a:rPr lang="fr-FR" sz="2000" dirty="0">
                <a:solidFill>
                  <a:schemeClr val="dk1"/>
                </a:solidFill>
              </a:rPr>
              <a:t> </a:t>
            </a:r>
            <a:r>
              <a:rPr lang="fr-FR" sz="2000" dirty="0" err="1">
                <a:solidFill>
                  <a:schemeClr val="dk1"/>
                </a:solidFill>
              </a:rPr>
              <a:t>products</a:t>
            </a:r>
            <a:r>
              <a:rPr lang="fr-FR" sz="2000" dirty="0">
                <a:solidFill>
                  <a:schemeClr val="dk1"/>
                </a:solidFill>
              </a:rPr>
              <a:t> (</a:t>
            </a:r>
            <a:r>
              <a:rPr lang="fr-FR" sz="2000" dirty="0"/>
              <a:t>short-life + stable)</a:t>
            </a:r>
            <a:endParaRPr lang="fr-FR" sz="2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55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>
            <a:extLst>
              <a:ext uri="{FF2B5EF4-FFF2-40B4-BE49-F238E27FC236}">
                <a16:creationId xmlns:a16="http://schemas.microsoft.com/office/drawing/2014/main" id="{A20672AE-6DEA-1931-A296-5123BD073AB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4"/>
          <a:srcRect l="5359" t="7013"/>
          <a:stretch/>
        </p:blipFill>
        <p:spPr>
          <a:xfrm>
            <a:off x="51177" y="1165733"/>
            <a:ext cx="5886665" cy="465788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4BD2E2E-87E2-6A00-54DA-A2649A3D77D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996962" y="5647"/>
            <a:ext cx="998726" cy="586071"/>
          </a:xfrm>
          <a:prstGeom prst="rect">
            <a:avLst/>
          </a:prstGeom>
          <a:solidFill>
            <a:srgbClr val="007DA5"/>
          </a:solidFill>
          <a:ln>
            <a:solidFill>
              <a:srgbClr val="007D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1" name="Image 20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00003D15-E8CC-A012-9313-EF8649F8B46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294" y="-11349"/>
            <a:ext cx="658233" cy="731593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26A6B3-171E-EB62-D7AD-AB14CE09301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7774191" y="6528019"/>
            <a:ext cx="4417809" cy="329981"/>
          </a:xfrm>
        </p:spPr>
        <p:txBody>
          <a:bodyPr/>
          <a:lstStyle/>
          <a:p>
            <a:r>
              <a:rPr lang="en-US" sz="2000" dirty="0">
                <a:solidFill>
                  <a:srgbClr val="007DA5"/>
                </a:solidFill>
              </a:rPr>
              <a:t>PHDAY –23</a:t>
            </a:r>
            <a:r>
              <a:rPr lang="en-US" sz="2000" baseline="30000" dirty="0">
                <a:solidFill>
                  <a:srgbClr val="007DA5"/>
                </a:solidFill>
              </a:rPr>
              <a:t>rd</a:t>
            </a:r>
            <a:r>
              <a:rPr lang="en-US" sz="2000" dirty="0">
                <a:solidFill>
                  <a:srgbClr val="007DA5"/>
                </a:solidFill>
              </a:rPr>
              <a:t> April 2026 –</a:t>
            </a:r>
            <a:fld id="{A98E4FDB-8E19-49BF-A7D2-610C4205519D}" type="slidenum">
              <a:rPr lang="fr-FR" sz="2000" smtClean="0">
                <a:solidFill>
                  <a:srgbClr val="007DA5"/>
                </a:solidFill>
              </a:rPr>
              <a:pPr/>
              <a:t>14</a:t>
            </a:fld>
            <a:endParaRPr lang="fr-FR" sz="2000" dirty="0">
              <a:solidFill>
                <a:srgbClr val="007DA5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85C5D1-6BA2-040F-FE4E-676E57383F0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780650" y="2340298"/>
            <a:ext cx="486078" cy="286073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8ADAF394-DC89-CFD4-E1C9-17FF0A94995C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1223211" y="0"/>
            <a:ext cx="8187489" cy="1105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How to characterize the 316L stainless </a:t>
            </a:r>
          </a:p>
          <a:p>
            <a:r>
              <a:rPr lang="en-US" dirty="0">
                <a:solidFill>
                  <a:schemeClr val="bg1"/>
                </a:solidFill>
              </a:rPr>
              <a:t>steel/electrolyte system? : </a:t>
            </a:r>
            <a:r>
              <a:rPr lang="en-US" dirty="0" err="1">
                <a:solidFill>
                  <a:schemeClr val="bg1"/>
                </a:solidFill>
              </a:rPr>
              <a:t>Polarisation</a:t>
            </a:r>
            <a:r>
              <a:rPr lang="en-US" dirty="0">
                <a:solidFill>
                  <a:schemeClr val="bg1"/>
                </a:solidFill>
              </a:rPr>
              <a:t> curve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BC49DEB-457F-BC23-A4AC-325DF358809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530427" y="3368903"/>
            <a:ext cx="360000" cy="360000"/>
          </a:xfrm>
          <a:prstGeom prst="ellipse">
            <a:avLst/>
          </a:prstGeom>
          <a:solidFill>
            <a:srgbClr val="DD4B3E"/>
          </a:solidFill>
          <a:ln>
            <a:solidFill>
              <a:srgbClr val="3341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fr-F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CF2C942-573F-EF7C-1134-EDA78F0A0F8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249305" y="4748578"/>
            <a:ext cx="360000" cy="36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3341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fr-F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D17A4B9-8886-9EB0-F707-88F9F86DD7A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586815" y="1378760"/>
            <a:ext cx="360000" cy="36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fr-F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512E2B8-85AD-BF2D-1AB2-3AFC4BF6FBDC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583457" y="2126237"/>
            <a:ext cx="360000" cy="360000"/>
          </a:xfrm>
          <a:prstGeom prst="ellipse">
            <a:avLst/>
          </a:prstGeom>
          <a:solidFill>
            <a:schemeClr val="accent1"/>
          </a:solidFill>
          <a:ln>
            <a:solidFill>
              <a:srgbClr val="3341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fr-F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6E47FC-F789-4C1C-FF88-F52E70B8AB57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943457" y="3703914"/>
            <a:ext cx="4981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Cr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 H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DD4B3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Cr</a:t>
            </a:r>
            <a:r>
              <a:rPr lang="en-US" sz="2400" b="1" baseline="-25000" dirty="0">
                <a:solidFill>
                  <a:srgbClr val="DD4B3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2400" b="1" dirty="0">
                <a:solidFill>
                  <a:srgbClr val="DD4B3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sz="2400" b="1" baseline="-25000" dirty="0">
                <a:solidFill>
                  <a:srgbClr val="DD4B3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2400" b="1" dirty="0">
                <a:solidFill>
                  <a:srgbClr val="DD4B3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baseline="-25000" dirty="0">
                <a:solidFill>
                  <a:srgbClr val="DD4B3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(s)</a:t>
            </a:r>
            <a:r>
              <a:rPr lang="en-US" sz="2400" b="1" dirty="0">
                <a:solidFill>
                  <a:srgbClr val="33414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+ 6 H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endParaRPr lang="en-US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31073EE-D35C-8BBA-D215-1A7589792A0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6280726" y="5106070"/>
            <a:ext cx="5787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>
                <a:solidFill>
                  <a:srgbClr val="DD4B3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Cr</a:t>
            </a:r>
            <a:r>
              <a:rPr lang="en-US" sz="2400" b="1" baseline="-25000" dirty="0">
                <a:solidFill>
                  <a:srgbClr val="DD4B3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2400" b="1" dirty="0">
                <a:solidFill>
                  <a:srgbClr val="DD4B3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sz="2400" b="1" baseline="-25000" dirty="0">
                <a:solidFill>
                  <a:srgbClr val="DD4B3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2400" b="1" dirty="0">
                <a:solidFill>
                  <a:srgbClr val="DD4B3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baseline="-25000" dirty="0">
                <a:solidFill>
                  <a:srgbClr val="DD4B3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(s)</a:t>
            </a:r>
            <a:r>
              <a:rPr lang="en-US" sz="2400" b="1" dirty="0">
                <a:solidFill>
                  <a:srgbClr val="3341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+ 4 H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Cr</a:t>
            </a:r>
            <a:r>
              <a:rPr lang="en-US" sz="24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sz="24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7</a:t>
            </a:r>
            <a:r>
              <a:rPr lang="en-US" sz="2400" b="1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2-</a:t>
            </a:r>
            <a:r>
              <a:rPr lang="en-US" sz="24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(aq)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+ 8 H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+ 6 e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endParaRPr lang="en-US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7535134-8242-CF9B-D0F4-0084D1D0ECB5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6943457" y="1309384"/>
            <a:ext cx="4981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2400" b="1" dirty="0">
                <a:cs typeface="Times New Roman" panose="02020603050405020304" pitchFamily="18" charset="0"/>
              </a:rPr>
              <a:t>Water </a:t>
            </a:r>
            <a:r>
              <a:rPr lang="en-GB" sz="2400" b="1" dirty="0">
                <a:cs typeface="Times New Roman" panose="02020603050405020304" pitchFamily="18" charset="0"/>
              </a:rPr>
              <a:t>reduction</a:t>
            </a:r>
          </a:p>
          <a:p>
            <a:pPr marL="0" lvl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H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+ 2 e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2 OH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H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endParaRPr lang="en-US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EA6ECDB-9095-0FAC-4A60-C442587FAFB0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6943457" y="2089644"/>
            <a:ext cx="4981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2400" b="1" dirty="0">
                <a:latin typeface="Calibri (Corps)"/>
                <a:cs typeface="Times New Roman" panose="02020603050405020304" pitchFamily="18" charset="0"/>
              </a:rPr>
              <a:t>Water </a:t>
            </a:r>
            <a:r>
              <a:rPr lang="fr-FR" sz="2400" b="1" dirty="0" err="1">
                <a:latin typeface="Calibri (Corps)"/>
                <a:cs typeface="Times New Roman" panose="02020603050405020304" pitchFamily="18" charset="0"/>
              </a:rPr>
              <a:t>oxidation</a:t>
            </a:r>
            <a:endParaRPr lang="fr-FR" sz="2400" b="1" dirty="0">
              <a:latin typeface="Calibri (Corps)"/>
              <a:cs typeface="Times New Roman" panose="02020603050405020304" pitchFamily="18" charset="0"/>
            </a:endParaRPr>
          </a:p>
          <a:p>
            <a:pPr marL="0" lvl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H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O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+ 4 H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+ 4 e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endParaRPr lang="en-US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DBD0E0E1-A822-3247-A0C2-FCB80593F610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 rot="10800000">
            <a:off x="9349839" y="3779733"/>
            <a:ext cx="1209782" cy="44944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DD4B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C360961-93E9-24D5-F4F4-5A46B67DBEE1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045653" y="3085225"/>
            <a:ext cx="324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fr-FR" sz="2400" b="1" dirty="0">
                <a:solidFill>
                  <a:srgbClr val="DD4B3E"/>
                </a:solidFill>
                <a:latin typeface="Calibri (Corps)"/>
                <a:cs typeface="Times New Roman" panose="02020603050405020304" pitchFamily="18" charset="0"/>
              </a:rPr>
              <a:t>Corrosion protection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69105B96-06B2-1EA2-6133-534143ECEFAC}"/>
              </a:ext>
            </a:extLst>
          </p:cNvPr>
          <p:cNvCxnSpPr>
            <a:cxnSpLocks/>
            <a:stCxn id="14" idx="2"/>
          </p:cNvCxnSpPr>
          <p:nvPr>
            <p:custDataLst>
              <p:tags r:id="rId17"/>
            </p:custDataLst>
          </p:nvPr>
        </p:nvCxnSpPr>
        <p:spPr>
          <a:xfrm flipV="1">
            <a:off x="9954730" y="3517548"/>
            <a:ext cx="286550" cy="262185"/>
          </a:xfrm>
          <a:prstGeom prst="straightConnector1">
            <a:avLst/>
          </a:prstGeom>
          <a:ln w="28575">
            <a:solidFill>
              <a:srgbClr val="DD4B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AC440B8F-A0AF-A269-04DF-A2DB10600C03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6943457" y="3299741"/>
            <a:ext cx="246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Cr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3+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+ 3 e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endParaRPr lang="en-US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9AE411A-6150-9408-FB10-9A6D24DF81D4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1556936" y="1541004"/>
            <a:ext cx="360000" cy="36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fr-F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02CF6854-5060-9973-D8FC-67AB54C86D4A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5095199" y="1766237"/>
            <a:ext cx="360000" cy="360000"/>
          </a:xfrm>
          <a:prstGeom prst="ellipse">
            <a:avLst/>
          </a:prstGeom>
          <a:solidFill>
            <a:schemeClr val="accent1"/>
          </a:solidFill>
          <a:ln>
            <a:solidFill>
              <a:srgbClr val="3341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fr-F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793BC27A-2027-FEAF-D3A6-83399132D145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3699706" y="2969141"/>
            <a:ext cx="360000" cy="36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3341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fr-F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EF5FAD39-B9AF-8EA6-CBA5-CBEC1103FBB2}"/>
              </a:ext>
            </a:extLst>
          </p:cNvPr>
          <p:cNvCxnSpPr>
            <a:cxnSpLocks/>
          </p:cNvCxnSpPr>
          <p:nvPr>
            <p:custDataLst>
              <p:tags r:id="rId22"/>
            </p:custDataLst>
          </p:nvPr>
        </p:nvCxnSpPr>
        <p:spPr>
          <a:xfrm flipH="1">
            <a:off x="2576783" y="4008731"/>
            <a:ext cx="1357624" cy="9198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0CF3E5BA-2FAD-D137-1A05-CBCB5545DF22}"/>
              </a:ext>
            </a:extLst>
          </p:cNvPr>
          <p:cNvCxnSpPr>
            <a:cxnSpLocks/>
          </p:cNvCxnSpPr>
          <p:nvPr>
            <p:custDataLst>
              <p:tags r:id="rId23"/>
            </p:custDataLst>
          </p:nvPr>
        </p:nvCxnSpPr>
        <p:spPr>
          <a:xfrm>
            <a:off x="2780650" y="2486237"/>
            <a:ext cx="486078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4618EAB6-8502-E731-CC1D-4B65556B8E75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2161346" y="1960643"/>
            <a:ext cx="175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domain</a:t>
            </a:r>
          </a:p>
        </p:txBody>
      </p:sp>
      <p:sp>
        <p:nvSpPr>
          <p:cNvPr id="29" name="Rectangle à coins arrondis 130">
            <a:extLst>
              <a:ext uri="{FF2B5EF4-FFF2-40B4-BE49-F238E27FC236}">
                <a16:creationId xmlns:a16="http://schemas.microsoft.com/office/drawing/2014/main" id="{DCA03BF7-B687-F7A7-1FE8-0F465D09A144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299886" y="5855820"/>
            <a:ext cx="8487652" cy="928084"/>
          </a:xfrm>
          <a:prstGeom prst="roundRect">
            <a:avLst>
              <a:gd name="adj" fmla="val 16755"/>
            </a:avLst>
          </a:prstGeom>
          <a:noFill/>
          <a:ln w="28575">
            <a:solidFill>
              <a:srgbClr val="DD4B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What is the impact of irradiation on our system (stainless steel / aqueous solution)?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42C424FA-43C7-3223-C94C-91D5E66C92F1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3942462" y="3824452"/>
            <a:ext cx="1797804" cy="360001"/>
          </a:xfrm>
          <a:prstGeom prst="roundRect">
            <a:avLst>
              <a:gd name="adj" fmla="val 271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solidFill>
                  <a:schemeClr val="tx1"/>
                </a:solidFill>
              </a:rPr>
              <a:t>E</a:t>
            </a:r>
            <a:r>
              <a:rPr lang="fr-FR" sz="2400" baseline="-25000" dirty="0" err="1">
                <a:solidFill>
                  <a:schemeClr val="tx1"/>
                </a:solidFill>
              </a:rPr>
              <a:t>cor</a:t>
            </a:r>
            <a:r>
              <a:rPr lang="fr-FR" sz="2400" baseline="-25000" dirty="0">
                <a:solidFill>
                  <a:schemeClr val="tx1"/>
                </a:solidFill>
              </a:rPr>
              <a:t> </a:t>
            </a:r>
            <a:r>
              <a:rPr lang="fr-FR" sz="2400" dirty="0">
                <a:solidFill>
                  <a:schemeClr val="tx1"/>
                </a:solidFill>
              </a:rPr>
              <a:t>= -0,84 V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36DEA8FF-967C-4AFC-C976-6C95F6B66FCF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2839051" y="2848159"/>
            <a:ext cx="360000" cy="360000"/>
          </a:xfrm>
          <a:prstGeom prst="ellipse">
            <a:avLst/>
          </a:prstGeom>
          <a:solidFill>
            <a:srgbClr val="DD4B3E"/>
          </a:solidFill>
          <a:ln>
            <a:solidFill>
              <a:srgbClr val="3341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fr-F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86259554-836F-1AB7-EB88-8F871C21A815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 rot="10800000">
            <a:off x="6280726" y="5196168"/>
            <a:ext cx="1209782" cy="44944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DD4B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30C4A025-519F-F267-9395-62007E46B327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 rot="10800000">
            <a:off x="9020469" y="5200612"/>
            <a:ext cx="1340148" cy="407790"/>
          </a:xfrm>
          <a:prstGeom prst="roundRect">
            <a:avLst>
              <a:gd name="adj" fmla="val 24745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sp>
        <p:nvSpPr>
          <p:cNvPr id="52" name="Flèche : courbe vers le haut 51">
            <a:extLst>
              <a:ext uri="{FF2B5EF4-FFF2-40B4-BE49-F238E27FC236}">
                <a16:creationId xmlns:a16="http://schemas.microsoft.com/office/drawing/2014/main" id="{68CFC88F-3794-B0D2-B50A-E01AAF6D77D3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 flipV="1">
            <a:off x="6859761" y="4762331"/>
            <a:ext cx="2947121" cy="407335"/>
          </a:xfrm>
          <a:prstGeom prst="curvedUpArrow">
            <a:avLst>
              <a:gd name="adj1" fmla="val 39871"/>
              <a:gd name="adj2" fmla="val 82298"/>
              <a:gd name="adj3" fmla="val 29089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5EA506A3-E376-2B05-C33A-362785F32660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7188340" y="4425502"/>
            <a:ext cx="2766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latin typeface="Calibri (Corps)"/>
                <a:cs typeface="Times New Roman" panose="02020603050405020304" pitchFamily="18" charset="0"/>
              </a:rPr>
              <a:t>Dissolution in solution</a:t>
            </a:r>
          </a:p>
        </p:txBody>
      </p:sp>
    </p:spTree>
    <p:extLst>
      <p:ext uri="{BB962C8B-B14F-4D97-AF65-F5344CB8AC3E}">
        <p14:creationId xmlns:p14="http://schemas.microsoft.com/office/powerpoint/2010/main" val="4047750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4BD2E2E-87E2-6A00-54DA-A2649A3D77D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996962" y="5647"/>
            <a:ext cx="998726" cy="586071"/>
          </a:xfrm>
          <a:prstGeom prst="rect">
            <a:avLst/>
          </a:prstGeom>
          <a:solidFill>
            <a:srgbClr val="007DA5"/>
          </a:solidFill>
          <a:ln>
            <a:solidFill>
              <a:srgbClr val="007D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1" name="Image 20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00003D15-E8CC-A012-9313-EF8649F8B46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294" y="-11349"/>
            <a:ext cx="658233" cy="731593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26A6B3-171E-EB62-D7AD-AB14CE09301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7774191" y="6528019"/>
            <a:ext cx="4417809" cy="329981"/>
          </a:xfrm>
        </p:spPr>
        <p:txBody>
          <a:bodyPr/>
          <a:lstStyle/>
          <a:p>
            <a:r>
              <a:rPr lang="en-US" sz="2000" dirty="0">
                <a:solidFill>
                  <a:srgbClr val="007DA5"/>
                </a:solidFill>
              </a:rPr>
              <a:t>PHDAY –23</a:t>
            </a:r>
            <a:r>
              <a:rPr lang="en-US" sz="2000" baseline="30000" dirty="0">
                <a:solidFill>
                  <a:srgbClr val="007DA5"/>
                </a:solidFill>
              </a:rPr>
              <a:t>rd</a:t>
            </a:r>
            <a:r>
              <a:rPr lang="en-US" sz="2000" dirty="0">
                <a:solidFill>
                  <a:srgbClr val="007DA5"/>
                </a:solidFill>
              </a:rPr>
              <a:t> April 2026 –</a:t>
            </a:r>
            <a:fld id="{A98E4FDB-8E19-49BF-A7D2-610C4205519D}" type="slidenum">
              <a:rPr lang="fr-FR" sz="2000" smtClean="0">
                <a:solidFill>
                  <a:srgbClr val="007DA5"/>
                </a:solidFill>
              </a:rPr>
              <a:pPr/>
              <a:t>15</a:t>
            </a:fld>
            <a:endParaRPr lang="fr-FR" sz="2000" dirty="0">
              <a:solidFill>
                <a:srgbClr val="007DA5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264227A-9B88-6267-1C80-2460CDB92176}"/>
              </a:ext>
            </a:extLst>
          </p:cNvPr>
          <p:cNvPicPr/>
          <p:nvPr>
            <p:custDataLst>
              <p:tags r:id="rId4"/>
            </p:custDataLst>
          </p:nvPr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2193009" y="1355057"/>
            <a:ext cx="9969779" cy="431700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1B1B9BD-070E-2A59-79A3-F5153C645D6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188967" y="5449659"/>
            <a:ext cx="1460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Nyquist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589DB66-C805-CF7B-99F6-08E7ACCC487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208676" y="5468528"/>
            <a:ext cx="3296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Bode magnitude and Bode phase</a:t>
            </a:r>
            <a:endParaRPr lang="fr-FR" dirty="0"/>
          </a:p>
        </p:txBody>
      </p:sp>
      <p:sp>
        <p:nvSpPr>
          <p:cNvPr id="13" name="Accolade fermante 12">
            <a:extLst>
              <a:ext uri="{FF2B5EF4-FFF2-40B4-BE49-F238E27FC236}">
                <a16:creationId xmlns:a16="http://schemas.microsoft.com/office/drawing/2014/main" id="{E6EF34E9-3F8F-5717-835F-ED5285904AA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rot="5400000">
            <a:off x="643022" y="3633918"/>
            <a:ext cx="314047" cy="1186649"/>
          </a:xfrm>
          <a:prstGeom prst="rightBrace">
            <a:avLst>
              <a:gd name="adj1" fmla="val 4106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D29A1AB-C93D-287C-D954-0CBBC12FF569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2" r="33332"/>
          <a:stretch/>
        </p:blipFill>
        <p:spPr>
          <a:xfrm rot="16200000">
            <a:off x="465815" y="3919547"/>
            <a:ext cx="668459" cy="159789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E4BA0A7-1CA7-69BB-C3C4-34EB1CCBC92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400918" y="5419754"/>
            <a:ext cx="2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 dirty="0" err="1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</a:t>
            </a:r>
            <a:r>
              <a:rPr lang="fr-FR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models</a:t>
            </a:r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158C71E3-8193-91B8-48DA-31ABF490ED15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06723" y="1534786"/>
            <a:ext cx="1622299" cy="2535431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14607570-B143-EE8E-6792-42E250B6FEC8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344049" y="1154941"/>
            <a:ext cx="284795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/>
              <a:t>Lectures by V. Vivier, SIEDERAL </a:t>
            </a:r>
            <a:r>
              <a:rPr lang="fr-FR" sz="900" dirty="0" err="1"/>
              <a:t>thematic</a:t>
            </a:r>
            <a:r>
              <a:rPr lang="fr-FR" sz="900" dirty="0"/>
              <a:t> </a:t>
            </a:r>
            <a:r>
              <a:rPr lang="fr-FR" sz="900" dirty="0" err="1"/>
              <a:t>school</a:t>
            </a:r>
            <a:r>
              <a:rPr lang="fr-FR" sz="900" dirty="0"/>
              <a:t>, 09/2024</a:t>
            </a:r>
          </a:p>
        </p:txBody>
      </p:sp>
      <p:sp>
        <p:nvSpPr>
          <p:cNvPr id="31" name="Rectangle à coins arrondis 130">
            <a:extLst>
              <a:ext uri="{FF2B5EF4-FFF2-40B4-BE49-F238E27FC236}">
                <a16:creationId xmlns:a16="http://schemas.microsoft.com/office/drawing/2014/main" id="{B19E768F-3DA1-9EA9-59BF-CB1C67ECA4C5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2053525" y="5934086"/>
            <a:ext cx="9271893" cy="428965"/>
          </a:xfrm>
          <a:prstGeom prst="roundRect">
            <a:avLst>
              <a:gd name="adj" fmla="val 16755"/>
            </a:avLst>
          </a:prstGeom>
          <a:noFill/>
          <a:ln w="28575">
            <a:solidFill>
              <a:srgbClr val="DD4B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i="1" dirty="0">
                <a:solidFill>
                  <a:srgbClr val="FF0000"/>
                </a:solidFill>
              </a:rPr>
              <a:t>In situ </a:t>
            </a:r>
            <a:r>
              <a:rPr lang="en-US" sz="2800" b="1" dirty="0">
                <a:solidFill>
                  <a:srgbClr val="FF0000"/>
                </a:solidFill>
              </a:rPr>
              <a:t>nanometric-scale characterization of the passive layer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3" name="Titre 1">
            <a:extLst>
              <a:ext uri="{FF2B5EF4-FFF2-40B4-BE49-F238E27FC236}">
                <a16:creationId xmlns:a16="http://schemas.microsoft.com/office/drawing/2014/main" id="{0652F394-728C-D4A8-97FD-77AAABA02014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>
          <a:xfrm>
            <a:off x="1223211" y="54243"/>
            <a:ext cx="8177707" cy="1105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Evolution of the passive layer properties and interfacial charge-transfer kinetics using electrochemical impedance spectroscopy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6B554B1-8887-24E7-8B6E-ADDA87707466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29211" y="5159751"/>
            <a:ext cx="2388000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Modeling of the film using a </a:t>
            </a:r>
            <a:r>
              <a:rPr lang="en-US" sz="2000" b="1" dirty="0">
                <a:solidFill>
                  <a:srgbClr val="DD4B3E"/>
                </a:solidFill>
              </a:rPr>
              <a:t>non-ideal capacitor </a:t>
            </a:r>
            <a:r>
              <a:rPr lang="en-US" sz="2000" b="1" dirty="0">
                <a:sym typeface="Wingdings" panose="05000000000000000000" pitchFamily="2" charset="2"/>
              </a:rPr>
              <a:t> </a:t>
            </a:r>
            <a:r>
              <a:rPr lang="en-US" sz="2000" b="1" dirty="0">
                <a:solidFill>
                  <a:srgbClr val="DD4B3E"/>
                </a:solidFill>
                <a:sym typeface="Wingdings" panose="05000000000000000000" pitchFamily="2" charset="2"/>
              </a:rPr>
              <a:t>CPE</a:t>
            </a:r>
            <a:r>
              <a:rPr lang="en-US" sz="2000" b="1" dirty="0"/>
              <a:t> 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95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>
            <a:extLst>
              <a:ext uri="{FF2B5EF4-FFF2-40B4-BE49-F238E27FC236}">
                <a16:creationId xmlns:a16="http://schemas.microsoft.com/office/drawing/2014/main" id="{FC6AA360-5778-4188-8E55-9DEEE628AB85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223211" y="48125"/>
            <a:ext cx="8225589" cy="1105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Bode plots before, during, and after irradiation: Patricia cell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00ADFCA-FB09-4A65-BC16-D9FE777C71A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1"/>
          <a:srcRect l="9558" t="20513" r="5098"/>
          <a:stretch/>
        </p:blipFill>
        <p:spPr>
          <a:xfrm>
            <a:off x="27108" y="1252162"/>
            <a:ext cx="7893428" cy="5632836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06C3E33A-0E87-41F0-ADA2-EF67EA91626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526973" y="1196281"/>
            <a:ext cx="5043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Irradiation: Cyclotron at CEMHTI Orléans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AEE177A2-A564-475C-830E-C1C10E68243C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911116" y="2725771"/>
            <a:ext cx="1797000" cy="404363"/>
            <a:chOff x="6881024" y="2619863"/>
            <a:chExt cx="1797000" cy="40436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FA252F4-4CFE-4A54-A0B7-703CD2FCC42C}"/>
                </a:ext>
              </a:extLst>
            </p:cNvPr>
            <p:cNvSpPr/>
            <p:nvPr/>
          </p:nvSpPr>
          <p:spPr>
            <a:xfrm rot="16200000">
              <a:off x="7846699" y="2265981"/>
              <a:ext cx="403985" cy="111174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C290C4F-1C53-448A-A3E5-244348E3C57A}"/>
                </a:ext>
              </a:extLst>
            </p:cNvPr>
            <p:cNvSpPr/>
            <p:nvPr/>
          </p:nvSpPr>
          <p:spPr>
            <a:xfrm rot="16200000">
              <a:off x="6984928" y="2516337"/>
              <a:ext cx="403985" cy="611793"/>
            </a:xfrm>
            <a:prstGeom prst="rect">
              <a:avLst/>
            </a:prstGeom>
            <a:solidFill>
              <a:srgbClr val="7F7F7F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B2CA6624-37D4-4E6C-81FD-BCECAE9E3C31}"/>
                </a:ext>
              </a:extLst>
            </p:cNvPr>
            <p:cNvSpPr txBox="1"/>
            <p:nvPr/>
          </p:nvSpPr>
          <p:spPr>
            <a:xfrm>
              <a:off x="7480757" y="2639218"/>
              <a:ext cx="1197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Electrolyte</a:t>
              </a:r>
              <a:r>
                <a:rPr lang="fr-FR" dirty="0"/>
                <a:t> 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982500E4-0379-4256-90F8-7EE24045D2CD}"/>
                </a:ext>
              </a:extLst>
            </p:cNvPr>
            <p:cNvSpPr txBox="1"/>
            <p:nvPr/>
          </p:nvSpPr>
          <p:spPr>
            <a:xfrm>
              <a:off x="6881024" y="2637567"/>
              <a:ext cx="673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Steel</a:t>
              </a:r>
              <a:r>
                <a:rPr lang="fr-FR" dirty="0"/>
                <a:t> </a:t>
              </a:r>
            </a:p>
          </p:txBody>
        </p:sp>
      </p:grp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E06E81B7-FC08-4E9F-9C68-CF4332E53CF1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8172065" y="2910436"/>
            <a:ext cx="1652655" cy="173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87F7FA70-CAE6-4633-92D0-12BCD56E467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172065" y="2448771"/>
            <a:ext cx="1876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H</a:t>
            </a:r>
            <a:r>
              <a:rPr lang="fr-FR" sz="2400" baseline="30000" dirty="0"/>
              <a:t>+</a:t>
            </a:r>
            <a:r>
              <a:rPr lang="fr-FR" sz="2400" dirty="0"/>
              <a:t>, 16 MeV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EAA9CE11-903C-40C4-985D-DCDE48A2494D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 flipV="1">
            <a:off x="4175760" y="1483796"/>
            <a:ext cx="0" cy="4627116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BC5E850A-D698-0830-76D6-3E619DC5F93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288907" y="4992400"/>
            <a:ext cx="2387988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fr-FR" sz="2000" dirty="0" err="1"/>
              <a:t>Metal</a:t>
            </a:r>
            <a:r>
              <a:rPr lang="fr-FR" sz="2000" dirty="0"/>
              <a:t> interface 
Corrosion 
Diffusion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ECD6873-2C4A-B2A8-9C00-2D0E8091CC59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491671" y="4936036"/>
            <a:ext cx="1565207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Passive film
&lt;90° film no</a:t>
            </a:r>
          </a:p>
          <a:p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ideal</a:t>
            </a:r>
            <a:r>
              <a:rPr lang="fr-FR" sz="2000" b="1" dirty="0">
                <a:solidFill>
                  <a:srgbClr val="FF0000"/>
                </a:solidFill>
              </a:rPr>
              <a:t> CPE</a:t>
            </a:r>
          </a:p>
        </p:txBody>
      </p:sp>
      <p:sp>
        <p:nvSpPr>
          <p:cNvPr id="13" name="Rectangle à coins arrondis 130">
            <a:extLst>
              <a:ext uri="{FF2B5EF4-FFF2-40B4-BE49-F238E27FC236}">
                <a16:creationId xmlns:a16="http://schemas.microsoft.com/office/drawing/2014/main" id="{6B3D3534-64B7-CB04-3E10-C5D13CFD656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764956" y="4180428"/>
            <a:ext cx="4276273" cy="1757134"/>
          </a:xfrm>
          <a:prstGeom prst="roundRect">
            <a:avLst>
              <a:gd name="adj" fmla="val 16755"/>
            </a:avLst>
          </a:prstGeom>
          <a:noFill/>
          <a:ln w="28575">
            <a:solidFill>
              <a:srgbClr val="DD4B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0000"/>
                </a:solidFill>
              </a:rPr>
              <a:t>Which properties of the passive film can be inferred from the diagram?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4" name="Espace réservé du numéro de diapositive 3">
            <a:extLst>
              <a:ext uri="{FF2B5EF4-FFF2-40B4-BE49-F238E27FC236}">
                <a16:creationId xmlns:a16="http://schemas.microsoft.com/office/drawing/2014/main" id="{EA33E6F2-5358-68EE-6CD2-F726802660A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765628" y="6528019"/>
            <a:ext cx="3426372" cy="329981"/>
          </a:xfrm>
        </p:spPr>
        <p:txBody>
          <a:bodyPr/>
          <a:lstStyle/>
          <a:p>
            <a:r>
              <a:rPr lang="en-US" sz="2000" dirty="0">
                <a:solidFill>
                  <a:srgbClr val="007DA5"/>
                </a:solidFill>
              </a:rPr>
              <a:t>PHDAY –23</a:t>
            </a:r>
            <a:r>
              <a:rPr lang="en-US" sz="2000" baseline="30000" dirty="0">
                <a:solidFill>
                  <a:srgbClr val="007DA5"/>
                </a:solidFill>
              </a:rPr>
              <a:t>rd</a:t>
            </a:r>
            <a:r>
              <a:rPr lang="en-US" sz="2000" dirty="0">
                <a:solidFill>
                  <a:srgbClr val="007DA5"/>
                </a:solidFill>
              </a:rPr>
              <a:t> April 2026 –</a:t>
            </a:r>
            <a:fld id="{A98E4FDB-8E19-49BF-A7D2-610C4205519D}" type="slidenum">
              <a:rPr lang="fr-FR" sz="2000" smtClean="0">
                <a:solidFill>
                  <a:srgbClr val="007DA5"/>
                </a:solidFill>
              </a:rPr>
              <a:pPr/>
              <a:t>16</a:t>
            </a:fld>
            <a:endParaRPr lang="fr-FR" sz="2000" dirty="0">
              <a:solidFill>
                <a:srgbClr val="007DA5"/>
              </a:solidFill>
            </a:endParaRPr>
          </a:p>
        </p:txBody>
      </p:sp>
      <p:pic>
        <p:nvPicPr>
          <p:cNvPr id="15" name="Image 14" descr="Une image contenant Graphique, graphisme, conception&#10;&#10;Le contenu généré par l’IA peut être incorrect.">
            <a:extLst>
              <a:ext uri="{FF2B5EF4-FFF2-40B4-BE49-F238E27FC236}">
                <a16:creationId xmlns:a16="http://schemas.microsoft.com/office/drawing/2014/main" id="{F2D67DAC-5726-1C86-FEF4-F50030111DB4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 r="1772"/>
          <a:stretch/>
        </p:blipFill>
        <p:spPr>
          <a:xfrm>
            <a:off x="10749051" y="1640903"/>
            <a:ext cx="1362718" cy="58607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282F66F-601B-DB32-83AE-C97A44C7C2F6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0996962" y="5647"/>
            <a:ext cx="998726" cy="586071"/>
          </a:xfrm>
          <a:prstGeom prst="rect">
            <a:avLst/>
          </a:prstGeom>
          <a:solidFill>
            <a:srgbClr val="007DA5"/>
          </a:solidFill>
          <a:ln>
            <a:solidFill>
              <a:srgbClr val="007D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7" name="Image 16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8FA83D4D-B71D-5564-4DCF-9CF49E257F61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294" y="-11349"/>
            <a:ext cx="658233" cy="73159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68C2D99-4035-84FB-7563-6486AD211166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36904" y="2149575"/>
            <a:ext cx="485843" cy="33627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0F7C648-0314-26AC-07E0-71951B2730D9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3285048" y="6448032"/>
            <a:ext cx="1781424" cy="30484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6E2F323-D406-4152-4208-9312ED362F16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7463312" y="3189683"/>
            <a:ext cx="333422" cy="110505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7D8059-9C65-E200-4DFE-921F4DE571D3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4728689" y="2351567"/>
            <a:ext cx="2314170" cy="127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97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>
            <a:extLst>
              <a:ext uri="{FF2B5EF4-FFF2-40B4-BE49-F238E27FC236}">
                <a16:creationId xmlns:a16="http://schemas.microsoft.com/office/drawing/2014/main" id="{FC6AA360-5778-4188-8E55-9DEEE628AB85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223211" y="48125"/>
            <a:ext cx="8225589" cy="1105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solidFill>
                  <a:schemeClr val="bg1"/>
                </a:solidFill>
              </a:rPr>
              <a:t>Determination of passive film properties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6C3E33A-0E87-41F0-ADA2-EF67EA91626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2108" y="1115720"/>
            <a:ext cx="50431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Irradiation: Cyclotron at CEMHTI Orléans</a:t>
            </a:r>
          </a:p>
        </p:txBody>
      </p:sp>
      <p:sp>
        <p:nvSpPr>
          <p:cNvPr id="13" name="Rectangle à coins arrondis 130">
            <a:extLst>
              <a:ext uri="{FF2B5EF4-FFF2-40B4-BE49-F238E27FC236}">
                <a16:creationId xmlns:a16="http://schemas.microsoft.com/office/drawing/2014/main" id="{6B3D3534-64B7-CB04-3E10-C5D13CFD656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134948" y="5931125"/>
            <a:ext cx="7866993" cy="849993"/>
          </a:xfrm>
          <a:prstGeom prst="roundRect">
            <a:avLst>
              <a:gd name="adj" fmla="val 16755"/>
            </a:avLst>
          </a:prstGeom>
          <a:noFill/>
          <a:ln w="28575">
            <a:solidFill>
              <a:srgbClr val="DD4B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0000"/>
                </a:solidFill>
              </a:rPr>
              <a:t>Under irradiation, the passive film becomes thicker while offering more reliable corrosion protection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4" name="Espace réservé du numéro de diapositive 3">
            <a:extLst>
              <a:ext uri="{FF2B5EF4-FFF2-40B4-BE49-F238E27FC236}">
                <a16:creationId xmlns:a16="http://schemas.microsoft.com/office/drawing/2014/main" id="{EA33E6F2-5358-68EE-6CD2-F726802660A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65628" y="6528019"/>
            <a:ext cx="3426372" cy="329981"/>
          </a:xfrm>
        </p:spPr>
        <p:txBody>
          <a:bodyPr/>
          <a:lstStyle/>
          <a:p>
            <a:r>
              <a:rPr lang="en-US" sz="2000" dirty="0">
                <a:solidFill>
                  <a:srgbClr val="007DA5"/>
                </a:solidFill>
              </a:rPr>
              <a:t>PHDAY –23</a:t>
            </a:r>
            <a:r>
              <a:rPr lang="en-US" sz="2000" baseline="30000" dirty="0">
                <a:solidFill>
                  <a:srgbClr val="007DA5"/>
                </a:solidFill>
              </a:rPr>
              <a:t>rd</a:t>
            </a:r>
            <a:r>
              <a:rPr lang="en-US" sz="2000" dirty="0">
                <a:solidFill>
                  <a:srgbClr val="007DA5"/>
                </a:solidFill>
              </a:rPr>
              <a:t> April 2026 –</a:t>
            </a:r>
            <a:fld id="{A98E4FDB-8E19-49BF-A7D2-610C4205519D}" type="slidenum">
              <a:rPr lang="fr-FR" sz="2000" smtClean="0">
                <a:solidFill>
                  <a:srgbClr val="007DA5"/>
                </a:solidFill>
              </a:rPr>
              <a:pPr/>
              <a:t>17</a:t>
            </a:fld>
            <a:endParaRPr lang="fr-FR" sz="2000" dirty="0">
              <a:solidFill>
                <a:srgbClr val="007DA5"/>
              </a:solidFill>
            </a:endParaRPr>
          </a:p>
        </p:txBody>
      </p:sp>
      <p:pic>
        <p:nvPicPr>
          <p:cNvPr id="15" name="Image 14" descr="Une image contenant Graphique, graphisme, conception&#10;&#10;Le contenu généré par l’IA peut être incorrect.">
            <a:extLst>
              <a:ext uri="{FF2B5EF4-FFF2-40B4-BE49-F238E27FC236}">
                <a16:creationId xmlns:a16="http://schemas.microsoft.com/office/drawing/2014/main" id="{F2D67DAC-5726-1C86-FEF4-F50030111DB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 r="1772"/>
          <a:stretch/>
        </p:blipFill>
        <p:spPr>
          <a:xfrm>
            <a:off x="11098381" y="1111996"/>
            <a:ext cx="1091356" cy="46936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282F66F-601B-DB32-83AE-C97A44C7C2F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0996962" y="5647"/>
            <a:ext cx="998726" cy="586071"/>
          </a:xfrm>
          <a:prstGeom prst="rect">
            <a:avLst/>
          </a:prstGeom>
          <a:solidFill>
            <a:srgbClr val="007DA5"/>
          </a:solidFill>
          <a:ln>
            <a:solidFill>
              <a:srgbClr val="007D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7" name="Image 16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8FA83D4D-B71D-5564-4DCF-9CF49E257F6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294" y="-11349"/>
            <a:ext cx="658233" cy="731593"/>
          </a:xfrm>
          <a:prstGeom prst="rect">
            <a:avLst/>
          </a:prstGeom>
        </p:spPr>
      </p:pic>
      <p:grpSp>
        <p:nvGrpSpPr>
          <p:cNvPr id="35" name="Groupe 34">
            <a:extLst>
              <a:ext uri="{FF2B5EF4-FFF2-40B4-BE49-F238E27FC236}">
                <a16:creationId xmlns:a16="http://schemas.microsoft.com/office/drawing/2014/main" id="{0B339D01-857E-8C80-7559-C49C48047805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724453" y="1537838"/>
            <a:ext cx="3415014" cy="2436659"/>
            <a:chOff x="72227" y="1555497"/>
            <a:chExt cx="3415014" cy="2436659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B8A3B25C-9147-0A33-21ED-83B645DCF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72227" y="1555497"/>
              <a:ext cx="3415014" cy="2436659"/>
            </a:xfrm>
            <a:prstGeom prst="rect">
              <a:avLst/>
            </a:prstGeom>
          </p:spPr>
        </p:pic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074BA575-1999-0C95-3E47-E591F3895711}"/>
                </a:ext>
              </a:extLst>
            </p:cNvPr>
            <p:cNvSpPr/>
            <p:nvPr/>
          </p:nvSpPr>
          <p:spPr>
            <a:xfrm>
              <a:off x="1688705" y="1664724"/>
              <a:ext cx="1583209" cy="45363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DE084F83-1A9B-48D1-6AB8-7BABA8F7EDC8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6038957" y="2406230"/>
            <a:ext cx="4807435" cy="3415261"/>
            <a:chOff x="7557189" y="2053205"/>
            <a:chExt cx="4807435" cy="3415261"/>
          </a:xfrm>
        </p:grpSpPr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35FC0FCB-656E-F0EC-A77E-5EB2291D4C62}"/>
                </a:ext>
              </a:extLst>
            </p:cNvPr>
            <p:cNvGrpSpPr/>
            <p:nvPr/>
          </p:nvGrpSpPr>
          <p:grpSpPr>
            <a:xfrm>
              <a:off x="7557189" y="2084738"/>
              <a:ext cx="4321344" cy="3383728"/>
              <a:chOff x="7557189" y="2084738"/>
              <a:chExt cx="4321344" cy="3383728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11D8655B-3DD8-FBBC-1694-59880D1741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711078" y="2084738"/>
                <a:ext cx="4167455" cy="3246933"/>
              </a:xfrm>
              <a:prstGeom prst="rect">
                <a:avLst/>
              </a:prstGeom>
            </p:spPr>
          </p:pic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F53C9C14-5BC0-F09C-E36F-DD160A75E4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373576" y="2084739"/>
                <a:ext cx="484772" cy="672567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74CABC3-18D3-FF96-E762-145E77D323CD}"/>
                  </a:ext>
                </a:extLst>
              </p:cNvPr>
              <p:cNvSpPr/>
              <p:nvPr/>
            </p:nvSpPr>
            <p:spPr>
              <a:xfrm>
                <a:off x="7787640" y="2270761"/>
                <a:ext cx="670560" cy="46486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49C2C00-FA68-1121-EE36-9AD023F862B6}"/>
                  </a:ext>
                </a:extLst>
              </p:cNvPr>
              <p:cNvSpPr/>
              <p:nvPr/>
            </p:nvSpPr>
            <p:spPr>
              <a:xfrm>
                <a:off x="9944100" y="5189220"/>
                <a:ext cx="129540" cy="1424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ZoneTexte 24">
                    <a:extLst>
                      <a:ext uri="{FF2B5EF4-FFF2-40B4-BE49-F238E27FC236}">
                        <a16:creationId xmlns:a16="http://schemas.microsoft.com/office/drawing/2014/main" id="{9B4CA639-25DF-FE5A-5CB1-F10103613305}"/>
                      </a:ext>
                    </a:extLst>
                  </p:cNvPr>
                  <p:cNvSpPr txBox="1"/>
                  <p:nvPr/>
                </p:nvSpPr>
                <p:spPr>
                  <a:xfrm>
                    <a:off x="9205666" y="5191467"/>
                    <a:ext cx="201450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/>
                      <a:t>Adimensionnal thickness (</a:t>
                    </a:r>
                    <a14:m>
                      <m:oMath xmlns:m="http://schemas.openxmlformats.org/officeDocument/2006/math">
                        <m:r>
                          <a:rPr lang="fr-FR" sz="12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𝛿</m:t>
                        </m:r>
                      </m:oMath>
                    </a14:m>
                    <a:r>
                      <a:rPr lang="en-GB" sz="1200" dirty="0"/>
                      <a:t>)</a:t>
                    </a:r>
                  </a:p>
                </p:txBody>
              </p:sp>
            </mc:Choice>
            <mc:Fallback xmlns="">
              <p:sp>
                <p:nvSpPr>
                  <p:cNvPr id="25" name="ZoneTexte 24">
                    <a:extLst>
                      <a:ext uri="{FF2B5EF4-FFF2-40B4-BE49-F238E27FC236}">
                        <a16:creationId xmlns:a16="http://schemas.microsoft.com/office/drawing/2014/main" id="{9B4CA639-25DF-FE5A-5CB1-F101036133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05666" y="5191467"/>
                    <a:ext cx="2014505" cy="276999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t="-2222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6DE37150-18E5-9ADA-6F1D-A3B8BABA2449}"/>
                  </a:ext>
                </a:extLst>
              </p:cNvPr>
              <p:cNvSpPr txBox="1"/>
              <p:nvPr/>
            </p:nvSpPr>
            <p:spPr>
              <a:xfrm>
                <a:off x="9397141" y="3587981"/>
                <a:ext cx="173594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Adimensionnal thickness</a:t>
                </a:r>
              </a:p>
            </p:txBody>
          </p:sp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D404CA8A-0C92-F4A4-7DF8-C8262E012375}"/>
                  </a:ext>
                </a:extLst>
              </p:cNvPr>
              <p:cNvSpPr txBox="1"/>
              <p:nvPr/>
            </p:nvSpPr>
            <p:spPr>
              <a:xfrm rot="16200000">
                <a:off x="7231105" y="3642878"/>
                <a:ext cx="9599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   </a:t>
                </a:r>
                <a:r>
                  <a:rPr lang="el-GR" sz="1400" dirty="0"/>
                  <a:t>ρ</a:t>
                </a:r>
                <a:r>
                  <a:rPr lang="fr-FR" sz="1400" dirty="0"/>
                  <a:t> / </a:t>
                </a:r>
                <a:r>
                  <a:rPr lang="el-GR" sz="1400" dirty="0"/>
                  <a:t>Ω</a:t>
                </a:r>
                <a:r>
                  <a:rPr lang="fr-FR" sz="1400" dirty="0"/>
                  <a:t> cm</a:t>
                </a:r>
                <a:endParaRPr lang="en-GB" sz="1400" dirty="0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3968315F-267F-1A8D-E9FA-E5415DE204E3}"/>
                  </a:ext>
                </a:extLst>
              </p:cNvPr>
              <p:cNvSpPr txBox="1"/>
              <p:nvPr/>
            </p:nvSpPr>
            <p:spPr>
              <a:xfrm rot="16200000">
                <a:off x="8497126" y="2712713"/>
                <a:ext cx="9599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   </a:t>
                </a:r>
                <a:r>
                  <a:rPr lang="el-GR" sz="1400" dirty="0"/>
                  <a:t>ρ</a:t>
                </a:r>
                <a:r>
                  <a:rPr lang="fr-FR" sz="1400" dirty="0"/>
                  <a:t> / </a:t>
                </a:r>
                <a:r>
                  <a:rPr lang="el-GR" sz="1400" dirty="0"/>
                  <a:t>Ω</a:t>
                </a:r>
                <a:r>
                  <a:rPr lang="fr-FR" sz="1400" dirty="0"/>
                  <a:t> cm</a:t>
                </a:r>
                <a:endParaRPr lang="en-GB" sz="1400" dirty="0"/>
              </a:p>
            </p:txBody>
          </p:sp>
        </p:grp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6941C114-045E-2237-52E3-33F49EC32422}"/>
                </a:ext>
              </a:extLst>
            </p:cNvPr>
            <p:cNvSpPr txBox="1"/>
            <p:nvPr/>
          </p:nvSpPr>
          <p:spPr>
            <a:xfrm>
              <a:off x="10773512" y="2053205"/>
              <a:ext cx="159111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Before irradiation</a:t>
              </a:r>
            </a:p>
            <a:p>
              <a:r>
                <a:rPr lang="en-GB" sz="1400" dirty="0"/>
                <a:t>Under irradiation</a:t>
              </a:r>
            </a:p>
            <a:p>
              <a:r>
                <a:rPr lang="en-GB" sz="1400" dirty="0"/>
                <a:t>After irradiation </a:t>
              </a:r>
            </a:p>
          </p:txBody>
        </p:sp>
      </p:grpSp>
      <p:graphicFrame>
        <p:nvGraphicFramePr>
          <p:cNvPr id="34" name="Tableau 33">
            <a:extLst>
              <a:ext uri="{FF2B5EF4-FFF2-40B4-BE49-F238E27FC236}">
                <a16:creationId xmlns:a16="http://schemas.microsoft.com/office/drawing/2014/main" id="{9FD56008-6189-99A7-98FC-880703F6F6D7}"/>
              </a:ext>
            </a:extLst>
          </p:cNvPr>
          <p:cNvGraphicFramePr>
            <a:graphicFrameLocks noGrp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665032799"/>
              </p:ext>
            </p:extLst>
          </p:nvPr>
        </p:nvGraphicFramePr>
        <p:xfrm>
          <a:off x="202869" y="3974497"/>
          <a:ext cx="4936598" cy="17373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200591">
                  <a:extLst>
                    <a:ext uri="{9D8B030D-6E8A-4147-A177-3AD203B41FA5}">
                      <a16:colId xmlns:a16="http://schemas.microsoft.com/office/drawing/2014/main" val="49981719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301995048"/>
                    </a:ext>
                  </a:extLst>
                </a:gridCol>
                <a:gridCol w="1455420">
                  <a:extLst>
                    <a:ext uri="{9D8B030D-6E8A-4147-A177-3AD203B41FA5}">
                      <a16:colId xmlns:a16="http://schemas.microsoft.com/office/drawing/2014/main" val="639863339"/>
                    </a:ext>
                  </a:extLst>
                </a:gridCol>
                <a:gridCol w="1061387">
                  <a:extLst>
                    <a:ext uri="{9D8B030D-6E8A-4147-A177-3AD203B41FA5}">
                      <a16:colId xmlns:a16="http://schemas.microsoft.com/office/drawing/2014/main" val="3227265842"/>
                    </a:ext>
                  </a:extLst>
                </a:gridCol>
              </a:tblGrid>
              <a:tr h="55165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Irradiation conditions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Re (</a:t>
                      </a:r>
                      <a:r>
                        <a:rPr lang="el-GR" sz="1800" dirty="0"/>
                        <a:t>Ω</a:t>
                      </a:r>
                      <a:r>
                        <a:rPr lang="en-GB" dirty="0"/>
                        <a:t>.cm²)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 (F.cm</a:t>
                      </a:r>
                      <a:r>
                        <a:rPr lang="en-GB" baseline="30000" dirty="0"/>
                        <a:t>-</a:t>
                      </a:r>
                      <a:r>
                        <a:rPr lang="en-GB" dirty="0"/>
                        <a:t>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 (nm)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296432"/>
                  </a:ext>
                </a:extLst>
              </a:tr>
              <a:tr h="274124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Before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217 ±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(2,4 ± 0,2)e-6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4,4 ± 0,4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237316"/>
                  </a:ext>
                </a:extLst>
              </a:tr>
              <a:tr h="31960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Under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247 ±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(1,2 ± 0,4)e-6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 ±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764795"/>
                  </a:ext>
                </a:extLst>
              </a:tr>
              <a:tr h="31960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After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244 ±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(4,2 ± 0,3)e-6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2,5 ± 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478299"/>
                  </a:ext>
                </a:extLst>
              </a:tr>
            </a:tbl>
          </a:graphicData>
        </a:graphic>
      </p:graphicFrame>
      <p:sp>
        <p:nvSpPr>
          <p:cNvPr id="36" name="Accolade fermante 35">
            <a:extLst>
              <a:ext uri="{FF2B5EF4-FFF2-40B4-BE49-F238E27FC236}">
                <a16:creationId xmlns:a16="http://schemas.microsoft.com/office/drawing/2014/main" id="{AB6D5C70-2D08-A130-0C02-B016616CB75F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933267" y="1483796"/>
            <a:ext cx="1162374" cy="4363609"/>
          </a:xfrm>
          <a:prstGeom prst="rightBrace">
            <a:avLst>
              <a:gd name="adj1" fmla="val 15733"/>
              <a:gd name="adj2" fmla="val 13707"/>
            </a:avLst>
          </a:prstGeom>
          <a:ln w="57150">
            <a:solidFill>
              <a:srgbClr val="007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45A0042D-672C-2536-FEFE-DA1B9D962774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58206" y="1319678"/>
            <a:ext cx="1878077" cy="436321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1ACC9B44-4564-AA3B-1A0A-8FD68381E342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5900307" y="1275130"/>
            <a:ext cx="52578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Power-law model for the resistivity profile of the passive film</a:t>
            </a:r>
            <a:endParaRPr lang="fr-F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9714625C-5134-059A-AC21-2ABE6CA274DF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7203006" y="1444407"/>
                <a:ext cx="3215640" cy="998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fr-FR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𝛿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fr-FR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fr-F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fr-FR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fr-FR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fr-FR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𝛿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fr-FR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fr-F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fr-F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9714625C-5134-059A-AC21-2ABE6CA27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006" y="1444407"/>
                <a:ext cx="3215640" cy="998543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e 38">
            <a:extLst>
              <a:ext uri="{FF2B5EF4-FFF2-40B4-BE49-F238E27FC236}">
                <a16:creationId xmlns:a16="http://schemas.microsoft.com/office/drawing/2014/main" id="{169601DE-17DB-7F3E-A9FA-38E829279F69}"/>
              </a:ext>
            </a:extLst>
          </p:cNvPr>
          <p:cNvGrpSpPr/>
          <p:nvPr/>
        </p:nvGrpSpPr>
        <p:grpSpPr>
          <a:xfrm>
            <a:off x="10623506" y="2800835"/>
            <a:ext cx="1515252" cy="2725451"/>
            <a:chOff x="10542226" y="3430755"/>
            <a:chExt cx="1515252" cy="2725451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EFA190FE-39CA-5B1F-ACF9-5831B2478E9A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0"/>
            <a:stretch>
              <a:fillRect/>
            </a:stretch>
          </p:blipFill>
          <p:spPr>
            <a:xfrm>
              <a:off x="10542226" y="3487905"/>
              <a:ext cx="1515252" cy="2368132"/>
            </a:xfrm>
            <a:prstGeom prst="rect">
              <a:avLst/>
            </a:prstGeom>
          </p:spPr>
        </p:pic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E2C7E6F3-F68D-C203-FFFA-BAB65FDBE57D}"/>
                </a:ext>
              </a:extLst>
            </p:cNvPr>
            <p:cNvCxnSpPr>
              <a:cxnSpLocks/>
            </p:cNvCxnSpPr>
            <p:nvPr>
              <p:custDataLst>
                <p:tags r:id="rId16"/>
              </p:custDataLst>
            </p:nvPr>
          </p:nvCxnSpPr>
          <p:spPr>
            <a:xfrm flipV="1">
              <a:off x="10966482" y="3430755"/>
              <a:ext cx="0" cy="2368132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81266547-48E2-6DC6-73E6-4CC2A5C79C70}"/>
                </a:ext>
              </a:extLst>
            </p:cNvPr>
            <p:cNvCxnSpPr>
              <a:cxnSpLocks/>
            </p:cNvCxnSpPr>
            <p:nvPr>
              <p:custDataLst>
                <p:tags r:id="rId17"/>
              </p:custDataLst>
            </p:nvPr>
          </p:nvCxnSpPr>
          <p:spPr>
            <a:xfrm flipV="1">
              <a:off x="11568462" y="3430755"/>
              <a:ext cx="0" cy="2368132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ZoneTexte 32">
                  <a:extLst>
                    <a:ext uri="{FF2B5EF4-FFF2-40B4-BE49-F238E27FC236}">
                      <a16:creationId xmlns:a16="http://schemas.microsoft.com/office/drawing/2014/main" id="{8432D3DE-33AC-8691-6B41-8FCF2D8946D5}"/>
                    </a:ext>
                  </a:extLst>
                </p:cNvPr>
                <p:cNvSpPr txBox="1"/>
                <p:nvPr>
                  <p:custDataLst>
                    <p:tags r:id="rId18"/>
                  </p:custDataLst>
                </p:nvPr>
              </p:nvSpPr>
              <p:spPr>
                <a:xfrm>
                  <a:off x="10709869" y="5786874"/>
                  <a:ext cx="5576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𝛿</m:t>
                      </m:r>
                    </m:oMath>
                  </a14:m>
                  <a:r>
                    <a:rPr lang="en-GB" dirty="0"/>
                    <a:t>=0</a:t>
                  </a:r>
                </a:p>
              </p:txBody>
            </p:sp>
          </mc:Choice>
          <mc:Fallback>
            <p:sp>
              <p:nvSpPr>
                <p:cNvPr id="33" name="ZoneTexte 32">
                  <a:extLst>
                    <a:ext uri="{FF2B5EF4-FFF2-40B4-BE49-F238E27FC236}">
                      <a16:creationId xmlns:a16="http://schemas.microsoft.com/office/drawing/2014/main" id="{8432D3DE-33AC-8691-6B41-8FCF2D8946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8"/>
                  </p:custDataLst>
                </p:nvPr>
              </p:nvSpPr>
              <p:spPr>
                <a:xfrm>
                  <a:off x="10709869" y="5786874"/>
                  <a:ext cx="557604" cy="369332"/>
                </a:xfrm>
                <a:prstGeom prst="rect">
                  <a:avLst/>
                </a:prstGeom>
                <a:blipFill>
                  <a:blip r:embed="rId31"/>
                  <a:stretch>
                    <a:fillRect t="-9836" r="-7609" b="-245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ZoneTexte 37">
                  <a:extLst>
                    <a:ext uri="{FF2B5EF4-FFF2-40B4-BE49-F238E27FC236}">
                      <a16:creationId xmlns:a16="http://schemas.microsoft.com/office/drawing/2014/main" id="{47BFCB1E-F7FB-10EF-76F9-E41C4C5EB68C}"/>
                    </a:ext>
                  </a:extLst>
                </p:cNvPr>
                <p:cNvSpPr txBox="1"/>
                <p:nvPr>
                  <p:custDataLst>
                    <p:tags r:id="rId19"/>
                  </p:custDataLst>
                </p:nvPr>
              </p:nvSpPr>
              <p:spPr>
                <a:xfrm>
                  <a:off x="11418980" y="5786874"/>
                  <a:ext cx="1959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𝛿</m:t>
                        </m:r>
                        <m:r>
                          <m:rPr>
                            <m:nor/>
                          </m:rPr>
                          <a:rPr lang="en-GB" dirty="0"/>
                          <m:t>=</m:t>
                        </m:r>
                        <m:r>
                          <m:rPr>
                            <m:nor/>
                          </m:rPr>
                          <a:rPr lang="fr-FR" b="0" i="0" dirty="0" smtClean="0"/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38" name="ZoneTexte 37">
                  <a:extLst>
                    <a:ext uri="{FF2B5EF4-FFF2-40B4-BE49-F238E27FC236}">
                      <a16:creationId xmlns:a16="http://schemas.microsoft.com/office/drawing/2014/main" id="{47BFCB1E-F7FB-10EF-76F9-E41C4C5EB6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9"/>
                  </p:custDataLst>
                </p:nvPr>
              </p:nvSpPr>
              <p:spPr>
                <a:xfrm>
                  <a:off x="11418980" y="5786874"/>
                  <a:ext cx="195941" cy="369332"/>
                </a:xfrm>
                <a:prstGeom prst="rect">
                  <a:avLst/>
                </a:prstGeom>
                <a:blipFill>
                  <a:blip r:embed="rId32"/>
                  <a:stretch>
                    <a:fillRect r="-16875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14980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4BD2E2E-87E2-6A00-54DA-A2649A3D77D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996962" y="5647"/>
            <a:ext cx="998726" cy="586071"/>
          </a:xfrm>
          <a:prstGeom prst="rect">
            <a:avLst/>
          </a:prstGeom>
          <a:solidFill>
            <a:srgbClr val="007DA5"/>
          </a:solidFill>
          <a:ln>
            <a:solidFill>
              <a:srgbClr val="007D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1" name="Image 20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00003D15-E8CC-A012-9313-EF8649F8B46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294" y="-11349"/>
            <a:ext cx="658233" cy="731593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26A6B3-171E-EB62-D7AD-AB14CE09301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7774191" y="6528019"/>
            <a:ext cx="4417809" cy="329981"/>
          </a:xfrm>
        </p:spPr>
        <p:txBody>
          <a:bodyPr/>
          <a:lstStyle/>
          <a:p>
            <a:r>
              <a:rPr lang="en-US" sz="2000" dirty="0">
                <a:solidFill>
                  <a:srgbClr val="007DA5"/>
                </a:solidFill>
              </a:rPr>
              <a:t>PHDAY –23</a:t>
            </a:r>
            <a:r>
              <a:rPr lang="en-US" sz="2000" baseline="30000" dirty="0">
                <a:solidFill>
                  <a:srgbClr val="007DA5"/>
                </a:solidFill>
              </a:rPr>
              <a:t>rd</a:t>
            </a:r>
            <a:r>
              <a:rPr lang="en-US" sz="2000" dirty="0">
                <a:solidFill>
                  <a:srgbClr val="007DA5"/>
                </a:solidFill>
              </a:rPr>
              <a:t> April 2026 –</a:t>
            </a:r>
            <a:fld id="{A98E4FDB-8E19-49BF-A7D2-610C4205519D}" type="slidenum">
              <a:rPr lang="fr-FR" sz="2000" smtClean="0">
                <a:solidFill>
                  <a:srgbClr val="007DA5"/>
                </a:solidFill>
              </a:rPr>
              <a:pPr/>
              <a:t>18</a:t>
            </a:fld>
            <a:endParaRPr lang="fr-FR" sz="2000" dirty="0">
              <a:solidFill>
                <a:srgbClr val="007DA5"/>
              </a:solidFill>
            </a:endParaRPr>
          </a:p>
        </p:txBody>
      </p:sp>
      <p:sp>
        <p:nvSpPr>
          <p:cNvPr id="9" name="Accolade fermante 8">
            <a:extLst>
              <a:ext uri="{FF2B5EF4-FFF2-40B4-BE49-F238E27FC236}">
                <a16:creationId xmlns:a16="http://schemas.microsoft.com/office/drawing/2014/main" id="{80018E32-63FF-7ADD-67A4-BCF07D945DF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594322" y="1224927"/>
            <a:ext cx="1162374" cy="5501899"/>
          </a:xfrm>
          <a:prstGeom prst="rightBrace">
            <a:avLst>
              <a:gd name="adj1" fmla="val 15733"/>
              <a:gd name="adj2" fmla="val 19155"/>
            </a:avLst>
          </a:prstGeom>
          <a:ln w="57150">
            <a:solidFill>
              <a:srgbClr val="007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922842FD-A985-B5A4-7A44-CD966A3B323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269784" y="5567017"/>
            <a:ext cx="7810460" cy="1008805"/>
          </a:xfrm>
          <a:prstGeom prst="roundRect">
            <a:avLst/>
          </a:prstGeom>
          <a:noFill/>
          <a:ln w="28575">
            <a:solidFill>
              <a:srgbClr val="DD4B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Energy deposited at the interface alters the properties of the passive film and influences the governing processes at low frequencies</a:t>
            </a:r>
            <a:endParaRPr lang="fr-FR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A6F4253-B2EC-C87A-62F7-C0B078C6F16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/>
          <a:srcRect l="8909" t="3842" r="10106" b="52655"/>
          <a:stretch/>
        </p:blipFill>
        <p:spPr>
          <a:xfrm>
            <a:off x="538609" y="1773118"/>
            <a:ext cx="3366871" cy="2613398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A5679A30-EB2E-9F72-9055-585E8A3A28D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480175" y="4404225"/>
            <a:ext cx="3182291" cy="2421049"/>
          </a:xfrm>
          <a:prstGeom prst="rect">
            <a:avLst/>
          </a:prstGeom>
        </p:spPr>
      </p:pic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F3F2D12C-1974-1041-88B6-24A581FC415F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1647365" y="4347771"/>
            <a:ext cx="225766" cy="173510"/>
          </a:xfrm>
          <a:prstGeom prst="straightConnector1">
            <a:avLst/>
          </a:prstGeom>
          <a:ln w="19050"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>
            <a:extLst>
              <a:ext uri="{FF2B5EF4-FFF2-40B4-BE49-F238E27FC236}">
                <a16:creationId xmlns:a16="http://schemas.microsoft.com/office/drawing/2014/main" id="{8D498FDC-8FE5-5C0A-2DBE-55EF81D45EC8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5261982" y="1116807"/>
            <a:ext cx="6336225" cy="4419214"/>
            <a:chOff x="5124255" y="1224927"/>
            <a:chExt cx="6336225" cy="4419214"/>
          </a:xfrm>
        </p:grpSpPr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A17FBC14-1D8D-C8E5-CB31-C613C46BB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124255" y="1224927"/>
              <a:ext cx="6336225" cy="4419214"/>
            </a:xfrm>
            <a:prstGeom prst="rect">
              <a:avLst/>
            </a:prstGeom>
          </p:spPr>
        </p:pic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701221F3-6322-1E3A-BF45-24D997018C06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6758191" y="4688770"/>
              <a:ext cx="101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16 MeV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89F91C2E-C3AC-D9BD-78F5-391AF7B2FAC4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7877682" y="3244334"/>
              <a:ext cx="101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008000"/>
                  </a:solidFill>
                </a:rPr>
                <a:t>20 MeV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E245F9DE-895D-A16A-AC69-82468F5F3EC8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6424162" y="2888146"/>
              <a:ext cx="101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accent1">
                      <a:lumMod val="50000"/>
                    </a:schemeClr>
                  </a:solidFill>
                </a:rPr>
                <a:t>30 MeV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4D7A513-F81E-CEB0-1A93-488B344D2C51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>
          <a:xfrm>
            <a:off x="1177491" y="0"/>
            <a:ext cx="10515600" cy="1105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Evolution of the bode diagram with </a:t>
            </a:r>
          </a:p>
          <a:p>
            <a:r>
              <a:rPr lang="en-US" sz="3600" dirty="0">
                <a:solidFill>
                  <a:schemeClr val="bg1"/>
                </a:solidFill>
              </a:rPr>
              <a:t>incident proton energy</a:t>
            </a:r>
          </a:p>
        </p:txBody>
      </p:sp>
      <p:pic>
        <p:nvPicPr>
          <p:cNvPr id="3" name="Image 2" descr="Une image contenant Graphique, graphisme, conception&#10;&#10;Le contenu généré par l’IA peut être incorrect.">
            <a:extLst>
              <a:ext uri="{FF2B5EF4-FFF2-40B4-BE49-F238E27FC236}">
                <a16:creationId xmlns:a16="http://schemas.microsoft.com/office/drawing/2014/main" id="{FC6EA3FE-8172-4853-BA50-894650B64C22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 r="1772"/>
          <a:stretch/>
        </p:blipFill>
        <p:spPr>
          <a:xfrm>
            <a:off x="8262297" y="298682"/>
            <a:ext cx="1091356" cy="46936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762DC8B-23F4-251D-5B0E-01EA3FE797F8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52537" y="1224927"/>
            <a:ext cx="3415423" cy="475557"/>
          </a:xfrm>
          <a:prstGeom prst="roundRect">
            <a:avLst/>
          </a:prstGeom>
          <a:ln w="28575">
            <a:solidFill>
              <a:srgbClr val="007D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r-FR"/>
            </a:defPPr>
            <a:lvl1pPr>
              <a:defRPr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400" dirty="0"/>
              <a:t>Parameters: Dose deposited at the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Variation of the beam energy</a:t>
            </a:r>
          </a:p>
        </p:txBody>
      </p:sp>
    </p:spTree>
    <p:extLst>
      <p:ext uri="{BB962C8B-B14F-4D97-AF65-F5344CB8AC3E}">
        <p14:creationId xmlns:p14="http://schemas.microsoft.com/office/powerpoint/2010/main" val="996410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4BD2E2E-87E2-6A00-54DA-A2649A3D77D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996962" y="5647"/>
            <a:ext cx="998726" cy="586071"/>
          </a:xfrm>
          <a:prstGeom prst="rect">
            <a:avLst/>
          </a:prstGeom>
          <a:solidFill>
            <a:srgbClr val="007DA5"/>
          </a:solidFill>
          <a:ln>
            <a:solidFill>
              <a:srgbClr val="007D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1" name="Image 20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00003D15-E8CC-A012-9313-EF8649F8B46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294" y="-11349"/>
            <a:ext cx="658233" cy="731593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26A6B3-171E-EB62-D7AD-AB14CE09301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7774191" y="6528019"/>
            <a:ext cx="4417809" cy="329981"/>
          </a:xfrm>
        </p:spPr>
        <p:txBody>
          <a:bodyPr/>
          <a:lstStyle/>
          <a:p>
            <a:r>
              <a:rPr lang="en-US" sz="2000" dirty="0">
                <a:solidFill>
                  <a:srgbClr val="007DA5"/>
                </a:solidFill>
              </a:rPr>
              <a:t>PHDAY –23</a:t>
            </a:r>
            <a:r>
              <a:rPr lang="en-US" sz="2000" baseline="30000" dirty="0">
                <a:solidFill>
                  <a:srgbClr val="007DA5"/>
                </a:solidFill>
              </a:rPr>
              <a:t>rd</a:t>
            </a:r>
            <a:r>
              <a:rPr lang="en-US" sz="2000" dirty="0">
                <a:solidFill>
                  <a:srgbClr val="007DA5"/>
                </a:solidFill>
              </a:rPr>
              <a:t> April 2026 –</a:t>
            </a:r>
            <a:fld id="{A98E4FDB-8E19-49BF-A7D2-610C4205519D}" type="slidenum">
              <a:rPr lang="fr-FR" sz="2000" smtClean="0">
                <a:solidFill>
                  <a:srgbClr val="007DA5"/>
                </a:solidFill>
              </a:rPr>
              <a:pPr/>
              <a:t>19</a:t>
            </a:fld>
            <a:endParaRPr lang="fr-FR" sz="2000" dirty="0">
              <a:solidFill>
                <a:srgbClr val="007DA5"/>
              </a:solidFill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922842FD-A985-B5A4-7A44-CD966A3B323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734732" y="5556320"/>
            <a:ext cx="7260956" cy="1016590"/>
          </a:xfrm>
          <a:prstGeom prst="roundRect">
            <a:avLst/>
          </a:prstGeom>
          <a:noFill/>
          <a:ln w="28575">
            <a:solidFill>
              <a:srgbClr val="DD4B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FF0000"/>
                </a:solidFill>
              </a:rPr>
              <a:t>Influence of the deposited dose at the interface: as the dose increases, the chromium oxide layer becomes less protective against corrosion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DB2E999-0577-E6C2-8430-3CFD67996385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1177491" y="0"/>
            <a:ext cx="10515600" cy="1105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Evolution of the resistivity profile with </a:t>
            </a:r>
          </a:p>
          <a:p>
            <a:r>
              <a:rPr lang="en-US" sz="3600" dirty="0">
                <a:solidFill>
                  <a:schemeClr val="bg1"/>
                </a:solidFill>
              </a:rPr>
              <a:t>incident proton energy</a:t>
            </a:r>
          </a:p>
        </p:txBody>
      </p:sp>
      <p:pic>
        <p:nvPicPr>
          <p:cNvPr id="3" name="Image 2" descr="Une image contenant Graphique, graphisme, conception&#10;&#10;Le contenu généré par l’IA peut être incorrect.">
            <a:extLst>
              <a:ext uri="{FF2B5EF4-FFF2-40B4-BE49-F238E27FC236}">
                <a16:creationId xmlns:a16="http://schemas.microsoft.com/office/drawing/2014/main" id="{C757178F-3308-9098-E8EC-1CBB6BA188E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 r="1772"/>
          <a:stretch/>
        </p:blipFill>
        <p:spPr>
          <a:xfrm>
            <a:off x="11098381" y="1111996"/>
            <a:ext cx="1091356" cy="469365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F6232A29-2657-BED9-7348-5BBCDB601C69}"/>
              </a:ext>
            </a:extLst>
          </p:cNvPr>
          <p:cNvGrpSpPr/>
          <p:nvPr/>
        </p:nvGrpSpPr>
        <p:grpSpPr>
          <a:xfrm>
            <a:off x="4796066" y="1170070"/>
            <a:ext cx="6463941" cy="4301164"/>
            <a:chOff x="5354866" y="1149750"/>
            <a:chExt cx="6463941" cy="430116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30BFACDC-2800-67F0-CB7E-930CC061C1C5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5405929" y="1149750"/>
              <a:ext cx="5591033" cy="430116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9DD872-443D-BCD8-1848-497FA8A0AC7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020204" y="1278197"/>
              <a:ext cx="476512" cy="43249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380194F0-32A1-443A-667F-18214876991B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 rot="16200000">
              <a:off x="4920446" y="2766139"/>
              <a:ext cx="12073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   </a:t>
              </a:r>
              <a:r>
                <a:rPr lang="el-GR" sz="1600" dirty="0"/>
                <a:t>ρ</a:t>
              </a:r>
              <a:r>
                <a:rPr lang="fr-FR" sz="1600" dirty="0"/>
                <a:t> / </a:t>
              </a:r>
              <a:r>
                <a:rPr lang="el-GR" sz="1600" dirty="0"/>
                <a:t>Ω</a:t>
              </a:r>
              <a:r>
                <a:rPr lang="fr-FR" sz="1600" dirty="0"/>
                <a:t> cm</a:t>
              </a:r>
              <a:endParaRPr lang="en-GB" sz="1400" dirty="0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9E95DA99-9D22-F77D-B753-B7DB09AA804D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7969463" y="3161833"/>
              <a:ext cx="17359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Adimensionnal thickness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F7EB60A8-128E-E1BD-4F91-6169529B590F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 rot="16200000">
              <a:off x="6717294" y="1945305"/>
              <a:ext cx="9599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   </a:t>
              </a:r>
              <a:r>
                <a:rPr lang="el-GR" sz="1400" dirty="0"/>
                <a:t>ρ</a:t>
              </a:r>
              <a:r>
                <a:rPr lang="fr-FR" sz="1400" dirty="0"/>
                <a:t> / </a:t>
              </a:r>
              <a:r>
                <a:rPr lang="el-GR" sz="1400" dirty="0"/>
                <a:t>Ω</a:t>
              </a:r>
              <a:r>
                <a:rPr lang="fr-FR" sz="1400" dirty="0"/>
                <a:t> cm</a:t>
              </a:r>
              <a:endParaRPr lang="en-GB" sz="1400" dirty="0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A3965F89-8094-38D1-B6AF-898E2462AADD}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>
            <a:xfrm>
              <a:off x="9596066" y="1674478"/>
              <a:ext cx="2222741" cy="11541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dirty="0"/>
                <a:t>LET at the interface: 11 keV/µm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/>
                <a:t>LET at the interface: 22 keV/µm</a:t>
              </a:r>
              <a:endParaRPr lang="en-GB" sz="1200" dirty="0"/>
            </a:p>
            <a:p>
              <a:pPr>
                <a:spcBef>
                  <a:spcPts val="600"/>
                </a:spcBef>
              </a:pPr>
              <a:r>
                <a:rPr lang="en-US" sz="1200" dirty="0"/>
                <a:t>LET at the interface: 44 keV/µm</a:t>
              </a:r>
              <a:endParaRPr lang="en-GB" sz="1200" dirty="0"/>
            </a:p>
            <a:p>
              <a:pPr>
                <a:spcBef>
                  <a:spcPts val="600"/>
                </a:spcBef>
              </a:pPr>
              <a:endParaRPr lang="en-GB" dirty="0"/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5ADC8921-24FA-98B7-A9D9-23E8E4B217FC}"/>
                </a:ext>
              </a:extLst>
            </p:cNvPr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9"/>
            <a:srcRect t="3403" r="82224"/>
            <a:stretch/>
          </p:blipFill>
          <p:spPr>
            <a:xfrm rot="10800000">
              <a:off x="9207235" y="1726542"/>
              <a:ext cx="476512" cy="684079"/>
            </a:xfrm>
            <a:prstGeom prst="rect">
              <a:avLst/>
            </a:prstGeom>
          </p:spPr>
        </p:pic>
      </p:grpSp>
      <p:sp>
        <p:nvSpPr>
          <p:cNvPr id="25" name="Accolade fermante 24">
            <a:extLst>
              <a:ext uri="{FF2B5EF4-FFF2-40B4-BE49-F238E27FC236}">
                <a16:creationId xmlns:a16="http://schemas.microsoft.com/office/drawing/2014/main" id="{B952F19A-18C9-5BCA-B872-3FEB442C699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881037" y="1224927"/>
            <a:ext cx="1162374" cy="5501899"/>
          </a:xfrm>
          <a:prstGeom prst="rightBrace">
            <a:avLst>
              <a:gd name="adj1" fmla="val 15733"/>
              <a:gd name="adj2" fmla="val 19155"/>
            </a:avLst>
          </a:prstGeom>
          <a:ln w="57150">
            <a:solidFill>
              <a:srgbClr val="007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C8D7FE46-CF1F-08E0-FE33-685C0B09DB0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/>
          <a:srcRect l="8909" t="3842" r="10106" b="52655"/>
          <a:stretch/>
        </p:blipFill>
        <p:spPr>
          <a:xfrm>
            <a:off x="538609" y="1773118"/>
            <a:ext cx="3366871" cy="2613398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768191E4-5526-5472-6392-D60C5934E34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480175" y="4404225"/>
            <a:ext cx="3182291" cy="2421049"/>
          </a:xfrm>
          <a:prstGeom prst="rect">
            <a:avLst/>
          </a:prstGeom>
        </p:spPr>
      </p:pic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2AFF7183-AB6C-6DF9-7578-2312F65EFD0F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1647365" y="4347771"/>
            <a:ext cx="225766" cy="173510"/>
          </a:xfrm>
          <a:prstGeom prst="straightConnector1">
            <a:avLst/>
          </a:prstGeom>
          <a:ln w="19050"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685AAF64-B9CB-5573-CAE7-0940680637AE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2537" y="1224927"/>
            <a:ext cx="3415423" cy="475557"/>
          </a:xfrm>
          <a:prstGeom prst="roundRect">
            <a:avLst/>
          </a:prstGeom>
          <a:ln w="28575">
            <a:solidFill>
              <a:srgbClr val="007D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r-FR"/>
            </a:defPPr>
            <a:lvl1pPr>
              <a:defRPr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400" dirty="0"/>
              <a:t>Parameters: Dose deposited at the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Variation of the beam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7BA14582-5CEC-0195-25EB-AC9E0976B0CD}"/>
                  </a:ext>
                </a:extLst>
              </p:cNvPr>
              <p:cNvSpPr txBox="1"/>
              <p:nvPr/>
            </p:nvSpPr>
            <p:spPr>
              <a:xfrm>
                <a:off x="7148591" y="5307672"/>
                <a:ext cx="20145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Adimensionnal thickness (</a:t>
                </a:r>
                <a14:m>
                  <m:oMath xmlns:m="http://schemas.openxmlformats.org/officeDocument/2006/math">
                    <m:r>
                      <a:rPr lang="fr-FR" sz="12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en-GB" sz="1200" dirty="0"/>
                  <a:t>)</a:t>
                </a: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7BA14582-5CEC-0195-25EB-AC9E0976B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591" y="5307672"/>
                <a:ext cx="2014505" cy="276999"/>
              </a:xfrm>
              <a:prstGeom prst="rect">
                <a:avLst/>
              </a:prstGeom>
              <a:blipFill>
                <a:blip r:embed="rId32"/>
                <a:stretch>
                  <a:fillRect l="-303"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e 11">
            <a:extLst>
              <a:ext uri="{FF2B5EF4-FFF2-40B4-BE49-F238E27FC236}">
                <a16:creationId xmlns:a16="http://schemas.microsoft.com/office/drawing/2014/main" id="{A5C57565-814C-B12F-D464-2FDC097340E6}"/>
              </a:ext>
            </a:extLst>
          </p:cNvPr>
          <p:cNvGrpSpPr/>
          <p:nvPr/>
        </p:nvGrpSpPr>
        <p:grpSpPr>
          <a:xfrm>
            <a:off x="10623506" y="2459874"/>
            <a:ext cx="1515252" cy="2725451"/>
            <a:chOff x="10542226" y="3430755"/>
            <a:chExt cx="1515252" cy="2725451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C5B547A8-FE54-0FC5-0589-D90DD46293FE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3"/>
            <a:stretch>
              <a:fillRect/>
            </a:stretch>
          </p:blipFill>
          <p:spPr>
            <a:xfrm>
              <a:off x="10542226" y="3487905"/>
              <a:ext cx="1515252" cy="2368132"/>
            </a:xfrm>
            <a:prstGeom prst="rect">
              <a:avLst/>
            </a:prstGeom>
          </p:spPr>
        </p:pic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AA29F268-1E65-3AA4-E6E4-5FD36D19FA61}"/>
                </a:ext>
              </a:extLst>
            </p:cNvPr>
            <p:cNvCxnSpPr>
              <a:cxnSpLocks/>
            </p:cNvCxnSpPr>
            <p:nvPr>
              <p:custDataLst>
                <p:tags r:id="rId13"/>
              </p:custDataLst>
            </p:nvPr>
          </p:nvCxnSpPr>
          <p:spPr>
            <a:xfrm flipV="1">
              <a:off x="10966482" y="3430755"/>
              <a:ext cx="0" cy="2368132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233F230B-ADE4-DC98-A176-A312EE13A667}"/>
                </a:ext>
              </a:extLst>
            </p:cNvPr>
            <p:cNvCxnSpPr>
              <a:cxnSpLocks/>
            </p:cNvCxnSpPr>
            <p:nvPr>
              <p:custDataLst>
                <p:tags r:id="rId14"/>
              </p:custDataLst>
            </p:nvPr>
          </p:nvCxnSpPr>
          <p:spPr>
            <a:xfrm flipV="1">
              <a:off x="11568462" y="3430755"/>
              <a:ext cx="0" cy="2368132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ZoneTexte 21">
                  <a:extLst>
                    <a:ext uri="{FF2B5EF4-FFF2-40B4-BE49-F238E27FC236}">
                      <a16:creationId xmlns:a16="http://schemas.microsoft.com/office/drawing/2014/main" id="{DE2A6B28-4417-4138-7485-914F41B13073}"/>
                    </a:ext>
                  </a:extLst>
                </p:cNvPr>
                <p:cNvSpPr txBox="1"/>
                <p:nvPr>
                  <p:custDataLst>
                    <p:tags r:id="rId15"/>
                  </p:custDataLst>
                </p:nvPr>
              </p:nvSpPr>
              <p:spPr>
                <a:xfrm>
                  <a:off x="10709869" y="5786874"/>
                  <a:ext cx="5576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𝛿</m:t>
                      </m:r>
                    </m:oMath>
                  </a14:m>
                  <a:r>
                    <a:rPr lang="en-GB" dirty="0"/>
                    <a:t>=0</a:t>
                  </a:r>
                </a:p>
              </p:txBody>
            </p:sp>
          </mc:Choice>
          <mc:Fallback>
            <p:sp>
              <p:nvSpPr>
                <p:cNvPr id="22" name="ZoneTexte 21">
                  <a:extLst>
                    <a:ext uri="{FF2B5EF4-FFF2-40B4-BE49-F238E27FC236}">
                      <a16:creationId xmlns:a16="http://schemas.microsoft.com/office/drawing/2014/main" id="{DE2A6B28-4417-4138-7485-914F41B130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5"/>
                  </p:custDataLst>
                </p:nvPr>
              </p:nvSpPr>
              <p:spPr>
                <a:xfrm>
                  <a:off x="10709869" y="5786874"/>
                  <a:ext cx="557604" cy="369332"/>
                </a:xfrm>
                <a:prstGeom prst="rect">
                  <a:avLst/>
                </a:prstGeom>
                <a:blipFill>
                  <a:blip r:embed="rId34"/>
                  <a:stretch>
                    <a:fillRect t="-8197" r="-7609" b="-245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ZoneTexte 22">
                  <a:extLst>
                    <a:ext uri="{FF2B5EF4-FFF2-40B4-BE49-F238E27FC236}">
                      <a16:creationId xmlns:a16="http://schemas.microsoft.com/office/drawing/2014/main" id="{6789E81B-4728-4C9F-71FE-153E21B51849}"/>
                    </a:ext>
                  </a:extLst>
                </p:cNvPr>
                <p:cNvSpPr txBox="1"/>
                <p:nvPr>
                  <p:custDataLst>
                    <p:tags r:id="rId16"/>
                  </p:custDataLst>
                </p:nvPr>
              </p:nvSpPr>
              <p:spPr>
                <a:xfrm>
                  <a:off x="11418980" y="5786874"/>
                  <a:ext cx="1959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𝛿</m:t>
                        </m:r>
                        <m:r>
                          <m:rPr>
                            <m:nor/>
                          </m:rPr>
                          <a:rPr lang="en-GB" dirty="0"/>
                          <m:t>=</m:t>
                        </m:r>
                        <m:r>
                          <m:rPr>
                            <m:nor/>
                          </m:rPr>
                          <a:rPr lang="fr-FR" b="0" i="0" dirty="0" smtClean="0"/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23" name="ZoneTexte 22">
                  <a:extLst>
                    <a:ext uri="{FF2B5EF4-FFF2-40B4-BE49-F238E27FC236}">
                      <a16:creationId xmlns:a16="http://schemas.microsoft.com/office/drawing/2014/main" id="{6789E81B-4728-4C9F-71FE-153E21B518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6"/>
                  </p:custDataLst>
                </p:nvPr>
              </p:nvSpPr>
              <p:spPr>
                <a:xfrm>
                  <a:off x="11418980" y="5786874"/>
                  <a:ext cx="195941" cy="369332"/>
                </a:xfrm>
                <a:prstGeom prst="rect">
                  <a:avLst/>
                </a:prstGeom>
                <a:blipFill>
                  <a:blip r:embed="rId35"/>
                  <a:stretch>
                    <a:fillRect r="-16875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66137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90920D04-B512-408D-B8CB-2DF6577785ED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252086" y="-19318"/>
            <a:ext cx="10515600" cy="1105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bg1"/>
                </a:solidFill>
              </a:rPr>
              <a:t>General context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7DE08B-8EE3-EFA4-FE13-7D66538E229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996962" y="5647"/>
            <a:ext cx="998726" cy="586071"/>
          </a:xfrm>
          <a:prstGeom prst="rect">
            <a:avLst/>
          </a:prstGeom>
          <a:solidFill>
            <a:srgbClr val="007DA5"/>
          </a:solidFill>
          <a:ln>
            <a:solidFill>
              <a:srgbClr val="007D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16B97490-2CF4-5900-1262-931952D7544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294" y="-11349"/>
            <a:ext cx="658233" cy="731593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0DE1ED-8630-4DB3-BDF7-6FEE2DB658E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7774191" y="6528019"/>
            <a:ext cx="4417809" cy="329981"/>
          </a:xfrm>
        </p:spPr>
        <p:txBody>
          <a:bodyPr/>
          <a:lstStyle/>
          <a:p>
            <a:r>
              <a:rPr lang="en-US" sz="2000" dirty="0">
                <a:solidFill>
                  <a:srgbClr val="007DA5"/>
                </a:solidFill>
              </a:rPr>
              <a:t>PHDAY –23</a:t>
            </a:r>
            <a:r>
              <a:rPr lang="en-US" sz="2000" baseline="30000" dirty="0">
                <a:solidFill>
                  <a:srgbClr val="007DA5"/>
                </a:solidFill>
              </a:rPr>
              <a:t>rd</a:t>
            </a:r>
            <a:r>
              <a:rPr lang="en-US" sz="2000" dirty="0">
                <a:solidFill>
                  <a:srgbClr val="007DA5"/>
                </a:solidFill>
              </a:rPr>
              <a:t> April 2026 –</a:t>
            </a:r>
            <a:fld id="{A98E4FDB-8E19-49BF-A7D2-610C4205519D}" type="slidenum">
              <a:rPr lang="fr-FR" sz="2000" smtClean="0">
                <a:solidFill>
                  <a:srgbClr val="007DA5"/>
                </a:solidFill>
              </a:rPr>
              <a:pPr/>
              <a:t>2</a:t>
            </a:fld>
            <a:endParaRPr lang="fr-FR" sz="2000" dirty="0">
              <a:solidFill>
                <a:srgbClr val="007DA5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43C44D1-0DBD-8559-A23A-C4E0C677F0A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rcRect l="3961" t="20482" r="1855" b="16442"/>
          <a:stretch/>
        </p:blipFill>
        <p:spPr>
          <a:xfrm>
            <a:off x="1420265" y="1290199"/>
            <a:ext cx="9351470" cy="4277602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90136041-051E-974E-701B-F984A54FEA3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311581" y="2598830"/>
            <a:ext cx="943063" cy="19111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130">
            <a:extLst>
              <a:ext uri="{FF2B5EF4-FFF2-40B4-BE49-F238E27FC236}">
                <a16:creationId xmlns:a16="http://schemas.microsoft.com/office/drawing/2014/main" id="{5F5530B8-5D8B-2B85-803C-B11A33AA760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743086" y="5687877"/>
            <a:ext cx="6705827" cy="878421"/>
          </a:xfrm>
          <a:prstGeom prst="roundRect">
            <a:avLst>
              <a:gd name="adj" fmla="val 16755"/>
            </a:avLst>
          </a:prstGeom>
          <a:noFill/>
          <a:ln w="28575">
            <a:solidFill>
              <a:srgbClr val="DD4B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2800" dirty="0">
                <a:solidFill>
                  <a:schemeClr val="tx1"/>
                </a:solidFill>
              </a:rPr>
              <a:t>Pressurized water reactor (PWR) in France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2800" dirty="0">
                <a:solidFill>
                  <a:schemeClr val="tx1"/>
                </a:solidFill>
              </a:rPr>
              <a:t>Aging of reactor vessel steels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59144B1-6040-0AFE-E0C5-AC11928095E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0777137" y="4120690"/>
            <a:ext cx="145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39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>
            <a:extLst>
              <a:ext uri="{FF2B5EF4-FFF2-40B4-BE49-F238E27FC236}">
                <a16:creationId xmlns:a16="http://schemas.microsoft.com/office/drawing/2014/main" id="{17A8F0D8-D571-5ED4-8554-DF23FD0BC3A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383404" y="1228830"/>
            <a:ext cx="5853321" cy="455612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4BD2E2E-87E2-6A00-54DA-A2649A3D77D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996962" y="5647"/>
            <a:ext cx="998726" cy="586071"/>
          </a:xfrm>
          <a:prstGeom prst="rect">
            <a:avLst/>
          </a:prstGeom>
          <a:solidFill>
            <a:srgbClr val="007DA5"/>
          </a:solidFill>
          <a:ln>
            <a:solidFill>
              <a:srgbClr val="007D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1" name="Image 20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00003D15-E8CC-A012-9313-EF8649F8B46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294" y="-11349"/>
            <a:ext cx="658233" cy="731593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26A6B3-171E-EB62-D7AD-AB14CE09301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7774191" y="6528019"/>
            <a:ext cx="4417809" cy="329981"/>
          </a:xfrm>
        </p:spPr>
        <p:txBody>
          <a:bodyPr/>
          <a:lstStyle/>
          <a:p>
            <a:r>
              <a:rPr lang="en-US" sz="2000" dirty="0">
                <a:solidFill>
                  <a:srgbClr val="007DA5"/>
                </a:solidFill>
              </a:rPr>
              <a:t>PHDAY –23</a:t>
            </a:r>
            <a:r>
              <a:rPr lang="en-US" sz="2000" baseline="30000" dirty="0">
                <a:solidFill>
                  <a:srgbClr val="007DA5"/>
                </a:solidFill>
              </a:rPr>
              <a:t>rd</a:t>
            </a:r>
            <a:r>
              <a:rPr lang="en-US" sz="2000" dirty="0">
                <a:solidFill>
                  <a:srgbClr val="007DA5"/>
                </a:solidFill>
              </a:rPr>
              <a:t> April 2026 –</a:t>
            </a:r>
            <a:fld id="{A98E4FDB-8E19-49BF-A7D2-610C4205519D}" type="slidenum">
              <a:rPr lang="fr-FR" sz="2000" smtClean="0">
                <a:solidFill>
                  <a:srgbClr val="007DA5"/>
                </a:solidFill>
              </a:rPr>
              <a:pPr/>
              <a:t>20</a:t>
            </a:fld>
            <a:endParaRPr lang="fr-FR" sz="2000" dirty="0">
              <a:solidFill>
                <a:srgbClr val="007DA5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B084CE-8660-F174-5B08-1F2A70FB5AA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576714" y="1728367"/>
            <a:ext cx="3787290" cy="274845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0CE0DBD-AC30-1E0B-D8DC-7A870E03C73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/>
          <a:srcRect t="3755"/>
          <a:stretch/>
        </p:blipFill>
        <p:spPr>
          <a:xfrm>
            <a:off x="806055" y="4476818"/>
            <a:ext cx="2958307" cy="2379959"/>
          </a:xfrm>
          <a:prstGeom prst="rect">
            <a:avLst/>
          </a:prstGeom>
        </p:spPr>
      </p:pic>
      <p:sp>
        <p:nvSpPr>
          <p:cNvPr id="9" name="Accolade fermante 8">
            <a:extLst>
              <a:ext uri="{FF2B5EF4-FFF2-40B4-BE49-F238E27FC236}">
                <a16:creationId xmlns:a16="http://schemas.microsoft.com/office/drawing/2014/main" id="{80018E32-63FF-7ADD-67A4-BCF07D945DF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37086" y="1180781"/>
            <a:ext cx="1162374" cy="5501899"/>
          </a:xfrm>
          <a:prstGeom prst="rightBrace">
            <a:avLst>
              <a:gd name="adj1" fmla="val 15733"/>
              <a:gd name="adj2" fmla="val 19155"/>
            </a:avLst>
          </a:prstGeom>
          <a:ln w="57150">
            <a:solidFill>
              <a:srgbClr val="007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26411FCF-0B50-7FFE-FA52-E189F9749291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7589115" y="1890876"/>
            <a:ext cx="1164069" cy="3311765"/>
            <a:chOff x="7509123" y="2593089"/>
            <a:chExt cx="1164069" cy="3311765"/>
          </a:xfrm>
        </p:grpSpPr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B79707EB-CAEA-7827-F6F3-B51A74964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29741" y="2895600"/>
              <a:ext cx="6350" cy="3009254"/>
            </a:xfrm>
            <a:prstGeom prst="line">
              <a:avLst/>
            </a:prstGeom>
            <a:ln w="57150">
              <a:solidFill>
                <a:srgbClr val="007DA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B606844C-DE6F-9668-D9EB-522B463917AD}"/>
                </a:ext>
              </a:extLst>
            </p:cNvPr>
            <p:cNvCxnSpPr>
              <a:cxnSpLocks/>
            </p:cNvCxnSpPr>
            <p:nvPr/>
          </p:nvCxnSpPr>
          <p:spPr>
            <a:xfrm>
              <a:off x="8371091" y="2895600"/>
              <a:ext cx="0" cy="2994140"/>
            </a:xfrm>
            <a:prstGeom prst="line">
              <a:avLst/>
            </a:prstGeom>
            <a:ln w="57150">
              <a:solidFill>
                <a:srgbClr val="007DA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08F21BF4-8541-9DF0-163D-33D7F134C7EC}"/>
                </a:ext>
              </a:extLst>
            </p:cNvPr>
            <p:cNvSpPr txBox="1"/>
            <p:nvPr/>
          </p:nvSpPr>
          <p:spPr>
            <a:xfrm>
              <a:off x="7509123" y="2593089"/>
              <a:ext cx="11640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rgbClr val="007DA5"/>
                  </a:solidFill>
                </a:rPr>
                <a:t>Passive </a:t>
              </a:r>
              <a:r>
                <a:rPr lang="en-GB" sz="1200" b="1" dirty="0">
                  <a:solidFill>
                    <a:srgbClr val="007DA5"/>
                  </a:solidFill>
                </a:rPr>
                <a:t>domain</a:t>
              </a:r>
            </a:p>
          </p:txBody>
        </p:sp>
      </p:grp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922842FD-A985-B5A4-7A44-CD966A3B3235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808220" y="5794712"/>
            <a:ext cx="7277099" cy="731592"/>
          </a:xfrm>
          <a:prstGeom prst="roundRect">
            <a:avLst/>
          </a:prstGeom>
          <a:noFill/>
          <a:ln w="28575">
            <a:solidFill>
              <a:srgbClr val="DD4B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Under irradiation, the corrosion potential is located in the passive domain, with an increase in current density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31B8AF-8AA5-774E-8656-3F275C85DDD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803003" y="4267139"/>
            <a:ext cx="878416" cy="177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DF547529-8B0B-2445-FFC4-DF5288085423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>
          <a:xfrm flipV="1">
            <a:off x="955275" y="4178208"/>
            <a:ext cx="1732441" cy="29305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7B177649-7785-01D7-7E63-6F2D92B0FBE3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736439" y="4253700"/>
            <a:ext cx="1040923" cy="211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tx1"/>
                </a:solidFill>
              </a:rPr>
              <a:t>Entrance </a:t>
            </a:r>
            <a:r>
              <a:rPr lang="fr-FR" sz="900" b="1" dirty="0" err="1">
                <a:solidFill>
                  <a:schemeClr val="tx1"/>
                </a:solidFill>
              </a:rPr>
              <a:t>window</a:t>
            </a:r>
            <a:endParaRPr lang="fr-FR" sz="900" b="1" dirty="0">
              <a:solidFill>
                <a:schemeClr val="tx1"/>
              </a:solidFill>
            </a:endParaRP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31EDE34D-8E57-9A0D-18D8-A31F3D904435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>
          <a:xfrm flipH="1" flipV="1">
            <a:off x="3201630" y="4165389"/>
            <a:ext cx="378478" cy="35481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Image 43">
            <a:extLst>
              <a:ext uri="{FF2B5EF4-FFF2-40B4-BE49-F238E27FC236}">
                <a16:creationId xmlns:a16="http://schemas.microsoft.com/office/drawing/2014/main" id="{F541844D-7D20-EC99-94B8-0AAC17BDF2BA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8811577" y="3690354"/>
            <a:ext cx="2343035" cy="852013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65D7654C-4116-715B-8029-1805026B196E}"/>
              </a:ext>
            </a:extLst>
          </p:cNvPr>
          <p:cNvGrpSpPr>
            <a:grpSpLocks noChangeAspect="1"/>
          </p:cNvGrpSpPr>
          <p:nvPr>
            <p:custDataLst>
              <p:tags r:id="rId15"/>
            </p:custDataLst>
          </p:nvPr>
        </p:nvGrpSpPr>
        <p:grpSpPr>
          <a:xfrm>
            <a:off x="8620683" y="211583"/>
            <a:ext cx="716730" cy="615085"/>
            <a:chOff x="9673210" y="1161875"/>
            <a:chExt cx="964830" cy="8280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C25CCE1-A0A8-8429-41AC-557C863654FA}"/>
                </a:ext>
              </a:extLst>
            </p:cNvPr>
            <p:cNvSpPr/>
            <p:nvPr/>
          </p:nvSpPr>
          <p:spPr>
            <a:xfrm>
              <a:off x="9673210" y="1161875"/>
              <a:ext cx="964800" cy="82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5" name="Image 44" descr="Une image contenant texte, Police, Graphique, graphisme&#10;&#10;Le contenu généré par l’IA peut être incorrect.">
              <a:extLst>
                <a:ext uri="{FF2B5EF4-FFF2-40B4-BE49-F238E27FC236}">
                  <a16:creationId xmlns:a16="http://schemas.microsoft.com/office/drawing/2014/main" id="{7FD393B3-7686-FBC4-95BF-621451565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51" b="6353"/>
            <a:stretch/>
          </p:blipFill>
          <p:spPr>
            <a:xfrm>
              <a:off x="9673210" y="1162094"/>
              <a:ext cx="964830" cy="827781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150EB930-414E-40DA-30F4-7D3ED8714812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>
          <a:xfrm>
            <a:off x="1177491" y="0"/>
            <a:ext cx="10515600" cy="1105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Stability of the passive film as a function </a:t>
            </a:r>
          </a:p>
          <a:p>
            <a:r>
              <a:rPr lang="en-US" sz="3600" dirty="0">
                <a:solidFill>
                  <a:schemeClr val="bg1"/>
                </a:solidFill>
              </a:rPr>
              <a:t>of incident proton energy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33BE7C0-6154-A9CA-7F9A-19754A276DE9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52537" y="1209429"/>
            <a:ext cx="3415423" cy="475557"/>
          </a:xfrm>
          <a:prstGeom prst="roundRect">
            <a:avLst/>
          </a:prstGeom>
          <a:ln w="28575">
            <a:solidFill>
              <a:srgbClr val="007D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r-FR"/>
            </a:defPPr>
            <a:lvl1pPr>
              <a:defRPr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400" dirty="0"/>
              <a:t>Parameters: Dose deposited at the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Variation of the beam energy</a:t>
            </a:r>
          </a:p>
        </p:txBody>
      </p:sp>
    </p:spTree>
    <p:extLst>
      <p:ext uri="{BB962C8B-B14F-4D97-AF65-F5344CB8AC3E}">
        <p14:creationId xmlns:p14="http://schemas.microsoft.com/office/powerpoint/2010/main" val="1680685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4BD2E2E-87E2-6A00-54DA-A2649A3D77D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996962" y="5647"/>
            <a:ext cx="998726" cy="586071"/>
          </a:xfrm>
          <a:prstGeom prst="rect">
            <a:avLst/>
          </a:prstGeom>
          <a:solidFill>
            <a:srgbClr val="007DA5"/>
          </a:solidFill>
          <a:ln>
            <a:solidFill>
              <a:srgbClr val="007D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1" name="Image 20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00003D15-E8CC-A012-9313-EF8649F8B46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294" y="-11349"/>
            <a:ext cx="658233" cy="731593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26A6B3-171E-EB62-D7AD-AB14CE09301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7774191" y="6528019"/>
            <a:ext cx="4417809" cy="329981"/>
          </a:xfrm>
        </p:spPr>
        <p:txBody>
          <a:bodyPr/>
          <a:lstStyle/>
          <a:p>
            <a:r>
              <a:rPr lang="en-US" sz="2000" dirty="0">
                <a:solidFill>
                  <a:srgbClr val="007DA5"/>
                </a:solidFill>
              </a:rPr>
              <a:t>PHDAY –23</a:t>
            </a:r>
            <a:r>
              <a:rPr lang="en-US" sz="2000" baseline="30000" dirty="0">
                <a:solidFill>
                  <a:srgbClr val="007DA5"/>
                </a:solidFill>
              </a:rPr>
              <a:t>rd</a:t>
            </a:r>
            <a:r>
              <a:rPr lang="en-US" sz="2000" dirty="0">
                <a:solidFill>
                  <a:srgbClr val="007DA5"/>
                </a:solidFill>
              </a:rPr>
              <a:t> April 2026 –</a:t>
            </a:r>
            <a:fld id="{A98E4FDB-8E19-49BF-A7D2-610C4205519D}" type="slidenum">
              <a:rPr lang="fr-FR" sz="2000" smtClean="0">
                <a:solidFill>
                  <a:srgbClr val="007DA5"/>
                </a:solidFill>
              </a:rPr>
              <a:pPr/>
              <a:t>21</a:t>
            </a:fld>
            <a:endParaRPr lang="fr-FR" sz="2000" dirty="0">
              <a:solidFill>
                <a:srgbClr val="007DA5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89CF2A2-59BA-AAC5-1915-F9A61DCE691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991970" y="1231996"/>
            <a:ext cx="6405663" cy="4595852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4658DAF9-9A6B-D4C7-92E4-AF02E2B89E9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417811" y="5827288"/>
            <a:ext cx="7577878" cy="731593"/>
          </a:xfrm>
          <a:prstGeom prst="roundRect">
            <a:avLst/>
          </a:prstGeom>
          <a:noFill/>
          <a:ln w="28575">
            <a:solidFill>
              <a:srgbClr val="DD4B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cs typeface="Times New Roman" panose="02020603050405020304" pitchFamily="18" charset="0"/>
              </a:rPr>
              <a:t>Irradiation energy alters the passive film/electrolyte interface and affects the governing processes at low frequencies</a:t>
            </a:r>
            <a:endParaRPr lang="fr-FR" sz="2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7E8AE25-0B1C-8F22-C089-E8A857E559C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073844" y="1043145"/>
            <a:ext cx="2031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dirty="0"/>
              <a:t>Preliminary results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73FF3FD2-230A-A918-053B-1DA5D060F97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rot="19449616">
            <a:off x="5477400" y="2416787"/>
            <a:ext cx="3759579" cy="11940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F53F5445-1970-24FC-BF58-6318D7C6DE7B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8620683" y="211583"/>
            <a:ext cx="716730" cy="615085"/>
            <a:chOff x="9673210" y="1161875"/>
            <a:chExt cx="964830" cy="82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F24FF2A-827A-5B04-8419-23C74FF51155}"/>
                </a:ext>
              </a:extLst>
            </p:cNvPr>
            <p:cNvSpPr/>
            <p:nvPr/>
          </p:nvSpPr>
          <p:spPr>
            <a:xfrm>
              <a:off x="9673210" y="1161875"/>
              <a:ext cx="964800" cy="82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4" name="Image 33" descr="Une image contenant texte, Police, Graphique, graphisme&#10;&#10;Le contenu généré par l’IA peut être incorrect.">
              <a:extLst>
                <a:ext uri="{FF2B5EF4-FFF2-40B4-BE49-F238E27FC236}">
                  <a16:creationId xmlns:a16="http://schemas.microsoft.com/office/drawing/2014/main" id="{9FEFF339-0D18-6F41-04F2-A2192D0F2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51" b="6353"/>
            <a:stretch/>
          </p:blipFill>
          <p:spPr>
            <a:xfrm>
              <a:off x="9673210" y="1162094"/>
              <a:ext cx="964830" cy="827781"/>
            </a:xfrm>
            <a:prstGeom prst="rect">
              <a:avLst/>
            </a:prstGeom>
          </p:spPr>
        </p:pic>
      </p:grpSp>
      <p:sp>
        <p:nvSpPr>
          <p:cNvPr id="6" name="Titre 1">
            <a:extLst>
              <a:ext uri="{FF2B5EF4-FFF2-40B4-BE49-F238E27FC236}">
                <a16:creationId xmlns:a16="http://schemas.microsoft.com/office/drawing/2014/main" id="{7D6CAB50-E7ED-5DF7-374E-2B4D0C28D495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1177491" y="0"/>
            <a:ext cx="10515600" cy="1105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Evolution of the bode diagram with </a:t>
            </a:r>
          </a:p>
          <a:p>
            <a:r>
              <a:rPr lang="en-US" sz="3600" dirty="0">
                <a:solidFill>
                  <a:schemeClr val="bg1"/>
                </a:solidFill>
              </a:rPr>
              <a:t>incident proton energy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A6B0634-7715-C668-7C66-E73E3A686AE6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576714" y="1728367"/>
            <a:ext cx="3787290" cy="274845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603D956-5153-3B8D-38B5-2C46328BFC6E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/>
          <a:srcRect t="3755"/>
          <a:stretch/>
        </p:blipFill>
        <p:spPr>
          <a:xfrm>
            <a:off x="806055" y="4476818"/>
            <a:ext cx="2958307" cy="2379959"/>
          </a:xfrm>
          <a:prstGeom prst="rect">
            <a:avLst/>
          </a:prstGeom>
        </p:spPr>
      </p:pic>
      <p:sp>
        <p:nvSpPr>
          <p:cNvPr id="12" name="Accolade fermante 11">
            <a:extLst>
              <a:ext uri="{FF2B5EF4-FFF2-40B4-BE49-F238E27FC236}">
                <a16:creationId xmlns:a16="http://schemas.microsoft.com/office/drawing/2014/main" id="{8184B0D2-16ED-1ABE-6EA8-647378271460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728678" y="1227811"/>
            <a:ext cx="1162374" cy="5501899"/>
          </a:xfrm>
          <a:prstGeom prst="rightBrace">
            <a:avLst>
              <a:gd name="adj1" fmla="val 15733"/>
              <a:gd name="adj2" fmla="val 19155"/>
            </a:avLst>
          </a:prstGeom>
          <a:ln w="57150">
            <a:solidFill>
              <a:srgbClr val="007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CF3D89-3031-8F40-70D1-2C9D0B4E6A2E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803003" y="4267139"/>
            <a:ext cx="878416" cy="177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01EBC74-1266-6B31-0147-0B6E0D0F9435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>
          <a:xfrm flipV="1">
            <a:off x="955275" y="4178208"/>
            <a:ext cx="1732441" cy="29305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B6759DB-2219-6C5D-0FBE-D9D6BDC978C3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736439" y="4253700"/>
            <a:ext cx="1040923" cy="211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tx1"/>
                </a:solidFill>
              </a:rPr>
              <a:t>Entrance </a:t>
            </a:r>
            <a:r>
              <a:rPr lang="fr-FR" sz="900" b="1" dirty="0" err="1">
                <a:solidFill>
                  <a:schemeClr val="tx1"/>
                </a:solidFill>
              </a:rPr>
              <a:t>window</a:t>
            </a:r>
            <a:endParaRPr lang="fr-FR" sz="900" b="1" dirty="0">
              <a:solidFill>
                <a:schemeClr val="tx1"/>
              </a:solidFill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118AE35-42C8-618A-AEA5-C1FADCC11220}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>
          <a:xfrm flipH="1" flipV="1">
            <a:off x="3201630" y="4165389"/>
            <a:ext cx="378478" cy="35481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7BCFA67D-4FB4-3E4D-BDCC-F1FF943A7405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52537" y="1209429"/>
            <a:ext cx="3415423" cy="475557"/>
          </a:xfrm>
          <a:prstGeom prst="roundRect">
            <a:avLst/>
          </a:prstGeom>
          <a:ln w="28575">
            <a:solidFill>
              <a:srgbClr val="007D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r-FR"/>
            </a:defPPr>
            <a:lvl1pPr>
              <a:defRPr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400" dirty="0"/>
              <a:t>Parameters: Dose deposited at the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Variation of the beam energy</a:t>
            </a:r>
          </a:p>
        </p:txBody>
      </p:sp>
    </p:spTree>
    <p:extLst>
      <p:ext uri="{BB962C8B-B14F-4D97-AF65-F5344CB8AC3E}">
        <p14:creationId xmlns:p14="http://schemas.microsoft.com/office/powerpoint/2010/main" val="648827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90920D04-B512-408D-B8CB-2DF6577785ED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252086" y="13338"/>
            <a:ext cx="7969735" cy="1105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Objective of the thesis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BD2E2E-87E2-6A00-54DA-A2649A3D77D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996962" y="5647"/>
            <a:ext cx="998726" cy="586071"/>
          </a:xfrm>
          <a:prstGeom prst="rect">
            <a:avLst/>
          </a:prstGeom>
          <a:solidFill>
            <a:srgbClr val="007DA5"/>
          </a:solidFill>
          <a:ln>
            <a:solidFill>
              <a:srgbClr val="007D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1" name="Image 20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00003D15-E8CC-A012-9313-EF8649F8B46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294" y="-11349"/>
            <a:ext cx="658233" cy="731593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26A6B3-171E-EB62-D7AD-AB14CE09301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7774191" y="6528019"/>
            <a:ext cx="4417809" cy="329981"/>
          </a:xfrm>
        </p:spPr>
        <p:txBody>
          <a:bodyPr/>
          <a:lstStyle/>
          <a:p>
            <a:r>
              <a:rPr lang="en-US" sz="2000" dirty="0">
                <a:solidFill>
                  <a:srgbClr val="007DA5"/>
                </a:solidFill>
              </a:rPr>
              <a:t>PHDAY –23</a:t>
            </a:r>
            <a:r>
              <a:rPr lang="en-US" sz="2000" baseline="30000" dirty="0">
                <a:solidFill>
                  <a:srgbClr val="007DA5"/>
                </a:solidFill>
              </a:rPr>
              <a:t>rd</a:t>
            </a:r>
            <a:r>
              <a:rPr lang="en-US" sz="2000" dirty="0">
                <a:solidFill>
                  <a:srgbClr val="007DA5"/>
                </a:solidFill>
              </a:rPr>
              <a:t> April 2026 –</a:t>
            </a:r>
            <a:fld id="{A98E4FDB-8E19-49BF-A7D2-610C4205519D}" type="slidenum">
              <a:rPr lang="fr-FR" sz="2000" smtClean="0">
                <a:solidFill>
                  <a:srgbClr val="007DA5"/>
                </a:solidFill>
              </a:rPr>
              <a:pPr/>
              <a:t>22</a:t>
            </a:fld>
            <a:endParaRPr lang="fr-FR" sz="2000" dirty="0">
              <a:solidFill>
                <a:srgbClr val="007DA5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6444F78-884D-B979-98C4-607BC89E20A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0959" y="3742240"/>
            <a:ext cx="2915369" cy="1328023"/>
          </a:xfrm>
          <a:prstGeom prst="roundRect">
            <a:avLst/>
          </a:prstGeom>
          <a:noFill/>
          <a:ln w="28575">
            <a:solidFill>
              <a:srgbClr val="017BA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How to study passive film under extreme conditions?</a:t>
            </a:r>
            <a:endParaRPr lang="fr-FR" sz="2400" b="1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44B8854-D669-57B0-A109-13407BBC184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55121" y="1174035"/>
            <a:ext cx="11683092" cy="818563"/>
          </a:xfrm>
          <a:prstGeom prst="roundRect">
            <a:avLst/>
          </a:prstGeom>
          <a:ln w="38100">
            <a:solidFill>
              <a:srgbClr val="F1404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dk1"/>
                </a:solidFill>
                <a:cs typeface="Times New Roman" panose="02020603050405020304" pitchFamily="18" charset="0"/>
              </a:rPr>
              <a:t>How does the steel/solution interface evolve at the nanometric scale under extreme conditions?</a:t>
            </a:r>
            <a:endParaRPr lang="fr-FR" sz="2800" dirty="0">
              <a:solidFill>
                <a:schemeClr val="dk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DC4C3D2-A216-8E74-7133-6A2ACB5D05E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613357" y="2864172"/>
            <a:ext cx="2626970" cy="112371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 err="1"/>
              <a:t>Experimentally</a:t>
            </a:r>
            <a:r>
              <a:rPr lang="fr-FR" sz="2000" dirty="0"/>
              <a:t> </a:t>
            </a:r>
            <a:r>
              <a:rPr lang="fr-FR" sz="2000" dirty="0" err="1"/>
              <a:t>simulate</a:t>
            </a:r>
            <a:r>
              <a:rPr lang="fr-FR" sz="2000" dirty="0"/>
              <a:t> irradiation at interfaces</a:t>
            </a:r>
            <a:endParaRPr lang="fr-FR" sz="2000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4C47DD8-7791-2F8B-78B8-37328F6E649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613357" y="4771005"/>
            <a:ext cx="2628000" cy="1123712"/>
          </a:xfrm>
          <a:prstGeom prst="roundRect">
            <a:avLst/>
          </a:prstGeom>
          <a:solidFill>
            <a:srgbClr val="FFD966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Characterization and description of the passive film</a:t>
            </a:r>
            <a:endParaRPr lang="fr-FR" sz="2000" dirty="0"/>
          </a:p>
        </p:txBody>
      </p:sp>
      <p:cxnSp>
        <p:nvCxnSpPr>
          <p:cNvPr id="11" name="Connecteur : en angle 10">
            <a:extLst>
              <a:ext uri="{FF2B5EF4-FFF2-40B4-BE49-F238E27FC236}">
                <a16:creationId xmlns:a16="http://schemas.microsoft.com/office/drawing/2014/main" id="{E5F8BC4D-567F-B8BE-6EC0-62ED83F2DDE6}"/>
              </a:ext>
            </a:extLst>
          </p:cNvPr>
          <p:cNvCxnSpPr>
            <a:cxnSpLocks/>
            <a:stCxn id="3" idx="3"/>
            <a:endCxn id="7" idx="1"/>
          </p:cNvCxnSpPr>
          <p:nvPr>
            <p:custDataLst>
              <p:tags r:id="rId9"/>
            </p:custDataLst>
          </p:nvPr>
        </p:nvCxnSpPr>
        <p:spPr>
          <a:xfrm flipV="1">
            <a:off x="2976328" y="3426028"/>
            <a:ext cx="637029" cy="980224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 : en angle 14">
            <a:extLst>
              <a:ext uri="{FF2B5EF4-FFF2-40B4-BE49-F238E27FC236}">
                <a16:creationId xmlns:a16="http://schemas.microsoft.com/office/drawing/2014/main" id="{526A62EA-7DDD-A72C-E777-BE987C6CAA0B}"/>
              </a:ext>
            </a:extLst>
          </p:cNvPr>
          <p:cNvCxnSpPr>
            <a:cxnSpLocks/>
            <a:stCxn id="3" idx="3"/>
            <a:endCxn id="8" idx="1"/>
          </p:cNvCxnSpPr>
          <p:nvPr>
            <p:custDataLst>
              <p:tags r:id="rId10"/>
            </p:custDataLst>
          </p:nvPr>
        </p:nvCxnSpPr>
        <p:spPr>
          <a:xfrm>
            <a:off x="2976328" y="4406252"/>
            <a:ext cx="637029" cy="926609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DDEAC577-BC6E-C7CA-6BB5-9D31D4913AA7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7167966" y="5174546"/>
            <a:ext cx="4591561" cy="1383876"/>
          </a:xfrm>
          <a:prstGeom prst="roundRect">
            <a:avLst/>
          </a:prstGeom>
          <a:solidFill>
            <a:srgbClr val="FFD966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r-FR"/>
            </a:defPPr>
            <a:lvl1pPr>
              <a:defRPr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Physicochemical characterization: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Film composition: Ion beam analysis (IBA)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Chemical speciation: X-ray </a:t>
            </a:r>
            <a:r>
              <a:rPr lang="fr-FR" dirty="0" err="1"/>
              <a:t>photoelectron</a:t>
            </a:r>
            <a:r>
              <a:rPr lang="fr-FR" dirty="0"/>
              <a:t> spectroscopy (XPS)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Thickness: XPS, ellipsometry and IBA</a:t>
            </a:r>
          </a:p>
        </p:txBody>
      </p:sp>
      <p:cxnSp>
        <p:nvCxnSpPr>
          <p:cNvPr id="98" name="Connecteur : en angle 97">
            <a:extLst>
              <a:ext uri="{FF2B5EF4-FFF2-40B4-BE49-F238E27FC236}">
                <a16:creationId xmlns:a16="http://schemas.microsoft.com/office/drawing/2014/main" id="{02F13645-88EC-E772-CBB9-3E311F6AB58F}"/>
              </a:ext>
            </a:extLst>
          </p:cNvPr>
          <p:cNvCxnSpPr>
            <a:cxnSpLocks/>
            <a:stCxn id="8" idx="3"/>
            <a:endCxn id="18" idx="1"/>
          </p:cNvCxnSpPr>
          <p:nvPr>
            <p:custDataLst>
              <p:tags r:id="rId12"/>
            </p:custDataLst>
          </p:nvPr>
        </p:nvCxnSpPr>
        <p:spPr>
          <a:xfrm>
            <a:off x="6241357" y="5332861"/>
            <a:ext cx="926609" cy="533623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 : en angle 100">
            <a:extLst>
              <a:ext uri="{FF2B5EF4-FFF2-40B4-BE49-F238E27FC236}">
                <a16:creationId xmlns:a16="http://schemas.microsoft.com/office/drawing/2014/main" id="{8159581E-7451-8E41-83BE-80FB6CAA7F7A}"/>
              </a:ext>
            </a:extLst>
          </p:cNvPr>
          <p:cNvCxnSpPr>
            <a:cxnSpLocks/>
            <a:stCxn id="8" idx="3"/>
            <a:endCxn id="14" idx="1"/>
          </p:cNvCxnSpPr>
          <p:nvPr>
            <p:custDataLst>
              <p:tags r:id="rId13"/>
            </p:custDataLst>
          </p:nvPr>
        </p:nvCxnSpPr>
        <p:spPr>
          <a:xfrm flipV="1">
            <a:off x="6241357" y="4563673"/>
            <a:ext cx="926609" cy="769188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 : en angle 138">
            <a:extLst>
              <a:ext uri="{FF2B5EF4-FFF2-40B4-BE49-F238E27FC236}">
                <a16:creationId xmlns:a16="http://schemas.microsoft.com/office/drawing/2014/main" id="{5AAEC01A-9CB3-1C89-C429-D92A9EA92381}"/>
              </a:ext>
            </a:extLst>
          </p:cNvPr>
          <p:cNvCxnSpPr>
            <a:cxnSpLocks/>
            <a:stCxn id="7" idx="3"/>
            <a:endCxn id="9" idx="1"/>
          </p:cNvCxnSpPr>
          <p:nvPr>
            <p:custDataLst>
              <p:tags r:id="rId14"/>
            </p:custDataLst>
          </p:nvPr>
        </p:nvCxnSpPr>
        <p:spPr>
          <a:xfrm flipV="1">
            <a:off x="6240327" y="3024978"/>
            <a:ext cx="927640" cy="40105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à coins arrondis 130">
            <a:extLst>
              <a:ext uri="{FF2B5EF4-FFF2-40B4-BE49-F238E27FC236}">
                <a16:creationId xmlns:a16="http://schemas.microsoft.com/office/drawing/2014/main" id="{B2724BAB-63E4-1C32-BF1F-ADE7353BE29C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7167966" y="4001817"/>
            <a:ext cx="4591561" cy="1123712"/>
          </a:xfrm>
          <a:prstGeom prst="roundRect">
            <a:avLst>
              <a:gd name="adj" fmla="val 16755"/>
            </a:avLst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Electrochemical </a:t>
            </a:r>
            <a:r>
              <a:rPr lang="fr-FR" dirty="0" err="1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measurement</a:t>
            </a:r>
            <a:r>
              <a:rPr lang="fr-FR" dirty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Modeling of the passive film</a:t>
            </a:r>
            <a:endParaRPr lang="fr-FR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Thickness, capacitance, resistivity profiles, passivity domain, and corrosion potential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78D489EF-9BF5-12B3-0F15-218E32F3F254}"/>
              </a:ext>
            </a:extLst>
          </p:cNvPr>
          <p:cNvGrpSpPr/>
          <p:nvPr/>
        </p:nvGrpSpPr>
        <p:grpSpPr>
          <a:xfrm>
            <a:off x="7167967" y="2200899"/>
            <a:ext cx="4670246" cy="1648157"/>
            <a:chOff x="7302529" y="2613801"/>
            <a:chExt cx="4506148" cy="1784700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34FC4175-0719-3916-BF49-AF6F4B85909E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7302529" y="2613801"/>
              <a:ext cx="4506148" cy="1784700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fr-FR"/>
              </a:defPPr>
              <a:lvl1pPr>
                <a:defRPr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fr-FR" dirty="0"/>
                <a:t>Two transportable irradiation </a:t>
              </a:r>
              <a:r>
                <a:rPr lang="fr-FR" dirty="0" err="1"/>
                <a:t>devices</a:t>
              </a:r>
              <a:r>
                <a:rPr lang="fr-FR" dirty="0"/>
                <a:t>:</a:t>
              </a:r>
            </a:p>
            <a:p>
              <a:endParaRPr lang="fr-FR" dirty="0"/>
            </a:p>
            <a:p>
              <a:endParaRPr lang="fr-FR" dirty="0"/>
            </a:p>
            <a:p>
              <a:r>
                <a:rPr lang="en-US" dirty="0"/>
                <a:t>Parameters: Dose deposited at the interface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Variation of the beam energy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Variation of the irradiation time</a:t>
              </a:r>
              <a:r>
                <a:rPr lang="fr-FR" dirty="0"/>
                <a:t> 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96AB3657-D639-E5A2-4156-3126C32E7597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>
              <a:off x="7472913" y="2980076"/>
              <a:ext cx="1850072" cy="420508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7009DAD9-65A7-F849-C027-BFFEA10D0369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9493369" y="2980076"/>
              <a:ext cx="1764737" cy="430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3735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4BD2E2E-87E2-6A00-54DA-A2649A3D77D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996962" y="5647"/>
            <a:ext cx="998726" cy="586071"/>
          </a:xfrm>
          <a:prstGeom prst="rect">
            <a:avLst/>
          </a:prstGeom>
          <a:solidFill>
            <a:srgbClr val="007DA5"/>
          </a:solidFill>
          <a:ln>
            <a:solidFill>
              <a:srgbClr val="007D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1" name="Image 20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00003D15-E8CC-A012-9313-EF8649F8B46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294" y="-11349"/>
            <a:ext cx="658233" cy="731593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26A6B3-171E-EB62-D7AD-AB14CE09301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7774191" y="6528019"/>
            <a:ext cx="4417809" cy="329981"/>
          </a:xfrm>
        </p:spPr>
        <p:txBody>
          <a:bodyPr/>
          <a:lstStyle/>
          <a:p>
            <a:r>
              <a:rPr lang="en-US" sz="2000" dirty="0">
                <a:solidFill>
                  <a:srgbClr val="007DA5"/>
                </a:solidFill>
              </a:rPr>
              <a:t>PHDAY –23</a:t>
            </a:r>
            <a:r>
              <a:rPr lang="en-US" sz="2000" baseline="30000" dirty="0">
                <a:solidFill>
                  <a:srgbClr val="007DA5"/>
                </a:solidFill>
              </a:rPr>
              <a:t>rd</a:t>
            </a:r>
            <a:r>
              <a:rPr lang="en-US" sz="2000" dirty="0">
                <a:solidFill>
                  <a:srgbClr val="007DA5"/>
                </a:solidFill>
              </a:rPr>
              <a:t> April 2026 –</a:t>
            </a:r>
            <a:fld id="{A98E4FDB-8E19-49BF-A7D2-610C4205519D}" type="slidenum">
              <a:rPr lang="fr-FR" sz="2000" smtClean="0">
                <a:solidFill>
                  <a:srgbClr val="007DA5"/>
                </a:solidFill>
              </a:rPr>
              <a:pPr/>
              <a:t>23</a:t>
            </a:fld>
            <a:endParaRPr lang="fr-FR" sz="2000" dirty="0">
              <a:solidFill>
                <a:srgbClr val="007DA5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87BC77D-6EEB-4968-A510-C587B3E77314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223211" y="0"/>
            <a:ext cx="10515600" cy="1105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Chemical speciation of elements </a:t>
            </a:r>
          </a:p>
          <a:p>
            <a:r>
              <a:rPr lang="en-US" sz="4000" dirty="0">
                <a:solidFill>
                  <a:schemeClr val="bg1"/>
                </a:solidFill>
              </a:rPr>
              <a:t>in the passive film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08DC5BC-D501-4136-0236-04E8B9FA206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828878" y="1272403"/>
            <a:ext cx="4534243" cy="371223"/>
          </a:xfrm>
          <a:prstGeom prst="roundRect">
            <a:avLst>
              <a:gd name="adj" fmla="val 24764"/>
            </a:avLst>
          </a:prstGeom>
          <a:noFill/>
          <a:ln w="38100">
            <a:solidFill>
              <a:srgbClr val="007D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X-ray photoelectron spectroscopy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71D2606-0D4C-402E-E47F-FA0E9EE1139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905347" y="6107887"/>
            <a:ext cx="9151328" cy="476226"/>
          </a:xfrm>
          <a:prstGeom prst="roundRect">
            <a:avLst/>
          </a:prstGeom>
          <a:noFill/>
          <a:ln w="28575">
            <a:solidFill>
              <a:srgbClr val="DD4B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FF0000"/>
                </a:solidFill>
              </a:rPr>
              <a:t>Almost no influence of irradiation dose on element chemical speciation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949766F-0587-3227-5279-C5F7750E36B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187494" y="2076423"/>
            <a:ext cx="4587475" cy="378298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41D848C-7165-E1B3-4CD8-ABE0D5CAB8B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819989" y="2249239"/>
            <a:ext cx="4326212" cy="355367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F80E3D1-0DE7-770E-6725-CFF8A93E321C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698341" y="157646"/>
            <a:ext cx="1636692" cy="75052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66B921C-9FF3-B750-7C66-5156DCEEC6DF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85662" y="1837081"/>
            <a:ext cx="2934465" cy="2227225"/>
          </a:xfrm>
          <a:prstGeom prst="rect">
            <a:avLst/>
          </a:prstGeom>
        </p:spPr>
      </p:pic>
      <p:grpSp>
        <p:nvGrpSpPr>
          <p:cNvPr id="26" name="Groupe 25">
            <a:extLst>
              <a:ext uri="{FF2B5EF4-FFF2-40B4-BE49-F238E27FC236}">
                <a16:creationId xmlns:a16="http://schemas.microsoft.com/office/drawing/2014/main" id="{B63A5DD5-0293-2955-49E4-8F7B0752CB50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161513" y="4026077"/>
            <a:ext cx="2736267" cy="2051109"/>
            <a:chOff x="955675" y="4022725"/>
            <a:chExt cx="1990726" cy="1492250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8BF6175C-63A0-8237-B9B1-D550AD3F0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rcRect l="2367" t="3851" r="1541" b="7395"/>
            <a:stretch/>
          </p:blipFill>
          <p:spPr>
            <a:xfrm>
              <a:off x="955675" y="4022725"/>
              <a:ext cx="1990726" cy="1409700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9A4104CB-9FD3-B5F4-80DA-A4D1ED2E7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rcRect l="46352" t="95203" r="35717" b="-400"/>
            <a:stretch/>
          </p:blipFill>
          <p:spPr>
            <a:xfrm>
              <a:off x="1898393" y="5432425"/>
              <a:ext cx="371476" cy="82550"/>
            </a:xfrm>
            <a:prstGeom prst="rect">
              <a:avLst/>
            </a:prstGeom>
          </p:spPr>
        </p:pic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08E77A16-5F12-08DF-921A-BAEED307A4BF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85662" y="1264453"/>
            <a:ext cx="3415423" cy="475557"/>
          </a:xfrm>
          <a:prstGeom prst="roundRect">
            <a:avLst/>
          </a:prstGeom>
          <a:ln w="28575">
            <a:solidFill>
              <a:srgbClr val="007D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r-FR"/>
            </a:defPPr>
            <a:lvl1pPr>
              <a:defRPr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400" dirty="0"/>
              <a:t>Parameters: Dose deposited at the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Variation of the irradiation time</a:t>
            </a:r>
            <a:r>
              <a:rPr lang="fr-F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0331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4BD2E2E-87E2-6A00-54DA-A2649A3D77D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996962" y="5647"/>
            <a:ext cx="998726" cy="586071"/>
          </a:xfrm>
          <a:prstGeom prst="rect">
            <a:avLst/>
          </a:prstGeom>
          <a:solidFill>
            <a:srgbClr val="007DA5"/>
          </a:solidFill>
          <a:ln>
            <a:solidFill>
              <a:srgbClr val="007D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1" name="Image 20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00003D15-E8CC-A012-9313-EF8649F8B46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294" y="-11349"/>
            <a:ext cx="658233" cy="731593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26A6B3-171E-EB62-D7AD-AB14CE09301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7774191" y="6528019"/>
            <a:ext cx="4417809" cy="329981"/>
          </a:xfrm>
        </p:spPr>
        <p:txBody>
          <a:bodyPr/>
          <a:lstStyle/>
          <a:p>
            <a:r>
              <a:rPr lang="en-US" sz="2000" dirty="0">
                <a:solidFill>
                  <a:srgbClr val="007DA5"/>
                </a:solidFill>
              </a:rPr>
              <a:t>PHDAY –23</a:t>
            </a:r>
            <a:r>
              <a:rPr lang="en-US" sz="2000" baseline="30000" dirty="0">
                <a:solidFill>
                  <a:srgbClr val="007DA5"/>
                </a:solidFill>
              </a:rPr>
              <a:t>rd</a:t>
            </a:r>
            <a:r>
              <a:rPr lang="en-US" sz="2000" dirty="0">
                <a:solidFill>
                  <a:srgbClr val="007DA5"/>
                </a:solidFill>
              </a:rPr>
              <a:t> April 2026 –</a:t>
            </a:r>
            <a:fld id="{A98E4FDB-8E19-49BF-A7D2-610C4205519D}" type="slidenum">
              <a:rPr lang="fr-FR" sz="2000" smtClean="0">
                <a:solidFill>
                  <a:srgbClr val="007DA5"/>
                </a:solidFill>
              </a:rPr>
              <a:pPr/>
              <a:t>24</a:t>
            </a:fld>
            <a:endParaRPr lang="fr-FR" sz="2000" dirty="0">
              <a:solidFill>
                <a:srgbClr val="007DA5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87BC77D-6EEB-4968-A510-C587B3E77314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223211" y="0"/>
            <a:ext cx="10515600" cy="1105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bg1"/>
                </a:solidFill>
              </a:rPr>
              <a:t>Hydrogen profile of the passive film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B6A358A2-7A6A-485E-F020-F68435C5E257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3663936" y="1903554"/>
            <a:ext cx="2015482" cy="589072"/>
            <a:chOff x="4178222" y="1930138"/>
            <a:chExt cx="2015482" cy="589072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C895DFC2-D405-E422-6853-5D472C90A5F7}"/>
                </a:ext>
              </a:extLst>
            </p:cNvPr>
            <p:cNvSpPr/>
            <p:nvPr/>
          </p:nvSpPr>
          <p:spPr>
            <a:xfrm>
              <a:off x="4178222" y="2078117"/>
              <a:ext cx="2004021" cy="441093"/>
            </a:xfrm>
            <a:prstGeom prst="roundRect">
              <a:avLst>
                <a:gd name="adj" fmla="val 15216"/>
              </a:avLst>
            </a:prstGeom>
            <a:noFill/>
            <a:ln w="12700">
              <a:solidFill>
                <a:srgbClr val="007D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fr-FR" sz="2400" dirty="0"/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E56B924F-9FDC-214C-78CC-6117A69914B7}"/>
                </a:ext>
              </a:extLst>
            </p:cNvPr>
            <p:cNvSpPr txBox="1"/>
            <p:nvPr/>
          </p:nvSpPr>
          <p:spPr>
            <a:xfrm>
              <a:off x="4189683" y="1930138"/>
              <a:ext cx="2004021" cy="5890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sz="2400" b="1" baseline="30000" dirty="0"/>
                <a:t>1</a:t>
              </a:r>
              <a:r>
                <a:rPr lang="fr-FR" sz="2400" b="1" dirty="0"/>
                <a:t>H(</a:t>
              </a:r>
              <a:r>
                <a:rPr lang="fr-FR" sz="2400" b="1" baseline="30000" dirty="0"/>
                <a:t>15</a:t>
              </a:r>
              <a:r>
                <a:rPr lang="fr-FR" sz="2400" b="1" dirty="0"/>
                <a:t>N, αγ)</a:t>
              </a:r>
              <a:r>
                <a:rPr lang="fr-FR" sz="2400" b="1" baseline="30000" dirty="0"/>
                <a:t>12</a:t>
              </a:r>
              <a:r>
                <a:rPr lang="fr-FR" sz="2400" b="1" dirty="0"/>
                <a:t>C </a:t>
              </a:r>
            </a:p>
          </p:txBody>
        </p:sp>
      </p:grp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1493522-9846-A130-C377-9E09F1DFAF7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395116" y="6194675"/>
            <a:ext cx="8082098" cy="371900"/>
          </a:xfrm>
          <a:prstGeom prst="roundRect">
            <a:avLst/>
          </a:prstGeom>
          <a:noFill/>
          <a:ln w="28575">
            <a:solidFill>
              <a:srgbClr val="DD4B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Slight influence of irradiation dose on hydrogen concentration 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5D49CF0F-CF06-AF29-167A-1A878410C4D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6288095" y="1511898"/>
            <a:ext cx="5747166" cy="4609917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EBC4E4D7-8237-E438-D921-97DA80F4416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718145" y="4156006"/>
            <a:ext cx="2004641" cy="973683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970A02F7-667C-EE88-F1FC-18A4F635B43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10789134" y="1139673"/>
            <a:ext cx="1402865" cy="643303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F7EE8CF1-102D-2603-75A2-48D885AC200C}"/>
              </a:ext>
            </a:extLst>
          </p:cNvPr>
          <p:cNvGrpSpPr/>
          <p:nvPr/>
        </p:nvGrpSpPr>
        <p:grpSpPr>
          <a:xfrm>
            <a:off x="3239133" y="3005595"/>
            <a:ext cx="2714908" cy="902504"/>
            <a:chOff x="3504048" y="3094769"/>
            <a:chExt cx="2714908" cy="902504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57B28E9E-32D5-38A4-3E22-9C035D4C00EC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3504048" y="3094769"/>
              <a:ext cx="26797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800" b="1" baseline="30000" dirty="0"/>
                <a:t>15</a:t>
              </a:r>
              <a:r>
                <a:rPr lang="fr-FR" sz="1800" b="1" dirty="0"/>
                <a:t>N + p </a:t>
              </a:r>
              <a:r>
                <a:rPr lang="fr-FR" sz="1800" b="1" dirty="0">
                  <a:sym typeface="Wingdings" panose="05000000000000000000" pitchFamily="2" charset="2"/>
                </a:rPr>
                <a:t> </a:t>
              </a:r>
              <a:r>
                <a:rPr lang="fr-FR" sz="1800" b="1" baseline="30000" dirty="0"/>
                <a:t>16</a:t>
              </a:r>
              <a:r>
                <a:rPr lang="fr-FR" sz="1800" b="1" dirty="0"/>
                <a:t>O</a:t>
              </a:r>
              <a:r>
                <a:rPr lang="fr-FR" sz="1800" b="1" baseline="30000" dirty="0"/>
                <a:t> *</a:t>
              </a:r>
              <a:r>
                <a:rPr lang="fr-FR" sz="1800" b="1" dirty="0">
                  <a:sym typeface="Wingdings" panose="05000000000000000000" pitchFamily="2" charset="2"/>
                </a:rPr>
                <a:t> </a:t>
              </a:r>
              <a:r>
                <a:rPr lang="fr-FR" sz="1800" b="1" baseline="30000" dirty="0"/>
                <a:t> 12</a:t>
              </a:r>
              <a:r>
                <a:rPr lang="fr-FR" sz="1800" b="1" dirty="0"/>
                <a:t>C</a:t>
              </a:r>
              <a:r>
                <a:rPr lang="fr-FR" sz="1800" b="1" baseline="30000" dirty="0"/>
                <a:t> * </a:t>
              </a:r>
              <a:r>
                <a:rPr lang="fr-FR" b="1" dirty="0"/>
                <a:t>+ α</a:t>
              </a:r>
              <a:endParaRPr lang="en-GB" dirty="0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3A588335-24D5-A08F-5767-AE5447978A71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5245653" y="3627941"/>
              <a:ext cx="9733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b="1" baseline="30000" dirty="0"/>
                <a:t>12</a:t>
              </a:r>
              <a:r>
                <a:rPr lang="fr-FR" b="1" dirty="0"/>
                <a:t>C + γ</a:t>
              </a:r>
              <a:endParaRPr lang="en-GB" b="1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7A3E6DD-1469-ED70-9D62-CF06DDC65B1B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5265791" y="3379081"/>
              <a:ext cx="461665" cy="369332"/>
            </a:xfrm>
            <a:prstGeom prst="rect">
              <a:avLst/>
            </a:prstGeom>
            <a:noFill/>
          </p:spPr>
          <p:txBody>
            <a:bodyPr vert="vert" wrap="square">
              <a:spAutoFit/>
            </a:bodyPr>
            <a:lstStyle/>
            <a:p>
              <a:r>
                <a:rPr lang="fr-FR" sz="1800" b="1" dirty="0">
                  <a:sym typeface="Wingdings" panose="05000000000000000000" pitchFamily="2" charset="2"/>
                </a:rPr>
                <a:t></a:t>
              </a:r>
              <a:endParaRPr lang="en-GB" dirty="0"/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42CB9E5E-942A-7FA7-A6FC-03DA7EF5E8C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835254" y="3856590"/>
            <a:ext cx="14878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γ = 4,43 MeV</a:t>
            </a:r>
            <a:endParaRPr lang="en-GB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16E5DDD-6F8A-43AE-2CC5-85AC265B0C68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68608" y="1841149"/>
            <a:ext cx="2934465" cy="2227225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7995AEB6-10FE-240C-7BFE-625BC04ED335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168608" y="4070706"/>
            <a:ext cx="2736267" cy="2051109"/>
            <a:chOff x="955675" y="4022725"/>
            <a:chExt cx="1990726" cy="1492250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1E73AACF-90D0-5672-C8C7-E1551DFE5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rcRect l="2367" t="3851" r="1541" b="7395"/>
            <a:stretch/>
          </p:blipFill>
          <p:spPr>
            <a:xfrm>
              <a:off x="955675" y="4022725"/>
              <a:ext cx="1990726" cy="1409700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667BE90C-8B27-25CA-49CA-9BCB9FA29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rcRect l="46352" t="95203" r="35717" b="-400"/>
            <a:stretch/>
          </p:blipFill>
          <p:spPr>
            <a:xfrm>
              <a:off x="1898393" y="5432425"/>
              <a:ext cx="371476" cy="82550"/>
            </a:xfrm>
            <a:prstGeom prst="rect">
              <a:avLst/>
            </a:prstGeom>
          </p:spPr>
        </p:pic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1F805958-A3F0-F94B-B551-2EDD856C37C7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85662" y="1264453"/>
            <a:ext cx="3415423" cy="475557"/>
          </a:xfrm>
          <a:prstGeom prst="roundRect">
            <a:avLst/>
          </a:prstGeom>
          <a:ln w="28575">
            <a:solidFill>
              <a:srgbClr val="007D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r-FR"/>
            </a:defPPr>
            <a:lvl1pPr>
              <a:defRPr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400" dirty="0"/>
              <a:t>Parameters: Dose deposited at the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Variation of the irradiation time</a:t>
            </a:r>
            <a:r>
              <a:rPr lang="fr-FR" sz="1400" dirty="0"/>
              <a:t> 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C37E8DB3-4B82-C7E8-C44A-956F8F6E1EA9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3693180" y="1202571"/>
            <a:ext cx="3612252" cy="334828"/>
          </a:xfrm>
          <a:prstGeom prst="roundRect">
            <a:avLst>
              <a:gd name="adj" fmla="val 24764"/>
            </a:avLst>
          </a:prstGeom>
          <a:noFill/>
          <a:ln w="38100">
            <a:solidFill>
              <a:srgbClr val="007D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Nuclear Resonant Reaction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8DD8C2B-440D-2DFA-CBB0-9757B441C1FF}"/>
              </a:ext>
            </a:extLst>
          </p:cNvPr>
          <p:cNvSpPr txBox="1"/>
          <p:nvPr/>
        </p:nvSpPr>
        <p:spPr>
          <a:xfrm>
            <a:off x="8116153" y="1134449"/>
            <a:ext cx="23925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Hydrogen profile </a:t>
            </a:r>
            <a:endParaRPr lang="en-GB" sz="2400" dirty="0"/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1A5DD549-FFD8-2E2A-870A-321DD421B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296811"/>
              </p:ext>
            </p:extLst>
          </p:nvPr>
        </p:nvGraphicFramePr>
        <p:xfrm>
          <a:off x="3074796" y="4624764"/>
          <a:ext cx="3446621" cy="1112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25749">
                  <a:extLst>
                    <a:ext uri="{9D8B030D-6E8A-4147-A177-3AD203B41FA5}">
                      <a16:colId xmlns:a16="http://schemas.microsoft.com/office/drawing/2014/main" val="758276162"/>
                    </a:ext>
                  </a:extLst>
                </a:gridCol>
                <a:gridCol w="920872">
                  <a:extLst>
                    <a:ext uri="{9D8B030D-6E8A-4147-A177-3AD203B41FA5}">
                      <a16:colId xmlns:a16="http://schemas.microsoft.com/office/drawing/2014/main" val="11523050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dirty="0" err="1"/>
                        <a:t>Resonance</a:t>
                      </a:r>
                      <a:r>
                        <a:rPr lang="fr-FR" sz="1800" b="1" dirty="0">
                          <a:effectLst/>
                        </a:rPr>
                        <a:t> E (MeV)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559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dirty="0" err="1"/>
                        <a:t>Width</a:t>
                      </a:r>
                      <a:r>
                        <a:rPr lang="fr-FR" sz="1800" b="1" dirty="0"/>
                        <a:t> </a:t>
                      </a:r>
                      <a:r>
                        <a:rPr lang="el-GR" sz="1800" b="1" dirty="0">
                          <a:effectLst/>
                        </a:rPr>
                        <a:t>Γ</a:t>
                      </a:r>
                      <a:r>
                        <a:rPr lang="fr-FR" sz="1800" b="1" dirty="0">
                          <a:effectLst/>
                        </a:rPr>
                        <a:t> (keV)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effectLst/>
                        </a:rPr>
                        <a:t>1,8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006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dirty="0"/>
                        <a:t>Cross section </a:t>
                      </a:r>
                      <a:r>
                        <a:rPr lang="fr-FR" sz="1800" b="1" dirty="0" err="1">
                          <a:effectLst/>
                        </a:rPr>
                        <a:t>σ</a:t>
                      </a:r>
                      <a:r>
                        <a:rPr lang="fr-FR" sz="1800" b="1" baseline="-25000" dirty="0" err="1">
                          <a:effectLst/>
                        </a:rPr>
                        <a:t>r</a:t>
                      </a:r>
                      <a:r>
                        <a:rPr lang="fr-FR" sz="1800" b="1" cap="all" dirty="0">
                          <a:effectLst/>
                        </a:rPr>
                        <a:t> ​</a:t>
                      </a:r>
                      <a:r>
                        <a:rPr lang="fr-FR" sz="1800" b="1" dirty="0">
                          <a:effectLst/>
                        </a:rPr>
                        <a:t> (</a:t>
                      </a:r>
                      <a:r>
                        <a:rPr lang="fr-FR" sz="1800" b="1" dirty="0" err="1">
                          <a:effectLst/>
                        </a:rPr>
                        <a:t>mbarn</a:t>
                      </a:r>
                      <a:r>
                        <a:rPr lang="fr-FR" sz="1800" b="1" dirty="0">
                          <a:effectLst/>
                        </a:rPr>
                        <a:t>)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effectLst/>
                        </a:rPr>
                        <a:t>1650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206904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71C6BA37-17BB-0287-1E18-77AA894B072B}"/>
              </a:ext>
            </a:extLst>
          </p:cNvPr>
          <p:cNvSpPr/>
          <p:nvPr/>
        </p:nvSpPr>
        <p:spPr>
          <a:xfrm>
            <a:off x="3817620" y="3013215"/>
            <a:ext cx="1905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E9A41117-848A-9DA7-26F6-D64D5FD7AC03}"/>
              </a:ext>
            </a:extLst>
          </p:cNvPr>
          <p:cNvCxnSpPr>
            <a:cxnSpLocks/>
            <a:endCxn id="16" idx="2"/>
          </p:cNvCxnSpPr>
          <p:nvPr/>
        </p:nvCxnSpPr>
        <p:spPr>
          <a:xfrm flipV="1">
            <a:off x="3817620" y="3382547"/>
            <a:ext cx="95250" cy="3693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9DC0E05C-8BB1-5948-3239-6ABAF56F3863}"/>
              </a:ext>
            </a:extLst>
          </p:cNvPr>
          <p:cNvSpPr txBox="1"/>
          <p:nvPr/>
        </p:nvSpPr>
        <p:spPr>
          <a:xfrm>
            <a:off x="3055553" y="3657481"/>
            <a:ext cx="1839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Hydrogen analysis</a:t>
            </a:r>
          </a:p>
        </p:txBody>
      </p:sp>
    </p:spTree>
    <p:extLst>
      <p:ext uri="{BB962C8B-B14F-4D97-AF65-F5344CB8AC3E}">
        <p14:creationId xmlns:p14="http://schemas.microsoft.com/office/powerpoint/2010/main" val="4225233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4BD2E2E-87E2-6A00-54DA-A2649A3D77D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996962" y="5647"/>
            <a:ext cx="998726" cy="586071"/>
          </a:xfrm>
          <a:prstGeom prst="rect">
            <a:avLst/>
          </a:prstGeom>
          <a:solidFill>
            <a:srgbClr val="007DA5"/>
          </a:solidFill>
          <a:ln>
            <a:solidFill>
              <a:srgbClr val="007D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1" name="Image 20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00003D15-E8CC-A012-9313-EF8649F8B46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294" y="-11349"/>
            <a:ext cx="658233" cy="731593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26A6B3-171E-EB62-D7AD-AB14CE09301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7774191" y="6528019"/>
            <a:ext cx="4417809" cy="329981"/>
          </a:xfrm>
        </p:spPr>
        <p:txBody>
          <a:bodyPr/>
          <a:lstStyle/>
          <a:p>
            <a:r>
              <a:rPr lang="en-US" sz="2000" dirty="0">
                <a:solidFill>
                  <a:srgbClr val="007DA5"/>
                </a:solidFill>
              </a:rPr>
              <a:t>PHDAY –23</a:t>
            </a:r>
            <a:r>
              <a:rPr lang="en-US" sz="2000" baseline="30000" dirty="0">
                <a:solidFill>
                  <a:srgbClr val="007DA5"/>
                </a:solidFill>
              </a:rPr>
              <a:t>rd</a:t>
            </a:r>
            <a:r>
              <a:rPr lang="en-US" sz="2000" dirty="0">
                <a:solidFill>
                  <a:srgbClr val="007DA5"/>
                </a:solidFill>
              </a:rPr>
              <a:t> April 2026 –</a:t>
            </a:r>
            <a:fld id="{A98E4FDB-8E19-49BF-A7D2-610C4205519D}" type="slidenum">
              <a:rPr lang="fr-FR" sz="2000" smtClean="0">
                <a:solidFill>
                  <a:srgbClr val="007DA5"/>
                </a:solidFill>
              </a:rPr>
              <a:pPr/>
              <a:t>25</a:t>
            </a:fld>
            <a:endParaRPr lang="fr-FR" sz="2000" dirty="0">
              <a:solidFill>
                <a:srgbClr val="007DA5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6088FC4-C0B3-D051-EBDB-6A5C709AB77B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223211" y="0"/>
            <a:ext cx="10515600" cy="1105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bg1"/>
                </a:solidFill>
              </a:rPr>
              <a:t>Conclusion and perspectives 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F9C2C48-C4FD-E973-7094-AC4685F52E7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46659" y="1275527"/>
            <a:ext cx="11498683" cy="2329833"/>
          </a:xfrm>
          <a:prstGeom prst="roundRect">
            <a:avLst>
              <a:gd name="adj" fmla="val 10801"/>
            </a:avLst>
          </a:prstGeom>
          <a:noFill/>
          <a:ln w="38100">
            <a:solidFill>
              <a:srgbClr val="007D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sz="2400" dirty="0"/>
              <a:t>Conclusion: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Radiolysis species strongly affect corrosion mechanisms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The passive film remains stable under irradiation, although its protective properties are progressively degraded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The evolution of the passive film is strongly driven by energy deposition at the interface</a:t>
            </a:r>
          </a:p>
          <a:p>
            <a:endParaRPr lang="en-US" sz="600" i="1" dirty="0"/>
          </a:p>
          <a:p>
            <a:pPr algn="ctr"/>
            <a:r>
              <a:rPr lang="en-US" sz="2000" i="1" dirty="0"/>
              <a:t>Part of my first year was devoted to the development of experimental devices</a:t>
            </a:r>
          </a:p>
          <a:p>
            <a:endParaRPr lang="fr-FR" sz="2800" dirty="0"/>
          </a:p>
          <a:p>
            <a:endParaRPr lang="fr-FR" sz="2800" dirty="0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CA03AE6-2788-1D94-630A-94991F22E9A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46658" y="3866824"/>
            <a:ext cx="11498684" cy="2545986"/>
          </a:xfrm>
          <a:prstGeom prst="roundRect">
            <a:avLst>
              <a:gd name="adj" fmla="val 10801"/>
            </a:avLst>
          </a:prstGeom>
          <a:noFill/>
          <a:ln w="38100">
            <a:solidFill>
              <a:srgbClr val="007D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sz="2400" dirty="0"/>
              <a:t>Perspectives: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Further modeling of the passive film, particularly in the low-frequency domain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Further acquisition of experimental data under irradiation conditions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Physicochemical characterization of the passive film using additional analytical techniques, such as RBS, MEIS, ellipsometry,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Implementation of pulsed radiolysis experiments to investigate short-lived radiolysis species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Modeling of passive film evolution mechanisms (Thesis, 2026)</a:t>
            </a:r>
          </a:p>
          <a:p>
            <a:endParaRPr lang="fr-FR" sz="2800" dirty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21746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7C3776C-8CC6-4C73-8092-44ACFBEB930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44394" y="2828835"/>
            <a:ext cx="8703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Thank you for listening 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63140B3-8495-3DEC-B276-0575607AB77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7036964" y="5305281"/>
            <a:ext cx="1665333" cy="1480088"/>
            <a:chOff x="7036964" y="5305281"/>
            <a:chExt cx="1665333" cy="14800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704FE45-955B-9611-1CAE-B84309BD264B}"/>
                </a:ext>
              </a:extLst>
            </p:cNvPr>
            <p:cNvSpPr/>
            <p:nvPr/>
          </p:nvSpPr>
          <p:spPr>
            <a:xfrm>
              <a:off x="7036964" y="5305281"/>
              <a:ext cx="1665333" cy="1480088"/>
            </a:xfrm>
            <a:prstGeom prst="rect">
              <a:avLst/>
            </a:prstGeom>
            <a:solidFill>
              <a:srgbClr val="007DA5"/>
            </a:solidFill>
            <a:ln>
              <a:solidFill>
                <a:srgbClr val="007DA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6" name="Image 5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8600A010-F888-1713-5EC0-F13EF96C1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3235" y="5406021"/>
              <a:ext cx="1241034" cy="1379348"/>
            </a:xfrm>
            <a:prstGeom prst="rect">
              <a:avLst/>
            </a:prstGeom>
          </p:spPr>
        </p:pic>
      </p:grpSp>
      <p:pic>
        <p:nvPicPr>
          <p:cNvPr id="8" name="Graphique 7">
            <a:extLst>
              <a:ext uri="{FF2B5EF4-FFF2-40B4-BE49-F238E27FC236}">
                <a16:creationId xmlns:a16="http://schemas.microsoft.com/office/drawing/2014/main" id="{AF840740-389B-704F-1DD1-E06DC9F9E6C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38471" y="5633633"/>
            <a:ext cx="988798" cy="986893"/>
          </a:xfrm>
          <a:prstGeom prst="rect">
            <a:avLst/>
          </a:prstGeom>
        </p:spPr>
      </p:pic>
      <p:pic>
        <p:nvPicPr>
          <p:cNvPr id="7" name="Picture 2" descr="ED 52 PHAST - Mentions légales">
            <a:extLst>
              <a:ext uri="{FF2B5EF4-FFF2-40B4-BE49-F238E27FC236}">
                <a16:creationId xmlns:a16="http://schemas.microsoft.com/office/drawing/2014/main" id="{A6A3387A-46F0-8E9E-BEBD-CDA913388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245" y="5557702"/>
            <a:ext cx="2052718" cy="123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73B403CF-4DF5-7507-7F9B-D20CAEFB47BC}"/>
              </a:ext>
            </a:extLst>
          </p:cNvPr>
          <p:cNvGrpSpPr>
            <a:grpSpLocks noChangeAspect="1"/>
          </p:cNvGrpSpPr>
          <p:nvPr/>
        </p:nvGrpSpPr>
        <p:grpSpPr>
          <a:xfrm>
            <a:off x="791307" y="5955319"/>
            <a:ext cx="1834997" cy="498071"/>
            <a:chOff x="334905" y="5786976"/>
            <a:chExt cx="2520000" cy="684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9D6E8E2-51AC-0543-8C6C-D47F6F8AC506}"/>
                </a:ext>
              </a:extLst>
            </p:cNvPr>
            <p:cNvSpPr/>
            <p:nvPr/>
          </p:nvSpPr>
          <p:spPr>
            <a:xfrm>
              <a:off x="334905" y="5786976"/>
              <a:ext cx="2520000" cy="68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Graphique 12">
              <a:extLst>
                <a:ext uri="{FF2B5EF4-FFF2-40B4-BE49-F238E27FC236}">
                  <a16:creationId xmlns:a16="http://schemas.microsoft.com/office/drawing/2014/main" id="{E5F67E9E-24AF-3E11-2546-4779B0310C82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08043" y="5811193"/>
              <a:ext cx="2373725" cy="6317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0622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0DE1ED-8630-4DB3-BDF7-6FEE2DB658E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7774191" y="6528019"/>
            <a:ext cx="4417809" cy="329981"/>
          </a:xfrm>
        </p:spPr>
        <p:txBody>
          <a:bodyPr/>
          <a:lstStyle/>
          <a:p>
            <a:r>
              <a:rPr lang="en-US" sz="2000" dirty="0">
                <a:solidFill>
                  <a:srgbClr val="007DA5"/>
                </a:solidFill>
              </a:rPr>
              <a:t>PHDAY –23</a:t>
            </a:r>
            <a:r>
              <a:rPr lang="en-US" sz="2000" baseline="30000" dirty="0">
                <a:solidFill>
                  <a:srgbClr val="007DA5"/>
                </a:solidFill>
              </a:rPr>
              <a:t>rd</a:t>
            </a:r>
            <a:r>
              <a:rPr lang="en-US" sz="2000" dirty="0">
                <a:solidFill>
                  <a:srgbClr val="007DA5"/>
                </a:solidFill>
              </a:rPr>
              <a:t> April 2026 –</a:t>
            </a:r>
            <a:fld id="{A98E4FDB-8E19-49BF-A7D2-610C4205519D}" type="slidenum">
              <a:rPr lang="fr-FR" sz="2000" smtClean="0">
                <a:solidFill>
                  <a:srgbClr val="007DA5"/>
                </a:solidFill>
              </a:rPr>
              <a:pPr/>
              <a:t>3</a:t>
            </a:fld>
            <a:endParaRPr lang="fr-FR" sz="2000" dirty="0">
              <a:solidFill>
                <a:srgbClr val="007DA5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0920D04-B512-408D-B8CB-2DF6577785ED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252086" y="-19318"/>
            <a:ext cx="10515600" cy="1105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bg1"/>
                </a:solidFill>
              </a:rPr>
              <a:t>General context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B33B2B9-D25C-F7D7-17F9-1233D30DCC9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/>
          <a:srcRect t="2988"/>
          <a:stretch/>
        </p:blipFill>
        <p:spPr>
          <a:xfrm>
            <a:off x="574461" y="1493868"/>
            <a:ext cx="3815506" cy="420848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210594B-AFA9-C775-B301-11BB0226519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3464" y="5622031"/>
            <a:ext cx="4069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Lectures by Jean-Luc </a:t>
            </a:r>
            <a:r>
              <a:rPr lang="en-US" sz="1100" dirty="0" err="1"/>
              <a:t>Béchade</a:t>
            </a:r>
            <a:r>
              <a:rPr lang="en-US" sz="1100" dirty="0"/>
              <a:t>, </a:t>
            </a:r>
            <a:r>
              <a:rPr lang="en-US" sz="1100" dirty="0" err="1"/>
              <a:t>Emir&amp;A</a:t>
            </a:r>
            <a:r>
              <a:rPr lang="en-US" sz="1100" dirty="0"/>
              <a:t> thematic school, 02/2025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ED3E3B-CDB2-8D87-6564-28D2ECB0F2D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52291" y="4754738"/>
            <a:ext cx="1127862" cy="3759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tx1"/>
                </a:solidFill>
              </a:rPr>
              <a:t>Assemblies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4648A3-24D2-2425-7742-C52C6EEE8B7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47674" y="5193262"/>
            <a:ext cx="1375622" cy="3759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tx1"/>
                </a:solidFill>
              </a:rPr>
              <a:t>reactor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vessel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ADC91D-7437-1AD7-8FFF-835C8A37709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2024" y="4427594"/>
            <a:ext cx="1622896" cy="3759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tx1"/>
                </a:solidFill>
              </a:rPr>
              <a:t>Reactor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internals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486239A-8DEB-5E81-5266-A69F324970E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489834" y="2259699"/>
            <a:ext cx="408224" cy="11963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F6155BB-C617-29D8-D548-4EC75A69178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353896" y="1259125"/>
            <a:ext cx="1692074" cy="35182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A65ED0D-6202-90F8-B4BA-8FBBAF3490B9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/>
          <a:srcRect b="11508"/>
          <a:stretch/>
        </p:blipFill>
        <p:spPr>
          <a:xfrm>
            <a:off x="6827751" y="1117614"/>
            <a:ext cx="2683301" cy="2598161"/>
          </a:xfrm>
          <a:prstGeom prst="rect">
            <a:avLst/>
          </a:prstGeom>
        </p:spPr>
      </p:pic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771B1124-5E51-760D-6392-FE04690DFB88}"/>
              </a:ext>
            </a:extLst>
          </p:cNvPr>
          <p:cNvCxnSpPr>
            <a:cxnSpLocks/>
            <a:stCxn id="17" idx="1"/>
            <a:endCxn id="15" idx="6"/>
          </p:cNvCxnSpPr>
          <p:nvPr>
            <p:custDataLst>
              <p:tags r:id="rId11"/>
            </p:custDataLst>
          </p:nvPr>
        </p:nvCxnSpPr>
        <p:spPr>
          <a:xfrm flipH="1" flipV="1">
            <a:off x="2898058" y="2857869"/>
            <a:ext cx="1455838" cy="1603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6782F748-C643-09F6-2ED3-3A3CD5E6863E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9033873" y="1318451"/>
            <a:ext cx="2961815" cy="406294"/>
          </a:xfrm>
          <a:prstGeom prst="roundRect">
            <a:avLst>
              <a:gd name="adj" fmla="val 35974"/>
            </a:avLst>
          </a:prstGeom>
          <a:solidFill>
            <a:srgbClr val="FFFFF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Nitrited</a:t>
            </a:r>
            <a:r>
              <a:rPr lang="fr-F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stainless</a:t>
            </a:r>
            <a:r>
              <a:rPr lang="fr-F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steel 316L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4CCA6EC4-FFCC-18BE-6DD5-3BCEE50C207A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>
          <a:xfrm flipH="1">
            <a:off x="8196152" y="1513849"/>
            <a:ext cx="837721" cy="1715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57DE08B-8EE3-EFA4-FE13-7D66538E2290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0996962" y="5647"/>
            <a:ext cx="998726" cy="586071"/>
          </a:xfrm>
          <a:prstGeom prst="rect">
            <a:avLst/>
          </a:prstGeom>
          <a:solidFill>
            <a:srgbClr val="007DA5"/>
          </a:solidFill>
          <a:ln>
            <a:solidFill>
              <a:srgbClr val="007D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16B97490-2CF4-5900-1262-931952D7544E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294" y="-11349"/>
            <a:ext cx="658233" cy="731593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07A9F608-7F78-57AA-093C-7588BFE8D2CD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5003162" y="1918743"/>
            <a:ext cx="1142870" cy="47359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C5BE092A-ADAC-4DC9-5327-C5FAFBC35F41}"/>
              </a:ext>
            </a:extLst>
          </p:cNvPr>
          <p:cNvCxnSpPr>
            <a:cxnSpLocks/>
            <a:endCxn id="14" idx="6"/>
          </p:cNvCxnSpPr>
          <p:nvPr>
            <p:custDataLst>
              <p:tags r:id="rId17"/>
            </p:custDataLst>
          </p:nvPr>
        </p:nvCxnSpPr>
        <p:spPr>
          <a:xfrm flipH="1" flipV="1">
            <a:off x="6146032" y="2155540"/>
            <a:ext cx="781781" cy="358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à coins arrondis 130">
            <a:extLst>
              <a:ext uri="{FF2B5EF4-FFF2-40B4-BE49-F238E27FC236}">
                <a16:creationId xmlns:a16="http://schemas.microsoft.com/office/drawing/2014/main" id="{3447D692-8D28-C6AC-3D1D-DF5C66ED63C1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700911" y="6063111"/>
            <a:ext cx="8790178" cy="381170"/>
          </a:xfrm>
          <a:prstGeom prst="roundRect">
            <a:avLst>
              <a:gd name="adj" fmla="val 16755"/>
            </a:avLst>
          </a:prstGeom>
          <a:noFill/>
          <a:ln w="28575">
            <a:solidFill>
              <a:srgbClr val="DD4B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2800" dirty="0">
                <a:solidFill>
                  <a:schemeClr val="tx1"/>
                </a:solidFill>
              </a:rPr>
              <a:t> The control rod cladding is made of 316L stainless steel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FC28C57-68EE-6C41-7BC6-E584811C64FD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 rotWithShape="1">
          <a:blip r:embed="rId26"/>
          <a:srcRect t="6954"/>
          <a:stretch/>
        </p:blipFill>
        <p:spPr>
          <a:xfrm>
            <a:off x="7661445" y="3456039"/>
            <a:ext cx="4106241" cy="259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50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90920D04-B512-408D-B8CB-2DF6577785ED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223211" y="0"/>
            <a:ext cx="10515600" cy="1105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bg1"/>
                </a:solidFill>
              </a:rPr>
              <a:t>Water </a:t>
            </a:r>
            <a:r>
              <a:rPr lang="en-GB" dirty="0">
                <a:solidFill>
                  <a:schemeClr val="bg1"/>
                </a:solidFill>
              </a:rPr>
              <a:t>radiolysis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3D9BA42-5519-4AEA-A649-F93A29B3F0B0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069919" y="1128151"/>
            <a:ext cx="8983630" cy="5114796"/>
            <a:chOff x="2120698" y="1218332"/>
            <a:chExt cx="8701897" cy="5025381"/>
          </a:xfrm>
        </p:grpSpPr>
        <p:pic>
          <p:nvPicPr>
            <p:cNvPr id="5" name="Espace réservé du contenu 5">
              <a:extLst>
                <a:ext uri="{FF2B5EF4-FFF2-40B4-BE49-F238E27FC236}">
                  <a16:creationId xmlns:a16="http://schemas.microsoft.com/office/drawing/2014/main" id="{29EC7E46-8AC8-47CB-9F3E-89E0E02016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2120698" y="1218332"/>
              <a:ext cx="7950603" cy="502538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D8445F6-A9C2-4321-8E40-3D812621258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907995" y="1438138"/>
              <a:ext cx="29146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S. Le Caër, Water, 3 (2011), 235</a:t>
              </a: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164298A0-EB39-4A3F-8408-5BE818E52F5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947217" y="5948690"/>
            <a:ext cx="4310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Stable and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metastable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02588C9-3EBD-44EB-9F2D-023A6E0A13C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252599" y="6095819"/>
            <a:ext cx="2666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Short-life </a:t>
            </a:r>
            <a:r>
              <a:rPr lang="fr-FR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endParaRPr lang="fr-FR" sz="24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ccolade fermante 2">
            <a:extLst>
              <a:ext uri="{FF2B5EF4-FFF2-40B4-BE49-F238E27FC236}">
                <a16:creationId xmlns:a16="http://schemas.microsoft.com/office/drawing/2014/main" id="{E5EE7801-E837-46BD-8381-04C08A7A9BD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5400000">
            <a:off x="4364648" y="5112925"/>
            <a:ext cx="442853" cy="1660032"/>
          </a:xfrm>
          <a:prstGeom prst="rightBrace">
            <a:avLst>
              <a:gd name="adj1" fmla="val 48296"/>
              <a:gd name="adj2" fmla="val 50000"/>
            </a:avLst>
          </a:prstGeom>
          <a:ln w="28575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Accolade fermante 19">
            <a:extLst>
              <a:ext uri="{FF2B5EF4-FFF2-40B4-BE49-F238E27FC236}">
                <a16:creationId xmlns:a16="http://schemas.microsoft.com/office/drawing/2014/main" id="{3BDE2EBF-88D2-4ABD-90AD-8486D88682B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5400000">
            <a:off x="6307997" y="4908956"/>
            <a:ext cx="250017" cy="1888051"/>
          </a:xfrm>
          <a:prstGeom prst="rightBrace">
            <a:avLst>
              <a:gd name="adj1" fmla="val 3201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Accolade fermante 11">
            <a:extLst>
              <a:ext uri="{FF2B5EF4-FFF2-40B4-BE49-F238E27FC236}">
                <a16:creationId xmlns:a16="http://schemas.microsoft.com/office/drawing/2014/main" id="{16C92AF7-7569-4335-AC83-36AA34228D5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688386" y="2080916"/>
            <a:ext cx="232721" cy="3582862"/>
          </a:xfrm>
          <a:prstGeom prst="rightBrace">
            <a:avLst/>
          </a:prstGeom>
          <a:ln w="28575">
            <a:solidFill>
              <a:srgbClr val="334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3028CAE-F468-496E-8FDB-2A8C69C4692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921107" y="3429000"/>
            <a:ext cx="3192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Radiolysis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Time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 µs</a:t>
            </a:r>
            <a:endParaRPr lang="fr-F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112EBC-8321-9970-6D31-93D498A15A3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0996962" y="5647"/>
            <a:ext cx="998726" cy="586071"/>
          </a:xfrm>
          <a:prstGeom prst="rect">
            <a:avLst/>
          </a:prstGeom>
          <a:solidFill>
            <a:srgbClr val="007DA5"/>
          </a:solidFill>
          <a:ln>
            <a:solidFill>
              <a:srgbClr val="007D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950E4E7E-FDBB-2759-C335-159FF3F3CBDC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294" y="-11349"/>
            <a:ext cx="658233" cy="731593"/>
          </a:xfrm>
          <a:prstGeom prst="rect">
            <a:avLst/>
          </a:prstGeom>
        </p:spPr>
      </p:pic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F22BE31C-ED95-4EAE-336C-55B991A760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7774191" y="6528019"/>
            <a:ext cx="4417809" cy="329981"/>
          </a:xfrm>
        </p:spPr>
        <p:txBody>
          <a:bodyPr/>
          <a:lstStyle/>
          <a:p>
            <a:r>
              <a:rPr lang="en-US" sz="2000" dirty="0">
                <a:solidFill>
                  <a:srgbClr val="007DA5"/>
                </a:solidFill>
              </a:rPr>
              <a:t>PHDAY –23</a:t>
            </a:r>
            <a:r>
              <a:rPr lang="en-US" sz="2000" baseline="30000" dirty="0">
                <a:solidFill>
                  <a:srgbClr val="007DA5"/>
                </a:solidFill>
              </a:rPr>
              <a:t>rd</a:t>
            </a:r>
            <a:r>
              <a:rPr lang="en-US" sz="2000" dirty="0">
                <a:solidFill>
                  <a:srgbClr val="007DA5"/>
                </a:solidFill>
              </a:rPr>
              <a:t> April 2026 –</a:t>
            </a:r>
            <a:fld id="{A98E4FDB-8E19-49BF-A7D2-610C4205519D}" type="slidenum">
              <a:rPr lang="fr-FR" sz="2000" smtClean="0">
                <a:solidFill>
                  <a:srgbClr val="007DA5"/>
                </a:solidFill>
              </a:rPr>
              <a:pPr/>
              <a:t>4</a:t>
            </a:fld>
            <a:endParaRPr lang="fr-FR" sz="2000" dirty="0">
              <a:solidFill>
                <a:srgbClr val="007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421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756A2A0A-5D94-A119-7940-6149AB11958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53956" y="1247266"/>
            <a:ext cx="7629292" cy="5515363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90920D04-B512-408D-B8CB-2DF6577785ED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223211" y="0"/>
            <a:ext cx="10515600" cy="1105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bg1"/>
                </a:solidFill>
              </a:rPr>
              <a:t>Water </a:t>
            </a:r>
            <a:r>
              <a:rPr lang="en-GB" dirty="0">
                <a:solidFill>
                  <a:schemeClr val="bg1"/>
                </a:solidFill>
              </a:rPr>
              <a:t>radiolysis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8445F6-A9C2-4321-8E40-3D812621258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642022" y="1351014"/>
            <a:ext cx="3008963" cy="28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Le Caër, Water, 3 (2011), 235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953D5965-BD1E-E41E-5F40-45D629BDD4D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787249" y="5868580"/>
            <a:ext cx="470115" cy="46166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BDCE518-053E-7595-059A-4C081226708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827364" y="5854823"/>
            <a:ext cx="5913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5CC16ADF-6745-EAD6-67DC-88FE65B5845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448511" y="5868581"/>
            <a:ext cx="387021" cy="46166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8AE6F900-89B5-B266-2E3B-C4D24325A4A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500794" y="5854823"/>
            <a:ext cx="1079979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53B545D-D2D6-BA52-2096-46058700F3E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691742" y="6349233"/>
            <a:ext cx="234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rgbClr val="2F528F"/>
                </a:solidFill>
              </a:rPr>
              <a:t>Reducing</a:t>
            </a:r>
            <a:r>
              <a:rPr lang="fr-FR" sz="2400" b="1" dirty="0">
                <a:solidFill>
                  <a:srgbClr val="2F528F"/>
                </a:solidFill>
              </a:rPr>
              <a:t> </a:t>
            </a:r>
            <a:r>
              <a:rPr lang="fr-FR" sz="2400" b="1" dirty="0" err="1">
                <a:solidFill>
                  <a:srgbClr val="2F528F"/>
                </a:solidFill>
              </a:rPr>
              <a:t>species</a:t>
            </a:r>
            <a:endParaRPr lang="fr-FR" sz="2400" b="1" dirty="0">
              <a:solidFill>
                <a:srgbClr val="2F528F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DADEA8E-A9EB-4A21-FEE4-3AF22963909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673120" y="6396335"/>
            <a:ext cx="24777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FF0000"/>
                </a:solidFill>
              </a:rPr>
              <a:t>Oxidizing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err="1">
                <a:solidFill>
                  <a:srgbClr val="FF0000"/>
                </a:solidFill>
              </a:rPr>
              <a:t>species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CB9154-FFBA-E985-03E0-4900CF16CFCC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0996962" y="5647"/>
            <a:ext cx="998726" cy="586071"/>
          </a:xfrm>
          <a:prstGeom prst="rect">
            <a:avLst/>
          </a:prstGeom>
          <a:solidFill>
            <a:srgbClr val="007DA5"/>
          </a:solidFill>
          <a:ln>
            <a:solidFill>
              <a:srgbClr val="007D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D2AE8657-8D42-95AE-F8B0-F046506F8572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294" y="-11349"/>
            <a:ext cx="658233" cy="731593"/>
          </a:xfrm>
          <a:prstGeom prst="rect">
            <a:avLst/>
          </a:prstGeom>
        </p:spPr>
      </p:pic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4ADA4F79-AD5C-AA52-F20B-948192BAE49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7774191" y="6528019"/>
            <a:ext cx="4417809" cy="329981"/>
          </a:xfrm>
        </p:spPr>
        <p:txBody>
          <a:bodyPr/>
          <a:lstStyle/>
          <a:p>
            <a:r>
              <a:rPr lang="en-US" sz="2000" dirty="0">
                <a:solidFill>
                  <a:srgbClr val="007DA5"/>
                </a:solidFill>
              </a:rPr>
              <a:t>PHDAY –23</a:t>
            </a:r>
            <a:r>
              <a:rPr lang="en-US" sz="2000" baseline="30000" dirty="0">
                <a:solidFill>
                  <a:srgbClr val="007DA5"/>
                </a:solidFill>
              </a:rPr>
              <a:t>rd</a:t>
            </a:r>
            <a:r>
              <a:rPr lang="en-US" sz="2000" dirty="0">
                <a:solidFill>
                  <a:srgbClr val="007DA5"/>
                </a:solidFill>
              </a:rPr>
              <a:t> April 2026 –</a:t>
            </a:r>
            <a:fld id="{A98E4FDB-8E19-49BF-A7D2-610C4205519D}" type="slidenum">
              <a:rPr lang="fr-FR" sz="2000" smtClean="0">
                <a:solidFill>
                  <a:srgbClr val="007DA5"/>
                </a:solidFill>
              </a:rPr>
              <a:pPr/>
              <a:t>5</a:t>
            </a:fld>
            <a:endParaRPr lang="fr-FR" sz="2000" dirty="0">
              <a:solidFill>
                <a:srgbClr val="007DA5"/>
              </a:solidFill>
            </a:endParaRPr>
          </a:p>
        </p:txBody>
      </p:sp>
      <p:sp>
        <p:nvSpPr>
          <p:cNvPr id="4" name="Rectangle à coins arrondis 130">
            <a:extLst>
              <a:ext uri="{FF2B5EF4-FFF2-40B4-BE49-F238E27FC236}">
                <a16:creationId xmlns:a16="http://schemas.microsoft.com/office/drawing/2014/main" id="{85357B01-BAB6-5584-AFE5-40EA25A4BC1C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7849301" y="5656327"/>
            <a:ext cx="4267587" cy="511444"/>
          </a:xfrm>
          <a:prstGeom prst="roundRect">
            <a:avLst>
              <a:gd name="adj" fmla="val 28126"/>
            </a:avLst>
          </a:prstGeom>
          <a:noFill/>
          <a:ln w="28575">
            <a:solidFill>
              <a:srgbClr val="DD4B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Electrochemical methods</a:t>
            </a:r>
            <a:endParaRPr lang="fr-FR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 à coins arrondis 130">
            <a:extLst>
              <a:ext uri="{FF2B5EF4-FFF2-40B4-BE49-F238E27FC236}">
                <a16:creationId xmlns:a16="http://schemas.microsoft.com/office/drawing/2014/main" id="{83C88327-4BE0-3449-413A-383A46F4D392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7849301" y="3477066"/>
            <a:ext cx="4267587" cy="1409816"/>
          </a:xfrm>
          <a:prstGeom prst="roundRect">
            <a:avLst>
              <a:gd name="adj" fmla="val 28126"/>
            </a:avLst>
          </a:prstGeom>
          <a:noFill/>
          <a:ln w="28575">
            <a:solidFill>
              <a:srgbClr val="DD4B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How can the impact of these redox species be measured?</a:t>
            </a:r>
            <a:endParaRPr lang="fr-FR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A1FAFBD4-900A-E432-9860-4820286BCE36}"/>
              </a:ext>
            </a:extLst>
          </p:cNvPr>
          <p:cNvCxnSpPr>
            <a:cxnSpLocks/>
            <a:stCxn id="8" idx="2"/>
            <a:endCxn id="4" idx="0"/>
          </p:cNvCxnSpPr>
          <p:nvPr>
            <p:custDataLst>
              <p:tags r:id="rId15"/>
            </p:custDataLst>
          </p:nvPr>
        </p:nvCxnSpPr>
        <p:spPr>
          <a:xfrm>
            <a:off x="9983095" y="4886882"/>
            <a:ext cx="0" cy="7694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à coins arrondis 130">
            <a:extLst>
              <a:ext uri="{FF2B5EF4-FFF2-40B4-BE49-F238E27FC236}">
                <a16:creationId xmlns:a16="http://schemas.microsoft.com/office/drawing/2014/main" id="{B1703CB5-857A-C16F-66D1-C24AF1310D9F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7770457" y="1765416"/>
            <a:ext cx="4267587" cy="837994"/>
          </a:xfrm>
          <a:prstGeom prst="roundRect">
            <a:avLst>
              <a:gd name="adj" fmla="val 28126"/>
            </a:avLst>
          </a:prstGeom>
          <a:solidFill>
            <a:srgbClr val="017BA0"/>
          </a:solidFill>
          <a:ln w="28575">
            <a:solidFill>
              <a:srgbClr val="DD4B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Radiolytic yields depend on the energy deposited in water</a:t>
            </a:r>
            <a:endParaRPr lang="fr-FR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900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E96568F-C821-67C4-CF51-78364750ADD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4" r="16221"/>
          <a:stretch/>
        </p:blipFill>
        <p:spPr>
          <a:xfrm>
            <a:off x="480553" y="2001384"/>
            <a:ext cx="2887292" cy="3833342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90920D04-B512-408D-B8CB-2DF6577785ED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252086" y="0"/>
            <a:ext cx="10515600" cy="1105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bg1"/>
                </a:solidFill>
              </a:rPr>
              <a:t>Material Study: 316L Stainless Steel</a:t>
            </a:r>
            <a:endParaRPr lang="fr-FR" sz="42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B1C00E-20F3-9A41-884B-83E2CA68C4A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611722" y="1288950"/>
            <a:ext cx="6188297" cy="80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DD4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Chromium (III) oxide layer - very dense</a:t>
            </a:r>
            <a:endParaRPr lang="fr-FR" sz="2400" b="1" dirty="0">
              <a:solidFill>
                <a:srgbClr val="DD4B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63BC4B-B7B0-B31E-7724-7D9A217F9B4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412525" y="2259164"/>
            <a:ext cx="1342615" cy="3478658"/>
          </a:xfrm>
          <a:prstGeom prst="rect">
            <a:avLst/>
          </a:prstGeom>
          <a:solidFill>
            <a:srgbClr val="5B9B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C3D5F19-154A-284F-9DDC-3DA5DE43523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213578" y="1539801"/>
            <a:ext cx="360000" cy="360000"/>
          </a:xfrm>
          <a:prstGeom prst="ellipse">
            <a:avLst/>
          </a:prstGeom>
          <a:solidFill>
            <a:schemeClr val="accent1"/>
          </a:solidFill>
          <a:ln>
            <a:solidFill>
              <a:srgbClr val="3341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fr-F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D50E2B-89C5-2943-A763-3D87C6F5177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611722" y="1811659"/>
            <a:ext cx="5775736" cy="80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 hydroxide layer (low density)</a:t>
            </a:r>
            <a:endParaRPr lang="fr-FR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EAE66D0-ECBB-3144-B9C1-87A3C640D1D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204087" y="2005758"/>
            <a:ext cx="360000" cy="360000"/>
          </a:xfrm>
          <a:prstGeom prst="ellipse">
            <a:avLst/>
          </a:prstGeom>
          <a:solidFill>
            <a:schemeClr val="accent1"/>
          </a:solidFill>
          <a:ln>
            <a:solidFill>
              <a:srgbClr val="3341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29C2E3-5484-7B4E-9C71-1D00E3F16B4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50891" y="1632244"/>
            <a:ext cx="4424559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Okamoto, Corrosion science 13 (1973), 471</a:t>
            </a:r>
          </a:p>
        </p:txBody>
      </p:sp>
      <p:sp>
        <p:nvSpPr>
          <p:cNvPr id="14" name="ZoneTexte 5">
            <a:extLst>
              <a:ext uri="{FF2B5EF4-FFF2-40B4-BE49-F238E27FC236}">
                <a16:creationId xmlns:a16="http://schemas.microsoft.com/office/drawing/2014/main" id="{D317D11A-4629-0444-A820-7F2FD304DA5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345749" y="3457751"/>
            <a:ext cx="3599006" cy="578882"/>
          </a:xfrm>
          <a:prstGeom prst="roundRect">
            <a:avLst/>
          </a:prstGeom>
          <a:ln w="28575">
            <a:solidFill>
              <a:srgbClr val="007D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Degradation of the film</a:t>
            </a:r>
            <a:endParaRPr lang="fr-FR" sz="2800" dirty="0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8CA8191-5262-6841-88E0-CE955BFB6F2F}"/>
              </a:ext>
            </a:extLst>
          </p:cNvPr>
          <p:cNvCxnSpPr>
            <a:cxnSpLocks/>
            <a:stCxn id="19" idx="3"/>
            <a:endCxn id="14" idx="1"/>
          </p:cNvCxnSpPr>
          <p:nvPr>
            <p:custDataLst>
              <p:tags r:id="rId10"/>
            </p:custDataLst>
          </p:nvPr>
        </p:nvCxnSpPr>
        <p:spPr>
          <a:xfrm>
            <a:off x="5739561" y="3727737"/>
            <a:ext cx="1606188" cy="1945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Éclair 15">
            <a:extLst>
              <a:ext uri="{FF2B5EF4-FFF2-40B4-BE49-F238E27FC236}">
                <a16:creationId xmlns:a16="http://schemas.microsoft.com/office/drawing/2014/main" id="{36EEF084-B178-3147-8759-0295C20F27F7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rot="21278107">
            <a:off x="6059251" y="2907806"/>
            <a:ext cx="626339" cy="844711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sp>
        <p:nvSpPr>
          <p:cNvPr id="17" name="ZoneTexte 15">
            <a:extLst>
              <a:ext uri="{FF2B5EF4-FFF2-40B4-BE49-F238E27FC236}">
                <a16:creationId xmlns:a16="http://schemas.microsoft.com/office/drawing/2014/main" id="{CC709128-749B-9443-B6C3-818F14F43858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149188" y="2622522"/>
            <a:ext cx="1786391" cy="578882"/>
          </a:xfrm>
          <a:prstGeom prst="roundRect">
            <a:avLst/>
          </a:prstGeom>
          <a:ln w="28575">
            <a:solidFill>
              <a:srgbClr val="007D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/>
              <a:t>Irradiation</a:t>
            </a:r>
            <a:endParaRPr lang="fr-FR" sz="32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22B85BA-B74D-4D37-8500-D7C991261FD1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50891" y="1194521"/>
            <a:ext cx="17418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Passive film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F85444-1115-1ABB-3245-D5F072C77C88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0" y="6002781"/>
            <a:ext cx="516951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3341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 layer (duplex oxide) </a:t>
            </a:r>
            <a:r>
              <a:rPr lang="fr-FR" sz="2400" b="1" dirty="0">
                <a:solidFill>
                  <a:srgbClr val="33414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lang="fr-FR" sz="2400" b="1" dirty="0">
                <a:solidFill>
                  <a:srgbClr val="3341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2-5 nm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77D9323-4EAE-8A82-8866-5C3CD085981E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700461" y="2929015"/>
            <a:ext cx="834772" cy="492581"/>
          </a:xfrm>
          <a:prstGeom prst="ellipse">
            <a:avLst/>
          </a:prstGeom>
          <a:noFill/>
          <a:ln w="76200">
            <a:solidFill>
              <a:srgbClr val="017B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17B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88B12A8-285B-D88A-1A5C-23DF08BBC0EC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3852506" y="3496904"/>
            <a:ext cx="1887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rgbClr val="017B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</a:t>
            </a:r>
            <a:r>
              <a:rPr lang="fr-FR" sz="2400" b="1" dirty="0">
                <a:solidFill>
                  <a:srgbClr val="017B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water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EDFECCA-7151-8F22-F3C8-B130B8AF54E6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 rot="16200000">
            <a:off x="-160691" y="3862508"/>
            <a:ext cx="10202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 err="1">
                <a:solidFill>
                  <a:srgbClr val="334147"/>
                </a:solidFill>
                <a:cs typeface="Times New Roman" panose="02020603050405020304" pitchFamily="18" charset="0"/>
              </a:rPr>
              <a:t>Metal</a:t>
            </a:r>
            <a:endParaRPr lang="fr-FR" sz="2400" dirty="0">
              <a:cs typeface="Times New Roman" panose="02020603050405020304" pitchFamily="18" charset="0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0AA2278-841C-5A2D-EFBB-E6D4BB1703FF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966972" y="1899164"/>
            <a:ext cx="360000" cy="360000"/>
          </a:xfrm>
          <a:prstGeom prst="ellipse">
            <a:avLst/>
          </a:prstGeom>
          <a:solidFill>
            <a:schemeClr val="accent1"/>
          </a:solidFill>
          <a:ln>
            <a:solidFill>
              <a:srgbClr val="3341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73E93E79-F2DE-E89A-16E8-5891E8D341B5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746099" y="1922867"/>
            <a:ext cx="360000" cy="360000"/>
          </a:xfrm>
          <a:prstGeom prst="ellipse">
            <a:avLst/>
          </a:prstGeom>
          <a:solidFill>
            <a:schemeClr val="accent1"/>
          </a:solidFill>
          <a:ln>
            <a:solidFill>
              <a:srgbClr val="3341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fr-F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8E4499-58AA-2122-D923-3483860E7102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10996962" y="5647"/>
            <a:ext cx="998726" cy="586071"/>
          </a:xfrm>
          <a:prstGeom prst="rect">
            <a:avLst/>
          </a:prstGeom>
          <a:solidFill>
            <a:srgbClr val="007DA5"/>
          </a:solidFill>
          <a:ln>
            <a:solidFill>
              <a:srgbClr val="007D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5" name="Image 24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8E867149-2618-9A49-3C47-A67440869816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294" y="-11349"/>
            <a:ext cx="658233" cy="731593"/>
          </a:xfrm>
          <a:prstGeom prst="rect">
            <a:avLst/>
          </a:prstGeom>
        </p:spPr>
      </p:pic>
      <p:sp>
        <p:nvSpPr>
          <p:cNvPr id="2" name="Accolade ouvrante 1">
            <a:extLst>
              <a:ext uri="{FF2B5EF4-FFF2-40B4-BE49-F238E27FC236}">
                <a16:creationId xmlns:a16="http://schemas.microsoft.com/office/drawing/2014/main" id="{F16DCC7D-E9E2-F86C-749C-1CBBD854B6E2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 rot="16200000">
            <a:off x="1387183" y="5067748"/>
            <a:ext cx="210220" cy="1550369"/>
          </a:xfrm>
          <a:prstGeom prst="leftBrace">
            <a:avLst>
              <a:gd name="adj1" fmla="val 8333"/>
              <a:gd name="adj2" fmla="val 4811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space réservé du numéro de diapositive 3">
            <a:extLst>
              <a:ext uri="{FF2B5EF4-FFF2-40B4-BE49-F238E27FC236}">
                <a16:creationId xmlns:a16="http://schemas.microsoft.com/office/drawing/2014/main" id="{0416D8CE-6A3C-3938-FA77-CE25D5A2478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3"/>
            </p:custDataLst>
          </p:nvPr>
        </p:nvSpPr>
        <p:spPr>
          <a:xfrm>
            <a:off x="7774191" y="6528019"/>
            <a:ext cx="4417809" cy="329981"/>
          </a:xfrm>
        </p:spPr>
        <p:txBody>
          <a:bodyPr/>
          <a:lstStyle/>
          <a:p>
            <a:r>
              <a:rPr lang="en-US" sz="2000" dirty="0">
                <a:solidFill>
                  <a:srgbClr val="007DA5"/>
                </a:solidFill>
              </a:rPr>
              <a:t>PHDAY –23</a:t>
            </a:r>
            <a:r>
              <a:rPr lang="en-US" sz="2000" baseline="30000" dirty="0">
                <a:solidFill>
                  <a:srgbClr val="007DA5"/>
                </a:solidFill>
              </a:rPr>
              <a:t>rd</a:t>
            </a:r>
            <a:r>
              <a:rPr lang="en-US" sz="2000" dirty="0">
                <a:solidFill>
                  <a:srgbClr val="007DA5"/>
                </a:solidFill>
              </a:rPr>
              <a:t> April 2026 –</a:t>
            </a:r>
            <a:fld id="{A98E4FDB-8E19-49BF-A7D2-610C4205519D}" type="slidenum">
              <a:rPr lang="fr-FR" sz="2000" smtClean="0">
                <a:solidFill>
                  <a:srgbClr val="007DA5"/>
                </a:solidFill>
              </a:rPr>
              <a:pPr/>
              <a:t>6</a:t>
            </a:fld>
            <a:endParaRPr lang="fr-FR" sz="2000" dirty="0">
              <a:solidFill>
                <a:srgbClr val="007DA5"/>
              </a:solidFill>
            </a:endParaRPr>
          </a:p>
        </p:txBody>
      </p:sp>
      <p:sp>
        <p:nvSpPr>
          <p:cNvPr id="4" name="Rectangle à coins arrondis 130">
            <a:extLst>
              <a:ext uri="{FF2B5EF4-FFF2-40B4-BE49-F238E27FC236}">
                <a16:creationId xmlns:a16="http://schemas.microsoft.com/office/drawing/2014/main" id="{EECAD462-1A46-4401-3F5D-A967EA55A0DC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5384087" y="4220948"/>
            <a:ext cx="6602110" cy="2248461"/>
          </a:xfrm>
          <a:prstGeom prst="roundRect">
            <a:avLst>
              <a:gd name="adj" fmla="val 28126"/>
            </a:avLst>
          </a:prstGeom>
          <a:noFill/>
          <a:ln w="28575">
            <a:solidFill>
              <a:srgbClr val="DD4B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Amorphous structure 
Slows down oxidizing species and metal cations diffusion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 water</a:t>
            </a:r>
            <a:r>
              <a:rPr lang="fr-FR" sz="2800" b="1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oxidizing radicals directly within the passive film</a:t>
            </a:r>
            <a:endParaRPr lang="fr-F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E1E41BC-FE8A-D13D-DFE7-4B50EB10C9FE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 rot="16200000">
            <a:off x="2690849" y="4577115"/>
            <a:ext cx="15503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Electrolyte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E18DDC13-5AA3-3079-4DBF-01A638A06874}"/>
              </a:ext>
            </a:extLst>
          </p:cNvPr>
          <p:cNvCxnSpPr>
            <a:cxnSpLocks/>
            <a:stCxn id="7" idx="6"/>
            <a:endCxn id="19" idx="1"/>
          </p:cNvCxnSpPr>
          <p:nvPr>
            <p:custDataLst>
              <p:tags r:id="rId26"/>
            </p:custDataLst>
          </p:nvPr>
        </p:nvCxnSpPr>
        <p:spPr>
          <a:xfrm>
            <a:off x="2535233" y="3175306"/>
            <a:ext cx="1317273" cy="552431"/>
          </a:xfrm>
          <a:prstGeom prst="straightConnector1">
            <a:avLst/>
          </a:prstGeom>
          <a:ln w="57150">
            <a:solidFill>
              <a:srgbClr val="017BA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72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7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90920D04-B512-408D-B8CB-2DF6577785ED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252086" y="13338"/>
            <a:ext cx="7969735" cy="1105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Objective of the thesis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BD2E2E-87E2-6A00-54DA-A2649A3D77D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996962" y="5647"/>
            <a:ext cx="998726" cy="586071"/>
          </a:xfrm>
          <a:prstGeom prst="rect">
            <a:avLst/>
          </a:prstGeom>
          <a:solidFill>
            <a:srgbClr val="007DA5"/>
          </a:solidFill>
          <a:ln>
            <a:solidFill>
              <a:srgbClr val="007D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1" name="Image 20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00003D15-E8CC-A012-9313-EF8649F8B46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294" y="-11349"/>
            <a:ext cx="658233" cy="731593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26A6B3-171E-EB62-D7AD-AB14CE09301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7774191" y="6528019"/>
            <a:ext cx="4417809" cy="329981"/>
          </a:xfrm>
        </p:spPr>
        <p:txBody>
          <a:bodyPr/>
          <a:lstStyle/>
          <a:p>
            <a:r>
              <a:rPr lang="en-US" sz="2000" dirty="0">
                <a:solidFill>
                  <a:srgbClr val="007DA5"/>
                </a:solidFill>
              </a:rPr>
              <a:t>PHDAY –23</a:t>
            </a:r>
            <a:r>
              <a:rPr lang="en-US" sz="2000" baseline="30000" dirty="0">
                <a:solidFill>
                  <a:srgbClr val="007DA5"/>
                </a:solidFill>
              </a:rPr>
              <a:t>rd</a:t>
            </a:r>
            <a:r>
              <a:rPr lang="en-US" sz="2000" dirty="0">
                <a:solidFill>
                  <a:srgbClr val="007DA5"/>
                </a:solidFill>
              </a:rPr>
              <a:t> April 2026 –</a:t>
            </a:r>
            <a:fld id="{A98E4FDB-8E19-49BF-A7D2-610C4205519D}" type="slidenum">
              <a:rPr lang="fr-FR" sz="2000" smtClean="0">
                <a:solidFill>
                  <a:srgbClr val="007DA5"/>
                </a:solidFill>
              </a:rPr>
              <a:pPr/>
              <a:t>7</a:t>
            </a:fld>
            <a:endParaRPr lang="fr-FR" sz="2000" dirty="0">
              <a:solidFill>
                <a:srgbClr val="007DA5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6444F78-884D-B979-98C4-607BC89E20A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0959" y="3742240"/>
            <a:ext cx="2915369" cy="1328023"/>
          </a:xfrm>
          <a:prstGeom prst="roundRect">
            <a:avLst/>
          </a:prstGeom>
          <a:noFill/>
          <a:ln w="28575">
            <a:solidFill>
              <a:srgbClr val="017BA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How to study passive film under extreme conditions?</a:t>
            </a:r>
            <a:endParaRPr lang="fr-FR" sz="2400" b="1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44B8854-D669-57B0-A109-13407BBC184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55121" y="1174035"/>
            <a:ext cx="11683092" cy="818563"/>
          </a:xfrm>
          <a:prstGeom prst="roundRect">
            <a:avLst/>
          </a:prstGeom>
          <a:ln w="38100">
            <a:solidFill>
              <a:srgbClr val="F1404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dk1"/>
                </a:solidFill>
                <a:cs typeface="Times New Roman" panose="02020603050405020304" pitchFamily="18" charset="0"/>
              </a:rPr>
              <a:t>How does the steel/solution interface evolve at the nanometric scale under extreme conditions?</a:t>
            </a:r>
            <a:endParaRPr lang="fr-FR" sz="2800" dirty="0">
              <a:solidFill>
                <a:schemeClr val="dk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DC4C3D2-A216-8E74-7133-6A2ACB5D05E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613357" y="2864172"/>
            <a:ext cx="2626970" cy="112371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 err="1"/>
              <a:t>Experimentally</a:t>
            </a:r>
            <a:r>
              <a:rPr lang="fr-FR" sz="2000" dirty="0"/>
              <a:t> </a:t>
            </a:r>
            <a:r>
              <a:rPr lang="fr-FR" sz="2000" dirty="0" err="1"/>
              <a:t>simulate</a:t>
            </a:r>
            <a:r>
              <a:rPr lang="fr-FR" sz="2000" dirty="0"/>
              <a:t> irradiation at interfaces</a:t>
            </a:r>
            <a:endParaRPr lang="fr-FR" sz="2000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4C47DD8-7791-2F8B-78B8-37328F6E649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613357" y="4771005"/>
            <a:ext cx="2628000" cy="112371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Characterization and description of the passive film</a:t>
            </a:r>
            <a:endParaRPr lang="fr-FR" sz="2000" dirty="0"/>
          </a:p>
        </p:txBody>
      </p:sp>
      <p:cxnSp>
        <p:nvCxnSpPr>
          <p:cNvPr id="11" name="Connecteur : en angle 10">
            <a:extLst>
              <a:ext uri="{FF2B5EF4-FFF2-40B4-BE49-F238E27FC236}">
                <a16:creationId xmlns:a16="http://schemas.microsoft.com/office/drawing/2014/main" id="{E5F8BC4D-567F-B8BE-6EC0-62ED83F2DDE6}"/>
              </a:ext>
            </a:extLst>
          </p:cNvPr>
          <p:cNvCxnSpPr>
            <a:cxnSpLocks/>
            <a:stCxn id="3" idx="3"/>
            <a:endCxn id="7" idx="1"/>
          </p:cNvCxnSpPr>
          <p:nvPr>
            <p:custDataLst>
              <p:tags r:id="rId9"/>
            </p:custDataLst>
          </p:nvPr>
        </p:nvCxnSpPr>
        <p:spPr>
          <a:xfrm flipV="1">
            <a:off x="2976328" y="3426028"/>
            <a:ext cx="637029" cy="980224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 : en angle 14">
            <a:extLst>
              <a:ext uri="{FF2B5EF4-FFF2-40B4-BE49-F238E27FC236}">
                <a16:creationId xmlns:a16="http://schemas.microsoft.com/office/drawing/2014/main" id="{526A62EA-7DDD-A72C-E777-BE987C6CAA0B}"/>
              </a:ext>
            </a:extLst>
          </p:cNvPr>
          <p:cNvCxnSpPr>
            <a:cxnSpLocks/>
            <a:stCxn id="3" idx="3"/>
            <a:endCxn id="8" idx="1"/>
          </p:cNvCxnSpPr>
          <p:nvPr>
            <p:custDataLst>
              <p:tags r:id="rId10"/>
            </p:custDataLst>
          </p:nvPr>
        </p:nvCxnSpPr>
        <p:spPr>
          <a:xfrm>
            <a:off x="2976328" y="4406252"/>
            <a:ext cx="637029" cy="926609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DDEAC577-BC6E-C7CA-6BB5-9D31D4913AA7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7167966" y="5174546"/>
            <a:ext cx="4591561" cy="1383876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r-FR"/>
            </a:defPPr>
            <a:lvl1pPr>
              <a:defRPr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Physicochemical characterization: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Film composition: Ion beam analysis (IBA)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Chemical speciation: X-ray </a:t>
            </a:r>
            <a:r>
              <a:rPr lang="fr-FR" dirty="0" err="1"/>
              <a:t>photoelectron</a:t>
            </a:r>
            <a:r>
              <a:rPr lang="fr-FR" dirty="0"/>
              <a:t> spectroscopy (XPS)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Thickness: XPS, ellipsometry and IBA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A513C8BE-4290-FF70-5E79-20A20B2FEDDC}"/>
              </a:ext>
            </a:extLst>
          </p:cNvPr>
          <p:cNvGrpSpPr/>
          <p:nvPr/>
        </p:nvGrpSpPr>
        <p:grpSpPr>
          <a:xfrm>
            <a:off x="7167967" y="2200899"/>
            <a:ext cx="4670246" cy="1648157"/>
            <a:chOff x="7302529" y="2613801"/>
            <a:chExt cx="4506148" cy="1784700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900C8FC-3D57-E254-7A45-BA6585763692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7302529" y="2613801"/>
              <a:ext cx="4506148" cy="1784700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fr-FR"/>
              </a:defPPr>
              <a:lvl1pPr>
                <a:defRPr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fr-FR" dirty="0"/>
                <a:t>Two transportable irradiation </a:t>
              </a:r>
              <a:r>
                <a:rPr lang="fr-FR" dirty="0" err="1"/>
                <a:t>devices</a:t>
              </a:r>
              <a:r>
                <a:rPr lang="fr-FR" dirty="0"/>
                <a:t>:</a:t>
              </a:r>
            </a:p>
            <a:p>
              <a:endParaRPr lang="fr-FR" dirty="0"/>
            </a:p>
            <a:p>
              <a:endParaRPr lang="fr-FR" dirty="0"/>
            </a:p>
            <a:p>
              <a:r>
                <a:rPr lang="en-US" dirty="0"/>
                <a:t>Parameters: Dose deposited at the interface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Variation of the beam energy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Variation of the irradiation time</a:t>
              </a:r>
              <a:r>
                <a:rPr lang="fr-FR" dirty="0"/>
                <a:t> </a:t>
              </a:r>
            </a:p>
          </p:txBody>
        </p:sp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0F658432-A53C-6CC8-3DD7-CE7B85C9A4A3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7472913" y="2980076"/>
              <a:ext cx="1850072" cy="420508"/>
            </a:xfrm>
            <a:prstGeom prst="rect">
              <a:avLst/>
            </a:prstGeom>
          </p:spPr>
        </p:pic>
        <p:pic>
          <p:nvPicPr>
            <p:cNvPr id="73" name="Image 72">
              <a:extLst>
                <a:ext uri="{FF2B5EF4-FFF2-40B4-BE49-F238E27FC236}">
                  <a16:creationId xmlns:a16="http://schemas.microsoft.com/office/drawing/2014/main" id="{773397B9-D1B5-D03B-FE24-04A8A01A340A}"/>
                </a:ext>
              </a:extLst>
            </p:cNvPr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4"/>
            <a:stretch>
              <a:fillRect/>
            </a:stretch>
          </p:blipFill>
          <p:spPr>
            <a:xfrm>
              <a:off x="9493369" y="2980076"/>
              <a:ext cx="1764737" cy="430825"/>
            </a:xfrm>
            <a:prstGeom prst="rect">
              <a:avLst/>
            </a:prstGeom>
          </p:spPr>
        </p:pic>
      </p:grpSp>
      <p:cxnSp>
        <p:nvCxnSpPr>
          <p:cNvPr id="98" name="Connecteur : en angle 97">
            <a:extLst>
              <a:ext uri="{FF2B5EF4-FFF2-40B4-BE49-F238E27FC236}">
                <a16:creationId xmlns:a16="http://schemas.microsoft.com/office/drawing/2014/main" id="{02F13645-88EC-E772-CBB9-3E311F6AB58F}"/>
              </a:ext>
            </a:extLst>
          </p:cNvPr>
          <p:cNvCxnSpPr>
            <a:cxnSpLocks/>
            <a:stCxn id="8" idx="3"/>
            <a:endCxn id="18" idx="1"/>
          </p:cNvCxnSpPr>
          <p:nvPr>
            <p:custDataLst>
              <p:tags r:id="rId12"/>
            </p:custDataLst>
          </p:nvPr>
        </p:nvCxnSpPr>
        <p:spPr>
          <a:xfrm>
            <a:off x="6241357" y="5332861"/>
            <a:ext cx="926609" cy="533623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 : en angle 100">
            <a:extLst>
              <a:ext uri="{FF2B5EF4-FFF2-40B4-BE49-F238E27FC236}">
                <a16:creationId xmlns:a16="http://schemas.microsoft.com/office/drawing/2014/main" id="{8159581E-7451-8E41-83BE-80FB6CAA7F7A}"/>
              </a:ext>
            </a:extLst>
          </p:cNvPr>
          <p:cNvCxnSpPr>
            <a:cxnSpLocks/>
            <a:stCxn id="8" idx="3"/>
            <a:endCxn id="14" idx="1"/>
          </p:cNvCxnSpPr>
          <p:nvPr>
            <p:custDataLst>
              <p:tags r:id="rId13"/>
            </p:custDataLst>
          </p:nvPr>
        </p:nvCxnSpPr>
        <p:spPr>
          <a:xfrm flipV="1">
            <a:off x="6241357" y="4563673"/>
            <a:ext cx="926609" cy="769188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 : en angle 138">
            <a:extLst>
              <a:ext uri="{FF2B5EF4-FFF2-40B4-BE49-F238E27FC236}">
                <a16:creationId xmlns:a16="http://schemas.microsoft.com/office/drawing/2014/main" id="{5AAEC01A-9CB3-1C89-C429-D92A9EA92381}"/>
              </a:ext>
            </a:extLst>
          </p:cNvPr>
          <p:cNvCxnSpPr>
            <a:cxnSpLocks/>
            <a:stCxn id="7" idx="3"/>
            <a:endCxn id="16" idx="1"/>
          </p:cNvCxnSpPr>
          <p:nvPr>
            <p:custDataLst>
              <p:tags r:id="rId14"/>
            </p:custDataLst>
          </p:nvPr>
        </p:nvCxnSpPr>
        <p:spPr>
          <a:xfrm flipV="1">
            <a:off x="6240327" y="3024978"/>
            <a:ext cx="927640" cy="40105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AD051F26-5BDF-BDA0-06A3-B977D62B4FCE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3613357" y="2870710"/>
            <a:ext cx="2626970" cy="11237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 err="1"/>
              <a:t>Experimentally</a:t>
            </a:r>
            <a:r>
              <a:rPr lang="fr-FR" sz="2000" dirty="0"/>
              <a:t> </a:t>
            </a:r>
            <a:r>
              <a:rPr lang="fr-FR" sz="2000" dirty="0" err="1"/>
              <a:t>simulate</a:t>
            </a:r>
            <a:r>
              <a:rPr lang="fr-FR" sz="2000" dirty="0"/>
              <a:t> irradiation at interfaces</a:t>
            </a:r>
            <a:endParaRPr lang="fr-FR" sz="2000" b="1" dirty="0"/>
          </a:p>
        </p:txBody>
      </p:sp>
      <p:sp>
        <p:nvSpPr>
          <p:cNvPr id="14" name="Rectangle à coins arrondis 130">
            <a:extLst>
              <a:ext uri="{FF2B5EF4-FFF2-40B4-BE49-F238E27FC236}">
                <a16:creationId xmlns:a16="http://schemas.microsoft.com/office/drawing/2014/main" id="{B2724BAB-63E4-1C32-BF1F-ADE7353BE29C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7167966" y="4001817"/>
            <a:ext cx="4591561" cy="1123712"/>
          </a:xfrm>
          <a:prstGeom prst="roundRect">
            <a:avLst>
              <a:gd name="adj" fmla="val 16755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Electrochemical </a:t>
            </a:r>
            <a:r>
              <a:rPr lang="fr-FR" dirty="0" err="1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measurement</a:t>
            </a:r>
            <a:r>
              <a:rPr lang="fr-FR" dirty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Modeling of the passive film</a:t>
            </a:r>
            <a:endParaRPr lang="fr-FR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Thickness, capacitance, resistivity profiles, passivity domain, and corrosion potential</a:t>
            </a:r>
          </a:p>
        </p:txBody>
      </p:sp>
    </p:spTree>
    <p:extLst>
      <p:ext uri="{BB962C8B-B14F-4D97-AF65-F5344CB8AC3E}">
        <p14:creationId xmlns:p14="http://schemas.microsoft.com/office/powerpoint/2010/main" val="52947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 descr="Une image contenant conception, meubles, intérieur, mur&#10;&#10;Le contenu généré par l’IA peut être incorrect.">
            <a:extLst>
              <a:ext uri="{FF2B5EF4-FFF2-40B4-BE49-F238E27FC236}">
                <a16:creationId xmlns:a16="http://schemas.microsoft.com/office/drawing/2014/main" id="{3BA371C0-8432-F0AC-FC5C-5A4D74DE45A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1" t="12113" r="7684" b="4099"/>
          <a:stretch/>
        </p:blipFill>
        <p:spPr>
          <a:xfrm rot="5400000">
            <a:off x="7585319" y="1360130"/>
            <a:ext cx="2542241" cy="220244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4BD2E2E-87E2-6A00-54DA-A2649A3D77D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996962" y="5647"/>
            <a:ext cx="998726" cy="586071"/>
          </a:xfrm>
          <a:prstGeom prst="rect">
            <a:avLst/>
          </a:prstGeom>
          <a:solidFill>
            <a:srgbClr val="007DA5"/>
          </a:solidFill>
          <a:ln>
            <a:solidFill>
              <a:srgbClr val="007D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1" name="Image 20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00003D15-E8CC-A012-9313-EF8649F8B46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294" y="-11349"/>
            <a:ext cx="658233" cy="731593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26A6B3-171E-EB62-D7AD-AB14CE09301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7774191" y="6528019"/>
            <a:ext cx="4417809" cy="329981"/>
          </a:xfrm>
        </p:spPr>
        <p:txBody>
          <a:bodyPr/>
          <a:lstStyle/>
          <a:p>
            <a:r>
              <a:rPr lang="en-US" sz="2000" dirty="0">
                <a:solidFill>
                  <a:srgbClr val="007DA5"/>
                </a:solidFill>
              </a:rPr>
              <a:t>PHDAY –23</a:t>
            </a:r>
            <a:r>
              <a:rPr lang="en-US" sz="2000" baseline="30000" dirty="0">
                <a:solidFill>
                  <a:srgbClr val="007DA5"/>
                </a:solidFill>
              </a:rPr>
              <a:t>rd</a:t>
            </a:r>
            <a:r>
              <a:rPr lang="en-US" sz="2000" dirty="0">
                <a:solidFill>
                  <a:srgbClr val="007DA5"/>
                </a:solidFill>
              </a:rPr>
              <a:t> April 2026 –</a:t>
            </a:r>
            <a:fld id="{A98E4FDB-8E19-49BF-A7D2-610C4205519D}" type="slidenum">
              <a:rPr lang="fr-FR" sz="2000" smtClean="0">
                <a:solidFill>
                  <a:srgbClr val="007DA5"/>
                </a:solidFill>
              </a:rPr>
              <a:pPr/>
              <a:t>8</a:t>
            </a:fld>
            <a:endParaRPr lang="fr-FR" sz="2000" dirty="0">
              <a:solidFill>
                <a:srgbClr val="007DA5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96003F-4E80-CFEB-120A-F8714303F14E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1192884" y="0"/>
            <a:ext cx="10515600" cy="1105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bg1"/>
                </a:solidFill>
              </a:rPr>
              <a:t>Extreme conditions simulation:</a:t>
            </a:r>
          </a:p>
          <a:p>
            <a:r>
              <a:rPr lang="en-US" sz="4200" dirty="0">
                <a:solidFill>
                  <a:schemeClr val="bg1"/>
                </a:solidFill>
              </a:rPr>
              <a:t>electrochemical cells</a:t>
            </a:r>
            <a:endParaRPr lang="fr-FR" sz="4200" dirty="0">
              <a:solidFill>
                <a:schemeClr val="bg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81A38CE-53DA-C848-E9D4-1CC731151CD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rcRect l="8909" t="3842" r="10106" b="52655"/>
          <a:stretch/>
        </p:blipFill>
        <p:spPr>
          <a:xfrm>
            <a:off x="204439" y="1696767"/>
            <a:ext cx="5243215" cy="40698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64AFB76-2301-6065-50C6-82031DE31EC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845" y="3817004"/>
            <a:ext cx="6347716" cy="1916044"/>
          </a:xfrm>
          <a:prstGeom prst="rect">
            <a:avLst/>
          </a:prstGeom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A75A7A99-6E28-CC95-03EE-87B72D1AC88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04439" y="1265674"/>
            <a:ext cx="1563401" cy="418346"/>
          </a:xfrm>
          <a:prstGeom prst="roundRect">
            <a:avLst/>
          </a:prstGeom>
          <a:noFill/>
          <a:ln w="38100">
            <a:solidFill>
              <a:srgbClr val="007D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PATRICIA</a:t>
            </a:r>
          </a:p>
        </p:txBody>
      </p:sp>
      <p:sp>
        <p:nvSpPr>
          <p:cNvPr id="24" name="Rectangle à coins arrondis 130">
            <a:extLst>
              <a:ext uri="{FF2B5EF4-FFF2-40B4-BE49-F238E27FC236}">
                <a16:creationId xmlns:a16="http://schemas.microsoft.com/office/drawing/2014/main" id="{F0EC6FB3-D08B-BF4F-86E3-78D8AF1A975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55174" y="6045127"/>
            <a:ext cx="10681651" cy="458722"/>
          </a:xfrm>
          <a:prstGeom prst="roundRect">
            <a:avLst>
              <a:gd name="adj" fmla="val 16755"/>
            </a:avLst>
          </a:prstGeom>
          <a:noFill/>
          <a:ln w="28575">
            <a:solidFill>
              <a:srgbClr val="DD4B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Study of the effect of irradiation on the sample and radiolysis products</a:t>
            </a:r>
            <a:endParaRPr lang="fr-FR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5C607C1-DD8C-E9E1-5B0C-622E4F1B575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044120" y="4754188"/>
            <a:ext cx="551234" cy="8754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C53DB4F8-161E-F3E5-77D0-B59FF7498094}"/>
              </a:ext>
            </a:extLst>
          </p:cNvPr>
          <p:cNvCxnSpPr>
            <a:cxnSpLocks/>
            <a:stCxn id="6" idx="0"/>
          </p:cNvCxnSpPr>
          <p:nvPr>
            <p:custDataLst>
              <p:tags r:id="rId11"/>
            </p:custDataLst>
          </p:nvPr>
        </p:nvCxnSpPr>
        <p:spPr>
          <a:xfrm flipV="1">
            <a:off x="6319737" y="3732471"/>
            <a:ext cx="1435482" cy="10217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656AE16-8D2D-9708-E378-8AC90822B6B5}"/>
              </a:ext>
            </a:extLst>
          </p:cNvPr>
          <p:cNvCxnSpPr>
            <a:cxnSpLocks/>
            <a:stCxn id="6" idx="5"/>
          </p:cNvCxnSpPr>
          <p:nvPr>
            <p:custDataLst>
              <p:tags r:id="rId12"/>
            </p:custDataLst>
          </p:nvPr>
        </p:nvCxnSpPr>
        <p:spPr>
          <a:xfrm flipV="1">
            <a:off x="6514628" y="3701448"/>
            <a:ext cx="3443032" cy="18000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2214FFD-9BBF-5768-74B0-ABDC6F779789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>
          <a:xfrm>
            <a:off x="7839075" y="2341428"/>
            <a:ext cx="1118945" cy="12849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11BB9FDB-51C5-F169-ACA1-F23B9B7A0AA8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 flipH="1">
            <a:off x="9957660" y="2383435"/>
            <a:ext cx="1206230" cy="0"/>
          </a:xfrm>
          <a:prstGeom prst="straightConnector1">
            <a:avLst/>
          </a:prstGeom>
          <a:ln w="76200">
            <a:solidFill>
              <a:srgbClr val="2F52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4B457DB2-412C-D555-5333-C31FD24F7C7E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0362699" y="1952503"/>
            <a:ext cx="569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F528F"/>
                </a:solidFill>
              </a:rPr>
              <a:t>H</a:t>
            </a:r>
            <a:r>
              <a:rPr lang="fr-FR" b="1" baseline="30000" dirty="0">
                <a:solidFill>
                  <a:srgbClr val="2F528F"/>
                </a:solidFill>
              </a:rPr>
              <a:t>+</a:t>
            </a:r>
            <a:endParaRPr lang="fr-FR" b="1" dirty="0">
              <a:solidFill>
                <a:srgbClr val="2F528F"/>
              </a:solidFill>
            </a:endParaRP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092B82A9-989C-26E1-952A-5F566926128E}"/>
              </a:ext>
            </a:extLst>
          </p:cNvPr>
          <p:cNvCxnSpPr>
            <a:cxnSpLocks/>
            <a:stCxn id="23" idx="1"/>
          </p:cNvCxnSpPr>
          <p:nvPr>
            <p:custDataLst>
              <p:tags r:id="rId16"/>
            </p:custDataLst>
          </p:nvPr>
        </p:nvCxnSpPr>
        <p:spPr>
          <a:xfrm flipH="1">
            <a:off x="9259541" y="1474223"/>
            <a:ext cx="930559" cy="7309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3AA3A4E5-FED7-23AB-D3AA-440DED50B8C5}"/>
              </a:ext>
            </a:extLst>
          </p:cNvPr>
          <p:cNvCxnSpPr>
            <a:cxnSpLocks/>
            <a:stCxn id="25" idx="3"/>
          </p:cNvCxnSpPr>
          <p:nvPr>
            <p:custDataLst>
              <p:tags r:id="rId17"/>
            </p:custDataLst>
          </p:nvPr>
        </p:nvCxnSpPr>
        <p:spPr>
          <a:xfrm>
            <a:off x="7512751" y="1623118"/>
            <a:ext cx="1111864" cy="3293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38CF6684-3E0D-9ED5-89AC-E1F81C03EFA2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0190100" y="1290958"/>
            <a:ext cx="1212715" cy="366529"/>
          </a:xfrm>
          <a:prstGeom prst="roundRect">
            <a:avLst/>
          </a:prstGeom>
          <a:noFill/>
          <a:ln w="38100">
            <a:solidFill>
              <a:srgbClr val="007D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Sample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3DBD8F03-1DBA-CE48-E561-619B6F28DE4C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6222216" y="1452818"/>
            <a:ext cx="1290535" cy="340600"/>
          </a:xfrm>
          <a:prstGeom prst="roundRect">
            <a:avLst/>
          </a:prstGeom>
          <a:noFill/>
          <a:ln w="38100">
            <a:solidFill>
              <a:srgbClr val="007D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Solution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0FE560F3-CB90-BAC6-B86A-3E1AB97BA515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 rot="313967">
            <a:off x="7943597" y="2436716"/>
            <a:ext cx="889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45 mm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2303FBA-1336-EA81-82DC-9E5BB468B98D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0" y="5765889"/>
            <a:ext cx="27731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PhD thesis of Philippe Martinet (2021)</a:t>
            </a:r>
            <a:endParaRPr lang="en-GB" sz="12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1E821C7-8179-D985-3150-49E57EF7375A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9977067" y="3366425"/>
            <a:ext cx="9028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A. </a:t>
            </a:r>
            <a:r>
              <a:rPr lang="en-US" sz="1200" dirty="0" err="1"/>
              <a:t>Eynard</a:t>
            </a:r>
            <a:endParaRPr lang="en-US" sz="1200" dirty="0"/>
          </a:p>
          <a:p>
            <a:r>
              <a:rPr lang="en-GB" sz="1200" dirty="0"/>
              <a:t>R. </a:t>
            </a:r>
            <a:r>
              <a:rPr lang="en-GB" sz="1200" dirty="0" err="1"/>
              <a:t>Fillol</a:t>
            </a:r>
            <a:endParaRPr lang="en-GB" sz="12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BB29E87-539C-074B-A49C-590FD3D8F9D6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10879926" y="3265212"/>
            <a:ext cx="1099400" cy="50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59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4BD2E2E-87E2-6A00-54DA-A2649A3D77D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996962" y="5647"/>
            <a:ext cx="998726" cy="586071"/>
          </a:xfrm>
          <a:prstGeom prst="rect">
            <a:avLst/>
          </a:prstGeom>
          <a:solidFill>
            <a:srgbClr val="007DA5"/>
          </a:solidFill>
          <a:ln>
            <a:solidFill>
              <a:srgbClr val="007D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1" name="Image 20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00003D15-E8CC-A012-9313-EF8649F8B46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294" y="-11349"/>
            <a:ext cx="658233" cy="731593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26A6B3-171E-EB62-D7AD-AB14CE09301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7774191" y="6528019"/>
            <a:ext cx="4417809" cy="329981"/>
          </a:xfrm>
        </p:spPr>
        <p:txBody>
          <a:bodyPr/>
          <a:lstStyle/>
          <a:p>
            <a:r>
              <a:rPr lang="en-US" sz="2000" dirty="0">
                <a:solidFill>
                  <a:srgbClr val="007DA5"/>
                </a:solidFill>
              </a:rPr>
              <a:t>PHDAY –23</a:t>
            </a:r>
            <a:r>
              <a:rPr lang="en-US" sz="2000" baseline="30000" dirty="0">
                <a:solidFill>
                  <a:srgbClr val="007DA5"/>
                </a:solidFill>
              </a:rPr>
              <a:t>rd</a:t>
            </a:r>
            <a:r>
              <a:rPr lang="en-US" sz="2000" dirty="0">
                <a:solidFill>
                  <a:srgbClr val="007DA5"/>
                </a:solidFill>
              </a:rPr>
              <a:t> April 2026 –</a:t>
            </a:r>
            <a:fld id="{A98E4FDB-8E19-49BF-A7D2-610C4205519D}" type="slidenum">
              <a:rPr lang="fr-FR" sz="2000" smtClean="0">
                <a:solidFill>
                  <a:srgbClr val="007DA5"/>
                </a:solidFill>
              </a:rPr>
              <a:pPr/>
              <a:t>9</a:t>
            </a:fld>
            <a:endParaRPr lang="fr-FR" sz="2000" dirty="0">
              <a:solidFill>
                <a:srgbClr val="007DA5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837CCD6-A01E-DE33-30F1-EDE53377E0F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/>
          <a:srcRect l="8255" t="50000" r="1290" b="2373"/>
          <a:stretch/>
        </p:blipFill>
        <p:spPr>
          <a:xfrm>
            <a:off x="0" y="1679678"/>
            <a:ext cx="5351520" cy="4071600"/>
          </a:xfrm>
          <a:prstGeom prst="rect">
            <a:avLst/>
          </a:prstGeom>
        </p:spPr>
      </p:pic>
      <p:pic>
        <p:nvPicPr>
          <p:cNvPr id="14" name="Image 13" descr="Une image contenant machine, Outil-machine, ingénierie, acier&#10;&#10;Le contenu généré par l’IA peut être incorrect.">
            <a:extLst>
              <a:ext uri="{FF2B5EF4-FFF2-40B4-BE49-F238E27FC236}">
                <a16:creationId xmlns:a16="http://schemas.microsoft.com/office/drawing/2014/main" id="{ABF9B9B8-72A5-98C5-B25F-213A1F1AAC5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7" t="34359" b="25494"/>
          <a:stretch/>
        </p:blipFill>
        <p:spPr>
          <a:xfrm>
            <a:off x="5408426" y="3172871"/>
            <a:ext cx="6587262" cy="2579420"/>
          </a:xfrm>
          <a:prstGeom prst="rect">
            <a:avLst/>
          </a:prstGeom>
        </p:spPr>
      </p:pic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1041ECBB-A97F-84E3-7570-6DFE31CCACA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37365" y="1538336"/>
            <a:ext cx="1563401" cy="418346"/>
          </a:xfrm>
          <a:prstGeom prst="roundRect">
            <a:avLst/>
          </a:prstGeom>
          <a:noFill/>
          <a:ln w="38100">
            <a:solidFill>
              <a:srgbClr val="007D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RADEAU</a:t>
            </a:r>
          </a:p>
        </p:txBody>
      </p:sp>
      <p:sp>
        <p:nvSpPr>
          <p:cNvPr id="3" name="Rectangle à coins arrondis 130">
            <a:extLst>
              <a:ext uri="{FF2B5EF4-FFF2-40B4-BE49-F238E27FC236}">
                <a16:creationId xmlns:a16="http://schemas.microsoft.com/office/drawing/2014/main" id="{090016D1-681C-1639-2947-D7704E31665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30027" y="5773090"/>
            <a:ext cx="10931946" cy="787536"/>
          </a:xfrm>
          <a:prstGeom prst="roundRect">
            <a:avLst>
              <a:gd name="adj" fmla="val 16755"/>
            </a:avLst>
          </a:prstGeom>
          <a:noFill/>
          <a:ln w="28575">
            <a:solidFill>
              <a:srgbClr val="DD4B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cs typeface="Times New Roman" panose="02020603050405020304" pitchFamily="18" charset="0"/>
              </a:rPr>
              <a:t>Allows selection of whether to irradiate the interface or not: study of the diffusion of radiolytic species</a:t>
            </a:r>
            <a:endParaRPr lang="fr-FR" sz="2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94B14D58-F8E5-A1A5-361B-B22D989DB9D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096000" y="4691058"/>
            <a:ext cx="551234" cy="8754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6" descr="Une image contenant mur, intérieur, Poignée de porte, argent&#10;&#10;Le contenu généré par l’IA peut être incorrect.">
            <a:extLst>
              <a:ext uri="{FF2B5EF4-FFF2-40B4-BE49-F238E27FC236}">
                <a16:creationId xmlns:a16="http://schemas.microsoft.com/office/drawing/2014/main" id="{FD48F945-3A39-0B96-23D3-ACC046382CD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8" t="605" r="46539" b="23290"/>
          <a:stretch/>
        </p:blipFill>
        <p:spPr>
          <a:xfrm rot="5400000">
            <a:off x="7662495" y="575201"/>
            <a:ext cx="1942290" cy="3188114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8A70726-097F-67FB-CB8F-E23088042AF8}"/>
              </a:ext>
            </a:extLst>
          </p:cNvPr>
          <p:cNvCxnSpPr>
            <a:cxnSpLocks/>
            <a:stCxn id="5" idx="0"/>
          </p:cNvCxnSpPr>
          <p:nvPr>
            <p:custDataLst>
              <p:tags r:id="rId10"/>
            </p:custDataLst>
          </p:nvPr>
        </p:nvCxnSpPr>
        <p:spPr>
          <a:xfrm flipV="1">
            <a:off x="6371617" y="2931180"/>
            <a:ext cx="667966" cy="17598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26157D2-6AA6-1029-BB67-0530FEA1BF59}"/>
              </a:ext>
            </a:extLst>
          </p:cNvPr>
          <p:cNvCxnSpPr>
            <a:cxnSpLocks/>
            <a:stCxn id="5" idx="5"/>
          </p:cNvCxnSpPr>
          <p:nvPr>
            <p:custDataLst>
              <p:tags r:id="rId11"/>
            </p:custDataLst>
          </p:nvPr>
        </p:nvCxnSpPr>
        <p:spPr>
          <a:xfrm flipV="1">
            <a:off x="6566508" y="2900317"/>
            <a:ext cx="3661189" cy="25380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15DAFA6D-611E-2E9B-11C6-AF443BE17B1E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 flipH="1">
            <a:off x="10275906" y="2114145"/>
            <a:ext cx="1206230" cy="0"/>
          </a:xfrm>
          <a:prstGeom prst="straightConnector1">
            <a:avLst/>
          </a:prstGeom>
          <a:ln w="76200">
            <a:solidFill>
              <a:srgbClr val="2F52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37C7AD92-29FA-2EDB-BA3A-0FCC042D10BA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0816553" y="1723001"/>
            <a:ext cx="569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F528F"/>
                </a:solidFill>
              </a:rPr>
              <a:t>H</a:t>
            </a:r>
            <a:r>
              <a:rPr lang="fr-FR" b="1" baseline="30000" dirty="0">
                <a:solidFill>
                  <a:srgbClr val="2F528F"/>
                </a:solidFill>
              </a:rPr>
              <a:t>+</a:t>
            </a:r>
            <a:endParaRPr lang="fr-FR" b="1" dirty="0">
              <a:solidFill>
                <a:srgbClr val="2F528F"/>
              </a:solidFill>
            </a:endParaRP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69536FAF-74B0-454E-0CF9-EE28A6286367}"/>
              </a:ext>
            </a:extLst>
          </p:cNvPr>
          <p:cNvCxnSpPr>
            <a:cxnSpLocks/>
            <a:stCxn id="31" idx="3"/>
          </p:cNvCxnSpPr>
          <p:nvPr>
            <p:custDataLst>
              <p:tags r:id="rId14"/>
            </p:custDataLst>
          </p:nvPr>
        </p:nvCxnSpPr>
        <p:spPr>
          <a:xfrm>
            <a:off x="6822332" y="1452584"/>
            <a:ext cx="951859" cy="1622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36F56706-74C4-C826-7ADE-AFF10380F17B}"/>
              </a:ext>
            </a:extLst>
          </p:cNvPr>
          <p:cNvCxnSpPr>
            <a:cxnSpLocks/>
            <a:stCxn id="33" idx="3"/>
          </p:cNvCxnSpPr>
          <p:nvPr>
            <p:custDataLst>
              <p:tags r:id="rId15"/>
            </p:custDataLst>
          </p:nvPr>
        </p:nvCxnSpPr>
        <p:spPr>
          <a:xfrm flipV="1">
            <a:off x="6822332" y="2217851"/>
            <a:ext cx="1284051" cy="2909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FD13B71F-4500-DAFB-7A85-7EEFDD630697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5609617" y="1269319"/>
            <a:ext cx="1212715" cy="366529"/>
          </a:xfrm>
          <a:prstGeom prst="roundRect">
            <a:avLst/>
          </a:prstGeom>
          <a:noFill/>
          <a:ln w="38100">
            <a:solidFill>
              <a:srgbClr val="007D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Sample</a:t>
            </a: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A485CE9F-FDA8-90FB-05DB-29AF8696C296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5531797" y="2338546"/>
            <a:ext cx="1290535" cy="340600"/>
          </a:xfrm>
          <a:prstGeom prst="roundRect">
            <a:avLst/>
          </a:prstGeom>
          <a:noFill/>
          <a:ln w="38100">
            <a:solidFill>
              <a:srgbClr val="007D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Solution</a:t>
            </a: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389C3554-D38D-0AA3-B9E8-7713014A752F}"/>
              </a:ext>
            </a:extLst>
          </p:cNvPr>
          <p:cNvCxnSpPr>
            <a:cxnSpLocks/>
          </p:cNvCxnSpPr>
          <p:nvPr>
            <p:custDataLst>
              <p:tags r:id="rId18"/>
            </p:custDataLst>
          </p:nvPr>
        </p:nvCxnSpPr>
        <p:spPr>
          <a:xfrm>
            <a:off x="8080674" y="1566196"/>
            <a:ext cx="203695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E4C3D276-3DB7-6CED-CB2B-8466B5D6DE15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8035047" y="1113852"/>
            <a:ext cx="889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5,7 mm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5340312E-0AEB-7B01-4938-0C2052FCC593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>
          <a:xfrm>
            <a:off x="1192884" y="0"/>
            <a:ext cx="10515600" cy="1105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bg1"/>
                </a:solidFill>
              </a:rPr>
              <a:t>Extreme conditions simulation:</a:t>
            </a:r>
          </a:p>
          <a:p>
            <a:r>
              <a:rPr lang="en-US" sz="4200" dirty="0">
                <a:solidFill>
                  <a:schemeClr val="bg1"/>
                </a:solidFill>
              </a:rPr>
              <a:t>electrochemical cells</a:t>
            </a:r>
            <a:endParaRPr lang="fr-FR" sz="4200" dirty="0">
              <a:solidFill>
                <a:schemeClr val="bg1"/>
              </a:solidFill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8CC20CFC-15CF-4A35-1076-2E2EB267576C}"/>
              </a:ext>
            </a:extLst>
          </p:cNvPr>
          <p:cNvGrpSpPr>
            <a:grpSpLocks noChangeAspect="1"/>
          </p:cNvGrpSpPr>
          <p:nvPr>
            <p:custDataLst>
              <p:tags r:id="rId21"/>
            </p:custDataLst>
          </p:nvPr>
        </p:nvGrpSpPr>
        <p:grpSpPr>
          <a:xfrm>
            <a:off x="11318532" y="2469372"/>
            <a:ext cx="716730" cy="615085"/>
            <a:chOff x="9673210" y="1161875"/>
            <a:chExt cx="964830" cy="82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9B30B5-97DE-DE4E-18F6-28F9ED3710BA}"/>
                </a:ext>
              </a:extLst>
            </p:cNvPr>
            <p:cNvSpPr/>
            <p:nvPr/>
          </p:nvSpPr>
          <p:spPr>
            <a:xfrm>
              <a:off x="9673210" y="1161875"/>
              <a:ext cx="964800" cy="82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Image 12" descr="Une image contenant texte, Police, Graphique, graphisme&#10;&#10;Le contenu généré par l’IA peut être incorrect.">
              <a:extLst>
                <a:ext uri="{FF2B5EF4-FFF2-40B4-BE49-F238E27FC236}">
                  <a16:creationId xmlns:a16="http://schemas.microsoft.com/office/drawing/2014/main" id="{135279A6-5556-CE4B-5218-0B02D6A5B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51" b="6353"/>
            <a:stretch/>
          </p:blipFill>
          <p:spPr>
            <a:xfrm>
              <a:off x="9673210" y="1162094"/>
              <a:ext cx="964830" cy="827781"/>
            </a:xfrm>
            <a:prstGeom prst="rect">
              <a:avLst/>
            </a:prstGeom>
          </p:spPr>
        </p:pic>
      </p:grpSp>
      <p:pic>
        <p:nvPicPr>
          <p:cNvPr id="17" name="Image 16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7C1B72DD-2F49-74A6-A554-4415E9BAA41F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453" y="70718"/>
            <a:ext cx="1710509" cy="89100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1D35400E-17FD-424C-B1C6-E614B262D1E5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10246775" y="2702348"/>
            <a:ext cx="9028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A. </a:t>
            </a:r>
            <a:r>
              <a:rPr lang="en-US" sz="1200" dirty="0" err="1"/>
              <a:t>Eynard</a:t>
            </a:r>
            <a:endParaRPr lang="en-US" sz="1200" dirty="0"/>
          </a:p>
          <a:p>
            <a:r>
              <a:rPr lang="en-GB" sz="1200" dirty="0"/>
              <a:t>R. </a:t>
            </a:r>
            <a:r>
              <a:rPr lang="en-GB" sz="1200" dirty="0" err="1"/>
              <a:t>Fillol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3402102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heme/theme1.xml><?xml version="1.0" encoding="utf-8"?>
<a:theme xmlns:a="http://schemas.openxmlformats.org/drawingml/2006/main" name="Design sans titre-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 sans titre-1</Template>
  <TotalTime>42424</TotalTime>
  <Words>2013</Words>
  <Application>Microsoft Office PowerPoint</Application>
  <PresentationFormat>Grand écran</PresentationFormat>
  <Paragraphs>359</Paragraphs>
  <Slides>26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5" baseType="lpstr">
      <vt:lpstr>Arial</vt:lpstr>
      <vt:lpstr>Caladea</vt:lpstr>
      <vt:lpstr>Calibri</vt:lpstr>
      <vt:lpstr>Calibri (Corps)</vt:lpstr>
      <vt:lpstr>Calibri Light</vt:lpstr>
      <vt:lpstr>Cambria Math</vt:lpstr>
      <vt:lpstr>Times New Roman</vt:lpstr>
      <vt:lpstr>Wingdings</vt:lpstr>
      <vt:lpstr>Design sans titre-1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Etude de la passivation de l’acier-316L : caractérisation physico-chimique et simulation de la radiolyse de l’eau</dc:title>
  <dc:creator>Brice Lathuiliere</dc:creator>
  <cp:lastModifiedBy>Brice Lathuiliere</cp:lastModifiedBy>
  <cp:revision>574</cp:revision>
  <dcterms:created xsi:type="dcterms:W3CDTF">2024-06-05T14:20:24Z</dcterms:created>
  <dcterms:modified xsi:type="dcterms:W3CDTF">2026-04-22T15:30:31Z</dcterms:modified>
</cp:coreProperties>
</file>