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68" r:id="rId13"/>
    <p:sldId id="269" r:id="rId14"/>
    <p:sldId id="266" r:id="rId15"/>
    <p:sldId id="267" r:id="rId16"/>
  </p:sldIdLst>
  <p:sldSz cx="12192000" cy="6858000"/>
  <p:notesSz cx="6858000" cy="9144000"/>
  <p:defaultTextStyle>
    <a:defPPr>
      <a:defRPr lang="fr-FR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illaume Philippon" userId="d0bbe079-c0d9-4343-9281-40dc41e46de4" providerId="ADAL" clId="{3BF22846-45C0-5449-90A3-23854894C23E}"/>
    <pc:docChg chg="custSel addSld modSld">
      <pc:chgData name="Guillaume Philippon" userId="d0bbe079-c0d9-4343-9281-40dc41e46de4" providerId="ADAL" clId="{3BF22846-45C0-5449-90A3-23854894C23E}" dt="2026-06-23T07:11:59.268" v="179" actId="1076"/>
      <pc:docMkLst>
        <pc:docMk/>
      </pc:docMkLst>
      <pc:sldChg chg="addSp delSp modSp new mod">
        <pc:chgData name="Guillaume Philippon" userId="d0bbe079-c0d9-4343-9281-40dc41e46de4" providerId="ADAL" clId="{3BF22846-45C0-5449-90A3-23854894C23E}" dt="2026-06-23T07:11:59.268" v="179" actId="1076"/>
        <pc:sldMkLst>
          <pc:docMk/>
          <pc:sldMk cId="517486879" sldId="270"/>
        </pc:sldMkLst>
        <pc:spChg chg="mod">
          <ac:chgData name="Guillaume Philippon" userId="d0bbe079-c0d9-4343-9281-40dc41e46de4" providerId="ADAL" clId="{3BF22846-45C0-5449-90A3-23854894C23E}" dt="2026-06-23T07:06:24.975" v="25" actId="20577"/>
          <ac:spMkLst>
            <pc:docMk/>
            <pc:sldMk cId="517486879" sldId="270"/>
            <ac:spMk id="2" creationId="{EC7CBB23-5F5C-B2BF-7C8A-E9C76F09757B}"/>
          </ac:spMkLst>
        </pc:spChg>
        <pc:spChg chg="del">
          <ac:chgData name="Guillaume Philippon" userId="d0bbe079-c0d9-4343-9281-40dc41e46de4" providerId="ADAL" clId="{3BF22846-45C0-5449-90A3-23854894C23E}" dt="2026-06-23T07:07:14.220" v="27"/>
          <ac:spMkLst>
            <pc:docMk/>
            <pc:sldMk cId="517486879" sldId="270"/>
            <ac:spMk id="3" creationId="{535A6FC6-A467-27AE-369B-FB1BC3911C86}"/>
          </ac:spMkLst>
        </pc:spChg>
        <pc:spChg chg="add mod">
          <ac:chgData name="Guillaume Philippon" userId="d0bbe079-c0d9-4343-9281-40dc41e46de4" providerId="ADAL" clId="{3BF22846-45C0-5449-90A3-23854894C23E}" dt="2026-06-23T07:10:49.248" v="174" actId="20577"/>
          <ac:spMkLst>
            <pc:docMk/>
            <pc:sldMk cId="517486879" sldId="270"/>
            <ac:spMk id="6" creationId="{3D482322-947A-B79F-C33D-68ABB599B9E7}"/>
          </ac:spMkLst>
        </pc:spChg>
        <pc:picChg chg="add mod ord">
          <ac:chgData name="Guillaume Philippon" userId="d0bbe079-c0d9-4343-9281-40dc41e46de4" providerId="ADAL" clId="{3BF22846-45C0-5449-90A3-23854894C23E}" dt="2026-06-23T07:07:20.938" v="29" actId="1076"/>
          <ac:picMkLst>
            <pc:docMk/>
            <pc:sldMk cId="517486879" sldId="270"/>
            <ac:picMk id="5" creationId="{BCB3C299-24F0-F412-E6DB-6DAC8A1EF56E}"/>
          </ac:picMkLst>
        </pc:picChg>
        <pc:picChg chg="add mod">
          <ac:chgData name="Guillaume Philippon" userId="d0bbe079-c0d9-4343-9281-40dc41e46de4" providerId="ADAL" clId="{3BF22846-45C0-5449-90A3-23854894C23E}" dt="2026-06-23T07:11:59.268" v="179" actId="1076"/>
          <ac:picMkLst>
            <pc:docMk/>
            <pc:sldMk cId="517486879" sldId="270"/>
            <ac:picMk id="8" creationId="{92D9DD6F-3907-B2C3-3057-23AA42CEF55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DB925E-E613-734D-9562-44F36278C263}" type="datetimeFigureOut">
              <a:rPr lang="fr-FR" smtClean="0"/>
              <a:t>22/06/2026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0CF610-2995-7840-A39C-FE3B419C1B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3831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0CF610-2995-7840-A39C-FE3B419C1B34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8265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ctrTitle"/>
          </p:nvPr>
        </p:nvSpPr>
        <p:spPr bwMode="auto">
          <a:xfrm>
            <a:off x="914400" y="2130426"/>
            <a:ext cx="10363200" cy="1470025"/>
          </a:xfrm>
        </p:spPr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</a:p>
        </p:txBody>
      </p:sp>
      <p:sp>
        <p:nvSpPr>
          <p:cNvPr id="5" name="Sous-titre 2"/>
          <p:cNvSpPr>
            <a:spLocks noGrp="1"/>
          </p:cNvSpPr>
          <p:nvPr>
            <p:ph type="subTitle" idx="1"/>
          </p:nvPr>
        </p:nvSpPr>
        <p:spPr bwMode="auto"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fr-FR"/>
              <a:t>Modifiez le style des sous-titres du masque</a:t>
            </a:r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fld id="{C764DE79-268F-4C1A-8933-263129D2AF90}" type="datetimeFigureOut">
              <a:rPr lang="en-US" smtClean="0"/>
              <a:t>6/19/26</a:t>
            </a:fld>
            <a:endParaRPr lang="en-US" dirty="0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endParaRPr lang="en-US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399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>
  <p:cSld name="Titre et texte vertica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</a:p>
        </p:txBody>
      </p:sp>
      <p:sp>
        <p:nvSpPr>
          <p:cNvPr id="5" name="Espace réservé du texte vertical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fld id="{C764DE79-268F-4C1A-8933-263129D2AF90}" type="datetimeFigureOut">
              <a:rPr lang="en-US" smtClean="0"/>
              <a:t>6/19/26</a:t>
            </a:fld>
            <a:endParaRPr lang="en-US" dirty="0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endParaRPr lang="en-US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124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>
  <p:cSld name="Titre vertical et tex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vertical 1"/>
          <p:cNvSpPr>
            <a:spLocks noGrp="1"/>
          </p:cNvSpPr>
          <p:nvPr>
            <p:ph type="title" orient="vert"/>
          </p:nvPr>
        </p:nvSpPr>
        <p:spPr bwMode="auto">
          <a:xfrm>
            <a:off x="8839200" y="274639"/>
            <a:ext cx="2743200" cy="5851525"/>
          </a:xfrm>
        </p:spPr>
        <p:txBody>
          <a:bodyPr vert="eaVert"/>
          <a:lstStyle/>
          <a:p>
            <a:pPr>
              <a:defRPr/>
            </a:pPr>
            <a:r>
              <a:rPr lang="fr-FR"/>
              <a:t>Modifiez le style du titre</a:t>
            </a:r>
          </a:p>
        </p:txBody>
      </p:sp>
      <p:sp>
        <p:nvSpPr>
          <p:cNvPr id="5" name="Espace réservé du texte vertical 2"/>
          <p:cNvSpPr>
            <a:spLocks noGrp="1"/>
          </p:cNvSpPr>
          <p:nvPr>
            <p:ph type="body" orient="vert" idx="1"/>
          </p:nvPr>
        </p:nvSpPr>
        <p:spPr bwMode="auto">
          <a:xfrm>
            <a:off x="609600" y="274639"/>
            <a:ext cx="8026400" cy="5851525"/>
          </a:xfrm>
        </p:spPr>
        <p:txBody>
          <a:bodyPr vert="eaVert"/>
          <a:lstStyle/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fld id="{C764DE79-268F-4C1A-8933-263129D2AF90}" type="datetimeFigureOut">
              <a:rPr lang="en-US" smtClean="0"/>
              <a:t>6/19/26</a:t>
            </a:fld>
            <a:endParaRPr lang="en-US" dirty="0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endParaRPr lang="en-US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695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2"/>
          </p:nvPr>
        </p:nvSpPr>
        <p:spPr bwMode="auto">
          <a:xfrm>
            <a:off x="161312" y="6469954"/>
            <a:ext cx="17012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ln>
                  <a:solidFill>
                    <a:srgbClr val="000000"/>
                  </a:solidFill>
                </a:ln>
                <a:solidFill>
                  <a:srgbClr val="000000"/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6/19/26</a:t>
            </a:fld>
            <a:endParaRPr lang="en-US" dirty="0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3"/>
          </p:nvPr>
        </p:nvSpPr>
        <p:spPr bwMode="auto">
          <a:xfrm>
            <a:off x="3557093" y="6469954"/>
            <a:ext cx="50778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0">
                <a:ln>
                  <a:solidFill>
                    <a:srgbClr val="000000"/>
                  </a:solidFill>
                </a:ln>
                <a:solidFill>
                  <a:srgbClr val="00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4"/>
          </p:nvPr>
        </p:nvSpPr>
        <p:spPr bwMode="auto">
          <a:xfrm>
            <a:off x="10233776" y="6469954"/>
            <a:ext cx="17969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rgbClr val="000000"/>
                </a:solidFill>
              </a:defRPr>
            </a:lvl1pPr>
          </a:lstStyle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847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>
  <p:cSld name="En-tête de sec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pPr>
              <a:defRPr/>
            </a:pPr>
            <a:r>
              <a:rPr lang="fr-FR"/>
              <a:t>Modifiez le style du titre</a:t>
            </a:r>
          </a:p>
        </p:txBody>
      </p:sp>
      <p:sp>
        <p:nvSpPr>
          <p:cNvPr id="5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fld id="{C764DE79-268F-4C1A-8933-263129D2AF90}" type="datetimeFigureOut">
              <a:rPr lang="en-US" smtClean="0"/>
              <a:t>6/19/26</a:t>
            </a:fld>
            <a:endParaRPr lang="en-US" dirty="0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endParaRPr lang="en-US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740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>
  <p:cSld name="Deux contenu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</a:p>
        </p:txBody>
      </p:sp>
      <p:sp>
        <p:nvSpPr>
          <p:cNvPr id="5" name="Espace réservé du contenu 2"/>
          <p:cNvSpPr>
            <a:spLocks noGrp="1"/>
          </p:cNvSpPr>
          <p:nvPr>
            <p:ph sz="half" idx="1"/>
          </p:nvPr>
        </p:nvSpPr>
        <p:spPr bwMode="auto"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</a:p>
        </p:txBody>
      </p:sp>
      <p:sp>
        <p:nvSpPr>
          <p:cNvPr id="6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fld id="{C764DE79-268F-4C1A-8933-263129D2AF90}" type="datetimeFigureOut">
              <a:rPr lang="en-US" smtClean="0"/>
              <a:t>6/19/26</a:t>
            </a:fld>
            <a:endParaRPr lang="en-US" dirty="0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endParaRPr lang="en-US" dirty="0"/>
          </a:p>
        </p:txBody>
      </p:sp>
      <p:sp>
        <p:nvSpPr>
          <p:cNvPr id="9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637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>
  <p:cSld name="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Modifiez le style du titre</a:t>
            </a:r>
          </a:p>
        </p:txBody>
      </p:sp>
      <p:sp>
        <p:nvSpPr>
          <p:cNvPr id="5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3"/>
          </p:nvPr>
        </p:nvSpPr>
        <p:spPr bwMode="auto"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u contenu 5"/>
          <p:cNvSpPr>
            <a:spLocks noGrp="1"/>
          </p:cNvSpPr>
          <p:nvPr>
            <p:ph sz="quarter" idx="4"/>
          </p:nvPr>
        </p:nvSpPr>
        <p:spPr bwMode="auto"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</a:p>
        </p:txBody>
      </p:sp>
      <p:sp>
        <p:nvSpPr>
          <p:cNvPr id="9" name="Espace réservé de la date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fld id="{C764DE79-268F-4C1A-8933-263129D2AF90}" type="datetimeFigureOut">
              <a:rPr lang="en-US" smtClean="0"/>
              <a:t>6/19/26</a:t>
            </a:fld>
            <a:endParaRPr lang="en-US" dirty="0"/>
          </a:p>
        </p:txBody>
      </p:sp>
      <p:sp>
        <p:nvSpPr>
          <p:cNvPr id="10" name="Espace réservé du pied de page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endParaRPr lang="en-US" dirty="0"/>
          </a:p>
        </p:txBody>
      </p:sp>
      <p:sp>
        <p:nvSpPr>
          <p:cNvPr id="11" name="Espace réservé du numéro de diapositive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400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>
  <p:cSld name="Titre seu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</a:p>
        </p:txBody>
      </p:sp>
      <p:sp>
        <p:nvSpPr>
          <p:cNvPr id="5" name="Espace réservé de la date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fld id="{C764DE79-268F-4C1A-8933-263129D2AF90}" type="datetimeFigureOut">
              <a:rPr lang="en-US" smtClean="0"/>
              <a:t>6/19/26</a:t>
            </a:fld>
            <a:endParaRPr lang="en-US" dirty="0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914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>
  <p:cSld name="V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fld id="{C764DE79-268F-4C1A-8933-263129D2AF90}" type="datetimeFigureOut">
              <a:rPr lang="en-US" smtClean="0"/>
              <a:t>6/19/26</a:t>
            </a:fld>
            <a:endParaRPr lang="en-US" dirty="0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905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>
  <p:cSld name="Contenu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pPr>
              <a:defRPr/>
            </a:pPr>
            <a:r>
              <a:rPr lang="fr-FR"/>
              <a:t>Modifiez le style du titre</a:t>
            </a:r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</a:p>
        </p:txBody>
      </p:sp>
      <p:sp>
        <p:nvSpPr>
          <p:cNvPr id="6" name="Espace réservé du texte 3"/>
          <p:cNvSpPr>
            <a:spLocks noGrp="1"/>
          </p:cNvSpPr>
          <p:nvPr>
            <p:ph type="body" sz="half" idx="2"/>
          </p:nvPr>
        </p:nvSpPr>
        <p:spPr bwMode="auto"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fld id="{C764DE79-268F-4C1A-8933-263129D2AF90}" type="datetimeFigureOut">
              <a:rPr lang="en-US" smtClean="0"/>
              <a:t>6/19/26</a:t>
            </a:fld>
            <a:endParaRPr lang="en-US" dirty="0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endParaRPr lang="en-US" dirty="0"/>
          </a:p>
        </p:txBody>
      </p:sp>
      <p:sp>
        <p:nvSpPr>
          <p:cNvPr id="9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622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>
  <p:cSld name="Image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 bwMode="auto"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pPr>
              <a:defRPr/>
            </a:pPr>
            <a:r>
              <a:rPr lang="fr-FR"/>
              <a:t>Modifiez le style du titre</a:t>
            </a:r>
          </a:p>
        </p:txBody>
      </p:sp>
      <p:sp>
        <p:nvSpPr>
          <p:cNvPr id="5" name="Espace réservé pour une image  2"/>
          <p:cNvSpPr>
            <a:spLocks noGrp="1"/>
          </p:cNvSpPr>
          <p:nvPr>
            <p:ph type="pic" idx="1"/>
          </p:nvPr>
        </p:nvSpPr>
        <p:spPr bwMode="auto"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>
              <a:defRPr/>
            </a:pPr>
            <a:r>
              <a:rPr lang="fr-FR"/>
              <a:t>Cliquez sur l'icône pour ajouter une image</a:t>
            </a:r>
          </a:p>
        </p:txBody>
      </p:sp>
      <p:sp>
        <p:nvSpPr>
          <p:cNvPr id="6" name="Espace réservé du texte 3"/>
          <p:cNvSpPr>
            <a:spLocks noGrp="1"/>
          </p:cNvSpPr>
          <p:nvPr>
            <p:ph type="body" sz="half" idx="2"/>
          </p:nvPr>
        </p:nvSpPr>
        <p:spPr bwMode="auto"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fld id="{C764DE79-268F-4C1A-8933-263129D2AF90}" type="datetimeFigureOut">
              <a:rPr lang="en-US" smtClean="0"/>
              <a:t>6/19/26</a:t>
            </a:fld>
            <a:endParaRPr lang="en-US" dirty="0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endParaRPr lang="en-US" dirty="0"/>
          </a:p>
        </p:txBody>
      </p:sp>
      <p:sp>
        <p:nvSpPr>
          <p:cNvPr id="9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943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Image 9"/>
          <p:cNvPicPr>
            <a:picLocks noChangeAspect="1"/>
          </p:cNvPicPr>
          <p:nvPr/>
        </p:nvPicPr>
        <p:blipFill>
          <a:blip r:embed="rId13"/>
          <a:stretch/>
        </p:blipFill>
        <p:spPr bwMode="auto">
          <a:xfrm>
            <a:off x="0" y="1"/>
            <a:ext cx="12192000" cy="6858001"/>
          </a:xfrm>
          <a:prstGeom prst="rect">
            <a:avLst/>
          </a:prstGeom>
        </p:spPr>
      </p:pic>
      <p:sp>
        <p:nvSpPr>
          <p:cNvPr id="5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609600" y="652741"/>
            <a:ext cx="10972800" cy="764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bn-IN"/>
              <a:t>Cliquez et modifiez le titre</a:t>
            </a:r>
            <a:endParaRPr lang="fr-FR"/>
          </a:p>
        </p:txBody>
      </p:sp>
      <p:sp>
        <p:nvSpPr>
          <p:cNvPr id="6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bn-IN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bn-IN"/>
              <a:t>Deuxième niveau</a:t>
            </a:r>
            <a:endParaRPr/>
          </a:p>
          <a:p>
            <a:pPr lvl="2">
              <a:defRPr/>
            </a:pPr>
            <a:r>
              <a:rPr lang="bn-IN"/>
              <a:t>Troisième niveau</a:t>
            </a:r>
            <a:endParaRPr/>
          </a:p>
          <a:p>
            <a:pPr lvl="3">
              <a:defRPr/>
            </a:pPr>
            <a:r>
              <a:rPr lang="bn-IN"/>
              <a:t>Quatrième niveau</a:t>
            </a:r>
            <a:endParaRPr/>
          </a:p>
          <a:p>
            <a:pPr lvl="4">
              <a:defRPr/>
            </a:pPr>
            <a:r>
              <a:rPr lang="bn-IN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2"/>
          </p:nvPr>
        </p:nvSpPr>
        <p:spPr bwMode="auto">
          <a:xfrm>
            <a:off x="161312" y="6469954"/>
            <a:ext cx="17012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ln>
                  <a:solidFill>
                    <a:srgbClr val="000000"/>
                  </a:solidFill>
                </a:ln>
                <a:solidFill>
                  <a:srgbClr val="000000"/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6/19/26</a:t>
            </a:fld>
            <a:endParaRPr lang="en-US" dirty="0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3"/>
          </p:nvPr>
        </p:nvSpPr>
        <p:spPr bwMode="auto">
          <a:xfrm>
            <a:off x="3557093" y="6469954"/>
            <a:ext cx="50778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0">
                <a:ln>
                  <a:solidFill>
                    <a:srgbClr val="000000"/>
                  </a:solidFill>
                </a:ln>
                <a:solidFill>
                  <a:srgbClr val="00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4"/>
          </p:nvPr>
        </p:nvSpPr>
        <p:spPr bwMode="auto">
          <a:xfrm>
            <a:off x="10233776" y="6469954"/>
            <a:ext cx="17969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rgbClr val="000000"/>
                </a:solidFill>
              </a:defRPr>
            </a:lvl1pPr>
          </a:lstStyle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508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defTabSz="609585" eaLnBrk="1" hangingPunct="1">
        <a:spcBef>
          <a:spcPts val="0"/>
        </a:spcBef>
        <a:buNone/>
        <a:defRPr sz="48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eaLnBrk="1" hangingPunct="1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eaLnBrk="1" hangingPunct="1">
        <a:spcBef>
          <a:spcPts val="0"/>
        </a:spcBef>
        <a:buFont typeface="Arial"/>
        <a:buChar char="–"/>
        <a:defRPr sz="2667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eaLnBrk="1" hangingPunct="1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eaLnBrk="1" hangingPunct="1">
        <a:spcBef>
          <a:spcPts val="0"/>
        </a:spcBef>
        <a:buFont typeface="Arial"/>
        <a:buChar char="–"/>
        <a:defRPr sz="2133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eaLnBrk="1" hangingPunct="1">
        <a:spcBef>
          <a:spcPts val="0"/>
        </a:spcBef>
        <a:buFont typeface="Arial"/>
        <a:buChar char="»"/>
        <a:defRPr sz="2133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eaLnBrk="1" hangingPunct="1">
        <a:spcBef>
          <a:spcPts val="0"/>
        </a:spcBef>
        <a:buFont typeface="Arial"/>
        <a:buChar char="•"/>
        <a:defRPr sz="2667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eaLnBrk="1" hangingPunct="1">
        <a:spcBef>
          <a:spcPts val="0"/>
        </a:spcBef>
        <a:buFont typeface="Arial"/>
        <a:buChar char="•"/>
        <a:defRPr sz="2667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eaLnBrk="1" hangingPunct="1">
        <a:spcBef>
          <a:spcPts val="0"/>
        </a:spcBef>
        <a:buFont typeface="Arial"/>
        <a:buChar char="•"/>
        <a:defRPr sz="2667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eaLnBrk="1" hangingPunct="1">
        <a:spcBef>
          <a:spcPts val="0"/>
        </a:spcBef>
        <a:buFont typeface="Arial"/>
        <a:buChar char="•"/>
        <a:defRPr sz="2667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09585" eaLnBrk="1" hangingPunct="1"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eaLnBrk="1" hangingPunct="1"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eaLnBrk="1" hangingPunct="1"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eaLnBrk="1" hangingPunct="1">
        <a:defRPr sz="24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eaLnBrk="1" hangingPunct="1">
        <a:defRPr sz="24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eaLnBrk="1" hangingPunct="1">
        <a:defRPr sz="24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eaLnBrk="1" hangingPunct="1">
        <a:defRPr sz="24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eaLnBrk="1" hangingPunct="1">
        <a:defRPr sz="24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eaLnBrk="1" hangingPunct="1">
        <a:defRPr sz="24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178D7A-5474-925B-7BD5-45455CB37C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Aide à la décision d’achat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CD997AD-9F73-D44B-B8F2-6EBBD1B711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6262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D90F06-3CC4-2952-25E5-AA833B396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Appliqué au cout CO2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23160812-8437-C240-96A9-02D1896D1E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969375" y="1674839"/>
            <a:ext cx="8001000" cy="3073400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F2358806-5617-9FB4-4B25-25B28310CCD9}"/>
              </a:ext>
            </a:extLst>
          </p:cNvPr>
          <p:cNvSpPr txBox="1"/>
          <p:nvPr/>
        </p:nvSpPr>
        <p:spPr>
          <a:xfrm>
            <a:off x="4466897" y="5071030"/>
            <a:ext cx="23647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Vert: CO2 conservation</a:t>
            </a:r>
          </a:p>
          <a:p>
            <a:r>
              <a:rPr lang="fr-FR" dirty="0"/>
              <a:t>Orange: CO2 rachat</a:t>
            </a:r>
          </a:p>
        </p:txBody>
      </p:sp>
    </p:spTree>
    <p:extLst>
      <p:ext uri="{BB962C8B-B14F-4D97-AF65-F5344CB8AC3E}">
        <p14:creationId xmlns:p14="http://schemas.microsoft.com/office/powerpoint/2010/main" val="3086447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7CBB23-5F5C-B2BF-7C8A-E9C76F097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Appliqué au stockage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BCB3C299-24F0-F412-E6DB-6DAC8A1EF5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4758121" y="1861838"/>
            <a:ext cx="6824279" cy="2461389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3D482322-947A-B79F-C33D-68ABB599B9E7}"/>
              </a:ext>
            </a:extLst>
          </p:cNvPr>
          <p:cNvSpPr txBox="1"/>
          <p:nvPr/>
        </p:nvSpPr>
        <p:spPr>
          <a:xfrm>
            <a:off x="147897" y="5307723"/>
            <a:ext cx="118962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Attention ! Pour le stockage il faut ajouter le cout de maintenance (~ 6K€ pour l’année 2019)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2D9DD6F-3907-B2C3-3057-23AA42CEF5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129" y="1826520"/>
            <a:ext cx="4303213" cy="1602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4868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5E4D31-3800-8B87-C5C2-D4C810B46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Depuis 2021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975478-C830-B4FF-49DF-BD20E6472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Réduction de 30% de la consommation électrique de l’infrastructure grille</a:t>
            </a:r>
          </a:p>
          <a:p>
            <a:pPr lvl="1"/>
            <a:r>
              <a:rPr lang="fr-FR" dirty="0"/>
              <a:t>Alors qu’on a quasiment doublé les ressources en production</a:t>
            </a:r>
          </a:p>
          <a:p>
            <a:pPr lvl="1"/>
            <a:r>
              <a:rPr lang="fr-FR" dirty="0"/>
              <a:t>Sans explosion des coûts d’acquisition</a:t>
            </a:r>
          </a:p>
          <a:p>
            <a:pPr lvl="1"/>
            <a:r>
              <a:rPr lang="fr-FR" dirty="0"/>
              <a:t>Arrêt d’une fraction</a:t>
            </a:r>
          </a:p>
          <a:p>
            <a:pPr marL="609585" lvl="1" indent="0">
              <a:buNone/>
            </a:pPr>
            <a:r>
              <a:rPr lang="fr-FR" dirty="0"/>
              <a:t>	peu importante (~10%)</a:t>
            </a:r>
          </a:p>
          <a:p>
            <a:pPr marL="609585" lvl="1" indent="0">
              <a:buNone/>
            </a:pPr>
            <a:r>
              <a:rPr lang="fr-FR" dirty="0"/>
              <a:t>        de très vieille ressource</a:t>
            </a:r>
          </a:p>
          <a:p>
            <a:pPr marL="609585" lvl="1" indent="0">
              <a:buNone/>
            </a:pPr>
            <a:r>
              <a:rPr lang="fr-FR" dirty="0"/>
              <a:t>	(entre 10 et 15 ans)</a:t>
            </a:r>
          </a:p>
          <a:p>
            <a:pPr marL="609585" lvl="1" indent="0">
              <a:buNone/>
            </a:pPr>
            <a:endParaRPr lang="fr-FR" dirty="0"/>
          </a:p>
          <a:p>
            <a:pPr lvl="1"/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8128A48-6B6F-FE90-DBB9-2386FE392D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1438" y="3429000"/>
            <a:ext cx="6629400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8448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D1D83E-3B62-F89A-D32E-0E9FC43DA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Les limites de l’exercice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9036B9-77DA-ACAC-9E20-BC5F16D723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 CNRS paye le renouvellement des serveurs </a:t>
            </a:r>
          </a:p>
          <a:p>
            <a:r>
              <a:rPr lang="fr-FR" dirty="0"/>
              <a:t>L’Université paye l’électricité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dirty="0"/>
              <a:t>On fait reposer sur le CNRS la réduction du coût des fluides pour l’Université</a:t>
            </a:r>
          </a:p>
          <a:p>
            <a:pPr marL="0" indent="0">
              <a:buNone/>
            </a:pPr>
            <a:r>
              <a:rPr lang="fr-FR" b="1" dirty="0"/>
              <a:t>Mais</a:t>
            </a:r>
          </a:p>
          <a:p>
            <a:pPr marL="0" indent="0">
              <a:buNone/>
            </a:pPr>
            <a:r>
              <a:rPr lang="fr-FR" dirty="0"/>
              <a:t>Cela permet un équilibre financier entre le CNRS &amp; l’Université dans le financement de </a:t>
            </a:r>
            <a:r>
              <a:rPr lang="fr-FR" dirty="0" err="1"/>
              <a:t>VirtualData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256073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95E821-81A7-079B-C693-D95B12ACB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Aller plus loin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75CD0C-59DA-2A85-6DA3-581B7B2B2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Les unités de calcul pour la grille et pour le cloud sont différentes (HS23 vs </a:t>
            </a:r>
            <a:r>
              <a:rPr lang="fr-FR" dirty="0" err="1"/>
              <a:t>vCPUs</a:t>
            </a:r>
            <a:r>
              <a:rPr lang="fr-FR" dirty="0"/>
              <a:t>)</a:t>
            </a:r>
          </a:p>
          <a:p>
            <a:pPr lvl="1"/>
            <a:r>
              <a:rPr lang="fr-FR" dirty="0"/>
              <a:t>Mettre les unités de calculs là où elles sont plus performantes</a:t>
            </a:r>
          </a:p>
          <a:p>
            <a:pPr lvl="1"/>
            <a:r>
              <a:rPr lang="fr-FR" dirty="0"/>
              <a:t>Gain substantiel du HS23 depuis le passage au EPYC 9xxx (2024) (~60%)</a:t>
            </a:r>
          </a:p>
          <a:p>
            <a:r>
              <a:rPr lang="fr-FR" dirty="0"/>
              <a:t>Les masses de financements sont différentes</a:t>
            </a:r>
          </a:p>
          <a:p>
            <a:pPr lvl="1"/>
            <a:r>
              <a:rPr lang="fr-FR" dirty="0"/>
              <a:t>CNRS pour la grille</a:t>
            </a:r>
          </a:p>
          <a:p>
            <a:pPr lvl="1"/>
            <a:r>
              <a:rPr lang="fr-FR" dirty="0"/>
              <a:t>Essentiellement via le </a:t>
            </a:r>
            <a:r>
              <a:rPr lang="fr-FR" dirty="0" err="1"/>
              <a:t>mésocentre</a:t>
            </a:r>
            <a:r>
              <a:rPr lang="fr-FR" dirty="0"/>
              <a:t> de l’Université pour le cloud</a:t>
            </a:r>
          </a:p>
          <a:p>
            <a:r>
              <a:rPr lang="fr-FR" dirty="0"/>
              <a:t>Stratégie de réaffectation des ressources</a:t>
            </a:r>
          </a:p>
          <a:p>
            <a:pPr lvl="1"/>
            <a:r>
              <a:rPr lang="fr-FR" dirty="0"/>
              <a:t>Déplacer des ressources grilles pre-2024 vers le cloud pour installer les nouvelles ressources cloud sur la grille</a:t>
            </a:r>
          </a:p>
          <a:p>
            <a:pPr lvl="1"/>
            <a:r>
              <a:rPr lang="fr-FR" dirty="0"/>
              <a:t>Permet d’avoir plus de </a:t>
            </a:r>
            <a:r>
              <a:rPr lang="fr-FR" dirty="0" err="1"/>
              <a:t>vCPUs</a:t>
            </a:r>
            <a:r>
              <a:rPr lang="fr-FR" dirty="0"/>
              <a:t> pour le cloud et d’avoir un cout au HS23 optimisé 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705809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243D1FCC-4AC1-D686-519F-D5230E5D0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Merci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2F34C26-D8E1-0D0A-C1D8-3AA774B2A5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2785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0206BF-4DBE-06D9-F0A4-8DAFED039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Histoire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3953075-987F-A610-524A-A1E243227B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2020: Création de l’Université Paris-Saclay</a:t>
            </a:r>
          </a:p>
          <a:p>
            <a:pPr lvl="1"/>
            <a:r>
              <a:rPr lang="fr-FR" dirty="0"/>
              <a:t>Volonté de revoir le mode de financement des plateformes, en particulier le financement des fluides</a:t>
            </a:r>
          </a:p>
          <a:p>
            <a:r>
              <a:rPr lang="fr-FR" dirty="0"/>
              <a:t>2022: Crise énergétique</a:t>
            </a:r>
          </a:p>
          <a:p>
            <a:pPr lvl="1"/>
            <a:r>
              <a:rPr lang="fr-FR" dirty="0"/>
              <a:t>Besoin de limiter la consommation électrique sur le campus</a:t>
            </a:r>
          </a:p>
          <a:p>
            <a:r>
              <a:rPr lang="fr-FR" dirty="0"/>
              <a:t>2023: Explosion du coût électrique</a:t>
            </a:r>
          </a:p>
          <a:p>
            <a:pPr lvl="1"/>
            <a:r>
              <a:rPr lang="fr-FR" dirty="0"/>
              <a:t>X3 sur la facture électrique de l’Université</a:t>
            </a:r>
          </a:p>
        </p:txBody>
      </p:sp>
    </p:spTree>
    <p:extLst>
      <p:ext uri="{BB962C8B-B14F-4D97-AF65-F5344CB8AC3E}">
        <p14:creationId xmlns:p14="http://schemas.microsoft.com/office/powerpoint/2010/main" val="597048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9F17B8F7-0118-8C5B-8ACA-DAEBA311B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Comment optimiser les couts de </a:t>
            </a:r>
            <a:r>
              <a:rPr lang="fr-FR" dirty="0" err="1"/>
              <a:t>virtualData</a:t>
            </a:r>
            <a:r>
              <a:rPr lang="fr-FR" dirty="0"/>
              <a:t> ?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5C54A16-9D68-869D-BC39-C38DCDB089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66288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CC1C184D-1664-B07C-B464-011037889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Contexte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67BC0E42-0C4F-DD22-8C65-171615B473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Deux plateformes majeures</a:t>
            </a:r>
          </a:p>
          <a:p>
            <a:pPr lvl="1"/>
            <a:r>
              <a:rPr lang="fr-FR" dirty="0"/>
              <a:t>GRIF: dont l’unité de calcul est basée sur un benchmark</a:t>
            </a:r>
          </a:p>
          <a:p>
            <a:pPr lvl="1"/>
            <a:r>
              <a:rPr lang="fr-FR" dirty="0"/>
              <a:t>Cloud: dont l’unité de calcul est basée sur le nombre de </a:t>
            </a:r>
            <a:r>
              <a:rPr lang="fr-FR" dirty="0" err="1"/>
              <a:t>vCPUS</a:t>
            </a:r>
            <a:endParaRPr lang="fr-FR" dirty="0"/>
          </a:p>
          <a:p>
            <a:r>
              <a:rPr lang="fr-FR" dirty="0"/>
              <a:t>Avant 2022</a:t>
            </a:r>
          </a:p>
          <a:p>
            <a:pPr lvl="1"/>
            <a:r>
              <a:rPr lang="fr-FR" dirty="0"/>
              <a:t>Faible gestion de fin de vie des serveurs de calcul</a:t>
            </a:r>
          </a:p>
          <a:p>
            <a:pPr lvl="2"/>
            <a:r>
              <a:rPr lang="fr-FR" dirty="0"/>
              <a:t>Décommissionnement lorsque le matériel tombait en panne</a:t>
            </a:r>
          </a:p>
          <a:p>
            <a:pPr lvl="2"/>
            <a:r>
              <a:rPr lang="fr-FR" dirty="0"/>
              <a:t>Ressources très au dessus des </a:t>
            </a:r>
            <a:r>
              <a:rPr lang="fr-FR" dirty="0" err="1"/>
              <a:t>pledges</a:t>
            </a:r>
            <a:r>
              <a:rPr lang="fr-FR" dirty="0"/>
              <a:t> officiels</a:t>
            </a:r>
          </a:p>
          <a:p>
            <a:pPr lvl="1"/>
            <a:r>
              <a:rPr lang="fr-FR" dirty="0"/>
              <a:t>Aucune prise en compte de la consommation électrique pour les achats / renouvellement</a:t>
            </a:r>
          </a:p>
        </p:txBody>
      </p:sp>
    </p:spTree>
    <p:extLst>
      <p:ext uri="{BB962C8B-B14F-4D97-AF65-F5344CB8AC3E}">
        <p14:creationId xmlns:p14="http://schemas.microsoft.com/office/powerpoint/2010/main" val="247867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1516DA-3ABC-C63F-1DD7-185EDF6FA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Un état des lieux des infrastructures</a:t>
            </a:r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43B8C613-FF0D-6BAF-B264-DFB6ED07BE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6440932" y="1511492"/>
            <a:ext cx="5250950" cy="2724177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E5F46BDB-25C1-368C-2B46-B77E10EB72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914" y="2696341"/>
            <a:ext cx="5428155" cy="3078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721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93F285-7F0A-6DAC-1850-1E6AC3A40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Un état des lieux des infrastructures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7B0A6E34-2EFF-8846-F537-1FF987E7F2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6041106" y="1704209"/>
            <a:ext cx="5816973" cy="253146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A7BA28EE-C09E-17C9-5FE7-CDE629B71D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921" y="3541987"/>
            <a:ext cx="5533997" cy="2376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627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547EB4-0E41-AA8E-0AE3-3C7EC7DB1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Calcul du coût d’achat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CCE68F-3D05-2535-4772-C0651DCB56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       Prix d’achat/7 + Puissance électrique*8,76*Prix </a:t>
            </a:r>
            <a:r>
              <a:rPr lang="fr-FR" dirty="0" err="1"/>
              <a:t>KW.h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Durée d’amortissement des serveurs 7 ans</a:t>
            </a:r>
          </a:p>
          <a:p>
            <a:pPr lvl="1"/>
            <a:r>
              <a:rPr lang="fr-FR" dirty="0"/>
              <a:t>Au delà il n’est plus possible de garantir le replacement des HS23</a:t>
            </a:r>
          </a:p>
          <a:p>
            <a:r>
              <a:rPr lang="fr-FR" dirty="0"/>
              <a:t>Auquel on ajoute 1 an de consommation électrique</a:t>
            </a:r>
          </a:p>
          <a:p>
            <a:endParaRPr lang="fr-FR" dirty="0"/>
          </a:p>
          <a:p>
            <a:r>
              <a:rPr lang="fr-FR" dirty="0"/>
              <a:t>Idée principale, si mon HS23 me coute 10€ / an d’électricité, pour que ce soit rentable, il faut que le coût sur 7 ans soit &lt; 70 €/an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8437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79D6D1-963B-7858-F108-0019F06CE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Comparatif cout conservation vs rachat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57DA28E8-6C9D-3C4B-4DC1-576D5E4C50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6495024" y="1605427"/>
            <a:ext cx="5472535" cy="2094214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1FBD9DF3-939D-C83E-A26B-4DAD3CFD62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441" y="4014952"/>
            <a:ext cx="6164259" cy="2246046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EF3926B-4323-AB61-5037-B8DA061C69E7}"/>
              </a:ext>
            </a:extLst>
          </p:cNvPr>
          <p:cNvSpPr txBox="1"/>
          <p:nvPr/>
        </p:nvSpPr>
        <p:spPr>
          <a:xfrm>
            <a:off x="7966842" y="3702764"/>
            <a:ext cx="30909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Coût consommation électrique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139D5BB-3D9C-8117-0B23-2A6BA6C7C6AF}"/>
              </a:ext>
            </a:extLst>
          </p:cNvPr>
          <p:cNvSpPr txBox="1"/>
          <p:nvPr/>
        </p:nvSpPr>
        <p:spPr>
          <a:xfrm>
            <a:off x="1761114" y="3518098"/>
            <a:ext cx="2811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Coût du rachat d’un serveur</a:t>
            </a:r>
          </a:p>
        </p:txBody>
      </p:sp>
    </p:spTree>
    <p:extLst>
      <p:ext uri="{BB962C8B-B14F-4D97-AF65-F5344CB8AC3E}">
        <p14:creationId xmlns:p14="http://schemas.microsoft.com/office/powerpoint/2010/main" val="3733051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FE3651-C800-708B-6DED-7EA1A6F87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Comparatif cout conservation vs rachat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1BBA86AC-2499-2B19-5E2C-89524819BB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2184400" y="1955800"/>
            <a:ext cx="7823200" cy="2946400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FD3CAABB-3185-DF44-855A-23757814CFFB}"/>
              </a:ext>
            </a:extLst>
          </p:cNvPr>
          <p:cNvSpPr txBox="1"/>
          <p:nvPr/>
        </p:nvSpPr>
        <p:spPr>
          <a:xfrm>
            <a:off x="4466897" y="5071030"/>
            <a:ext cx="23903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Vert: cout conservation</a:t>
            </a:r>
          </a:p>
          <a:p>
            <a:r>
              <a:rPr lang="fr-FR" dirty="0"/>
              <a:t>Orange: cout rachat</a:t>
            </a:r>
          </a:p>
        </p:txBody>
      </p:sp>
    </p:spTree>
    <p:extLst>
      <p:ext uri="{BB962C8B-B14F-4D97-AF65-F5344CB8AC3E}">
        <p14:creationId xmlns:p14="http://schemas.microsoft.com/office/powerpoint/2010/main" val="253344421"/>
      </p:ext>
    </p:extLst>
  </p:cSld>
  <p:clrMapOvr>
    <a:masterClrMapping/>
  </p:clrMapOvr>
</p:sld>
</file>

<file path=ppt/theme/theme1.xml><?xml version="1.0" encoding="utf-8"?>
<a:theme xmlns:a="http://schemas.openxmlformats.org/drawingml/2006/main" name="IJCLab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Bureau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>
    <a:spDef>
      <a:spPr bwMode="auto"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JCLab" id="{E43EE543-B303-5C4F-8C09-E56607717CB2}" vid="{9F245249-52A8-CA41-9E47-7F2BD9086707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5600</TotalTime>
  <Words>478</Words>
  <Application>Microsoft Macintosh PowerPoint</Application>
  <PresentationFormat>Grand écran</PresentationFormat>
  <Paragraphs>66</Paragraphs>
  <Slides>15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8" baseType="lpstr">
      <vt:lpstr>Arial</vt:lpstr>
      <vt:lpstr>Calibri</vt:lpstr>
      <vt:lpstr>IJCLab</vt:lpstr>
      <vt:lpstr>Aide à la décision d’achat</vt:lpstr>
      <vt:lpstr>Histoire</vt:lpstr>
      <vt:lpstr>Comment optimiser les couts de virtualData ?</vt:lpstr>
      <vt:lpstr>Contexte</vt:lpstr>
      <vt:lpstr>Un état des lieux des infrastructures</vt:lpstr>
      <vt:lpstr>Un état des lieux des infrastructures</vt:lpstr>
      <vt:lpstr>Calcul du coût d’achat</vt:lpstr>
      <vt:lpstr>Comparatif cout conservation vs rachat</vt:lpstr>
      <vt:lpstr>Comparatif cout conservation vs rachat</vt:lpstr>
      <vt:lpstr>Appliqué au cout CO2</vt:lpstr>
      <vt:lpstr>Appliqué au stockage</vt:lpstr>
      <vt:lpstr>Depuis 2021</vt:lpstr>
      <vt:lpstr>Les limites de l’exercice</vt:lpstr>
      <vt:lpstr>Aller plus loin</vt:lpstr>
      <vt:lpstr>Merci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Guillaume Philippon</dc:creator>
  <cp:lastModifiedBy>Guillaume Philippon</cp:lastModifiedBy>
  <cp:revision>11</cp:revision>
  <dcterms:created xsi:type="dcterms:W3CDTF">2026-06-19T09:51:21Z</dcterms:created>
  <dcterms:modified xsi:type="dcterms:W3CDTF">2026-06-23T07:12:03Z</dcterms:modified>
</cp:coreProperties>
</file>