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7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BD9"/>
    <a:srgbClr val="0070C0"/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4" autoAdjust="0"/>
    <p:restoredTop sz="86442" autoAdjust="0"/>
  </p:normalViewPr>
  <p:slideViewPr>
    <p:cSldViewPr>
      <p:cViewPr varScale="1">
        <p:scale>
          <a:sx n="127" d="100"/>
          <a:sy n="127" d="100"/>
        </p:scale>
        <p:origin x="211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5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28/05/2026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4C0F3B-637E-AC41-ABA9-B57945D190DC}"/>
              </a:ext>
            </a:extLst>
          </p:cNvPr>
          <p:cNvSpPr/>
          <p:nvPr userDrawn="1"/>
        </p:nvSpPr>
        <p:spPr>
          <a:xfrm>
            <a:off x="335360" y="2348880"/>
            <a:ext cx="6833329" cy="112605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180000" bIns="10800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Centre de Calcul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de l’Institut National de Physique Nucléaire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et de Physique des Particules</a:t>
            </a: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B9984B2-BBFF-8C41-8E7E-032E857888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350" y="1196752"/>
            <a:ext cx="5544616" cy="2715942"/>
          </a:xfrm>
        </p:spPr>
        <p:txBody>
          <a:bodyPr/>
          <a:lstStyle>
            <a:lvl1pPr marL="457200" indent="-457200">
              <a:buClr>
                <a:srgbClr val="002060"/>
              </a:buClr>
              <a:buSzPct val="90000"/>
              <a:buFontTx/>
              <a:buBlip>
                <a:blip r:embed="rId2"/>
              </a:buBlip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B0F0"/>
              </a:buClr>
              <a:buSzPct val="80000"/>
              <a:buFontTx/>
              <a:buBlip>
                <a:blip r:embed="rId3"/>
              </a:buBlip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1257300" indent="-342900">
              <a:buClr>
                <a:srgbClr val="00B0F0"/>
              </a:buClr>
              <a:buSzPct val="80000"/>
              <a:buFontTx/>
              <a:buBlip>
                <a:blip r:embed="rId4"/>
              </a:buBlip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714500" indent="-342900">
              <a:buClr>
                <a:srgbClr val="00B0F0"/>
              </a:buClr>
              <a:buSzPct val="80000"/>
              <a:buFontTx/>
              <a:buBlip>
                <a:blip r:embed="rId5"/>
              </a:buBlip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2114550" indent="-285750">
              <a:buClr>
                <a:srgbClr val="00B0F0"/>
              </a:buClr>
              <a:buSzPct val="80000"/>
              <a:buFontTx/>
              <a:buBlip>
                <a:blip r:embed="rId6"/>
              </a:buBlip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puces (+ élaborée)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73AD29FD-387F-CA49-8A25-0B58145CF2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5911" y="1196752"/>
            <a:ext cx="4968552" cy="2715942"/>
          </a:xfrm>
        </p:spPr>
        <p:txBody>
          <a:bodyPr/>
          <a:lstStyle>
            <a:lvl1pPr marL="457200" indent="-45720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914400" indent="0">
              <a:buClr>
                <a:srgbClr val="00B0F0"/>
              </a:buClr>
              <a:buSzPct val="80000"/>
              <a:buFontTx/>
              <a:buNone/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371600" indent="0">
              <a:buClr>
                <a:srgbClr val="00B0F0"/>
              </a:buClr>
              <a:buSzPct val="80000"/>
              <a:buFontTx/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1828800" indent="0">
              <a:buClr>
                <a:srgbClr val="00B0F0"/>
              </a:buClr>
              <a:buSzPct val="80000"/>
              <a:buFontTx/>
              <a:buNone/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 (classique)</a:t>
            </a:r>
          </a:p>
          <a:p>
            <a:r>
              <a:rPr lang="fr-FR" dirty="0"/>
              <a:t>Deuxième niveau</a:t>
            </a:r>
          </a:p>
          <a:p>
            <a:r>
              <a:rPr lang="fr-FR" dirty="0"/>
              <a:t>Troisième niveau</a:t>
            </a:r>
          </a:p>
          <a:p>
            <a:r>
              <a:rPr lang="fr-FR" dirty="0"/>
              <a:t>Quatrième niveau</a:t>
            </a:r>
          </a:p>
        </p:txBody>
      </p:sp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fld id="{075549BF-691B-EC42-A7E6-9A71603BDD86}" type="datetime1">
              <a:rPr lang="fr-FR" smtClean="0"/>
              <a:pPr/>
              <a:t>28/05/2026</a:t>
            </a:fld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Pied de page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74103B35-8867-0540-A39E-6681A8320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100804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fld id="{075549BF-691B-EC42-A7E6-9A71603BDD86}" type="datetime1">
              <a:rPr lang="fr-FR" smtClean="0"/>
              <a:pPr/>
              <a:t>28/05/2026</a:t>
            </a:fld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Pied de page</a:t>
            </a:r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ACA83929-620A-7A4E-A6EE-D5AF626CC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23F6E92-7E40-3145-B38A-D18A3508C4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360" y="939493"/>
            <a:ext cx="11521279" cy="34994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 (corps 24)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02F2453-939A-DE44-B0A4-5016F55471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524" y="1435646"/>
            <a:ext cx="11517645" cy="473219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70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4FB8C5-6A08-6A4A-8CBB-3D0A4D829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C943A5E0-14CD-BC4D-A92A-8BA3468D0B33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C654A4-0F8C-4C4E-A182-D38C4F51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CCB252A-97C6-0141-97E5-5F8427E3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D1168C3-9205-1C4E-B597-DD09D071FB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360" y="1049243"/>
            <a:ext cx="11517645" cy="51458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FD1AB9-6FE0-BC43-9B77-9254C282E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41291853-6AA7-7648-9B14-296E8480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4BBFAF-7FC4-C44F-B450-3A350019DB55}"/>
              </a:ext>
            </a:extLst>
          </p:cNvPr>
          <p:cNvSpPr txBox="1"/>
          <p:nvPr userDrawn="1"/>
        </p:nvSpPr>
        <p:spPr>
          <a:xfrm>
            <a:off x="3482109" y="3796145"/>
            <a:ext cx="0" cy="0"/>
          </a:xfrm>
          <a:prstGeom prst="rect">
            <a:avLst/>
          </a:prstGeom>
        </p:spPr>
        <p:txBody>
          <a:bodyPr vert="horz" wrap="none" rtlCol="0">
            <a:normAutofit fontScale="25000" lnSpcReduction="20000"/>
          </a:bodyPr>
          <a:lstStyle/>
          <a:p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FD2BB6FC-FB38-DD4A-B7C3-E7DFE7695C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94817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 20">
            <a:extLst>
              <a:ext uri="{FF2B5EF4-FFF2-40B4-BE49-F238E27FC236}">
                <a16:creationId xmlns:a16="http://schemas.microsoft.com/office/drawing/2014/main" id="{F4C7CA3E-D793-6A48-B201-D1B57F0B96EC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7" name="Espace réservé pour une image  5">
            <a:extLst>
              <a:ext uri="{FF2B5EF4-FFF2-40B4-BE49-F238E27FC236}">
                <a16:creationId xmlns:a16="http://schemas.microsoft.com/office/drawing/2014/main" id="{D9AC1372-E1E7-A242-A16A-4DCD9378A2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360" y="1052736"/>
            <a:ext cx="11665296" cy="5142349"/>
          </a:xfrm>
          <a:prstGeom prst="rect">
            <a:avLst/>
          </a:prstGeom>
        </p:spPr>
        <p:txBody>
          <a:bodyPr>
            <a:normAutofit/>
          </a:bodyPr>
          <a:lstStyle>
            <a:lvl1pPr marL="109728" indent="0"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2EEC3E50-2339-5742-97B4-61E11A68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fld id="{075549BF-691B-EC42-A7E6-9A71603BDD86}" type="datetime1">
              <a:rPr lang="fr-FR" smtClean="0"/>
              <a:pPr/>
              <a:t>28/05/2026</a:t>
            </a:fld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3DD7912-D5D9-6D48-A8BD-28C28F3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55380C-DC86-3647-87B6-8D7F772CF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923865-0DD2-4747-83AA-20B4DB09B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20" name="Espace réservé du pied de page 2">
            <a:extLst>
              <a:ext uri="{FF2B5EF4-FFF2-40B4-BE49-F238E27FC236}">
                <a16:creationId xmlns:a16="http://schemas.microsoft.com/office/drawing/2014/main" id="{5973E7F0-0D70-DD48-A7F8-FBEA7EA3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Pied de page</a:t>
            </a:r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935F9207-9F8E-4549-9431-1B447D285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426580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E3D023-665D-0D45-8B59-61A98E577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88840"/>
            <a:ext cx="12192000" cy="2880320"/>
          </a:xfrm>
        </p:spPr>
        <p:txBody>
          <a:bodyPr/>
          <a:lstStyle>
            <a:lvl1pPr algn="ctr">
              <a:defRPr sz="48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1BDD4B-1B83-8F4E-817A-E9C1F2B4F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34414F-5D3C-C745-8F42-6E5E8195E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E190F058-97FF-8C4B-B01D-63054FAE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fld id="{075549BF-691B-EC42-A7E6-9A71603BDD86}" type="datetime1">
              <a:rPr lang="fr-FR" smtClean="0"/>
              <a:pPr/>
              <a:t>28/05/2026</a:t>
            </a:fld>
            <a:endParaRPr lang="fr-FR" dirty="0"/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3B46BCB3-34A7-3941-BA49-9CC3549A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Pied de page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A2DB6C8D-2738-AB48-BCA1-69E0000F95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28949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L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B42B58-A7FE-DD4C-A0E3-9461F7CD5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D59EF64-5EB5-AA49-AC9D-26D6F0061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EF6C50-2C49-A94D-8806-5889D123A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BDC831-D7C1-F547-9FB6-02429919C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96F5A8-C29A-1D41-8D2A-718559BD7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3E53EA-E47B-3940-9895-0AD8FBC05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436460-9940-B041-9EB6-BF62634A2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7BEF5A-3EB5-7D44-9043-27CEE9FB6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1"/>
            <a:ext cx="1152128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AD602-A7B9-2846-AF9A-C6063C0EF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4" y="6309319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</a:defRPr>
            </a:lvl1pPr>
          </a:lstStyle>
          <a:p>
            <a:fld id="{74418E09-F4C6-B344-A2AB-75F6E9390E1E}" type="datetime1">
              <a:rPr lang="fr-FR" smtClean="0"/>
              <a:pPr/>
              <a:t>28/05/2026</a:t>
            </a:fld>
            <a:endParaRPr lang="fr-FR" dirty="0"/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C5ED580-D272-9346-AB84-59910910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76618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Style de texte ci-dessous en Français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7ADF40-EF2A-1746-B012-2242AB3F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6400" y="6309320"/>
            <a:ext cx="24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329CAA-5B68-704A-930B-A84F5EF81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0932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93077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698" r:id="rId10"/>
    <p:sldLayoutId id="2147483725" r:id="rId11"/>
    <p:sldLayoutId id="2147483716" r:id="rId12"/>
    <p:sldLayoutId id="2147483677" r:id="rId13"/>
    <p:sldLayoutId id="214748369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Avenir Roman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venir Roman" panose="02000503020000020003" pitchFamily="2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.com/docs/en/ts4500-tape-library/1.12.2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F25A3-9483-5E42-A0AA-80A29FE587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Monitoring IBM TS4500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62DAF-4B38-9542-8916-28DEA609D9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REST API</a:t>
            </a:r>
          </a:p>
        </p:txBody>
      </p:sp>
    </p:spTree>
    <p:extLst>
      <p:ext uri="{BB962C8B-B14F-4D97-AF65-F5344CB8AC3E}">
        <p14:creationId xmlns:p14="http://schemas.microsoft.com/office/powerpoint/2010/main" val="2855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352" y="1052736"/>
            <a:ext cx="11517645" cy="5145841"/>
          </a:xfrm>
        </p:spPr>
        <p:txBody>
          <a:bodyPr>
            <a:normAutofit/>
          </a:bodyPr>
          <a:lstStyle/>
          <a:p>
            <a:r>
              <a:rPr lang="fr-FR" dirty="0"/>
              <a:t>2 champs contiennent les valeurs à surveiller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State :</a:t>
            </a:r>
          </a:p>
          <a:p>
            <a:pPr marL="1028700" lvl="1" indent="-342900"/>
            <a:r>
              <a:rPr lang="en-US" dirty="0"/>
              <a:t>normal</a:t>
            </a:r>
          </a:p>
          <a:p>
            <a:pPr marL="1028700" lvl="1" indent="-342900"/>
            <a:r>
              <a:rPr lang="en-US" dirty="0"/>
              <a:t>verifying</a:t>
            </a:r>
          </a:p>
          <a:p>
            <a:pPr marL="1028700" lvl="1" indent="-342900"/>
            <a:r>
              <a:rPr lang="en-US" dirty="0"/>
              <a:t>importing</a:t>
            </a:r>
          </a:p>
          <a:p>
            <a:pPr marL="1028700" lvl="1" indent="-342900"/>
            <a:r>
              <a:rPr lang="en-US" dirty="0" err="1"/>
              <a:t>exportQueued</a:t>
            </a:r>
            <a:endParaRPr lang="en-US" dirty="0"/>
          </a:p>
          <a:p>
            <a:pPr marL="1028700" lvl="1" indent="-342900"/>
            <a:r>
              <a:rPr lang="en-US" dirty="0" err="1"/>
              <a:t>assignmentRequired</a:t>
            </a:r>
            <a:endParaRPr lang="en-US" dirty="0"/>
          </a:p>
          <a:p>
            <a:pPr marL="1028700" lvl="1" indent="-342900"/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uncertainBarcode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en-US" dirty="0">
                <a:solidFill>
                  <a:srgbClr val="C00000"/>
                </a:solidFill>
              </a:rPr>
              <a:t>unknown</a:t>
            </a:r>
          </a:p>
          <a:p>
            <a:pPr marL="1028700" lvl="1" indent="-342900"/>
            <a:r>
              <a:rPr lang="en-US" dirty="0" err="1">
                <a:solidFill>
                  <a:srgbClr val="C00000"/>
                </a:solidFill>
              </a:rPr>
              <a:t>failedVerification</a:t>
            </a:r>
            <a:endParaRPr lang="en-US" dirty="0">
              <a:solidFill>
                <a:srgbClr val="C00000"/>
              </a:solidFill>
            </a:endParaRPr>
          </a:p>
          <a:p>
            <a:pPr marL="1028700" lvl="1" indent="-342900"/>
            <a:r>
              <a:rPr lang="en-US" dirty="0" err="1">
                <a:solidFill>
                  <a:srgbClr val="C00000"/>
                </a:solidFill>
              </a:rPr>
              <a:t>atEndOfLife</a:t>
            </a:r>
            <a:endParaRPr lang="fr-FR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lifetimeRemaining</a:t>
            </a:r>
            <a:r>
              <a:rPr lang="fr-FR" dirty="0"/>
              <a:t> : Entier indiquant le pourcentage de vie restant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Data Cartridges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85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352" y="1052736"/>
            <a:ext cx="11517645" cy="514584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6 champs contiennent les valeurs à surveiller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temperatureAverage</a:t>
            </a:r>
            <a:r>
              <a:rPr lang="fr-FR" dirty="0"/>
              <a:t> : Température moyenne de tous les lecteurs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temperatureMin</a:t>
            </a:r>
            <a:r>
              <a:rPr lang="fr-FR" dirty="0"/>
              <a:t> : Température minimale de tous les lecteurs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temperatureMax</a:t>
            </a:r>
            <a:r>
              <a:rPr lang="fr-FR" dirty="0"/>
              <a:t> : Température maximale de tous les lecteurs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humidityAverage</a:t>
            </a:r>
            <a:r>
              <a:rPr lang="fr-FR" dirty="0"/>
              <a:t> : Pourcentage d’humidité moyen de tous les lecteurs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humidityMin</a:t>
            </a:r>
            <a:r>
              <a:rPr lang="fr-FR" dirty="0"/>
              <a:t> : Pourcentage d’humidité minimal de tous les lecteurs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humidityMax</a:t>
            </a:r>
            <a:r>
              <a:rPr lang="fr-FR" dirty="0"/>
              <a:t> : Pourcentage d’humidité maximal de tous les lecteurs</a:t>
            </a:r>
          </a:p>
          <a:p>
            <a:endParaRPr lang="fr-FR" dirty="0"/>
          </a:p>
          <a:p>
            <a:r>
              <a:rPr lang="fr-FR" dirty="0"/>
              <a:t>La précision est d'une décimale</a:t>
            </a:r>
          </a:p>
          <a:p>
            <a:endParaRPr lang="fr-FR" dirty="0"/>
          </a:p>
          <a:p>
            <a:r>
              <a:rPr lang="fr-FR" dirty="0"/>
              <a:t>Les valeurs environnementales pour tous les médias (sauf LTO10-40TB) sont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Recommandées : de 16 à 25°C, de 20 à 50% d’humidité relative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Autorisées : de 16 à 32°C, de 20 à 80% d’humidité relative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Library report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40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F2905-EE59-1040-993C-F8531895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13D76F-7210-6040-903C-AB7F7341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pPr/>
              <a:t>28/05/2026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87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D4AA81-E928-4C44-B02A-3B9094C7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pPr/>
              <a:t>28/05/2026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5A0592-5ED1-CC4A-A775-DD4EE051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6024CF-F2C1-DE41-8A58-F867AE3557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Méthodes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6E27149-85C3-0245-A5EC-8CCCAC659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Il existe 2 méthodes pour utiliser l’API REST avec la bandothèque IBM TS4500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REST Over SCSI (ROS)</a:t>
            </a:r>
          </a:p>
          <a:p>
            <a:pPr marL="1028700" lvl="1" indent="-342900"/>
            <a:r>
              <a:rPr lang="fr-FR" dirty="0" err="1"/>
              <a:t>Firmware</a:t>
            </a:r>
            <a:r>
              <a:rPr lang="fr-FR" dirty="0"/>
              <a:t> 1.6.0.0-B00</a:t>
            </a:r>
          </a:p>
          <a:p>
            <a:pPr marL="1028700" lvl="1" indent="-342900"/>
            <a:r>
              <a:rPr lang="fr-FR" dirty="0"/>
              <a:t>Disponibilité 23/08/2019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REST Over Ethernet (ROE)</a:t>
            </a:r>
          </a:p>
          <a:p>
            <a:pPr marL="1028700" lvl="1" indent="-342900"/>
            <a:r>
              <a:rPr lang="fr-FR" dirty="0" err="1"/>
              <a:t>Firmware</a:t>
            </a:r>
            <a:r>
              <a:rPr lang="fr-FR" dirty="0"/>
              <a:t> 1.8.0.0-C00 </a:t>
            </a:r>
          </a:p>
          <a:p>
            <a:pPr marL="1028700" lvl="1" indent="-342900"/>
            <a:r>
              <a:rPr lang="fr-FR" dirty="0"/>
              <a:t>Disponibilité 31/05/2021</a:t>
            </a:r>
          </a:p>
          <a:p>
            <a:pPr marL="1028700" lvl="1" indent="-342900"/>
            <a:endParaRPr lang="fr-FR" dirty="0"/>
          </a:p>
          <a:p>
            <a:r>
              <a:rPr lang="fr-FR" dirty="0"/>
              <a:t>Documentation :</a:t>
            </a:r>
          </a:p>
          <a:p>
            <a:r>
              <a:rPr lang="fr-FR" dirty="0">
                <a:hlinkClick r:id="rId2"/>
              </a:rPr>
              <a:t>https://www.ibm.com/docs/en/ts4500-tape-library/1.12.2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59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Avantages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Pas d’authentification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Inconvénients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Nécessite une connexion (fibre ou SAS) avec un lecteur de la librairie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Peut renvoyer des résultats incohérents si le Control Path est occupé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Exemple de commande :</a:t>
            </a:r>
          </a:p>
          <a:p>
            <a:r>
              <a:rPr lang="fr-FR" dirty="0" err="1"/>
              <a:t>itdt</a:t>
            </a:r>
            <a:r>
              <a:rPr lang="fr-FR" dirty="0"/>
              <a:t> –f /dev/sg0 ros GET /v1/drives</a:t>
            </a:r>
          </a:p>
          <a:p>
            <a:endParaRPr lang="fr-FR" b="0" dirty="0">
              <a:solidFill>
                <a:srgbClr val="BBBEBF"/>
              </a:solidFill>
              <a:effectLst/>
              <a:latin typeface="Consolas" panose="020B0609020204030204" pitchFamily="49" charset="0"/>
            </a:endParaRP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REST Over SCSI</a:t>
            </a:r>
          </a:p>
        </p:txBody>
      </p:sp>
    </p:spTree>
    <p:extLst>
      <p:ext uri="{BB962C8B-B14F-4D97-AF65-F5344CB8AC3E}">
        <p14:creationId xmlns:p14="http://schemas.microsoft.com/office/powerpoint/2010/main" val="354710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Avantages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Accessible depuis le 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Facilement scriptable via des modules http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Inconvénients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Nécessite une authentification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Exemple de commande :</a:t>
            </a:r>
          </a:p>
          <a:p>
            <a:r>
              <a:rPr lang="en-US" dirty="0"/>
              <a:t>curl https://&lt;library&gt;/ web/api/v1/login -H "Content-Type: application/json" -d @.libpw.txt -X POST -c </a:t>
            </a:r>
            <a:r>
              <a:rPr lang="en-US" dirty="0" err="1"/>
              <a:t>cookie.ka</a:t>
            </a:r>
            <a:endParaRPr lang="fr-FR" dirty="0"/>
          </a:p>
          <a:p>
            <a:r>
              <a:rPr lang="en-US" dirty="0"/>
              <a:t>curl https://&lt;library&gt;/web/api/v1/drives -H "Content-Type: application/json"  -X GET -b </a:t>
            </a:r>
            <a:r>
              <a:rPr lang="en-US" dirty="0" err="1"/>
              <a:t>cookie.ka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REST Over Ethernet</a:t>
            </a:r>
          </a:p>
        </p:txBody>
      </p:sp>
    </p:spTree>
    <p:extLst>
      <p:ext uri="{BB962C8B-B14F-4D97-AF65-F5344CB8AC3E}">
        <p14:creationId xmlns:p14="http://schemas.microsoft.com/office/powerpoint/2010/main" val="348008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352" y="1052736"/>
            <a:ext cx="11517645" cy="51458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/v1/</a:t>
            </a:r>
            <a:r>
              <a:rPr lang="fr-FR" dirty="0" err="1"/>
              <a:t>library</a:t>
            </a:r>
            <a:r>
              <a:rPr lang="fr-FR" dirty="0"/>
              <a:t> </a:t>
            </a:r>
            <a:r>
              <a:rPr lang="fr-FR" altLang="fr-FR" dirty="0"/>
              <a:t>: </a:t>
            </a:r>
            <a:r>
              <a:rPr lang="en-US" altLang="fr-FR" dirty="0"/>
              <a:t>Retrieves information about the library and its settings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/v1/drives : </a:t>
            </a:r>
            <a:r>
              <a:rPr lang="en-US" dirty="0"/>
              <a:t>Retrieves information about the drives.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/v1/</a:t>
            </a:r>
            <a:r>
              <a:rPr lang="fr-FR" dirty="0" err="1"/>
              <a:t>accessors</a:t>
            </a:r>
            <a:r>
              <a:rPr lang="fr-FR" dirty="0"/>
              <a:t> : </a:t>
            </a:r>
            <a:r>
              <a:rPr lang="en-US" dirty="0"/>
              <a:t>Retrieves information about robotic accessors.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/v1/</a:t>
            </a:r>
            <a:r>
              <a:rPr lang="fr-FR" dirty="0" err="1"/>
              <a:t>nodeCards</a:t>
            </a:r>
            <a:r>
              <a:rPr lang="fr-FR" dirty="0"/>
              <a:t> : </a:t>
            </a:r>
            <a:r>
              <a:rPr lang="en-US" dirty="0"/>
              <a:t>Retrieves information about the node cards.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/v1/</a:t>
            </a:r>
            <a:r>
              <a:rPr lang="en-US" dirty="0" err="1"/>
              <a:t>dataCartridges</a:t>
            </a:r>
            <a:r>
              <a:rPr lang="en-US" dirty="0"/>
              <a:t> : Retrieves information about the data cartridges.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/v1/reports/</a:t>
            </a:r>
            <a:r>
              <a:rPr lang="fr-FR" dirty="0" err="1"/>
              <a:t>library?after</a:t>
            </a:r>
            <a:r>
              <a:rPr lang="fr-FR" dirty="0"/>
              <a:t>=&lt;date&gt; : </a:t>
            </a:r>
            <a:r>
              <a:rPr lang="en-US" altLang="fr-FR" dirty="0"/>
              <a:t>Retrieves reports about the library 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Endpoints</a:t>
            </a:r>
            <a:r>
              <a:rPr lang="fr-FR" dirty="0"/>
              <a:t> utiles pour le monitoring</a:t>
            </a:r>
          </a:p>
        </p:txBody>
      </p:sp>
    </p:spTree>
    <p:extLst>
      <p:ext uri="{BB962C8B-B14F-4D97-AF65-F5344CB8AC3E}">
        <p14:creationId xmlns:p14="http://schemas.microsoft.com/office/powerpoint/2010/main" val="51578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352" y="1052736"/>
            <a:ext cx="11517645" cy="5145841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2 champs contiennent les valeurs à surveiller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Status</a:t>
            </a:r>
            <a:r>
              <a:rPr lang="fr-FR" dirty="0"/>
              <a:t> :</a:t>
            </a:r>
          </a:p>
          <a:p>
            <a:pPr marL="1028700" lvl="1" indent="-342900"/>
            <a:r>
              <a:rPr lang="fr-FR" dirty="0"/>
              <a:t>online </a:t>
            </a: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accessorDegraded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driveDegraded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nodeCardDegraded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cartridgeDegraded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calibrationRequired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doorOpen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paused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pausing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updating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scanningInventory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initializing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rgbClr val="C00000"/>
                </a:solidFill>
              </a:rPr>
              <a:t>inServiceMode</a:t>
            </a:r>
            <a:endParaRPr lang="fr-FR" dirty="0">
              <a:solidFill>
                <a:srgbClr val="C00000"/>
              </a:solidFill>
            </a:endParaRPr>
          </a:p>
          <a:p>
            <a:pPr marL="1028700" lvl="1" indent="-342900"/>
            <a:r>
              <a:rPr lang="fr-FR" dirty="0" err="1">
                <a:solidFill>
                  <a:srgbClr val="C00000"/>
                </a:solidFill>
              </a:rPr>
              <a:t>accessorsUnavailable</a:t>
            </a:r>
            <a:endParaRPr lang="fr-FR" dirty="0">
              <a:solidFill>
                <a:srgbClr val="C00000"/>
              </a:solidFill>
            </a:endParaRPr>
          </a:p>
          <a:p>
            <a:pPr marL="1028700" lvl="1" indent="-342900"/>
            <a:r>
              <a:rPr lang="fr-FR" dirty="0" err="1">
                <a:solidFill>
                  <a:srgbClr val="C00000"/>
                </a:solidFill>
              </a:rPr>
              <a:t>overTemperature</a:t>
            </a:r>
            <a:endParaRPr lang="fr-FR" dirty="0">
              <a:solidFill>
                <a:srgbClr val="C00000"/>
              </a:solidFill>
            </a:endParaRPr>
          </a:p>
          <a:p>
            <a:pPr marL="1028700" lvl="1" indent="-342900"/>
            <a:r>
              <a:rPr lang="fr-FR" dirty="0" err="1">
                <a:solidFill>
                  <a:srgbClr val="C00000"/>
                </a:solidFill>
              </a:rPr>
              <a:t>unknown</a:t>
            </a:r>
            <a:endParaRPr lang="fr-FR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cartridgeAccess</a:t>
            </a:r>
            <a:r>
              <a:rPr lang="fr-FR" dirty="0"/>
              <a:t> : </a:t>
            </a:r>
          </a:p>
          <a:p>
            <a:pPr marL="1028700" lvl="1" indent="-342900"/>
            <a:r>
              <a:rPr lang="fr-FR" dirty="0"/>
              <a:t>normal </a:t>
            </a: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limited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406919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352" y="1052736"/>
            <a:ext cx="11517645" cy="514584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 champ contient les valeurs à surveiller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state :</a:t>
            </a:r>
          </a:p>
          <a:p>
            <a:pPr marL="1028700" lvl="1" indent="-342900"/>
            <a:r>
              <a:rPr lang="fr-FR" dirty="0"/>
              <a:t>online</a:t>
            </a:r>
          </a:p>
          <a:p>
            <a:pPr marL="1028700" lvl="1" indent="-342900"/>
            <a:r>
              <a:rPr lang="fr-FR" dirty="0" err="1"/>
              <a:t>cleaning</a:t>
            </a:r>
            <a:r>
              <a:rPr lang="fr-FR" dirty="0"/>
              <a:t> </a:t>
            </a: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inServiceMode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restarting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initializing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resetRequired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updating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fr-FR" dirty="0" err="1">
                <a:solidFill>
                  <a:srgbClr val="C00000"/>
                </a:solidFill>
              </a:rPr>
              <a:t>Unreachable</a:t>
            </a:r>
            <a:endParaRPr lang="fr-FR" dirty="0">
              <a:solidFill>
                <a:srgbClr val="C00000"/>
              </a:solidFill>
            </a:endParaRPr>
          </a:p>
          <a:p>
            <a:pPr marL="1028700" lvl="1" indent="-342900"/>
            <a:r>
              <a:rPr lang="fr-FR" dirty="0" err="1">
                <a:solidFill>
                  <a:srgbClr val="C00000"/>
                </a:solidFill>
              </a:rPr>
              <a:t>Unknown</a:t>
            </a:r>
            <a:endParaRPr lang="fr-FR" dirty="0">
              <a:solidFill>
                <a:srgbClr val="C00000"/>
              </a:solidFill>
            </a:endParaRPr>
          </a:p>
          <a:p>
            <a:pPr marL="1028700" lvl="1" indent="-342900"/>
            <a:endParaRPr lang="fr-FR" dirty="0">
              <a:solidFill>
                <a:srgbClr val="C00000"/>
              </a:solidFill>
            </a:endParaRPr>
          </a:p>
          <a:p>
            <a:r>
              <a:rPr lang="fr-FR" dirty="0"/>
              <a:t>Il est aussi possible de vérifier la version de </a:t>
            </a:r>
            <a:r>
              <a:rPr lang="fr-FR" dirty="0" err="1"/>
              <a:t>firmware</a:t>
            </a:r>
            <a:r>
              <a:rPr lang="fr-FR" dirty="0"/>
              <a:t> installée (</a:t>
            </a:r>
            <a:r>
              <a:rPr lang="fr-FR" dirty="0" err="1"/>
              <a:t>firmware</a:t>
            </a:r>
            <a:r>
              <a:rPr lang="fr-FR" dirty="0"/>
              <a:t>) ou si une bande est présente (</a:t>
            </a:r>
            <a:r>
              <a:rPr lang="fr-FR" dirty="0" err="1"/>
              <a:t>volser</a:t>
            </a:r>
            <a:r>
              <a:rPr lang="fr-FR" dirty="0"/>
              <a:t>)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Drives</a:t>
            </a:r>
          </a:p>
        </p:txBody>
      </p:sp>
    </p:spTree>
    <p:extLst>
      <p:ext uri="{BB962C8B-B14F-4D97-AF65-F5344CB8AC3E}">
        <p14:creationId xmlns:p14="http://schemas.microsoft.com/office/powerpoint/2010/main" val="405757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352" y="1052736"/>
            <a:ext cx="11517645" cy="5145841"/>
          </a:xfrm>
        </p:spPr>
        <p:txBody>
          <a:bodyPr>
            <a:normAutofit/>
          </a:bodyPr>
          <a:lstStyle/>
          <a:p>
            <a:r>
              <a:rPr lang="fr-FR" dirty="0"/>
              <a:t>1 champ contient les valeurs à surveiller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state :</a:t>
            </a:r>
          </a:p>
          <a:p>
            <a:pPr marL="1028700" lvl="1" indent="-342900"/>
            <a:r>
              <a:rPr lang="en-US" dirty="0" err="1"/>
              <a:t>onlineActive</a:t>
            </a:r>
            <a:endParaRPr lang="en-US" dirty="0"/>
          </a:p>
          <a:p>
            <a:pPr marL="1028700" lvl="1" indent="-342900"/>
            <a:r>
              <a:rPr lang="en-US" dirty="0" err="1"/>
              <a:t>onlineStandby</a:t>
            </a:r>
            <a:endParaRPr lang="en-US" dirty="0"/>
          </a:p>
          <a:p>
            <a:pPr marL="1028700" lvl="1" indent="-342900"/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inServiceMode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noMotorPower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calibrating</a:t>
            </a:r>
          </a:p>
          <a:p>
            <a:pPr marL="1028700" lvl="1" indent="-34290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gripper1Failed/gripper2Failed</a:t>
            </a:r>
          </a:p>
          <a:p>
            <a:pPr marL="1028700" lvl="1" indent="-342900"/>
            <a:r>
              <a:rPr lang="en-US" dirty="0" err="1">
                <a:solidFill>
                  <a:srgbClr val="C00000"/>
                </a:solidFill>
              </a:rPr>
              <a:t>noMovementAllowed</a:t>
            </a:r>
            <a:endParaRPr lang="en-US" dirty="0">
              <a:solidFill>
                <a:srgbClr val="C00000"/>
              </a:solidFill>
            </a:endParaRPr>
          </a:p>
          <a:p>
            <a:pPr marL="1028700" lvl="1" indent="-342900"/>
            <a:r>
              <a:rPr lang="en-US" dirty="0" err="1">
                <a:solidFill>
                  <a:srgbClr val="C00000"/>
                </a:solidFill>
              </a:rPr>
              <a:t>bothGrippersFailed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Accessors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378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F1D48-02BE-FC48-9D97-60322806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FDB6B-7ECB-7E44-BFB8-3AF0E1F3B6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352" y="1052736"/>
            <a:ext cx="11517645" cy="5145841"/>
          </a:xfrm>
        </p:spPr>
        <p:txBody>
          <a:bodyPr>
            <a:normAutofit/>
          </a:bodyPr>
          <a:lstStyle/>
          <a:p>
            <a:r>
              <a:rPr lang="fr-FR" dirty="0"/>
              <a:t>1 champ contient les valeurs à surveiller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state :</a:t>
            </a:r>
          </a:p>
          <a:p>
            <a:pPr marL="1028700" lvl="1" indent="-342900"/>
            <a:r>
              <a:rPr lang="en-US" dirty="0"/>
              <a:t>online</a:t>
            </a:r>
          </a:p>
          <a:p>
            <a:pPr marL="1028700" lvl="1" indent="-34290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restarting</a:t>
            </a:r>
          </a:p>
          <a:p>
            <a:pPr marL="1028700" lvl="1" indent="-342900"/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inServiceMode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/>
            <a:r>
              <a:rPr lang="en-US" dirty="0">
                <a:solidFill>
                  <a:srgbClr val="C00000"/>
                </a:solidFill>
              </a:rPr>
              <a:t>unknown</a:t>
            </a:r>
          </a:p>
          <a:p>
            <a:pPr marL="1028700" lvl="1" indent="-342900"/>
            <a:r>
              <a:rPr lang="en-US" dirty="0">
                <a:solidFill>
                  <a:srgbClr val="C00000"/>
                </a:solidFill>
              </a:rPr>
              <a:t>unreachable</a:t>
            </a:r>
          </a:p>
          <a:p>
            <a:pPr marL="1028700" lvl="1" indent="-342900"/>
            <a:r>
              <a:rPr lang="en-US" dirty="0" err="1">
                <a:solidFill>
                  <a:srgbClr val="C00000"/>
                </a:solidFill>
              </a:rPr>
              <a:t>noEthernet</a:t>
            </a:r>
            <a:endParaRPr lang="en-US" dirty="0">
              <a:solidFill>
                <a:srgbClr val="C00000"/>
              </a:solidFill>
            </a:endParaRPr>
          </a:p>
          <a:p>
            <a:pPr marL="1028700" lvl="1" indent="-342900"/>
            <a:r>
              <a:rPr lang="en-US" dirty="0" err="1">
                <a:solidFill>
                  <a:srgbClr val="C00000"/>
                </a:solidFill>
              </a:rPr>
              <a:t>noCAN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584BD-FE87-904C-A76D-4268C7B3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9BF-691B-EC42-A7E6-9A71603BDD86}" type="datetime1">
              <a:rPr lang="fr-FR" smtClean="0"/>
              <a:t>28/05/2026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E7B391-CB75-B449-BDC5-9BD7188F84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Node </a:t>
            </a:r>
            <a:r>
              <a:rPr lang="fr-FR" dirty="0" err="1"/>
              <a:t>Cards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811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en Franç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>
        <a:normAutofit/>
      </a:bodyPr>
      <a:lstStyle>
        <a:defPPr>
          <a:defRPr sz="1800" dirty="0">
            <a:solidFill>
              <a:srgbClr val="00B0F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́sentation_16_9_2020" id="{0FB90F80-67DB-724F-B95F-851C2ABEC23B}" vid="{49A1438F-694B-9E41-B2CE-40B82587A1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en Français</Template>
  <TotalTime>0</TotalTime>
  <Words>552</Words>
  <Application>Microsoft Office PowerPoint</Application>
  <PresentationFormat>Grand écran</PresentationFormat>
  <Paragraphs>154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Avenir Next</vt:lpstr>
      <vt:lpstr>Avenir Roman</vt:lpstr>
      <vt:lpstr>Calibri</vt:lpstr>
      <vt:lpstr>Consolas</vt:lpstr>
      <vt:lpstr>Zapf Dingbats</vt:lpstr>
      <vt:lpstr>Template en Français</vt:lpstr>
      <vt:lpstr>Monitoring IBM TS4500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2020-01-28T13:49:43Z</dcterms:created>
  <dcterms:modified xsi:type="dcterms:W3CDTF">2026-05-28T14:06:05Z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