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3.jpeg" ContentType="image/jpeg"/>
  <Override PartName="/ppt/media/image23.png" ContentType="image/png"/>
  <Override PartName="/ppt/media/image12.png" ContentType="image/png"/>
  <Override PartName="/ppt/media/image9.jpeg" ContentType="image/jpeg"/>
  <Override PartName="/ppt/media/image11.jpeg" ContentType="image/jpeg"/>
  <Override PartName="/ppt/media/image7.jpeg" ContentType="image/jpeg"/>
  <Override PartName="/ppt/media/image18.png" ContentType="image/png"/>
  <Override PartName="/ppt/media/image20.png" ContentType="image/png"/>
  <Override PartName="/ppt/media/image8.png" ContentType="image/png"/>
  <Override PartName="/ppt/media/image14.jpeg" ContentType="image/jpeg"/>
  <Override PartName="/ppt/media/image6.jpeg" ContentType="image/jpeg"/>
  <Override PartName="/ppt/media/image10.jpeg" ContentType="image/jpeg"/>
  <Override PartName="/ppt/media/image28.png" ContentType="image/png"/>
  <Override PartName="/ppt/media/image5.jpeg" ContentType="image/jpeg"/>
  <Override PartName="/ppt/media/image4.jpeg" ContentType="image/jpeg"/>
  <Override PartName="/ppt/media/image25.png" ContentType="image/png"/>
  <Override PartName="/ppt/media/image29.png" ContentType="image/png"/>
  <Override PartName="/ppt/media/image27.png" ContentType="image/png"/>
  <Override PartName="/ppt/media/image22.png" ContentType="image/png"/>
  <Override PartName="/ppt/media/image1.jpeg" ContentType="image/jpeg"/>
  <Override PartName="/ppt/media/image21.png" ContentType="image/png"/>
  <Override PartName="/ppt/media/image19.png" ContentType="image/png"/>
  <Override PartName="/ppt/media/image15.png" ContentType="image/png"/>
  <Override PartName="/ppt/media/image24.jpeg" ContentType="image/jpeg"/>
  <Override PartName="/ppt/media/image3.jpeg" ContentType="image/jpeg"/>
  <Override PartName="/ppt/media/image26.png" ContentType="image/png"/>
  <Override PartName="/ppt/media/image17.jpeg" ContentType="image/jpeg"/>
  <Override PartName="/ppt/media/image16.jpeg" ContentType="image/jpeg"/>
  <Override PartName="/ppt/media/image2.jpeg" ContentType="image/jpeg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presProps.xml" ContentType="application/vnd.openxmlformats-officedocument.presentationml.presPro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6625800"/>
            <a:ext cx="12191400" cy="233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7800" rIns="127800" tIns="63720" bIns="6372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500" spc="-1" strike="noStrike">
                <a:solidFill>
                  <a:srgbClr val="92d050"/>
                </a:solidFill>
                <a:latin typeface="Calibri"/>
                <a:ea typeface="DejaVu Sans"/>
              </a:rPr>
              <a:t> </a:t>
            </a:r>
            <a:endParaRPr b="0" lang="fr-FR" sz="2500" spc="-1" strike="noStrike">
              <a:latin typeface="Arial"/>
            </a:endParaRPr>
          </a:p>
        </p:txBody>
      </p:sp>
      <p:sp>
        <p:nvSpPr>
          <p:cNvPr id="1" name="Rectangle 7"/>
          <p:cNvSpPr/>
          <p:nvPr/>
        </p:nvSpPr>
        <p:spPr>
          <a:xfrm>
            <a:off x="0" y="-25560"/>
            <a:ext cx="12191400" cy="791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7800" rIns="127800" tIns="63720" bIns="6372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500" spc="-1" strike="noStrike">
                <a:solidFill>
                  <a:srgbClr val="92d050"/>
                </a:solidFill>
                <a:latin typeface="Calibri"/>
                <a:ea typeface="DejaVu Sans"/>
              </a:rPr>
              <a:t> </a:t>
            </a:r>
            <a:endParaRPr b="0" lang="fr-FR" sz="2500" spc="-1" strike="noStrike">
              <a:latin typeface="Arial"/>
            </a:endParaRPr>
          </a:p>
        </p:txBody>
      </p:sp>
      <p:sp>
        <p:nvSpPr>
          <p:cNvPr id="2" name="Rectangle 8"/>
          <p:cNvSpPr/>
          <p:nvPr/>
        </p:nvSpPr>
        <p:spPr>
          <a:xfrm>
            <a:off x="10897920" y="6627240"/>
            <a:ext cx="1293120" cy="234720"/>
          </a:xfrm>
          <a:prstGeom prst="rect">
            <a:avLst/>
          </a:prstGeom>
          <a:solidFill>
            <a:srgbClr val="b11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9"/>
          <p:cNvSpPr/>
          <p:nvPr/>
        </p:nvSpPr>
        <p:spPr>
          <a:xfrm>
            <a:off x="-11160" y="-25560"/>
            <a:ext cx="1293120" cy="783000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Espace réservé du texte 12"/>
          <p:cNvSpPr/>
          <p:nvPr/>
        </p:nvSpPr>
        <p:spPr>
          <a:xfrm>
            <a:off x="8791560" y="6666840"/>
            <a:ext cx="2110680" cy="15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000" rIns="72000" tIns="0" bIns="0" anchor="t">
            <a:spAutoFit/>
          </a:bodyPr>
          <a:p>
            <a:pPr algn="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fld id="{9D0F3A22-AA51-47CE-B942-A089502E17CF}" type="datetime">
              <a:rPr b="0" lang="fr-FR" sz="1100" spc="-1" strike="noStrike">
                <a:solidFill>
                  <a:srgbClr val="8c8c8c"/>
                </a:solidFill>
                <a:latin typeface="Calibri"/>
                <a:ea typeface="Calibri"/>
              </a:rPr>
              <a:t>09/06/2026</a:t>
            </a:fld>
            <a:endParaRPr b="0" lang="fr-FR" sz="1100" spc="-1" strike="noStrike">
              <a:latin typeface="Arial"/>
            </a:endParaRPr>
          </a:p>
        </p:txBody>
      </p:sp>
      <p:sp>
        <p:nvSpPr>
          <p:cNvPr id="5" name="Rectangle 16"/>
          <p:cNvSpPr/>
          <p:nvPr/>
        </p:nvSpPr>
        <p:spPr>
          <a:xfrm>
            <a:off x="128880" y="6635160"/>
            <a:ext cx="550908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000" rIns="72000" tIns="0" bIns="0" anchor="t">
            <a:spAutoFit/>
          </a:bodyPr>
          <a:p>
            <a:pPr>
              <a:lnSpc>
                <a:spcPct val="140000"/>
              </a:lnSpc>
              <a:buNone/>
            </a:pPr>
            <a:r>
              <a:rPr b="0" lang="fr-FR" sz="1000" spc="-1" strike="noStrike">
                <a:solidFill>
                  <a:srgbClr val="808080"/>
                </a:solidFill>
                <a:latin typeface="Calibri"/>
                <a:ea typeface="DejaVu Sans"/>
              </a:rPr>
              <a:t>Commissariat à l’énergie atomique et aux énergies alternatives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6" name="ZoneTexte 4"/>
          <p:cNvSpPr/>
          <p:nvPr/>
        </p:nvSpPr>
        <p:spPr>
          <a:xfrm>
            <a:off x="6617880" y="6658200"/>
            <a:ext cx="859320" cy="1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2000" rIns="7200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100" spc="-1" strike="noStrike">
                <a:solidFill>
                  <a:srgbClr val="3f3f3f"/>
                </a:solidFill>
                <a:latin typeface="Calibri"/>
                <a:ea typeface="DejaVu Sans"/>
              </a:rPr>
              <a:t>Eric LECLERE</a:t>
            </a:r>
            <a:endParaRPr b="0" lang="fr-FR" sz="1100" spc="-1" strike="noStrike">
              <a:latin typeface="Arial"/>
            </a:endParaRPr>
          </a:p>
        </p:txBody>
      </p:sp>
      <p:pic>
        <p:nvPicPr>
          <p:cNvPr id="7" name="Picture 9" descr="cea_logo_small2.jpg"/>
          <p:cNvPicPr/>
          <p:nvPr/>
        </p:nvPicPr>
        <p:blipFill>
          <a:blip r:embed="rId2"/>
          <a:stretch/>
        </p:blipFill>
        <p:spPr>
          <a:xfrm>
            <a:off x="265680" y="54720"/>
            <a:ext cx="752760" cy="614160"/>
          </a:xfrm>
          <a:prstGeom prst="rect">
            <a:avLst/>
          </a:prstGeom>
          <a:ln w="0">
            <a:noFill/>
          </a:ln>
        </p:spPr>
      </p:pic>
      <p:sp>
        <p:nvSpPr>
          <p:cNvPr id="8" name="Rectangle 4"/>
          <p:cNvSpPr/>
          <p:nvPr/>
        </p:nvSpPr>
        <p:spPr>
          <a:xfrm>
            <a:off x="0" y="5971320"/>
            <a:ext cx="12191400" cy="896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7800" rIns="127800" tIns="63720" bIns="6372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2500" spc="-1" strike="noStrike">
                <a:solidFill>
                  <a:srgbClr val="92d050"/>
                </a:solidFill>
                <a:latin typeface="Calibri"/>
                <a:ea typeface="DejaVu Sans"/>
              </a:rPr>
              <a:t> </a:t>
            </a:r>
            <a:endParaRPr b="0" lang="fr-FR" sz="2500" spc="-1" strike="noStrike">
              <a:latin typeface="Arial"/>
            </a:endParaRPr>
          </a:p>
        </p:txBody>
      </p:sp>
      <p:pic>
        <p:nvPicPr>
          <p:cNvPr id="9" name="Picture 8" descr="fondCEA1.jpg"/>
          <p:cNvPicPr/>
          <p:nvPr/>
        </p:nvPicPr>
        <p:blipFill>
          <a:blip r:embed="rId3"/>
          <a:stretch/>
        </p:blipFill>
        <p:spPr>
          <a:xfrm>
            <a:off x="-13680" y="-40680"/>
            <a:ext cx="12204720" cy="6011280"/>
          </a:xfrm>
          <a:prstGeom prst="rect">
            <a:avLst/>
          </a:prstGeom>
          <a:ln w="0">
            <a:noFill/>
          </a:ln>
        </p:spPr>
      </p:pic>
      <p:sp>
        <p:nvSpPr>
          <p:cNvPr id="10" name="Titre 3"/>
          <p:cNvSpPr/>
          <p:nvPr/>
        </p:nvSpPr>
        <p:spPr>
          <a:xfrm>
            <a:off x="1124280" y="3756960"/>
            <a:ext cx="10480320" cy="34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normAutofit fontScale="95000"/>
          </a:bodyPr>
          <a:p>
            <a:pPr>
              <a:lnSpc>
                <a:spcPct val="90000"/>
              </a:lnSpc>
              <a:buNone/>
            </a:pPr>
            <a:r>
              <a:rPr b="0" lang="fr-FR" sz="1700" spc="-1" strike="noStrike">
                <a:solidFill>
                  <a:srgbClr val="ffffff"/>
                </a:solidFill>
                <a:latin typeface="Calibri"/>
                <a:ea typeface="DejaVu Sans"/>
              </a:rPr>
              <a:t>DE LA RECHERCHE À L’INDUSTRIE</a:t>
            </a:r>
            <a:endParaRPr b="0" lang="fr-FR" sz="1700" spc="-1" strike="noStrike">
              <a:latin typeface="Arial"/>
            </a:endParaRPr>
          </a:p>
        </p:txBody>
      </p:sp>
      <p:sp>
        <p:nvSpPr>
          <p:cNvPr id="11" name="ZoneTexte 10"/>
          <p:cNvSpPr/>
          <p:nvPr/>
        </p:nvSpPr>
        <p:spPr>
          <a:xfrm>
            <a:off x="1113120" y="6158160"/>
            <a:ext cx="10375560" cy="44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>
              <a:lnSpc>
                <a:spcPct val="140000"/>
              </a:lnSpc>
              <a:buNone/>
            </a:pPr>
            <a:r>
              <a:rPr b="0" lang="fr-FR" sz="1500" spc="-1" strike="noStrike">
                <a:solidFill>
                  <a:srgbClr val="5c5c5c"/>
                </a:solidFill>
                <a:latin typeface="Calibri"/>
                <a:ea typeface="DejaVu Sans"/>
              </a:rPr>
              <a:t>Commissariat à l’énergie atomique et aux énergies alternatives - </a:t>
            </a:r>
            <a:r>
              <a:rPr b="0" lang="fr-FR" sz="1500" spc="-1" strike="noStrike">
                <a:solidFill>
                  <a:srgbClr val="a50119"/>
                </a:solidFill>
                <a:latin typeface="Calibri"/>
                <a:ea typeface="DejaVu Sans"/>
              </a:rPr>
              <a:t>www.cea.fr</a:t>
            </a:r>
            <a:endParaRPr b="0" lang="fr-FR" sz="1500" spc="-1" strike="noStrike">
              <a:latin typeface="Arial"/>
            </a:endParaRPr>
          </a:p>
        </p:txBody>
      </p:sp>
      <p:pic>
        <p:nvPicPr>
          <p:cNvPr id="12" name="Picture 9" descr="cea_logo_small2.jpg"/>
          <p:cNvPicPr/>
          <p:nvPr/>
        </p:nvPicPr>
        <p:blipFill>
          <a:blip r:embed="rId4"/>
          <a:stretch/>
        </p:blipFill>
        <p:spPr>
          <a:xfrm>
            <a:off x="978120" y="1861200"/>
            <a:ext cx="1941480" cy="1584720"/>
          </a:xfrm>
          <a:prstGeom prst="rect">
            <a:avLst/>
          </a:prstGeom>
          <a:ln w="0">
            <a:noFill/>
          </a:ln>
          <a:effectLst>
            <a:outerShdw algn="tl" blurRad="517680" dir="2700000" dist="37674" rotWithShape="0">
              <a:srgbClr val="000000">
                <a:alpha val="33000"/>
              </a:srgbClr>
            </a:outerShdw>
          </a:effectLst>
        </p:spPr>
      </p:pic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z pour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éditer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format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du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texte-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6"/>
          <p:cNvSpPr/>
          <p:nvPr/>
        </p:nvSpPr>
        <p:spPr>
          <a:xfrm>
            <a:off x="0" y="6625800"/>
            <a:ext cx="12191400" cy="233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7800" rIns="127800" tIns="63720" bIns="6372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500" spc="-1" strike="noStrike">
                <a:solidFill>
                  <a:srgbClr val="92d050"/>
                </a:solidFill>
                <a:latin typeface="Calibri"/>
                <a:ea typeface="DejaVu Sans"/>
              </a:rPr>
              <a:t> </a:t>
            </a:r>
            <a:endParaRPr b="0" lang="fr-FR" sz="2500" spc="-1" strike="noStrike">
              <a:latin typeface="Arial"/>
            </a:endParaRPr>
          </a:p>
        </p:txBody>
      </p:sp>
      <p:sp>
        <p:nvSpPr>
          <p:cNvPr id="52" name="Rectangle 7"/>
          <p:cNvSpPr/>
          <p:nvPr/>
        </p:nvSpPr>
        <p:spPr>
          <a:xfrm>
            <a:off x="0" y="-25560"/>
            <a:ext cx="12191400" cy="791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7800" rIns="127800" tIns="63720" bIns="6372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500" spc="-1" strike="noStrike">
                <a:solidFill>
                  <a:srgbClr val="92d050"/>
                </a:solidFill>
                <a:latin typeface="Calibri"/>
                <a:ea typeface="DejaVu Sans"/>
              </a:rPr>
              <a:t> </a:t>
            </a:r>
            <a:endParaRPr b="0" lang="fr-FR" sz="2500" spc="-1" strike="noStrike">
              <a:latin typeface="Arial"/>
            </a:endParaRPr>
          </a:p>
        </p:txBody>
      </p:sp>
      <p:sp>
        <p:nvSpPr>
          <p:cNvPr id="53" name="Rectangle 8"/>
          <p:cNvSpPr/>
          <p:nvPr/>
        </p:nvSpPr>
        <p:spPr>
          <a:xfrm>
            <a:off x="10897920" y="6627240"/>
            <a:ext cx="1293120" cy="234720"/>
          </a:xfrm>
          <a:prstGeom prst="rect">
            <a:avLst/>
          </a:prstGeom>
          <a:solidFill>
            <a:srgbClr val="b11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Rectangle 9"/>
          <p:cNvSpPr/>
          <p:nvPr/>
        </p:nvSpPr>
        <p:spPr>
          <a:xfrm>
            <a:off x="-11160" y="-25560"/>
            <a:ext cx="1293120" cy="783000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Espace réservé du texte 12"/>
          <p:cNvSpPr/>
          <p:nvPr/>
        </p:nvSpPr>
        <p:spPr>
          <a:xfrm>
            <a:off x="8791560" y="6666840"/>
            <a:ext cx="2110680" cy="15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000" rIns="72000" tIns="0" bIns="0" anchor="t">
            <a:spAutoFit/>
          </a:bodyPr>
          <a:p>
            <a:pPr algn="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fld id="{B40F5DA0-9AE7-42BC-81B7-81F9FA3C37DB}" type="datetime">
              <a:rPr b="0" lang="fr-FR" sz="1100" spc="-1" strike="noStrike">
                <a:solidFill>
                  <a:srgbClr val="8c8c8c"/>
                </a:solidFill>
                <a:latin typeface="Calibri"/>
                <a:ea typeface="Calibri"/>
              </a:rPr>
              <a:t>09/06/2026</a:t>
            </a:fld>
            <a:endParaRPr b="0" lang="fr-FR" sz="1100" spc="-1" strike="noStrike">
              <a:latin typeface="Arial"/>
            </a:endParaRPr>
          </a:p>
        </p:txBody>
      </p:sp>
      <p:sp>
        <p:nvSpPr>
          <p:cNvPr id="56" name="Rectangle 16"/>
          <p:cNvSpPr/>
          <p:nvPr/>
        </p:nvSpPr>
        <p:spPr>
          <a:xfrm>
            <a:off x="128880" y="6635160"/>
            <a:ext cx="550908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000" rIns="72000" tIns="0" bIns="0" anchor="t">
            <a:spAutoFit/>
          </a:bodyPr>
          <a:p>
            <a:pPr>
              <a:lnSpc>
                <a:spcPct val="140000"/>
              </a:lnSpc>
              <a:buNone/>
            </a:pPr>
            <a:r>
              <a:rPr b="0" lang="fr-FR" sz="1000" spc="-1" strike="noStrike">
                <a:solidFill>
                  <a:srgbClr val="808080"/>
                </a:solidFill>
                <a:latin typeface="Calibri"/>
                <a:ea typeface="DejaVu Sans"/>
              </a:rPr>
              <a:t>Commissariat à l’énergie atomique et aux énergies alternatives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57" name="ZoneTexte 4"/>
          <p:cNvSpPr/>
          <p:nvPr/>
        </p:nvSpPr>
        <p:spPr>
          <a:xfrm>
            <a:off x="6617880" y="6658200"/>
            <a:ext cx="859320" cy="1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2000" rIns="7200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100" spc="-1" strike="noStrike">
                <a:solidFill>
                  <a:srgbClr val="3f3f3f"/>
                </a:solidFill>
                <a:latin typeface="Calibri"/>
                <a:ea typeface="DejaVu Sans"/>
              </a:rPr>
              <a:t>Eric LECLERE</a:t>
            </a:r>
            <a:endParaRPr b="0" lang="fr-FR" sz="1100" spc="-1" strike="noStrike">
              <a:latin typeface="Arial"/>
            </a:endParaRPr>
          </a:p>
        </p:txBody>
      </p:sp>
      <p:pic>
        <p:nvPicPr>
          <p:cNvPr id="58" name="Picture 9" descr="cea_logo_small2.jpg"/>
          <p:cNvPicPr/>
          <p:nvPr/>
        </p:nvPicPr>
        <p:blipFill>
          <a:blip r:embed="rId2"/>
          <a:stretch/>
        </p:blipFill>
        <p:spPr>
          <a:xfrm>
            <a:off x="265680" y="54720"/>
            <a:ext cx="752760" cy="614160"/>
          </a:xfrm>
          <a:prstGeom prst="rect">
            <a:avLst/>
          </a:prstGeom>
          <a:ln w="0">
            <a:noFill/>
          </a:ln>
        </p:spPr>
      </p:pic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6"/>
          <p:cNvSpPr/>
          <p:nvPr/>
        </p:nvSpPr>
        <p:spPr>
          <a:xfrm>
            <a:off x="0" y="6625800"/>
            <a:ext cx="12191400" cy="233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7800" rIns="127800" tIns="63720" bIns="6372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500" spc="-1" strike="noStrike">
                <a:solidFill>
                  <a:srgbClr val="92d050"/>
                </a:solidFill>
                <a:latin typeface="Calibri"/>
                <a:ea typeface="DejaVu Sans"/>
              </a:rPr>
              <a:t> </a:t>
            </a:r>
            <a:endParaRPr b="0" lang="fr-FR" sz="2500" spc="-1" strike="noStrike">
              <a:latin typeface="Arial"/>
            </a:endParaRPr>
          </a:p>
        </p:txBody>
      </p:sp>
      <p:sp>
        <p:nvSpPr>
          <p:cNvPr id="98" name="Rectangle 7"/>
          <p:cNvSpPr/>
          <p:nvPr/>
        </p:nvSpPr>
        <p:spPr>
          <a:xfrm>
            <a:off x="0" y="-25560"/>
            <a:ext cx="12191400" cy="791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7800" rIns="127800" tIns="63720" bIns="6372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500" spc="-1" strike="noStrike">
                <a:solidFill>
                  <a:srgbClr val="92d050"/>
                </a:solidFill>
                <a:latin typeface="Calibri"/>
                <a:ea typeface="DejaVu Sans"/>
              </a:rPr>
              <a:t> </a:t>
            </a:r>
            <a:endParaRPr b="0" lang="fr-FR" sz="2500" spc="-1" strike="noStrike">
              <a:latin typeface="Arial"/>
            </a:endParaRPr>
          </a:p>
        </p:txBody>
      </p:sp>
      <p:sp>
        <p:nvSpPr>
          <p:cNvPr id="99" name="Rectangle 8"/>
          <p:cNvSpPr/>
          <p:nvPr/>
        </p:nvSpPr>
        <p:spPr>
          <a:xfrm>
            <a:off x="10897920" y="6627240"/>
            <a:ext cx="1293120" cy="234720"/>
          </a:xfrm>
          <a:prstGeom prst="rect">
            <a:avLst/>
          </a:prstGeom>
          <a:solidFill>
            <a:srgbClr val="b11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Rectangle 9"/>
          <p:cNvSpPr/>
          <p:nvPr/>
        </p:nvSpPr>
        <p:spPr>
          <a:xfrm>
            <a:off x="-11160" y="-25560"/>
            <a:ext cx="1293120" cy="783000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Espace réservé du texte 12"/>
          <p:cNvSpPr/>
          <p:nvPr/>
        </p:nvSpPr>
        <p:spPr>
          <a:xfrm>
            <a:off x="8791560" y="6666840"/>
            <a:ext cx="2110680" cy="15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000" rIns="72000" tIns="0" bIns="0" anchor="t">
            <a:spAutoFit/>
          </a:bodyPr>
          <a:p>
            <a:pPr algn="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fld id="{CF8CD27B-C322-4FCD-A57A-F63D2CB2CDC1}" type="datetime">
              <a:rPr b="0" lang="fr-FR" sz="1100" spc="-1" strike="noStrike">
                <a:solidFill>
                  <a:srgbClr val="8c8c8c"/>
                </a:solidFill>
                <a:latin typeface="Calibri"/>
                <a:ea typeface="Calibri"/>
              </a:rPr>
              <a:t>09/06/2026</a:t>
            </a:fld>
            <a:endParaRPr b="0" lang="fr-FR" sz="1100" spc="-1" strike="noStrike">
              <a:latin typeface="Arial"/>
            </a:endParaRPr>
          </a:p>
        </p:txBody>
      </p:sp>
      <p:sp>
        <p:nvSpPr>
          <p:cNvPr id="102" name="Rectangle 16"/>
          <p:cNvSpPr/>
          <p:nvPr/>
        </p:nvSpPr>
        <p:spPr>
          <a:xfrm>
            <a:off x="128880" y="6635160"/>
            <a:ext cx="550908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000" rIns="72000" tIns="0" bIns="0" anchor="t">
            <a:spAutoFit/>
          </a:bodyPr>
          <a:p>
            <a:pPr>
              <a:lnSpc>
                <a:spcPct val="140000"/>
              </a:lnSpc>
              <a:buNone/>
            </a:pPr>
            <a:r>
              <a:rPr b="0" lang="fr-FR" sz="1000" spc="-1" strike="noStrike">
                <a:solidFill>
                  <a:srgbClr val="808080"/>
                </a:solidFill>
                <a:latin typeface="Calibri"/>
                <a:ea typeface="DejaVu Sans"/>
              </a:rPr>
              <a:t>Commissariat à l’énergie atomique et aux énergies alternatives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103" name="ZoneTexte 4"/>
          <p:cNvSpPr/>
          <p:nvPr/>
        </p:nvSpPr>
        <p:spPr>
          <a:xfrm>
            <a:off x="6617880" y="6658200"/>
            <a:ext cx="859320" cy="1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2000" rIns="7200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100" spc="-1" strike="noStrike">
                <a:solidFill>
                  <a:srgbClr val="3f3f3f"/>
                </a:solidFill>
                <a:latin typeface="Calibri"/>
                <a:ea typeface="DejaVu Sans"/>
              </a:rPr>
              <a:t>Eric LECLERE</a:t>
            </a:r>
            <a:endParaRPr b="0" lang="fr-FR" sz="1100" spc="-1" strike="noStrike">
              <a:latin typeface="Arial"/>
            </a:endParaRPr>
          </a:p>
        </p:txBody>
      </p:sp>
      <p:pic>
        <p:nvPicPr>
          <p:cNvPr id="104" name="Picture 9" descr="cea_logo_small2.jpg"/>
          <p:cNvPicPr/>
          <p:nvPr/>
        </p:nvPicPr>
        <p:blipFill>
          <a:blip r:embed="rId2"/>
          <a:stretch/>
        </p:blipFill>
        <p:spPr>
          <a:xfrm>
            <a:off x="265680" y="54720"/>
            <a:ext cx="752760" cy="614160"/>
          </a:xfrm>
          <a:prstGeom prst="rect">
            <a:avLst/>
          </a:prstGeom>
          <a:ln w="0">
            <a:noFill/>
          </a:ln>
        </p:spPr>
      </p:pic>
      <p:sp>
        <p:nvSpPr>
          <p:cNvPr id="105" name="Rectangle 4"/>
          <p:cNvSpPr/>
          <p:nvPr/>
        </p:nvSpPr>
        <p:spPr>
          <a:xfrm>
            <a:off x="0" y="5960880"/>
            <a:ext cx="12191400" cy="896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7800" rIns="127800" tIns="63720" bIns="6372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2500" spc="-1" strike="noStrike">
                <a:solidFill>
                  <a:srgbClr val="92d050"/>
                </a:solidFill>
                <a:latin typeface="Calibri"/>
                <a:ea typeface="DejaVu Sans"/>
              </a:rPr>
              <a:t> </a:t>
            </a:r>
            <a:endParaRPr b="0" lang="fr-FR" sz="2500" spc="-1" strike="noStrike">
              <a:latin typeface="Arial"/>
            </a:endParaRPr>
          </a:p>
        </p:txBody>
      </p:sp>
      <p:pic>
        <p:nvPicPr>
          <p:cNvPr id="106" name="Picture 1" descr="fondCEA3.jpg"/>
          <p:cNvPicPr/>
          <p:nvPr/>
        </p:nvPicPr>
        <p:blipFill>
          <a:blip r:embed="rId3"/>
          <a:stretch/>
        </p:blipFill>
        <p:spPr>
          <a:xfrm>
            <a:off x="0" y="-37440"/>
            <a:ext cx="12191400" cy="5997600"/>
          </a:xfrm>
          <a:prstGeom prst="rect">
            <a:avLst/>
          </a:prstGeom>
          <a:ln w="0">
            <a:noFill/>
          </a:ln>
        </p:spPr>
      </p:pic>
      <p:sp>
        <p:nvSpPr>
          <p:cNvPr id="107" name="ZoneTexte 10"/>
          <p:cNvSpPr/>
          <p:nvPr/>
        </p:nvSpPr>
        <p:spPr>
          <a:xfrm>
            <a:off x="1113120" y="6158160"/>
            <a:ext cx="10375560" cy="44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>
              <a:lnSpc>
                <a:spcPct val="140000"/>
              </a:lnSpc>
              <a:buNone/>
            </a:pPr>
            <a:r>
              <a:rPr b="0" lang="fr-FR" sz="1500" spc="-1" strike="noStrike">
                <a:solidFill>
                  <a:srgbClr val="5c5c5c"/>
                </a:solidFill>
                <a:latin typeface="Calibri"/>
                <a:ea typeface="DejaVu Sans"/>
              </a:rPr>
              <a:t>Commissariat à l’énergie atomique et aux énergies alternatives - </a:t>
            </a:r>
            <a:r>
              <a:rPr b="0" lang="fr-FR" sz="1500" spc="-1" strike="noStrike">
                <a:solidFill>
                  <a:srgbClr val="a50119"/>
                </a:solidFill>
                <a:latin typeface="Calibri"/>
                <a:ea typeface="DejaVu Sans"/>
              </a:rPr>
              <a:t>www.cea.fr</a:t>
            </a:r>
            <a:endParaRPr b="0" lang="fr-FR" sz="1500" spc="-1" strike="noStrike">
              <a:latin typeface="Arial"/>
            </a:endParaRPr>
          </a:p>
        </p:txBody>
      </p:sp>
      <p:pic>
        <p:nvPicPr>
          <p:cNvPr id="108" name="Picture 9" descr="cea_logo_small2.jpg"/>
          <p:cNvPicPr/>
          <p:nvPr/>
        </p:nvPicPr>
        <p:blipFill>
          <a:blip r:embed="rId4"/>
          <a:stretch/>
        </p:blipFill>
        <p:spPr>
          <a:xfrm>
            <a:off x="978120" y="1861200"/>
            <a:ext cx="1941480" cy="1584720"/>
          </a:xfrm>
          <a:prstGeom prst="rect">
            <a:avLst/>
          </a:prstGeom>
          <a:ln w="0">
            <a:noFill/>
          </a:ln>
          <a:effectLst>
            <a:outerShdw algn="tl" blurRad="517680" dir="2700000" dist="37674" rotWithShape="0">
              <a:srgbClr val="000000">
                <a:alpha val="33000"/>
              </a:srgbClr>
            </a:outerShdw>
          </a:effectLst>
        </p:spPr>
      </p:pic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pour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éditer le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format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du texte-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doc.lustre.org/lustre_manual.xhtml#lustrehsm" TargetMode="External"/><Relationship Id="rId2" Type="http://schemas.openxmlformats.org/officeDocument/2006/relationships/hyperlink" Target="http://robinhood.sf.net/" TargetMode="External"/><Relationship Id="rId3" Type="http://schemas.openxmlformats.org/officeDocument/2006/relationships/hyperlink" Target="https://sourceforge.net/projects/lustrehpss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/>
          </p:nvPr>
        </p:nvSpPr>
        <p:spPr>
          <a:xfrm>
            <a:off x="1124280" y="4025880"/>
            <a:ext cx="8763120" cy="105984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63720" bIns="63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1" lang="fr-FR" sz="3400" spc="-1" strike="noStrike">
                <a:solidFill>
                  <a:srgbClr val="ffffff"/>
                </a:solidFill>
                <a:latin typeface="Calibri"/>
                <a:ea typeface="Calibri"/>
              </a:rPr>
              <a:t>CEA site status</a:t>
            </a:r>
            <a:endParaRPr b="0" lang="fr-FR" sz="3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libri"/>
                <a:ea typeface="Calibri"/>
              </a:rPr>
              <a:t>Conférence sur le stockage de masse France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1124280" y="5122080"/>
            <a:ext cx="3921840" cy="30816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63720" bIns="63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0" lang="fr-FR" sz="1300" spc="-1" strike="noStrike">
                <a:solidFill>
                  <a:srgbClr val="ffffff"/>
                </a:solidFill>
                <a:latin typeface="Calibri"/>
                <a:ea typeface="Calibri"/>
              </a:rPr>
              <a:t>9 juin 2026</a:t>
            </a:r>
            <a:endParaRPr b="0" lang="fr-FR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1113120" y="5469120"/>
            <a:ext cx="3921840" cy="37764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63720" bIns="63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Calibri"/>
              </a:rPr>
              <a:t>Eric LECLERE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1476720" y="196200"/>
            <a:ext cx="5859720" cy="37836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50400" bIns="5040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fr-FR" sz="2200" spc="-1" strike="noStrike">
                <a:solidFill>
                  <a:srgbClr val="767171"/>
                </a:solidFill>
                <a:latin typeface="Calibri"/>
                <a:ea typeface="DejaVu Sans"/>
              </a:rPr>
              <a:t>Présentation Hardware TGCC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sldNum"/>
          </p:nvPr>
        </p:nvSpPr>
        <p:spPr>
          <a:xfrm>
            <a:off x="11157120" y="6665760"/>
            <a:ext cx="836640" cy="153000"/>
          </a:xfrm>
          <a:prstGeom prst="rect">
            <a:avLst/>
          </a:prstGeom>
          <a:noFill/>
          <a:ln w="0">
            <a:noFill/>
          </a:ln>
        </p:spPr>
        <p:txBody>
          <a:bodyPr lIns="72000" rIns="7200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fld id="{CE0BEE73-1412-495B-8247-7753342FF624}" type="slidenum">
              <a:rPr b="0" lang="fr-FR" sz="1000" spc="-1" strike="noStrike">
                <a:solidFill>
                  <a:srgbClr val="ffffff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2250720" y="1380600"/>
            <a:ext cx="7923600" cy="95940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63720" bIns="63720" anchor="t">
            <a:noAutofit/>
          </a:bodyPr>
          <a:p>
            <a:pPr marL="239400" indent="-239400">
              <a:lnSpc>
                <a:spcPct val="100000"/>
              </a:lnSpc>
              <a:spcBef>
                <a:spcPts val="1001"/>
              </a:spcBef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3ecdff"/>
                </a:solidFill>
                <a:latin typeface="Calibri"/>
                <a:ea typeface="Calibri"/>
              </a:rPr>
              <a:t>384Go mémoire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39400" indent="-239400">
              <a:lnSpc>
                <a:spcPct val="100000"/>
              </a:lnSpc>
              <a:spcBef>
                <a:spcPts val="1001"/>
              </a:spcBef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3ecdff"/>
                </a:solidFill>
                <a:latin typeface="Calibri"/>
                <a:ea typeface="Calibri"/>
              </a:rPr>
              <a:t>Bi socket AMD EPIC 9374F  32 coeur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39400" indent="-239400">
              <a:lnSpc>
                <a:spcPct val="100000"/>
              </a:lnSpc>
              <a:spcBef>
                <a:spcPts val="1001"/>
              </a:spcBef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3ecdff"/>
                </a:solidFill>
                <a:latin typeface="Calibri"/>
                <a:ea typeface="Calibri"/>
              </a:rPr>
              <a:t>2 baies NetApp 2824 disques SSD et rotatifs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1033560" y="2504520"/>
            <a:ext cx="10565280" cy="37764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63720" bIns="63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3ecdff"/>
                </a:solidFill>
                <a:latin typeface="Calibri"/>
                <a:ea typeface="Calibri"/>
              </a:rPr>
              <a:t>Disk Mover CentOS AlmaLunix Release 8.8 :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Espace réservé du contenu 4"/>
          <p:cNvSpPr/>
          <p:nvPr/>
        </p:nvSpPr>
        <p:spPr>
          <a:xfrm>
            <a:off x="2204280" y="4128840"/>
            <a:ext cx="7923600" cy="95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64 Go Mémoire</a:t>
            </a:r>
            <a:endParaRPr b="0" lang="fr-FR" sz="1800" spc="-1" strike="noStrike">
              <a:latin typeface="Arial"/>
            </a:endParaRPr>
          </a:p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Bi socket E5-2698 2,3Mhz 16 cœurs</a:t>
            </a:r>
            <a:endParaRPr b="0" lang="fr-FR" sz="1800" spc="-1" strike="noStrike">
              <a:latin typeface="Arial"/>
            </a:endParaRPr>
          </a:p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2 carte Emulex LPE16002 biport (1 seul utilisé)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54" name="Espace réservé du texte 5"/>
          <p:cNvSpPr/>
          <p:nvPr/>
        </p:nvSpPr>
        <p:spPr>
          <a:xfrm>
            <a:off x="1080000" y="1069560"/>
            <a:ext cx="10565280" cy="3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3ecdff"/>
                </a:solidFill>
                <a:latin typeface="Calibri"/>
                <a:ea typeface="Calibri"/>
              </a:rPr>
              <a:t>CORE Gygabite R283 Z91 AlmaLunix Release 8.8 :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55" name="Espace réservé du texte 5"/>
          <p:cNvSpPr/>
          <p:nvPr/>
        </p:nvSpPr>
        <p:spPr>
          <a:xfrm>
            <a:off x="1010160" y="3821040"/>
            <a:ext cx="10565280" cy="3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Tape Mover  (5x) AlmaLunix Release 8.8 :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56" name="Espace réservé du contenu 4"/>
          <p:cNvSpPr/>
          <p:nvPr/>
        </p:nvSpPr>
        <p:spPr>
          <a:xfrm>
            <a:off x="2210760" y="2836440"/>
            <a:ext cx="5769360" cy="95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3ecdff"/>
                </a:solidFill>
                <a:latin typeface="Calibri"/>
                <a:ea typeface="Calibri"/>
              </a:rPr>
              <a:t>1 baie DDN SFA 18Kxe </a:t>
            </a:r>
            <a:endParaRPr b="0" lang="fr-FR" sz="1800" spc="-1" strike="noStrike">
              <a:latin typeface="Arial"/>
            </a:endParaRPr>
          </a:p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3ecdff"/>
                </a:solidFill>
                <a:latin typeface="Calibri"/>
                <a:ea typeface="Calibri"/>
              </a:rPr>
              <a:t>4 Po de disque</a:t>
            </a:r>
            <a:endParaRPr b="0" lang="fr-FR" sz="1800" spc="-1" strike="noStrike">
              <a:latin typeface="Arial"/>
            </a:endParaRPr>
          </a:p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3ecdff"/>
                </a:solidFill>
                <a:latin typeface="Calibri"/>
                <a:ea typeface="Calibri"/>
              </a:rPr>
              <a:t>4 Vms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57" name="Espace réservé du texte 5"/>
          <p:cNvSpPr/>
          <p:nvPr/>
        </p:nvSpPr>
        <p:spPr>
          <a:xfrm>
            <a:off x="1010160" y="5087880"/>
            <a:ext cx="10565280" cy="3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Robotique :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58" name="Espace réservé du contenu 4"/>
          <p:cNvSpPr/>
          <p:nvPr/>
        </p:nvSpPr>
        <p:spPr>
          <a:xfrm>
            <a:off x="2210760" y="5373720"/>
            <a:ext cx="7923600" cy="95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3x SL8500 Pleine longueur (10500 slots chaque)</a:t>
            </a:r>
            <a:endParaRPr b="0" lang="fr-FR" sz="1800" spc="-1" strike="noStrike">
              <a:latin typeface="Arial"/>
            </a:endParaRPr>
          </a:p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20x LTO5, 30x LTO6, 2 LTO7, 40x LTO8</a:t>
            </a:r>
            <a:endParaRPr b="0" lang="fr-FR" sz="1800" spc="-1" strike="noStrike">
              <a:latin typeface="Arial"/>
            </a:endParaRPr>
          </a:p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2x switchs SAN Brocade 6510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476720" y="196200"/>
            <a:ext cx="5859720" cy="37836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50400" bIns="5040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fr-FR" sz="2200" spc="-1" strike="noStrike">
                <a:solidFill>
                  <a:srgbClr val="767171"/>
                </a:solidFill>
                <a:latin typeface="Calibri"/>
                <a:ea typeface="DejaVu Sans"/>
              </a:rPr>
              <a:t>Migration TGCC LTO5 LTO6 vers LTO8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sldNum"/>
          </p:nvPr>
        </p:nvSpPr>
        <p:spPr>
          <a:xfrm>
            <a:off x="11157120" y="6665760"/>
            <a:ext cx="836640" cy="153000"/>
          </a:xfrm>
          <a:prstGeom prst="rect">
            <a:avLst/>
          </a:prstGeom>
          <a:noFill/>
          <a:ln w="0">
            <a:noFill/>
          </a:ln>
        </p:spPr>
        <p:txBody>
          <a:bodyPr lIns="72000" rIns="7200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fld id="{006F318D-E6CB-4CF7-938C-60C9B3EBEAE2}" type="slidenum">
              <a:rPr b="0" lang="fr-FR" sz="1000" spc="-1" strike="noStrike">
                <a:solidFill>
                  <a:srgbClr val="ffffff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625680" y="2484360"/>
            <a:ext cx="4873680" cy="166716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63720" bIns="63720" anchor="t">
            <a:noAutofit/>
          </a:bodyPr>
          <a:p>
            <a:pPr marL="239400" indent="-239400">
              <a:lnSpc>
                <a:spcPct val="100000"/>
              </a:lnSpc>
              <a:spcBef>
                <a:spcPts val="1001"/>
              </a:spcBef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Relecture des fichiers bande par bande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718560" indent="-239400">
              <a:lnSpc>
                <a:spcPct val="100000"/>
              </a:lnSpc>
              <a:spcBef>
                <a:spcPts val="499"/>
              </a:spcBef>
              <a:buClr>
                <a:srgbClr val="548235"/>
              </a:buClr>
              <a:buFont typeface="Calibri"/>
              <a:buChar char="-"/>
            </a:pPr>
            <a:r>
              <a:rPr b="0" lang="fr-FR" sz="1600" spc="-1" strike="noStrike">
                <a:solidFill>
                  <a:srgbClr val="767171"/>
                </a:solidFill>
                <a:latin typeface="Calibri"/>
                <a:ea typeface="Calibri"/>
              </a:rPr>
              <a:t>Vérification de l’existence du fichier dans lustre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1" marL="718560" indent="-239400">
              <a:lnSpc>
                <a:spcPct val="100000"/>
              </a:lnSpc>
              <a:spcBef>
                <a:spcPts val="499"/>
              </a:spcBef>
              <a:buClr>
                <a:srgbClr val="548235"/>
              </a:buClr>
              <a:buFont typeface="Calibri"/>
              <a:buChar char="-"/>
            </a:pPr>
            <a:r>
              <a:rPr b="0" lang="fr-FR" sz="1600" spc="-1" strike="noStrike">
                <a:solidFill>
                  <a:srgbClr val="767171"/>
                </a:solidFill>
                <a:latin typeface="Calibri"/>
                <a:ea typeface="Calibri"/>
              </a:rPr>
              <a:t>Stage du fichier sur le cache disque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1" marL="718560" indent="-239400">
              <a:lnSpc>
                <a:spcPct val="100000"/>
              </a:lnSpc>
              <a:spcBef>
                <a:spcPts val="499"/>
              </a:spcBef>
              <a:buClr>
                <a:srgbClr val="548235"/>
              </a:buClr>
              <a:buFont typeface="Calibri"/>
              <a:buChar char="-"/>
            </a:pPr>
            <a:r>
              <a:rPr b="0" lang="fr-FR" sz="1600" spc="-1" strike="noStrike">
                <a:solidFill>
                  <a:srgbClr val="767171"/>
                </a:solidFill>
                <a:latin typeface="Calibri"/>
                <a:ea typeface="Calibri"/>
              </a:rPr>
              <a:t>Change COS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marL="239400" indent="-239400">
              <a:lnSpc>
                <a:spcPct val="100000"/>
              </a:lnSpc>
              <a:spcBef>
                <a:spcPts val="1001"/>
              </a:spcBef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Remigration automatique sur LTO8 par le MPS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Flèche droite 4"/>
          <p:cNvSpPr/>
          <p:nvPr/>
        </p:nvSpPr>
        <p:spPr>
          <a:xfrm>
            <a:off x="5657040" y="2868120"/>
            <a:ext cx="826200" cy="49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solidFill>
              <a:srgbClr val="6c9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Espace réservé du contenu 3"/>
          <p:cNvSpPr/>
          <p:nvPr/>
        </p:nvSpPr>
        <p:spPr>
          <a:xfrm>
            <a:off x="6640920" y="2667600"/>
            <a:ext cx="4873680" cy="88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Pour les LTO6 (technology change LTO8)</a:t>
            </a:r>
            <a:endParaRPr b="0" lang="fr-FR" sz="1800" spc="-1" strike="noStrike">
              <a:latin typeface="Arial"/>
            </a:endParaRPr>
          </a:p>
          <a:p>
            <a:pPr lvl="1" marL="718560" indent="-239400">
              <a:lnSpc>
                <a:spcPct val="100000"/>
              </a:lnSpc>
              <a:buClr>
                <a:srgbClr val="548235"/>
              </a:buClr>
              <a:buFont typeface="Calibri"/>
              <a:buChar char="-"/>
            </a:pPr>
            <a:r>
              <a:rPr b="0" lang="fr-FR" sz="1600" spc="-1" strike="noStrike">
                <a:solidFill>
                  <a:srgbClr val="767171"/>
                </a:solidFill>
                <a:latin typeface="Calibri"/>
                <a:ea typeface="Calibri"/>
              </a:rPr>
              <a:t>Purge des fichiers qui ne sont plus dans lustre </a:t>
            </a:r>
            <a:endParaRPr b="0" lang="fr-FR" sz="1600" spc="-1" strike="noStrike">
              <a:latin typeface="Arial"/>
            </a:endParaRPr>
          </a:p>
          <a:p>
            <a:pPr lvl="1" marL="718560" indent="-239400">
              <a:lnSpc>
                <a:spcPct val="100000"/>
              </a:lnSpc>
              <a:buClr>
                <a:srgbClr val="548235"/>
              </a:buClr>
              <a:buFont typeface="Calibri"/>
              <a:buChar char="-"/>
            </a:pPr>
            <a:r>
              <a:rPr b="0" lang="fr-FR" sz="1600" spc="-1" strike="noStrike">
                <a:solidFill>
                  <a:srgbClr val="767171"/>
                </a:solidFill>
                <a:latin typeface="Calibri"/>
                <a:ea typeface="Calibri"/>
              </a:rPr>
              <a:t>Repack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64" name="Espace réservé du texte 5"/>
          <p:cNvSpPr/>
          <p:nvPr/>
        </p:nvSpPr>
        <p:spPr>
          <a:xfrm>
            <a:off x="4541400" y="1801440"/>
            <a:ext cx="3057120" cy="3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Migration des LTO5 terminée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1476720" y="196200"/>
            <a:ext cx="5859720" cy="37836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50400" bIns="5040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fr-FR" sz="2200" spc="-1" strike="noStrike">
                <a:solidFill>
                  <a:srgbClr val="767171"/>
                </a:solidFill>
                <a:latin typeface="Calibri"/>
                <a:ea typeface="DejaVu Sans"/>
              </a:rPr>
              <a:t>Déplacement des cartouches LTO8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sldNum"/>
          </p:nvPr>
        </p:nvSpPr>
        <p:spPr>
          <a:xfrm>
            <a:off x="11157120" y="6665760"/>
            <a:ext cx="836640" cy="153000"/>
          </a:xfrm>
          <a:prstGeom prst="rect">
            <a:avLst/>
          </a:prstGeom>
          <a:noFill/>
          <a:ln w="0">
            <a:noFill/>
          </a:ln>
        </p:spPr>
        <p:txBody>
          <a:bodyPr lIns="72000" rIns="7200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fld id="{8282C68E-B4E8-481B-87A4-7059FAD35A43}" type="slidenum">
              <a:rPr b="0" lang="fr-FR" sz="1000" spc="-1" strike="noStrike">
                <a:solidFill>
                  <a:srgbClr val="ffffff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1338480" y="1833840"/>
            <a:ext cx="9707760" cy="169776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63720" bIns="63720" anchor="t">
            <a:noAutofit/>
          </a:bodyPr>
          <a:p>
            <a:pPr marL="239400" indent="-239400">
              <a:lnSpc>
                <a:spcPct val="100000"/>
              </a:lnSpc>
              <a:spcBef>
                <a:spcPts val="1001"/>
              </a:spcBef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Utilisation des robotiques IBM achetées pour le projet Alice Recoque et CCRT-F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718560" indent="-239400">
              <a:lnSpc>
                <a:spcPct val="100000"/>
              </a:lnSpc>
              <a:spcBef>
                <a:spcPts val="499"/>
              </a:spcBef>
              <a:buClr>
                <a:srgbClr val="548235"/>
              </a:buClr>
              <a:buFont typeface="Calibri"/>
              <a:buChar char="-"/>
            </a:pPr>
            <a:r>
              <a:rPr b="0" lang="fr-FR" sz="1600" spc="-1" strike="noStrike">
                <a:solidFill>
                  <a:srgbClr val="767171"/>
                </a:solidFill>
                <a:latin typeface="Calibri"/>
                <a:ea typeface="Calibri"/>
              </a:rPr>
              <a:t>2x 13 frames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1" marL="718560" indent="-239400">
              <a:lnSpc>
                <a:spcPct val="100000"/>
              </a:lnSpc>
              <a:spcBef>
                <a:spcPts val="499"/>
              </a:spcBef>
              <a:buClr>
                <a:srgbClr val="548235"/>
              </a:buClr>
              <a:buFont typeface="Calibri"/>
              <a:buChar char="-"/>
            </a:pPr>
            <a:r>
              <a:rPr b="0" lang="fr-FR" sz="1600" spc="-1" strike="noStrike">
                <a:solidFill>
                  <a:srgbClr val="767171"/>
                </a:solidFill>
                <a:latin typeface="Calibri"/>
                <a:ea typeface="Calibri"/>
              </a:rPr>
              <a:t>9 frames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marL="239400" indent="-239400">
              <a:lnSpc>
                <a:spcPct val="100000"/>
              </a:lnSpc>
              <a:spcBef>
                <a:spcPts val="1001"/>
              </a:spcBef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Branchement de ces robotiques à la production HPSS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39400" indent="-239400">
              <a:lnSpc>
                <a:spcPct val="100000"/>
              </a:lnSpc>
              <a:spcBef>
                <a:spcPts val="1001"/>
              </a:spcBef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Déplacement des cartouches à la main du PVR SL8500 à un PVR Scsi IBM TS4500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Espace réservé du texte 5"/>
          <p:cNvSpPr/>
          <p:nvPr/>
        </p:nvSpPr>
        <p:spPr>
          <a:xfrm>
            <a:off x="625680" y="1343520"/>
            <a:ext cx="8652240" cy="3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Contrainte de libération de l’espace utilisé par les 3 robotiques SL8500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69" name="Espace réservé du texte 5"/>
          <p:cNvSpPr/>
          <p:nvPr/>
        </p:nvSpPr>
        <p:spPr>
          <a:xfrm>
            <a:off x="625680" y="4145040"/>
            <a:ext cx="8652240" cy="75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Plus de 17 000 cartouches à déplacer tout en assurant la production…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Gérer les lenteurs d’importation dans la robotique IBM 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476720" y="196200"/>
            <a:ext cx="7777080" cy="37836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50400" bIns="5040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fr-FR" sz="2200" spc="-1" strike="noStrike">
                <a:solidFill>
                  <a:srgbClr val="767171"/>
                </a:solidFill>
                <a:latin typeface="Calibri"/>
                <a:ea typeface="DejaVu Sans"/>
              </a:rPr>
              <a:t>Problèmes rencontrés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Espace réservé du contenu 1"/>
          <p:cNvSpPr/>
          <p:nvPr/>
        </p:nvSpPr>
        <p:spPr>
          <a:xfrm>
            <a:off x="859320" y="2090160"/>
            <a:ext cx="9488520" cy="64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Core Server hpss_RPCEncodeArgs </a:t>
            </a:r>
            <a:endParaRPr b="0" lang="fr-FR" sz="1800" spc="-1" strike="noStrike">
              <a:latin typeface="Arial"/>
            </a:endParaRPr>
          </a:p>
          <a:p>
            <a:pPr lvl="1" marL="718560" indent="-239400">
              <a:lnSpc>
                <a:spcPct val="100000"/>
              </a:lnSpc>
              <a:buClr>
                <a:srgbClr val="548235"/>
              </a:buClr>
              <a:buFont typeface="Calibri"/>
              <a:buChar char="-"/>
            </a:pPr>
            <a:r>
              <a:rPr b="0" lang="fr-FR" sz="1600" spc="-1" strike="noStrike">
                <a:solidFill>
                  <a:srgbClr val="767171"/>
                </a:solidFill>
                <a:latin typeface="Calibri"/>
                <a:ea typeface="Calibri"/>
              </a:rPr>
              <a:t>Hpss_RPCSrvr.c:4204 Error determining RPC buffer size (System level error occurred)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72" name="Espace réservé du contenu 1"/>
          <p:cNvSpPr/>
          <p:nvPr/>
        </p:nvSpPr>
        <p:spPr>
          <a:xfrm>
            <a:off x="876600" y="3004560"/>
            <a:ext cx="9488520" cy="88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Probleme de charge lors de delete massif   → Corrigé en changeant le serveur et les baies </a:t>
            </a:r>
            <a:endParaRPr b="0" lang="fr-FR" sz="1800" spc="-1" strike="noStrike">
              <a:latin typeface="Arial"/>
            </a:endParaRPr>
          </a:p>
          <a:p>
            <a:pPr lvl="1" marL="718560" indent="-239400">
              <a:lnSpc>
                <a:spcPct val="100000"/>
              </a:lnSpc>
              <a:buClr>
                <a:srgbClr val="548235"/>
              </a:buClr>
              <a:buFont typeface="Calibri"/>
              <a:buChar char="-"/>
            </a:pPr>
            <a:r>
              <a:rPr b="0" lang="fr-FR" sz="1600" spc="-1" strike="noStrike">
                <a:solidFill>
                  <a:srgbClr val="767171"/>
                </a:solidFill>
                <a:latin typeface="Calibri"/>
                <a:ea typeface="Calibri"/>
              </a:rPr>
              <a:t>Charge machine &gt; 100 </a:t>
            </a:r>
            <a:endParaRPr b="0" lang="fr-FR" sz="1600" spc="-1" strike="noStrike">
              <a:latin typeface="Arial"/>
            </a:endParaRPr>
          </a:p>
          <a:p>
            <a:pPr lvl="1" marL="718560" indent="-239400">
              <a:lnSpc>
                <a:spcPct val="100000"/>
              </a:lnSpc>
              <a:buClr>
                <a:srgbClr val="548235"/>
              </a:buClr>
              <a:buFont typeface="Calibri"/>
              <a:buChar char="-"/>
            </a:pPr>
            <a:r>
              <a:rPr b="0" lang="fr-FR" sz="1600" spc="-1" strike="noStrike">
                <a:solidFill>
                  <a:srgbClr val="767171"/>
                </a:solidFill>
                <a:latin typeface="Calibri"/>
                <a:ea typeface="Calibri"/>
              </a:rPr>
              <a:t>Db2top 100%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73" name="Espace réservé du contenu 1"/>
          <p:cNvSpPr/>
          <p:nvPr/>
        </p:nvSpPr>
        <p:spPr>
          <a:xfrm>
            <a:off x="859320" y="4165200"/>
            <a:ext cx="10918080" cy="110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 marL="239400" indent="-239400">
              <a:lnSpc>
                <a:spcPct val="100000"/>
              </a:lnSpc>
              <a:spcBef>
                <a:spcPts val="601"/>
              </a:spcBef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rtmu ne fonctionne toujours pas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fr-FR" sz="1800" spc="-1" strike="noStrike">
              <a:latin typeface="Arial"/>
            </a:endParaRPr>
          </a:p>
          <a:p>
            <a:pPr marL="239400" indent="-239400">
              <a:lnSpc>
                <a:spcPct val="100000"/>
              </a:lnSpc>
              <a:spcBef>
                <a:spcPts val="601"/>
              </a:spcBef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Option FAR démigration total/partiel sur disques des aggregats </a:t>
            </a:r>
            <a:r>
              <a:rPr b="1" lang="fr-FR" sz="1800" spc="-1" strike="noStrike">
                <a:solidFill>
                  <a:srgbClr val="767171"/>
                </a:solidFill>
                <a:latin typeface="Wingdings"/>
                <a:ea typeface="Calibri"/>
              </a:rPr>
              <a:t></a:t>
            </a: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 Désactivée crash le CORE serveur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1476720" y="196200"/>
            <a:ext cx="5859720" cy="37836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50400" bIns="5040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fr-FR" sz="2200" spc="-1" strike="noStrike">
                <a:solidFill>
                  <a:srgbClr val="767171"/>
                </a:solidFill>
                <a:latin typeface="Calibri"/>
                <a:ea typeface="DejaVu Sans"/>
              </a:rPr>
              <a:t>Evolutions prévues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876600" y="1076400"/>
            <a:ext cx="10565280" cy="37764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63720" bIns="63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Software :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Espace réservé du contenu 1"/>
          <p:cNvSpPr/>
          <p:nvPr/>
        </p:nvSpPr>
        <p:spPr>
          <a:xfrm>
            <a:off x="1866600" y="1454400"/>
            <a:ext cx="7902360" cy="171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TERA Upgrade system </a:t>
            </a:r>
            <a:endParaRPr b="0" lang="fr-FR" sz="1800" spc="-1" strike="noStrike">
              <a:latin typeface="Arial"/>
            </a:endParaRPr>
          </a:p>
          <a:p>
            <a:pPr lvl="1" marL="718560" indent="-239400">
              <a:lnSpc>
                <a:spcPct val="100000"/>
              </a:lnSpc>
              <a:buClr>
                <a:srgbClr val="548235"/>
              </a:buClr>
              <a:buFont typeface="Calibri"/>
              <a:buChar char="-"/>
            </a:pPr>
            <a:r>
              <a:rPr b="0" lang="fr-FR" sz="1600" spc="-1" strike="noStrike">
                <a:solidFill>
                  <a:srgbClr val="767171"/>
                </a:solidFill>
                <a:latin typeface="Calibri"/>
                <a:ea typeface="Calibri"/>
              </a:rPr>
              <a:t> </a:t>
            </a:r>
            <a:r>
              <a:rPr b="0" lang="fr-FR" sz="1600" spc="-1" strike="noStrike">
                <a:solidFill>
                  <a:srgbClr val="767171"/>
                </a:solidFill>
                <a:latin typeface="Calibri"/>
                <a:ea typeface="Calibri"/>
              </a:rPr>
              <a:t>AlmaLinux 8.8 pour le CORE 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600" spc="-1" strike="noStrike">
              <a:latin typeface="Arial"/>
            </a:endParaRPr>
          </a:p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TERA TGCC Mise à jour HPSS en 9.3  (pour FAR aggregat)</a:t>
            </a:r>
            <a:endParaRPr b="0" lang="fr-FR" sz="1800" spc="-1" strike="noStrike">
              <a:latin typeface="Arial"/>
            </a:endParaRPr>
          </a:p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TERA bascule de toute la production de HPSS à Phobos</a:t>
            </a:r>
            <a:endParaRPr b="0" lang="fr-FR" sz="1800" spc="-1" strike="noStrike">
              <a:latin typeface="Arial"/>
            </a:endParaRPr>
          </a:p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TGCC Installation de Phobos Alice Recoque et Phobos CCRT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77" name="Text Placeholder 3"/>
          <p:cNvSpPr/>
          <p:nvPr/>
        </p:nvSpPr>
        <p:spPr>
          <a:xfrm>
            <a:off x="876600" y="3326040"/>
            <a:ext cx="10565280" cy="3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Hardware: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78" name="Espace réservé du contenu 1"/>
          <p:cNvSpPr/>
          <p:nvPr/>
        </p:nvSpPr>
        <p:spPr>
          <a:xfrm>
            <a:off x="2391840" y="4174560"/>
            <a:ext cx="6825240" cy="95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" charset="2"/>
              <a:buChar char="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DB : serveur DELL R760 (2 SSD 1.9To)</a:t>
            </a:r>
            <a:endParaRPr b="0" lang="fr-FR" sz="1800" spc="-1" strike="noStrike">
              <a:latin typeface="Arial"/>
            </a:endParaRPr>
          </a:p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" charset="2"/>
              <a:buChar char="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phobosd : serveur DELL RX76XD2 (24 HDD 24To) + FC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279" name="Espace réservé du contenu 1"/>
          <p:cNvSpPr/>
          <p:nvPr/>
        </p:nvSpPr>
        <p:spPr>
          <a:xfrm>
            <a:off x="1866600" y="3733920"/>
            <a:ext cx="686448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Installation des serveurs DELL dédiés PHOBOS  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359960" y="2015640"/>
            <a:ext cx="6354000" cy="114732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50400" bIns="504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3400" spc="-1" strike="noStrike">
                <a:solidFill>
                  <a:srgbClr val="ffffff"/>
                </a:solidFill>
                <a:latin typeface="Calibri"/>
                <a:ea typeface="DejaVu Sans"/>
              </a:rPr>
              <a:t>Merci de votre attention </a:t>
            </a:r>
            <a:br/>
            <a:r>
              <a:rPr b="1" lang="fr-FR" sz="3400" spc="-1" strike="noStrike">
                <a:solidFill>
                  <a:srgbClr val="ffffff"/>
                </a:solidFill>
                <a:latin typeface="Calibri"/>
                <a:ea typeface="DejaVu Sans"/>
              </a:rPr>
              <a:t>Prenez soin de vous</a:t>
            </a:r>
            <a:endParaRPr b="0" lang="fr-FR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4794120" y="3546360"/>
            <a:ext cx="2941200" cy="37764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63720" bIns="63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  <a:ea typeface="Calibri"/>
              </a:rPr>
              <a:t>Eric LECLERE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476720" y="196200"/>
            <a:ext cx="5859720" cy="37836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50400" bIns="5040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fr-FR" sz="2200" spc="-1" strike="noStrike">
                <a:solidFill>
                  <a:srgbClr val="767171"/>
                </a:solidFill>
                <a:latin typeface="Calibri"/>
                <a:ea typeface="DejaVu Sans"/>
              </a:rPr>
              <a:t>CENTRES </a:t>
            </a:r>
            <a:r>
              <a:rPr b="1" lang="fr-FR" sz="2200" spc="-1" strike="noStrike">
                <a:solidFill>
                  <a:srgbClr val="767171"/>
                </a:solidFill>
                <a:latin typeface="Calibri"/>
                <a:ea typeface="DejaVu Sans"/>
              </a:rPr>
              <a:t>DE </a:t>
            </a:r>
            <a:r>
              <a:rPr b="1" lang="fr-FR" sz="2200" spc="-1" strike="noStrike">
                <a:solidFill>
                  <a:srgbClr val="767171"/>
                </a:solidFill>
                <a:latin typeface="Calibri"/>
                <a:ea typeface="DejaVu Sans"/>
              </a:rPr>
              <a:t>CALCUL </a:t>
            </a:r>
            <a:r>
              <a:rPr b="1" lang="fr-FR" sz="2200" spc="-1" strike="noStrike">
                <a:solidFill>
                  <a:srgbClr val="767171"/>
                </a:solidFill>
                <a:latin typeface="Calibri"/>
                <a:ea typeface="DejaVu Sans"/>
              </a:rPr>
              <a:t>DU CEA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sldNum"/>
          </p:nvPr>
        </p:nvSpPr>
        <p:spPr>
          <a:xfrm>
            <a:off x="11157120" y="6665760"/>
            <a:ext cx="836640" cy="153000"/>
          </a:xfrm>
          <a:prstGeom prst="rect">
            <a:avLst/>
          </a:prstGeom>
          <a:noFill/>
          <a:ln w="0">
            <a:noFill/>
          </a:ln>
        </p:spPr>
        <p:txBody>
          <a:bodyPr lIns="72000" rIns="7200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fld id="{8B7BD657-082A-4F84-ABE3-B96D59DECE9D}" type="slidenum">
              <a:rPr b="0" lang="fr-FR" sz="1000" spc="-1" strike="noStrike">
                <a:solidFill>
                  <a:srgbClr val="ffffff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152" name="Titre 4"/>
          <p:cNvSpPr/>
          <p:nvPr/>
        </p:nvSpPr>
        <p:spPr>
          <a:xfrm>
            <a:off x="607320" y="900000"/>
            <a:ext cx="10732320" cy="87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rgbClr val="e50019"/>
                </a:solidFill>
                <a:latin typeface="Poppins Black"/>
                <a:ea typeface="DejaVu Sans"/>
              </a:rPr>
              <a:t>HPC compute centers at CEA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153" name="Rectangle à coins arrondis 158"/>
          <p:cNvSpPr/>
          <p:nvPr/>
        </p:nvSpPr>
        <p:spPr>
          <a:xfrm>
            <a:off x="6387840" y="4754520"/>
            <a:ext cx="2725920" cy="1519560"/>
          </a:xfrm>
          <a:prstGeom prst="roundRect">
            <a:avLst>
              <a:gd name="adj" fmla="val 10000"/>
            </a:avLst>
          </a:prstGeom>
          <a:solidFill>
            <a:srgbClr val="ffffff">
              <a:alpha val="90000"/>
            </a:srgbClr>
          </a:solidFill>
          <a:ln w="12600">
            <a:solidFill>
              <a:srgbClr val="89ed6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043640" rIns="72360" tIns="543960" bIns="110520" anchor="t">
            <a:noAutofit/>
          </a:bodyPr>
          <a:p>
            <a:pPr lvl="1" marL="114480" indent="-114120">
              <a:lnSpc>
                <a:spcPct val="90000"/>
              </a:lnSpc>
              <a:spcAft>
                <a:spcPts val="224"/>
              </a:spcAft>
              <a:buClr>
                <a:srgbClr val="262626"/>
              </a:buClr>
              <a:buFont typeface="Symbol"/>
              <a:buChar char=""/>
            </a:pPr>
            <a:r>
              <a:rPr b="0" lang="fr-FR" sz="1500" spc="-1" strike="noStrike">
                <a:solidFill>
                  <a:srgbClr val="262626"/>
                </a:solidFill>
                <a:latin typeface="Arial"/>
                <a:ea typeface="Arial"/>
              </a:rPr>
              <a:t>Exa-HF (23 PFlops)</a:t>
            </a:r>
            <a:endParaRPr b="0" lang="fr-FR" sz="1500" spc="-1" strike="noStrike">
              <a:latin typeface="Arial"/>
            </a:endParaRPr>
          </a:p>
          <a:p>
            <a:pPr lvl="1" marL="114480" indent="-114120">
              <a:lnSpc>
                <a:spcPct val="90000"/>
              </a:lnSpc>
              <a:spcAft>
                <a:spcPts val="224"/>
              </a:spcAft>
              <a:buClr>
                <a:srgbClr val="262626"/>
              </a:buClr>
              <a:buFont typeface="Symbol"/>
              <a:buChar char=""/>
            </a:pPr>
            <a:r>
              <a:rPr b="0" lang="fr-FR" sz="1500" spc="-1" strike="noStrike">
                <a:solidFill>
                  <a:srgbClr val="262626"/>
                </a:solidFill>
                <a:latin typeface="Arial"/>
                <a:ea typeface="Arial"/>
              </a:rPr>
              <a:t>Exa-HE (91 PFlops)</a:t>
            </a:r>
            <a:endParaRPr b="0" lang="fr-FR" sz="1500" spc="-1" strike="noStrike">
              <a:latin typeface="Arial"/>
            </a:endParaRPr>
          </a:p>
        </p:txBody>
      </p:sp>
      <p:sp>
        <p:nvSpPr>
          <p:cNvPr id="154" name="Rectangle à coins arrondis 159"/>
          <p:cNvSpPr/>
          <p:nvPr/>
        </p:nvSpPr>
        <p:spPr>
          <a:xfrm>
            <a:off x="2433600" y="4754520"/>
            <a:ext cx="2531520" cy="1519560"/>
          </a:xfrm>
          <a:prstGeom prst="roundRect">
            <a:avLst>
              <a:gd name="adj" fmla="val 10000"/>
            </a:avLst>
          </a:prstGeom>
          <a:solidFill>
            <a:srgbClr val="ffffff">
              <a:alpha val="90000"/>
            </a:srgbClr>
          </a:solidFill>
          <a:ln w="12600">
            <a:solidFill>
              <a:srgbClr val="ffe18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10520" rIns="72360" tIns="543960" bIns="110520" anchor="t">
            <a:noAutofit/>
          </a:bodyPr>
          <a:p>
            <a:pPr lvl="1" marL="114480" indent="-114120">
              <a:lnSpc>
                <a:spcPct val="90000"/>
              </a:lnSpc>
              <a:spcAft>
                <a:spcPts val="224"/>
              </a:spcAft>
              <a:buClr>
                <a:srgbClr val="262626"/>
              </a:buClr>
              <a:buFont typeface="Symbol"/>
              <a:buChar char=""/>
            </a:pPr>
            <a:r>
              <a:rPr b="0" lang="fr-FR" sz="1500" spc="-1" strike="noStrike">
                <a:solidFill>
                  <a:srgbClr val="262626"/>
                </a:solidFill>
                <a:latin typeface="Arial"/>
                <a:ea typeface="Arial"/>
              </a:rPr>
              <a:t>Defense partner</a:t>
            </a:r>
            <a:endParaRPr b="0" lang="fr-FR" sz="1500" spc="-1" strike="noStrike">
              <a:latin typeface="Arial"/>
            </a:endParaRPr>
          </a:p>
          <a:p>
            <a:pPr lvl="1" marL="114480" indent="-114120">
              <a:lnSpc>
                <a:spcPct val="90000"/>
              </a:lnSpc>
              <a:spcAft>
                <a:spcPts val="224"/>
              </a:spcAft>
              <a:buClr>
                <a:srgbClr val="262626"/>
              </a:buClr>
              <a:buFont typeface="Symbol"/>
              <a:buChar char=""/>
            </a:pPr>
            <a:r>
              <a:rPr b="0" lang="fr-FR" sz="1500" spc="-1" strike="noStrike">
                <a:solidFill>
                  <a:srgbClr val="262626"/>
                </a:solidFill>
                <a:latin typeface="Arial"/>
                <a:ea typeface="Arial"/>
              </a:rPr>
              <a:t>Ecrin (2 PFlops)</a:t>
            </a:r>
            <a:endParaRPr b="0" lang="fr-FR" sz="1500" spc="-1" strike="noStrike">
              <a:latin typeface="Arial"/>
            </a:endParaRPr>
          </a:p>
        </p:txBody>
      </p:sp>
      <p:sp>
        <p:nvSpPr>
          <p:cNvPr id="155" name="Rectangle à coins arrondis 160"/>
          <p:cNvSpPr/>
          <p:nvPr/>
        </p:nvSpPr>
        <p:spPr>
          <a:xfrm>
            <a:off x="6485040" y="1524960"/>
            <a:ext cx="2432160" cy="1519200"/>
          </a:xfrm>
          <a:prstGeom prst="roundRect">
            <a:avLst>
              <a:gd name="adj" fmla="val 10000"/>
            </a:avLst>
          </a:prstGeom>
          <a:solidFill>
            <a:srgbClr val="ffffff">
              <a:alpha val="90000"/>
            </a:srgbClr>
          </a:solidFill>
          <a:ln w="12600">
            <a:solidFill>
              <a:srgbClr val="4fceb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23760" rIns="53280" tIns="91440" bIns="524880" anchor="t">
            <a:noAutofit/>
          </a:bodyPr>
          <a:p>
            <a:pPr lvl="1" marL="114480" indent="-114120">
              <a:lnSpc>
                <a:spcPct val="90000"/>
              </a:lnSpc>
              <a:spcAft>
                <a:spcPts val="210"/>
              </a:spcAft>
              <a:buClr>
                <a:srgbClr val="262626"/>
              </a:buClr>
              <a:buFont typeface="Symbol"/>
              <a:buChar char=""/>
            </a:pPr>
            <a:r>
              <a:rPr b="0" lang="fr-FR" sz="1400" spc="-1" strike="noStrike">
                <a:solidFill>
                  <a:srgbClr val="262626"/>
                </a:solidFill>
                <a:latin typeface="Arial"/>
                <a:ea typeface="Arial"/>
              </a:rPr>
              <a:t>Industrial partner : EDF, IFP, Ineris,  ONERA, Safran…</a:t>
            </a:r>
            <a:endParaRPr b="0" lang="fr-FR" sz="1400" spc="-1" strike="noStrike">
              <a:latin typeface="Arial"/>
            </a:endParaRPr>
          </a:p>
          <a:p>
            <a:pPr lvl="1" marL="114480" indent="-114120">
              <a:lnSpc>
                <a:spcPct val="90000"/>
              </a:lnSpc>
              <a:spcAft>
                <a:spcPts val="210"/>
              </a:spcAft>
              <a:buClr>
                <a:srgbClr val="262626"/>
              </a:buClr>
              <a:buFont typeface="Symbol"/>
              <a:buChar char=""/>
            </a:pPr>
            <a:r>
              <a:rPr b="0" lang="fr-FR" sz="1400" spc="-1" strike="noStrike">
                <a:solidFill>
                  <a:srgbClr val="262626"/>
                </a:solidFill>
                <a:latin typeface="Arial"/>
                <a:ea typeface="Arial"/>
              </a:rPr>
              <a:t>Topaze (8.8 PFlops) 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56" name="Rectangle à coins arrondis 161"/>
          <p:cNvSpPr/>
          <p:nvPr/>
        </p:nvSpPr>
        <p:spPr>
          <a:xfrm>
            <a:off x="2178720" y="1524960"/>
            <a:ext cx="3185280" cy="1519200"/>
          </a:xfrm>
          <a:prstGeom prst="roundRect">
            <a:avLst>
              <a:gd name="adj" fmla="val 10000"/>
            </a:avLst>
          </a:prstGeom>
          <a:solidFill>
            <a:srgbClr val="ffffff">
              <a:alpha val="90000"/>
            </a:srgbClr>
          </a:solidFill>
          <a:ln w="12600">
            <a:solidFill>
              <a:srgbClr val="4b5c9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53280" tIns="91440" bIns="524880" anchor="t">
            <a:noAutofit/>
          </a:bodyPr>
          <a:p>
            <a:pPr lvl="1" marL="114480" indent="-114120">
              <a:lnSpc>
                <a:spcPct val="90000"/>
              </a:lnSpc>
              <a:spcAft>
                <a:spcPts val="210"/>
              </a:spcAft>
              <a:buClr>
                <a:srgbClr val="262626"/>
              </a:buClr>
              <a:buFont typeface="Symbol"/>
              <a:buChar char=""/>
            </a:pPr>
            <a:r>
              <a:rPr b="0" lang="fr-FR" sz="1400" spc="-1" strike="noStrike">
                <a:solidFill>
                  <a:srgbClr val="262626"/>
                </a:solidFill>
                <a:latin typeface="Arial"/>
                <a:ea typeface="Arial"/>
              </a:rPr>
              <a:t>European Research</a:t>
            </a:r>
            <a:endParaRPr b="0" lang="fr-FR" sz="1400" spc="-1" strike="noStrike">
              <a:latin typeface="Arial"/>
            </a:endParaRPr>
          </a:p>
          <a:p>
            <a:pPr lvl="1" marL="114480" indent="-114120">
              <a:lnSpc>
                <a:spcPct val="90000"/>
              </a:lnSpc>
              <a:spcAft>
                <a:spcPts val="210"/>
              </a:spcAft>
              <a:buClr>
                <a:srgbClr val="262626"/>
              </a:buClr>
              <a:buFont typeface="Symbol"/>
              <a:buChar char=""/>
            </a:pPr>
            <a:r>
              <a:rPr b="0" lang="fr-FR" sz="1400" spc="-1" strike="noStrike">
                <a:solidFill>
                  <a:srgbClr val="262626"/>
                </a:solidFill>
                <a:latin typeface="Arial"/>
                <a:ea typeface="Arial"/>
              </a:rPr>
              <a:t>Joliot-Curie (22 PFlops)</a:t>
            </a:r>
            <a:endParaRPr b="0" lang="fr-FR" sz="1400" spc="-1" strike="noStrike">
              <a:latin typeface="Arial"/>
            </a:endParaRPr>
          </a:p>
          <a:p>
            <a:pPr lvl="1" marL="114480" indent="-114120">
              <a:lnSpc>
                <a:spcPct val="90000"/>
              </a:lnSpc>
              <a:spcAft>
                <a:spcPts val="210"/>
              </a:spcAft>
              <a:buClr>
                <a:srgbClr val="262626"/>
              </a:buClr>
              <a:buFont typeface="Symbol"/>
              <a:buChar char=""/>
            </a:pPr>
            <a:r>
              <a:rPr b="0" lang="fr-FR" sz="1400" spc="-1" strike="noStrike">
                <a:solidFill>
                  <a:srgbClr val="262626"/>
                </a:solidFill>
                <a:latin typeface="Arial"/>
                <a:ea typeface="Arial"/>
              </a:rPr>
              <a:t>2027 : Exascale machine</a:t>
            </a:r>
            <a:br/>
            <a:r>
              <a:rPr b="0" lang="fr-FR" sz="1400" spc="-1" strike="noStrike">
                <a:solidFill>
                  <a:srgbClr val="262626"/>
                </a:solidFill>
                <a:latin typeface="Arial"/>
                <a:ea typeface="Arial"/>
              </a:rPr>
              <a:t>Alice Recoque</a:t>
            </a:r>
            <a:br/>
            <a:r>
              <a:rPr b="0" lang="fr-FR" sz="1400" spc="-1" strike="noStrike">
                <a:solidFill>
                  <a:srgbClr val="262626"/>
                </a:solidFill>
                <a:latin typeface="Arial"/>
                <a:ea typeface="Arial"/>
              </a:rPr>
              <a:t>(1+EFlops)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57" name="Secteurs 162"/>
          <p:cNvSpPr/>
          <p:nvPr/>
        </p:nvSpPr>
        <p:spPr>
          <a:xfrm>
            <a:off x="3466800" y="1795680"/>
            <a:ext cx="2055960" cy="2055960"/>
          </a:xfrm>
          <a:prstGeom prst="pieWedge">
            <a:avLst/>
          </a:prstGeom>
          <a:solidFill>
            <a:srgbClr val="4b5c9b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20320" rIns="220320" tIns="220320" bIns="220320" anchor="ctr">
            <a:noAutofit/>
          </a:bodyPr>
          <a:p>
            <a:pPr algn="ctr">
              <a:lnSpc>
                <a:spcPct val="90000"/>
              </a:lnSpc>
              <a:spcAft>
                <a:spcPts val="1086"/>
              </a:spcAft>
              <a:buNone/>
            </a:pPr>
            <a:r>
              <a:rPr b="0" lang="fr-FR" sz="2500" spc="-1" strike="noStrike">
                <a:solidFill>
                  <a:srgbClr val="ffffff"/>
                </a:solidFill>
                <a:latin typeface="Arial"/>
                <a:ea typeface="Arial"/>
              </a:rPr>
              <a:t>TGCC</a:t>
            </a:r>
            <a:endParaRPr b="0" lang="fr-FR" sz="2500" spc="-1" strike="noStrike">
              <a:latin typeface="Arial"/>
            </a:endParaRPr>
          </a:p>
        </p:txBody>
      </p:sp>
      <p:sp>
        <p:nvSpPr>
          <p:cNvPr id="158" name="Secteurs 163"/>
          <p:cNvSpPr/>
          <p:nvPr/>
        </p:nvSpPr>
        <p:spPr>
          <a:xfrm rot="5400000">
            <a:off x="5619240" y="1795680"/>
            <a:ext cx="2055960" cy="2055960"/>
          </a:xfrm>
          <a:prstGeom prst="pieWedge">
            <a:avLst/>
          </a:prstGeom>
          <a:solidFill>
            <a:srgbClr val="4fceb1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20320" rIns="220320" tIns="220320" bIns="220320" anchor="ctr">
            <a:noAutofit/>
          </a:bodyPr>
          <a:p>
            <a:pPr algn="ctr">
              <a:lnSpc>
                <a:spcPct val="90000"/>
              </a:lnSpc>
              <a:spcAft>
                <a:spcPts val="1086"/>
              </a:spcAft>
              <a:buNone/>
            </a:pPr>
            <a:r>
              <a:rPr b="0" lang="fr-FR" sz="2500" spc="-1" strike="noStrike">
                <a:solidFill>
                  <a:srgbClr val="ffffff"/>
                </a:solidFill>
                <a:latin typeface="Arial"/>
                <a:ea typeface="Arial"/>
              </a:rPr>
              <a:t>CCRT</a:t>
            </a:r>
            <a:endParaRPr b="0" lang="fr-FR" sz="2500" spc="-1" strike="noStrike">
              <a:latin typeface="Arial"/>
            </a:endParaRPr>
          </a:p>
        </p:txBody>
      </p:sp>
      <p:sp>
        <p:nvSpPr>
          <p:cNvPr id="159" name="Secteurs 164"/>
          <p:cNvSpPr/>
          <p:nvPr/>
        </p:nvSpPr>
        <p:spPr>
          <a:xfrm rot="10800000">
            <a:off x="5619240" y="3947400"/>
            <a:ext cx="2055960" cy="2055960"/>
          </a:xfrm>
          <a:prstGeom prst="pieWedge">
            <a:avLst/>
          </a:prstGeom>
          <a:solidFill>
            <a:srgbClr val="89ed68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20320" rIns="220320" tIns="220320" bIns="220320" anchor="ctr">
            <a:noAutofit/>
          </a:bodyPr>
          <a:p>
            <a:pPr algn="ctr">
              <a:lnSpc>
                <a:spcPct val="90000"/>
              </a:lnSpc>
              <a:spcAft>
                <a:spcPts val="1086"/>
              </a:spcAft>
              <a:buNone/>
            </a:pPr>
            <a:r>
              <a:rPr b="0" lang="fr-FR" sz="2500" spc="-1" strike="noStrike">
                <a:solidFill>
                  <a:srgbClr val="ffffff"/>
                </a:solidFill>
                <a:latin typeface="Arial"/>
                <a:ea typeface="Arial"/>
              </a:rPr>
              <a:t>EXA</a:t>
            </a:r>
            <a:endParaRPr b="0" lang="fr-FR" sz="2500" spc="-1" strike="noStrike">
              <a:latin typeface="Arial"/>
            </a:endParaRPr>
          </a:p>
        </p:txBody>
      </p:sp>
      <p:sp>
        <p:nvSpPr>
          <p:cNvPr id="160" name="Secteurs 165"/>
          <p:cNvSpPr/>
          <p:nvPr/>
        </p:nvSpPr>
        <p:spPr>
          <a:xfrm rot="16200000">
            <a:off x="3466800" y="3948120"/>
            <a:ext cx="2055960" cy="2055960"/>
          </a:xfrm>
          <a:prstGeom prst="pieWedge">
            <a:avLst/>
          </a:prstGeom>
          <a:solidFill>
            <a:srgbClr val="ffe18d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20320" rIns="220320" tIns="220320" bIns="220320" anchor="ctr">
            <a:noAutofit/>
          </a:bodyPr>
          <a:p>
            <a:pPr algn="ctr">
              <a:lnSpc>
                <a:spcPct val="90000"/>
              </a:lnSpc>
              <a:spcAft>
                <a:spcPts val="1086"/>
              </a:spcAft>
              <a:buNone/>
            </a:pPr>
            <a:r>
              <a:rPr b="0" lang="fr-FR" sz="2500" spc="-1" strike="noStrike">
                <a:solidFill>
                  <a:srgbClr val="ffffff"/>
                </a:solidFill>
                <a:latin typeface="Arial"/>
                <a:ea typeface="Arial"/>
              </a:rPr>
              <a:t>CCMD</a:t>
            </a:r>
            <a:endParaRPr b="0" lang="fr-FR" sz="2500" spc="-1" strike="noStrike">
              <a:latin typeface="Arial"/>
            </a:endParaRPr>
          </a:p>
        </p:txBody>
      </p:sp>
      <p:sp>
        <p:nvSpPr>
          <p:cNvPr id="161" name="Flèche en arc 166"/>
          <p:cNvSpPr/>
          <p:nvPr/>
        </p:nvSpPr>
        <p:spPr>
          <a:xfrm>
            <a:off x="5216040" y="3472200"/>
            <a:ext cx="709200" cy="6170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2500"/>
            </a:avLst>
          </a:prstGeom>
          <a:solidFill>
            <a:srgbClr val="cfd1de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Flèche en arc 167"/>
          <p:cNvSpPr/>
          <p:nvPr/>
        </p:nvSpPr>
        <p:spPr>
          <a:xfrm rot="10800000">
            <a:off x="5216760" y="3710160"/>
            <a:ext cx="709200" cy="6170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2500"/>
            </a:avLst>
          </a:prstGeom>
          <a:solidFill>
            <a:srgbClr val="cfd1de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Ellipse 8"/>
          <p:cNvSpPr/>
          <p:nvPr/>
        </p:nvSpPr>
        <p:spPr>
          <a:xfrm>
            <a:off x="4944240" y="3278160"/>
            <a:ext cx="1267560" cy="1267560"/>
          </a:xfrm>
          <a:prstGeom prst="ellipse">
            <a:avLst/>
          </a:prstGeom>
          <a:solidFill>
            <a:srgbClr val="00b0f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Arial"/>
              </a:rPr>
              <a:t>OCRE</a:t>
            </a:r>
            <a:br/>
            <a:r>
              <a:rPr b="0" lang="fr-FR" sz="1800" spc="-1" strike="noStrike">
                <a:solidFill>
                  <a:srgbClr val="ffffff"/>
                </a:solidFill>
                <a:latin typeface="Arial"/>
                <a:ea typeface="Arial"/>
              </a:rPr>
              <a:t>Lab</a:t>
            </a:r>
            <a:br/>
            <a:r>
              <a:rPr b="0" lang="fr-FR" sz="1800" spc="-1" strike="noStrike">
                <a:solidFill>
                  <a:srgbClr val="ffffff"/>
                </a:solidFill>
                <a:latin typeface="Arial"/>
                <a:ea typeface="Arial"/>
              </a:rPr>
              <a:t>R&amp;D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64" name="ZoneTexte 1"/>
          <p:cNvSpPr/>
          <p:nvPr/>
        </p:nvSpPr>
        <p:spPr>
          <a:xfrm>
            <a:off x="4334400" y="1644480"/>
            <a:ext cx="2489760" cy="36432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262626"/>
                </a:solidFill>
                <a:latin typeface="Arial"/>
                <a:ea typeface="Arial"/>
              </a:rPr>
              <a:t>Open compute centers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65" name="ZoneTexte 10"/>
          <p:cNvSpPr/>
          <p:nvPr/>
        </p:nvSpPr>
        <p:spPr>
          <a:xfrm>
            <a:off x="4190400" y="5528520"/>
            <a:ext cx="2780640" cy="364320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262626"/>
                </a:solidFill>
                <a:latin typeface="Arial"/>
                <a:ea typeface="Arial"/>
              </a:rPr>
              <a:t>Defense compute centers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66" name="Picture 2" descr=""/>
          <p:cNvPicPr/>
          <p:nvPr/>
        </p:nvPicPr>
        <p:blipFill>
          <a:blip r:embed="rId1"/>
          <a:stretch/>
        </p:blipFill>
        <p:spPr>
          <a:xfrm>
            <a:off x="561960" y="4677480"/>
            <a:ext cx="1998000" cy="1416960"/>
          </a:xfrm>
          <a:prstGeom prst="rect">
            <a:avLst/>
          </a:prstGeom>
          <a:ln w="0">
            <a:noFill/>
          </a:ln>
        </p:spPr>
      </p:pic>
      <p:pic>
        <p:nvPicPr>
          <p:cNvPr id="167" name="Picture 4" descr=""/>
          <p:cNvPicPr/>
          <p:nvPr/>
        </p:nvPicPr>
        <p:blipFill>
          <a:blip r:embed="rId2"/>
          <a:stretch/>
        </p:blipFill>
        <p:spPr>
          <a:xfrm>
            <a:off x="408960" y="1657440"/>
            <a:ext cx="1822680" cy="1216080"/>
          </a:xfrm>
          <a:prstGeom prst="rect">
            <a:avLst/>
          </a:prstGeom>
          <a:ln w="0">
            <a:noFill/>
          </a:ln>
        </p:spPr>
      </p:pic>
      <p:pic>
        <p:nvPicPr>
          <p:cNvPr id="168" name="Picture 6" descr=""/>
          <p:cNvPicPr/>
          <p:nvPr/>
        </p:nvPicPr>
        <p:blipFill>
          <a:blip r:embed="rId3"/>
          <a:stretch/>
        </p:blipFill>
        <p:spPr>
          <a:xfrm>
            <a:off x="9055440" y="1608480"/>
            <a:ext cx="1983960" cy="1386360"/>
          </a:xfrm>
          <a:prstGeom prst="rect">
            <a:avLst/>
          </a:prstGeom>
          <a:ln w="0">
            <a:noFill/>
          </a:ln>
        </p:spPr>
      </p:pic>
      <p:pic>
        <p:nvPicPr>
          <p:cNvPr id="169" name="Picture 8" descr=""/>
          <p:cNvPicPr/>
          <p:nvPr/>
        </p:nvPicPr>
        <p:blipFill>
          <a:blip r:embed="rId4"/>
          <a:stretch/>
        </p:blipFill>
        <p:spPr>
          <a:xfrm>
            <a:off x="9164160" y="4670280"/>
            <a:ext cx="1766880" cy="1687320"/>
          </a:xfrm>
          <a:prstGeom prst="rect">
            <a:avLst/>
          </a:prstGeom>
          <a:ln w="0">
            <a:noFill/>
          </a:ln>
        </p:spPr>
      </p:pic>
      <p:pic>
        <p:nvPicPr>
          <p:cNvPr id="170" name="Picture 1" descr=""/>
          <p:cNvPicPr/>
          <p:nvPr/>
        </p:nvPicPr>
        <p:blipFill>
          <a:blip r:embed="rId5"/>
          <a:stretch/>
        </p:blipFill>
        <p:spPr>
          <a:xfrm>
            <a:off x="561960" y="4674600"/>
            <a:ext cx="1998360" cy="141696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3" descr=""/>
          <p:cNvPicPr/>
          <p:nvPr/>
        </p:nvPicPr>
        <p:blipFill>
          <a:blip r:embed="rId6"/>
          <a:stretch/>
        </p:blipFill>
        <p:spPr>
          <a:xfrm>
            <a:off x="9055800" y="1605600"/>
            <a:ext cx="1983960" cy="138636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5" descr=""/>
          <p:cNvPicPr/>
          <p:nvPr/>
        </p:nvPicPr>
        <p:blipFill>
          <a:blip r:embed="rId7"/>
          <a:stretch/>
        </p:blipFill>
        <p:spPr>
          <a:xfrm>
            <a:off x="9164520" y="4667400"/>
            <a:ext cx="1766520" cy="168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476720" y="196200"/>
            <a:ext cx="5859720" cy="37836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50400" bIns="5040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fr-FR" sz="2200" spc="-1" strike="noStrike">
                <a:solidFill>
                  <a:srgbClr val="767171"/>
                </a:solidFill>
                <a:latin typeface="Calibri"/>
                <a:ea typeface="DejaVu Sans"/>
              </a:rPr>
              <a:t>HPSS au CEA 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ldNum"/>
          </p:nvPr>
        </p:nvSpPr>
        <p:spPr>
          <a:xfrm>
            <a:off x="11157120" y="6665760"/>
            <a:ext cx="836640" cy="153000"/>
          </a:xfrm>
          <a:prstGeom prst="rect">
            <a:avLst/>
          </a:prstGeom>
          <a:noFill/>
          <a:ln w="0">
            <a:noFill/>
          </a:ln>
        </p:spPr>
        <p:txBody>
          <a:bodyPr lIns="72000" rIns="7200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fld id="{222E879A-B0C0-40A5-9F87-436AF68335A5}" type="slidenum">
              <a:rPr b="0" lang="fr-FR" sz="1000" spc="-1" strike="noStrike">
                <a:solidFill>
                  <a:srgbClr val="ffffff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1107720" y="2280240"/>
            <a:ext cx="6278400" cy="368028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63720" bIns="63720" anchor="t">
            <a:noAutofit/>
          </a:bodyPr>
          <a:p>
            <a:pPr marL="239400" indent="-239400">
              <a:lnSpc>
                <a:spcPct val="100000"/>
              </a:lnSpc>
              <a:spcBef>
                <a:spcPts val="1001"/>
              </a:spcBef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Un premier niveau de stockage dans Lustre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718560" indent="-239400">
              <a:lnSpc>
                <a:spcPct val="100000"/>
              </a:lnSpc>
              <a:spcBef>
                <a:spcPts val="499"/>
              </a:spcBef>
              <a:buClr>
                <a:srgbClr val="548235"/>
              </a:buClr>
              <a:buFont typeface="Calibri"/>
              <a:buChar char="-"/>
            </a:pPr>
            <a:r>
              <a:rPr b="0" lang="fr-FR" sz="1600" spc="-1" strike="noStrike">
                <a:solidFill>
                  <a:srgbClr val="767171"/>
                </a:solidFill>
                <a:latin typeface="Calibri"/>
                <a:ea typeface="Calibri"/>
              </a:rPr>
              <a:t>Interface pour les utilisateurs (POSIX)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1" marL="718560" indent="-239400">
              <a:lnSpc>
                <a:spcPct val="100000"/>
              </a:lnSpc>
              <a:spcBef>
                <a:spcPts val="499"/>
              </a:spcBef>
              <a:buClr>
                <a:srgbClr val="548235"/>
              </a:buClr>
              <a:buFont typeface="Calibri"/>
              <a:buChar char="-"/>
            </a:pPr>
            <a:r>
              <a:rPr b="0" lang="fr-FR" sz="1600" spc="-1" strike="noStrike">
                <a:solidFill>
                  <a:srgbClr val="767171"/>
                </a:solidFill>
                <a:latin typeface="Calibri"/>
                <a:ea typeface="Calibri"/>
              </a:rPr>
              <a:t>Système de fichiers haute performance</a:t>
            </a:r>
            <a:br/>
            <a:r>
              <a:rPr b="0" lang="fr-FR" sz="1600" spc="-1" strike="noStrike">
                <a:solidFill>
                  <a:srgbClr val="767171"/>
                </a:solidFill>
                <a:latin typeface="Calibri"/>
                <a:ea typeface="Calibri"/>
              </a:rPr>
              <a:t>(centaines de Go/s)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marL="239400" indent="-239400">
              <a:lnSpc>
                <a:spcPct val="100000"/>
              </a:lnSpc>
              <a:spcBef>
                <a:spcPts val="1001"/>
              </a:spcBef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Migration/recall automatique des données dans HPSS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718560" indent="-239400">
              <a:lnSpc>
                <a:spcPct val="100000"/>
              </a:lnSpc>
              <a:spcBef>
                <a:spcPts val="499"/>
              </a:spcBef>
              <a:buClr>
                <a:srgbClr val="548235"/>
              </a:buClr>
              <a:buFont typeface="Calibri"/>
              <a:buChar char="-"/>
            </a:pPr>
            <a:r>
              <a:rPr b="0" lang="fr-FR" sz="1600" spc="-1" strike="noStrike">
                <a:solidFill>
                  <a:srgbClr val="767171"/>
                </a:solidFill>
                <a:latin typeface="Calibri"/>
                <a:ea typeface="Calibri"/>
              </a:rPr>
              <a:t>Moindre coût/To et moindre coût de fonctionnement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1" marL="718560" indent="-239400">
              <a:lnSpc>
                <a:spcPct val="100000"/>
              </a:lnSpc>
              <a:spcBef>
                <a:spcPts val="499"/>
              </a:spcBef>
              <a:buClr>
                <a:srgbClr val="548235"/>
              </a:buClr>
              <a:buFont typeface="Calibri"/>
              <a:buChar char="-"/>
            </a:pPr>
            <a:r>
              <a:rPr b="0" lang="fr-FR" sz="1600" spc="-1" strike="noStrike">
                <a:solidFill>
                  <a:srgbClr val="767171"/>
                </a:solidFill>
                <a:latin typeface="Calibri"/>
                <a:ea typeface="Calibri"/>
              </a:rPr>
              <a:t>Fiabilité des bandes pour le stockage long-terme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marL="239400" indent="-239400">
              <a:lnSpc>
                <a:spcPct val="100000"/>
              </a:lnSpc>
              <a:spcBef>
                <a:spcPts val="1001"/>
              </a:spcBef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Transparent pour l’utilisateur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39400" indent="-239400">
              <a:lnSpc>
                <a:spcPct val="100000"/>
              </a:lnSpc>
              <a:spcBef>
                <a:spcPts val="1001"/>
              </a:spcBef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Doc &amp; softs: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718560" indent="-239400">
              <a:lnSpc>
                <a:spcPct val="100000"/>
              </a:lnSpc>
              <a:spcBef>
                <a:spcPts val="499"/>
              </a:spcBef>
              <a:buClr>
                <a:srgbClr val="548235"/>
              </a:buClr>
              <a:buFont typeface="Calibri"/>
              <a:buChar char="-"/>
            </a:pPr>
            <a:r>
              <a:rPr b="0" lang="fr-FR" sz="1600" spc="-1" strike="noStrike">
                <a:solidFill>
                  <a:srgbClr val="767171"/>
                </a:solidFill>
                <a:latin typeface="Calibri"/>
                <a:ea typeface="Calibri"/>
              </a:rPr>
              <a:t>Lustre : </a:t>
            </a:r>
            <a:r>
              <a:rPr b="0" lang="fr-FR" sz="1600" spc="-1" strike="noStrike" u="sng">
                <a:solidFill>
                  <a:srgbClr val="2e75b5"/>
                </a:solidFill>
                <a:uFillTx/>
                <a:latin typeface="Calibri"/>
                <a:ea typeface="Calibri"/>
                <a:hlinkClick r:id="rId1"/>
              </a:rPr>
              <a:t>https://doc.lustre.org/lustre_manual.xhtml#lustrehsm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1" marL="718560" indent="-239400">
              <a:lnSpc>
                <a:spcPct val="100000"/>
              </a:lnSpc>
              <a:spcBef>
                <a:spcPts val="499"/>
              </a:spcBef>
              <a:buClr>
                <a:srgbClr val="548235"/>
              </a:buClr>
              <a:buFont typeface="Calibri"/>
              <a:buChar char="-"/>
            </a:pPr>
            <a:r>
              <a:rPr b="0" lang="fr-FR" sz="1600" spc="-1" strike="noStrike">
                <a:solidFill>
                  <a:srgbClr val="767171"/>
                </a:solidFill>
                <a:latin typeface="Calibri"/>
                <a:ea typeface="Calibri"/>
              </a:rPr>
              <a:t>PolicyEngine : </a:t>
            </a:r>
            <a:r>
              <a:rPr b="0" lang="fr-FR" sz="1600" spc="-1" strike="noStrike" u="sng">
                <a:solidFill>
                  <a:srgbClr val="2e75b5"/>
                </a:solidFill>
                <a:uFillTx/>
                <a:latin typeface="Calibri"/>
                <a:ea typeface="Calibri"/>
                <a:hlinkClick r:id="rId2"/>
              </a:rPr>
              <a:t>http://robinhood.sf.net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1" marL="718560" indent="-239400">
              <a:lnSpc>
                <a:spcPct val="100000"/>
              </a:lnSpc>
              <a:spcBef>
                <a:spcPts val="499"/>
              </a:spcBef>
              <a:buClr>
                <a:srgbClr val="548235"/>
              </a:buClr>
              <a:buFont typeface="Calibri"/>
              <a:buChar char="-"/>
            </a:pPr>
            <a:r>
              <a:rPr b="0" lang="fr-FR" sz="1600" spc="-1" strike="noStrike">
                <a:solidFill>
                  <a:srgbClr val="767171"/>
                </a:solidFill>
                <a:latin typeface="Calibri"/>
                <a:ea typeface="Calibri"/>
              </a:rPr>
              <a:t>HPSS copytool: </a:t>
            </a:r>
            <a:r>
              <a:rPr b="0" lang="fr-FR" sz="1600" spc="-1" strike="noStrike" u="sng">
                <a:solidFill>
                  <a:srgbClr val="2e75b5"/>
                </a:solidFill>
                <a:uFillTx/>
                <a:latin typeface="Calibri"/>
                <a:ea typeface="Calibri"/>
                <a:hlinkClick r:id="rId3"/>
              </a:rPr>
              <a:t>https://sourceforge.net/projects/lustrehpss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695520" y="1467720"/>
            <a:ext cx="5942520" cy="39924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63720" bIns="63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767171"/>
                </a:solidFill>
                <a:latin typeface="Calibri"/>
                <a:ea typeface="Calibri"/>
              </a:rPr>
              <a:t>Architecture de stockage basée sur Lustre/HSM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7" name="Groupe 1"/>
          <p:cNvGrpSpPr/>
          <p:nvPr/>
        </p:nvGrpSpPr>
        <p:grpSpPr>
          <a:xfrm>
            <a:off x="6522840" y="1349280"/>
            <a:ext cx="5062680" cy="4203360"/>
            <a:chOff x="6522840" y="1349280"/>
            <a:chExt cx="5062680" cy="4203360"/>
          </a:xfrm>
        </p:grpSpPr>
        <p:pic>
          <p:nvPicPr>
            <p:cNvPr id="178" name="Image 1" descr=""/>
            <p:cNvPicPr/>
            <p:nvPr/>
          </p:nvPicPr>
          <p:blipFill>
            <a:blip r:embed="rId4"/>
            <a:stretch/>
          </p:blipFill>
          <p:spPr>
            <a:xfrm>
              <a:off x="6522840" y="1349280"/>
              <a:ext cx="5062680" cy="4203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9" name="Image 5" descr=""/>
            <p:cNvPicPr/>
            <p:nvPr/>
          </p:nvPicPr>
          <p:blipFill>
            <a:blip r:embed="rId5"/>
            <a:stretch/>
          </p:blipFill>
          <p:spPr>
            <a:xfrm>
              <a:off x="9301680" y="4969080"/>
              <a:ext cx="587160" cy="41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0" name="Image 11" descr=""/>
            <p:cNvPicPr/>
            <p:nvPr/>
          </p:nvPicPr>
          <p:blipFill>
            <a:blip r:embed="rId6"/>
            <a:stretch/>
          </p:blipFill>
          <p:spPr>
            <a:xfrm>
              <a:off x="8778600" y="4969080"/>
              <a:ext cx="551160" cy="41328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476720" y="196200"/>
            <a:ext cx="5859720" cy="37836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50400" bIns="5040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fr-FR" sz="2200" spc="-1" strike="noStrike">
                <a:solidFill>
                  <a:srgbClr val="767171"/>
                </a:solidFill>
                <a:latin typeface="Calibri"/>
                <a:ea typeface="DejaVu Sans"/>
              </a:rPr>
              <a:t>Lustre HSM de TERA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ldNum"/>
          </p:nvPr>
        </p:nvSpPr>
        <p:spPr>
          <a:xfrm>
            <a:off x="11157120" y="6665760"/>
            <a:ext cx="836640" cy="153000"/>
          </a:xfrm>
          <a:prstGeom prst="rect">
            <a:avLst/>
          </a:prstGeom>
          <a:noFill/>
          <a:ln w="0">
            <a:noFill/>
          </a:ln>
        </p:spPr>
        <p:txBody>
          <a:bodyPr lIns="72000" rIns="7200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fld id="{78032466-E97E-4E01-87F5-FF0C696A31EA}" type="slidenum">
              <a:rPr b="0" lang="fr-FR" sz="1000" spc="-1" strike="noStrike">
                <a:solidFill>
                  <a:srgbClr val="ffffff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pic>
        <p:nvPicPr>
          <p:cNvPr id="183" name="Image 6" descr=""/>
          <p:cNvPicPr/>
          <p:nvPr/>
        </p:nvPicPr>
        <p:blipFill>
          <a:blip r:embed="rId1"/>
          <a:stretch/>
        </p:blipFill>
        <p:spPr>
          <a:xfrm>
            <a:off x="4972320" y="1392480"/>
            <a:ext cx="2259720" cy="1191600"/>
          </a:xfrm>
          <a:prstGeom prst="rect">
            <a:avLst/>
          </a:prstGeom>
          <a:ln w="0">
            <a:noFill/>
          </a:ln>
        </p:spPr>
      </p:pic>
      <p:pic>
        <p:nvPicPr>
          <p:cNvPr id="184" name="Image 8" descr=""/>
          <p:cNvPicPr/>
          <p:nvPr/>
        </p:nvPicPr>
        <p:blipFill>
          <a:blip r:embed="rId2"/>
          <a:stretch/>
        </p:blipFill>
        <p:spPr>
          <a:xfrm>
            <a:off x="414720" y="1336320"/>
            <a:ext cx="3494880" cy="1304280"/>
          </a:xfrm>
          <a:prstGeom prst="rect">
            <a:avLst/>
          </a:prstGeom>
          <a:ln w="0">
            <a:noFill/>
          </a:ln>
        </p:spPr>
      </p:pic>
      <p:sp>
        <p:nvSpPr>
          <p:cNvPr id="185" name="ZoneTexte 9"/>
          <p:cNvSpPr/>
          <p:nvPr/>
        </p:nvSpPr>
        <p:spPr>
          <a:xfrm>
            <a:off x="8286120" y="1757880"/>
            <a:ext cx="3177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rgbClr val="3f3f3f"/>
                </a:solidFill>
                <a:latin typeface="Calibri"/>
                <a:ea typeface="DejaVu Sans"/>
              </a:rPr>
              <a:t>58Po HDD, 4Po de Flash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186" name="Image 10" descr=""/>
          <p:cNvPicPr/>
          <p:nvPr/>
        </p:nvPicPr>
        <p:blipFill>
          <a:blip r:embed="rId3"/>
          <a:stretch/>
        </p:blipFill>
        <p:spPr>
          <a:xfrm>
            <a:off x="2914560" y="3458160"/>
            <a:ext cx="2161440" cy="2123280"/>
          </a:xfrm>
          <a:prstGeom prst="rect">
            <a:avLst/>
          </a:prstGeom>
          <a:ln w="0">
            <a:noFill/>
          </a:ln>
        </p:spPr>
      </p:pic>
      <p:sp>
        <p:nvSpPr>
          <p:cNvPr id="187" name="Double flèche verticale 11"/>
          <p:cNvSpPr/>
          <p:nvPr/>
        </p:nvSpPr>
        <p:spPr>
          <a:xfrm rot="2056800">
            <a:off x="4827600" y="2611800"/>
            <a:ext cx="288000" cy="87336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solidFill>
              <a:srgbClr val="6c9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Double flèche verticale 12"/>
          <p:cNvSpPr/>
          <p:nvPr/>
        </p:nvSpPr>
        <p:spPr>
          <a:xfrm rot="19599600">
            <a:off x="7192440" y="2610720"/>
            <a:ext cx="288000" cy="87336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solidFill>
              <a:srgbClr val="6c9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ZoneTexte 13"/>
          <p:cNvSpPr/>
          <p:nvPr/>
        </p:nvSpPr>
        <p:spPr>
          <a:xfrm>
            <a:off x="3590280" y="5667120"/>
            <a:ext cx="11019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rgbClr val="3f3f3f"/>
                </a:solidFill>
                <a:latin typeface="Calibri"/>
                <a:ea typeface="DejaVu Sans"/>
              </a:rPr>
              <a:t>300 Po 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90" name="ZoneTexte 14"/>
          <p:cNvSpPr/>
          <p:nvPr/>
        </p:nvSpPr>
        <p:spPr>
          <a:xfrm>
            <a:off x="5562360" y="2724480"/>
            <a:ext cx="118800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3600" spc="-1" strike="noStrike">
                <a:solidFill>
                  <a:srgbClr val="92d050"/>
                </a:solidFill>
                <a:latin typeface="Calibri"/>
                <a:ea typeface="DejaVu Sans"/>
              </a:rPr>
              <a:t>HSM 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191" name="Image 15" descr=""/>
          <p:cNvPicPr/>
          <p:nvPr/>
        </p:nvPicPr>
        <p:blipFill>
          <a:blip r:embed="rId4"/>
          <a:stretch/>
        </p:blipFill>
        <p:spPr>
          <a:xfrm>
            <a:off x="7232760" y="3825000"/>
            <a:ext cx="2009160" cy="1389960"/>
          </a:xfrm>
          <a:prstGeom prst="rect">
            <a:avLst/>
          </a:prstGeom>
          <a:ln w="0">
            <a:noFill/>
          </a:ln>
        </p:spPr>
      </p:pic>
      <p:sp>
        <p:nvSpPr>
          <p:cNvPr id="192" name="ZoneTexte 17"/>
          <p:cNvSpPr/>
          <p:nvPr/>
        </p:nvSpPr>
        <p:spPr>
          <a:xfrm>
            <a:off x="6120000" y="5686200"/>
            <a:ext cx="539964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2400" spc="-1" strike="noStrike">
                <a:solidFill>
                  <a:srgbClr val="3f3f3f"/>
                </a:solidFill>
                <a:latin typeface="Calibri"/>
                <a:ea typeface="DejaVu Sans"/>
              </a:rPr>
              <a:t>Début de production sur groupe pilote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476720" y="196200"/>
            <a:ext cx="5859720" cy="37836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50400" bIns="5040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fr-FR" sz="2200" spc="-1" strike="noStrike">
                <a:solidFill>
                  <a:srgbClr val="767171"/>
                </a:solidFill>
                <a:latin typeface="Calibri"/>
                <a:ea typeface="DejaVu Sans"/>
              </a:rPr>
              <a:t>Présentation Hardware TERA HPSS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ldNum"/>
          </p:nvPr>
        </p:nvSpPr>
        <p:spPr>
          <a:xfrm>
            <a:off x="11103480" y="6269400"/>
            <a:ext cx="836640" cy="153000"/>
          </a:xfrm>
          <a:prstGeom prst="rect">
            <a:avLst/>
          </a:prstGeom>
          <a:noFill/>
          <a:ln w="0">
            <a:noFill/>
          </a:ln>
        </p:spPr>
        <p:txBody>
          <a:bodyPr lIns="72000" rIns="7200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fld id="{3C1EF876-ED8D-4C86-9657-B2DC63E37869}" type="slidenum">
              <a:rPr b="0" lang="fr-FR" sz="1000" spc="-1" strike="noStrike">
                <a:solidFill>
                  <a:srgbClr val="ffffff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2150280" y="1783440"/>
            <a:ext cx="7923600" cy="123624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63720" bIns="63720" anchor="t">
            <a:noAutofit/>
          </a:bodyPr>
          <a:p>
            <a:pPr marL="239400" indent="-239400">
              <a:lnSpc>
                <a:spcPct val="100000"/>
              </a:lnSpc>
              <a:spcBef>
                <a:spcPts val="1001"/>
              </a:spcBef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256Go mémoire, Bi socket Xeon 6258R 2,7Ghz 28 cœurs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39400" indent="-239400">
              <a:lnSpc>
                <a:spcPct val="100000"/>
              </a:lnSpc>
              <a:spcBef>
                <a:spcPts val="1001"/>
              </a:spcBef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1 carte Mellanox MT28908 ConnectX-6 (IB </a:t>
            </a:r>
            <a:r>
              <a:rPr b="1" lang="fr-FR" sz="1800" spc="-1" strike="noStrike">
                <a:solidFill>
                  <a:srgbClr val="767171"/>
                </a:solidFill>
                <a:latin typeface="Wingdings"/>
                <a:ea typeface="Calibri"/>
              </a:rPr>
              <a:t></a:t>
            </a: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 ROCE)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39400" indent="-239400">
              <a:lnSpc>
                <a:spcPct val="100000"/>
              </a:lnSpc>
              <a:spcBef>
                <a:spcPts val="1001"/>
              </a:spcBef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2 cartes Emulex LPE32002 32Gb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39400" indent="-239400">
              <a:lnSpc>
                <a:spcPct val="100000"/>
              </a:lnSpc>
              <a:spcBef>
                <a:spcPts val="1001"/>
              </a:spcBef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2 baies NetApp 2806 disques SSD et rotatifs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954720" y="3390840"/>
            <a:ext cx="10565280" cy="37764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63720" bIns="63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Disk Mover (x8) CentOS Linux release 8.4.2105 :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Espace réservé du contenu 4"/>
          <p:cNvSpPr/>
          <p:nvPr/>
        </p:nvSpPr>
        <p:spPr>
          <a:xfrm>
            <a:off x="2149200" y="4989600"/>
            <a:ext cx="7923600" cy="95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256 Go Mémoire, Bi socket AMD EPYC 7302 16 cœurs</a:t>
            </a:r>
            <a:endParaRPr b="0" lang="fr-FR" sz="1800" spc="-1" strike="noStrike">
              <a:latin typeface="Arial"/>
            </a:endParaRPr>
          </a:p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4x cartes Emulex LPE32002 biport </a:t>
            </a:r>
            <a:endParaRPr b="0" lang="fr-FR" sz="1800" spc="-1" strike="noStrike">
              <a:latin typeface="Arial"/>
            </a:endParaRPr>
          </a:p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2x cartes Mellanox ConnectX-6 (IB </a:t>
            </a:r>
            <a:r>
              <a:rPr b="1" lang="fr-FR" sz="1800" spc="-1" strike="noStrike">
                <a:solidFill>
                  <a:srgbClr val="767171"/>
                </a:solidFill>
                <a:latin typeface="Wingdings"/>
                <a:ea typeface="Calibri"/>
              </a:rPr>
              <a:t></a:t>
            </a: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 ROCE)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98" name="Espace réservé du texte 5"/>
          <p:cNvSpPr/>
          <p:nvPr/>
        </p:nvSpPr>
        <p:spPr>
          <a:xfrm>
            <a:off x="979560" y="1472040"/>
            <a:ext cx="10565280" cy="3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CORE BULL X430-E5 (x2) CentOS Linux release 7.9.2009 :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99" name="Espace réservé du texte 5"/>
          <p:cNvSpPr/>
          <p:nvPr/>
        </p:nvSpPr>
        <p:spPr>
          <a:xfrm>
            <a:off x="954720" y="4681800"/>
            <a:ext cx="10565280" cy="3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Tape Mover 4x hyperviseurs Gygabyte R282 --&gt; 8 VMs Tape Mover :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00" name="Espace réservé du contenu 4"/>
          <p:cNvSpPr/>
          <p:nvPr/>
        </p:nvSpPr>
        <p:spPr>
          <a:xfrm>
            <a:off x="2131920" y="3723120"/>
            <a:ext cx="7923600" cy="67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2 baie DDN 7990 (~1 Po) 2x VMs (2x VDs 5To, 6x VDs 150To)</a:t>
            </a:r>
            <a:endParaRPr b="0" lang="fr-FR" sz="1800" spc="-1" strike="noStrike">
              <a:latin typeface="Arial"/>
            </a:endParaRPr>
          </a:p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1 baie DDN SFA 14Kxe (~4Po) 4x VMs (28 VDs 150To) (maintenance CEA)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201" name="Image 9" descr=""/>
          <p:cNvPicPr/>
          <p:nvPr/>
        </p:nvPicPr>
        <p:blipFill>
          <a:blip r:embed="rId1"/>
          <a:stretch/>
        </p:blipFill>
        <p:spPr>
          <a:xfrm>
            <a:off x="9530280" y="1041840"/>
            <a:ext cx="2161440" cy="212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476720" y="196200"/>
            <a:ext cx="5859720" cy="37836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50400" bIns="5040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fr-FR" sz="2200" spc="-1" strike="noStrike">
                <a:solidFill>
                  <a:srgbClr val="767171"/>
                </a:solidFill>
                <a:latin typeface="Calibri"/>
                <a:ea typeface="DejaVu Sans"/>
              </a:rPr>
              <a:t>Présentation Hardware TERA PHOBOS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sldNum"/>
          </p:nvPr>
        </p:nvSpPr>
        <p:spPr>
          <a:xfrm>
            <a:off x="11103480" y="6269400"/>
            <a:ext cx="836640" cy="153000"/>
          </a:xfrm>
          <a:prstGeom prst="rect">
            <a:avLst/>
          </a:prstGeom>
          <a:noFill/>
          <a:ln w="0">
            <a:noFill/>
          </a:ln>
        </p:spPr>
        <p:txBody>
          <a:bodyPr lIns="72000" rIns="7200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fld id="{0A5682A9-1EEC-4199-A2C0-97EDE7D3D7A2}" type="slidenum">
              <a:rPr b="0" lang="fr-FR" sz="1000" spc="-1" strike="noStrike">
                <a:solidFill>
                  <a:srgbClr val="ffffff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204" name="Espace réservé du contenu 4"/>
          <p:cNvSpPr/>
          <p:nvPr/>
        </p:nvSpPr>
        <p:spPr>
          <a:xfrm>
            <a:off x="1790640" y="3821040"/>
            <a:ext cx="9194760" cy="95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2x VMs base de données postgresql et replica </a:t>
            </a:r>
            <a:endParaRPr b="0" lang="fr-FR" sz="1800" spc="-1" strike="noStrike">
              <a:latin typeface="Arial"/>
            </a:endParaRPr>
          </a:p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3x VMs Phobosd, TLC (Tape Library Controler 1/robotique), LHSMtools_ phobos </a:t>
            </a:r>
            <a:endParaRPr b="0" lang="fr-FR" sz="1800" spc="-1" strike="noStrike">
              <a:latin typeface="Arial"/>
            </a:endParaRPr>
          </a:p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1x VMs Coordinatool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05" name="Espace réservé du texte 5"/>
          <p:cNvSpPr/>
          <p:nvPr/>
        </p:nvSpPr>
        <p:spPr>
          <a:xfrm>
            <a:off x="1147680" y="1355040"/>
            <a:ext cx="10565280" cy="3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4x hyperviseurs Gygabyte R282 :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06" name="Espace réservé du contenu 4"/>
          <p:cNvSpPr/>
          <p:nvPr/>
        </p:nvSpPr>
        <p:spPr>
          <a:xfrm>
            <a:off x="2494440" y="1815120"/>
            <a:ext cx="7923600" cy="122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256 Go Mémoire, Bi socket AMD EPYC 7302 16 cœurs</a:t>
            </a:r>
            <a:endParaRPr b="0" lang="fr-FR" sz="1800" spc="-1" strike="noStrike">
              <a:latin typeface="Arial"/>
            </a:endParaRPr>
          </a:p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4x cartes Emulex LPE32002 biport </a:t>
            </a:r>
            <a:endParaRPr b="0" lang="fr-FR" sz="1800" spc="-1" strike="noStrike">
              <a:latin typeface="Arial"/>
            </a:endParaRPr>
          </a:p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2x cartes Mellanox ConnectX-6 (IB </a:t>
            </a:r>
            <a:r>
              <a:rPr b="1" lang="fr-FR" sz="1800" spc="-1" strike="noStrike">
                <a:solidFill>
                  <a:srgbClr val="767171"/>
                </a:solidFill>
                <a:latin typeface="Wingdings"/>
                <a:ea typeface="Calibri"/>
              </a:rPr>
              <a:t></a:t>
            </a: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 ROCE)</a:t>
            </a:r>
            <a:endParaRPr b="0" lang="fr-FR" sz="1800" spc="-1" strike="noStrike">
              <a:latin typeface="Arial"/>
            </a:endParaRPr>
          </a:p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2 DDs flash 1.6To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07" name="Espace réservé du texte 5"/>
          <p:cNvSpPr/>
          <p:nvPr/>
        </p:nvSpPr>
        <p:spPr>
          <a:xfrm>
            <a:off x="1147680" y="3247200"/>
            <a:ext cx="10565280" cy="3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6x machines Phobos 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208" name="Image 17" descr=""/>
          <p:cNvPicPr/>
          <p:nvPr/>
        </p:nvPicPr>
        <p:blipFill>
          <a:blip r:embed="rId1"/>
          <a:stretch/>
        </p:blipFill>
        <p:spPr>
          <a:xfrm>
            <a:off x="9606240" y="1078560"/>
            <a:ext cx="2009160" cy="1389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1476720" y="196200"/>
            <a:ext cx="5859720" cy="37836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50400" bIns="5040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fr-FR" sz="2200" spc="-1" strike="noStrike">
                <a:solidFill>
                  <a:srgbClr val="767171"/>
                </a:solidFill>
                <a:latin typeface="Calibri"/>
                <a:ea typeface="DejaVu Sans"/>
              </a:rPr>
              <a:t>Présentation Hardware TERA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ldNum"/>
          </p:nvPr>
        </p:nvSpPr>
        <p:spPr>
          <a:xfrm>
            <a:off x="11157120" y="6665760"/>
            <a:ext cx="836640" cy="153000"/>
          </a:xfrm>
          <a:prstGeom prst="rect">
            <a:avLst/>
          </a:prstGeom>
          <a:noFill/>
          <a:ln w="0">
            <a:noFill/>
          </a:ln>
        </p:spPr>
        <p:txBody>
          <a:bodyPr lIns="72000" rIns="7200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fld id="{143719A4-DA25-41FD-949B-F4396CCEEAAF}" type="slidenum">
              <a:rPr b="0" lang="fr-FR" sz="1000" spc="-1" strike="noStrike">
                <a:solidFill>
                  <a:srgbClr val="ffffff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211" name="Espace réservé du contenu 4"/>
          <p:cNvSpPr/>
          <p:nvPr/>
        </p:nvSpPr>
        <p:spPr>
          <a:xfrm>
            <a:off x="1957320" y="1668960"/>
            <a:ext cx="7923600" cy="20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3x TS4500 13 Frames ( 1x L55 3x D55 9xS55 ) (13736 slots)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HPSS :  27 + 28 + 32 LTO9 </a:t>
            </a:r>
            <a:endParaRPr b="0" lang="fr-FR" sz="1800" spc="-1" strike="noStrike">
              <a:latin typeface="Arial"/>
            </a:endParaRPr>
          </a:p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PHOBOS : 10  + 10 + 10 LTO9</a:t>
            </a:r>
            <a:endParaRPr b="0" lang="fr-FR" sz="1800" spc="-1" strike="noStrike">
              <a:latin typeface="Arial"/>
            </a:endParaRPr>
          </a:p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NETBACKUP : 10 + 10 LTO9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 marL="239400" indent="-2394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LTO8 : 12250 + 11610 + 3855 = 27715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12" name="Espace réservé du texte 5"/>
          <p:cNvSpPr/>
          <p:nvPr/>
        </p:nvSpPr>
        <p:spPr>
          <a:xfrm>
            <a:off x="691560" y="1153080"/>
            <a:ext cx="10565280" cy="3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Robotique partagée entre HPSS, PHOBOS et NETBACKUP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13" name="Espace réservé du texte 5"/>
          <p:cNvSpPr/>
          <p:nvPr/>
        </p:nvSpPr>
        <p:spPr>
          <a:xfrm>
            <a:off x="691560" y="4116240"/>
            <a:ext cx="10565280" cy="75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Déplacement en cours de cartouche des robots 1 &amp; 2 vers le 3 afin d’équilibrer la charge d’écriture.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L’import est très lent avec 2x bras et 8x IO slots. Fonctionne mieux avec un seul bras.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214" name="Image 2" descr=""/>
          <p:cNvPicPr/>
          <p:nvPr/>
        </p:nvPicPr>
        <p:blipFill>
          <a:blip r:embed="rId1"/>
          <a:stretch/>
        </p:blipFill>
        <p:spPr>
          <a:xfrm>
            <a:off x="8013600" y="1095840"/>
            <a:ext cx="3735360" cy="2829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onnecteur droit avec flèche 50"/>
          <p:cNvSpPr/>
          <p:nvPr/>
        </p:nvSpPr>
        <p:spPr>
          <a:xfrm>
            <a:off x="10117440" y="3672360"/>
            <a:ext cx="1155600" cy="121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ff00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476720" y="196200"/>
            <a:ext cx="5859720" cy="37836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50400" bIns="5040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fr-FR" sz="2200" spc="-1" strike="noStrike">
                <a:solidFill>
                  <a:srgbClr val="767171"/>
                </a:solidFill>
                <a:latin typeface="Calibri"/>
                <a:ea typeface="DejaVu Sans"/>
              </a:rPr>
              <a:t>HPSS 8.3 u15 TERA et TGCC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ldNum"/>
          </p:nvPr>
        </p:nvSpPr>
        <p:spPr>
          <a:xfrm>
            <a:off x="11157120" y="6665760"/>
            <a:ext cx="836640" cy="153000"/>
          </a:xfrm>
          <a:prstGeom prst="rect">
            <a:avLst/>
          </a:prstGeom>
          <a:noFill/>
          <a:ln w="0">
            <a:noFill/>
          </a:ln>
        </p:spPr>
        <p:txBody>
          <a:bodyPr lIns="72000" rIns="7200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fld id="{64A6710A-63BD-49F7-AD71-240FBB8A826E}" type="slidenum">
              <a:rPr b="0" lang="fr-FR" sz="1000" spc="-1" strike="noStrike">
                <a:solidFill>
                  <a:srgbClr val="ffffff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218" name="Rectangle : coins arrondis 5"/>
          <p:cNvSpPr/>
          <p:nvPr/>
        </p:nvSpPr>
        <p:spPr>
          <a:xfrm>
            <a:off x="1337040" y="1130040"/>
            <a:ext cx="1655640" cy="4910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solidFill>
              <a:srgbClr val="6c9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2500" spc="-1" strike="noStrike">
                <a:solidFill>
                  <a:srgbClr val="ffffff"/>
                </a:solidFill>
                <a:latin typeface="Calibri"/>
                <a:ea typeface="DejaVu Sans"/>
              </a:rPr>
              <a:t>Small Files</a:t>
            </a:r>
            <a:endParaRPr b="0" lang="fr-FR" sz="2500" spc="-1" strike="noStrike">
              <a:latin typeface="Arial"/>
            </a:endParaRPr>
          </a:p>
        </p:txBody>
      </p:sp>
      <p:sp>
        <p:nvSpPr>
          <p:cNvPr id="219" name="Rectangle : coins arrondis 10"/>
          <p:cNvSpPr/>
          <p:nvPr/>
        </p:nvSpPr>
        <p:spPr>
          <a:xfrm>
            <a:off x="4839480" y="1130040"/>
            <a:ext cx="2161800" cy="49104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rgbClr val="6c9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2500" spc="-1" strike="noStrike">
                <a:solidFill>
                  <a:srgbClr val="ffffff"/>
                </a:solidFill>
                <a:latin typeface="Calibri"/>
                <a:ea typeface="DejaVu Sans"/>
              </a:rPr>
              <a:t>Standard Files</a:t>
            </a:r>
            <a:endParaRPr b="0" lang="fr-FR" sz="2500" spc="-1" strike="noStrike">
              <a:latin typeface="Arial"/>
            </a:endParaRPr>
          </a:p>
        </p:txBody>
      </p:sp>
      <p:sp>
        <p:nvSpPr>
          <p:cNvPr id="220" name="Rectangle : coins arrondis 11"/>
          <p:cNvSpPr/>
          <p:nvPr/>
        </p:nvSpPr>
        <p:spPr>
          <a:xfrm>
            <a:off x="9274680" y="1130040"/>
            <a:ext cx="1655640" cy="491040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rgbClr val="6c9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2500" spc="-1" strike="noStrike">
                <a:solidFill>
                  <a:srgbClr val="ffffff"/>
                </a:solidFill>
                <a:latin typeface="Calibri"/>
                <a:ea typeface="DejaVu Sans"/>
              </a:rPr>
              <a:t>Big Files</a:t>
            </a:r>
            <a:endParaRPr b="0" lang="fr-FR" sz="2500" spc="-1" strike="noStrike">
              <a:latin typeface="Arial"/>
            </a:endParaRPr>
          </a:p>
        </p:txBody>
      </p:sp>
      <p:sp>
        <p:nvSpPr>
          <p:cNvPr id="221" name="Cylindre 12"/>
          <p:cNvSpPr/>
          <p:nvPr/>
        </p:nvSpPr>
        <p:spPr>
          <a:xfrm>
            <a:off x="1610280" y="2680200"/>
            <a:ext cx="1129320" cy="930960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>
            <a:solidFill>
              <a:srgbClr val="6c9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ylindre 13"/>
          <p:cNvSpPr/>
          <p:nvPr/>
        </p:nvSpPr>
        <p:spPr>
          <a:xfrm>
            <a:off x="5358600" y="2680200"/>
            <a:ext cx="1129320" cy="930960"/>
          </a:xfrm>
          <a:prstGeom prst="can">
            <a:avLst>
              <a:gd name="adj" fmla="val 25000"/>
            </a:avLst>
          </a:prstGeom>
          <a:solidFill>
            <a:srgbClr val="0070c0"/>
          </a:solidFill>
          <a:ln>
            <a:solidFill>
              <a:srgbClr val="6c9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ylindre 18"/>
          <p:cNvSpPr/>
          <p:nvPr/>
        </p:nvSpPr>
        <p:spPr>
          <a:xfrm>
            <a:off x="9537840" y="2656800"/>
            <a:ext cx="1129320" cy="930960"/>
          </a:xfrm>
          <a:prstGeom prst="can">
            <a:avLst>
              <a:gd name="adj" fmla="val 25000"/>
            </a:avLst>
          </a:prstGeom>
          <a:solidFill>
            <a:srgbClr val="0070c0"/>
          </a:solidFill>
          <a:ln>
            <a:solidFill>
              <a:srgbClr val="6c9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onnecteur droit avec flèche 24"/>
          <p:cNvSpPr/>
          <p:nvPr/>
        </p:nvSpPr>
        <p:spPr>
          <a:xfrm>
            <a:off x="2165400" y="1621800"/>
            <a:ext cx="9360" cy="1057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6eaa2e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Connecteur droit avec flèche 27"/>
          <p:cNvSpPr/>
          <p:nvPr/>
        </p:nvSpPr>
        <p:spPr>
          <a:xfrm>
            <a:off x="2165400" y="3611880"/>
            <a:ext cx="984240" cy="127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6eaa2e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Connecteur droit avec flèche 43"/>
          <p:cNvSpPr/>
          <p:nvPr/>
        </p:nvSpPr>
        <p:spPr>
          <a:xfrm>
            <a:off x="5920560" y="1621800"/>
            <a:ext cx="2160" cy="1057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a20d3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onnecteur droit avec flèche 46"/>
          <p:cNvSpPr/>
          <p:nvPr/>
        </p:nvSpPr>
        <p:spPr>
          <a:xfrm flipH="1">
            <a:off x="3149280" y="3611880"/>
            <a:ext cx="2772720" cy="127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a20d3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Connecteur droit avec flèche 49"/>
          <p:cNvSpPr/>
          <p:nvPr/>
        </p:nvSpPr>
        <p:spPr>
          <a:xfrm>
            <a:off x="10103040" y="1621800"/>
            <a:ext cx="360" cy="103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bf90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Connecteur droit avec flèche 56"/>
          <p:cNvSpPr/>
          <p:nvPr/>
        </p:nvSpPr>
        <p:spPr>
          <a:xfrm flipH="1">
            <a:off x="8402760" y="3672360"/>
            <a:ext cx="1713240" cy="121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bf90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ZoneTexte 60"/>
          <p:cNvSpPr/>
          <p:nvPr/>
        </p:nvSpPr>
        <p:spPr>
          <a:xfrm>
            <a:off x="359640" y="1191240"/>
            <a:ext cx="56160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1800" spc="-1" strike="noStrike" u="sng">
                <a:solidFill>
                  <a:srgbClr val="3f3f3f"/>
                </a:solidFill>
                <a:uFillTx/>
                <a:latin typeface="Calibri"/>
                <a:ea typeface="DejaVu Sans"/>
              </a:rPr>
              <a:t>COS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31" name="ZoneTexte 61"/>
          <p:cNvSpPr/>
          <p:nvPr/>
        </p:nvSpPr>
        <p:spPr>
          <a:xfrm>
            <a:off x="369000" y="2937960"/>
            <a:ext cx="110736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1800" spc="-1" strike="noStrike" u="sng">
                <a:solidFill>
                  <a:srgbClr val="3f3f3f"/>
                </a:solidFill>
                <a:uFillTx/>
                <a:latin typeface="Calibri"/>
                <a:ea typeface="DejaVu Sans"/>
              </a:rPr>
              <a:t>Class Disk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32" name="ZoneTexte 62"/>
          <p:cNvSpPr/>
          <p:nvPr/>
        </p:nvSpPr>
        <p:spPr>
          <a:xfrm>
            <a:off x="362520" y="5248080"/>
            <a:ext cx="120348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1800" spc="-1" strike="noStrike" u="sng">
                <a:solidFill>
                  <a:srgbClr val="3f3f3f"/>
                </a:solidFill>
                <a:uFillTx/>
                <a:latin typeface="Calibri"/>
                <a:ea typeface="DejaVu Sans"/>
              </a:rPr>
              <a:t>Class Tape 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233" name="Image 6" descr=""/>
          <p:cNvPicPr/>
          <p:nvPr/>
        </p:nvPicPr>
        <p:blipFill>
          <a:blip r:embed="rId1"/>
          <a:stretch/>
        </p:blipFill>
        <p:spPr>
          <a:xfrm>
            <a:off x="2491920" y="4974840"/>
            <a:ext cx="1165320" cy="1284480"/>
          </a:xfrm>
          <a:prstGeom prst="rect">
            <a:avLst/>
          </a:prstGeom>
          <a:ln w="0">
            <a:noFill/>
          </a:ln>
        </p:spPr>
      </p:pic>
      <p:pic>
        <p:nvPicPr>
          <p:cNvPr id="234" name="Image 31" descr=""/>
          <p:cNvPicPr/>
          <p:nvPr/>
        </p:nvPicPr>
        <p:blipFill>
          <a:blip r:embed="rId2"/>
          <a:stretch/>
        </p:blipFill>
        <p:spPr>
          <a:xfrm>
            <a:off x="4118400" y="4974840"/>
            <a:ext cx="1165320" cy="1284480"/>
          </a:xfrm>
          <a:prstGeom prst="rect">
            <a:avLst/>
          </a:prstGeom>
          <a:ln w="0">
            <a:noFill/>
          </a:ln>
        </p:spPr>
      </p:pic>
      <p:pic>
        <p:nvPicPr>
          <p:cNvPr id="235" name="Image 32" descr=""/>
          <p:cNvPicPr/>
          <p:nvPr/>
        </p:nvPicPr>
        <p:blipFill>
          <a:blip r:embed="rId3"/>
          <a:stretch/>
        </p:blipFill>
        <p:spPr>
          <a:xfrm>
            <a:off x="7820280" y="4974840"/>
            <a:ext cx="1165320" cy="1284480"/>
          </a:xfrm>
          <a:prstGeom prst="rect">
            <a:avLst/>
          </a:prstGeom>
          <a:ln w="0">
            <a:noFill/>
          </a:ln>
        </p:spPr>
      </p:pic>
      <p:pic>
        <p:nvPicPr>
          <p:cNvPr id="236" name="Image 34" descr=""/>
          <p:cNvPicPr/>
          <p:nvPr/>
        </p:nvPicPr>
        <p:blipFill>
          <a:blip r:embed="rId4"/>
          <a:stretch/>
        </p:blipFill>
        <p:spPr>
          <a:xfrm>
            <a:off x="9117000" y="4974840"/>
            <a:ext cx="1165320" cy="1284480"/>
          </a:xfrm>
          <a:prstGeom prst="rect">
            <a:avLst/>
          </a:prstGeom>
          <a:ln w="0">
            <a:noFill/>
          </a:ln>
        </p:spPr>
      </p:pic>
      <p:pic>
        <p:nvPicPr>
          <p:cNvPr id="237" name="Image 35" descr=""/>
          <p:cNvPicPr/>
          <p:nvPr/>
        </p:nvPicPr>
        <p:blipFill>
          <a:blip r:embed="rId5"/>
          <a:stretch/>
        </p:blipFill>
        <p:spPr>
          <a:xfrm>
            <a:off x="10811160" y="4974840"/>
            <a:ext cx="1165320" cy="1284480"/>
          </a:xfrm>
          <a:prstGeom prst="rect">
            <a:avLst/>
          </a:prstGeom>
          <a:ln w="0">
            <a:noFill/>
          </a:ln>
        </p:spPr>
      </p:pic>
      <p:sp>
        <p:nvSpPr>
          <p:cNvPr id="238" name="Connecteur droit avec flèche 37"/>
          <p:cNvSpPr/>
          <p:nvPr/>
        </p:nvSpPr>
        <p:spPr>
          <a:xfrm>
            <a:off x="2175120" y="3611880"/>
            <a:ext cx="2525400" cy="136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6eaa2e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onnecteur droit avec flèche 41"/>
          <p:cNvSpPr/>
          <p:nvPr/>
        </p:nvSpPr>
        <p:spPr>
          <a:xfrm flipH="1">
            <a:off x="4700880" y="3611880"/>
            <a:ext cx="1221480" cy="136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a20d3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onnecteur droit avec flèche 45"/>
          <p:cNvSpPr/>
          <p:nvPr/>
        </p:nvSpPr>
        <p:spPr>
          <a:xfrm flipH="1">
            <a:off x="9816120" y="3672360"/>
            <a:ext cx="299880" cy="121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bf90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ZoneTexte 4"/>
          <p:cNvSpPr/>
          <p:nvPr/>
        </p:nvSpPr>
        <p:spPr>
          <a:xfrm>
            <a:off x="2676960" y="6212520"/>
            <a:ext cx="63180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3f3f3f"/>
                </a:solidFill>
                <a:latin typeface="Calibri"/>
                <a:ea typeface="DejaVu Sans"/>
              </a:rPr>
              <a:t>LTO8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42" name="ZoneTexte 33"/>
          <p:cNvSpPr/>
          <p:nvPr/>
        </p:nvSpPr>
        <p:spPr>
          <a:xfrm>
            <a:off x="4112640" y="6212520"/>
            <a:ext cx="12733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3f3f3f"/>
                </a:solidFill>
                <a:latin typeface="Calibri"/>
                <a:ea typeface="DejaVu Sans"/>
              </a:rPr>
              <a:t>LTO8 mirror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43" name="ZoneTexte 36"/>
          <p:cNvSpPr/>
          <p:nvPr/>
        </p:nvSpPr>
        <p:spPr>
          <a:xfrm>
            <a:off x="9431640" y="6212520"/>
            <a:ext cx="110880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3f3f3f"/>
                </a:solidFill>
                <a:latin typeface="Calibri"/>
                <a:ea typeface="DejaVu Sans"/>
              </a:rPr>
              <a:t>RAIT LTO8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1476720" y="60840"/>
            <a:ext cx="5859720" cy="64944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50400" bIns="5040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fr-FR" sz="2200" spc="-1" strike="noStrike">
                <a:solidFill>
                  <a:srgbClr val="767171"/>
                </a:solidFill>
                <a:latin typeface="Calibri"/>
                <a:ea typeface="DejaVu Sans"/>
              </a:rPr>
              <a:t>Migration de la production et des données d’HPSS vers PHOBOS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ldNum"/>
          </p:nvPr>
        </p:nvSpPr>
        <p:spPr>
          <a:xfrm>
            <a:off x="11157120" y="6665760"/>
            <a:ext cx="836640" cy="153000"/>
          </a:xfrm>
          <a:prstGeom prst="rect">
            <a:avLst/>
          </a:prstGeom>
          <a:noFill/>
          <a:ln w="0">
            <a:noFill/>
          </a:ln>
        </p:spPr>
        <p:txBody>
          <a:bodyPr lIns="72000" rIns="7200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fld id="{4A81B031-3E64-4D3F-9777-EAEF045E5CC8}" type="slidenum">
              <a:rPr b="0" lang="fr-FR" sz="1000" spc="-1" strike="noStrike">
                <a:solidFill>
                  <a:srgbClr val="ffffff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1775160" y="1532520"/>
            <a:ext cx="9204480" cy="123624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63720" bIns="63720" anchor="t">
            <a:noAutofit/>
          </a:bodyPr>
          <a:p>
            <a:pPr marL="239400" indent="-239400">
              <a:lnSpc>
                <a:spcPct val="100000"/>
              </a:lnSpc>
              <a:spcBef>
                <a:spcPts val="1001"/>
              </a:spcBef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Tiny </a:t>
            </a: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	</a:t>
            </a: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	</a:t>
            </a: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	</a:t>
            </a: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2 copies notion de grouping (rassemblement par répertoire) </a:t>
            </a:r>
            <a:br/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	</a:t>
            </a: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	</a:t>
            </a: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	</a:t>
            </a: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reste sur cache disque DIR autant que possible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39400" indent="-239400">
              <a:lnSpc>
                <a:spcPct val="100000"/>
              </a:lnSpc>
              <a:spcBef>
                <a:spcPts val="1001"/>
              </a:spcBef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Small </a:t>
            </a: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	</a:t>
            </a: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	</a:t>
            </a: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	</a:t>
            </a: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2 copies notion de grouping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39400" indent="-239400">
              <a:lnSpc>
                <a:spcPct val="100000"/>
              </a:lnSpc>
              <a:spcBef>
                <a:spcPts val="1001"/>
              </a:spcBef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Standard</a:t>
            </a: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	</a:t>
            </a: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	</a:t>
            </a: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2 copies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239400" indent="-239400">
              <a:lnSpc>
                <a:spcPct val="100000"/>
              </a:lnSpc>
              <a:spcBef>
                <a:spcPts val="1001"/>
              </a:spcBef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Big</a:t>
            </a: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	</a:t>
            </a: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	</a:t>
            </a: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	</a:t>
            </a: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Raid4 XOR  2+1 bandes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881280" y="1067760"/>
            <a:ext cx="10565280" cy="377640"/>
          </a:xfrm>
          <a:prstGeom prst="rect">
            <a:avLst/>
          </a:prstGeom>
          <a:noFill/>
          <a:ln w="0">
            <a:noFill/>
          </a:ln>
        </p:spPr>
        <p:txBody>
          <a:bodyPr lIns="127800" rIns="127800" tIns="63720" bIns="63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Création de 4 Profiles ~ COS HPSS avec des notions de Copy :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Espace réservé du texte 4"/>
          <p:cNvSpPr/>
          <p:nvPr/>
        </p:nvSpPr>
        <p:spPr>
          <a:xfrm>
            <a:off x="900000" y="3945600"/>
            <a:ext cx="10565280" cy="3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3720" bIns="63720" anchor="t">
            <a:spAutoFit/>
          </a:bodyPr>
          <a:p>
            <a:pPr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767171"/>
                </a:solidFill>
                <a:latin typeface="Calibri"/>
                <a:ea typeface="Calibri"/>
              </a:rPr>
              <a:t>Relecture des données d’HPSS en repassant par lustre et en optimisant les relectures par bandes.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2019-Presentation-PPT-16-9</Template>
  <TotalTime>2571</TotalTime>
  <Application>LibreOffice/7.2.7.2$Linux_X86_64 LibreOffice_project/20$Build-2</Application>
  <AppVersion>15.0000</AppVersion>
  <Words>969</Words>
  <Paragraphs>163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2020-11-03T08:13:42Z</dcterms:created>
  <dc:creator>LECLERE Eric</dc:creator>
  <dc:description/>
  <dc:language>fr-FR</dc:language>
  <cp:lastModifiedBy/>
  <cp:lastPrinted>2018-12-05T09:44:31Z</cp:lastPrinted>
  <dcterms:modified xsi:type="dcterms:W3CDTF">2026-06-09T17:22:26Z</dcterms:modified>
  <cp:revision>81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I2ISITECODE">
    <vt:lpwstr/>
  </property>
  <property fmtid="{D5CDD505-2E9C-101B-9397-08002B2CF9AE}" pid="5" name="PresentationFormat">
    <vt:lpwstr>Grand écran</vt:lpwstr>
  </property>
  <property fmtid="{D5CDD505-2E9C-101B-9397-08002B2CF9AE}" pid="6" name="Slides">
    <vt:i4>15</vt:i4>
  </property>
  <property fmtid="{D5CDD505-2E9C-101B-9397-08002B2CF9AE}" pid="7" name="WebApplicationID">
    <vt:lpwstr>3f72b11a-dedf-47a1-b48a-dfd7b45017bd</vt:lpwstr>
  </property>
</Properties>
</file>