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70" r:id="rId2"/>
  </p:sldMasterIdLst>
  <p:notesMasterIdLst>
    <p:notesMasterId r:id="rId24"/>
  </p:notesMasterIdLst>
  <p:handoutMasterIdLst>
    <p:handoutMasterId r:id="rId25"/>
  </p:handoutMasterIdLst>
  <p:sldIdLst>
    <p:sldId id="256" r:id="rId3"/>
    <p:sldId id="342" r:id="rId4"/>
    <p:sldId id="276" r:id="rId5"/>
    <p:sldId id="367" r:id="rId6"/>
    <p:sldId id="348" r:id="rId7"/>
    <p:sldId id="309" r:id="rId8"/>
    <p:sldId id="349" r:id="rId9"/>
    <p:sldId id="347" r:id="rId10"/>
    <p:sldId id="345" r:id="rId11"/>
    <p:sldId id="372" r:id="rId12"/>
    <p:sldId id="370" r:id="rId13"/>
    <p:sldId id="343" r:id="rId14"/>
    <p:sldId id="371" r:id="rId15"/>
    <p:sldId id="375" r:id="rId16"/>
    <p:sldId id="376" r:id="rId17"/>
    <p:sldId id="373" r:id="rId18"/>
    <p:sldId id="377" r:id="rId19"/>
    <p:sldId id="363" r:id="rId20"/>
    <p:sldId id="322" r:id="rId21"/>
    <p:sldId id="374" r:id="rId22"/>
    <p:sldId id="34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BD9"/>
    <a:srgbClr val="0070C0"/>
    <a:srgbClr val="02A0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04" autoAdjust="0"/>
    <p:restoredTop sz="86442" autoAdjust="0"/>
  </p:normalViewPr>
  <p:slideViewPr>
    <p:cSldViewPr>
      <p:cViewPr varScale="1">
        <p:scale>
          <a:sx n="113" d="100"/>
          <a:sy n="113" d="100"/>
        </p:scale>
        <p:origin x="25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33" d="100"/>
          <a:sy n="133" d="100"/>
        </p:scale>
        <p:origin x="54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EA480-6DCC-5544-A485-63DA54A823A0}" type="datetimeFigureOut">
              <a:rPr lang="fr-FR" smtClean="0"/>
              <a:t>09/06/2026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697BB-36AA-B249-9631-2E325BC647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3540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fr-FR" sz="1200"/>
            </a:lvl1pPr>
          </a:lstStyle>
          <a:p>
            <a:fld id="{3842907C-D0AA-4C58-9F94-58B40AD65B29}" type="datetimeFigureOut">
              <a:rPr lang="fr-FR"/>
              <a:pPr/>
              <a:t>09/06/2026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fr-FR"/>
              <a:t>Cliquer ici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fr-FR"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fr-FR" sz="1200"/>
            </a:lvl1pPr>
          </a:lstStyle>
          <a:p>
            <a:fld id="{1D76769E-C829-4283-B80E-CB90D995C291}" type="slidenum">
              <a:rPr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666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 latinLnBrk="0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9E-C829-4283-B80E-CB90D995C29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07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6B8F1D-68D5-4C4E-98FD-47BAD8135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0" y="370706"/>
            <a:ext cx="1779860" cy="6820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14C0F3B-637E-AC41-ABA9-B57945D190DC}"/>
              </a:ext>
            </a:extLst>
          </p:cNvPr>
          <p:cNvSpPr/>
          <p:nvPr userDrawn="1"/>
        </p:nvSpPr>
        <p:spPr>
          <a:xfrm>
            <a:off x="335360" y="2348880"/>
            <a:ext cx="6833329" cy="1126050"/>
          </a:xfrm>
          <a:prstGeom prst="rect">
            <a:avLst/>
          </a:prstGeom>
          <a:noFill/>
          <a:ln>
            <a:noFill/>
          </a:ln>
        </p:spPr>
        <p:txBody>
          <a:bodyPr wrap="square" lIns="0" tIns="108000" rIns="180000" bIns="108000">
            <a:spAutoFit/>
          </a:bodyPr>
          <a:lstStyle/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sz="1800" b="1" dirty="0">
                <a:solidFill>
                  <a:schemeClr val="bg1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Centre de Calcul </a:t>
            </a:r>
          </a:p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sz="1800" dirty="0">
                <a:solidFill>
                  <a:schemeClr val="bg1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de l’Institut National de Physique Nucléaire </a:t>
            </a:r>
          </a:p>
          <a:p>
            <a:pPr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</a:pPr>
            <a:r>
              <a:rPr lang="fr-FR" sz="1800" dirty="0">
                <a:solidFill>
                  <a:schemeClr val="bg1"/>
                </a:solidFill>
                <a:latin typeface="Avenir" panose="02000503020000020003" pitchFamily="2" charset="0"/>
                <a:cs typeface="Calibri" panose="020F0502020204030204" pitchFamily="34" charset="0"/>
              </a:rPr>
              <a:t>et de Physique des Particules</a:t>
            </a:r>
          </a:p>
        </p:txBody>
      </p:sp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4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300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277561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92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 à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angle 19">
            <a:extLst>
              <a:ext uri="{FF2B5EF4-FFF2-40B4-BE49-F238E27FC236}">
                <a16:creationId xmlns:a16="http://schemas.microsoft.com/office/drawing/2014/main" id="{09FFE40E-0C1C-244A-AC9D-365142D6E2B6}"/>
              </a:ext>
            </a:extLst>
          </p:cNvPr>
          <p:cNvSpPr/>
          <p:nvPr userDrawn="1"/>
        </p:nvSpPr>
        <p:spPr>
          <a:xfrm rot="16200000">
            <a:off x="11520105" y="6144022"/>
            <a:ext cx="648072" cy="695719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2B9984B2-BBFF-8C41-8E7E-032E857888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350" y="1196752"/>
            <a:ext cx="5544616" cy="2715942"/>
          </a:xfrm>
        </p:spPr>
        <p:txBody>
          <a:bodyPr/>
          <a:lstStyle>
            <a:lvl1pPr marL="457200" indent="-457200">
              <a:buClr>
                <a:srgbClr val="002060"/>
              </a:buClr>
              <a:buSzPct val="90000"/>
              <a:buFontTx/>
              <a:buBlip>
                <a:blip r:embed="rId2"/>
              </a:buBlip>
              <a:defRPr sz="3000" b="1">
                <a:latin typeface="Avenir" panose="02000503020000020003" pitchFamily="2" charset="0"/>
              </a:defRPr>
            </a:lvl1pPr>
            <a:lvl2pPr marL="914400" indent="-457200">
              <a:buClr>
                <a:srgbClr val="00B0F0"/>
              </a:buClr>
              <a:buSzPct val="80000"/>
              <a:buFontTx/>
              <a:buBlip>
                <a:blip r:embed="rId3"/>
              </a:buBlip>
              <a:defRPr sz="2800">
                <a:solidFill>
                  <a:srgbClr val="002060"/>
                </a:solidFill>
                <a:latin typeface="Avenir" panose="02000503020000020003" pitchFamily="2" charset="0"/>
              </a:defRPr>
            </a:lvl2pPr>
            <a:lvl3pPr marL="1257300" indent="-342900">
              <a:buClr>
                <a:srgbClr val="00B0F0"/>
              </a:buClr>
              <a:buSzPct val="80000"/>
              <a:buFontTx/>
              <a:buBlip>
                <a:blip r:embed="rId4"/>
              </a:buBlip>
              <a:defRPr sz="2400">
                <a:solidFill>
                  <a:srgbClr val="002060"/>
                </a:solidFill>
                <a:latin typeface="Avenir" panose="02000503020000020003" pitchFamily="2" charset="0"/>
              </a:defRPr>
            </a:lvl3pPr>
            <a:lvl4pPr marL="1714500" indent="-342900">
              <a:buClr>
                <a:srgbClr val="00B0F0"/>
              </a:buClr>
              <a:buSzPct val="80000"/>
              <a:buFontTx/>
              <a:buBlip>
                <a:blip r:embed="rId5"/>
              </a:buBlip>
              <a:defRPr sz="2000">
                <a:solidFill>
                  <a:srgbClr val="002060"/>
                </a:solidFill>
                <a:latin typeface="Avenir" panose="02000503020000020003" pitchFamily="2" charset="0"/>
              </a:defRPr>
            </a:lvl4pPr>
            <a:lvl5pPr marL="2114550" indent="-285750">
              <a:buClr>
                <a:srgbClr val="00B0F0"/>
              </a:buClr>
              <a:buSzPct val="80000"/>
              <a:buFontTx/>
              <a:buBlip>
                <a:blip r:embed="rId6"/>
              </a:buBlip>
              <a:defRPr>
                <a:solidFill>
                  <a:srgbClr val="002060"/>
                </a:solidFill>
                <a:latin typeface="Avenir" panose="02000503020000020003" pitchFamily="2" charset="0"/>
              </a:defRPr>
            </a:lvl5pPr>
            <a:lvl6pPr marL="2514600" indent="-228600">
              <a:buClr>
                <a:srgbClr val="00B0F0"/>
              </a:buClr>
              <a:buSzPct val="80000"/>
              <a:buFont typeface="Zapf Dingbats"/>
              <a:buChar char="➜"/>
              <a:defRPr>
                <a:solidFill>
                  <a:srgbClr val="002060"/>
                </a:solidFill>
              </a:defRPr>
            </a:lvl6pPr>
            <a:lvl7pPr>
              <a:defRPr/>
            </a:lvl7pPr>
          </a:lstStyle>
          <a:p>
            <a:r>
              <a:rPr lang="fr-FR" dirty="0"/>
              <a:t>Liste à puces (+ élaborée)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F6B5B33-1E27-ED49-9651-05EA9B6B2FA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8" y="0"/>
            <a:ext cx="12199268" cy="80693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AF02E47-FCF0-654D-BEB4-8A8E5BD6D3C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72951" y="162476"/>
            <a:ext cx="1383688" cy="530220"/>
          </a:xfrm>
          <a:prstGeom prst="rect">
            <a:avLst/>
          </a:prstGeom>
        </p:spPr>
      </p:pic>
      <p:sp>
        <p:nvSpPr>
          <p:cNvPr id="16" name="Espace réservé du texte 11">
            <a:extLst>
              <a:ext uri="{FF2B5EF4-FFF2-40B4-BE49-F238E27FC236}">
                <a16:creationId xmlns:a16="http://schemas.microsoft.com/office/drawing/2014/main" id="{73AD29FD-387F-CA49-8A25-0B58145CF2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55911" y="1196752"/>
            <a:ext cx="4968552" cy="2715942"/>
          </a:xfrm>
        </p:spPr>
        <p:txBody>
          <a:bodyPr/>
          <a:lstStyle>
            <a:lvl1pPr marL="457200" indent="-457200">
              <a:buClr>
                <a:srgbClr val="0070C0"/>
              </a:buClr>
              <a:buSzPct val="120000"/>
              <a:buFont typeface="Arial" panose="020B0604020202020204" pitchFamily="34" charset="0"/>
              <a:buChar char="•"/>
              <a:defRPr sz="3000" b="1">
                <a:latin typeface="Avenir" panose="02000503020000020003" pitchFamily="2" charset="0"/>
              </a:defRPr>
            </a:lvl1pPr>
            <a:lvl2pPr marL="914400" indent="-457200">
              <a:buClr>
                <a:srgbClr val="0070C0"/>
              </a:buClr>
              <a:buSzPct val="110000"/>
              <a:buFont typeface="Arial" panose="020B0604020202020204" pitchFamily="34" charset="0"/>
              <a:buChar char="•"/>
              <a:defRPr sz="2800">
                <a:solidFill>
                  <a:srgbClr val="002060"/>
                </a:solidFill>
                <a:latin typeface="Avenir" panose="02000503020000020003" pitchFamily="2" charset="0"/>
              </a:defRPr>
            </a:lvl2pPr>
            <a:lvl3pPr marL="914400" indent="0">
              <a:buClr>
                <a:srgbClr val="00B0F0"/>
              </a:buClr>
              <a:buSzPct val="80000"/>
              <a:buFontTx/>
              <a:buNone/>
              <a:defRPr sz="2400">
                <a:solidFill>
                  <a:srgbClr val="002060"/>
                </a:solidFill>
                <a:latin typeface="Avenir" panose="02000503020000020003" pitchFamily="2" charset="0"/>
              </a:defRPr>
            </a:lvl3pPr>
            <a:lvl4pPr marL="1371600" indent="0">
              <a:buClr>
                <a:srgbClr val="00B0F0"/>
              </a:buClr>
              <a:buSzPct val="80000"/>
              <a:buFontTx/>
              <a:buNone/>
              <a:defRPr sz="2000">
                <a:solidFill>
                  <a:srgbClr val="002060"/>
                </a:solidFill>
                <a:latin typeface="Avenir" panose="02000503020000020003" pitchFamily="2" charset="0"/>
              </a:defRPr>
            </a:lvl4pPr>
            <a:lvl5pPr marL="1828800" indent="0">
              <a:buClr>
                <a:srgbClr val="00B0F0"/>
              </a:buClr>
              <a:buSzPct val="80000"/>
              <a:buFontTx/>
              <a:buNone/>
              <a:defRPr>
                <a:solidFill>
                  <a:srgbClr val="002060"/>
                </a:solidFill>
                <a:latin typeface="Avenir" panose="02000503020000020003" pitchFamily="2" charset="0"/>
              </a:defRPr>
            </a:lvl5pPr>
            <a:lvl6pPr marL="2514600" indent="-228600">
              <a:buClr>
                <a:srgbClr val="00B0F0"/>
              </a:buClr>
              <a:buSzPct val="80000"/>
              <a:buFont typeface="Zapf Dingbats"/>
              <a:buChar char="➜"/>
              <a:defRPr>
                <a:solidFill>
                  <a:srgbClr val="002060"/>
                </a:solidFill>
              </a:defRPr>
            </a:lvl6pPr>
            <a:lvl7pPr>
              <a:defRPr/>
            </a:lvl7pPr>
          </a:lstStyle>
          <a:p>
            <a:r>
              <a:rPr lang="fr-FR" dirty="0"/>
              <a:t>Liste à puce (classique)</a:t>
            </a:r>
          </a:p>
          <a:p>
            <a:r>
              <a:rPr lang="fr-FR" dirty="0"/>
              <a:t>Deuxième niveau</a:t>
            </a:r>
          </a:p>
          <a:p>
            <a:r>
              <a:rPr lang="fr-FR" dirty="0"/>
              <a:t>Troisième niveau</a:t>
            </a:r>
          </a:p>
          <a:p>
            <a:r>
              <a:rPr lang="fr-FR" dirty="0"/>
              <a:t>Quatrième niveau</a:t>
            </a:r>
          </a:p>
        </p:txBody>
      </p:sp>
      <p:sp>
        <p:nvSpPr>
          <p:cNvPr id="14" name="Espace réservé de la date 1">
            <a:extLst>
              <a:ext uri="{FF2B5EF4-FFF2-40B4-BE49-F238E27FC236}">
                <a16:creationId xmlns:a16="http://schemas.microsoft.com/office/drawing/2014/main" id="{307C3165-B2F7-A549-B7BE-DD1EE92C1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09320"/>
            <a:ext cx="2160240" cy="365125"/>
          </a:xfrm>
        </p:spPr>
        <p:txBody>
          <a:bodyPr/>
          <a:lstStyle>
            <a:lvl1pPr>
              <a:defRPr sz="1200">
                <a:latin typeface="Avenir" panose="02000503020000020003" pitchFamily="2" charset="0"/>
              </a:defRPr>
            </a:lvl1pPr>
          </a:lstStyle>
          <a:p>
            <a:fld id="{C7185A8B-6747-413A-829B-CE7598EE2916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20413CC5-5157-414E-89B7-0B499DC97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311353"/>
            <a:ext cx="2510166" cy="36512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latin typeface="Avenir" panose="02000503020000020003" pitchFamily="2" charset="0"/>
              </a:defRPr>
            </a:lvl1pPr>
          </a:lstStyle>
          <a:p>
            <a:fld id="{EFCDD1DA-031E-A446-A610-7B4A3E2B23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pied de page 2">
            <a:extLst>
              <a:ext uri="{FF2B5EF4-FFF2-40B4-BE49-F238E27FC236}">
                <a16:creationId xmlns:a16="http://schemas.microsoft.com/office/drawing/2014/main" id="{BD867F03-65DB-6242-A0C8-FDA911A9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11353"/>
            <a:ext cx="5760640" cy="363092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venir" panose="02000503020000020003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74103B35-8867-0540-A39E-6681A83200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360" y="216571"/>
            <a:ext cx="10137591" cy="4220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fr-FR" sz="2800" b="1" i="0" smtClean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r>
              <a:rPr lang="fr-FR" dirty="0"/>
              <a:t>Cliquez ici pour le titre du slide (typo Avenir / corps 28)</a:t>
            </a:r>
          </a:p>
        </p:txBody>
      </p:sp>
    </p:spTree>
    <p:extLst>
      <p:ext uri="{BB962C8B-B14F-4D97-AF65-F5344CB8AC3E}">
        <p14:creationId xmlns:p14="http://schemas.microsoft.com/office/powerpoint/2010/main" val="1008046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riangle 19">
            <a:extLst>
              <a:ext uri="{FF2B5EF4-FFF2-40B4-BE49-F238E27FC236}">
                <a16:creationId xmlns:a16="http://schemas.microsoft.com/office/drawing/2014/main" id="{09FFE40E-0C1C-244A-AC9D-365142D6E2B6}"/>
              </a:ext>
            </a:extLst>
          </p:cNvPr>
          <p:cNvSpPr/>
          <p:nvPr userDrawn="1"/>
        </p:nvSpPr>
        <p:spPr>
          <a:xfrm rot="16200000">
            <a:off x="11520105" y="6144022"/>
            <a:ext cx="648072" cy="695719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F6B5B33-1E27-ED49-9651-05EA9B6B2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8" y="0"/>
            <a:ext cx="12199268" cy="80693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AF02E47-FCF0-654D-BEB4-8A8E5BD6D3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2951" y="162476"/>
            <a:ext cx="1383688" cy="530220"/>
          </a:xfrm>
          <a:prstGeom prst="rect">
            <a:avLst/>
          </a:prstGeom>
        </p:spPr>
      </p:pic>
      <p:sp>
        <p:nvSpPr>
          <p:cNvPr id="14" name="Espace réservé de la date 1">
            <a:extLst>
              <a:ext uri="{FF2B5EF4-FFF2-40B4-BE49-F238E27FC236}">
                <a16:creationId xmlns:a16="http://schemas.microsoft.com/office/drawing/2014/main" id="{307C3165-B2F7-A549-B7BE-DD1EE92C1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09320"/>
            <a:ext cx="2160240" cy="365125"/>
          </a:xfrm>
        </p:spPr>
        <p:txBody>
          <a:bodyPr/>
          <a:lstStyle>
            <a:lvl1pPr>
              <a:defRPr sz="1200">
                <a:latin typeface="Avenir" panose="02000503020000020003" pitchFamily="2" charset="0"/>
              </a:defRPr>
            </a:lvl1pPr>
          </a:lstStyle>
          <a:p>
            <a:fld id="{6C153349-2D85-4410-9785-A49541100B73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21" name="Espace réservé du numéro de diapositive 5">
            <a:extLst>
              <a:ext uri="{FF2B5EF4-FFF2-40B4-BE49-F238E27FC236}">
                <a16:creationId xmlns:a16="http://schemas.microsoft.com/office/drawing/2014/main" id="{20413CC5-5157-414E-89B7-0B499DC97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311353"/>
            <a:ext cx="2510166" cy="36512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latin typeface="Avenir" panose="02000503020000020003" pitchFamily="2" charset="0"/>
              </a:defRPr>
            </a:lvl1pPr>
          </a:lstStyle>
          <a:p>
            <a:fld id="{EFCDD1DA-031E-A446-A610-7B4A3E2B23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pied de page 2">
            <a:extLst>
              <a:ext uri="{FF2B5EF4-FFF2-40B4-BE49-F238E27FC236}">
                <a16:creationId xmlns:a16="http://schemas.microsoft.com/office/drawing/2014/main" id="{BD867F03-65DB-6242-A0C8-FDA911A9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11353"/>
            <a:ext cx="5760640" cy="363092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venir" panose="02000503020000020003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ACA83929-620A-7A4E-A6EE-D5AF626CCDF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360" y="216571"/>
            <a:ext cx="10137591" cy="4220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fr-FR" sz="2800" b="1" i="0" smtClean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r>
              <a:rPr lang="fr-FR" dirty="0"/>
              <a:t>Cliquez ici pour le titre du slide (typo Avenir / corps 28)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F23F6E92-7E40-3145-B38A-D18A3508C4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360" y="939493"/>
            <a:ext cx="11521279" cy="349946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 (corps 24)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302F2453-939A-DE44-B0A4-5016F55471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1524" y="1435646"/>
            <a:ext cx="11517645" cy="4732199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Avenir" panose="02000503020000020003" pitchFamily="2" charset="0"/>
              </a:defRPr>
            </a:lvl1pPr>
          </a:lstStyle>
          <a:p>
            <a:r>
              <a:rPr lang="fr-FR" dirty="0"/>
              <a:t>Texte niveau 1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5708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34FB8C5-6A08-6A4A-8CBB-3D0A4D829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8" y="0"/>
            <a:ext cx="12199268" cy="806931"/>
          </a:xfrm>
          <a:prstGeom prst="rect">
            <a:avLst/>
          </a:prstGeom>
        </p:spPr>
      </p:pic>
      <p:sp>
        <p:nvSpPr>
          <p:cNvPr id="20" name="Triangle 19">
            <a:extLst>
              <a:ext uri="{FF2B5EF4-FFF2-40B4-BE49-F238E27FC236}">
                <a16:creationId xmlns:a16="http://schemas.microsoft.com/office/drawing/2014/main" id="{C943A5E0-14CD-BC4D-A92A-8BA3468D0B33}"/>
              </a:ext>
            </a:extLst>
          </p:cNvPr>
          <p:cNvSpPr/>
          <p:nvPr userDrawn="1"/>
        </p:nvSpPr>
        <p:spPr>
          <a:xfrm rot="16200000">
            <a:off x="11520105" y="6144022"/>
            <a:ext cx="648072" cy="695719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C654A4-0F8C-4C4E-A182-D38C4F514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11353"/>
            <a:ext cx="5760640" cy="363092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ACCB252A-97C6-0141-97E5-5F8427E3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311353"/>
            <a:ext cx="2510166" cy="365125"/>
          </a:xfrm>
          <a:prstGeom prst="rect">
            <a:avLst/>
          </a:prstGeom>
        </p:spPr>
        <p:txBody>
          <a:bodyPr anchor="ctr"/>
          <a:lstStyle>
            <a:lvl1pPr>
              <a:defRPr b="1"/>
            </a:lvl1pPr>
          </a:lstStyle>
          <a:p>
            <a:fld id="{EFCDD1DA-031E-A446-A610-7B4A3E2B23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BD1168C3-9205-1C4E-B597-DD09D071FB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360" y="1049243"/>
            <a:ext cx="11517645" cy="514584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Avenir" panose="02000503020000020003" pitchFamily="2" charset="0"/>
              </a:defRPr>
            </a:lvl1pPr>
          </a:lstStyle>
          <a:p>
            <a:r>
              <a:rPr lang="fr-FR" dirty="0"/>
              <a:t>Texte niveau 1</a:t>
            </a:r>
          </a:p>
          <a:p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DFD1AB9-6FE0-BC43-9B77-9254C282E5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2951" y="162476"/>
            <a:ext cx="1383688" cy="530220"/>
          </a:xfrm>
          <a:prstGeom prst="rect">
            <a:avLst/>
          </a:prstGeom>
        </p:spPr>
      </p:pic>
      <p:sp>
        <p:nvSpPr>
          <p:cNvPr id="15" name="Espace réservé de la date 1">
            <a:extLst>
              <a:ext uri="{FF2B5EF4-FFF2-40B4-BE49-F238E27FC236}">
                <a16:creationId xmlns:a16="http://schemas.microsoft.com/office/drawing/2014/main" id="{41291853-6AA7-7648-9B14-296E84803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09320"/>
            <a:ext cx="2160240" cy="365125"/>
          </a:xfrm>
        </p:spPr>
        <p:txBody>
          <a:bodyPr/>
          <a:lstStyle/>
          <a:p>
            <a:fld id="{47A00E4C-661D-4CF7-8C46-F5E732F32999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04BBFAF-7FC4-C44F-B450-3A350019DB55}"/>
              </a:ext>
            </a:extLst>
          </p:cNvPr>
          <p:cNvSpPr txBox="1"/>
          <p:nvPr userDrawn="1"/>
        </p:nvSpPr>
        <p:spPr>
          <a:xfrm>
            <a:off x="3482109" y="3796145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sz="1800" dirty="0">
              <a:solidFill>
                <a:srgbClr val="00B0F0"/>
              </a:solidFill>
            </a:endParaRP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FD2BB6FC-FB38-DD4A-B7C3-E7DFE7695C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360" y="216571"/>
            <a:ext cx="10137591" cy="4220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fr-FR" sz="2800" b="1" i="0" smtClean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r>
              <a:rPr lang="fr-FR" dirty="0"/>
              <a:t>Cliquez ici pour le titre du slide (typo Avenir / corps 28)</a:t>
            </a:r>
          </a:p>
        </p:txBody>
      </p:sp>
    </p:spTree>
    <p:extLst>
      <p:ext uri="{BB962C8B-B14F-4D97-AF65-F5344CB8AC3E}">
        <p14:creationId xmlns:p14="http://schemas.microsoft.com/office/powerpoint/2010/main" val="948171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e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riangle 20">
            <a:extLst>
              <a:ext uri="{FF2B5EF4-FFF2-40B4-BE49-F238E27FC236}">
                <a16:creationId xmlns:a16="http://schemas.microsoft.com/office/drawing/2014/main" id="{F4C7CA3E-D793-6A48-B201-D1B57F0B96EC}"/>
              </a:ext>
            </a:extLst>
          </p:cNvPr>
          <p:cNvSpPr/>
          <p:nvPr userDrawn="1"/>
        </p:nvSpPr>
        <p:spPr>
          <a:xfrm rot="16200000">
            <a:off x="11520105" y="6144022"/>
            <a:ext cx="648072" cy="695719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7" name="Espace réservé pour une image  5">
            <a:extLst>
              <a:ext uri="{FF2B5EF4-FFF2-40B4-BE49-F238E27FC236}">
                <a16:creationId xmlns:a16="http://schemas.microsoft.com/office/drawing/2014/main" id="{D9AC1372-E1E7-A242-A16A-4DCD9378A2B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5360" y="1052736"/>
            <a:ext cx="11665296" cy="5142349"/>
          </a:xfrm>
          <a:prstGeom prst="rect">
            <a:avLst/>
          </a:prstGeom>
        </p:spPr>
        <p:txBody>
          <a:bodyPr>
            <a:normAutofit/>
          </a:bodyPr>
          <a:lstStyle>
            <a:lvl1pPr marL="109728" indent="0">
              <a:buNone/>
              <a:defRPr sz="2000">
                <a:solidFill>
                  <a:srgbClr val="002060"/>
                </a:solidFill>
                <a:latin typeface="Avenir" panose="02000503020000020003" pitchFamily="2" charset="0"/>
              </a:defRPr>
            </a:lvl1pPr>
          </a:lstStyle>
          <a:p>
            <a:r>
              <a:rPr lang="fr-FR" dirty="0"/>
              <a:t>Image</a:t>
            </a:r>
          </a:p>
        </p:txBody>
      </p:sp>
      <p:sp>
        <p:nvSpPr>
          <p:cNvPr id="10" name="Espace réservé de la date 1">
            <a:extLst>
              <a:ext uri="{FF2B5EF4-FFF2-40B4-BE49-F238E27FC236}">
                <a16:creationId xmlns:a16="http://schemas.microsoft.com/office/drawing/2014/main" id="{2EEC3E50-2339-5742-97B4-61E11A68E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09320"/>
            <a:ext cx="2160240" cy="365125"/>
          </a:xfrm>
        </p:spPr>
        <p:txBody>
          <a:bodyPr/>
          <a:lstStyle>
            <a:lvl1pPr>
              <a:defRPr sz="1200">
                <a:latin typeface="Avenir" panose="02000503020000020003" pitchFamily="2" charset="0"/>
              </a:defRPr>
            </a:lvl1pPr>
          </a:lstStyle>
          <a:p>
            <a:fld id="{6BA12129-70CD-4202-9E08-F9953068BFAB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43DD7912-D5D9-6D48-A8BD-28C28F32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6400" y="6311353"/>
            <a:ext cx="2510166" cy="365125"/>
          </a:xfrm>
          <a:prstGeom prst="rect">
            <a:avLst/>
          </a:prstGeom>
        </p:spPr>
        <p:txBody>
          <a:bodyPr anchor="ctr"/>
          <a:lstStyle>
            <a:lvl1pPr>
              <a:defRPr sz="1400" b="1">
                <a:latin typeface="Avenir" panose="02000503020000020003" pitchFamily="2" charset="0"/>
              </a:defRPr>
            </a:lvl1pPr>
          </a:lstStyle>
          <a:p>
            <a:fld id="{EFCDD1DA-031E-A446-A610-7B4A3E2B2369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755380C-DC86-3647-87B6-8D7F772CF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8" y="0"/>
            <a:ext cx="12199268" cy="8069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4923865-0DD2-4747-83AA-20B4DB09B2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2951" y="162476"/>
            <a:ext cx="1383688" cy="530220"/>
          </a:xfrm>
          <a:prstGeom prst="rect">
            <a:avLst/>
          </a:prstGeom>
        </p:spPr>
      </p:pic>
      <p:sp>
        <p:nvSpPr>
          <p:cNvPr id="20" name="Espace réservé du pied de page 2">
            <a:extLst>
              <a:ext uri="{FF2B5EF4-FFF2-40B4-BE49-F238E27FC236}">
                <a16:creationId xmlns:a16="http://schemas.microsoft.com/office/drawing/2014/main" id="{5973E7F0-0D70-DD48-A7F8-FBEA7EA3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11353"/>
            <a:ext cx="5760640" cy="363092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venir" panose="02000503020000020003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24" name="Espace réservé du texte 14">
            <a:extLst>
              <a:ext uri="{FF2B5EF4-FFF2-40B4-BE49-F238E27FC236}">
                <a16:creationId xmlns:a16="http://schemas.microsoft.com/office/drawing/2014/main" id="{935F9207-9F8E-4549-9431-1B447D2856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360" y="216571"/>
            <a:ext cx="10137591" cy="4220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fr-FR" sz="2800" b="1" i="0" smtClean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r>
              <a:rPr lang="fr-FR" dirty="0"/>
              <a:t>Cliquez ici pour le titre du slide (typo Avenir / corps 28)</a:t>
            </a:r>
          </a:p>
        </p:txBody>
      </p:sp>
    </p:spTree>
    <p:extLst>
      <p:ext uri="{BB962C8B-B14F-4D97-AF65-F5344CB8AC3E}">
        <p14:creationId xmlns:p14="http://schemas.microsoft.com/office/powerpoint/2010/main" val="4265807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FE3D023-665D-0D45-8B59-61A98E5778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988840"/>
            <a:ext cx="12192000" cy="2880320"/>
          </a:xfrm>
        </p:spPr>
        <p:txBody>
          <a:bodyPr/>
          <a:lstStyle>
            <a:lvl1pPr algn="ctr">
              <a:defRPr sz="4800">
                <a:latin typeface="Avenir" panose="02000503020000020003" pitchFamily="2" charset="0"/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81BDD4B-1B83-8F4E-817A-E9C1F2B4F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8" y="0"/>
            <a:ext cx="12199268" cy="8069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034414F-5D3C-C745-8F42-6E5E8195E6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72951" y="162476"/>
            <a:ext cx="1383688" cy="530220"/>
          </a:xfrm>
          <a:prstGeom prst="rect">
            <a:avLst/>
          </a:prstGeom>
        </p:spPr>
      </p:pic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id="{E190F058-97FF-8C4B-B01D-63054FAE5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09320"/>
            <a:ext cx="2160240" cy="365125"/>
          </a:xfrm>
        </p:spPr>
        <p:txBody>
          <a:bodyPr/>
          <a:lstStyle>
            <a:lvl1pPr>
              <a:defRPr sz="1200">
                <a:latin typeface="Avenir" panose="02000503020000020003" pitchFamily="2" charset="0"/>
              </a:defRPr>
            </a:lvl1pPr>
          </a:lstStyle>
          <a:p>
            <a:fld id="{CAB04B7C-1602-45BB-8EAF-6595D085EC04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15" name="Espace réservé du pied de page 2">
            <a:extLst>
              <a:ext uri="{FF2B5EF4-FFF2-40B4-BE49-F238E27FC236}">
                <a16:creationId xmlns:a16="http://schemas.microsoft.com/office/drawing/2014/main" id="{3B46BCB3-34A7-3941-BA49-9CC3549AB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5680" y="6311353"/>
            <a:ext cx="5760640" cy="363092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venir" panose="02000503020000020003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A2DB6C8D-2738-AB48-BCA1-69E0000F95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360" y="216571"/>
            <a:ext cx="10137591" cy="422029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fr-FR" sz="2800" b="1" i="0" smtClean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r>
              <a:rPr lang="fr-FR" dirty="0"/>
              <a:t>Cliquez ici pour le titre du slide (typo Avenir / corps 28)</a:t>
            </a:r>
          </a:p>
        </p:txBody>
      </p:sp>
    </p:spTree>
    <p:extLst>
      <p:ext uri="{BB962C8B-B14F-4D97-AF65-F5344CB8AC3E}">
        <p14:creationId xmlns:p14="http://schemas.microsoft.com/office/powerpoint/2010/main" val="2894975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24D1936B-7D33-4CB2-8B1D-1088505BDBEB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fld id="{B303F833-32DC-4E85-8B84-BD1B8E8FDBDD}" type="datetime1">
              <a:rPr lang="fr-FR" smtClean="0"/>
              <a:t>09/06/2026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00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IN2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6B8F1D-68D5-4C4E-98FD-47BAD8135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0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4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300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277561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7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LS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B42B58-A7FE-DD4C-A0E3-9461F7CD5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0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4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300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277561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9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és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D59EF64-5EB5-AA49-AC9D-26D6F0061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0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4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300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277561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9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c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EF6C50-2C49-A94D-8806-5889D123AF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0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4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300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277561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20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cu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FBDC831-D7C1-F547-9FB6-02429919CE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0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4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300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277561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64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2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396F5A8-C29A-1D41-8D2A-718559BD7D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0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4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300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277561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17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H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43E53EA-E47B-3940-9895-0AD8FBC05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0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4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300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277561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6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ck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A436460-9940-B041-9EB6-BF62634A2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" y="0"/>
            <a:ext cx="12192000" cy="3714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2DC06D-B5FB-CF49-B52A-7D44D7B729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360" y="370706"/>
            <a:ext cx="1779860" cy="682030"/>
          </a:xfrm>
          <a:prstGeom prst="rect">
            <a:avLst/>
          </a:prstGeom>
        </p:spPr>
      </p:pic>
      <p:sp>
        <p:nvSpPr>
          <p:cNvPr id="19" name="Title 8">
            <a:extLst>
              <a:ext uri="{FF2B5EF4-FFF2-40B4-BE49-F238E27FC236}">
                <a16:creationId xmlns:a16="http://schemas.microsoft.com/office/drawing/2014/main" id="{316CF37C-136A-D541-B896-1FC180A81F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376" y="4581128"/>
            <a:ext cx="11176000" cy="547996"/>
          </a:xfr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/>
          </a:bodyPr>
          <a:lstStyle>
            <a:lvl1pPr algn="r" latinLnBrk="0">
              <a:defRPr lang="fr-FR" sz="4000" b="1" i="0" baseline="0">
                <a:solidFill>
                  <a:srgbClr val="002060"/>
                </a:solidFill>
                <a:effectLst/>
                <a:latin typeface="Avenir Next" panose="020B0503020202020204" pitchFamily="34" charset="0"/>
                <a:cs typeface="Calibri" panose="020F0502020204030204" pitchFamily="34" charset="0"/>
              </a:defRPr>
            </a:lvl1pPr>
            <a:extLst/>
          </a:lstStyle>
          <a:p>
            <a:r>
              <a:rPr lang="fr-FR" dirty="0"/>
              <a:t>Modifiez le titre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8F31920-5525-CD47-AEAF-73BCFAE4F8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5219796"/>
            <a:ext cx="11175951" cy="432048"/>
          </a:xfrm>
        </p:spPr>
        <p:txBody>
          <a:bodyPr>
            <a:noAutofit/>
          </a:bodyPr>
          <a:lstStyle>
            <a:lvl1pPr marL="0" indent="0" algn="r">
              <a:buNone/>
              <a:defRPr sz="3000" b="1">
                <a:solidFill>
                  <a:srgbClr val="0070C0"/>
                </a:solidFill>
                <a:latin typeface="Avenir" panose="02000503020000020003" pitchFamily="2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Modifiez le sous-titre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BFFEF24-E944-B243-908E-7FB13DCE08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568" y="277561"/>
            <a:ext cx="775175" cy="77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7BEF5A-3EB5-7D44-9043-27CEE9FB6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0" y="1268761"/>
            <a:ext cx="11521280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3AD602-A7B9-2846-AF9A-C6063C0EF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4" y="6309319"/>
            <a:ext cx="1368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002060"/>
                </a:solidFill>
              </a:defRPr>
            </a:lvl1pPr>
          </a:lstStyle>
          <a:p>
            <a:fld id="{306B2051-C4A8-4FC6-A260-A5D35515074A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7" name="Title Placeholder 8">
            <a:extLst>
              <a:ext uri="{FF2B5EF4-FFF2-40B4-BE49-F238E27FC236}">
                <a16:creationId xmlns:a16="http://schemas.microsoft.com/office/drawing/2014/main" id="{AC5ED580-D272-9346-AB84-599109109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60648"/>
            <a:ext cx="11521280" cy="766180"/>
          </a:xfrm>
          <a:prstGeom prst="rect">
            <a:avLst/>
          </a:prstGeom>
        </p:spPr>
        <p:txBody>
          <a:bodyPr vert="horz" lIns="180000" anchor="ctr">
            <a:no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fr-FR" dirty="0"/>
              <a:t>Style de texte ci-dessous en Français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DF7ADF40-EF2A-1746-B012-2242AB3F5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96400" y="6309320"/>
            <a:ext cx="24956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EFCDD1DA-031E-A446-A610-7B4A3E2B2369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2329CAA-5B68-704A-930B-A84F5EF81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5680" y="6309320"/>
            <a:ext cx="576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2060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077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698" r:id="rId10"/>
    <p:sldLayoutId id="2147483725" r:id="rId11"/>
    <p:sldLayoutId id="2147483716" r:id="rId12"/>
    <p:sldLayoutId id="2147483677" r:id="rId13"/>
    <p:sldLayoutId id="2147483697" r:id="rId14"/>
    <p:sldLayoutId id="2147483726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060"/>
          </a:solidFill>
          <a:latin typeface="Avenir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Avenir" panose="02000503020000020003" pitchFamily="2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f"/><Relationship Id="rId7" Type="http://schemas.openxmlformats.org/officeDocument/2006/relationships/image" Target="../media/image25.tiff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tiff"/><Relationship Id="rId11" Type="http://schemas.openxmlformats.org/officeDocument/2006/relationships/image" Target="../media/image29.sv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tiff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8F25A3-9483-5E42-A0AA-80A29FE587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Présentation du CC-IN2P3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E62DAF-4B38-9542-8916-28DEA609D9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Florian </a:t>
            </a:r>
            <a:r>
              <a:rPr lang="fr-FR" dirty="0" err="1"/>
              <a:t>Vernotte</a:t>
            </a:r>
            <a:r>
              <a:rPr lang="fr-FR" dirty="0"/>
              <a:t>, Jessica Orban</a:t>
            </a:r>
          </a:p>
        </p:txBody>
      </p:sp>
    </p:spTree>
    <p:extLst>
      <p:ext uri="{BB962C8B-B14F-4D97-AF65-F5344CB8AC3E}">
        <p14:creationId xmlns:p14="http://schemas.microsoft.com/office/powerpoint/2010/main" val="2855589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B04D5A6-1F40-B67C-1297-C43DB671C18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HPSS Architecture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ED373DDA-6937-FB4F-C990-4CC51D694A1B}"/>
              </a:ext>
            </a:extLst>
          </p:cNvPr>
          <p:cNvSpPr/>
          <p:nvPr/>
        </p:nvSpPr>
        <p:spPr>
          <a:xfrm>
            <a:off x="4322549" y="1100183"/>
            <a:ext cx="2030494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770D7AE6-4D25-0B4D-D4F1-F8DC2E1D94B7}"/>
              </a:ext>
            </a:extLst>
          </p:cNvPr>
          <p:cNvSpPr/>
          <p:nvPr/>
        </p:nvSpPr>
        <p:spPr>
          <a:xfrm>
            <a:off x="4322549" y="2007270"/>
            <a:ext cx="2083188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500" dirty="0"/>
              <a:t>s</a:t>
            </a: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C30FD579-1C07-5300-D261-9D9B01834939}"/>
              </a:ext>
            </a:extLst>
          </p:cNvPr>
          <p:cNvSpPr/>
          <p:nvPr/>
        </p:nvSpPr>
        <p:spPr>
          <a:xfrm>
            <a:off x="5159896" y="1227183"/>
            <a:ext cx="1320147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500" dirty="0" err="1"/>
              <a:t>dCache</a:t>
            </a:r>
            <a:endParaRPr lang="fr-FR" sz="1500" dirty="0"/>
          </a:p>
          <a:p>
            <a:pPr algn="ctr"/>
            <a:r>
              <a:rPr lang="fr-FR" sz="1500" dirty="0"/>
              <a:t>128 servers</a:t>
            </a: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7B2D12D0-9344-EEAA-B10E-7F16B71ACC8A}"/>
              </a:ext>
            </a:extLst>
          </p:cNvPr>
          <p:cNvSpPr/>
          <p:nvPr/>
        </p:nvSpPr>
        <p:spPr>
          <a:xfrm>
            <a:off x="5212589" y="2134270"/>
            <a:ext cx="1320147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500" dirty="0" err="1"/>
              <a:t>XRootD</a:t>
            </a:r>
            <a:endParaRPr lang="fr-FR" sz="1500" dirty="0"/>
          </a:p>
          <a:p>
            <a:pPr algn="ctr"/>
            <a:r>
              <a:rPr lang="fr-FR" sz="1500" dirty="0"/>
              <a:t>41 servers</a:t>
            </a: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6A8BE09E-390B-3C23-B7EC-1F05B0396576}"/>
              </a:ext>
            </a:extLst>
          </p:cNvPr>
          <p:cNvSpPr/>
          <p:nvPr/>
        </p:nvSpPr>
        <p:spPr>
          <a:xfrm>
            <a:off x="4322549" y="2907370"/>
            <a:ext cx="2083188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500" dirty="0"/>
          </a:p>
        </p:txBody>
      </p:sp>
      <p:sp>
        <p:nvSpPr>
          <p:cNvPr id="252" name="Cylindre 251">
            <a:extLst>
              <a:ext uri="{FF2B5EF4-FFF2-40B4-BE49-F238E27FC236}">
                <a16:creationId xmlns:a16="http://schemas.microsoft.com/office/drawing/2014/main" id="{11251D81-7462-6AD6-4DDF-CBE0455E4696}"/>
              </a:ext>
            </a:extLst>
          </p:cNvPr>
          <p:cNvSpPr/>
          <p:nvPr/>
        </p:nvSpPr>
        <p:spPr>
          <a:xfrm>
            <a:off x="4422303" y="2942951"/>
            <a:ext cx="576701" cy="654673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33" dirty="0"/>
              <a:t>6</a:t>
            </a:r>
            <a:r>
              <a:rPr lang="fr-FR" sz="1500" dirty="0"/>
              <a:t> PB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A04575A2-83D0-1096-D55B-308BAFE968F0}"/>
              </a:ext>
            </a:extLst>
          </p:cNvPr>
          <p:cNvSpPr/>
          <p:nvPr/>
        </p:nvSpPr>
        <p:spPr>
          <a:xfrm>
            <a:off x="5212589" y="3034370"/>
            <a:ext cx="1320147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500" dirty="0" err="1"/>
              <a:t>iRODS</a:t>
            </a:r>
            <a:endParaRPr lang="fr-FR" sz="1500" dirty="0"/>
          </a:p>
          <a:p>
            <a:pPr algn="ctr"/>
            <a:r>
              <a:rPr lang="fr-FR" sz="1500" dirty="0"/>
              <a:t>18 servers</a:t>
            </a:r>
          </a:p>
        </p:txBody>
      </p:sp>
      <p:grpSp>
        <p:nvGrpSpPr>
          <p:cNvPr id="254" name="Grouper 15">
            <a:extLst>
              <a:ext uri="{FF2B5EF4-FFF2-40B4-BE49-F238E27FC236}">
                <a16:creationId xmlns:a16="http://schemas.microsoft.com/office/drawing/2014/main" id="{026586FC-EB49-D68B-B2EC-C1BA4E4439CB}"/>
              </a:ext>
            </a:extLst>
          </p:cNvPr>
          <p:cNvGrpSpPr/>
          <p:nvPr/>
        </p:nvGrpSpPr>
        <p:grpSpPr>
          <a:xfrm>
            <a:off x="2259010" y="1099936"/>
            <a:ext cx="1186426" cy="1145024"/>
            <a:chOff x="6012160" y="3635090"/>
            <a:chExt cx="1423711" cy="1374029"/>
          </a:xfrm>
        </p:grpSpPr>
        <p:grpSp>
          <p:nvGrpSpPr>
            <p:cNvPr id="255" name="Grouper 1">
              <a:extLst>
                <a:ext uri="{FF2B5EF4-FFF2-40B4-BE49-F238E27FC236}">
                  <a16:creationId xmlns:a16="http://schemas.microsoft.com/office/drawing/2014/main" id="{0CFC5CE4-DEB1-304A-00C9-B286DE12E2DC}"/>
                </a:ext>
              </a:extLst>
            </p:cNvPr>
            <p:cNvGrpSpPr/>
            <p:nvPr/>
          </p:nvGrpSpPr>
          <p:grpSpPr>
            <a:xfrm>
              <a:off x="6344616" y="3635090"/>
              <a:ext cx="1091255" cy="1076063"/>
              <a:chOff x="6344616" y="3635090"/>
              <a:chExt cx="1091255" cy="1076063"/>
            </a:xfrm>
          </p:grpSpPr>
          <p:sp>
            <p:nvSpPr>
              <p:cNvPr id="276" name="Cube 275">
                <a:extLst>
                  <a:ext uri="{FF2B5EF4-FFF2-40B4-BE49-F238E27FC236}">
                    <a16:creationId xmlns:a16="http://schemas.microsoft.com/office/drawing/2014/main" id="{C3CB6123-0837-339E-D930-DE62CC325B62}"/>
                  </a:ext>
                </a:extLst>
              </p:cNvPr>
              <p:cNvSpPr/>
              <p:nvPr/>
            </p:nvSpPr>
            <p:spPr>
              <a:xfrm>
                <a:off x="6344616" y="4351113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77" name="Cube 276">
                <a:extLst>
                  <a:ext uri="{FF2B5EF4-FFF2-40B4-BE49-F238E27FC236}">
                    <a16:creationId xmlns:a16="http://schemas.microsoft.com/office/drawing/2014/main" id="{4F89ADFE-69E9-4AF8-EDE9-D573DFF764BF}"/>
                  </a:ext>
                </a:extLst>
              </p:cNvPr>
              <p:cNvSpPr/>
              <p:nvPr/>
            </p:nvSpPr>
            <p:spPr>
              <a:xfrm>
                <a:off x="6704656" y="4351113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78" name="Cube 277">
                <a:extLst>
                  <a:ext uri="{FF2B5EF4-FFF2-40B4-BE49-F238E27FC236}">
                    <a16:creationId xmlns:a16="http://schemas.microsoft.com/office/drawing/2014/main" id="{40CD5511-3C35-EBD3-DEDF-384385FFEA07}"/>
                  </a:ext>
                </a:extLst>
              </p:cNvPr>
              <p:cNvSpPr/>
              <p:nvPr/>
            </p:nvSpPr>
            <p:spPr>
              <a:xfrm>
                <a:off x="7064696" y="4351113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79" name="Cube 278">
                <a:extLst>
                  <a:ext uri="{FF2B5EF4-FFF2-40B4-BE49-F238E27FC236}">
                    <a16:creationId xmlns:a16="http://schemas.microsoft.com/office/drawing/2014/main" id="{7AB46014-EAED-78A0-63DB-8015ACCBDCDC}"/>
                  </a:ext>
                </a:extLst>
              </p:cNvPr>
              <p:cNvSpPr/>
              <p:nvPr/>
            </p:nvSpPr>
            <p:spPr>
              <a:xfrm>
                <a:off x="6344616" y="3995111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80" name="Cube 279">
                <a:extLst>
                  <a:ext uri="{FF2B5EF4-FFF2-40B4-BE49-F238E27FC236}">
                    <a16:creationId xmlns:a16="http://schemas.microsoft.com/office/drawing/2014/main" id="{6D30297E-0783-557A-ACC3-8872C8BD12E9}"/>
                  </a:ext>
                </a:extLst>
              </p:cNvPr>
              <p:cNvSpPr/>
              <p:nvPr/>
            </p:nvSpPr>
            <p:spPr>
              <a:xfrm>
                <a:off x="6704656" y="3995111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81" name="Cube 280">
                <a:extLst>
                  <a:ext uri="{FF2B5EF4-FFF2-40B4-BE49-F238E27FC236}">
                    <a16:creationId xmlns:a16="http://schemas.microsoft.com/office/drawing/2014/main" id="{FC4AF86B-749D-8361-90CF-53C3F436871E}"/>
                  </a:ext>
                </a:extLst>
              </p:cNvPr>
              <p:cNvSpPr/>
              <p:nvPr/>
            </p:nvSpPr>
            <p:spPr>
              <a:xfrm>
                <a:off x="7064696" y="3995111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82" name="Cube 281">
                <a:extLst>
                  <a:ext uri="{FF2B5EF4-FFF2-40B4-BE49-F238E27FC236}">
                    <a16:creationId xmlns:a16="http://schemas.microsoft.com/office/drawing/2014/main" id="{E27722EC-141E-CD33-6A5B-B811C92BB48B}"/>
                  </a:ext>
                </a:extLst>
              </p:cNvPr>
              <p:cNvSpPr/>
              <p:nvPr/>
            </p:nvSpPr>
            <p:spPr>
              <a:xfrm>
                <a:off x="6355751" y="3635090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83" name="Cube 282">
                <a:extLst>
                  <a:ext uri="{FF2B5EF4-FFF2-40B4-BE49-F238E27FC236}">
                    <a16:creationId xmlns:a16="http://schemas.microsoft.com/office/drawing/2014/main" id="{C0C11D81-2A02-77CB-37E7-BEC84473F8EB}"/>
                  </a:ext>
                </a:extLst>
              </p:cNvPr>
              <p:cNvSpPr/>
              <p:nvPr/>
            </p:nvSpPr>
            <p:spPr>
              <a:xfrm>
                <a:off x="6715791" y="3635090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84" name="Cube 283">
                <a:extLst>
                  <a:ext uri="{FF2B5EF4-FFF2-40B4-BE49-F238E27FC236}">
                    <a16:creationId xmlns:a16="http://schemas.microsoft.com/office/drawing/2014/main" id="{A38183BC-C8B7-1B49-CEB6-CC90A2190976}"/>
                  </a:ext>
                </a:extLst>
              </p:cNvPr>
              <p:cNvSpPr/>
              <p:nvPr/>
            </p:nvSpPr>
            <p:spPr>
              <a:xfrm>
                <a:off x="7075831" y="3635090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</p:grpSp>
        <p:grpSp>
          <p:nvGrpSpPr>
            <p:cNvPr id="256" name="Grouper 104">
              <a:extLst>
                <a:ext uri="{FF2B5EF4-FFF2-40B4-BE49-F238E27FC236}">
                  <a16:creationId xmlns:a16="http://schemas.microsoft.com/office/drawing/2014/main" id="{CDD982F6-9271-F8C3-CB7E-5DA67B3119A0}"/>
                </a:ext>
              </a:extLst>
            </p:cNvPr>
            <p:cNvGrpSpPr/>
            <p:nvPr/>
          </p:nvGrpSpPr>
          <p:grpSpPr>
            <a:xfrm>
              <a:off x="6186612" y="3778891"/>
              <a:ext cx="1091255" cy="1076063"/>
              <a:chOff x="6344616" y="3635090"/>
              <a:chExt cx="1091255" cy="1076063"/>
            </a:xfrm>
          </p:grpSpPr>
          <p:sp>
            <p:nvSpPr>
              <p:cNvPr id="267" name="Cube 266">
                <a:extLst>
                  <a:ext uri="{FF2B5EF4-FFF2-40B4-BE49-F238E27FC236}">
                    <a16:creationId xmlns:a16="http://schemas.microsoft.com/office/drawing/2014/main" id="{43169715-9DD1-943A-81B4-67FEB63F4771}"/>
                  </a:ext>
                </a:extLst>
              </p:cNvPr>
              <p:cNvSpPr/>
              <p:nvPr/>
            </p:nvSpPr>
            <p:spPr>
              <a:xfrm>
                <a:off x="6344616" y="4351113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68" name="Cube 267">
                <a:extLst>
                  <a:ext uri="{FF2B5EF4-FFF2-40B4-BE49-F238E27FC236}">
                    <a16:creationId xmlns:a16="http://schemas.microsoft.com/office/drawing/2014/main" id="{DFEF3B7D-F8A2-37B7-8CF6-6D579CF3DB72}"/>
                  </a:ext>
                </a:extLst>
              </p:cNvPr>
              <p:cNvSpPr/>
              <p:nvPr/>
            </p:nvSpPr>
            <p:spPr>
              <a:xfrm>
                <a:off x="6704656" y="4351113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69" name="Cube 268">
                <a:extLst>
                  <a:ext uri="{FF2B5EF4-FFF2-40B4-BE49-F238E27FC236}">
                    <a16:creationId xmlns:a16="http://schemas.microsoft.com/office/drawing/2014/main" id="{710FB697-292C-2BA6-7EDB-FDEB442B526A}"/>
                  </a:ext>
                </a:extLst>
              </p:cNvPr>
              <p:cNvSpPr/>
              <p:nvPr/>
            </p:nvSpPr>
            <p:spPr>
              <a:xfrm>
                <a:off x="7064696" y="4351113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70" name="Cube 269">
                <a:extLst>
                  <a:ext uri="{FF2B5EF4-FFF2-40B4-BE49-F238E27FC236}">
                    <a16:creationId xmlns:a16="http://schemas.microsoft.com/office/drawing/2014/main" id="{E1E6C944-2113-4345-8123-07AF84FEF2EB}"/>
                  </a:ext>
                </a:extLst>
              </p:cNvPr>
              <p:cNvSpPr/>
              <p:nvPr/>
            </p:nvSpPr>
            <p:spPr>
              <a:xfrm>
                <a:off x="6344616" y="3995111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71" name="Cube 270">
                <a:extLst>
                  <a:ext uri="{FF2B5EF4-FFF2-40B4-BE49-F238E27FC236}">
                    <a16:creationId xmlns:a16="http://schemas.microsoft.com/office/drawing/2014/main" id="{5796F935-BADC-FF0C-1296-542FB1E81653}"/>
                  </a:ext>
                </a:extLst>
              </p:cNvPr>
              <p:cNvSpPr/>
              <p:nvPr/>
            </p:nvSpPr>
            <p:spPr>
              <a:xfrm>
                <a:off x="6704656" y="3995111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72" name="Cube 271">
                <a:extLst>
                  <a:ext uri="{FF2B5EF4-FFF2-40B4-BE49-F238E27FC236}">
                    <a16:creationId xmlns:a16="http://schemas.microsoft.com/office/drawing/2014/main" id="{36F05FC9-6AA7-B437-6B9A-AE219E59F4D2}"/>
                  </a:ext>
                </a:extLst>
              </p:cNvPr>
              <p:cNvSpPr/>
              <p:nvPr/>
            </p:nvSpPr>
            <p:spPr>
              <a:xfrm>
                <a:off x="7064696" y="3995111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73" name="Cube 272">
                <a:extLst>
                  <a:ext uri="{FF2B5EF4-FFF2-40B4-BE49-F238E27FC236}">
                    <a16:creationId xmlns:a16="http://schemas.microsoft.com/office/drawing/2014/main" id="{1CB17A83-2F83-76C6-CB68-6B9A455E111F}"/>
                  </a:ext>
                </a:extLst>
              </p:cNvPr>
              <p:cNvSpPr/>
              <p:nvPr/>
            </p:nvSpPr>
            <p:spPr>
              <a:xfrm>
                <a:off x="6355751" y="3635090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74" name="Cube 273">
                <a:extLst>
                  <a:ext uri="{FF2B5EF4-FFF2-40B4-BE49-F238E27FC236}">
                    <a16:creationId xmlns:a16="http://schemas.microsoft.com/office/drawing/2014/main" id="{3CFB2180-9B55-3D97-2216-716702676D13}"/>
                  </a:ext>
                </a:extLst>
              </p:cNvPr>
              <p:cNvSpPr/>
              <p:nvPr/>
            </p:nvSpPr>
            <p:spPr>
              <a:xfrm>
                <a:off x="6715791" y="3635090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75" name="Cube 274">
                <a:extLst>
                  <a:ext uri="{FF2B5EF4-FFF2-40B4-BE49-F238E27FC236}">
                    <a16:creationId xmlns:a16="http://schemas.microsoft.com/office/drawing/2014/main" id="{FA79656A-1FCC-DA01-80E1-6FA612140761}"/>
                  </a:ext>
                </a:extLst>
              </p:cNvPr>
              <p:cNvSpPr/>
              <p:nvPr/>
            </p:nvSpPr>
            <p:spPr>
              <a:xfrm>
                <a:off x="7075831" y="3635090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</p:grpSp>
        <p:grpSp>
          <p:nvGrpSpPr>
            <p:cNvPr id="257" name="Grouper 114">
              <a:extLst>
                <a:ext uri="{FF2B5EF4-FFF2-40B4-BE49-F238E27FC236}">
                  <a16:creationId xmlns:a16="http://schemas.microsoft.com/office/drawing/2014/main" id="{86DDF719-AE49-F580-6B60-2A577B03E2DE}"/>
                </a:ext>
              </a:extLst>
            </p:cNvPr>
            <p:cNvGrpSpPr/>
            <p:nvPr/>
          </p:nvGrpSpPr>
          <p:grpSpPr>
            <a:xfrm>
              <a:off x="6012160" y="3933056"/>
              <a:ext cx="1091255" cy="1076063"/>
              <a:chOff x="6344616" y="3635090"/>
              <a:chExt cx="1091255" cy="1076063"/>
            </a:xfrm>
          </p:grpSpPr>
          <p:sp>
            <p:nvSpPr>
              <p:cNvPr id="258" name="Cube 257">
                <a:extLst>
                  <a:ext uri="{FF2B5EF4-FFF2-40B4-BE49-F238E27FC236}">
                    <a16:creationId xmlns:a16="http://schemas.microsoft.com/office/drawing/2014/main" id="{741CAB8F-52E5-2EC0-23BC-246B6FBD67EA}"/>
                  </a:ext>
                </a:extLst>
              </p:cNvPr>
              <p:cNvSpPr/>
              <p:nvPr/>
            </p:nvSpPr>
            <p:spPr>
              <a:xfrm>
                <a:off x="6344616" y="4351113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59" name="Cube 258">
                <a:extLst>
                  <a:ext uri="{FF2B5EF4-FFF2-40B4-BE49-F238E27FC236}">
                    <a16:creationId xmlns:a16="http://schemas.microsoft.com/office/drawing/2014/main" id="{DA22B45E-225C-2E04-3180-2CA991213657}"/>
                  </a:ext>
                </a:extLst>
              </p:cNvPr>
              <p:cNvSpPr/>
              <p:nvPr/>
            </p:nvSpPr>
            <p:spPr>
              <a:xfrm>
                <a:off x="6704656" y="4351113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60" name="Cube 259">
                <a:extLst>
                  <a:ext uri="{FF2B5EF4-FFF2-40B4-BE49-F238E27FC236}">
                    <a16:creationId xmlns:a16="http://schemas.microsoft.com/office/drawing/2014/main" id="{9F379A8B-7A3D-6C4C-F287-09625921616B}"/>
                  </a:ext>
                </a:extLst>
              </p:cNvPr>
              <p:cNvSpPr/>
              <p:nvPr/>
            </p:nvSpPr>
            <p:spPr>
              <a:xfrm>
                <a:off x="7064696" y="4351113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61" name="Cube 260">
                <a:extLst>
                  <a:ext uri="{FF2B5EF4-FFF2-40B4-BE49-F238E27FC236}">
                    <a16:creationId xmlns:a16="http://schemas.microsoft.com/office/drawing/2014/main" id="{FD70CEB0-E4BB-223F-0A34-E79059DE48D6}"/>
                  </a:ext>
                </a:extLst>
              </p:cNvPr>
              <p:cNvSpPr/>
              <p:nvPr/>
            </p:nvSpPr>
            <p:spPr>
              <a:xfrm>
                <a:off x="6344616" y="3995111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62" name="Cube 261">
                <a:extLst>
                  <a:ext uri="{FF2B5EF4-FFF2-40B4-BE49-F238E27FC236}">
                    <a16:creationId xmlns:a16="http://schemas.microsoft.com/office/drawing/2014/main" id="{777F04BF-C425-DBB3-B7D8-7B65389F4FAC}"/>
                  </a:ext>
                </a:extLst>
              </p:cNvPr>
              <p:cNvSpPr/>
              <p:nvPr/>
            </p:nvSpPr>
            <p:spPr>
              <a:xfrm>
                <a:off x="6704656" y="3995111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63" name="Cube 262">
                <a:extLst>
                  <a:ext uri="{FF2B5EF4-FFF2-40B4-BE49-F238E27FC236}">
                    <a16:creationId xmlns:a16="http://schemas.microsoft.com/office/drawing/2014/main" id="{11B3E30B-1CAA-E00F-4671-564E014B2FE5}"/>
                  </a:ext>
                </a:extLst>
              </p:cNvPr>
              <p:cNvSpPr/>
              <p:nvPr/>
            </p:nvSpPr>
            <p:spPr>
              <a:xfrm>
                <a:off x="7064696" y="3995111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64" name="Cube 263">
                <a:extLst>
                  <a:ext uri="{FF2B5EF4-FFF2-40B4-BE49-F238E27FC236}">
                    <a16:creationId xmlns:a16="http://schemas.microsoft.com/office/drawing/2014/main" id="{98825974-B974-AC67-4879-F7DA1290BDA8}"/>
                  </a:ext>
                </a:extLst>
              </p:cNvPr>
              <p:cNvSpPr/>
              <p:nvPr/>
            </p:nvSpPr>
            <p:spPr>
              <a:xfrm>
                <a:off x="6355751" y="3635090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65" name="Cube 264">
                <a:extLst>
                  <a:ext uri="{FF2B5EF4-FFF2-40B4-BE49-F238E27FC236}">
                    <a16:creationId xmlns:a16="http://schemas.microsoft.com/office/drawing/2014/main" id="{390962E5-03B6-9CC1-E83D-4ADF521FD925}"/>
                  </a:ext>
                </a:extLst>
              </p:cNvPr>
              <p:cNvSpPr/>
              <p:nvPr/>
            </p:nvSpPr>
            <p:spPr>
              <a:xfrm>
                <a:off x="6715791" y="3635090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66" name="Cube 265">
                <a:extLst>
                  <a:ext uri="{FF2B5EF4-FFF2-40B4-BE49-F238E27FC236}">
                    <a16:creationId xmlns:a16="http://schemas.microsoft.com/office/drawing/2014/main" id="{85851289-78D6-AADE-F979-FE91C8C46562}"/>
                  </a:ext>
                </a:extLst>
              </p:cNvPr>
              <p:cNvSpPr/>
              <p:nvPr/>
            </p:nvSpPr>
            <p:spPr>
              <a:xfrm>
                <a:off x="7075831" y="3635090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</p:grpSp>
      </p:grpSp>
      <p:grpSp>
        <p:nvGrpSpPr>
          <p:cNvPr id="285" name="Grouper 19">
            <a:extLst>
              <a:ext uri="{FF2B5EF4-FFF2-40B4-BE49-F238E27FC236}">
                <a16:creationId xmlns:a16="http://schemas.microsoft.com/office/drawing/2014/main" id="{CE37D5F6-8139-77E0-8033-0612E38881A8}"/>
              </a:ext>
            </a:extLst>
          </p:cNvPr>
          <p:cNvGrpSpPr/>
          <p:nvPr/>
        </p:nvGrpSpPr>
        <p:grpSpPr>
          <a:xfrm>
            <a:off x="2234897" y="3434097"/>
            <a:ext cx="742652" cy="721266"/>
            <a:chOff x="444882" y="4850552"/>
            <a:chExt cx="891182" cy="865519"/>
          </a:xfrm>
        </p:grpSpPr>
        <p:grpSp>
          <p:nvGrpSpPr>
            <p:cNvPr id="286" name="Grouper 18">
              <a:extLst>
                <a:ext uri="{FF2B5EF4-FFF2-40B4-BE49-F238E27FC236}">
                  <a16:creationId xmlns:a16="http://schemas.microsoft.com/office/drawing/2014/main" id="{44F76AFB-B1F2-F60A-E9C4-1E8FD190601C}"/>
                </a:ext>
              </a:extLst>
            </p:cNvPr>
            <p:cNvGrpSpPr/>
            <p:nvPr/>
          </p:nvGrpSpPr>
          <p:grpSpPr>
            <a:xfrm>
              <a:off x="604849" y="4850552"/>
              <a:ext cx="731215" cy="720061"/>
              <a:chOff x="604849" y="4850552"/>
              <a:chExt cx="731215" cy="720061"/>
            </a:xfrm>
          </p:grpSpPr>
          <p:sp>
            <p:nvSpPr>
              <p:cNvPr id="292" name="Cube 291">
                <a:extLst>
                  <a:ext uri="{FF2B5EF4-FFF2-40B4-BE49-F238E27FC236}">
                    <a16:creationId xmlns:a16="http://schemas.microsoft.com/office/drawing/2014/main" id="{4BE39749-4166-25D4-312A-7E89B24A9928}"/>
                  </a:ext>
                </a:extLst>
              </p:cNvPr>
              <p:cNvSpPr/>
              <p:nvPr/>
            </p:nvSpPr>
            <p:spPr>
              <a:xfrm>
                <a:off x="604849" y="5210573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93" name="Cube 292">
                <a:extLst>
                  <a:ext uri="{FF2B5EF4-FFF2-40B4-BE49-F238E27FC236}">
                    <a16:creationId xmlns:a16="http://schemas.microsoft.com/office/drawing/2014/main" id="{48F6D90C-01DB-5166-F439-53967A51B06B}"/>
                  </a:ext>
                </a:extLst>
              </p:cNvPr>
              <p:cNvSpPr/>
              <p:nvPr/>
            </p:nvSpPr>
            <p:spPr>
              <a:xfrm>
                <a:off x="964889" y="5210573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94" name="Cube 293">
                <a:extLst>
                  <a:ext uri="{FF2B5EF4-FFF2-40B4-BE49-F238E27FC236}">
                    <a16:creationId xmlns:a16="http://schemas.microsoft.com/office/drawing/2014/main" id="{EAC0B723-FB3E-F2B3-AE18-BE2587F871A5}"/>
                  </a:ext>
                </a:extLst>
              </p:cNvPr>
              <p:cNvSpPr/>
              <p:nvPr/>
            </p:nvSpPr>
            <p:spPr>
              <a:xfrm>
                <a:off x="615984" y="4850552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95" name="Cube 294">
                <a:extLst>
                  <a:ext uri="{FF2B5EF4-FFF2-40B4-BE49-F238E27FC236}">
                    <a16:creationId xmlns:a16="http://schemas.microsoft.com/office/drawing/2014/main" id="{6F77BAC6-5303-7B1E-0C06-15E8CB1DFC8A}"/>
                  </a:ext>
                </a:extLst>
              </p:cNvPr>
              <p:cNvSpPr/>
              <p:nvPr/>
            </p:nvSpPr>
            <p:spPr>
              <a:xfrm>
                <a:off x="976024" y="4850552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</p:grpSp>
        <p:grpSp>
          <p:nvGrpSpPr>
            <p:cNvPr id="287" name="Grouper 155">
              <a:extLst>
                <a:ext uri="{FF2B5EF4-FFF2-40B4-BE49-F238E27FC236}">
                  <a16:creationId xmlns:a16="http://schemas.microsoft.com/office/drawing/2014/main" id="{FFCED121-F736-1D5C-E11C-83975B16E506}"/>
                </a:ext>
              </a:extLst>
            </p:cNvPr>
            <p:cNvGrpSpPr/>
            <p:nvPr/>
          </p:nvGrpSpPr>
          <p:grpSpPr>
            <a:xfrm>
              <a:off x="444882" y="4996010"/>
              <a:ext cx="731215" cy="720061"/>
              <a:chOff x="604849" y="4850552"/>
              <a:chExt cx="731215" cy="720061"/>
            </a:xfrm>
          </p:grpSpPr>
          <p:sp>
            <p:nvSpPr>
              <p:cNvPr id="288" name="Cube 287">
                <a:extLst>
                  <a:ext uri="{FF2B5EF4-FFF2-40B4-BE49-F238E27FC236}">
                    <a16:creationId xmlns:a16="http://schemas.microsoft.com/office/drawing/2014/main" id="{63AD8A82-8274-1879-D9CA-70EAF4568E1A}"/>
                  </a:ext>
                </a:extLst>
              </p:cNvPr>
              <p:cNvSpPr/>
              <p:nvPr/>
            </p:nvSpPr>
            <p:spPr>
              <a:xfrm>
                <a:off x="604849" y="5210573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89" name="Cube 288">
                <a:extLst>
                  <a:ext uri="{FF2B5EF4-FFF2-40B4-BE49-F238E27FC236}">
                    <a16:creationId xmlns:a16="http://schemas.microsoft.com/office/drawing/2014/main" id="{098BFAFC-F7B0-9C62-4EF9-22D2F7169355}"/>
                  </a:ext>
                </a:extLst>
              </p:cNvPr>
              <p:cNvSpPr/>
              <p:nvPr/>
            </p:nvSpPr>
            <p:spPr>
              <a:xfrm>
                <a:off x="964889" y="5210573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90" name="Cube 289">
                <a:extLst>
                  <a:ext uri="{FF2B5EF4-FFF2-40B4-BE49-F238E27FC236}">
                    <a16:creationId xmlns:a16="http://schemas.microsoft.com/office/drawing/2014/main" id="{842CE708-B7C7-6DE5-62B9-4BEE287BE65E}"/>
                  </a:ext>
                </a:extLst>
              </p:cNvPr>
              <p:cNvSpPr/>
              <p:nvPr/>
            </p:nvSpPr>
            <p:spPr>
              <a:xfrm>
                <a:off x="615984" y="4850552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  <p:sp>
            <p:nvSpPr>
              <p:cNvPr id="291" name="Cube 290">
                <a:extLst>
                  <a:ext uri="{FF2B5EF4-FFF2-40B4-BE49-F238E27FC236}">
                    <a16:creationId xmlns:a16="http://schemas.microsoft.com/office/drawing/2014/main" id="{5D390C3A-6987-2438-AD99-D79DEF78AF28}"/>
                  </a:ext>
                </a:extLst>
              </p:cNvPr>
              <p:cNvSpPr/>
              <p:nvPr/>
            </p:nvSpPr>
            <p:spPr>
              <a:xfrm>
                <a:off x="976024" y="4850552"/>
                <a:ext cx="360040" cy="360040"/>
              </a:xfrm>
              <a:prstGeom prst="cube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500"/>
              </a:p>
            </p:txBody>
          </p:sp>
        </p:grpSp>
      </p:grpSp>
      <p:sp>
        <p:nvSpPr>
          <p:cNvPr id="296" name="ZoneTexte 295">
            <a:extLst>
              <a:ext uri="{FF2B5EF4-FFF2-40B4-BE49-F238E27FC236}">
                <a16:creationId xmlns:a16="http://schemas.microsoft.com/office/drawing/2014/main" id="{9DEA4BBE-7739-6115-BC4D-C2887FC2CE09}"/>
              </a:ext>
            </a:extLst>
          </p:cNvPr>
          <p:cNvSpPr txBox="1"/>
          <p:nvPr/>
        </p:nvSpPr>
        <p:spPr>
          <a:xfrm>
            <a:off x="2968699" y="2250846"/>
            <a:ext cx="79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err="1"/>
              <a:t>Computing</a:t>
            </a:r>
            <a:endParaRPr lang="fr-FR" sz="800" dirty="0"/>
          </a:p>
          <a:p>
            <a:r>
              <a:rPr lang="fr-FR" sz="800" dirty="0"/>
              <a:t>Cluster</a:t>
            </a:r>
          </a:p>
        </p:txBody>
      </p:sp>
      <p:sp>
        <p:nvSpPr>
          <p:cNvPr id="297" name="ZoneTexte 296">
            <a:extLst>
              <a:ext uri="{FF2B5EF4-FFF2-40B4-BE49-F238E27FC236}">
                <a16:creationId xmlns:a16="http://schemas.microsoft.com/office/drawing/2014/main" id="{F923272F-02F9-20F2-75CA-D23DEF7127EA}"/>
              </a:ext>
            </a:extLst>
          </p:cNvPr>
          <p:cNvSpPr txBox="1"/>
          <p:nvPr/>
        </p:nvSpPr>
        <p:spPr>
          <a:xfrm>
            <a:off x="2934252" y="3383236"/>
            <a:ext cx="1231263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17"/>
              <a:t> Interactive</a:t>
            </a:r>
            <a:endParaRPr lang="fr-FR" sz="917" dirty="0"/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3C466243-FD6F-C8AF-B1E0-754556DABACE}"/>
              </a:ext>
            </a:extLst>
          </p:cNvPr>
          <p:cNvSpPr/>
          <p:nvPr/>
        </p:nvSpPr>
        <p:spPr>
          <a:xfrm>
            <a:off x="8034720" y="1428866"/>
            <a:ext cx="631295" cy="25513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500"/>
              <a:t>RFIO</a:t>
            </a:r>
            <a:endParaRPr lang="fr-FR" sz="1500" dirty="0"/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3DF92C36-5946-2258-F135-CFE5CAC5C2A9}"/>
              </a:ext>
            </a:extLst>
          </p:cNvPr>
          <p:cNvSpPr/>
          <p:nvPr/>
        </p:nvSpPr>
        <p:spPr>
          <a:xfrm>
            <a:off x="7335514" y="1438235"/>
            <a:ext cx="610422" cy="159613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100" dirty="0" err="1"/>
              <a:t>TReqS</a:t>
            </a:r>
            <a:endParaRPr lang="fr-FR" sz="1100" dirty="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CB122E48-8BF4-70D1-A1C8-5F220EEF9C21}"/>
              </a:ext>
            </a:extLst>
          </p:cNvPr>
          <p:cNvSpPr/>
          <p:nvPr/>
        </p:nvSpPr>
        <p:spPr>
          <a:xfrm>
            <a:off x="8719762" y="1425453"/>
            <a:ext cx="861369" cy="255480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500" dirty="0"/>
              <a:t>HPSS</a:t>
            </a:r>
          </a:p>
        </p:txBody>
      </p:sp>
      <p:sp>
        <p:nvSpPr>
          <p:cNvPr id="301" name="Cylindre 300">
            <a:extLst>
              <a:ext uri="{FF2B5EF4-FFF2-40B4-BE49-F238E27FC236}">
                <a16:creationId xmlns:a16="http://schemas.microsoft.com/office/drawing/2014/main" id="{5BE6CF41-1CFA-D093-1879-28AD9274044F}"/>
              </a:ext>
            </a:extLst>
          </p:cNvPr>
          <p:cNvSpPr/>
          <p:nvPr/>
        </p:nvSpPr>
        <p:spPr>
          <a:xfrm>
            <a:off x="8833385" y="1524879"/>
            <a:ext cx="600067" cy="780087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33" dirty="0"/>
              <a:t>4</a:t>
            </a:r>
          </a:p>
          <a:p>
            <a:pPr algn="ctr"/>
            <a:r>
              <a:rPr lang="fr-FR" sz="1333" dirty="0"/>
              <a:t>PB</a:t>
            </a:r>
          </a:p>
        </p:txBody>
      </p:sp>
      <p:sp>
        <p:nvSpPr>
          <p:cNvPr id="302" name="Stockage à accès séquentiel 301">
            <a:extLst>
              <a:ext uri="{FF2B5EF4-FFF2-40B4-BE49-F238E27FC236}">
                <a16:creationId xmlns:a16="http://schemas.microsoft.com/office/drawing/2014/main" id="{887530E8-1440-3350-E30E-C50FDC6FFA20}"/>
              </a:ext>
            </a:extLst>
          </p:cNvPr>
          <p:cNvSpPr/>
          <p:nvPr/>
        </p:nvSpPr>
        <p:spPr>
          <a:xfrm>
            <a:off x="8772455" y="2974457"/>
            <a:ext cx="700426" cy="695703"/>
          </a:xfrm>
          <a:prstGeom prst="flowChartMagneticTap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33" dirty="0"/>
              <a:t>250</a:t>
            </a:r>
          </a:p>
          <a:p>
            <a:pPr algn="ctr"/>
            <a:r>
              <a:rPr lang="fr-FR" sz="1333" dirty="0"/>
              <a:t>PB</a:t>
            </a:r>
          </a:p>
        </p:txBody>
      </p:sp>
      <p:cxnSp>
        <p:nvCxnSpPr>
          <p:cNvPr id="303" name="Connecteur droit 302">
            <a:extLst>
              <a:ext uri="{FF2B5EF4-FFF2-40B4-BE49-F238E27FC236}">
                <a16:creationId xmlns:a16="http://schemas.microsoft.com/office/drawing/2014/main" id="{AFFEE729-0B13-F5B2-A35C-D1702281CC9B}"/>
              </a:ext>
            </a:extLst>
          </p:cNvPr>
          <p:cNvCxnSpPr>
            <a:cxnSpLocks/>
          </p:cNvCxnSpPr>
          <p:nvPr/>
        </p:nvCxnSpPr>
        <p:spPr>
          <a:xfrm>
            <a:off x="2995385" y="3920249"/>
            <a:ext cx="5039335" cy="0"/>
          </a:xfrm>
          <a:prstGeom prst="line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4" name="Connecteur droit 303">
            <a:extLst>
              <a:ext uri="{FF2B5EF4-FFF2-40B4-BE49-F238E27FC236}">
                <a16:creationId xmlns:a16="http://schemas.microsoft.com/office/drawing/2014/main" id="{EAEED5B4-F440-AA58-AB71-218A2101D257}"/>
              </a:ext>
            </a:extLst>
          </p:cNvPr>
          <p:cNvCxnSpPr>
            <a:cxnSpLocks/>
          </p:cNvCxnSpPr>
          <p:nvPr/>
        </p:nvCxnSpPr>
        <p:spPr>
          <a:xfrm>
            <a:off x="6745802" y="3670160"/>
            <a:ext cx="1288918" cy="0"/>
          </a:xfrm>
          <a:prstGeom prst="line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Connecteur droit 304">
            <a:extLst>
              <a:ext uri="{FF2B5EF4-FFF2-40B4-BE49-F238E27FC236}">
                <a16:creationId xmlns:a16="http://schemas.microsoft.com/office/drawing/2014/main" id="{3772ADAA-3CBA-516F-5149-CE0E2A6304FB}"/>
              </a:ext>
            </a:extLst>
          </p:cNvPr>
          <p:cNvCxnSpPr>
            <a:cxnSpLocks/>
          </p:cNvCxnSpPr>
          <p:nvPr/>
        </p:nvCxnSpPr>
        <p:spPr>
          <a:xfrm>
            <a:off x="6480043" y="1846638"/>
            <a:ext cx="265759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Connecteur droit 305">
            <a:extLst>
              <a:ext uri="{FF2B5EF4-FFF2-40B4-BE49-F238E27FC236}">
                <a16:creationId xmlns:a16="http://schemas.microsoft.com/office/drawing/2014/main" id="{31CDA25C-6052-D833-09F9-11C48D1C6DCC}"/>
              </a:ext>
            </a:extLst>
          </p:cNvPr>
          <p:cNvCxnSpPr>
            <a:cxnSpLocks/>
          </p:cNvCxnSpPr>
          <p:nvPr/>
        </p:nvCxnSpPr>
        <p:spPr>
          <a:xfrm flipH="1">
            <a:off x="6744727" y="1846638"/>
            <a:ext cx="1075" cy="1823522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Connecteur droit 306">
            <a:extLst>
              <a:ext uri="{FF2B5EF4-FFF2-40B4-BE49-F238E27FC236}">
                <a16:creationId xmlns:a16="http://schemas.microsoft.com/office/drawing/2014/main" id="{334CF3B0-801E-BB1D-32B8-B4DE04E181D2}"/>
              </a:ext>
            </a:extLst>
          </p:cNvPr>
          <p:cNvCxnSpPr>
            <a:cxnSpLocks/>
          </p:cNvCxnSpPr>
          <p:nvPr/>
        </p:nvCxnSpPr>
        <p:spPr>
          <a:xfrm>
            <a:off x="6532737" y="2729578"/>
            <a:ext cx="21306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Connecteur droit 307">
            <a:extLst>
              <a:ext uri="{FF2B5EF4-FFF2-40B4-BE49-F238E27FC236}">
                <a16:creationId xmlns:a16="http://schemas.microsoft.com/office/drawing/2014/main" id="{B3CD8A5C-ED10-7896-5109-DC3422B8CC35}"/>
              </a:ext>
            </a:extLst>
          </p:cNvPr>
          <p:cNvCxnSpPr>
            <a:cxnSpLocks/>
          </p:cNvCxnSpPr>
          <p:nvPr/>
        </p:nvCxnSpPr>
        <p:spPr>
          <a:xfrm>
            <a:off x="6532737" y="3670160"/>
            <a:ext cx="213066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Connecteur droit 308">
            <a:extLst>
              <a:ext uri="{FF2B5EF4-FFF2-40B4-BE49-F238E27FC236}">
                <a16:creationId xmlns:a16="http://schemas.microsoft.com/office/drawing/2014/main" id="{D9360E40-C37C-B5AB-3BEC-D5B9756CD45D}"/>
              </a:ext>
            </a:extLst>
          </p:cNvPr>
          <p:cNvCxnSpPr>
            <a:cxnSpLocks/>
          </p:cNvCxnSpPr>
          <p:nvPr/>
        </p:nvCxnSpPr>
        <p:spPr>
          <a:xfrm>
            <a:off x="6480043" y="1339962"/>
            <a:ext cx="505786" cy="0"/>
          </a:xfrm>
          <a:prstGeom prst="line">
            <a:avLst/>
          </a:prstGeom>
          <a:ln w="25400" cmpd="sng">
            <a:head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0" name="Connecteur droit 309">
            <a:extLst>
              <a:ext uri="{FF2B5EF4-FFF2-40B4-BE49-F238E27FC236}">
                <a16:creationId xmlns:a16="http://schemas.microsoft.com/office/drawing/2014/main" id="{9EEB68D9-85E9-BDA2-2647-61C015B084A3}"/>
              </a:ext>
            </a:extLst>
          </p:cNvPr>
          <p:cNvCxnSpPr>
            <a:cxnSpLocks/>
          </p:cNvCxnSpPr>
          <p:nvPr/>
        </p:nvCxnSpPr>
        <p:spPr>
          <a:xfrm>
            <a:off x="6532736" y="2240062"/>
            <a:ext cx="453093" cy="0"/>
          </a:xfrm>
          <a:prstGeom prst="line">
            <a:avLst/>
          </a:prstGeom>
          <a:ln w="25400" cmpd="sng">
            <a:head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1" name="Connecteur droit 310">
            <a:extLst>
              <a:ext uri="{FF2B5EF4-FFF2-40B4-BE49-F238E27FC236}">
                <a16:creationId xmlns:a16="http://schemas.microsoft.com/office/drawing/2014/main" id="{EE13F482-B920-59DC-DE5F-42EC922CE050}"/>
              </a:ext>
            </a:extLst>
          </p:cNvPr>
          <p:cNvCxnSpPr>
            <a:cxnSpLocks/>
          </p:cNvCxnSpPr>
          <p:nvPr/>
        </p:nvCxnSpPr>
        <p:spPr>
          <a:xfrm>
            <a:off x="6985829" y="1339963"/>
            <a:ext cx="0" cy="1919169"/>
          </a:xfrm>
          <a:prstGeom prst="line">
            <a:avLst/>
          </a:prstGeom>
          <a:ln w="2540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2" name="Connecteur droit 311">
            <a:extLst>
              <a:ext uri="{FF2B5EF4-FFF2-40B4-BE49-F238E27FC236}">
                <a16:creationId xmlns:a16="http://schemas.microsoft.com/office/drawing/2014/main" id="{A03A6635-9BD7-F827-203C-37E607BC3C91}"/>
              </a:ext>
            </a:extLst>
          </p:cNvPr>
          <p:cNvCxnSpPr>
            <a:cxnSpLocks/>
          </p:cNvCxnSpPr>
          <p:nvPr/>
        </p:nvCxnSpPr>
        <p:spPr>
          <a:xfrm>
            <a:off x="6985829" y="2304966"/>
            <a:ext cx="353651" cy="0"/>
          </a:xfrm>
          <a:prstGeom prst="line">
            <a:avLst/>
          </a:prstGeom>
          <a:ln w="25400" cmpd="sng">
            <a:prstDash val="sysDot"/>
            <a:headEnd type="triangl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3" name="ZoneTexte 312">
            <a:extLst>
              <a:ext uri="{FF2B5EF4-FFF2-40B4-BE49-F238E27FC236}">
                <a16:creationId xmlns:a16="http://schemas.microsoft.com/office/drawing/2014/main" id="{8B2C68DA-5039-4638-060B-594F0D12DCF7}"/>
              </a:ext>
            </a:extLst>
          </p:cNvPr>
          <p:cNvSpPr txBox="1"/>
          <p:nvPr/>
        </p:nvSpPr>
        <p:spPr>
          <a:xfrm>
            <a:off x="6714870" y="3251299"/>
            <a:ext cx="462863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17" dirty="0"/>
              <a:t>Read</a:t>
            </a:r>
          </a:p>
        </p:txBody>
      </p:sp>
      <p:sp>
        <p:nvSpPr>
          <p:cNvPr id="314" name="ZoneTexte 313">
            <a:extLst>
              <a:ext uri="{FF2B5EF4-FFF2-40B4-BE49-F238E27FC236}">
                <a16:creationId xmlns:a16="http://schemas.microsoft.com/office/drawing/2014/main" id="{E10A0D6B-1AED-D877-088C-A3CB687C93C2}"/>
              </a:ext>
            </a:extLst>
          </p:cNvPr>
          <p:cNvSpPr txBox="1"/>
          <p:nvPr/>
        </p:nvSpPr>
        <p:spPr>
          <a:xfrm>
            <a:off x="6714870" y="3466041"/>
            <a:ext cx="620644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17" dirty="0"/>
              <a:t>Write</a:t>
            </a:r>
          </a:p>
        </p:txBody>
      </p:sp>
      <p:cxnSp>
        <p:nvCxnSpPr>
          <p:cNvPr id="315" name="Connecteur droit 314">
            <a:extLst>
              <a:ext uri="{FF2B5EF4-FFF2-40B4-BE49-F238E27FC236}">
                <a16:creationId xmlns:a16="http://schemas.microsoft.com/office/drawing/2014/main" id="{3110F0DB-88D2-993D-98DE-034276A392E4}"/>
              </a:ext>
            </a:extLst>
          </p:cNvPr>
          <p:cNvCxnSpPr>
            <a:cxnSpLocks/>
          </p:cNvCxnSpPr>
          <p:nvPr/>
        </p:nvCxnSpPr>
        <p:spPr>
          <a:xfrm flipV="1">
            <a:off x="3745469" y="1519787"/>
            <a:ext cx="0" cy="240046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Cylindre 315">
            <a:extLst>
              <a:ext uri="{FF2B5EF4-FFF2-40B4-BE49-F238E27FC236}">
                <a16:creationId xmlns:a16="http://schemas.microsoft.com/office/drawing/2014/main" id="{C9813634-07BA-4DB3-A564-3F2AC1924831}"/>
              </a:ext>
            </a:extLst>
          </p:cNvPr>
          <p:cNvSpPr/>
          <p:nvPr/>
        </p:nvSpPr>
        <p:spPr>
          <a:xfrm>
            <a:off x="4426715" y="2045821"/>
            <a:ext cx="572810" cy="654673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33" dirty="0"/>
              <a:t>16 PB</a:t>
            </a:r>
          </a:p>
        </p:txBody>
      </p:sp>
      <p:sp>
        <p:nvSpPr>
          <p:cNvPr id="317" name="Cylindre 316">
            <a:extLst>
              <a:ext uri="{FF2B5EF4-FFF2-40B4-BE49-F238E27FC236}">
                <a16:creationId xmlns:a16="http://schemas.microsoft.com/office/drawing/2014/main" id="{8093A782-503B-B507-767A-42EAA0EF05DC}"/>
              </a:ext>
            </a:extLst>
          </p:cNvPr>
          <p:cNvSpPr/>
          <p:nvPr/>
        </p:nvSpPr>
        <p:spPr>
          <a:xfrm>
            <a:off x="4418880" y="1143601"/>
            <a:ext cx="593338" cy="654673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33" dirty="0"/>
              <a:t>72  PB</a:t>
            </a:r>
          </a:p>
        </p:txBody>
      </p:sp>
      <p:cxnSp>
        <p:nvCxnSpPr>
          <p:cNvPr id="318" name="Connecteur droit 317">
            <a:extLst>
              <a:ext uri="{FF2B5EF4-FFF2-40B4-BE49-F238E27FC236}">
                <a16:creationId xmlns:a16="http://schemas.microsoft.com/office/drawing/2014/main" id="{98D42B22-2D82-12FD-12E8-9506D942D3F6}"/>
              </a:ext>
            </a:extLst>
          </p:cNvPr>
          <p:cNvCxnSpPr>
            <a:cxnSpLocks/>
          </p:cNvCxnSpPr>
          <p:nvPr/>
        </p:nvCxnSpPr>
        <p:spPr>
          <a:xfrm flipH="1">
            <a:off x="3445436" y="1519787"/>
            <a:ext cx="300033" cy="0"/>
          </a:xfrm>
          <a:prstGeom prst="line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Connecteur droit 318">
            <a:extLst>
              <a:ext uri="{FF2B5EF4-FFF2-40B4-BE49-F238E27FC236}">
                <a16:creationId xmlns:a16="http://schemas.microsoft.com/office/drawing/2014/main" id="{D976F42C-54A3-654B-6639-A3EF014A7E82}"/>
              </a:ext>
            </a:extLst>
          </p:cNvPr>
          <p:cNvCxnSpPr>
            <a:cxnSpLocks/>
          </p:cNvCxnSpPr>
          <p:nvPr/>
        </p:nvCxnSpPr>
        <p:spPr>
          <a:xfrm>
            <a:off x="3745469" y="1648258"/>
            <a:ext cx="577080" cy="0"/>
          </a:xfrm>
          <a:prstGeom prst="line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Connecteur droit 319">
            <a:extLst>
              <a:ext uri="{FF2B5EF4-FFF2-40B4-BE49-F238E27FC236}">
                <a16:creationId xmlns:a16="http://schemas.microsoft.com/office/drawing/2014/main" id="{43220FB3-C157-889B-B087-AE5A26D5772D}"/>
              </a:ext>
            </a:extLst>
          </p:cNvPr>
          <p:cNvCxnSpPr>
            <a:cxnSpLocks/>
          </p:cNvCxnSpPr>
          <p:nvPr/>
        </p:nvCxnSpPr>
        <p:spPr>
          <a:xfrm>
            <a:off x="3745469" y="2660109"/>
            <a:ext cx="577080" cy="0"/>
          </a:xfrm>
          <a:prstGeom prst="line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Connecteur droit 320">
            <a:extLst>
              <a:ext uri="{FF2B5EF4-FFF2-40B4-BE49-F238E27FC236}">
                <a16:creationId xmlns:a16="http://schemas.microsoft.com/office/drawing/2014/main" id="{C90F1283-AF97-DAC5-8218-D0126AEB67AE}"/>
              </a:ext>
            </a:extLst>
          </p:cNvPr>
          <p:cNvCxnSpPr>
            <a:cxnSpLocks/>
          </p:cNvCxnSpPr>
          <p:nvPr/>
        </p:nvCxnSpPr>
        <p:spPr>
          <a:xfrm>
            <a:off x="3745469" y="3506572"/>
            <a:ext cx="577080" cy="0"/>
          </a:xfrm>
          <a:prstGeom prst="line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ZoneTexte 321">
            <a:extLst>
              <a:ext uri="{FF2B5EF4-FFF2-40B4-BE49-F238E27FC236}">
                <a16:creationId xmlns:a16="http://schemas.microsoft.com/office/drawing/2014/main" id="{E080B8BD-9DF8-424C-AB35-1524D676BD37}"/>
              </a:ext>
            </a:extLst>
          </p:cNvPr>
          <p:cNvSpPr txBox="1"/>
          <p:nvPr/>
        </p:nvSpPr>
        <p:spPr>
          <a:xfrm>
            <a:off x="6714869" y="3740229"/>
            <a:ext cx="992701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17" dirty="0"/>
              <a:t>Read/Write</a:t>
            </a:r>
          </a:p>
        </p:txBody>
      </p:sp>
      <p:cxnSp>
        <p:nvCxnSpPr>
          <p:cNvPr id="323" name="Connecteur droit 322">
            <a:extLst>
              <a:ext uri="{FF2B5EF4-FFF2-40B4-BE49-F238E27FC236}">
                <a16:creationId xmlns:a16="http://schemas.microsoft.com/office/drawing/2014/main" id="{AFAC3253-93A1-0D10-CE18-17FDF470B5A2}"/>
              </a:ext>
            </a:extLst>
          </p:cNvPr>
          <p:cNvCxnSpPr>
            <a:cxnSpLocks/>
          </p:cNvCxnSpPr>
          <p:nvPr/>
        </p:nvCxnSpPr>
        <p:spPr>
          <a:xfrm>
            <a:off x="6532737" y="3259131"/>
            <a:ext cx="1501984" cy="9323"/>
          </a:xfrm>
          <a:prstGeom prst="line">
            <a:avLst/>
          </a:prstGeom>
          <a:ln w="25400" cmpd="sng">
            <a:head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24" name="ZoneTexte 323">
            <a:extLst>
              <a:ext uri="{FF2B5EF4-FFF2-40B4-BE49-F238E27FC236}">
                <a16:creationId xmlns:a16="http://schemas.microsoft.com/office/drawing/2014/main" id="{03A53E26-1473-62D3-F470-58E0ECEDDD43}"/>
              </a:ext>
            </a:extLst>
          </p:cNvPr>
          <p:cNvSpPr txBox="1"/>
          <p:nvPr/>
        </p:nvSpPr>
        <p:spPr>
          <a:xfrm>
            <a:off x="6925822" y="2320484"/>
            <a:ext cx="496954" cy="23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17" dirty="0"/>
              <a:t>Stage</a:t>
            </a:r>
          </a:p>
        </p:txBody>
      </p:sp>
      <p:sp>
        <p:nvSpPr>
          <p:cNvPr id="325" name="Cylindre 324">
            <a:extLst>
              <a:ext uri="{FF2B5EF4-FFF2-40B4-BE49-F238E27FC236}">
                <a16:creationId xmlns:a16="http://schemas.microsoft.com/office/drawing/2014/main" id="{AA6A7147-51A3-A6D2-1069-AC7B93230C8A}"/>
              </a:ext>
            </a:extLst>
          </p:cNvPr>
          <p:cNvSpPr/>
          <p:nvPr/>
        </p:nvSpPr>
        <p:spPr>
          <a:xfrm>
            <a:off x="2372044" y="2540096"/>
            <a:ext cx="593338" cy="654673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333" dirty="0"/>
              <a:t>20 </a:t>
            </a:r>
          </a:p>
          <a:p>
            <a:pPr algn="ctr"/>
            <a:r>
              <a:rPr lang="fr-FR" sz="1333" dirty="0"/>
              <a:t>PB</a:t>
            </a:r>
          </a:p>
        </p:txBody>
      </p:sp>
      <p:sp>
        <p:nvSpPr>
          <p:cNvPr id="326" name="ZoneTexte 325">
            <a:extLst>
              <a:ext uri="{FF2B5EF4-FFF2-40B4-BE49-F238E27FC236}">
                <a16:creationId xmlns:a16="http://schemas.microsoft.com/office/drawing/2014/main" id="{06982F85-2591-7F74-4E48-1C57A8D6BC0D}"/>
              </a:ext>
            </a:extLst>
          </p:cNvPr>
          <p:cNvSpPr txBox="1"/>
          <p:nvPr/>
        </p:nvSpPr>
        <p:spPr>
          <a:xfrm>
            <a:off x="2965382" y="2772379"/>
            <a:ext cx="7317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CEPH /</a:t>
            </a:r>
            <a:br>
              <a:rPr lang="fr-FR" sz="1500" dirty="0"/>
            </a:br>
            <a:r>
              <a:rPr lang="fr-FR" sz="1500" dirty="0" err="1"/>
              <a:t>Isilon</a:t>
            </a:r>
            <a:endParaRPr lang="fr-FR" sz="1500" dirty="0"/>
          </a:p>
        </p:txBody>
      </p:sp>
      <p:cxnSp>
        <p:nvCxnSpPr>
          <p:cNvPr id="327" name="Connecteur droit 326">
            <a:extLst>
              <a:ext uri="{FF2B5EF4-FFF2-40B4-BE49-F238E27FC236}">
                <a16:creationId xmlns:a16="http://schemas.microsoft.com/office/drawing/2014/main" id="{D04B0770-4D6D-C4C7-7F43-5225CB49A52C}"/>
              </a:ext>
            </a:extLst>
          </p:cNvPr>
          <p:cNvCxnSpPr>
            <a:stCxn id="259" idx="3"/>
            <a:endCxn id="325" idx="1"/>
          </p:cNvCxnSpPr>
          <p:nvPr/>
        </p:nvCxnSpPr>
        <p:spPr>
          <a:xfrm flipH="1">
            <a:off x="2668713" y="2244960"/>
            <a:ext cx="2843" cy="295136"/>
          </a:xfrm>
          <a:prstGeom prst="line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Connecteur droit 327">
            <a:extLst>
              <a:ext uri="{FF2B5EF4-FFF2-40B4-BE49-F238E27FC236}">
                <a16:creationId xmlns:a16="http://schemas.microsoft.com/office/drawing/2014/main" id="{4AD02761-5549-93B6-7F89-FB8A1C809E19}"/>
              </a:ext>
            </a:extLst>
          </p:cNvPr>
          <p:cNvCxnSpPr>
            <a:stCxn id="325" idx="3"/>
            <a:endCxn id="294" idx="5"/>
          </p:cNvCxnSpPr>
          <p:nvPr/>
        </p:nvCxnSpPr>
        <p:spPr>
          <a:xfrm>
            <a:off x="2668713" y="3194769"/>
            <a:ext cx="8803" cy="351840"/>
          </a:xfrm>
          <a:prstGeom prst="line">
            <a:avLst/>
          </a:prstGeom>
          <a:ln w="254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7" name="Espace réservé du contenu 1">
            <a:extLst>
              <a:ext uri="{FF2B5EF4-FFF2-40B4-BE49-F238E27FC236}">
                <a16:creationId xmlns:a16="http://schemas.microsoft.com/office/drawing/2014/main" id="{474C1897-2EF6-44B0-FE1E-6AC9F0C37EA7}"/>
              </a:ext>
            </a:extLst>
          </p:cNvPr>
          <p:cNvSpPr txBox="1">
            <a:spLocks/>
          </p:cNvSpPr>
          <p:nvPr/>
        </p:nvSpPr>
        <p:spPr>
          <a:xfrm>
            <a:off x="-1" y="4343244"/>
            <a:ext cx="5574337" cy="2038084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lang="fr-FR" sz="27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lang="fr-FR" sz="23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lang="fr-FR" sz="2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lang="fr-FR" sz="1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lang="fr-FR"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en-US" sz="1600" dirty="0"/>
              <a:t>HPSS Interface : RFIO with HPSS extensions</a:t>
            </a:r>
          </a:p>
          <a:p>
            <a:r>
              <a:rPr lang="en-US" sz="1600" dirty="0"/>
              <a:t>Historically, direct access from users/jobs to HPSS using RFIO</a:t>
            </a:r>
          </a:p>
          <a:p>
            <a:r>
              <a:rPr lang="en-US" sz="1600" dirty="0"/>
              <a:t>Now, 85 % of access are performed through storage middleware</a:t>
            </a:r>
          </a:p>
          <a:p>
            <a:pPr lvl="1"/>
            <a:r>
              <a:rPr lang="en-US" sz="1400" dirty="0"/>
              <a:t>Reduce stress on robotic due to the large disk cache</a:t>
            </a:r>
          </a:p>
          <a:p>
            <a:pPr lvl="1"/>
            <a:endParaRPr lang="en-US" sz="1400" dirty="0"/>
          </a:p>
        </p:txBody>
      </p:sp>
      <p:sp>
        <p:nvSpPr>
          <p:cNvPr id="348" name="Espace réservé du contenu 1">
            <a:extLst>
              <a:ext uri="{FF2B5EF4-FFF2-40B4-BE49-F238E27FC236}">
                <a16:creationId xmlns:a16="http://schemas.microsoft.com/office/drawing/2014/main" id="{5F3B64BE-B84A-7DE6-143F-D0B62EC732D3}"/>
              </a:ext>
            </a:extLst>
          </p:cNvPr>
          <p:cNvSpPr txBox="1">
            <a:spLocks/>
          </p:cNvSpPr>
          <p:nvPr/>
        </p:nvSpPr>
        <p:spPr>
          <a:xfrm>
            <a:off x="5890954" y="4337541"/>
            <a:ext cx="4392250" cy="2038084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lang="fr-FR" sz="27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lang="fr-FR" sz="23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lang="fr-FR" sz="2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lang="fr-FR" sz="1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lang="fr-FR"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en-US" sz="1600" dirty="0"/>
              <a:t>Read operations from storage middleware handled by </a:t>
            </a:r>
            <a:r>
              <a:rPr lang="en-US" sz="1600" dirty="0" err="1"/>
              <a:t>TReqS</a:t>
            </a:r>
            <a:endParaRPr lang="en-US" sz="1600" dirty="0"/>
          </a:p>
          <a:p>
            <a:pPr lvl="1"/>
            <a:r>
              <a:rPr lang="en-US" sz="1200" dirty="0"/>
              <a:t>Limit numbers of drives used for large reading campaign</a:t>
            </a:r>
          </a:p>
          <a:p>
            <a:pPr lvl="1"/>
            <a:r>
              <a:rPr lang="en-US" sz="1200" dirty="0"/>
              <a:t>Optimize files recall by sorting files on the same tape to speedup read</a:t>
            </a:r>
          </a:p>
          <a:p>
            <a:pPr marL="393192" lvl="1" indent="0">
              <a:buNone/>
            </a:pPr>
            <a:endParaRPr lang="en-US" sz="1200" dirty="0"/>
          </a:p>
          <a:p>
            <a:pPr lvl="1"/>
            <a:endParaRPr lang="en-US" sz="1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481C22-8F4F-7D7F-8A00-062F70D21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3051194-4C3A-CE8B-FCD7-52F6292FF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24404-DCCE-40B0-BEE4-EB129734E675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ECB5F6C-D721-6010-F024-CC3293397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885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9F6D7FDC-A4F5-C2AA-D6E6-688270F5DF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HPSS Storage Policy</a:t>
            </a: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FAC51CEA-A3AF-9D3E-22D5-B82EE332E3DE}"/>
              </a:ext>
            </a:extLst>
          </p:cNvPr>
          <p:cNvSpPr txBox="1">
            <a:spLocks noChangeArrowheads="1"/>
          </p:cNvSpPr>
          <p:nvPr/>
        </p:nvSpPr>
        <p:spPr>
          <a:xfrm>
            <a:off x="448468" y="4775150"/>
            <a:ext cx="2322513" cy="13589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lang="fr-FR" sz="27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lang="fr-FR" sz="23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lang="fr-FR" sz="2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lang="fr-FR" sz="1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lang="fr-FR"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Historical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67 PB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~2000 UID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80 M files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1848761-D458-DAAD-0E3B-1CFBB6F67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981" y="1556792"/>
            <a:ext cx="2160587" cy="2736999"/>
          </a:xfrm>
          <a:prstGeom prst="rect">
            <a:avLst/>
          </a:prstGeom>
          <a:solidFill>
            <a:srgbClr val="CCE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flatTx/>
          </a:bodyPr>
          <a:lstStyle/>
          <a:p>
            <a:pPr algn="ctr">
              <a:defRPr/>
            </a:pPr>
            <a:r>
              <a:rPr lang="en-US" dirty="0" err="1">
                <a:latin typeface="Arial Unicode MS" charset="0"/>
                <a:cs typeface="+mn-cs"/>
              </a:rPr>
              <a:t>Subsys</a:t>
            </a:r>
            <a:r>
              <a:rPr lang="en-US" dirty="0">
                <a:latin typeface="Arial Unicode MS" charset="0"/>
                <a:cs typeface="+mn-cs"/>
              </a:rPr>
              <a:t> 1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31D99140-5636-F555-34C3-E46B0E25F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881" y="1556792"/>
            <a:ext cx="1150937" cy="2736999"/>
          </a:xfrm>
          <a:prstGeom prst="rect">
            <a:avLst/>
          </a:prstGeom>
          <a:solidFill>
            <a:srgbClr val="CCE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flatTx/>
          </a:bodyPr>
          <a:lstStyle/>
          <a:p>
            <a:pPr algn="ctr">
              <a:defRPr/>
            </a:pPr>
            <a:r>
              <a:rPr lang="en-US">
                <a:latin typeface="Arial Unicode MS" charset="0"/>
                <a:cs typeface="+mn-cs"/>
              </a:rPr>
              <a:t>Sub 2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91A982B-1636-E043-E9EC-81E125BAB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868" y="1556792"/>
            <a:ext cx="1150938" cy="2736999"/>
          </a:xfrm>
          <a:prstGeom prst="rect">
            <a:avLst/>
          </a:prstGeom>
          <a:solidFill>
            <a:srgbClr val="CCE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flatTx/>
          </a:bodyPr>
          <a:lstStyle/>
          <a:p>
            <a:pPr algn="ctr">
              <a:defRPr/>
            </a:pPr>
            <a:r>
              <a:rPr lang="en-US">
                <a:latin typeface="Arial Unicode MS" charset="0"/>
                <a:cs typeface="+mn-cs"/>
              </a:rPr>
              <a:t>Sub 3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CAC86DFC-F341-56D7-3200-BDCC6B48A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9268" y="1556792"/>
            <a:ext cx="1150938" cy="2736999"/>
          </a:xfrm>
          <a:prstGeom prst="rect">
            <a:avLst/>
          </a:prstGeom>
          <a:solidFill>
            <a:srgbClr val="CCE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flatTx/>
          </a:bodyPr>
          <a:lstStyle/>
          <a:p>
            <a:pPr algn="ctr">
              <a:defRPr/>
            </a:pPr>
            <a:r>
              <a:rPr lang="en-US">
                <a:latin typeface="Arial Unicode MS" charset="0"/>
                <a:cs typeface="+mn-cs"/>
              </a:rPr>
              <a:t>Sub 4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E819F67D-43E8-D7C0-0DA5-E021AE2F6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256" y="1556792"/>
            <a:ext cx="1150937" cy="2736999"/>
          </a:xfrm>
          <a:prstGeom prst="rect">
            <a:avLst/>
          </a:prstGeom>
          <a:solidFill>
            <a:srgbClr val="CCEC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ECFF"/>
            </a:extrusionClr>
          </a:sp3d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flatTx/>
          </a:bodyPr>
          <a:lstStyle/>
          <a:p>
            <a:pPr algn="ctr">
              <a:defRPr/>
            </a:pPr>
            <a:r>
              <a:rPr lang="en-US">
                <a:latin typeface="Arial Unicode MS" charset="0"/>
                <a:cs typeface="+mn-cs"/>
              </a:rPr>
              <a:t>Sub 5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7594698E-E24D-74E6-6059-5F8ACC76CEDD}"/>
              </a:ext>
            </a:extLst>
          </p:cNvPr>
          <p:cNvSpPr>
            <a:spLocks/>
          </p:cNvSpPr>
          <p:nvPr/>
        </p:nvSpPr>
        <p:spPr bwMode="auto">
          <a:xfrm rot="16200000">
            <a:off x="1511300" y="3515468"/>
            <a:ext cx="431800" cy="2087563"/>
          </a:xfrm>
          <a:prstGeom prst="leftBrace">
            <a:avLst>
              <a:gd name="adj1" fmla="val 4028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826DE613-EAB7-993F-E7CB-C332A8AABD4D}"/>
              </a:ext>
            </a:extLst>
          </p:cNvPr>
          <p:cNvSpPr>
            <a:spLocks/>
          </p:cNvSpPr>
          <p:nvPr/>
        </p:nvSpPr>
        <p:spPr bwMode="auto">
          <a:xfrm rot="16200000">
            <a:off x="5327650" y="2002581"/>
            <a:ext cx="431800" cy="5113337"/>
          </a:xfrm>
          <a:prstGeom prst="leftBrace">
            <a:avLst>
              <a:gd name="adj1" fmla="val 98683"/>
              <a:gd name="adj2" fmla="val 22755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F29D2C-A0D7-ECD8-50A1-1B4C99FEF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3556" y="4824708"/>
            <a:ext cx="4237236" cy="161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5760" indent="-256032">
              <a:lnSpc>
                <a:spcPct val="90000"/>
              </a:lnSpc>
              <a:spcBef>
                <a:spcPts val="400"/>
              </a:spcBef>
              <a:buClr>
                <a:schemeClr val="accent1"/>
              </a:buClr>
              <a:buSzPct val="65000"/>
              <a:buFont typeface="Wingdings 3"/>
              <a:buChar char=""/>
            </a:pPr>
            <a:r>
              <a:rPr lang="en-US" sz="2400" dirty="0">
                <a:latin typeface="Arial" charset="0"/>
                <a:cs typeface="Arial"/>
              </a:rPr>
              <a:t>Newly created</a:t>
            </a:r>
          </a:p>
          <a:p>
            <a:pPr marL="621792" lvl="1" indent="-228600">
              <a:lnSpc>
                <a:spcPct val="90000"/>
              </a:lnSpc>
              <a:spcBef>
                <a:spcPts val="324"/>
              </a:spcBef>
              <a:buClr>
                <a:schemeClr val="accent1"/>
              </a:buClr>
              <a:buFont typeface="Verdana"/>
              <a:buChar char="◦"/>
            </a:pPr>
            <a:r>
              <a:rPr lang="en-US" sz="2000" dirty="0">
                <a:latin typeface="Arial" charset="0"/>
                <a:cs typeface="Arial"/>
              </a:rPr>
              <a:t>160 PB</a:t>
            </a:r>
          </a:p>
          <a:p>
            <a:pPr marL="621792" lvl="1" indent="-228600">
              <a:lnSpc>
                <a:spcPct val="90000"/>
              </a:lnSpc>
              <a:spcBef>
                <a:spcPts val="324"/>
              </a:spcBef>
              <a:buClr>
                <a:schemeClr val="accent1"/>
              </a:buClr>
              <a:buFont typeface="Verdana"/>
              <a:buChar char="◦"/>
            </a:pPr>
            <a:r>
              <a:rPr lang="en-US" sz="2000" dirty="0">
                <a:latin typeface="Arial" charset="0"/>
                <a:cs typeface="Arial"/>
              </a:rPr>
              <a:t>68 M files</a:t>
            </a:r>
          </a:p>
          <a:p>
            <a:pPr marL="621792" lvl="1" indent="-228600">
              <a:lnSpc>
                <a:spcPct val="90000"/>
              </a:lnSpc>
              <a:spcBef>
                <a:spcPts val="324"/>
              </a:spcBef>
              <a:buClr>
                <a:schemeClr val="accent1"/>
              </a:buClr>
              <a:buFont typeface="Verdana"/>
              <a:buChar char="◦"/>
            </a:pPr>
            <a:r>
              <a:rPr lang="en-US" sz="2000" dirty="0">
                <a:latin typeface="Arial" charset="0"/>
                <a:cs typeface="Arial"/>
              </a:rPr>
              <a:t>for LHC Data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42D78F90-43E9-4107-83C9-8866F6A47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881" y="2276872"/>
            <a:ext cx="1800225" cy="720725"/>
          </a:xfrm>
          <a:prstGeom prst="rect">
            <a:avLst/>
          </a:prstGeom>
          <a:solidFill>
            <a:srgbClr val="D8D8D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000" dirty="0">
                <a:latin typeface="Arial Unicode MS" charset="0"/>
                <a:cs typeface="+mn-cs"/>
              </a:rPr>
              <a:t>General </a:t>
            </a:r>
            <a:br>
              <a:rPr lang="en-US" sz="2000" dirty="0">
                <a:latin typeface="Arial Unicode MS" charset="0"/>
                <a:cs typeface="+mn-cs"/>
              </a:rPr>
            </a:br>
            <a:r>
              <a:rPr lang="en-US" sz="2000" dirty="0">
                <a:latin typeface="Arial Unicode MS" charset="0"/>
                <a:cs typeface="+mn-cs"/>
              </a:rPr>
              <a:t>purpose</a:t>
            </a:r>
            <a:endParaRPr lang="en-US" sz="1600" dirty="0">
              <a:latin typeface="Arial Unicode MS" charset="0"/>
              <a:cs typeface="+mn-cs"/>
            </a:endParaRP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B2B8612F-F994-EDAD-6FBA-5277BA769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343" y="2276872"/>
            <a:ext cx="936625" cy="720725"/>
          </a:xfrm>
          <a:prstGeom prst="rect">
            <a:avLst/>
          </a:prstGeom>
          <a:solidFill>
            <a:srgbClr val="D8D8D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>
                <a:latin typeface="Arial Unicode MS" charset="0"/>
                <a:cs typeface="+mn-cs"/>
              </a:rPr>
              <a:t>egee</a:t>
            </a:r>
          </a:p>
          <a:p>
            <a:pPr algn="ctr">
              <a:defRPr/>
            </a:pPr>
            <a:r>
              <a:rPr lang="en-US" sz="1800">
                <a:latin typeface="Arial Unicode MS" charset="0"/>
                <a:cs typeface="+mn-cs"/>
              </a:rPr>
              <a:t>Atlas</a:t>
            </a:r>
          </a:p>
          <a:p>
            <a:pPr algn="ctr">
              <a:defRPr/>
            </a:pPr>
            <a:r>
              <a:rPr lang="en-US" sz="900">
                <a:latin typeface="Arial Unicode MS" charset="0"/>
                <a:cs typeface="+mn-cs"/>
              </a:rPr>
              <a:t>Before 2010-02</a:t>
            </a:r>
            <a:endParaRPr lang="en-US" sz="1200">
              <a:latin typeface="Arial Unicode MS" charset="0"/>
              <a:cs typeface="+mn-cs"/>
            </a:endParaRP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33378D00-76D9-E3CF-2C97-84E2DAE3A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5306" y="2276872"/>
            <a:ext cx="936625" cy="720725"/>
          </a:xfrm>
          <a:prstGeom prst="rect">
            <a:avLst/>
          </a:prstGeom>
          <a:solidFill>
            <a:srgbClr val="D8D8D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 dirty="0">
                <a:latin typeface="Arial Unicode MS" charset="0"/>
                <a:cs typeface="+mn-cs"/>
              </a:rPr>
              <a:t>CMS</a:t>
            </a:r>
          </a:p>
          <a:p>
            <a:pPr algn="ctr">
              <a:defRPr/>
            </a:pPr>
            <a:r>
              <a:rPr lang="en-US" sz="1200" dirty="0">
                <a:latin typeface="Arial Unicode MS" charset="0"/>
                <a:cs typeface="+mn-cs"/>
              </a:rPr>
              <a:t>T1 + T3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1AAEFA2-4353-7848-B3B2-DE2A9294422E}"/>
              </a:ext>
            </a:extLst>
          </p:cNvPr>
          <p:cNvSpPr/>
          <p:nvPr/>
        </p:nvSpPr>
        <p:spPr>
          <a:xfrm>
            <a:off x="709860" y="3166239"/>
            <a:ext cx="7317333" cy="960459"/>
          </a:xfrm>
          <a:prstGeom prst="rect">
            <a:avLst/>
          </a:prstGeom>
          <a:solidFill>
            <a:schemeClr val="bg1"/>
          </a:solidFill>
          <a:ln w="12700" cap="sq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F647ACF-7BBB-49A7-C37F-D4FB42B54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2293" y="2276872"/>
            <a:ext cx="936625" cy="720725"/>
          </a:xfrm>
          <a:prstGeom prst="rect">
            <a:avLst/>
          </a:prstGeom>
          <a:solidFill>
            <a:srgbClr val="D8D8D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>
                <a:latin typeface="Arial Unicode MS" charset="0"/>
                <a:cs typeface="+mn-cs"/>
              </a:rPr>
              <a:t>Alice</a:t>
            </a:r>
            <a:br>
              <a:rPr lang="en-US" sz="1800">
                <a:latin typeface="Arial Unicode MS" charset="0"/>
                <a:cs typeface="+mn-cs"/>
              </a:rPr>
            </a:br>
            <a:r>
              <a:rPr lang="en-US" sz="1800">
                <a:latin typeface="Arial Unicode MS" charset="0"/>
                <a:cs typeface="+mn-cs"/>
              </a:rPr>
              <a:t>LHCb</a:t>
            </a:r>
            <a:endParaRPr lang="en-US" sz="1200">
              <a:latin typeface="Arial Unicode MS" charset="0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515923-6E3C-A817-F6F9-F550B3D84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7693" y="2276872"/>
            <a:ext cx="936625" cy="720725"/>
          </a:xfrm>
          <a:prstGeom prst="rect">
            <a:avLst/>
          </a:prstGeom>
          <a:solidFill>
            <a:srgbClr val="D8D8D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800">
                <a:latin typeface="Arial Unicode MS" charset="0"/>
                <a:cs typeface="+mn-cs"/>
              </a:rPr>
              <a:t>Atlas</a:t>
            </a:r>
            <a:br>
              <a:rPr lang="en-US" sz="1800">
                <a:latin typeface="Arial Unicode MS" charset="0"/>
                <a:cs typeface="+mn-cs"/>
              </a:rPr>
            </a:br>
            <a:endParaRPr lang="en-US" sz="1200">
              <a:latin typeface="Arial Unicode MS" charset="0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76B539-DFE4-99D9-A2F4-B905BD3DA7AC}"/>
              </a:ext>
            </a:extLst>
          </p:cNvPr>
          <p:cNvSpPr/>
          <p:nvPr/>
        </p:nvSpPr>
        <p:spPr bwMode="auto">
          <a:xfrm>
            <a:off x="1835348" y="3263601"/>
            <a:ext cx="2089422" cy="504549"/>
          </a:xfrm>
          <a:prstGeom prst="rect">
            <a:avLst/>
          </a:prstGeom>
          <a:solidFill>
            <a:srgbClr val="E2C0B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rPr>
              <a:t>Small files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Gill Sans"/>
                <a:cs typeface="Gill Sans"/>
              </a:rPr>
              <a:t>10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06434F-D45E-46C7-A888-183B26E5C4BD}"/>
              </a:ext>
            </a:extLst>
          </p:cNvPr>
          <p:cNvSpPr/>
          <p:nvPr/>
        </p:nvSpPr>
        <p:spPr bwMode="auto">
          <a:xfrm>
            <a:off x="5951288" y="3263601"/>
            <a:ext cx="1932732" cy="504549"/>
          </a:xfrm>
          <a:prstGeom prst="rect">
            <a:avLst/>
          </a:prstGeom>
          <a:solidFill>
            <a:srgbClr val="E2C0B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rPr>
              <a:t>Huge Files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Gill Sans"/>
                <a:cs typeface="Gill Sans"/>
              </a:rPr>
              <a:t>14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F3A3750-F46E-EDC0-5D99-F315EAC889E5}"/>
              </a:ext>
            </a:extLst>
          </p:cNvPr>
          <p:cNvSpPr/>
          <p:nvPr/>
        </p:nvSpPr>
        <p:spPr bwMode="auto">
          <a:xfrm>
            <a:off x="3921050" y="3270566"/>
            <a:ext cx="2030238" cy="504549"/>
          </a:xfrm>
          <a:prstGeom prst="rect">
            <a:avLst/>
          </a:prstGeom>
          <a:solidFill>
            <a:srgbClr val="E2C0B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rPr>
              <a:t>Medium Files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Gill Sans"/>
                <a:cs typeface="Gill Sans"/>
              </a:rPr>
              <a:t>12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B0E096F-8360-481B-F6BF-4F57EB054965}"/>
              </a:ext>
            </a:extLst>
          </p:cNvPr>
          <p:cNvSpPr txBox="1"/>
          <p:nvPr/>
        </p:nvSpPr>
        <p:spPr>
          <a:xfrm>
            <a:off x="1691332" y="3768150"/>
            <a:ext cx="360040" cy="28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Gill Sans"/>
                <a:cs typeface="Gill Sans"/>
              </a:rPr>
              <a:t>0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23AD1ED-B820-AF7E-434F-CB8EC454117A}"/>
              </a:ext>
            </a:extLst>
          </p:cNvPr>
          <p:cNvSpPr txBox="1"/>
          <p:nvPr/>
        </p:nvSpPr>
        <p:spPr>
          <a:xfrm>
            <a:off x="3504950" y="373349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Gill Sans"/>
                <a:cs typeface="Gill Sans"/>
              </a:rPr>
              <a:t>64 M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DB0693C-3A42-B684-4126-DB9FAA020B17}"/>
              </a:ext>
            </a:extLst>
          </p:cNvPr>
          <p:cNvSpPr txBox="1"/>
          <p:nvPr/>
        </p:nvSpPr>
        <p:spPr>
          <a:xfrm>
            <a:off x="5722838" y="376815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Gill Sans"/>
                <a:cs typeface="Gill Sans"/>
              </a:rPr>
              <a:t>2 G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6FDE2A7-8307-1172-56D7-3AC20013A7AF}"/>
              </a:ext>
            </a:extLst>
          </p:cNvPr>
          <p:cNvSpPr txBox="1"/>
          <p:nvPr/>
        </p:nvSpPr>
        <p:spPr>
          <a:xfrm>
            <a:off x="7471656" y="377511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Gill Sans"/>
                <a:cs typeface="Gill Sans"/>
              </a:rPr>
              <a:t>16 T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0950423-DCDC-32FB-1F33-D5DEE88F2B24}"/>
              </a:ext>
            </a:extLst>
          </p:cNvPr>
          <p:cNvCxnSpPr/>
          <p:nvPr/>
        </p:nvCxnSpPr>
        <p:spPr bwMode="auto">
          <a:xfrm>
            <a:off x="3705770" y="3544690"/>
            <a:ext cx="4320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DBA25501-37BD-944E-2C50-2A5C3FAE7B83}"/>
              </a:ext>
            </a:extLst>
          </p:cNvPr>
          <p:cNvCxnSpPr/>
          <p:nvPr/>
        </p:nvCxnSpPr>
        <p:spPr bwMode="auto">
          <a:xfrm>
            <a:off x="5735264" y="3544690"/>
            <a:ext cx="4320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E2C023FA-C0F5-F84D-9E48-A6A98F72CA6E}"/>
              </a:ext>
            </a:extLst>
          </p:cNvPr>
          <p:cNvSpPr/>
          <p:nvPr/>
        </p:nvSpPr>
        <p:spPr bwMode="auto">
          <a:xfrm>
            <a:off x="755228" y="3263602"/>
            <a:ext cx="1008112" cy="50454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"/>
                <a:cs typeface="Gill Sans"/>
              </a:rPr>
              <a:t>COS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Gill Sans"/>
                <a:cs typeface="Gill Sans"/>
              </a:rPr>
              <a:t>Size based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"/>
              <a:cs typeface="Gill Sans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F8E051F-E2C6-4135-39AC-0C844185C036}"/>
              </a:ext>
            </a:extLst>
          </p:cNvPr>
          <p:cNvSpPr txBox="1"/>
          <p:nvPr/>
        </p:nvSpPr>
        <p:spPr>
          <a:xfrm>
            <a:off x="683419" y="1917527"/>
            <a:ext cx="115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ndale Mono" charset="0"/>
                <a:ea typeface="Andale Mono" charset="0"/>
                <a:cs typeface="Andale Mono" charset="0"/>
              </a:rPr>
              <a:t>/</a:t>
            </a:r>
            <a:r>
              <a:rPr lang="en-US" dirty="0" err="1">
                <a:latin typeface="Andale Mono" charset="0"/>
                <a:ea typeface="Andale Mono" charset="0"/>
                <a:cs typeface="Andale Mono" charset="0"/>
              </a:rPr>
              <a:t>hpss</a:t>
            </a:r>
            <a:endParaRPr lang="en-US" dirty="0"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49DD258-CAC8-4F72-0C08-0736725ED7DB}"/>
              </a:ext>
            </a:extLst>
          </p:cNvPr>
          <p:cNvSpPr txBox="1"/>
          <p:nvPr/>
        </p:nvSpPr>
        <p:spPr>
          <a:xfrm>
            <a:off x="3078634" y="1917527"/>
            <a:ext cx="115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ndale Mono" charset="0"/>
                <a:ea typeface="Andale Mono" charset="0"/>
                <a:cs typeface="Andale Mono" charset="0"/>
              </a:rPr>
              <a:t>/hpss2</a:t>
            </a:r>
            <a:endParaRPr lang="en-US" dirty="0"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775B8BE9-311B-8755-BDDB-23698D4ECB4A}"/>
              </a:ext>
            </a:extLst>
          </p:cNvPr>
          <p:cNvSpPr txBox="1"/>
          <p:nvPr/>
        </p:nvSpPr>
        <p:spPr>
          <a:xfrm>
            <a:off x="4307335" y="1908235"/>
            <a:ext cx="115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ndale Mono" charset="0"/>
                <a:ea typeface="Andale Mono" charset="0"/>
                <a:cs typeface="Andale Mono" charset="0"/>
              </a:rPr>
              <a:t>/hpss3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2C77BBF-CAE4-9159-5454-2F9D85FA2168}"/>
              </a:ext>
            </a:extLst>
          </p:cNvPr>
          <p:cNvSpPr txBox="1"/>
          <p:nvPr/>
        </p:nvSpPr>
        <p:spPr>
          <a:xfrm>
            <a:off x="5638800" y="1917527"/>
            <a:ext cx="115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ndale Mono" charset="0"/>
                <a:ea typeface="Andale Mono" charset="0"/>
                <a:cs typeface="Andale Mono" charset="0"/>
              </a:rPr>
              <a:t>/hpss4</a:t>
            </a:r>
            <a:endParaRPr lang="en-US" dirty="0"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9B473C0-E107-19A5-6AF7-3BB45D9377BE}"/>
              </a:ext>
            </a:extLst>
          </p:cNvPr>
          <p:cNvSpPr txBox="1"/>
          <p:nvPr/>
        </p:nvSpPr>
        <p:spPr>
          <a:xfrm>
            <a:off x="6882903" y="1908235"/>
            <a:ext cx="1151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ndale Mono" charset="0"/>
                <a:ea typeface="Andale Mono" charset="0"/>
                <a:cs typeface="Andale Mono" charset="0"/>
              </a:rPr>
              <a:t>/hpss5</a:t>
            </a:r>
          </a:p>
        </p:txBody>
      </p:sp>
      <p:sp>
        <p:nvSpPr>
          <p:cNvPr id="45" name="Espace réservé du contenu 1">
            <a:extLst>
              <a:ext uri="{FF2B5EF4-FFF2-40B4-BE49-F238E27FC236}">
                <a16:creationId xmlns:a16="http://schemas.microsoft.com/office/drawing/2014/main" id="{44273420-2271-FD21-6BAE-64F08F204C60}"/>
              </a:ext>
            </a:extLst>
          </p:cNvPr>
          <p:cNvSpPr txBox="1">
            <a:spLocks/>
          </p:cNvSpPr>
          <p:nvPr/>
        </p:nvSpPr>
        <p:spPr>
          <a:xfrm>
            <a:off x="120017" y="818965"/>
            <a:ext cx="11064552" cy="6600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2060"/>
                </a:solidFill>
                <a:latin typeface="Avenir" panose="02000503020000020003" pitchFamily="2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 subsystems, 3 COS Only (selected by size), 10</a:t>
            </a:r>
            <a:r>
              <a:rPr lang="en-US" baseline="30000" dirty="0"/>
              <a:t> </a:t>
            </a:r>
            <a:r>
              <a:rPr lang="en-US" dirty="0"/>
              <a:t>file families</a:t>
            </a:r>
          </a:p>
          <a:p>
            <a:endParaRPr lang="en-US" dirty="0"/>
          </a:p>
        </p:txBody>
      </p:sp>
      <p:sp>
        <p:nvSpPr>
          <p:cNvPr id="52" name="Rectangle 16">
            <a:extLst>
              <a:ext uri="{FF2B5EF4-FFF2-40B4-BE49-F238E27FC236}">
                <a16:creationId xmlns:a16="http://schemas.microsoft.com/office/drawing/2014/main" id="{6931C739-5C17-0101-F2E5-F1BBF3009BB4}"/>
              </a:ext>
            </a:extLst>
          </p:cNvPr>
          <p:cNvSpPr txBox="1">
            <a:spLocks noGrp="1" noChangeArrowheads="1"/>
          </p:cNvSpPr>
          <p:nvPr>
            <p:ph type="body" sz="quarter" idx="20"/>
          </p:nvPr>
        </p:nvSpPr>
        <p:spPr>
          <a:xfrm>
            <a:off x="8856662" y="1606350"/>
            <a:ext cx="3071986" cy="273699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 3"/>
              <a:buChar char=""/>
              <a:defRPr lang="fr-FR" sz="27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lang="fr-FR" sz="23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lang="fr-FR" sz="21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lang="fr-FR" sz="1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lang="fr-FR"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lang="fr-FR" sz="1600" b="0" i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Small files in double copy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+ 2 archival COS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Double copy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</a:rPr>
              <a:t>~ 7 PB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79A52C-C5F6-7F6A-6C2C-9CA7DEB8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8966D603-1CAD-4D46-966B-769DA5373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B4DF5-351C-49E3-A511-B2F3E58D469A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4375087-A5B3-888C-9879-45DA77446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3374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6CE91B-88FE-669A-335D-13AF4BA378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err="1"/>
              <a:t>Core</a:t>
            </a:r>
            <a:r>
              <a:rPr lang="fr-FR" dirty="0"/>
              <a:t> serveurs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Renouvelés en mars 2021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2x DELL R640 (1U)</a:t>
            </a:r>
          </a:p>
          <a:p>
            <a:pPr marL="1028700" lvl="1" indent="-342900"/>
            <a:r>
              <a:rPr lang="en-US" dirty="0"/>
              <a:t>2 CPU Xeon Silver 4208 </a:t>
            </a:r>
          </a:p>
          <a:p>
            <a:pPr marL="1028700" lvl="1" indent="-342900"/>
            <a:r>
              <a:rPr lang="en-US" dirty="0"/>
              <a:t>96 Go 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2x ME4024 FC</a:t>
            </a:r>
          </a:p>
          <a:p>
            <a:pPr marL="1028700" lvl="1" indent="-342900"/>
            <a:r>
              <a:rPr lang="en-US" dirty="0"/>
              <a:t>10x SSD - 960 GB</a:t>
            </a:r>
          </a:p>
          <a:p>
            <a:pPr marL="1028700" lvl="1" indent="-342900"/>
            <a:r>
              <a:rPr lang="en-US" dirty="0"/>
              <a:t>Adaptative RAID 7653 GB</a:t>
            </a:r>
          </a:p>
          <a:p>
            <a:pPr marL="1028700" lvl="1" indent="-342900"/>
            <a:r>
              <a:rPr lang="en-US" dirty="0"/>
              <a:t>Volumes ”mirrors” </a:t>
            </a:r>
            <a:r>
              <a:rPr lang="en-US" dirty="0" err="1"/>
              <a:t>croisés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Fin de </a:t>
            </a:r>
            <a:r>
              <a:rPr lang="en-US" dirty="0" err="1"/>
              <a:t>garantie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mars 2028 	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Migrations HPSS 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Décembre 2021 : 	Migration HPSS 7.5.3 </a:t>
            </a:r>
            <a:r>
              <a:rPr lang="fr-FR" dirty="0">
                <a:sym typeface="Wingdings" pitchFamily="2" charset="2"/>
              </a:rPr>
              <a:t> 8.3	(Serveur 1  Serveur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Septembre 2022 : 	Migration HPSS 8.3 </a:t>
            </a:r>
            <a:r>
              <a:rPr lang="fr-FR" dirty="0">
                <a:sym typeface="Wingdings" pitchFamily="2" charset="2"/>
              </a:rPr>
              <a:t> 9.3	(Serveur 2  Serveur 1)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>
                <a:sym typeface="Wingdings" pitchFamily="2" charset="2"/>
              </a:rPr>
              <a:t>Décembre 2024 : 	Migration HPSS 9.3  10.3	(Serveur 1  Serveur 2)</a:t>
            </a:r>
          </a:p>
          <a:p>
            <a:endParaRPr lang="fr-FR" dirty="0">
              <a:sym typeface="Wingdings" pitchFamily="2" charset="2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F1CA228-577F-8082-2E82-7822AAD26E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 err="1"/>
              <a:t>Core</a:t>
            </a:r>
            <a:r>
              <a:rPr lang="fr-FR" dirty="0"/>
              <a:t> server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34D49A8-B48B-108E-08A4-0037F21F7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699" y="932973"/>
            <a:ext cx="6485988" cy="4008195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726D899-C1F2-4A6A-6A76-E23C10D6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18C6E6A8-B13E-C8B8-D78D-EA7C1C6C3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5A952-7357-431E-ACA0-BB9F3B3C78F5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91A5DBA1-E189-159A-DC46-B49496A39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0834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29E2BB-4E39-F306-2A5C-2FF13077F3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5360" y="1049243"/>
            <a:ext cx="8280919" cy="5145841"/>
          </a:xfrm>
        </p:spPr>
        <p:txBody>
          <a:bodyPr>
            <a:normAutofit fontScale="92500" lnSpcReduction="20000"/>
          </a:bodyPr>
          <a:lstStyle/>
          <a:p>
            <a:pPr marL="1028700" lvl="1" indent="-342900"/>
            <a:r>
              <a:rPr lang="en-US" dirty="0"/>
              <a:t>16 disk movers (DAS) :</a:t>
            </a:r>
          </a:p>
          <a:p>
            <a:pPr marL="1485900" lvl="2" indent="-342900"/>
            <a:r>
              <a:rPr lang="en-US" dirty="0">
                <a:latin typeface="Arial" charset="0"/>
                <a:cs typeface="Arial"/>
              </a:rPr>
              <a:t>HPE ProLiant XL420 Gen10 + SAS extension</a:t>
            </a:r>
          </a:p>
          <a:p>
            <a:pPr marL="1485900" lvl="2" indent="-342900"/>
            <a:r>
              <a:rPr lang="en-US" dirty="0"/>
              <a:t>20 </a:t>
            </a:r>
            <a:r>
              <a:rPr lang="en-US" dirty="0" err="1"/>
              <a:t>Gbits</a:t>
            </a:r>
            <a:r>
              <a:rPr lang="en-US" dirty="0"/>
              <a:t> Ethernet</a:t>
            </a:r>
          </a:p>
          <a:p>
            <a:pPr marL="1485900" lvl="2" indent="-342900"/>
            <a:r>
              <a:rPr lang="en-US" dirty="0"/>
              <a:t>SAS Disk in RAID </a:t>
            </a:r>
          </a:p>
          <a:p>
            <a:pPr marL="1485900" lvl="2" indent="-342900"/>
            <a:r>
              <a:rPr lang="en-US" dirty="0"/>
              <a:t>Total 4,2 PB </a:t>
            </a:r>
          </a:p>
          <a:p>
            <a:pPr marL="1485900" lvl="2" indent="-342900"/>
            <a:endParaRPr lang="en-US" dirty="0"/>
          </a:p>
          <a:p>
            <a:pPr marL="1028700" lvl="1" indent="-342900"/>
            <a:r>
              <a:rPr lang="en-US" dirty="0"/>
              <a:t>24 Tape movers</a:t>
            </a:r>
          </a:p>
          <a:p>
            <a:pPr marL="1485900" lvl="2" indent="-342900"/>
            <a:r>
              <a:rPr lang="en-US" dirty="0"/>
              <a:t>8 HPE ProLiant DL360 Gen10</a:t>
            </a:r>
          </a:p>
          <a:p>
            <a:pPr marL="1485900" lvl="2" indent="-342900"/>
            <a:r>
              <a:rPr lang="en-US" dirty="0"/>
              <a:t>8 HPE ProLiant DL325 Gen11</a:t>
            </a:r>
          </a:p>
          <a:p>
            <a:pPr marL="1485900" lvl="2" indent="-342900"/>
            <a:r>
              <a:rPr lang="en-US" dirty="0"/>
              <a:t>8 DELL </a:t>
            </a:r>
            <a:r>
              <a:rPr lang="en-US" dirty="0" err="1"/>
              <a:t>Poweredge</a:t>
            </a:r>
            <a:r>
              <a:rPr lang="en-US" dirty="0"/>
              <a:t> R640</a:t>
            </a:r>
          </a:p>
          <a:p>
            <a:pPr marL="1485900" lvl="2" indent="-342900"/>
            <a:r>
              <a:rPr lang="en-US" dirty="0"/>
              <a:t>1 mover / 6 TS1160-LTO10</a:t>
            </a:r>
          </a:p>
          <a:p>
            <a:pPr marL="1485900" lvl="2" indent="-342900"/>
            <a:r>
              <a:rPr lang="en-US" dirty="0"/>
              <a:t>20 </a:t>
            </a:r>
            <a:r>
              <a:rPr lang="en-US" dirty="0" err="1"/>
              <a:t>Gbits</a:t>
            </a:r>
            <a:r>
              <a:rPr lang="en-US" dirty="0"/>
              <a:t> Ethernet </a:t>
            </a:r>
          </a:p>
          <a:p>
            <a:pPr lvl="2" indent="0">
              <a:buNone/>
            </a:pPr>
            <a:endParaRPr lang="en-US" dirty="0"/>
          </a:p>
          <a:p>
            <a:pPr marL="1028700" lvl="1" indent="-342900"/>
            <a:r>
              <a:rPr lang="en-US" dirty="0"/>
              <a:t>3 remotes PVR</a:t>
            </a:r>
          </a:p>
          <a:p>
            <a:pPr marL="1485900" lvl="2" indent="-342900"/>
            <a:r>
              <a:rPr lang="en-US" dirty="0"/>
              <a:t>Installed on tape movers</a:t>
            </a:r>
          </a:p>
          <a:p>
            <a:pPr marL="1485900" lvl="2" indent="-342900"/>
            <a:r>
              <a:rPr lang="en-US" dirty="0"/>
              <a:t>One per library</a:t>
            </a:r>
          </a:p>
          <a:p>
            <a:pPr marL="1485900" lvl="2" indent="-342900"/>
            <a:r>
              <a:rPr lang="en-US" dirty="0"/>
              <a:t>NO PVR on the core server</a:t>
            </a:r>
          </a:p>
          <a:p>
            <a:pPr lvl="2" indent="0">
              <a:buNone/>
            </a:pPr>
            <a:endParaRPr lang="en-US" dirty="0"/>
          </a:p>
          <a:p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486AD72-D246-2602-D8C6-408BCA00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 err="1"/>
              <a:t>Mover</a:t>
            </a:r>
            <a:r>
              <a:rPr lang="fr-FR" dirty="0"/>
              <a:t> / PVR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858937-7F5F-1E4D-DD9A-66962897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390AB98A-8E88-F98C-1767-77AA702A1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8DE4-A635-4B2A-AEE4-C9E4354B4F43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DEB4A317-E816-E7DE-2422-254FF8B22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0315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8AC09-4456-020C-A3FF-EB8E313B4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26D74-E06F-CF7D-FCCC-53E08C0D1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4869160"/>
            <a:ext cx="11176000" cy="547996"/>
          </a:xfrm>
        </p:spPr>
        <p:txBody>
          <a:bodyPr/>
          <a:lstStyle/>
          <a:p>
            <a:r>
              <a:rPr lang="fr-FR" dirty="0"/>
              <a:t>Rétrospective 2025-2026</a:t>
            </a:r>
          </a:p>
        </p:txBody>
      </p:sp>
    </p:spTree>
    <p:extLst>
      <p:ext uri="{BB962C8B-B14F-4D97-AF65-F5344CB8AC3E}">
        <p14:creationId xmlns:p14="http://schemas.microsoft.com/office/powerpoint/2010/main" val="3205650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CB170-3402-E8FC-6BCC-C22A690B2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EBF78D96-77C7-6198-D12B-CF2D25E997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Nouvelle salle machine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A5302E-73EC-9B0E-1010-1FBDC69ED543}"/>
              </a:ext>
            </a:extLst>
          </p:cNvPr>
          <p:cNvSpPr txBox="1"/>
          <p:nvPr/>
        </p:nvSpPr>
        <p:spPr>
          <a:xfrm>
            <a:off x="8438514" y="1655477"/>
            <a:ext cx="3753486" cy="1512168"/>
          </a:xfrm>
          <a:prstGeom prst="rect">
            <a:avLst/>
          </a:prstGeom>
        </p:spPr>
        <p:txBody>
          <a:bodyPr vert="horz" wrap="square" rtlCol="0">
            <a:normAutofit/>
          </a:bodyPr>
          <a:lstStyle/>
          <a:p>
            <a:r>
              <a:rPr lang="fr-FR" dirty="0"/>
              <a:t>Nouvelle salle machine VIL3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460 m2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PUE 1,3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Capacité finale : 2 MW IT – 130 baies</a:t>
            </a:r>
          </a:p>
          <a:p>
            <a:endParaRPr lang="fr-FR" sz="14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EE1C79-876C-882F-461A-BE973AE3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F180B97-DD21-A334-5C4C-792435F07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0F86B-8640-4DCD-B742-AC75EA0984E5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960DB38-594A-8A1A-23D6-D8575450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4B3DA2B-9FB7-4C93-1F88-0AD167840A87}"/>
              </a:ext>
            </a:extLst>
          </p:cNvPr>
          <p:cNvSpPr txBox="1"/>
          <p:nvPr/>
        </p:nvSpPr>
        <p:spPr>
          <a:xfrm>
            <a:off x="11173767" y="1145512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sz="1800" dirty="0">
              <a:solidFill>
                <a:srgbClr val="00B0F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B88C4B-3D47-2DDA-5064-3B82B5D1A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218"/>
          <a:stretch>
            <a:fillRect/>
          </a:stretch>
        </p:blipFill>
        <p:spPr>
          <a:xfrm>
            <a:off x="263352" y="1268760"/>
            <a:ext cx="3860451" cy="37977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03B4CED-A894-CBAA-48AF-305654926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141" b="13264"/>
          <a:stretch>
            <a:fillRect/>
          </a:stretch>
        </p:blipFill>
        <p:spPr>
          <a:xfrm>
            <a:off x="4367808" y="2132856"/>
            <a:ext cx="3860451" cy="39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2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04D82-C1E2-F1A0-0B38-C0EA7128C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9E1F6AF-59B8-86CF-B6EC-57E5A87A3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 err="1"/>
              <a:t>Ajout</a:t>
            </a:r>
            <a:r>
              <a:rPr lang="en-GB" dirty="0"/>
              <a:t> d’un nouvelle </a:t>
            </a:r>
            <a:r>
              <a:rPr lang="en-GB" dirty="0" err="1"/>
              <a:t>librairie</a:t>
            </a:r>
            <a:r>
              <a:rPr lang="en-GB" dirty="0"/>
              <a:t> TS4500 (9 frames – 48 drives)</a:t>
            </a:r>
          </a:p>
          <a:p>
            <a:r>
              <a:rPr lang="en-GB" dirty="0"/>
              <a:t>Première </a:t>
            </a:r>
            <a:r>
              <a:rPr lang="en-GB" dirty="0" err="1"/>
              <a:t>commande</a:t>
            </a:r>
            <a:r>
              <a:rPr lang="en-GB" dirty="0"/>
              <a:t> de 1200 </a:t>
            </a:r>
            <a:r>
              <a:rPr lang="en-GB" dirty="0" err="1"/>
              <a:t>bandes</a:t>
            </a:r>
            <a:r>
              <a:rPr lang="en-GB" dirty="0"/>
              <a:t> LTO10 + cleaning</a:t>
            </a:r>
          </a:p>
          <a:p>
            <a:r>
              <a:rPr lang="en-GB" dirty="0"/>
              <a:t>Installation de 8 movers tapes </a:t>
            </a:r>
            <a:r>
              <a:rPr lang="en-GB" dirty="0" err="1"/>
              <a:t>en</a:t>
            </a:r>
            <a:r>
              <a:rPr lang="en-GB" dirty="0"/>
              <a:t> FC  </a:t>
            </a:r>
          </a:p>
          <a:p>
            <a:endParaRPr lang="en-GB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64086F1-532C-FAE3-FF49-E9BFAAFF108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Nouveau </a:t>
            </a:r>
            <a:r>
              <a:rPr lang="fr-FR" dirty="0" err="1"/>
              <a:t>materiel</a:t>
            </a:r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1A1C69F-F61F-BF81-F59E-D5443AF1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76598C76-B82D-7B89-BA4A-B56F148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8F652-CECA-4E75-A4D0-089CE9D6722A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EA754528-D221-784E-4690-5471975FB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9155F22-DABC-27C5-502C-642217814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1049243"/>
            <a:ext cx="3205667" cy="240702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B314211-3095-8C1A-0D1A-C122D5CC1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678" y="3635636"/>
            <a:ext cx="3205667" cy="24070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58FC7F-2A6D-9579-50ED-DAA075AA1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42" y="2597129"/>
            <a:ext cx="4618423" cy="346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33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956E3-8314-95FC-16DC-6E0D7A586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8BE48FF9-F0F6-8771-7454-3948032616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Difficultés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392BDE-D9C2-420B-20B2-4A40CEEC7EE8}"/>
              </a:ext>
            </a:extLst>
          </p:cNvPr>
          <p:cNvSpPr txBox="1"/>
          <p:nvPr/>
        </p:nvSpPr>
        <p:spPr>
          <a:xfrm>
            <a:off x="8438514" y="1655477"/>
            <a:ext cx="3753486" cy="1512168"/>
          </a:xfrm>
          <a:prstGeom prst="rect">
            <a:avLst/>
          </a:prstGeom>
        </p:spPr>
        <p:txBody>
          <a:bodyPr vert="horz" wrap="square" rtlCol="0">
            <a:normAutofit/>
          </a:bodyPr>
          <a:lstStyle/>
          <a:p>
            <a:endParaRPr lang="fr-FR" sz="14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8F2A02-FB50-B0EC-1D92-7678CB4B0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CBE32E-9712-3107-6652-BA74E9F7F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5D2FD-1383-4DD1-A32F-28ADA795BC58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00CC077-18CE-8594-3000-78A01B5C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899470D-BF12-C60D-213B-0C3858D93EC9}"/>
              </a:ext>
            </a:extLst>
          </p:cNvPr>
          <p:cNvSpPr txBox="1"/>
          <p:nvPr/>
        </p:nvSpPr>
        <p:spPr>
          <a:xfrm>
            <a:off x="11173767" y="1145512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sz="1800" dirty="0">
              <a:solidFill>
                <a:srgbClr val="00B0F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6186D1-672F-9F21-9200-B7EB97149A61}"/>
              </a:ext>
            </a:extLst>
          </p:cNvPr>
          <p:cNvSpPr txBox="1"/>
          <p:nvPr/>
        </p:nvSpPr>
        <p:spPr>
          <a:xfrm>
            <a:off x="983432" y="1960776"/>
            <a:ext cx="9145016" cy="1512168"/>
          </a:xfrm>
          <a:prstGeom prst="rect">
            <a:avLst/>
          </a:prstGeom>
        </p:spPr>
        <p:txBody>
          <a:bodyPr vert="horz" wrap="square" rtlCol="0">
            <a:noAutofit/>
          </a:bodyPr>
          <a:lstStyle/>
          <a:p>
            <a:r>
              <a:rPr lang="fr-FR" sz="2000" dirty="0">
                <a:solidFill>
                  <a:srgbClr val="002060"/>
                </a:solidFill>
                <a:latin typeface="Avenir Book" panose="02000503020000020003" pitchFamily="2" charset="0"/>
              </a:rPr>
              <a:t>Explosion de l’utilisation (merci </a:t>
            </a:r>
            <a:r>
              <a:rPr lang="fr-FR" sz="2000" dirty="0" err="1">
                <a:solidFill>
                  <a:srgbClr val="002060"/>
                </a:solidFill>
                <a:latin typeface="Avenir Book" panose="02000503020000020003" pitchFamily="2" charset="0"/>
              </a:rPr>
              <a:t>l’ia</a:t>
            </a:r>
            <a:r>
              <a:rPr lang="fr-FR" sz="2000" dirty="0">
                <a:solidFill>
                  <a:srgbClr val="002060"/>
                </a:solidFill>
                <a:latin typeface="Avenir Book" panose="02000503020000020003" pitchFamily="2" charset="0"/>
              </a:rPr>
              <a:t>) -&gt; Augmentation du prix des composants -&gt; impact sur les commandes de serveurs et de bandes magnétique  (jusqu’à 6mois à 1 ans voir commandes annulées</a:t>
            </a:r>
          </a:p>
          <a:p>
            <a:endParaRPr lang="fr-FR" sz="2000" dirty="0">
              <a:solidFill>
                <a:srgbClr val="002060"/>
              </a:solidFill>
              <a:latin typeface="Avenir Book" panose="02000503020000020003" pitchFamily="2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Avenir Book" panose="02000503020000020003" pitchFamily="2" charset="0"/>
              </a:rPr>
              <a:t>Marché renégocié à la hausse</a:t>
            </a:r>
          </a:p>
          <a:p>
            <a:endParaRPr lang="fr-FR" sz="2000" dirty="0">
              <a:solidFill>
                <a:srgbClr val="002060"/>
              </a:solidFill>
              <a:latin typeface="Avenir Book" panose="02000503020000020003" pitchFamily="2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Avenir Book" panose="02000503020000020003" pitchFamily="2" charset="0"/>
              </a:rPr>
              <a:t>Délais de livraison rallongés sur les commandes de serveurs et switch FC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2550BCA-2A47-6BD7-774C-F54C8700B886}"/>
              </a:ext>
            </a:extLst>
          </p:cNvPr>
          <p:cNvSpPr txBox="1"/>
          <p:nvPr/>
        </p:nvSpPr>
        <p:spPr>
          <a:xfrm>
            <a:off x="4247535" y="1666568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sz="1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17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5D894-7504-00AB-C889-60585D0DF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4D4D75-6816-7508-ACE7-0858FA78C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000" y="4869160"/>
            <a:ext cx="11176000" cy="547996"/>
          </a:xfrm>
        </p:spPr>
        <p:txBody>
          <a:bodyPr/>
          <a:lstStyle/>
          <a:p>
            <a:r>
              <a:rPr lang="fr-FR" dirty="0"/>
              <a:t>A venir</a:t>
            </a:r>
          </a:p>
        </p:txBody>
      </p:sp>
    </p:spTree>
    <p:extLst>
      <p:ext uri="{BB962C8B-B14F-4D97-AF65-F5344CB8AC3E}">
        <p14:creationId xmlns:p14="http://schemas.microsoft.com/office/powerpoint/2010/main" val="1308709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55475E-6C41-F04C-B1D5-34CE66B789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5361" y="1049243"/>
            <a:ext cx="7344815" cy="5145841"/>
          </a:xfrm>
        </p:spPr>
        <p:txBody>
          <a:bodyPr>
            <a:normAutofit lnSpcReduction="10000"/>
          </a:bodyPr>
          <a:lstStyle/>
          <a:p>
            <a:pPr marL="342900" indent="-342900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 concern</a:t>
            </a:r>
          </a:p>
          <a:p>
            <a:pPr marL="1028700" lvl="1" indent="-342900"/>
            <a:r>
              <a:rPr lang="en-US" dirty="0"/>
              <a:t>High Luminosity LHC -&gt; breakdown in annual CAGR</a:t>
            </a:r>
          </a:p>
          <a:p>
            <a:pPr marL="1028700" lvl="1" indent="-342900"/>
            <a:r>
              <a:rPr lang="en-US" dirty="0"/>
              <a:t>Tape Carrousel</a:t>
            </a:r>
          </a:p>
          <a:p>
            <a:pPr marL="1485900" lvl="2" indent="-342900"/>
            <a:r>
              <a:rPr lang="en-US" dirty="0"/>
              <a:t>Tapes will be used as “active” data repository for datasets</a:t>
            </a:r>
          </a:p>
          <a:p>
            <a:pPr marL="1028700" lvl="1" indent="-342900"/>
            <a:r>
              <a:rPr lang="en-US" dirty="0"/>
              <a:t>Optimizing read back performances for LHC-experiment</a:t>
            </a:r>
          </a:p>
          <a:p>
            <a:pPr marL="1028700" lvl="1" indent="-342900"/>
            <a:r>
              <a:rPr lang="en-US" dirty="0"/>
              <a:t>“Smart Writing”</a:t>
            </a:r>
          </a:p>
          <a:p>
            <a:pPr marL="1485900" lvl="2" indent="-342900"/>
            <a:r>
              <a:rPr lang="en-US" dirty="0"/>
              <a:t>Writing data on tape according the way users will read them back</a:t>
            </a:r>
          </a:p>
          <a:p>
            <a:pPr marL="1485900" lvl="2" indent="-342900"/>
            <a:r>
              <a:rPr lang="en-US" dirty="0"/>
              <a:t>Specific setup per users</a:t>
            </a:r>
          </a:p>
          <a:p>
            <a:pPr marL="1943100" lvl="3" indent="-342900"/>
            <a:r>
              <a:rPr lang="en-US" dirty="0"/>
              <a:t>File Family, ”Per directory aggregate”</a:t>
            </a:r>
          </a:p>
          <a:p>
            <a:pPr marL="1485900" lvl="2" indent="-342900"/>
            <a:r>
              <a:rPr lang="en-US" dirty="0"/>
              <a:t>Full Aggregate Recall for reading</a:t>
            </a:r>
          </a:p>
          <a:p>
            <a:pPr marL="1028700" lvl="1" indent="-342900"/>
            <a:endParaRPr lang="en-US" dirty="0"/>
          </a:p>
          <a:p>
            <a:pPr marL="1028700" lvl="1" indent="-342900"/>
            <a:endParaRPr lang="en-US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603FAF8-88A9-7E44-AF1F-6214DC49C6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Future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8F95B5E-F6AD-6FAC-ED98-CBE99E60B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605" y="1412776"/>
            <a:ext cx="4419639" cy="3456384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5A92C0-762F-3AED-4C43-4C87AC12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52CA3A2E-8FD4-F3DB-4D08-3F372D2DE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214A-340E-4CB9-AC2E-8AE83DB2A186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2A39A7D3-22BF-9ADE-149D-7CC0B7F1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4376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35DA70-00FB-2A4A-BDF2-90AF980BCA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noProof="0" dirty="0"/>
          </a:p>
          <a:p>
            <a:r>
              <a:rPr lang="en-US" dirty="0" err="1"/>
              <a:t>Institut</a:t>
            </a:r>
            <a:r>
              <a:rPr lang="en-US" dirty="0"/>
              <a:t> national de physique </a:t>
            </a:r>
            <a:r>
              <a:rPr lang="en-US" dirty="0" err="1"/>
              <a:t>nucléaire</a:t>
            </a:r>
            <a:r>
              <a:rPr lang="en-US" dirty="0"/>
              <a:t> et de physique des </a:t>
            </a:r>
            <a:r>
              <a:rPr lang="en-US" dirty="0" err="1"/>
              <a:t>particules</a:t>
            </a:r>
            <a:r>
              <a:rPr lang="en-US" dirty="0"/>
              <a:t> (IN2P3)</a:t>
            </a:r>
          </a:p>
          <a:p>
            <a:endParaRPr lang="en-US" dirty="0"/>
          </a:p>
          <a:p>
            <a:r>
              <a:rPr lang="en-US" dirty="0"/>
              <a:t>~1 000 </a:t>
            </a:r>
            <a:r>
              <a:rPr lang="en-US" dirty="0" err="1"/>
              <a:t>chercheurs</a:t>
            </a:r>
            <a:r>
              <a:rPr lang="en-US" dirty="0"/>
              <a:t> / 1 500 </a:t>
            </a:r>
            <a:r>
              <a:rPr lang="en-US" dirty="0" err="1"/>
              <a:t>membres</a:t>
            </a:r>
            <a:r>
              <a:rPr lang="en-US" dirty="0"/>
              <a:t> du personnel de </a:t>
            </a:r>
            <a:r>
              <a:rPr lang="en-US" dirty="0" err="1"/>
              <a:t>soutien</a:t>
            </a:r>
            <a:endParaRPr lang="en-US" dirty="0"/>
          </a:p>
          <a:p>
            <a:r>
              <a:rPr lang="fr-FR" dirty="0"/>
              <a:t>25 laboratoires et plateformes nationales de recherche</a:t>
            </a:r>
          </a:p>
          <a:p>
            <a:r>
              <a:rPr lang="en-US" dirty="0"/>
              <a:t>1 </a:t>
            </a:r>
            <a:r>
              <a:rPr lang="en-US" dirty="0" err="1"/>
              <a:t>centre</a:t>
            </a:r>
            <a:r>
              <a:rPr lang="en-US" dirty="0"/>
              <a:t> de </a:t>
            </a:r>
            <a:r>
              <a:rPr lang="en-US" dirty="0" err="1"/>
              <a:t>calcul</a:t>
            </a:r>
            <a:r>
              <a:rPr lang="en-US" dirty="0"/>
              <a:t> à Lyon (CC CIN2P3)</a:t>
            </a:r>
          </a:p>
          <a:p>
            <a:endParaRPr lang="en-US" dirty="0"/>
          </a:p>
          <a:p>
            <a:r>
              <a:rPr lang="en-US" dirty="0" err="1"/>
              <a:t>Impliqué</a:t>
            </a:r>
            <a:r>
              <a:rPr lang="en-US" dirty="0"/>
              <a:t> dans </a:t>
            </a:r>
            <a:r>
              <a:rPr lang="en-US" dirty="0" err="1"/>
              <a:t>d'importantes</a:t>
            </a:r>
            <a:r>
              <a:rPr lang="en-US" dirty="0"/>
              <a:t> collaborations </a:t>
            </a:r>
            <a:r>
              <a:rPr lang="en-US" dirty="0" err="1"/>
              <a:t>internationales</a:t>
            </a:r>
            <a:endParaRPr lang="en-US" dirty="0"/>
          </a:p>
          <a:p>
            <a:r>
              <a:rPr lang="en-US" dirty="0"/>
              <a:t>Physique des </a:t>
            </a:r>
            <a:r>
              <a:rPr lang="en-US" dirty="0" err="1"/>
              <a:t>particules</a:t>
            </a:r>
            <a:r>
              <a:rPr lang="en-US" dirty="0"/>
              <a:t> (Tier 1 pour </a:t>
            </a:r>
            <a:r>
              <a:rPr lang="en-US" dirty="0" err="1"/>
              <a:t>l'expérience</a:t>
            </a:r>
            <a:r>
              <a:rPr lang="en-US" dirty="0"/>
              <a:t> LHC au CERN)</a:t>
            </a:r>
          </a:p>
          <a:p>
            <a:r>
              <a:rPr lang="en-US" dirty="0" err="1"/>
              <a:t>Astroparticules</a:t>
            </a:r>
            <a:r>
              <a:rPr lang="en-US" dirty="0"/>
              <a:t> et </a:t>
            </a:r>
            <a:r>
              <a:rPr lang="en-US" dirty="0" err="1"/>
              <a:t>cosmologie</a:t>
            </a:r>
            <a:r>
              <a:rPr lang="en-US" dirty="0"/>
              <a:t> (Euclid, LSST)</a:t>
            </a:r>
          </a:p>
          <a:p>
            <a:r>
              <a:rPr lang="en-US" dirty="0"/>
              <a:t>Physique </a:t>
            </a:r>
            <a:r>
              <a:rPr lang="en-US" dirty="0" err="1"/>
              <a:t>nucléaire</a:t>
            </a:r>
            <a:r>
              <a:rPr lang="en-US" dirty="0"/>
              <a:t> (AGATA)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0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F237FE-C458-6448-BE48-59CA6D4507C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noProof="0" dirty="0" err="1"/>
              <a:t>Nucléaire</a:t>
            </a:r>
            <a:r>
              <a:rPr lang="en-US" noProof="0" dirty="0"/>
              <a:t> &amp; </a:t>
            </a:r>
            <a:r>
              <a:rPr lang="en-US" noProof="0" dirty="0" err="1"/>
              <a:t>Particules</a:t>
            </a:r>
            <a:r>
              <a:rPr lang="en-US" noProof="0" dirty="0"/>
              <a:t> (IN2P3)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2F2A3DF-F6C8-F548-A933-2A08B0440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8978" y="4277383"/>
            <a:ext cx="1838484" cy="698624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A60F816-C38F-4284-9224-AE746824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5CC2E6E3-8CB0-A163-B36F-CE2942930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F1E11-2912-4483-A9F1-FA6973B1A0AA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3971D69B-D9C8-2FE6-2AD5-43CF8A947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0F43D39-8388-FA09-6996-FF2FAACE0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20" y="1704463"/>
            <a:ext cx="24638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1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F1ABF-DB7C-2C8A-CD99-71E557317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5DEF141-1F04-FC80-916E-04C908C2C86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7177" y="856079"/>
            <a:ext cx="11517645" cy="5145841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2 core servers Dell PowerEdge R660  (1prod + 1spare) 1024 GB RAM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8 movers </a:t>
            </a:r>
            <a:r>
              <a:rPr lang="en-GB" dirty="0" err="1"/>
              <a:t>disque</a:t>
            </a:r>
            <a:r>
              <a:rPr lang="en-GB" dirty="0"/>
              <a:t> Dell </a:t>
            </a:r>
            <a:r>
              <a:rPr lang="en-GB" dirty="0" err="1"/>
              <a:t>Poweredge</a:t>
            </a:r>
            <a:r>
              <a:rPr lang="en-GB" dirty="0"/>
              <a:t> R760xd2 : 3,8 PB de stockage, 128 GB RAM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4E84704-5C39-5470-B6C5-5F5D1D1B3F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Futur </a:t>
            </a:r>
            <a:r>
              <a:rPr lang="fr-FR" dirty="0" err="1"/>
              <a:t>materiel</a:t>
            </a:r>
            <a:r>
              <a:rPr lang="fr-FR" dirty="0"/>
              <a:t> </a:t>
            </a:r>
            <a:endParaRPr lang="en-GB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61C52DA-BAC2-E83F-A16C-DE329B50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1E2D26B1-3B68-03C5-0E6A-D631910D0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7E438-16FC-4E06-931D-5962718C0318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316233C9-C3F6-19CA-F3C9-42FDF0FCC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4B1217-19E3-7D91-EFB3-90809AAD35DA}"/>
              </a:ext>
            </a:extLst>
          </p:cNvPr>
          <p:cNvSpPr txBox="1"/>
          <p:nvPr/>
        </p:nvSpPr>
        <p:spPr>
          <a:xfrm>
            <a:off x="-1475874" y="-5791200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sz="1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38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DDB709-268B-0DDC-FDAF-165145AA9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Merci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D1F3088-E199-2BD8-34CC-15DE793F6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B0CCF-D566-4F87-8DA4-E8ABCF52E72B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0D69E13-38A2-B972-DF7F-DBFEE0F1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6726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758EF65-3FB3-764A-AA42-6AC345CDB9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err="1"/>
              <a:t>Nucléaire</a:t>
            </a:r>
            <a:r>
              <a:rPr lang="en-US" dirty="0"/>
              <a:t> &amp; </a:t>
            </a:r>
            <a:r>
              <a:rPr lang="en-US" dirty="0" err="1"/>
              <a:t>Particules</a:t>
            </a:r>
            <a:r>
              <a:rPr lang="en-US" dirty="0"/>
              <a:t> (IN2P3)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A720B63-8059-B483-7F02-49A46390F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5DAB54F-7F50-E2DA-5EC5-47B1DBA8F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009D8-8D6F-40EE-BC2D-65A78F623CDF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BDAECD1C-0B58-96D3-AC71-E165BA5E9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B59F52E-28FA-FEE0-211A-4FEA95108BFA}"/>
              </a:ext>
            </a:extLst>
          </p:cNvPr>
          <p:cNvSpPr txBox="1"/>
          <p:nvPr/>
        </p:nvSpPr>
        <p:spPr>
          <a:xfrm>
            <a:off x="430306" y="1065007"/>
            <a:ext cx="0" cy="0"/>
          </a:xfrm>
          <a:prstGeom prst="rect">
            <a:avLst/>
          </a:prstGeom>
        </p:spPr>
        <p:txBody>
          <a:bodyPr vert="horz" wrap="none" rtlCol="0">
            <a:normAutofit fontScale="25000" lnSpcReduction="20000"/>
          </a:bodyPr>
          <a:lstStyle/>
          <a:p>
            <a:endParaRPr lang="fr-FR" sz="1800" dirty="0">
              <a:solidFill>
                <a:srgbClr val="00B0F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F98AFC-0987-CFA3-8FD1-550895AE3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65" y="815339"/>
            <a:ext cx="7915269" cy="556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2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6694026-0549-8019-B556-8EF8B9ADC4A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5360" y="1163479"/>
            <a:ext cx="11517645" cy="5145841"/>
          </a:xfrm>
        </p:spPr>
        <p:txBody>
          <a:bodyPr>
            <a:normAutofit/>
          </a:bodyPr>
          <a:lstStyle/>
          <a:p>
            <a:r>
              <a:rPr lang="fr-FR" sz="1400" dirty="0"/>
              <a:t>Ressources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80 personnes (dont 65 ingénieurs informatiques)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Budget : 7,6 millions d'euros (hors ressources humaines)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2,5 millions d'euros de frais d'exploitation des locaux (dont 1,2 million d'euros pour l'électricité)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4 millions d'euros d'investissements informatiques (dont 2 millions d'euros pour le WLCG)</a:t>
            </a:r>
          </a:p>
          <a:p>
            <a:r>
              <a:rPr lang="fr-FR" sz="1400" dirty="0"/>
              <a:t>Installations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2 160 m² répartis sur trois salles machine</a:t>
            </a:r>
          </a:p>
          <a:p>
            <a:r>
              <a:rPr lang="fr-FR" sz="1400" dirty="0"/>
              <a:t>Capacité de calcul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~850 serveurs, 55 000 HTC, 931 000 HS23</a:t>
            </a:r>
          </a:p>
          <a:p>
            <a:r>
              <a:rPr lang="fr-FR" sz="1400" dirty="0"/>
              <a:t>Stockage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Capacité de stockage totale allouée : ~340 Po (62 % sur bandes)</a:t>
            </a:r>
          </a:p>
          <a:p>
            <a:r>
              <a:rPr lang="fr-FR" sz="1400" dirty="0"/>
              <a:t>Réseau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2x 200 </a:t>
            </a:r>
            <a:r>
              <a:rPr lang="fr-FR" sz="1400" dirty="0" err="1"/>
              <a:t>Gbps</a:t>
            </a:r>
            <a:r>
              <a:rPr lang="fr-FR" sz="1400" dirty="0"/>
              <a:t> pour le WLCG (LHCOP &amp; LHCONE)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1x 100 </a:t>
            </a:r>
            <a:r>
              <a:rPr lang="fr-FR" sz="1400" dirty="0" err="1"/>
              <a:t>Gbps</a:t>
            </a:r>
            <a:r>
              <a:rPr lang="fr-FR" sz="1400" dirty="0"/>
              <a:t> dédié à IDRIS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400" dirty="0"/>
              <a:t>1x 100 </a:t>
            </a:r>
            <a:r>
              <a:rPr lang="fr-FR" sz="1400" dirty="0" err="1"/>
              <a:t>Gbps</a:t>
            </a:r>
            <a:r>
              <a:rPr lang="fr-FR" sz="1400" dirty="0"/>
              <a:t> pour la sauvegarde et les besoins généraux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714A1CD-A2A4-B2E8-2929-F8975A69AC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Centre de Calcul de l’IN2P3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AE989D2-8BD5-E700-5E30-6CEE1454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9AF2E819-0BB5-674B-2404-7B27D0D14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42B5C-3B0D-46C1-AE55-AFBDD6C6B3CD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B339D607-5C05-CAA6-5E20-340D5967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A64833-1E97-7E3A-6DD9-27C230C68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2852936"/>
            <a:ext cx="3816349" cy="31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67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70A94-860A-5687-5605-DE76021A8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BDC831-264B-D676-5CE6-8CFE223B39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Stockage au CC-IN2P3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45237F-8D7B-8F28-8535-1D957F89B6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HPSS, monitoring, </a:t>
            </a:r>
            <a:r>
              <a:rPr lang="fr-FR" dirty="0" err="1"/>
              <a:t>libraries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2039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2A7CA96-557C-6562-2561-27D01F7F6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13" y="3453447"/>
            <a:ext cx="1639132" cy="163913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614F5B-C79F-084C-AB6E-A1B75F025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877" y="2563104"/>
            <a:ext cx="1085968" cy="1069261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F909C0-1CAC-2D4A-84EB-306CD69F0B9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70602" y="3902187"/>
            <a:ext cx="6240016" cy="106926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Ecriture</a:t>
            </a:r>
            <a:r>
              <a:rPr lang="en-US" dirty="0"/>
              <a:t> : 150 TB/j - max 500 TB/j</a:t>
            </a:r>
          </a:p>
          <a:p>
            <a:r>
              <a:rPr lang="en-US" dirty="0"/>
              <a:t>Lecture : 120 TB/j max 500 TB/j</a:t>
            </a:r>
          </a:p>
          <a:p>
            <a:r>
              <a:rPr lang="en-US" dirty="0"/>
              <a:t>Evolution : +43 PB  2024– 2026 (+24 %)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3D41194-B188-E54C-B456-A026D1EF241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IN2P3 Tape Storage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7303316-4437-2E41-92C2-5A4133143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929" y="2350214"/>
            <a:ext cx="4350937" cy="136973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1C94C2-401A-1B29-1E65-4228C72C8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153" y="2282607"/>
            <a:ext cx="1277715" cy="12777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5C312D8-1598-AFAC-2662-E2302AFBC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3287" y="1044319"/>
            <a:ext cx="1039179" cy="1039179"/>
          </a:xfrm>
          <a:prstGeom prst="rect">
            <a:avLst/>
          </a:prstGeom>
        </p:spPr>
      </p:pic>
      <p:grpSp>
        <p:nvGrpSpPr>
          <p:cNvPr id="58" name="Groupe 57">
            <a:extLst>
              <a:ext uri="{FF2B5EF4-FFF2-40B4-BE49-F238E27FC236}">
                <a16:creationId xmlns:a16="http://schemas.microsoft.com/office/drawing/2014/main" id="{F47240D8-B4CE-9D25-2196-5A0A21FC2348}"/>
              </a:ext>
            </a:extLst>
          </p:cNvPr>
          <p:cNvGrpSpPr/>
          <p:nvPr/>
        </p:nvGrpSpPr>
        <p:grpSpPr>
          <a:xfrm>
            <a:off x="3155610" y="1230692"/>
            <a:ext cx="761437" cy="870605"/>
            <a:chOff x="2393848" y="1537663"/>
            <a:chExt cx="761437" cy="870605"/>
          </a:xfrm>
        </p:grpSpPr>
        <p:sp>
          <p:nvSpPr>
            <p:cNvPr id="41" name="Cylindre 40">
              <a:extLst>
                <a:ext uri="{FF2B5EF4-FFF2-40B4-BE49-F238E27FC236}">
                  <a16:creationId xmlns:a16="http://schemas.microsoft.com/office/drawing/2014/main" id="{90072282-014F-42CC-F65E-AEA67C651C84}"/>
                </a:ext>
              </a:extLst>
            </p:cNvPr>
            <p:cNvSpPr/>
            <p:nvPr/>
          </p:nvSpPr>
          <p:spPr>
            <a:xfrm>
              <a:off x="2393848" y="1537663"/>
              <a:ext cx="621783" cy="792088"/>
            </a:xfrm>
            <a:prstGeom prst="can">
              <a:avLst/>
            </a:prstGeom>
            <a:gradFill flip="none" rotWithShape="1">
              <a:gsLst>
                <a:gs pos="26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B0AB42F2-21C8-2618-88AF-E34BED0562C7}"/>
                </a:ext>
              </a:extLst>
            </p:cNvPr>
            <p:cNvSpPr txBox="1"/>
            <p:nvPr/>
          </p:nvSpPr>
          <p:spPr>
            <a:xfrm>
              <a:off x="2456001" y="1695529"/>
              <a:ext cx="699284" cy="712739"/>
            </a:xfrm>
            <a:prstGeom prst="rect">
              <a:avLst/>
            </a:prstGeom>
          </p:spPr>
          <p:txBody>
            <a:bodyPr vert="horz" wrap="square" rtlCol="0">
              <a:normAutofit fontScale="92500" lnSpcReduction="10000"/>
            </a:bodyPr>
            <a:lstStyle/>
            <a:p>
              <a:r>
                <a:rPr lang="fr-FR" sz="2400" dirty="0"/>
                <a:t>16 </a:t>
              </a:r>
              <a:br>
                <a:rPr lang="fr-FR" sz="2400" dirty="0"/>
              </a:br>
              <a:r>
                <a:rPr lang="fr-FR" sz="2400" dirty="0"/>
                <a:t>PB</a:t>
              </a:r>
            </a:p>
          </p:txBody>
        </p:sp>
      </p:grp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4DF25CDE-1982-EF3A-2554-22A33760042A}"/>
              </a:ext>
            </a:extLst>
          </p:cNvPr>
          <p:cNvCxnSpPr>
            <a:cxnSpLocks/>
          </p:cNvCxnSpPr>
          <p:nvPr/>
        </p:nvCxnSpPr>
        <p:spPr>
          <a:xfrm>
            <a:off x="5490761" y="3152488"/>
            <a:ext cx="946019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A5B8401C-97F0-E7B3-92A0-53C414C3F8C4}"/>
              </a:ext>
            </a:extLst>
          </p:cNvPr>
          <p:cNvCxnSpPr>
            <a:cxnSpLocks/>
          </p:cNvCxnSpPr>
          <p:nvPr/>
        </p:nvCxnSpPr>
        <p:spPr>
          <a:xfrm>
            <a:off x="5490761" y="2950107"/>
            <a:ext cx="941094" cy="0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1029" name="Groupe 1028">
            <a:extLst>
              <a:ext uri="{FF2B5EF4-FFF2-40B4-BE49-F238E27FC236}">
                <a16:creationId xmlns:a16="http://schemas.microsoft.com/office/drawing/2014/main" id="{650192CC-44FA-A36B-99E4-4177B5DFDD24}"/>
              </a:ext>
            </a:extLst>
          </p:cNvPr>
          <p:cNvGrpSpPr/>
          <p:nvPr/>
        </p:nvGrpSpPr>
        <p:grpSpPr>
          <a:xfrm>
            <a:off x="2550172" y="2543087"/>
            <a:ext cx="772542" cy="851654"/>
            <a:chOff x="3298017" y="2523842"/>
            <a:chExt cx="772542" cy="851654"/>
          </a:xfrm>
        </p:grpSpPr>
        <p:sp>
          <p:nvSpPr>
            <p:cNvPr id="49" name="Cylindre 48">
              <a:extLst>
                <a:ext uri="{FF2B5EF4-FFF2-40B4-BE49-F238E27FC236}">
                  <a16:creationId xmlns:a16="http://schemas.microsoft.com/office/drawing/2014/main" id="{DA9BBB1C-F606-72E8-CEF3-F9CE8F21999E}"/>
                </a:ext>
              </a:extLst>
            </p:cNvPr>
            <p:cNvSpPr/>
            <p:nvPr/>
          </p:nvSpPr>
          <p:spPr>
            <a:xfrm>
              <a:off x="3298017" y="2523842"/>
              <a:ext cx="621783" cy="792088"/>
            </a:xfrm>
            <a:prstGeom prst="can">
              <a:avLst/>
            </a:prstGeom>
            <a:gradFill flip="none" rotWithShape="1">
              <a:gsLst>
                <a:gs pos="26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79342A9A-1601-7656-749B-F8BEA50D7243}"/>
                </a:ext>
              </a:extLst>
            </p:cNvPr>
            <p:cNvSpPr txBox="1"/>
            <p:nvPr/>
          </p:nvSpPr>
          <p:spPr>
            <a:xfrm>
              <a:off x="3371275" y="2662757"/>
              <a:ext cx="699284" cy="712739"/>
            </a:xfrm>
            <a:prstGeom prst="rect">
              <a:avLst/>
            </a:prstGeom>
          </p:spPr>
          <p:txBody>
            <a:bodyPr vert="horz" wrap="square" rtlCol="0">
              <a:normAutofit fontScale="92500" lnSpcReduction="10000"/>
            </a:bodyPr>
            <a:lstStyle/>
            <a:p>
              <a:r>
                <a:rPr lang="fr-FR" sz="2400" dirty="0"/>
                <a:t>72 </a:t>
              </a:r>
              <a:br>
                <a:rPr lang="fr-FR" sz="2400" dirty="0"/>
              </a:br>
              <a:r>
                <a:rPr lang="fr-FR" sz="2400" dirty="0"/>
                <a:t>PB</a:t>
              </a:r>
            </a:p>
          </p:txBody>
        </p:sp>
      </p:grpSp>
      <p:grpSp>
        <p:nvGrpSpPr>
          <p:cNvPr id="1030" name="Groupe 1029">
            <a:extLst>
              <a:ext uri="{FF2B5EF4-FFF2-40B4-BE49-F238E27FC236}">
                <a16:creationId xmlns:a16="http://schemas.microsoft.com/office/drawing/2014/main" id="{88341D75-0CED-991F-2CF1-BD31CBB4F286}"/>
              </a:ext>
            </a:extLst>
          </p:cNvPr>
          <p:cNvGrpSpPr/>
          <p:nvPr/>
        </p:nvGrpSpPr>
        <p:grpSpPr>
          <a:xfrm>
            <a:off x="2785186" y="3701691"/>
            <a:ext cx="699284" cy="843148"/>
            <a:chOff x="3492978" y="3703698"/>
            <a:chExt cx="699284" cy="843148"/>
          </a:xfrm>
        </p:grpSpPr>
        <p:sp>
          <p:nvSpPr>
            <p:cNvPr id="52" name="Cylindre 51">
              <a:extLst>
                <a:ext uri="{FF2B5EF4-FFF2-40B4-BE49-F238E27FC236}">
                  <a16:creationId xmlns:a16="http://schemas.microsoft.com/office/drawing/2014/main" id="{5CE86AB6-CB4E-F8A9-C269-D76C4BB37C32}"/>
                </a:ext>
              </a:extLst>
            </p:cNvPr>
            <p:cNvSpPr/>
            <p:nvPr/>
          </p:nvSpPr>
          <p:spPr>
            <a:xfrm>
              <a:off x="3527532" y="3703698"/>
              <a:ext cx="621783" cy="792088"/>
            </a:xfrm>
            <a:prstGeom prst="can">
              <a:avLst/>
            </a:prstGeom>
            <a:gradFill flip="none" rotWithShape="1">
              <a:gsLst>
                <a:gs pos="26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  <a:gs pos="9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F95C6D0A-EBEE-6AC3-90D2-CE923983316E}"/>
                </a:ext>
              </a:extLst>
            </p:cNvPr>
            <p:cNvSpPr txBox="1"/>
            <p:nvPr/>
          </p:nvSpPr>
          <p:spPr>
            <a:xfrm>
              <a:off x="3492978" y="3834107"/>
              <a:ext cx="699284" cy="712739"/>
            </a:xfrm>
            <a:prstGeom prst="rect">
              <a:avLst/>
            </a:prstGeom>
          </p:spPr>
          <p:txBody>
            <a:bodyPr vert="horz" wrap="square" rtlCol="0">
              <a:normAutofit fontScale="92500" lnSpcReduction="10000"/>
            </a:bodyPr>
            <a:lstStyle/>
            <a:p>
              <a:pPr algn="ctr"/>
              <a:r>
                <a:rPr lang="fr-FR" sz="2400" dirty="0"/>
                <a:t>6 </a:t>
              </a:r>
              <a:br>
                <a:rPr lang="fr-FR" sz="2400" dirty="0"/>
              </a:br>
              <a:r>
                <a:rPr lang="fr-FR" sz="2400" dirty="0"/>
                <a:t>PB</a:t>
              </a:r>
            </a:p>
          </p:txBody>
        </p:sp>
      </p:grpSp>
      <p:sp>
        <p:nvSpPr>
          <p:cNvPr id="56" name="Cylindre 55">
            <a:extLst>
              <a:ext uri="{FF2B5EF4-FFF2-40B4-BE49-F238E27FC236}">
                <a16:creationId xmlns:a16="http://schemas.microsoft.com/office/drawing/2014/main" id="{C24FCFBA-0FFC-AB1C-BB12-EE2414E804F8}"/>
              </a:ext>
            </a:extLst>
          </p:cNvPr>
          <p:cNvSpPr/>
          <p:nvPr/>
        </p:nvSpPr>
        <p:spPr>
          <a:xfrm>
            <a:off x="5756080" y="2180403"/>
            <a:ext cx="382084" cy="617480"/>
          </a:xfrm>
          <a:prstGeom prst="can">
            <a:avLst/>
          </a:prstGeom>
          <a:gradFill flip="none" rotWithShape="1">
            <a:gsLst>
              <a:gs pos="26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BAEDCCC4-2B06-0D2A-ED22-D9D827B5393F}"/>
              </a:ext>
            </a:extLst>
          </p:cNvPr>
          <p:cNvSpPr txBox="1"/>
          <p:nvPr/>
        </p:nvSpPr>
        <p:spPr>
          <a:xfrm>
            <a:off x="5713183" y="2239821"/>
            <a:ext cx="442741" cy="676577"/>
          </a:xfrm>
          <a:prstGeom prst="rect">
            <a:avLst/>
          </a:prstGeom>
        </p:spPr>
        <p:txBody>
          <a:bodyPr vert="horz" wrap="square" rtlCol="0">
            <a:normAutofit/>
          </a:bodyPr>
          <a:lstStyle/>
          <a:p>
            <a:pPr algn="ctr"/>
            <a:r>
              <a:rPr lang="fr-FR" sz="1400" dirty="0"/>
              <a:t>4 </a:t>
            </a:r>
            <a:br>
              <a:rPr lang="fr-FR" sz="1400" dirty="0"/>
            </a:br>
            <a:r>
              <a:rPr lang="fr-FR" sz="1400" dirty="0"/>
              <a:t>PB</a:t>
            </a:r>
          </a:p>
        </p:txBody>
      </p:sp>
      <p:pic>
        <p:nvPicPr>
          <p:cNvPr id="62" name="Graphique 61" descr="Profil femelle avec un remplissage uni">
            <a:extLst>
              <a:ext uri="{FF2B5EF4-FFF2-40B4-BE49-F238E27FC236}">
                <a16:creationId xmlns:a16="http://schemas.microsoft.com/office/drawing/2014/main" id="{55FCFAEC-93A0-4AD8-E331-C2996B18DE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50564" y="4156627"/>
            <a:ext cx="914400" cy="914400"/>
          </a:xfrm>
          <a:prstGeom prst="rect">
            <a:avLst/>
          </a:prstGeom>
        </p:spPr>
      </p:pic>
      <p:pic>
        <p:nvPicPr>
          <p:cNvPr id="1027" name="Graphique 1026" descr="Profil mâle avec un remplissage uni">
            <a:extLst>
              <a:ext uri="{FF2B5EF4-FFF2-40B4-BE49-F238E27FC236}">
                <a16:creationId xmlns:a16="http://schemas.microsoft.com/office/drawing/2014/main" id="{108E11DF-980E-F2CB-3958-738511AC4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94028" y="4320859"/>
            <a:ext cx="914400" cy="914400"/>
          </a:xfrm>
          <a:prstGeom prst="rect">
            <a:avLst/>
          </a:prstGeom>
        </p:spPr>
      </p:pic>
      <p:sp>
        <p:nvSpPr>
          <p:cNvPr id="1031" name="Espace réservé du texte 2">
            <a:extLst>
              <a:ext uri="{FF2B5EF4-FFF2-40B4-BE49-F238E27FC236}">
                <a16:creationId xmlns:a16="http://schemas.microsoft.com/office/drawing/2014/main" id="{92830CC1-FB19-9773-E23F-DBA534005EF5}"/>
              </a:ext>
            </a:extLst>
          </p:cNvPr>
          <p:cNvSpPr txBox="1">
            <a:spLocks/>
          </p:cNvSpPr>
          <p:nvPr/>
        </p:nvSpPr>
        <p:spPr>
          <a:xfrm>
            <a:off x="191839" y="5210852"/>
            <a:ext cx="6240016" cy="1069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002060"/>
                </a:solidFill>
                <a:latin typeface="Avenir" panose="02000503020000020003" pitchFamily="2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Stockage frontal ~ 150 PB disk</a:t>
            </a:r>
          </a:p>
          <a:p>
            <a:r>
              <a:rPr lang="en-US" dirty="0"/>
              <a:t>HPSS as tape backend</a:t>
            </a:r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32" name="Connecteur droit avec flèche 1031">
            <a:extLst>
              <a:ext uri="{FF2B5EF4-FFF2-40B4-BE49-F238E27FC236}">
                <a16:creationId xmlns:a16="http://schemas.microsoft.com/office/drawing/2014/main" id="{BEF4FEC6-F35D-4B83-7931-7A7FA2FC7516}"/>
              </a:ext>
            </a:extLst>
          </p:cNvPr>
          <p:cNvCxnSpPr>
            <a:cxnSpLocks/>
          </p:cNvCxnSpPr>
          <p:nvPr/>
        </p:nvCxnSpPr>
        <p:spPr>
          <a:xfrm>
            <a:off x="3807604" y="2020875"/>
            <a:ext cx="768657" cy="655187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35" name="Connecteur droit avec flèche 1034">
            <a:extLst>
              <a:ext uri="{FF2B5EF4-FFF2-40B4-BE49-F238E27FC236}">
                <a16:creationId xmlns:a16="http://schemas.microsoft.com/office/drawing/2014/main" id="{192367B6-8004-2970-42C3-168DAA2BF7E6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253557" y="2972434"/>
            <a:ext cx="1055320" cy="125301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37" name="Connecteur droit avec flèche 1036">
            <a:extLst>
              <a:ext uri="{FF2B5EF4-FFF2-40B4-BE49-F238E27FC236}">
                <a16:creationId xmlns:a16="http://schemas.microsoft.com/office/drawing/2014/main" id="{B9944CB4-298E-F8BF-86E1-86790E8882F9}"/>
              </a:ext>
            </a:extLst>
          </p:cNvPr>
          <p:cNvCxnSpPr>
            <a:cxnSpLocks/>
            <a:stCxn id="52" idx="4"/>
          </p:cNvCxnSpPr>
          <p:nvPr/>
        </p:nvCxnSpPr>
        <p:spPr>
          <a:xfrm flipV="1">
            <a:off x="3441523" y="3464642"/>
            <a:ext cx="974989" cy="633093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39" name="Connecteur droit avec flèche 1038">
            <a:extLst>
              <a:ext uri="{FF2B5EF4-FFF2-40B4-BE49-F238E27FC236}">
                <a16:creationId xmlns:a16="http://schemas.microsoft.com/office/drawing/2014/main" id="{D49839EA-35A0-B67E-F564-22B05FD6AE51}"/>
              </a:ext>
            </a:extLst>
          </p:cNvPr>
          <p:cNvCxnSpPr>
            <a:cxnSpLocks/>
          </p:cNvCxnSpPr>
          <p:nvPr/>
        </p:nvCxnSpPr>
        <p:spPr>
          <a:xfrm flipV="1">
            <a:off x="4690108" y="3617042"/>
            <a:ext cx="162139" cy="841166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41" name="Espace réservé du texte 2">
            <a:extLst>
              <a:ext uri="{FF2B5EF4-FFF2-40B4-BE49-F238E27FC236}">
                <a16:creationId xmlns:a16="http://schemas.microsoft.com/office/drawing/2014/main" id="{B378D546-756B-2674-57C2-2149E058C37C}"/>
              </a:ext>
            </a:extLst>
          </p:cNvPr>
          <p:cNvSpPr txBox="1">
            <a:spLocks/>
          </p:cNvSpPr>
          <p:nvPr/>
        </p:nvSpPr>
        <p:spPr>
          <a:xfrm>
            <a:off x="7761294" y="1928187"/>
            <a:ext cx="3775704" cy="492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002060"/>
                </a:solidFill>
                <a:latin typeface="Avenir" panose="02000503020000020003" pitchFamily="2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250 PB </a:t>
            </a:r>
            <a:r>
              <a:rPr lang="en-US" dirty="0"/>
              <a:t>on tape</a:t>
            </a:r>
          </a:p>
        </p:txBody>
      </p:sp>
      <p:pic>
        <p:nvPicPr>
          <p:cNvPr id="1043" name="Picture 6" descr="Jerome Pansanel's Home Page | Projects">
            <a:extLst>
              <a:ext uri="{FF2B5EF4-FFF2-40B4-BE49-F238E27FC236}">
                <a16:creationId xmlns:a16="http://schemas.microsoft.com/office/drawing/2014/main" id="{DED36FA2-A805-82E8-2A5C-D2253DD7F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" y="875644"/>
            <a:ext cx="1277715" cy="101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973A5B3-BA94-35E2-183E-F50B911922B6}"/>
              </a:ext>
            </a:extLst>
          </p:cNvPr>
          <p:cNvCxnSpPr>
            <a:cxnSpLocks/>
            <a:stCxn id="1043" idx="2"/>
          </p:cNvCxnSpPr>
          <p:nvPr/>
        </p:nvCxnSpPr>
        <p:spPr>
          <a:xfrm>
            <a:off x="702435" y="1890971"/>
            <a:ext cx="558186" cy="507266"/>
          </a:xfrm>
          <a:prstGeom prst="straightConnector1">
            <a:avLst/>
          </a:prstGeom>
          <a:ln w="5080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1887E8BD-7741-69C1-1F85-2026B2C1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EDFE7F14-ECC4-3272-A787-5D88B193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A0D56-1111-440A-A9EF-03946F800236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6C2052C8-AA52-C75D-915F-818EC13B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3457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236AA-0343-B10C-61FE-248C532F5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FDEE23-A36F-1A9B-1D5D-AD5FD651DE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Robotique</a:t>
            </a:r>
          </a:p>
        </p:txBody>
      </p:sp>
    </p:spTree>
    <p:extLst>
      <p:ext uri="{BB962C8B-B14F-4D97-AF65-F5344CB8AC3E}">
        <p14:creationId xmlns:p14="http://schemas.microsoft.com/office/powerpoint/2010/main" val="1953987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039F4B17-9909-DD47-84E9-17A8202C61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Librairies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5ADBC14-62CA-FC46-A379-290DDF24DD9A}"/>
              </a:ext>
            </a:extLst>
          </p:cNvPr>
          <p:cNvSpPr txBox="1"/>
          <p:nvPr/>
        </p:nvSpPr>
        <p:spPr>
          <a:xfrm>
            <a:off x="8431203" y="1916832"/>
            <a:ext cx="2520280" cy="1512168"/>
          </a:xfrm>
          <a:prstGeom prst="rect">
            <a:avLst/>
          </a:prstGeom>
        </p:spPr>
        <p:txBody>
          <a:bodyPr vert="horz" wrap="square" rtlCol="0">
            <a:noAutofit/>
          </a:bodyPr>
          <a:lstStyle/>
          <a:p>
            <a:r>
              <a:rPr lang="fr-FR" dirty="0"/>
              <a:t>2 </a:t>
            </a:r>
            <a:r>
              <a:rPr lang="fr-FR" dirty="0" err="1"/>
              <a:t>Tfinity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2x 9 frames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2x 48 Drives TS1160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2x 6800 slots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Fully</a:t>
            </a:r>
            <a:r>
              <a:rPr lang="fr-FR" dirty="0"/>
              <a:t> </a:t>
            </a:r>
            <a:r>
              <a:rPr lang="fr-FR" dirty="0" err="1"/>
              <a:t>provisioned</a:t>
            </a:r>
            <a:r>
              <a:rPr lang="fr-FR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18 PB dispo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endParaRPr lang="fr-FR" dirty="0"/>
          </a:p>
          <a:p>
            <a:r>
              <a:rPr lang="fr-FR" dirty="0"/>
              <a:t>1 TS4500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9 Frames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48 drives LTO10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10400 slots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1200 bandes LTO10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0C533F-E454-4912-1AF2-5D5D998B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76F9A93-2CC0-79A1-BA57-1BA5EA944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BC28-CB38-425A-896C-B3DDB1A4F589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1B8A8B-9E0C-48C3-4802-8B81736E5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3F1FD0-2282-E709-4ECD-CE16D75D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" y="3563061"/>
            <a:ext cx="3082916" cy="231485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1F61BB9-0386-4AF2-6F2F-B2624BD4D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47" y="980086"/>
            <a:ext cx="3138994" cy="23569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3BD06D-853C-617A-8D44-E1FA4C63D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798" y="1917364"/>
            <a:ext cx="4026384" cy="302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95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EF063F-603B-682E-A8CA-EF4FF25C090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39014" y="1666597"/>
            <a:ext cx="5328592" cy="939597"/>
          </a:xfrm>
        </p:spPr>
        <p:txBody>
          <a:bodyPr/>
          <a:lstStyle/>
          <a:p>
            <a:r>
              <a:rPr lang="fr-FR" dirty="0"/>
              <a:t>Volumétrie lors du dernier HPSS FR </a:t>
            </a:r>
          </a:p>
          <a:p>
            <a:r>
              <a:rPr lang="fr-FR" dirty="0"/>
              <a:t>(juin 2025)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E975B89-4C15-32E7-89BC-79EBF7FE50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Evolution stockage HPSS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B623FF8B-7B35-0CA5-8E45-6E98F36C5C56}"/>
              </a:ext>
            </a:extLst>
          </p:cNvPr>
          <p:cNvSpPr txBox="1">
            <a:spLocks/>
          </p:cNvSpPr>
          <p:nvPr/>
        </p:nvSpPr>
        <p:spPr>
          <a:xfrm>
            <a:off x="7488048" y="3372422"/>
            <a:ext cx="3463435" cy="603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002060"/>
                </a:solidFill>
                <a:latin typeface="Avenir" panose="02000503020000020003" pitchFamily="2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Croissance annuelle 18 %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6FAA078-BDD0-64D3-1D1D-3D21AC42E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2771800"/>
            <a:ext cx="4178300" cy="330200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DE542A0-85D6-8331-8061-10CCBD71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DD1DA-031E-A446-A610-7B4A3E2B2369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B70C5F34-CFAF-D29A-CCDE-A0A4F3841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E0264-37C7-4ABA-B977-14BAA01A9878}" type="datetime1">
              <a:rPr lang="fr-FR" smtClean="0"/>
              <a:t>09/06/2026</a:t>
            </a:fld>
            <a:endParaRPr lang="fr-FR" dirty="0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9ECDBA63-B759-C77E-68D8-9B23B4435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0C8195AB-698D-D77B-2312-32EE015A28AB}"/>
              </a:ext>
            </a:extLst>
          </p:cNvPr>
          <p:cNvSpPr txBox="1">
            <a:spLocks/>
          </p:cNvSpPr>
          <p:nvPr/>
        </p:nvSpPr>
        <p:spPr>
          <a:xfrm>
            <a:off x="1559496" y="3661865"/>
            <a:ext cx="5328592" cy="939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002060"/>
                </a:solidFill>
                <a:latin typeface="Avenir" panose="02000503020000020003" pitchFamily="2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Volumétrie actuelle</a:t>
            </a:r>
          </a:p>
          <a:p>
            <a:r>
              <a:rPr lang="fr-FR" dirty="0"/>
              <a:t>(juin 2026)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299605-5A36-DEEF-E261-E5448971F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014" y="4960953"/>
            <a:ext cx="4381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1812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en Françai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>
        <a:normAutofit/>
      </a:bodyPr>
      <a:lstStyle>
        <a:defPPr>
          <a:defRPr sz="1800" dirty="0">
            <a:solidFill>
              <a:srgbClr val="00B0F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́sentation_16_9_2020" id="{0FB90F80-67DB-724F-B95F-851C2ABEC23B}" vid="{49A1438F-694B-9E41-B2CE-40B82587A10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9C73088-B109-45CE-B753-7F1578639E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en Français</Template>
  <TotalTime>0</TotalTime>
  <Words>955</Words>
  <Application>Microsoft Office PowerPoint</Application>
  <PresentationFormat>Grand écran</PresentationFormat>
  <Paragraphs>255</Paragraphs>
  <Slides>21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4" baseType="lpstr">
      <vt:lpstr>Andale Mono</vt:lpstr>
      <vt:lpstr>Arial</vt:lpstr>
      <vt:lpstr>Arial Unicode MS</vt:lpstr>
      <vt:lpstr>Avenir</vt:lpstr>
      <vt:lpstr>Avenir Book</vt:lpstr>
      <vt:lpstr>Avenir Next</vt:lpstr>
      <vt:lpstr>Calibri</vt:lpstr>
      <vt:lpstr>Gill Sans</vt:lpstr>
      <vt:lpstr>Verdana</vt:lpstr>
      <vt:lpstr>Wingdings</vt:lpstr>
      <vt:lpstr>Wingdings 3</vt:lpstr>
      <vt:lpstr>Zapf Dingbats</vt:lpstr>
      <vt:lpstr>Template en Français</vt:lpstr>
      <vt:lpstr>Présentation du CC-IN2P3</vt:lpstr>
      <vt:lpstr>Présentation PowerPoint</vt:lpstr>
      <vt:lpstr>Présentation PowerPoint</vt:lpstr>
      <vt:lpstr>Présentation PowerPoint</vt:lpstr>
      <vt:lpstr>Stockage au CC-IN2P3</vt:lpstr>
      <vt:lpstr>Présentation PowerPoint</vt:lpstr>
      <vt:lpstr>Robotique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Rétrospective 2025-2026</vt:lpstr>
      <vt:lpstr>Présentation PowerPoint</vt:lpstr>
      <vt:lpstr>Présentation PowerPoint</vt:lpstr>
      <vt:lpstr>Présentation PowerPoint</vt:lpstr>
      <vt:lpstr>A venir</vt:lpstr>
      <vt:lpstr>Présentation PowerPoint</vt:lpstr>
      <vt:lpstr>Présentation PowerPoint</vt:lpstr>
      <vt:lpstr>Merci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cp:lastPrinted>2022-10-26T15:33:53Z</cp:lastPrinted>
  <dcterms:created xsi:type="dcterms:W3CDTF">2020-01-28T13:49:43Z</dcterms:created>
  <dcterms:modified xsi:type="dcterms:W3CDTF">2026-06-09T09:25:25Z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TC101671239990</vt:lpwstr>
  </property>
</Properties>
</file>