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3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8288000" cy="10287000"/>
  <p:notesSz cx="6858000" cy="9144000"/>
  <p:embeddedFontLst>
    <p:embeddedFont>
      <p:font typeface="Libre Baskerville" charset="1" panose="02000000000000000000"/>
      <p:regular r:id="rId27"/>
    </p:embeddedFont>
    <p:embeddedFont>
      <p:font typeface="Libre Baskerville Bold" charset="1" panose="02000000000000000000"/>
      <p:regular r:id="rId28"/>
    </p:embeddedFont>
    <p:embeddedFont>
      <p:font typeface="Canva Sans" charset="1" panose="020B0503030501040103"/>
      <p:regular r:id="rId29"/>
    </p:embeddedFont>
    <p:embeddedFont>
      <p:font typeface="Libre Baskerville Italics" charset="1" panose="0200000000000000000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notesMasters/notesMaster1.xml" Type="http://schemas.openxmlformats.org/officeDocument/2006/relationships/notesMaster"/><Relationship Id="rId31" Target="theme/theme2.xml" Type="http://schemas.openxmlformats.org/officeDocument/2006/relationships/theme"/><Relationship Id="rId32" Target="notesSlides/notesSlide1.xml" Type="http://schemas.openxmlformats.org/officeDocument/2006/relationships/notesSlide"/><Relationship Id="rId33" Target="notesSlides/notesSlide2.xml" Type="http://schemas.openxmlformats.org/officeDocument/2006/relationships/notesSlide"/><Relationship Id="rId34" Target="fonts/font34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composite analytical prof. is elliptical NFW + elliptical sersic (baryons) w different centre and ellipticity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note: in the plot, redder indicat an increase in tension, and blue a decrease in tension and the grey area is the average gamma_los for all zs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https://indico.in2p3.fr/event/39253/" TargetMode="External" Type="http://schemas.openxmlformats.org/officeDocument/2006/relationships/hyperlink"/><Relationship Id="rId8" Target="https://indico.in2p3.fr/event/39253/" TargetMode="External" Type="http://schemas.openxmlformats.org/officeDocument/2006/relationships/hyperlink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6.png" Type="http://schemas.openxmlformats.org/officeDocument/2006/relationships/image"/><Relationship Id="rId2" Target="../media/image32.png" Type="http://schemas.openxmlformats.org/officeDocument/2006/relationships/image"/><Relationship Id="rId3" Target="../media/image33.jpeg" Type="http://schemas.openxmlformats.org/officeDocument/2006/relationships/image"/><Relationship Id="rId4" Target="../media/VAHQH-JqpuM.mp4" Type="http://schemas.openxmlformats.org/officeDocument/2006/relationships/video"/><Relationship Id="rId5" Target="../media/VAHQH-JqpuM.mp4" Type="http://schemas.microsoft.com/office/2007/relationships/media"/><Relationship Id="rId6" Target="../media/image34.jpeg" Type="http://schemas.openxmlformats.org/officeDocument/2006/relationships/image"/><Relationship Id="rId7" Target="../media/VAHQHkYcfEY.mp4" Type="http://schemas.openxmlformats.org/officeDocument/2006/relationships/video"/><Relationship Id="rId8" Target="../media/VAHQHkYcfEY.mp4" Type="http://schemas.microsoft.com/office/2007/relationships/media"/><Relationship Id="rId9" Target="../media/image35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png" Type="http://schemas.openxmlformats.org/officeDocument/2006/relationships/image"/><Relationship Id="rId11" Target="../media/image46.png" Type="http://schemas.openxmlformats.org/officeDocument/2006/relationships/image"/><Relationship Id="rId12" Target="../media/image47.png" Type="http://schemas.openxmlformats.org/officeDocument/2006/relationships/image"/><Relationship Id="rId2" Target="../media/image37.png" Type="http://schemas.openxmlformats.org/officeDocument/2006/relationships/image"/><Relationship Id="rId3" Target="../media/image38.png" Type="http://schemas.openxmlformats.org/officeDocument/2006/relationships/image"/><Relationship Id="rId4" Target="../media/image39.png" Type="http://schemas.openxmlformats.org/officeDocument/2006/relationships/image"/><Relationship Id="rId5" Target="../media/image40.png" Type="http://schemas.openxmlformats.org/officeDocument/2006/relationships/image"/><Relationship Id="rId6" Target="../media/image41.png" Type="http://schemas.openxmlformats.org/officeDocument/2006/relationships/image"/><Relationship Id="rId7" Target="../media/image42.png" Type="http://schemas.openxmlformats.org/officeDocument/2006/relationships/image"/><Relationship Id="rId8" Target="../media/image43.png" Type="http://schemas.openxmlformats.org/officeDocument/2006/relationships/image"/><Relationship Id="rId9" Target="../media/image4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png" Type="http://schemas.openxmlformats.org/officeDocument/2006/relationships/image"/><Relationship Id="rId11" Target="../media/image46.png" Type="http://schemas.openxmlformats.org/officeDocument/2006/relationships/image"/><Relationship Id="rId12" Target="../media/image47.png" Type="http://schemas.openxmlformats.org/officeDocument/2006/relationships/image"/><Relationship Id="rId13" Target="../media/image48.png" Type="http://schemas.openxmlformats.org/officeDocument/2006/relationships/image"/><Relationship Id="rId2" Target="../media/image37.png" Type="http://schemas.openxmlformats.org/officeDocument/2006/relationships/image"/><Relationship Id="rId3" Target="../media/image38.png" Type="http://schemas.openxmlformats.org/officeDocument/2006/relationships/image"/><Relationship Id="rId4" Target="../media/image39.png" Type="http://schemas.openxmlformats.org/officeDocument/2006/relationships/image"/><Relationship Id="rId5" Target="../media/image40.png" Type="http://schemas.openxmlformats.org/officeDocument/2006/relationships/image"/><Relationship Id="rId6" Target="../media/image41.png" Type="http://schemas.openxmlformats.org/officeDocument/2006/relationships/image"/><Relationship Id="rId7" Target="../media/image42.png" Type="http://schemas.openxmlformats.org/officeDocument/2006/relationships/image"/><Relationship Id="rId8" Target="../media/image43.png" Type="http://schemas.openxmlformats.org/officeDocument/2006/relationships/image"/><Relationship Id="rId9" Target="../media/image4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Relationship Id="rId3" Target="../media/image50.png" Type="http://schemas.openxmlformats.org/officeDocument/2006/relationships/image"/><Relationship Id="rId4" Target="../media/image51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Relationship Id="rId3" Target="../media/image50.png" Type="http://schemas.openxmlformats.org/officeDocument/2006/relationships/image"/><Relationship Id="rId4" Target="../media/image52.png" Type="http://schemas.openxmlformats.org/officeDocument/2006/relationships/image"/><Relationship Id="rId5" Target="../media/image51.png" Type="http://schemas.openxmlformats.org/officeDocument/2006/relationships/image"/><Relationship Id="rId6" Target="../media/image53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Relationship Id="rId3" Target="../media/image5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0.png" Type="http://schemas.openxmlformats.org/officeDocument/2006/relationships/image"/><Relationship Id="rId5" Target="../media/image31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Relationship Id="rId3" Target="../media/image55.png" Type="http://schemas.openxmlformats.org/officeDocument/2006/relationships/image"/><Relationship Id="rId4" Target="../media/image19.png" Type="http://schemas.openxmlformats.org/officeDocument/2006/relationships/image"/><Relationship Id="rId5" Target="../media/image20.png" Type="http://schemas.openxmlformats.org/officeDocument/2006/relationships/image"/><Relationship Id="rId6" Target="../media/image21.png" Type="http://schemas.openxmlformats.org/officeDocument/2006/relationships/image"/><Relationship Id="rId7" Target="../media/image56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57.png" Type="http://schemas.openxmlformats.org/officeDocument/2006/relationships/image"/><Relationship Id="rId4" Target="../media/image5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59.png" Type="http://schemas.openxmlformats.org/officeDocument/2006/relationships/image"/><Relationship Id="rId4" Target="../media/image60.png" Type="http://schemas.openxmlformats.org/officeDocument/2006/relationships/image"/><Relationship Id="rId5" Target="../media/image61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Relationship Id="rId3" Target="../media/image55.png" Type="http://schemas.openxmlformats.org/officeDocument/2006/relationships/image"/><Relationship Id="rId4" Target="../media/image6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png" Type="http://schemas.openxmlformats.org/officeDocument/2006/relationships/image"/><Relationship Id="rId6" Target="../media/image12.png" Type="http://schemas.openxmlformats.org/officeDocument/2006/relationships/image"/><Relationship Id="rId7" Target="../media/image13.png" Type="http://schemas.openxmlformats.org/officeDocument/2006/relationships/image"/><Relationship Id="rId8" Target="../media/image14.png" Type="http://schemas.openxmlformats.org/officeDocument/2006/relationships/image"/><Relationship Id="rId9" Target="../media/image1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2.png" Type="http://schemas.openxmlformats.org/officeDocument/2006/relationships/image"/><Relationship Id="rId4" Target="../media/image17.png" Type="http://schemas.openxmlformats.org/officeDocument/2006/relationships/image"/><Relationship Id="rId5" Target="../media/image18.png" Type="http://schemas.openxmlformats.org/officeDocument/2006/relationships/image"/><Relationship Id="rId6" Target="../media/image19.png" Type="http://schemas.openxmlformats.org/officeDocument/2006/relationships/image"/><Relationship Id="rId7" Target="../media/image20.png" Type="http://schemas.openxmlformats.org/officeDocument/2006/relationships/image"/><Relationship Id="rId8" Target="../media/image2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9.png" Type="http://schemas.openxmlformats.org/officeDocument/2006/relationships/image"/><Relationship Id="rId4" Target="../media/image22.png" Type="http://schemas.openxmlformats.org/officeDocument/2006/relationships/image"/><Relationship Id="rId5" Target="../media/image2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png" Type="http://schemas.openxmlformats.org/officeDocument/2006/relationships/image"/><Relationship Id="rId4" Target="../media/image3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6517113">
            <a:off x="5902967" y="1234359"/>
            <a:ext cx="14781302" cy="8437523"/>
          </a:xfrm>
          <a:custGeom>
            <a:avLst/>
            <a:gdLst/>
            <a:ahLst/>
            <a:cxnLst/>
            <a:rect r="r" b="b" t="t" l="l"/>
            <a:pathLst>
              <a:path h="8437523" w="14781302">
                <a:moveTo>
                  <a:pt x="0" y="0"/>
                </a:moveTo>
                <a:lnTo>
                  <a:pt x="14781301" y="0"/>
                </a:lnTo>
                <a:lnTo>
                  <a:pt x="14781301" y="8437524"/>
                </a:lnTo>
                <a:lnTo>
                  <a:pt x="0" y="84375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6000"/>
            </a:blip>
            <a:stretch>
              <a:fillRect l="0" t="0" r="-4534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7390281">
            <a:off x="-6265298" y="3466655"/>
            <a:ext cx="14684989" cy="8382546"/>
          </a:xfrm>
          <a:custGeom>
            <a:avLst/>
            <a:gdLst/>
            <a:ahLst/>
            <a:cxnLst/>
            <a:rect r="r" b="b" t="t" l="l"/>
            <a:pathLst>
              <a:path h="8382546" w="14684989">
                <a:moveTo>
                  <a:pt x="0" y="0"/>
                </a:moveTo>
                <a:lnTo>
                  <a:pt x="14684989" y="0"/>
                </a:lnTo>
                <a:lnTo>
                  <a:pt x="14684989" y="8382547"/>
                </a:lnTo>
                <a:lnTo>
                  <a:pt x="0" y="83825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</a:blip>
            <a:stretch>
              <a:fillRect l="0" t="0" r="-45348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77197" y="352619"/>
            <a:ext cx="2906964" cy="1533447"/>
          </a:xfrm>
          <a:custGeom>
            <a:avLst/>
            <a:gdLst/>
            <a:ahLst/>
            <a:cxnLst/>
            <a:rect r="r" b="b" t="t" l="l"/>
            <a:pathLst>
              <a:path h="1533447" w="2906964">
                <a:moveTo>
                  <a:pt x="0" y="0"/>
                </a:moveTo>
                <a:lnTo>
                  <a:pt x="2906963" y="0"/>
                </a:lnTo>
                <a:lnTo>
                  <a:pt x="2906963" y="1533447"/>
                </a:lnTo>
                <a:lnTo>
                  <a:pt x="0" y="15334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582426" y="171334"/>
            <a:ext cx="1714732" cy="1714732"/>
          </a:xfrm>
          <a:custGeom>
            <a:avLst/>
            <a:gdLst/>
            <a:ahLst/>
            <a:cxnLst/>
            <a:rect r="r" b="b" t="t" l="l"/>
            <a:pathLst>
              <a:path h="1714732" w="1714732">
                <a:moveTo>
                  <a:pt x="0" y="0"/>
                </a:moveTo>
                <a:lnTo>
                  <a:pt x="1714733" y="0"/>
                </a:lnTo>
                <a:lnTo>
                  <a:pt x="1714733" y="1714732"/>
                </a:lnTo>
                <a:lnTo>
                  <a:pt x="0" y="17147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401934" y="171334"/>
            <a:ext cx="1714732" cy="1714732"/>
          </a:xfrm>
          <a:custGeom>
            <a:avLst/>
            <a:gdLst/>
            <a:ahLst/>
            <a:cxnLst/>
            <a:rect r="r" b="b" t="t" l="l"/>
            <a:pathLst>
              <a:path h="1714732" w="1714732">
                <a:moveTo>
                  <a:pt x="0" y="0"/>
                </a:moveTo>
                <a:lnTo>
                  <a:pt x="1714732" y="0"/>
                </a:lnTo>
                <a:lnTo>
                  <a:pt x="1714732" y="1714732"/>
                </a:lnTo>
                <a:lnTo>
                  <a:pt x="0" y="17147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98795" y="8383983"/>
            <a:ext cx="8457083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749"/>
              </a:lnSpc>
            </a:pPr>
            <a:r>
              <a:rPr lang="en-US" sz="2499">
                <a:solidFill>
                  <a:srgbClr val="0B132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Giacomo Queirolo</a:t>
            </a:r>
          </a:p>
          <a:p>
            <a:pPr algn="just">
              <a:lnSpc>
                <a:spcPts val="2749"/>
              </a:lnSpc>
            </a:pPr>
            <a:r>
              <a:rPr lang="en-US" sz="2499">
                <a:solidFill>
                  <a:srgbClr val="0B132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CNRS - LUPM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98795" y="3845921"/>
            <a:ext cx="16890409" cy="334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01"/>
              </a:lnSpc>
            </a:pPr>
            <a:r>
              <a:rPr lang="en-US" sz="7401" b="true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LOS Shear Cosmology</a:t>
            </a:r>
          </a:p>
          <a:p>
            <a:pPr algn="l">
              <a:lnSpc>
                <a:spcPts val="7401"/>
              </a:lnSpc>
            </a:pPr>
          </a:p>
          <a:p>
            <a:pPr algn="l">
              <a:lnSpc>
                <a:spcPts val="5701"/>
              </a:lnSpc>
            </a:pPr>
            <a:r>
              <a:rPr lang="en-US" sz="5701" b="true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Testing Measurability with Hydrosimulated Strong Gravitational Lenses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659583" y="8383983"/>
            <a:ext cx="8457083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749"/>
              </a:lnSpc>
            </a:pPr>
            <a:r>
              <a:rPr lang="en-US" sz="2499">
                <a:solidFill>
                  <a:srgbClr val="0B132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GGI </a:t>
            </a:r>
            <a:r>
              <a:rPr lang="en-US" sz="2499">
                <a:solidFill>
                  <a:srgbClr val="0B1320"/>
                </a:solidFill>
                <a:latin typeface="Libre Baskerville"/>
                <a:ea typeface="Libre Baskerville"/>
                <a:cs typeface="Libre Baskerville"/>
                <a:sym typeface="Libre Baskerville"/>
                <a:hlinkClick r:id="rId7" tooltip="https://indico.in2p3.fr/event/39253/"/>
              </a:rPr>
              <a:t>workshop</a:t>
            </a:r>
          </a:p>
          <a:p>
            <a:pPr algn="r">
              <a:lnSpc>
                <a:spcPts val="2749"/>
              </a:lnSpc>
            </a:pPr>
            <a:r>
              <a:rPr lang="en-US" sz="2499">
                <a:solidFill>
                  <a:srgbClr val="0B1320"/>
                </a:solidFill>
                <a:latin typeface="Libre Baskerville"/>
                <a:ea typeface="Libre Baskerville"/>
                <a:cs typeface="Libre Baskerville"/>
                <a:sym typeface="Libre Baskerville"/>
                <a:hlinkClick r:id="rId8" tooltip="https://indico.in2p3.fr/event/39253/"/>
              </a:rPr>
              <a:t>Exploring New Frontiers in Cosmology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-839889">
            <a:off x="-972620" y="-2059105"/>
            <a:ext cx="20233240" cy="14405210"/>
          </a:xfrm>
          <a:custGeom>
            <a:avLst/>
            <a:gdLst/>
            <a:ahLst/>
            <a:cxnLst/>
            <a:rect r="r" b="b" t="t" l="l"/>
            <a:pathLst>
              <a:path h="14405210" w="20233240">
                <a:moveTo>
                  <a:pt x="2488330" y="14405210"/>
                </a:moveTo>
                <a:lnTo>
                  <a:pt x="20233240" y="9981512"/>
                </a:lnTo>
                <a:lnTo>
                  <a:pt x="17744910" y="0"/>
                </a:lnTo>
                <a:lnTo>
                  <a:pt x="0" y="4423698"/>
                </a:lnTo>
                <a:lnTo>
                  <a:pt x="2488330" y="14405210"/>
                </a:lnTo>
                <a:close/>
              </a:path>
            </a:pathLst>
          </a:custGeom>
          <a:blipFill>
            <a:blip r:embed="rId2"/>
            <a:stretch>
              <a:fillRect l="-40642" t="0" r="-40642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1642" y="3276380"/>
            <a:ext cx="8656199" cy="7010620"/>
          </a:xfrm>
          <a:prstGeom prst="rect">
            <a:avLst/>
          </a:prstGeom>
        </p:spPr>
      </p:pic>
      <p:pic>
        <p:nvPicPr>
          <p:cNvPr name="Picture 4" id="4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8875432" y="0"/>
            <a:ext cx="9412568" cy="8294826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6887049" y="8600406"/>
            <a:ext cx="1988383" cy="1231253"/>
            <a:chOff x="0" y="0"/>
            <a:chExt cx="2651178" cy="164167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38100"/>
              <a:ext cx="2651178" cy="16035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563"/>
                </a:lnSpc>
              </a:pPr>
              <a:r>
                <a:rPr lang="en-US" sz="1563" b="true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Box 1 :</a:t>
              </a:r>
            </a:p>
            <a:p>
              <a:pPr algn="ctr">
                <a:lnSpc>
                  <a:spcPts val="1563"/>
                </a:lnSpc>
              </a:pPr>
              <a:r>
                <a:rPr lang="en-US" sz="1563" b="true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25 cMpc</a:t>
              </a:r>
            </a:p>
            <a:p>
              <a:pPr algn="ctr">
                <a:lnSpc>
                  <a:spcPts val="1563"/>
                </a:lnSpc>
              </a:pPr>
              <a:r>
                <a:rPr lang="en-US" sz="1563" b="true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~5e8 particles</a:t>
              </a:r>
            </a:p>
            <a:p>
              <a:pPr algn="ctr">
                <a:lnSpc>
                  <a:spcPts val="1563"/>
                </a:lnSpc>
              </a:pPr>
              <a:r>
                <a:rPr lang="en-US" sz="1563" b="true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~          </a:t>
              </a:r>
            </a:p>
            <a:p>
              <a:pPr algn="ctr">
                <a:lnSpc>
                  <a:spcPts val="1563"/>
                </a:lnSpc>
              </a:pPr>
              <a:r>
                <a:rPr lang="en-US" sz="1563" b="true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~20 lenses</a:t>
              </a:r>
            </a:p>
            <a:p>
              <a:pPr algn="ctr">
                <a:lnSpc>
                  <a:spcPts val="1563"/>
                </a:lnSpc>
                <a:spcBef>
                  <a:spcPct val="0"/>
                </a:spcBef>
              </a:pPr>
              <a:r>
                <a:rPr lang="en-US" b="true" sz="1563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~1e6-1e7 part/gal</a:t>
              </a:r>
            </a:p>
          </p:txBody>
        </p:sp>
        <p:sp>
          <p:nvSpPr>
            <p:cNvPr name="Freeform 7" id="7"/>
            <p:cNvSpPr/>
            <p:nvPr/>
          </p:nvSpPr>
          <p:spPr>
            <a:xfrm flipH="false" flipV="false" rot="0">
              <a:off x="1064041" y="791315"/>
              <a:ext cx="917654" cy="346352"/>
            </a:xfrm>
            <a:custGeom>
              <a:avLst/>
              <a:gdLst/>
              <a:ahLst/>
              <a:cxnLst/>
              <a:rect r="r" b="b" t="t" l="l"/>
              <a:pathLst>
                <a:path h="346352" w="917654">
                  <a:moveTo>
                    <a:pt x="0" y="0"/>
                  </a:moveTo>
                  <a:lnTo>
                    <a:pt x="917655" y="0"/>
                  </a:lnTo>
                  <a:lnTo>
                    <a:pt x="917655" y="346352"/>
                  </a:lnTo>
                  <a:lnTo>
                    <a:pt x="0" y="3463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4460420" y="7213651"/>
            <a:ext cx="2006490" cy="1455385"/>
            <a:chOff x="0" y="0"/>
            <a:chExt cx="2675320" cy="1940513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2675320" cy="1940513"/>
              <a:chOff x="0" y="0"/>
              <a:chExt cx="528458" cy="383311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528458" cy="383311"/>
              </a:xfrm>
              <a:custGeom>
                <a:avLst/>
                <a:gdLst/>
                <a:ahLst/>
                <a:cxnLst/>
                <a:rect r="r" b="b" t="t" l="l"/>
                <a:pathLst>
                  <a:path h="383311" w="528458">
                    <a:moveTo>
                      <a:pt x="81027" y="0"/>
                    </a:moveTo>
                    <a:lnTo>
                      <a:pt x="447431" y="0"/>
                    </a:lnTo>
                    <a:cubicBezTo>
                      <a:pt x="468921" y="0"/>
                      <a:pt x="489530" y="8537"/>
                      <a:pt x="504726" y="23732"/>
                    </a:cubicBezTo>
                    <a:cubicBezTo>
                      <a:pt x="519921" y="38928"/>
                      <a:pt x="528458" y="59537"/>
                      <a:pt x="528458" y="81027"/>
                    </a:cubicBezTo>
                    <a:lnTo>
                      <a:pt x="528458" y="302284"/>
                    </a:lnTo>
                    <a:cubicBezTo>
                      <a:pt x="528458" y="323774"/>
                      <a:pt x="519921" y="344383"/>
                      <a:pt x="504726" y="359579"/>
                    </a:cubicBezTo>
                    <a:cubicBezTo>
                      <a:pt x="489530" y="374775"/>
                      <a:pt x="468921" y="383311"/>
                      <a:pt x="447431" y="383311"/>
                    </a:cubicBezTo>
                    <a:lnTo>
                      <a:pt x="81027" y="383311"/>
                    </a:lnTo>
                    <a:cubicBezTo>
                      <a:pt x="59537" y="383311"/>
                      <a:pt x="38928" y="374775"/>
                      <a:pt x="23732" y="359579"/>
                    </a:cubicBezTo>
                    <a:cubicBezTo>
                      <a:pt x="8537" y="344383"/>
                      <a:pt x="0" y="323774"/>
                      <a:pt x="0" y="302284"/>
                    </a:cubicBezTo>
                    <a:lnTo>
                      <a:pt x="0" y="81027"/>
                    </a:lnTo>
                    <a:cubicBezTo>
                      <a:pt x="0" y="59537"/>
                      <a:pt x="8537" y="38928"/>
                      <a:pt x="23732" y="23732"/>
                    </a:cubicBezTo>
                    <a:cubicBezTo>
                      <a:pt x="38928" y="8537"/>
                      <a:pt x="59537" y="0"/>
                      <a:pt x="810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rnd">
                <a:solidFill>
                  <a:srgbClr val="C10404"/>
                </a:solidFill>
                <a:prstDash val="solid"/>
                <a:round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528458" cy="42141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79"/>
                  </a:lnSpc>
                </a:pPr>
              </a:p>
              <a:p>
                <a:pPr algn="ctr">
                  <a:lnSpc>
                    <a:spcPts val="3079"/>
                  </a:lnSpc>
                </a:pPr>
              </a:p>
              <a:p>
                <a:pPr algn="ctr" marL="0" indent="0" lvl="0">
                  <a:lnSpc>
                    <a:spcPts val="307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0" y="200953"/>
              <a:ext cx="2675320" cy="16185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577"/>
                </a:lnSpc>
              </a:pPr>
              <a:r>
                <a:rPr lang="en-US" sz="1577" b="true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Box 2:</a:t>
              </a:r>
            </a:p>
            <a:p>
              <a:pPr algn="ctr">
                <a:lnSpc>
                  <a:spcPts val="1577"/>
                </a:lnSpc>
              </a:pPr>
              <a:r>
                <a:rPr lang="en-US" sz="1577" b="true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50 cMpc</a:t>
              </a:r>
            </a:p>
            <a:p>
              <a:pPr algn="ctr">
                <a:lnSpc>
                  <a:spcPts val="1577"/>
                </a:lnSpc>
              </a:pPr>
              <a:r>
                <a:rPr lang="en-US" sz="1577" b="true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~3e9 particles</a:t>
              </a:r>
            </a:p>
            <a:p>
              <a:pPr algn="ctr">
                <a:lnSpc>
                  <a:spcPts val="1577"/>
                </a:lnSpc>
              </a:pPr>
              <a:r>
                <a:rPr lang="en-US" sz="1577" b="true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~          </a:t>
              </a:r>
            </a:p>
            <a:p>
              <a:pPr algn="ctr">
                <a:lnSpc>
                  <a:spcPts val="1577"/>
                </a:lnSpc>
              </a:pPr>
              <a:r>
                <a:rPr lang="en-US" sz="1577" b="true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~200 lenses</a:t>
              </a:r>
            </a:p>
            <a:p>
              <a:pPr algn="ctr">
                <a:lnSpc>
                  <a:spcPts val="1577"/>
                </a:lnSpc>
                <a:spcBef>
                  <a:spcPct val="0"/>
                </a:spcBef>
              </a:pPr>
              <a:r>
                <a:rPr lang="en-US" b="true" sz="1577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~1e5-1e6 part/gal</a:t>
              </a:r>
            </a:p>
          </p:txBody>
        </p:sp>
        <p:sp>
          <p:nvSpPr>
            <p:cNvPr name="Freeform 13" id="13"/>
            <p:cNvSpPr/>
            <p:nvPr/>
          </p:nvSpPr>
          <p:spPr>
            <a:xfrm flipH="false" flipV="false" rot="0">
              <a:off x="1039449" y="955383"/>
              <a:ext cx="953604" cy="359921"/>
            </a:xfrm>
            <a:custGeom>
              <a:avLst/>
              <a:gdLst/>
              <a:ahLst/>
              <a:cxnLst/>
              <a:rect r="r" b="b" t="t" l="l"/>
              <a:pathLst>
                <a:path h="359921" w="953604">
                  <a:moveTo>
                    <a:pt x="0" y="0"/>
                  </a:moveTo>
                  <a:lnTo>
                    <a:pt x="953604" y="0"/>
                  </a:lnTo>
                  <a:lnTo>
                    <a:pt x="953604" y="359921"/>
                  </a:lnTo>
                  <a:lnTo>
                    <a:pt x="0" y="359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496135" y="-316057"/>
            <a:ext cx="10128823" cy="3317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0"/>
              </a:lnSpc>
            </a:pPr>
          </a:p>
          <a:p>
            <a:pPr algn="l">
              <a:lnSpc>
                <a:spcPts val="6500"/>
              </a:lnSpc>
            </a:pPr>
            <a:r>
              <a:rPr lang="en-US" sz="6500" b="true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NAZGUL:</a:t>
            </a:r>
          </a:p>
          <a:p>
            <a:pPr algn="l">
              <a:lnSpc>
                <a:spcPts val="6500"/>
              </a:lnSpc>
            </a:pPr>
            <a:r>
              <a:rPr lang="en-US" sz="6500" b="true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COLIBRE </a:t>
            </a:r>
          </a:p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b="true" sz="6500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Lens Systems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10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901550" y="9519261"/>
            <a:ext cx="7013575" cy="382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63"/>
              </a:lnSpc>
            </a:pPr>
            <a:r>
              <a:rPr lang="en-US" sz="1563" b="true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Coming soon: boxes with 50cMpc and 100cMpc with same particle </a:t>
            </a:r>
          </a:p>
          <a:p>
            <a:pPr algn="ctr">
              <a:lnSpc>
                <a:spcPts val="1563"/>
              </a:lnSpc>
              <a:spcBef>
                <a:spcPct val="0"/>
              </a:spcBef>
            </a:pPr>
            <a:r>
              <a:rPr lang="en-US" b="true" sz="1563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resolution as box 1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-101774">
            <a:off x="-7515948" y="-4979992"/>
            <a:ext cx="45575368" cy="17898690"/>
          </a:xfrm>
          <a:custGeom>
            <a:avLst/>
            <a:gdLst/>
            <a:ahLst/>
            <a:cxnLst/>
            <a:rect r="r" b="b" t="t" l="l"/>
            <a:pathLst>
              <a:path h="17898690" w="45575368">
                <a:moveTo>
                  <a:pt x="45575368" y="17898690"/>
                </a:moveTo>
                <a:lnTo>
                  <a:pt x="0" y="17898690"/>
                </a:lnTo>
                <a:lnTo>
                  <a:pt x="0" y="0"/>
                </a:lnTo>
                <a:lnTo>
                  <a:pt x="45575368" y="0"/>
                </a:lnTo>
                <a:lnTo>
                  <a:pt x="45575368" y="17898690"/>
                </a:lnTo>
                <a:close/>
              </a:path>
            </a:pathLst>
          </a:custGeom>
          <a:blipFill>
            <a:blip r:embed="rId2">
              <a:alphaModFix amt="73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291224" y="4736266"/>
            <a:ext cx="2855454" cy="2501865"/>
          </a:xfrm>
          <a:custGeom>
            <a:avLst/>
            <a:gdLst/>
            <a:ahLst/>
            <a:cxnLst/>
            <a:rect r="r" b="b" t="t" l="l"/>
            <a:pathLst>
              <a:path h="2501865" w="2855454">
                <a:moveTo>
                  <a:pt x="0" y="0"/>
                </a:moveTo>
                <a:lnTo>
                  <a:pt x="2855454" y="0"/>
                </a:lnTo>
                <a:lnTo>
                  <a:pt x="2855454" y="2501865"/>
                </a:lnTo>
                <a:lnTo>
                  <a:pt x="0" y="25018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9518" y="4736266"/>
            <a:ext cx="3161705" cy="2501865"/>
          </a:xfrm>
          <a:custGeom>
            <a:avLst/>
            <a:gdLst/>
            <a:ahLst/>
            <a:cxnLst/>
            <a:rect r="r" b="b" t="t" l="l"/>
            <a:pathLst>
              <a:path h="2501865" w="3161705">
                <a:moveTo>
                  <a:pt x="0" y="0"/>
                </a:moveTo>
                <a:lnTo>
                  <a:pt x="3161706" y="0"/>
                </a:lnTo>
                <a:lnTo>
                  <a:pt x="3161706" y="2501865"/>
                </a:lnTo>
                <a:lnTo>
                  <a:pt x="0" y="25018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745" t="-11581" r="-9504" b="-11869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606969" y="3880897"/>
            <a:ext cx="2472013" cy="2461896"/>
          </a:xfrm>
          <a:custGeom>
            <a:avLst/>
            <a:gdLst/>
            <a:ahLst/>
            <a:cxnLst/>
            <a:rect r="r" b="b" t="t" l="l"/>
            <a:pathLst>
              <a:path h="2461896" w="2472013">
                <a:moveTo>
                  <a:pt x="0" y="0"/>
                </a:moveTo>
                <a:lnTo>
                  <a:pt x="2472014" y="0"/>
                </a:lnTo>
                <a:lnTo>
                  <a:pt x="2472014" y="2461896"/>
                </a:lnTo>
                <a:lnTo>
                  <a:pt x="0" y="24618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314815" y="3900882"/>
            <a:ext cx="2795939" cy="2461896"/>
          </a:xfrm>
          <a:custGeom>
            <a:avLst/>
            <a:gdLst/>
            <a:ahLst/>
            <a:cxnLst/>
            <a:rect r="r" b="b" t="t" l="l"/>
            <a:pathLst>
              <a:path h="2461896" w="2795939">
                <a:moveTo>
                  <a:pt x="0" y="0"/>
                </a:moveTo>
                <a:lnTo>
                  <a:pt x="2795939" y="0"/>
                </a:lnTo>
                <a:lnTo>
                  <a:pt x="2795939" y="2461896"/>
                </a:lnTo>
                <a:lnTo>
                  <a:pt x="0" y="24618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348879" y="3762011"/>
            <a:ext cx="2616351" cy="2646773"/>
          </a:xfrm>
          <a:custGeom>
            <a:avLst/>
            <a:gdLst/>
            <a:ahLst/>
            <a:cxnLst/>
            <a:rect r="r" b="b" t="t" l="l"/>
            <a:pathLst>
              <a:path h="2646773" w="2616351">
                <a:moveTo>
                  <a:pt x="0" y="0"/>
                </a:moveTo>
                <a:lnTo>
                  <a:pt x="2616351" y="0"/>
                </a:lnTo>
                <a:lnTo>
                  <a:pt x="2616351" y="2646773"/>
                </a:lnTo>
                <a:lnTo>
                  <a:pt x="0" y="26467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151222" y="3880897"/>
            <a:ext cx="2848954" cy="2527887"/>
          </a:xfrm>
          <a:custGeom>
            <a:avLst/>
            <a:gdLst/>
            <a:ahLst/>
            <a:cxnLst/>
            <a:rect r="r" b="b" t="t" l="l"/>
            <a:pathLst>
              <a:path h="2527887" w="2848954">
                <a:moveTo>
                  <a:pt x="0" y="0"/>
                </a:moveTo>
                <a:lnTo>
                  <a:pt x="2848953" y="0"/>
                </a:lnTo>
                <a:lnTo>
                  <a:pt x="2848953" y="2527887"/>
                </a:lnTo>
                <a:lnTo>
                  <a:pt x="0" y="252788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4457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606969" y="7228618"/>
            <a:ext cx="2451807" cy="2461118"/>
          </a:xfrm>
          <a:custGeom>
            <a:avLst/>
            <a:gdLst/>
            <a:ahLst/>
            <a:cxnLst/>
            <a:rect r="r" b="b" t="t" l="l"/>
            <a:pathLst>
              <a:path h="2461118" w="2451807">
                <a:moveTo>
                  <a:pt x="0" y="0"/>
                </a:moveTo>
                <a:lnTo>
                  <a:pt x="2451807" y="0"/>
                </a:lnTo>
                <a:lnTo>
                  <a:pt x="2451807" y="2461118"/>
                </a:lnTo>
                <a:lnTo>
                  <a:pt x="0" y="246111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-17824" b="-1462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314815" y="7209932"/>
            <a:ext cx="2792029" cy="2461896"/>
          </a:xfrm>
          <a:custGeom>
            <a:avLst/>
            <a:gdLst/>
            <a:ahLst/>
            <a:cxnLst/>
            <a:rect r="r" b="b" t="t" l="l"/>
            <a:pathLst>
              <a:path h="2461896" w="2792029">
                <a:moveTo>
                  <a:pt x="0" y="0"/>
                </a:moveTo>
                <a:lnTo>
                  <a:pt x="2792029" y="0"/>
                </a:lnTo>
                <a:lnTo>
                  <a:pt x="2792029" y="2461896"/>
                </a:lnTo>
                <a:lnTo>
                  <a:pt x="0" y="24618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1619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364019" y="7124161"/>
            <a:ext cx="2673537" cy="2670033"/>
          </a:xfrm>
          <a:custGeom>
            <a:avLst/>
            <a:gdLst/>
            <a:ahLst/>
            <a:cxnLst/>
            <a:rect r="r" b="b" t="t" l="l"/>
            <a:pathLst>
              <a:path h="2670033" w="2673537">
                <a:moveTo>
                  <a:pt x="0" y="0"/>
                </a:moveTo>
                <a:lnTo>
                  <a:pt x="2673537" y="0"/>
                </a:lnTo>
                <a:lnTo>
                  <a:pt x="2673537" y="2670033"/>
                </a:lnTo>
                <a:lnTo>
                  <a:pt x="0" y="267003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294731" y="7238131"/>
            <a:ext cx="2705444" cy="2508714"/>
          </a:xfrm>
          <a:custGeom>
            <a:avLst/>
            <a:gdLst/>
            <a:ahLst/>
            <a:cxnLst/>
            <a:rect r="r" b="b" t="t" l="l"/>
            <a:pathLst>
              <a:path h="2508714" w="2705444">
                <a:moveTo>
                  <a:pt x="0" y="0"/>
                </a:moveTo>
                <a:lnTo>
                  <a:pt x="2705444" y="0"/>
                </a:lnTo>
                <a:lnTo>
                  <a:pt x="2705444" y="2508714"/>
                </a:lnTo>
                <a:lnTo>
                  <a:pt x="0" y="250871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4114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383893" y="2493262"/>
            <a:ext cx="16673232" cy="505234"/>
            <a:chOff x="0" y="0"/>
            <a:chExt cx="22230977" cy="673646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9525"/>
              <a:ext cx="3014774" cy="6641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05"/>
                </a:lnSpc>
                <a:spcBef>
                  <a:spcPct val="0"/>
                </a:spcBef>
              </a:pPr>
              <a:r>
                <a:rPr lang="en-US" b="true" sz="1732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High Resolution Mock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4027952" y="9525"/>
              <a:ext cx="2944318" cy="6641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05"/>
                </a:lnSpc>
                <a:spcBef>
                  <a:spcPct val="0"/>
                </a:spcBef>
              </a:pPr>
              <a:r>
                <a:rPr lang="en-US" b="true" sz="1732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HST-like Observation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7985448" y="165927"/>
              <a:ext cx="3876867" cy="3419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05"/>
                </a:lnSpc>
                <a:spcBef>
                  <a:spcPct val="0"/>
                </a:spcBef>
              </a:pPr>
              <a:r>
                <a:rPr lang="en-US" b="true" sz="1732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Parametric Model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1862315" y="9525"/>
              <a:ext cx="2877530" cy="6641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05"/>
                </a:lnSpc>
                <a:spcBef>
                  <a:spcPct val="0"/>
                </a:spcBef>
              </a:pPr>
              <a:r>
                <a:rPr lang="en-US" b="true" sz="1732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Normalised Residual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6121143" y="172950"/>
              <a:ext cx="6109834" cy="3372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03"/>
                </a:lnSpc>
                <a:spcBef>
                  <a:spcPct val="0"/>
                </a:spcBef>
              </a:pPr>
              <a:r>
                <a:rPr lang="en-US" b="true" sz="1730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Recover lens parameters</a:t>
              </a: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028700" y="417285"/>
            <a:ext cx="10128823" cy="167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6500" b="true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NAZGUL</a:t>
            </a:r>
          </a:p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b="true" sz="6500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Modelling results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11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252796" y="3564332"/>
            <a:ext cx="2276316" cy="260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en-US" b="true" sz="2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EPL + LOS Shear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193616" y="6846934"/>
            <a:ext cx="4394676" cy="260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en-US" b="true" sz="2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EPL + LOS Shear+ m4 multipole 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9482455" y="9258300"/>
            <a:ext cx="1061288" cy="336129"/>
          </a:xfrm>
          <a:custGeom>
            <a:avLst/>
            <a:gdLst/>
            <a:ahLst/>
            <a:cxnLst/>
            <a:rect r="r" b="b" t="t" l="l"/>
            <a:pathLst>
              <a:path h="336129" w="1061288">
                <a:moveTo>
                  <a:pt x="0" y="0"/>
                </a:moveTo>
                <a:lnTo>
                  <a:pt x="1061288" y="0"/>
                </a:lnTo>
                <a:lnTo>
                  <a:pt x="1061288" y="336129"/>
                </a:lnTo>
                <a:lnTo>
                  <a:pt x="0" y="33612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407285" t="-307013" r="-160344" b="-1481804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352915" y="5987198"/>
            <a:ext cx="878800" cy="308247"/>
          </a:xfrm>
          <a:custGeom>
            <a:avLst/>
            <a:gdLst/>
            <a:ahLst/>
            <a:cxnLst/>
            <a:rect r="r" b="b" t="t" l="l"/>
            <a:pathLst>
              <a:path h="308247" w="878800">
                <a:moveTo>
                  <a:pt x="0" y="0"/>
                </a:moveTo>
                <a:lnTo>
                  <a:pt x="878801" y="0"/>
                </a:lnTo>
                <a:lnTo>
                  <a:pt x="878801" y="308248"/>
                </a:lnTo>
                <a:lnTo>
                  <a:pt x="0" y="3082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71007" t="-314783" r="-208086" b="-1541009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1008956" y="7507334"/>
            <a:ext cx="655320" cy="259929"/>
          </a:xfrm>
          <a:custGeom>
            <a:avLst/>
            <a:gdLst/>
            <a:ahLst/>
            <a:cxnLst/>
            <a:rect r="r" b="b" t="t" l="l"/>
            <a:pathLst>
              <a:path h="259929" w="655320">
                <a:moveTo>
                  <a:pt x="0" y="0"/>
                </a:moveTo>
                <a:lnTo>
                  <a:pt x="655320" y="0"/>
                </a:lnTo>
                <a:lnTo>
                  <a:pt x="655320" y="259930"/>
                </a:lnTo>
                <a:lnTo>
                  <a:pt x="0" y="2599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834881" t="-405032" r="-165116" b="-1979914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0925136" y="4121753"/>
            <a:ext cx="655320" cy="259929"/>
          </a:xfrm>
          <a:custGeom>
            <a:avLst/>
            <a:gdLst/>
            <a:ahLst/>
            <a:cxnLst/>
            <a:rect r="r" b="b" t="t" l="l"/>
            <a:pathLst>
              <a:path h="259929" w="655320">
                <a:moveTo>
                  <a:pt x="0" y="0"/>
                </a:moveTo>
                <a:lnTo>
                  <a:pt x="655320" y="0"/>
                </a:lnTo>
                <a:lnTo>
                  <a:pt x="655320" y="259929"/>
                </a:lnTo>
                <a:lnTo>
                  <a:pt x="0" y="25992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834881" t="-405032" r="-165116" b="-1979914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5746210" y="4624592"/>
            <a:ext cx="1641691" cy="927812"/>
          </a:xfrm>
          <a:custGeom>
            <a:avLst/>
            <a:gdLst/>
            <a:ahLst/>
            <a:cxnLst/>
            <a:rect r="r" b="b" t="t" l="l"/>
            <a:pathLst>
              <a:path h="927812" w="1641691">
                <a:moveTo>
                  <a:pt x="0" y="0"/>
                </a:moveTo>
                <a:lnTo>
                  <a:pt x="1641691" y="0"/>
                </a:lnTo>
                <a:lnTo>
                  <a:pt x="1641691" y="927811"/>
                </a:lnTo>
                <a:lnTo>
                  <a:pt x="0" y="9278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06158" t="-177105" r="-77343" b="-187839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5763496" y="8044822"/>
            <a:ext cx="1624405" cy="828711"/>
          </a:xfrm>
          <a:custGeom>
            <a:avLst/>
            <a:gdLst/>
            <a:ahLst/>
            <a:cxnLst/>
            <a:rect r="r" b="b" t="t" l="l"/>
            <a:pathLst>
              <a:path h="828711" w="1624405">
                <a:moveTo>
                  <a:pt x="0" y="0"/>
                </a:moveTo>
                <a:lnTo>
                  <a:pt x="1624405" y="0"/>
                </a:lnTo>
                <a:lnTo>
                  <a:pt x="1624405" y="828711"/>
                </a:lnTo>
                <a:lnTo>
                  <a:pt x="0" y="82871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08903" t="-203909" r="-79645" b="-242142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3730897" y="3762011"/>
            <a:ext cx="1306660" cy="408575"/>
          </a:xfrm>
          <a:custGeom>
            <a:avLst/>
            <a:gdLst/>
            <a:ahLst/>
            <a:cxnLst/>
            <a:rect r="r" b="b" t="t" l="l"/>
            <a:pathLst>
              <a:path h="408575" w="1306660">
                <a:moveTo>
                  <a:pt x="0" y="0"/>
                </a:moveTo>
                <a:lnTo>
                  <a:pt x="1306659" y="0"/>
                </a:lnTo>
                <a:lnTo>
                  <a:pt x="1306659" y="408575"/>
                </a:lnTo>
                <a:lnTo>
                  <a:pt x="0" y="4085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18666" t="0" r="0" b="-930974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3614630" y="7124161"/>
            <a:ext cx="1422926" cy="383174"/>
          </a:xfrm>
          <a:custGeom>
            <a:avLst/>
            <a:gdLst/>
            <a:ahLst/>
            <a:cxnLst/>
            <a:rect r="r" b="b" t="t" l="l"/>
            <a:pathLst>
              <a:path h="383174" w="1422926">
                <a:moveTo>
                  <a:pt x="0" y="0"/>
                </a:moveTo>
                <a:lnTo>
                  <a:pt x="1422926" y="0"/>
                </a:lnTo>
                <a:lnTo>
                  <a:pt x="1422926" y="383173"/>
                </a:lnTo>
                <a:lnTo>
                  <a:pt x="0" y="38317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50757" t="-4404" r="-8170" b="-1226738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-101774">
            <a:off x="-7515948" y="-4979992"/>
            <a:ext cx="45575368" cy="17898690"/>
          </a:xfrm>
          <a:custGeom>
            <a:avLst/>
            <a:gdLst/>
            <a:ahLst/>
            <a:cxnLst/>
            <a:rect r="r" b="b" t="t" l="l"/>
            <a:pathLst>
              <a:path h="17898690" w="45575368">
                <a:moveTo>
                  <a:pt x="45575368" y="17898690"/>
                </a:moveTo>
                <a:lnTo>
                  <a:pt x="0" y="17898690"/>
                </a:lnTo>
                <a:lnTo>
                  <a:pt x="0" y="0"/>
                </a:lnTo>
                <a:lnTo>
                  <a:pt x="45575368" y="0"/>
                </a:lnTo>
                <a:lnTo>
                  <a:pt x="45575368" y="17898690"/>
                </a:lnTo>
                <a:close/>
              </a:path>
            </a:pathLst>
          </a:custGeom>
          <a:blipFill>
            <a:blip r:embed="rId2">
              <a:alphaModFix amt="73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291224" y="4736266"/>
            <a:ext cx="2855454" cy="2501865"/>
          </a:xfrm>
          <a:custGeom>
            <a:avLst/>
            <a:gdLst/>
            <a:ahLst/>
            <a:cxnLst/>
            <a:rect r="r" b="b" t="t" l="l"/>
            <a:pathLst>
              <a:path h="2501865" w="2855454">
                <a:moveTo>
                  <a:pt x="0" y="0"/>
                </a:moveTo>
                <a:lnTo>
                  <a:pt x="2855454" y="0"/>
                </a:lnTo>
                <a:lnTo>
                  <a:pt x="2855454" y="2501865"/>
                </a:lnTo>
                <a:lnTo>
                  <a:pt x="0" y="25018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9518" y="4736266"/>
            <a:ext cx="3161705" cy="2501865"/>
          </a:xfrm>
          <a:custGeom>
            <a:avLst/>
            <a:gdLst/>
            <a:ahLst/>
            <a:cxnLst/>
            <a:rect r="r" b="b" t="t" l="l"/>
            <a:pathLst>
              <a:path h="2501865" w="3161705">
                <a:moveTo>
                  <a:pt x="0" y="0"/>
                </a:moveTo>
                <a:lnTo>
                  <a:pt x="3161706" y="0"/>
                </a:lnTo>
                <a:lnTo>
                  <a:pt x="3161706" y="2501865"/>
                </a:lnTo>
                <a:lnTo>
                  <a:pt x="0" y="25018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745" t="-11581" r="-9504" b="-11869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606969" y="3880897"/>
            <a:ext cx="2472013" cy="2461896"/>
          </a:xfrm>
          <a:custGeom>
            <a:avLst/>
            <a:gdLst/>
            <a:ahLst/>
            <a:cxnLst/>
            <a:rect r="r" b="b" t="t" l="l"/>
            <a:pathLst>
              <a:path h="2461896" w="2472013">
                <a:moveTo>
                  <a:pt x="0" y="0"/>
                </a:moveTo>
                <a:lnTo>
                  <a:pt x="2472014" y="0"/>
                </a:lnTo>
                <a:lnTo>
                  <a:pt x="2472014" y="2461896"/>
                </a:lnTo>
                <a:lnTo>
                  <a:pt x="0" y="24618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314815" y="3900882"/>
            <a:ext cx="2795939" cy="2461896"/>
          </a:xfrm>
          <a:custGeom>
            <a:avLst/>
            <a:gdLst/>
            <a:ahLst/>
            <a:cxnLst/>
            <a:rect r="r" b="b" t="t" l="l"/>
            <a:pathLst>
              <a:path h="2461896" w="2795939">
                <a:moveTo>
                  <a:pt x="0" y="0"/>
                </a:moveTo>
                <a:lnTo>
                  <a:pt x="2795939" y="0"/>
                </a:lnTo>
                <a:lnTo>
                  <a:pt x="2795939" y="2461896"/>
                </a:lnTo>
                <a:lnTo>
                  <a:pt x="0" y="24618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348879" y="3762011"/>
            <a:ext cx="2616351" cy="2646773"/>
          </a:xfrm>
          <a:custGeom>
            <a:avLst/>
            <a:gdLst/>
            <a:ahLst/>
            <a:cxnLst/>
            <a:rect r="r" b="b" t="t" l="l"/>
            <a:pathLst>
              <a:path h="2646773" w="2616351">
                <a:moveTo>
                  <a:pt x="0" y="0"/>
                </a:moveTo>
                <a:lnTo>
                  <a:pt x="2616351" y="0"/>
                </a:lnTo>
                <a:lnTo>
                  <a:pt x="2616351" y="2646773"/>
                </a:lnTo>
                <a:lnTo>
                  <a:pt x="0" y="26467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151222" y="3768211"/>
            <a:ext cx="2848954" cy="2640573"/>
          </a:xfrm>
          <a:custGeom>
            <a:avLst/>
            <a:gdLst/>
            <a:ahLst/>
            <a:cxnLst/>
            <a:rect r="r" b="b" t="t" l="l"/>
            <a:pathLst>
              <a:path h="2640573" w="2848954">
                <a:moveTo>
                  <a:pt x="0" y="0"/>
                </a:moveTo>
                <a:lnTo>
                  <a:pt x="2848953" y="0"/>
                </a:lnTo>
                <a:lnTo>
                  <a:pt x="2848953" y="2640573"/>
                </a:lnTo>
                <a:lnTo>
                  <a:pt x="0" y="264057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606969" y="7228618"/>
            <a:ext cx="2451807" cy="2461118"/>
          </a:xfrm>
          <a:custGeom>
            <a:avLst/>
            <a:gdLst/>
            <a:ahLst/>
            <a:cxnLst/>
            <a:rect r="r" b="b" t="t" l="l"/>
            <a:pathLst>
              <a:path h="2461118" w="2451807">
                <a:moveTo>
                  <a:pt x="0" y="0"/>
                </a:moveTo>
                <a:lnTo>
                  <a:pt x="2451807" y="0"/>
                </a:lnTo>
                <a:lnTo>
                  <a:pt x="2451807" y="2461118"/>
                </a:lnTo>
                <a:lnTo>
                  <a:pt x="0" y="246111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-17824" b="-1462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314815" y="7209932"/>
            <a:ext cx="2792029" cy="2461896"/>
          </a:xfrm>
          <a:custGeom>
            <a:avLst/>
            <a:gdLst/>
            <a:ahLst/>
            <a:cxnLst/>
            <a:rect r="r" b="b" t="t" l="l"/>
            <a:pathLst>
              <a:path h="2461896" w="2792029">
                <a:moveTo>
                  <a:pt x="0" y="0"/>
                </a:moveTo>
                <a:lnTo>
                  <a:pt x="2792029" y="0"/>
                </a:lnTo>
                <a:lnTo>
                  <a:pt x="2792029" y="2461896"/>
                </a:lnTo>
                <a:lnTo>
                  <a:pt x="0" y="24618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1619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364019" y="7124161"/>
            <a:ext cx="2673537" cy="2670033"/>
          </a:xfrm>
          <a:custGeom>
            <a:avLst/>
            <a:gdLst/>
            <a:ahLst/>
            <a:cxnLst/>
            <a:rect r="r" b="b" t="t" l="l"/>
            <a:pathLst>
              <a:path h="2670033" w="2673537">
                <a:moveTo>
                  <a:pt x="0" y="0"/>
                </a:moveTo>
                <a:lnTo>
                  <a:pt x="2673537" y="0"/>
                </a:lnTo>
                <a:lnTo>
                  <a:pt x="2673537" y="2670033"/>
                </a:lnTo>
                <a:lnTo>
                  <a:pt x="0" y="267003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294731" y="7134915"/>
            <a:ext cx="2705444" cy="2611931"/>
          </a:xfrm>
          <a:custGeom>
            <a:avLst/>
            <a:gdLst/>
            <a:ahLst/>
            <a:cxnLst/>
            <a:rect r="r" b="b" t="t" l="l"/>
            <a:pathLst>
              <a:path h="2611931" w="2705444">
                <a:moveTo>
                  <a:pt x="0" y="0"/>
                </a:moveTo>
                <a:lnTo>
                  <a:pt x="2705444" y="0"/>
                </a:lnTo>
                <a:lnTo>
                  <a:pt x="2705444" y="2611930"/>
                </a:lnTo>
                <a:lnTo>
                  <a:pt x="0" y="261193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383893" y="2493262"/>
            <a:ext cx="16673232" cy="505234"/>
            <a:chOff x="0" y="0"/>
            <a:chExt cx="22230977" cy="673646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9525"/>
              <a:ext cx="3014774" cy="6641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05"/>
                </a:lnSpc>
                <a:spcBef>
                  <a:spcPct val="0"/>
                </a:spcBef>
              </a:pPr>
              <a:r>
                <a:rPr lang="en-US" b="true" sz="1732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High Resolution Mock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4027952" y="9525"/>
              <a:ext cx="2944318" cy="6641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05"/>
                </a:lnSpc>
                <a:spcBef>
                  <a:spcPct val="0"/>
                </a:spcBef>
              </a:pPr>
              <a:r>
                <a:rPr lang="en-US" b="true" sz="1732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HST-like Observation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7985448" y="165927"/>
              <a:ext cx="3876867" cy="3419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05"/>
                </a:lnSpc>
                <a:spcBef>
                  <a:spcPct val="0"/>
                </a:spcBef>
              </a:pPr>
              <a:r>
                <a:rPr lang="en-US" b="true" sz="1732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Parametric Model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1862315" y="9525"/>
              <a:ext cx="2877530" cy="6641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05"/>
                </a:lnSpc>
                <a:spcBef>
                  <a:spcPct val="0"/>
                </a:spcBef>
              </a:pPr>
              <a:r>
                <a:rPr lang="en-US" b="true" sz="1732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Normalised Residual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6121143" y="172950"/>
              <a:ext cx="6109834" cy="3372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03"/>
                </a:lnSpc>
                <a:spcBef>
                  <a:spcPct val="0"/>
                </a:spcBef>
              </a:pPr>
              <a:r>
                <a:rPr lang="en-US" b="true" sz="1730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Recover lens parameters*</a:t>
              </a: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028700" y="417285"/>
            <a:ext cx="10128823" cy="167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6500" b="true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NAZGUL</a:t>
            </a:r>
          </a:p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b="true" sz="6500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Modelling results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12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252796" y="3564332"/>
            <a:ext cx="2276316" cy="260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en-US" b="true" sz="2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EPL + LOS Shear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913416" y="6873382"/>
            <a:ext cx="4394676" cy="260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en-US" b="true" sz="2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EPL + LOS Shear+ m4 multipole 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5464661" y="3648047"/>
            <a:ext cx="7700309" cy="5802971"/>
          </a:xfrm>
          <a:custGeom>
            <a:avLst/>
            <a:gdLst/>
            <a:ahLst/>
            <a:cxnLst/>
            <a:rect r="r" b="b" t="t" l="l"/>
            <a:pathLst>
              <a:path h="5802971" w="7700309">
                <a:moveTo>
                  <a:pt x="0" y="0"/>
                </a:moveTo>
                <a:lnTo>
                  <a:pt x="7700309" y="0"/>
                </a:lnTo>
                <a:lnTo>
                  <a:pt x="7700309" y="5802970"/>
                </a:lnTo>
                <a:lnTo>
                  <a:pt x="0" y="580297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24" id="24"/>
          <p:cNvSpPr/>
          <p:nvPr/>
        </p:nvSpPr>
        <p:spPr>
          <a:xfrm flipH="false" flipV="false" rot="0">
            <a:off x="9815398" y="4150220"/>
            <a:ext cx="2874795" cy="623452"/>
          </a:xfrm>
          <a:custGeom>
            <a:avLst/>
            <a:gdLst/>
            <a:ahLst/>
            <a:cxnLst/>
            <a:rect r="r" b="b" t="t" l="l"/>
            <a:pathLst>
              <a:path h="623452" w="2874795">
                <a:moveTo>
                  <a:pt x="0" y="0"/>
                </a:moveTo>
                <a:lnTo>
                  <a:pt x="2874795" y="0"/>
                </a:lnTo>
                <a:lnTo>
                  <a:pt x="2874795" y="623452"/>
                </a:lnTo>
                <a:lnTo>
                  <a:pt x="0" y="62345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87807" t="-106102" r="-80048" b="-724678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25" id="25"/>
          <p:cNvSpPr txBox="true"/>
          <p:nvPr/>
        </p:nvSpPr>
        <p:spPr>
          <a:xfrm rot="0">
            <a:off x="10455101" y="4234257"/>
            <a:ext cx="1832293" cy="488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05"/>
              </a:lnSpc>
            </a:pPr>
            <a:r>
              <a:rPr lang="en-US" sz="1732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</a:t>
            </a:r>
            <a:r>
              <a:rPr lang="en-US" sz="1732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PL + LOS</a:t>
            </a:r>
          </a:p>
          <a:p>
            <a:pPr algn="ctr">
              <a:lnSpc>
                <a:spcPts val="1905"/>
              </a:lnSpc>
              <a:spcBef>
                <a:spcPct val="0"/>
              </a:spcBef>
            </a:pPr>
            <a:r>
              <a:rPr lang="en-US" sz="1732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EPL + m4 + LOS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9913416" y="4224732"/>
            <a:ext cx="480199" cy="511534"/>
          </a:xfrm>
          <a:custGeom>
            <a:avLst/>
            <a:gdLst/>
            <a:ahLst/>
            <a:cxnLst/>
            <a:rect r="r" b="b" t="t" l="l"/>
            <a:pathLst>
              <a:path h="511534" w="480199">
                <a:moveTo>
                  <a:pt x="0" y="0"/>
                </a:moveTo>
                <a:lnTo>
                  <a:pt x="480199" y="0"/>
                </a:lnTo>
                <a:lnTo>
                  <a:pt x="480199" y="511534"/>
                </a:lnTo>
                <a:lnTo>
                  <a:pt x="0" y="51153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229486" t="-132914" r="-406766" b="-995377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1427314">
            <a:off x="-1297824" y="-3251358"/>
            <a:ext cx="20883647" cy="16789717"/>
          </a:xfrm>
          <a:custGeom>
            <a:avLst/>
            <a:gdLst/>
            <a:ahLst/>
            <a:cxnLst/>
            <a:rect r="r" b="b" t="t" l="l"/>
            <a:pathLst>
              <a:path h="16789717" w="20883647">
                <a:moveTo>
                  <a:pt x="0" y="9413018"/>
                </a:moveTo>
                <a:lnTo>
                  <a:pt x="16734255" y="16789716"/>
                </a:lnTo>
                <a:lnTo>
                  <a:pt x="20883648" y="7376698"/>
                </a:lnTo>
                <a:lnTo>
                  <a:pt x="4149393" y="0"/>
                </a:lnTo>
                <a:lnTo>
                  <a:pt x="0" y="9413018"/>
                </a:lnTo>
                <a:close/>
              </a:path>
            </a:pathLst>
          </a:custGeom>
          <a:blipFill>
            <a:blip r:embed="rId2"/>
            <a:stretch>
              <a:fillRect l="-52356" t="0" r="-5235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20546" y="3131759"/>
            <a:ext cx="8964742" cy="6295804"/>
          </a:xfrm>
          <a:custGeom>
            <a:avLst/>
            <a:gdLst/>
            <a:ahLst/>
            <a:cxnLst/>
            <a:rect r="r" b="b" t="t" l="l"/>
            <a:pathLst>
              <a:path h="6295804" w="8964742">
                <a:moveTo>
                  <a:pt x="0" y="0"/>
                </a:moveTo>
                <a:lnTo>
                  <a:pt x="8964742" y="0"/>
                </a:lnTo>
                <a:lnTo>
                  <a:pt x="8964742" y="6295804"/>
                </a:lnTo>
                <a:lnTo>
                  <a:pt x="0" y="62958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6794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617470" y="3392526"/>
            <a:ext cx="7641830" cy="6035037"/>
          </a:xfrm>
          <a:custGeom>
            <a:avLst/>
            <a:gdLst/>
            <a:ahLst/>
            <a:cxnLst/>
            <a:rect r="r" b="b" t="t" l="l"/>
            <a:pathLst>
              <a:path h="6035037" w="7641830">
                <a:moveTo>
                  <a:pt x="0" y="0"/>
                </a:moveTo>
                <a:lnTo>
                  <a:pt x="7641830" y="0"/>
                </a:lnTo>
                <a:lnTo>
                  <a:pt x="7641830" y="6035037"/>
                </a:lnTo>
                <a:lnTo>
                  <a:pt x="0" y="60350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91948" y="804162"/>
            <a:ext cx="10128823" cy="167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6500" b="true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NAZGUL</a:t>
            </a:r>
          </a:p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b="true" sz="6500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Caveats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821170" y="1181987"/>
            <a:ext cx="982853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b="true" sz="3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Hydrosimulated galaxies are not real(istic) lenses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271741" y="2757218"/>
            <a:ext cx="4913948" cy="250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05"/>
              </a:lnSpc>
              <a:spcBef>
                <a:spcPct val="0"/>
              </a:spcBef>
            </a:pPr>
            <a:r>
              <a:rPr lang="en-US" b="true" sz="1732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Example of COLIBRE Galaxy mass profile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617470" y="9437088"/>
            <a:ext cx="7641830" cy="250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05"/>
              </a:lnSpc>
              <a:spcBef>
                <a:spcPct val="0"/>
              </a:spcBef>
            </a:pPr>
            <a:r>
              <a:rPr lang="en-US" b="true" sz="1732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(not the same lens)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1427314">
            <a:off x="-1297824" y="-3251358"/>
            <a:ext cx="20883647" cy="16789717"/>
          </a:xfrm>
          <a:custGeom>
            <a:avLst/>
            <a:gdLst/>
            <a:ahLst/>
            <a:cxnLst/>
            <a:rect r="r" b="b" t="t" l="l"/>
            <a:pathLst>
              <a:path h="16789717" w="20883647">
                <a:moveTo>
                  <a:pt x="0" y="9413018"/>
                </a:moveTo>
                <a:lnTo>
                  <a:pt x="16734255" y="16789716"/>
                </a:lnTo>
                <a:lnTo>
                  <a:pt x="20883648" y="7376698"/>
                </a:lnTo>
                <a:lnTo>
                  <a:pt x="4149393" y="0"/>
                </a:lnTo>
                <a:lnTo>
                  <a:pt x="0" y="9413018"/>
                </a:lnTo>
                <a:close/>
              </a:path>
            </a:pathLst>
          </a:custGeom>
          <a:blipFill>
            <a:blip r:embed="rId2"/>
            <a:stretch>
              <a:fillRect l="-52356" t="0" r="-5235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20546" y="3131759"/>
            <a:ext cx="8964742" cy="6295804"/>
          </a:xfrm>
          <a:custGeom>
            <a:avLst/>
            <a:gdLst/>
            <a:ahLst/>
            <a:cxnLst/>
            <a:rect r="r" b="b" t="t" l="l"/>
            <a:pathLst>
              <a:path h="6295804" w="8964742">
                <a:moveTo>
                  <a:pt x="0" y="0"/>
                </a:moveTo>
                <a:lnTo>
                  <a:pt x="8964742" y="0"/>
                </a:lnTo>
                <a:lnTo>
                  <a:pt x="8964742" y="6295804"/>
                </a:lnTo>
                <a:lnTo>
                  <a:pt x="0" y="62958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6794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651822" y="2146434"/>
            <a:ext cx="8098428" cy="4282044"/>
          </a:xfrm>
          <a:custGeom>
            <a:avLst/>
            <a:gdLst/>
            <a:ahLst/>
            <a:cxnLst/>
            <a:rect r="r" b="b" t="t" l="l"/>
            <a:pathLst>
              <a:path h="4282044" w="8098428">
                <a:moveTo>
                  <a:pt x="0" y="0"/>
                </a:moveTo>
                <a:lnTo>
                  <a:pt x="8098428" y="0"/>
                </a:lnTo>
                <a:lnTo>
                  <a:pt x="8098428" y="4282044"/>
                </a:lnTo>
                <a:lnTo>
                  <a:pt x="0" y="42820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533236" y="3837357"/>
            <a:ext cx="1911883" cy="4709188"/>
            <a:chOff x="0" y="0"/>
            <a:chExt cx="503541" cy="124028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03541" cy="1240280"/>
            </a:xfrm>
            <a:custGeom>
              <a:avLst/>
              <a:gdLst/>
              <a:ahLst/>
              <a:cxnLst/>
              <a:rect r="r" b="b" t="t" l="l"/>
              <a:pathLst>
                <a:path h="1240280" w="503541">
                  <a:moveTo>
                    <a:pt x="0" y="0"/>
                  </a:moveTo>
                  <a:lnTo>
                    <a:pt x="503541" y="0"/>
                  </a:lnTo>
                  <a:lnTo>
                    <a:pt x="503541" y="1240280"/>
                  </a:lnTo>
                  <a:lnTo>
                    <a:pt x="0" y="1240280"/>
                  </a:lnTo>
                  <a:close/>
                </a:path>
              </a:pathLst>
            </a:custGeom>
            <a:solidFill>
              <a:srgbClr val="DE473A">
                <a:alpha val="4274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9525"/>
              <a:ext cx="503541" cy="1230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05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9526803" y="6990453"/>
            <a:ext cx="4174233" cy="3296547"/>
          </a:xfrm>
          <a:custGeom>
            <a:avLst/>
            <a:gdLst/>
            <a:ahLst/>
            <a:cxnLst/>
            <a:rect r="r" b="b" t="t" l="l"/>
            <a:pathLst>
              <a:path h="3296547" w="4174233">
                <a:moveTo>
                  <a:pt x="0" y="0"/>
                </a:moveTo>
                <a:lnTo>
                  <a:pt x="4174233" y="0"/>
                </a:lnTo>
                <a:lnTo>
                  <a:pt x="4174233" y="3296547"/>
                </a:lnTo>
                <a:lnTo>
                  <a:pt x="0" y="32965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939161" y="6654151"/>
            <a:ext cx="3384092" cy="3490960"/>
          </a:xfrm>
          <a:custGeom>
            <a:avLst/>
            <a:gdLst/>
            <a:ahLst/>
            <a:cxnLst/>
            <a:rect r="r" b="b" t="t" l="l"/>
            <a:pathLst>
              <a:path h="3490960" w="3384092">
                <a:moveTo>
                  <a:pt x="0" y="0"/>
                </a:moveTo>
                <a:lnTo>
                  <a:pt x="3384092" y="0"/>
                </a:lnTo>
                <a:lnTo>
                  <a:pt x="3384092" y="3490960"/>
                </a:lnTo>
                <a:lnTo>
                  <a:pt x="0" y="34909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847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91948" y="804162"/>
            <a:ext cx="10128823" cy="167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6500" b="true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NAZGUL</a:t>
            </a:r>
          </a:p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b="true" sz="6500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Caveats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821170" y="1181987"/>
            <a:ext cx="982853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b="true" sz="3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Hydrosimulated galaxies are not real(istic) lenses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645119" y="5552810"/>
            <a:ext cx="2891492" cy="726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05"/>
              </a:lnSpc>
            </a:pPr>
            <a:r>
              <a:rPr lang="en-US" sz="1732" b="true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Box 2 </a:t>
            </a:r>
          </a:p>
          <a:p>
            <a:pPr algn="ctr">
              <a:lnSpc>
                <a:spcPts val="1905"/>
              </a:lnSpc>
              <a:spcBef>
                <a:spcPct val="0"/>
              </a:spcBef>
            </a:pPr>
            <a:r>
              <a:rPr lang="en-US" b="true" sz="1732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gravitational softening length :  350pc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309999" y="1895833"/>
            <a:ext cx="6390958" cy="250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05"/>
              </a:lnSpc>
              <a:spcBef>
                <a:spcPct val="0"/>
              </a:spcBef>
            </a:pPr>
            <a:r>
              <a:rPr lang="en-US" b="true" sz="1732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Example of Real Galaxy mass profile (Shajib et al. 2021)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271741" y="2757218"/>
            <a:ext cx="4913948" cy="250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05"/>
              </a:lnSpc>
              <a:spcBef>
                <a:spcPct val="0"/>
              </a:spcBef>
            </a:pPr>
            <a:r>
              <a:rPr lang="en-US" b="true" sz="1732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Example of COLIBRE Galaxy mass profile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404807" y="6663676"/>
            <a:ext cx="3930820" cy="250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05"/>
              </a:lnSpc>
              <a:spcBef>
                <a:spcPct val="0"/>
              </a:spcBef>
            </a:pPr>
            <a:r>
              <a:rPr lang="en-US" b="true" sz="1732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Central images and radial arcs: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361849" y="6999978"/>
            <a:ext cx="2758122" cy="488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05"/>
              </a:lnSpc>
              <a:spcBef>
                <a:spcPct val="0"/>
              </a:spcBef>
            </a:pPr>
            <a:r>
              <a:rPr lang="en-US" b="true" sz="1732">
                <a:solidFill>
                  <a:srgbClr val="FDFEFE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PJ011646 </a:t>
            </a:r>
          </a:p>
          <a:p>
            <a:pPr algn="ctr">
              <a:lnSpc>
                <a:spcPts val="1905"/>
              </a:lnSpc>
              <a:spcBef>
                <a:spcPct val="0"/>
              </a:spcBef>
            </a:pPr>
            <a:r>
              <a:rPr lang="en-US" b="true" sz="1732">
                <a:solidFill>
                  <a:srgbClr val="FDFEFE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Amvrosiadis et al., 2026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3217551">
            <a:off x="-23301274" y="-681540"/>
            <a:ext cx="31989971" cy="23160739"/>
          </a:xfrm>
          <a:custGeom>
            <a:avLst/>
            <a:gdLst/>
            <a:ahLst/>
            <a:cxnLst/>
            <a:rect r="r" b="b" t="t" l="l"/>
            <a:pathLst>
              <a:path h="23160739" w="31989971">
                <a:moveTo>
                  <a:pt x="0" y="0"/>
                </a:moveTo>
                <a:lnTo>
                  <a:pt x="31989971" y="0"/>
                </a:lnTo>
                <a:lnTo>
                  <a:pt x="31989971" y="23160739"/>
                </a:lnTo>
                <a:lnTo>
                  <a:pt x="0" y="231607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71187" y="4493372"/>
            <a:ext cx="13045274" cy="461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33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Shear is a tidal, i.e. global, effect</a:t>
            </a:r>
          </a:p>
          <a:p>
            <a:pPr algn="l">
              <a:lnSpc>
                <a:spcPts val="3300"/>
              </a:lnSpc>
            </a:pPr>
          </a:p>
          <a:p>
            <a:pPr algn="l" marL="647700" indent="-323850" lvl="1">
              <a:lnSpc>
                <a:spcPts val="33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The project aims to learn </a:t>
            </a:r>
            <a:r>
              <a:rPr lang="en-US" b="true" sz="3000" u="sng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how to model</a:t>
            </a:r>
            <a:r>
              <a:rPr lang="en-US" b="true" sz="3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, not to learn what real galaxies look like</a:t>
            </a:r>
          </a:p>
          <a:p>
            <a:pPr algn="l">
              <a:lnSpc>
                <a:spcPts val="3300"/>
              </a:lnSpc>
            </a:pPr>
          </a:p>
          <a:p>
            <a:pPr algn="l" marL="647700" indent="-323850" lvl="1">
              <a:lnSpc>
                <a:spcPts val="33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This seemed </a:t>
            </a:r>
            <a:r>
              <a:rPr lang="en-US" b="true" sz="3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the simplest and most </a:t>
            </a:r>
            <a:r>
              <a:rPr lang="en-US" b="true" sz="3000" u="sng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consistent</a:t>
            </a:r>
            <a:r>
              <a:rPr lang="en-US" b="true" sz="3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 way to do such a test</a:t>
            </a:r>
          </a:p>
          <a:p>
            <a:pPr algn="l">
              <a:lnSpc>
                <a:spcPts val="3300"/>
              </a:lnSpc>
            </a:pPr>
          </a:p>
          <a:p>
            <a:pPr algn="l" marL="647700" indent="-323850" lvl="1">
              <a:lnSpc>
                <a:spcPts val="33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Future simulations will reduce the issue</a:t>
            </a:r>
          </a:p>
          <a:p>
            <a:pPr algn="l">
              <a:lnSpc>
                <a:spcPts val="3300"/>
              </a:lnSpc>
            </a:pPr>
          </a:p>
          <a:p>
            <a:pPr algn="l">
              <a:lnSpc>
                <a:spcPts val="3300"/>
              </a:lnSpc>
              <a:spcBef>
                <a:spcPct val="0"/>
              </a:spcBef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-5786277">
            <a:off x="1152779" y="-20863643"/>
            <a:ext cx="33193711" cy="24032247"/>
          </a:xfrm>
          <a:custGeom>
            <a:avLst/>
            <a:gdLst/>
            <a:ahLst/>
            <a:cxnLst/>
            <a:rect r="r" b="b" t="t" l="l"/>
            <a:pathLst>
              <a:path h="24032247" w="33193711">
                <a:moveTo>
                  <a:pt x="0" y="0"/>
                </a:moveTo>
                <a:lnTo>
                  <a:pt x="33193711" y="0"/>
                </a:lnTo>
                <a:lnTo>
                  <a:pt x="33193711" y="24032247"/>
                </a:lnTo>
                <a:lnTo>
                  <a:pt x="0" y="240322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000"/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91948" y="863072"/>
            <a:ext cx="14193044" cy="1836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32"/>
              </a:lnSpc>
            </a:pPr>
            <a:r>
              <a:rPr lang="en-US" sz="7132" b="true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NAZGUL</a:t>
            </a:r>
          </a:p>
          <a:p>
            <a:pPr algn="l" marL="0" indent="0" lvl="0">
              <a:lnSpc>
                <a:spcPts val="7132"/>
              </a:lnSpc>
              <a:spcBef>
                <a:spcPct val="0"/>
              </a:spcBef>
            </a:pPr>
            <a:r>
              <a:rPr lang="en-US" b="true" sz="7132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Caveats - Counterarguments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349713" y="3046481"/>
            <a:ext cx="4470559" cy="6487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62"/>
              </a:lnSpc>
            </a:pPr>
            <a:r>
              <a:rPr lang="en-US" sz="2329" b="true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“All science is built on hope” </a:t>
            </a:r>
          </a:p>
          <a:p>
            <a:pPr algn="ctr">
              <a:lnSpc>
                <a:spcPts val="2562"/>
              </a:lnSpc>
              <a:spcBef>
                <a:spcPct val="0"/>
              </a:spcBef>
            </a:pPr>
            <a:r>
              <a:rPr lang="en-US" b="true" sz="2329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 Yours truly, Avignon, 2026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544871" y="8890521"/>
            <a:ext cx="13228320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b="true" sz="3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Still, all conclusions from this study will have to be further tested on real data before we can fully trust them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6517113">
            <a:off x="5902967" y="1234359"/>
            <a:ext cx="14781302" cy="8437523"/>
          </a:xfrm>
          <a:custGeom>
            <a:avLst/>
            <a:gdLst/>
            <a:ahLst/>
            <a:cxnLst/>
            <a:rect r="r" b="b" t="t" l="l"/>
            <a:pathLst>
              <a:path h="8437523" w="14781302">
                <a:moveTo>
                  <a:pt x="0" y="0"/>
                </a:moveTo>
                <a:lnTo>
                  <a:pt x="14781301" y="0"/>
                </a:lnTo>
                <a:lnTo>
                  <a:pt x="14781301" y="8437524"/>
                </a:lnTo>
                <a:lnTo>
                  <a:pt x="0" y="84375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6000"/>
            </a:blip>
            <a:stretch>
              <a:fillRect l="0" t="0" r="-4534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7073236">
            <a:off x="-6265298" y="3466655"/>
            <a:ext cx="14684989" cy="8382546"/>
          </a:xfrm>
          <a:custGeom>
            <a:avLst/>
            <a:gdLst/>
            <a:ahLst/>
            <a:cxnLst/>
            <a:rect r="r" b="b" t="t" l="l"/>
            <a:pathLst>
              <a:path h="8382546" w="14684989">
                <a:moveTo>
                  <a:pt x="0" y="0"/>
                </a:moveTo>
                <a:lnTo>
                  <a:pt x="14684989" y="0"/>
                </a:lnTo>
                <a:lnTo>
                  <a:pt x="14684989" y="8382547"/>
                </a:lnTo>
                <a:lnTo>
                  <a:pt x="0" y="83825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</a:blip>
            <a:stretch>
              <a:fillRect l="0" t="0" r="-45348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4" id="4"/>
          <p:cNvSpPr txBox="true"/>
          <p:nvPr/>
        </p:nvSpPr>
        <p:spPr>
          <a:xfrm rot="0">
            <a:off x="1553877" y="1488437"/>
            <a:ext cx="10128823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b="true" sz="6500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Conclusion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244230" y="2721618"/>
            <a:ext cx="15799541" cy="6194526"/>
            <a:chOff x="0" y="0"/>
            <a:chExt cx="21066054" cy="825936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21064545" cy="8259368"/>
              <a:chOff x="0" y="0"/>
              <a:chExt cx="4126274" cy="1617904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4126274" cy="1617904"/>
              </a:xfrm>
              <a:custGeom>
                <a:avLst/>
                <a:gdLst/>
                <a:ahLst/>
                <a:cxnLst/>
                <a:rect r="r" b="b" t="t" l="l"/>
                <a:pathLst>
                  <a:path h="1617904" w="4126274">
                    <a:moveTo>
                      <a:pt x="0" y="0"/>
                    </a:moveTo>
                    <a:lnTo>
                      <a:pt x="4126274" y="0"/>
                    </a:lnTo>
                    <a:lnTo>
                      <a:pt x="4126274" y="1617904"/>
                    </a:lnTo>
                    <a:lnTo>
                      <a:pt x="0" y="1617904"/>
                    </a:lnTo>
                    <a:close/>
                  </a:path>
                </a:pathLst>
              </a:custGeom>
              <a:solidFill>
                <a:srgbClr val="F3F5F8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28575"/>
                <a:ext cx="4126274" cy="15893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40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1062425" y="987105"/>
              <a:ext cx="4943956" cy="9122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000"/>
                </a:lnSpc>
                <a:spcBef>
                  <a:spcPct val="0"/>
                </a:spcBef>
              </a:pPr>
              <a:r>
                <a:rPr lang="en-US" b="true" sz="5000">
                  <a:solidFill>
                    <a:srgbClr val="C10404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Context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7083303" y="1116758"/>
              <a:ext cx="13982751" cy="5276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88"/>
                </a:lnSpc>
                <a:spcBef>
                  <a:spcPct val="0"/>
                </a:spcBef>
              </a:pPr>
              <a:r>
                <a:rPr lang="en-US" sz="2420" spc="-48">
                  <a:solidFill>
                    <a:srgbClr val="2A2E3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Strong Lenses’</a:t>
              </a:r>
              <a:r>
                <a:rPr lang="en-US" b="true" sz="2420" spc="-48">
                  <a:solidFill>
                    <a:srgbClr val="2A2E3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 LOS Shear</a:t>
              </a:r>
              <a:r>
                <a:rPr lang="en-US" sz="2420" spc="-48">
                  <a:solidFill>
                    <a:srgbClr val="2A2E3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 is a promising cosmological </a:t>
              </a:r>
              <a:r>
                <a:rPr lang="en-US" b="true" sz="2420" spc="-48">
                  <a:solidFill>
                    <a:srgbClr val="2A2E3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probe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062425" y="2484693"/>
              <a:ext cx="6831582" cy="9122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000"/>
                </a:lnSpc>
                <a:spcBef>
                  <a:spcPct val="0"/>
                </a:spcBef>
              </a:pPr>
              <a:r>
                <a:rPr lang="en-US" b="true" sz="5000">
                  <a:solidFill>
                    <a:srgbClr val="C10404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Issue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1062425" y="3982281"/>
              <a:ext cx="6831582" cy="9122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000"/>
                </a:lnSpc>
                <a:spcBef>
                  <a:spcPct val="0"/>
                </a:spcBef>
              </a:pPr>
              <a:r>
                <a:rPr lang="en-US" b="true" sz="5000">
                  <a:solidFill>
                    <a:srgbClr val="C10404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Question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7081794" y="4107929"/>
              <a:ext cx="13982751" cy="5276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388"/>
                </a:lnSpc>
                <a:spcBef>
                  <a:spcPct val="0"/>
                </a:spcBef>
              </a:pPr>
              <a:r>
                <a:rPr lang="en-US" sz="2420" spc="-48">
                  <a:solidFill>
                    <a:srgbClr val="2A2E3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How to forge a “good” model?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1062425" y="5479869"/>
              <a:ext cx="5681846" cy="9122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5000"/>
                </a:lnSpc>
                <a:spcBef>
                  <a:spcPct val="0"/>
                </a:spcBef>
              </a:pPr>
              <a:r>
                <a:rPr lang="en-US" b="true" sz="5000">
                  <a:solidFill>
                    <a:srgbClr val="C10404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Method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7083303" y="5327778"/>
              <a:ext cx="13370123" cy="10991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88"/>
                </a:lnSpc>
              </a:pPr>
              <a:r>
                <a:rPr lang="en-US" sz="2420" spc="-48" b="true">
                  <a:solidFill>
                    <a:srgbClr val="2A2E3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NAZGUL</a:t>
              </a:r>
              <a:r>
                <a:rPr lang="en-US" sz="2420" spc="-48">
                  <a:solidFill>
                    <a:srgbClr val="2A2E3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: Generate </a:t>
              </a:r>
              <a:r>
                <a:rPr lang="en-US" sz="2420" spc="-48" b="true">
                  <a:solidFill>
                    <a:srgbClr val="2A2E3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realistic mock</a:t>
              </a:r>
              <a:r>
                <a:rPr lang="en-US" sz="2420" spc="-48">
                  <a:solidFill>
                    <a:srgbClr val="2A2E3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 lenses from hydro-sims as </a:t>
              </a:r>
            </a:p>
            <a:p>
              <a:pPr algn="l" marL="0" indent="0" lvl="0">
                <a:lnSpc>
                  <a:spcPts val="3388"/>
                </a:lnSpc>
                <a:spcBef>
                  <a:spcPct val="0"/>
                </a:spcBef>
              </a:pPr>
              <a:r>
                <a:rPr lang="en-US" sz="2420" spc="-48">
                  <a:solidFill>
                    <a:srgbClr val="2A2E3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a testbed for </a:t>
              </a:r>
              <a:r>
                <a:rPr lang="en-US" b="true" sz="2420" spc="-48">
                  <a:solidFill>
                    <a:srgbClr val="2A2E3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new models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16</a:t>
            </a:r>
          </a:p>
        </p:txBody>
      </p:sp>
      <p:sp>
        <p:nvSpPr>
          <p:cNvPr name="Freeform 17" id="17"/>
          <p:cNvSpPr/>
          <p:nvPr/>
        </p:nvSpPr>
        <p:spPr>
          <a:xfrm flipH="true" flipV="false" rot="1430710">
            <a:off x="-1013717" y="-2246306"/>
            <a:ext cx="4084834" cy="4084834"/>
          </a:xfrm>
          <a:custGeom>
            <a:avLst/>
            <a:gdLst/>
            <a:ahLst/>
            <a:cxnLst/>
            <a:rect r="r" b="b" t="t" l="l"/>
            <a:pathLst>
              <a:path h="4084834" w="4084834">
                <a:moveTo>
                  <a:pt x="4084834" y="0"/>
                </a:moveTo>
                <a:lnTo>
                  <a:pt x="0" y="0"/>
                </a:lnTo>
                <a:lnTo>
                  <a:pt x="0" y="4084834"/>
                </a:lnTo>
                <a:lnTo>
                  <a:pt x="4084834" y="4084834"/>
                </a:lnTo>
                <a:lnTo>
                  <a:pt x="4084834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7911454" y="9354294"/>
            <a:ext cx="2465091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999" b="true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Thank You!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7003742" y="274284"/>
            <a:ext cx="1075336" cy="1090328"/>
          </a:xfrm>
          <a:custGeom>
            <a:avLst/>
            <a:gdLst/>
            <a:ahLst/>
            <a:cxnLst/>
            <a:rect r="r" b="b" t="t" l="l"/>
            <a:pathLst>
              <a:path h="1090328" w="1075336">
                <a:moveTo>
                  <a:pt x="0" y="0"/>
                </a:moveTo>
                <a:lnTo>
                  <a:pt x="1075336" y="0"/>
                </a:lnTo>
                <a:lnTo>
                  <a:pt x="1075336" y="1090328"/>
                </a:lnTo>
                <a:lnTo>
                  <a:pt x="0" y="10903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6618288" y="4619242"/>
            <a:ext cx="9773540" cy="8338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88"/>
              </a:lnSpc>
            </a:pPr>
            <a:r>
              <a:rPr lang="en-US" sz="2420" spc="-48">
                <a:solidFill>
                  <a:srgbClr val="2A2E3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Current lens models are known to be too simple/constraining: </a:t>
            </a:r>
          </a:p>
          <a:p>
            <a:pPr algn="l" marL="0" indent="0" lvl="0">
              <a:lnSpc>
                <a:spcPts val="3388"/>
              </a:lnSpc>
              <a:spcBef>
                <a:spcPct val="0"/>
              </a:spcBef>
            </a:pPr>
            <a:r>
              <a:rPr lang="en-US" sz="2420" i="true" spc="-48">
                <a:solidFill>
                  <a:srgbClr val="2A2E30"/>
                </a:solidFill>
                <a:latin typeface="Libre Baskerville Italics"/>
                <a:ea typeface="Libre Baskerville Italics"/>
                <a:cs typeface="Libre Baskerville Italics"/>
                <a:sym typeface="Libre Baskerville Italics"/>
              </a:rPr>
              <a:t>What are we actually measuring?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038191" y="7914233"/>
            <a:ext cx="2676425" cy="660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000"/>
              </a:lnSpc>
              <a:spcBef>
                <a:spcPct val="0"/>
              </a:spcBef>
            </a:pPr>
            <a:r>
              <a:rPr lang="en-US" b="true" sz="5000">
                <a:solidFill>
                  <a:srgbClr val="C10404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Caveats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618288" y="7975131"/>
            <a:ext cx="10552508" cy="405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88"/>
              </a:lnSpc>
              <a:spcBef>
                <a:spcPct val="0"/>
              </a:spcBef>
            </a:pPr>
            <a:r>
              <a:rPr lang="en-US" sz="2420" spc="-48">
                <a:solidFill>
                  <a:srgbClr val="2A2E3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Hydrosimulations are tricky, conclusions might not be general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17</a:t>
            </a:r>
          </a:p>
        </p:txBody>
      </p:sp>
      <p:sp>
        <p:nvSpPr>
          <p:cNvPr name="Freeform 3" id="3"/>
          <p:cNvSpPr/>
          <p:nvPr/>
        </p:nvSpPr>
        <p:spPr>
          <a:xfrm flipH="false" flipV="true" rot="8836090">
            <a:off x="-7339076" y="2740638"/>
            <a:ext cx="32064168" cy="12592473"/>
          </a:xfrm>
          <a:custGeom>
            <a:avLst/>
            <a:gdLst/>
            <a:ahLst/>
            <a:cxnLst/>
            <a:rect r="r" b="b" t="t" l="l"/>
            <a:pathLst>
              <a:path h="12592473" w="32064168">
                <a:moveTo>
                  <a:pt x="0" y="12592474"/>
                </a:moveTo>
                <a:lnTo>
                  <a:pt x="32064168" y="12592474"/>
                </a:lnTo>
                <a:lnTo>
                  <a:pt x="32064168" y="0"/>
                </a:lnTo>
                <a:lnTo>
                  <a:pt x="0" y="0"/>
                </a:lnTo>
                <a:lnTo>
                  <a:pt x="0" y="12592474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553877" y="1488437"/>
            <a:ext cx="10128823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b="true" sz="6500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Appendix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978997">
            <a:off x="-24287103" y="-2787376"/>
            <a:ext cx="31989971" cy="23160739"/>
          </a:xfrm>
          <a:custGeom>
            <a:avLst/>
            <a:gdLst/>
            <a:ahLst/>
            <a:cxnLst/>
            <a:rect r="r" b="b" t="t" l="l"/>
            <a:pathLst>
              <a:path h="23160739" w="31989971">
                <a:moveTo>
                  <a:pt x="0" y="0"/>
                </a:moveTo>
                <a:lnTo>
                  <a:pt x="31989971" y="0"/>
                </a:lnTo>
                <a:lnTo>
                  <a:pt x="31989971" y="23160739"/>
                </a:lnTo>
                <a:lnTo>
                  <a:pt x="0" y="231607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786277">
            <a:off x="2245214" y="-18882601"/>
            <a:ext cx="33193711" cy="24032247"/>
          </a:xfrm>
          <a:custGeom>
            <a:avLst/>
            <a:gdLst/>
            <a:ahLst/>
            <a:cxnLst/>
            <a:rect r="r" b="b" t="t" l="l"/>
            <a:pathLst>
              <a:path h="24032247" w="33193711">
                <a:moveTo>
                  <a:pt x="0" y="0"/>
                </a:moveTo>
                <a:lnTo>
                  <a:pt x="33193711" y="0"/>
                </a:lnTo>
                <a:lnTo>
                  <a:pt x="33193711" y="24032248"/>
                </a:lnTo>
                <a:lnTo>
                  <a:pt x="0" y="240322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000"/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83389" y="2418517"/>
            <a:ext cx="9747949" cy="6776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0250" indent="-305125" lvl="1">
              <a:lnSpc>
                <a:spcPts val="3109"/>
              </a:lnSpc>
              <a:buFont typeface="Arial"/>
              <a:buChar char="•"/>
            </a:pPr>
            <a:r>
              <a:rPr lang="en-US" b="true" sz="2826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Extract shear from exact raytraced lightpath on simulation (post-Born)</a:t>
            </a:r>
          </a:p>
          <a:p>
            <a:pPr algn="l">
              <a:lnSpc>
                <a:spcPts val="3439"/>
              </a:lnSpc>
            </a:pPr>
          </a:p>
          <a:p>
            <a:pPr algn="l">
              <a:lnSpc>
                <a:spcPts val="3439"/>
              </a:lnSpc>
            </a:pPr>
          </a:p>
          <a:p>
            <a:pPr algn="l">
              <a:lnSpc>
                <a:spcPts val="3439"/>
              </a:lnSpc>
            </a:pPr>
          </a:p>
          <a:p>
            <a:pPr algn="l">
              <a:lnSpc>
                <a:spcPts val="3439"/>
              </a:lnSpc>
            </a:pPr>
          </a:p>
          <a:p>
            <a:pPr algn="l">
              <a:lnSpc>
                <a:spcPts val="3439"/>
              </a:lnSpc>
            </a:pPr>
          </a:p>
          <a:p>
            <a:pPr algn="l">
              <a:lnSpc>
                <a:spcPts val="3439"/>
              </a:lnSpc>
            </a:pPr>
          </a:p>
          <a:p>
            <a:pPr algn="l" marL="610250" indent="-305125" lvl="1">
              <a:lnSpc>
                <a:spcPts val="3109"/>
              </a:lnSpc>
              <a:buFont typeface="Arial"/>
              <a:buChar char="•"/>
            </a:pPr>
            <a:r>
              <a:rPr lang="en-US" b="true" sz="2826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Interpolate z between snapshots</a:t>
            </a:r>
          </a:p>
          <a:p>
            <a:pPr algn="l">
              <a:lnSpc>
                <a:spcPts val="3439"/>
              </a:lnSpc>
            </a:pPr>
          </a:p>
          <a:p>
            <a:pPr algn="l">
              <a:lnSpc>
                <a:spcPts val="3439"/>
              </a:lnSpc>
            </a:pPr>
          </a:p>
          <a:p>
            <a:pPr algn="l">
              <a:lnSpc>
                <a:spcPts val="3439"/>
              </a:lnSpc>
            </a:pPr>
          </a:p>
          <a:p>
            <a:pPr algn="l">
              <a:lnSpc>
                <a:spcPts val="3439"/>
              </a:lnSpc>
            </a:pPr>
          </a:p>
          <a:p>
            <a:pPr algn="l">
              <a:lnSpc>
                <a:spcPts val="3439"/>
              </a:lnSpc>
            </a:pPr>
          </a:p>
          <a:p>
            <a:pPr algn="l">
              <a:lnSpc>
                <a:spcPts val="3439"/>
              </a:lnSpc>
            </a:pPr>
          </a:p>
          <a:p>
            <a:pPr algn="l" marL="675018" indent="-337509" lvl="1">
              <a:lnSpc>
                <a:spcPts val="3439"/>
              </a:lnSpc>
              <a:buFont typeface="Arial"/>
              <a:buChar char="•"/>
            </a:pPr>
          </a:p>
        </p:txBody>
      </p:sp>
      <p:sp>
        <p:nvSpPr>
          <p:cNvPr name="AutoShape 5" id="5"/>
          <p:cNvSpPr/>
          <p:nvPr/>
        </p:nvSpPr>
        <p:spPr>
          <a:xfrm>
            <a:off x="11088126" y="9067847"/>
            <a:ext cx="1192639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2417493" y="8847653"/>
            <a:ext cx="3648703" cy="440388"/>
          </a:xfrm>
          <a:custGeom>
            <a:avLst/>
            <a:gdLst/>
            <a:ahLst/>
            <a:cxnLst/>
            <a:rect r="r" b="b" t="t" l="l"/>
            <a:pathLst>
              <a:path h="440388" w="3648703">
                <a:moveTo>
                  <a:pt x="0" y="0"/>
                </a:moveTo>
                <a:lnTo>
                  <a:pt x="3648703" y="0"/>
                </a:lnTo>
                <a:lnTo>
                  <a:pt x="3648703" y="440388"/>
                </a:lnTo>
                <a:lnTo>
                  <a:pt x="0" y="4403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4277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261150" y="8781249"/>
            <a:ext cx="727822" cy="422606"/>
          </a:xfrm>
          <a:custGeom>
            <a:avLst/>
            <a:gdLst/>
            <a:ahLst/>
            <a:cxnLst/>
            <a:rect r="r" b="b" t="t" l="l"/>
            <a:pathLst>
              <a:path h="422606" w="727822">
                <a:moveTo>
                  <a:pt x="0" y="0"/>
                </a:moveTo>
                <a:lnTo>
                  <a:pt x="727822" y="0"/>
                </a:lnTo>
                <a:lnTo>
                  <a:pt x="727822" y="422607"/>
                </a:lnTo>
                <a:lnTo>
                  <a:pt x="0" y="4226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903409" y="8792994"/>
            <a:ext cx="994217" cy="403061"/>
          </a:xfrm>
          <a:custGeom>
            <a:avLst/>
            <a:gdLst/>
            <a:ahLst/>
            <a:cxnLst/>
            <a:rect r="r" b="b" t="t" l="l"/>
            <a:pathLst>
              <a:path h="403061" w="994217">
                <a:moveTo>
                  <a:pt x="0" y="0"/>
                </a:moveTo>
                <a:lnTo>
                  <a:pt x="994217" y="0"/>
                </a:lnTo>
                <a:lnTo>
                  <a:pt x="994217" y="403061"/>
                </a:lnTo>
                <a:lnTo>
                  <a:pt x="0" y="4030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8773745"/>
            <a:ext cx="10219260" cy="377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0"/>
              </a:lnSpc>
              <a:spcBef>
                <a:spcPct val="0"/>
              </a:spcBef>
            </a:pPr>
            <a:r>
              <a:rPr lang="en-US" b="true" sz="27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Fit for different LOS components given          and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48089" y="323698"/>
            <a:ext cx="16808369" cy="92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50"/>
              </a:lnSpc>
              <a:spcBef>
                <a:spcPct val="0"/>
              </a:spcBef>
            </a:pPr>
            <a:r>
              <a:rPr lang="en-US" b="true" sz="65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LOS Shear from N-Body Simulations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55671" y="1565801"/>
            <a:ext cx="5459254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Work lead by Daniel Johnson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1393125" y="1494171"/>
            <a:ext cx="6655934" cy="4466158"/>
            <a:chOff x="0" y="0"/>
            <a:chExt cx="8874579" cy="595487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874579" cy="5954877"/>
            </a:xfrm>
            <a:custGeom>
              <a:avLst/>
              <a:gdLst/>
              <a:ahLst/>
              <a:cxnLst/>
              <a:rect r="r" b="b" t="t" l="l"/>
              <a:pathLst>
                <a:path h="5954877" w="8874579">
                  <a:moveTo>
                    <a:pt x="0" y="0"/>
                  </a:moveTo>
                  <a:lnTo>
                    <a:pt x="8874579" y="0"/>
                  </a:lnTo>
                  <a:lnTo>
                    <a:pt x="8874579" y="5954877"/>
                  </a:lnTo>
                  <a:lnTo>
                    <a:pt x="0" y="59548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3787" t="0" r="-3787" b="0"/>
              </a:stretch>
            </a:blip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 rot="0">
              <a:off x="488915" y="331343"/>
              <a:ext cx="3948375" cy="4289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80"/>
                </a:lnSpc>
                <a:spcBef>
                  <a:spcPct val="0"/>
                </a:spcBef>
              </a:pPr>
              <a:r>
                <a:rPr lang="en-US" b="true" sz="2255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RayGalGroupSims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488915" y="5165194"/>
              <a:ext cx="3526192" cy="4289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80"/>
                </a:lnSpc>
                <a:spcBef>
                  <a:spcPct val="0"/>
                </a:spcBef>
              </a:pPr>
              <a:r>
                <a:rPr lang="en-US" b="true" sz="2255">
                  <a:solidFill>
                    <a:srgbClr val="3E4044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Rasera et al., 2021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-2898022">
            <a:off x="-29312618" y="-456345"/>
            <a:ext cx="45575368" cy="17898690"/>
          </a:xfrm>
          <a:custGeom>
            <a:avLst/>
            <a:gdLst/>
            <a:ahLst/>
            <a:cxnLst/>
            <a:rect r="r" b="b" t="t" l="l"/>
            <a:pathLst>
              <a:path h="17898690" w="45575368">
                <a:moveTo>
                  <a:pt x="45575367" y="17898690"/>
                </a:moveTo>
                <a:lnTo>
                  <a:pt x="0" y="17898690"/>
                </a:lnTo>
                <a:lnTo>
                  <a:pt x="0" y="0"/>
                </a:lnTo>
                <a:lnTo>
                  <a:pt x="45575367" y="0"/>
                </a:lnTo>
                <a:lnTo>
                  <a:pt x="45575367" y="17898690"/>
                </a:lnTo>
                <a:close/>
              </a:path>
            </a:pathLst>
          </a:custGeom>
          <a:blipFill>
            <a:blip r:embed="rId2">
              <a:alphaModFix amt="73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true" rot="1914342">
            <a:off x="-1588033" y="-7043904"/>
            <a:ext cx="45575368" cy="17898690"/>
          </a:xfrm>
          <a:custGeom>
            <a:avLst/>
            <a:gdLst/>
            <a:ahLst/>
            <a:cxnLst/>
            <a:rect r="r" b="b" t="t" l="l"/>
            <a:pathLst>
              <a:path h="17898690" w="45575368">
                <a:moveTo>
                  <a:pt x="45575368" y="17898689"/>
                </a:moveTo>
                <a:lnTo>
                  <a:pt x="0" y="17898689"/>
                </a:lnTo>
                <a:lnTo>
                  <a:pt x="0" y="0"/>
                </a:lnTo>
                <a:lnTo>
                  <a:pt x="45575368" y="0"/>
                </a:lnTo>
                <a:lnTo>
                  <a:pt x="45575368" y="17898689"/>
                </a:lnTo>
                <a:close/>
              </a:path>
            </a:pathLst>
          </a:custGeom>
          <a:blipFill>
            <a:blip r:embed="rId2">
              <a:alphaModFix amt="73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-2325345">
            <a:off x="-37778798" y="-7843274"/>
            <a:ext cx="45575368" cy="17898690"/>
          </a:xfrm>
          <a:custGeom>
            <a:avLst/>
            <a:gdLst/>
            <a:ahLst/>
            <a:cxnLst/>
            <a:rect r="r" b="b" t="t" l="l"/>
            <a:pathLst>
              <a:path h="17898690" w="45575368">
                <a:moveTo>
                  <a:pt x="45575368" y="17898690"/>
                </a:moveTo>
                <a:lnTo>
                  <a:pt x="0" y="17898690"/>
                </a:lnTo>
                <a:lnTo>
                  <a:pt x="0" y="0"/>
                </a:lnTo>
                <a:lnTo>
                  <a:pt x="45575368" y="0"/>
                </a:lnTo>
                <a:lnTo>
                  <a:pt x="45575368" y="17898690"/>
                </a:lnTo>
                <a:close/>
              </a:path>
            </a:pathLst>
          </a:custGeom>
          <a:blipFill>
            <a:blip r:embed="rId2">
              <a:alphaModFix amt="73000"/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835515" y="1425420"/>
            <a:ext cx="12210793" cy="6196977"/>
          </a:xfrm>
          <a:custGeom>
            <a:avLst/>
            <a:gdLst/>
            <a:ahLst/>
            <a:cxnLst/>
            <a:rect r="r" b="b" t="t" l="l"/>
            <a:pathLst>
              <a:path h="6196977" w="12210793">
                <a:moveTo>
                  <a:pt x="0" y="0"/>
                </a:moveTo>
                <a:lnTo>
                  <a:pt x="12210793" y="0"/>
                </a:lnTo>
                <a:lnTo>
                  <a:pt x="12210793" y="6196977"/>
                </a:lnTo>
                <a:lnTo>
                  <a:pt x="0" y="61969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45407" y="325075"/>
            <a:ext cx="17197186" cy="182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50"/>
              </a:lnSpc>
              <a:spcBef>
                <a:spcPct val="0"/>
              </a:spcBef>
            </a:pPr>
            <a:r>
              <a:rPr lang="en-US" b="true" sz="65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Modelling Crisis: Beyond the LOS Shear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19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72932" y="2652269"/>
            <a:ext cx="5606216" cy="3098489"/>
            <a:chOff x="0" y="0"/>
            <a:chExt cx="7474954" cy="4131318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7423671" cy="4131318"/>
              <a:chOff x="0" y="0"/>
              <a:chExt cx="1429095" cy="7953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429095" cy="795300"/>
              </a:xfrm>
              <a:custGeom>
                <a:avLst/>
                <a:gdLst/>
                <a:ahLst/>
                <a:cxnLst/>
                <a:rect r="r" b="b" t="t" l="l"/>
                <a:pathLst>
                  <a:path h="795300" w="1429095">
                    <a:moveTo>
                      <a:pt x="22248" y="0"/>
                    </a:moveTo>
                    <a:lnTo>
                      <a:pt x="1406848" y="0"/>
                    </a:lnTo>
                    <a:cubicBezTo>
                      <a:pt x="1419135" y="0"/>
                      <a:pt x="1429095" y="9961"/>
                      <a:pt x="1429095" y="22248"/>
                    </a:cubicBezTo>
                    <a:lnTo>
                      <a:pt x="1429095" y="773052"/>
                    </a:lnTo>
                    <a:cubicBezTo>
                      <a:pt x="1429095" y="785340"/>
                      <a:pt x="1419135" y="795300"/>
                      <a:pt x="1406848" y="795300"/>
                    </a:cubicBezTo>
                    <a:lnTo>
                      <a:pt x="22248" y="795300"/>
                    </a:lnTo>
                    <a:cubicBezTo>
                      <a:pt x="16347" y="795300"/>
                      <a:pt x="10689" y="792956"/>
                      <a:pt x="6516" y="788784"/>
                    </a:cubicBezTo>
                    <a:cubicBezTo>
                      <a:pt x="2344" y="784612"/>
                      <a:pt x="0" y="778953"/>
                      <a:pt x="0" y="773052"/>
                    </a:cubicBezTo>
                    <a:lnTo>
                      <a:pt x="0" y="22248"/>
                    </a:lnTo>
                    <a:cubicBezTo>
                      <a:pt x="0" y="16347"/>
                      <a:pt x="2344" y="10689"/>
                      <a:pt x="6516" y="6516"/>
                    </a:cubicBezTo>
                    <a:cubicBezTo>
                      <a:pt x="10689" y="2344"/>
                      <a:pt x="16347" y="0"/>
                      <a:pt x="222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0B1320"/>
                </a:solidFill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19050"/>
                <a:ext cx="1429095" cy="814350"/>
              </a:xfrm>
              <a:prstGeom prst="rect">
                <a:avLst/>
              </a:prstGeom>
            </p:spPr>
            <p:txBody>
              <a:bodyPr anchor="ctr" rtlCol="false" tIns="52126" lIns="52126" bIns="52126" rIns="52126"/>
              <a:lstStyle/>
              <a:p>
                <a:pPr algn="ctr">
                  <a:lnSpc>
                    <a:spcPts val="2640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1680501" y="575440"/>
              <a:ext cx="4309255" cy="10602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b="true" sz="2799">
                  <a:solidFill>
                    <a:srgbClr val="3E4044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Vyvere et al., 2022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95303" y="1690418"/>
              <a:ext cx="7279651" cy="17907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84"/>
                </a:lnSpc>
                <a:spcBef>
                  <a:spcPct val="0"/>
                </a:spcBef>
              </a:pPr>
              <a:r>
                <a:rPr lang="en-US" sz="2440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Twists and </a:t>
              </a:r>
              <a:r>
                <a:rPr lang="en-US" sz="2440" u="sng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ellipticity gradients</a:t>
              </a:r>
              <a:r>
                <a:rPr lang="en-US" sz="2440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 of the mass distribution, if not taken into account, will </a:t>
              </a:r>
              <a:r>
                <a:rPr lang="en-US" sz="2440" u="sng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mimic</a:t>
              </a:r>
              <a:r>
                <a:rPr lang="en-US" sz="2440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 the effect of an external </a:t>
              </a:r>
              <a:r>
                <a:rPr lang="en-US" sz="2440" u="sng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shear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6073608" y="5134158"/>
            <a:ext cx="6754812" cy="4137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33"/>
              </a:lnSpc>
              <a:spcBef>
                <a:spcPct val="0"/>
              </a:spcBef>
            </a:pPr>
          </a:p>
        </p:txBody>
      </p:sp>
      <p:grpSp>
        <p:nvGrpSpPr>
          <p:cNvPr name="Group 15" id="15"/>
          <p:cNvGrpSpPr/>
          <p:nvPr/>
        </p:nvGrpSpPr>
        <p:grpSpPr>
          <a:xfrm rot="0">
            <a:off x="248059" y="4265908"/>
            <a:ext cx="16499779" cy="5799563"/>
            <a:chOff x="0" y="0"/>
            <a:chExt cx="21999706" cy="773275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12884290" y="0"/>
              <a:ext cx="9115416" cy="7588584"/>
            </a:xfrm>
            <a:custGeom>
              <a:avLst/>
              <a:gdLst/>
              <a:ahLst/>
              <a:cxnLst/>
              <a:rect r="r" b="b" t="t" l="l"/>
              <a:pathLst>
                <a:path h="7588584" w="9115416">
                  <a:moveTo>
                    <a:pt x="0" y="0"/>
                  </a:moveTo>
                  <a:lnTo>
                    <a:pt x="9115416" y="0"/>
                  </a:lnTo>
                  <a:lnTo>
                    <a:pt x="9115416" y="7588584"/>
                  </a:lnTo>
                  <a:lnTo>
                    <a:pt x="0" y="75885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grpSp>
          <p:nvGrpSpPr>
            <p:cNvPr name="Group 17" id="17"/>
            <p:cNvGrpSpPr/>
            <p:nvPr/>
          </p:nvGrpSpPr>
          <p:grpSpPr>
            <a:xfrm rot="0">
              <a:off x="0" y="3550633"/>
              <a:ext cx="8648927" cy="4182118"/>
              <a:chOff x="0" y="0"/>
              <a:chExt cx="1664963" cy="80508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1664963" cy="805080"/>
              </a:xfrm>
              <a:custGeom>
                <a:avLst/>
                <a:gdLst/>
                <a:ahLst/>
                <a:cxnLst/>
                <a:rect r="r" b="b" t="t" l="l"/>
                <a:pathLst>
                  <a:path h="805080" w="1664963">
                    <a:moveTo>
                      <a:pt x="19096" y="0"/>
                    </a:moveTo>
                    <a:lnTo>
                      <a:pt x="1645867" y="0"/>
                    </a:lnTo>
                    <a:cubicBezTo>
                      <a:pt x="1656414" y="0"/>
                      <a:pt x="1664963" y="8550"/>
                      <a:pt x="1664963" y="19096"/>
                    </a:cubicBezTo>
                    <a:lnTo>
                      <a:pt x="1664963" y="785983"/>
                    </a:lnTo>
                    <a:cubicBezTo>
                      <a:pt x="1664963" y="791048"/>
                      <a:pt x="1662952" y="795905"/>
                      <a:pt x="1659370" y="799486"/>
                    </a:cubicBezTo>
                    <a:cubicBezTo>
                      <a:pt x="1655789" y="803068"/>
                      <a:pt x="1650932" y="805080"/>
                      <a:pt x="1645867" y="805080"/>
                    </a:cubicBezTo>
                    <a:lnTo>
                      <a:pt x="19096" y="805080"/>
                    </a:lnTo>
                    <a:cubicBezTo>
                      <a:pt x="14032" y="805080"/>
                      <a:pt x="9174" y="803068"/>
                      <a:pt x="5593" y="799486"/>
                    </a:cubicBezTo>
                    <a:cubicBezTo>
                      <a:pt x="2012" y="795905"/>
                      <a:pt x="0" y="791048"/>
                      <a:pt x="0" y="785983"/>
                    </a:cubicBezTo>
                    <a:lnTo>
                      <a:pt x="0" y="19096"/>
                    </a:lnTo>
                    <a:cubicBezTo>
                      <a:pt x="0" y="14032"/>
                      <a:pt x="2012" y="9174"/>
                      <a:pt x="5593" y="5593"/>
                    </a:cubicBezTo>
                    <a:cubicBezTo>
                      <a:pt x="9174" y="2012"/>
                      <a:pt x="14032" y="0"/>
                      <a:pt x="190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0B1320"/>
                </a:solidFill>
                <a:prstDash val="solid"/>
                <a:miter/>
              </a:ln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19050"/>
                <a:ext cx="1664963" cy="824130"/>
              </a:xfrm>
              <a:prstGeom prst="rect">
                <a:avLst/>
              </a:prstGeom>
            </p:spPr>
            <p:txBody>
              <a:bodyPr anchor="ctr" rtlCol="false" tIns="52126" lIns="52126" bIns="52126" rIns="52126"/>
              <a:lstStyle/>
              <a:p>
                <a:pPr algn="ctr">
                  <a:lnSpc>
                    <a:spcPts val="2640"/>
                  </a:lnSpc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555262" y="3957753"/>
              <a:ext cx="7538402" cy="5395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b="true" sz="2799">
                  <a:solidFill>
                    <a:srgbClr val="3E4044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Etherington et al., 2024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432753" y="4933031"/>
              <a:ext cx="7783421" cy="22352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84"/>
                </a:lnSpc>
                <a:spcBef>
                  <a:spcPct val="0"/>
                </a:spcBef>
              </a:pPr>
              <a:r>
                <a:rPr lang="en-US" sz="2440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The “</a:t>
              </a:r>
              <a:r>
                <a:rPr lang="en-US" sz="2440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e</a:t>
              </a:r>
              <a:r>
                <a:rPr lang="en-US" sz="2440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x</a:t>
              </a:r>
              <a:r>
                <a:rPr lang="en-US" sz="2440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t</a:t>
              </a:r>
              <a:r>
                <a:rPr lang="en-US" sz="2440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e</a:t>
              </a:r>
              <a:r>
                <a:rPr lang="en-US" sz="2440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rn</a:t>
              </a:r>
              <a:r>
                <a:rPr lang="en-US" sz="2440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al” shear measured from strong gravitational lenses is not correlated with weak lens</a:t>
              </a:r>
              <a:r>
                <a:rPr lang="en-US" sz="2440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i</a:t>
              </a:r>
              <a:r>
                <a:rPr lang="en-US" sz="2440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ng cos</a:t>
              </a:r>
              <a:r>
                <a:rPr lang="en-US" sz="2440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mic</a:t>
              </a:r>
              <a:r>
                <a:rPr lang="en-US" sz="2440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 shear, and is usually significantly hig</a:t>
              </a:r>
              <a:r>
                <a:rPr lang="en-US" sz="2440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her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5663338" y="4770063"/>
            <a:ext cx="7258736" cy="1161604"/>
            <a:chOff x="0" y="0"/>
            <a:chExt cx="9678315" cy="1548805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0"/>
              <a:ext cx="9678315" cy="1548805"/>
              <a:chOff x="0" y="0"/>
              <a:chExt cx="1863126" cy="298153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1863126" cy="298153"/>
              </a:xfrm>
              <a:custGeom>
                <a:avLst/>
                <a:gdLst/>
                <a:ahLst/>
                <a:cxnLst/>
                <a:rect r="r" b="b" t="t" l="l"/>
                <a:pathLst>
                  <a:path h="298153" w="1863126">
                    <a:moveTo>
                      <a:pt x="17511" y="0"/>
                    </a:moveTo>
                    <a:lnTo>
                      <a:pt x="1845616" y="0"/>
                    </a:lnTo>
                    <a:cubicBezTo>
                      <a:pt x="1850260" y="0"/>
                      <a:pt x="1854714" y="1845"/>
                      <a:pt x="1857997" y="5129"/>
                    </a:cubicBezTo>
                    <a:cubicBezTo>
                      <a:pt x="1861281" y="8413"/>
                      <a:pt x="1863126" y="12866"/>
                      <a:pt x="1863126" y="17511"/>
                    </a:cubicBezTo>
                    <a:lnTo>
                      <a:pt x="1863126" y="280642"/>
                    </a:lnTo>
                    <a:cubicBezTo>
                      <a:pt x="1863126" y="285287"/>
                      <a:pt x="1861281" y="289740"/>
                      <a:pt x="1857997" y="293024"/>
                    </a:cubicBezTo>
                    <a:cubicBezTo>
                      <a:pt x="1854714" y="296308"/>
                      <a:pt x="1850260" y="298153"/>
                      <a:pt x="1845616" y="298153"/>
                    </a:cubicBezTo>
                    <a:lnTo>
                      <a:pt x="17511" y="298153"/>
                    </a:lnTo>
                    <a:cubicBezTo>
                      <a:pt x="12866" y="298153"/>
                      <a:pt x="8413" y="296308"/>
                      <a:pt x="5129" y="293024"/>
                    </a:cubicBezTo>
                    <a:cubicBezTo>
                      <a:pt x="1845" y="289740"/>
                      <a:pt x="0" y="285287"/>
                      <a:pt x="0" y="280642"/>
                    </a:cubicBezTo>
                    <a:lnTo>
                      <a:pt x="0" y="17511"/>
                    </a:lnTo>
                    <a:cubicBezTo>
                      <a:pt x="0" y="12866"/>
                      <a:pt x="1845" y="8413"/>
                      <a:pt x="5129" y="5129"/>
                    </a:cubicBezTo>
                    <a:cubicBezTo>
                      <a:pt x="8413" y="1845"/>
                      <a:pt x="12866" y="0"/>
                      <a:pt x="175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C10404"/>
                </a:solidFill>
                <a:prstDash val="solid"/>
                <a:miter/>
              </a:ln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19050"/>
                <a:ext cx="1863126" cy="31720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40"/>
                  </a:lnSpc>
                </a:pPr>
              </a:p>
            </p:txBody>
          </p:sp>
        </p:grpSp>
        <p:sp>
          <p:nvSpPr>
            <p:cNvPr name="TextBox 26" id="26"/>
            <p:cNvSpPr txBox="true"/>
            <p:nvPr/>
          </p:nvSpPr>
          <p:spPr>
            <a:xfrm rot="0">
              <a:off x="343826" y="275910"/>
              <a:ext cx="9006416" cy="10868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33"/>
                </a:lnSpc>
                <a:spcBef>
                  <a:spcPct val="0"/>
                </a:spcBef>
              </a:pPr>
              <a:r>
                <a:rPr lang="en-US" b="true" sz="2848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Our models need to be </a:t>
              </a:r>
              <a:r>
                <a:rPr lang="en-US" b="true" sz="2848" u="sng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complex</a:t>
              </a:r>
              <a:r>
                <a:rPr lang="en-US" b="true" sz="2848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 enough and </a:t>
              </a:r>
              <a:r>
                <a:rPr lang="en-US" b="true" sz="2848" u="sng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physically</a:t>
              </a:r>
              <a:r>
                <a:rPr lang="en-US" b="true" sz="2848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 motivated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8621486">
            <a:off x="-7304890" y="-2119800"/>
            <a:ext cx="23759092" cy="9330843"/>
          </a:xfrm>
          <a:custGeom>
            <a:avLst/>
            <a:gdLst/>
            <a:ahLst/>
            <a:cxnLst/>
            <a:rect r="r" b="b" t="t" l="l"/>
            <a:pathLst>
              <a:path h="9330843" w="23759092">
                <a:moveTo>
                  <a:pt x="0" y="9330843"/>
                </a:moveTo>
                <a:lnTo>
                  <a:pt x="23759092" y="9330843"/>
                </a:lnTo>
                <a:lnTo>
                  <a:pt x="23759092" y="0"/>
                </a:lnTo>
                <a:lnTo>
                  <a:pt x="0" y="0"/>
                </a:lnTo>
                <a:lnTo>
                  <a:pt x="0" y="9330843"/>
                </a:lnTo>
                <a:close/>
              </a:path>
            </a:pathLst>
          </a:custGeom>
          <a:blipFill>
            <a:blip r:embed="rId2">
              <a:alphaModFix amt="78000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712098" y="2822743"/>
            <a:ext cx="5204953" cy="1436764"/>
            <a:chOff x="0" y="0"/>
            <a:chExt cx="1240134" cy="34232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40134" cy="342324"/>
            </a:xfrm>
            <a:custGeom>
              <a:avLst/>
              <a:gdLst/>
              <a:ahLst/>
              <a:cxnLst/>
              <a:rect r="r" b="b" t="t" l="l"/>
              <a:pathLst>
                <a:path h="342324" w="1240134">
                  <a:moveTo>
                    <a:pt x="9296" y="0"/>
                  </a:moveTo>
                  <a:lnTo>
                    <a:pt x="1230838" y="0"/>
                  </a:lnTo>
                  <a:cubicBezTo>
                    <a:pt x="1235972" y="0"/>
                    <a:pt x="1240134" y="4162"/>
                    <a:pt x="1240134" y="9296"/>
                  </a:cubicBezTo>
                  <a:lnTo>
                    <a:pt x="1240134" y="333028"/>
                  </a:lnTo>
                  <a:cubicBezTo>
                    <a:pt x="1240134" y="338162"/>
                    <a:pt x="1235972" y="342324"/>
                    <a:pt x="1230838" y="342324"/>
                  </a:cubicBezTo>
                  <a:lnTo>
                    <a:pt x="9296" y="342324"/>
                  </a:lnTo>
                  <a:cubicBezTo>
                    <a:pt x="4162" y="342324"/>
                    <a:pt x="0" y="338162"/>
                    <a:pt x="0" y="333028"/>
                  </a:cubicBezTo>
                  <a:lnTo>
                    <a:pt x="0" y="9296"/>
                  </a:lnTo>
                  <a:cubicBezTo>
                    <a:pt x="0" y="4162"/>
                    <a:pt x="4162" y="0"/>
                    <a:pt x="929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1240134" cy="3994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059"/>
                </a:lnSpc>
              </a:pPr>
              <a:r>
                <a:rPr lang="en-US" sz="2899" spc="-57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  This is great!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4042007" y="7215379"/>
            <a:ext cx="10203986" cy="1058664"/>
          </a:xfrm>
          <a:custGeom>
            <a:avLst/>
            <a:gdLst/>
            <a:ahLst/>
            <a:cxnLst/>
            <a:rect r="r" b="b" t="t" l="l"/>
            <a:pathLst>
              <a:path h="1058664" w="10203986">
                <a:moveTo>
                  <a:pt x="0" y="0"/>
                </a:moveTo>
                <a:lnTo>
                  <a:pt x="10203986" y="0"/>
                </a:lnTo>
                <a:lnTo>
                  <a:pt x="10203986" y="1058664"/>
                </a:lnTo>
                <a:lnTo>
                  <a:pt x="0" y="10586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312199" y="790065"/>
            <a:ext cx="5142543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b="true" sz="6500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LOS Shear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242990" y="5848018"/>
            <a:ext cx="6890861" cy="408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89"/>
              </a:lnSpc>
              <a:spcBef>
                <a:spcPct val="0"/>
              </a:spcBef>
            </a:pPr>
            <a:r>
              <a:rPr lang="en-US" b="true" sz="2899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Can we actually measure it, though?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99182" y="9054297"/>
            <a:ext cx="4342713" cy="788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799">
                <a:solidFill>
                  <a:srgbClr val="3E4044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Fleury, Larena, Uzan, 2021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699182" y="1650491"/>
            <a:ext cx="10784711" cy="6047311"/>
          </a:xfrm>
          <a:custGeom>
            <a:avLst/>
            <a:gdLst/>
            <a:ahLst/>
            <a:cxnLst/>
            <a:rect r="r" b="b" t="t" l="l"/>
            <a:pathLst>
              <a:path h="6047311" w="10784711">
                <a:moveTo>
                  <a:pt x="0" y="0"/>
                </a:moveTo>
                <a:lnTo>
                  <a:pt x="10784711" y="0"/>
                </a:lnTo>
                <a:lnTo>
                  <a:pt x="10784711" y="6047311"/>
                </a:lnTo>
                <a:lnTo>
                  <a:pt x="0" y="60473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true" rot="9196787">
            <a:off x="-2118328" y="8674061"/>
            <a:ext cx="23759092" cy="9330843"/>
          </a:xfrm>
          <a:custGeom>
            <a:avLst/>
            <a:gdLst/>
            <a:ahLst/>
            <a:cxnLst/>
            <a:rect r="r" b="b" t="t" l="l"/>
            <a:pathLst>
              <a:path h="9330843" w="23759092">
                <a:moveTo>
                  <a:pt x="0" y="9330843"/>
                </a:moveTo>
                <a:lnTo>
                  <a:pt x="23759092" y="9330843"/>
                </a:lnTo>
                <a:lnTo>
                  <a:pt x="23759092" y="0"/>
                </a:lnTo>
                <a:lnTo>
                  <a:pt x="0" y="0"/>
                </a:lnTo>
                <a:lnTo>
                  <a:pt x="0" y="9330843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20</a:t>
            </a:r>
          </a:p>
        </p:txBody>
      </p:sp>
      <p:sp>
        <p:nvSpPr>
          <p:cNvPr name="Freeform 3" id="3"/>
          <p:cNvSpPr/>
          <p:nvPr/>
        </p:nvSpPr>
        <p:spPr>
          <a:xfrm flipH="false" flipV="true" rot="8836090">
            <a:off x="-7339076" y="2740638"/>
            <a:ext cx="32064168" cy="12592473"/>
          </a:xfrm>
          <a:custGeom>
            <a:avLst/>
            <a:gdLst/>
            <a:ahLst/>
            <a:cxnLst/>
            <a:rect r="r" b="b" t="t" l="l"/>
            <a:pathLst>
              <a:path h="12592473" w="32064168">
                <a:moveTo>
                  <a:pt x="0" y="12592474"/>
                </a:moveTo>
                <a:lnTo>
                  <a:pt x="32064168" y="12592474"/>
                </a:lnTo>
                <a:lnTo>
                  <a:pt x="32064168" y="0"/>
                </a:lnTo>
                <a:lnTo>
                  <a:pt x="0" y="0"/>
                </a:lnTo>
                <a:lnTo>
                  <a:pt x="0" y="12592474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97054" y="2521524"/>
            <a:ext cx="5608230" cy="7736901"/>
          </a:xfrm>
          <a:custGeom>
            <a:avLst/>
            <a:gdLst/>
            <a:ahLst/>
            <a:cxnLst/>
            <a:rect r="r" b="b" t="t" l="l"/>
            <a:pathLst>
              <a:path h="7736901" w="5608230">
                <a:moveTo>
                  <a:pt x="0" y="0"/>
                </a:moveTo>
                <a:lnTo>
                  <a:pt x="5608230" y="0"/>
                </a:lnTo>
                <a:lnTo>
                  <a:pt x="5608230" y="7736901"/>
                </a:lnTo>
                <a:lnTo>
                  <a:pt x="0" y="77369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6487165" y="2194416"/>
            <a:ext cx="11580903" cy="2397238"/>
          </a:xfrm>
          <a:custGeom>
            <a:avLst/>
            <a:gdLst/>
            <a:ahLst/>
            <a:cxnLst/>
            <a:rect r="r" b="b" t="t" l="l"/>
            <a:pathLst>
              <a:path h="2397238" w="11580903">
                <a:moveTo>
                  <a:pt x="0" y="0"/>
                </a:moveTo>
                <a:lnTo>
                  <a:pt x="11580902" y="0"/>
                </a:lnTo>
                <a:lnTo>
                  <a:pt x="11580902" y="2397239"/>
                </a:lnTo>
                <a:lnTo>
                  <a:pt x="0" y="23972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487165" y="4299551"/>
            <a:ext cx="8085026" cy="5987449"/>
          </a:xfrm>
          <a:custGeom>
            <a:avLst/>
            <a:gdLst/>
            <a:ahLst/>
            <a:cxnLst/>
            <a:rect r="r" b="b" t="t" l="l"/>
            <a:pathLst>
              <a:path h="5987449" w="8085026">
                <a:moveTo>
                  <a:pt x="0" y="0"/>
                </a:moveTo>
                <a:lnTo>
                  <a:pt x="8085026" y="0"/>
                </a:lnTo>
                <a:lnTo>
                  <a:pt x="8085026" y="5987449"/>
                </a:lnTo>
                <a:lnTo>
                  <a:pt x="0" y="59874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939797"/>
            <a:ext cx="15705423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b="true" sz="6500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Modelling with M134 multipoles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9872607"/>
            <a:ext cx="2986246" cy="250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05"/>
              </a:lnSpc>
              <a:spcBef>
                <a:spcPct val="0"/>
              </a:spcBef>
            </a:pPr>
            <a:r>
              <a:rPr lang="en-US" b="true" sz="1732">
                <a:solidFill>
                  <a:srgbClr val="2A2E3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Paugnat &amp; Gilman (2025) </a:t>
            </a:r>
          </a:p>
        </p:txBody>
      </p:sp>
      <p:sp>
        <p:nvSpPr>
          <p:cNvPr name="TextBox 9" id="9"/>
          <p:cNvSpPr txBox="true"/>
          <p:nvPr/>
        </p:nvSpPr>
        <p:spPr>
          <a:xfrm rot="3661643">
            <a:off x="9607924" y="6266981"/>
            <a:ext cx="2225040" cy="250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05"/>
              </a:lnSpc>
              <a:spcBef>
                <a:spcPct val="0"/>
              </a:spcBef>
            </a:pPr>
            <a:r>
              <a:rPr lang="en-US" b="true" sz="1732">
                <a:solidFill>
                  <a:srgbClr val="C10404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Preliminary results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3217551">
            <a:off x="-23301274" y="-681540"/>
            <a:ext cx="31989971" cy="23160739"/>
          </a:xfrm>
          <a:custGeom>
            <a:avLst/>
            <a:gdLst/>
            <a:ahLst/>
            <a:cxnLst/>
            <a:rect r="r" b="b" t="t" l="l"/>
            <a:pathLst>
              <a:path h="23160739" w="31989971">
                <a:moveTo>
                  <a:pt x="0" y="0"/>
                </a:moveTo>
                <a:lnTo>
                  <a:pt x="31989971" y="0"/>
                </a:lnTo>
                <a:lnTo>
                  <a:pt x="31989971" y="23160739"/>
                </a:lnTo>
                <a:lnTo>
                  <a:pt x="0" y="231607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786277">
            <a:off x="1479944" y="-19769698"/>
            <a:ext cx="33193711" cy="24032247"/>
          </a:xfrm>
          <a:custGeom>
            <a:avLst/>
            <a:gdLst/>
            <a:ahLst/>
            <a:cxnLst/>
            <a:rect r="r" b="b" t="t" l="l"/>
            <a:pathLst>
              <a:path h="24032247" w="33193711">
                <a:moveTo>
                  <a:pt x="0" y="0"/>
                </a:moveTo>
                <a:lnTo>
                  <a:pt x="33193711" y="0"/>
                </a:lnTo>
                <a:lnTo>
                  <a:pt x="33193711" y="24032247"/>
                </a:lnTo>
                <a:lnTo>
                  <a:pt x="0" y="240322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134262" y="931851"/>
            <a:ext cx="6818853" cy="9001786"/>
          </a:xfrm>
          <a:custGeom>
            <a:avLst/>
            <a:gdLst/>
            <a:ahLst/>
            <a:cxnLst/>
            <a:rect r="r" b="b" t="t" l="l"/>
            <a:pathLst>
              <a:path h="9001786" w="6818853">
                <a:moveTo>
                  <a:pt x="0" y="0"/>
                </a:moveTo>
                <a:lnTo>
                  <a:pt x="6818853" y="0"/>
                </a:lnTo>
                <a:lnTo>
                  <a:pt x="6818853" y="9001786"/>
                </a:lnTo>
                <a:lnTo>
                  <a:pt x="0" y="90017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48089" y="323698"/>
            <a:ext cx="16808369" cy="92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50"/>
              </a:lnSpc>
              <a:spcBef>
                <a:spcPct val="0"/>
              </a:spcBef>
            </a:pPr>
            <a:r>
              <a:rPr lang="en-US" b="true" sz="65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Nazgul - Verification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3892869"/>
            <a:ext cx="8400415" cy="3098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51" indent="-269876" lvl="1">
              <a:lnSpc>
                <a:spcPts val="2750"/>
              </a:lnSpc>
              <a:buFont typeface="Arial"/>
              <a:buChar char="•"/>
            </a:pPr>
            <a:r>
              <a:rPr lang="en-US" b="true" sz="25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Take an analytical profile (SIS)</a:t>
            </a:r>
          </a:p>
          <a:p>
            <a:pPr algn="l">
              <a:lnSpc>
                <a:spcPts val="2750"/>
              </a:lnSpc>
            </a:pPr>
          </a:p>
          <a:p>
            <a:pPr algn="l" marL="539751" indent="-269876" lvl="1">
              <a:lnSpc>
                <a:spcPts val="2750"/>
              </a:lnSpc>
              <a:buFont typeface="Arial"/>
              <a:buChar char="•"/>
            </a:pPr>
            <a:r>
              <a:rPr lang="en-US" b="true" sz="25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Sample particles (position and mass)</a:t>
            </a:r>
          </a:p>
          <a:p>
            <a:pPr algn="l">
              <a:lnSpc>
                <a:spcPts val="2750"/>
              </a:lnSpc>
            </a:pPr>
          </a:p>
          <a:p>
            <a:pPr algn="l" marL="539751" indent="-269876" lvl="1">
              <a:lnSpc>
                <a:spcPts val="2750"/>
              </a:lnSpc>
              <a:buFont typeface="Arial"/>
              <a:buChar char="•"/>
            </a:pPr>
            <a:r>
              <a:rPr lang="en-US" b="true" sz="25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Pass it to Nazgul as a “real” galaxy</a:t>
            </a:r>
          </a:p>
          <a:p>
            <a:pPr algn="l">
              <a:lnSpc>
                <a:spcPts val="2750"/>
              </a:lnSpc>
            </a:pPr>
          </a:p>
          <a:p>
            <a:pPr algn="l" marL="539751" indent="-269876" lvl="1">
              <a:lnSpc>
                <a:spcPts val="2750"/>
              </a:lnSpc>
              <a:buFont typeface="Arial"/>
              <a:buChar char="•"/>
            </a:pPr>
            <a:r>
              <a:rPr lang="en-US" b="true" sz="25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Compute the lensing maps (i.e. deflection map)</a:t>
            </a:r>
          </a:p>
          <a:p>
            <a:pPr algn="l">
              <a:lnSpc>
                <a:spcPts val="2750"/>
              </a:lnSpc>
            </a:pPr>
          </a:p>
          <a:p>
            <a:pPr algn="l" marL="539751" indent="-269876" lvl="1">
              <a:lnSpc>
                <a:spcPts val="2750"/>
              </a:lnSpc>
              <a:buFont typeface="Arial"/>
              <a:buChar char="•"/>
            </a:pPr>
            <a:r>
              <a:rPr lang="en-US" b="true" sz="25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Compare with analytical expectations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444009">
            <a:off x="-6787246" y="-6180862"/>
            <a:ext cx="19877422" cy="11890312"/>
          </a:xfrm>
          <a:custGeom>
            <a:avLst/>
            <a:gdLst/>
            <a:ahLst/>
            <a:cxnLst/>
            <a:rect r="r" b="b" t="t" l="l"/>
            <a:pathLst>
              <a:path h="11890312" w="19877422">
                <a:moveTo>
                  <a:pt x="0" y="0"/>
                </a:moveTo>
                <a:lnTo>
                  <a:pt x="19877422" y="0"/>
                </a:lnTo>
                <a:lnTo>
                  <a:pt x="19877422" y="11890313"/>
                </a:lnTo>
                <a:lnTo>
                  <a:pt x="0" y="11890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3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185778">
            <a:off x="-8579190" y="5928519"/>
            <a:ext cx="19877422" cy="11890312"/>
          </a:xfrm>
          <a:custGeom>
            <a:avLst/>
            <a:gdLst/>
            <a:ahLst/>
            <a:cxnLst/>
            <a:rect r="r" b="b" t="t" l="l"/>
            <a:pathLst>
              <a:path h="11890312" w="19877422">
                <a:moveTo>
                  <a:pt x="0" y="0"/>
                </a:moveTo>
                <a:lnTo>
                  <a:pt x="19877422" y="0"/>
                </a:lnTo>
                <a:lnTo>
                  <a:pt x="19877422" y="11890312"/>
                </a:lnTo>
                <a:lnTo>
                  <a:pt x="0" y="118903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3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4727230">
            <a:off x="8205168" y="-98861"/>
            <a:ext cx="19877422" cy="11890312"/>
          </a:xfrm>
          <a:custGeom>
            <a:avLst/>
            <a:gdLst/>
            <a:ahLst/>
            <a:cxnLst/>
            <a:rect r="r" b="b" t="t" l="l"/>
            <a:pathLst>
              <a:path h="11890312" w="19877422">
                <a:moveTo>
                  <a:pt x="0" y="0"/>
                </a:moveTo>
                <a:lnTo>
                  <a:pt x="19877422" y="0"/>
                </a:lnTo>
                <a:lnTo>
                  <a:pt x="19877422" y="11890312"/>
                </a:lnTo>
                <a:lnTo>
                  <a:pt x="0" y="118903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3000"/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35323" y="1425587"/>
            <a:ext cx="9111235" cy="3974776"/>
          </a:xfrm>
          <a:custGeom>
            <a:avLst/>
            <a:gdLst/>
            <a:ahLst/>
            <a:cxnLst/>
            <a:rect r="r" b="b" t="t" l="l"/>
            <a:pathLst>
              <a:path h="3974776" w="9111235">
                <a:moveTo>
                  <a:pt x="0" y="0"/>
                </a:moveTo>
                <a:lnTo>
                  <a:pt x="9111235" y="0"/>
                </a:lnTo>
                <a:lnTo>
                  <a:pt x="9111235" y="3974776"/>
                </a:lnTo>
                <a:lnTo>
                  <a:pt x="0" y="39747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w="28575" cap="sq">
            <a:solidFill>
              <a:srgbClr val="000000"/>
            </a:solidFill>
            <a:prstDash val="solid"/>
            <a:miter/>
          </a:ln>
        </p:spPr>
      </p:sp>
      <p:grpSp>
        <p:nvGrpSpPr>
          <p:cNvPr name="Group 6" id="6"/>
          <p:cNvGrpSpPr/>
          <p:nvPr/>
        </p:nvGrpSpPr>
        <p:grpSpPr>
          <a:xfrm rot="0">
            <a:off x="311949" y="5513193"/>
            <a:ext cx="17704185" cy="4575682"/>
            <a:chOff x="0" y="0"/>
            <a:chExt cx="23605581" cy="610091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137645"/>
              <a:ext cx="12210643" cy="4470597"/>
            </a:xfrm>
            <a:custGeom>
              <a:avLst/>
              <a:gdLst/>
              <a:ahLst/>
              <a:cxnLst/>
              <a:rect r="r" b="b" t="t" l="l"/>
              <a:pathLst>
                <a:path h="4470597" w="12210643">
                  <a:moveTo>
                    <a:pt x="0" y="0"/>
                  </a:moveTo>
                  <a:lnTo>
                    <a:pt x="12210643" y="0"/>
                  </a:lnTo>
                  <a:lnTo>
                    <a:pt x="12210643" y="4470597"/>
                  </a:lnTo>
                  <a:lnTo>
                    <a:pt x="0" y="44705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53" t="0" r="-153" b="0"/>
              </a:stretch>
            </a:blipFill>
            <a:ln w="19050" cap="sq">
              <a:solidFill>
                <a:srgbClr val="000000"/>
              </a:solidFill>
              <a:prstDash val="solid"/>
              <a:miter/>
            </a:ln>
          </p:spPr>
        </p:sp>
        <p:grpSp>
          <p:nvGrpSpPr>
            <p:cNvPr name="Group 8" id="8"/>
            <p:cNvGrpSpPr/>
            <p:nvPr/>
          </p:nvGrpSpPr>
          <p:grpSpPr>
            <a:xfrm rot="0">
              <a:off x="12665562" y="4993476"/>
              <a:ext cx="8663456" cy="1107434"/>
              <a:chOff x="0" y="0"/>
              <a:chExt cx="2710158" cy="346435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710158" cy="346435"/>
              </a:xfrm>
              <a:custGeom>
                <a:avLst/>
                <a:gdLst/>
                <a:ahLst/>
                <a:cxnLst/>
                <a:rect r="r" b="b" t="t" l="l"/>
                <a:pathLst>
                  <a:path h="346435" w="2710158">
                    <a:moveTo>
                      <a:pt x="20212" y="0"/>
                    </a:moveTo>
                    <a:lnTo>
                      <a:pt x="2689947" y="0"/>
                    </a:lnTo>
                    <a:cubicBezTo>
                      <a:pt x="2701109" y="0"/>
                      <a:pt x="2710158" y="9049"/>
                      <a:pt x="2710158" y="20212"/>
                    </a:cubicBezTo>
                    <a:lnTo>
                      <a:pt x="2710158" y="326223"/>
                    </a:lnTo>
                    <a:cubicBezTo>
                      <a:pt x="2710158" y="337386"/>
                      <a:pt x="2701109" y="346435"/>
                      <a:pt x="2689947" y="346435"/>
                    </a:cubicBezTo>
                    <a:lnTo>
                      <a:pt x="20212" y="346435"/>
                    </a:lnTo>
                    <a:cubicBezTo>
                      <a:pt x="9049" y="346435"/>
                      <a:pt x="0" y="337386"/>
                      <a:pt x="0" y="326223"/>
                    </a:cubicBezTo>
                    <a:lnTo>
                      <a:pt x="0" y="20212"/>
                    </a:lnTo>
                    <a:cubicBezTo>
                      <a:pt x="0" y="9049"/>
                      <a:pt x="9049" y="0"/>
                      <a:pt x="202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B1320"/>
                </a:solidFill>
                <a:prstDash val="solid"/>
                <a:miter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19050"/>
                <a:ext cx="2710158" cy="365485"/>
              </a:xfrm>
              <a:prstGeom prst="rect">
                <a:avLst/>
              </a:prstGeom>
            </p:spPr>
            <p:txBody>
              <a:bodyPr anchor="ctr" rtlCol="false" tIns="30256" lIns="30256" bIns="30256" rIns="30256"/>
              <a:lstStyle/>
              <a:p>
                <a:pPr algn="ctr">
                  <a:lnSpc>
                    <a:spcPts val="2639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12832229" y="5113309"/>
              <a:ext cx="8873344" cy="7786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20"/>
                </a:lnSpc>
              </a:pPr>
              <a:r>
                <a:rPr lang="en-US" sz="2109" b="true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But when the model is </a:t>
              </a:r>
              <a:r>
                <a:rPr lang="en-US" sz="2109" b="true">
                  <a:solidFill>
                    <a:srgbClr val="AB242E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not</a:t>
              </a:r>
              <a:r>
                <a:rPr lang="en-US" sz="2109" b="true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 </a:t>
              </a:r>
              <a:r>
                <a:rPr lang="en-US" sz="2109" b="true">
                  <a:solidFill>
                    <a:srgbClr val="C10404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representative</a:t>
              </a:r>
              <a:r>
                <a:rPr lang="en-US" sz="2109" b="true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 of</a:t>
              </a:r>
            </a:p>
            <a:p>
              <a:pPr algn="l">
                <a:lnSpc>
                  <a:spcPts val="2320"/>
                </a:lnSpc>
                <a:spcBef>
                  <a:spcPct val="0"/>
                </a:spcBef>
              </a:pPr>
              <a:r>
                <a:rPr lang="en-US" b="true" sz="2109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 the real lens, we fail to recover </a:t>
              </a:r>
            </a:p>
          </p:txBody>
        </p:sp>
        <p:sp>
          <p:nvSpPr>
            <p:cNvPr name="Freeform 12" id="12"/>
            <p:cNvSpPr/>
            <p:nvPr/>
          </p:nvSpPr>
          <p:spPr>
            <a:xfrm flipH="false" flipV="false" rot="0">
              <a:off x="18711325" y="5493123"/>
              <a:ext cx="1343235" cy="446063"/>
            </a:xfrm>
            <a:custGeom>
              <a:avLst/>
              <a:gdLst/>
              <a:ahLst/>
              <a:cxnLst/>
              <a:rect r="r" b="b" t="t" l="l"/>
              <a:pathLst>
                <a:path h="446063" w="1343235">
                  <a:moveTo>
                    <a:pt x="0" y="0"/>
                  </a:moveTo>
                  <a:lnTo>
                    <a:pt x="1343235" y="0"/>
                  </a:lnTo>
                  <a:lnTo>
                    <a:pt x="1343235" y="446064"/>
                  </a:lnTo>
                  <a:lnTo>
                    <a:pt x="0" y="446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6387" r="0" b="-6387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12559753" y="0"/>
              <a:ext cx="11045827" cy="4804935"/>
            </a:xfrm>
            <a:custGeom>
              <a:avLst/>
              <a:gdLst/>
              <a:ahLst/>
              <a:cxnLst/>
              <a:rect r="r" b="b" t="t" l="l"/>
              <a:pathLst>
                <a:path h="4804935" w="11045827">
                  <a:moveTo>
                    <a:pt x="0" y="0"/>
                  </a:moveTo>
                  <a:lnTo>
                    <a:pt x="11045828" y="0"/>
                  </a:lnTo>
                  <a:lnTo>
                    <a:pt x="11045828" y="4804935"/>
                  </a:lnTo>
                  <a:lnTo>
                    <a:pt x="0" y="48049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  <a:ln w="95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 rot="0">
              <a:off x="12919708" y="4040818"/>
              <a:ext cx="3031663" cy="7514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en-US" sz="2000" b="true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“Aligned halo”</a:t>
              </a:r>
            </a:p>
            <a:p>
              <a:pPr algn="ctr">
                <a:lnSpc>
                  <a:spcPts val="22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model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731764" y="784997"/>
            <a:ext cx="7445462" cy="901111"/>
            <a:chOff x="0" y="0"/>
            <a:chExt cx="9927283" cy="1201481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9927283" cy="1201481"/>
              <a:chOff x="0" y="0"/>
              <a:chExt cx="2737115" cy="331268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2737115" cy="331268"/>
              </a:xfrm>
              <a:custGeom>
                <a:avLst/>
                <a:gdLst/>
                <a:ahLst/>
                <a:cxnLst/>
                <a:rect r="r" b="b" t="t" l="l"/>
                <a:pathLst>
                  <a:path h="331268" w="2737115">
                    <a:moveTo>
                      <a:pt x="22876" y="0"/>
                    </a:moveTo>
                    <a:lnTo>
                      <a:pt x="2714239" y="0"/>
                    </a:lnTo>
                    <a:cubicBezTo>
                      <a:pt x="2726873" y="0"/>
                      <a:pt x="2737115" y="10242"/>
                      <a:pt x="2737115" y="22876"/>
                    </a:cubicBezTo>
                    <a:lnTo>
                      <a:pt x="2737115" y="308392"/>
                    </a:lnTo>
                    <a:cubicBezTo>
                      <a:pt x="2737115" y="314459"/>
                      <a:pt x="2734705" y="320278"/>
                      <a:pt x="2730415" y="324568"/>
                    </a:cubicBezTo>
                    <a:cubicBezTo>
                      <a:pt x="2726125" y="328858"/>
                      <a:pt x="2720306" y="331268"/>
                      <a:pt x="2714239" y="331268"/>
                    </a:cubicBezTo>
                    <a:lnTo>
                      <a:pt x="22876" y="331268"/>
                    </a:lnTo>
                    <a:cubicBezTo>
                      <a:pt x="16809" y="331268"/>
                      <a:pt x="10990" y="328858"/>
                      <a:pt x="6700" y="324568"/>
                    </a:cubicBezTo>
                    <a:cubicBezTo>
                      <a:pt x="2410" y="320278"/>
                      <a:pt x="0" y="314459"/>
                      <a:pt x="0" y="308392"/>
                    </a:cubicBezTo>
                    <a:lnTo>
                      <a:pt x="0" y="22876"/>
                    </a:lnTo>
                    <a:cubicBezTo>
                      <a:pt x="0" y="16809"/>
                      <a:pt x="2410" y="10990"/>
                      <a:pt x="6700" y="6700"/>
                    </a:cubicBezTo>
                    <a:cubicBezTo>
                      <a:pt x="10990" y="2410"/>
                      <a:pt x="16809" y="0"/>
                      <a:pt x="228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000000"/>
                </a:solidFill>
                <a:prstDash val="solid"/>
                <a:round/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19050"/>
                <a:ext cx="2737115" cy="350318"/>
              </a:xfrm>
              <a:prstGeom prst="rect">
                <a:avLst/>
              </a:prstGeom>
            </p:spPr>
            <p:txBody>
              <a:bodyPr anchor="ctr" rtlCol="false" tIns="36395" lIns="36395" bIns="36395" rIns="36395"/>
              <a:lstStyle/>
              <a:p>
                <a:pPr algn="ctr">
                  <a:lnSpc>
                    <a:spcPts val="2639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211319" y="233992"/>
              <a:ext cx="9583830" cy="7786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21"/>
                </a:lnSpc>
                <a:spcBef>
                  <a:spcPct val="0"/>
                </a:spcBef>
              </a:pPr>
              <a:r>
                <a:rPr lang="en-US" b="true" sz="2110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With </a:t>
              </a:r>
              <a:r>
                <a:rPr lang="en-US" b="true" sz="2110">
                  <a:solidFill>
                    <a:srgbClr val="C10404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same</a:t>
              </a:r>
              <a:r>
                <a:rPr lang="en-US" b="true" sz="2110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 lens model as the input simulation, we recover                  with </a:t>
              </a:r>
            </a:p>
          </p:txBody>
        </p:sp>
        <p:sp>
          <p:nvSpPr>
            <p:cNvPr name="Freeform 20" id="20"/>
            <p:cNvSpPr/>
            <p:nvPr/>
          </p:nvSpPr>
          <p:spPr>
            <a:xfrm flipH="false" flipV="false" rot="0">
              <a:off x="1790653" y="613807"/>
              <a:ext cx="1364800" cy="501787"/>
            </a:xfrm>
            <a:custGeom>
              <a:avLst/>
              <a:gdLst/>
              <a:ahLst/>
              <a:cxnLst/>
              <a:rect r="r" b="b" t="t" l="l"/>
              <a:pathLst>
                <a:path h="501787" w="1364800">
                  <a:moveTo>
                    <a:pt x="0" y="0"/>
                  </a:moveTo>
                  <a:lnTo>
                    <a:pt x="1364800" y="0"/>
                  </a:lnTo>
                  <a:lnTo>
                    <a:pt x="1364800" y="501787"/>
                  </a:lnTo>
                  <a:lnTo>
                    <a:pt x="0" y="5017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930" r="0" b="-93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4287924" y="602331"/>
              <a:ext cx="2379578" cy="364344"/>
            </a:xfrm>
            <a:custGeom>
              <a:avLst/>
              <a:gdLst/>
              <a:ahLst/>
              <a:cxnLst/>
              <a:rect r="r" b="b" t="t" l="l"/>
              <a:pathLst>
                <a:path h="364344" w="2379578">
                  <a:moveTo>
                    <a:pt x="0" y="0"/>
                  </a:moveTo>
                  <a:lnTo>
                    <a:pt x="2379578" y="0"/>
                  </a:lnTo>
                  <a:lnTo>
                    <a:pt x="2379578" y="364344"/>
                  </a:lnTo>
                  <a:lnTo>
                    <a:pt x="0" y="364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-10311" r="0" b="-15825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22" id="22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54713" y="282595"/>
            <a:ext cx="8381520" cy="92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50"/>
              </a:lnSpc>
              <a:spcBef>
                <a:spcPct val="0"/>
              </a:spcBef>
            </a:pPr>
            <a:r>
              <a:rPr lang="en-US" b="true" sz="65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Proof of Concept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4473115" y="312122"/>
            <a:ext cx="3283744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799">
                <a:solidFill>
                  <a:srgbClr val="3E4044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Hogg et al., 2023</a:t>
            </a:r>
          </a:p>
        </p:txBody>
      </p:sp>
      <p:sp>
        <p:nvSpPr>
          <p:cNvPr name="Freeform 25" id="25"/>
          <p:cNvSpPr/>
          <p:nvPr/>
        </p:nvSpPr>
        <p:spPr>
          <a:xfrm flipH="false" flipV="false" rot="0">
            <a:off x="9731764" y="1796555"/>
            <a:ext cx="8284371" cy="3575233"/>
          </a:xfrm>
          <a:custGeom>
            <a:avLst/>
            <a:gdLst/>
            <a:ahLst/>
            <a:cxnLst/>
            <a:rect r="r" b="b" t="t" l="l"/>
            <a:pathLst>
              <a:path h="3575233" w="8284371">
                <a:moveTo>
                  <a:pt x="0" y="0"/>
                </a:moveTo>
                <a:lnTo>
                  <a:pt x="8284371" y="0"/>
                </a:lnTo>
                <a:lnTo>
                  <a:pt x="8284371" y="3575233"/>
                </a:lnTo>
                <a:lnTo>
                  <a:pt x="0" y="357523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-509" b="0"/>
            </a:stretch>
          </a:blipFill>
          <a:ln w="9525" cap="rnd">
            <a:solidFill>
              <a:srgbClr val="000000"/>
            </a:solidFill>
            <a:prstDash val="solid"/>
            <a:round/>
          </a:ln>
        </p:spPr>
      </p:sp>
      <p:sp>
        <p:nvSpPr>
          <p:cNvPr name="TextBox 26" id="26"/>
          <p:cNvSpPr txBox="true"/>
          <p:nvPr/>
        </p:nvSpPr>
        <p:spPr>
          <a:xfrm rot="0">
            <a:off x="7163972" y="4801993"/>
            <a:ext cx="7949264" cy="558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2000" b="true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Comprehensive </a:t>
            </a:r>
          </a:p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en-US" b="true" sz="2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model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467593" y="2015879"/>
            <a:ext cx="5505867" cy="5916230"/>
            <a:chOff x="0" y="0"/>
            <a:chExt cx="7341156" cy="7888307"/>
          </a:xfrm>
        </p:grpSpPr>
        <p:sp>
          <p:nvSpPr>
            <p:cNvPr name="Freeform 3" id="3"/>
            <p:cNvSpPr/>
            <p:nvPr/>
          </p:nvSpPr>
          <p:spPr>
            <a:xfrm>
              <a:off x="1978985" y="25400"/>
              <a:ext cx="5344975" cy="6219339"/>
            </a:xfrm>
            <a:custGeom>
              <a:avLst/>
              <a:gdLst/>
              <a:ahLst/>
              <a:cxnLst/>
              <a:rect r="r" b="b" t="t" l="l"/>
              <a:pathLst>
                <a:path h="6219339" w="5344975">
                  <a:moveTo>
                    <a:pt x="0" y="0"/>
                  </a:moveTo>
                  <a:lnTo>
                    <a:pt x="5031972" y="0"/>
                  </a:lnTo>
                  <a:cubicBezTo>
                    <a:pt x="5200308" y="0"/>
                    <a:pt x="5336772" y="136464"/>
                    <a:pt x="5336772" y="304800"/>
                  </a:cubicBezTo>
                  <a:lnTo>
                    <a:pt x="5336772" y="6215237"/>
                  </a:lnTo>
                  <a:cubicBezTo>
                    <a:pt x="5336772" y="6216325"/>
                    <a:pt x="5337204" y="6217369"/>
                    <a:pt x="5337973" y="6218138"/>
                  </a:cubicBezTo>
                  <a:cubicBezTo>
                    <a:pt x="5338742" y="6218907"/>
                    <a:pt x="5339785" y="6219339"/>
                    <a:pt x="5340874" y="6219339"/>
                  </a:cubicBezTo>
                  <a:lnTo>
                    <a:pt x="5344975" y="6219339"/>
                  </a:lnTo>
                </a:path>
              </a:pathLst>
            </a:cu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4" id="4"/>
            <p:cNvSpPr/>
            <p:nvPr/>
          </p:nvSpPr>
          <p:spPr>
            <a:xfrm>
              <a:off x="0" y="4318895"/>
              <a:ext cx="7315757" cy="3544012"/>
            </a:xfrm>
            <a:custGeom>
              <a:avLst/>
              <a:gdLst/>
              <a:ahLst/>
              <a:cxnLst/>
              <a:rect r="r" b="b" t="t" l="l"/>
              <a:pathLst>
                <a:path h="3544012" w="7315757">
                  <a:moveTo>
                    <a:pt x="5628963" y="0"/>
                  </a:moveTo>
                  <a:lnTo>
                    <a:pt x="7010957" y="0"/>
                  </a:lnTo>
                  <a:cubicBezTo>
                    <a:pt x="7179293" y="0"/>
                    <a:pt x="7315757" y="136464"/>
                    <a:pt x="7315757" y="304800"/>
                  </a:cubicBezTo>
                  <a:lnTo>
                    <a:pt x="7315757" y="3239212"/>
                  </a:lnTo>
                  <a:cubicBezTo>
                    <a:pt x="7315757" y="3320050"/>
                    <a:pt x="7283644" y="3397577"/>
                    <a:pt x="7226483" y="3454738"/>
                  </a:cubicBezTo>
                  <a:cubicBezTo>
                    <a:pt x="7169321" y="3511899"/>
                    <a:pt x="7091794" y="3544012"/>
                    <a:pt x="7010957" y="3544012"/>
                  </a:cubicBezTo>
                  <a:lnTo>
                    <a:pt x="0" y="3544012"/>
                  </a:lnTo>
                </a:path>
              </a:pathLst>
            </a:custGeom>
            <a:ln cap="flat" w="50800">
              <a:solidFill>
                <a:srgbClr val="000000"/>
              </a:solidFill>
              <a:prstDash val="solid"/>
              <a:headEnd type="none" len="sm" w="sm"/>
              <a:tailEnd type="arrow" len="sm" w="med"/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-2700000">
            <a:off x="-10220051" y="-8343996"/>
            <a:ext cx="19213465" cy="20093602"/>
          </a:xfrm>
          <a:custGeom>
            <a:avLst/>
            <a:gdLst/>
            <a:ahLst/>
            <a:cxnLst/>
            <a:rect r="r" b="b" t="t" l="l"/>
            <a:pathLst>
              <a:path h="20093602" w="19213465">
                <a:moveTo>
                  <a:pt x="0" y="0"/>
                </a:moveTo>
                <a:lnTo>
                  <a:pt x="19213465" y="0"/>
                </a:lnTo>
                <a:lnTo>
                  <a:pt x="19213465" y="20093603"/>
                </a:lnTo>
                <a:lnTo>
                  <a:pt x="0" y="20093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l="0" t="-471" r="0" b="-471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833403" y="1702806"/>
            <a:ext cx="993215" cy="517354"/>
          </a:xfrm>
          <a:custGeom>
            <a:avLst/>
            <a:gdLst/>
            <a:ahLst/>
            <a:cxnLst/>
            <a:rect r="r" b="b" t="t" l="l"/>
            <a:pathLst>
              <a:path h="517354" w="993215">
                <a:moveTo>
                  <a:pt x="0" y="0"/>
                </a:moveTo>
                <a:lnTo>
                  <a:pt x="993215" y="0"/>
                </a:lnTo>
                <a:lnTo>
                  <a:pt x="993215" y="517353"/>
                </a:lnTo>
                <a:lnTo>
                  <a:pt x="0" y="5173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39088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55371" y="1813124"/>
            <a:ext cx="10058435" cy="355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0"/>
              </a:lnSpc>
              <a:spcBef>
                <a:spcPct val="0"/>
              </a:spcBef>
            </a:pPr>
            <a:r>
              <a:rPr lang="en-US" b="true" sz="25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1) Modelled the SLACS Lenses with the LOS minimal model </a:t>
            </a:r>
          </a:p>
        </p:txBody>
      </p:sp>
      <p:sp>
        <p:nvSpPr>
          <p:cNvPr name="AutoShape 8" id="8"/>
          <p:cNvSpPr/>
          <p:nvPr/>
        </p:nvSpPr>
        <p:spPr>
          <a:xfrm>
            <a:off x="10313806" y="1981399"/>
            <a:ext cx="2448908" cy="2571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0" y="2179113"/>
            <a:ext cx="13629364" cy="2964387"/>
          </a:xfrm>
          <a:custGeom>
            <a:avLst/>
            <a:gdLst/>
            <a:ahLst/>
            <a:cxnLst/>
            <a:rect r="r" b="b" t="t" l="l"/>
            <a:pathLst>
              <a:path h="2964387" w="13629364">
                <a:moveTo>
                  <a:pt x="0" y="0"/>
                </a:moveTo>
                <a:lnTo>
                  <a:pt x="13629364" y="0"/>
                </a:lnTo>
                <a:lnTo>
                  <a:pt x="13629364" y="2964387"/>
                </a:lnTo>
                <a:lnTo>
                  <a:pt x="0" y="29643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748089" y="323698"/>
            <a:ext cx="18750739" cy="92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50"/>
              </a:lnSpc>
              <a:spcBef>
                <a:spcPct val="0"/>
              </a:spcBef>
            </a:pPr>
            <a:r>
              <a:rPr lang="en-US" b="true" sz="65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Looking at real data: Modelling Crisis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826618" y="3086314"/>
            <a:ext cx="3875596" cy="788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799">
                <a:solidFill>
                  <a:srgbClr val="3E4044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Hogg et al., 2025 (a,b)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4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6498" y="5835209"/>
            <a:ext cx="3875596" cy="788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799" b="true">
                <a:solidFill>
                  <a:srgbClr val="3E4044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Johnson et al., 2025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4531675" y="5330729"/>
            <a:ext cx="7701947" cy="4956271"/>
          </a:xfrm>
          <a:custGeom>
            <a:avLst/>
            <a:gdLst/>
            <a:ahLst/>
            <a:cxnLst/>
            <a:rect r="r" b="b" t="t" l="l"/>
            <a:pathLst>
              <a:path h="4956271" w="7701947">
                <a:moveTo>
                  <a:pt x="0" y="0"/>
                </a:moveTo>
                <a:lnTo>
                  <a:pt x="7701948" y="0"/>
                </a:lnTo>
                <a:lnTo>
                  <a:pt x="7701948" y="4956271"/>
                </a:lnTo>
                <a:lnTo>
                  <a:pt x="0" y="49562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48" t="0" r="0" b="0"/>
            </a:stretch>
          </a:blipFill>
          <a:ln w="9525" cap="rnd">
            <a:solidFill>
              <a:srgbClr val="000000"/>
            </a:solidFill>
            <a:prstDash val="solid"/>
            <a:round/>
          </a:ln>
        </p:spPr>
      </p:sp>
      <p:sp>
        <p:nvSpPr>
          <p:cNvPr name="TextBox 15" id="15"/>
          <p:cNvSpPr txBox="true"/>
          <p:nvPr/>
        </p:nvSpPr>
        <p:spPr>
          <a:xfrm rot="0">
            <a:off x="136498" y="4754245"/>
            <a:ext cx="10424820" cy="698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2500" b="true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2) From N-body simulation, obtained the expected LOS shear</a:t>
            </a:r>
          </a:p>
          <a:p>
            <a:pPr algn="l">
              <a:lnSpc>
                <a:spcPts val="2750"/>
              </a:lnSpc>
              <a:spcBef>
                <a:spcPct val="0"/>
              </a:spcBef>
            </a:pPr>
            <a:r>
              <a:rPr lang="en-US" b="true" sz="25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    given          and  </a:t>
            </a:r>
          </a:p>
        </p:txBody>
      </p:sp>
      <p:sp>
        <p:nvSpPr>
          <p:cNvPr name="AutoShape 16" id="16"/>
          <p:cNvSpPr/>
          <p:nvPr/>
        </p:nvSpPr>
        <p:spPr>
          <a:xfrm>
            <a:off x="10078182" y="5236090"/>
            <a:ext cx="2612312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Freeform 17" id="17"/>
          <p:cNvSpPr/>
          <p:nvPr/>
        </p:nvSpPr>
        <p:spPr>
          <a:xfrm flipH="false" flipV="false" rot="0">
            <a:off x="12690494" y="5007423"/>
            <a:ext cx="2530033" cy="457334"/>
          </a:xfrm>
          <a:custGeom>
            <a:avLst/>
            <a:gdLst/>
            <a:ahLst/>
            <a:cxnLst/>
            <a:rect r="r" b="b" t="t" l="l"/>
            <a:pathLst>
              <a:path h="457334" w="2530033">
                <a:moveTo>
                  <a:pt x="0" y="0"/>
                </a:moveTo>
                <a:lnTo>
                  <a:pt x="2530033" y="0"/>
                </a:lnTo>
                <a:lnTo>
                  <a:pt x="2530033" y="457334"/>
                </a:lnTo>
                <a:lnTo>
                  <a:pt x="0" y="4573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24277" r="-49764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507263" y="5119426"/>
            <a:ext cx="727822" cy="422606"/>
          </a:xfrm>
          <a:custGeom>
            <a:avLst/>
            <a:gdLst/>
            <a:ahLst/>
            <a:cxnLst/>
            <a:rect r="r" b="b" t="t" l="l"/>
            <a:pathLst>
              <a:path h="422606" w="727822">
                <a:moveTo>
                  <a:pt x="0" y="0"/>
                </a:moveTo>
                <a:lnTo>
                  <a:pt x="727821" y="0"/>
                </a:lnTo>
                <a:lnTo>
                  <a:pt x="727821" y="422606"/>
                </a:lnTo>
                <a:lnTo>
                  <a:pt x="0" y="4226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3080588" y="5138971"/>
            <a:ext cx="994217" cy="403061"/>
          </a:xfrm>
          <a:custGeom>
            <a:avLst/>
            <a:gdLst/>
            <a:ahLst/>
            <a:cxnLst/>
            <a:rect r="r" b="b" t="t" l="l"/>
            <a:pathLst>
              <a:path h="403061" w="994217">
                <a:moveTo>
                  <a:pt x="0" y="0"/>
                </a:moveTo>
                <a:lnTo>
                  <a:pt x="994216" y="0"/>
                </a:lnTo>
                <a:lnTo>
                  <a:pt x="994216" y="403061"/>
                </a:lnTo>
                <a:lnTo>
                  <a:pt x="0" y="4030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6505946" y="4826946"/>
            <a:ext cx="252088" cy="561544"/>
          </a:xfrm>
          <a:custGeom>
            <a:avLst/>
            <a:gdLst/>
            <a:ahLst/>
            <a:cxnLst/>
            <a:rect r="r" b="b" t="t" l="l"/>
            <a:pathLst>
              <a:path h="561544" w="252088">
                <a:moveTo>
                  <a:pt x="0" y="0"/>
                </a:moveTo>
                <a:lnTo>
                  <a:pt x="252088" y="0"/>
                </a:lnTo>
                <a:lnTo>
                  <a:pt x="252088" y="561544"/>
                </a:lnTo>
                <a:lnTo>
                  <a:pt x="0" y="561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403085" t="-1214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5169957" y="4889015"/>
            <a:ext cx="1335989" cy="541617"/>
          </a:xfrm>
          <a:custGeom>
            <a:avLst/>
            <a:gdLst/>
            <a:ahLst/>
            <a:cxnLst/>
            <a:rect r="r" b="b" t="t" l="l"/>
            <a:pathLst>
              <a:path h="541617" w="1335989">
                <a:moveTo>
                  <a:pt x="0" y="0"/>
                </a:moveTo>
                <a:lnTo>
                  <a:pt x="1335989" y="0"/>
                </a:lnTo>
                <a:lnTo>
                  <a:pt x="1335989" y="541617"/>
                </a:lnTo>
                <a:lnTo>
                  <a:pt x="0" y="54161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034570" y="-6940658"/>
            <a:ext cx="36952268" cy="25503709"/>
            <a:chOff x="0" y="0"/>
            <a:chExt cx="49269691" cy="34004945"/>
          </a:xfrm>
        </p:grpSpPr>
        <p:sp>
          <p:nvSpPr>
            <p:cNvPr name="Freeform 3" id="3"/>
            <p:cNvSpPr/>
            <p:nvPr/>
          </p:nvSpPr>
          <p:spPr>
            <a:xfrm flipH="false" flipV="false" rot="-10444009">
              <a:off x="5814209" y="1327336"/>
              <a:ext cx="26503229" cy="15853750"/>
            </a:xfrm>
            <a:custGeom>
              <a:avLst/>
              <a:gdLst/>
              <a:ahLst/>
              <a:cxnLst/>
              <a:rect r="r" b="b" t="t" l="l"/>
              <a:pathLst>
                <a:path h="15853750" w="26503229">
                  <a:moveTo>
                    <a:pt x="0" y="0"/>
                  </a:moveTo>
                  <a:lnTo>
                    <a:pt x="26503229" y="0"/>
                  </a:lnTo>
                  <a:lnTo>
                    <a:pt x="26503229" y="15853750"/>
                  </a:lnTo>
                  <a:lnTo>
                    <a:pt x="0" y="15853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3000"/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185778">
              <a:off x="408821" y="17446988"/>
              <a:ext cx="26503229" cy="15853750"/>
            </a:xfrm>
            <a:custGeom>
              <a:avLst/>
              <a:gdLst/>
              <a:ahLst/>
              <a:cxnLst/>
              <a:rect r="r" b="b" t="t" l="l"/>
              <a:pathLst>
                <a:path h="15853750" w="26503229">
                  <a:moveTo>
                    <a:pt x="0" y="0"/>
                  </a:moveTo>
                  <a:lnTo>
                    <a:pt x="26503229" y="0"/>
                  </a:lnTo>
                  <a:lnTo>
                    <a:pt x="26503229" y="15853750"/>
                  </a:lnTo>
                  <a:lnTo>
                    <a:pt x="0" y="15853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3000"/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-4727230">
              <a:off x="25665684" y="9122397"/>
              <a:ext cx="26503229" cy="15853750"/>
            </a:xfrm>
            <a:custGeom>
              <a:avLst/>
              <a:gdLst/>
              <a:ahLst/>
              <a:cxnLst/>
              <a:rect r="r" b="b" t="t" l="l"/>
              <a:pathLst>
                <a:path h="15853750" w="26503229">
                  <a:moveTo>
                    <a:pt x="0" y="0"/>
                  </a:moveTo>
                  <a:lnTo>
                    <a:pt x="26503229" y="0"/>
                  </a:lnTo>
                  <a:lnTo>
                    <a:pt x="26503229" y="15853749"/>
                  </a:lnTo>
                  <a:lnTo>
                    <a:pt x="0" y="15853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3000"/>
              </a:blip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2446726" y="1411399"/>
            <a:ext cx="5694670" cy="3836784"/>
          </a:xfrm>
          <a:custGeom>
            <a:avLst/>
            <a:gdLst/>
            <a:ahLst/>
            <a:cxnLst/>
            <a:rect r="r" b="b" t="t" l="l"/>
            <a:pathLst>
              <a:path h="3836784" w="5694670">
                <a:moveTo>
                  <a:pt x="0" y="0"/>
                </a:moveTo>
                <a:lnTo>
                  <a:pt x="5694670" y="0"/>
                </a:lnTo>
                <a:lnTo>
                  <a:pt x="5694670" y="3836784"/>
                </a:lnTo>
                <a:lnTo>
                  <a:pt x="0" y="38367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0" y="4663383"/>
            <a:ext cx="14415276" cy="5028137"/>
          </a:xfrm>
          <a:custGeom>
            <a:avLst/>
            <a:gdLst/>
            <a:ahLst/>
            <a:cxnLst/>
            <a:rect r="r" b="b" t="t" l="l"/>
            <a:pathLst>
              <a:path h="5028137" w="14415276">
                <a:moveTo>
                  <a:pt x="0" y="0"/>
                </a:moveTo>
                <a:lnTo>
                  <a:pt x="14415276" y="0"/>
                </a:lnTo>
                <a:lnTo>
                  <a:pt x="14415276" y="5028137"/>
                </a:lnTo>
                <a:lnTo>
                  <a:pt x="0" y="50281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3797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48089" y="323698"/>
            <a:ext cx="16808369" cy="92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50"/>
              </a:lnSpc>
              <a:spcBef>
                <a:spcPct val="0"/>
              </a:spcBef>
            </a:pPr>
            <a:r>
              <a:rPr lang="en-US" b="true" sz="65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Modelling Crisis: Multipoles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82746" y="2947480"/>
            <a:ext cx="10147618" cy="1002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2400" b="true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A proposed solution is to account for deviation from ellipticity: </a:t>
            </a:r>
          </a:p>
          <a:p>
            <a:pPr algn="ctr">
              <a:lnSpc>
                <a:spcPts val="2640"/>
              </a:lnSpc>
            </a:pPr>
            <a:r>
              <a:rPr lang="en-US" b="true" sz="2400" u="sng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multipole distortion</a:t>
            </a:r>
          </a:p>
          <a:p>
            <a:pPr algn="ctr">
              <a:lnSpc>
                <a:spcPts val="2640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in particular the multipole of order 4: “disky” vs “boxy” galaxies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587984" y="5384985"/>
            <a:ext cx="2700016" cy="788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799">
                <a:solidFill>
                  <a:srgbClr val="3E4044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Ciambur,</a:t>
            </a:r>
            <a:r>
              <a:rPr lang="en-US" b="true" sz="2799">
                <a:solidFill>
                  <a:srgbClr val="3E4044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 2015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222011" y="6383684"/>
            <a:ext cx="4065989" cy="2200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0"/>
              </a:lnSpc>
            </a:pPr>
            <a:r>
              <a:rPr lang="en-US" sz="2300" b="true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However, surprisingly, it seems not to solve the issue in all cases</a:t>
            </a:r>
          </a:p>
          <a:p>
            <a:pPr algn="ctr">
              <a:lnSpc>
                <a:spcPts val="2530"/>
              </a:lnSpc>
            </a:pPr>
          </a:p>
          <a:p>
            <a:pPr algn="ctr">
              <a:lnSpc>
                <a:spcPts val="2530"/>
              </a:lnSpc>
              <a:spcBef>
                <a:spcPct val="0"/>
              </a:spcBef>
            </a:pPr>
            <a:r>
              <a:rPr lang="en-US" b="true" sz="23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Likely still needed in some cases, but no panacea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571130" y="5726240"/>
            <a:ext cx="3875596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799">
                <a:solidFill>
                  <a:srgbClr val="3E4044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Hogg et al., 2025 (a)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5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867073" y="9808677"/>
            <a:ext cx="2681129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SLACS Lenses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-696761">
            <a:off x="-848189" y="-1735357"/>
            <a:ext cx="19984378" cy="13757714"/>
          </a:xfrm>
          <a:custGeom>
            <a:avLst/>
            <a:gdLst/>
            <a:ahLst/>
            <a:cxnLst/>
            <a:rect r="r" b="b" t="t" l="l"/>
            <a:pathLst>
              <a:path h="13757714" w="19984378">
                <a:moveTo>
                  <a:pt x="17913657" y="13757714"/>
                </a:moveTo>
                <a:lnTo>
                  <a:pt x="0" y="10076432"/>
                </a:lnTo>
                <a:lnTo>
                  <a:pt x="2070721" y="0"/>
                </a:lnTo>
                <a:lnTo>
                  <a:pt x="19984378" y="3681282"/>
                </a:lnTo>
                <a:lnTo>
                  <a:pt x="17913657" y="13757714"/>
                </a:lnTo>
                <a:close/>
              </a:path>
            </a:pathLst>
          </a:custGeom>
          <a:blipFill>
            <a:blip r:embed="rId2"/>
            <a:stretch>
              <a:fillRect l="0" t="-27716" r="0" b="-2771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58015" y="479425"/>
            <a:ext cx="13820854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b="true" sz="6500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Modelling Crisis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97796" y="1911534"/>
            <a:ext cx="15892408" cy="788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799" b="true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We need to come up with “better models”: more sophisticated and accurate. 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799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But based on what?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6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731883" y="3290119"/>
            <a:ext cx="14824233" cy="4630122"/>
            <a:chOff x="0" y="0"/>
            <a:chExt cx="19765644" cy="617349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8414266" y="951399"/>
              <a:ext cx="589447" cy="612847"/>
            </a:xfrm>
            <a:custGeom>
              <a:avLst/>
              <a:gdLst/>
              <a:ahLst/>
              <a:cxnLst/>
              <a:rect r="r" b="b" t="t" l="l"/>
              <a:pathLst>
                <a:path h="612847" w="589447">
                  <a:moveTo>
                    <a:pt x="0" y="0"/>
                  </a:moveTo>
                  <a:lnTo>
                    <a:pt x="589447" y="0"/>
                  </a:lnTo>
                  <a:lnTo>
                    <a:pt x="589447" y="612847"/>
                  </a:lnTo>
                  <a:lnTo>
                    <a:pt x="0" y="61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8414266" y="222450"/>
              <a:ext cx="589447" cy="612847"/>
            </a:xfrm>
            <a:custGeom>
              <a:avLst/>
              <a:gdLst/>
              <a:ahLst/>
              <a:cxnLst/>
              <a:rect r="r" b="b" t="t" l="l"/>
              <a:pathLst>
                <a:path h="612847" w="589447">
                  <a:moveTo>
                    <a:pt x="0" y="0"/>
                  </a:moveTo>
                  <a:lnTo>
                    <a:pt x="589447" y="0"/>
                  </a:lnTo>
                  <a:lnTo>
                    <a:pt x="589447" y="612847"/>
                  </a:lnTo>
                  <a:lnTo>
                    <a:pt x="0" y="61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8414266" y="1784709"/>
              <a:ext cx="589447" cy="525144"/>
            </a:xfrm>
            <a:custGeom>
              <a:avLst/>
              <a:gdLst/>
              <a:ahLst/>
              <a:cxnLst/>
              <a:rect r="r" b="b" t="t" l="l"/>
              <a:pathLst>
                <a:path h="525144" w="589447">
                  <a:moveTo>
                    <a:pt x="0" y="0"/>
                  </a:moveTo>
                  <a:lnTo>
                    <a:pt x="589447" y="0"/>
                  </a:lnTo>
                  <a:lnTo>
                    <a:pt x="589447" y="525144"/>
                  </a:lnTo>
                  <a:lnTo>
                    <a:pt x="0" y="525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8414266" y="3262353"/>
              <a:ext cx="589447" cy="612847"/>
            </a:xfrm>
            <a:custGeom>
              <a:avLst/>
              <a:gdLst/>
              <a:ahLst/>
              <a:cxnLst/>
              <a:rect r="r" b="b" t="t" l="l"/>
              <a:pathLst>
                <a:path h="612847" w="589447">
                  <a:moveTo>
                    <a:pt x="0" y="0"/>
                  </a:moveTo>
                  <a:lnTo>
                    <a:pt x="589447" y="0"/>
                  </a:lnTo>
                  <a:lnTo>
                    <a:pt x="589447" y="612847"/>
                  </a:lnTo>
                  <a:lnTo>
                    <a:pt x="0" y="61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8414266" y="4805548"/>
              <a:ext cx="589447" cy="612847"/>
            </a:xfrm>
            <a:custGeom>
              <a:avLst/>
              <a:gdLst/>
              <a:ahLst/>
              <a:cxnLst/>
              <a:rect r="r" b="b" t="t" l="l"/>
              <a:pathLst>
                <a:path h="612847" w="589447">
                  <a:moveTo>
                    <a:pt x="0" y="0"/>
                  </a:moveTo>
                  <a:lnTo>
                    <a:pt x="589447" y="0"/>
                  </a:lnTo>
                  <a:lnTo>
                    <a:pt x="589447" y="612847"/>
                  </a:lnTo>
                  <a:lnTo>
                    <a:pt x="0" y="61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18414266" y="4141302"/>
              <a:ext cx="589447" cy="525144"/>
            </a:xfrm>
            <a:custGeom>
              <a:avLst/>
              <a:gdLst/>
              <a:ahLst/>
              <a:cxnLst/>
              <a:rect r="r" b="b" t="t" l="l"/>
              <a:pathLst>
                <a:path h="525144" w="589447">
                  <a:moveTo>
                    <a:pt x="0" y="0"/>
                  </a:moveTo>
                  <a:lnTo>
                    <a:pt x="589447" y="0"/>
                  </a:lnTo>
                  <a:lnTo>
                    <a:pt x="589447" y="525144"/>
                  </a:lnTo>
                  <a:lnTo>
                    <a:pt x="0" y="525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aphicFrame>
        <p:nvGraphicFramePr>
          <p:cNvPr name="Table 7" id="7"/>
          <p:cNvGraphicFramePr>
            <a:graphicFrameLocks noGrp="true"/>
          </p:cNvGraphicFramePr>
          <p:nvPr/>
        </p:nvGraphicFramePr>
        <p:xfrm>
          <a:off x="0" y="0"/>
          <a:ext cx="14824233" cy="4630122"/>
        </p:xfrm>
        <a:graphic>
          <a:graphicData uri="http://schemas.openxmlformats.org/drawingml/2006/table">
            <a:tbl>
              <a:tblPr/>
              <a:tblGrid>
                <a:gridCol w="5620503"/>
                <a:gridCol w="9203730"/>
              </a:tblGrid>
              <a:tr h="205526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true">
                          <a:solidFill>
                            <a:srgbClr val="1C191A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Analytical Profiles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b="true" sz="3000">
                          <a:solidFill>
                            <a:srgbClr val="1C191A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As complex as we want</a:t>
                      </a:r>
                      <a:endParaRPr lang="en-US" sz="1100"/>
                    </a:p>
                    <a:p>
                      <a:pPr algn="ctr">
                        <a:lnSpc>
                          <a:spcPts val="4200"/>
                        </a:lnSpc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Known background truth</a:t>
                      </a:r>
                    </a:p>
                    <a:p>
                      <a:pPr algn="ctr">
                        <a:lnSpc>
                          <a:spcPts val="4200"/>
                        </a:lnSpc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Not representative of real galaxies </a:t>
                      </a:r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486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Real Data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b="true" sz="3000">
                          <a:solidFill>
                            <a:srgbClr val="1C191A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Fairly complex</a:t>
                      </a:r>
                      <a:endParaRPr lang="en-US" sz="1100"/>
                    </a:p>
                    <a:p>
                      <a:pPr algn="ctr">
                        <a:lnSpc>
                          <a:spcPts val="4200"/>
                        </a:lnSpc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Unknown background truth </a:t>
                      </a:r>
                    </a:p>
                    <a:p>
                      <a:pPr algn="ctr">
                        <a:lnSpc>
                          <a:spcPts val="4200"/>
                        </a:lnSpc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As physically motivated as is can be</a:t>
                      </a:r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8836090">
            <a:off x="-1329159" y="-4127497"/>
            <a:ext cx="20946319" cy="18541994"/>
          </a:xfrm>
          <a:custGeom>
            <a:avLst/>
            <a:gdLst/>
            <a:ahLst/>
            <a:cxnLst/>
            <a:rect r="r" b="b" t="t" l="l"/>
            <a:pathLst>
              <a:path h="18541994" w="20946319">
                <a:moveTo>
                  <a:pt x="15384059" y="0"/>
                </a:moveTo>
                <a:lnTo>
                  <a:pt x="0" y="9888461"/>
                </a:lnTo>
                <a:lnTo>
                  <a:pt x="5562259" y="18541994"/>
                </a:lnTo>
                <a:lnTo>
                  <a:pt x="20946318" y="8653533"/>
                </a:lnTo>
                <a:lnTo>
                  <a:pt x="15384059" y="0"/>
                </a:lnTo>
                <a:close/>
              </a:path>
            </a:pathLst>
          </a:custGeom>
          <a:blipFill>
            <a:blip r:embed="rId2"/>
            <a:stretch>
              <a:fillRect l="-62700" t="0" r="-6270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7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34063" y="804891"/>
            <a:ext cx="12764896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b="true" sz="6500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Generalised Scientific Issue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044587" y="3591490"/>
            <a:ext cx="12198826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  <a:spcBef>
                <a:spcPct val="0"/>
              </a:spcBef>
            </a:pPr>
            <a:r>
              <a:rPr lang="en-US" b="true" sz="3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Any model is only as good as the data and questions behind it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155576" y="1928154"/>
            <a:ext cx="9719928" cy="1003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true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From Eric Linder’s Monday talk:</a:t>
            </a:r>
          </a:p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en-US" b="true" sz="2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“We have to remember that what we observe is not nature in itself, but</a:t>
            </a:r>
          </a:p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en-US" b="true" sz="2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nature exposed to our method of questioning.” </a:t>
            </a:r>
          </a:p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en-US" b="true" sz="2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 Werner Heisenberg 1958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34063" y="4391025"/>
            <a:ext cx="17653937" cy="461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We observe a physical phenomenon, but both our data and descriptions of it are always incomplete.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How much can we trust a model? How far can we push it?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This depends on: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</a:p>
          <a:p>
            <a:pPr algn="ctr" marL="647700" indent="-323850" lvl="1">
              <a:lnSpc>
                <a:spcPts val="330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what data we have</a:t>
            </a: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: varying quality (Euclid, JWST, Roman...)</a:t>
            </a:r>
          </a:p>
          <a:p>
            <a:pPr algn="ctr" marL="647700" indent="-323850" lvl="1">
              <a:lnSpc>
                <a:spcPts val="330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what we want to measure</a:t>
            </a: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: here, LOS shear, accurately and precisely</a:t>
            </a:r>
          </a:p>
          <a:p>
            <a:pPr algn="ctr" marL="647700" indent="-323850" lvl="1">
              <a:lnSpc>
                <a:spcPts val="330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what we know</a:t>
            </a: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:  how LOS shear affects observables; less so galaxy complexity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but we know gravity, and</a:t>
            </a:r>
            <a:r>
              <a:rPr lang="en-US" sz="3000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we assume baryonic effects can be modelled</a:t>
            </a:r>
          </a:p>
          <a:p>
            <a:pPr algn="ctr">
              <a:lnSpc>
                <a:spcPts val="3300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7669205" y="8858250"/>
            <a:ext cx="294959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b="true" sz="3000">
                <a:solidFill>
                  <a:srgbClr val="C10404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Simulations!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-696761">
            <a:off x="-848189" y="-1735357"/>
            <a:ext cx="19984378" cy="13757714"/>
          </a:xfrm>
          <a:custGeom>
            <a:avLst/>
            <a:gdLst/>
            <a:ahLst/>
            <a:cxnLst/>
            <a:rect r="r" b="b" t="t" l="l"/>
            <a:pathLst>
              <a:path h="13757714" w="19984378">
                <a:moveTo>
                  <a:pt x="17913657" y="13757714"/>
                </a:moveTo>
                <a:lnTo>
                  <a:pt x="0" y="10076432"/>
                </a:lnTo>
                <a:lnTo>
                  <a:pt x="2070721" y="0"/>
                </a:lnTo>
                <a:lnTo>
                  <a:pt x="19984378" y="3681282"/>
                </a:lnTo>
                <a:lnTo>
                  <a:pt x="17913657" y="13757714"/>
                </a:lnTo>
                <a:close/>
              </a:path>
            </a:pathLst>
          </a:custGeom>
          <a:blipFill>
            <a:blip r:embed="rId2"/>
            <a:stretch>
              <a:fillRect l="0" t="-27716" r="0" b="-2771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58015" y="479425"/>
            <a:ext cx="15098101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  <a:r>
              <a:rPr lang="en-US" b="true" sz="6500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Modelling Crisis: A New Hope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97796" y="1911534"/>
            <a:ext cx="15892408" cy="788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799" b="true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We need to come up with “better models”: more sophisticated and accurate. 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799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But based on what?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8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731883" y="3195689"/>
            <a:ext cx="14824233" cy="6830843"/>
            <a:chOff x="0" y="0"/>
            <a:chExt cx="19765644" cy="910779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8434140" y="1142468"/>
              <a:ext cx="589447" cy="612847"/>
            </a:xfrm>
            <a:custGeom>
              <a:avLst/>
              <a:gdLst/>
              <a:ahLst/>
              <a:cxnLst/>
              <a:rect r="r" b="b" t="t" l="l"/>
              <a:pathLst>
                <a:path h="612847" w="589447">
                  <a:moveTo>
                    <a:pt x="0" y="0"/>
                  </a:moveTo>
                  <a:lnTo>
                    <a:pt x="589448" y="0"/>
                  </a:lnTo>
                  <a:lnTo>
                    <a:pt x="589448" y="612848"/>
                  </a:lnTo>
                  <a:lnTo>
                    <a:pt x="0" y="612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8538364" y="440721"/>
              <a:ext cx="589447" cy="612847"/>
            </a:xfrm>
            <a:custGeom>
              <a:avLst/>
              <a:gdLst/>
              <a:ahLst/>
              <a:cxnLst/>
              <a:rect r="r" b="b" t="t" l="l"/>
              <a:pathLst>
                <a:path h="612847" w="589447">
                  <a:moveTo>
                    <a:pt x="0" y="0"/>
                  </a:moveTo>
                  <a:lnTo>
                    <a:pt x="589448" y="0"/>
                  </a:lnTo>
                  <a:lnTo>
                    <a:pt x="589448" y="612847"/>
                  </a:lnTo>
                  <a:lnTo>
                    <a:pt x="0" y="61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8434140" y="1844216"/>
              <a:ext cx="589447" cy="525144"/>
            </a:xfrm>
            <a:custGeom>
              <a:avLst/>
              <a:gdLst/>
              <a:ahLst/>
              <a:cxnLst/>
              <a:rect r="r" b="b" t="t" l="l"/>
              <a:pathLst>
                <a:path h="525144" w="589447">
                  <a:moveTo>
                    <a:pt x="0" y="0"/>
                  </a:moveTo>
                  <a:lnTo>
                    <a:pt x="589448" y="0"/>
                  </a:lnTo>
                  <a:lnTo>
                    <a:pt x="589448" y="525144"/>
                  </a:lnTo>
                  <a:lnTo>
                    <a:pt x="0" y="525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8538364" y="6380406"/>
              <a:ext cx="589447" cy="612847"/>
            </a:xfrm>
            <a:custGeom>
              <a:avLst/>
              <a:gdLst/>
              <a:ahLst/>
              <a:cxnLst/>
              <a:rect r="r" b="b" t="t" l="l"/>
              <a:pathLst>
                <a:path h="612847" w="589447">
                  <a:moveTo>
                    <a:pt x="0" y="0"/>
                  </a:moveTo>
                  <a:lnTo>
                    <a:pt x="589448" y="0"/>
                  </a:lnTo>
                  <a:lnTo>
                    <a:pt x="589448" y="612847"/>
                  </a:lnTo>
                  <a:lnTo>
                    <a:pt x="0" y="61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8538364" y="7087903"/>
              <a:ext cx="589447" cy="612847"/>
            </a:xfrm>
            <a:custGeom>
              <a:avLst/>
              <a:gdLst/>
              <a:ahLst/>
              <a:cxnLst/>
              <a:rect r="r" b="b" t="t" l="l"/>
              <a:pathLst>
                <a:path h="612847" w="589447">
                  <a:moveTo>
                    <a:pt x="0" y="0"/>
                  </a:moveTo>
                  <a:lnTo>
                    <a:pt x="589448" y="0"/>
                  </a:lnTo>
                  <a:lnTo>
                    <a:pt x="589448" y="612847"/>
                  </a:lnTo>
                  <a:lnTo>
                    <a:pt x="0" y="61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18538364" y="7795401"/>
              <a:ext cx="589447" cy="612847"/>
            </a:xfrm>
            <a:custGeom>
              <a:avLst/>
              <a:gdLst/>
              <a:ahLst/>
              <a:cxnLst/>
              <a:rect r="r" b="b" t="t" l="l"/>
              <a:pathLst>
                <a:path h="612847" w="589447">
                  <a:moveTo>
                    <a:pt x="0" y="0"/>
                  </a:moveTo>
                  <a:lnTo>
                    <a:pt x="589448" y="0"/>
                  </a:lnTo>
                  <a:lnTo>
                    <a:pt x="589448" y="612847"/>
                  </a:lnTo>
                  <a:lnTo>
                    <a:pt x="0" y="61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aphicFrame>
        <p:nvGraphicFramePr>
          <p:cNvPr name="Table 7" id="7"/>
          <p:cNvGraphicFramePr>
            <a:graphicFrameLocks noGrp="true"/>
          </p:cNvGraphicFramePr>
          <p:nvPr/>
        </p:nvGraphicFramePr>
        <p:xfrm>
          <a:off x="0" y="0"/>
          <a:ext cx="14824233" cy="6830843"/>
        </p:xfrm>
        <a:graphic>
          <a:graphicData uri="http://schemas.openxmlformats.org/drawingml/2006/table">
            <a:tbl>
              <a:tblPr/>
              <a:tblGrid>
                <a:gridCol w="5620503"/>
                <a:gridCol w="9203730"/>
              </a:tblGrid>
              <a:tr h="204978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true">
                          <a:solidFill>
                            <a:srgbClr val="1C191A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Analytical Profiles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b="true" sz="3000">
                          <a:solidFill>
                            <a:srgbClr val="1C191A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As complex as we want</a:t>
                      </a:r>
                      <a:endParaRPr lang="en-US" sz="1100"/>
                    </a:p>
                    <a:p>
                      <a:pPr algn="ctr">
                        <a:lnSpc>
                          <a:spcPts val="4200"/>
                        </a:lnSpc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Known background truth</a:t>
                      </a:r>
                    </a:p>
                    <a:p>
                      <a:pPr algn="ctr">
                        <a:lnSpc>
                          <a:spcPts val="4200"/>
                        </a:lnSpc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Not representative of real galaxies </a:t>
                      </a:r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210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Real Data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Fairly complex</a:t>
                      </a:r>
                      <a:endParaRPr lang="en-US" sz="1100"/>
                    </a:p>
                    <a:p>
                      <a:pPr algn="ctr">
                        <a:lnSpc>
                          <a:spcPts val="4200"/>
                        </a:lnSpc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Unknown background truth </a:t>
                      </a:r>
                    </a:p>
                    <a:p>
                      <a:pPr algn="ctr">
                        <a:lnSpc>
                          <a:spcPts val="4200"/>
                        </a:lnSpc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As physically motivated as is can be</a:t>
                      </a:r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5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Possible solution:</a:t>
                      </a:r>
                      <a:r>
                        <a:rPr lang="en-US" sz="3000" b="true">
                          <a:solidFill>
                            <a:srgbClr val="C10404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 Hydrodynamical Simulations 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b="true" sz="3000">
                          <a:solidFill>
                            <a:srgbClr val="1C191A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Fairly complex</a:t>
                      </a:r>
                      <a:endParaRPr lang="en-US" sz="1100"/>
                    </a:p>
                    <a:p>
                      <a:pPr algn="ctr">
                        <a:lnSpc>
                          <a:spcPts val="4200"/>
                        </a:lnSpc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Physically motivated*</a:t>
                      </a:r>
                    </a:p>
                    <a:p>
                      <a:pPr algn="ctr">
                        <a:lnSpc>
                          <a:spcPts val="4200"/>
                        </a:lnSpc>
                      </a:pPr>
                      <a:r>
                        <a:rPr lang="en-US" sz="3000" b="true">
                          <a:solidFill>
                            <a:srgbClr val="000000"/>
                          </a:solidFill>
                          <a:latin typeface="Libre Baskerville Bold"/>
                          <a:ea typeface="Libre Baskerville Bold"/>
                          <a:cs typeface="Libre Baskerville Bold"/>
                          <a:sym typeface="Libre Baskerville Bold"/>
                        </a:rPr>
                        <a:t>Known background truth </a:t>
                      </a:r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14" id="14"/>
          <p:cNvSpPr/>
          <p:nvPr/>
        </p:nvSpPr>
        <p:spPr>
          <a:xfrm flipH="false" flipV="false" rot="0">
            <a:off x="15542583" y="6742329"/>
            <a:ext cx="442086" cy="459635"/>
          </a:xfrm>
          <a:custGeom>
            <a:avLst/>
            <a:gdLst/>
            <a:ahLst/>
            <a:cxnLst/>
            <a:rect r="r" b="b" t="t" l="l"/>
            <a:pathLst>
              <a:path h="459635" w="442086">
                <a:moveTo>
                  <a:pt x="0" y="0"/>
                </a:moveTo>
                <a:lnTo>
                  <a:pt x="442085" y="0"/>
                </a:lnTo>
                <a:lnTo>
                  <a:pt x="442085" y="459635"/>
                </a:lnTo>
                <a:lnTo>
                  <a:pt x="0" y="4596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542583" y="6262746"/>
            <a:ext cx="442086" cy="393858"/>
          </a:xfrm>
          <a:custGeom>
            <a:avLst/>
            <a:gdLst/>
            <a:ahLst/>
            <a:cxnLst/>
            <a:rect r="r" b="b" t="t" l="l"/>
            <a:pathLst>
              <a:path h="393858" w="442086">
                <a:moveTo>
                  <a:pt x="0" y="0"/>
                </a:moveTo>
                <a:lnTo>
                  <a:pt x="442085" y="0"/>
                </a:lnTo>
                <a:lnTo>
                  <a:pt x="442085" y="393858"/>
                </a:lnTo>
                <a:lnTo>
                  <a:pt x="0" y="393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42583" y="5574778"/>
            <a:ext cx="442086" cy="459635"/>
          </a:xfrm>
          <a:custGeom>
            <a:avLst/>
            <a:gdLst/>
            <a:ahLst/>
            <a:cxnLst/>
            <a:rect r="r" b="b" t="t" l="l"/>
            <a:pathLst>
              <a:path h="459635" w="442086">
                <a:moveTo>
                  <a:pt x="0" y="0"/>
                </a:moveTo>
                <a:lnTo>
                  <a:pt x="442085" y="0"/>
                </a:lnTo>
                <a:lnTo>
                  <a:pt x="442085" y="459635"/>
                </a:lnTo>
                <a:lnTo>
                  <a:pt x="0" y="4596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01752" y="5948366"/>
            <a:ext cx="2221932" cy="1297051"/>
            <a:chOff x="0" y="0"/>
            <a:chExt cx="585200" cy="34161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85200" cy="341610"/>
            </a:xfrm>
            <a:custGeom>
              <a:avLst/>
              <a:gdLst/>
              <a:ahLst/>
              <a:cxnLst/>
              <a:rect r="r" b="b" t="t" l="l"/>
              <a:pathLst>
                <a:path h="341610" w="585200">
                  <a:moveTo>
                    <a:pt x="170805" y="0"/>
                  </a:moveTo>
                  <a:lnTo>
                    <a:pt x="414395" y="0"/>
                  </a:lnTo>
                  <a:cubicBezTo>
                    <a:pt x="459695" y="0"/>
                    <a:pt x="503140" y="17995"/>
                    <a:pt x="535172" y="50028"/>
                  </a:cubicBezTo>
                  <a:cubicBezTo>
                    <a:pt x="567205" y="82060"/>
                    <a:pt x="585200" y="125505"/>
                    <a:pt x="585200" y="170805"/>
                  </a:cubicBezTo>
                  <a:lnTo>
                    <a:pt x="585200" y="170805"/>
                  </a:lnTo>
                  <a:cubicBezTo>
                    <a:pt x="585200" y="265138"/>
                    <a:pt x="508728" y="341610"/>
                    <a:pt x="414395" y="341610"/>
                  </a:cubicBezTo>
                  <a:lnTo>
                    <a:pt x="170805" y="341610"/>
                  </a:lnTo>
                  <a:cubicBezTo>
                    <a:pt x="76472" y="341610"/>
                    <a:pt x="0" y="265138"/>
                    <a:pt x="0" y="170805"/>
                  </a:cubicBezTo>
                  <a:lnTo>
                    <a:pt x="0" y="170805"/>
                  </a:lnTo>
                  <a:cubicBezTo>
                    <a:pt x="0" y="76472"/>
                    <a:pt x="76472" y="0"/>
                    <a:pt x="170805" y="0"/>
                  </a:cubicBezTo>
                  <a:close/>
                </a:path>
              </a:pathLst>
            </a:custGeom>
            <a:solidFill>
              <a:srgbClr val="F3F5F8"/>
            </a:solidFill>
            <a:ln w="19050" cap="rnd">
              <a:solidFill>
                <a:srgbClr val="1C191A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85200" cy="379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  <a:r>
                <a:rPr lang="en-US" sz="2199" spc="-43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Mo</a:t>
              </a:r>
              <a:r>
                <a:rPr lang="en-US" sz="2199" spc="-43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del </a:t>
              </a:r>
              <a:r>
                <a:rPr lang="en-US" sz="2199" spc="-43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t</a:t>
              </a:r>
              <a:r>
                <a:rPr lang="en-US" sz="2199" spc="-43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he resul</a:t>
              </a:r>
              <a:r>
                <a:rPr lang="en-US" sz="2199" spc="-43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tin</a:t>
              </a:r>
              <a:r>
                <a:rPr lang="en-US" sz="2199" spc="-43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g image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307878" y="5944795"/>
            <a:ext cx="2221932" cy="1281257"/>
            <a:chOff x="0" y="0"/>
            <a:chExt cx="585200" cy="33745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85200" cy="337450"/>
            </a:xfrm>
            <a:custGeom>
              <a:avLst/>
              <a:gdLst/>
              <a:ahLst/>
              <a:cxnLst/>
              <a:rect r="r" b="b" t="t" l="l"/>
              <a:pathLst>
                <a:path h="337450" w="585200">
                  <a:moveTo>
                    <a:pt x="168725" y="0"/>
                  </a:moveTo>
                  <a:lnTo>
                    <a:pt x="416475" y="0"/>
                  </a:lnTo>
                  <a:cubicBezTo>
                    <a:pt x="461224" y="0"/>
                    <a:pt x="504139" y="17776"/>
                    <a:pt x="535782" y="49418"/>
                  </a:cubicBezTo>
                  <a:cubicBezTo>
                    <a:pt x="567424" y="81061"/>
                    <a:pt x="585200" y="123977"/>
                    <a:pt x="585200" y="168725"/>
                  </a:cubicBezTo>
                  <a:lnTo>
                    <a:pt x="585200" y="168725"/>
                  </a:lnTo>
                  <a:cubicBezTo>
                    <a:pt x="585200" y="213474"/>
                    <a:pt x="567424" y="256390"/>
                    <a:pt x="535782" y="288032"/>
                  </a:cubicBezTo>
                  <a:cubicBezTo>
                    <a:pt x="504139" y="319674"/>
                    <a:pt x="461224" y="337450"/>
                    <a:pt x="416475" y="337450"/>
                  </a:cubicBezTo>
                  <a:lnTo>
                    <a:pt x="168725" y="337450"/>
                  </a:lnTo>
                  <a:cubicBezTo>
                    <a:pt x="123977" y="337450"/>
                    <a:pt x="81061" y="319674"/>
                    <a:pt x="49418" y="288032"/>
                  </a:cubicBezTo>
                  <a:cubicBezTo>
                    <a:pt x="17776" y="256390"/>
                    <a:pt x="0" y="213474"/>
                    <a:pt x="0" y="168725"/>
                  </a:cubicBezTo>
                  <a:lnTo>
                    <a:pt x="0" y="168725"/>
                  </a:lnTo>
                  <a:cubicBezTo>
                    <a:pt x="0" y="123977"/>
                    <a:pt x="17776" y="81061"/>
                    <a:pt x="49418" y="49418"/>
                  </a:cubicBezTo>
                  <a:cubicBezTo>
                    <a:pt x="81061" y="17776"/>
                    <a:pt x="123977" y="0"/>
                    <a:pt x="168725" y="0"/>
                  </a:cubicBezTo>
                  <a:close/>
                </a:path>
              </a:pathLst>
            </a:custGeom>
            <a:solidFill>
              <a:srgbClr val="F3F5F8"/>
            </a:solidFill>
            <a:ln w="19050" cap="rnd">
              <a:solidFill>
                <a:srgbClr val="1C191A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585200" cy="375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079"/>
                </a:lnSpc>
                <a:spcBef>
                  <a:spcPct val="0"/>
                </a:spcBef>
              </a:pPr>
              <a:r>
                <a:rPr lang="en-US" sz="2199" spc="-43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C</a:t>
              </a:r>
              <a:r>
                <a:rPr lang="en-US" sz="2199" spc="-43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o</a:t>
              </a:r>
              <a:r>
                <a:rPr lang="en-US" sz="2199" spc="-43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mpare LOS 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7172634">
            <a:off x="-13770214" y="-2886325"/>
            <a:ext cx="26165051" cy="18943497"/>
          </a:xfrm>
          <a:custGeom>
            <a:avLst/>
            <a:gdLst/>
            <a:ahLst/>
            <a:cxnLst/>
            <a:rect r="r" b="b" t="t" l="l"/>
            <a:pathLst>
              <a:path h="18943497" w="26165051">
                <a:moveTo>
                  <a:pt x="0" y="0"/>
                </a:moveTo>
                <a:lnTo>
                  <a:pt x="26165050" y="0"/>
                </a:lnTo>
                <a:lnTo>
                  <a:pt x="26165050" y="18943497"/>
                </a:lnTo>
                <a:lnTo>
                  <a:pt x="0" y="189434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000"/>
            </a:blip>
            <a:stretch>
              <a:fillRect l="0" t="0" r="0" b="0"/>
            </a:stretch>
          </a:blipFill>
        </p:spPr>
      </p:sp>
      <p:sp>
        <p:nvSpPr>
          <p:cNvPr name="AutoShape 9" id="9"/>
          <p:cNvSpPr/>
          <p:nvPr/>
        </p:nvSpPr>
        <p:spPr>
          <a:xfrm>
            <a:off x="6456360" y="6585424"/>
            <a:ext cx="348945" cy="10782"/>
          </a:xfrm>
          <a:prstGeom prst="line">
            <a:avLst/>
          </a:prstGeom>
          <a:ln cap="flat" w="38100">
            <a:solidFill>
              <a:srgbClr val="1C191A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10" id="10"/>
          <p:cNvSpPr/>
          <p:nvPr/>
        </p:nvSpPr>
        <p:spPr>
          <a:xfrm>
            <a:off x="11701652" y="6596206"/>
            <a:ext cx="800100" cy="685"/>
          </a:xfrm>
          <a:prstGeom prst="line">
            <a:avLst/>
          </a:prstGeom>
          <a:ln cap="flat" w="38100">
            <a:solidFill>
              <a:srgbClr val="1C191A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1" id="11"/>
          <p:cNvSpPr/>
          <p:nvPr/>
        </p:nvSpPr>
        <p:spPr>
          <a:xfrm flipV="true">
            <a:off x="14723684" y="6585424"/>
            <a:ext cx="584194" cy="3570"/>
          </a:xfrm>
          <a:prstGeom prst="line">
            <a:avLst/>
          </a:prstGeom>
          <a:ln cap="flat" w="38100">
            <a:solidFill>
              <a:srgbClr val="1C191A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12" id="12"/>
          <p:cNvGrpSpPr/>
          <p:nvPr/>
        </p:nvGrpSpPr>
        <p:grpSpPr>
          <a:xfrm rot="0">
            <a:off x="6805305" y="3137188"/>
            <a:ext cx="4896347" cy="6918037"/>
            <a:chOff x="0" y="0"/>
            <a:chExt cx="6528463" cy="9224050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6528463" cy="9224050"/>
              <a:chOff x="0" y="0"/>
              <a:chExt cx="978868" cy="1383284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978868" cy="1383284"/>
              </a:xfrm>
              <a:custGeom>
                <a:avLst/>
                <a:gdLst/>
                <a:ahLst/>
                <a:cxnLst/>
                <a:rect r="r" b="b" t="t" l="l"/>
                <a:pathLst>
                  <a:path h="1383284" w="978868">
                    <a:moveTo>
                      <a:pt x="978868" y="49993"/>
                    </a:moveTo>
                    <a:lnTo>
                      <a:pt x="978868" y="1333291"/>
                    </a:lnTo>
                    <a:cubicBezTo>
                      <a:pt x="978868" y="1360901"/>
                      <a:pt x="956485" y="1383284"/>
                      <a:pt x="928875" y="1383284"/>
                    </a:cubicBezTo>
                    <a:lnTo>
                      <a:pt x="49993" y="1383284"/>
                    </a:lnTo>
                    <a:cubicBezTo>
                      <a:pt x="22383" y="1383284"/>
                      <a:pt x="0" y="1360901"/>
                      <a:pt x="0" y="1333291"/>
                    </a:cubicBezTo>
                    <a:lnTo>
                      <a:pt x="0" y="49993"/>
                    </a:lnTo>
                    <a:cubicBezTo>
                      <a:pt x="0" y="22383"/>
                      <a:pt x="22383" y="0"/>
                      <a:pt x="49993" y="0"/>
                    </a:cubicBezTo>
                    <a:lnTo>
                      <a:pt x="928875" y="0"/>
                    </a:lnTo>
                    <a:cubicBezTo>
                      <a:pt x="956485" y="0"/>
                      <a:pt x="978868" y="22383"/>
                      <a:pt x="978868" y="49993"/>
                    </a:cubicBezTo>
                    <a:close/>
                  </a:path>
                </a:pathLst>
              </a:custGeom>
              <a:ln w="19050" cap="rnd">
                <a:solidFill>
                  <a:srgbClr val="1C191A"/>
                </a:solidFill>
                <a:prstDash val="solid"/>
                <a:round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85725"/>
                <a:ext cx="978868" cy="146900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800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838726" y="618067"/>
              <a:ext cx="4851012" cy="2250594"/>
              <a:chOff x="0" y="0"/>
              <a:chExt cx="727353" cy="33745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727353" cy="337450"/>
              </a:xfrm>
              <a:custGeom>
                <a:avLst/>
                <a:gdLst/>
                <a:ahLst/>
                <a:cxnLst/>
                <a:rect r="r" b="b" t="t" l="l"/>
                <a:pathLst>
                  <a:path h="337450" w="727353">
                    <a:moveTo>
                      <a:pt x="168725" y="0"/>
                    </a:moveTo>
                    <a:lnTo>
                      <a:pt x="558628" y="0"/>
                    </a:lnTo>
                    <a:cubicBezTo>
                      <a:pt x="603377" y="0"/>
                      <a:pt x="646292" y="17776"/>
                      <a:pt x="677935" y="49418"/>
                    </a:cubicBezTo>
                    <a:cubicBezTo>
                      <a:pt x="709577" y="81061"/>
                      <a:pt x="727353" y="123977"/>
                      <a:pt x="727353" y="168725"/>
                    </a:cubicBezTo>
                    <a:lnTo>
                      <a:pt x="727353" y="168725"/>
                    </a:lnTo>
                    <a:cubicBezTo>
                      <a:pt x="727353" y="261910"/>
                      <a:pt x="651812" y="337450"/>
                      <a:pt x="558628" y="337450"/>
                    </a:cubicBezTo>
                    <a:lnTo>
                      <a:pt x="168725" y="337450"/>
                    </a:lnTo>
                    <a:cubicBezTo>
                      <a:pt x="123977" y="337450"/>
                      <a:pt x="81061" y="319674"/>
                      <a:pt x="49418" y="288032"/>
                    </a:cubicBezTo>
                    <a:cubicBezTo>
                      <a:pt x="17776" y="256390"/>
                      <a:pt x="0" y="213474"/>
                      <a:pt x="0" y="168725"/>
                    </a:cubicBezTo>
                    <a:lnTo>
                      <a:pt x="0" y="168725"/>
                    </a:lnTo>
                    <a:cubicBezTo>
                      <a:pt x="0" y="123977"/>
                      <a:pt x="17776" y="81061"/>
                      <a:pt x="49418" y="49418"/>
                    </a:cubicBezTo>
                    <a:cubicBezTo>
                      <a:pt x="81061" y="17776"/>
                      <a:pt x="123977" y="0"/>
                      <a:pt x="168725" y="0"/>
                    </a:cubicBezTo>
                    <a:close/>
                  </a:path>
                </a:pathLst>
              </a:custGeom>
              <a:solidFill>
                <a:srgbClr val="F3F5F8"/>
              </a:solidFill>
              <a:ln w="19050" cap="rnd">
                <a:solidFill>
                  <a:srgbClr val="1C191A"/>
                </a:solidFill>
                <a:prstDash val="solid"/>
                <a:round/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727353" cy="375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0"/>
                  </a:lnSpc>
                  <a:spcBef>
                    <a:spcPct val="0"/>
                  </a:spcBef>
                </a:pPr>
                <a:r>
                  <a:rPr lang="en-US" sz="2200" spc="-44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Compu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t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e lens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in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g map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s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 </a:t>
                </a:r>
                <a:r>
                  <a:rPr lang="en-US" b="true" sz="2200" spc="-44" strike="noStrike" u="none">
                    <a:solidFill>
                      <a:srgbClr val="000000"/>
                    </a:solidFill>
                    <a:latin typeface="Libre Baskerville Bold"/>
                    <a:ea typeface="Libre Baskerville Bold"/>
                    <a:cs typeface="Libre Baskerville Bold"/>
                    <a:sym typeface="Libre Baskerville Bold"/>
                  </a:rPr>
                  <a:t>d</a:t>
                </a:r>
                <a:r>
                  <a:rPr lang="en-US" b="true" sz="2200" spc="-44" strike="noStrike" u="none">
                    <a:solidFill>
                      <a:srgbClr val="000000"/>
                    </a:solidFill>
                    <a:latin typeface="Libre Baskerville Bold"/>
                    <a:ea typeface="Libre Baskerville Bold"/>
                    <a:cs typeface="Libre Baskerville Bold"/>
                    <a:sym typeface="Libre Baskerville Bold"/>
                  </a:rPr>
                  <a:t>i</a:t>
                </a:r>
                <a:r>
                  <a:rPr lang="en-US" b="true" sz="2200" spc="-44" strike="noStrike" u="none">
                    <a:solidFill>
                      <a:srgbClr val="000000"/>
                    </a:solidFill>
                    <a:latin typeface="Libre Baskerville Bold"/>
                    <a:ea typeface="Libre Baskerville Bold"/>
                    <a:cs typeface="Libre Baskerville Bold"/>
                    <a:sym typeface="Libre Baskerville Bold"/>
                  </a:rPr>
                  <a:t>re</a:t>
                </a:r>
                <a:r>
                  <a:rPr lang="en-US" b="true" sz="2200" spc="-44" strike="noStrike" u="none">
                    <a:solidFill>
                      <a:srgbClr val="000000"/>
                    </a:solidFill>
                    <a:latin typeface="Libre Baskerville Bold"/>
                    <a:ea typeface="Libre Baskerville Bold"/>
                    <a:cs typeface="Libre Baskerville Bold"/>
                    <a:sym typeface="Libre Baskerville Bold"/>
                  </a:rPr>
                  <a:t>ct</a:t>
                </a:r>
                <a:r>
                  <a:rPr lang="en-US" b="true" sz="2200" spc="-44" strike="noStrike" u="none">
                    <a:solidFill>
                      <a:srgbClr val="000000"/>
                    </a:solidFill>
                    <a:latin typeface="Libre Baskerville Bold"/>
                    <a:ea typeface="Libre Baskerville Bold"/>
                    <a:cs typeface="Libre Baskerville Bold"/>
                    <a:sym typeface="Libre Baskerville Bold"/>
                  </a:rPr>
                  <a:t>ly</a:t>
                </a:r>
                <a:r>
                  <a:rPr lang="en-US" b="true" sz="2200" spc="-44" strike="noStrike" u="none">
                    <a:solidFill>
                      <a:srgbClr val="000000"/>
                    </a:solidFill>
                    <a:latin typeface="Libre Baskerville Bold"/>
                    <a:ea typeface="Libre Baskerville Bold"/>
                    <a:cs typeface="Libre Baskerville Bold"/>
                    <a:sym typeface="Libre Baskerville Bold"/>
                  </a:rPr>
                  <a:t> </a:t>
                </a:r>
                <a:r>
                  <a:rPr lang="en-US" b="true" sz="2200" spc="-44" strike="noStrike" u="none">
                    <a:solidFill>
                      <a:srgbClr val="000000"/>
                    </a:solidFill>
                    <a:latin typeface="Libre Baskerville Bold"/>
                    <a:ea typeface="Libre Baskerville Bold"/>
                    <a:cs typeface="Libre Baskerville Bold"/>
                    <a:sym typeface="Libre Baskerville Bold"/>
                  </a:rPr>
                  <a:t>from P</a:t>
                </a:r>
                <a:r>
                  <a:rPr lang="en-US" b="true" sz="2200" spc="-44" strike="noStrike" u="none">
                    <a:solidFill>
                      <a:srgbClr val="000000"/>
                    </a:solidFill>
                    <a:latin typeface="Libre Baskerville Bold"/>
                    <a:ea typeface="Libre Baskerville Bold"/>
                    <a:cs typeface="Libre Baskerville Bold"/>
                    <a:sym typeface="Libre Baskerville Bold"/>
                  </a:rPr>
                  <a:t>ar</a:t>
                </a:r>
                <a:r>
                  <a:rPr lang="en-US" b="true" sz="2200" spc="-44" strike="noStrike" u="none">
                    <a:solidFill>
                      <a:srgbClr val="000000"/>
                    </a:solidFill>
                    <a:latin typeface="Libre Baskerville Bold"/>
                    <a:ea typeface="Libre Baskerville Bold"/>
                    <a:cs typeface="Libre Baskerville Bold"/>
                    <a:sym typeface="Libre Baskerville Bold"/>
                  </a:rPr>
                  <a:t>ticles</a:t>
                </a: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838726" y="3486728"/>
              <a:ext cx="4851012" cy="2250594"/>
              <a:chOff x="0" y="0"/>
              <a:chExt cx="727353" cy="33745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727353" cy="337450"/>
              </a:xfrm>
              <a:custGeom>
                <a:avLst/>
                <a:gdLst/>
                <a:ahLst/>
                <a:cxnLst/>
                <a:rect r="r" b="b" t="t" l="l"/>
                <a:pathLst>
                  <a:path h="337450" w="727353">
                    <a:moveTo>
                      <a:pt x="168725" y="0"/>
                    </a:moveTo>
                    <a:lnTo>
                      <a:pt x="558628" y="0"/>
                    </a:lnTo>
                    <a:cubicBezTo>
                      <a:pt x="603377" y="0"/>
                      <a:pt x="646292" y="17776"/>
                      <a:pt x="677935" y="49418"/>
                    </a:cubicBezTo>
                    <a:cubicBezTo>
                      <a:pt x="709577" y="81061"/>
                      <a:pt x="727353" y="123977"/>
                      <a:pt x="727353" y="168725"/>
                    </a:cubicBezTo>
                    <a:lnTo>
                      <a:pt x="727353" y="168725"/>
                    </a:lnTo>
                    <a:cubicBezTo>
                      <a:pt x="727353" y="261910"/>
                      <a:pt x="651812" y="337450"/>
                      <a:pt x="558628" y="337450"/>
                    </a:cubicBezTo>
                    <a:lnTo>
                      <a:pt x="168725" y="337450"/>
                    </a:lnTo>
                    <a:cubicBezTo>
                      <a:pt x="123977" y="337450"/>
                      <a:pt x="81061" y="319674"/>
                      <a:pt x="49418" y="288032"/>
                    </a:cubicBezTo>
                    <a:cubicBezTo>
                      <a:pt x="17776" y="256390"/>
                      <a:pt x="0" y="213474"/>
                      <a:pt x="0" y="168725"/>
                    </a:cubicBezTo>
                    <a:lnTo>
                      <a:pt x="0" y="168725"/>
                    </a:lnTo>
                    <a:cubicBezTo>
                      <a:pt x="0" y="123977"/>
                      <a:pt x="17776" y="81061"/>
                      <a:pt x="49418" y="49418"/>
                    </a:cubicBezTo>
                    <a:cubicBezTo>
                      <a:pt x="81061" y="17776"/>
                      <a:pt x="123977" y="0"/>
                      <a:pt x="168725" y="0"/>
                    </a:cubicBezTo>
                    <a:close/>
                  </a:path>
                </a:pathLst>
              </a:custGeom>
              <a:solidFill>
                <a:srgbClr val="F3F5F8"/>
              </a:solidFill>
              <a:ln w="19050" cap="rnd">
                <a:solidFill>
                  <a:srgbClr val="1C191A"/>
                </a:solidFill>
                <a:prstDash val="solid"/>
                <a:round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38100"/>
                <a:ext cx="727353" cy="375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0"/>
                  </a:lnSpc>
                  <a:spcBef>
                    <a:spcPct val="0"/>
                  </a:spcBef>
                </a:pP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In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jec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t 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LOS sh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ear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 effects</a:t>
                </a: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0">
              <a:off x="838726" y="6355389"/>
              <a:ext cx="4851012" cy="2250594"/>
              <a:chOff x="0" y="0"/>
              <a:chExt cx="727353" cy="33745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727353" cy="337450"/>
              </a:xfrm>
              <a:custGeom>
                <a:avLst/>
                <a:gdLst/>
                <a:ahLst/>
                <a:cxnLst/>
                <a:rect r="r" b="b" t="t" l="l"/>
                <a:pathLst>
                  <a:path h="337450" w="727353">
                    <a:moveTo>
                      <a:pt x="168725" y="0"/>
                    </a:moveTo>
                    <a:lnTo>
                      <a:pt x="558628" y="0"/>
                    </a:lnTo>
                    <a:cubicBezTo>
                      <a:pt x="603377" y="0"/>
                      <a:pt x="646292" y="17776"/>
                      <a:pt x="677935" y="49418"/>
                    </a:cubicBezTo>
                    <a:cubicBezTo>
                      <a:pt x="709577" y="81061"/>
                      <a:pt x="727353" y="123977"/>
                      <a:pt x="727353" y="168725"/>
                    </a:cubicBezTo>
                    <a:lnTo>
                      <a:pt x="727353" y="168725"/>
                    </a:lnTo>
                    <a:cubicBezTo>
                      <a:pt x="727353" y="261910"/>
                      <a:pt x="651812" y="337450"/>
                      <a:pt x="558628" y="337450"/>
                    </a:cubicBezTo>
                    <a:lnTo>
                      <a:pt x="168725" y="337450"/>
                    </a:lnTo>
                    <a:cubicBezTo>
                      <a:pt x="123977" y="337450"/>
                      <a:pt x="81061" y="319674"/>
                      <a:pt x="49418" y="288032"/>
                    </a:cubicBezTo>
                    <a:cubicBezTo>
                      <a:pt x="17776" y="256390"/>
                      <a:pt x="0" y="213474"/>
                      <a:pt x="0" y="168725"/>
                    </a:cubicBezTo>
                    <a:lnTo>
                      <a:pt x="0" y="168725"/>
                    </a:lnTo>
                    <a:cubicBezTo>
                      <a:pt x="0" y="123977"/>
                      <a:pt x="17776" y="81061"/>
                      <a:pt x="49418" y="49418"/>
                    </a:cubicBezTo>
                    <a:cubicBezTo>
                      <a:pt x="81061" y="17776"/>
                      <a:pt x="123977" y="0"/>
                      <a:pt x="168725" y="0"/>
                    </a:cubicBezTo>
                    <a:close/>
                  </a:path>
                </a:pathLst>
              </a:custGeom>
              <a:solidFill>
                <a:srgbClr val="F3F5F8"/>
              </a:solidFill>
              <a:ln w="19050" cap="rnd">
                <a:solidFill>
                  <a:srgbClr val="1C191A"/>
                </a:solidFill>
                <a:prstDash val="solid"/>
                <a:round/>
              </a:ln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727353" cy="375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80"/>
                  </a:lnSpc>
                  <a:spcBef>
                    <a:spcPct val="0"/>
                  </a:spcBef>
                </a:pPr>
                <a:r>
                  <a:rPr lang="en-US" sz="2200" spc="-44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Ob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tain 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re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a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li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stic mock l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ensed imag</a:t>
                </a:r>
                <a:r>
                  <a:rPr lang="en-US" sz="2200" spc="-44" strike="noStrike" u="none">
                    <a:solidFill>
                      <a:srgbClr val="000000"/>
                    </a:solidFill>
                    <a:latin typeface="Libre Baskerville"/>
                    <a:ea typeface="Libre Baskerville"/>
                    <a:cs typeface="Libre Baskerville"/>
                    <a:sym typeface="Libre Baskerville"/>
                  </a:rPr>
                  <a:t>es</a:t>
                </a:r>
              </a:p>
            </p:txBody>
          </p:sp>
        </p:grpSp>
      </p:grpSp>
      <p:sp>
        <p:nvSpPr>
          <p:cNvPr name="Freeform 25" id="25"/>
          <p:cNvSpPr/>
          <p:nvPr/>
        </p:nvSpPr>
        <p:spPr>
          <a:xfrm>
            <a:off x="14289654" y="5828164"/>
            <a:ext cx="1352678" cy="194395"/>
          </a:xfrm>
          <a:custGeom>
            <a:avLst/>
            <a:gdLst/>
            <a:ahLst/>
            <a:cxnLst/>
            <a:rect r="r" b="b" t="t" l="l"/>
            <a:pathLst>
              <a:path h="194395" w="1352678">
                <a:moveTo>
                  <a:pt x="0" y="156513"/>
                </a:moveTo>
                <a:quadBezTo>
                  <a:pt x="686137" y="-174429"/>
                  <a:pt x="1352678" y="194395"/>
                </a:quadBezTo>
              </a:path>
            </a:pathLst>
          </a:custGeom>
          <a:ln cap="flat" w="38100">
            <a:solidFill>
              <a:srgbClr val="1C191A"/>
            </a:solidFill>
            <a:prstDash val="solid"/>
            <a:headEnd type="arrow" len="sm" w="med"/>
            <a:tailEnd type="none" len="sm" w="sm"/>
          </a:ln>
        </p:spPr>
      </p:sp>
      <p:grpSp>
        <p:nvGrpSpPr>
          <p:cNvPr name="Group 26" id="26"/>
          <p:cNvGrpSpPr/>
          <p:nvPr/>
        </p:nvGrpSpPr>
        <p:grpSpPr>
          <a:xfrm rot="0">
            <a:off x="205229" y="4113844"/>
            <a:ext cx="6251682" cy="4943160"/>
            <a:chOff x="0" y="0"/>
            <a:chExt cx="1249824" cy="988401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249824" cy="988401"/>
            </a:xfrm>
            <a:custGeom>
              <a:avLst/>
              <a:gdLst/>
              <a:ahLst/>
              <a:cxnLst/>
              <a:rect r="r" b="b" t="t" l="l"/>
              <a:pathLst>
                <a:path h="988401" w="1249824">
                  <a:moveTo>
                    <a:pt x="1249824" y="29721"/>
                  </a:moveTo>
                  <a:lnTo>
                    <a:pt x="1249824" y="958680"/>
                  </a:lnTo>
                  <a:cubicBezTo>
                    <a:pt x="1249824" y="966562"/>
                    <a:pt x="1246693" y="974122"/>
                    <a:pt x="1241119" y="979696"/>
                  </a:cubicBezTo>
                  <a:cubicBezTo>
                    <a:pt x="1235545" y="985270"/>
                    <a:pt x="1227985" y="988401"/>
                    <a:pt x="1220103" y="988401"/>
                  </a:cubicBezTo>
                  <a:lnTo>
                    <a:pt x="29721" y="988401"/>
                  </a:lnTo>
                  <a:cubicBezTo>
                    <a:pt x="21838" y="988401"/>
                    <a:pt x="14279" y="985270"/>
                    <a:pt x="8705" y="979696"/>
                  </a:cubicBezTo>
                  <a:cubicBezTo>
                    <a:pt x="3131" y="974122"/>
                    <a:pt x="0" y="966562"/>
                    <a:pt x="0" y="958680"/>
                  </a:cubicBezTo>
                  <a:lnTo>
                    <a:pt x="0" y="29721"/>
                  </a:lnTo>
                  <a:cubicBezTo>
                    <a:pt x="0" y="21838"/>
                    <a:pt x="3131" y="14279"/>
                    <a:pt x="8705" y="8705"/>
                  </a:cubicBezTo>
                  <a:cubicBezTo>
                    <a:pt x="14279" y="3131"/>
                    <a:pt x="21838" y="0"/>
                    <a:pt x="29721" y="0"/>
                  </a:cubicBezTo>
                  <a:lnTo>
                    <a:pt x="1220103" y="0"/>
                  </a:lnTo>
                  <a:cubicBezTo>
                    <a:pt x="1227985" y="0"/>
                    <a:pt x="1235545" y="3131"/>
                    <a:pt x="1241119" y="8705"/>
                  </a:cubicBezTo>
                  <a:cubicBezTo>
                    <a:pt x="1246693" y="14279"/>
                    <a:pt x="1249824" y="21838"/>
                    <a:pt x="1249824" y="29721"/>
                  </a:cubicBezTo>
                  <a:close/>
                </a:path>
              </a:pathLst>
            </a:custGeom>
            <a:ln w="19050" cap="rnd">
              <a:solidFill>
                <a:srgbClr val="1C191A"/>
              </a:solidFill>
              <a:prstDash val="solid"/>
              <a:round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1249824" cy="1026501"/>
            </a:xfrm>
            <a:prstGeom prst="rect">
              <a:avLst/>
            </a:prstGeom>
          </p:spPr>
          <p:txBody>
            <a:bodyPr anchor="ctr" rtlCol="false" tIns="66925" lIns="66925" bIns="66925" rIns="66925"/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08467" y="4636267"/>
            <a:ext cx="4645757" cy="1687945"/>
            <a:chOff x="0" y="0"/>
            <a:chExt cx="928770" cy="33745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928770" cy="337450"/>
            </a:xfrm>
            <a:custGeom>
              <a:avLst/>
              <a:gdLst/>
              <a:ahLst/>
              <a:cxnLst/>
              <a:rect r="r" b="b" t="t" l="l"/>
              <a:pathLst>
                <a:path h="337450" w="928770">
                  <a:moveTo>
                    <a:pt x="121651" y="0"/>
                  </a:moveTo>
                  <a:lnTo>
                    <a:pt x="807119" y="0"/>
                  </a:lnTo>
                  <a:cubicBezTo>
                    <a:pt x="874305" y="0"/>
                    <a:pt x="928770" y="54465"/>
                    <a:pt x="928770" y="121651"/>
                  </a:cubicBezTo>
                  <a:lnTo>
                    <a:pt x="928770" y="215800"/>
                  </a:lnTo>
                  <a:cubicBezTo>
                    <a:pt x="928770" y="248063"/>
                    <a:pt x="915953" y="279006"/>
                    <a:pt x="893139" y="301820"/>
                  </a:cubicBezTo>
                  <a:cubicBezTo>
                    <a:pt x="870325" y="324634"/>
                    <a:pt x="839383" y="337450"/>
                    <a:pt x="807119" y="337450"/>
                  </a:cubicBezTo>
                  <a:lnTo>
                    <a:pt x="121651" y="337450"/>
                  </a:lnTo>
                  <a:cubicBezTo>
                    <a:pt x="89387" y="337450"/>
                    <a:pt x="58445" y="324634"/>
                    <a:pt x="35631" y="301820"/>
                  </a:cubicBezTo>
                  <a:cubicBezTo>
                    <a:pt x="12817" y="279006"/>
                    <a:pt x="0" y="248063"/>
                    <a:pt x="0" y="215800"/>
                  </a:cubicBezTo>
                  <a:lnTo>
                    <a:pt x="0" y="121651"/>
                  </a:lnTo>
                  <a:cubicBezTo>
                    <a:pt x="0" y="89387"/>
                    <a:pt x="12817" y="58445"/>
                    <a:pt x="35631" y="35631"/>
                  </a:cubicBezTo>
                  <a:cubicBezTo>
                    <a:pt x="58445" y="12817"/>
                    <a:pt x="89387" y="0"/>
                    <a:pt x="121651" y="0"/>
                  </a:cubicBezTo>
                  <a:close/>
                </a:path>
              </a:pathLst>
            </a:custGeom>
            <a:solidFill>
              <a:srgbClr val="F3F5F8"/>
            </a:solidFill>
            <a:ln w="19050" cap="rnd">
              <a:solidFill>
                <a:srgbClr val="1C191A"/>
              </a:solidFill>
              <a:prstDash val="solid"/>
              <a:round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928770" cy="375550"/>
            </a:xfrm>
            <a:prstGeom prst="rect">
              <a:avLst/>
            </a:prstGeom>
          </p:spPr>
          <p:txBody>
            <a:bodyPr anchor="ctr" rtlCol="false" tIns="66925" lIns="66925" bIns="66925" rIns="66925"/>
            <a:lstStyle/>
            <a:p>
              <a:pPr algn="ctr" marL="0" indent="0" lvl="0">
                <a:lnSpc>
                  <a:spcPts val="3080"/>
                </a:lnSpc>
                <a:spcBef>
                  <a:spcPct val="0"/>
                </a:spcBef>
              </a:pPr>
              <a:r>
                <a:rPr lang="en-US" sz="2200" spc="-44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Ex</a:t>
              </a: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tract </a:t>
              </a: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Ga</a:t>
              </a: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l</a:t>
              </a: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axi</a:t>
              </a: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es</a:t>
              </a:r>
            </a:p>
            <a:p>
              <a:pPr algn="ctr" marL="0" indent="0" lvl="0">
                <a:lnSpc>
                  <a:spcPts val="3080"/>
                </a:lnSpc>
                <a:spcBef>
                  <a:spcPct val="0"/>
                </a:spcBef>
              </a:pP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From</a:t>
              </a: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 </a:t>
              </a: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Hydrosi</a:t>
              </a: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m</a:t>
              </a: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ul</a:t>
              </a: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a</a:t>
              </a: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tion</a:t>
              </a: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 </a:t>
              </a:r>
            </a:p>
            <a:p>
              <a:pPr algn="ctr" marL="0" indent="0" lvl="0">
                <a:lnSpc>
                  <a:spcPts val="3080"/>
                </a:lnSpc>
                <a:spcBef>
                  <a:spcPct val="0"/>
                </a:spcBef>
              </a:pP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(</a:t>
              </a: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EAGLE, </a:t>
              </a:r>
              <a:r>
                <a:rPr lang="en-US" b="true" sz="2200" spc="-44" strike="noStrike" u="none">
                  <a:solidFill>
                    <a:srgbClr val="000000"/>
                  </a:solidFill>
                  <a:latin typeface="Libre Baskerville Bold"/>
                  <a:ea typeface="Libre Baskerville Bold"/>
                  <a:cs typeface="Libre Baskerville Bold"/>
                  <a:sym typeface="Libre Baskerville Bold"/>
                </a:rPr>
                <a:t>COLIBRE</a:t>
              </a:r>
              <a:r>
                <a:rPr lang="en-US" sz="2200" spc="-44" strike="noStrike" u="non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)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008467" y="6846636"/>
            <a:ext cx="4645757" cy="1687945"/>
            <a:chOff x="0" y="0"/>
            <a:chExt cx="928770" cy="33745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928770" cy="337450"/>
            </a:xfrm>
            <a:custGeom>
              <a:avLst/>
              <a:gdLst/>
              <a:ahLst/>
              <a:cxnLst/>
              <a:rect r="r" b="b" t="t" l="l"/>
              <a:pathLst>
                <a:path h="337450" w="928770">
                  <a:moveTo>
                    <a:pt x="121651" y="0"/>
                  </a:moveTo>
                  <a:lnTo>
                    <a:pt x="807119" y="0"/>
                  </a:lnTo>
                  <a:cubicBezTo>
                    <a:pt x="874305" y="0"/>
                    <a:pt x="928770" y="54465"/>
                    <a:pt x="928770" y="121651"/>
                  </a:cubicBezTo>
                  <a:lnTo>
                    <a:pt x="928770" y="215800"/>
                  </a:lnTo>
                  <a:cubicBezTo>
                    <a:pt x="928770" y="248063"/>
                    <a:pt x="915953" y="279006"/>
                    <a:pt x="893139" y="301820"/>
                  </a:cubicBezTo>
                  <a:cubicBezTo>
                    <a:pt x="870325" y="324634"/>
                    <a:pt x="839383" y="337450"/>
                    <a:pt x="807119" y="337450"/>
                  </a:cubicBezTo>
                  <a:lnTo>
                    <a:pt x="121651" y="337450"/>
                  </a:lnTo>
                  <a:cubicBezTo>
                    <a:pt x="89387" y="337450"/>
                    <a:pt x="58445" y="324634"/>
                    <a:pt x="35631" y="301820"/>
                  </a:cubicBezTo>
                  <a:cubicBezTo>
                    <a:pt x="12817" y="279006"/>
                    <a:pt x="0" y="248063"/>
                    <a:pt x="0" y="215800"/>
                  </a:cubicBezTo>
                  <a:lnTo>
                    <a:pt x="0" y="121651"/>
                  </a:lnTo>
                  <a:cubicBezTo>
                    <a:pt x="0" y="89387"/>
                    <a:pt x="12817" y="58445"/>
                    <a:pt x="35631" y="35631"/>
                  </a:cubicBezTo>
                  <a:cubicBezTo>
                    <a:pt x="58445" y="12817"/>
                    <a:pt x="89387" y="0"/>
                    <a:pt x="121651" y="0"/>
                  </a:cubicBezTo>
                  <a:close/>
                </a:path>
              </a:pathLst>
            </a:custGeom>
            <a:solidFill>
              <a:srgbClr val="F3F5F8"/>
            </a:solidFill>
            <a:ln w="19050" cap="rnd">
              <a:solidFill>
                <a:srgbClr val="1C191A"/>
              </a:solidFill>
              <a:prstDash val="solid"/>
              <a:round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-38100"/>
              <a:ext cx="928770" cy="375550"/>
            </a:xfrm>
            <a:prstGeom prst="rect">
              <a:avLst/>
            </a:prstGeom>
          </p:spPr>
          <p:txBody>
            <a:bodyPr anchor="ctr" rtlCol="false" tIns="66925" lIns="66925" bIns="66925" rIns="66925"/>
            <a:lstStyle/>
            <a:p>
              <a:pPr algn="ctr" marL="0" indent="0" lvl="0">
                <a:lnSpc>
                  <a:spcPts val="3080"/>
                </a:lnSpc>
                <a:spcBef>
                  <a:spcPct val="0"/>
                </a:spcBef>
              </a:pPr>
              <a:r>
                <a:rPr lang="en-US" sz="2200" spc="-44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Load and convert Particles in the correct physical coordinates</a:t>
              </a:r>
            </a:p>
          </p:txBody>
        </p:sp>
      </p:grpSp>
      <p:sp>
        <p:nvSpPr>
          <p:cNvPr name="Freeform 35" id="35"/>
          <p:cNvSpPr/>
          <p:nvPr/>
        </p:nvSpPr>
        <p:spPr>
          <a:xfrm flipH="false" flipV="false" rot="1430710">
            <a:off x="13292492" y="-1723370"/>
            <a:ext cx="4959048" cy="4959048"/>
          </a:xfrm>
          <a:custGeom>
            <a:avLst/>
            <a:gdLst/>
            <a:ahLst/>
            <a:cxnLst/>
            <a:rect r="r" b="b" t="t" l="l"/>
            <a:pathLst>
              <a:path h="4959048" w="4959048">
                <a:moveTo>
                  <a:pt x="0" y="0"/>
                </a:moveTo>
                <a:lnTo>
                  <a:pt x="4959049" y="0"/>
                </a:lnTo>
                <a:lnTo>
                  <a:pt x="4959049" y="4959048"/>
                </a:lnTo>
                <a:lnTo>
                  <a:pt x="0" y="49590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4492988" y="8023191"/>
            <a:ext cx="2039197" cy="2067627"/>
          </a:xfrm>
          <a:custGeom>
            <a:avLst/>
            <a:gdLst/>
            <a:ahLst/>
            <a:cxnLst/>
            <a:rect r="r" b="b" t="t" l="l"/>
            <a:pathLst>
              <a:path h="2067627" w="2039197">
                <a:moveTo>
                  <a:pt x="0" y="0"/>
                </a:moveTo>
                <a:lnTo>
                  <a:pt x="2039197" y="0"/>
                </a:lnTo>
                <a:lnTo>
                  <a:pt x="2039197" y="2067626"/>
                </a:lnTo>
                <a:lnTo>
                  <a:pt x="0" y="20676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17750250" y="9643895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9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3586866" y="5210365"/>
            <a:ext cx="2694464" cy="618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19"/>
              </a:lnSpc>
            </a:pPr>
            <a:r>
              <a:rPr lang="en-US" sz="2199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Iterate and tune </a:t>
            </a:r>
          </a:p>
          <a:p>
            <a:pPr algn="ctr">
              <a:lnSpc>
                <a:spcPts val="241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model complexity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2348048" y="3598431"/>
            <a:ext cx="1966595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Translator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7862014" y="2582774"/>
            <a:ext cx="2563971" cy="39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Mount Doom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163773" y="2143646"/>
            <a:ext cx="4335145" cy="788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799" b="true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Inspired by SEAGLE 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799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(</a:t>
            </a:r>
            <a:r>
              <a:rPr lang="en-US" b="true" sz="2799">
                <a:solidFill>
                  <a:srgbClr val="3E4044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Mukherjee et al., 2019</a:t>
            </a:r>
            <a:r>
              <a:rPr lang="en-US" b="true" sz="2799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)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391948" y="804162"/>
            <a:ext cx="10128823" cy="1679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6500" b="true">
                <a:solidFill>
                  <a:srgbClr val="1C191A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NAZGUL</a:t>
            </a:r>
          </a:p>
          <a:p>
            <a:pPr algn="l" marL="0" indent="0" lvl="0">
              <a:lnSpc>
                <a:spcPts val="650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DAHOt9cRGhk</dc:identifier>
  <dcterms:modified xsi:type="dcterms:W3CDTF">2011-08-01T06:04:30Z</dcterms:modified>
  <cp:revision>1</cp:revision>
  <dc:title>GGI  presentation</dc:title>
</cp:coreProperties>
</file>