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3" r:id="rId4"/>
  </p:sldMasterIdLst>
  <p:notesMasterIdLst>
    <p:notesMasterId r:id="rId21"/>
  </p:notesMasterIdLst>
  <p:handoutMasterIdLst>
    <p:handoutMasterId r:id="rId22"/>
  </p:handoutMasterIdLst>
  <p:sldIdLst>
    <p:sldId id="256" r:id="rId5"/>
    <p:sldId id="257" r:id="rId6"/>
    <p:sldId id="273" r:id="rId7"/>
    <p:sldId id="258" r:id="rId8"/>
    <p:sldId id="259" r:id="rId9"/>
    <p:sldId id="260" r:id="rId10"/>
    <p:sldId id="261" r:id="rId11"/>
    <p:sldId id="267" r:id="rId12"/>
    <p:sldId id="268" r:id="rId13"/>
    <p:sldId id="272" r:id="rId14"/>
    <p:sldId id="271" r:id="rId15"/>
    <p:sldId id="269" r:id="rId16"/>
    <p:sldId id="262" r:id="rId17"/>
    <p:sldId id="263" r:id="rId18"/>
    <p:sldId id="266" r:id="rId19"/>
    <p:sldId id="26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15735D-8490-800D-5C7D-BAB5FB00C35B}" v="15" dt="2026-07-20T21:54:12.628"/>
    <p1510:client id="{B41FBDF8-7A36-4C36-BF53-B64B138CC7AB}" v="106" dt="2026-07-21T05:56:49.2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1331A19-B086-DBD8-782A-AD79B55D1E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488D3B-3350-AD1B-3426-FBFD9F43D3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D83816-89E7-42A9-B37A-80E4851D75C9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1E6924-CA2E-3157-0F78-2240709DFDC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BBAF85-DA1E-5DF7-AE43-0ECD435FC7A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64A0DA-7627-4FA1-BA15-E1D158909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33804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5644F9-8BB5-432A-9F55-B3EECAA0D85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0F6459-4280-4AD5-A3CE-BD8208337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67431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0F6459-4280-4AD5-A3CE-BD8208337E28}" type="slidenum">
              <a:rPr lang="en-US" smtClean="0"/>
              <a:t>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93FEA9-B365-B4C1-0687-64F9250549B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281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mailto:hjkf89@durham.ac.uk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mailto:hjkf89@durham.ac.uk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48618E9-EE2D-4864-9EEE-58939BD4F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17D1EC0-23FF-4FC8-B22D-E34878EAA4CC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B929A7-258C-4469-AAB4-A67D713F7A8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A635CDB-2D00-49D5-B26E-0694A25000C7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4288D7A-F857-418D-92F2-368E841B9F27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1084F50-7F3C-4A4A-877E-FFD9EC7CD88B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31E64C1-F4C0-4A94-B319-BB1A0A2450B5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63D8374-8052-417F-AB69-B97EAC43D513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7750734-4D51-4019-A003-38A3DE49B434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1B693D1-DBA2-4D3B-9B37-D9EE8C4112F4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BCD3EA8-E4C0-4AF6-817F-F9F29157A499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A170FB3-B397-4AC9-85FD-65388F26D90A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E5EC0B9-49C7-4777-AEC5-B5EF8DE40498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902048B-30F7-4434-87A5-140F9BB4BEB1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500A6E2-A41C-4751-8A4E-9A0C5718D930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C259517-7BE7-45F9-81C0-3A6362BF143C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0652F56-7B71-42B2-AB68-22204A6DF177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059830E-1C3D-4D42-8789-524971CB465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53325A7-86D3-4B52-A7E3-ADDF408B406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D53F46F-EC12-484C-A4E7-791E57687AC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64ED9CA-8950-47B8-A9ED-22B45CE15FB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4429F7B-9FD7-438F-8ECA-3FCAD006180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C558100-D455-4B41-890C-BCC898B2D16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2886397-398A-4318-BE16-2CBAC1902F9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D32A3A6-CE6E-4ABD-8522-2C8DC88C070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9014C09-5B84-4798-8BDE-C80D76E67B8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A29EB9E-ED9D-4C69-8A26-9A7A0A83056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AA2899F9-1795-416F-8F3D-26EEB684DB6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3043474-8625-495C-BD06-3627FD286C5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432CE47-7631-408E-8DDC-79EE378B707B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2C8832D-8B8D-4036-B913-2D363143274B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CCEFEAF-E87B-4FF2-A947-94CABAA0610D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43A7CD3-94E1-42A9-BAB7-2AFCD9FCB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078" y="722903"/>
            <a:ext cx="10495904" cy="246077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67609B-8FD3-4FF7-8EBC-6619CA868B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1078" y="3428997"/>
            <a:ext cx="10495904" cy="230663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2437C4A8-8E3A-4ADA-93B9-64737CE1A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02E50-D34E-4DD4-8B3B-55D08F25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B53B71-D2FA-4DDC-9C9C-E26F7B591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BD1992D-592F-D981-3DAB-C9D6FA44BF30}"/>
              </a:ext>
            </a:extLst>
          </p:cNvPr>
          <p:cNvSpPr txBox="1"/>
          <p:nvPr userDrawn="1"/>
        </p:nvSpPr>
        <p:spPr>
          <a:xfrm>
            <a:off x="368444" y="6447864"/>
            <a:ext cx="129832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/>
              <a:t>CGI </a:t>
            </a:r>
            <a:r>
              <a:rPr lang="en-US" sz="1600"/>
              <a:t>Workshop Florence 21/07/2026                      </a:t>
            </a:r>
            <a:r>
              <a:rPr lang="en-US" sz="1600">
                <a:hlinkClick r:id="rId2"/>
              </a:rPr>
              <a:t>hjkf89@durham.ac.uk</a:t>
            </a:r>
            <a:r>
              <a:rPr lang="en-US" sz="1600"/>
              <a:t>                                      Nathaniel Woodcock</a:t>
            </a: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032351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BD70F-ACE4-4595-845E-2296BDF83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978CD9-E0B5-4B48-8366-91E6D22C9F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FAF4B4-44D3-4E29-B235-A1B8682077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587" y="6215870"/>
            <a:ext cx="3843779" cy="417126"/>
          </a:xfrm>
          <a:prstGeom prst="rect">
            <a:avLst/>
          </a:prstGeom>
        </p:spPr>
        <p:txBody>
          <a:bodyPr/>
          <a:lstStyle/>
          <a:p>
            <a:fld id="{CFA7AA57-F31B-4AF9-AFE9-4AED9313FADE}" type="datetime1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D7BA37-9639-480E-84AB-EA277225C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FC658-154E-48DE-AD31-813E5170C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218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5405209-5179-4359-91ED-1B1A46619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E32344F-3BE0-4CE8-B1BD-9ABD425E1C0D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99DE306-F4FB-4730-A066-ADF38D73956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CB32885-303F-477F-A081-27425944F230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60C0C0B-4CD0-467D-A382-2B2415102C48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788DF0F-327F-43A5-AB71-3D32053D83CA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98A0902-2662-4911-A532-AA6310861479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ABDA4F7-23F4-46D1-8B7E-A21DD84083E1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7FC9FC2-8808-438E-8FFB-5FE416BFB5C8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04694E5-71F9-4210-9BE8-FC12CC177BD3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B37E805-A7E5-4906-B0C5-1373F3DA9628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A4CD964-FBD6-41AB-8A02-9509A2BAC11F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9CD7FF8-E827-4E0A-BCE2-CCB34EDAC0FC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C4AD6BB-F1EE-4FB8-96E8-6890447800EC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E935057-E0A3-4DAE-B9C8-6E818D7A7205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308DDF69-1C14-453C-BC3A-37D3FE69DFC7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6C26D82-15BA-4B2E-A42D-2ECA8012D307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7F73B67-E5E9-4000-91DA-034B2127EFD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AFAC1B5-F0DD-4FC0-B4C9-77CB29DF442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9ACB3DB-54B2-4CEE-A791-C6FC6C758DA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8324004-1030-47D9-B817-425FF6ECCE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AA001C4-81AB-4FA6-ADAA-C8618056353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D1DAD34-7844-4F16-9874-F51F2A23B9E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7DCBC6D-1BDA-4CB1-A3EC-59F240C8FA1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5B3C1A0-58E7-47E4-831B-CF3EE21D1E9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8A09FAA-E123-4FE4-B67A-9EBDE1A3130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317B7C6-C816-4A58-B184-135E4FD19F5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4D22ABB-4CE8-47DC-80BF-39B3E4CF704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3A17DE37-A292-4031-AF42-CDB00A13EE7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73EF673-CB75-435F-9BF3-7594EC3ADF8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D35F4581-15F6-47EE-87D0-1132A093DBA5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65CF984-F5BD-45C4-9A12-B02DB4F044E1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ACE66A86-8455-497B-9CA4-F460A19E5F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00000">
            <a:off x="7770390" y="-287370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68C62B-71EF-4824-9EE8-6CAE179842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707774" y="715616"/>
            <a:ext cx="3295876" cy="502659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3E4C8-4AA9-49D7-BF71-1AB5F2CFE1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3588" y="715616"/>
            <a:ext cx="6770448" cy="502659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7898B3-014E-440B-BA4E-1063392128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587" y="6215870"/>
            <a:ext cx="3843779" cy="417126"/>
          </a:xfrm>
          <a:prstGeom prst="rect">
            <a:avLst/>
          </a:prstGeom>
        </p:spPr>
        <p:txBody>
          <a:bodyPr/>
          <a:lstStyle/>
          <a:p>
            <a:fld id="{D225AC3C-8D0D-4085-B110-0A0533801058}" type="datetime1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22643-CE63-4C3E-B437-5A1A5EF91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D1CE5E-160A-4B37-94E2-3D9DC75BF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973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D8D6B-70A2-430A-9F5D-DA093D8C1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2845-6CA6-4745-A951-25B8D5319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049424-7A20-4BA1-9F60-671A5DBB3B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587" y="6215870"/>
            <a:ext cx="3843779" cy="417126"/>
          </a:xfrm>
          <a:prstGeom prst="rect">
            <a:avLst/>
          </a:prstGeom>
        </p:spPr>
        <p:txBody>
          <a:bodyPr/>
          <a:lstStyle/>
          <a:p>
            <a:fld id="{B53333B0-0CDE-46E5-82A6-47B7A6B12ABE}" type="datetime1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1BD2B2-E17F-402E-8EA3-5C7C1118A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D23070-8658-4AC0-B2A3-4BE605A84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954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69DB7AC-F7D7-430A-A2A7-CD3EBBF1D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6AAF10E-F092-4160-BF4A-FF568555B790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6341C04-9B94-4385-A661-7B8C1700049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4C1D709-6A0F-409C-B2D0-C248E562265E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999BE53-BA11-4B67-BFBB-6281DB50C75D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B662D93-31C1-4DFB-A938-E631F89AA9F0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7ECC8DA-0BEC-4508-89D4-12FA35B481F5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7DC8E6C-1B78-4B89-82DD-BBA778CD1482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8E5F54A-0315-4B15-B865-1F0460526260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DD7F352-DE39-4835-8D3F-69CDEC490F1E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9D6F20A-F777-4F41-B23B-735A64FA5DA3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1BBADBA-0F74-418B-BC50-AD44596C3EF8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918BE26-88E5-457C-8095-745F34D1536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269E0-E058-4340-B93D-7D40FFF521F3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DDD9AEE-5501-4385-B339-4616F567B53D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4D29C61-8926-4C98-882B-AB90108C8386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AC585F9-B633-4F7E-AADE-75079DC17158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5DC6366-5525-4FBC-9886-D4409F6B299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CC03CF9-098C-4140-806A-023D3DC3F2E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9C41BC4-89DF-4EC4-A141-9EF16D8EEB5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32AD067-E64C-499E-9C0A-A725258744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653DD54-FA2B-4B91-A94E-3C46AE21B38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86AC204-156B-442E-B028-01036BD1F26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03512DE-F013-431A-9F6E-ADDA88FB2DD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E95FEE1-61A9-4065-B9F8-5589180AC62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028AA59-C1FA-46C0-BFDD-1C1D3404C81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A5C99EE-B791-470A-8639-0357A751EB4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54F4204-F48B-4AF5-B11E-0CE7D972AC3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076643FE-3966-4B82-9623-C61A56EDD20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DD769C5-B1B1-45BD-A40A-67E6568C8434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A511707-50C7-48B2-81F7-5C82BF57795C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38D44F3-CCFE-48A0-8414-FFF5E43D9184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D126FE0-8204-40BB-AD46-4A0C7A475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18115"/>
            <a:ext cx="10312571" cy="278150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25E350-4200-419C-A167-527DD6B77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8" y="3753350"/>
            <a:ext cx="10312571" cy="1991572"/>
          </a:xfrm>
        </p:spPr>
        <p:txBody>
          <a:bodyPr/>
          <a:lstStyle>
            <a:lvl1pPr marL="0" indent="0">
              <a:buNone/>
              <a:defRPr lang="en-US" sz="240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6741F519-22CF-4C01-B140-5480DBAB3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5D1550-9064-4767-B70A-3501AF956C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587" y="6215870"/>
            <a:ext cx="3843779" cy="417126"/>
          </a:xfrm>
          <a:prstGeom prst="rect">
            <a:avLst/>
          </a:prstGeom>
        </p:spPr>
        <p:txBody>
          <a:bodyPr/>
          <a:lstStyle/>
          <a:p>
            <a:r>
              <a:rPr lang="en-US"/>
              <a:t>21/07/ 2026 HJKF89@durham.ac.uk CGI Workshop Florence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E1C33-2E8E-4041-9683-12048CB8A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D36992-B921-4F3F-9C4A-0D67E618D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E820B5D-BD9B-B48E-FA95-A797039EF9F9}"/>
              </a:ext>
            </a:extLst>
          </p:cNvPr>
          <p:cNvSpPr txBox="1"/>
          <p:nvPr userDrawn="1"/>
        </p:nvSpPr>
        <p:spPr>
          <a:xfrm>
            <a:off x="977180" y="5986665"/>
            <a:ext cx="111857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/>
              <a:t>CGI Workshop Florence 21/07/2026                      </a:t>
            </a:r>
            <a:r>
              <a:rPr lang="en-US" sz="1800">
                <a:hlinkClick r:id="rId2"/>
              </a:rPr>
              <a:t>hjkf89@durham.ac.uk</a:t>
            </a:r>
            <a:r>
              <a:rPr lang="en-US" sz="1800"/>
              <a:t>                                      Nathaniel Woodcock</a:t>
            </a:r>
          </a:p>
        </p:txBody>
      </p:sp>
    </p:spTree>
    <p:extLst>
      <p:ext uri="{BB962C8B-B14F-4D97-AF65-F5344CB8AC3E}">
        <p14:creationId xmlns:p14="http://schemas.microsoft.com/office/powerpoint/2010/main" val="955543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CFDF5-4B31-4F1B-83BA-82A951037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3"/>
            <a:ext cx="10312571" cy="13548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EC9A6-F718-4497-8A75-637EE17458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1078" y="2345843"/>
            <a:ext cx="5009584" cy="32743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503E57-9695-4508-9778-B3DB1FB5FA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35075" y="2345843"/>
            <a:ext cx="5068574" cy="32743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74CEE6-B9DC-4CCC-8F4C-0B4DADFB01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587" y="6215870"/>
            <a:ext cx="3843779" cy="417126"/>
          </a:xfrm>
          <a:prstGeom prst="rect">
            <a:avLst/>
          </a:prstGeom>
        </p:spPr>
        <p:txBody>
          <a:bodyPr/>
          <a:lstStyle/>
          <a:p>
            <a:r>
              <a:rPr lang="en-US"/>
              <a:t>21/07/ 2026 HJKF89@durham.ac.uk CGI Workshop Florence </a:t>
            </a:r>
          </a:p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85191-5804-47C9-95EB-D49D71573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6B0A03-44F6-4299-B45D-E07A02390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463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920E6-CC97-4BD8-92FE-8F36024D0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0"/>
            <a:ext cx="10320062" cy="140750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3872FB-EDD5-42FB-8A9A-279EAD4FB0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8" y="2331481"/>
            <a:ext cx="4963444" cy="54007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5F28C1-95C8-476A-8D93-D580DD39D8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1078" y="2954564"/>
            <a:ext cx="4963444" cy="27903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315485-EE1A-41B0-873A-BA9D06E88B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03351" y="2331481"/>
            <a:ext cx="4900298" cy="54007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81A6FB-1583-4A1B-A4A7-C65062C57B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03351" y="2954564"/>
            <a:ext cx="4900298" cy="27903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A29EA7-E61E-4617-9DA9-40B9299B3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587" y="6215870"/>
            <a:ext cx="3843779" cy="417126"/>
          </a:xfrm>
          <a:prstGeom prst="rect">
            <a:avLst/>
          </a:prstGeom>
        </p:spPr>
        <p:txBody>
          <a:bodyPr/>
          <a:lstStyle/>
          <a:p>
            <a:fld id="{DBAEB551-A7D5-44F2-8298-24D963CAF61E}" type="datetime1">
              <a:rPr lang="en-US" smtClean="0"/>
              <a:t>7/20/2026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6249CC-EB72-46A6-87D9-5FBDA8E45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A04EE7-47BE-4ECE-A170-793C4E569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794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E4946-24AD-40DD-95A7-49BA49C22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3"/>
            <a:ext cx="10501177" cy="140123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8CF342-49F6-482D-943E-7E50B1694A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587" y="6215870"/>
            <a:ext cx="3843779" cy="417126"/>
          </a:xfrm>
          <a:prstGeom prst="rect">
            <a:avLst/>
          </a:prstGeom>
        </p:spPr>
        <p:txBody>
          <a:bodyPr/>
          <a:lstStyle/>
          <a:p>
            <a:fld id="{2974B4FA-C26F-42EF-9FEF-EE9901C0F701}" type="datetime1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4033E5-3797-4FF8-866F-9FD9325A9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DC1E67-424D-4638-98F8-38E71A410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714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5BED274-5EB4-4EF4-B353-E55BD5026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0418BE5-560E-4E49-B12D-B555511FED72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49D1162-73B9-420F-BCBE-95039D00CD2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2BA76FE-316A-48E2-A03B-4E05691C4348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E678FBC-A6AD-4422-BA24-A4172F8862CA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D3C5C3E-2D08-43F0-AFAC-E15360CA7D34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0BEAC62-AF92-4A65-9790-6F6E0C6C5A1F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C77D7C5-E76E-4E82-BFC4-9A75D2C8089D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66E0152-96B9-4067-80D3-D9BDE6D7EC95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918AFCC-B9DA-4092-8FBA-2CFEDB0388E3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1EC7D33-C87E-4812-A722-53C5D99272B5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5F239E3-501A-4C3C-9BE4-6BFA0D3126B7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B62BF3B-95BB-4188-AAE5-015A0EF3D18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14E5F0F-0124-40D0-A0BF-AE307A0E15F4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BADC3B1-26C7-4CF1-B29D-4D0DEA3E2633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0A7DF6E-1132-4A80-9B18-593B1ACD7784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EF19589-10D8-4A8F-A0B1-F7CE380E3001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8E6BB32-C4F8-4914-88D3-7DC5E79D023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8F046EE-9DBA-4924-A19C-ED8741F5F81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AABBC44-ABA8-4913-824E-64D34472464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4272B22-1C39-47A0-8551-73666AFBEE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8CDFF66-464C-4ABF-BB01-00500A3B75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079FC88-BD3B-4C04-9B90-0FC93C1792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1FCAED8-8687-4141-A7C3-0D88ACEDFEC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65038E6-7B32-460F-B804-D6C105FF44C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EC5DAE85-AD17-454B-AB64-CEFF52FDAB9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C603643-2066-4967-AE4B-9DA143843B2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37E9533-9B07-43E3-B939-7BADC01FEE8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DCCAAEE-AB2E-4534-893A-3DB109499FB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8BD39A2-970F-4714-AAA6-67EE99A0EAA9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F4A1387-348B-4E46-9B65-FDF76ED0EF20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F5DAF27-A54D-442A-93E4-BA7F04EAE379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A265F-80A1-448D-A6EB-CE8D6F6EC7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587" y="6215870"/>
            <a:ext cx="3843779" cy="417126"/>
          </a:xfrm>
          <a:prstGeom prst="rect">
            <a:avLst/>
          </a:prstGeom>
        </p:spPr>
        <p:txBody>
          <a:bodyPr/>
          <a:lstStyle/>
          <a:p>
            <a:fld id="{2EBCDB90-612C-43D1-962A-D53B59AB7420}" type="datetime1">
              <a:rPr lang="en-US" smtClean="0"/>
              <a:t>7/20/2026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15D00D-89E6-4E7A-9A4D-A8CCEB3BE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B5AEA-8C38-4776-878C-AB01474D9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188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ight Triangle 39">
            <a:extLst>
              <a:ext uri="{FF2B5EF4-FFF2-40B4-BE49-F238E27FC236}">
                <a16:creationId xmlns:a16="http://schemas.microsoft.com/office/drawing/2014/main" id="{C4853C57-22BC-4465-8B37-DC06FE5A0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2" y="314485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67C0A6-48E9-4845-9EBF-EF2A3DFD2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87" y="713677"/>
            <a:ext cx="4499914" cy="2996581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8B542-2084-485C-ABFC-94340B4C7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672" y="708102"/>
            <a:ext cx="5656716" cy="543064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47791F-9546-470D-A174-D75285263C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587" y="3976544"/>
            <a:ext cx="4499914" cy="2162201"/>
          </a:xfrm>
        </p:spPr>
        <p:txBody>
          <a:bodyPr>
            <a:normAutofit/>
          </a:bodyPr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None/>
            </a:pPr>
            <a:r>
              <a:rPr lang="en-US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550D594-9D00-4E12-9A7B-8B78EC199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5DEA230-2680-47DD-BD49-FDBF4C1105A5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F0BA61D-887F-46F1-B20D-EA4C38D467C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350DFBA-D16D-4AE0-8339-58C4089B94AD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F4AAAA5-CEFC-4C25-91D3-5AE49F720DA5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4D142AD-3FA3-43E4-8A61-61CF1E415684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C3755A3-93F4-4EC4-9635-7E89E4AF1D3F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0BFB588-0AB8-4BD8-9272-1CA867726018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45A6DF3-CF29-4480-A235-EAE88D65A63C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D6FF036-365A-4C15-8E15-0D5BBEBCEA58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85E76FF-4E86-4E42-B67E-B11AAE8D3076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1A64CEE-7CED-4EB2-A414-6F2D91E824F9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12C571B-47A6-49EB-A29F-678368BAED9F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160B109-845C-4119-BB66-9887B3859A7D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68B7447-FF64-42D9-B3C6-2BDC6F547EDE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FFF9B71-8653-450D-AFBE-2140D586FB50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F0B9E5A-C1DA-445C-A911-721DF98DDCDD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5C9A3DC-A478-4469-9359-34A435689F3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7DE3299-EED7-4771-A270-F6B02941AD6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434422A-5B59-41DC-8E2A-1A8244580E3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A176117-0990-434B-A9D9-B4B9043C544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7D6425E-C84A-462F-98F8-D0AB4FC3AF8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F13AB68-7321-4AC2-AC60-0F417877D07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E275CCE-D06F-49D0-8A47-372C5040330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D4B374E-EEBC-4A9C-B3B4-B269EC71985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D80A7E6-BBEF-4EF1-B14A-29F26BFCF8E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D7BC013-9B50-459D-8B8D-F756514A478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48964C0-675D-4807-B795-4B695A8F842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96911512-51A8-4CE7-A043-425C809EB5F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3C15D1E-0EDF-4AD7-90C7-3D8D64E645DB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78265A2D-2A6A-4301-B59F-8BAD98D9A57B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4A4907F-2D1D-49D1-882D-119AA5E1183B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6A2284-37AB-43F5-98B8-8AB49DBFA9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587" y="6215870"/>
            <a:ext cx="3843779" cy="417126"/>
          </a:xfrm>
          <a:prstGeom prst="rect">
            <a:avLst/>
          </a:prstGeom>
        </p:spPr>
        <p:txBody>
          <a:bodyPr/>
          <a:lstStyle/>
          <a:p>
            <a:fld id="{FBAF7896-0F47-4694-8A9E-867BDCF75292}" type="datetime1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D8ABAA-E2F7-4C89-99ED-2C340220D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52EF12-B2CD-4F3C-9F19-A86915405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12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DDA6865-0A03-48FA-AD6E-D5BF8FDE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277E8EB-0DA2-40E4-AD12-1CCD0D262D0B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5BFE9F8-907A-4FFC-9FDE-2B51D238C40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BDDC323-8732-4007-BB81-1BE917E3B2FF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08FC40-8403-438D-95CA-E4EDC66192A9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411D218-3FEA-4455-9809-91F029FB55AE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541390F-BE50-4E4E-9DA2-B5F23F1A93D8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EB3F094-97B5-48E1-A4DE-8BEED2550283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D4DBB43-CB34-4881-9445-A7FE131D5327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B71F972-027A-47F0-996C-84BFE4574050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C41353D-93C8-43F8-BBDE-7AB6B29EC38C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CF07B24-CBD8-4F09-81EB-504285F8E115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27873BB-1D79-4055-801C-BDA0F9A1513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008D42B-2F35-497E-A26D-9AF008619D43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7F57499-C4D9-4B7D-BADA-38462AA3164E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71F2B9-1FFA-4350-9370-B098459A2324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8FBAFFC-DC8F-4BB4-B405-E4AAA269AED4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94FCE64-D7A5-411A-8795-932DD39F952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0B4ECFC-FD43-44CF-B7FA-2A8C5651400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9DFBC12-1E1D-44DE-9966-BAB05B24663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9BEF096-361C-478B-81EB-37584119BFE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FC81993-CE86-4910-B9CE-B69375BDCEE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75613D7-9FB0-4D33-8784-EC059DE019C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520AFD9-E849-4F42-99B2-928E6098C29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A200B0B-91CD-4D66-ADFC-9585D283103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5DB0C45-30CE-4C85-95C6-FFF4977C646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DC31604-5F93-436D-A9D2-A48846D4E0D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FF1B965-7DE1-4AE3-B28B-DB6847BC52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FD9FB65-4392-4D6A-8ACC-8151F682BFE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B40380C-3493-4AFE-BF13-AE68A8D244B4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CB21DF1-4859-4991-9C10-F8FA68F41013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354AD212-17DC-4506-AAA0-34A46A0B11C3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5B556E7-762B-4E18-A961-A4F7A9ECF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87" y="713677"/>
            <a:ext cx="4434823" cy="3020519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7118AF-C54D-406D-AABE-AED6576D12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98672" y="713677"/>
            <a:ext cx="5304977" cy="543064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0" name="Right Triangle 39">
            <a:extLst>
              <a:ext uri="{FF2B5EF4-FFF2-40B4-BE49-F238E27FC236}">
                <a16:creationId xmlns:a16="http://schemas.microsoft.com/office/drawing/2014/main" id="{205CDEB9-8DED-4711-8140-4C943FC2CD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3143304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3C3F-6360-4760-9477-C3831A6E26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587" y="3970330"/>
            <a:ext cx="4434823" cy="2173992"/>
          </a:xfrm>
        </p:spPr>
        <p:txBody>
          <a:bodyPr/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92D3B-60EE-4FC5-9ED7-4445300844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587" y="6215870"/>
            <a:ext cx="3843779" cy="417126"/>
          </a:xfrm>
          <a:prstGeom prst="rect">
            <a:avLst/>
          </a:prstGeom>
        </p:spPr>
        <p:txBody>
          <a:bodyPr/>
          <a:lstStyle/>
          <a:p>
            <a:fld id="{0A743950-9096-4BA7-808C-7BF89BE79EA1}" type="datetime1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CF831E-9B19-4936-8BC9-F62A9B118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71E1D1-F7A2-40D0-91DA-07468A965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20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mailto:hjkf89@durham.ac.uk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DF0D99C-5D42-41C6-A50C-C4E2D6B2A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112518" y="0"/>
            <a:ext cx="12214827" cy="6858000"/>
            <a:chOff x="-6214" y="-1"/>
            <a:chExt cx="12214827" cy="6858000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F28962D-50BA-43F8-8863-28ECE711D3FC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80F5939-D4E0-46FD-9A5A-5D648E38109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633D331-78CB-40A1-B167-8185EC5D707B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C512E4B1-E78E-49E7-AA36-374CC1B084E4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A7D46340-CBFC-490F-B44E-7AA8FBF58B05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575C26C-3EBD-4AA9-BA4D-2561E295D65D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35DB6BE-E065-4559-BF5C-36B56B379040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3DA54272-CD9D-4F68-BBAB-4F0C0C3EC635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A002CE8F-9256-4F2C-B474-58873717119E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59C9DE9F-4252-401D-913E-B74C9E326F98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FE4E69B-534F-4A80-9E1C-798BEE1B0795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7564E1C-009C-4832-AE8D-E98286693F0C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4305DF1C-5801-43F2-A8B9-5351369418C0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806E71C8-0783-4E17-9B34-F51231DD2954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FD908F17-2A89-4B0A-A2EA-692390969FE0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FBE22751-380F-44F9-BEED-0A553CF87BE5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7B27910-846F-4E4E-B588-F5B2E026FE9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E6E0501E-134E-46D7-984F-3A382B0BB29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90A83974-CBD7-4A69-9D84-2D3BBDE027A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503E931-00D4-4B0C-BC69-49FE5C76651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97732A30-BE2F-4D71-BC37-60F7B44591B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0C8EB840-DE7D-4E67-989C-F4D8F50E15B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F05D2CC2-53CC-487E-A72E-42B1E9B1846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3A12D6B-1D60-4F26-8FB9-74AD5B070BD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41895D00-2D63-443C-95A8-5EB6E5EECBF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6AC50652-2A56-4382-95D0-971644EE0F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A50A374-8880-482D-B54F-F74E0D7BE18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C66364D8-CCC7-4AAF-94BC-766EC160D99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4A0DC409-26E2-4453-89FD-745EA849BE7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239ED039-D66C-4A5E-AA35-E7A5FA2E64C2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C72C13DC-161E-49CF-96B5-5383AA052AB7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103067-48DA-458C-99F6-9921C19A8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9" y="725951"/>
            <a:ext cx="10325000" cy="14424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B86862-507E-4F73-890F-3B77BCFA3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9" y="2340131"/>
            <a:ext cx="10325000" cy="3564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62F82-EA1A-4B02-8A64-3B44C0D9DA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1078" y="236364"/>
            <a:ext cx="4114800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5EF32-1CA9-4CDA-8182-2FB0C30A0F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15292" y="6266236"/>
            <a:ext cx="979151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5108C-154A-4A5A-9C05-91A49A422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63BAC6E0-ADAC-40FB-AF53-88FA5F837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4" y="1516214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4C4C0B-8CE3-60B8-A893-7BFB00BCBB88}"/>
              </a:ext>
            </a:extLst>
          </p:cNvPr>
          <p:cNvSpPr txBox="1"/>
          <p:nvPr userDrawn="1"/>
        </p:nvSpPr>
        <p:spPr>
          <a:xfrm>
            <a:off x="446627" y="6315119"/>
            <a:ext cx="1273772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/>
              <a:t>GGI Workshop Florence 21/07/2026                       </a:t>
            </a:r>
            <a:r>
              <a:rPr lang="en-US" sz="1200">
                <a:hlinkClick r:id="rId13"/>
              </a:rPr>
              <a:t>hjkf89@durham.ac.uk</a:t>
            </a:r>
            <a:r>
              <a:rPr lang="en-US" sz="1200"/>
              <a:t>                                   Nathaniel Woodcock</a:t>
            </a:r>
          </a:p>
        </p:txBody>
      </p:sp>
    </p:spTree>
    <p:extLst>
      <p:ext uri="{BB962C8B-B14F-4D97-AF65-F5344CB8AC3E}">
        <p14:creationId xmlns:p14="http://schemas.microsoft.com/office/powerpoint/2010/main" val="2810050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56" r:id="rId6"/>
    <p:sldLayoutId id="2147483752" r:id="rId7"/>
    <p:sldLayoutId id="2147483753" r:id="rId8"/>
    <p:sldLayoutId id="2147483754" r:id="rId9"/>
    <p:sldLayoutId id="2147483755" r:id="rId10"/>
    <p:sldLayoutId id="2147483757" r:id="rId11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nat-woodcock/EFT-Ramses/tree/main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187D111-0A9D-421B-84EB-FC5811C3A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15ECF02-0C11-4320-A868-5EC7DD53DE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C74A336-DE5D-4AE0-9A50-8D93C4AA45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11A81C9-7A36-4A04-B14C-A45B899E4B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AE1DE35-5349-4B57-B255-C07C69270C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AFE9588-5F4B-41DF-9FF6-6B4969245C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4CC9B87-707A-4D04-9336-B1418878A8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8CF5CAA-7C4D-408A-B1A8-E98C0E6633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462EA1B-90F8-4C08-AE36-FFBA2B45BF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F7B5623-96F7-42F0-BAC5-78D6789E0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85D83B1-1723-4710-8FC5-18EDC879E4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6998838C-DFB6-48F7-A18D-30469E8162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9BDB9A78-94CB-422D-B92E-65FD2732EC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A5DBD01-426B-424D-815A-96518F6007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B0218DF-D55B-4D41-AE23-F1E64BAC60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8D61EB8-98CC-4243-9E20-33CAC65BF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35F0944-B143-45B0-8B72-6CE34D4612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F68EF7F-67D0-463D-AB84-EA24D18196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E17074E-4E65-4CBD-B1B0-9C18D6F724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9CC905ED-EF46-4349-9E9B-2174310948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B91F234-1C65-45AC-8CCE-A1C4AE49CE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D46B3DB-5DBB-41CF-9FA5-010ECA0C3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B92A3FF8-F172-47ED-84C6-802C85C1CB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5933982-9CB6-4199-B123-A3669A4FEF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3CA832CD-B214-4ABC-AC95-A3DA116ACE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7EBA147-C4BA-4B48-B61D-CA24B8B06F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FA8253B7-461E-48CC-B871-8A255EE3D7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DADE46C3-C2E1-4492-AC59-870160A3C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B0052E9-B440-4C1E-BC41-39957D590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731F119B-638C-42B1-8400-709B94F1EE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E16299ED-D998-4895-9CCF-02427F195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F4442675-84C9-45C8-9524-ABE4E25071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B5BE3E63-4FA5-4EBD-9F3B-E29F5128A8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3E107E9-D1CE-1404-2DD0-61A2433FD6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1287" y="803683"/>
            <a:ext cx="6194418" cy="2706098"/>
          </a:xfrm>
        </p:spPr>
        <p:txBody>
          <a:bodyPr>
            <a:noAutofit/>
          </a:bodyPr>
          <a:lstStyle/>
          <a:p>
            <a:pPr algn="ctr"/>
            <a:r>
              <a:rPr lang="en-US" sz="4400"/>
              <a:t>EFT-Ramses</a:t>
            </a:r>
            <a:br>
              <a:rPr lang="en-US" sz="4400"/>
            </a:br>
            <a:r>
              <a:rPr lang="en-US" sz="4400"/>
              <a:t> A code to simulation the Effective Field Theory of Dark Energy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09BAC8-875C-D293-A629-9F6270384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58807" y="4143594"/>
            <a:ext cx="6336898" cy="2460770"/>
          </a:xfrm>
        </p:spPr>
        <p:txBody>
          <a:bodyPr>
            <a:normAutofit/>
          </a:bodyPr>
          <a:lstStyle/>
          <a:p>
            <a:r>
              <a:rPr lang="en-US"/>
              <a:t>Nathaniel Woodcock</a:t>
            </a:r>
          </a:p>
          <a:p>
            <a:r>
              <a:rPr lang="en-US"/>
              <a:t>Supervisors : </a:t>
            </a:r>
            <a:r>
              <a:rPr lang="en-US" err="1"/>
              <a:t>Baojiu</a:t>
            </a:r>
            <a:r>
              <a:rPr lang="en-US"/>
              <a:t> Li &amp; </a:t>
            </a:r>
            <a:r>
              <a:rPr lang="en-US" err="1"/>
              <a:t>Sownak</a:t>
            </a:r>
            <a:r>
              <a:rPr lang="en-US"/>
              <a:t> Bose</a:t>
            </a:r>
          </a:p>
          <a:p>
            <a:r>
              <a:rPr lang="en-US"/>
              <a:t>Durham University</a:t>
            </a:r>
          </a:p>
          <a:p>
            <a:r>
              <a:rPr lang="en-US"/>
              <a:t>GGI Workshop Florence 21/07/2026</a:t>
            </a:r>
          </a:p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937336-ADBD-E0F0-B4EB-F10451B906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088" r="22723"/>
          <a:stretch>
            <a:fillRect/>
          </a:stretch>
        </p:blipFill>
        <p:spPr>
          <a:xfrm>
            <a:off x="1" y="10"/>
            <a:ext cx="5003734" cy="6857990"/>
          </a:xfrm>
          <a:custGeom>
            <a:avLst/>
            <a:gdLst/>
            <a:ahLst/>
            <a:cxnLst/>
            <a:rect l="l" t="t" r="r" b="b"/>
            <a:pathLst>
              <a:path w="6036633" h="6858000">
                <a:moveTo>
                  <a:pt x="0" y="0"/>
                </a:moveTo>
                <a:lnTo>
                  <a:pt x="5782584" y="0"/>
                </a:lnTo>
                <a:lnTo>
                  <a:pt x="5847735" y="280891"/>
                </a:lnTo>
                <a:cubicBezTo>
                  <a:pt x="6512611" y="3337011"/>
                  <a:pt x="5215360" y="3533975"/>
                  <a:pt x="5130974" y="6590095"/>
                </a:cubicBezTo>
                <a:lnTo>
                  <a:pt x="512734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4" name="Right Triangle 43">
            <a:extLst>
              <a:ext uri="{FF2B5EF4-FFF2-40B4-BE49-F238E27FC236}">
                <a16:creationId xmlns:a16="http://schemas.microsoft.com/office/drawing/2014/main" id="{F0753E91-DF19-4FA4-BFBF-221696B8D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6297356" y="-287372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BB6731-AF1E-3BC8-AA31-C04AB304A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1</a:t>
            </a:fld>
            <a:endParaRPr lang="en-US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9498A869-3256-9617-D456-5493EA6EE1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0" y="395222"/>
            <a:ext cx="4429178" cy="191163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6A8205A2-66B8-1116-AAE9-B5A2465E44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56" y="3200050"/>
            <a:ext cx="3810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248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76845-AAB6-6638-59F4-9B0822CC2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531" y="-371378"/>
            <a:ext cx="10325000" cy="1442463"/>
          </a:xfrm>
        </p:spPr>
        <p:txBody>
          <a:bodyPr/>
          <a:lstStyle/>
          <a:p>
            <a:r>
              <a:rPr lang="en-US"/>
              <a:t>Example: GCCG Model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BE62C3-E4F6-F845-8C1A-3051483377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691" y="1051594"/>
            <a:ext cx="5481826" cy="3564436"/>
          </a:xfrm>
        </p:spPr>
        <p:txBody>
          <a:bodyPr/>
          <a:lstStyle/>
          <a:p>
            <a:pPr marL="0" indent="0">
              <a:buNone/>
            </a:pPr>
            <a:endParaRPr lang="en-US" b="1">
              <a:solidFill>
                <a:schemeClr val="tx1"/>
              </a:solidFill>
            </a:endParaRPr>
          </a:p>
          <a:p>
            <a:r>
              <a:rPr lang="en-US" b="1">
                <a:solidFill>
                  <a:schemeClr val="tx1"/>
                </a:solidFill>
              </a:rPr>
              <a:t>Since we have already introduced the implementation of the </a:t>
            </a:r>
            <a:r>
              <a:rPr lang="en-US" b="1" err="1">
                <a:solidFill>
                  <a:schemeClr val="tx1"/>
                </a:solidFill>
              </a:rPr>
              <a:t>EFTofDE</a:t>
            </a:r>
            <a:r>
              <a:rPr lang="en-US" b="1">
                <a:solidFill>
                  <a:schemeClr val="tx1"/>
                </a:solidFill>
              </a:rPr>
              <a:t> </a:t>
            </a:r>
            <a:r>
              <a:rPr lang="en-US" b="1" err="1">
                <a:solidFill>
                  <a:schemeClr val="tx1"/>
                </a:solidFill>
              </a:rPr>
              <a:t>parameterisation</a:t>
            </a:r>
            <a:r>
              <a:rPr lang="en-US" b="1">
                <a:solidFill>
                  <a:schemeClr val="tx1"/>
                </a:solidFill>
              </a:rPr>
              <a:t>, we can make use of the fact that the GCCG model can be treated as a special case of the </a:t>
            </a:r>
            <a:r>
              <a:rPr lang="en-US" b="1" err="1">
                <a:solidFill>
                  <a:schemeClr val="tx1"/>
                </a:solidFill>
              </a:rPr>
              <a:t>EFTofDE</a:t>
            </a:r>
            <a:r>
              <a:rPr lang="en-US" b="1">
                <a:solidFill>
                  <a:schemeClr val="tx1"/>
                </a:solidFill>
              </a:rPr>
              <a:t>.</a:t>
            </a:r>
          </a:p>
          <a:p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F61C89-B5B3-1AAE-1F58-80DC19BEFF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0852" y="1509636"/>
            <a:ext cx="6402457" cy="10768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B645984-3D7E-F33D-3586-D195FC6F02D4}"/>
                  </a:ext>
                </a:extLst>
              </p:cNvPr>
              <p:cNvSpPr txBox="1"/>
              <p:nvPr/>
            </p:nvSpPr>
            <p:spPr>
              <a:xfrm>
                <a:off x="5218397" y="3989337"/>
                <a:ext cx="7331149" cy="9350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α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sub>
                              </m:s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α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i="1">
                  <a:solidFill>
                    <a:schemeClr val="tx1"/>
                  </a:solidFill>
                </a:endParaRPr>
              </a:p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B645984-3D7E-F33D-3586-D195FC6F02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8397" y="3989337"/>
                <a:ext cx="7331149" cy="9350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938E2C9-9B77-3BBA-0E91-6BC2E9076645}"/>
                  </a:ext>
                </a:extLst>
              </p:cNvPr>
              <p:cNvSpPr txBox="1"/>
              <p:nvPr/>
            </p:nvSpPr>
            <p:spPr>
              <a:xfrm>
                <a:off x="5747767" y="3324511"/>
                <a:ext cx="6182832" cy="6580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US" i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sub>
                          </m:sSub>
                          <m:r>
                            <a:rPr lang="en-US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sub>
                              </m:sSub>
                              <m:r>
                                <a:rPr lang="en-US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938E2C9-9B77-3BBA-0E91-6BC2E90766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7767" y="3324511"/>
                <a:ext cx="6182832" cy="6580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B6E8A96-5125-7D2C-DCE7-E1A35FED3823}"/>
                  </a:ext>
                </a:extLst>
              </p:cNvPr>
              <p:cNvSpPr txBox="1"/>
              <p:nvPr/>
            </p:nvSpPr>
            <p:spPr>
              <a:xfrm>
                <a:off x="6005379" y="4676747"/>
                <a:ext cx="6438014" cy="9857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>
                            <m:sSub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Ω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en-US">
                                  <a:solidFill>
                                    <a:schemeClr val="tx1"/>
                                  </a:solidFill>
                                </a:rPr>
                                <m:t>DE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m:rPr>
                                      <m:nor/>
                                    </m:rPr>
                                    <a:rPr lang="en-US">
                                      <a:solidFill>
                                        <a:schemeClr val="tx1"/>
                                      </a:solidFill>
                                    </a:rPr>
                                    <m:t>DE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α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α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sub>
                              </m:s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α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p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den>
                          </m:f>
                          <m:sSub>
                            <m:sSub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α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α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B6E8A96-5125-7D2C-DCE7-E1A35FED38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5379" y="4676747"/>
                <a:ext cx="6438014" cy="9857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090AB07-3D2E-C26B-D970-355390D629D0}"/>
                  </a:ext>
                </a:extLst>
              </p:cNvPr>
              <p:cNvSpPr txBox="1"/>
              <p:nvPr/>
            </p:nvSpPr>
            <p:spPr>
              <a:xfrm>
                <a:off x="5747767" y="5450715"/>
                <a:ext cx="635295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α</m:t>
                      </m:r>
                      <m:r>
                        <a:rPr lang="en-US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α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α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090AB07-3D2E-C26B-D970-355390D629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7767" y="5450715"/>
                <a:ext cx="635295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1591A0A-2F69-A878-9CF0-1E1652D3AFDA}"/>
                  </a:ext>
                </a:extLst>
              </p:cNvPr>
              <p:cNvSpPr txBox="1"/>
              <p:nvPr/>
            </p:nvSpPr>
            <p:spPr>
              <a:xfrm>
                <a:off x="148691" y="3823725"/>
                <a:ext cx="6103088" cy="7636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𝜶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sub>
                      </m:sSub>
                      <m:r>
                        <a:rPr lang="en-US" sz="2400" b="1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𝒔𝒒</m:t>
                      </m:r>
                      <m:sSub>
                        <m:sSubPr>
                          <m:ctrlP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𝛀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𝑫𝑬</m:t>
                          </m:r>
                        </m:sub>
                      </m:sSub>
                      <m:sSup>
                        <m:sSupPr>
                          <m:ctrlP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p>
                          <m:r>
                            <a:rPr lang="en-US" sz="24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  <m:r>
                                <a:rPr lang="en-US" sz="2400" b="1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1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</m:sup>
                      </m:sSup>
                      <m:r>
                        <a:rPr lang="en-US" sz="2400" b="1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𝛂</m:t>
                      </m:r>
                    </m:oMath>
                  </m:oMathPara>
                </a14:m>
                <a:endParaRPr lang="en-US" b="1">
                  <a:solidFill>
                    <a:schemeClr val="tx1"/>
                  </a:solidFill>
                </a:endParaRPr>
              </a:p>
              <a:p>
                <a:r>
                  <a:rPr lang="en-US" b="1">
                    <a:solidFill>
                      <a:schemeClr val="tx1"/>
                    </a:solidFill>
                  </a:rPr>
                  <a:t>			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1591A0A-2F69-A878-9CF0-1E1652D3AF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691" y="3823725"/>
                <a:ext cx="6103088" cy="76367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8A111BD-C01F-26F6-285A-6CE362B3ED18}"/>
                  </a:ext>
                </a:extLst>
              </p:cNvPr>
              <p:cNvSpPr txBox="1"/>
              <p:nvPr/>
            </p:nvSpPr>
            <p:spPr>
              <a:xfrm>
                <a:off x="2504451" y="4421811"/>
                <a:ext cx="1166986" cy="6463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𝜶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US" sz="2400" b="1">
                  <a:solidFill>
                    <a:schemeClr val="tx1"/>
                  </a:solidFill>
                </a:endParaRPr>
              </a:p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8A111BD-C01F-26F6-285A-6CE362B3ED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4451" y="4421811"/>
                <a:ext cx="1166986" cy="646331"/>
              </a:xfrm>
              <a:prstGeom prst="rect">
                <a:avLst/>
              </a:prstGeom>
              <a:blipFill>
                <a:blip r:embed="rId8"/>
                <a:stretch>
                  <a:fillRect r="-2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DAEF0291-E1BE-A842-1640-10D5F0C862F8}"/>
              </a:ext>
            </a:extLst>
          </p:cNvPr>
          <p:cNvSpPr txBox="1"/>
          <p:nvPr/>
        </p:nvSpPr>
        <p:spPr>
          <a:xfrm>
            <a:off x="508388" y="5266471"/>
            <a:ext cx="570860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/>
              <a:t>s  = param_bg_1 Background Parameter</a:t>
            </a:r>
          </a:p>
          <a:p>
            <a:r>
              <a:rPr lang="en-US" sz="2000" b="1"/>
              <a:t>q = param_pt_1  Modified Gravity parameter</a:t>
            </a:r>
          </a:p>
          <a:p>
            <a:r>
              <a:rPr lang="en-US" sz="2000" b="1"/>
              <a:t> </a:t>
            </a:r>
          </a:p>
          <a:p>
            <a:endParaRPr lang="en-US" sz="2000" b="1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468E5D6-AEDB-8EDE-9031-27CAFF96E7F8}"/>
              </a:ext>
            </a:extLst>
          </p:cNvPr>
          <p:cNvSpPr txBox="1"/>
          <p:nvPr/>
        </p:nvSpPr>
        <p:spPr>
          <a:xfrm>
            <a:off x="5693795" y="2930465"/>
            <a:ext cx="62368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err="1"/>
              <a:t>EFTofDE</a:t>
            </a:r>
            <a:r>
              <a:rPr lang="en-US" b="1"/>
              <a:t> Background Parameters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19423B8-2217-B78E-061C-D91803AC2BA4}"/>
              </a:ext>
            </a:extLst>
          </p:cNvPr>
          <p:cNvCxnSpPr>
            <a:cxnSpLocks/>
          </p:cNvCxnSpPr>
          <p:nvPr/>
        </p:nvCxnSpPr>
        <p:spPr>
          <a:xfrm>
            <a:off x="5165278" y="4051442"/>
            <a:ext cx="1156008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9B9472C-67AF-5B17-9CB5-E0345551D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028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5" grpId="0"/>
      <p:bldP spid="16" grpId="0"/>
      <p:bldP spid="17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F6C1C-D97D-B0C5-8E55-42037DEC4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022" y="-178510"/>
            <a:ext cx="10325000" cy="1442463"/>
          </a:xfrm>
        </p:spPr>
        <p:txBody>
          <a:bodyPr/>
          <a:lstStyle/>
          <a:p>
            <a:r>
              <a:rPr lang="en-US"/>
              <a:t>Simulation Overview: EFT-Ramses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5071EE-561F-47E1-001F-718415BCC7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137" y="4750847"/>
            <a:ext cx="6037712" cy="1579399"/>
          </a:xfrm>
        </p:spPr>
        <p:txBody>
          <a:bodyPr/>
          <a:lstStyle/>
          <a:p>
            <a:pPr marL="0" indent="0">
              <a:buNone/>
            </a:pPr>
            <a:r>
              <a:rPr lang="en-US" b="1" err="1"/>
              <a:t>param_bg_i</a:t>
            </a:r>
            <a:r>
              <a:rPr lang="en-US" b="1"/>
              <a:t> = background parameters</a:t>
            </a:r>
          </a:p>
          <a:p>
            <a:pPr marL="0" indent="0">
              <a:buNone/>
            </a:pPr>
            <a:r>
              <a:rPr lang="en-US" b="1" err="1"/>
              <a:t>param_pt_i</a:t>
            </a:r>
            <a:r>
              <a:rPr lang="en-US" b="1"/>
              <a:t> = Modified Gravity Parameters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57B123-6B30-22D1-0A0B-D410B2DEB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760" y="1205875"/>
            <a:ext cx="11789084" cy="30724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7605E4-A09E-7A10-A1C6-959BD3BD3F7E}"/>
              </a:ext>
            </a:extLst>
          </p:cNvPr>
          <p:cNvSpPr txBox="1"/>
          <p:nvPr/>
        </p:nvSpPr>
        <p:spPr>
          <a:xfrm>
            <a:off x="5699522" y="4940383"/>
            <a:ext cx="611256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/>
              <a:t>Adaptive Mesh Refinement (AMR): </a:t>
            </a:r>
            <a:r>
              <a:rPr lang="en-US"/>
              <a:t>Dynamically increases grid resolution strictly in high-density regions to accurately resolve the highly non-linear </a:t>
            </a:r>
            <a:r>
              <a:rPr lang="en-US" err="1"/>
              <a:t>Vainshtein</a:t>
            </a:r>
            <a:r>
              <a:rPr lang="en-US"/>
              <a:t> screening mechanism.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C7F712-0A4C-4E3F-C704-F08B6AB42CC5}"/>
              </a:ext>
            </a:extLst>
          </p:cNvPr>
          <p:cNvSpPr txBox="1"/>
          <p:nvPr/>
        </p:nvSpPr>
        <p:spPr>
          <a:xfrm>
            <a:off x="5481431" y="4504147"/>
            <a:ext cx="61125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b="1">
                <a:ea typeface="Calibri"/>
                <a:cs typeface="Calibri"/>
              </a:rPr>
              <a:t>EFT-Ramses (Extension to ECOSMOG)</a:t>
            </a:r>
            <a:endParaRPr lang="en-GB" sz="1800" b="1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FF4F51-4DE9-88EA-42D1-74CD46B75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4746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01C0C-09DE-EA90-23E6-F92633CB8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776" y="-265340"/>
            <a:ext cx="10325000" cy="1442463"/>
          </a:xfrm>
        </p:spPr>
        <p:txBody>
          <a:bodyPr/>
          <a:lstStyle/>
          <a:p>
            <a:r>
              <a:rPr lang="en-US"/>
              <a:t>GCCG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4F26D0-FDCD-0C42-E82C-148E22450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9521" y="511597"/>
            <a:ext cx="5063988" cy="52377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803EE7E-2881-BCD8-99C6-0C4B536F8DCD}"/>
                  </a:ext>
                </a:extLst>
              </p:cNvPr>
              <p:cNvSpPr txBox="1"/>
              <p:nvPr/>
            </p:nvSpPr>
            <p:spPr>
              <a:xfrm>
                <a:off x="457200" y="1444622"/>
                <a:ext cx="6112564" cy="41549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b="1">
                    <a:solidFill>
                      <a:schemeClr val="tx1"/>
                    </a:solidFill>
                  </a:rPr>
                  <a:t>The Matter Power Spectrum of the GCCG &amp; QCDM model for EFT-Ramses (Ours) vs ECOSMOG code (Luis Atayde et al 2024) at z=0.</a:t>
                </a:r>
              </a:p>
              <a:p>
                <a:endParaRPr lang="en-US" sz="2400" b="1">
                  <a:solidFill>
                    <a:schemeClr val="tx1"/>
                  </a:solidFill>
                </a:endParaRPr>
              </a:p>
              <a:p>
                <a:r>
                  <a:rPr lang="en-US" sz="1800" b="1">
                    <a:solidFill>
                      <a:srgbClr val="00B050"/>
                    </a:solidFill>
                  </a:rPr>
                  <a:t>Linear Scales (low k)</a:t>
                </a:r>
                <a:r>
                  <a:rPr lang="en-US" sz="1800">
                    <a:solidFill>
                      <a:srgbClr val="00B050"/>
                    </a:solidFill>
                  </a:rPr>
                  <a:t>: </a:t>
                </a:r>
                <a:r>
                  <a:rPr lang="en-US" sz="1800">
                    <a:solidFill>
                      <a:schemeClr val="tx1"/>
                    </a:solidFill>
                  </a:rPr>
                  <a:t>Flat 5% enhancement driven by the unsuppressed fifth force.</a:t>
                </a:r>
              </a:p>
              <a:p>
                <a:endParaRPr lang="en-US" sz="1800">
                  <a:solidFill>
                    <a:srgbClr val="00B0F0"/>
                  </a:solidFill>
                </a:endParaRPr>
              </a:p>
              <a:p>
                <a:r>
                  <a:rPr lang="en-US" sz="1800" b="1">
                    <a:solidFill>
                      <a:srgbClr val="00B0F0"/>
                    </a:solidFill>
                  </a:rPr>
                  <a:t>Quasi-Linear Regime (mid k)</a:t>
                </a:r>
                <a:r>
                  <a:rPr lang="en-US" sz="1800">
                    <a:solidFill>
                      <a:srgbClr val="00B0F0"/>
                    </a:solidFill>
                  </a:rPr>
                  <a:t>: </a:t>
                </a:r>
                <a:r>
                  <a:rPr lang="en-US" sz="1800">
                    <a:solidFill>
                      <a:schemeClr val="tx1"/>
                    </a:solidFill>
                  </a:rPr>
                  <a:t>Enhancement peaks at 7% as structure formation accelerates.</a:t>
                </a:r>
              </a:p>
              <a:p>
                <a:endParaRPr lang="en-US" sz="1800" b="1">
                  <a:solidFill>
                    <a:srgbClr val="FF0000"/>
                  </a:solidFill>
                </a:endParaRPr>
              </a:p>
              <a:p>
                <a:r>
                  <a:rPr lang="en-US" sz="1800" b="1">
                    <a:solidFill>
                      <a:srgbClr val="FF0000"/>
                    </a:solidFill>
                  </a:rPr>
                  <a:t>Non-Linear Regime (high k</a:t>
                </a:r>
                <a:r>
                  <a:rPr lang="en-US" sz="1800">
                    <a:solidFill>
                      <a:srgbClr val="FF0000"/>
                    </a:solidFill>
                  </a:rPr>
                  <a:t>): </a:t>
                </a:r>
                <a:r>
                  <a:rPr lang="en-US" sz="1800" err="1">
                    <a:solidFill>
                      <a:schemeClr val="tx1"/>
                    </a:solidFill>
                  </a:rPr>
                  <a:t>Vainshtein</a:t>
                </a:r>
                <a:r>
                  <a:rPr lang="en-US" sz="1800">
                    <a:solidFill>
                      <a:schemeClr val="tx1"/>
                    </a:solidFill>
                  </a:rPr>
                  <a:t> screening successfully activates at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1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&gt;1</m:t>
                    </m:r>
                    <m:r>
                      <a:rPr lang="en-US" sz="18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h𝑀𝑝</m:t>
                    </m:r>
                    <m:sSup>
                      <m:sSupPr>
                        <m:ctrlPr>
                          <a:rPr lang="en-US" sz="1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sz="1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sz="18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800">
                    <a:solidFill>
                      <a:schemeClr val="tx1"/>
                    </a:solidFill>
                  </a:rPr>
                  <a:t> dynamically suppressing the fifth force and restoring General Relativity.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803EE7E-2881-BCD8-99C6-0C4B536F8D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444622"/>
                <a:ext cx="6112564" cy="4154984"/>
              </a:xfrm>
              <a:prstGeom prst="rect">
                <a:avLst/>
              </a:prstGeom>
              <a:blipFill>
                <a:blip r:embed="rId3"/>
                <a:stretch>
                  <a:fillRect l="-997" t="-8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27C7C4D3-4EFF-7B4E-20A2-F70B94AF8482}"/>
              </a:ext>
            </a:extLst>
          </p:cNvPr>
          <p:cNvSpPr txBox="1"/>
          <p:nvPr/>
        </p:nvSpPr>
        <p:spPr>
          <a:xfrm>
            <a:off x="6192078" y="5749317"/>
            <a:ext cx="61125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/>
              <a:t>Power Spectra P(k) for GCCG</a:t>
            </a:r>
          </a:p>
          <a:p>
            <a:pPr algn="ctr"/>
            <a:r>
              <a:rPr lang="en-US" b="1"/>
              <a:t>EFT-Ramses vs  ECOSMOG code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597C94A-CC93-E3F8-C8BB-4872AEEEF8AE}"/>
              </a:ext>
            </a:extLst>
          </p:cNvPr>
          <p:cNvCxnSpPr>
            <a:cxnSpLocks/>
          </p:cNvCxnSpPr>
          <p:nvPr/>
        </p:nvCxnSpPr>
        <p:spPr>
          <a:xfrm>
            <a:off x="7159256" y="4761388"/>
            <a:ext cx="1936023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754CD63-AC61-B2D6-533C-6F0CC753706D}"/>
              </a:ext>
            </a:extLst>
          </p:cNvPr>
          <p:cNvCxnSpPr/>
          <p:nvPr/>
        </p:nvCxnSpPr>
        <p:spPr>
          <a:xfrm>
            <a:off x="9095279" y="4761388"/>
            <a:ext cx="1607127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66D3828-E778-8DE4-B044-C24BB1DB9C1D}"/>
              </a:ext>
            </a:extLst>
          </p:cNvPr>
          <p:cNvCxnSpPr>
            <a:cxnSpLocks/>
          </p:cNvCxnSpPr>
          <p:nvPr/>
        </p:nvCxnSpPr>
        <p:spPr>
          <a:xfrm>
            <a:off x="10702406" y="4761388"/>
            <a:ext cx="872906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5F4697-8AE7-8CA4-6166-72370CD2B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328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E3E4C-D0B5-6323-DB8F-1AA694BD6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4544" y="0"/>
            <a:ext cx="10152512" cy="710411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tx1"/>
                </a:solidFill>
              </a:rPr>
              <a:t>Cubic </a:t>
            </a:r>
            <a:r>
              <a:rPr lang="en-US" err="1">
                <a:solidFill>
                  <a:schemeClr val="tx1"/>
                </a:solidFill>
              </a:rPr>
              <a:t>Galileon</a:t>
            </a:r>
            <a:r>
              <a:rPr lang="en-US">
                <a:solidFill>
                  <a:schemeClr val="tx1"/>
                </a:solidFill>
              </a:rPr>
              <a:t> &amp; </a:t>
            </a:r>
            <a:r>
              <a:rPr lang="en-US" err="1">
                <a:solidFill>
                  <a:schemeClr val="tx1"/>
                </a:solidFill>
              </a:rPr>
              <a:t>nDGP</a:t>
            </a:r>
            <a:r>
              <a:rPr lang="en-US">
                <a:solidFill>
                  <a:schemeClr val="tx1"/>
                </a:solidFill>
              </a:rPr>
              <a:t> Model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019B88-1DDD-DD08-2B03-308232504CC8}"/>
              </a:ext>
            </a:extLst>
          </p:cNvPr>
          <p:cNvSpPr txBox="1"/>
          <p:nvPr/>
        </p:nvSpPr>
        <p:spPr>
          <a:xfrm>
            <a:off x="347869" y="5001025"/>
            <a:ext cx="3690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chemeClr val="tx1"/>
                </a:solidFill>
              </a:rPr>
              <a:t>			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C8CF4C9-6962-F5E9-3DCC-30CB0561B0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979" y="873534"/>
            <a:ext cx="4673722" cy="4181712"/>
          </a:xfrm>
          <a:prstGeom prst="rect">
            <a:avLst/>
          </a:prstGeom>
        </p:spPr>
      </p:pic>
      <p:pic>
        <p:nvPicPr>
          <p:cNvPr id="18" name="Content Placeholder 3">
            <a:extLst>
              <a:ext uri="{FF2B5EF4-FFF2-40B4-BE49-F238E27FC236}">
                <a16:creationId xmlns:a16="http://schemas.microsoft.com/office/drawing/2014/main" id="{1847ACDC-15BE-CEAA-F57D-326A43FCCE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8197" y="887479"/>
            <a:ext cx="3969239" cy="418171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262FE54-FA3F-61E8-EC31-80F7166253BD}"/>
              </a:ext>
            </a:extLst>
          </p:cNvPr>
          <p:cNvSpPr txBox="1"/>
          <p:nvPr/>
        </p:nvSpPr>
        <p:spPr>
          <a:xfrm>
            <a:off x="0" y="5047191"/>
            <a:ext cx="576966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/>
              <a:t>Power Spectra Enhancement P(k)/P(LCDM) </a:t>
            </a:r>
          </a:p>
          <a:p>
            <a:pPr algn="ctr"/>
            <a:r>
              <a:rPr lang="en-US" b="1" err="1"/>
              <a:t>cG</a:t>
            </a:r>
            <a:endParaRPr lang="en-US" b="1"/>
          </a:p>
          <a:p>
            <a:pPr algn="ctr"/>
            <a:r>
              <a:rPr lang="en-US" b="1"/>
              <a:t>EFT-Ramses vs </a:t>
            </a:r>
            <a:r>
              <a:rPr lang="en-US" b="1" err="1"/>
              <a:t>HiCOLA</a:t>
            </a:r>
            <a:endParaRPr lang="en-US" b="1"/>
          </a:p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32B2C1F-FB3D-9B69-9F5C-A449E365EBA0}"/>
              </a:ext>
            </a:extLst>
          </p:cNvPr>
          <p:cNvSpPr txBox="1"/>
          <p:nvPr/>
        </p:nvSpPr>
        <p:spPr>
          <a:xfrm>
            <a:off x="5879811" y="5047191"/>
            <a:ext cx="636601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/>
              <a:t>Power Spectra Enhancement P(k)/P(LCDM) for</a:t>
            </a:r>
          </a:p>
          <a:p>
            <a:pPr algn="ctr"/>
            <a:r>
              <a:rPr lang="en-US" b="1" err="1"/>
              <a:t>nDGP</a:t>
            </a:r>
            <a:endParaRPr lang="en-US" b="1"/>
          </a:p>
          <a:p>
            <a:pPr algn="ctr"/>
            <a:r>
              <a:rPr lang="en-US" b="1"/>
              <a:t>EFT-Ramses vs </a:t>
            </a:r>
            <a:r>
              <a:rPr lang="en-US" b="1" err="1"/>
              <a:t>HiCOLA</a:t>
            </a:r>
            <a:endParaRPr lang="en-US" b="1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899BC7-3580-08B6-29A7-34E6FC0A7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249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E037F-B057-4F36-3D40-60D1101AC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866" y="-208485"/>
            <a:ext cx="10325000" cy="1442463"/>
          </a:xfrm>
        </p:spPr>
        <p:txBody>
          <a:bodyPr/>
          <a:lstStyle/>
          <a:p>
            <a:r>
              <a:rPr lang="en-US" err="1"/>
              <a:t>EFTofDE</a:t>
            </a: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CEBC80A-9762-D9E2-B02C-E00284A4DD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9390" y="1541184"/>
                <a:ext cx="3401831" cy="4311921"/>
              </a:xfrm>
            </p:spPr>
            <p:txBody>
              <a:bodyPr>
                <a:normAutofit/>
              </a:bodyPr>
              <a:lstStyle/>
              <a:p>
                <a:pPr lvl="1"/>
                <a:r>
                  <a:rPr lang="en-US" sz="2000"/>
                  <a:t>param_bg_1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000" b="0"/>
                  <a:t> = -1 </a:t>
                </a:r>
              </a:p>
              <a:p>
                <a:pPr lvl="1"/>
                <a:r>
                  <a:rPr lang="en-US" sz="2000"/>
                  <a:t>param_bg_2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 b="0" i="1" smtClean="0">
                            <a:latin typeface="Cambria Math" panose="02040503050406030204" pitchFamily="18" charset="0"/>
                          </a:rPr>
                          <m:t>a</m:t>
                        </m:r>
                      </m:sub>
                    </m:sSub>
                  </m:oMath>
                </a14:m>
                <a:r>
                  <a:rPr lang="en-US" sz="2000"/>
                  <a:t> = -0.2</a:t>
                </a:r>
              </a:p>
              <a:p>
                <a:pPr lvl="1"/>
                <a:r>
                  <a:rPr lang="en-US" sz="2000"/>
                  <a:t>param_pt_1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2000" b="0"/>
                  <a:t> = -1,1</a:t>
                </a:r>
              </a:p>
              <a:p>
                <a:pPr marL="228600" lvl="1" indent="0">
                  <a:buNone/>
                </a:pPr>
                <a:endParaRPr lang="en-US" sz="2000" b="1"/>
              </a:p>
              <a:p>
                <a:pPr marL="228600" lvl="1" indent="0">
                  <a:buNone/>
                </a:pPr>
                <a:r>
                  <a:rPr lang="en-US" sz="2000" b="1"/>
                  <a:t>We observe the same shape as before featuring </a:t>
                </a:r>
                <a:r>
                  <a:rPr lang="en-US" sz="2000" b="1" err="1"/>
                  <a:t>Vainshtein</a:t>
                </a:r>
                <a:r>
                  <a:rPr lang="en-US" sz="2000" b="1"/>
                  <a:t> Screening Mechanism.</a:t>
                </a:r>
              </a:p>
              <a:p>
                <a:pPr marL="228600" lvl="1" indent="0">
                  <a:buNone/>
                </a:pPr>
                <a:r>
                  <a:rPr lang="en-US" sz="2000" b="1"/>
                  <a:t>First code to simulate </a:t>
                </a:r>
                <a:r>
                  <a:rPr lang="en-US" sz="2000" b="1" err="1"/>
                  <a:t>EFTofDE</a:t>
                </a:r>
                <a:r>
                  <a:rPr lang="en-US" sz="2000" b="1"/>
                  <a:t> (To our knowledge)</a:t>
                </a:r>
              </a:p>
              <a:p>
                <a:pPr marL="228600" lvl="1" indent="0">
                  <a:buNone/>
                </a:pPr>
                <a:endParaRPr lang="en-US" b="0"/>
              </a:p>
              <a:p>
                <a:endParaRPr lang="en-US"/>
              </a:p>
              <a:p>
                <a:endParaRPr lang="en-US" b="0"/>
              </a:p>
              <a:p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CEBC80A-9762-D9E2-B02C-E00284A4DD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9390" y="1541184"/>
                <a:ext cx="3401831" cy="4311921"/>
              </a:xfrm>
              <a:blipFill>
                <a:blip r:embed="rId2"/>
                <a:stretch>
                  <a:fillRect t="-566" r="-2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7417BB-1AAA-2DB9-298E-373CB8746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2D2F30-6A18-6E3D-3285-660A7E8622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7550" y="1412944"/>
            <a:ext cx="8455060" cy="351031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01A644E-0285-53BF-2499-38F89E01B0B2}"/>
              </a:ext>
            </a:extLst>
          </p:cNvPr>
          <p:cNvSpPr txBox="1"/>
          <p:nvPr/>
        </p:nvSpPr>
        <p:spPr>
          <a:xfrm>
            <a:off x="4241357" y="5012693"/>
            <a:ext cx="71674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>
                <a:solidFill>
                  <a:schemeClr val="tx1"/>
                </a:solidFill>
              </a:rPr>
              <a:t>Non-linear matter power spectrum enhancement </a:t>
            </a:r>
            <a:r>
              <a:rPr lang="en-US" sz="1800" b="1" err="1">
                <a:solidFill>
                  <a:schemeClr val="tx1"/>
                </a:solidFill>
              </a:rPr>
              <a:t>wrt</a:t>
            </a:r>
            <a:r>
              <a:rPr lang="en-US" sz="1800" b="1">
                <a:solidFill>
                  <a:schemeClr val="tx1"/>
                </a:solidFill>
              </a:rPr>
              <a:t> to QCDM for </a:t>
            </a:r>
            <a:r>
              <a:rPr lang="en-US" sz="1800" b="1" err="1">
                <a:solidFill>
                  <a:schemeClr val="tx1"/>
                </a:solidFill>
              </a:rPr>
              <a:t>EFTofDE</a:t>
            </a:r>
            <a:r>
              <a:rPr lang="en-US" sz="1800" b="1">
                <a:solidFill>
                  <a:schemeClr val="tx1"/>
                </a:solidFill>
              </a:rPr>
              <a:t> at different redshifts (z)</a:t>
            </a:r>
          </a:p>
        </p:txBody>
      </p:sp>
    </p:spTree>
    <p:extLst>
      <p:ext uri="{BB962C8B-B14F-4D97-AF65-F5344CB8AC3E}">
        <p14:creationId xmlns:p14="http://schemas.microsoft.com/office/powerpoint/2010/main" val="29776952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3218D-404E-66DF-49FF-0F23427AE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84" y="-54271"/>
            <a:ext cx="10325000" cy="1442463"/>
          </a:xfrm>
        </p:spPr>
        <p:txBody>
          <a:bodyPr/>
          <a:lstStyle/>
          <a:p>
            <a:r>
              <a:rPr lang="en-GB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C427A0-839A-4908-77C1-535F6D5600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018" y="1853113"/>
            <a:ext cx="10325000" cy="3564436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en-US" b="1">
                <a:solidFill>
                  <a:schemeClr val="tx1"/>
                </a:solidFill>
              </a:rPr>
              <a:t>EFT-RAMSES successfully embeds the generic Effective Field Theory of Dark Energy (</a:t>
            </a:r>
            <a:r>
              <a:rPr lang="en-US" b="1" err="1">
                <a:solidFill>
                  <a:schemeClr val="tx1"/>
                </a:solidFill>
              </a:rPr>
              <a:t>EFTofDE</a:t>
            </a:r>
            <a:r>
              <a:rPr lang="en-US" b="1">
                <a:solidFill>
                  <a:schemeClr val="tx1"/>
                </a:solidFill>
              </a:rPr>
              <a:t>) into a high-resolution, non-linear N-body pipeline.</a:t>
            </a:r>
          </a:p>
          <a:p>
            <a:pPr>
              <a:buClr>
                <a:srgbClr val="8D87A6"/>
              </a:buClr>
            </a:pPr>
            <a:r>
              <a:rPr lang="en-US">
                <a:solidFill>
                  <a:schemeClr val="tx1"/>
                </a:solidFill>
                <a:ea typeface="+mn-lt"/>
                <a:cs typeface="+mn-lt"/>
                <a:hlinkClick r:id="rId2"/>
              </a:rPr>
              <a:t>https://github.com/nat-woodcock/EFT-Ramses/tree/main</a:t>
            </a:r>
            <a:endParaRPr lang="en-US" b="1">
              <a:solidFill>
                <a:schemeClr val="tx1"/>
              </a:solidFill>
              <a:hlinkClick r:id="rId2"/>
            </a:endParaRPr>
          </a:p>
          <a:p>
            <a:pPr>
              <a:buClr>
                <a:srgbClr val="8D87A6"/>
              </a:buClr>
            </a:pPr>
            <a:endParaRPr lang="en-US">
              <a:solidFill>
                <a:schemeClr val="tx1"/>
              </a:solidFill>
            </a:endParaRPr>
          </a:p>
          <a:p>
            <a:r>
              <a:rPr lang="en-US" b="1">
                <a:solidFill>
                  <a:schemeClr val="tx1"/>
                </a:solidFill>
              </a:rPr>
              <a:t>The code has been rigorously validated against independent baselines, achieving sub-percent accuracy in capturing the highly non-linear </a:t>
            </a:r>
            <a:r>
              <a:rPr lang="en-US" b="1" err="1">
                <a:solidFill>
                  <a:schemeClr val="tx1"/>
                </a:solidFill>
              </a:rPr>
              <a:t>Vainshtein</a:t>
            </a:r>
            <a:r>
              <a:rPr lang="en-US" b="1">
                <a:solidFill>
                  <a:schemeClr val="tx1"/>
                </a:solidFill>
              </a:rPr>
              <a:t> screening mechanism for a wide array of modified gravity models.</a:t>
            </a:r>
          </a:p>
          <a:p>
            <a:endParaRPr lang="en-US" b="1">
              <a:solidFill>
                <a:schemeClr val="tx1"/>
              </a:solidFill>
            </a:endParaRPr>
          </a:p>
          <a:p>
            <a:r>
              <a:rPr lang="en-US" b="1">
                <a:solidFill>
                  <a:schemeClr val="tx1"/>
                </a:solidFill>
              </a:rPr>
              <a:t>This framework provides a universal, model-agnostic engine essential for interpreting the high-precision Large Scale Structure data from upcoming Stage-IV surveys (DESI, Euclid, LSST).</a:t>
            </a:r>
          </a:p>
          <a:p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365D14-3CA1-331E-0286-F8F5C19BD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876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B025DEF4-1460-825A-107C-E9DBAA0A8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47" y="1482744"/>
            <a:ext cx="4793149" cy="4796972"/>
          </a:xfrm>
          <a:prstGeom prst="rect">
            <a:avLst/>
          </a:prstGeom>
        </p:spPr>
      </p:pic>
      <p:pic>
        <p:nvPicPr>
          <p:cNvPr id="4" name="Picture 3" descr="A graph of a function&#10;&#10;AI-generated content may be incorrect.">
            <a:extLst>
              <a:ext uri="{FF2B5EF4-FFF2-40B4-BE49-F238E27FC236}">
                <a16:creationId xmlns:a16="http://schemas.microsoft.com/office/drawing/2014/main" id="{2762CA1D-E8E4-23CE-EEF4-2D86EAAFC2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5445" y="1622367"/>
            <a:ext cx="6133565" cy="4013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0A30F12-4167-6AB5-7FFF-CD9B6166C9C1}"/>
              </a:ext>
            </a:extLst>
          </p:cNvPr>
          <p:cNvSpPr txBox="1"/>
          <p:nvPr/>
        </p:nvSpPr>
        <p:spPr>
          <a:xfrm>
            <a:off x="1326874" y="452992"/>
            <a:ext cx="105652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Useful Plots for Large Scale Mismatch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446D52-C7EC-1BD6-2848-954C0D469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925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28BA1-DB8C-4E3F-C3CC-1BC2DE9F9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ea typeface="Calibri"/>
                <a:cs typeface="Calibri"/>
              </a:rPr>
              <a:t>Mystery of Cosmic Acceleration</a:t>
            </a:r>
            <a:br>
              <a:rPr lang="en-GB">
                <a:solidFill>
                  <a:schemeClr val="tx1"/>
                </a:solidFill>
              </a:rPr>
            </a:b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6CBE49F-F28B-9A77-7565-C2B7E1B561B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6718" y="1447182"/>
                <a:ext cx="5337180" cy="4811074"/>
              </a:xfrm>
            </p:spPr>
            <p:txBody>
              <a:bodyPr>
                <a:normAutofit fontScale="85000" lnSpcReduction="20000"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900">
                    <a:solidFill>
                      <a:schemeClr val="tx1"/>
                    </a:solidFill>
                  </a:rPr>
                  <a:t>Observation: Late time universe is accelerating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ΛCDM</m:t>
                    </m:r>
                  </m:oMath>
                </a14:m>
                <a:r>
                  <a:rPr lang="en-US" sz="2900">
                    <a:solidFill>
                      <a:schemeClr val="tx1"/>
                    </a:solidFill>
                  </a:rPr>
                  <a:t> provides excellent empirical fit to cosmological data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900">
                    <a:solidFill>
                      <a:schemeClr val="tx1"/>
                    </a:solidFill>
                  </a:rPr>
                  <a:t>Emerging Tensions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sz="2900">
                    <a:solidFill>
                      <a:schemeClr val="tx1"/>
                    </a:solidFill>
                  </a:rPr>
                  <a:t> has a massive discrepancy with Quantum Field Theory.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900">
                    <a:solidFill>
                      <a:schemeClr val="tx1"/>
                    </a:solidFill>
                  </a:rPr>
                  <a:t>Recent DESI Data hints at dynamical dark energy.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900" b="1">
                    <a:solidFill>
                      <a:schemeClr val="tx1"/>
                    </a:solidFill>
                  </a:rPr>
                  <a:t>The Core Question: Do we need a new dynamical fluid or modify General Relativity?</a:t>
                </a:r>
              </a:p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6CBE49F-F28B-9A77-7565-C2B7E1B561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6718" y="1447182"/>
                <a:ext cx="5337180" cy="4811074"/>
              </a:xfrm>
              <a:blipFill>
                <a:blip r:embed="rId2"/>
                <a:stretch>
                  <a:fillRect l="-799" t="-1646" r="-1712" b="-10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NASA SVS | Content of the Universe Pie Chart">
            <a:extLst>
              <a:ext uri="{FF2B5EF4-FFF2-40B4-BE49-F238E27FC236}">
                <a16:creationId xmlns:a16="http://schemas.microsoft.com/office/drawing/2014/main" id="{10A2DF3A-A657-9E37-616D-0502AA7FC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006" y="1870200"/>
            <a:ext cx="5542400" cy="311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FD7C3D-0CD2-15FE-1268-8AE4BD251B4A}"/>
              </a:ext>
            </a:extLst>
          </p:cNvPr>
          <p:cNvSpPr txBox="1"/>
          <p:nvPr/>
        </p:nvSpPr>
        <p:spPr>
          <a:xfrm>
            <a:off x="6028259" y="5207243"/>
            <a:ext cx="61118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Figure 1 – Our Universe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EB3C610-6FA3-F9F2-E7A8-BA8C54512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332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6A771-1275-4A22-29BA-5FF3C8D55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231" y="55060"/>
            <a:ext cx="10325000" cy="1442463"/>
          </a:xfrm>
        </p:spPr>
        <p:txBody>
          <a:bodyPr/>
          <a:lstStyle/>
          <a:p>
            <a:r>
              <a:rPr lang="en-US"/>
              <a:t>Dark Energy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70F65C6-440A-9164-897A-2225F000104C}"/>
                  </a:ext>
                </a:extLst>
              </p:cNvPr>
              <p:cNvSpPr txBox="1"/>
              <p:nvPr/>
            </p:nvSpPr>
            <p:spPr>
              <a:xfrm>
                <a:off x="392595" y="1990924"/>
                <a:ext cx="5575852" cy="37856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b="1">
                    <a:solidFill>
                      <a:schemeClr val="tx1"/>
                    </a:solidFill>
                  </a:rPr>
                  <a:t>Dark Energy Equation of State</a:t>
                </a:r>
              </a:p>
              <a:p>
                <a:endParaRPr lang="en-GB" sz="2400">
                  <a:solidFill>
                    <a:schemeClr val="tx1"/>
                  </a:solidFill>
                </a:endParaRPr>
              </a:p>
              <a:p>
                <a:r>
                  <a:rPr lang="en-GB" sz="2400" err="1">
                    <a:solidFill>
                      <a:schemeClr val="tx1"/>
                    </a:solidFill>
                  </a:rPr>
                  <a:t>Chevellier-Polarski</a:t>
                </a:r>
                <a:r>
                  <a:rPr lang="en-GB" sz="2400">
                    <a:solidFill>
                      <a:schemeClr val="tx1"/>
                    </a:solidFill>
                  </a:rPr>
                  <a:t>- Linder (CPL)</a:t>
                </a:r>
              </a:p>
              <a:p>
                <a:r>
                  <a:rPr lang="en-GB" sz="2400">
                    <a:solidFill>
                      <a:schemeClr val="tx1"/>
                    </a:solidFill>
                  </a:rPr>
                  <a:t>Parameterization to test dynamical dark energy.</a:t>
                </a:r>
              </a:p>
              <a:p>
                <a:endParaRPr lang="en-GB" sz="2400">
                  <a:solidFill>
                    <a:schemeClr val="tx1"/>
                  </a:solidFill>
                </a:endParaRPr>
              </a:p>
              <a:p>
                <a:endParaRPr lang="en-GB" sz="2400">
                  <a:solidFill>
                    <a:schemeClr val="tx1"/>
                  </a:solidFill>
                </a:endParaRPr>
              </a:p>
              <a:p>
                <a:r>
                  <a:rPr lang="en-GB" sz="2400">
                    <a:solidFill>
                      <a:schemeClr val="tx1"/>
                    </a:solidFill>
                  </a:rPr>
                  <a:t>In CPL parameterisation, we can recover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  <m:r>
                      <m:rPr>
                        <m:sty m:val="p"/>
                      </m:rPr>
                      <a:rPr lang="en-GB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CDM</m:t>
                    </m:r>
                  </m:oMath>
                </a14:m>
                <a:r>
                  <a:rPr lang="en-GB" sz="2400">
                    <a:solidFill>
                      <a:schemeClr val="tx1"/>
                    </a:solidFill>
                  </a:rPr>
                  <a:t>, </a:t>
                </a:r>
              </a:p>
              <a:p>
                <a:r>
                  <a:rPr lang="en-GB" sz="2400">
                    <a:solidFill>
                      <a:schemeClr val="tx1"/>
                    </a:solidFill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GB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r>
                  <a:rPr lang="en-GB" sz="2400">
                    <a:solidFill>
                      <a:schemeClr val="tx1"/>
                    </a:solidFill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GB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2400">
                    <a:solidFill>
                      <a:schemeClr val="tx1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70F65C6-440A-9164-897A-2225F00010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595" y="1990924"/>
                <a:ext cx="5575852" cy="3785652"/>
              </a:xfrm>
              <a:prstGeom prst="rect">
                <a:avLst/>
              </a:prstGeom>
              <a:blipFill>
                <a:blip r:embed="rId2"/>
                <a:stretch>
                  <a:fillRect l="-1639" t="-1288" b="-27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45E69D2-E1B4-097D-31DB-43CDE1559385}"/>
                  </a:ext>
                </a:extLst>
              </p:cNvPr>
              <p:cNvSpPr txBox="1"/>
              <p:nvPr/>
            </p:nvSpPr>
            <p:spPr>
              <a:xfrm>
                <a:off x="6096000" y="3927659"/>
                <a:ext cx="6112564" cy="23083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1800" b="0">
                    <a:solidFill>
                      <a:schemeClr val="tx1"/>
                    </a:solidFill>
                    <a:latin typeface="+mj-lt"/>
                  </a:rPr>
                  <a:t>CPL parameterisation</a:t>
                </a:r>
              </a:p>
              <a:p>
                <a:endParaRPr lang="en-GB" sz="1800" b="0">
                  <a:solidFill>
                    <a:schemeClr val="tx1"/>
                  </a:solidFill>
                  <a:latin typeface="+mj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m:rPr>
                              <m:sty m:val="p"/>
                            </m:r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E</m:t>
                          </m:r>
                        </m:sub>
                      </m:sSub>
                      <m:r>
                        <a:rPr lang="en-GB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d>
                        <m:dPr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</m:oMath>
                  </m:oMathPara>
                </a14:m>
                <a:endParaRPr lang="en-US" sz="1800">
                  <a:solidFill>
                    <a:schemeClr val="tx1"/>
                  </a:solidFill>
                </a:endParaRPr>
              </a:p>
              <a:p>
                <a:endParaRPr lang="en-GB" sz="1800">
                  <a:solidFill>
                    <a:schemeClr val="tx1"/>
                  </a:solidFill>
                </a:endParaRPr>
              </a:p>
              <a:p>
                <a:endParaRPr lang="en-US" sz="1800" b="0" i="1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GB" sz="1800" b="0">
                    <a:solidFill>
                      <a:schemeClr val="tx1"/>
                    </a:solidFill>
                  </a:rPr>
                  <a:t> - </a:t>
                </a:r>
                <a:r>
                  <a:rPr lang="en-GB" sz="1800">
                    <a:solidFill>
                      <a:schemeClr val="tx1"/>
                    </a:solidFill>
                  </a:rPr>
                  <a:t>Present day</a:t>
                </a:r>
                <a:endParaRPr lang="en-GB" sz="1800" b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GB" sz="1800" b="0">
                    <a:solidFill>
                      <a:schemeClr val="tx1"/>
                    </a:solidFill>
                  </a:rPr>
                  <a:t> - </a:t>
                </a:r>
                <a:r>
                  <a:rPr lang="en-GB" sz="1800">
                    <a:solidFill>
                      <a:schemeClr val="tx1"/>
                    </a:solidFill>
                  </a:rPr>
                  <a:t>Evolution factor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GB" sz="1800">
                    <a:solidFill>
                      <a:schemeClr val="tx1"/>
                    </a:solidFill>
                  </a:rPr>
                  <a:t> –scale factor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45E69D2-E1B4-097D-31DB-43CDE15593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927659"/>
                <a:ext cx="6112564" cy="2308324"/>
              </a:xfrm>
              <a:prstGeom prst="rect">
                <a:avLst/>
              </a:prstGeom>
              <a:blipFill>
                <a:blip r:embed="rId3"/>
                <a:stretch>
                  <a:fillRect l="-798" t="-1319" b="-31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EC6C6C3-3501-5D87-EAA6-7D60F3B2E6DD}"/>
                  </a:ext>
                </a:extLst>
              </p:cNvPr>
              <p:cNvSpPr txBox="1"/>
              <p:nvPr/>
            </p:nvSpPr>
            <p:spPr>
              <a:xfrm>
                <a:off x="6135756" y="1104955"/>
                <a:ext cx="6251712" cy="25673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000" b="0">
                    <a:solidFill>
                      <a:schemeClr val="tx1"/>
                    </a:solidFill>
                    <a:latin typeface="+mj-lt"/>
                  </a:rPr>
                  <a:t>Equations of State (</a:t>
                </a:r>
                <a:r>
                  <a:rPr lang="en-GB" sz="2000" b="0" err="1">
                    <a:solidFill>
                      <a:schemeClr val="tx1"/>
                    </a:solidFill>
                    <a:latin typeface="+mj-lt"/>
                  </a:rPr>
                  <a:t>EoS</a:t>
                </a:r>
                <a:r>
                  <a:rPr lang="en-GB" sz="2000" b="0">
                    <a:solidFill>
                      <a:schemeClr val="tx1"/>
                    </a:solidFill>
                    <a:latin typeface="+mj-lt"/>
                  </a:rPr>
                  <a:t>)</a:t>
                </a:r>
              </a:p>
              <a:p>
                <a:endParaRPr lang="en-GB" sz="2000" b="0">
                  <a:solidFill>
                    <a:schemeClr val="tx1"/>
                  </a:solidFill>
                  <a:latin typeface="+mj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GB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𝐷𝐸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GB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GB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𝐷𝐸</m:t>
                              </m:r>
                            </m:sub>
                          </m:sSub>
                        </m:den>
                      </m:f>
                      <m:r>
                        <m:rPr>
                          <m:nor/>
                        </m:rPr>
                        <a:rPr lang="el-GR" sz="2000">
                          <a:solidFill>
                            <a:schemeClr val="tx1"/>
                          </a:solidFill>
                        </a:rPr>
                        <m:t>  </m:t>
                      </m:r>
                    </m:oMath>
                  </m:oMathPara>
                </a14:m>
                <a:endParaRPr lang="en-GB" sz="2000">
                  <a:solidFill>
                    <a:schemeClr val="tx1"/>
                  </a:solidFill>
                </a:endParaRPr>
              </a:p>
              <a:p>
                <a:endParaRPr lang="en-GB" sz="2000" b="0" i="1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𝐷𝐸</m:t>
                        </m:r>
                      </m:sub>
                    </m:sSub>
                  </m:oMath>
                </a14:m>
                <a:r>
                  <a:rPr lang="en-GB" sz="2000" b="0">
                    <a:solidFill>
                      <a:schemeClr val="tx1"/>
                    </a:solidFill>
                  </a:rPr>
                  <a:t> - Pressure of Dark Energy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GB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𝐷𝐸</m:t>
                        </m:r>
                      </m:sub>
                    </m:sSub>
                  </m:oMath>
                </a14:m>
                <a:r>
                  <a:rPr lang="en-GB" sz="2000" b="0">
                    <a:solidFill>
                      <a:schemeClr val="tx1"/>
                    </a:solidFill>
                  </a:rPr>
                  <a:t>- Density of Dark Energy</a:t>
                </a:r>
              </a:p>
              <a:p>
                <a14:m>
                  <m:oMath xmlns:m="http://schemas.openxmlformats.org/officeDocument/2006/math">
                    <m:r>
                      <a:rPr lang="en-GB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GB" sz="2000" b="0">
                    <a:solidFill>
                      <a:schemeClr val="tx1"/>
                    </a:solidFill>
                  </a:rPr>
                  <a:t> – </a:t>
                </a:r>
                <a:r>
                  <a:rPr lang="en-GB" sz="2000" b="0" err="1">
                    <a:solidFill>
                      <a:schemeClr val="tx1"/>
                    </a:solidFill>
                  </a:rPr>
                  <a:t>EoS</a:t>
                </a:r>
                <a:r>
                  <a:rPr lang="en-GB" sz="2000" b="0">
                    <a:solidFill>
                      <a:schemeClr val="tx1"/>
                    </a:solidFill>
                  </a:rPr>
                  <a:t> parameter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EC6C6C3-3501-5D87-EAA6-7D60F3B2E6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5756" y="1104955"/>
                <a:ext cx="6251712" cy="2567306"/>
              </a:xfrm>
              <a:prstGeom prst="rect">
                <a:avLst/>
              </a:prstGeom>
              <a:blipFill>
                <a:blip r:embed="rId4"/>
                <a:stretch>
                  <a:fillRect l="-1073" t="-1188" b="-33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A4DDAF-18AC-161D-914E-D8C126771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143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A195A868-7264-3E54-B9BF-C88351FE76F0}"/>
              </a:ext>
            </a:extLst>
          </p:cNvPr>
          <p:cNvSpPr/>
          <p:nvPr/>
        </p:nvSpPr>
        <p:spPr>
          <a:xfrm>
            <a:off x="10695746" y="4872414"/>
            <a:ext cx="1362903" cy="1170092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AA9BB00-655E-15FC-CF2B-627D92B5ADB2}"/>
              </a:ext>
            </a:extLst>
          </p:cNvPr>
          <p:cNvSpPr/>
          <p:nvPr/>
        </p:nvSpPr>
        <p:spPr>
          <a:xfrm>
            <a:off x="9332843" y="4887722"/>
            <a:ext cx="1362903" cy="1185400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A098693-F1F4-E9D3-C7C9-52D69FE681DC}"/>
              </a:ext>
            </a:extLst>
          </p:cNvPr>
          <p:cNvSpPr/>
          <p:nvPr/>
        </p:nvSpPr>
        <p:spPr>
          <a:xfrm>
            <a:off x="6042992" y="4903030"/>
            <a:ext cx="1607726" cy="1170092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0AAC141-C3E0-9F6E-1327-AF4F879B2C38}"/>
              </a:ext>
            </a:extLst>
          </p:cNvPr>
          <p:cNvSpPr/>
          <p:nvPr/>
        </p:nvSpPr>
        <p:spPr>
          <a:xfrm>
            <a:off x="7820831" y="4903030"/>
            <a:ext cx="1512012" cy="1185400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47BC27-1AC5-8E5B-A634-781372E93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9" y="228600"/>
            <a:ext cx="10325000" cy="831601"/>
          </a:xfrm>
        </p:spPr>
        <p:txBody>
          <a:bodyPr/>
          <a:lstStyle/>
          <a:p>
            <a:r>
              <a:rPr lang="en-US"/>
              <a:t>Effective Field Theory of Dark Energy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2893ACC-DCCD-7D65-A44A-B24E937EF031}"/>
                  </a:ext>
                </a:extLst>
              </p:cNvPr>
              <p:cNvSpPr txBox="1"/>
              <p:nvPr/>
            </p:nvSpPr>
            <p:spPr>
              <a:xfrm>
                <a:off x="287662" y="1064812"/>
                <a:ext cx="5670274" cy="52014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:r>
                  <a:rPr lang="en-US" sz="2800" b="1">
                    <a:solidFill>
                      <a:schemeClr val="tx1"/>
                    </a:solidFill>
                  </a:rPr>
                  <a:t>Modifying the Action:</a:t>
                </a:r>
                <a:r>
                  <a:rPr lang="en-US" sz="2800">
                    <a:solidFill>
                      <a:schemeClr val="tx1"/>
                    </a:solidFill>
                  </a:rPr>
                  <a:t> Encodes deviations from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sz="2800">
                    <a:solidFill>
                      <a:schemeClr val="tx1"/>
                    </a:solidFill>
                  </a:rPr>
                  <a:t>CDM directly into the fundamental gravitational action</a:t>
                </a:r>
                <a:endParaRPr lang="en-US" sz="2800" b="1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en-US" sz="2800" b="1">
                    <a:solidFill>
                      <a:schemeClr val="tx1"/>
                    </a:solidFill>
                  </a:rPr>
                  <a:t>The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en-US" sz="2800" b="1">
                    <a:solidFill>
                      <a:schemeClr val="tx1"/>
                    </a:solidFill>
                  </a:rPr>
                  <a:t>-Basis Parameters:</a:t>
                </a:r>
                <a:endParaRPr lang="en-US" sz="2800">
                  <a:solidFill>
                    <a:schemeClr val="tx1"/>
                  </a:solidFill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</m:sSub>
                  </m:oMath>
                </a14:m>
                <a:r>
                  <a:rPr lang="en-US" sz="2400">
                    <a:solidFill>
                      <a:schemeClr val="tx1"/>
                    </a:solidFill>
                  </a:rPr>
                  <a:t> (Running Planck Mass): Evolution of gravitational coupling.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2400">
                    <a:solidFill>
                      <a:schemeClr val="tx1"/>
                    </a:solidFill>
                  </a:rPr>
                  <a:t> (Braiding Term): Kinetic mixing between Dark Energy and the metric.</a:t>
                </a:r>
              </a:p>
              <a:p>
                <a:pPr lvl="1"/>
                <a:r>
                  <a:rPr lang="en-US" sz="2400">
                    <a:solidFill>
                      <a:schemeClr val="tx1"/>
                    </a:solidFill>
                  </a:rPr>
                  <a:t>Note: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α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K</m:t>
                        </m:r>
                      </m:sub>
                    </m:sSub>
                  </m:oMath>
                </a14:m>
                <a:r>
                  <a:rPr lang="en-US" sz="2400">
                    <a:solidFill>
                      <a:schemeClr val="tx1"/>
                    </a:solidFill>
                  </a:rPr>
                  <a:t> (Kinetic)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α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</m:oMath>
                </a14:m>
                <a:r>
                  <a:rPr lang="en-US" sz="2400">
                    <a:solidFill>
                      <a:schemeClr val="tx1"/>
                    </a:solidFill>
                  </a:rPr>
                  <a:t> (Tensor Speed) are usually fixed by prior data</a:t>
                </a:r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2893ACC-DCCD-7D65-A44A-B24E937EF0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662" y="1064812"/>
                <a:ext cx="5670274" cy="5201424"/>
              </a:xfrm>
              <a:prstGeom prst="rect">
                <a:avLst/>
              </a:prstGeom>
              <a:blipFill>
                <a:blip r:embed="rId2"/>
                <a:stretch>
                  <a:fillRect l="-2151" t="-1172" r="-3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3E60E9D-A5AB-37A8-95E1-7687A48004B8}"/>
                  </a:ext>
                </a:extLst>
              </p:cNvPr>
              <p:cNvSpPr txBox="1"/>
              <p:nvPr/>
            </p:nvSpPr>
            <p:spPr>
              <a:xfrm>
                <a:off x="6418195" y="2252569"/>
                <a:ext cx="6112564" cy="13803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e>
                      </m:nary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ad>
                        <m:radPr>
                          <m:degHide m:val="on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rad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b>
                                <m:sup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00</m:t>
                              </m:r>
                            </m:sup>
                          </m:s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         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δ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00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acc>
                                <m:accPr>
                                  <m:chr m:val="̅"/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Sup>
                                    <m:sSubSupPr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p>
                                  </m:sSubSup>
                                </m:e>
                              </m:acc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00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acc>
                                <m:accPr>
                                  <m:chr m:val="̅"/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Sup>
                                    <m:sSubSupPr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acc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δ</m:t>
                                  </m:r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</m:e>
                      </m:d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3E60E9D-A5AB-37A8-95E1-7687A48004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8195" y="2252569"/>
                <a:ext cx="6112564" cy="13803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847649C-091B-DB0F-BC18-9EF11443C9A8}"/>
                  </a:ext>
                </a:extLst>
              </p:cNvPr>
              <p:cNvSpPr txBox="1"/>
              <p:nvPr/>
            </p:nvSpPr>
            <p:spPr>
              <a:xfrm>
                <a:off x="3361911" y="2452794"/>
                <a:ext cx="648528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m:rPr>
                              <m:sty m:val="p"/>
                            </m:r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FT</m:t>
                          </m:r>
                        </m:sub>
                      </m:sSub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847649C-091B-DB0F-BC18-9EF11443C9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1911" y="2452794"/>
                <a:ext cx="648528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BDDFF1E3-88E2-16CF-F614-BBBF5BF1C41C}"/>
              </a:ext>
            </a:extLst>
          </p:cNvPr>
          <p:cNvSpPr txBox="1"/>
          <p:nvPr/>
        </p:nvSpPr>
        <p:spPr>
          <a:xfrm>
            <a:off x="6149010" y="1521505"/>
            <a:ext cx="62691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err="1"/>
              <a:t>EFTofDE</a:t>
            </a:r>
            <a:r>
              <a:rPr lang="en-US" b="1"/>
              <a:t> Action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9B43E40-3BA3-6BDB-DC6E-B84AC7B748AA}"/>
              </a:ext>
            </a:extLst>
          </p:cNvPr>
          <p:cNvCxnSpPr>
            <a:cxnSpLocks/>
          </p:cNvCxnSpPr>
          <p:nvPr/>
        </p:nvCxnSpPr>
        <p:spPr>
          <a:xfrm flipV="1">
            <a:off x="8614675" y="2170388"/>
            <a:ext cx="1153006" cy="2332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6C99E30-7FF4-E257-73FA-55FE7D2DD1EE}"/>
                  </a:ext>
                </a:extLst>
              </p:cNvPr>
              <p:cNvSpPr txBox="1"/>
              <p:nvPr/>
            </p:nvSpPr>
            <p:spPr>
              <a:xfrm>
                <a:off x="5025472" y="4852730"/>
                <a:ext cx="7834520" cy="10136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sub>
                      </m:sSub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+4</m:t>
                          </m:r>
                          <m:sSubSup>
                            <m:sSub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, 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Sup>
                                <m:sSubSup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bSup>
                            </m:e>
                          </m:acc>
                        </m:num>
                        <m:den>
                          <m:sSubSup>
                            <m:sSub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den>
                      </m:f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, 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</m:acc>
                        </m:num>
                        <m:den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𝐻𝑓</m:t>
                          </m:r>
                        </m:den>
                      </m:f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, 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Sup>
                                <m:sSubSup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acc>
                        </m:num>
                        <m:den>
                          <m:sSubSup>
                            <m:sSub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den>
                      </m:f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6C99E30-7FF4-E257-73FA-55FE7D2DD1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5472" y="4852730"/>
                <a:ext cx="7834520" cy="10136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E672B1A9-8C0F-B4BA-0E09-1D7B4C8B3472}"/>
              </a:ext>
            </a:extLst>
          </p:cNvPr>
          <p:cNvSpPr txBox="1"/>
          <p:nvPr/>
        </p:nvSpPr>
        <p:spPr>
          <a:xfrm>
            <a:off x="5124865" y="4483398"/>
            <a:ext cx="783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/>
              <a:t>Alpha Basis Parameters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F3E59E5-0DDE-C734-5EF2-EFB541C20431}"/>
              </a:ext>
            </a:extLst>
          </p:cNvPr>
          <p:cNvSpPr txBox="1"/>
          <p:nvPr/>
        </p:nvSpPr>
        <p:spPr>
          <a:xfrm>
            <a:off x="9618593" y="1829631"/>
            <a:ext cx="64827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Einstein-Hilbert!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D581E-5889-0E2B-B3EA-CC7CFD605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319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3" grpId="0" animBg="1"/>
      <p:bldP spid="21" grpId="0" animBg="1"/>
      <p:bldP spid="22" grpId="0" animBg="1"/>
      <p:bldP spid="16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51109-4603-B6B1-E721-129BB3C2E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>
                <a:solidFill>
                  <a:schemeClr val="tx1"/>
                </a:solidFill>
                <a:ea typeface="Calibri"/>
                <a:cs typeface="Calibri"/>
              </a:rPr>
              <a:t>Vainshtein</a:t>
            </a:r>
            <a:r>
              <a:rPr lang="en-GB">
                <a:solidFill>
                  <a:schemeClr val="tx1"/>
                </a:solidFill>
                <a:ea typeface="Calibri"/>
                <a:cs typeface="Calibri"/>
              </a:rPr>
              <a:t> Screening Mechanisms</a:t>
            </a:r>
            <a:br>
              <a:rPr lang="en-GB">
                <a:solidFill>
                  <a:schemeClr val="tx1"/>
                </a:solidFill>
              </a:rPr>
            </a:br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Content Placeholder 3" descr="A diagram of a sun&#10;&#10;AI-generated content may be incorrect.">
            <a:extLst>
              <a:ext uri="{FF2B5EF4-FFF2-40B4-BE49-F238E27FC236}">
                <a16:creationId xmlns:a16="http://schemas.microsoft.com/office/drawing/2014/main" id="{3C388A87-CCDB-B6FD-B7DE-6BA3D07B33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579" y="1814996"/>
            <a:ext cx="5746578" cy="33395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824914-E8FE-ED86-95C1-1D3C02114006}"/>
              </a:ext>
            </a:extLst>
          </p:cNvPr>
          <p:cNvSpPr txBox="1"/>
          <p:nvPr/>
        </p:nvSpPr>
        <p:spPr>
          <a:xfrm>
            <a:off x="627928" y="1482613"/>
            <a:ext cx="4865204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/>
              <a:t>We try to explain this cosmic acceleration by introducing a ‘fifth force’</a:t>
            </a:r>
          </a:p>
          <a:p>
            <a:endParaRPr lang="en-GB" sz="28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err="1"/>
              <a:t>Vainshtein</a:t>
            </a:r>
            <a:r>
              <a:rPr lang="en-GB" sz="2800"/>
              <a:t> screening mechanism to supress this fifth force.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>
              <a:ea typeface="Calibri"/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/>
              <a:t>The screening requires supercomputers as it is highly non-linear.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27134C-F932-5797-88B0-F8ED08D24114}"/>
              </a:ext>
            </a:extLst>
          </p:cNvPr>
          <p:cNvSpPr txBox="1"/>
          <p:nvPr/>
        </p:nvSpPr>
        <p:spPr>
          <a:xfrm>
            <a:off x="5630517" y="5401125"/>
            <a:ext cx="61125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Figure 2 – Illustration of </a:t>
            </a:r>
            <a:r>
              <a:rPr lang="en-US" err="1"/>
              <a:t>Vainshtein</a:t>
            </a:r>
            <a:r>
              <a:rPr lang="en-US"/>
              <a:t> Screening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E21F21-DAE2-AFE6-DD2C-C7AEC0225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259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AE253-526A-B09D-BDF7-AE2D63B61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866" y="258417"/>
            <a:ext cx="10291660" cy="1184046"/>
          </a:xfrm>
        </p:spPr>
        <p:txBody>
          <a:bodyPr/>
          <a:lstStyle/>
          <a:p>
            <a:r>
              <a:rPr lang="en-US" err="1"/>
              <a:t>Horndeski</a:t>
            </a:r>
            <a:r>
              <a:rPr lang="en-US"/>
              <a:t> Type Theories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FC861A8-0A71-AFFA-8068-84788BB9D09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91078" y="1722213"/>
                <a:ext cx="4775443" cy="4182354"/>
              </a:xfrm>
            </p:spPr>
            <p:txBody>
              <a:bodyPr>
                <a:normAutofit/>
              </a:bodyPr>
              <a:lstStyle/>
              <a:p>
                <a:r>
                  <a:rPr lang="en-GB" b="1">
                    <a:solidFill>
                      <a:schemeClr val="tx1"/>
                    </a:solidFill>
                  </a:rPr>
                  <a:t>The most general, four-dimensional scalar-tensor theory of gravity that yields second-order equations of motion for both the metric and the scalar field</a:t>
                </a:r>
              </a:p>
              <a:p>
                <a:pPr marL="0" indent="0">
                  <a:buNone/>
                </a:pPr>
                <a:endParaRPr lang="en-GB" b="1">
                  <a:solidFill>
                    <a:schemeClr val="tx1"/>
                  </a:solidFill>
                </a:endParaRPr>
              </a:p>
              <a:p>
                <a:r>
                  <a:rPr lang="en-GB" b="1">
                    <a:solidFill>
                      <a:schemeClr val="tx1"/>
                    </a:solidFill>
                  </a:rPr>
                  <a:t>Generalized Cubic </a:t>
                </a:r>
                <a:r>
                  <a:rPr lang="en-GB" b="1" err="1">
                    <a:solidFill>
                      <a:schemeClr val="tx1"/>
                    </a:solidFill>
                  </a:rPr>
                  <a:t>Galileon</a:t>
                </a:r>
                <a:r>
                  <a:rPr lang="en-GB" b="1">
                    <a:solidFill>
                      <a:schemeClr val="tx1"/>
                    </a:solidFill>
                  </a:rPr>
                  <a:t> (GCG)</a:t>
                </a:r>
                <a:endParaRPr lang="en-GB" b="1">
                  <a:solidFill>
                    <a:schemeClr val="tx1"/>
                  </a:solidFill>
                  <a:ea typeface="Calibri"/>
                  <a:cs typeface="Calibri"/>
                </a:endParaRPr>
              </a:p>
              <a:p>
                <a:pPr lvl="1"/>
                <a:r>
                  <a:rPr lang="en-GB" b="1">
                    <a:solidFill>
                      <a:schemeClr val="tx1"/>
                    </a:solidFill>
                    <a:ea typeface="Calibri"/>
                    <a:cs typeface="Calibri"/>
                  </a:rPr>
                  <a:t>Restrict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𝑳</m:t>
                        </m:r>
                      </m:e>
                      <m:sub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𝟐</m:t>
                        </m:r>
                      </m:sub>
                    </m:sSub>
                    <m:r>
                      <a:rPr lang="en-US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,</m:t>
                    </m:r>
                    <m:sSub>
                      <m:sSubPr>
                        <m:ctrlP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𝑳</m:t>
                        </m:r>
                      </m:e>
                      <m:sub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GB" b="1">
                    <a:solidFill>
                      <a:schemeClr val="tx1"/>
                    </a:solidFill>
                    <a:ea typeface="Calibri"/>
                    <a:cs typeface="Calibri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𝑳</m:t>
                        </m:r>
                      </m:e>
                      <m:sub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en-GB" b="1">
                    <a:solidFill>
                      <a:schemeClr val="tx1"/>
                    </a:solidFill>
                    <a:ea typeface="Calibri"/>
                    <a:cs typeface="Calibri"/>
                  </a:rPr>
                  <a:t> in modern analysis</a:t>
                </a:r>
              </a:p>
              <a:p>
                <a:pPr lvl="1"/>
                <a:r>
                  <a:rPr lang="en-GB" b="1">
                    <a:solidFill>
                      <a:schemeClr val="tx1"/>
                    </a:solidFill>
                    <a:ea typeface="Calibri"/>
                    <a:cs typeface="Calibri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𝑳</m:t>
                        </m:r>
                      </m:e>
                      <m:sub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en-US" b="1">
                    <a:solidFill>
                      <a:schemeClr val="tx1"/>
                    </a:solidFill>
                    <a:ea typeface="Calibri"/>
                    <a:cs typeface="Calibri"/>
                  </a:rPr>
                  <a:t> just depends on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𝝓</m:t>
                    </m:r>
                  </m:oMath>
                </a14:m>
                <a:endParaRPr lang="en-US" b="1">
                  <a:solidFill>
                    <a:schemeClr val="tx1"/>
                  </a:solidFill>
                  <a:ea typeface="Calibri"/>
                  <a:cs typeface="Calibri"/>
                </a:endParaRPr>
              </a:p>
              <a:p>
                <a:endParaRPr lang="en-GB" b="1">
                  <a:solidFill>
                    <a:schemeClr val="tx1"/>
                  </a:solidFill>
                </a:endParaRPr>
              </a:p>
              <a:p>
                <a:endParaRPr lang="en-GB" b="1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GB" b="1">
                  <a:solidFill>
                    <a:schemeClr val="tx1"/>
                  </a:solidFill>
                </a:endParaRPr>
              </a:p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FC861A8-0A71-AFFA-8068-84788BB9D0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1078" y="1722213"/>
                <a:ext cx="4775443" cy="4182354"/>
              </a:xfrm>
              <a:blipFill>
                <a:blip r:embed="rId2"/>
                <a:stretch>
                  <a:fillRect l="-383" t="-583" r="-19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C54B08-E055-892E-CD45-26B77352806B}"/>
                  </a:ext>
                </a:extLst>
              </p:cNvPr>
              <p:cNvSpPr txBox="1"/>
              <p:nvPr/>
            </p:nvSpPr>
            <p:spPr>
              <a:xfrm>
                <a:off x="5672048" y="1659577"/>
                <a:ext cx="6112564" cy="8476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GB" sz="2400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  <m:r>
                        <a:rPr lang="en-GB" sz="2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2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GB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e>
                      </m:nary>
                      <m:r>
                        <a:rPr lang="en-GB" sz="2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ad>
                        <m:radPr>
                          <m:degHide m:val="on"/>
                          <m:ctrlPr>
                            <a:rPr lang="en-GB" sz="2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rad>
                      <m:d>
                        <m:dPr>
                          <m:begChr m:val="["/>
                          <m:endChr m:val="]"/>
                          <m:ctrlPr>
                            <a:rPr lang="en-GB" sz="2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GB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GB" sz="2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GB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GB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GB" sz="2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GB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GB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en-GB" sz="2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GB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GB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  <m:r>
                            <a:rPr lang="en-GB" sz="2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GB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GB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GB" sz="200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C54B08-E055-892E-CD45-26B7735280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2048" y="1659577"/>
                <a:ext cx="6112564" cy="8476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D7B908B3-C1F9-49B6-8AEA-1F0F64055A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478" y="2668009"/>
            <a:ext cx="1638795" cy="6393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0CE533-9F35-D9C4-5C04-1520E31105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6412" y="3429000"/>
            <a:ext cx="2404925" cy="7089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0BB16F7-1382-3125-4F4D-A943984111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42338" y="4259574"/>
            <a:ext cx="5554133" cy="7134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470199-314E-767C-C668-2D4AAEE731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0719" y="5193372"/>
            <a:ext cx="5505752" cy="88455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D40923E-E6A4-702B-6F73-B8579DDA805C}"/>
              </a:ext>
            </a:extLst>
          </p:cNvPr>
          <p:cNvSpPr txBox="1"/>
          <p:nvPr/>
        </p:nvSpPr>
        <p:spPr>
          <a:xfrm>
            <a:off x="9802226" y="2381239"/>
            <a:ext cx="64443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 b="1">
                <a:solidFill>
                  <a:srgbClr val="00B050"/>
                </a:solidFill>
                <a:ea typeface="Calibri"/>
                <a:cs typeface="Calibri"/>
                <a:sym typeface="Wingdings 2" panose="05020102010507070707" pitchFamily="18" charset="2"/>
              </a:rPr>
              <a:t></a:t>
            </a:r>
            <a:endParaRPr lang="en-US" sz="6600">
              <a:solidFill>
                <a:srgbClr val="00B05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44A07B-969A-F794-3930-C8460482D896}"/>
              </a:ext>
            </a:extLst>
          </p:cNvPr>
          <p:cNvSpPr txBox="1"/>
          <p:nvPr/>
        </p:nvSpPr>
        <p:spPr>
          <a:xfrm>
            <a:off x="10066202" y="3194856"/>
            <a:ext cx="66095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 b="1">
                <a:solidFill>
                  <a:srgbClr val="00B050"/>
                </a:solidFill>
                <a:ea typeface="Calibri"/>
                <a:cs typeface="Calibri"/>
                <a:sym typeface="Wingdings 2" panose="05020102010507070707" pitchFamily="18" charset="2"/>
              </a:rPr>
              <a:t></a:t>
            </a:r>
            <a:endParaRPr lang="en-US" sz="6600">
              <a:solidFill>
                <a:srgbClr val="00B05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5BFF98-171E-7C1C-2A0A-E205BBD6F279}"/>
              </a:ext>
            </a:extLst>
          </p:cNvPr>
          <p:cNvSpPr txBox="1"/>
          <p:nvPr/>
        </p:nvSpPr>
        <p:spPr>
          <a:xfrm>
            <a:off x="8025627" y="3818061"/>
            <a:ext cx="5715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 b="1">
                <a:solidFill>
                  <a:srgbClr val="00B050"/>
                </a:solidFill>
                <a:ea typeface="Calibri"/>
                <a:cs typeface="Calibri"/>
                <a:sym typeface="Wingdings 2" panose="05020102010507070707" pitchFamily="18" charset="2"/>
              </a:rPr>
              <a:t></a:t>
            </a:r>
            <a:endParaRPr lang="en-US" sz="6600">
              <a:solidFill>
                <a:srgbClr val="00B050"/>
              </a:solidFill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1FE307E5-6D64-39D0-A9DC-B8988412FF60}"/>
              </a:ext>
            </a:extLst>
          </p:cNvPr>
          <p:cNvSpPr/>
          <p:nvPr/>
        </p:nvSpPr>
        <p:spPr>
          <a:xfrm>
            <a:off x="8597127" y="4296184"/>
            <a:ext cx="2510444" cy="665443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Multiplication Sign 16">
            <a:extLst>
              <a:ext uri="{FF2B5EF4-FFF2-40B4-BE49-F238E27FC236}">
                <a16:creationId xmlns:a16="http://schemas.microsoft.com/office/drawing/2014/main" id="{E3ACBD6B-541D-B96C-3A11-2219251BC3D6}"/>
              </a:ext>
            </a:extLst>
          </p:cNvPr>
          <p:cNvSpPr/>
          <p:nvPr/>
        </p:nvSpPr>
        <p:spPr>
          <a:xfrm>
            <a:off x="7540893" y="5302926"/>
            <a:ext cx="2510444" cy="665443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0ABA9855-07A1-7A12-5227-CC25EAA4C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0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FBBB5646-4396-7A8B-D020-11337F257327}"/>
              </a:ext>
            </a:extLst>
          </p:cNvPr>
          <p:cNvSpPr/>
          <p:nvPr/>
        </p:nvSpPr>
        <p:spPr>
          <a:xfrm>
            <a:off x="8695347" y="3632668"/>
            <a:ext cx="2764222" cy="670975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6293135E-5555-C9E5-CB53-2EA1FB297D16}"/>
              </a:ext>
            </a:extLst>
          </p:cNvPr>
          <p:cNvSpPr/>
          <p:nvPr/>
        </p:nvSpPr>
        <p:spPr>
          <a:xfrm>
            <a:off x="5503230" y="3632668"/>
            <a:ext cx="2989758" cy="715702"/>
          </a:xfrm>
          <a:prstGeom prst="roundRect">
            <a:avLst/>
          </a:prstGeom>
          <a:solidFill>
            <a:srgbClr val="00B0F0"/>
          </a:solidFill>
          <a:ln w="38100">
            <a:solidFill>
              <a:schemeClr val="bg1"/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48E9756C-FA9B-A8A7-3FBA-C617EB6D2589}"/>
              </a:ext>
            </a:extLst>
          </p:cNvPr>
          <p:cNvSpPr/>
          <p:nvPr/>
        </p:nvSpPr>
        <p:spPr>
          <a:xfrm>
            <a:off x="4224939" y="2760028"/>
            <a:ext cx="7785678" cy="903933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F9059A-0639-7E1A-2958-6D7761350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6570" y="-344838"/>
            <a:ext cx="4725747" cy="144246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N-Body Equation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1D4E23B-8032-59EC-2068-F45502F2C068}"/>
                  </a:ext>
                </a:extLst>
              </p:cNvPr>
              <p:cNvSpPr txBox="1"/>
              <p:nvPr/>
            </p:nvSpPr>
            <p:spPr>
              <a:xfrm>
                <a:off x="4178805" y="2853227"/>
                <a:ext cx="8080513" cy="8107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sSup>
                                <m:sSupPr>
                                  <m:ctrlP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Sup>
                                        <m:sSubSupPr>
                                          <m:ctrlPr>
                                            <a:rPr lang="en-US" sz="18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sz="18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𝐺</m:t>
                                          </m:r>
                                        </m:e>
                                        <m:sub>
                                          <m:r>
                                            <a:rPr lang="en-US" sz="18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4</m:t>
                                          </m:r>
                                        </m:sub>
                                        <m:sup>
                                          <m:r>
                                            <a:rPr lang="en-US" sz="18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′</m:t>
                                          </m:r>
                                        </m:sup>
                                      </m:sSubSup>
                                    </m:e>
                                  </m:d>
                                </m:e>
                                <m:sup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bSup>
                                <m:sSubSupPr>
                                  <m:ctrlP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  <m:sup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sSub>
                                <m:sSubPr>
                                  <m:ctrlP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sub>
                              </m:sSub>
                              <m:acc>
                                <m:accPr>
                                  <m:chr m:val="̇"/>
                                  <m:ctrlP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p>
                                    <m:sSupPr>
                                      <m:ctrlPr>
                                        <a:rPr lang="en-US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18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ϕ</m:t>
                                      </m:r>
                                    </m:e>
                                    <m:sup>
                                      <m:r>
                                        <a:rPr lang="en-US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acc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Sup>
                                <m:sSubSupPr>
                                  <m:ctrlP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sub>
                                <m:sup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acc>
                                <m:accPr>
                                  <m:chr m:val="̇"/>
                                  <m:ctrlP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p>
                                    <m:sSupPr>
                                      <m:ctrlPr>
                                        <a:rPr lang="en-US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18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ϕ</m:t>
                                      </m:r>
                                    </m:e>
                                    <m:sup>
                                      <m:r>
                                        <a:rPr lang="en-US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sup>
                                  </m:sSup>
                                </m:e>
                              </m:acc>
                            </m:num>
                            <m:den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b>
                                <m:sSubPr>
                                  <m:ctrlP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m:rPr>
                                  <m:sty m:val="p"/>
                                </m:rP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ϕ</m:t>
                              </m:r>
                            </m:sub>
                          </m:sSub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̈"/>
                                  <m:ctrlP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ϕ</m:t>
                                  </m:r>
                                </m:e>
                              </m:acc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acc>
                                <m:accPr>
                                  <m:chr m:val="̇"/>
                                  <m:ctrlP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ϕ</m:t>
                                  </m:r>
                                </m:e>
                              </m:acc>
                            </m:e>
                          </m:d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acc>
                            <m:accPr>
                              <m:chr m:val="̇"/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ϕ</m:t>
                              </m:r>
                              <m:acc>
                                <m:accPr>
                                  <m:chr m:val="̇"/>
                                  <m:ctrlP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𝐺</m:t>
                                      </m:r>
                                    </m:e>
                                    <m:sub>
                                      <m:r>
                                        <a:rPr lang="en-US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  <m:r>
                                        <a:rPr lang="en-US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sub>
                                  </m:sSub>
                                </m:e>
                              </m:acc>
                            </m:e>
                          </m:acc>
                        </m:e>
                      </m:d>
                      <m:sSup>
                        <m:sSupPr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∇</m:t>
                          </m:r>
                        </m:e>
                        <m:sup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18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δϕ</m:t>
                      </m:r>
                    </m:oMath>
                  </m:oMathPara>
                </a14:m>
                <a:endParaRPr lang="en-GB" sz="180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1D4E23B-8032-59EC-2068-F45502F2C0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8805" y="2853227"/>
                <a:ext cx="8080513" cy="81073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2DB473C-8F86-9E71-EF8A-9FDD2DB63059}"/>
                  </a:ext>
                </a:extLst>
              </p:cNvPr>
              <p:cNvSpPr txBox="1"/>
              <p:nvPr/>
            </p:nvSpPr>
            <p:spPr>
              <a:xfrm>
                <a:off x="5279721" y="3605725"/>
                <a:ext cx="6112564" cy="9704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∇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δϕ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𝜕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𝜕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δϕ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den>
                      </m:f>
                      <m:d>
                        <m:d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  <m:acc>
                            <m:accPr>
                              <m:chr m:val="̇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ϕ</m:t>
                                  </m:r>
                                </m:e>
                                <m:sup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acc>
                        </m:e>
                      </m:d>
                      <m:r>
                        <m:rPr>
                          <m:sty m:val="p"/>
                        </m:rP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ρ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2DB473C-8F86-9E71-EF8A-9FDD2DB630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9721" y="3605725"/>
                <a:ext cx="6112564" cy="9704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B64435A-4A1B-D22D-C095-DF662112C3EE}"/>
                  </a:ext>
                </a:extLst>
              </p:cNvPr>
              <p:cNvSpPr txBox="1"/>
              <p:nvPr/>
            </p:nvSpPr>
            <p:spPr>
              <a:xfrm>
                <a:off x="310601" y="1162882"/>
                <a:ext cx="3990562" cy="63709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>
                    <a:solidFill>
                      <a:schemeClr val="tx1"/>
                    </a:solidFill>
                  </a:rPr>
                  <a:t>1.Varying the </a:t>
                </a:r>
                <a:r>
                  <a:rPr lang="en-US" sz="2400" b="1"/>
                  <a:t>action</a:t>
                </a:r>
                <a:r>
                  <a:rPr lang="en-US" sz="2400" b="1">
                    <a:solidFill>
                      <a:schemeClr val="tx1"/>
                    </a:solidFill>
                  </a:rPr>
                  <a:t> with respect to the metric and Scalar Field</a:t>
                </a:r>
              </a:p>
              <a:p>
                <a:endParaRPr lang="en-US" sz="2400" b="1">
                  <a:solidFill>
                    <a:schemeClr val="tx1"/>
                  </a:solidFill>
                </a:endParaRPr>
              </a:p>
              <a:p>
                <a:r>
                  <a:rPr lang="en-US" sz="2400" b="1">
                    <a:solidFill>
                      <a:schemeClr val="tx1"/>
                    </a:solidFill>
                  </a:rPr>
                  <a:t>2. Applying Quasi-Static approximation</a:t>
                </a:r>
              </a:p>
              <a:p>
                <a:r>
                  <a:rPr lang="en-US" sz="2400" b="1">
                    <a:solidFill>
                      <a:schemeClr val="tx1"/>
                    </a:solidFill>
                  </a:rPr>
                  <a:t>(neglect all the time derivatives</a:t>
                </a:r>
              </a:p>
              <a:p>
                <a:r>
                  <a:rPr lang="en-US" sz="2400" b="1">
                    <a:solidFill>
                      <a:schemeClr val="tx1"/>
                    </a:solidFill>
                  </a:rPr>
                  <a:t>of the perturbed quantities (e.g.,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𝜹𝝓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̇</m:t>
                    </m:r>
                  </m:oMath>
                </a14:m>
                <a:r>
                  <a:rPr lang="en-US" sz="2400" b="1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𝜹𝜳</m:t>
                    </m:r>
                    <m:r>
                      <a:rPr lang="en-US" sz="2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̇</m:t>
                    </m:r>
                  </m:oMath>
                </a14:m>
                <a:r>
                  <a:rPr lang="en-US" sz="2400" b="1">
                    <a:solidFill>
                      <a:schemeClr val="tx1"/>
                    </a:solidFill>
                  </a:rPr>
                  <a:t>)</a:t>
                </a:r>
              </a:p>
              <a:p>
                <a:endParaRPr lang="en-US" sz="2400" b="1">
                  <a:solidFill>
                    <a:schemeClr val="tx1"/>
                  </a:solidFill>
                </a:endParaRPr>
              </a:p>
              <a:p>
                <a:r>
                  <a:rPr lang="en-US" sz="2400" b="1">
                    <a:solidFill>
                      <a:schemeClr val="tx1"/>
                    </a:solidFill>
                  </a:rPr>
                  <a:t>3. Eliminate the Potentials</a:t>
                </a:r>
              </a:p>
              <a:p>
                <a:endParaRPr lang="en-US" sz="2400">
                  <a:solidFill>
                    <a:schemeClr val="tx1"/>
                  </a:solidFill>
                </a:endParaRPr>
              </a:p>
              <a:p>
                <a:endParaRPr lang="en-US" sz="2400">
                  <a:solidFill>
                    <a:schemeClr val="tx1"/>
                  </a:solidFill>
                </a:endParaRPr>
              </a:p>
              <a:p>
                <a:endParaRPr lang="en-US" sz="2400">
                  <a:solidFill>
                    <a:schemeClr val="tx1"/>
                  </a:solidFill>
                </a:endParaRPr>
              </a:p>
              <a:p>
                <a:endParaRPr lang="en-US" sz="2400">
                  <a:solidFill>
                    <a:schemeClr val="tx1"/>
                  </a:solidFill>
                </a:endParaRPr>
              </a:p>
              <a:p>
                <a:endParaRPr lang="en-US" sz="240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B64435A-4A1B-D22D-C095-DF662112C3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601" y="1162882"/>
                <a:ext cx="3990562" cy="6370975"/>
              </a:xfrm>
              <a:prstGeom prst="rect">
                <a:avLst/>
              </a:prstGeom>
              <a:blipFill>
                <a:blip r:embed="rId5"/>
                <a:stretch>
                  <a:fillRect l="-2443" t="-7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BD3F114-B922-474F-233E-F2F7901409DC}"/>
                  </a:ext>
                </a:extLst>
              </p:cNvPr>
              <p:cNvSpPr txBox="1"/>
              <p:nvPr/>
            </p:nvSpPr>
            <p:spPr>
              <a:xfrm>
                <a:off x="4800601" y="1570478"/>
                <a:ext cx="6132442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b="1">
                    <a:solidFill>
                      <a:srgbClr val="00B050"/>
                    </a:solidFill>
                  </a:rPr>
                  <a:t>Green Box (The Linear Term):</a:t>
                </a:r>
                <a:r>
                  <a:rPr lang="en-US">
                    <a:solidFill>
                      <a:srgbClr val="00B050"/>
                    </a:solidFill>
                  </a:rPr>
                  <a:t> </a:t>
                </a:r>
                <a:r>
                  <a:rPr lang="en-US">
                    <a:solidFill>
                      <a:schemeClr val="tx1"/>
                    </a:solidFill>
                  </a:rPr>
                  <a:t>This acts as a time-dependent coefficient for the linear spatial propagation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∇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v-S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𝛿𝜙</m:t>
                        </m:r>
                      </m:e>
                    </m:d>
                  </m:oMath>
                </a14:m>
                <a:r>
                  <a:rPr lang="en-US">
                    <a:solidFill>
                      <a:schemeClr val="tx1"/>
                    </a:solidFill>
                  </a:rPr>
                  <a:t>. </a:t>
                </a: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BD3F114-B922-474F-233E-F2F7901409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1" y="1570478"/>
                <a:ext cx="6132442" cy="923330"/>
              </a:xfrm>
              <a:prstGeom prst="rect">
                <a:avLst/>
              </a:prstGeom>
              <a:blipFill>
                <a:blip r:embed="rId6"/>
                <a:stretch>
                  <a:fillRect l="-896" t="-3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B4623EFD-D55F-7316-AEDA-6C4C930B7547}"/>
              </a:ext>
            </a:extLst>
          </p:cNvPr>
          <p:cNvSpPr txBox="1"/>
          <p:nvPr/>
        </p:nvSpPr>
        <p:spPr>
          <a:xfrm>
            <a:off x="4224939" y="4715876"/>
            <a:ext cx="420982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rgbClr val="0070C0"/>
                </a:solidFill>
              </a:rPr>
              <a:t>Blue Box </a:t>
            </a:r>
            <a:r>
              <a:rPr lang="en-US" b="1">
                <a:solidFill>
                  <a:schemeClr val="bg1"/>
                </a:solidFill>
              </a:rPr>
              <a:t>(</a:t>
            </a:r>
            <a:r>
              <a:rPr lang="en-US" b="1"/>
              <a:t>The Non-Linear / </a:t>
            </a:r>
            <a:r>
              <a:rPr lang="en-US" b="1" err="1"/>
              <a:t>Vainshtein</a:t>
            </a:r>
            <a:r>
              <a:rPr lang="en-US" b="1"/>
              <a:t> Term):</a:t>
            </a:r>
            <a:r>
              <a:rPr lang="en-US"/>
              <a:t> This combination of second derivatives is the signature of </a:t>
            </a:r>
            <a:r>
              <a:rPr lang="en-US" b="1"/>
              <a:t>cubic </a:t>
            </a:r>
            <a:r>
              <a:rPr lang="en-US" b="1" err="1"/>
              <a:t>Galileon</a:t>
            </a:r>
            <a:r>
              <a:rPr lang="en-US" b="1"/>
              <a:t> interactions</a:t>
            </a:r>
            <a:r>
              <a:rPr lang="en-US"/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8E753F1-A650-8553-FE54-055AD87D9D29}"/>
                  </a:ext>
                </a:extLst>
              </p:cNvPr>
              <p:cNvSpPr txBox="1"/>
              <p:nvPr/>
            </p:nvSpPr>
            <p:spPr>
              <a:xfrm>
                <a:off x="8695347" y="4638089"/>
                <a:ext cx="3056282" cy="14773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>
                    <a:solidFill>
                      <a:srgbClr val="FF0000"/>
                    </a:solidFill>
                  </a:rPr>
                  <a:t>Red Box </a:t>
                </a:r>
                <a:r>
                  <a:rPr lang="en-US">
                    <a:solidFill>
                      <a:schemeClr val="tx1"/>
                    </a:solidFill>
                  </a:rPr>
                  <a:t>This is the matter source term. It shows how fluctuations in matter density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ρ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>
                    <a:solidFill>
                      <a:schemeClr val="tx1"/>
                    </a:solidFill>
                  </a:rPr>
                  <a:t>) generate the scalar field perturbations.</a:t>
                </a:r>
                <a:endParaRPr lang="en-US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8E753F1-A650-8553-FE54-055AD87D9D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5347" y="4638089"/>
                <a:ext cx="3056282" cy="1477328"/>
              </a:xfrm>
              <a:prstGeom prst="rect">
                <a:avLst/>
              </a:prstGeom>
              <a:blipFill>
                <a:blip r:embed="rId7"/>
                <a:stretch>
                  <a:fillRect l="-1594" t="-2479" r="-2191" b="-5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08006C-B873-4B48-3D0F-4AF18164B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476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1" grpId="0" animBg="1"/>
      <p:bldP spid="30" grpId="0" animBg="1"/>
      <p:bldP spid="26" grpId="0"/>
      <p:bldP spid="28" grpId="0"/>
      <p:bldP spid="35" grpId="0"/>
      <p:bldP spid="37" grpId="0"/>
      <p:bldP spid="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60256F6-A8B4-C374-F785-29E2AE55F90B}"/>
              </a:ext>
            </a:extLst>
          </p:cNvPr>
          <p:cNvSpPr/>
          <p:nvPr/>
        </p:nvSpPr>
        <p:spPr>
          <a:xfrm>
            <a:off x="8982073" y="4822581"/>
            <a:ext cx="2622274" cy="827291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3E9031D-8878-5E30-F45D-9BEEACBB9921}"/>
              </a:ext>
            </a:extLst>
          </p:cNvPr>
          <p:cNvSpPr/>
          <p:nvPr/>
        </p:nvSpPr>
        <p:spPr>
          <a:xfrm>
            <a:off x="4490775" y="4830764"/>
            <a:ext cx="4345112" cy="827291"/>
          </a:xfrm>
          <a:prstGeom prst="roundRect">
            <a:avLst/>
          </a:prstGeom>
          <a:solidFill>
            <a:srgbClr val="00B0F0"/>
          </a:solidFill>
          <a:ln w="38100">
            <a:solidFill>
              <a:schemeClr val="bg1"/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7C51105-6FB2-8E8A-393D-FD5E23E75570}"/>
              </a:ext>
            </a:extLst>
          </p:cNvPr>
          <p:cNvSpPr/>
          <p:nvPr/>
        </p:nvSpPr>
        <p:spPr>
          <a:xfrm>
            <a:off x="4447760" y="3959229"/>
            <a:ext cx="7198415" cy="914200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9514655-8A3C-B971-A839-5882BE7B6DDB}"/>
              </a:ext>
            </a:extLst>
          </p:cNvPr>
          <p:cNvSpPr/>
          <p:nvPr/>
        </p:nvSpPr>
        <p:spPr>
          <a:xfrm>
            <a:off x="8330238" y="2458305"/>
            <a:ext cx="2814014" cy="827290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8A1452D-955E-5963-DE77-90329AD2C9F9}"/>
              </a:ext>
            </a:extLst>
          </p:cNvPr>
          <p:cNvSpPr/>
          <p:nvPr/>
        </p:nvSpPr>
        <p:spPr>
          <a:xfrm>
            <a:off x="4722328" y="2468853"/>
            <a:ext cx="3452608" cy="827291"/>
          </a:xfrm>
          <a:prstGeom prst="roundRect">
            <a:avLst/>
          </a:prstGeom>
          <a:solidFill>
            <a:srgbClr val="00B0F0"/>
          </a:solidFill>
          <a:ln w="38100">
            <a:solidFill>
              <a:schemeClr val="bg1"/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115CEB8-A25C-0AC0-99E1-1944B4DC31D6}"/>
              </a:ext>
            </a:extLst>
          </p:cNvPr>
          <p:cNvSpPr/>
          <p:nvPr/>
        </p:nvSpPr>
        <p:spPr>
          <a:xfrm>
            <a:off x="4542183" y="1467735"/>
            <a:ext cx="7270474" cy="1028179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5098EC-175F-66C4-D4CD-FBA4F7A9A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2617" y="-263172"/>
            <a:ext cx="8288925" cy="1442463"/>
          </a:xfrm>
        </p:spPr>
        <p:txBody>
          <a:bodyPr/>
          <a:lstStyle/>
          <a:p>
            <a:r>
              <a:rPr lang="en-GB"/>
              <a:t>N-Body Equation in the EFT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C75865F-2AAF-A6E7-F735-02096AC0DA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12906" y="1755196"/>
                <a:ext cx="3309421" cy="105757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>
                    <a:solidFill>
                      <a:schemeClr val="tx1"/>
                    </a:solidFill>
                  </a:rPr>
                  <a:t>EFT Form</a:t>
                </a:r>
              </a:p>
              <a:p>
                <a:pPr marL="0" indent="0">
                  <a:buNone/>
                </a:pPr>
                <a:r>
                  <a:rPr lang="en-US" b="1">
                    <a:solidFill>
                      <a:schemeClr val="tx1"/>
                    </a:solidFill>
                  </a:rPr>
                  <a:t>No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  <m:sup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bSup>
                  </m:oMath>
                </a14:m>
                <a:r>
                  <a:rPr lang="en-US" b="1">
                    <a:solidFill>
                      <a:schemeClr val="tx1"/>
                    </a:solidFill>
                  </a:rPr>
                  <a:t> here</a:t>
                </a:r>
                <a:endParaRPr lang="en-GB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C75865F-2AAF-A6E7-F735-02096AC0DA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12906" y="1755196"/>
                <a:ext cx="3309421" cy="1057578"/>
              </a:xfrm>
              <a:blipFill>
                <a:blip r:embed="rId2"/>
                <a:stretch>
                  <a:fillRect l="-2026" t="-23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07A1B03-D6EF-0C90-021B-E3C081562D42}"/>
                  </a:ext>
                </a:extLst>
              </p:cNvPr>
              <p:cNvSpPr txBox="1"/>
              <p:nvPr/>
            </p:nvSpPr>
            <p:spPr>
              <a:xfrm>
                <a:off x="4183130" y="1523212"/>
                <a:ext cx="7876761" cy="9727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1800" i="1" kern="100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sSup>
                                <m:sSupPr>
                                  <m:ctrlPr>
                                    <a:rPr lang="en-US" sz="180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1800" i="1" kern="1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sSubSup>
                                        <m:sSubSupPr>
                                          <m:ctrlPr>
                                            <a:rPr lang="en-US" sz="1800" i="1" kern="10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sz="1800" i="1" kern="10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𝑀</m:t>
                                          </m:r>
                                        </m:e>
                                        <m:sub>
                                          <m:r>
                                            <a:rPr lang="en-US" sz="1800" i="1" kern="10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∗</m:t>
                                          </m:r>
                                        </m:sub>
                                        <m:sup>
                                          <m:r>
                                            <a:rPr lang="en-US" sz="1800" i="1" kern="10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  <m:acc>
                                        <m:accPr>
                                          <m:chr m:val="̇"/>
                                          <m:ctrlPr>
                                            <a:rPr lang="en-US" sz="1800" i="1" kern="10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1800" i="1" kern="10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𝑓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en-US" sz="180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  <m:d>
                                <m:dPr>
                                  <m:ctrlPr>
                                    <a:rPr lang="en-US" sz="180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1800" i="1" kern="1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1800" i="1" kern="1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𝑀</m:t>
                                      </m:r>
                                    </m:e>
                                    <m:sub>
                                      <m:r>
                                        <a:rPr lang="en-US" sz="1800" i="1" kern="1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∗</m:t>
                                      </m:r>
                                    </m:sub>
                                    <m:sup>
                                      <m:r>
                                        <a:rPr lang="en-US" sz="1800" i="1" kern="1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acc>
                                    <m:accPr>
                                      <m:chr m:val="̇"/>
                                      <m:ctrlPr>
                                        <a:rPr lang="en-US" sz="1800" i="1" kern="1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1800" i="1" kern="1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𝑓</m:t>
                                      </m:r>
                                    </m:e>
                                  </m:acc>
                                </m:e>
                              </m:d>
                              <m:acc>
                                <m:accPr>
                                  <m:chr m:val="̅"/>
                                  <m:ctrlPr>
                                    <a:rPr lang="en-US" sz="180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sSubSup>
                                    <m:sSubSupPr>
                                      <m:ctrlPr>
                                        <a:rPr lang="en-US" sz="1800" i="1" kern="10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1800" i="1" kern="1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𝑀</m:t>
                                      </m:r>
                                    </m:e>
                                    <m:sub>
                                      <m:r>
                                        <a:rPr lang="en-US" sz="1800" i="1" kern="1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sub>
                                    <m:sup>
                                      <m:r>
                                        <a:rPr lang="en-US" sz="1800" i="1" kern="1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3</m:t>
                                      </m:r>
                                    </m:sup>
                                  </m:sSubSup>
                                </m:e>
                              </m:acc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180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1800" i="1" kern="1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lang="en-US" sz="1800" i="1" kern="10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sSubSup>
                                            <m:sSubSupPr>
                                              <m:ctrlPr>
                                                <a:rPr lang="en-US" sz="1800" i="1" kern="100">
                                                  <a:solidFill>
                                                    <a:schemeClr val="tx1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sz="1800" i="1" kern="100">
                                                  <a:solidFill>
                                                    <a:schemeClr val="tx1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𝑀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1800" i="1" kern="100">
                                                  <a:solidFill>
                                                    <a:schemeClr val="tx1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sz="1800" i="1" kern="100">
                                                  <a:solidFill>
                                                    <a:schemeClr val="tx1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3</m:t>
                                              </m:r>
                                            </m:sup>
                                          </m:sSubSup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en-US" sz="180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  <m:acc>
                                <m:accPr>
                                  <m:chr m:val="̇"/>
                                  <m:ctrlPr>
                                    <a:rPr lang="en-US" sz="180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sSup>
                                    <m:sSupPr>
                                      <m:ctrlPr>
                                        <a:rPr lang="en-US" sz="1800" i="1" kern="1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1800" kern="1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ϕ</m:t>
                                      </m:r>
                                    </m:e>
                                    <m:sup>
                                      <m:r>
                                        <a:rPr lang="en-US" sz="1800" i="1" kern="1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acc>
                              <m:sSubSup>
                                <m:sSubSupPr>
                                  <m:ctrlPr>
                                    <a:rPr lang="en-US" sz="180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80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n-US" sz="180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∗</m:t>
                                  </m:r>
                                </m:sub>
                                <m:sup>
                                  <m:r>
                                    <a:rPr lang="en-US" sz="180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𝑓</m:t>
                              </m:r>
                            </m:den>
                          </m:f>
                          <m: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acc>
                                <m:accPr>
                                  <m:chr m:val="̇"/>
                                  <m:ctrlPr>
                                    <a:rPr lang="en-US" sz="180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sSup>
                                    <m:sSupPr>
                                      <m:ctrlPr>
                                        <a:rPr lang="en-US" sz="1800" i="1" kern="1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1800" kern="1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ϕ</m:t>
                                      </m:r>
                                    </m:e>
                                    <m:sup>
                                      <m:r>
                                        <a:rPr lang="en-US" sz="1800" i="1" kern="1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acc>
                            </m:den>
                          </m:f>
                          <m:d>
                            <m:dPr>
                              <m:ctrlP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n-US" sz="180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80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180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80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180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acc>
                                <m:accPr>
                                  <m:chr m:val="̇"/>
                                  <m:ctrlPr>
                                    <a:rPr lang="en-US" sz="180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i="1" kern="1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sSubSup>
                                        <m:sSubSupPr>
                                          <m:ctrlPr>
                                            <a:rPr lang="en-US" i="1" kern="10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i="1" kern="10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𝑀</m:t>
                                          </m:r>
                                        </m:e>
                                        <m:sub>
                                          <m:r>
                                            <a:rPr lang="en-US" i="1" kern="10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  <m:sup>
                                          <m:r>
                                            <a:rPr lang="en-US" i="1" kern="10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3</m:t>
                                          </m:r>
                                        </m:sup>
                                      </m:sSubSup>
                                    </m:e>
                                  </m:acc>
                                </m:e>
                              </m:acc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180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80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180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𝐻</m:t>
                              </m:r>
                              <m:acc>
                                <m:accPr>
                                  <m:chr m:val="̅"/>
                                  <m:ctrlPr>
                                    <a:rPr lang="en-US" i="1" kern="1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sSubSup>
                                    <m:sSubSupPr>
                                      <m:ctrlPr>
                                        <a:rPr lang="en-US" i="1" kern="1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i="1" kern="1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𝑀</m:t>
                                      </m:r>
                                    </m:e>
                                    <m:sub>
                                      <m:r>
                                        <a:rPr lang="en-US" i="1" kern="1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sub>
                                    <m:sup>
                                      <m:r>
                                        <a:rPr lang="en-US" i="1" kern="1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3</m:t>
                                      </m:r>
                                    </m:sup>
                                  </m:sSubSup>
                                </m:e>
                              </m:acc>
                            </m:e>
                          </m:d>
                        </m:e>
                      </m:d>
                      <m:sSup>
                        <m:sSupPr>
                          <m:ctrlP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1800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∇</m:t>
                          </m:r>
                        </m:e>
                        <m:sup>
                          <m: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1800" kern="10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δϕ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07A1B03-D6EF-0C90-021B-E3C081562D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3130" y="1523212"/>
                <a:ext cx="7876761" cy="97270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0791BAF-BD02-7AE4-7FC9-F9248BB79DB2}"/>
                  </a:ext>
                </a:extLst>
              </p:cNvPr>
              <p:cNvSpPr txBox="1"/>
              <p:nvPr/>
            </p:nvSpPr>
            <p:spPr>
              <a:xfrm>
                <a:off x="4877629" y="2323441"/>
                <a:ext cx="6266622" cy="978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kern="100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sSubSup>
                                <m:sSubSupPr>
                                  <m:ctrlPr>
                                    <a:rPr lang="en-US" sz="180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80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n-US" sz="180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180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sup>
                              </m:sSubSup>
                            </m:e>
                          </m:acc>
                        </m:num>
                        <m:den>
                          <m: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acc>
                            <m:accPr>
                              <m:chr m:val="̇"/>
                              <m:ctrlP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sSup>
                                <m:sSupPr>
                                  <m:ctrlPr>
                                    <a:rPr lang="en-US" sz="180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800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ϕ</m:t>
                                  </m:r>
                                </m:e>
                                <m:sup>
                                  <m:r>
                                    <a:rPr lang="en-US" sz="180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e>
                          </m:acc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180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1800" i="1" kern="1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1800" kern="1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∇</m:t>
                                      </m:r>
                                    </m:e>
                                    <m:sup>
                                      <m:r>
                                        <a:rPr lang="en-US" sz="1800" i="1" kern="1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m:rPr>
                                      <m:sty m:val="p"/>
                                    </m:rPr>
                                    <a:rPr lang="en-US" sz="1800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δϕ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180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800" i="1" kern="1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kern="1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𝜕</m:t>
                                      </m:r>
                                    </m:e>
                                    <m:sub>
                                      <m:r>
                                        <a:rPr lang="en-US" sz="1800" i="1" kern="1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1800" i="1" kern="1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kern="1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𝜕</m:t>
                                      </m:r>
                                    </m:e>
                                    <m:sub>
                                      <m:r>
                                        <a:rPr lang="en-US" sz="1800" i="1" kern="1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m:rPr>
                                      <m:sty m:val="p"/>
                                    </m:rPr>
                                    <a:rPr lang="en-US" sz="1800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δϕ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sz="1800" i="1" kern="10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sSubSup>
                            <m:sSubSupPr>
                              <m:ctrlP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∗</m:t>
                              </m:r>
                            </m:sub>
                            <m:sup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𝑓</m:t>
                          </m:r>
                          <m:acc>
                            <m:accPr>
                              <m:chr m:val="̇"/>
                              <m:ctrlP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n-US" sz="1800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ϕ</m:t>
                              </m:r>
                            </m:e>
                          </m:acc>
                        </m:den>
                      </m:f>
                      <m:d>
                        <m:dPr>
                          <m:ctrlP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∗</m:t>
                              </m:r>
                            </m:sub>
                            <m:sup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  <m:acc>
                            <m:accPr>
                              <m:chr m:val="̇"/>
                              <m:ctrlP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𝑓</m:t>
                              </m:r>
                            </m:e>
                          </m:acc>
                          <m: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acc>
                            <m:accPr>
                              <m:chr m:val="̅"/>
                              <m:ctrlP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sSubSup>
                                <m:sSubSupPr>
                                  <m:ctrlPr>
                                    <a:rPr lang="en-US" sz="180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80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n-US" sz="180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180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sup>
                              </m:sSubSup>
                            </m:e>
                          </m:acc>
                        </m:e>
                      </m:d>
                      <m:r>
                        <m:rPr>
                          <m:sty m:val="p"/>
                        </m:rPr>
                        <a:rPr lang="en-US" sz="1800" kern="10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δ</m:t>
                      </m:r>
                      <m:sSub>
                        <m:sSubPr>
                          <m:ctrlP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800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ρ</m:t>
                          </m:r>
                        </m:e>
                        <m:sub>
                          <m: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sz="1800" i="1" kern="10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en-US" sz="1800" kern="100">
                  <a:solidFill>
                    <a:schemeClr val="tx1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0791BAF-BD02-7AE4-7FC9-F9248BB79D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7629" y="2323441"/>
                <a:ext cx="6266622" cy="9786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E36860F-EE67-8013-684D-1FDEA76C30FB}"/>
                  </a:ext>
                </a:extLst>
              </p:cNvPr>
              <p:cNvSpPr txBox="1"/>
              <p:nvPr/>
            </p:nvSpPr>
            <p:spPr>
              <a:xfrm>
                <a:off x="4262645" y="4102336"/>
                <a:ext cx="7496589" cy="6985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acc>
                            <m:accPr>
                              <m:chr m:val="̇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ϕ</m:t>
                                  </m:r>
                                </m:e>
                                <m:sup>
                                  <m:r>
                                    <a:rPr lang="en-US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acc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ρ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𝐷𝐸</m:t>
                                  </m:r>
                                </m:sub>
                              </m:sSub>
                              <m:r>
                                <a:rPr lang="en-US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𝐷𝐸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en-US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p>
                                  <m:r>
                                    <a:rPr lang="en-US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α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</m:e>
                              </m:d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α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</m:sub>
                                  </m:sSub>
                                  <m:r>
                                    <a:rPr lang="en-US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α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̇"/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</m:acc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α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  <m:r>
                                <a:rPr lang="en-US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acc>
                                <m:accPr>
                                  <m:chr m:val="̇"/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α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</m:e>
                              </m:acc>
                            </m:e>
                          </m:d>
                        </m:e>
                      </m:d>
                      <m:sSup>
                        <m:sSup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∇</m:t>
                          </m:r>
                        </m:e>
                        <m:sup>
                          <m:r>
                            <a:rPr lang="en-US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δϕ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E36860F-EE67-8013-684D-1FDEA76C30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2645" y="4102336"/>
                <a:ext cx="7496589" cy="6985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7D5D9BE-B1FE-13BA-A7DD-5217EB95D280}"/>
                  </a:ext>
                </a:extLst>
              </p:cNvPr>
              <p:cNvSpPr txBox="1"/>
              <p:nvPr/>
            </p:nvSpPr>
            <p:spPr>
              <a:xfrm>
                <a:off x="4015405" y="4822581"/>
                <a:ext cx="7735129" cy="7339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en-US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α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sub>
                              </m:sSub>
                              <m:r>
                                <a:rPr lang="en-US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α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en-US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acc>
                            <m:accPr>
                              <m:chr m:val="̇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ϕ</m:t>
                                  </m:r>
                                </m:e>
                                <m:sup>
                                  <m:r>
                                    <a:rPr lang="en-US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e>
                          </m:acc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∇</m:t>
                                      </m:r>
                                    </m:e>
                                    <m:sup>
                                      <m:r>
                                        <a:rPr lang="en-US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m:rPr>
                                      <m:sty m:val="p"/>
                                    </m:rPr>
                                    <a:rPr lang="en-US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δϕ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𝜕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𝜕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m:rPr>
                                      <m:sty m:val="p"/>
                                    </m:rPr>
                                    <a:rPr lang="en-US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δϕ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num>
                        <m:den>
                          <m:r>
                            <a:rPr lang="en-US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acc>
                            <m:accPr>
                              <m:chr m:val="̇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n-US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ϕ</m:t>
                              </m:r>
                            </m:e>
                          </m:acc>
                        </m:den>
                      </m:f>
                      <m:d>
                        <m:d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α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sub>
                          </m:sSub>
                          <m:r>
                            <a:rPr lang="en-US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α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e>
                      </m:d>
                      <m:r>
                        <m:rPr>
                          <m:sty m:val="p"/>
                        </m:rPr>
                        <a:rPr lang="en-US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ρ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7D5D9BE-B1FE-13BA-A7DD-5217EB95D2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5405" y="4822581"/>
                <a:ext cx="7735129" cy="73391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306B996-B250-F13D-2BB9-EFFE7822DB60}"/>
                  </a:ext>
                </a:extLst>
              </p:cNvPr>
              <p:cNvSpPr txBox="1"/>
              <p:nvPr/>
            </p:nvSpPr>
            <p:spPr>
              <a:xfrm>
                <a:off x="-834887" y="4473318"/>
                <a:ext cx="6231834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𝛂</m:t>
                      </m:r>
                      <m:r>
                        <a:rPr lang="en-US" sz="20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0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𝐛𝐚𝐬𝐢𝐬</m:t>
                      </m:r>
                      <m:r>
                        <a:rPr lang="en-US" sz="20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𝐅𝐨𝐫𝐦</m:t>
                      </m:r>
                    </m:oMath>
                  </m:oMathPara>
                </a14:m>
                <a:endParaRPr lang="en-US" sz="2000" b="1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306B996-B250-F13D-2BB9-EFFE7822DB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34887" y="4473318"/>
                <a:ext cx="6231834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CC9D497-ED1D-59E0-9CB9-19ED43BF0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470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9" grpId="0" animBg="1"/>
      <p:bldP spid="17" grpId="0" animBg="1"/>
      <p:bldP spid="16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B393C-EDE8-42DC-61ED-D1B6FAA60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997" y="-323509"/>
            <a:ext cx="7665245" cy="144246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Master </a:t>
            </a:r>
            <a:r>
              <a:rPr lang="en-US" err="1">
                <a:solidFill>
                  <a:schemeClr val="tx1"/>
                </a:solidFill>
              </a:rPr>
              <a:t>Vainshtein</a:t>
            </a:r>
            <a:r>
              <a:rPr lang="en-US">
                <a:solidFill>
                  <a:schemeClr val="tx1"/>
                </a:solidFill>
              </a:rPr>
              <a:t> Equation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17B3BD-9F31-DD0A-A4E1-6A9D8419B8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113" y="1268021"/>
            <a:ext cx="4551812" cy="3564436"/>
          </a:xfrm>
        </p:spPr>
        <p:txBody>
          <a:bodyPr/>
          <a:lstStyle/>
          <a:p>
            <a:pPr marL="0" indent="0">
              <a:buNone/>
            </a:pPr>
            <a:r>
              <a:rPr lang="en-US" sz="2400" b="1">
                <a:solidFill>
                  <a:schemeClr val="tx1"/>
                </a:solidFill>
              </a:rPr>
              <a:t> A wide array of </a:t>
            </a:r>
            <a:r>
              <a:rPr lang="en-US" sz="2400" b="1" err="1">
                <a:solidFill>
                  <a:schemeClr val="tx1"/>
                </a:solidFill>
              </a:rPr>
              <a:t>Horndeski</a:t>
            </a:r>
            <a:r>
              <a:rPr lang="en-US" sz="2400" b="1">
                <a:solidFill>
                  <a:schemeClr val="tx1"/>
                </a:solidFill>
              </a:rPr>
              <a:t>-type theories studied in the literature can be unified into a single “master“ </a:t>
            </a:r>
            <a:r>
              <a:rPr lang="en-US" sz="2400" b="1" err="1">
                <a:solidFill>
                  <a:schemeClr val="tx1"/>
                </a:solidFill>
              </a:rPr>
              <a:t>Vainshtein</a:t>
            </a:r>
            <a:r>
              <a:rPr lang="en-US" sz="2400" b="1">
                <a:solidFill>
                  <a:schemeClr val="tx1"/>
                </a:solidFill>
              </a:rPr>
              <a:t> equation</a:t>
            </a:r>
          </a:p>
          <a:p>
            <a:endParaRPr lang="en-US" b="1">
              <a:solidFill>
                <a:schemeClr val="tx1"/>
              </a:solidFill>
            </a:endParaRPr>
          </a:p>
          <a:p>
            <a:endParaRPr lang="en-US" b="1">
              <a:solidFill>
                <a:schemeClr val="tx1"/>
              </a:solidFill>
            </a:endParaRPr>
          </a:p>
          <a:p>
            <a:endParaRPr lang="en-US" b="1">
              <a:solidFill>
                <a:schemeClr val="tx1"/>
              </a:solidFill>
            </a:endParaRPr>
          </a:p>
          <a:p>
            <a:endParaRPr lang="en-US" b="1">
              <a:solidFill>
                <a:schemeClr val="tx1"/>
              </a:solidFill>
            </a:endParaRPr>
          </a:p>
          <a:p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3697D67-1CCD-4B56-F2AC-83D799A20485}"/>
                  </a:ext>
                </a:extLst>
              </p:cNvPr>
              <p:cNvSpPr txBox="1"/>
              <p:nvPr/>
            </p:nvSpPr>
            <p:spPr>
              <a:xfrm>
                <a:off x="5898875" y="1624859"/>
                <a:ext cx="6112564" cy="12805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∇</m:t>
                          </m:r>
                        </m:e>
                        <m:sup>
                          <m:r>
                            <a:rPr lang="en-US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Φ</m:t>
                      </m:r>
                      <m:r>
                        <a:rPr lang="en-US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 = 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Ω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 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m:rPr>
                          <m:sty m:val="p"/>
                        </m:rPr>
                        <a:rPr lang="en-US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 + </m:t>
                      </m:r>
                      <m:r>
                        <m:rPr>
                          <m:sty m:val="p"/>
                        </m:rPr>
                        <a:rPr lang="en-US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α</m:t>
                      </m:r>
                      <m:r>
                        <a:rPr lang="en-US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 </m:t>
                      </m:r>
                      <m:sSup>
                        <m:sSup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∇</m:t>
                          </m:r>
                        </m:e>
                        <m:sup>
                          <m:r>
                            <a:rPr lang="en-US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φ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∇</m:t>
                          </m:r>
                        </m:e>
                        <m:sup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20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φ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2000" i="1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  <m:sup>
                              <m:r>
                                <a:rPr lang="en-US" sz="2000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en-US" sz="20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β</m:t>
                          </m:r>
                          <m:sSup>
                            <m:sSup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0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∇</m:t>
                                      </m:r>
                                    </m:e>
                                    <m:sup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m:rPr>
                                      <m:sty m:val="p"/>
                                    </m:rPr>
                                    <a:rPr lang="en-US" sz="20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φ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2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∇</m:t>
                              </m:r>
                            </m:e>
                            <m: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2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∇</m:t>
                              </m:r>
                            </m:e>
                            <m: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φ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∇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∇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</m:d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β</m:t>
                          </m:r>
                        </m:den>
                      </m:f>
                      <m:sSub>
                        <m:sSub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Ω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sz="200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3697D67-1CCD-4B56-F2AC-83D799A204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8875" y="1624859"/>
                <a:ext cx="6112564" cy="12805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750992-02E1-9195-EB71-43E914045A83}"/>
                  </a:ext>
                </a:extLst>
              </p:cNvPr>
              <p:cNvSpPr txBox="1"/>
              <p:nvPr/>
            </p:nvSpPr>
            <p:spPr>
              <a:xfrm>
                <a:off x="5020742" y="4244479"/>
                <a:ext cx="7331149" cy="9350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α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sub>
                              </m:s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α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i="1">
                  <a:solidFill>
                    <a:schemeClr val="tx1"/>
                  </a:solidFill>
                </a:endParaRPr>
              </a:p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750992-02E1-9195-EB71-43E914045A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0742" y="4244479"/>
                <a:ext cx="7331149" cy="9350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DAC344F-0F94-5A47-BCD8-F246087C7793}"/>
                  </a:ext>
                </a:extLst>
              </p:cNvPr>
              <p:cNvSpPr txBox="1"/>
              <p:nvPr/>
            </p:nvSpPr>
            <p:spPr>
              <a:xfrm>
                <a:off x="5550112" y="3579653"/>
                <a:ext cx="6182832" cy="6580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US" i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sub>
                          </m:sSub>
                          <m:r>
                            <a:rPr lang="en-US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sub>
                              </m:sSub>
                              <m:r>
                                <a:rPr lang="en-US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DAC344F-0F94-5A47-BCD8-F246087C77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0112" y="3579653"/>
                <a:ext cx="6182832" cy="6580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AE50DD3-D8FD-5CFF-B6FC-891EFF7DB00B}"/>
                  </a:ext>
                </a:extLst>
              </p:cNvPr>
              <p:cNvSpPr txBox="1"/>
              <p:nvPr/>
            </p:nvSpPr>
            <p:spPr>
              <a:xfrm>
                <a:off x="5807724" y="4931889"/>
                <a:ext cx="6438014" cy="9857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>
                            <m:sSub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Ω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en-US">
                                  <a:solidFill>
                                    <a:schemeClr val="tx1"/>
                                  </a:solidFill>
                                </a:rPr>
                                <m:t>DE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m:rPr>
                                      <m:nor/>
                                    </m:rPr>
                                    <a:rPr lang="en-US">
                                      <a:solidFill>
                                        <a:schemeClr val="tx1"/>
                                      </a:solidFill>
                                    </a:rPr>
                                    <m:t>DE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α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α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sub>
                              </m:s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α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p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den>
                          </m:f>
                          <m:sSub>
                            <m:sSub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α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α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AE50DD3-D8FD-5CFF-B6FC-891EFF7DB0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724" y="4931889"/>
                <a:ext cx="6438014" cy="9857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4E22A99-FF69-B6C1-4EA1-5519E93251A3}"/>
                  </a:ext>
                </a:extLst>
              </p:cNvPr>
              <p:cNvSpPr txBox="1"/>
              <p:nvPr/>
            </p:nvSpPr>
            <p:spPr>
              <a:xfrm>
                <a:off x="5550112" y="5705857"/>
                <a:ext cx="635295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α</m:t>
                      </m:r>
                      <m:r>
                        <a:rPr lang="en-US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α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α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4E22A99-FF69-B6C1-4EA1-5519E93251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0112" y="5705857"/>
                <a:ext cx="635295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DFD4D1A4-5C30-C731-465C-98B2FDBA3671}"/>
              </a:ext>
            </a:extLst>
          </p:cNvPr>
          <p:cNvSpPr txBox="1"/>
          <p:nvPr/>
        </p:nvSpPr>
        <p:spPr>
          <a:xfrm>
            <a:off x="333926" y="3415608"/>
            <a:ext cx="5473798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400" b="1">
              <a:solidFill>
                <a:schemeClr val="tx1"/>
              </a:solidFill>
            </a:endParaRPr>
          </a:p>
          <a:p>
            <a:r>
              <a:rPr lang="en-US" sz="2000" b="1">
                <a:solidFill>
                  <a:schemeClr val="tx1"/>
                </a:solidFill>
              </a:rPr>
              <a:t>In this form we can simulate wide array of models (including EFT) such as:</a:t>
            </a:r>
          </a:p>
          <a:p>
            <a:endParaRPr lang="en-US" sz="2000" b="1">
              <a:solidFill>
                <a:schemeClr val="tx1"/>
              </a:solidFill>
            </a:endParaRPr>
          </a:p>
          <a:p>
            <a:r>
              <a:rPr lang="en-US" sz="2000" b="1">
                <a:solidFill>
                  <a:schemeClr val="tx1"/>
                </a:solidFill>
              </a:rPr>
              <a:t>Dvali-</a:t>
            </a:r>
            <a:r>
              <a:rPr lang="en-US" sz="2000" b="1" err="1">
                <a:solidFill>
                  <a:schemeClr val="tx1"/>
                </a:solidFill>
              </a:rPr>
              <a:t>Gabadadze</a:t>
            </a:r>
            <a:r>
              <a:rPr lang="en-US" sz="2000" b="1">
                <a:solidFill>
                  <a:schemeClr val="tx1"/>
                </a:solidFill>
              </a:rPr>
              <a:t>-</a:t>
            </a:r>
            <a:r>
              <a:rPr lang="en-US" sz="2000" b="1" err="1">
                <a:solidFill>
                  <a:schemeClr val="tx1"/>
                </a:solidFill>
              </a:rPr>
              <a:t>Porrati</a:t>
            </a:r>
            <a:r>
              <a:rPr lang="en-US" sz="2000" b="1">
                <a:solidFill>
                  <a:schemeClr val="tx1"/>
                </a:solidFill>
              </a:rPr>
              <a:t> (</a:t>
            </a:r>
            <a:r>
              <a:rPr lang="en-US" sz="2000" b="1" err="1">
                <a:solidFill>
                  <a:schemeClr val="tx1"/>
                </a:solidFill>
              </a:rPr>
              <a:t>sDGP</a:t>
            </a:r>
            <a:r>
              <a:rPr lang="en-US" sz="2000" b="1">
                <a:solidFill>
                  <a:schemeClr val="tx1"/>
                </a:solidFill>
              </a:rPr>
              <a:t> &amp; </a:t>
            </a:r>
            <a:r>
              <a:rPr lang="en-US" sz="2000" b="1" err="1">
                <a:solidFill>
                  <a:schemeClr val="tx1"/>
                </a:solidFill>
              </a:rPr>
              <a:t>nDGP</a:t>
            </a:r>
            <a:r>
              <a:rPr lang="en-US" sz="2000" b="1">
                <a:solidFill>
                  <a:schemeClr val="tx1"/>
                </a:solidFill>
              </a:rPr>
              <a:t>)</a:t>
            </a:r>
          </a:p>
          <a:p>
            <a:r>
              <a:rPr lang="en-US" sz="2000" b="1">
                <a:solidFill>
                  <a:schemeClr val="tx1"/>
                </a:solidFill>
              </a:rPr>
              <a:t>Cubic Scalar </a:t>
            </a:r>
            <a:r>
              <a:rPr lang="en-US" sz="2000" b="1" err="1">
                <a:solidFill>
                  <a:schemeClr val="tx1"/>
                </a:solidFill>
              </a:rPr>
              <a:t>Galileon</a:t>
            </a:r>
            <a:r>
              <a:rPr lang="en-US" sz="2000" b="1">
                <a:solidFill>
                  <a:schemeClr val="tx1"/>
                </a:solidFill>
              </a:rPr>
              <a:t> (</a:t>
            </a:r>
            <a:r>
              <a:rPr lang="en-US" sz="2000" b="1" err="1">
                <a:solidFill>
                  <a:schemeClr val="tx1"/>
                </a:solidFill>
              </a:rPr>
              <a:t>csG</a:t>
            </a:r>
            <a:r>
              <a:rPr lang="en-US" sz="2000" b="1">
                <a:solidFill>
                  <a:schemeClr val="tx1"/>
                </a:solidFill>
              </a:rPr>
              <a:t>)</a:t>
            </a:r>
          </a:p>
          <a:p>
            <a:r>
              <a:rPr lang="en-US" sz="2000" b="1">
                <a:solidFill>
                  <a:schemeClr val="tx1"/>
                </a:solidFill>
              </a:rPr>
              <a:t>Cubic Vector </a:t>
            </a:r>
            <a:r>
              <a:rPr lang="en-US" sz="2000" b="1" err="1">
                <a:solidFill>
                  <a:schemeClr val="tx1"/>
                </a:solidFill>
              </a:rPr>
              <a:t>Galileon</a:t>
            </a:r>
            <a:r>
              <a:rPr lang="en-US" sz="2000" b="1">
                <a:solidFill>
                  <a:schemeClr val="tx1"/>
                </a:solidFill>
              </a:rPr>
              <a:t> (</a:t>
            </a:r>
            <a:r>
              <a:rPr lang="en-US" sz="2000" b="1" err="1">
                <a:solidFill>
                  <a:schemeClr val="tx1"/>
                </a:solidFill>
              </a:rPr>
              <a:t>cvG</a:t>
            </a:r>
            <a:r>
              <a:rPr lang="en-US" sz="2000" b="1">
                <a:solidFill>
                  <a:schemeClr val="tx1"/>
                </a:solidFill>
              </a:rPr>
              <a:t>)</a:t>
            </a:r>
          </a:p>
          <a:p>
            <a:r>
              <a:rPr lang="en-US" sz="2000" b="1" err="1">
                <a:solidFill>
                  <a:schemeClr val="tx1"/>
                </a:solidFill>
              </a:rPr>
              <a:t>Generalised</a:t>
            </a:r>
            <a:r>
              <a:rPr lang="en-US" sz="2000" b="1">
                <a:solidFill>
                  <a:schemeClr val="tx1"/>
                </a:solidFill>
              </a:rPr>
              <a:t> Cubic Covariant </a:t>
            </a:r>
            <a:r>
              <a:rPr lang="en-US" sz="2000" b="1" err="1">
                <a:solidFill>
                  <a:schemeClr val="tx1"/>
                </a:solidFill>
              </a:rPr>
              <a:t>Galileon</a:t>
            </a:r>
            <a:r>
              <a:rPr lang="en-US" sz="2000" b="1">
                <a:solidFill>
                  <a:schemeClr val="tx1"/>
                </a:solidFill>
              </a:rPr>
              <a:t> (GCCG)</a:t>
            </a:r>
            <a:endParaRPr lang="en-US" sz="200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4CF575-68D4-2CE2-AD2D-C394258B33FB}"/>
              </a:ext>
            </a:extLst>
          </p:cNvPr>
          <p:cNvSpPr txBox="1"/>
          <p:nvPr/>
        </p:nvSpPr>
        <p:spPr>
          <a:xfrm>
            <a:off x="6751154" y="1162255"/>
            <a:ext cx="61970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b="1">
                <a:solidFill>
                  <a:schemeClr val="tx1"/>
                </a:solidFill>
              </a:rPr>
              <a:t>“master“ </a:t>
            </a:r>
            <a:r>
              <a:rPr lang="en-US" sz="2400" b="1" err="1">
                <a:solidFill>
                  <a:schemeClr val="tx1"/>
                </a:solidFill>
              </a:rPr>
              <a:t>Vainshtein</a:t>
            </a:r>
            <a:r>
              <a:rPr lang="en-US" sz="2400" b="1">
                <a:solidFill>
                  <a:schemeClr val="tx1"/>
                </a:solidFill>
              </a:rPr>
              <a:t> equation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3CC0A8-3A67-9FE9-C693-BAE24FE97401}"/>
              </a:ext>
            </a:extLst>
          </p:cNvPr>
          <p:cNvSpPr txBox="1"/>
          <p:nvPr/>
        </p:nvSpPr>
        <p:spPr>
          <a:xfrm>
            <a:off x="5382732" y="3145441"/>
            <a:ext cx="64753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err="1"/>
              <a:t>EFTofDE</a:t>
            </a:r>
            <a:r>
              <a:rPr lang="en-US" b="1"/>
              <a:t> Background Parameters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762E2293-3048-7F79-472D-016A47710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245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CosineVTI">
  <a:themeElements>
    <a:clrScheme name="Custom 133">
      <a:dk1>
        <a:sysClr val="windowText" lastClr="000000"/>
      </a:dk1>
      <a:lt1>
        <a:sysClr val="window" lastClr="FFFFFF"/>
      </a:lt1>
      <a:dk2>
        <a:srgbClr val="2A2735"/>
      </a:dk2>
      <a:lt2>
        <a:srgbClr val="EEEEEE"/>
      </a:lt2>
      <a:accent1>
        <a:srgbClr val="1EBE9B"/>
      </a:accent1>
      <a:accent2>
        <a:srgbClr val="8F99BB"/>
      </a:accent2>
      <a:accent3>
        <a:srgbClr val="FD8686"/>
      </a:accent3>
      <a:accent4>
        <a:srgbClr val="A3A3C1"/>
      </a:accent4>
      <a:accent5>
        <a:srgbClr val="7162FE"/>
      </a:accent5>
      <a:accent6>
        <a:srgbClr val="E76445"/>
      </a:accent6>
      <a:hlink>
        <a:srgbClr val="EF08F7"/>
      </a:hlink>
      <a:folHlink>
        <a:srgbClr val="8477FE"/>
      </a:folHlink>
    </a:clrScheme>
    <a:fontScheme name="Custom 50">
      <a:majorFont>
        <a:latin typeface="Grandview"/>
        <a:ea typeface=""/>
        <a:cs typeface=""/>
      </a:majorFont>
      <a:minorFont>
        <a:latin typeface="Grandvie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sineVTI" id="{4F4449D5-5E9D-4D83-9E2A-939F9CF20276}" vid="{03166EA1-370F-4321-A61E-8851365B431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c2e11d4-2156-4f46-88cb-95b22d7d1d5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ABE03BF95E41469093F74CD0014BFC" ma:contentTypeVersion="5" ma:contentTypeDescription="Create a new document." ma:contentTypeScope="" ma:versionID="ec2caca5cb30f64523cc77537695fc58">
  <xsd:schema xmlns:xsd="http://www.w3.org/2001/XMLSchema" xmlns:xs="http://www.w3.org/2001/XMLSchema" xmlns:p="http://schemas.microsoft.com/office/2006/metadata/properties" xmlns:ns3="8c2e11d4-2156-4f46-88cb-95b22d7d1d50" targetNamespace="http://schemas.microsoft.com/office/2006/metadata/properties" ma:root="true" ma:fieldsID="5ecf5f88f020e7642b0a603b8d5e7e35" ns3:_="">
    <xsd:import namespace="8c2e11d4-2156-4f46-88cb-95b22d7d1d50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2e11d4-2156-4f46-88cb-95b22d7d1d50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5BFB3E0-96B7-40DA-9BCD-E807381A625E}">
  <ds:schemaRefs>
    <ds:schemaRef ds:uri="8c2e11d4-2156-4f46-88cb-95b22d7d1d5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B45044F-192B-4F4E-A63A-F01EAD6160C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04C8345-9514-4AE4-B78D-44C4DC1EECC8}">
  <ds:schemaRefs>
    <ds:schemaRef ds:uri="8c2e11d4-2156-4f46-88cb-95b22d7d1d5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16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CosineVTI</vt:lpstr>
      <vt:lpstr>EFT-Ramses  A code to simulation the Effective Field Theory of Dark Energy</vt:lpstr>
      <vt:lpstr>Mystery of Cosmic Acceleration </vt:lpstr>
      <vt:lpstr>Dark Energy </vt:lpstr>
      <vt:lpstr>Effective Field Theory of Dark Energy</vt:lpstr>
      <vt:lpstr>Vainshtein Screening Mechanisms </vt:lpstr>
      <vt:lpstr>Horndeski Type Theories</vt:lpstr>
      <vt:lpstr>N-Body Equation</vt:lpstr>
      <vt:lpstr>N-Body Equation in the EFT</vt:lpstr>
      <vt:lpstr>Master Vainshtein Equation</vt:lpstr>
      <vt:lpstr>Example: GCCG Model </vt:lpstr>
      <vt:lpstr>Simulation Overview: EFT-Ramses</vt:lpstr>
      <vt:lpstr>GCCG</vt:lpstr>
      <vt:lpstr>Cubic Galileon &amp; nDGP Model</vt:lpstr>
      <vt:lpstr>EFTofDE</vt:lpstr>
      <vt:lpstr>Conclusions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WOODCOCK, NAT K.</dc:creator>
  <cp:revision>4</cp:revision>
  <dcterms:created xsi:type="dcterms:W3CDTF">2026-07-15T12:08:55Z</dcterms:created>
  <dcterms:modified xsi:type="dcterms:W3CDTF">2026-07-20T22:01:20Z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0x01010064ABE03BF95E41469093F74CD0014BFC</vt:lpwstr>
  </property>
</Properties>
</file>