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2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65"/>
  </p:normalViewPr>
  <p:slideViewPr>
    <p:cSldViewPr snapToGrid="0">
      <p:cViewPr>
        <p:scale>
          <a:sx n="162" d="100"/>
          <a:sy n="162" d="100"/>
        </p:scale>
        <p:origin x="8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Stress the analogy with the Higgs mechanism — the DM mass depends on the field value, exactly as quark masses depend on the Higgs vev. This is well-motivated low-energy EFT.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" name="Shape 8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This is the central result of the framework. Point out: if x = 0 (no coupling), weff = wφ and no phantom crossing is possible. The DM coupling is essential.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6" name="Shape 9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Explain the logic: the exponential coupling (studied in Appendix B) fails because its local slope does not decrease toward early times. Adding a quadratic term in f(φ) provides the needed separation between β₀ (large, drives phantom crossing) and β_rec (small, CMB safe).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894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These are conservative necessary conditions — a full Boltzmann perturbation analysis is future work, but the model easily clears all background-level CMB requirements. Contrast with the exponential coupling in Appendix B, which cannot satisfy ② and ③ simultaneously.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Strong close. The work opens a pathway to explaining the DESI signal without any ghost instabilities or exotic fields — just a well-motivated Yukawa coupling in the dark sector, analogous to the Standard Model Higgs coupling.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Acknowledge funding: STFC Consolidated Grant ST/X000583/1 (SFK), Leverhulme Trust Emeritus Fellowship (SFK), EU NextGenerationEU MODIPAC (XW). Thank collaborators for discussions: Prolay Chanda, Guo-Hong Du, William Giarè, Tian-Nuo Li.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ody Level One…"/>
          <p:cNvSpPr txBox="1">
            <a:spLocks noGrp="1"/>
          </p:cNvSpPr>
          <p:nvPr>
            <p:ph type="body" idx="1"/>
          </p:nvPr>
        </p:nvSpPr>
        <p:spPr>
          <a:xfrm>
            <a:off x="1812726" y="669726"/>
            <a:ext cx="5518548" cy="3804048"/>
          </a:xfrm>
          <a:prstGeom prst="rect">
            <a:avLst/>
          </a:prstGeom>
        </p:spPr>
        <p:txBody>
          <a:bodyPr lIns="26789" tIns="26789" rIns="26789" bIns="26789" anchor="ctr"/>
          <a:lstStyle>
            <a:lvl1pPr marL="589642" indent="-272142" defTabSz="308074">
              <a:spcBef>
                <a:spcPts val="2500"/>
              </a:spcBef>
              <a:buSzPct val="171000"/>
              <a:buFontTx/>
              <a:defRPr sz="2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1034142" indent="-272142" defTabSz="308074">
              <a:spcBef>
                <a:spcPts val="2500"/>
              </a:spcBef>
              <a:buSzPct val="171000"/>
              <a:buFontTx/>
              <a:buChar char="•"/>
              <a:defRPr sz="2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478642" indent="-272142" defTabSz="308074">
              <a:spcBef>
                <a:spcPts val="2500"/>
              </a:spcBef>
              <a:buSzPct val="171000"/>
              <a:buFontTx/>
              <a:defRPr sz="2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923142" indent="-272142" defTabSz="308074">
              <a:spcBef>
                <a:spcPts val="2500"/>
              </a:spcBef>
              <a:buSzPct val="171000"/>
              <a:buFontTx/>
              <a:buChar char="•"/>
              <a:defRPr sz="2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367642" indent="-272142" defTabSz="308074">
              <a:spcBef>
                <a:spcPts val="2500"/>
              </a:spcBef>
              <a:buSzPct val="171000"/>
              <a:buFontTx/>
              <a:buChar char="•"/>
              <a:defRPr sz="2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78362" y="4895949"/>
            <a:ext cx="180579" cy="180579"/>
          </a:xfrm>
          <a:prstGeom prst="rect">
            <a:avLst/>
          </a:prstGeom>
        </p:spPr>
        <p:txBody>
          <a:bodyPr lIns="26789" tIns="26789" rIns="26789" bIns="26789" anchor="b"/>
          <a:lstStyle>
            <a:lvl1pPr algn="ctr" defTabSz="308074">
              <a:defRPr sz="9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69056"/>
            <a:ext cx="8229600" cy="1131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42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442-2-1226780166.jpg" descr="442-2-12267801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8006" y="-39729"/>
            <a:ext cx="9409073" cy="5884501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Coupled Dark Energy &amp; Dark Matter for DESI:…"/>
          <p:cNvSpPr txBox="1">
            <a:spLocks noGrp="1"/>
          </p:cNvSpPr>
          <p:nvPr>
            <p:ph type="title" idx="4294967295"/>
          </p:nvPr>
        </p:nvSpPr>
        <p:spPr>
          <a:xfrm>
            <a:off x="575934" y="969731"/>
            <a:ext cx="7519338" cy="922488"/>
          </a:xfrm>
          <a:prstGeom prst="rect">
            <a:avLst/>
          </a:prstGeom>
          <a:effectLst>
            <a:outerShdw dir="16200000" rotWithShape="0">
              <a:srgbClr val="000000"/>
            </a:outerShdw>
          </a:effectLst>
        </p:spPr>
        <p:txBody>
          <a:bodyPr lIns="26789" tIns="26789" rIns="26789" bIns="26789" anchor="b">
            <a:normAutofit/>
          </a:bodyPr>
          <a:lstStyle/>
          <a:p>
            <a:pPr algn="l" defTabSz="713231">
              <a:defRPr sz="2807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pPr>
            <a:r>
              <a:t>Coupled Dark Energy &amp; Dark Matter for DESI:</a:t>
            </a:r>
          </a:p>
          <a:p>
            <a:pPr algn="l" defTabSz="713231">
              <a:defRPr sz="2807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pPr>
            <a:r>
              <a:t>An Effective Guide to the Phantom Divide</a:t>
            </a:r>
          </a:p>
        </p:txBody>
      </p:sp>
      <p:pic>
        <p:nvPicPr>
          <p:cNvPr id="30" name="Southampton_crest.png" descr="Southampton_cre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2123" y="3766"/>
            <a:ext cx="590551" cy="1000933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spanda_new_80.png" descr="spanda_new_8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09" y="287563"/>
            <a:ext cx="1643063" cy="657226"/>
          </a:xfrm>
          <a:prstGeom prst="rect">
            <a:avLst/>
          </a:prstGeom>
          <a:ln w="12700">
            <a:miter lim="400000"/>
          </a:ln>
          <a:effectLst>
            <a:outerShdw dist="12700" dir="16200000" rotWithShape="0">
              <a:srgbClr val="FFFFFF"/>
            </a:outerShdw>
          </a:effectLst>
        </p:spPr>
      </p:pic>
      <p:pic>
        <p:nvPicPr>
          <p:cNvPr id="32" name="Banner_GGI20.png" descr="Banner_GGI2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716" y="2697290"/>
            <a:ext cx="7846651" cy="2322609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Text 5"/>
          <p:cNvSpPr txBox="1"/>
          <p:nvPr/>
        </p:nvSpPr>
        <p:spPr>
          <a:xfrm>
            <a:off x="423682" y="2365733"/>
            <a:ext cx="8046720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EEF2F7"/>
                </a:solidFill>
              </a:defRPr>
            </a:lvl1pPr>
          </a:lstStyle>
          <a:p>
            <a:r>
              <a:t>Stefan Antusch (Basel)   ·   Stephen F. King (Southampton) *  ·   Xin Wang (Padova)        arXiv:2604.08449   ·   April 2026</a:t>
            </a:r>
          </a:p>
        </p:txBody>
      </p:sp>
      <p:sp>
        <p:nvSpPr>
          <p:cNvPr id="34" name="Text 4"/>
          <p:cNvSpPr txBox="1"/>
          <p:nvPr/>
        </p:nvSpPr>
        <p:spPr>
          <a:xfrm>
            <a:off x="916164" y="2008152"/>
            <a:ext cx="8046720" cy="241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>
                <a:solidFill>
                  <a:srgbClr val="00C9A7"/>
                </a:solidFill>
              </a:defRPr>
            </a:lvl1pPr>
          </a:lstStyle>
          <a:p>
            <a:r>
              <a:t>Can quintessence mimic phantom crossing without a phantom field?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field_evolution.png" descr="field_evolu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797" y="152158"/>
            <a:ext cx="6858001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S.Antusch, S.F.King and X.Wang, 2604.08449"/>
          <p:cNvSpPr txBox="1"/>
          <p:nvPr/>
        </p:nvSpPr>
        <p:spPr>
          <a:xfrm>
            <a:off x="5327706" y="38903"/>
            <a:ext cx="4977578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100">
                <a:solidFill>
                  <a:srgbClr val="000000">
                    <a:alpha val="80000"/>
                  </a:srgbClr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r>
              <a:t>S.Antusch, S.F.King and X.Wang, 2604.08449 </a:t>
            </a:r>
          </a:p>
        </p:txBody>
      </p:sp>
      <p:sp>
        <p:nvSpPr>
          <p:cNvPr id="108" name="Now"/>
          <p:cNvSpPr txBox="1"/>
          <p:nvPr/>
        </p:nvSpPr>
        <p:spPr>
          <a:xfrm>
            <a:off x="7159180" y="4813337"/>
            <a:ext cx="439079" cy="280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800"/>
              </a:spcBef>
              <a:defRPr sz="1400">
                <a:solidFill>
                  <a:srgbClr val="1A2940"/>
                </a:solidFill>
              </a:defRPr>
            </a:lvl1pPr>
          </a:lstStyle>
          <a:p>
            <a:r>
              <a:t>Now</a:t>
            </a:r>
          </a:p>
        </p:txBody>
      </p:sp>
      <p:sp>
        <p:nvSpPr>
          <p:cNvPr id="109" name="Deep radiation era"/>
          <p:cNvSpPr txBox="1"/>
          <p:nvPr/>
        </p:nvSpPr>
        <p:spPr>
          <a:xfrm>
            <a:off x="1017427" y="4813337"/>
            <a:ext cx="1445020" cy="280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800"/>
              </a:spcBef>
              <a:defRPr sz="1400">
                <a:solidFill>
                  <a:srgbClr val="1A2940"/>
                </a:solidFill>
              </a:defRPr>
            </a:lvl1pPr>
          </a:lstStyle>
          <a:p>
            <a:r>
              <a:t>Deep radiation era</a:t>
            </a:r>
          </a:p>
        </p:txBody>
      </p:sp>
      <p:sp>
        <p:nvSpPr>
          <p:cNvPr id="110" name="φ₀ = 0 today"/>
          <p:cNvSpPr txBox="1"/>
          <p:nvPr/>
        </p:nvSpPr>
        <p:spPr>
          <a:xfrm>
            <a:off x="7502764" y="3445819"/>
            <a:ext cx="1445020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800"/>
              </a:spcBef>
              <a:defRPr>
                <a:solidFill>
                  <a:srgbClr val="1A2940"/>
                </a:solidFill>
              </a:defRPr>
            </a:lvl1pPr>
          </a:lstStyle>
          <a:p>
            <a:r>
              <a:t>φ₀ = 0 today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Equation"/>
              <p:cNvSpPr txBox="1"/>
              <p:nvPr/>
            </p:nvSpPr>
            <p:spPr>
              <a:xfrm>
                <a:off x="1989506" y="3250800"/>
                <a:ext cx="738945" cy="22197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latinLnBrk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sz="1800" i="1">
                              <a:solidFill>
                                <a:srgbClr val="1A294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sz="1800" i="1">
                              <a:solidFill>
                                <a:srgbClr val="1A294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1800" i="1">
                              <a:solidFill>
                                <a:srgbClr val="1A2940"/>
                              </a:solidFill>
                              <a:latin typeface="Cambria Math" panose="02040503050406030204" pitchFamily="18" charset="0"/>
                            </a:rPr>
                            <m:t>init</m:t>
                          </m:r>
                        </m:sub>
                        <m:sup>
                          <m:r>
                            <a:rPr sz="1800" i="1">
                              <a:solidFill>
                                <a:srgbClr val="1A294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sz="1800" i="1">
                          <a:solidFill>
                            <a:srgbClr val="1A294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dirty="0">
                  <a:solidFill>
                    <a:srgbClr val="1A2940"/>
                  </a:solidFill>
                </a:endParaRPr>
              </a:p>
            </p:txBody>
          </p:sp>
        </mc:Choice>
        <mc:Fallback xmlns="">
          <p:sp>
            <p:nvSpPr>
              <p:cNvPr id="111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506" y="3250800"/>
                <a:ext cx="738945" cy="221979"/>
              </a:xfrm>
              <a:prstGeom prst="rect">
                <a:avLst/>
              </a:prstGeom>
              <a:blipFill>
                <a:blip r:embed="rId3"/>
                <a:stretch>
                  <a:fillRect l="-13333" r="-26667" b="-6315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fixed by shooting"/>
              <p:cNvSpPr txBox="1"/>
              <p:nvPr/>
            </p:nvSpPr>
            <p:spPr>
              <a:xfrm>
                <a:off x="1978351" y="2151822"/>
                <a:ext cx="2352245" cy="40055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none" lIns="45719" rIns="45719">
                <a:spAutoFit/>
              </a:bodyPr>
              <a:lstStyle/>
              <a:p>
                <a:pPr>
                  <a:spcBef>
                    <a:spcPts val="800"/>
                  </a:spcBef>
                  <a:defRPr sz="1900">
                    <a:solidFill>
                      <a:srgbClr val="1A2940"/>
                    </a:solidFill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init</m:t>
                        </m:r>
                      </m:sub>
                    </m:sSub>
                  </m:oMath>
                </a14:m>
                <a:r>
                  <a:rPr lang="en-GB" dirty="0"/>
                  <a:t> </a:t>
                </a:r>
                <a:r>
                  <a:rPr dirty="0"/>
                  <a:t>fixed by shooting</a:t>
                </a:r>
              </a:p>
            </p:txBody>
          </p:sp>
        </mc:Choice>
        <mc:Fallback xmlns="">
          <p:sp>
            <p:nvSpPr>
              <p:cNvPr id="112" name="fixed by shooti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351" y="2151822"/>
                <a:ext cx="2352245" cy="400559"/>
              </a:xfrm>
              <a:prstGeom prst="rect">
                <a:avLst/>
              </a:prstGeom>
              <a:blipFill>
                <a:blip r:embed="rId4"/>
                <a:stretch>
                  <a:fillRect l="-3243" t="-3030" r="-3784" b="-21212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3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386" y="458035"/>
            <a:ext cx="2177178" cy="329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2570" y="831002"/>
            <a:ext cx="1728291" cy="2744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4205" y="1148957"/>
            <a:ext cx="1445021" cy="2992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energy_fraction.png" descr="energy_fra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140" y="206910"/>
            <a:ext cx="6858001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Now"/>
          <p:cNvSpPr txBox="1"/>
          <p:nvPr/>
        </p:nvSpPr>
        <p:spPr>
          <a:xfrm>
            <a:off x="7159180" y="4813337"/>
            <a:ext cx="439079" cy="280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800"/>
              </a:spcBef>
              <a:defRPr sz="1400">
                <a:solidFill>
                  <a:srgbClr val="1A2940"/>
                </a:solidFill>
              </a:defRPr>
            </a:lvl1pPr>
          </a:lstStyle>
          <a:p>
            <a:r>
              <a:t>Now</a:t>
            </a:r>
          </a:p>
        </p:txBody>
      </p:sp>
      <p:sp>
        <p:nvSpPr>
          <p:cNvPr id="119" name="Deep radiation era"/>
          <p:cNvSpPr txBox="1"/>
          <p:nvPr/>
        </p:nvSpPr>
        <p:spPr>
          <a:xfrm>
            <a:off x="1017427" y="4813337"/>
            <a:ext cx="1445020" cy="280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800"/>
              </a:spcBef>
              <a:defRPr sz="1400">
                <a:solidFill>
                  <a:srgbClr val="1A2940"/>
                </a:solidFill>
              </a:defRPr>
            </a:lvl1pPr>
          </a:lstStyle>
          <a:p>
            <a:r>
              <a:t>Deep radiation era</a:t>
            </a:r>
          </a:p>
        </p:txBody>
      </p:sp>
      <p:sp>
        <p:nvSpPr>
          <p:cNvPr id="120" name="S.Antusch, S.F.King and X.Wang, 2604.08449"/>
          <p:cNvSpPr txBox="1"/>
          <p:nvPr/>
        </p:nvSpPr>
        <p:spPr>
          <a:xfrm>
            <a:off x="5327706" y="38903"/>
            <a:ext cx="4977578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100">
                <a:solidFill>
                  <a:srgbClr val="000000">
                    <a:alpha val="80000"/>
                  </a:srgbClr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r>
              <a:t>S.Antusch, S.F.King and X.Wang, 2604.08449 </a:t>
            </a:r>
          </a:p>
        </p:txBody>
      </p:sp>
      <p:sp>
        <p:nvSpPr>
          <p:cNvPr id="121" name="Text 10"/>
          <p:cNvSpPr txBox="1"/>
          <p:nvPr/>
        </p:nvSpPr>
        <p:spPr>
          <a:xfrm>
            <a:off x="3976816" y="3374218"/>
            <a:ext cx="2468881" cy="57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300">
                <a:solidFill>
                  <a:srgbClr val="1A2940"/>
                </a:solidFill>
              </a:defRPr>
            </a:lvl1pPr>
          </a:lstStyle>
          <a:p>
            <a:r>
              <a:t>Scalar field energy fraction at recombination — well below the 0.0036 Planck bound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"/>
          <p:cNvGrpSpPr/>
          <p:nvPr/>
        </p:nvGrpSpPr>
        <p:grpSpPr>
          <a:xfrm>
            <a:off x="127660" y="104502"/>
            <a:ext cx="6858001" cy="5143501"/>
            <a:chOff x="0" y="0"/>
            <a:chExt cx="6858000" cy="5143500"/>
          </a:xfrm>
        </p:grpSpPr>
        <p:pic>
          <p:nvPicPr>
            <p:cNvPr id="123" name="weff.png" descr="weff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858000" cy="51435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4" name="Phantom crossing at z ~ 0.5–1"/>
            <p:cNvSpPr txBox="1"/>
            <p:nvPr/>
          </p:nvSpPr>
          <p:spPr>
            <a:xfrm>
              <a:off x="1004299" y="2167642"/>
              <a:ext cx="1290493" cy="6924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1300">
                  <a:solidFill>
                    <a:srgbClr val="1A2940"/>
                  </a:solidFill>
                </a:defRPr>
              </a:lvl1pPr>
            </a:lstStyle>
            <a:p>
              <a:r>
                <a:rPr dirty="0"/>
                <a:t>Phantom crossing at z ~</a:t>
              </a:r>
              <a:r>
                <a:rPr lang="en-GB" dirty="0"/>
                <a:t>0.5 to z~4.0</a:t>
              </a:r>
              <a:r>
                <a:rPr dirty="0"/>
                <a:t> </a:t>
              </a:r>
            </a:p>
          </p:txBody>
        </p:sp>
        <p:sp>
          <p:nvSpPr>
            <p:cNvPr id="125" name="All DESI binned w(z) reconstruction bins fitted within 1σ…"/>
            <p:cNvSpPr txBox="1"/>
            <p:nvPr/>
          </p:nvSpPr>
          <p:spPr>
            <a:xfrm>
              <a:off x="1851047" y="359162"/>
              <a:ext cx="3835015" cy="4614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algn="ctr">
                <a:defRPr sz="1300">
                  <a:solidFill>
                    <a:srgbClr val="1A2940"/>
                  </a:solidFill>
                </a:defRPr>
              </a:pPr>
              <a:r>
                <a:t>All DESI binned w(z) reconstruction bins fitted within 1σ</a:t>
              </a:r>
            </a:p>
            <a:p>
              <a:pPr algn="ctr">
                <a:defRPr sz="1300">
                  <a:solidFill>
                    <a:srgbClr val="1A2940"/>
                  </a:solidFill>
                </a:defRPr>
              </a:pPr>
              <a:r>
                <a:t>(DESI+CMB+Union3)</a:t>
              </a:r>
            </a:p>
          </p:txBody>
        </p:sp>
      </p:grpSp>
      <p:pic>
        <p:nvPicPr>
          <p:cNvPr id="127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8150" y="1350257"/>
            <a:ext cx="1945121" cy="792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8150" y="2372128"/>
            <a:ext cx="1945121" cy="608250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S.Antusch, S.F.King and X.Wang, 2604.08449"/>
          <p:cNvSpPr txBox="1"/>
          <p:nvPr/>
        </p:nvSpPr>
        <p:spPr>
          <a:xfrm>
            <a:off x="5271972" y="4069"/>
            <a:ext cx="4977577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100">
                <a:solidFill>
                  <a:srgbClr val="000000">
                    <a:alpha val="80000"/>
                  </a:srgbClr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r>
              <a:rPr dirty="0" err="1"/>
              <a:t>S.Antusch</a:t>
            </a:r>
            <a:r>
              <a:rPr dirty="0"/>
              <a:t>, </a:t>
            </a:r>
            <a:r>
              <a:rPr dirty="0" err="1"/>
              <a:t>S.F.King</a:t>
            </a:r>
            <a:r>
              <a:rPr dirty="0"/>
              <a:t> and X.Wang, 2604.08449 </a:t>
            </a:r>
          </a:p>
        </p:txBody>
      </p:sp>
      <p:pic>
        <p:nvPicPr>
          <p:cNvPr id="130" name="latex-image-1.pdf" descr="latex-image-1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4274" y="3263576"/>
            <a:ext cx="966992" cy="4289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latex-image-1.pdf" descr="latex-image-1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744" y="3886181"/>
            <a:ext cx="1152011" cy="1848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latex-image-1.pdf" descr="latex-image-1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2824" y="4324486"/>
            <a:ext cx="1597373" cy="2111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evolution_animation.mp4" descr="evolution_animation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698" y="-28847"/>
            <a:ext cx="6858001" cy="5143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0125" y="1012964"/>
            <a:ext cx="2177177" cy="329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4245" y="3890555"/>
            <a:ext cx="1728290" cy="2744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5879" y="4296196"/>
            <a:ext cx="1445021" cy="2992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mage" descr="Imag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9154" y="462547"/>
            <a:ext cx="1909367" cy="4088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Image" descr="Imag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0910" y="3184665"/>
            <a:ext cx="2215084" cy="57472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8D0FBE-333D-5298-AF47-4907ECC09FD0}"/>
              </a:ext>
            </a:extLst>
          </p:cNvPr>
          <p:cNvSpPr txBox="1"/>
          <p:nvPr/>
        </p:nvSpPr>
        <p:spPr>
          <a:xfrm>
            <a:off x="6880125" y="28846"/>
            <a:ext cx="2071296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Movie by Xin Wang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0" fill="hold"/>
                                        <p:tgtEl>
                                          <p:spTgt spid="1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34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2" name="Text 1"/>
          <p:cNvSpPr txBox="1"/>
          <p:nvPr/>
        </p:nvSpPr>
        <p:spPr>
          <a:xfrm>
            <a:off x="411479" y="314959"/>
            <a:ext cx="832104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t>CMB Safety: All Constraints Satisfied</a:t>
            </a:r>
          </a:p>
        </p:txBody>
      </p:sp>
      <p:sp>
        <p:nvSpPr>
          <p:cNvPr id="143" name="Text 2"/>
          <p:cNvSpPr txBox="1"/>
          <p:nvPr/>
        </p:nvSpPr>
        <p:spPr>
          <a:xfrm>
            <a:off x="130638" y="1350872"/>
            <a:ext cx="8998073" cy="3504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marL="342899" indent="-342899">
              <a:spcBef>
                <a:spcPts val="800"/>
              </a:spcBef>
              <a:buSzPct val="100000"/>
              <a:buChar char="•"/>
              <a:defRPr sz="2000">
                <a:solidFill>
                  <a:srgbClr val="1A2940"/>
                </a:solidFill>
              </a:defRPr>
            </a:pPr>
            <a:r>
              <a:t>Interaction strength at recombination: ε(z</a:t>
            </a:r>
            <a:r>
              <a:rPr baseline="-5999"/>
              <a:t>rec</a:t>
            </a:r>
            <a:r>
              <a:t>) ≈ 9.78 × 10⁻⁴  &lt;  0.005  ✓ </a:t>
            </a:r>
          </a:p>
          <a:p>
            <a:pPr marL="342899" indent="-342899">
              <a:spcBef>
                <a:spcPts val="800"/>
              </a:spcBef>
              <a:buSzPct val="100000"/>
              <a:buChar char="•"/>
              <a:defRPr sz="2000">
                <a:solidFill>
                  <a:srgbClr val="1A2940"/>
                </a:solidFill>
              </a:defRPr>
            </a:pPr>
            <a:r>
              <a:t>DM mass drift before recombination:  |Δ ln m|</a:t>
            </a:r>
            <a:r>
              <a:rPr baseline="-5999"/>
              <a:t>rec</a:t>
            </a:r>
            <a:r>
              <a:t> ≈ 7.01 × 10⁻⁴  &lt;  0.01  ✓</a:t>
            </a:r>
          </a:p>
          <a:p>
            <a:pPr marL="342899" indent="-342899">
              <a:spcBef>
                <a:spcPts val="800"/>
              </a:spcBef>
              <a:buSzPct val="100000"/>
              <a:buChar char="•"/>
              <a:defRPr sz="2000">
                <a:solidFill>
                  <a:srgbClr val="1A2940"/>
                </a:solidFill>
              </a:defRPr>
            </a:pPr>
            <a:r>
              <a:t>Scalar field energy fraction at recombination:  Ω</a:t>
            </a:r>
            <a:r>
              <a:rPr baseline="-5999"/>
              <a:t>φ</a:t>
            </a:r>
            <a:r>
              <a:t>(z</a:t>
            </a:r>
            <a:r>
              <a:rPr baseline="-5999"/>
              <a:t>rec</a:t>
            </a:r>
            <a:r>
              <a:t>) ≈ 1.62 × 10⁻⁴  &lt;  0.0036  ✓</a:t>
            </a:r>
          </a:p>
          <a:p>
            <a:pPr marL="342899" indent="-342899">
              <a:spcBef>
                <a:spcPts val="800"/>
              </a:spcBef>
              <a:buSzPct val="100000"/>
              <a:buChar char="•"/>
              <a:defRPr sz="2000">
                <a:solidFill>
                  <a:srgbClr val="1A2940"/>
                </a:solidFill>
              </a:defRPr>
            </a:pPr>
            <a:r>
              <a:t>Accelerated expansion today:  deceleration parameter q₀ &lt; 0  ✓</a:t>
            </a:r>
          </a:p>
          <a:p>
            <a:pPr marL="342899" indent="-342899">
              <a:spcBef>
                <a:spcPts val="800"/>
              </a:spcBef>
              <a:buSzPct val="100000"/>
              <a:buChar char="•"/>
              <a:defRPr sz="2000">
                <a:solidFill>
                  <a:srgbClr val="1A2940"/>
                </a:solidFill>
              </a:defRPr>
            </a:pPr>
            <a:r>
              <a:t>DM mass positive and monotonically varying along trajectory:  f(φ) &gt; 0, f'(φ) &gt; 0  ✓</a:t>
            </a:r>
          </a:p>
          <a:p>
            <a:pPr marL="342899" indent="-342899">
              <a:spcBef>
                <a:spcPts val="800"/>
              </a:spcBef>
              <a:buSzPct val="100000"/>
              <a:buChar char="•"/>
              <a:defRPr sz="2000">
                <a:solidFill>
                  <a:srgbClr val="1A2940"/>
                </a:solidFill>
              </a:defRPr>
            </a:pPr>
            <a:r>
              <a:t>Scalar field remains frozen (|φ'|/M</a:t>
            </a:r>
            <a:r>
              <a:rPr baseline="-5999"/>
              <a:t>Pl</a:t>
            </a:r>
            <a:r>
              <a:t> ≪ 1) until a ~ 10⁻³, then smoothly activates ✓</a:t>
            </a:r>
          </a:p>
          <a:p>
            <a:pPr>
              <a:spcBef>
                <a:spcPts val="800"/>
              </a:spcBef>
              <a:defRPr sz="2000">
                <a:solidFill>
                  <a:srgbClr val="1A2940"/>
                </a:solidFill>
              </a:defRPr>
            </a:pPr>
            <a:endParaRPr/>
          </a:p>
          <a:p>
            <a:pPr marL="342899" indent="-342899">
              <a:spcBef>
                <a:spcPts val="800"/>
              </a:spcBef>
              <a:buSzPct val="100000"/>
              <a:buChar char="•"/>
              <a:defRPr sz="2000">
                <a:solidFill>
                  <a:srgbClr val="1A2940"/>
                </a:solidFill>
              </a:defRPr>
            </a:pPr>
            <a:r>
              <a:t>Definitions:</a:t>
            </a:r>
          </a:p>
        </p:txBody>
      </p:sp>
      <p:pic>
        <p:nvPicPr>
          <p:cNvPr id="144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202" y="4364902"/>
            <a:ext cx="2091312" cy="5463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7" name="Group"/>
          <p:cNvGrpSpPr/>
          <p:nvPr/>
        </p:nvGrpSpPr>
        <p:grpSpPr>
          <a:xfrm>
            <a:off x="2361157" y="4342913"/>
            <a:ext cx="1338029" cy="590279"/>
            <a:chOff x="0" y="0"/>
            <a:chExt cx="1338027" cy="590278"/>
          </a:xfrm>
        </p:grpSpPr>
        <p:pic>
          <p:nvPicPr>
            <p:cNvPr id="145" name="Image" descr="Image"/>
            <p:cNvPicPr>
              <a:picLocks noChangeAspect="1"/>
            </p:cNvPicPr>
            <p:nvPr/>
          </p:nvPicPr>
          <p:blipFill>
            <a:blip r:embed="rId4"/>
            <a:srcRect r="84149"/>
            <a:stretch>
              <a:fillRect/>
            </a:stretch>
          </p:blipFill>
          <p:spPr>
            <a:xfrm>
              <a:off x="0" y="0"/>
              <a:ext cx="339957" cy="5902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6" name="Image" descr="Image"/>
            <p:cNvPicPr>
              <a:picLocks noChangeAspect="1"/>
            </p:cNvPicPr>
            <p:nvPr/>
          </p:nvPicPr>
          <p:blipFill>
            <a:blip r:embed="rId4"/>
            <a:srcRect l="53092"/>
            <a:stretch>
              <a:fillRect/>
            </a:stretch>
          </p:blipFill>
          <p:spPr>
            <a:xfrm>
              <a:off x="331965" y="0"/>
              <a:ext cx="1006063" cy="5902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0"/>
          <p:cNvSpPr/>
          <p:nvPr/>
        </p:nvSpPr>
        <p:spPr>
          <a:xfrm>
            <a:off x="-914400" y="-914400"/>
            <a:ext cx="4572000" cy="4572000"/>
          </a:xfrm>
          <a:prstGeom prst="ellipse">
            <a:avLst/>
          </a:prstGeom>
          <a:solidFill>
            <a:srgbClr val="1B3A5C">
              <a:alpha val="30000"/>
            </a:srgbClr>
          </a:solidFill>
          <a:ln w="12700">
            <a:solidFill>
              <a:srgbClr val="1B3A5C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2" name="Shape 1"/>
          <p:cNvSpPr/>
          <p:nvPr/>
        </p:nvSpPr>
        <p:spPr>
          <a:xfrm>
            <a:off x="6400800" y="2743200"/>
            <a:ext cx="3657600" cy="3657600"/>
          </a:xfrm>
          <a:prstGeom prst="ellipse">
            <a:avLst/>
          </a:prstGeom>
          <a:solidFill>
            <a:srgbClr val="00C9A7">
              <a:alpha val="20000"/>
            </a:srgbClr>
          </a:solidFill>
          <a:ln w="12700">
            <a:solidFill>
              <a:srgbClr val="00C9A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3" name="Text 2"/>
          <p:cNvSpPr txBox="1"/>
          <p:nvPr/>
        </p:nvSpPr>
        <p:spPr>
          <a:xfrm>
            <a:off x="457200" y="430530"/>
            <a:ext cx="822960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8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t>Summary &amp; Conclusions</a:t>
            </a:r>
          </a:p>
        </p:txBody>
      </p:sp>
      <p:sp>
        <p:nvSpPr>
          <p:cNvPr id="154" name="Shape 3"/>
          <p:cNvSpPr/>
          <p:nvPr/>
        </p:nvSpPr>
        <p:spPr>
          <a:xfrm>
            <a:off x="457200" y="1005839"/>
            <a:ext cx="914400" cy="45721"/>
          </a:xfrm>
          <a:prstGeom prst="rect">
            <a:avLst/>
          </a:prstGeom>
          <a:solidFill>
            <a:srgbClr val="00C9A7"/>
          </a:solidFill>
          <a:ln w="12700">
            <a:solidFill>
              <a:srgbClr val="00C9A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5" name="Text 4"/>
          <p:cNvSpPr txBox="1"/>
          <p:nvPr/>
        </p:nvSpPr>
        <p:spPr>
          <a:xfrm>
            <a:off x="502919" y="1362775"/>
            <a:ext cx="8138161" cy="340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marL="342900" indent="-342900">
              <a:spcBef>
                <a:spcPts val="1000"/>
              </a:spcBef>
              <a:buSzPct val="100000"/>
              <a:buChar char="•"/>
              <a:defRPr sz="1500">
                <a:solidFill>
                  <a:srgbClr val="EEF2F7"/>
                </a:solidFill>
              </a:defRPr>
            </a:pPr>
            <a:r>
              <a:rPr dirty="0"/>
              <a:t>DESI DR2 prefers dynamical dark energy with apparent phantom crossing at z ~ 0.5–1 </a:t>
            </a:r>
          </a:p>
          <a:p>
            <a:pPr marL="342900" indent="-342900">
              <a:spcBef>
                <a:spcPts val="1000"/>
              </a:spcBef>
              <a:buSzPct val="100000"/>
              <a:buChar char="•"/>
              <a:defRPr sz="1500">
                <a:solidFill>
                  <a:srgbClr val="EEF2F7"/>
                </a:solidFill>
              </a:defRPr>
            </a:pPr>
            <a:r>
              <a:rPr dirty="0"/>
              <a:t>A canonical quintessence field coupled to cold dark matter via a Yukawa interaction can produce apparent phantom crossing without any phantom field</a:t>
            </a:r>
          </a:p>
          <a:p>
            <a:pPr marL="342900" indent="-342900">
              <a:spcBef>
                <a:spcPts val="1000"/>
              </a:spcBef>
              <a:buSzPct val="100000"/>
              <a:buChar char="•"/>
              <a:defRPr sz="1500">
                <a:solidFill>
                  <a:srgbClr val="EEF2F7"/>
                </a:solidFill>
              </a:defRPr>
            </a:pPr>
            <a:r>
              <a:rPr dirty="0"/>
              <a:t>The effective equation of state </a:t>
            </a:r>
            <a:r>
              <a:rPr dirty="0" err="1"/>
              <a:t>w</a:t>
            </a:r>
            <a:r>
              <a:rPr baseline="-5999" dirty="0" err="1"/>
              <a:t>eff</a:t>
            </a:r>
            <a:r>
              <a:rPr dirty="0"/>
              <a:t> = </a:t>
            </a:r>
            <a:r>
              <a:rPr dirty="0" err="1"/>
              <a:t>w</a:t>
            </a:r>
            <a:r>
              <a:rPr baseline="-5999" dirty="0" err="1"/>
              <a:t>φ</a:t>
            </a:r>
            <a:r>
              <a:rPr dirty="0"/>
              <a:t>/(1 − x) can dip below −1 when the DM was lighter in past</a:t>
            </a:r>
          </a:p>
          <a:p>
            <a:pPr marL="342900" indent="-342900">
              <a:spcBef>
                <a:spcPts val="1000"/>
              </a:spcBef>
              <a:buSzPct val="100000"/>
              <a:buChar char="•"/>
              <a:defRPr sz="1500">
                <a:solidFill>
                  <a:srgbClr val="EEF2F7"/>
                </a:solidFill>
              </a:defRPr>
            </a:pPr>
            <a:r>
              <a:rPr dirty="0"/>
              <a:t>Viable realizations require: (1) frozen initial conditions in the deep radiation era, (2) CMB-safe coupling at recombination, (3) strong coupling active at late times</a:t>
            </a:r>
          </a:p>
          <a:p>
            <a:pPr marL="342900" indent="-342900">
              <a:spcBef>
                <a:spcPts val="1000"/>
              </a:spcBef>
              <a:buSzPct val="100000"/>
              <a:buChar char="•"/>
              <a:defRPr sz="1500">
                <a:solidFill>
                  <a:srgbClr val="EEF2F7"/>
                </a:solidFill>
              </a:defRPr>
            </a:pPr>
            <a:r>
              <a:rPr dirty="0"/>
              <a:t>These three requirements can be simultaneously satisfied with a linear bare potential and quadratic interaction function f(</a:t>
            </a:r>
            <a:r>
              <a:rPr dirty="0" err="1"/>
              <a:t>φ</a:t>
            </a:r>
            <a:r>
              <a:rPr dirty="0"/>
              <a:t>) = f₀(1 + β</a:t>
            </a:r>
            <a:r>
              <a:rPr dirty="0" err="1"/>
              <a:t>φ</a:t>
            </a:r>
            <a:r>
              <a:rPr dirty="0"/>
              <a:t> − γφ²)</a:t>
            </a:r>
          </a:p>
          <a:p>
            <a:pPr marL="342900" indent="-342900">
              <a:spcBef>
                <a:spcPts val="1000"/>
              </a:spcBef>
              <a:buSzPct val="100000"/>
              <a:buChar char="•"/>
              <a:defRPr sz="1500">
                <a:solidFill>
                  <a:srgbClr val="EEF2F7"/>
                </a:solidFill>
              </a:defRPr>
            </a:pPr>
            <a:r>
              <a:rPr dirty="0"/>
              <a:t>Best-fit </a:t>
            </a:r>
            <a:r>
              <a:rPr dirty="0" err="1"/>
              <a:t>w</a:t>
            </a:r>
            <a:r>
              <a:rPr baseline="-5999" dirty="0" err="1"/>
              <a:t>eff</a:t>
            </a:r>
            <a:r>
              <a:rPr dirty="0"/>
              <a:t> evolves from ≈ −1.2 at z ≈ 1 to ≈ −0.9 at z ≈ 0.</a:t>
            </a:r>
            <a:r>
              <a:rPr lang="en-GB" dirty="0"/>
              <a:t>3</a:t>
            </a:r>
            <a:r>
              <a:rPr dirty="0"/>
              <a:t>, fitting all DESI bins within 1σ</a:t>
            </a:r>
          </a:p>
          <a:p>
            <a:pPr marL="342900" indent="-342900">
              <a:spcBef>
                <a:spcPts val="1000"/>
              </a:spcBef>
              <a:buSzPct val="100000"/>
              <a:buChar char="•"/>
              <a:defRPr sz="1500">
                <a:solidFill>
                  <a:srgbClr val="EEF2F7"/>
                </a:solidFill>
              </a:defRPr>
            </a:pPr>
            <a:r>
              <a:rPr dirty="0"/>
              <a:t>This work provides a model-independent guide for building UV-complete dark energy models that safely navigate the phantom divide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0"/>
          <p:cNvSpPr/>
          <p:nvPr/>
        </p:nvSpPr>
        <p:spPr>
          <a:xfrm>
            <a:off x="2743200" y="457200"/>
            <a:ext cx="3657600" cy="3657600"/>
          </a:xfrm>
          <a:prstGeom prst="ellipse">
            <a:avLst/>
          </a:prstGeom>
          <a:solidFill>
            <a:srgbClr val="00C9A7">
              <a:alpha val="15000"/>
            </a:srgbClr>
          </a:solidFill>
          <a:ln w="12700">
            <a:solidFill>
              <a:srgbClr val="00C9A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0" name="Text 1"/>
          <p:cNvSpPr txBox="1"/>
          <p:nvPr/>
        </p:nvSpPr>
        <p:spPr>
          <a:xfrm>
            <a:off x="457200" y="1258570"/>
            <a:ext cx="8229600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5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t>Thank You</a:t>
            </a:r>
          </a:p>
        </p:txBody>
      </p:sp>
      <p:sp>
        <p:nvSpPr>
          <p:cNvPr id="161" name="Text 2"/>
          <p:cNvSpPr txBox="1"/>
          <p:nvPr/>
        </p:nvSpPr>
        <p:spPr>
          <a:xfrm>
            <a:off x="457200" y="2475101"/>
            <a:ext cx="8229600" cy="353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2800" i="1">
                <a:solidFill>
                  <a:srgbClr val="00C9A7"/>
                </a:solidFill>
              </a:defRPr>
            </a:lvl1pPr>
          </a:lstStyle>
          <a:p>
            <a:r>
              <a:t>Questions?</a:t>
            </a:r>
          </a:p>
        </p:txBody>
      </p:sp>
      <p:sp>
        <p:nvSpPr>
          <p:cNvPr id="162" name="Text 3"/>
          <p:cNvSpPr txBox="1"/>
          <p:nvPr/>
        </p:nvSpPr>
        <p:spPr>
          <a:xfrm>
            <a:off x="457200" y="4356407"/>
            <a:ext cx="8229600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5A7A9B"/>
                </a:solidFill>
              </a:defRPr>
            </a:lvl1pPr>
          </a:lstStyle>
          <a:p>
            <a:r>
              <a:t>arXiv:2604.08449  |  Antusch, King, Wang  (2026)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201A6F-59E2-B868-FE68-9FFE6126B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D160FC-95A3-BF1A-D1F5-F5B26BFF2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D3ACC1-A1AF-0F0D-F5F1-868BCFB42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3297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1-4-25-DESI-slice-cropped.jpg" descr="1-4-25-DESI-slice-cropp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0728" y="-1069936"/>
            <a:ext cx="6308053" cy="6308053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DESI measures redshifts for tens of millions of galaxies and quasars…"/>
          <p:cNvSpPr txBox="1"/>
          <p:nvPr/>
        </p:nvSpPr>
        <p:spPr>
          <a:xfrm>
            <a:off x="6292365" y="214456"/>
            <a:ext cx="2380513" cy="4524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80473" indent="-180473">
              <a:buSzPct val="100000"/>
              <a:buChar char="•"/>
            </a:pPr>
            <a:r>
              <a:rPr dirty="0"/>
              <a:t>DESI measures redshifts for tens of millions of galaxies and quasars</a:t>
            </a:r>
          </a:p>
          <a:p>
            <a:pPr marL="180473" indent="-180473">
              <a:buSzPct val="100000"/>
              <a:buChar char="•"/>
            </a:pPr>
            <a:r>
              <a:rPr dirty="0"/>
              <a:t>It reconstructs the BAO feature in galaxy correlation functions and power </a:t>
            </a:r>
            <a:r>
              <a:rPr dirty="0" err="1"/>
              <a:t>spect</a:t>
            </a:r>
            <a:r>
              <a:rPr lang="en-GB" dirty="0" err="1"/>
              <a:t>ra</a:t>
            </a:r>
            <a:r>
              <a:rPr dirty="0"/>
              <a:t> for both transverse and radial directions</a:t>
            </a:r>
          </a:p>
          <a:p>
            <a:pPr marL="180473" indent="-180473">
              <a:buSzPct val="100000"/>
              <a:buChar char="•"/>
            </a:pPr>
            <a:r>
              <a:rPr dirty="0"/>
              <a:t>Tracing the BAO ruler from CMB to late times depends on DE and DM, and provides evidence for dynamical DE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3251" y="1641879"/>
            <a:ext cx="3939315" cy="3159012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DR2-w0waCDM_DESICMBSNe.png" descr="DR2-w0waCDM_DESICMBS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53" y="1686465"/>
            <a:ext cx="3939316" cy="32716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336" y="1169811"/>
            <a:ext cx="2940350" cy="495623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294" y="4034614"/>
            <a:ext cx="2344892" cy="448142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Binned data shows w(z) which appears to cross the phantom divide (w=-1)"/>
          <p:cNvSpPr txBox="1"/>
          <p:nvPr/>
        </p:nvSpPr>
        <p:spPr>
          <a:xfrm>
            <a:off x="4888377" y="835639"/>
            <a:ext cx="4010088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Binned data shows w(z) which appears to cross the phantom divide (w=-1)</a:t>
            </a:r>
          </a:p>
        </p:txBody>
      </p:sp>
      <p:sp>
        <p:nvSpPr>
          <p:cNvPr id="44" name="Assuming CPL parametrisation"/>
          <p:cNvSpPr txBox="1"/>
          <p:nvPr/>
        </p:nvSpPr>
        <p:spPr>
          <a:xfrm>
            <a:off x="864488" y="855147"/>
            <a:ext cx="2922016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Assuming CPL parametrisation</a:t>
            </a:r>
          </a:p>
        </p:txBody>
      </p:sp>
      <p:sp>
        <p:nvSpPr>
          <p:cNvPr id="45" name="Dynamical Dark Energy"/>
          <p:cNvSpPr txBox="1"/>
          <p:nvPr/>
        </p:nvSpPr>
        <p:spPr>
          <a:xfrm>
            <a:off x="899354" y="277981"/>
            <a:ext cx="3871396" cy="487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100">
                <a:solidFill>
                  <a:srgbClr val="FF2600"/>
                </a:solidFill>
              </a:defRPr>
            </a:lvl1pPr>
          </a:lstStyle>
          <a:p>
            <a:r>
              <a:t>Dynamical Dark Energy </a:t>
            </a:r>
          </a:p>
        </p:txBody>
      </p:sp>
      <p:pic>
        <p:nvPicPr>
          <p:cNvPr id="46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1708" y="1496732"/>
            <a:ext cx="1820902" cy="199463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DESI DR2 2503.14738"/>
          <p:cNvSpPr txBox="1"/>
          <p:nvPr/>
        </p:nvSpPr>
        <p:spPr>
          <a:xfrm>
            <a:off x="6488523" y="359947"/>
            <a:ext cx="2137989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400">
                <a:solidFill>
                  <a:srgbClr val="000000">
                    <a:alpha val="80000"/>
                  </a:srgbClr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r>
              <a:t>DESI DR2 2503.14738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1D7822-2BA9-E5C6-93D0-099E49B1B5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6E477A-E621-BCDE-D25A-B47A51E50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8897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0"/>
          <p:cNvSpPr/>
          <p:nvPr/>
        </p:nvSpPr>
        <p:spPr>
          <a:xfrm>
            <a:off x="0" y="-36564"/>
            <a:ext cx="9144000" cy="96012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56" name="Text 1"/>
          <p:cNvSpPr txBox="1"/>
          <p:nvPr/>
        </p:nvSpPr>
        <p:spPr>
          <a:xfrm>
            <a:off x="411479" y="314959"/>
            <a:ext cx="832104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t>The Model: Quintessence Coupled to Dark Matter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 4"/>
              <p:cNvSpPr txBox="1"/>
              <p:nvPr/>
            </p:nvSpPr>
            <p:spPr>
              <a:xfrm>
                <a:off x="608478" y="2136398"/>
                <a:ext cx="8138161" cy="211865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lIns="45719" rIns="45719" anchor="ctr">
                <a:spAutoFit/>
              </a:bodyPr>
              <a:lstStyle/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2000">
                    <a:solidFill>
                      <a:srgbClr val="1A2940"/>
                    </a:solidFill>
                  </a:defRPr>
                </a:pPr>
                <a14:m>
                  <m:oMath xmlns:m="http://schemas.openxmlformats.org/officeDocument/2006/math">
                    <m:r>
                      <a:rPr lang="en-GB" sz="2150" i="1" smtClean="0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GB" dirty="0"/>
                  <a:t> is a canonical quintessence scalar with potential </a:t>
                </a:r>
                <a14:m>
                  <m:oMath xmlns:m="http://schemas.openxmlformats.org/officeDocument/2006/math"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2000">
                    <a:solidFill>
                      <a:srgbClr val="1A2940"/>
                    </a:solidFill>
                  </a:defRPr>
                </a:pPr>
                <a14:m>
                  <m:oMath xmlns:m="http://schemas.openxmlformats.org/officeDocument/2006/math"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GB" dirty="0"/>
                  <a:t> is a fermionic cold dark matter field </a:t>
                </a:r>
              </a:p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2000">
                    <a:solidFill>
                      <a:srgbClr val="1A2940"/>
                    </a:solidFill>
                  </a:defRPr>
                </a:pPr>
                <a14:m>
                  <m:oMath xmlns:m="http://schemas.openxmlformats.org/officeDocument/2006/math"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dimensionless function (analogous to Higgs Yukawa after SSB)</a:t>
                </a:r>
              </a:p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2000">
                    <a:solidFill>
                      <a:srgbClr val="1A2940"/>
                    </a:solidFill>
                  </a:defRPr>
                </a:pPr>
                <a:r>
                  <a:rPr lang="en-GB" dirty="0"/>
                  <a:t>DM mass depends on the quintessence scalar:  </a:t>
                </a:r>
                <a14:m>
                  <m:oMath xmlns:m="http://schemas.openxmlformats.org/officeDocument/2006/math"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)=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GB" sz="21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2000">
                    <a:solidFill>
                      <a:srgbClr val="1A2940"/>
                    </a:solidFill>
                  </a:defRPr>
                </a:pPr>
                <a:r>
                  <a:rPr lang="en-GB" dirty="0"/>
                  <a:t>In FRW background the scalar evolves in an effective potential V+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GB" baseline="-25000" dirty="0"/>
                  <a:t>DM</a:t>
                </a:r>
                <a:endParaRPr baseline="-25000" dirty="0"/>
              </a:p>
            </p:txBody>
          </p:sp>
        </mc:Choice>
        <mc:Fallback>
          <p:sp>
            <p:nvSpPr>
              <p:cNvPr id="57" name="Tex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78" y="2136398"/>
                <a:ext cx="8138161" cy="2118657"/>
              </a:xfrm>
              <a:prstGeom prst="rect">
                <a:avLst/>
              </a:prstGeom>
              <a:blipFill>
                <a:blip r:embed="rId3"/>
                <a:stretch>
                  <a:fillRect l="-1404" t="-595" b="-416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867" y="1201951"/>
            <a:ext cx="2921390" cy="667246"/>
          </a:xfrm>
          <a:prstGeom prst="rect">
            <a:avLst/>
          </a:prstGeom>
          <a:ln w="12700">
            <a:miter lim="400000"/>
          </a:ln>
        </p:spPr>
      </p:pic>
      <p:pic>
        <p:nvPicPr>
          <p:cNvPr id="59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8436" y="1390761"/>
            <a:ext cx="1522426" cy="47843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145" y="4296395"/>
            <a:ext cx="3077262" cy="765834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latex-image-1.pdf" descr="latex-image-1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6431" y="1044769"/>
            <a:ext cx="1226435" cy="266053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L.Amendola, astro-ph/9908023; Farrar,Peebles, astro-ph/0307316J; Khoury,A.Weltman, astro-ph/0309300"/>
          <p:cNvSpPr txBox="1"/>
          <p:nvPr/>
        </p:nvSpPr>
        <p:spPr>
          <a:xfrm>
            <a:off x="946687" y="19773"/>
            <a:ext cx="7709801" cy="24622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000">
                <a:solidFill>
                  <a:srgbClr val="000000">
                    <a:alpha val="80000"/>
                  </a:srgbClr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r>
              <a:rPr dirty="0" err="1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L.Amendola</a:t>
            </a:r>
            <a:r>
              <a:rPr dirty="0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, astro-</a:t>
            </a:r>
            <a:r>
              <a:rPr dirty="0" err="1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ph</a:t>
            </a:r>
            <a:r>
              <a:rPr dirty="0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/9908023; </a:t>
            </a:r>
            <a:r>
              <a:rPr dirty="0" err="1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Farrar,Peebles</a:t>
            </a:r>
            <a:r>
              <a:rPr dirty="0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, astro-</a:t>
            </a:r>
            <a:r>
              <a:rPr dirty="0" err="1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ph</a:t>
            </a:r>
            <a:r>
              <a:rPr dirty="0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/0307316J; </a:t>
            </a:r>
            <a:r>
              <a:rPr dirty="0" err="1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Khoury,A.Weltman</a:t>
            </a:r>
            <a:r>
              <a:rPr dirty="0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,</a:t>
            </a:r>
            <a:r>
              <a:rPr lang="en-GB" dirty="0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 astro-</a:t>
            </a:r>
            <a:r>
              <a:rPr lang="en-GB" dirty="0" err="1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ph</a:t>
            </a:r>
            <a:r>
              <a:rPr lang="en-GB" dirty="0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/</a:t>
            </a:r>
            <a:r>
              <a:rPr dirty="0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0309300</a:t>
            </a:r>
          </a:p>
        </p:txBody>
      </p:sp>
      <p:pic>
        <p:nvPicPr>
          <p:cNvPr id="63" name="latex-image-1.pdf" descr="latex-image-1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6385" y="4447265"/>
            <a:ext cx="3186437" cy="522697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Image" descr="Imag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2976" y="987968"/>
            <a:ext cx="1889164" cy="10952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183" y="1140287"/>
            <a:ext cx="5414214" cy="3988261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1296" y="944786"/>
            <a:ext cx="2533751" cy="630572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A.Chakraborty, P.K.Chanda, S.Das and K.Dutta, 2503.10806"/>
          <p:cNvSpPr txBox="1"/>
          <p:nvPr/>
        </p:nvSpPr>
        <p:spPr>
          <a:xfrm>
            <a:off x="4157357" y="80705"/>
            <a:ext cx="4683594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>
                <a:solidFill>
                  <a:srgbClr val="000000">
                    <a:alpha val="80000"/>
                  </a:srgbClr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r>
              <a:t>A.Chakraborty, P.K.Chanda, S.Das and K.Dutta, 2503.10806</a:t>
            </a:r>
          </a:p>
        </p:txBody>
      </p:sp>
      <p:sp>
        <p:nvSpPr>
          <p:cNvPr id="71" name="Crucially: the slopes of V(φ) and f(φ) must be opposite in sign"/>
          <p:cNvSpPr txBox="1"/>
          <p:nvPr/>
        </p:nvSpPr>
        <p:spPr>
          <a:xfrm>
            <a:off x="697316" y="518272"/>
            <a:ext cx="5792674" cy="339438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6350">
            <a:solidFill>
              <a:schemeClr val="accent5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Crucially: the slopes of V(φ) and f(φ) must be opposite in sign</a:t>
            </a:r>
          </a:p>
        </p:txBody>
      </p:sp>
      <p:sp>
        <p:nvSpPr>
          <p:cNvPr id="72" name="Dominates today"/>
          <p:cNvSpPr txBox="1"/>
          <p:nvPr/>
        </p:nvSpPr>
        <p:spPr>
          <a:xfrm>
            <a:off x="3265024" y="1707833"/>
            <a:ext cx="1680566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Dominates today</a:t>
            </a:r>
          </a:p>
        </p:txBody>
      </p:sp>
      <p:sp>
        <p:nvSpPr>
          <p:cNvPr id="73" name="Dominates in the past"/>
          <p:cNvSpPr txBox="1"/>
          <p:nvPr/>
        </p:nvSpPr>
        <p:spPr>
          <a:xfrm>
            <a:off x="6298996" y="1064137"/>
            <a:ext cx="2136203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Dominates in the past</a:t>
            </a:r>
          </a:p>
        </p:txBody>
      </p:sp>
      <p:sp>
        <p:nvSpPr>
          <p:cNvPr id="74" name="Line"/>
          <p:cNvSpPr/>
          <p:nvPr/>
        </p:nvSpPr>
        <p:spPr>
          <a:xfrm flipV="1">
            <a:off x="4033189" y="1418122"/>
            <a:ext cx="1" cy="345788"/>
          </a:xfrm>
          <a:prstGeom prst="line">
            <a:avLst/>
          </a:prstGeom>
          <a:ln w="127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5" name="Line"/>
          <p:cNvSpPr/>
          <p:nvPr/>
        </p:nvSpPr>
        <p:spPr>
          <a:xfrm flipH="1">
            <a:off x="5796841" y="1260072"/>
            <a:ext cx="399357" cy="1"/>
          </a:xfrm>
          <a:prstGeom prst="line">
            <a:avLst/>
          </a:prstGeom>
          <a:ln w="127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78" name="Text 1"/>
          <p:cNvSpPr txBox="1"/>
          <p:nvPr/>
        </p:nvSpPr>
        <p:spPr>
          <a:xfrm>
            <a:off x="596140" y="275404"/>
            <a:ext cx="5831008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rPr dirty="0"/>
              <a:t>Effective Equation of State: The Key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 4"/>
              <p:cNvSpPr txBox="1"/>
              <p:nvPr/>
            </p:nvSpPr>
            <p:spPr>
              <a:xfrm>
                <a:off x="224328" y="3223803"/>
                <a:ext cx="8854905" cy="141050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lIns="45719" rIns="45719" anchor="ctr">
                <a:spAutoFit/>
              </a:bodyPr>
              <a:lstStyle/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2100">
                    <a:solidFill>
                      <a:srgbClr val="1A2940"/>
                    </a:solidFill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22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2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sz="22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sub>
                    </m:sSub>
                  </m:oMath>
                </a14:m>
                <a:r>
                  <a:t> is the intrinsic scalar field EoS parameter (always ≥ −1 for a canonical field)</a:t>
                </a:r>
              </a:p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2100">
                    <a:solidFill>
                      <a:srgbClr val="1A2940"/>
                    </a:solidFill>
                  </a:defRPr>
                </a:pPr>
                <a:r>
                  <a:t>A value x &gt; 0 leads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2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2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2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eff</m:t>
                        </m:r>
                      </m:sub>
                    </m:sSub>
                  </m:oMath>
                </a14:m>
                <a:r>
                  <a:t> &lt; −1 even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2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2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sz="22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sub>
                    </m:sSub>
                  </m:oMath>
                </a14:m>
                <a:r>
                  <a:t> &gt; −1 </a:t>
                </a:r>
              </a:p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2100">
                    <a:solidFill>
                      <a:srgbClr val="1A2940"/>
                    </a:solidFill>
                  </a:defRPr>
                </a:pPr>
                <a:r>
                  <a:t>Hence f(φ) &lt; f₀  (i.e. DM was lighter in the past)</a:t>
                </a:r>
              </a:p>
            </p:txBody>
          </p:sp>
        </mc:Choice>
        <mc:Fallback xmlns="">
          <p:sp>
            <p:nvSpPr>
              <p:cNvPr id="79" name="Tex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28" y="3223803"/>
                <a:ext cx="8854905" cy="1410504"/>
              </a:xfrm>
              <a:prstGeom prst="rect">
                <a:avLst/>
              </a:prstGeom>
              <a:blipFill>
                <a:blip r:embed="rId3"/>
                <a:stretch>
                  <a:fillRect l="-1289" t="-10714" b="-18750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0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656" y="2190140"/>
            <a:ext cx="1945122" cy="792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81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5104" y="2116144"/>
            <a:ext cx="2913966" cy="911212"/>
          </a:xfrm>
          <a:prstGeom prst="rect">
            <a:avLst/>
          </a:prstGeom>
          <a:ln w="12700">
            <a:miter lim="400000"/>
          </a:ln>
        </p:spPr>
      </p:pic>
      <p:pic>
        <p:nvPicPr>
          <p:cNvPr id="82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1846" y="1172047"/>
            <a:ext cx="3231045" cy="776709"/>
          </a:xfrm>
          <a:prstGeom prst="rect">
            <a:avLst/>
          </a:prstGeom>
          <a:ln w="12700">
            <a:miter lim="400000"/>
          </a:ln>
        </p:spPr>
      </p:pic>
      <p:pic>
        <p:nvPicPr>
          <p:cNvPr id="83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1982" y="1189951"/>
            <a:ext cx="1516526" cy="740901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Interpreted as standard DM   plus dynamical DE"/>
          <p:cNvSpPr txBox="1"/>
          <p:nvPr/>
        </p:nvSpPr>
        <p:spPr>
          <a:xfrm>
            <a:off x="7108282" y="1101757"/>
            <a:ext cx="1787953" cy="917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433FF"/>
                </a:solidFill>
              </a:defRPr>
            </a:lvl1pPr>
          </a:lstStyle>
          <a:p>
            <a:r>
              <a:t>Interpreted as standard DM   plus dynamical DE </a:t>
            </a:r>
          </a:p>
        </p:txBody>
      </p:sp>
      <p:sp>
        <p:nvSpPr>
          <p:cNvPr id="85" name="Friedmann equation"/>
          <p:cNvSpPr txBox="1"/>
          <p:nvPr/>
        </p:nvSpPr>
        <p:spPr>
          <a:xfrm>
            <a:off x="416229" y="1255814"/>
            <a:ext cx="1516527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FF2600"/>
                </a:solidFill>
              </a:defRPr>
            </a:lvl1pPr>
          </a:lstStyle>
          <a:p>
            <a:r>
              <a:t>Friedmann equation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90" name="Text 1"/>
          <p:cNvSpPr txBox="1"/>
          <p:nvPr/>
        </p:nvSpPr>
        <p:spPr>
          <a:xfrm>
            <a:off x="411479" y="314959"/>
            <a:ext cx="832104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t>Minimal Phenomenological Realization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1" name="Text 4"/>
              <p:cNvSpPr txBox="1"/>
              <p:nvPr/>
            </p:nvSpPr>
            <p:spPr>
              <a:xfrm>
                <a:off x="199618" y="2349212"/>
                <a:ext cx="8859934" cy="235378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square" lIns="45719" rIns="45719" anchor="ctr">
                <a:spAutoFit/>
              </a:bodyPr>
              <a:lstStyle/>
              <a:p>
                <a:pPr marL="465364" indent="-465364">
                  <a:spcBef>
                    <a:spcPts val="800"/>
                  </a:spcBef>
                  <a:buSzPct val="100000"/>
                  <a:buChar char="•"/>
                  <a:defRPr sz="1400">
                    <a:solidFill>
                      <a:srgbClr val="1A2940"/>
                    </a:solidFill>
                  </a:defRPr>
                </a:pPr>
                <a:r>
                  <a:rPr sz="1900" dirty="0"/>
                  <a:t>Linear bare potential (simplest choice consistent with slow-roll DE today)</a:t>
                </a:r>
              </a:p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1900">
                    <a:solidFill>
                      <a:srgbClr val="1A2940"/>
                    </a:solidFill>
                  </a:defRPr>
                </a:pPr>
                <a:r>
                  <a:rPr dirty="0"/>
                  <a:t>Quadratic </a:t>
                </a:r>
                <a14:m>
                  <m:oMath xmlns:m="http://schemas.openxmlformats.org/officeDocument/2006/math">
                    <m:r>
                      <a:rPr sz="20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sz="20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sSup>
                      <m:sSupPr>
                        <m:ctrl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p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dirty="0"/>
                  <a:t>  term to suppresses f-slope at large field values (early times), achieving CMB safety (DM mass variation extremely small before recombination)</a:t>
                </a:r>
              </a:p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1900">
                    <a:solidFill>
                      <a:srgbClr val="1A2940"/>
                    </a:solidFill>
                  </a:defRPr>
                </a:pPr>
                <a:r>
                  <a:rPr dirty="0"/>
                  <a:t>Four free parameters: α, β, </a:t>
                </a:r>
                <a:r>
                  <a:rPr dirty="0" err="1"/>
                  <a:t>γ</a:t>
                </a:r>
                <a:r>
                  <a:rPr dirty="0"/>
                  <a:t> plus </a:t>
                </a:r>
                <a:r>
                  <a:rPr dirty="0" err="1"/>
                  <a:t>b.c.</a:t>
                </a:r>
                <a:r>
                  <a:rPr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init</m:t>
                        </m:r>
                      </m:sub>
                      <m:sup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sz="20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dirty="0"/>
                  <a:t>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init</m:t>
                        </m:r>
                      </m:sub>
                    </m:sSub>
                    <m:r>
                      <a:rPr sz="20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−7</m:t>
                        </m:r>
                      </m:sup>
                    </m:sSup>
                  </m:oMath>
                </a14:m>
                <a:r>
                  <a:rPr lang="en-GB" dirty="0"/>
                  <a:t> (stable initial cond.)</a:t>
                </a:r>
                <a:endParaRPr dirty="0"/>
              </a:p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1900">
                    <a:solidFill>
                      <a:srgbClr val="1A2940"/>
                    </a:solidFill>
                  </a:defRPr>
                </a:pPr>
                <a:r>
                  <a:rPr dirty="0"/>
                  <a:t>V₀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init</m:t>
                        </m:r>
                      </m:sub>
                    </m:sSub>
                  </m:oMath>
                </a14:m>
                <a:r>
                  <a:rPr dirty="0"/>
                  <a:t> fixed by shooting: reproduce </a:t>
                </a:r>
                <a:r>
                  <a:rPr dirty="0" err="1"/>
                  <a:t>φ</a:t>
                </a:r>
                <a:r>
                  <a:rPr dirty="0"/>
                  <a:t>₀ ≈ 0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sub>
                    </m:sSub>
                    <m:r>
                      <a:rPr sz="20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sz="20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today</m:t>
                    </m:r>
                    <m:r>
                      <a:rPr sz="20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)≈</m:t>
                    </m:r>
                    <m:sSub>
                      <m:sSubPr>
                        <m:ctrl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05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DE</m:t>
                        </m:r>
                      </m:sub>
                    </m:sSub>
                    <m:r>
                      <a:rPr sz="20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sz="20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today</m:t>
                    </m:r>
                    <m:r>
                      <a:rPr sz="205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dirty="0"/>
                  <a:t> </a:t>
                </a:r>
              </a:p>
              <a:p>
                <a:pPr marL="342900" indent="-342900">
                  <a:spcBef>
                    <a:spcPts val="800"/>
                  </a:spcBef>
                  <a:buSzPct val="100000"/>
                  <a:buChar char="•"/>
                  <a:defRPr sz="1900">
                    <a:solidFill>
                      <a:srgbClr val="1A2940"/>
                    </a:solidFill>
                  </a:defRPr>
                </a:pPr>
                <a:r>
                  <a:rPr dirty="0"/>
                  <a:t>Constraint: f(</a:t>
                </a:r>
                <a:r>
                  <a:rPr dirty="0" err="1"/>
                  <a:t>φ</a:t>
                </a:r>
                <a:r>
                  <a:rPr dirty="0"/>
                  <a:t>) &gt; 0 and f'(</a:t>
                </a:r>
                <a:r>
                  <a:rPr dirty="0" err="1"/>
                  <a:t>φ</a:t>
                </a:r>
                <a:r>
                  <a:rPr dirty="0"/>
                  <a:t>) &gt; 0 along the full trajectory (no pathological regions)</a:t>
                </a:r>
              </a:p>
            </p:txBody>
          </p:sp>
        </mc:Choice>
        <mc:Fallback>
          <p:sp>
            <p:nvSpPr>
              <p:cNvPr id="91" name="Tex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18" y="2349212"/>
                <a:ext cx="8859934" cy="2353786"/>
              </a:xfrm>
              <a:prstGeom prst="rect">
                <a:avLst/>
              </a:prstGeom>
              <a:blipFill>
                <a:blip r:embed="rId3"/>
                <a:stretch>
                  <a:fillRect l="-1144" t="-535" r="-572" b="-374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73" y="1416614"/>
            <a:ext cx="2786291" cy="5966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3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7155" y="1289439"/>
            <a:ext cx="3279830" cy="850978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.Antusch, S.F.King and X.Wang, 2604.08449">
            <a:extLst>
              <a:ext uri="{FF2B5EF4-FFF2-40B4-BE49-F238E27FC236}">
                <a16:creationId xmlns:a16="http://schemas.microsoft.com/office/drawing/2014/main" id="{3D10D0EC-EC67-865E-3144-7F89D0E92A05}"/>
              </a:ext>
            </a:extLst>
          </p:cNvPr>
          <p:cNvSpPr txBox="1"/>
          <p:nvPr/>
        </p:nvSpPr>
        <p:spPr>
          <a:xfrm>
            <a:off x="5399381" y="22363"/>
            <a:ext cx="3660171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100">
                <a:solidFill>
                  <a:srgbClr val="000000">
                    <a:alpha val="80000"/>
                  </a:srgbClr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r>
              <a:rPr dirty="0" err="1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S.Antusch</a:t>
            </a:r>
            <a:r>
              <a:rPr dirty="0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, </a:t>
            </a:r>
            <a:r>
              <a:rPr dirty="0" err="1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S.F.King</a:t>
            </a:r>
            <a:r>
              <a:rPr dirty="0">
                <a:solidFill>
                  <a:schemeClr val="tx2">
                    <a:lumMod val="20000"/>
                    <a:lumOff val="80000"/>
                    <a:alpha val="80000"/>
                  </a:schemeClr>
                </a:solidFill>
              </a:rPr>
              <a:t> and X.Wang, 2604.08449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schematic.png" descr="schemat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41" y="0"/>
            <a:ext cx="6915923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Field starts from a frozen phase in the early universe (robust initial condition)"/>
          <p:cNvSpPr txBox="1"/>
          <p:nvPr/>
        </p:nvSpPr>
        <p:spPr>
          <a:xfrm>
            <a:off x="4429362" y="1129237"/>
            <a:ext cx="3022167" cy="50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800"/>
              </a:spcBef>
              <a:defRPr sz="1400">
                <a:solidFill>
                  <a:srgbClr val="1A2940"/>
                </a:solidFill>
              </a:defRPr>
            </a:lvl1pPr>
          </a:lstStyle>
          <a:p>
            <a:r>
              <a:t>Field starts from a frozen phase in the early universe (robust initial condition)</a:t>
            </a:r>
          </a:p>
        </p:txBody>
      </p:sp>
      <p:sp>
        <p:nvSpPr>
          <p:cNvPr id="101" name="Then starts to roll one way, then the other"/>
          <p:cNvSpPr txBox="1"/>
          <p:nvPr/>
        </p:nvSpPr>
        <p:spPr>
          <a:xfrm>
            <a:off x="5410146" y="3000242"/>
            <a:ext cx="1764590" cy="50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800"/>
              </a:spcBef>
              <a:defRPr sz="1400">
                <a:solidFill>
                  <a:srgbClr val="1A2940"/>
                </a:solidFill>
              </a:defRPr>
            </a:lvl1pPr>
          </a:lstStyle>
          <a:p>
            <a:r>
              <a:t>Then starts to roll one way, then the other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Early times  term  dominates"/>
              <p:cNvSpPr txBox="1"/>
              <p:nvPr/>
            </p:nvSpPr>
            <p:spPr>
              <a:xfrm>
                <a:off x="7379335" y="544176"/>
                <a:ext cx="1834092" cy="55351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lIns="45719" rIns="45719">
                <a:spAutoFit/>
              </a:bodyPr>
              <a:lstStyle/>
              <a:p>
                <a:pPr>
                  <a:spcBef>
                    <a:spcPts val="800"/>
                  </a:spcBef>
                  <a:defRPr sz="1400">
                    <a:solidFill>
                      <a:srgbClr val="1A2940"/>
                    </a:solidFill>
                  </a:defRPr>
                </a:pPr>
                <a:r>
                  <a:t>Early times</a:t>
                </a:r>
                <a14:m>
                  <m:oMath xmlns:m="http://schemas.openxmlformats.org/officeDocument/2006/math">
                    <m:r>
                      <a:rPr sz="150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∼1/</m:t>
                    </m:r>
                    <m:sSup>
                      <m:sSupPr>
                        <m:ctrlPr>
                          <a:rPr sz="150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150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sz="1500" i="1">
                            <a:solidFill>
                              <a:srgbClr val="1A294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t> term  dominates</a:t>
                </a:r>
              </a:p>
            </p:txBody>
          </p:sp>
        </mc:Choice>
        <mc:Fallback xmlns="">
          <p:sp>
            <p:nvSpPr>
              <p:cNvPr id="102" name="Early times  term  dominates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9335" y="544176"/>
                <a:ext cx="1834092" cy="553514"/>
              </a:xfrm>
              <a:prstGeom prst="rect">
                <a:avLst/>
              </a:prstGeom>
              <a:blipFill>
                <a:blip r:embed="rId3"/>
                <a:stretch>
                  <a:fillRect l="-3448" b="-8889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Late times       term  dominates"/>
              <p:cNvSpPr txBox="1"/>
              <p:nvPr/>
            </p:nvSpPr>
            <p:spPr>
              <a:xfrm>
                <a:off x="7390196" y="3701129"/>
                <a:ext cx="1368426" cy="53391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lIns="45719" rIns="45719">
                <a:spAutoFit/>
              </a:bodyPr>
              <a:lstStyle/>
              <a:p>
                <a:pPr>
                  <a:spcBef>
                    <a:spcPts val="800"/>
                  </a:spcBef>
                  <a:defRPr sz="1400">
                    <a:solidFill>
                      <a:srgbClr val="1A2940"/>
                    </a:solidFill>
                  </a:defRPr>
                </a:pPr>
                <a:r>
                  <a:t>Late times </a:t>
                </a:r>
                <a14:m>
                  <m:oMath xmlns:m="http://schemas.openxmlformats.org/officeDocument/2006/math">
                    <m:r>
                      <a:rPr sz="150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sz="150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sz="150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sz="1500" i="1">
                        <a:solidFill>
                          <a:srgbClr val="1A294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t>     term  dominates </a:t>
                </a:r>
              </a:p>
            </p:txBody>
          </p:sp>
        </mc:Choice>
        <mc:Fallback xmlns="">
          <p:sp>
            <p:nvSpPr>
              <p:cNvPr id="103" name="Late times       term  dominates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0196" y="3701129"/>
                <a:ext cx="1368426" cy="533913"/>
              </a:xfrm>
              <a:prstGeom prst="rect">
                <a:avLst/>
              </a:prstGeom>
              <a:blipFill>
                <a:blip r:embed="rId4"/>
                <a:stretch>
                  <a:fillRect l="-4587" r="-1835" b="-11628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2433" y="375242"/>
            <a:ext cx="2533751" cy="63057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.Antusch, S.F.King and X.Wang, 2604.08449">
            <a:extLst>
              <a:ext uri="{FF2B5EF4-FFF2-40B4-BE49-F238E27FC236}">
                <a16:creationId xmlns:a16="http://schemas.microsoft.com/office/drawing/2014/main" id="{12ACEA8E-D4BF-A59B-D80B-5D7E38089C32}"/>
              </a:ext>
            </a:extLst>
          </p:cNvPr>
          <p:cNvSpPr txBox="1"/>
          <p:nvPr/>
        </p:nvSpPr>
        <p:spPr>
          <a:xfrm>
            <a:off x="5399381" y="22363"/>
            <a:ext cx="3660171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100">
                <a:solidFill>
                  <a:srgbClr val="000000">
                    <a:alpha val="80000"/>
                  </a:srgbClr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r>
              <a:rPr dirty="0" err="1"/>
              <a:t>S.Antusch</a:t>
            </a:r>
            <a:r>
              <a:rPr dirty="0"/>
              <a:t>, </a:t>
            </a:r>
            <a:r>
              <a:rPr dirty="0" err="1"/>
              <a:t>S.F.King</a:t>
            </a:r>
            <a:r>
              <a:rPr dirty="0"/>
              <a:t> and X.Wang, 2604.08449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1201</Words>
  <Application>Microsoft Macintosh PowerPoint</Application>
  <PresentationFormat>On-screen Show (16:9)</PresentationFormat>
  <Paragraphs>81</Paragraphs>
  <Slides>17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Gill Sans</vt:lpstr>
      <vt:lpstr>Office Theme</vt:lpstr>
      <vt:lpstr>Coupled Dark Energy &amp; Dark Matter for DESI: An Effective Guide to the Phantom Divide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Stephen King</cp:lastModifiedBy>
  <cp:revision>17</cp:revision>
  <dcterms:modified xsi:type="dcterms:W3CDTF">2026-07-20T08:44:06Z</dcterms:modified>
</cp:coreProperties>
</file>