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56" r:id="rId2"/>
    <p:sldId id="504" r:id="rId3"/>
    <p:sldId id="434" r:id="rId4"/>
    <p:sldId id="509" r:id="rId5"/>
    <p:sldId id="508" r:id="rId6"/>
    <p:sldId id="416" r:id="rId7"/>
    <p:sldId id="433" r:id="rId8"/>
    <p:sldId id="414" r:id="rId9"/>
    <p:sldId id="381" r:id="rId10"/>
    <p:sldId id="507" r:id="rId11"/>
    <p:sldId id="501" r:id="rId12"/>
    <p:sldId id="388" r:id="rId13"/>
    <p:sldId id="387" r:id="rId14"/>
    <p:sldId id="440" r:id="rId15"/>
    <p:sldId id="385" r:id="rId16"/>
    <p:sldId id="435" r:id="rId17"/>
    <p:sldId id="491" r:id="rId18"/>
    <p:sldId id="548" r:id="rId19"/>
    <p:sldId id="493" r:id="rId20"/>
    <p:sldId id="492" r:id="rId21"/>
    <p:sldId id="376" r:id="rId22"/>
    <p:sldId id="412" r:id="rId23"/>
    <p:sldId id="411" r:id="rId24"/>
    <p:sldId id="410" r:id="rId25"/>
    <p:sldId id="409" r:id="rId26"/>
    <p:sldId id="335" r:id="rId27"/>
    <p:sldId id="364" r:id="rId28"/>
    <p:sldId id="510" r:id="rId29"/>
    <p:sldId id="424" r:id="rId30"/>
    <p:sldId id="547" r:id="rId31"/>
    <p:sldId id="541" r:id="rId32"/>
    <p:sldId id="542" r:id="rId33"/>
    <p:sldId id="437" r:id="rId34"/>
    <p:sldId id="439" r:id="rId35"/>
    <p:sldId id="551" r:id="rId36"/>
    <p:sldId id="544" r:id="rId37"/>
    <p:sldId id="549" r:id="rId38"/>
    <p:sldId id="550" r:id="rId39"/>
    <p:sldId id="543" r:id="rId40"/>
    <p:sldId id="365" r:id="rId41"/>
    <p:sldId id="383" r:id="rId42"/>
    <p:sldId id="511" r:id="rId43"/>
    <p:sldId id="259" r:id="rId44"/>
    <p:sldId id="268" r:id="rId45"/>
    <p:sldId id="326" r:id="rId46"/>
    <p:sldId id="302" r:id="rId47"/>
    <p:sldId id="286" r:id="rId48"/>
    <p:sldId id="303" r:id="rId49"/>
    <p:sldId id="309"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F0"/>
    <a:srgbClr val="FF9999"/>
    <a:srgbClr val="F0C1A9"/>
    <a:srgbClr val="ECBEA6"/>
    <a:srgbClr val="83CBEB"/>
    <a:srgbClr val="A6CAA4"/>
    <a:srgbClr val="3B7D23"/>
    <a:srgbClr val="950100"/>
    <a:srgbClr val="01678B"/>
    <a:srgbClr val="FF8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4641" autoAdjust="0"/>
  </p:normalViewPr>
  <p:slideViewPr>
    <p:cSldViewPr snapToGrid="0">
      <p:cViewPr varScale="1">
        <p:scale>
          <a:sx n="61" d="100"/>
          <a:sy n="61" d="100"/>
        </p:scale>
        <p:origin x="1522" y="53"/>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5D87D4-622E-4855-A6A8-EDA6014ADCD7}" type="datetimeFigureOut">
              <a:rPr lang="en-ZA" smtClean="0"/>
              <a:t>2026/07/22</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4259B0-51EF-422F-8734-281024730A84}" type="slidenum">
              <a:rPr lang="en-ZA" smtClean="0"/>
              <a:t>‹#›</a:t>
            </a:fld>
            <a:endParaRPr lang="en-ZA"/>
          </a:p>
        </p:txBody>
      </p:sp>
    </p:spTree>
    <p:extLst>
      <p:ext uri="{BB962C8B-B14F-4D97-AF65-F5344CB8AC3E}">
        <p14:creationId xmlns:p14="http://schemas.microsoft.com/office/powerpoint/2010/main" val="2420085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Hi everyone, my name is Daniel, I’m a 2</a:t>
            </a:r>
            <a:r>
              <a:rPr lang="en-ZA" baseline="30000" dirty="0"/>
              <a:t>nd</a:t>
            </a:r>
            <a:r>
              <a:rPr lang="en-ZA" dirty="0"/>
              <a:t> year PhD student at the university of Montpellier, and today I’ll be telling you about the impact of the line of sight on strong lensing, and specifically how this gives us a new cosmological observable</a:t>
            </a:r>
          </a:p>
        </p:txBody>
      </p:sp>
      <p:sp>
        <p:nvSpPr>
          <p:cNvPr id="4" name="Slide Number Placeholder 3"/>
          <p:cNvSpPr>
            <a:spLocks noGrp="1"/>
          </p:cNvSpPr>
          <p:nvPr>
            <p:ph type="sldNum" sz="quarter" idx="5"/>
          </p:nvPr>
        </p:nvSpPr>
        <p:spPr/>
        <p:txBody>
          <a:bodyPr/>
          <a:lstStyle/>
          <a:p>
            <a:fld id="{134259B0-51EF-422F-8734-281024730A84}" type="slidenum">
              <a:rPr lang="en-ZA" smtClean="0"/>
              <a:t>1</a:t>
            </a:fld>
            <a:endParaRPr lang="en-ZA"/>
          </a:p>
        </p:txBody>
      </p:sp>
    </p:spTree>
    <p:extLst>
      <p:ext uri="{BB962C8B-B14F-4D97-AF65-F5344CB8AC3E}">
        <p14:creationId xmlns:p14="http://schemas.microsoft.com/office/powerpoint/2010/main" val="12052241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49156-BF9A-DAE1-CE9A-6A173F33BD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A3695E-0B44-1943-619F-258F682D4C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3CC2E7-AE56-4175-A653-8550970E55F1}"/>
              </a:ext>
            </a:extLst>
          </p:cNvPr>
          <p:cNvSpPr>
            <a:spLocks noGrp="1"/>
          </p:cNvSpPr>
          <p:nvPr>
            <p:ph type="body" idx="1"/>
          </p:nvPr>
        </p:nvSpPr>
        <p:spPr/>
        <p:txBody>
          <a:bodyPr/>
          <a:lstStyle/>
          <a:p>
            <a:r>
              <a:rPr lang="en-ZA" dirty="0"/>
              <a:t>So, you’re all very familiar with the basic picture of strong lensing. When two galaxies are well-aligned as seen from earth,</a:t>
            </a:r>
          </a:p>
        </p:txBody>
      </p:sp>
      <p:sp>
        <p:nvSpPr>
          <p:cNvPr id="4" name="Slide Number Placeholder 3">
            <a:extLst>
              <a:ext uri="{FF2B5EF4-FFF2-40B4-BE49-F238E27FC236}">
                <a16:creationId xmlns:a16="http://schemas.microsoft.com/office/drawing/2014/main" id="{53CD084C-C43E-E981-65DF-0C1651BA928B}"/>
              </a:ext>
            </a:extLst>
          </p:cNvPr>
          <p:cNvSpPr>
            <a:spLocks noGrp="1"/>
          </p:cNvSpPr>
          <p:nvPr>
            <p:ph type="sldNum" sz="quarter" idx="5"/>
          </p:nvPr>
        </p:nvSpPr>
        <p:spPr/>
        <p:txBody>
          <a:bodyPr/>
          <a:lstStyle/>
          <a:p>
            <a:fld id="{134259B0-51EF-422F-8734-281024730A84}" type="slidenum">
              <a:rPr lang="en-ZA" smtClean="0"/>
              <a:t>10</a:t>
            </a:fld>
            <a:endParaRPr lang="en-ZA"/>
          </a:p>
        </p:txBody>
      </p:sp>
    </p:spTree>
    <p:extLst>
      <p:ext uri="{BB962C8B-B14F-4D97-AF65-F5344CB8AC3E}">
        <p14:creationId xmlns:p14="http://schemas.microsoft.com/office/powerpoint/2010/main" val="11360607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1551A-4FBB-D8E8-A59A-C63B2466F9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7C5FA1-C761-2255-3871-46CF9F5117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1244C9-11DC-1F39-99A8-C3AC2FAE3B31}"/>
              </a:ext>
            </a:extLst>
          </p:cNvPr>
          <p:cNvSpPr>
            <a:spLocks noGrp="1"/>
          </p:cNvSpPr>
          <p:nvPr>
            <p:ph type="body" idx="1"/>
          </p:nvPr>
        </p:nvSpPr>
        <p:spPr/>
        <p:txBody>
          <a:bodyPr/>
          <a:lstStyle/>
          <a:p>
            <a:r>
              <a:rPr lang="en-ZA" dirty="0"/>
              <a:t>Light emitted from the source galaxy experiences a sharp deflection as it reaches the plane of the deflector galaxy, </a:t>
            </a:r>
          </a:p>
        </p:txBody>
      </p:sp>
      <p:sp>
        <p:nvSpPr>
          <p:cNvPr id="4" name="Slide Number Placeholder 3">
            <a:extLst>
              <a:ext uri="{FF2B5EF4-FFF2-40B4-BE49-F238E27FC236}">
                <a16:creationId xmlns:a16="http://schemas.microsoft.com/office/drawing/2014/main" id="{8364B583-3027-07B5-8447-C10A67CDE00D}"/>
              </a:ext>
            </a:extLst>
          </p:cNvPr>
          <p:cNvSpPr>
            <a:spLocks noGrp="1"/>
          </p:cNvSpPr>
          <p:nvPr>
            <p:ph type="sldNum" sz="quarter" idx="5"/>
          </p:nvPr>
        </p:nvSpPr>
        <p:spPr/>
        <p:txBody>
          <a:bodyPr/>
          <a:lstStyle/>
          <a:p>
            <a:fld id="{134259B0-51EF-422F-8734-281024730A84}" type="slidenum">
              <a:rPr lang="en-ZA" smtClean="0"/>
              <a:t>11</a:t>
            </a:fld>
            <a:endParaRPr lang="en-ZA"/>
          </a:p>
        </p:txBody>
      </p:sp>
    </p:spTree>
    <p:extLst>
      <p:ext uri="{BB962C8B-B14F-4D97-AF65-F5344CB8AC3E}">
        <p14:creationId xmlns:p14="http://schemas.microsoft.com/office/powerpoint/2010/main" val="3780573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3F8CD-6702-0B66-2598-1085A46D20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D78500-1714-6DCA-C2B8-8FF520A554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BD7E18-0FCC-40BB-FB94-FC8B4E758C53}"/>
              </a:ext>
            </a:extLst>
          </p:cNvPr>
          <p:cNvSpPr>
            <a:spLocks noGrp="1"/>
          </p:cNvSpPr>
          <p:nvPr>
            <p:ph type="body" idx="1"/>
          </p:nvPr>
        </p:nvSpPr>
        <p:spPr/>
        <p:txBody>
          <a:bodyPr/>
          <a:lstStyle/>
          <a:p>
            <a:r>
              <a:rPr lang="en-ZA" dirty="0"/>
              <a:t>And we might see multiple images of that source,</a:t>
            </a:r>
          </a:p>
        </p:txBody>
      </p:sp>
      <p:sp>
        <p:nvSpPr>
          <p:cNvPr id="4" name="Slide Number Placeholder 3">
            <a:extLst>
              <a:ext uri="{FF2B5EF4-FFF2-40B4-BE49-F238E27FC236}">
                <a16:creationId xmlns:a16="http://schemas.microsoft.com/office/drawing/2014/main" id="{B7DE3FB3-56BA-B86C-DA0F-DAAB0E3D8978}"/>
              </a:ext>
            </a:extLst>
          </p:cNvPr>
          <p:cNvSpPr>
            <a:spLocks noGrp="1"/>
          </p:cNvSpPr>
          <p:nvPr>
            <p:ph type="sldNum" sz="quarter" idx="5"/>
          </p:nvPr>
        </p:nvSpPr>
        <p:spPr/>
        <p:txBody>
          <a:bodyPr/>
          <a:lstStyle/>
          <a:p>
            <a:fld id="{134259B0-51EF-422F-8734-281024730A84}" type="slidenum">
              <a:rPr lang="en-ZA" smtClean="0"/>
              <a:t>12</a:t>
            </a:fld>
            <a:endParaRPr lang="en-ZA"/>
          </a:p>
        </p:txBody>
      </p:sp>
    </p:spTree>
    <p:extLst>
      <p:ext uri="{BB962C8B-B14F-4D97-AF65-F5344CB8AC3E}">
        <p14:creationId xmlns:p14="http://schemas.microsoft.com/office/powerpoint/2010/main" val="1613776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8505C-3330-A737-10B1-B3563B426B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47F031-DED9-B460-55F5-20CDB3DA7D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022F41-95FB-BBD5-23B8-E4B6FD2EC4A8}"/>
              </a:ext>
            </a:extLst>
          </p:cNvPr>
          <p:cNvSpPr>
            <a:spLocks noGrp="1"/>
          </p:cNvSpPr>
          <p:nvPr>
            <p:ph type="body" idx="1"/>
          </p:nvPr>
        </p:nvSpPr>
        <p:spPr/>
        <p:txBody>
          <a:bodyPr/>
          <a:lstStyle/>
          <a:p>
            <a:r>
              <a:rPr lang="en-ZA" dirty="0"/>
              <a:t>or even a complete Einstein ring. In the simplest setup, there is the implicit assumption that the deflection is arising from galaxies or substructures explicitly accounted for in the lens model, and otherwise propagating through the background spacetime</a:t>
            </a:r>
          </a:p>
        </p:txBody>
      </p:sp>
      <p:sp>
        <p:nvSpPr>
          <p:cNvPr id="4" name="Slide Number Placeholder 3">
            <a:extLst>
              <a:ext uri="{FF2B5EF4-FFF2-40B4-BE49-F238E27FC236}">
                <a16:creationId xmlns:a16="http://schemas.microsoft.com/office/drawing/2014/main" id="{AFD1339E-1D28-BC7E-7AB5-FFAFAE97A426}"/>
              </a:ext>
            </a:extLst>
          </p:cNvPr>
          <p:cNvSpPr>
            <a:spLocks noGrp="1"/>
          </p:cNvSpPr>
          <p:nvPr>
            <p:ph type="sldNum" sz="quarter" idx="5"/>
          </p:nvPr>
        </p:nvSpPr>
        <p:spPr/>
        <p:txBody>
          <a:bodyPr/>
          <a:lstStyle/>
          <a:p>
            <a:fld id="{134259B0-51EF-422F-8734-281024730A84}" type="slidenum">
              <a:rPr lang="en-ZA" smtClean="0"/>
              <a:t>13</a:t>
            </a:fld>
            <a:endParaRPr lang="en-ZA"/>
          </a:p>
        </p:txBody>
      </p:sp>
    </p:spTree>
    <p:extLst>
      <p:ext uri="{BB962C8B-B14F-4D97-AF65-F5344CB8AC3E}">
        <p14:creationId xmlns:p14="http://schemas.microsoft.com/office/powerpoint/2010/main" val="32665922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CA901-0B8B-1AB9-D797-223C3DF356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8B5D96-76DD-6995-20AA-6FD83F8233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616F8-5188-2737-23E0-81BF13A3A0D5}"/>
              </a:ext>
            </a:extLst>
          </p:cNvPr>
          <p:cNvSpPr>
            <a:spLocks noGrp="1"/>
          </p:cNvSpPr>
          <p:nvPr>
            <p:ph type="body" idx="1"/>
          </p:nvPr>
        </p:nvSpPr>
        <p:spPr/>
        <p:txBody>
          <a:bodyPr/>
          <a:lstStyle/>
          <a:p>
            <a:r>
              <a:rPr lang="en-ZA" dirty="0"/>
              <a:t>Of course, the real universe is a mess, and lines of sight are filled with structure</a:t>
            </a:r>
          </a:p>
        </p:txBody>
      </p:sp>
      <p:sp>
        <p:nvSpPr>
          <p:cNvPr id="4" name="Slide Number Placeholder 3">
            <a:extLst>
              <a:ext uri="{FF2B5EF4-FFF2-40B4-BE49-F238E27FC236}">
                <a16:creationId xmlns:a16="http://schemas.microsoft.com/office/drawing/2014/main" id="{639C3980-8975-5F9F-A672-AAD5AE4C1794}"/>
              </a:ext>
            </a:extLst>
          </p:cNvPr>
          <p:cNvSpPr>
            <a:spLocks noGrp="1"/>
          </p:cNvSpPr>
          <p:nvPr>
            <p:ph type="sldNum" sz="quarter" idx="5"/>
          </p:nvPr>
        </p:nvSpPr>
        <p:spPr/>
        <p:txBody>
          <a:bodyPr/>
          <a:lstStyle/>
          <a:p>
            <a:fld id="{134259B0-51EF-422F-8734-281024730A84}" type="slidenum">
              <a:rPr lang="en-ZA" smtClean="0"/>
              <a:t>14</a:t>
            </a:fld>
            <a:endParaRPr lang="en-ZA"/>
          </a:p>
        </p:txBody>
      </p:sp>
    </p:spTree>
    <p:extLst>
      <p:ext uri="{BB962C8B-B14F-4D97-AF65-F5344CB8AC3E}">
        <p14:creationId xmlns:p14="http://schemas.microsoft.com/office/powerpoint/2010/main" val="28429008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E6603-EBDB-FBAA-9845-0EA0BB8485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1C88D4-E499-0B46-9AEF-25E1512562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21B443-4DDB-636F-AAEF-9B5B487662FF}"/>
              </a:ext>
            </a:extLst>
          </p:cNvPr>
          <p:cNvSpPr>
            <a:spLocks noGrp="1"/>
          </p:cNvSpPr>
          <p:nvPr>
            <p:ph type="body" idx="1"/>
          </p:nvPr>
        </p:nvSpPr>
        <p:spPr/>
        <p:txBody>
          <a:bodyPr/>
          <a:lstStyle/>
          <a:p>
            <a:r>
              <a:rPr lang="en-ZA" dirty="0"/>
              <a:t>In turn, these structures perturb the images we see. If </a:t>
            </a:r>
            <a:r>
              <a:rPr lang="en-ZA" dirty="0" err="1"/>
              <a:t>perturbers</a:t>
            </a:r>
            <a:r>
              <a:rPr lang="en-ZA" dirty="0"/>
              <a:t> are individually large, they might be explicitly modelled, but in many cases their effect is small, and we instead think of integrated effects.</a:t>
            </a:r>
          </a:p>
        </p:txBody>
      </p:sp>
      <p:sp>
        <p:nvSpPr>
          <p:cNvPr id="4" name="Slide Number Placeholder 3">
            <a:extLst>
              <a:ext uri="{FF2B5EF4-FFF2-40B4-BE49-F238E27FC236}">
                <a16:creationId xmlns:a16="http://schemas.microsoft.com/office/drawing/2014/main" id="{DD96709F-86DD-1E9E-B4CA-B5B29519C6B9}"/>
              </a:ext>
            </a:extLst>
          </p:cNvPr>
          <p:cNvSpPr>
            <a:spLocks noGrp="1"/>
          </p:cNvSpPr>
          <p:nvPr>
            <p:ph type="sldNum" sz="quarter" idx="5"/>
          </p:nvPr>
        </p:nvSpPr>
        <p:spPr/>
        <p:txBody>
          <a:bodyPr/>
          <a:lstStyle/>
          <a:p>
            <a:fld id="{134259B0-51EF-422F-8734-281024730A84}" type="slidenum">
              <a:rPr lang="en-ZA" smtClean="0"/>
              <a:t>15</a:t>
            </a:fld>
            <a:endParaRPr lang="en-ZA"/>
          </a:p>
        </p:txBody>
      </p:sp>
    </p:spTree>
    <p:extLst>
      <p:ext uri="{BB962C8B-B14F-4D97-AF65-F5344CB8AC3E}">
        <p14:creationId xmlns:p14="http://schemas.microsoft.com/office/powerpoint/2010/main" val="16992910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57D92-DC10-3EEA-F6C6-DAF1BF81B0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4EAEAA-5A4A-8049-6C3E-1DD5473CC4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3145B6-933E-13B7-7D75-E76D13699509}"/>
              </a:ext>
            </a:extLst>
          </p:cNvPr>
          <p:cNvSpPr>
            <a:spLocks noGrp="1"/>
          </p:cNvSpPr>
          <p:nvPr>
            <p:ph type="body" idx="1"/>
          </p:nvPr>
        </p:nvSpPr>
        <p:spPr/>
        <p:txBody>
          <a:bodyPr/>
          <a:lstStyle/>
          <a:p>
            <a:r>
              <a:rPr lang="en-ZA" dirty="0"/>
              <a:t>It turns out, however, that their effects are largely degenerate with one another, and it is generally safe to think of a single line-of-sight amplification matrix acting on the images</a:t>
            </a:r>
          </a:p>
        </p:txBody>
      </p:sp>
      <p:sp>
        <p:nvSpPr>
          <p:cNvPr id="4" name="Slide Number Placeholder 3">
            <a:extLst>
              <a:ext uri="{FF2B5EF4-FFF2-40B4-BE49-F238E27FC236}">
                <a16:creationId xmlns:a16="http://schemas.microsoft.com/office/drawing/2014/main" id="{3DD68AFE-E9D2-6E80-4532-7D15BCE4D340}"/>
              </a:ext>
            </a:extLst>
          </p:cNvPr>
          <p:cNvSpPr>
            <a:spLocks noGrp="1"/>
          </p:cNvSpPr>
          <p:nvPr>
            <p:ph type="sldNum" sz="quarter" idx="5"/>
          </p:nvPr>
        </p:nvSpPr>
        <p:spPr/>
        <p:txBody>
          <a:bodyPr/>
          <a:lstStyle/>
          <a:p>
            <a:fld id="{134259B0-51EF-422F-8734-281024730A84}" type="slidenum">
              <a:rPr lang="en-ZA" smtClean="0"/>
              <a:t>16</a:t>
            </a:fld>
            <a:endParaRPr lang="en-ZA"/>
          </a:p>
        </p:txBody>
      </p:sp>
    </p:spTree>
    <p:extLst>
      <p:ext uri="{BB962C8B-B14F-4D97-AF65-F5344CB8AC3E}">
        <p14:creationId xmlns:p14="http://schemas.microsoft.com/office/powerpoint/2010/main" val="39400010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99013-5E52-79DC-11D5-501CD94013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46B999-529E-BCC9-E1A3-FD409970C4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7B069A-B21D-43B3-C694-B5A91A57FD1E}"/>
              </a:ext>
            </a:extLst>
          </p:cNvPr>
          <p:cNvSpPr>
            <a:spLocks noGrp="1"/>
          </p:cNvSpPr>
          <p:nvPr>
            <p:ph type="body" idx="1"/>
          </p:nvPr>
        </p:nvSpPr>
        <p:spPr/>
        <p:txBody>
          <a:bodyPr/>
          <a:lstStyle/>
          <a:p>
            <a:r>
              <a:rPr lang="en-ZA" dirty="0"/>
              <a:t>The shear, on the other hand, which you probably know as external shear, is of course also a potential source of bias in lensing measurements, but unlike the line of sight convergence, is not perfectly degenerate with modifications to the lens and source, and thus should be measurable with sufficiently good data and sufficiently complex lens models. This has been shown from simulations, and we’ve also started working to measure this in real lenses, which is something I’ll come back to at the end of this talk.</a:t>
            </a:r>
          </a:p>
        </p:txBody>
      </p:sp>
      <p:sp>
        <p:nvSpPr>
          <p:cNvPr id="4" name="Slide Number Placeholder 3">
            <a:extLst>
              <a:ext uri="{FF2B5EF4-FFF2-40B4-BE49-F238E27FC236}">
                <a16:creationId xmlns:a16="http://schemas.microsoft.com/office/drawing/2014/main" id="{41E86F5A-72E9-EC6F-4328-CDE5922A40FF}"/>
              </a:ext>
            </a:extLst>
          </p:cNvPr>
          <p:cNvSpPr>
            <a:spLocks noGrp="1"/>
          </p:cNvSpPr>
          <p:nvPr>
            <p:ph type="sldNum" sz="quarter" idx="5"/>
          </p:nvPr>
        </p:nvSpPr>
        <p:spPr/>
        <p:txBody>
          <a:bodyPr/>
          <a:lstStyle/>
          <a:p>
            <a:fld id="{134259B0-51EF-422F-8734-281024730A84}" type="slidenum">
              <a:rPr lang="en-ZA" smtClean="0"/>
              <a:t>17</a:t>
            </a:fld>
            <a:endParaRPr lang="en-ZA"/>
          </a:p>
        </p:txBody>
      </p:sp>
    </p:spTree>
    <p:extLst>
      <p:ext uri="{BB962C8B-B14F-4D97-AF65-F5344CB8AC3E}">
        <p14:creationId xmlns:p14="http://schemas.microsoft.com/office/powerpoint/2010/main" val="41048925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7645A-58EB-0443-EBD0-254B3836BA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037654-6773-AD16-2582-112C2C6845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191320-4309-D223-349D-49A8C3B00A4A}"/>
              </a:ext>
            </a:extLst>
          </p:cNvPr>
          <p:cNvSpPr>
            <a:spLocks noGrp="1"/>
          </p:cNvSpPr>
          <p:nvPr>
            <p:ph type="body" idx="1"/>
          </p:nvPr>
        </p:nvSpPr>
        <p:spPr/>
        <p:txBody>
          <a:bodyPr/>
          <a:lstStyle/>
          <a:p>
            <a:r>
              <a:rPr lang="en-ZA" dirty="0"/>
              <a:t>The shear, on the other hand, which you probably know as external shear, is of course also a potential source of bias in lensing measurements, but unlike the line of sight convergence, is not perfectly degenerate with modifications to the lens and source, and thus should be measurable with sufficiently good data and sufficiently complex lens models. This has been shown from simulations, and we’ve also started working to measure this in real lenses, which is something I’ll come back to at the end of this talk.</a:t>
            </a:r>
          </a:p>
        </p:txBody>
      </p:sp>
      <p:sp>
        <p:nvSpPr>
          <p:cNvPr id="4" name="Slide Number Placeholder 3">
            <a:extLst>
              <a:ext uri="{FF2B5EF4-FFF2-40B4-BE49-F238E27FC236}">
                <a16:creationId xmlns:a16="http://schemas.microsoft.com/office/drawing/2014/main" id="{C01D7B6E-8D5C-D8BC-A988-9BDBCC63C0DF}"/>
              </a:ext>
            </a:extLst>
          </p:cNvPr>
          <p:cNvSpPr>
            <a:spLocks noGrp="1"/>
          </p:cNvSpPr>
          <p:nvPr>
            <p:ph type="sldNum" sz="quarter" idx="5"/>
          </p:nvPr>
        </p:nvSpPr>
        <p:spPr/>
        <p:txBody>
          <a:bodyPr/>
          <a:lstStyle/>
          <a:p>
            <a:fld id="{134259B0-51EF-422F-8734-281024730A84}" type="slidenum">
              <a:rPr lang="en-ZA" smtClean="0"/>
              <a:t>18</a:t>
            </a:fld>
            <a:endParaRPr lang="en-ZA"/>
          </a:p>
        </p:txBody>
      </p:sp>
    </p:spTree>
    <p:extLst>
      <p:ext uri="{BB962C8B-B14F-4D97-AF65-F5344CB8AC3E}">
        <p14:creationId xmlns:p14="http://schemas.microsoft.com/office/powerpoint/2010/main" val="9957032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2F387-CB88-00E3-B31B-56D8DEC329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56A996-E95F-B425-50F4-4BD6A4A11B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BA3DCC-F670-EBC8-42BB-1D512567855B}"/>
              </a:ext>
            </a:extLst>
          </p:cNvPr>
          <p:cNvSpPr>
            <a:spLocks noGrp="1"/>
          </p:cNvSpPr>
          <p:nvPr>
            <p:ph type="body" idx="1"/>
          </p:nvPr>
        </p:nvSpPr>
        <p:spPr/>
        <p:txBody>
          <a:bodyPr/>
          <a:lstStyle/>
          <a:p>
            <a:r>
              <a:rPr lang="en-ZA" dirty="0"/>
              <a:t>Now, you might be asking, why should we care? Shear has typically been thought of as a nuisance parameter, and marginalising over it works just fine.</a:t>
            </a:r>
            <a:br>
              <a:rPr lang="en-ZA" dirty="0"/>
            </a:br>
            <a:br>
              <a:rPr lang="en-ZA" dirty="0"/>
            </a:br>
            <a:r>
              <a:rPr lang="en-ZA" dirty="0"/>
              <a:t>Well, the line-of-sight shear is created by the distribution of matter on the line of sight, which means that, if it’s properly measured, it gives us a new way to probe the matter power spectrum. While in the case of weak lensing, shear is only detectable by correlating thousands of galaxy shapes, whereas for strong lensing, it seems that it is measurable for individual strong lens systems. The systematics of these measurements are completely independent of those in weak lensing, and so these measurements would be highly complementary to existing probes. This was first proposed in 2016 in this paper, and I’ll spend the rest of the talk summarising recent progress made on the topic. </a:t>
            </a:r>
          </a:p>
        </p:txBody>
      </p:sp>
      <p:sp>
        <p:nvSpPr>
          <p:cNvPr id="4" name="Slide Number Placeholder 3">
            <a:extLst>
              <a:ext uri="{FF2B5EF4-FFF2-40B4-BE49-F238E27FC236}">
                <a16:creationId xmlns:a16="http://schemas.microsoft.com/office/drawing/2014/main" id="{C461D8B7-9264-4B05-2D7E-C89FBDFB6B73}"/>
              </a:ext>
            </a:extLst>
          </p:cNvPr>
          <p:cNvSpPr>
            <a:spLocks noGrp="1"/>
          </p:cNvSpPr>
          <p:nvPr>
            <p:ph type="sldNum" sz="quarter" idx="5"/>
          </p:nvPr>
        </p:nvSpPr>
        <p:spPr/>
        <p:txBody>
          <a:bodyPr/>
          <a:lstStyle/>
          <a:p>
            <a:fld id="{134259B0-51EF-422F-8734-281024730A84}" type="slidenum">
              <a:rPr lang="en-ZA" smtClean="0"/>
              <a:t>19</a:t>
            </a:fld>
            <a:endParaRPr lang="en-ZA"/>
          </a:p>
        </p:txBody>
      </p:sp>
    </p:spTree>
    <p:extLst>
      <p:ext uri="{BB962C8B-B14F-4D97-AF65-F5344CB8AC3E}">
        <p14:creationId xmlns:p14="http://schemas.microsoft.com/office/powerpoint/2010/main" val="3388916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964AE-788C-B680-8E4E-028FF3D302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2A97FE-F6C4-7C6C-7162-AFA931DAFE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498BEF-DC5E-4B75-BF42-EE6A84602913}"/>
              </a:ext>
            </a:extLst>
          </p:cNvPr>
          <p:cNvSpPr>
            <a:spLocks noGrp="1"/>
          </p:cNvSpPr>
          <p:nvPr>
            <p:ph type="body" idx="1"/>
          </p:nvPr>
        </p:nvSpPr>
        <p:spPr/>
        <p:txBody>
          <a:bodyPr/>
          <a:lstStyle/>
          <a:p>
            <a:r>
              <a:rPr lang="en-ZA" dirty="0"/>
              <a:t>The work I’ll be presenting is of course a collaborative effort, and so I want to just say a quick thanks to the other members of my group</a:t>
            </a:r>
          </a:p>
        </p:txBody>
      </p:sp>
      <p:sp>
        <p:nvSpPr>
          <p:cNvPr id="4" name="Slide Number Placeholder 3">
            <a:extLst>
              <a:ext uri="{FF2B5EF4-FFF2-40B4-BE49-F238E27FC236}">
                <a16:creationId xmlns:a16="http://schemas.microsoft.com/office/drawing/2014/main" id="{2C29B39E-364B-E879-C7B7-A78CA76A525A}"/>
              </a:ext>
            </a:extLst>
          </p:cNvPr>
          <p:cNvSpPr>
            <a:spLocks noGrp="1"/>
          </p:cNvSpPr>
          <p:nvPr>
            <p:ph type="sldNum" sz="quarter" idx="5"/>
          </p:nvPr>
        </p:nvSpPr>
        <p:spPr/>
        <p:txBody>
          <a:bodyPr/>
          <a:lstStyle/>
          <a:p>
            <a:fld id="{134259B0-51EF-422F-8734-281024730A84}" type="slidenum">
              <a:rPr lang="en-ZA" smtClean="0"/>
              <a:t>2</a:t>
            </a:fld>
            <a:endParaRPr lang="en-ZA"/>
          </a:p>
        </p:txBody>
      </p:sp>
    </p:spTree>
    <p:extLst>
      <p:ext uri="{BB962C8B-B14F-4D97-AF65-F5344CB8AC3E}">
        <p14:creationId xmlns:p14="http://schemas.microsoft.com/office/powerpoint/2010/main" val="11753815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3B01F-92D2-0C48-7D44-0F2A68319D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CAD7DD-03B0-79ED-977E-77CBB0964D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F43AE6-49CA-4CCC-8F12-720127F37637}"/>
              </a:ext>
            </a:extLst>
          </p:cNvPr>
          <p:cNvSpPr>
            <a:spLocks noGrp="1"/>
          </p:cNvSpPr>
          <p:nvPr>
            <p:ph type="body" idx="1"/>
          </p:nvPr>
        </p:nvSpPr>
        <p:spPr/>
        <p:txBody>
          <a:bodyPr/>
          <a:lstStyle/>
          <a:p>
            <a:r>
              <a:rPr lang="en-ZA" dirty="0"/>
              <a:t>Now, weak lensing measurements are typically combined with galaxy clustering in so-called 3x2pt studies.</a:t>
            </a:r>
          </a:p>
        </p:txBody>
      </p:sp>
      <p:sp>
        <p:nvSpPr>
          <p:cNvPr id="4" name="Slide Number Placeholder 3">
            <a:extLst>
              <a:ext uri="{FF2B5EF4-FFF2-40B4-BE49-F238E27FC236}">
                <a16:creationId xmlns:a16="http://schemas.microsoft.com/office/drawing/2014/main" id="{504AE44E-3F4C-2A68-07E4-C5636D431F6C}"/>
              </a:ext>
            </a:extLst>
          </p:cNvPr>
          <p:cNvSpPr>
            <a:spLocks noGrp="1"/>
          </p:cNvSpPr>
          <p:nvPr>
            <p:ph type="sldNum" sz="quarter" idx="5"/>
          </p:nvPr>
        </p:nvSpPr>
        <p:spPr/>
        <p:txBody>
          <a:bodyPr/>
          <a:lstStyle/>
          <a:p>
            <a:fld id="{134259B0-51EF-422F-8734-281024730A84}" type="slidenum">
              <a:rPr lang="en-ZA" smtClean="0"/>
              <a:t>20</a:t>
            </a:fld>
            <a:endParaRPr lang="en-ZA"/>
          </a:p>
        </p:txBody>
      </p:sp>
    </p:spTree>
    <p:extLst>
      <p:ext uri="{BB962C8B-B14F-4D97-AF65-F5344CB8AC3E}">
        <p14:creationId xmlns:p14="http://schemas.microsoft.com/office/powerpoint/2010/main" val="23170700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AFF97-0CE5-2FC1-C841-FE42C7526F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2F9E6E-C051-0789-ABEB-48E6A025A6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AC4F14-1996-E1AD-FA87-C46028D91EE8}"/>
              </a:ext>
            </a:extLst>
          </p:cNvPr>
          <p:cNvSpPr>
            <a:spLocks noGrp="1"/>
          </p:cNvSpPr>
          <p:nvPr>
            <p:ph type="body" idx="1"/>
          </p:nvPr>
        </p:nvSpPr>
        <p:spPr/>
        <p:txBody>
          <a:bodyPr/>
          <a:lstStyle/>
          <a:p>
            <a:r>
              <a:rPr lang="en-ZA" dirty="0"/>
              <a:t>We can correlate positions of galaxies with those of other galaxies in their vicinity</a:t>
            </a:r>
          </a:p>
        </p:txBody>
      </p:sp>
      <p:sp>
        <p:nvSpPr>
          <p:cNvPr id="4" name="Slide Number Placeholder 3">
            <a:extLst>
              <a:ext uri="{FF2B5EF4-FFF2-40B4-BE49-F238E27FC236}">
                <a16:creationId xmlns:a16="http://schemas.microsoft.com/office/drawing/2014/main" id="{89C84FA4-4769-6275-A913-3D3C556A99ED}"/>
              </a:ext>
            </a:extLst>
          </p:cNvPr>
          <p:cNvSpPr>
            <a:spLocks noGrp="1"/>
          </p:cNvSpPr>
          <p:nvPr>
            <p:ph type="sldNum" sz="quarter" idx="5"/>
          </p:nvPr>
        </p:nvSpPr>
        <p:spPr/>
        <p:txBody>
          <a:bodyPr/>
          <a:lstStyle/>
          <a:p>
            <a:fld id="{134259B0-51EF-422F-8734-281024730A84}" type="slidenum">
              <a:rPr lang="en-ZA" smtClean="0"/>
              <a:t>21</a:t>
            </a:fld>
            <a:endParaRPr lang="en-ZA"/>
          </a:p>
        </p:txBody>
      </p:sp>
    </p:spTree>
    <p:extLst>
      <p:ext uri="{BB962C8B-B14F-4D97-AF65-F5344CB8AC3E}">
        <p14:creationId xmlns:p14="http://schemas.microsoft.com/office/powerpoint/2010/main" val="6332770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FB2DB-EE97-4FE0-7FA6-BE88128D02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510DA4-12E8-D106-721C-5E9EE744D1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D4C43E-FC45-7448-EAEB-035193AB6817}"/>
              </a:ext>
            </a:extLst>
          </p:cNvPr>
          <p:cNvSpPr>
            <a:spLocks noGrp="1"/>
          </p:cNvSpPr>
          <p:nvPr>
            <p:ph type="body" idx="1"/>
          </p:nvPr>
        </p:nvSpPr>
        <p:spPr/>
        <p:txBody>
          <a:bodyPr/>
          <a:lstStyle/>
          <a:p>
            <a:r>
              <a:rPr lang="en-ZA" dirty="0"/>
              <a:t>We can also correlate the ellipticities of galaxies to detect shear</a:t>
            </a:r>
          </a:p>
        </p:txBody>
      </p:sp>
      <p:sp>
        <p:nvSpPr>
          <p:cNvPr id="4" name="Slide Number Placeholder 3">
            <a:extLst>
              <a:ext uri="{FF2B5EF4-FFF2-40B4-BE49-F238E27FC236}">
                <a16:creationId xmlns:a16="http://schemas.microsoft.com/office/drawing/2014/main" id="{0CF400EA-5419-9882-BF34-6AF70B42AB9E}"/>
              </a:ext>
            </a:extLst>
          </p:cNvPr>
          <p:cNvSpPr>
            <a:spLocks noGrp="1"/>
          </p:cNvSpPr>
          <p:nvPr>
            <p:ph type="sldNum" sz="quarter" idx="5"/>
          </p:nvPr>
        </p:nvSpPr>
        <p:spPr/>
        <p:txBody>
          <a:bodyPr/>
          <a:lstStyle/>
          <a:p>
            <a:fld id="{134259B0-51EF-422F-8734-281024730A84}" type="slidenum">
              <a:rPr lang="en-ZA" smtClean="0"/>
              <a:t>22</a:t>
            </a:fld>
            <a:endParaRPr lang="en-ZA"/>
          </a:p>
        </p:txBody>
      </p:sp>
    </p:spTree>
    <p:extLst>
      <p:ext uri="{BB962C8B-B14F-4D97-AF65-F5344CB8AC3E}">
        <p14:creationId xmlns:p14="http://schemas.microsoft.com/office/powerpoint/2010/main" val="42778158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23144-0EFA-6E7F-B45A-0CD865015C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D22343-34B0-14EB-034B-41709F86FC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89D37D-32A4-AF16-D64A-90D7167EE0A8}"/>
              </a:ext>
            </a:extLst>
          </p:cNvPr>
          <p:cNvSpPr>
            <a:spLocks noGrp="1"/>
          </p:cNvSpPr>
          <p:nvPr>
            <p:ph type="body" idx="1"/>
          </p:nvPr>
        </p:nvSpPr>
        <p:spPr/>
        <p:txBody>
          <a:bodyPr/>
          <a:lstStyle/>
          <a:p>
            <a:r>
              <a:rPr lang="en-ZA" dirty="0"/>
              <a:t>And we can correlate the shapes and positions of galaxies with one another, to give us a third 2pt correlation function. Each of these gives us a window to the matter power spectrum, but also come with their sources of uncertainty. Galaxies are of course biased tracers of the underlying matter distribution, and the problem of intrinsic alignments is a key source of uncertainty for weak lensing measurements. </a:t>
            </a:r>
          </a:p>
        </p:txBody>
      </p:sp>
      <p:sp>
        <p:nvSpPr>
          <p:cNvPr id="4" name="Slide Number Placeholder 3">
            <a:extLst>
              <a:ext uri="{FF2B5EF4-FFF2-40B4-BE49-F238E27FC236}">
                <a16:creationId xmlns:a16="http://schemas.microsoft.com/office/drawing/2014/main" id="{89F6BF9B-EE0C-5747-EBE7-F7B507CCC4E9}"/>
              </a:ext>
            </a:extLst>
          </p:cNvPr>
          <p:cNvSpPr>
            <a:spLocks noGrp="1"/>
          </p:cNvSpPr>
          <p:nvPr>
            <p:ph type="sldNum" sz="quarter" idx="5"/>
          </p:nvPr>
        </p:nvSpPr>
        <p:spPr/>
        <p:txBody>
          <a:bodyPr/>
          <a:lstStyle/>
          <a:p>
            <a:fld id="{134259B0-51EF-422F-8734-281024730A84}" type="slidenum">
              <a:rPr lang="en-ZA" smtClean="0"/>
              <a:t>23</a:t>
            </a:fld>
            <a:endParaRPr lang="en-ZA"/>
          </a:p>
        </p:txBody>
      </p:sp>
    </p:spTree>
    <p:extLst>
      <p:ext uri="{BB962C8B-B14F-4D97-AF65-F5344CB8AC3E}">
        <p14:creationId xmlns:p14="http://schemas.microsoft.com/office/powerpoint/2010/main" val="277237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71D66-540F-A99B-E7F7-ADF5C6E9A7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43D348-9D87-3A7B-4C6F-24CCFD3340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1A7BAC-A328-80DC-FD04-41E03491F734}"/>
              </a:ext>
            </a:extLst>
          </p:cNvPr>
          <p:cNvSpPr>
            <a:spLocks noGrp="1"/>
          </p:cNvSpPr>
          <p:nvPr>
            <p:ph type="body" idx="1"/>
          </p:nvPr>
        </p:nvSpPr>
        <p:spPr/>
        <p:txBody>
          <a:bodyPr/>
          <a:lstStyle/>
          <a:p>
            <a:r>
              <a:rPr lang="en-ZA" dirty="0"/>
              <a:t>Now, with Euclid, we should observe a couple hundred thousand strong lenses amongst 2 billion or so galaxies.</a:t>
            </a:r>
          </a:p>
        </p:txBody>
      </p:sp>
      <p:sp>
        <p:nvSpPr>
          <p:cNvPr id="4" name="Slide Number Placeholder 3">
            <a:extLst>
              <a:ext uri="{FF2B5EF4-FFF2-40B4-BE49-F238E27FC236}">
                <a16:creationId xmlns:a16="http://schemas.microsoft.com/office/drawing/2014/main" id="{A0ADEE57-3E05-6F28-C4CE-2F0DDDB69164}"/>
              </a:ext>
            </a:extLst>
          </p:cNvPr>
          <p:cNvSpPr>
            <a:spLocks noGrp="1"/>
          </p:cNvSpPr>
          <p:nvPr>
            <p:ph type="sldNum" sz="quarter" idx="5"/>
          </p:nvPr>
        </p:nvSpPr>
        <p:spPr/>
        <p:txBody>
          <a:bodyPr/>
          <a:lstStyle/>
          <a:p>
            <a:fld id="{134259B0-51EF-422F-8734-281024730A84}" type="slidenum">
              <a:rPr lang="en-ZA" smtClean="0"/>
              <a:t>24</a:t>
            </a:fld>
            <a:endParaRPr lang="en-ZA"/>
          </a:p>
        </p:txBody>
      </p:sp>
    </p:spTree>
    <p:extLst>
      <p:ext uri="{BB962C8B-B14F-4D97-AF65-F5344CB8AC3E}">
        <p14:creationId xmlns:p14="http://schemas.microsoft.com/office/powerpoint/2010/main" val="18910838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D5B62-AFCE-F723-E0A1-CBBCE7584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99F418-E269-5EF8-C979-06EE6917CF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9A67A1-DB9B-3384-3B8C-5E27A5194AFA}"/>
              </a:ext>
            </a:extLst>
          </p:cNvPr>
          <p:cNvSpPr>
            <a:spLocks noGrp="1"/>
          </p:cNvSpPr>
          <p:nvPr>
            <p:ph type="body" idx="1"/>
          </p:nvPr>
        </p:nvSpPr>
        <p:spPr/>
        <p:txBody>
          <a:bodyPr/>
          <a:lstStyle/>
          <a:p>
            <a:r>
              <a:rPr lang="en-ZA" dirty="0"/>
              <a:t>The idea is that, if we can measure the shear on these galaxies, we can access 3 new 2pt correlation functions by correlating these shear measurements with those from other lenses, with the distribution of nearby galaxies, and with the ellipticities of those galaxies. Now, how well do we think we could measure this signal once we have all this Euclid data?</a:t>
            </a:r>
          </a:p>
        </p:txBody>
      </p:sp>
      <p:sp>
        <p:nvSpPr>
          <p:cNvPr id="4" name="Slide Number Placeholder 3">
            <a:extLst>
              <a:ext uri="{FF2B5EF4-FFF2-40B4-BE49-F238E27FC236}">
                <a16:creationId xmlns:a16="http://schemas.microsoft.com/office/drawing/2014/main" id="{E4566425-C627-9BB6-4B14-4301110DE8B4}"/>
              </a:ext>
            </a:extLst>
          </p:cNvPr>
          <p:cNvSpPr>
            <a:spLocks noGrp="1"/>
          </p:cNvSpPr>
          <p:nvPr>
            <p:ph type="sldNum" sz="quarter" idx="5"/>
          </p:nvPr>
        </p:nvSpPr>
        <p:spPr/>
        <p:txBody>
          <a:bodyPr/>
          <a:lstStyle/>
          <a:p>
            <a:fld id="{134259B0-51EF-422F-8734-281024730A84}" type="slidenum">
              <a:rPr lang="en-ZA" smtClean="0"/>
              <a:t>25</a:t>
            </a:fld>
            <a:endParaRPr lang="en-ZA"/>
          </a:p>
        </p:txBody>
      </p:sp>
    </p:spTree>
    <p:extLst>
      <p:ext uri="{BB962C8B-B14F-4D97-AF65-F5344CB8AC3E}">
        <p14:creationId xmlns:p14="http://schemas.microsoft.com/office/powerpoint/2010/main" val="23591586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3161D-1323-41E3-4CCD-F8CC789805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CE19D6-C739-B6C9-CF76-D5A910E252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5F5B29-9F2D-BD59-84AA-987AEE08FF3D}"/>
              </a:ext>
            </a:extLst>
          </p:cNvPr>
          <p:cNvSpPr>
            <a:spLocks noGrp="1"/>
          </p:cNvSpPr>
          <p:nvPr>
            <p:ph type="body" idx="1"/>
          </p:nvPr>
        </p:nvSpPr>
        <p:spPr/>
        <p:txBody>
          <a:bodyPr/>
          <a:lstStyle/>
          <a:p>
            <a:r>
              <a:rPr lang="en-ZA" dirty="0"/>
              <a:t>What the team is currently working on is the associated covariance matrices, these horrible looking things,</a:t>
            </a:r>
          </a:p>
        </p:txBody>
      </p:sp>
      <p:sp>
        <p:nvSpPr>
          <p:cNvPr id="4" name="Slide Number Placeholder 3">
            <a:extLst>
              <a:ext uri="{FF2B5EF4-FFF2-40B4-BE49-F238E27FC236}">
                <a16:creationId xmlns:a16="http://schemas.microsoft.com/office/drawing/2014/main" id="{2D522A2C-3EF3-C610-EA2B-43335636CF39}"/>
              </a:ext>
            </a:extLst>
          </p:cNvPr>
          <p:cNvSpPr>
            <a:spLocks noGrp="1"/>
          </p:cNvSpPr>
          <p:nvPr>
            <p:ph type="sldNum" sz="quarter" idx="5"/>
          </p:nvPr>
        </p:nvSpPr>
        <p:spPr/>
        <p:txBody>
          <a:bodyPr/>
          <a:lstStyle/>
          <a:p>
            <a:fld id="{134259B0-51EF-422F-8734-281024730A84}" type="slidenum">
              <a:rPr lang="en-ZA" smtClean="0"/>
              <a:t>26</a:t>
            </a:fld>
            <a:endParaRPr lang="en-ZA"/>
          </a:p>
        </p:txBody>
      </p:sp>
    </p:spTree>
    <p:extLst>
      <p:ext uri="{BB962C8B-B14F-4D97-AF65-F5344CB8AC3E}">
        <p14:creationId xmlns:p14="http://schemas.microsoft.com/office/powerpoint/2010/main" val="33264967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70FA6-0FCE-28CC-FB81-BB04B93A78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C24226-2A98-1F1B-003A-3793211CE9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D66692-AF1E-5C36-C43F-7EA7F1C224E7}"/>
              </a:ext>
            </a:extLst>
          </p:cNvPr>
          <p:cNvSpPr>
            <a:spLocks noGrp="1"/>
          </p:cNvSpPr>
          <p:nvPr>
            <p:ph type="body" idx="1"/>
          </p:nvPr>
        </p:nvSpPr>
        <p:spPr/>
        <p:txBody>
          <a:bodyPr/>
          <a:lstStyle/>
          <a:p>
            <a:r>
              <a:rPr lang="en-ZA" dirty="0"/>
              <a:t>Of which there are 18!</a:t>
            </a:r>
          </a:p>
        </p:txBody>
      </p:sp>
      <p:sp>
        <p:nvSpPr>
          <p:cNvPr id="4" name="Slide Number Placeholder 3">
            <a:extLst>
              <a:ext uri="{FF2B5EF4-FFF2-40B4-BE49-F238E27FC236}">
                <a16:creationId xmlns:a16="http://schemas.microsoft.com/office/drawing/2014/main" id="{0906B4E7-D6FF-9AC3-808E-02D7B96E08CA}"/>
              </a:ext>
            </a:extLst>
          </p:cNvPr>
          <p:cNvSpPr>
            <a:spLocks noGrp="1"/>
          </p:cNvSpPr>
          <p:nvPr>
            <p:ph type="sldNum" sz="quarter" idx="5"/>
          </p:nvPr>
        </p:nvSpPr>
        <p:spPr/>
        <p:txBody>
          <a:bodyPr/>
          <a:lstStyle/>
          <a:p>
            <a:fld id="{134259B0-51EF-422F-8734-281024730A84}" type="slidenum">
              <a:rPr lang="en-ZA" smtClean="0"/>
              <a:t>27</a:t>
            </a:fld>
            <a:endParaRPr lang="en-ZA"/>
          </a:p>
        </p:txBody>
      </p:sp>
    </p:spTree>
    <p:extLst>
      <p:ext uri="{BB962C8B-B14F-4D97-AF65-F5344CB8AC3E}">
        <p14:creationId xmlns:p14="http://schemas.microsoft.com/office/powerpoint/2010/main" val="6227056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E5F56-05EB-A3B0-5EBD-0CADF79277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89D2D4-A898-1842-1B1C-B75EE47368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C4DC8A-9257-50A8-4A69-0A040C8B107E}"/>
              </a:ext>
            </a:extLst>
          </p:cNvPr>
          <p:cNvSpPr>
            <a:spLocks noGrp="1"/>
          </p:cNvSpPr>
          <p:nvPr>
            <p:ph type="body" idx="1"/>
          </p:nvPr>
        </p:nvSpPr>
        <p:spPr/>
        <p:txBody>
          <a:bodyPr/>
          <a:lstStyle/>
          <a:p>
            <a:r>
              <a:rPr lang="en-ZA" dirty="0"/>
              <a:t>And the signal is even stronger in the case of the shear x ellipticity. So even in the pessimistic case, there’s reason to believe the signal is observable and usable!</a:t>
            </a:r>
          </a:p>
        </p:txBody>
      </p:sp>
      <p:sp>
        <p:nvSpPr>
          <p:cNvPr id="4" name="Slide Number Placeholder 3">
            <a:extLst>
              <a:ext uri="{FF2B5EF4-FFF2-40B4-BE49-F238E27FC236}">
                <a16:creationId xmlns:a16="http://schemas.microsoft.com/office/drawing/2014/main" id="{C2583C9F-7DAD-0F04-2434-A3886F18A091}"/>
              </a:ext>
            </a:extLst>
          </p:cNvPr>
          <p:cNvSpPr>
            <a:spLocks noGrp="1"/>
          </p:cNvSpPr>
          <p:nvPr>
            <p:ph type="sldNum" sz="quarter" idx="5"/>
          </p:nvPr>
        </p:nvSpPr>
        <p:spPr/>
        <p:txBody>
          <a:bodyPr/>
          <a:lstStyle/>
          <a:p>
            <a:fld id="{134259B0-51EF-422F-8734-281024730A84}" type="slidenum">
              <a:rPr lang="en-ZA" smtClean="0"/>
              <a:t>28</a:t>
            </a:fld>
            <a:endParaRPr lang="en-ZA"/>
          </a:p>
        </p:txBody>
      </p:sp>
    </p:spTree>
    <p:extLst>
      <p:ext uri="{BB962C8B-B14F-4D97-AF65-F5344CB8AC3E}">
        <p14:creationId xmlns:p14="http://schemas.microsoft.com/office/powerpoint/2010/main" val="1341605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5D63D-9756-ADCC-4B59-2012DFAE8E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3C3670-6A2A-915B-CA63-9436546E0F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4FF7D6-FD89-9F87-1792-9AB40DB4C0B6}"/>
              </a:ext>
            </a:extLst>
          </p:cNvPr>
          <p:cNvSpPr>
            <a:spLocks noGrp="1"/>
          </p:cNvSpPr>
          <p:nvPr>
            <p:ph type="body" idx="1"/>
          </p:nvPr>
        </p:nvSpPr>
        <p:spPr/>
        <p:txBody>
          <a:bodyPr/>
          <a:lstStyle/>
          <a:p>
            <a:r>
              <a:rPr lang="en-ZA" dirty="0"/>
              <a:t>In the fairly optimistic case, where we can achieve an average precision of point 0 5 on measurements of 100 000 lenses, we can tightly constrain the autocorrelation function for the line-of-sight shear across a wide range of angular scales</a:t>
            </a:r>
          </a:p>
        </p:txBody>
      </p:sp>
      <p:sp>
        <p:nvSpPr>
          <p:cNvPr id="4" name="Slide Number Placeholder 3">
            <a:extLst>
              <a:ext uri="{FF2B5EF4-FFF2-40B4-BE49-F238E27FC236}">
                <a16:creationId xmlns:a16="http://schemas.microsoft.com/office/drawing/2014/main" id="{0049BD06-8676-2A39-6BD3-42CE09712572}"/>
              </a:ext>
            </a:extLst>
          </p:cNvPr>
          <p:cNvSpPr>
            <a:spLocks noGrp="1"/>
          </p:cNvSpPr>
          <p:nvPr>
            <p:ph type="sldNum" sz="quarter" idx="5"/>
          </p:nvPr>
        </p:nvSpPr>
        <p:spPr/>
        <p:txBody>
          <a:bodyPr/>
          <a:lstStyle/>
          <a:p>
            <a:fld id="{134259B0-51EF-422F-8734-281024730A84}" type="slidenum">
              <a:rPr lang="en-ZA" smtClean="0"/>
              <a:t>29</a:t>
            </a:fld>
            <a:endParaRPr lang="en-ZA"/>
          </a:p>
        </p:txBody>
      </p:sp>
    </p:spTree>
    <p:extLst>
      <p:ext uri="{BB962C8B-B14F-4D97-AF65-F5344CB8AC3E}">
        <p14:creationId xmlns:p14="http://schemas.microsoft.com/office/powerpoint/2010/main" val="1890012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0C74F-7E03-3742-5568-CDF101DF5B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676E38-BADD-DC31-E3C4-BB243D6857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47E920-E077-B2F5-EF29-F1C2AF1E9409}"/>
              </a:ext>
            </a:extLst>
          </p:cNvPr>
          <p:cNvSpPr>
            <a:spLocks noGrp="1"/>
          </p:cNvSpPr>
          <p:nvPr>
            <p:ph type="body" idx="1"/>
          </p:nvPr>
        </p:nvSpPr>
        <p:spPr/>
        <p:txBody>
          <a:bodyPr/>
          <a:lstStyle/>
          <a:p>
            <a:r>
              <a:rPr lang="en-ZA" dirty="0"/>
              <a:t>Now, these effects are very analogous to those studied by weak </a:t>
            </a:r>
            <a:r>
              <a:rPr lang="en-ZA" dirty="0" err="1"/>
              <a:t>lensers</a:t>
            </a:r>
            <a:r>
              <a:rPr lang="en-ZA" dirty="0"/>
              <a:t>, and apply to every galaxy we observe. To first order, we can break them down into two main effects.</a:t>
            </a:r>
          </a:p>
        </p:txBody>
      </p:sp>
      <p:sp>
        <p:nvSpPr>
          <p:cNvPr id="4" name="Slide Number Placeholder 3">
            <a:extLst>
              <a:ext uri="{FF2B5EF4-FFF2-40B4-BE49-F238E27FC236}">
                <a16:creationId xmlns:a16="http://schemas.microsoft.com/office/drawing/2014/main" id="{F59E609B-7458-6BF1-F8AF-71CB4FEBE0B7}"/>
              </a:ext>
            </a:extLst>
          </p:cNvPr>
          <p:cNvSpPr>
            <a:spLocks noGrp="1"/>
          </p:cNvSpPr>
          <p:nvPr>
            <p:ph type="sldNum" sz="quarter" idx="5"/>
          </p:nvPr>
        </p:nvSpPr>
        <p:spPr/>
        <p:txBody>
          <a:bodyPr/>
          <a:lstStyle/>
          <a:p>
            <a:fld id="{134259B0-51EF-422F-8734-281024730A84}" type="slidenum">
              <a:rPr lang="en-ZA" smtClean="0"/>
              <a:t>3</a:t>
            </a:fld>
            <a:endParaRPr lang="en-ZA"/>
          </a:p>
        </p:txBody>
      </p:sp>
    </p:spTree>
    <p:extLst>
      <p:ext uri="{BB962C8B-B14F-4D97-AF65-F5344CB8AC3E}">
        <p14:creationId xmlns:p14="http://schemas.microsoft.com/office/powerpoint/2010/main" val="26732736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D9A28-43BB-9F0D-CD9C-03EA1D6461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8657AD-26D8-94C8-1CB0-4823449D0A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AE3EC2-803C-86F5-DF39-1A74788974C0}"/>
              </a:ext>
            </a:extLst>
          </p:cNvPr>
          <p:cNvSpPr>
            <a:spLocks noGrp="1"/>
          </p:cNvSpPr>
          <p:nvPr>
            <p:ph type="body" idx="1"/>
          </p:nvPr>
        </p:nvSpPr>
        <p:spPr/>
        <p:txBody>
          <a:bodyPr/>
          <a:lstStyle/>
          <a:p>
            <a:r>
              <a:rPr lang="en-ZA" dirty="0"/>
              <a:t>In the fairly optimistic case, where we can achieve an average precision of point 0 5 on measurements of 100 000 lenses, we can tightly constrain the autocorrelation function for the line-of-sight shear across a wide range of angular scales</a:t>
            </a:r>
          </a:p>
        </p:txBody>
      </p:sp>
      <p:sp>
        <p:nvSpPr>
          <p:cNvPr id="4" name="Slide Number Placeholder 3">
            <a:extLst>
              <a:ext uri="{FF2B5EF4-FFF2-40B4-BE49-F238E27FC236}">
                <a16:creationId xmlns:a16="http://schemas.microsoft.com/office/drawing/2014/main" id="{44B4D1CA-D5E4-F1DE-9036-93EA85E2FF8C}"/>
              </a:ext>
            </a:extLst>
          </p:cNvPr>
          <p:cNvSpPr>
            <a:spLocks noGrp="1"/>
          </p:cNvSpPr>
          <p:nvPr>
            <p:ph type="sldNum" sz="quarter" idx="5"/>
          </p:nvPr>
        </p:nvSpPr>
        <p:spPr/>
        <p:txBody>
          <a:bodyPr/>
          <a:lstStyle/>
          <a:p>
            <a:fld id="{134259B0-51EF-422F-8734-281024730A84}" type="slidenum">
              <a:rPr lang="en-ZA" smtClean="0"/>
              <a:t>30</a:t>
            </a:fld>
            <a:endParaRPr lang="en-ZA"/>
          </a:p>
        </p:txBody>
      </p:sp>
    </p:spTree>
    <p:extLst>
      <p:ext uri="{BB962C8B-B14F-4D97-AF65-F5344CB8AC3E}">
        <p14:creationId xmlns:p14="http://schemas.microsoft.com/office/powerpoint/2010/main" val="15669601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325B8-3396-F94D-E1E3-8237298A45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DA9DE7-BC5F-C253-6B96-00873215A7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A9318A-46DC-F980-F993-8E04D72B73E7}"/>
              </a:ext>
            </a:extLst>
          </p:cNvPr>
          <p:cNvSpPr>
            <a:spLocks noGrp="1"/>
          </p:cNvSpPr>
          <p:nvPr>
            <p:ph type="body" idx="1"/>
          </p:nvPr>
        </p:nvSpPr>
        <p:spPr/>
        <p:txBody>
          <a:bodyPr/>
          <a:lstStyle/>
          <a:p>
            <a:r>
              <a:rPr lang="en-ZA" dirty="0"/>
              <a:t>For the cross-correlation between the line-of-sight shear and galaxy positions, the situation is even better, and we can split our signal up into redshift bins and get a sense of how the correlation function evolves with redshift</a:t>
            </a:r>
          </a:p>
        </p:txBody>
      </p:sp>
      <p:sp>
        <p:nvSpPr>
          <p:cNvPr id="4" name="Slide Number Placeholder 3">
            <a:extLst>
              <a:ext uri="{FF2B5EF4-FFF2-40B4-BE49-F238E27FC236}">
                <a16:creationId xmlns:a16="http://schemas.microsoft.com/office/drawing/2014/main" id="{530E2E4E-1A85-9E9E-19DB-ADEAE0B82D4C}"/>
              </a:ext>
            </a:extLst>
          </p:cNvPr>
          <p:cNvSpPr>
            <a:spLocks noGrp="1"/>
          </p:cNvSpPr>
          <p:nvPr>
            <p:ph type="sldNum" sz="quarter" idx="5"/>
          </p:nvPr>
        </p:nvSpPr>
        <p:spPr/>
        <p:txBody>
          <a:bodyPr/>
          <a:lstStyle/>
          <a:p>
            <a:fld id="{134259B0-51EF-422F-8734-281024730A84}" type="slidenum">
              <a:rPr lang="en-ZA" smtClean="0"/>
              <a:t>31</a:t>
            </a:fld>
            <a:endParaRPr lang="en-ZA"/>
          </a:p>
        </p:txBody>
      </p:sp>
    </p:spTree>
    <p:extLst>
      <p:ext uri="{BB962C8B-B14F-4D97-AF65-F5344CB8AC3E}">
        <p14:creationId xmlns:p14="http://schemas.microsoft.com/office/powerpoint/2010/main" val="16362334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F6C32-F2E6-59A4-A949-F0EAEAF1E3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EC88D1-0ACD-5B79-5642-64A4FCE9DD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52C648-F518-60C5-4791-E296510D5CCF}"/>
              </a:ext>
            </a:extLst>
          </p:cNvPr>
          <p:cNvSpPr>
            <a:spLocks noGrp="1"/>
          </p:cNvSpPr>
          <p:nvPr>
            <p:ph type="body" idx="1"/>
          </p:nvPr>
        </p:nvSpPr>
        <p:spPr/>
        <p:txBody>
          <a:bodyPr/>
          <a:lstStyle/>
          <a:p>
            <a:r>
              <a:rPr lang="en-ZA" dirty="0"/>
              <a:t>For the cross-correlation between the line-of-sight shear and galaxy positions, the situation is even better, and we can split our signal up into redshift bins and get a sense of how the correlation function evolves with redshift</a:t>
            </a:r>
          </a:p>
        </p:txBody>
      </p:sp>
      <p:sp>
        <p:nvSpPr>
          <p:cNvPr id="4" name="Slide Number Placeholder 3">
            <a:extLst>
              <a:ext uri="{FF2B5EF4-FFF2-40B4-BE49-F238E27FC236}">
                <a16:creationId xmlns:a16="http://schemas.microsoft.com/office/drawing/2014/main" id="{7730ABDD-76D3-8C17-8FE8-0CF2EF612937}"/>
              </a:ext>
            </a:extLst>
          </p:cNvPr>
          <p:cNvSpPr>
            <a:spLocks noGrp="1"/>
          </p:cNvSpPr>
          <p:nvPr>
            <p:ph type="sldNum" sz="quarter" idx="5"/>
          </p:nvPr>
        </p:nvSpPr>
        <p:spPr/>
        <p:txBody>
          <a:bodyPr/>
          <a:lstStyle/>
          <a:p>
            <a:fld id="{134259B0-51EF-422F-8734-281024730A84}" type="slidenum">
              <a:rPr lang="en-ZA" smtClean="0"/>
              <a:t>32</a:t>
            </a:fld>
            <a:endParaRPr lang="en-ZA"/>
          </a:p>
        </p:txBody>
      </p:sp>
    </p:spTree>
    <p:extLst>
      <p:ext uri="{BB962C8B-B14F-4D97-AF65-F5344CB8AC3E}">
        <p14:creationId xmlns:p14="http://schemas.microsoft.com/office/powerpoint/2010/main" val="22880074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57DD3-6603-4463-4108-345D60965C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D14C27-DCAB-51BF-0CB2-BD6F6337A4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C8B4AD-0466-1A12-7CAE-0129E66E1F0B}"/>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FE8A99B0-9707-9916-0650-2CE2DB0CAE36}"/>
              </a:ext>
            </a:extLst>
          </p:cNvPr>
          <p:cNvSpPr>
            <a:spLocks noGrp="1"/>
          </p:cNvSpPr>
          <p:nvPr>
            <p:ph type="sldNum" sz="quarter" idx="5"/>
          </p:nvPr>
        </p:nvSpPr>
        <p:spPr/>
        <p:txBody>
          <a:bodyPr/>
          <a:lstStyle/>
          <a:p>
            <a:fld id="{134259B0-51EF-422F-8734-281024730A84}" type="slidenum">
              <a:rPr lang="en-ZA" smtClean="0"/>
              <a:t>33</a:t>
            </a:fld>
            <a:endParaRPr lang="en-ZA"/>
          </a:p>
        </p:txBody>
      </p:sp>
    </p:spTree>
    <p:extLst>
      <p:ext uri="{BB962C8B-B14F-4D97-AF65-F5344CB8AC3E}">
        <p14:creationId xmlns:p14="http://schemas.microsoft.com/office/powerpoint/2010/main" val="18902999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DE8CC-1870-7506-49B9-B5A0E7CA03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4E9602-AA27-BC6A-08B8-0C785A13D1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C7C85-A37B-8376-3196-887473A92736}"/>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F694703F-6592-1CC8-CB02-C80E0BC44F15}"/>
              </a:ext>
            </a:extLst>
          </p:cNvPr>
          <p:cNvSpPr>
            <a:spLocks noGrp="1"/>
          </p:cNvSpPr>
          <p:nvPr>
            <p:ph type="sldNum" sz="quarter" idx="5"/>
          </p:nvPr>
        </p:nvSpPr>
        <p:spPr/>
        <p:txBody>
          <a:bodyPr/>
          <a:lstStyle/>
          <a:p>
            <a:fld id="{134259B0-51EF-422F-8734-281024730A84}" type="slidenum">
              <a:rPr lang="en-ZA" smtClean="0"/>
              <a:t>34</a:t>
            </a:fld>
            <a:endParaRPr lang="en-ZA"/>
          </a:p>
        </p:txBody>
      </p:sp>
    </p:spTree>
    <p:extLst>
      <p:ext uri="{BB962C8B-B14F-4D97-AF65-F5344CB8AC3E}">
        <p14:creationId xmlns:p14="http://schemas.microsoft.com/office/powerpoint/2010/main" val="18900236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27A23-4008-04BE-0596-B31BFEEDF2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006F2C-9EEC-E035-63A4-302AF3132C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48B33C-599D-1DCD-38EC-CEBA3BAE5AF5}"/>
              </a:ext>
            </a:extLst>
          </p:cNvPr>
          <p:cNvSpPr>
            <a:spLocks noGrp="1"/>
          </p:cNvSpPr>
          <p:nvPr>
            <p:ph type="body" idx="1"/>
          </p:nvPr>
        </p:nvSpPr>
        <p:spPr/>
        <p:txBody>
          <a:bodyPr/>
          <a:lstStyle/>
          <a:p>
            <a:r>
              <a:rPr lang="en-ZA" dirty="0"/>
              <a:t>For the cross-correlation between the line-of-sight shear and galaxy positions, the situation is even better, and we can split our signal up into redshift bins and get a sense of how the correlation function evolves with redshift</a:t>
            </a:r>
          </a:p>
        </p:txBody>
      </p:sp>
      <p:sp>
        <p:nvSpPr>
          <p:cNvPr id="4" name="Slide Number Placeholder 3">
            <a:extLst>
              <a:ext uri="{FF2B5EF4-FFF2-40B4-BE49-F238E27FC236}">
                <a16:creationId xmlns:a16="http://schemas.microsoft.com/office/drawing/2014/main" id="{20A22831-0EE3-6F8F-5B5B-56BB854B97CD}"/>
              </a:ext>
            </a:extLst>
          </p:cNvPr>
          <p:cNvSpPr>
            <a:spLocks noGrp="1"/>
          </p:cNvSpPr>
          <p:nvPr>
            <p:ph type="sldNum" sz="quarter" idx="5"/>
          </p:nvPr>
        </p:nvSpPr>
        <p:spPr/>
        <p:txBody>
          <a:bodyPr/>
          <a:lstStyle/>
          <a:p>
            <a:fld id="{134259B0-51EF-422F-8734-281024730A84}" type="slidenum">
              <a:rPr lang="en-ZA" smtClean="0"/>
              <a:t>35</a:t>
            </a:fld>
            <a:endParaRPr lang="en-ZA"/>
          </a:p>
        </p:txBody>
      </p:sp>
    </p:spTree>
    <p:extLst>
      <p:ext uri="{BB962C8B-B14F-4D97-AF65-F5344CB8AC3E}">
        <p14:creationId xmlns:p14="http://schemas.microsoft.com/office/powerpoint/2010/main" val="41144712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48E43-F7DE-C1B2-D567-B6352FB312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3080E9-9C71-7859-825C-D01C7A7912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09DE61-7A2C-8284-2F06-2BBA7EDB17C7}"/>
              </a:ext>
            </a:extLst>
          </p:cNvPr>
          <p:cNvSpPr>
            <a:spLocks noGrp="1"/>
          </p:cNvSpPr>
          <p:nvPr>
            <p:ph type="body" idx="1"/>
          </p:nvPr>
        </p:nvSpPr>
        <p:spPr/>
        <p:txBody>
          <a:bodyPr/>
          <a:lstStyle/>
          <a:p>
            <a:r>
              <a:rPr lang="en-ZA" dirty="0"/>
              <a:t>To summarise, measuring line of sight effects is tough, but if we manage to do it at scale, it gives us a powerful new way to constrain the matter power spectrum</a:t>
            </a:r>
          </a:p>
        </p:txBody>
      </p:sp>
      <p:sp>
        <p:nvSpPr>
          <p:cNvPr id="4" name="Slide Number Placeholder 3">
            <a:extLst>
              <a:ext uri="{FF2B5EF4-FFF2-40B4-BE49-F238E27FC236}">
                <a16:creationId xmlns:a16="http://schemas.microsoft.com/office/drawing/2014/main" id="{CFA05A9F-5405-10BD-BFCF-28BA731B0D4B}"/>
              </a:ext>
            </a:extLst>
          </p:cNvPr>
          <p:cNvSpPr>
            <a:spLocks noGrp="1"/>
          </p:cNvSpPr>
          <p:nvPr>
            <p:ph type="sldNum" sz="quarter" idx="5"/>
          </p:nvPr>
        </p:nvSpPr>
        <p:spPr/>
        <p:txBody>
          <a:bodyPr/>
          <a:lstStyle/>
          <a:p>
            <a:fld id="{134259B0-51EF-422F-8734-281024730A84}" type="slidenum">
              <a:rPr lang="en-ZA" smtClean="0"/>
              <a:t>36</a:t>
            </a:fld>
            <a:endParaRPr lang="en-ZA"/>
          </a:p>
        </p:txBody>
      </p:sp>
    </p:spTree>
    <p:extLst>
      <p:ext uri="{BB962C8B-B14F-4D97-AF65-F5344CB8AC3E}">
        <p14:creationId xmlns:p14="http://schemas.microsoft.com/office/powerpoint/2010/main" val="38958657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4C3A7-CBE7-C0C4-70A5-F1FA438C69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D5F897-F64B-2562-2A67-B4EDA402B6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88F9AC-2B2B-C8BB-3791-28940319EE4D}"/>
              </a:ext>
            </a:extLst>
          </p:cNvPr>
          <p:cNvSpPr>
            <a:spLocks noGrp="1"/>
          </p:cNvSpPr>
          <p:nvPr>
            <p:ph type="body" idx="1"/>
          </p:nvPr>
        </p:nvSpPr>
        <p:spPr/>
        <p:txBody>
          <a:bodyPr/>
          <a:lstStyle/>
          <a:p>
            <a:r>
              <a:rPr lang="en-ZA" dirty="0"/>
              <a:t>To summarise, measuring line of sight effects is tough, but if we manage to do it at scale, it gives us a powerful new way to constrain the matter power spectrum</a:t>
            </a:r>
          </a:p>
        </p:txBody>
      </p:sp>
      <p:sp>
        <p:nvSpPr>
          <p:cNvPr id="4" name="Slide Number Placeholder 3">
            <a:extLst>
              <a:ext uri="{FF2B5EF4-FFF2-40B4-BE49-F238E27FC236}">
                <a16:creationId xmlns:a16="http://schemas.microsoft.com/office/drawing/2014/main" id="{6AD53CF7-6F34-CEC8-C1AA-A6D7AC662641}"/>
              </a:ext>
            </a:extLst>
          </p:cNvPr>
          <p:cNvSpPr>
            <a:spLocks noGrp="1"/>
          </p:cNvSpPr>
          <p:nvPr>
            <p:ph type="sldNum" sz="quarter" idx="5"/>
          </p:nvPr>
        </p:nvSpPr>
        <p:spPr/>
        <p:txBody>
          <a:bodyPr/>
          <a:lstStyle/>
          <a:p>
            <a:fld id="{134259B0-51EF-422F-8734-281024730A84}" type="slidenum">
              <a:rPr lang="en-ZA" smtClean="0"/>
              <a:t>37</a:t>
            </a:fld>
            <a:endParaRPr lang="en-ZA"/>
          </a:p>
        </p:txBody>
      </p:sp>
    </p:spTree>
    <p:extLst>
      <p:ext uri="{BB962C8B-B14F-4D97-AF65-F5344CB8AC3E}">
        <p14:creationId xmlns:p14="http://schemas.microsoft.com/office/powerpoint/2010/main" val="34569220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4B53B-3B3C-EE0D-6145-FC165B2627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B6AC4F-021F-AB69-1C75-DBEFBB2717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E5B4A9-3AFB-73C9-99A9-04F5C6B13202}"/>
              </a:ext>
            </a:extLst>
          </p:cNvPr>
          <p:cNvSpPr>
            <a:spLocks noGrp="1"/>
          </p:cNvSpPr>
          <p:nvPr>
            <p:ph type="body" idx="1"/>
          </p:nvPr>
        </p:nvSpPr>
        <p:spPr/>
        <p:txBody>
          <a:bodyPr/>
          <a:lstStyle/>
          <a:p>
            <a:r>
              <a:rPr lang="en-ZA" dirty="0"/>
              <a:t>To summarise, measuring line of sight effects is tough, but if we manage to do it at scale, it gives us a powerful new way to constrain the matter power spectrum</a:t>
            </a:r>
          </a:p>
        </p:txBody>
      </p:sp>
      <p:sp>
        <p:nvSpPr>
          <p:cNvPr id="4" name="Slide Number Placeholder 3">
            <a:extLst>
              <a:ext uri="{FF2B5EF4-FFF2-40B4-BE49-F238E27FC236}">
                <a16:creationId xmlns:a16="http://schemas.microsoft.com/office/drawing/2014/main" id="{DD3495B6-F9BB-99A8-0868-F46054BDF870}"/>
              </a:ext>
            </a:extLst>
          </p:cNvPr>
          <p:cNvSpPr>
            <a:spLocks noGrp="1"/>
          </p:cNvSpPr>
          <p:nvPr>
            <p:ph type="sldNum" sz="quarter" idx="5"/>
          </p:nvPr>
        </p:nvSpPr>
        <p:spPr/>
        <p:txBody>
          <a:bodyPr/>
          <a:lstStyle/>
          <a:p>
            <a:fld id="{134259B0-51EF-422F-8734-281024730A84}" type="slidenum">
              <a:rPr lang="en-ZA" smtClean="0"/>
              <a:t>38</a:t>
            </a:fld>
            <a:endParaRPr lang="en-ZA"/>
          </a:p>
        </p:txBody>
      </p:sp>
    </p:spTree>
    <p:extLst>
      <p:ext uri="{BB962C8B-B14F-4D97-AF65-F5344CB8AC3E}">
        <p14:creationId xmlns:p14="http://schemas.microsoft.com/office/powerpoint/2010/main" val="5724854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7A8DC-09FC-DEBD-B65D-EF99E08644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82A4E8-2793-861F-0238-57B33D5DE7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62D2F2-3BBD-5066-025E-DC948A070BCD}"/>
              </a:ext>
            </a:extLst>
          </p:cNvPr>
          <p:cNvSpPr>
            <a:spLocks noGrp="1"/>
          </p:cNvSpPr>
          <p:nvPr>
            <p:ph type="body" idx="1"/>
          </p:nvPr>
        </p:nvSpPr>
        <p:spPr/>
        <p:txBody>
          <a:bodyPr/>
          <a:lstStyle/>
          <a:p>
            <a:r>
              <a:rPr lang="en-ZA" dirty="0"/>
              <a:t>To summarise, measuring line of sight effects is tough, but if we manage to do it at scale, it gives us a powerful new way to constrain the matter power spectrum</a:t>
            </a:r>
          </a:p>
        </p:txBody>
      </p:sp>
      <p:sp>
        <p:nvSpPr>
          <p:cNvPr id="4" name="Slide Number Placeholder 3">
            <a:extLst>
              <a:ext uri="{FF2B5EF4-FFF2-40B4-BE49-F238E27FC236}">
                <a16:creationId xmlns:a16="http://schemas.microsoft.com/office/drawing/2014/main" id="{0EEEAD1D-0FF2-9810-C4B8-274E14A9362A}"/>
              </a:ext>
            </a:extLst>
          </p:cNvPr>
          <p:cNvSpPr>
            <a:spLocks noGrp="1"/>
          </p:cNvSpPr>
          <p:nvPr>
            <p:ph type="sldNum" sz="quarter" idx="5"/>
          </p:nvPr>
        </p:nvSpPr>
        <p:spPr/>
        <p:txBody>
          <a:bodyPr/>
          <a:lstStyle/>
          <a:p>
            <a:fld id="{134259B0-51EF-422F-8734-281024730A84}" type="slidenum">
              <a:rPr lang="en-ZA" smtClean="0"/>
              <a:t>39</a:t>
            </a:fld>
            <a:endParaRPr lang="en-ZA"/>
          </a:p>
        </p:txBody>
      </p:sp>
    </p:spTree>
    <p:extLst>
      <p:ext uri="{BB962C8B-B14F-4D97-AF65-F5344CB8AC3E}">
        <p14:creationId xmlns:p14="http://schemas.microsoft.com/office/powerpoint/2010/main" val="2560076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3BD05-1062-3314-3525-C5CF056B71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C66E01-F3FC-2C32-F8BF-5C2917D0A0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826039-7D56-3F4D-422E-C801648D5668}"/>
              </a:ext>
            </a:extLst>
          </p:cNvPr>
          <p:cNvSpPr>
            <a:spLocks noGrp="1"/>
          </p:cNvSpPr>
          <p:nvPr>
            <p:ph type="body" idx="1"/>
          </p:nvPr>
        </p:nvSpPr>
        <p:spPr/>
        <p:txBody>
          <a:bodyPr/>
          <a:lstStyle/>
          <a:p>
            <a:r>
              <a:rPr lang="en-ZA" dirty="0"/>
              <a:t>Now, these effects are very analogous to those studied by weak </a:t>
            </a:r>
            <a:r>
              <a:rPr lang="en-ZA" dirty="0" err="1"/>
              <a:t>lensers</a:t>
            </a:r>
            <a:r>
              <a:rPr lang="en-ZA" dirty="0"/>
              <a:t>, and apply to every galaxy we observe. To first order, we can break them down into two main effects.</a:t>
            </a:r>
          </a:p>
        </p:txBody>
      </p:sp>
      <p:sp>
        <p:nvSpPr>
          <p:cNvPr id="4" name="Slide Number Placeholder 3">
            <a:extLst>
              <a:ext uri="{FF2B5EF4-FFF2-40B4-BE49-F238E27FC236}">
                <a16:creationId xmlns:a16="http://schemas.microsoft.com/office/drawing/2014/main" id="{F2FB38FC-2E79-4D28-1FE1-A189596E459C}"/>
              </a:ext>
            </a:extLst>
          </p:cNvPr>
          <p:cNvSpPr>
            <a:spLocks noGrp="1"/>
          </p:cNvSpPr>
          <p:nvPr>
            <p:ph type="sldNum" sz="quarter" idx="5"/>
          </p:nvPr>
        </p:nvSpPr>
        <p:spPr/>
        <p:txBody>
          <a:bodyPr/>
          <a:lstStyle/>
          <a:p>
            <a:fld id="{134259B0-51EF-422F-8734-281024730A84}" type="slidenum">
              <a:rPr lang="en-ZA" smtClean="0"/>
              <a:t>4</a:t>
            </a:fld>
            <a:endParaRPr lang="en-ZA"/>
          </a:p>
        </p:txBody>
      </p:sp>
    </p:spTree>
    <p:extLst>
      <p:ext uri="{BB962C8B-B14F-4D97-AF65-F5344CB8AC3E}">
        <p14:creationId xmlns:p14="http://schemas.microsoft.com/office/powerpoint/2010/main" val="1129803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A9B57-6B14-C4D1-3BD7-19B28D761E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2E1A4B-6C67-7D8E-3884-082616DB32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7732F6-1347-8431-9A9D-7BD64CA12645}"/>
              </a:ext>
            </a:extLst>
          </p:cNvPr>
          <p:cNvSpPr>
            <a:spLocks noGrp="1"/>
          </p:cNvSpPr>
          <p:nvPr>
            <p:ph type="body" idx="1"/>
          </p:nvPr>
        </p:nvSpPr>
        <p:spPr/>
        <p:txBody>
          <a:bodyPr/>
          <a:lstStyle/>
          <a:p>
            <a:r>
              <a:rPr lang="en-ZA" dirty="0"/>
              <a:t>If you’re interested, please do come chat to me anytime, and thank you for listening!</a:t>
            </a:r>
          </a:p>
        </p:txBody>
      </p:sp>
      <p:sp>
        <p:nvSpPr>
          <p:cNvPr id="4" name="Slide Number Placeholder 3">
            <a:extLst>
              <a:ext uri="{FF2B5EF4-FFF2-40B4-BE49-F238E27FC236}">
                <a16:creationId xmlns:a16="http://schemas.microsoft.com/office/drawing/2014/main" id="{85417B37-DF63-5E35-06BD-1076772B408C}"/>
              </a:ext>
            </a:extLst>
          </p:cNvPr>
          <p:cNvSpPr>
            <a:spLocks noGrp="1"/>
          </p:cNvSpPr>
          <p:nvPr>
            <p:ph type="sldNum" sz="quarter" idx="5"/>
          </p:nvPr>
        </p:nvSpPr>
        <p:spPr/>
        <p:txBody>
          <a:bodyPr/>
          <a:lstStyle/>
          <a:p>
            <a:fld id="{134259B0-51EF-422F-8734-281024730A84}" type="slidenum">
              <a:rPr lang="en-ZA" smtClean="0"/>
              <a:t>40</a:t>
            </a:fld>
            <a:endParaRPr lang="en-ZA"/>
          </a:p>
        </p:txBody>
      </p:sp>
    </p:spTree>
    <p:extLst>
      <p:ext uri="{BB962C8B-B14F-4D97-AF65-F5344CB8AC3E}">
        <p14:creationId xmlns:p14="http://schemas.microsoft.com/office/powerpoint/2010/main" val="34917714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DE168-EF9B-852A-832F-F6D91C58D7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452E30-FC8E-71AF-4AB4-9521CEC90F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867855-6D9B-89E9-EE8E-DA227CF78952}"/>
              </a:ext>
            </a:extLst>
          </p:cNvPr>
          <p:cNvSpPr>
            <a:spLocks noGrp="1"/>
          </p:cNvSpPr>
          <p:nvPr>
            <p:ph type="body" idx="1"/>
          </p:nvPr>
        </p:nvSpPr>
        <p:spPr/>
        <p:txBody>
          <a:bodyPr/>
          <a:lstStyle/>
          <a:p>
            <a:r>
              <a:rPr lang="en-ZA" dirty="0"/>
              <a:t>Now, when it comes to strong lensing, there are three amplification matrices at play, each sensitive to different components of the line of sight</a:t>
            </a:r>
          </a:p>
        </p:txBody>
      </p:sp>
      <p:sp>
        <p:nvSpPr>
          <p:cNvPr id="4" name="Slide Number Placeholder 3">
            <a:extLst>
              <a:ext uri="{FF2B5EF4-FFF2-40B4-BE49-F238E27FC236}">
                <a16:creationId xmlns:a16="http://schemas.microsoft.com/office/drawing/2014/main" id="{DBD66EE7-050B-A108-228B-E47CB03EE843}"/>
              </a:ext>
            </a:extLst>
          </p:cNvPr>
          <p:cNvSpPr>
            <a:spLocks noGrp="1"/>
          </p:cNvSpPr>
          <p:nvPr>
            <p:ph type="sldNum" sz="quarter" idx="5"/>
          </p:nvPr>
        </p:nvSpPr>
        <p:spPr/>
        <p:txBody>
          <a:bodyPr/>
          <a:lstStyle/>
          <a:p>
            <a:fld id="{134259B0-51EF-422F-8734-281024730A84}" type="slidenum">
              <a:rPr lang="en-ZA" smtClean="0"/>
              <a:t>41</a:t>
            </a:fld>
            <a:endParaRPr lang="en-ZA"/>
          </a:p>
        </p:txBody>
      </p:sp>
    </p:spTree>
    <p:extLst>
      <p:ext uri="{BB962C8B-B14F-4D97-AF65-F5344CB8AC3E}">
        <p14:creationId xmlns:p14="http://schemas.microsoft.com/office/powerpoint/2010/main" val="27451236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57D92-DC10-3EEA-F6C6-DAF1BF81B0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4EAEAA-5A4A-8049-6C3E-1DD5473CC4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3145B6-933E-13B7-7D75-E76D13699509}"/>
              </a:ext>
            </a:extLst>
          </p:cNvPr>
          <p:cNvSpPr>
            <a:spLocks noGrp="1"/>
          </p:cNvSpPr>
          <p:nvPr>
            <p:ph type="body" idx="1"/>
          </p:nvPr>
        </p:nvSpPr>
        <p:spPr/>
        <p:txBody>
          <a:bodyPr/>
          <a:lstStyle/>
          <a:p>
            <a:r>
              <a:rPr lang="en-ZA" dirty="0"/>
              <a:t>It turns out, however, that their effects are largely degenerate with one another, and it is generally safe to think of a single line-of-sight amplification matrix acting on the images</a:t>
            </a:r>
          </a:p>
        </p:txBody>
      </p:sp>
      <p:sp>
        <p:nvSpPr>
          <p:cNvPr id="4" name="Slide Number Placeholder 3">
            <a:extLst>
              <a:ext uri="{FF2B5EF4-FFF2-40B4-BE49-F238E27FC236}">
                <a16:creationId xmlns:a16="http://schemas.microsoft.com/office/drawing/2014/main" id="{3DD68AFE-E9D2-6E80-4532-7D15BCE4D340}"/>
              </a:ext>
            </a:extLst>
          </p:cNvPr>
          <p:cNvSpPr>
            <a:spLocks noGrp="1"/>
          </p:cNvSpPr>
          <p:nvPr>
            <p:ph type="sldNum" sz="quarter" idx="5"/>
          </p:nvPr>
        </p:nvSpPr>
        <p:spPr/>
        <p:txBody>
          <a:bodyPr/>
          <a:lstStyle/>
          <a:p>
            <a:fld id="{134259B0-51EF-422F-8734-281024730A84}" type="slidenum">
              <a:rPr lang="en-ZA" smtClean="0"/>
              <a:t>42</a:t>
            </a:fld>
            <a:endParaRPr lang="en-ZA"/>
          </a:p>
        </p:txBody>
      </p:sp>
    </p:spTree>
    <p:extLst>
      <p:ext uri="{BB962C8B-B14F-4D97-AF65-F5344CB8AC3E}">
        <p14:creationId xmlns:p14="http://schemas.microsoft.com/office/powerpoint/2010/main" val="39400010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In the presence of line of sight effects, the lens equation takes this form,</a:t>
            </a:r>
          </a:p>
        </p:txBody>
      </p:sp>
      <p:sp>
        <p:nvSpPr>
          <p:cNvPr id="4" name="Slide Number Placeholder 3"/>
          <p:cNvSpPr>
            <a:spLocks noGrp="1"/>
          </p:cNvSpPr>
          <p:nvPr>
            <p:ph type="sldNum" sz="quarter" idx="5"/>
          </p:nvPr>
        </p:nvSpPr>
        <p:spPr/>
        <p:txBody>
          <a:bodyPr/>
          <a:lstStyle/>
          <a:p>
            <a:fld id="{134259B0-51EF-422F-8734-281024730A84}" type="slidenum">
              <a:rPr lang="en-ZA" smtClean="0"/>
              <a:t>43</a:t>
            </a:fld>
            <a:endParaRPr lang="en-ZA"/>
          </a:p>
        </p:txBody>
      </p:sp>
    </p:spTree>
    <p:extLst>
      <p:ext uri="{BB962C8B-B14F-4D97-AF65-F5344CB8AC3E}">
        <p14:creationId xmlns:p14="http://schemas.microsoft.com/office/powerpoint/2010/main" val="10285883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Where, as in the case of weak lensing, our line-of-sight matrix contains convergence and shear. Notice also that the foreground shear appears within the argument of the lens potential, but unsurprisingly its effect is just about impossible to disentangle from that of the lens itself</a:t>
            </a:r>
          </a:p>
        </p:txBody>
      </p:sp>
      <p:sp>
        <p:nvSpPr>
          <p:cNvPr id="4" name="Slide Number Placeholder 3"/>
          <p:cNvSpPr>
            <a:spLocks noGrp="1"/>
          </p:cNvSpPr>
          <p:nvPr>
            <p:ph type="sldNum" sz="quarter" idx="5"/>
          </p:nvPr>
        </p:nvSpPr>
        <p:spPr/>
        <p:txBody>
          <a:bodyPr/>
          <a:lstStyle/>
          <a:p>
            <a:fld id="{134259B0-51EF-422F-8734-281024730A84}" type="slidenum">
              <a:rPr lang="en-ZA" smtClean="0"/>
              <a:t>44</a:t>
            </a:fld>
            <a:endParaRPr lang="en-ZA"/>
          </a:p>
        </p:txBody>
      </p:sp>
    </p:spTree>
    <p:extLst>
      <p:ext uri="{BB962C8B-B14F-4D97-AF65-F5344CB8AC3E}">
        <p14:creationId xmlns:p14="http://schemas.microsoft.com/office/powerpoint/2010/main" val="32365901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6D8A0-1B88-561C-6033-3D9E8D9369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D60E07-CAE4-AFD1-9B9D-1780B0EBA9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8A9942-ADBD-4452-3877-B9543E4FBBC6}"/>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9DBD4884-9AB2-45B7-91FA-E58587BA82D7}"/>
              </a:ext>
            </a:extLst>
          </p:cNvPr>
          <p:cNvSpPr>
            <a:spLocks noGrp="1"/>
          </p:cNvSpPr>
          <p:nvPr>
            <p:ph type="sldNum" sz="quarter" idx="5"/>
          </p:nvPr>
        </p:nvSpPr>
        <p:spPr/>
        <p:txBody>
          <a:bodyPr/>
          <a:lstStyle/>
          <a:p>
            <a:fld id="{134259B0-51EF-422F-8734-281024730A84}" type="slidenum">
              <a:rPr lang="en-ZA" smtClean="0"/>
              <a:t>45</a:t>
            </a:fld>
            <a:endParaRPr lang="en-ZA"/>
          </a:p>
        </p:txBody>
      </p:sp>
    </p:spTree>
    <p:extLst>
      <p:ext uri="{BB962C8B-B14F-4D97-AF65-F5344CB8AC3E}">
        <p14:creationId xmlns:p14="http://schemas.microsoft.com/office/powerpoint/2010/main" val="367999421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134259B0-51EF-422F-8734-281024730A84}" type="slidenum">
              <a:rPr lang="en-ZA" smtClean="0"/>
              <a:t>46</a:t>
            </a:fld>
            <a:endParaRPr lang="en-ZA"/>
          </a:p>
        </p:txBody>
      </p:sp>
    </p:spTree>
    <p:extLst>
      <p:ext uri="{BB962C8B-B14F-4D97-AF65-F5344CB8AC3E}">
        <p14:creationId xmlns:p14="http://schemas.microsoft.com/office/powerpoint/2010/main" val="214443078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134259B0-51EF-422F-8734-281024730A84}" type="slidenum">
              <a:rPr lang="en-ZA" smtClean="0"/>
              <a:t>47</a:t>
            </a:fld>
            <a:endParaRPr lang="en-ZA"/>
          </a:p>
        </p:txBody>
      </p:sp>
    </p:spTree>
    <p:extLst>
      <p:ext uri="{BB962C8B-B14F-4D97-AF65-F5344CB8AC3E}">
        <p14:creationId xmlns:p14="http://schemas.microsoft.com/office/powerpoint/2010/main" val="114451803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a:t>Thus, while we might infer certain distances as though the light was passing through an FLRW background</a:t>
            </a:r>
            <a:endParaRPr lang="en-ZA" dirty="0"/>
          </a:p>
        </p:txBody>
      </p:sp>
      <p:sp>
        <p:nvSpPr>
          <p:cNvPr id="4" name="Slide Number Placeholder 3"/>
          <p:cNvSpPr>
            <a:spLocks noGrp="1"/>
          </p:cNvSpPr>
          <p:nvPr>
            <p:ph type="sldNum" sz="quarter" idx="5"/>
          </p:nvPr>
        </p:nvSpPr>
        <p:spPr/>
        <p:txBody>
          <a:bodyPr/>
          <a:lstStyle/>
          <a:p>
            <a:fld id="{134259B0-51EF-422F-8734-281024730A84}" type="slidenum">
              <a:rPr lang="en-ZA" smtClean="0"/>
              <a:t>48</a:t>
            </a:fld>
            <a:endParaRPr lang="en-ZA"/>
          </a:p>
        </p:txBody>
      </p:sp>
    </p:spTree>
    <p:extLst>
      <p:ext uri="{BB962C8B-B14F-4D97-AF65-F5344CB8AC3E}">
        <p14:creationId xmlns:p14="http://schemas.microsoft.com/office/powerpoint/2010/main" val="11565659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134259B0-51EF-422F-8734-281024730A84}" type="slidenum">
              <a:rPr lang="en-ZA" smtClean="0"/>
              <a:t>49</a:t>
            </a:fld>
            <a:endParaRPr lang="en-ZA"/>
          </a:p>
        </p:txBody>
      </p:sp>
    </p:spTree>
    <p:extLst>
      <p:ext uri="{BB962C8B-B14F-4D97-AF65-F5344CB8AC3E}">
        <p14:creationId xmlns:p14="http://schemas.microsoft.com/office/powerpoint/2010/main" val="2834298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79812-CE17-32A9-8129-3AEED63B7D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C229E7-BB99-66DB-EC5C-754E1BF35A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E3DA55-AA05-CFBC-6001-59FD43914EAD}"/>
              </a:ext>
            </a:extLst>
          </p:cNvPr>
          <p:cNvSpPr>
            <a:spLocks noGrp="1"/>
          </p:cNvSpPr>
          <p:nvPr>
            <p:ph type="body" idx="1"/>
          </p:nvPr>
        </p:nvSpPr>
        <p:spPr/>
        <p:txBody>
          <a:bodyPr/>
          <a:lstStyle/>
          <a:p>
            <a:r>
              <a:rPr lang="en-ZA" dirty="0"/>
              <a:t>Now, these effects are very analogous to those studied by weak </a:t>
            </a:r>
            <a:r>
              <a:rPr lang="en-ZA" dirty="0" err="1"/>
              <a:t>lensers</a:t>
            </a:r>
            <a:r>
              <a:rPr lang="en-ZA" dirty="0"/>
              <a:t>, and apply to every galaxy we observe. To first order, we can break them down into two main effects.</a:t>
            </a:r>
          </a:p>
        </p:txBody>
      </p:sp>
      <p:sp>
        <p:nvSpPr>
          <p:cNvPr id="4" name="Slide Number Placeholder 3">
            <a:extLst>
              <a:ext uri="{FF2B5EF4-FFF2-40B4-BE49-F238E27FC236}">
                <a16:creationId xmlns:a16="http://schemas.microsoft.com/office/drawing/2014/main" id="{9020D910-243B-9BA7-46F6-687E38CE83D7}"/>
              </a:ext>
            </a:extLst>
          </p:cNvPr>
          <p:cNvSpPr>
            <a:spLocks noGrp="1"/>
          </p:cNvSpPr>
          <p:nvPr>
            <p:ph type="sldNum" sz="quarter" idx="5"/>
          </p:nvPr>
        </p:nvSpPr>
        <p:spPr/>
        <p:txBody>
          <a:bodyPr/>
          <a:lstStyle/>
          <a:p>
            <a:fld id="{134259B0-51EF-422F-8734-281024730A84}" type="slidenum">
              <a:rPr lang="en-ZA" smtClean="0"/>
              <a:t>5</a:t>
            </a:fld>
            <a:endParaRPr lang="en-ZA"/>
          </a:p>
        </p:txBody>
      </p:sp>
    </p:spTree>
    <p:extLst>
      <p:ext uri="{BB962C8B-B14F-4D97-AF65-F5344CB8AC3E}">
        <p14:creationId xmlns:p14="http://schemas.microsoft.com/office/powerpoint/2010/main" val="1402908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286BB-9742-4397-FB00-167A08BB27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30440B-8E63-3366-E25A-0EE2CFDDC5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E87C0E-BE73-35A9-3DF6-00B2CE1BCC81}"/>
              </a:ext>
            </a:extLst>
          </p:cNvPr>
          <p:cNvSpPr>
            <a:spLocks noGrp="1"/>
          </p:cNvSpPr>
          <p:nvPr>
            <p:ph type="body" idx="1"/>
          </p:nvPr>
        </p:nvSpPr>
        <p:spPr/>
        <p:txBody>
          <a:bodyPr/>
          <a:lstStyle/>
          <a:p>
            <a:r>
              <a:rPr lang="en-ZA" dirty="0"/>
              <a:t>Firstly, convergence, which uniformly rescales and hence magnifies images</a:t>
            </a:r>
          </a:p>
        </p:txBody>
      </p:sp>
      <p:sp>
        <p:nvSpPr>
          <p:cNvPr id="4" name="Slide Number Placeholder 3">
            <a:extLst>
              <a:ext uri="{FF2B5EF4-FFF2-40B4-BE49-F238E27FC236}">
                <a16:creationId xmlns:a16="http://schemas.microsoft.com/office/drawing/2014/main" id="{BA6790D2-F40E-03FF-1FF7-4C61F98F431A}"/>
              </a:ext>
            </a:extLst>
          </p:cNvPr>
          <p:cNvSpPr>
            <a:spLocks noGrp="1"/>
          </p:cNvSpPr>
          <p:nvPr>
            <p:ph type="sldNum" sz="quarter" idx="5"/>
          </p:nvPr>
        </p:nvSpPr>
        <p:spPr/>
        <p:txBody>
          <a:bodyPr/>
          <a:lstStyle/>
          <a:p>
            <a:fld id="{134259B0-51EF-422F-8734-281024730A84}" type="slidenum">
              <a:rPr lang="en-ZA" smtClean="0"/>
              <a:t>6</a:t>
            </a:fld>
            <a:endParaRPr lang="en-ZA"/>
          </a:p>
        </p:txBody>
      </p:sp>
    </p:spTree>
    <p:extLst>
      <p:ext uri="{BB962C8B-B14F-4D97-AF65-F5344CB8AC3E}">
        <p14:creationId xmlns:p14="http://schemas.microsoft.com/office/powerpoint/2010/main" val="640758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364BB-95A3-B5E8-701F-1246B94265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2803A6-A0CE-AD33-7DE1-FA8F1F2312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64DDE3-B246-EA8B-D104-92F22DD7CCCF}"/>
              </a:ext>
            </a:extLst>
          </p:cNvPr>
          <p:cNvSpPr>
            <a:spLocks noGrp="1"/>
          </p:cNvSpPr>
          <p:nvPr>
            <p:ph type="body" idx="1"/>
          </p:nvPr>
        </p:nvSpPr>
        <p:spPr/>
        <p:txBody>
          <a:bodyPr/>
          <a:lstStyle/>
          <a:p>
            <a:r>
              <a:rPr lang="en-ZA" dirty="0"/>
              <a:t>And secondly shear, the main effect of which is to distort the apparent shapes of objects</a:t>
            </a:r>
          </a:p>
        </p:txBody>
      </p:sp>
      <p:sp>
        <p:nvSpPr>
          <p:cNvPr id="4" name="Slide Number Placeholder 3">
            <a:extLst>
              <a:ext uri="{FF2B5EF4-FFF2-40B4-BE49-F238E27FC236}">
                <a16:creationId xmlns:a16="http://schemas.microsoft.com/office/drawing/2014/main" id="{E31F2455-0E5C-4988-D9A5-E8F1927F1052}"/>
              </a:ext>
            </a:extLst>
          </p:cNvPr>
          <p:cNvSpPr>
            <a:spLocks noGrp="1"/>
          </p:cNvSpPr>
          <p:nvPr>
            <p:ph type="sldNum" sz="quarter" idx="5"/>
          </p:nvPr>
        </p:nvSpPr>
        <p:spPr/>
        <p:txBody>
          <a:bodyPr/>
          <a:lstStyle/>
          <a:p>
            <a:fld id="{134259B0-51EF-422F-8734-281024730A84}" type="slidenum">
              <a:rPr lang="en-ZA" smtClean="0"/>
              <a:t>7</a:t>
            </a:fld>
            <a:endParaRPr lang="en-ZA"/>
          </a:p>
        </p:txBody>
      </p:sp>
    </p:spTree>
    <p:extLst>
      <p:ext uri="{BB962C8B-B14F-4D97-AF65-F5344CB8AC3E}">
        <p14:creationId xmlns:p14="http://schemas.microsoft.com/office/powerpoint/2010/main" val="38595801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A047D-3849-F0EE-14F3-92A20A2378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30AFB2-C1D0-F8C9-90B9-75C1DD8F22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73AC17-4BAA-DFE6-DA16-2C2B37457E7A}"/>
              </a:ext>
            </a:extLst>
          </p:cNvPr>
          <p:cNvSpPr>
            <a:spLocks noGrp="1"/>
          </p:cNvSpPr>
          <p:nvPr>
            <p:ph type="body" idx="1"/>
          </p:nvPr>
        </p:nvSpPr>
        <p:spPr/>
        <p:txBody>
          <a:bodyPr/>
          <a:lstStyle/>
          <a:p>
            <a:r>
              <a:rPr lang="en-ZA" dirty="0"/>
              <a:t>We summarise these effects into a single matrix, which we call the amplification matrix, and as you can see relates image and source positions. While the convergence is unmeasurable, correlating the shapes of many galaxies means the shear can be detected and measured.</a:t>
            </a:r>
          </a:p>
        </p:txBody>
      </p:sp>
      <p:sp>
        <p:nvSpPr>
          <p:cNvPr id="4" name="Slide Number Placeholder 3">
            <a:extLst>
              <a:ext uri="{FF2B5EF4-FFF2-40B4-BE49-F238E27FC236}">
                <a16:creationId xmlns:a16="http://schemas.microsoft.com/office/drawing/2014/main" id="{15F3E69D-3E1C-A249-2C1F-E5690DB7BFB3}"/>
              </a:ext>
            </a:extLst>
          </p:cNvPr>
          <p:cNvSpPr>
            <a:spLocks noGrp="1"/>
          </p:cNvSpPr>
          <p:nvPr>
            <p:ph type="sldNum" sz="quarter" idx="5"/>
          </p:nvPr>
        </p:nvSpPr>
        <p:spPr/>
        <p:txBody>
          <a:bodyPr/>
          <a:lstStyle/>
          <a:p>
            <a:fld id="{134259B0-51EF-422F-8734-281024730A84}" type="slidenum">
              <a:rPr lang="en-ZA" smtClean="0"/>
              <a:t>8</a:t>
            </a:fld>
            <a:endParaRPr lang="en-ZA"/>
          </a:p>
        </p:txBody>
      </p:sp>
    </p:spTree>
    <p:extLst>
      <p:ext uri="{BB962C8B-B14F-4D97-AF65-F5344CB8AC3E}">
        <p14:creationId xmlns:p14="http://schemas.microsoft.com/office/powerpoint/2010/main" val="23003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65C23-E43D-C018-B36A-3CB6FA0195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6D06AC-FEC9-56E1-15B7-2F487A1956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1903D0-6613-8069-1B26-B03F84A7AC55}"/>
              </a:ext>
            </a:extLst>
          </p:cNvPr>
          <p:cNvSpPr>
            <a:spLocks noGrp="1"/>
          </p:cNvSpPr>
          <p:nvPr>
            <p:ph type="body" idx="1"/>
          </p:nvPr>
        </p:nvSpPr>
        <p:spPr/>
        <p:txBody>
          <a:bodyPr/>
          <a:lstStyle/>
          <a:p>
            <a:r>
              <a:rPr lang="en-ZA" dirty="0"/>
              <a:t>So, you’re all very familiar with the basic picture of strong lensing. When two galaxies are well-aligned as seen from earth,</a:t>
            </a:r>
          </a:p>
        </p:txBody>
      </p:sp>
      <p:sp>
        <p:nvSpPr>
          <p:cNvPr id="4" name="Slide Number Placeholder 3">
            <a:extLst>
              <a:ext uri="{FF2B5EF4-FFF2-40B4-BE49-F238E27FC236}">
                <a16:creationId xmlns:a16="http://schemas.microsoft.com/office/drawing/2014/main" id="{64078723-F666-F643-EF70-55116FCC913D}"/>
              </a:ext>
            </a:extLst>
          </p:cNvPr>
          <p:cNvSpPr>
            <a:spLocks noGrp="1"/>
          </p:cNvSpPr>
          <p:nvPr>
            <p:ph type="sldNum" sz="quarter" idx="5"/>
          </p:nvPr>
        </p:nvSpPr>
        <p:spPr/>
        <p:txBody>
          <a:bodyPr/>
          <a:lstStyle/>
          <a:p>
            <a:fld id="{134259B0-51EF-422F-8734-281024730A84}" type="slidenum">
              <a:rPr lang="en-ZA" smtClean="0"/>
              <a:t>9</a:t>
            </a:fld>
            <a:endParaRPr lang="en-ZA"/>
          </a:p>
        </p:txBody>
      </p:sp>
    </p:spTree>
    <p:extLst>
      <p:ext uri="{BB962C8B-B14F-4D97-AF65-F5344CB8AC3E}">
        <p14:creationId xmlns:p14="http://schemas.microsoft.com/office/powerpoint/2010/main" val="1560978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387CA-1A86-E6E8-6303-CE809C0DC7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85E8F63E-3DEF-7750-F225-13B6A40A67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149697E7-17D6-B2F1-92C8-8D0B76BCC424}"/>
              </a:ext>
            </a:extLst>
          </p:cNvPr>
          <p:cNvSpPr>
            <a:spLocks noGrp="1"/>
          </p:cNvSpPr>
          <p:nvPr>
            <p:ph type="dt" sz="half" idx="10"/>
          </p:nvPr>
        </p:nvSpPr>
        <p:spPr/>
        <p:txBody>
          <a:bodyPr/>
          <a:lstStyle/>
          <a:p>
            <a:fld id="{3193FF7E-3183-4CE9-9845-17A3CD238C14}" type="datetimeFigureOut">
              <a:rPr lang="en-ZA" smtClean="0"/>
              <a:t>2026/07/22</a:t>
            </a:fld>
            <a:endParaRPr lang="en-ZA"/>
          </a:p>
        </p:txBody>
      </p:sp>
      <p:sp>
        <p:nvSpPr>
          <p:cNvPr id="5" name="Footer Placeholder 4">
            <a:extLst>
              <a:ext uri="{FF2B5EF4-FFF2-40B4-BE49-F238E27FC236}">
                <a16:creationId xmlns:a16="http://schemas.microsoft.com/office/drawing/2014/main" id="{09B3C208-8EEF-AD27-E4E2-2FACDF517B2A}"/>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42C2F21C-B5CC-5B94-28D3-3CCF4404B304}"/>
              </a:ext>
            </a:extLst>
          </p:cNvPr>
          <p:cNvSpPr>
            <a:spLocks noGrp="1"/>
          </p:cNvSpPr>
          <p:nvPr>
            <p:ph type="sldNum" sz="quarter" idx="12"/>
          </p:nvPr>
        </p:nvSpPr>
        <p:spPr/>
        <p:txBody>
          <a:bodyPr/>
          <a:lstStyle/>
          <a:p>
            <a:fld id="{1AF8F53F-C9AA-4F36-9679-DB67EA567093}" type="slidenum">
              <a:rPr lang="en-ZA" smtClean="0"/>
              <a:t>‹#›</a:t>
            </a:fld>
            <a:endParaRPr lang="en-ZA"/>
          </a:p>
        </p:txBody>
      </p:sp>
    </p:spTree>
    <p:extLst>
      <p:ext uri="{BB962C8B-B14F-4D97-AF65-F5344CB8AC3E}">
        <p14:creationId xmlns:p14="http://schemas.microsoft.com/office/powerpoint/2010/main" val="699973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BA4AC-5A45-9309-2E65-7E38F020EED7}"/>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82A61293-C012-A34F-55CD-7B8B6B5E125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441F1E38-4C8B-7D13-BF0D-B864A2713B36}"/>
              </a:ext>
            </a:extLst>
          </p:cNvPr>
          <p:cNvSpPr>
            <a:spLocks noGrp="1"/>
          </p:cNvSpPr>
          <p:nvPr>
            <p:ph type="dt" sz="half" idx="10"/>
          </p:nvPr>
        </p:nvSpPr>
        <p:spPr/>
        <p:txBody>
          <a:bodyPr/>
          <a:lstStyle/>
          <a:p>
            <a:fld id="{3193FF7E-3183-4CE9-9845-17A3CD238C14}" type="datetimeFigureOut">
              <a:rPr lang="en-ZA" smtClean="0"/>
              <a:t>2026/07/22</a:t>
            </a:fld>
            <a:endParaRPr lang="en-ZA"/>
          </a:p>
        </p:txBody>
      </p:sp>
      <p:sp>
        <p:nvSpPr>
          <p:cNvPr id="5" name="Footer Placeholder 4">
            <a:extLst>
              <a:ext uri="{FF2B5EF4-FFF2-40B4-BE49-F238E27FC236}">
                <a16:creationId xmlns:a16="http://schemas.microsoft.com/office/drawing/2014/main" id="{7C74943C-8DDC-CFA7-CAED-73E51D9C7F31}"/>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40D5654A-DBB5-F677-5A57-0D2E0F7C902D}"/>
              </a:ext>
            </a:extLst>
          </p:cNvPr>
          <p:cNvSpPr>
            <a:spLocks noGrp="1"/>
          </p:cNvSpPr>
          <p:nvPr>
            <p:ph type="sldNum" sz="quarter" idx="12"/>
          </p:nvPr>
        </p:nvSpPr>
        <p:spPr/>
        <p:txBody>
          <a:bodyPr/>
          <a:lstStyle/>
          <a:p>
            <a:fld id="{1AF8F53F-C9AA-4F36-9679-DB67EA567093}" type="slidenum">
              <a:rPr lang="en-ZA" smtClean="0"/>
              <a:t>‹#›</a:t>
            </a:fld>
            <a:endParaRPr lang="en-ZA"/>
          </a:p>
        </p:txBody>
      </p:sp>
    </p:spTree>
    <p:extLst>
      <p:ext uri="{BB962C8B-B14F-4D97-AF65-F5344CB8AC3E}">
        <p14:creationId xmlns:p14="http://schemas.microsoft.com/office/powerpoint/2010/main" val="2061084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BF3892E-4008-8CE0-1D09-72523223C4E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E0751EBB-42D1-4756-895F-3CC36372557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DB8E847-50A1-6A07-34D5-BEF6A77E732B}"/>
              </a:ext>
            </a:extLst>
          </p:cNvPr>
          <p:cNvSpPr>
            <a:spLocks noGrp="1"/>
          </p:cNvSpPr>
          <p:nvPr>
            <p:ph type="dt" sz="half" idx="10"/>
          </p:nvPr>
        </p:nvSpPr>
        <p:spPr/>
        <p:txBody>
          <a:bodyPr/>
          <a:lstStyle/>
          <a:p>
            <a:fld id="{3193FF7E-3183-4CE9-9845-17A3CD238C14}" type="datetimeFigureOut">
              <a:rPr lang="en-ZA" smtClean="0"/>
              <a:t>2026/07/22</a:t>
            </a:fld>
            <a:endParaRPr lang="en-ZA"/>
          </a:p>
        </p:txBody>
      </p:sp>
      <p:sp>
        <p:nvSpPr>
          <p:cNvPr id="5" name="Footer Placeholder 4">
            <a:extLst>
              <a:ext uri="{FF2B5EF4-FFF2-40B4-BE49-F238E27FC236}">
                <a16:creationId xmlns:a16="http://schemas.microsoft.com/office/drawing/2014/main" id="{3A719C74-BB73-1EAE-1E20-007D40A6318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322CD88-8D40-4F9A-1662-E49C3A884DD5}"/>
              </a:ext>
            </a:extLst>
          </p:cNvPr>
          <p:cNvSpPr>
            <a:spLocks noGrp="1"/>
          </p:cNvSpPr>
          <p:nvPr>
            <p:ph type="sldNum" sz="quarter" idx="12"/>
          </p:nvPr>
        </p:nvSpPr>
        <p:spPr/>
        <p:txBody>
          <a:bodyPr/>
          <a:lstStyle/>
          <a:p>
            <a:fld id="{1AF8F53F-C9AA-4F36-9679-DB67EA567093}" type="slidenum">
              <a:rPr lang="en-ZA" smtClean="0"/>
              <a:t>‹#›</a:t>
            </a:fld>
            <a:endParaRPr lang="en-ZA"/>
          </a:p>
        </p:txBody>
      </p:sp>
    </p:spTree>
    <p:extLst>
      <p:ext uri="{BB962C8B-B14F-4D97-AF65-F5344CB8AC3E}">
        <p14:creationId xmlns:p14="http://schemas.microsoft.com/office/powerpoint/2010/main" val="1373515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32BDD-4121-DFA6-0398-841EA788500E}"/>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ABD16D4A-014E-75DC-635B-899C28F3AE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06771D6-FCA5-B9FC-F8DF-39C7CDA5B711}"/>
              </a:ext>
            </a:extLst>
          </p:cNvPr>
          <p:cNvSpPr>
            <a:spLocks noGrp="1"/>
          </p:cNvSpPr>
          <p:nvPr>
            <p:ph type="dt" sz="half" idx="10"/>
          </p:nvPr>
        </p:nvSpPr>
        <p:spPr/>
        <p:txBody>
          <a:bodyPr/>
          <a:lstStyle/>
          <a:p>
            <a:fld id="{3193FF7E-3183-4CE9-9845-17A3CD238C14}" type="datetimeFigureOut">
              <a:rPr lang="en-ZA" smtClean="0"/>
              <a:t>2026/07/22</a:t>
            </a:fld>
            <a:endParaRPr lang="en-ZA"/>
          </a:p>
        </p:txBody>
      </p:sp>
      <p:sp>
        <p:nvSpPr>
          <p:cNvPr id="5" name="Footer Placeholder 4">
            <a:extLst>
              <a:ext uri="{FF2B5EF4-FFF2-40B4-BE49-F238E27FC236}">
                <a16:creationId xmlns:a16="http://schemas.microsoft.com/office/drawing/2014/main" id="{3CB7D3FF-AC91-D2F0-FE95-A2AE614D63A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A08E805-9EDC-584A-0093-D12FA2F55FAA}"/>
              </a:ext>
            </a:extLst>
          </p:cNvPr>
          <p:cNvSpPr>
            <a:spLocks noGrp="1"/>
          </p:cNvSpPr>
          <p:nvPr>
            <p:ph type="sldNum" sz="quarter" idx="12"/>
          </p:nvPr>
        </p:nvSpPr>
        <p:spPr/>
        <p:txBody>
          <a:bodyPr/>
          <a:lstStyle/>
          <a:p>
            <a:fld id="{1AF8F53F-C9AA-4F36-9679-DB67EA567093}" type="slidenum">
              <a:rPr lang="en-ZA" smtClean="0"/>
              <a:t>‹#›</a:t>
            </a:fld>
            <a:endParaRPr lang="en-ZA"/>
          </a:p>
        </p:txBody>
      </p:sp>
    </p:spTree>
    <p:extLst>
      <p:ext uri="{BB962C8B-B14F-4D97-AF65-F5344CB8AC3E}">
        <p14:creationId xmlns:p14="http://schemas.microsoft.com/office/powerpoint/2010/main" val="2176444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57BE2-4C72-AA1A-99BC-11E172205E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73237D25-20EA-1211-9B2F-F77EC044E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C3274D-2EED-371F-5C54-799D3E9E975A}"/>
              </a:ext>
            </a:extLst>
          </p:cNvPr>
          <p:cNvSpPr>
            <a:spLocks noGrp="1"/>
          </p:cNvSpPr>
          <p:nvPr>
            <p:ph type="dt" sz="half" idx="10"/>
          </p:nvPr>
        </p:nvSpPr>
        <p:spPr/>
        <p:txBody>
          <a:bodyPr/>
          <a:lstStyle/>
          <a:p>
            <a:fld id="{3193FF7E-3183-4CE9-9845-17A3CD238C14}" type="datetimeFigureOut">
              <a:rPr lang="en-ZA" smtClean="0"/>
              <a:t>2026/07/22</a:t>
            </a:fld>
            <a:endParaRPr lang="en-ZA"/>
          </a:p>
        </p:txBody>
      </p:sp>
      <p:sp>
        <p:nvSpPr>
          <p:cNvPr id="5" name="Footer Placeholder 4">
            <a:extLst>
              <a:ext uri="{FF2B5EF4-FFF2-40B4-BE49-F238E27FC236}">
                <a16:creationId xmlns:a16="http://schemas.microsoft.com/office/drawing/2014/main" id="{F1C402AE-1984-A404-1A4E-2584B839397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CE84713-3DCE-9F4C-6976-C2D6F08AFE04}"/>
              </a:ext>
            </a:extLst>
          </p:cNvPr>
          <p:cNvSpPr>
            <a:spLocks noGrp="1"/>
          </p:cNvSpPr>
          <p:nvPr>
            <p:ph type="sldNum" sz="quarter" idx="12"/>
          </p:nvPr>
        </p:nvSpPr>
        <p:spPr/>
        <p:txBody>
          <a:bodyPr/>
          <a:lstStyle/>
          <a:p>
            <a:fld id="{1AF8F53F-C9AA-4F36-9679-DB67EA567093}" type="slidenum">
              <a:rPr lang="en-ZA" smtClean="0"/>
              <a:t>‹#›</a:t>
            </a:fld>
            <a:endParaRPr lang="en-ZA"/>
          </a:p>
        </p:txBody>
      </p:sp>
    </p:spTree>
    <p:extLst>
      <p:ext uri="{BB962C8B-B14F-4D97-AF65-F5344CB8AC3E}">
        <p14:creationId xmlns:p14="http://schemas.microsoft.com/office/powerpoint/2010/main" val="301160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E4124-6461-8517-9073-F9A6ED2F44D1}"/>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D2E5465C-65CA-7880-5EB5-B39B51938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5C77ED6E-E71D-ADDB-2769-EEB28541D2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A9DB588C-1974-BD94-3BDE-6892F260D863}"/>
              </a:ext>
            </a:extLst>
          </p:cNvPr>
          <p:cNvSpPr>
            <a:spLocks noGrp="1"/>
          </p:cNvSpPr>
          <p:nvPr>
            <p:ph type="dt" sz="half" idx="10"/>
          </p:nvPr>
        </p:nvSpPr>
        <p:spPr/>
        <p:txBody>
          <a:bodyPr/>
          <a:lstStyle/>
          <a:p>
            <a:fld id="{3193FF7E-3183-4CE9-9845-17A3CD238C14}" type="datetimeFigureOut">
              <a:rPr lang="en-ZA" smtClean="0"/>
              <a:t>2026/07/22</a:t>
            </a:fld>
            <a:endParaRPr lang="en-ZA"/>
          </a:p>
        </p:txBody>
      </p:sp>
      <p:sp>
        <p:nvSpPr>
          <p:cNvPr id="6" name="Footer Placeholder 5">
            <a:extLst>
              <a:ext uri="{FF2B5EF4-FFF2-40B4-BE49-F238E27FC236}">
                <a16:creationId xmlns:a16="http://schemas.microsoft.com/office/drawing/2014/main" id="{0B348132-DE92-B45F-22B9-AFCFBA94A806}"/>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BE73DD61-FAEE-3A4C-BF1F-B40C31E1DA44}"/>
              </a:ext>
            </a:extLst>
          </p:cNvPr>
          <p:cNvSpPr>
            <a:spLocks noGrp="1"/>
          </p:cNvSpPr>
          <p:nvPr>
            <p:ph type="sldNum" sz="quarter" idx="12"/>
          </p:nvPr>
        </p:nvSpPr>
        <p:spPr/>
        <p:txBody>
          <a:bodyPr/>
          <a:lstStyle/>
          <a:p>
            <a:fld id="{1AF8F53F-C9AA-4F36-9679-DB67EA567093}" type="slidenum">
              <a:rPr lang="en-ZA" smtClean="0"/>
              <a:t>‹#›</a:t>
            </a:fld>
            <a:endParaRPr lang="en-ZA"/>
          </a:p>
        </p:txBody>
      </p:sp>
    </p:spTree>
    <p:extLst>
      <p:ext uri="{BB962C8B-B14F-4D97-AF65-F5344CB8AC3E}">
        <p14:creationId xmlns:p14="http://schemas.microsoft.com/office/powerpoint/2010/main" val="816417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84471-44E1-4A38-39ED-096E183BD391}"/>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CF3CA46-408A-5CDE-0331-6A8803722C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DF9AE59-0826-BF74-5EC6-9B9747195C0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CBBFF170-7944-1F39-328C-F2339496BE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9982D4-9810-8881-8245-29CC76C65D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E990CC84-C88C-8245-AD04-9A4B9F7A8870}"/>
              </a:ext>
            </a:extLst>
          </p:cNvPr>
          <p:cNvSpPr>
            <a:spLocks noGrp="1"/>
          </p:cNvSpPr>
          <p:nvPr>
            <p:ph type="dt" sz="half" idx="10"/>
          </p:nvPr>
        </p:nvSpPr>
        <p:spPr/>
        <p:txBody>
          <a:bodyPr/>
          <a:lstStyle/>
          <a:p>
            <a:fld id="{3193FF7E-3183-4CE9-9845-17A3CD238C14}" type="datetimeFigureOut">
              <a:rPr lang="en-ZA" smtClean="0"/>
              <a:t>2026/07/22</a:t>
            </a:fld>
            <a:endParaRPr lang="en-ZA"/>
          </a:p>
        </p:txBody>
      </p:sp>
      <p:sp>
        <p:nvSpPr>
          <p:cNvPr id="8" name="Footer Placeholder 7">
            <a:extLst>
              <a:ext uri="{FF2B5EF4-FFF2-40B4-BE49-F238E27FC236}">
                <a16:creationId xmlns:a16="http://schemas.microsoft.com/office/drawing/2014/main" id="{B743E590-62F1-C982-95B2-45DC518429D8}"/>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96834735-C65B-CF7F-667C-8582B4CDFD9F}"/>
              </a:ext>
            </a:extLst>
          </p:cNvPr>
          <p:cNvSpPr>
            <a:spLocks noGrp="1"/>
          </p:cNvSpPr>
          <p:nvPr>
            <p:ph type="sldNum" sz="quarter" idx="12"/>
          </p:nvPr>
        </p:nvSpPr>
        <p:spPr/>
        <p:txBody>
          <a:bodyPr/>
          <a:lstStyle/>
          <a:p>
            <a:fld id="{1AF8F53F-C9AA-4F36-9679-DB67EA567093}" type="slidenum">
              <a:rPr lang="en-ZA" smtClean="0"/>
              <a:t>‹#›</a:t>
            </a:fld>
            <a:endParaRPr lang="en-ZA"/>
          </a:p>
        </p:txBody>
      </p:sp>
    </p:spTree>
    <p:extLst>
      <p:ext uri="{BB962C8B-B14F-4D97-AF65-F5344CB8AC3E}">
        <p14:creationId xmlns:p14="http://schemas.microsoft.com/office/powerpoint/2010/main" val="3471779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AD02C-58DB-FDC6-E822-7B8E4163B42C}"/>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47E3F144-C5E8-6DF7-E5BB-8CE3DEACFCE9}"/>
              </a:ext>
            </a:extLst>
          </p:cNvPr>
          <p:cNvSpPr>
            <a:spLocks noGrp="1"/>
          </p:cNvSpPr>
          <p:nvPr>
            <p:ph type="dt" sz="half" idx="10"/>
          </p:nvPr>
        </p:nvSpPr>
        <p:spPr/>
        <p:txBody>
          <a:bodyPr/>
          <a:lstStyle/>
          <a:p>
            <a:fld id="{3193FF7E-3183-4CE9-9845-17A3CD238C14}" type="datetimeFigureOut">
              <a:rPr lang="en-ZA" smtClean="0"/>
              <a:t>2026/07/22</a:t>
            </a:fld>
            <a:endParaRPr lang="en-ZA"/>
          </a:p>
        </p:txBody>
      </p:sp>
      <p:sp>
        <p:nvSpPr>
          <p:cNvPr id="4" name="Footer Placeholder 3">
            <a:extLst>
              <a:ext uri="{FF2B5EF4-FFF2-40B4-BE49-F238E27FC236}">
                <a16:creationId xmlns:a16="http://schemas.microsoft.com/office/drawing/2014/main" id="{9700937D-7E7F-107A-4984-62FDDFA40B3C}"/>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0108B114-FB6F-2491-E2E6-D0B68F414349}"/>
              </a:ext>
            </a:extLst>
          </p:cNvPr>
          <p:cNvSpPr>
            <a:spLocks noGrp="1"/>
          </p:cNvSpPr>
          <p:nvPr>
            <p:ph type="sldNum" sz="quarter" idx="12"/>
          </p:nvPr>
        </p:nvSpPr>
        <p:spPr/>
        <p:txBody>
          <a:bodyPr/>
          <a:lstStyle/>
          <a:p>
            <a:fld id="{1AF8F53F-C9AA-4F36-9679-DB67EA567093}" type="slidenum">
              <a:rPr lang="en-ZA" smtClean="0"/>
              <a:t>‹#›</a:t>
            </a:fld>
            <a:endParaRPr lang="en-ZA"/>
          </a:p>
        </p:txBody>
      </p:sp>
    </p:spTree>
    <p:extLst>
      <p:ext uri="{BB962C8B-B14F-4D97-AF65-F5344CB8AC3E}">
        <p14:creationId xmlns:p14="http://schemas.microsoft.com/office/powerpoint/2010/main" val="4166168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710DAB-DAE3-9D5C-E46A-799CCCA7FCFD}"/>
              </a:ext>
            </a:extLst>
          </p:cNvPr>
          <p:cNvSpPr>
            <a:spLocks noGrp="1"/>
          </p:cNvSpPr>
          <p:nvPr>
            <p:ph type="dt" sz="half" idx="10"/>
          </p:nvPr>
        </p:nvSpPr>
        <p:spPr/>
        <p:txBody>
          <a:bodyPr/>
          <a:lstStyle/>
          <a:p>
            <a:fld id="{3193FF7E-3183-4CE9-9845-17A3CD238C14}" type="datetimeFigureOut">
              <a:rPr lang="en-ZA" smtClean="0"/>
              <a:t>2026/07/22</a:t>
            </a:fld>
            <a:endParaRPr lang="en-ZA"/>
          </a:p>
        </p:txBody>
      </p:sp>
      <p:sp>
        <p:nvSpPr>
          <p:cNvPr id="3" name="Footer Placeholder 2">
            <a:extLst>
              <a:ext uri="{FF2B5EF4-FFF2-40B4-BE49-F238E27FC236}">
                <a16:creationId xmlns:a16="http://schemas.microsoft.com/office/drawing/2014/main" id="{19715425-8AF2-BE90-7BBF-5A970AE4B69E}"/>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4499F650-1F4D-B831-112D-77E5AE54FFEF}"/>
              </a:ext>
            </a:extLst>
          </p:cNvPr>
          <p:cNvSpPr>
            <a:spLocks noGrp="1"/>
          </p:cNvSpPr>
          <p:nvPr>
            <p:ph type="sldNum" sz="quarter" idx="12"/>
          </p:nvPr>
        </p:nvSpPr>
        <p:spPr/>
        <p:txBody>
          <a:bodyPr/>
          <a:lstStyle/>
          <a:p>
            <a:fld id="{1AF8F53F-C9AA-4F36-9679-DB67EA567093}" type="slidenum">
              <a:rPr lang="en-ZA" smtClean="0"/>
              <a:t>‹#›</a:t>
            </a:fld>
            <a:endParaRPr lang="en-ZA"/>
          </a:p>
        </p:txBody>
      </p:sp>
    </p:spTree>
    <p:extLst>
      <p:ext uri="{BB962C8B-B14F-4D97-AF65-F5344CB8AC3E}">
        <p14:creationId xmlns:p14="http://schemas.microsoft.com/office/powerpoint/2010/main" val="2728886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D4326-F234-E18A-0E76-E09CE8E714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2698AC3B-4C32-403E-7756-D36D7DFDE2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A2769ABF-3D3C-689B-7FBE-DB24BFC414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AC8503-723A-D45C-7047-FF44B5222E39}"/>
              </a:ext>
            </a:extLst>
          </p:cNvPr>
          <p:cNvSpPr>
            <a:spLocks noGrp="1"/>
          </p:cNvSpPr>
          <p:nvPr>
            <p:ph type="dt" sz="half" idx="10"/>
          </p:nvPr>
        </p:nvSpPr>
        <p:spPr/>
        <p:txBody>
          <a:bodyPr/>
          <a:lstStyle/>
          <a:p>
            <a:fld id="{3193FF7E-3183-4CE9-9845-17A3CD238C14}" type="datetimeFigureOut">
              <a:rPr lang="en-ZA" smtClean="0"/>
              <a:t>2026/07/22</a:t>
            </a:fld>
            <a:endParaRPr lang="en-ZA"/>
          </a:p>
        </p:txBody>
      </p:sp>
      <p:sp>
        <p:nvSpPr>
          <p:cNvPr id="6" name="Footer Placeholder 5">
            <a:extLst>
              <a:ext uri="{FF2B5EF4-FFF2-40B4-BE49-F238E27FC236}">
                <a16:creationId xmlns:a16="http://schemas.microsoft.com/office/drawing/2014/main" id="{415174CC-1B36-7335-3DC0-5537719DD7AD}"/>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72A3F481-19A1-61D4-EED0-984970649E3A}"/>
              </a:ext>
            </a:extLst>
          </p:cNvPr>
          <p:cNvSpPr>
            <a:spLocks noGrp="1"/>
          </p:cNvSpPr>
          <p:nvPr>
            <p:ph type="sldNum" sz="quarter" idx="12"/>
          </p:nvPr>
        </p:nvSpPr>
        <p:spPr/>
        <p:txBody>
          <a:bodyPr/>
          <a:lstStyle/>
          <a:p>
            <a:fld id="{1AF8F53F-C9AA-4F36-9679-DB67EA567093}" type="slidenum">
              <a:rPr lang="en-ZA" smtClean="0"/>
              <a:t>‹#›</a:t>
            </a:fld>
            <a:endParaRPr lang="en-ZA"/>
          </a:p>
        </p:txBody>
      </p:sp>
    </p:spTree>
    <p:extLst>
      <p:ext uri="{BB962C8B-B14F-4D97-AF65-F5344CB8AC3E}">
        <p14:creationId xmlns:p14="http://schemas.microsoft.com/office/powerpoint/2010/main" val="3712053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AFD19-DA25-1315-E178-B9AE2CBC68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34BBFC7A-671A-455B-CFBB-E4605AA7B8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E42708F4-1C93-5C77-7D00-7E6EC80F17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DFD08D-3EBE-A897-616C-9B93CBB9990D}"/>
              </a:ext>
            </a:extLst>
          </p:cNvPr>
          <p:cNvSpPr>
            <a:spLocks noGrp="1"/>
          </p:cNvSpPr>
          <p:nvPr>
            <p:ph type="dt" sz="half" idx="10"/>
          </p:nvPr>
        </p:nvSpPr>
        <p:spPr/>
        <p:txBody>
          <a:bodyPr/>
          <a:lstStyle/>
          <a:p>
            <a:fld id="{3193FF7E-3183-4CE9-9845-17A3CD238C14}" type="datetimeFigureOut">
              <a:rPr lang="en-ZA" smtClean="0"/>
              <a:t>2026/07/22</a:t>
            </a:fld>
            <a:endParaRPr lang="en-ZA"/>
          </a:p>
        </p:txBody>
      </p:sp>
      <p:sp>
        <p:nvSpPr>
          <p:cNvPr id="6" name="Footer Placeholder 5">
            <a:extLst>
              <a:ext uri="{FF2B5EF4-FFF2-40B4-BE49-F238E27FC236}">
                <a16:creationId xmlns:a16="http://schemas.microsoft.com/office/drawing/2014/main" id="{63519F43-F83F-20EC-ABB0-C157885F8865}"/>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F904D1FD-E18C-1706-490B-42BF8BB35329}"/>
              </a:ext>
            </a:extLst>
          </p:cNvPr>
          <p:cNvSpPr>
            <a:spLocks noGrp="1"/>
          </p:cNvSpPr>
          <p:nvPr>
            <p:ph type="sldNum" sz="quarter" idx="12"/>
          </p:nvPr>
        </p:nvSpPr>
        <p:spPr/>
        <p:txBody>
          <a:bodyPr/>
          <a:lstStyle/>
          <a:p>
            <a:fld id="{1AF8F53F-C9AA-4F36-9679-DB67EA567093}" type="slidenum">
              <a:rPr lang="en-ZA" smtClean="0"/>
              <a:t>‹#›</a:t>
            </a:fld>
            <a:endParaRPr lang="en-ZA"/>
          </a:p>
        </p:txBody>
      </p:sp>
    </p:spTree>
    <p:extLst>
      <p:ext uri="{BB962C8B-B14F-4D97-AF65-F5344CB8AC3E}">
        <p14:creationId xmlns:p14="http://schemas.microsoft.com/office/powerpoint/2010/main" val="1687908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4B034E-CB64-9D68-83E9-B907147E4D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8EE99182-BDF3-5AAC-9CB0-1BE6A71C40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8DFE6496-4224-C638-9664-0EF4CCB4C2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93FF7E-3183-4CE9-9845-17A3CD238C14}" type="datetimeFigureOut">
              <a:rPr lang="en-ZA" smtClean="0"/>
              <a:t>2026/07/22</a:t>
            </a:fld>
            <a:endParaRPr lang="en-ZA"/>
          </a:p>
        </p:txBody>
      </p:sp>
      <p:sp>
        <p:nvSpPr>
          <p:cNvPr id="5" name="Footer Placeholder 4">
            <a:extLst>
              <a:ext uri="{FF2B5EF4-FFF2-40B4-BE49-F238E27FC236}">
                <a16:creationId xmlns:a16="http://schemas.microsoft.com/office/drawing/2014/main" id="{7489C95B-653D-F68C-573E-68660E3D38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B0C0E44A-F390-7A81-D45B-B36BA63E44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AF8F53F-C9AA-4F36-9679-DB67EA567093}" type="slidenum">
              <a:rPr lang="en-ZA" smtClean="0"/>
              <a:t>‹#›</a:t>
            </a:fld>
            <a:endParaRPr lang="en-ZA"/>
          </a:p>
        </p:txBody>
      </p:sp>
    </p:spTree>
    <p:extLst>
      <p:ext uri="{BB962C8B-B14F-4D97-AF65-F5344CB8AC3E}">
        <p14:creationId xmlns:p14="http://schemas.microsoft.com/office/powerpoint/2010/main" val="30371711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jpeg"/><Relationship Id="rId7" Type="http://schemas.openxmlformats.org/officeDocument/2006/relationships/image" Target="../media/image120.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90.pn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8" Type="http://schemas.openxmlformats.org/officeDocument/2006/relationships/image" Target="../media/image190.png"/><Relationship Id="rId3" Type="http://schemas.openxmlformats.org/officeDocument/2006/relationships/image" Target="../media/image1.jpeg"/><Relationship Id="rId7" Type="http://schemas.openxmlformats.org/officeDocument/2006/relationships/image" Target="../media/image180.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90.png"/><Relationship Id="rId10" Type="http://schemas.openxmlformats.org/officeDocument/2006/relationships/image" Target="../media/image19.png"/><Relationship Id="rId4" Type="http://schemas.openxmlformats.org/officeDocument/2006/relationships/image" Target="../media/image11.png"/><Relationship Id="rId9" Type="http://schemas.openxmlformats.org/officeDocument/2006/relationships/image" Target="../media/image120.png"/></Relationships>
</file>

<file path=ppt/slides/_rels/slide23.xml.rels><?xml version="1.0" encoding="UTF-8" standalone="yes"?>
<Relationships xmlns="http://schemas.openxmlformats.org/package/2006/relationships"><Relationship Id="rId8" Type="http://schemas.openxmlformats.org/officeDocument/2006/relationships/image" Target="../media/image190.png"/><Relationship Id="rId3" Type="http://schemas.openxmlformats.org/officeDocument/2006/relationships/image" Target="../media/image1.jpeg"/><Relationship Id="rId7" Type="http://schemas.openxmlformats.org/officeDocument/2006/relationships/image" Target="../media/image180.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90.png"/><Relationship Id="rId10" Type="http://schemas.openxmlformats.org/officeDocument/2006/relationships/image" Target="../media/image20.png"/><Relationship Id="rId4" Type="http://schemas.openxmlformats.org/officeDocument/2006/relationships/image" Target="../media/image11.png"/><Relationship Id="rId9" Type="http://schemas.openxmlformats.org/officeDocument/2006/relationships/image" Target="../media/image120.png"/></Relationships>
</file>

<file path=ppt/slides/_rels/slide24.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jpeg"/><Relationship Id="rId12"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90.png"/><Relationship Id="rId11" Type="http://schemas.openxmlformats.org/officeDocument/2006/relationships/image" Target="../media/image210.png"/><Relationship Id="rId5" Type="http://schemas.openxmlformats.org/officeDocument/2006/relationships/image" Target="../media/image11.png"/><Relationship Id="rId10" Type="http://schemas.openxmlformats.org/officeDocument/2006/relationships/image" Target="../media/image120.png"/><Relationship Id="rId4" Type="http://schemas.openxmlformats.org/officeDocument/2006/relationships/image" Target="../media/image21.jpeg"/><Relationship Id="rId9" Type="http://schemas.openxmlformats.org/officeDocument/2006/relationships/image" Target="../media/image190.png"/></Relationships>
</file>

<file path=ppt/slides/_rels/slide2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jpeg"/><Relationship Id="rId7" Type="http://schemas.openxmlformats.org/officeDocument/2006/relationships/image" Target="../media/image90.png"/><Relationship Id="rId12" Type="http://schemas.openxmlformats.org/officeDocument/2006/relationships/image" Target="../media/image120.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241.png"/><Relationship Id="rId5" Type="http://schemas.openxmlformats.org/officeDocument/2006/relationships/image" Target="../media/image220.png"/><Relationship Id="rId10" Type="http://schemas.openxmlformats.org/officeDocument/2006/relationships/image" Target="../media/image190.png"/><Relationship Id="rId4" Type="http://schemas.openxmlformats.org/officeDocument/2006/relationships/image" Target="../media/image21.jpeg"/><Relationship Id="rId9" Type="http://schemas.openxmlformats.org/officeDocument/2006/relationships/image" Target="../media/image180.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1.jpeg"/></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1.jpe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390.png"/><Relationship Id="rId4" Type="http://schemas.openxmlformats.org/officeDocument/2006/relationships/image" Target="../media/image35.png"/></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421.png"/><Relationship Id="rId4" Type="http://schemas.openxmlformats.org/officeDocument/2006/relationships/image" Target="../media/image36.gif"/></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1.jpeg"/></Relationships>
</file>

<file path=ppt/slides/_rels/slide3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21.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00.png"/><Relationship Id="rId4" Type="http://schemas.openxmlformats.org/officeDocument/2006/relationships/image" Target="../media/image11.png"/></Relationships>
</file>

<file path=ppt/slides/_rels/slide4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131.png"/><Relationship Id="rId4" Type="http://schemas.openxmlformats.org/officeDocument/2006/relationships/image" Target="../media/image11.png"/></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7.jpeg"/></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7.jpeg"/></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jpeg"/><Relationship Id="rId7" Type="http://schemas.openxmlformats.org/officeDocument/2006/relationships/image" Target="../media/image470.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460.png"/><Relationship Id="rId5" Type="http://schemas.openxmlformats.org/officeDocument/2006/relationships/image" Target="../media/image450.png"/><Relationship Id="rId9" Type="http://schemas.openxmlformats.org/officeDocument/2006/relationships/image" Target="../media/image11.png"/></Relationships>
</file>

<file path=ppt/slides/_rels/slide48.xml.rels><?xml version="1.0" encoding="UTF-8" standalone="yes"?>
<Relationships xmlns="http://schemas.openxmlformats.org/package/2006/relationships"><Relationship Id="rId8" Type="http://schemas.openxmlformats.org/officeDocument/2006/relationships/image" Target="../media/image351.png"/><Relationship Id="rId3" Type="http://schemas.openxmlformats.org/officeDocument/2006/relationships/image" Target="../media/image1.jpeg"/><Relationship Id="rId7" Type="http://schemas.openxmlformats.org/officeDocument/2006/relationships/image" Target="../media/image340.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330.png"/><Relationship Id="rId5" Type="http://schemas.openxmlformats.org/officeDocument/2006/relationships/image" Target="../media/image11.png"/><Relationship Id="rId4" Type="http://schemas.openxmlformats.org/officeDocument/2006/relationships/image" Target="../media/image320.png"/></Relationships>
</file>

<file path=ppt/slides/_rels/slide49.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1.jpeg"/><Relationship Id="rId7" Type="http://schemas.openxmlformats.org/officeDocument/2006/relationships/image" Target="../media/image370.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360.png"/><Relationship Id="rId5" Type="http://schemas.openxmlformats.org/officeDocument/2006/relationships/image" Target="../media/image11.png"/><Relationship Id="rId4" Type="http://schemas.openxmlformats.org/officeDocument/2006/relationships/image" Target="../media/image350.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A42153-8F7B-37EB-3330-DEA463F960ED}"/>
              </a:ext>
            </a:extLst>
          </p:cNvPr>
          <p:cNvSpPr/>
          <p:nvPr/>
        </p:nvSpPr>
        <p:spPr>
          <a:xfrm>
            <a:off x="-642731" y="-10232"/>
            <a:ext cx="12834731" cy="6868232"/>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Rectangle 11">
            <a:extLst>
              <a:ext uri="{FF2B5EF4-FFF2-40B4-BE49-F238E27FC236}">
                <a16:creationId xmlns:a16="http://schemas.microsoft.com/office/drawing/2014/main" id="{DB802CE7-5116-2C79-699A-537449D01430}"/>
              </a:ext>
            </a:extLst>
          </p:cNvPr>
          <p:cNvSpPr>
            <a:spLocks noGrp="1" noRot="1" noMove="1" noResize="1" noEditPoints="1" noAdjustHandles="1" noChangeArrowheads="1" noChangeShapeType="1"/>
          </p:cNvSpPr>
          <p:nvPr/>
        </p:nvSpPr>
        <p:spPr>
          <a:xfrm>
            <a:off x="8719930" y="-20463"/>
            <a:ext cx="3472070" cy="6878463"/>
          </a:xfrm>
          <a:prstGeom prst="rect">
            <a:avLst/>
          </a:prstGeom>
          <a:solidFill>
            <a:srgbClr val="12080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3" name="Group 2">
            <a:extLst>
              <a:ext uri="{FF2B5EF4-FFF2-40B4-BE49-F238E27FC236}">
                <a16:creationId xmlns:a16="http://schemas.microsoft.com/office/drawing/2014/main" id="{4306D5AE-F8B3-B29D-038C-CB1F47B1CADD}"/>
              </a:ext>
            </a:extLst>
          </p:cNvPr>
          <p:cNvGrpSpPr/>
          <p:nvPr/>
        </p:nvGrpSpPr>
        <p:grpSpPr>
          <a:xfrm>
            <a:off x="-855405" y="-265477"/>
            <a:ext cx="13057341" cy="7367650"/>
            <a:chOff x="-855405" y="-265477"/>
            <a:chExt cx="13057341" cy="7367650"/>
          </a:xfrm>
        </p:grpSpPr>
        <p:pic>
          <p:nvPicPr>
            <p:cNvPr id="11" name="Picture 10" descr="A bright light in the sky&#10;&#10;Description automatically generated with medium confidence">
              <a:extLst>
                <a:ext uri="{FF2B5EF4-FFF2-40B4-BE49-F238E27FC236}">
                  <a16:creationId xmlns:a16="http://schemas.microsoft.com/office/drawing/2014/main" id="{B395489C-7734-8B42-B8CF-9DBA1C1165F3}"/>
                </a:ext>
              </a:extLst>
            </p:cNvPr>
            <p:cNvPicPr>
              <a:picLocks noChangeAspect="1"/>
            </p:cNvPicPr>
            <p:nvPr/>
          </p:nvPicPr>
          <p:blipFill rotWithShape="1">
            <a:blip r:embed="rId3">
              <a:extLst>
                <a:ext uri="{28A0092B-C50C-407E-A947-70E740481C1C}">
                  <a14:useLocalDpi xmlns:a14="http://schemas.microsoft.com/office/drawing/2010/main" val="0"/>
                </a:ext>
              </a:extLst>
            </a:blip>
            <a:srcRect t="8867" r="25730" b="19677"/>
            <a:stretch/>
          </p:blipFill>
          <p:spPr>
            <a:xfrm flipH="1">
              <a:off x="-855405" y="-265477"/>
              <a:ext cx="11199575" cy="7367650"/>
            </a:xfrm>
            <a:prstGeom prst="rect">
              <a:avLst/>
            </a:prstGeom>
            <a:effectLst>
              <a:softEdge rad="127000"/>
            </a:effectLst>
          </p:spPr>
        </p:pic>
        <p:pic>
          <p:nvPicPr>
            <p:cNvPr id="13" name="Picture 12" descr="A bright light in the sky&#10;&#10;Description automatically generated with medium confidence">
              <a:extLst>
                <a:ext uri="{FF2B5EF4-FFF2-40B4-BE49-F238E27FC236}">
                  <a16:creationId xmlns:a16="http://schemas.microsoft.com/office/drawing/2014/main" id="{0D180B19-22C3-4490-E335-E74E5F3599A3}"/>
                </a:ext>
              </a:extLst>
            </p:cNvPr>
            <p:cNvPicPr>
              <a:picLocks noChangeAspect="1"/>
            </p:cNvPicPr>
            <p:nvPr/>
          </p:nvPicPr>
          <p:blipFill rotWithShape="1">
            <a:blip r:embed="rId3">
              <a:clrChange>
                <a:clrFrom>
                  <a:srgbClr val="010101"/>
                </a:clrFrom>
                <a:clrTo>
                  <a:srgbClr val="010101">
                    <a:alpha val="0"/>
                  </a:srgbClr>
                </a:clrTo>
              </a:clrChange>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sp>
        <p:nvSpPr>
          <p:cNvPr id="2" name="Title 1">
            <a:extLst>
              <a:ext uri="{FF2B5EF4-FFF2-40B4-BE49-F238E27FC236}">
                <a16:creationId xmlns:a16="http://schemas.microsoft.com/office/drawing/2014/main" id="{029CF266-7EF8-11A7-15F2-CB81794A6877}"/>
              </a:ext>
            </a:extLst>
          </p:cNvPr>
          <p:cNvSpPr>
            <a:spLocks noGrp="1"/>
          </p:cNvSpPr>
          <p:nvPr>
            <p:ph type="ctrTitle"/>
          </p:nvPr>
        </p:nvSpPr>
        <p:spPr>
          <a:xfrm>
            <a:off x="2218890" y="2049909"/>
            <a:ext cx="8125280" cy="1773928"/>
          </a:xfrm>
        </p:spPr>
        <p:txBody>
          <a:bodyPr>
            <a:noAutofit/>
          </a:bodyPr>
          <a:lstStyle/>
          <a:p>
            <a:r>
              <a:rPr lang="en-ZA" sz="5700" dirty="0">
                <a:solidFill>
                  <a:schemeClr val="bg1"/>
                </a:solidFill>
                <a:latin typeface="Imprint MT Shadow" panose="04020605060303030202" pitchFamily="82" charset="0"/>
              </a:rPr>
              <a:t>Cosmic shear with Einstein rings</a:t>
            </a:r>
          </a:p>
        </p:txBody>
      </p:sp>
      <p:sp>
        <p:nvSpPr>
          <p:cNvPr id="8" name="Title 1">
            <a:extLst>
              <a:ext uri="{FF2B5EF4-FFF2-40B4-BE49-F238E27FC236}">
                <a16:creationId xmlns:a16="http://schemas.microsoft.com/office/drawing/2014/main" id="{8BE4E239-2317-1C33-AB03-B93C54E730E7}"/>
              </a:ext>
            </a:extLst>
          </p:cNvPr>
          <p:cNvSpPr txBox="1">
            <a:spLocks/>
          </p:cNvSpPr>
          <p:nvPr/>
        </p:nvSpPr>
        <p:spPr>
          <a:xfrm>
            <a:off x="1709530" y="3823837"/>
            <a:ext cx="9144000" cy="9369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ZA" sz="2800" b="1" dirty="0">
                <a:solidFill>
                  <a:schemeClr val="bg1"/>
                </a:solidFill>
                <a:latin typeface="Perpetua" panose="02020502060401020303" pitchFamily="18" charset="0"/>
              </a:rPr>
              <a:t>Daniel Johnson</a:t>
            </a:r>
          </a:p>
          <a:p>
            <a:r>
              <a:rPr lang="en-ZA" sz="2400" dirty="0" err="1">
                <a:solidFill>
                  <a:schemeClr val="bg1"/>
                </a:solidFill>
                <a:latin typeface="Perpetua" panose="02020502060401020303" pitchFamily="18" charset="0"/>
              </a:rPr>
              <a:t>Laboratoire</a:t>
            </a:r>
            <a:r>
              <a:rPr lang="en-ZA" sz="2400" dirty="0">
                <a:solidFill>
                  <a:schemeClr val="bg1"/>
                </a:solidFill>
                <a:latin typeface="Perpetua" panose="02020502060401020303" pitchFamily="18" charset="0"/>
              </a:rPr>
              <a:t> </a:t>
            </a:r>
            <a:r>
              <a:rPr lang="en-ZA" sz="2400" dirty="0" err="1">
                <a:solidFill>
                  <a:schemeClr val="bg1"/>
                </a:solidFill>
                <a:latin typeface="Perpetua" panose="02020502060401020303" pitchFamily="18" charset="0"/>
              </a:rPr>
              <a:t>Univers</a:t>
            </a:r>
            <a:r>
              <a:rPr lang="en-ZA" sz="2400" dirty="0">
                <a:solidFill>
                  <a:schemeClr val="bg1"/>
                </a:solidFill>
                <a:latin typeface="Perpetua" panose="02020502060401020303" pitchFamily="18" charset="0"/>
              </a:rPr>
              <a:t> et Particles de Montpellier (LUPM)</a:t>
            </a:r>
          </a:p>
        </p:txBody>
      </p:sp>
    </p:spTree>
    <p:extLst>
      <p:ext uri="{BB962C8B-B14F-4D97-AF65-F5344CB8AC3E}">
        <p14:creationId xmlns:p14="http://schemas.microsoft.com/office/powerpoint/2010/main" val="884932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3F67C-D617-FF66-8BE3-0B96785BEFC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138B2C-BABD-1008-9C65-E35F4DE7F7B6}"/>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13" name="Group 12">
            <a:extLst>
              <a:ext uri="{FF2B5EF4-FFF2-40B4-BE49-F238E27FC236}">
                <a16:creationId xmlns:a16="http://schemas.microsoft.com/office/drawing/2014/main" id="{C03B5CEC-E884-DAF3-25D5-57BD788A85AC}"/>
              </a:ext>
            </a:extLst>
          </p:cNvPr>
          <p:cNvGrpSpPr/>
          <p:nvPr/>
        </p:nvGrpSpPr>
        <p:grpSpPr>
          <a:xfrm>
            <a:off x="-76197" y="-30695"/>
            <a:ext cx="12268197" cy="6888695"/>
            <a:chOff x="-66261" y="-20463"/>
            <a:chExt cx="12268197" cy="6888695"/>
          </a:xfrm>
        </p:grpSpPr>
        <p:pic>
          <p:nvPicPr>
            <p:cNvPr id="14" name="Picture 13" descr="A bright light in the sky&#10;&#10;Description automatically generated with medium confidence">
              <a:extLst>
                <a:ext uri="{FF2B5EF4-FFF2-40B4-BE49-F238E27FC236}">
                  <a16:creationId xmlns:a16="http://schemas.microsoft.com/office/drawing/2014/main" id="{9E79145E-3185-36E3-A69C-B03BE156B034}"/>
                </a:ext>
              </a:extLst>
            </p:cNvPr>
            <p:cNvPicPr>
              <a:picLocks noChangeAspect="1"/>
            </p:cNvPicPr>
            <p:nvPr/>
          </p:nvPicPr>
          <p:blipFill rotWithShape="1">
            <a:blip r:embed="rId3">
              <a:alphaModFix amt="13000"/>
              <a:extLst>
                <a:ext uri="{28A0092B-C50C-407E-A947-70E740481C1C}">
                  <a14:useLocalDpi xmlns:a14="http://schemas.microsoft.com/office/drawing/2010/main" val="0"/>
                </a:ext>
              </a:extLst>
            </a:blip>
            <a:srcRect l="1" t="8867" r="29824" b="19677"/>
            <a:stretch/>
          </p:blipFill>
          <p:spPr>
            <a:xfrm flipH="1">
              <a:off x="-66261" y="-10232"/>
              <a:ext cx="9879492"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BCCDF985-6E9C-BD76-C3E0-AF6C936DCC20}"/>
                </a:ext>
              </a:extLst>
            </p:cNvPr>
            <p:cNvPicPr>
              <a:picLocks noChangeAspect="1"/>
            </p:cNvPicPr>
            <p:nvPr/>
          </p:nvPicPr>
          <p:blipFill rotWithShape="1">
            <a:blip r:embed="rId3">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pic>
        <p:nvPicPr>
          <p:cNvPr id="11" name="Picture 10" descr="A bright light in the sky&#10;&#10;Description automatically generated with medium confidence">
            <a:extLst>
              <a:ext uri="{FF2B5EF4-FFF2-40B4-BE49-F238E27FC236}">
                <a16:creationId xmlns:a16="http://schemas.microsoft.com/office/drawing/2014/main" id="{C5993FDB-2CBE-7102-182F-BA0B71B4046E}"/>
              </a:ext>
            </a:extLst>
          </p:cNvPr>
          <p:cNvPicPr>
            <a:picLocks noChangeAspect="1"/>
          </p:cNvPicPr>
          <p:nvPr/>
        </p:nvPicPr>
        <p:blipFill rotWithShape="1">
          <a:blip r:embed="rId3">
            <a:clrChange>
              <a:clrFrom>
                <a:srgbClr val="010101"/>
              </a:clrFrom>
              <a:clrTo>
                <a:srgbClr val="010101">
                  <a:alpha val="0"/>
                </a:srgbClr>
              </a:clrTo>
            </a:clrChange>
            <a:alphaModFix amt="35000"/>
            <a:extLst>
              <a:ext uri="{28A0092B-C50C-407E-A947-70E740481C1C}">
                <a14:useLocalDpi xmlns:a14="http://schemas.microsoft.com/office/drawing/2010/main" val="0"/>
              </a:ext>
            </a:extLst>
          </a:blip>
          <a:srcRect l="54814" t="48042"/>
          <a:stretch/>
        </p:blipFill>
        <p:spPr>
          <a:xfrm rot="16200000" flipV="1">
            <a:off x="7922398" y="2588398"/>
            <a:ext cx="4532080" cy="4007124"/>
          </a:xfrm>
          <a:prstGeom prst="rect">
            <a:avLst/>
          </a:prstGeom>
        </p:spPr>
      </p:pic>
      <p:grpSp>
        <p:nvGrpSpPr>
          <p:cNvPr id="42" name="Group 41">
            <a:extLst>
              <a:ext uri="{FF2B5EF4-FFF2-40B4-BE49-F238E27FC236}">
                <a16:creationId xmlns:a16="http://schemas.microsoft.com/office/drawing/2014/main" id="{BD4ABA03-F0F1-F168-6160-F53CCB753291}"/>
              </a:ext>
            </a:extLst>
          </p:cNvPr>
          <p:cNvGrpSpPr/>
          <p:nvPr/>
        </p:nvGrpSpPr>
        <p:grpSpPr>
          <a:xfrm>
            <a:off x="1828804" y="3135748"/>
            <a:ext cx="549965" cy="1013792"/>
            <a:chOff x="1292087" y="2976007"/>
            <a:chExt cx="549965" cy="1013792"/>
          </a:xfrm>
        </p:grpSpPr>
        <p:cxnSp>
          <p:nvCxnSpPr>
            <p:cNvPr id="9" name="Straight Connector 8">
              <a:extLst>
                <a:ext uri="{FF2B5EF4-FFF2-40B4-BE49-F238E27FC236}">
                  <a16:creationId xmlns:a16="http://schemas.microsoft.com/office/drawing/2014/main" id="{DC7F14E5-D580-87FC-0BBD-90D29BE09ADF}"/>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2198946-A432-E16B-0C61-3F71E0CC31AE}"/>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22" name="Freeform: Shape 21">
              <a:extLst>
                <a:ext uri="{FF2B5EF4-FFF2-40B4-BE49-F238E27FC236}">
                  <a16:creationId xmlns:a16="http://schemas.microsoft.com/office/drawing/2014/main" id="{1CF3A69F-A1E5-3969-C77D-4B654EBE35CE}"/>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3" name="Oval 22">
              <a:extLst>
                <a:ext uri="{FF2B5EF4-FFF2-40B4-BE49-F238E27FC236}">
                  <a16:creationId xmlns:a16="http://schemas.microsoft.com/office/drawing/2014/main" id="{D5393BFA-33F0-27C8-E17B-74D3B2BA9DB1}"/>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sp>
        <p:nvSpPr>
          <p:cNvPr id="35" name="TextBox 34">
            <a:extLst>
              <a:ext uri="{FF2B5EF4-FFF2-40B4-BE49-F238E27FC236}">
                <a16:creationId xmlns:a16="http://schemas.microsoft.com/office/drawing/2014/main" id="{DA3DCFEC-0EEB-63CC-4386-970B27D86EB8}"/>
              </a:ext>
            </a:extLst>
          </p:cNvPr>
          <p:cNvSpPr txBox="1"/>
          <p:nvPr/>
        </p:nvSpPr>
        <p:spPr>
          <a:xfrm>
            <a:off x="9231209" y="2435369"/>
            <a:ext cx="1130080" cy="523220"/>
          </a:xfrm>
          <a:prstGeom prst="rect">
            <a:avLst/>
          </a:prstGeom>
          <a:noFill/>
        </p:spPr>
        <p:txBody>
          <a:bodyPr wrap="square" rtlCol="0">
            <a:spAutoFit/>
          </a:bodyPr>
          <a:lstStyle/>
          <a:p>
            <a:r>
              <a:rPr lang="en-ZA" sz="2800" dirty="0">
                <a:solidFill>
                  <a:schemeClr val="bg1"/>
                </a:solidFill>
                <a:latin typeface="Times New Roman" panose="02020603050405020304" pitchFamily="18" charset="0"/>
                <a:cs typeface="Times New Roman" panose="02020603050405020304" pitchFamily="18" charset="0"/>
              </a:rPr>
              <a:t>source</a:t>
            </a:r>
          </a:p>
        </p:txBody>
      </p:sp>
      <p:pic>
        <p:nvPicPr>
          <p:cNvPr id="39" name="Picture 38" descr="A purple spiral galaxy in space&#10;&#10;Description automatically generated">
            <a:extLst>
              <a:ext uri="{FF2B5EF4-FFF2-40B4-BE49-F238E27FC236}">
                <a16:creationId xmlns:a16="http://schemas.microsoft.com/office/drawing/2014/main" id="{22BBA974-8AE6-3F2A-6B2B-4992D3BE59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536845">
            <a:off x="8140933" y="2803074"/>
            <a:ext cx="2596721" cy="1731993"/>
          </a:xfrm>
          <a:prstGeom prst="rect">
            <a:avLst/>
          </a:prstGeom>
        </p:spPr>
      </p:pic>
      <p:cxnSp>
        <p:nvCxnSpPr>
          <p:cNvPr id="6" name="Straight Connector 5">
            <a:extLst>
              <a:ext uri="{FF2B5EF4-FFF2-40B4-BE49-F238E27FC236}">
                <a16:creationId xmlns:a16="http://schemas.microsoft.com/office/drawing/2014/main" id="{F4B06A29-E0BD-08B8-D6D3-4A6A1AEE55E0}"/>
              </a:ext>
            </a:extLst>
          </p:cNvPr>
          <p:cNvCxnSpPr>
            <a:cxnSpLocks/>
          </p:cNvCxnSpPr>
          <p:nvPr/>
        </p:nvCxnSpPr>
        <p:spPr>
          <a:xfrm>
            <a:off x="2392021" y="3672461"/>
            <a:ext cx="6937513" cy="0"/>
          </a:xfrm>
          <a:prstGeom prst="line">
            <a:avLst/>
          </a:prstGeom>
          <a:ln w="28575">
            <a:solidFill>
              <a:schemeClr val="bg1"/>
            </a:solidFill>
            <a:prstDash val="dash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64B62895-F0C5-35C5-50CF-049D34A6B911}"/>
              </a:ext>
            </a:extLst>
          </p:cNvPr>
          <p:cNvSpPr txBox="1"/>
          <p:nvPr/>
        </p:nvSpPr>
        <p:spPr>
          <a:xfrm>
            <a:off x="606107" y="3763970"/>
            <a:ext cx="2569460" cy="523220"/>
          </a:xfrm>
          <a:prstGeom prst="rect">
            <a:avLst/>
          </a:prstGeom>
          <a:noFill/>
        </p:spPr>
        <p:txBody>
          <a:bodyPr wrap="square" rtlCol="0">
            <a:spAutoFit/>
          </a:bodyPr>
          <a:lstStyle/>
          <a:p>
            <a:r>
              <a:rPr lang="en-ZA" sz="2800" dirty="0">
                <a:solidFill>
                  <a:schemeClr val="bg1"/>
                </a:solidFill>
                <a:latin typeface="Times New Roman" panose="02020603050405020304" pitchFamily="18" charset="0"/>
                <a:cs typeface="Times New Roman" panose="02020603050405020304" pitchFamily="18" charset="0"/>
              </a:rPr>
              <a:t>observer</a:t>
            </a:r>
          </a:p>
        </p:txBody>
      </p:sp>
      <p:sp>
        <p:nvSpPr>
          <p:cNvPr id="10" name="Oval 9">
            <a:extLst>
              <a:ext uri="{FF2B5EF4-FFF2-40B4-BE49-F238E27FC236}">
                <a16:creationId xmlns:a16="http://schemas.microsoft.com/office/drawing/2014/main" id="{0801E129-7460-B182-549B-7180F26BFA4B}"/>
              </a:ext>
            </a:extLst>
          </p:cNvPr>
          <p:cNvSpPr/>
          <p:nvPr/>
        </p:nvSpPr>
        <p:spPr>
          <a:xfrm>
            <a:off x="5086117" y="2777209"/>
            <a:ext cx="895204" cy="1758731"/>
          </a:xfrm>
          <a:prstGeom prst="ellipse">
            <a:avLst/>
          </a:prstGeom>
          <a:solidFill>
            <a:schemeClr val="accent2">
              <a:lumMod val="75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7" name="TextBox 56">
            <a:extLst>
              <a:ext uri="{FF2B5EF4-FFF2-40B4-BE49-F238E27FC236}">
                <a16:creationId xmlns:a16="http://schemas.microsoft.com/office/drawing/2014/main" id="{37393AEB-37C5-C006-9EB8-DB533A839B26}"/>
              </a:ext>
            </a:extLst>
          </p:cNvPr>
          <p:cNvSpPr txBox="1"/>
          <p:nvPr/>
        </p:nvSpPr>
        <p:spPr>
          <a:xfrm>
            <a:off x="6253372" y="3106101"/>
            <a:ext cx="2569460" cy="523220"/>
          </a:xfrm>
          <a:prstGeom prst="rect">
            <a:avLst/>
          </a:prstGeom>
          <a:noFill/>
        </p:spPr>
        <p:txBody>
          <a:bodyPr wrap="square" rtlCol="0">
            <a:spAutoFit/>
          </a:bodyPr>
          <a:lstStyle/>
          <a:p>
            <a:r>
              <a:rPr lang="en-ZA" sz="2800" dirty="0">
                <a:solidFill>
                  <a:schemeClr val="accent2">
                    <a:lumMod val="75000"/>
                  </a:schemeClr>
                </a:solidFill>
                <a:latin typeface="Times New Roman" panose="02020603050405020304" pitchFamily="18" charset="0"/>
                <a:cs typeface="Times New Roman" panose="02020603050405020304" pitchFamily="18" charset="0"/>
              </a:rPr>
              <a:t>main deflector</a:t>
            </a:r>
          </a:p>
        </p:txBody>
      </p:sp>
      <p:sp>
        <p:nvSpPr>
          <p:cNvPr id="3" name="Rectangle 2">
            <a:extLst>
              <a:ext uri="{FF2B5EF4-FFF2-40B4-BE49-F238E27FC236}">
                <a16:creationId xmlns:a16="http://schemas.microsoft.com/office/drawing/2014/main" id="{6B3FDD3C-C57E-AD50-A360-184D46FBB671}"/>
              </a:ext>
            </a:extLst>
          </p:cNvPr>
          <p:cNvSpPr/>
          <p:nvPr/>
        </p:nvSpPr>
        <p:spPr>
          <a:xfrm>
            <a:off x="0" y="0"/>
            <a:ext cx="12221016" cy="528179"/>
          </a:xfrm>
          <a:prstGeom prst="rect">
            <a:avLst/>
          </a:prstGeom>
          <a:solidFill>
            <a:srgbClr val="99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The weak lensing of strong lensing</a:t>
            </a:r>
          </a:p>
        </p:txBody>
      </p:sp>
      <p:sp>
        <p:nvSpPr>
          <p:cNvPr id="2" name="TextBox 1">
            <a:extLst>
              <a:ext uri="{FF2B5EF4-FFF2-40B4-BE49-F238E27FC236}">
                <a16:creationId xmlns:a16="http://schemas.microsoft.com/office/drawing/2014/main" id="{570A92FC-FFCE-1495-D7DE-D0BEE5CAB5A1}"/>
              </a:ext>
            </a:extLst>
          </p:cNvPr>
          <p:cNvSpPr txBox="1"/>
          <p:nvPr/>
        </p:nvSpPr>
        <p:spPr>
          <a:xfrm>
            <a:off x="402265" y="833582"/>
            <a:ext cx="11387470"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Strong lensing in an FLRW universe</a:t>
            </a:r>
          </a:p>
        </p:txBody>
      </p:sp>
      <p:sp>
        <p:nvSpPr>
          <p:cNvPr id="16" name="TextBox 15">
            <a:extLst>
              <a:ext uri="{FF2B5EF4-FFF2-40B4-BE49-F238E27FC236}">
                <a16:creationId xmlns:a16="http://schemas.microsoft.com/office/drawing/2014/main" id="{0CF7BDF5-64E8-E602-DA02-9E3A202150B5}"/>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985311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F1FEB-07D6-1BDF-C683-B2441F155F6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13B2528-D28E-4432-1DF2-2F90EF15480C}"/>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13" name="Group 12">
            <a:extLst>
              <a:ext uri="{FF2B5EF4-FFF2-40B4-BE49-F238E27FC236}">
                <a16:creationId xmlns:a16="http://schemas.microsoft.com/office/drawing/2014/main" id="{0ABA31DE-3AC2-966C-E2AC-1589D09C73D3}"/>
              </a:ext>
            </a:extLst>
          </p:cNvPr>
          <p:cNvGrpSpPr/>
          <p:nvPr/>
        </p:nvGrpSpPr>
        <p:grpSpPr>
          <a:xfrm>
            <a:off x="-66261" y="-20463"/>
            <a:ext cx="12268197" cy="6888695"/>
            <a:chOff x="-66261" y="-20463"/>
            <a:chExt cx="12268197" cy="6888695"/>
          </a:xfrm>
        </p:grpSpPr>
        <p:pic>
          <p:nvPicPr>
            <p:cNvPr id="14" name="Picture 13" descr="A bright light in the sky&#10;&#10;Description automatically generated with medium confidence">
              <a:extLst>
                <a:ext uri="{FF2B5EF4-FFF2-40B4-BE49-F238E27FC236}">
                  <a16:creationId xmlns:a16="http://schemas.microsoft.com/office/drawing/2014/main" id="{F5FC8FF1-A27F-808B-A633-878F25C4F2D6}"/>
                </a:ext>
              </a:extLst>
            </p:cNvPr>
            <p:cNvPicPr>
              <a:picLocks noChangeAspect="1"/>
            </p:cNvPicPr>
            <p:nvPr/>
          </p:nvPicPr>
          <p:blipFill rotWithShape="1">
            <a:blip r:embed="rId3">
              <a:alphaModFix amt="13000"/>
              <a:extLst>
                <a:ext uri="{28A0092B-C50C-407E-A947-70E740481C1C}">
                  <a14:useLocalDpi xmlns:a14="http://schemas.microsoft.com/office/drawing/2010/main" val="0"/>
                </a:ext>
              </a:extLst>
            </a:blip>
            <a:srcRect l="1" t="8867" r="29824" b="19677"/>
            <a:stretch/>
          </p:blipFill>
          <p:spPr>
            <a:xfrm flipH="1">
              <a:off x="-66261" y="-10232"/>
              <a:ext cx="9879492"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176B8CEF-4F2A-AC00-7602-4A68ED14C36D}"/>
                </a:ext>
              </a:extLst>
            </p:cNvPr>
            <p:cNvPicPr>
              <a:picLocks noChangeAspect="1"/>
            </p:cNvPicPr>
            <p:nvPr/>
          </p:nvPicPr>
          <p:blipFill rotWithShape="1">
            <a:blip r:embed="rId3">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pic>
        <p:nvPicPr>
          <p:cNvPr id="11" name="Picture 10" descr="A bright light in the sky&#10;&#10;Description automatically generated with medium confidence">
            <a:extLst>
              <a:ext uri="{FF2B5EF4-FFF2-40B4-BE49-F238E27FC236}">
                <a16:creationId xmlns:a16="http://schemas.microsoft.com/office/drawing/2014/main" id="{80DCABB2-B496-D8CA-DE98-99F41760824B}"/>
              </a:ext>
            </a:extLst>
          </p:cNvPr>
          <p:cNvPicPr>
            <a:picLocks noChangeAspect="1"/>
          </p:cNvPicPr>
          <p:nvPr/>
        </p:nvPicPr>
        <p:blipFill rotWithShape="1">
          <a:blip r:embed="rId3">
            <a:clrChange>
              <a:clrFrom>
                <a:srgbClr val="010101"/>
              </a:clrFrom>
              <a:clrTo>
                <a:srgbClr val="010101">
                  <a:alpha val="0"/>
                </a:srgbClr>
              </a:clrTo>
            </a:clrChange>
            <a:alphaModFix amt="35000"/>
            <a:extLst>
              <a:ext uri="{28A0092B-C50C-407E-A947-70E740481C1C}">
                <a14:useLocalDpi xmlns:a14="http://schemas.microsoft.com/office/drawing/2010/main" val="0"/>
              </a:ext>
            </a:extLst>
          </a:blip>
          <a:srcRect l="54814" t="48042"/>
          <a:stretch/>
        </p:blipFill>
        <p:spPr>
          <a:xfrm rot="16200000" flipV="1">
            <a:off x="7922398" y="2588398"/>
            <a:ext cx="4532080" cy="4007124"/>
          </a:xfrm>
          <a:prstGeom prst="rect">
            <a:avLst/>
          </a:prstGeom>
        </p:spPr>
      </p:pic>
      <p:grpSp>
        <p:nvGrpSpPr>
          <p:cNvPr id="42" name="Group 41">
            <a:extLst>
              <a:ext uri="{FF2B5EF4-FFF2-40B4-BE49-F238E27FC236}">
                <a16:creationId xmlns:a16="http://schemas.microsoft.com/office/drawing/2014/main" id="{A2D39C5F-FBBE-8CF7-2585-FCB8ED65DA93}"/>
              </a:ext>
            </a:extLst>
          </p:cNvPr>
          <p:cNvGrpSpPr/>
          <p:nvPr/>
        </p:nvGrpSpPr>
        <p:grpSpPr>
          <a:xfrm>
            <a:off x="1828804" y="3135748"/>
            <a:ext cx="549965" cy="1013792"/>
            <a:chOff x="1292087" y="2976007"/>
            <a:chExt cx="549965" cy="1013792"/>
          </a:xfrm>
        </p:grpSpPr>
        <p:cxnSp>
          <p:nvCxnSpPr>
            <p:cNvPr id="9" name="Straight Connector 8">
              <a:extLst>
                <a:ext uri="{FF2B5EF4-FFF2-40B4-BE49-F238E27FC236}">
                  <a16:creationId xmlns:a16="http://schemas.microsoft.com/office/drawing/2014/main" id="{715CE043-BA24-54D6-E9C1-86BFC62F0DDC}"/>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AC5706E2-A104-A971-0957-0C142BEFEAB4}"/>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22" name="Freeform: Shape 21">
              <a:extLst>
                <a:ext uri="{FF2B5EF4-FFF2-40B4-BE49-F238E27FC236}">
                  <a16:creationId xmlns:a16="http://schemas.microsoft.com/office/drawing/2014/main" id="{16240EC0-FF33-0EB5-D5AF-A953FD8E190F}"/>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3" name="Oval 22">
              <a:extLst>
                <a:ext uri="{FF2B5EF4-FFF2-40B4-BE49-F238E27FC236}">
                  <a16:creationId xmlns:a16="http://schemas.microsoft.com/office/drawing/2014/main" id="{03638089-8716-872F-3DC5-EF3DAE617C10}"/>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sp>
        <p:nvSpPr>
          <p:cNvPr id="35" name="TextBox 34">
            <a:extLst>
              <a:ext uri="{FF2B5EF4-FFF2-40B4-BE49-F238E27FC236}">
                <a16:creationId xmlns:a16="http://schemas.microsoft.com/office/drawing/2014/main" id="{5A3CF795-C4E6-EAB6-4D0A-CC3EAA75A07C}"/>
              </a:ext>
            </a:extLst>
          </p:cNvPr>
          <p:cNvSpPr txBox="1"/>
          <p:nvPr/>
        </p:nvSpPr>
        <p:spPr>
          <a:xfrm>
            <a:off x="9231209" y="2435369"/>
            <a:ext cx="1130080" cy="523220"/>
          </a:xfrm>
          <a:prstGeom prst="rect">
            <a:avLst/>
          </a:prstGeom>
          <a:noFill/>
        </p:spPr>
        <p:txBody>
          <a:bodyPr wrap="square" rtlCol="0">
            <a:spAutoFit/>
          </a:bodyPr>
          <a:lstStyle/>
          <a:p>
            <a:r>
              <a:rPr lang="en-ZA" sz="2800" dirty="0">
                <a:solidFill>
                  <a:schemeClr val="bg1"/>
                </a:solidFill>
                <a:latin typeface="Times New Roman" panose="02020603050405020304" pitchFamily="18" charset="0"/>
                <a:cs typeface="Times New Roman" panose="02020603050405020304" pitchFamily="18" charset="0"/>
              </a:rPr>
              <a:t>source</a:t>
            </a:r>
          </a:p>
        </p:txBody>
      </p:sp>
      <p:pic>
        <p:nvPicPr>
          <p:cNvPr id="39" name="Picture 38" descr="A purple spiral galaxy in space&#10;&#10;Description automatically generated">
            <a:extLst>
              <a:ext uri="{FF2B5EF4-FFF2-40B4-BE49-F238E27FC236}">
                <a16:creationId xmlns:a16="http://schemas.microsoft.com/office/drawing/2014/main" id="{E080DA5F-18FD-1181-97B2-337366EB46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536845">
            <a:off x="8140933" y="2803074"/>
            <a:ext cx="2596721" cy="1731993"/>
          </a:xfrm>
          <a:prstGeom prst="rect">
            <a:avLst/>
          </a:prstGeom>
        </p:spPr>
      </p:pic>
      <p:cxnSp>
        <p:nvCxnSpPr>
          <p:cNvPr id="6" name="Straight Connector 5">
            <a:extLst>
              <a:ext uri="{FF2B5EF4-FFF2-40B4-BE49-F238E27FC236}">
                <a16:creationId xmlns:a16="http://schemas.microsoft.com/office/drawing/2014/main" id="{DDF514EF-7FA2-7C24-AF5F-F423F9FA0FB2}"/>
              </a:ext>
            </a:extLst>
          </p:cNvPr>
          <p:cNvCxnSpPr>
            <a:cxnSpLocks/>
          </p:cNvCxnSpPr>
          <p:nvPr/>
        </p:nvCxnSpPr>
        <p:spPr>
          <a:xfrm>
            <a:off x="2392021" y="3672461"/>
            <a:ext cx="6937513" cy="0"/>
          </a:xfrm>
          <a:prstGeom prst="line">
            <a:avLst/>
          </a:prstGeom>
          <a:ln w="28575">
            <a:solidFill>
              <a:schemeClr val="bg1"/>
            </a:solidFill>
            <a:prstDash val="dash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98BC287D-838D-01E4-440A-17A4EA913912}"/>
              </a:ext>
            </a:extLst>
          </p:cNvPr>
          <p:cNvSpPr txBox="1"/>
          <p:nvPr/>
        </p:nvSpPr>
        <p:spPr>
          <a:xfrm>
            <a:off x="606107" y="3763970"/>
            <a:ext cx="2569460" cy="523220"/>
          </a:xfrm>
          <a:prstGeom prst="rect">
            <a:avLst/>
          </a:prstGeom>
          <a:noFill/>
        </p:spPr>
        <p:txBody>
          <a:bodyPr wrap="square" rtlCol="0">
            <a:spAutoFit/>
          </a:bodyPr>
          <a:lstStyle/>
          <a:p>
            <a:r>
              <a:rPr lang="en-ZA" sz="2800" dirty="0">
                <a:solidFill>
                  <a:schemeClr val="bg1"/>
                </a:solidFill>
                <a:latin typeface="Times New Roman" panose="02020603050405020304" pitchFamily="18" charset="0"/>
                <a:cs typeface="Times New Roman" panose="02020603050405020304" pitchFamily="18" charset="0"/>
              </a:rPr>
              <a:t>observer</a:t>
            </a:r>
          </a:p>
        </p:txBody>
      </p:sp>
      <p:cxnSp>
        <p:nvCxnSpPr>
          <p:cNvPr id="16" name="Straight Connector 15">
            <a:extLst>
              <a:ext uri="{FF2B5EF4-FFF2-40B4-BE49-F238E27FC236}">
                <a16:creationId xmlns:a16="http://schemas.microsoft.com/office/drawing/2014/main" id="{8E3220A5-63D9-D60B-D224-8D168CC0E6C4}"/>
              </a:ext>
            </a:extLst>
          </p:cNvPr>
          <p:cNvCxnSpPr>
            <a:cxnSpLocks/>
          </p:cNvCxnSpPr>
          <p:nvPr/>
        </p:nvCxnSpPr>
        <p:spPr>
          <a:xfrm flipH="1" flipV="1">
            <a:off x="5540501" y="2527737"/>
            <a:ext cx="3881204" cy="1096266"/>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44CA5FCA-6349-5ED5-7053-0C810695C317}"/>
              </a:ext>
            </a:extLst>
          </p:cNvPr>
          <p:cNvCxnSpPr>
            <a:cxnSpLocks/>
          </p:cNvCxnSpPr>
          <p:nvPr/>
        </p:nvCxnSpPr>
        <p:spPr>
          <a:xfrm flipH="1">
            <a:off x="5540501" y="3672461"/>
            <a:ext cx="3881204" cy="1202130"/>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5F4F8B4F-3FEB-D57E-55E2-93D96923596F}"/>
              </a:ext>
            </a:extLst>
          </p:cNvPr>
          <p:cNvSpPr/>
          <p:nvPr/>
        </p:nvSpPr>
        <p:spPr>
          <a:xfrm>
            <a:off x="5086117" y="2777209"/>
            <a:ext cx="895204" cy="1758731"/>
          </a:xfrm>
          <a:prstGeom prst="ellipse">
            <a:avLst/>
          </a:prstGeom>
          <a:solidFill>
            <a:schemeClr val="accent2">
              <a:lumMod val="75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TextBox 2">
            <a:extLst>
              <a:ext uri="{FF2B5EF4-FFF2-40B4-BE49-F238E27FC236}">
                <a16:creationId xmlns:a16="http://schemas.microsoft.com/office/drawing/2014/main" id="{64619790-0DF4-FB77-91BE-0465851EC1EF}"/>
              </a:ext>
            </a:extLst>
          </p:cNvPr>
          <p:cNvSpPr txBox="1"/>
          <p:nvPr/>
        </p:nvSpPr>
        <p:spPr>
          <a:xfrm>
            <a:off x="6253372" y="3106101"/>
            <a:ext cx="2569460" cy="523220"/>
          </a:xfrm>
          <a:prstGeom prst="rect">
            <a:avLst/>
          </a:prstGeom>
          <a:noFill/>
        </p:spPr>
        <p:txBody>
          <a:bodyPr wrap="square" rtlCol="0">
            <a:spAutoFit/>
          </a:bodyPr>
          <a:lstStyle/>
          <a:p>
            <a:r>
              <a:rPr lang="en-ZA" sz="2800" dirty="0">
                <a:solidFill>
                  <a:schemeClr val="accent2">
                    <a:lumMod val="75000"/>
                  </a:schemeClr>
                </a:solidFill>
                <a:latin typeface="Times New Roman" panose="02020603050405020304" pitchFamily="18" charset="0"/>
                <a:cs typeface="Times New Roman" panose="02020603050405020304" pitchFamily="18" charset="0"/>
              </a:rPr>
              <a:t>main deflector</a:t>
            </a:r>
          </a:p>
        </p:txBody>
      </p:sp>
      <p:sp>
        <p:nvSpPr>
          <p:cNvPr id="5" name="Rectangle 4">
            <a:extLst>
              <a:ext uri="{FF2B5EF4-FFF2-40B4-BE49-F238E27FC236}">
                <a16:creationId xmlns:a16="http://schemas.microsoft.com/office/drawing/2014/main" id="{77E51D23-94C6-51E8-9F11-4CC8AA7CB220}"/>
              </a:ext>
            </a:extLst>
          </p:cNvPr>
          <p:cNvSpPr/>
          <p:nvPr/>
        </p:nvSpPr>
        <p:spPr>
          <a:xfrm>
            <a:off x="0" y="0"/>
            <a:ext cx="12221016" cy="528179"/>
          </a:xfrm>
          <a:prstGeom prst="rect">
            <a:avLst/>
          </a:prstGeom>
          <a:solidFill>
            <a:srgbClr val="99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The weak lensing of strong lensing</a:t>
            </a:r>
          </a:p>
        </p:txBody>
      </p:sp>
      <p:sp>
        <p:nvSpPr>
          <p:cNvPr id="19" name="TextBox 18">
            <a:extLst>
              <a:ext uri="{FF2B5EF4-FFF2-40B4-BE49-F238E27FC236}">
                <a16:creationId xmlns:a16="http://schemas.microsoft.com/office/drawing/2014/main" id="{4DC4283E-9D11-9AE8-EF92-831ADB3DD850}"/>
              </a:ext>
            </a:extLst>
          </p:cNvPr>
          <p:cNvSpPr txBox="1"/>
          <p:nvPr/>
        </p:nvSpPr>
        <p:spPr>
          <a:xfrm>
            <a:off x="402265" y="833582"/>
            <a:ext cx="11387470"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Strong lensing in an FLRW universe</a:t>
            </a:r>
          </a:p>
        </p:txBody>
      </p:sp>
      <p:sp>
        <p:nvSpPr>
          <p:cNvPr id="18" name="TextBox 17">
            <a:extLst>
              <a:ext uri="{FF2B5EF4-FFF2-40B4-BE49-F238E27FC236}">
                <a16:creationId xmlns:a16="http://schemas.microsoft.com/office/drawing/2014/main" id="{80D50274-BE69-9DCD-7B4B-E45F74AB0D1A}"/>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8464588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1A8F5-F134-99EC-8B8B-58541E592D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2AC877-7AF9-3EC7-236E-18D1A5F7078C}"/>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13" name="Group 12">
            <a:extLst>
              <a:ext uri="{FF2B5EF4-FFF2-40B4-BE49-F238E27FC236}">
                <a16:creationId xmlns:a16="http://schemas.microsoft.com/office/drawing/2014/main" id="{F00892DF-17F3-591C-AC81-BDDD6A8CE75E}"/>
              </a:ext>
            </a:extLst>
          </p:cNvPr>
          <p:cNvGrpSpPr/>
          <p:nvPr/>
        </p:nvGrpSpPr>
        <p:grpSpPr>
          <a:xfrm>
            <a:off x="-66261" y="-20463"/>
            <a:ext cx="12268197" cy="6888695"/>
            <a:chOff x="-66261" y="-20463"/>
            <a:chExt cx="12268197" cy="6888695"/>
          </a:xfrm>
        </p:grpSpPr>
        <p:pic>
          <p:nvPicPr>
            <p:cNvPr id="14" name="Picture 13" descr="A bright light in the sky&#10;&#10;Description automatically generated with medium confidence">
              <a:extLst>
                <a:ext uri="{FF2B5EF4-FFF2-40B4-BE49-F238E27FC236}">
                  <a16:creationId xmlns:a16="http://schemas.microsoft.com/office/drawing/2014/main" id="{40F3B3A7-CF4B-8534-2090-48A84EAECA36}"/>
                </a:ext>
              </a:extLst>
            </p:cNvPr>
            <p:cNvPicPr>
              <a:picLocks noChangeAspect="1"/>
            </p:cNvPicPr>
            <p:nvPr/>
          </p:nvPicPr>
          <p:blipFill rotWithShape="1">
            <a:blip r:embed="rId3">
              <a:alphaModFix amt="13000"/>
              <a:extLst>
                <a:ext uri="{28A0092B-C50C-407E-A947-70E740481C1C}">
                  <a14:useLocalDpi xmlns:a14="http://schemas.microsoft.com/office/drawing/2010/main" val="0"/>
                </a:ext>
              </a:extLst>
            </a:blip>
            <a:srcRect l="1" t="8867" r="29824" b="19677"/>
            <a:stretch/>
          </p:blipFill>
          <p:spPr>
            <a:xfrm flipH="1">
              <a:off x="-66261" y="-10232"/>
              <a:ext cx="9879492"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96C219E3-89D5-9A33-4B2C-ED321E83A758}"/>
                </a:ext>
              </a:extLst>
            </p:cNvPr>
            <p:cNvPicPr>
              <a:picLocks noChangeAspect="1"/>
            </p:cNvPicPr>
            <p:nvPr/>
          </p:nvPicPr>
          <p:blipFill rotWithShape="1">
            <a:blip r:embed="rId3">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pic>
        <p:nvPicPr>
          <p:cNvPr id="11" name="Picture 10" descr="A bright light in the sky&#10;&#10;Description automatically generated with medium confidence">
            <a:extLst>
              <a:ext uri="{FF2B5EF4-FFF2-40B4-BE49-F238E27FC236}">
                <a16:creationId xmlns:a16="http://schemas.microsoft.com/office/drawing/2014/main" id="{B0C71A91-F834-6C69-C869-74F496146509}"/>
              </a:ext>
            </a:extLst>
          </p:cNvPr>
          <p:cNvPicPr>
            <a:picLocks noChangeAspect="1"/>
          </p:cNvPicPr>
          <p:nvPr/>
        </p:nvPicPr>
        <p:blipFill rotWithShape="1">
          <a:blip r:embed="rId3">
            <a:clrChange>
              <a:clrFrom>
                <a:srgbClr val="010101"/>
              </a:clrFrom>
              <a:clrTo>
                <a:srgbClr val="010101">
                  <a:alpha val="0"/>
                </a:srgbClr>
              </a:clrTo>
            </a:clrChange>
            <a:alphaModFix amt="35000"/>
            <a:extLst>
              <a:ext uri="{28A0092B-C50C-407E-A947-70E740481C1C}">
                <a14:useLocalDpi xmlns:a14="http://schemas.microsoft.com/office/drawing/2010/main" val="0"/>
              </a:ext>
            </a:extLst>
          </a:blip>
          <a:srcRect l="54814" t="48042"/>
          <a:stretch/>
        </p:blipFill>
        <p:spPr>
          <a:xfrm rot="16200000" flipV="1">
            <a:off x="7922398" y="2588398"/>
            <a:ext cx="4532080" cy="4007124"/>
          </a:xfrm>
          <a:prstGeom prst="rect">
            <a:avLst/>
          </a:prstGeom>
        </p:spPr>
      </p:pic>
      <p:grpSp>
        <p:nvGrpSpPr>
          <p:cNvPr id="42" name="Group 41">
            <a:extLst>
              <a:ext uri="{FF2B5EF4-FFF2-40B4-BE49-F238E27FC236}">
                <a16:creationId xmlns:a16="http://schemas.microsoft.com/office/drawing/2014/main" id="{FF5967C4-CE29-0305-D3A1-6FA05A97515D}"/>
              </a:ext>
            </a:extLst>
          </p:cNvPr>
          <p:cNvGrpSpPr/>
          <p:nvPr/>
        </p:nvGrpSpPr>
        <p:grpSpPr>
          <a:xfrm>
            <a:off x="1828804" y="3135748"/>
            <a:ext cx="549965" cy="1013792"/>
            <a:chOff x="1292087" y="2976007"/>
            <a:chExt cx="549965" cy="1013792"/>
          </a:xfrm>
        </p:grpSpPr>
        <p:cxnSp>
          <p:nvCxnSpPr>
            <p:cNvPr id="9" name="Straight Connector 8">
              <a:extLst>
                <a:ext uri="{FF2B5EF4-FFF2-40B4-BE49-F238E27FC236}">
                  <a16:creationId xmlns:a16="http://schemas.microsoft.com/office/drawing/2014/main" id="{441E4F86-FD06-309A-246F-D90326AED32C}"/>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72722B53-3478-0CD9-5DA7-7E319500A75F}"/>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22" name="Freeform: Shape 21">
              <a:extLst>
                <a:ext uri="{FF2B5EF4-FFF2-40B4-BE49-F238E27FC236}">
                  <a16:creationId xmlns:a16="http://schemas.microsoft.com/office/drawing/2014/main" id="{AF10E8A5-BDB3-D7C9-3334-06242036B20E}"/>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3" name="Oval 22">
              <a:extLst>
                <a:ext uri="{FF2B5EF4-FFF2-40B4-BE49-F238E27FC236}">
                  <a16:creationId xmlns:a16="http://schemas.microsoft.com/office/drawing/2014/main" id="{D8A16936-91BB-6640-070E-DC3830BC3DBA}"/>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sp>
        <p:nvSpPr>
          <p:cNvPr id="35" name="TextBox 34">
            <a:extLst>
              <a:ext uri="{FF2B5EF4-FFF2-40B4-BE49-F238E27FC236}">
                <a16:creationId xmlns:a16="http://schemas.microsoft.com/office/drawing/2014/main" id="{FC4BBE24-AC7A-6713-47CF-2B451C8388B8}"/>
              </a:ext>
            </a:extLst>
          </p:cNvPr>
          <p:cNvSpPr txBox="1"/>
          <p:nvPr/>
        </p:nvSpPr>
        <p:spPr>
          <a:xfrm>
            <a:off x="9231209" y="2435369"/>
            <a:ext cx="1130080" cy="523220"/>
          </a:xfrm>
          <a:prstGeom prst="rect">
            <a:avLst/>
          </a:prstGeom>
          <a:noFill/>
        </p:spPr>
        <p:txBody>
          <a:bodyPr wrap="square" rtlCol="0">
            <a:spAutoFit/>
          </a:bodyPr>
          <a:lstStyle/>
          <a:p>
            <a:r>
              <a:rPr lang="en-ZA" sz="2800" dirty="0">
                <a:solidFill>
                  <a:schemeClr val="bg1"/>
                </a:solidFill>
                <a:latin typeface="Times New Roman" panose="02020603050405020304" pitchFamily="18" charset="0"/>
                <a:cs typeface="Times New Roman" panose="02020603050405020304" pitchFamily="18" charset="0"/>
              </a:rPr>
              <a:t>source</a:t>
            </a:r>
          </a:p>
        </p:txBody>
      </p:sp>
      <p:pic>
        <p:nvPicPr>
          <p:cNvPr id="39" name="Picture 38" descr="A purple spiral galaxy in space&#10;&#10;Description automatically generated">
            <a:extLst>
              <a:ext uri="{FF2B5EF4-FFF2-40B4-BE49-F238E27FC236}">
                <a16:creationId xmlns:a16="http://schemas.microsoft.com/office/drawing/2014/main" id="{149203CA-A5FE-4427-8001-CB78EFADBC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536845">
            <a:off x="8140933" y="2803074"/>
            <a:ext cx="2596721" cy="1731993"/>
          </a:xfrm>
          <a:prstGeom prst="rect">
            <a:avLst/>
          </a:prstGeom>
        </p:spPr>
      </p:pic>
      <p:cxnSp>
        <p:nvCxnSpPr>
          <p:cNvPr id="6" name="Straight Connector 5">
            <a:extLst>
              <a:ext uri="{FF2B5EF4-FFF2-40B4-BE49-F238E27FC236}">
                <a16:creationId xmlns:a16="http://schemas.microsoft.com/office/drawing/2014/main" id="{23F63237-8AF3-A7D0-4C1D-C25DF6900EF5}"/>
              </a:ext>
            </a:extLst>
          </p:cNvPr>
          <p:cNvCxnSpPr>
            <a:cxnSpLocks/>
          </p:cNvCxnSpPr>
          <p:nvPr/>
        </p:nvCxnSpPr>
        <p:spPr>
          <a:xfrm>
            <a:off x="2392021" y="3672461"/>
            <a:ext cx="6937513" cy="0"/>
          </a:xfrm>
          <a:prstGeom prst="line">
            <a:avLst/>
          </a:prstGeom>
          <a:ln w="28575">
            <a:solidFill>
              <a:schemeClr val="bg1"/>
            </a:solidFill>
            <a:prstDash val="dash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92F8B778-0942-E56D-6E64-D101825FC1D0}"/>
              </a:ext>
            </a:extLst>
          </p:cNvPr>
          <p:cNvSpPr txBox="1"/>
          <p:nvPr/>
        </p:nvSpPr>
        <p:spPr>
          <a:xfrm>
            <a:off x="606107" y="3763970"/>
            <a:ext cx="2569460" cy="523220"/>
          </a:xfrm>
          <a:prstGeom prst="rect">
            <a:avLst/>
          </a:prstGeom>
          <a:noFill/>
        </p:spPr>
        <p:txBody>
          <a:bodyPr wrap="square" rtlCol="0">
            <a:spAutoFit/>
          </a:bodyPr>
          <a:lstStyle/>
          <a:p>
            <a:r>
              <a:rPr lang="en-ZA" sz="2800" dirty="0">
                <a:solidFill>
                  <a:schemeClr val="bg1"/>
                </a:solidFill>
                <a:latin typeface="Times New Roman" panose="02020603050405020304" pitchFamily="18" charset="0"/>
                <a:cs typeface="Times New Roman" panose="02020603050405020304" pitchFamily="18" charset="0"/>
              </a:rPr>
              <a:t>observer</a:t>
            </a:r>
          </a:p>
        </p:txBody>
      </p:sp>
      <p:cxnSp>
        <p:nvCxnSpPr>
          <p:cNvPr id="16" name="Straight Connector 15">
            <a:extLst>
              <a:ext uri="{FF2B5EF4-FFF2-40B4-BE49-F238E27FC236}">
                <a16:creationId xmlns:a16="http://schemas.microsoft.com/office/drawing/2014/main" id="{0427E184-0607-A73A-F617-4BD67766AF27}"/>
              </a:ext>
            </a:extLst>
          </p:cNvPr>
          <p:cNvCxnSpPr>
            <a:cxnSpLocks/>
          </p:cNvCxnSpPr>
          <p:nvPr/>
        </p:nvCxnSpPr>
        <p:spPr>
          <a:xfrm flipH="1" flipV="1">
            <a:off x="5540501" y="2527737"/>
            <a:ext cx="3881204" cy="1096266"/>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8A4596D1-6A64-341F-ADED-CC2E12799A31}"/>
              </a:ext>
            </a:extLst>
          </p:cNvPr>
          <p:cNvSpPr txBox="1"/>
          <p:nvPr/>
        </p:nvSpPr>
        <p:spPr>
          <a:xfrm>
            <a:off x="6253372" y="3106101"/>
            <a:ext cx="2569460" cy="523220"/>
          </a:xfrm>
          <a:prstGeom prst="rect">
            <a:avLst/>
          </a:prstGeom>
          <a:noFill/>
        </p:spPr>
        <p:txBody>
          <a:bodyPr wrap="square" rtlCol="0">
            <a:spAutoFit/>
          </a:bodyPr>
          <a:lstStyle/>
          <a:p>
            <a:r>
              <a:rPr lang="en-ZA" sz="2800" dirty="0">
                <a:solidFill>
                  <a:schemeClr val="accent2">
                    <a:lumMod val="75000"/>
                  </a:schemeClr>
                </a:solidFill>
                <a:latin typeface="Times New Roman" panose="02020603050405020304" pitchFamily="18" charset="0"/>
                <a:cs typeface="Times New Roman" panose="02020603050405020304" pitchFamily="18" charset="0"/>
              </a:rPr>
              <a:t>main deflector</a:t>
            </a:r>
          </a:p>
        </p:txBody>
      </p:sp>
      <p:cxnSp>
        <p:nvCxnSpPr>
          <p:cNvPr id="19" name="Straight Connector 18">
            <a:extLst>
              <a:ext uri="{FF2B5EF4-FFF2-40B4-BE49-F238E27FC236}">
                <a16:creationId xmlns:a16="http://schemas.microsoft.com/office/drawing/2014/main" id="{FE56DBF3-7C85-DE80-B085-C9E5319DC2ED}"/>
              </a:ext>
            </a:extLst>
          </p:cNvPr>
          <p:cNvCxnSpPr>
            <a:cxnSpLocks/>
          </p:cNvCxnSpPr>
          <p:nvPr/>
        </p:nvCxnSpPr>
        <p:spPr>
          <a:xfrm flipH="1">
            <a:off x="2392021" y="2527737"/>
            <a:ext cx="3148480" cy="1118405"/>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6E5540DC-83C6-FA7A-AA75-7AA52FFA4D0F}"/>
              </a:ext>
            </a:extLst>
          </p:cNvPr>
          <p:cNvCxnSpPr>
            <a:cxnSpLocks/>
          </p:cNvCxnSpPr>
          <p:nvPr/>
        </p:nvCxnSpPr>
        <p:spPr>
          <a:xfrm flipH="1" flipV="1">
            <a:off x="2392021" y="3672461"/>
            <a:ext cx="3148480" cy="1202130"/>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875C1449-417C-99B7-3A77-EE2D4C19942A}"/>
              </a:ext>
            </a:extLst>
          </p:cNvPr>
          <p:cNvCxnSpPr>
            <a:cxnSpLocks/>
          </p:cNvCxnSpPr>
          <p:nvPr/>
        </p:nvCxnSpPr>
        <p:spPr>
          <a:xfrm flipH="1">
            <a:off x="5540501" y="3672461"/>
            <a:ext cx="3881204" cy="1202130"/>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FC2D9731-B056-FCB9-DC2E-188DF1AFEA09}"/>
              </a:ext>
            </a:extLst>
          </p:cNvPr>
          <p:cNvSpPr/>
          <p:nvPr/>
        </p:nvSpPr>
        <p:spPr>
          <a:xfrm>
            <a:off x="5086117" y="2777209"/>
            <a:ext cx="895204" cy="1758731"/>
          </a:xfrm>
          <a:prstGeom prst="ellipse">
            <a:avLst/>
          </a:prstGeom>
          <a:solidFill>
            <a:schemeClr val="accent2">
              <a:lumMod val="75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 name="Rectangle 2">
            <a:extLst>
              <a:ext uri="{FF2B5EF4-FFF2-40B4-BE49-F238E27FC236}">
                <a16:creationId xmlns:a16="http://schemas.microsoft.com/office/drawing/2014/main" id="{C496A5B6-3FCC-CD44-7618-C52FC0E2EB63}"/>
              </a:ext>
            </a:extLst>
          </p:cNvPr>
          <p:cNvSpPr/>
          <p:nvPr/>
        </p:nvSpPr>
        <p:spPr>
          <a:xfrm>
            <a:off x="0" y="0"/>
            <a:ext cx="12221016" cy="528179"/>
          </a:xfrm>
          <a:prstGeom prst="rect">
            <a:avLst/>
          </a:prstGeom>
          <a:solidFill>
            <a:srgbClr val="99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The weak lensing of strong lensing</a:t>
            </a:r>
          </a:p>
        </p:txBody>
      </p:sp>
      <p:sp>
        <p:nvSpPr>
          <p:cNvPr id="12" name="TextBox 11">
            <a:extLst>
              <a:ext uri="{FF2B5EF4-FFF2-40B4-BE49-F238E27FC236}">
                <a16:creationId xmlns:a16="http://schemas.microsoft.com/office/drawing/2014/main" id="{71319A9B-4D4B-7771-0AFA-4E428CB77118}"/>
              </a:ext>
            </a:extLst>
          </p:cNvPr>
          <p:cNvSpPr txBox="1"/>
          <p:nvPr/>
        </p:nvSpPr>
        <p:spPr>
          <a:xfrm>
            <a:off x="402265" y="833582"/>
            <a:ext cx="11387470"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Strong lensing in an FLRW universe</a:t>
            </a:r>
          </a:p>
        </p:txBody>
      </p:sp>
      <p:sp>
        <p:nvSpPr>
          <p:cNvPr id="18" name="TextBox 17">
            <a:extLst>
              <a:ext uri="{FF2B5EF4-FFF2-40B4-BE49-F238E27FC236}">
                <a16:creationId xmlns:a16="http://schemas.microsoft.com/office/drawing/2014/main" id="{4DE48BD0-3B10-2E2E-C2E1-C72948C7F33F}"/>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1755218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F3DE2-7012-785C-2D11-1D3AA8D7927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36421DD-A4F1-BC09-3296-447AA3637A7F}"/>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13" name="Group 12">
            <a:extLst>
              <a:ext uri="{FF2B5EF4-FFF2-40B4-BE49-F238E27FC236}">
                <a16:creationId xmlns:a16="http://schemas.microsoft.com/office/drawing/2014/main" id="{2889F55B-25FE-656C-5B88-7BB3AE7661F9}"/>
              </a:ext>
            </a:extLst>
          </p:cNvPr>
          <p:cNvGrpSpPr/>
          <p:nvPr/>
        </p:nvGrpSpPr>
        <p:grpSpPr>
          <a:xfrm>
            <a:off x="-66261" y="-20463"/>
            <a:ext cx="12268197" cy="6888695"/>
            <a:chOff x="-66261" y="-20463"/>
            <a:chExt cx="12268197" cy="6888695"/>
          </a:xfrm>
        </p:grpSpPr>
        <p:pic>
          <p:nvPicPr>
            <p:cNvPr id="14" name="Picture 13" descr="A bright light in the sky&#10;&#10;Description automatically generated with medium confidence">
              <a:extLst>
                <a:ext uri="{FF2B5EF4-FFF2-40B4-BE49-F238E27FC236}">
                  <a16:creationId xmlns:a16="http://schemas.microsoft.com/office/drawing/2014/main" id="{F3D5935E-69F9-2BB4-8993-C7FC0A79FDAC}"/>
                </a:ext>
              </a:extLst>
            </p:cNvPr>
            <p:cNvPicPr>
              <a:picLocks noChangeAspect="1"/>
            </p:cNvPicPr>
            <p:nvPr/>
          </p:nvPicPr>
          <p:blipFill rotWithShape="1">
            <a:blip r:embed="rId3">
              <a:alphaModFix amt="13000"/>
              <a:extLst>
                <a:ext uri="{28A0092B-C50C-407E-A947-70E740481C1C}">
                  <a14:useLocalDpi xmlns:a14="http://schemas.microsoft.com/office/drawing/2010/main" val="0"/>
                </a:ext>
              </a:extLst>
            </a:blip>
            <a:srcRect l="1" t="8867" r="29824" b="19677"/>
            <a:stretch/>
          </p:blipFill>
          <p:spPr>
            <a:xfrm flipH="1">
              <a:off x="-66261" y="-10232"/>
              <a:ext cx="9879492"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F92431A6-7B6D-DF1F-71DB-C03BAE061F39}"/>
                </a:ext>
              </a:extLst>
            </p:cNvPr>
            <p:cNvPicPr>
              <a:picLocks noChangeAspect="1"/>
            </p:cNvPicPr>
            <p:nvPr/>
          </p:nvPicPr>
          <p:blipFill rotWithShape="1">
            <a:blip r:embed="rId3">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pic>
        <p:nvPicPr>
          <p:cNvPr id="11" name="Picture 10" descr="A bright light in the sky&#10;&#10;Description automatically generated with medium confidence">
            <a:extLst>
              <a:ext uri="{FF2B5EF4-FFF2-40B4-BE49-F238E27FC236}">
                <a16:creationId xmlns:a16="http://schemas.microsoft.com/office/drawing/2014/main" id="{F56074A2-F1D7-172F-82BD-7744C4ED7823}"/>
              </a:ext>
            </a:extLst>
          </p:cNvPr>
          <p:cNvPicPr>
            <a:picLocks noChangeAspect="1"/>
          </p:cNvPicPr>
          <p:nvPr/>
        </p:nvPicPr>
        <p:blipFill rotWithShape="1">
          <a:blip r:embed="rId3">
            <a:clrChange>
              <a:clrFrom>
                <a:srgbClr val="010101"/>
              </a:clrFrom>
              <a:clrTo>
                <a:srgbClr val="010101">
                  <a:alpha val="0"/>
                </a:srgbClr>
              </a:clrTo>
            </a:clrChange>
            <a:alphaModFix amt="35000"/>
            <a:extLst>
              <a:ext uri="{28A0092B-C50C-407E-A947-70E740481C1C}">
                <a14:useLocalDpi xmlns:a14="http://schemas.microsoft.com/office/drawing/2010/main" val="0"/>
              </a:ext>
            </a:extLst>
          </a:blip>
          <a:srcRect l="54814" t="48042"/>
          <a:stretch/>
        </p:blipFill>
        <p:spPr>
          <a:xfrm rot="16200000" flipV="1">
            <a:off x="7922398" y="2588398"/>
            <a:ext cx="4532080" cy="4007124"/>
          </a:xfrm>
          <a:prstGeom prst="rect">
            <a:avLst/>
          </a:prstGeom>
        </p:spPr>
      </p:pic>
      <p:grpSp>
        <p:nvGrpSpPr>
          <p:cNvPr id="42" name="Group 41">
            <a:extLst>
              <a:ext uri="{FF2B5EF4-FFF2-40B4-BE49-F238E27FC236}">
                <a16:creationId xmlns:a16="http://schemas.microsoft.com/office/drawing/2014/main" id="{99AD9263-708E-E0C6-B61A-9B9514E11F2F}"/>
              </a:ext>
            </a:extLst>
          </p:cNvPr>
          <p:cNvGrpSpPr/>
          <p:nvPr/>
        </p:nvGrpSpPr>
        <p:grpSpPr>
          <a:xfrm>
            <a:off x="1828804" y="3135748"/>
            <a:ext cx="549965" cy="1013792"/>
            <a:chOff x="1292087" y="2976007"/>
            <a:chExt cx="549965" cy="1013792"/>
          </a:xfrm>
        </p:grpSpPr>
        <p:cxnSp>
          <p:nvCxnSpPr>
            <p:cNvPr id="9" name="Straight Connector 8">
              <a:extLst>
                <a:ext uri="{FF2B5EF4-FFF2-40B4-BE49-F238E27FC236}">
                  <a16:creationId xmlns:a16="http://schemas.microsoft.com/office/drawing/2014/main" id="{8E4EE50D-E91E-9108-C36A-6F031259A48D}"/>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FB656EE1-448E-7FE2-4A06-13B962E8C55B}"/>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22" name="Freeform: Shape 21">
              <a:extLst>
                <a:ext uri="{FF2B5EF4-FFF2-40B4-BE49-F238E27FC236}">
                  <a16:creationId xmlns:a16="http://schemas.microsoft.com/office/drawing/2014/main" id="{20E3A88D-8AAD-8B55-F59A-932658D341E2}"/>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3" name="Oval 22">
              <a:extLst>
                <a:ext uri="{FF2B5EF4-FFF2-40B4-BE49-F238E27FC236}">
                  <a16:creationId xmlns:a16="http://schemas.microsoft.com/office/drawing/2014/main" id="{F3646455-2409-7BA5-26BC-AD9C9850428C}"/>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sp>
        <p:nvSpPr>
          <p:cNvPr id="34" name="TextBox 33">
            <a:extLst>
              <a:ext uri="{FF2B5EF4-FFF2-40B4-BE49-F238E27FC236}">
                <a16:creationId xmlns:a16="http://schemas.microsoft.com/office/drawing/2014/main" id="{97CF401E-21D9-03CE-BAAD-CCF62E533B42}"/>
              </a:ext>
            </a:extLst>
          </p:cNvPr>
          <p:cNvSpPr txBox="1"/>
          <p:nvPr/>
        </p:nvSpPr>
        <p:spPr>
          <a:xfrm>
            <a:off x="4760987" y="1684025"/>
            <a:ext cx="2569460" cy="584775"/>
          </a:xfrm>
          <a:prstGeom prst="rect">
            <a:avLst/>
          </a:prstGeom>
          <a:noFill/>
        </p:spPr>
        <p:txBody>
          <a:bodyPr wrap="square" rtlCol="0">
            <a:spAutoFit/>
          </a:bodyPr>
          <a:lstStyle/>
          <a:p>
            <a:r>
              <a:rPr lang="en-ZA" sz="3200" dirty="0">
                <a:solidFill>
                  <a:schemeClr val="accent5">
                    <a:lumMod val="40000"/>
                    <a:lumOff val="60000"/>
                  </a:schemeClr>
                </a:solidFill>
                <a:latin typeface="Times New Roman" panose="02020603050405020304" pitchFamily="18" charset="0"/>
                <a:cs typeface="Times New Roman" panose="02020603050405020304" pitchFamily="18" charset="0"/>
              </a:rPr>
              <a:t>Einstein ring</a:t>
            </a:r>
          </a:p>
        </p:txBody>
      </p:sp>
      <p:sp>
        <p:nvSpPr>
          <p:cNvPr id="35" name="TextBox 34">
            <a:extLst>
              <a:ext uri="{FF2B5EF4-FFF2-40B4-BE49-F238E27FC236}">
                <a16:creationId xmlns:a16="http://schemas.microsoft.com/office/drawing/2014/main" id="{F4B5F8E7-F891-9836-4120-B87EFBE99C6B}"/>
              </a:ext>
            </a:extLst>
          </p:cNvPr>
          <p:cNvSpPr txBox="1"/>
          <p:nvPr/>
        </p:nvSpPr>
        <p:spPr>
          <a:xfrm>
            <a:off x="9231209" y="2435369"/>
            <a:ext cx="1130080" cy="523220"/>
          </a:xfrm>
          <a:prstGeom prst="rect">
            <a:avLst/>
          </a:prstGeom>
          <a:noFill/>
        </p:spPr>
        <p:txBody>
          <a:bodyPr wrap="square" rtlCol="0">
            <a:spAutoFit/>
          </a:bodyPr>
          <a:lstStyle/>
          <a:p>
            <a:r>
              <a:rPr lang="en-ZA" sz="2800" dirty="0">
                <a:solidFill>
                  <a:schemeClr val="bg1"/>
                </a:solidFill>
                <a:latin typeface="Times New Roman" panose="02020603050405020304" pitchFamily="18" charset="0"/>
                <a:cs typeface="Times New Roman" panose="02020603050405020304" pitchFamily="18" charset="0"/>
              </a:rPr>
              <a:t>source</a:t>
            </a:r>
          </a:p>
        </p:txBody>
      </p:sp>
      <p:pic>
        <p:nvPicPr>
          <p:cNvPr id="39" name="Picture 38" descr="A purple spiral galaxy in space&#10;&#10;Description automatically generated">
            <a:extLst>
              <a:ext uri="{FF2B5EF4-FFF2-40B4-BE49-F238E27FC236}">
                <a16:creationId xmlns:a16="http://schemas.microsoft.com/office/drawing/2014/main" id="{6BF23448-F74C-CADE-82DB-D857291CBE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536845">
            <a:off x="8140933" y="2803074"/>
            <a:ext cx="2596721" cy="1731993"/>
          </a:xfrm>
          <a:prstGeom prst="rect">
            <a:avLst/>
          </a:prstGeom>
        </p:spPr>
      </p:pic>
      <p:cxnSp>
        <p:nvCxnSpPr>
          <p:cNvPr id="6" name="Straight Connector 5">
            <a:extLst>
              <a:ext uri="{FF2B5EF4-FFF2-40B4-BE49-F238E27FC236}">
                <a16:creationId xmlns:a16="http://schemas.microsoft.com/office/drawing/2014/main" id="{5C69AF4B-7E44-1965-E969-0EC264DCC159}"/>
              </a:ext>
            </a:extLst>
          </p:cNvPr>
          <p:cNvCxnSpPr>
            <a:cxnSpLocks/>
          </p:cNvCxnSpPr>
          <p:nvPr/>
        </p:nvCxnSpPr>
        <p:spPr>
          <a:xfrm>
            <a:off x="2392021" y="3672461"/>
            <a:ext cx="6937513" cy="0"/>
          </a:xfrm>
          <a:prstGeom prst="line">
            <a:avLst/>
          </a:prstGeom>
          <a:ln w="28575">
            <a:solidFill>
              <a:schemeClr val="bg1"/>
            </a:solidFill>
            <a:prstDash val="dash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569248DD-61E5-A6D6-5669-5F9848FA7BE7}"/>
              </a:ext>
            </a:extLst>
          </p:cNvPr>
          <p:cNvSpPr txBox="1"/>
          <p:nvPr/>
        </p:nvSpPr>
        <p:spPr>
          <a:xfrm>
            <a:off x="606107" y="3763970"/>
            <a:ext cx="2569460" cy="523220"/>
          </a:xfrm>
          <a:prstGeom prst="rect">
            <a:avLst/>
          </a:prstGeom>
          <a:noFill/>
        </p:spPr>
        <p:txBody>
          <a:bodyPr wrap="square" rtlCol="0">
            <a:spAutoFit/>
          </a:bodyPr>
          <a:lstStyle/>
          <a:p>
            <a:r>
              <a:rPr lang="en-ZA" sz="2800" dirty="0">
                <a:solidFill>
                  <a:schemeClr val="bg1"/>
                </a:solidFill>
                <a:latin typeface="Times New Roman" panose="02020603050405020304" pitchFamily="18" charset="0"/>
                <a:cs typeface="Times New Roman" panose="02020603050405020304" pitchFamily="18" charset="0"/>
              </a:rPr>
              <a:t>observer</a:t>
            </a:r>
          </a:p>
        </p:txBody>
      </p:sp>
      <p:cxnSp>
        <p:nvCxnSpPr>
          <p:cNvPr id="16" name="Straight Connector 15">
            <a:extLst>
              <a:ext uri="{FF2B5EF4-FFF2-40B4-BE49-F238E27FC236}">
                <a16:creationId xmlns:a16="http://schemas.microsoft.com/office/drawing/2014/main" id="{FB7C7F6B-64CB-72A6-6EEC-C742781C2EC8}"/>
              </a:ext>
            </a:extLst>
          </p:cNvPr>
          <p:cNvCxnSpPr>
            <a:endCxn id="31" idx="0"/>
          </p:cNvCxnSpPr>
          <p:nvPr/>
        </p:nvCxnSpPr>
        <p:spPr>
          <a:xfrm flipH="1" flipV="1">
            <a:off x="5554277" y="2511415"/>
            <a:ext cx="3867428" cy="1112588"/>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EBC966F8-B51C-A3B2-D6DD-E4B0D765A6E5}"/>
              </a:ext>
            </a:extLst>
          </p:cNvPr>
          <p:cNvCxnSpPr>
            <a:cxnSpLocks/>
          </p:cNvCxnSpPr>
          <p:nvPr/>
        </p:nvCxnSpPr>
        <p:spPr>
          <a:xfrm flipH="1">
            <a:off x="2392021" y="2527737"/>
            <a:ext cx="3222767" cy="1118405"/>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9457E47-04FD-EEC8-02F3-5914C81A03FA}"/>
              </a:ext>
            </a:extLst>
          </p:cNvPr>
          <p:cNvCxnSpPr>
            <a:cxnSpLocks/>
            <a:stCxn id="29" idx="4"/>
          </p:cNvCxnSpPr>
          <p:nvPr/>
        </p:nvCxnSpPr>
        <p:spPr>
          <a:xfrm flipH="1" flipV="1">
            <a:off x="2392021" y="3672461"/>
            <a:ext cx="3148480" cy="1202130"/>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610A7ECF-E77B-3A5C-EABD-BB8D57B3F0F4}"/>
              </a:ext>
            </a:extLst>
          </p:cNvPr>
          <p:cNvCxnSpPr>
            <a:cxnSpLocks/>
            <a:endCxn id="29" idx="4"/>
          </p:cNvCxnSpPr>
          <p:nvPr/>
        </p:nvCxnSpPr>
        <p:spPr>
          <a:xfrm flipH="1">
            <a:off x="5540501" y="3672461"/>
            <a:ext cx="3881204" cy="1202130"/>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grpSp>
        <p:nvGrpSpPr>
          <p:cNvPr id="41" name="Group 40">
            <a:extLst>
              <a:ext uri="{FF2B5EF4-FFF2-40B4-BE49-F238E27FC236}">
                <a16:creationId xmlns:a16="http://schemas.microsoft.com/office/drawing/2014/main" id="{0F064549-EAD6-82B3-8E51-D91A80990768}"/>
              </a:ext>
            </a:extLst>
          </p:cNvPr>
          <p:cNvGrpSpPr/>
          <p:nvPr/>
        </p:nvGrpSpPr>
        <p:grpSpPr>
          <a:xfrm>
            <a:off x="4219807" y="2057782"/>
            <a:ext cx="2644867" cy="3230296"/>
            <a:chOff x="4616167" y="1356142"/>
            <a:chExt cx="2228672" cy="3623205"/>
          </a:xfrm>
        </p:grpSpPr>
        <p:sp>
          <p:nvSpPr>
            <p:cNvPr id="30" name="Oval 29">
              <a:extLst>
                <a:ext uri="{FF2B5EF4-FFF2-40B4-BE49-F238E27FC236}">
                  <a16:creationId xmlns:a16="http://schemas.microsoft.com/office/drawing/2014/main" id="{08DD167C-E6B2-DC67-1F96-B13326A9389D}"/>
                </a:ext>
              </a:extLst>
            </p:cNvPr>
            <p:cNvSpPr/>
            <p:nvPr/>
          </p:nvSpPr>
          <p:spPr>
            <a:xfrm>
              <a:off x="4616167" y="1356142"/>
              <a:ext cx="2228672" cy="3623205"/>
            </a:xfrm>
            <a:prstGeom prst="ellipse">
              <a:avLst/>
            </a:prstGeom>
            <a:solidFill>
              <a:schemeClr val="accent5">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9" name="Oval 28">
              <a:extLst>
                <a:ext uri="{FF2B5EF4-FFF2-40B4-BE49-F238E27FC236}">
                  <a16:creationId xmlns:a16="http://schemas.microsoft.com/office/drawing/2014/main" id="{9FACCA55-AAF0-D4C0-20A7-D17BD1AB7895}"/>
                </a:ext>
              </a:extLst>
            </p:cNvPr>
            <p:cNvSpPr/>
            <p:nvPr/>
          </p:nvSpPr>
          <p:spPr>
            <a:xfrm>
              <a:off x="5081058" y="1875183"/>
              <a:ext cx="1295958" cy="2640383"/>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1" name="Oval 30">
              <a:extLst>
                <a:ext uri="{FF2B5EF4-FFF2-40B4-BE49-F238E27FC236}">
                  <a16:creationId xmlns:a16="http://schemas.microsoft.com/office/drawing/2014/main" id="{C0EBE12D-6DC3-C3B2-1C98-B2CA524E9B48}"/>
                </a:ext>
              </a:extLst>
            </p:cNvPr>
            <p:cNvSpPr/>
            <p:nvPr/>
          </p:nvSpPr>
          <p:spPr>
            <a:xfrm>
              <a:off x="4989308" y="1864951"/>
              <a:ext cx="1502676" cy="2640383"/>
            </a:xfrm>
            <a:prstGeom prst="ellipse">
              <a:avLst/>
            </a:prstGeom>
            <a:solidFill>
              <a:schemeClr val="tx1"/>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grpSp>
      <p:sp>
        <p:nvSpPr>
          <p:cNvPr id="10" name="Oval 9">
            <a:extLst>
              <a:ext uri="{FF2B5EF4-FFF2-40B4-BE49-F238E27FC236}">
                <a16:creationId xmlns:a16="http://schemas.microsoft.com/office/drawing/2014/main" id="{34B4D08E-4073-DBE4-A18E-A6BEF36378C2}"/>
              </a:ext>
            </a:extLst>
          </p:cNvPr>
          <p:cNvSpPr/>
          <p:nvPr/>
        </p:nvSpPr>
        <p:spPr>
          <a:xfrm>
            <a:off x="5086117" y="2777209"/>
            <a:ext cx="895204" cy="1758731"/>
          </a:xfrm>
          <a:prstGeom prst="ellipse">
            <a:avLst/>
          </a:prstGeom>
          <a:solidFill>
            <a:schemeClr val="accent2">
              <a:lumMod val="75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2" name="TextBox 31">
            <a:extLst>
              <a:ext uri="{FF2B5EF4-FFF2-40B4-BE49-F238E27FC236}">
                <a16:creationId xmlns:a16="http://schemas.microsoft.com/office/drawing/2014/main" id="{1E56F864-84CD-9F00-C194-B4C649BCD798}"/>
              </a:ext>
            </a:extLst>
          </p:cNvPr>
          <p:cNvSpPr txBox="1"/>
          <p:nvPr/>
        </p:nvSpPr>
        <p:spPr>
          <a:xfrm>
            <a:off x="6253372" y="3106101"/>
            <a:ext cx="2569460" cy="523220"/>
          </a:xfrm>
          <a:prstGeom prst="rect">
            <a:avLst/>
          </a:prstGeom>
          <a:noFill/>
        </p:spPr>
        <p:txBody>
          <a:bodyPr wrap="square" rtlCol="0">
            <a:spAutoFit/>
          </a:bodyPr>
          <a:lstStyle/>
          <a:p>
            <a:r>
              <a:rPr lang="en-ZA" sz="2800" dirty="0">
                <a:solidFill>
                  <a:schemeClr val="accent2">
                    <a:lumMod val="75000"/>
                  </a:schemeClr>
                </a:solidFill>
                <a:latin typeface="Times New Roman" panose="02020603050405020304" pitchFamily="18" charset="0"/>
                <a:cs typeface="Times New Roman" panose="02020603050405020304" pitchFamily="18" charset="0"/>
              </a:rPr>
              <a:t>main deflector</a:t>
            </a:r>
          </a:p>
        </p:txBody>
      </p:sp>
      <p:sp>
        <p:nvSpPr>
          <p:cNvPr id="3" name="Rectangle 2">
            <a:extLst>
              <a:ext uri="{FF2B5EF4-FFF2-40B4-BE49-F238E27FC236}">
                <a16:creationId xmlns:a16="http://schemas.microsoft.com/office/drawing/2014/main" id="{6951DEFC-215D-88EC-76FC-324DF1E4CCEF}"/>
              </a:ext>
            </a:extLst>
          </p:cNvPr>
          <p:cNvSpPr/>
          <p:nvPr/>
        </p:nvSpPr>
        <p:spPr>
          <a:xfrm>
            <a:off x="0" y="0"/>
            <a:ext cx="12221016" cy="528179"/>
          </a:xfrm>
          <a:prstGeom prst="rect">
            <a:avLst/>
          </a:prstGeom>
          <a:solidFill>
            <a:srgbClr val="99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The weak lensing of strong lensing</a:t>
            </a:r>
          </a:p>
        </p:txBody>
      </p:sp>
      <p:sp>
        <p:nvSpPr>
          <p:cNvPr id="18" name="TextBox 17">
            <a:extLst>
              <a:ext uri="{FF2B5EF4-FFF2-40B4-BE49-F238E27FC236}">
                <a16:creationId xmlns:a16="http://schemas.microsoft.com/office/drawing/2014/main" id="{376FF783-0115-0616-4B98-B42143F13098}"/>
              </a:ext>
            </a:extLst>
          </p:cNvPr>
          <p:cNvSpPr txBox="1"/>
          <p:nvPr/>
        </p:nvSpPr>
        <p:spPr>
          <a:xfrm>
            <a:off x="402265" y="833582"/>
            <a:ext cx="11387470"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Strong lensing in an FLRW universe</a:t>
            </a:r>
          </a:p>
        </p:txBody>
      </p:sp>
      <p:sp>
        <p:nvSpPr>
          <p:cNvPr id="12" name="TextBox 11">
            <a:extLst>
              <a:ext uri="{FF2B5EF4-FFF2-40B4-BE49-F238E27FC236}">
                <a16:creationId xmlns:a16="http://schemas.microsoft.com/office/drawing/2014/main" id="{F396F917-5AD7-0922-2789-C6BE1A0FED3D}"/>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3541328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8D77C-16FA-2721-C847-F3A11D200EB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9BB1CDE-F5F9-8627-5321-485FD05A6F7F}"/>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13" name="Group 12">
            <a:extLst>
              <a:ext uri="{FF2B5EF4-FFF2-40B4-BE49-F238E27FC236}">
                <a16:creationId xmlns:a16="http://schemas.microsoft.com/office/drawing/2014/main" id="{25F56B1B-7C03-5046-22E5-E8EA576B004D}"/>
              </a:ext>
            </a:extLst>
          </p:cNvPr>
          <p:cNvGrpSpPr/>
          <p:nvPr/>
        </p:nvGrpSpPr>
        <p:grpSpPr>
          <a:xfrm>
            <a:off x="-66261" y="-20463"/>
            <a:ext cx="12268197" cy="6888695"/>
            <a:chOff x="-66261" y="-20463"/>
            <a:chExt cx="12268197" cy="6888695"/>
          </a:xfrm>
        </p:grpSpPr>
        <p:pic>
          <p:nvPicPr>
            <p:cNvPr id="14" name="Picture 13" descr="A bright light in the sky&#10;&#10;Description automatically generated with medium confidence">
              <a:extLst>
                <a:ext uri="{FF2B5EF4-FFF2-40B4-BE49-F238E27FC236}">
                  <a16:creationId xmlns:a16="http://schemas.microsoft.com/office/drawing/2014/main" id="{8E749DEA-159B-7594-A80C-EF6CFDEEDFBE}"/>
                </a:ext>
              </a:extLst>
            </p:cNvPr>
            <p:cNvPicPr>
              <a:picLocks noChangeAspect="1"/>
            </p:cNvPicPr>
            <p:nvPr/>
          </p:nvPicPr>
          <p:blipFill rotWithShape="1">
            <a:blip r:embed="rId3">
              <a:alphaModFix amt="13000"/>
              <a:extLst>
                <a:ext uri="{28A0092B-C50C-407E-A947-70E740481C1C}">
                  <a14:useLocalDpi xmlns:a14="http://schemas.microsoft.com/office/drawing/2010/main" val="0"/>
                </a:ext>
              </a:extLst>
            </a:blip>
            <a:srcRect l="1" t="8867" r="29824" b="19677"/>
            <a:stretch/>
          </p:blipFill>
          <p:spPr>
            <a:xfrm flipH="1">
              <a:off x="-66261" y="-10232"/>
              <a:ext cx="9879492"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E65D1A97-E679-EDED-0037-EE7DEA180F02}"/>
                </a:ext>
              </a:extLst>
            </p:cNvPr>
            <p:cNvPicPr>
              <a:picLocks noChangeAspect="1"/>
            </p:cNvPicPr>
            <p:nvPr/>
          </p:nvPicPr>
          <p:blipFill rotWithShape="1">
            <a:blip r:embed="rId3">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pic>
        <p:nvPicPr>
          <p:cNvPr id="11" name="Picture 10" descr="A bright light in the sky&#10;&#10;Description automatically generated with medium confidence">
            <a:extLst>
              <a:ext uri="{FF2B5EF4-FFF2-40B4-BE49-F238E27FC236}">
                <a16:creationId xmlns:a16="http://schemas.microsoft.com/office/drawing/2014/main" id="{E57A33A3-26EF-AD2A-E55E-54D14FB080FC}"/>
              </a:ext>
            </a:extLst>
          </p:cNvPr>
          <p:cNvPicPr>
            <a:picLocks noChangeAspect="1"/>
          </p:cNvPicPr>
          <p:nvPr/>
        </p:nvPicPr>
        <p:blipFill rotWithShape="1">
          <a:blip r:embed="rId3">
            <a:clrChange>
              <a:clrFrom>
                <a:srgbClr val="010101"/>
              </a:clrFrom>
              <a:clrTo>
                <a:srgbClr val="010101">
                  <a:alpha val="0"/>
                </a:srgbClr>
              </a:clrTo>
            </a:clrChange>
            <a:alphaModFix amt="35000"/>
            <a:extLst>
              <a:ext uri="{28A0092B-C50C-407E-A947-70E740481C1C}">
                <a14:useLocalDpi xmlns:a14="http://schemas.microsoft.com/office/drawing/2010/main" val="0"/>
              </a:ext>
            </a:extLst>
          </a:blip>
          <a:srcRect l="54814" t="48042"/>
          <a:stretch/>
        </p:blipFill>
        <p:spPr>
          <a:xfrm rot="16200000" flipV="1">
            <a:off x="7922398" y="2588398"/>
            <a:ext cx="4532080" cy="4007124"/>
          </a:xfrm>
          <a:prstGeom prst="rect">
            <a:avLst/>
          </a:prstGeom>
        </p:spPr>
      </p:pic>
      <p:grpSp>
        <p:nvGrpSpPr>
          <p:cNvPr id="42" name="Group 41">
            <a:extLst>
              <a:ext uri="{FF2B5EF4-FFF2-40B4-BE49-F238E27FC236}">
                <a16:creationId xmlns:a16="http://schemas.microsoft.com/office/drawing/2014/main" id="{E371CCC6-55F9-0A4E-730E-BE579D74FE9D}"/>
              </a:ext>
            </a:extLst>
          </p:cNvPr>
          <p:cNvGrpSpPr/>
          <p:nvPr/>
        </p:nvGrpSpPr>
        <p:grpSpPr>
          <a:xfrm>
            <a:off x="1828804" y="3135748"/>
            <a:ext cx="549965" cy="1013792"/>
            <a:chOff x="1292087" y="2976007"/>
            <a:chExt cx="549965" cy="1013792"/>
          </a:xfrm>
        </p:grpSpPr>
        <p:cxnSp>
          <p:nvCxnSpPr>
            <p:cNvPr id="9" name="Straight Connector 8">
              <a:extLst>
                <a:ext uri="{FF2B5EF4-FFF2-40B4-BE49-F238E27FC236}">
                  <a16:creationId xmlns:a16="http://schemas.microsoft.com/office/drawing/2014/main" id="{B41B2B27-848C-1C91-6447-389B9DA085BA}"/>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5FCBCDEE-65C3-A622-F41A-94579AFDAFC5}"/>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22" name="Freeform: Shape 21">
              <a:extLst>
                <a:ext uri="{FF2B5EF4-FFF2-40B4-BE49-F238E27FC236}">
                  <a16:creationId xmlns:a16="http://schemas.microsoft.com/office/drawing/2014/main" id="{2BE64E82-E2D1-48E2-EC4D-AE1F40240555}"/>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3" name="Oval 22">
              <a:extLst>
                <a:ext uri="{FF2B5EF4-FFF2-40B4-BE49-F238E27FC236}">
                  <a16:creationId xmlns:a16="http://schemas.microsoft.com/office/drawing/2014/main" id="{D1BA5D10-AEA9-7A6A-73E8-6286838957FC}"/>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sp>
        <p:nvSpPr>
          <p:cNvPr id="35" name="TextBox 34">
            <a:extLst>
              <a:ext uri="{FF2B5EF4-FFF2-40B4-BE49-F238E27FC236}">
                <a16:creationId xmlns:a16="http://schemas.microsoft.com/office/drawing/2014/main" id="{0AEA4CA1-874B-365B-34A3-B5200D08EEA9}"/>
              </a:ext>
            </a:extLst>
          </p:cNvPr>
          <p:cNvSpPr txBox="1"/>
          <p:nvPr/>
        </p:nvSpPr>
        <p:spPr>
          <a:xfrm>
            <a:off x="9231209" y="2435369"/>
            <a:ext cx="1130080" cy="523220"/>
          </a:xfrm>
          <a:prstGeom prst="rect">
            <a:avLst/>
          </a:prstGeom>
          <a:noFill/>
        </p:spPr>
        <p:txBody>
          <a:bodyPr wrap="square" rtlCol="0">
            <a:spAutoFit/>
          </a:bodyPr>
          <a:lstStyle/>
          <a:p>
            <a:r>
              <a:rPr lang="en-ZA" sz="2800" dirty="0">
                <a:solidFill>
                  <a:schemeClr val="bg1"/>
                </a:solidFill>
                <a:latin typeface="Times New Roman" panose="02020603050405020304" pitchFamily="18" charset="0"/>
                <a:cs typeface="Times New Roman" panose="02020603050405020304" pitchFamily="18" charset="0"/>
              </a:rPr>
              <a:t>source</a:t>
            </a:r>
          </a:p>
        </p:txBody>
      </p:sp>
      <p:pic>
        <p:nvPicPr>
          <p:cNvPr id="39" name="Picture 38" descr="A purple spiral galaxy in space&#10;&#10;Description automatically generated">
            <a:extLst>
              <a:ext uri="{FF2B5EF4-FFF2-40B4-BE49-F238E27FC236}">
                <a16:creationId xmlns:a16="http://schemas.microsoft.com/office/drawing/2014/main" id="{AB4392F6-2C2A-087A-9888-26901009EE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536845">
            <a:off x="8140933" y="2803074"/>
            <a:ext cx="2596721" cy="1731993"/>
          </a:xfrm>
          <a:prstGeom prst="rect">
            <a:avLst/>
          </a:prstGeom>
        </p:spPr>
      </p:pic>
      <p:cxnSp>
        <p:nvCxnSpPr>
          <p:cNvPr id="6" name="Straight Connector 5">
            <a:extLst>
              <a:ext uri="{FF2B5EF4-FFF2-40B4-BE49-F238E27FC236}">
                <a16:creationId xmlns:a16="http://schemas.microsoft.com/office/drawing/2014/main" id="{27E3C1FC-33F2-F108-78C6-EF9BE459D6B9}"/>
              </a:ext>
            </a:extLst>
          </p:cNvPr>
          <p:cNvCxnSpPr>
            <a:cxnSpLocks/>
          </p:cNvCxnSpPr>
          <p:nvPr/>
        </p:nvCxnSpPr>
        <p:spPr>
          <a:xfrm>
            <a:off x="2392021" y="3672461"/>
            <a:ext cx="6937513" cy="0"/>
          </a:xfrm>
          <a:prstGeom prst="line">
            <a:avLst/>
          </a:prstGeom>
          <a:ln w="28575">
            <a:solidFill>
              <a:schemeClr val="bg1"/>
            </a:solidFill>
            <a:prstDash val="dash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3828123A-AA29-7AED-08FB-86DB4EBFA8E9}"/>
              </a:ext>
            </a:extLst>
          </p:cNvPr>
          <p:cNvSpPr txBox="1"/>
          <p:nvPr/>
        </p:nvSpPr>
        <p:spPr>
          <a:xfrm>
            <a:off x="606107" y="3763970"/>
            <a:ext cx="2569460" cy="523220"/>
          </a:xfrm>
          <a:prstGeom prst="rect">
            <a:avLst/>
          </a:prstGeom>
          <a:noFill/>
        </p:spPr>
        <p:txBody>
          <a:bodyPr wrap="square" rtlCol="0">
            <a:spAutoFit/>
          </a:bodyPr>
          <a:lstStyle/>
          <a:p>
            <a:r>
              <a:rPr lang="en-ZA" sz="2800" dirty="0">
                <a:solidFill>
                  <a:schemeClr val="bg1"/>
                </a:solidFill>
                <a:latin typeface="Times New Roman" panose="02020603050405020304" pitchFamily="18" charset="0"/>
                <a:cs typeface="Times New Roman" panose="02020603050405020304" pitchFamily="18" charset="0"/>
              </a:rPr>
              <a:t>observer</a:t>
            </a:r>
          </a:p>
        </p:txBody>
      </p:sp>
      <p:cxnSp>
        <p:nvCxnSpPr>
          <p:cNvPr id="16" name="Straight Connector 15">
            <a:extLst>
              <a:ext uri="{FF2B5EF4-FFF2-40B4-BE49-F238E27FC236}">
                <a16:creationId xmlns:a16="http://schemas.microsoft.com/office/drawing/2014/main" id="{0F02AC74-01C2-339A-C92E-98D1B450AB2C}"/>
              </a:ext>
            </a:extLst>
          </p:cNvPr>
          <p:cNvCxnSpPr>
            <a:endCxn id="31" idx="0"/>
          </p:cNvCxnSpPr>
          <p:nvPr/>
        </p:nvCxnSpPr>
        <p:spPr>
          <a:xfrm flipH="1" flipV="1">
            <a:off x="5554277" y="2511415"/>
            <a:ext cx="3867428" cy="1112588"/>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F4F22065-32A5-1F4A-FC11-5EF5A407295B}"/>
              </a:ext>
            </a:extLst>
          </p:cNvPr>
          <p:cNvCxnSpPr>
            <a:cxnSpLocks/>
          </p:cNvCxnSpPr>
          <p:nvPr/>
        </p:nvCxnSpPr>
        <p:spPr>
          <a:xfrm flipH="1">
            <a:off x="2392021" y="2527737"/>
            <a:ext cx="3222767" cy="1118405"/>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9CCD64C8-30D7-2C88-76EB-EFF1B57CF35E}"/>
              </a:ext>
            </a:extLst>
          </p:cNvPr>
          <p:cNvCxnSpPr>
            <a:cxnSpLocks/>
            <a:stCxn id="29" idx="4"/>
          </p:cNvCxnSpPr>
          <p:nvPr/>
        </p:nvCxnSpPr>
        <p:spPr>
          <a:xfrm flipH="1" flipV="1">
            <a:off x="2392021" y="3672461"/>
            <a:ext cx="3148480" cy="1202130"/>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42F4A663-A4C3-291E-E35E-B433D1B8513F}"/>
              </a:ext>
            </a:extLst>
          </p:cNvPr>
          <p:cNvCxnSpPr>
            <a:cxnSpLocks/>
            <a:endCxn id="29" idx="4"/>
          </p:cNvCxnSpPr>
          <p:nvPr/>
        </p:nvCxnSpPr>
        <p:spPr>
          <a:xfrm flipH="1">
            <a:off x="5540501" y="3672461"/>
            <a:ext cx="3881204" cy="1202130"/>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grpSp>
        <p:nvGrpSpPr>
          <p:cNvPr id="41" name="Group 40">
            <a:extLst>
              <a:ext uri="{FF2B5EF4-FFF2-40B4-BE49-F238E27FC236}">
                <a16:creationId xmlns:a16="http://schemas.microsoft.com/office/drawing/2014/main" id="{B6BFDAF8-40BA-8B16-6F07-373DA27E5425}"/>
              </a:ext>
            </a:extLst>
          </p:cNvPr>
          <p:cNvGrpSpPr/>
          <p:nvPr/>
        </p:nvGrpSpPr>
        <p:grpSpPr>
          <a:xfrm>
            <a:off x="4219807" y="2057782"/>
            <a:ext cx="2644867" cy="3230296"/>
            <a:chOff x="4616167" y="1356142"/>
            <a:chExt cx="2228672" cy="3623205"/>
          </a:xfrm>
        </p:grpSpPr>
        <p:sp>
          <p:nvSpPr>
            <p:cNvPr id="30" name="Oval 29">
              <a:extLst>
                <a:ext uri="{FF2B5EF4-FFF2-40B4-BE49-F238E27FC236}">
                  <a16:creationId xmlns:a16="http://schemas.microsoft.com/office/drawing/2014/main" id="{84FECDB9-5B03-FFD8-A43D-F5EF94D2912B}"/>
                </a:ext>
              </a:extLst>
            </p:cNvPr>
            <p:cNvSpPr/>
            <p:nvPr/>
          </p:nvSpPr>
          <p:spPr>
            <a:xfrm>
              <a:off x="4616167" y="1356142"/>
              <a:ext cx="2228672" cy="3623205"/>
            </a:xfrm>
            <a:prstGeom prst="ellipse">
              <a:avLst/>
            </a:prstGeom>
            <a:solidFill>
              <a:schemeClr val="accent5">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9" name="Oval 28">
              <a:extLst>
                <a:ext uri="{FF2B5EF4-FFF2-40B4-BE49-F238E27FC236}">
                  <a16:creationId xmlns:a16="http://schemas.microsoft.com/office/drawing/2014/main" id="{30430583-96A2-DC24-BAE3-99ED32FC5A68}"/>
                </a:ext>
              </a:extLst>
            </p:cNvPr>
            <p:cNvSpPr/>
            <p:nvPr/>
          </p:nvSpPr>
          <p:spPr>
            <a:xfrm>
              <a:off x="5081058" y="1875183"/>
              <a:ext cx="1295958" cy="2640383"/>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1" name="Oval 30">
              <a:extLst>
                <a:ext uri="{FF2B5EF4-FFF2-40B4-BE49-F238E27FC236}">
                  <a16:creationId xmlns:a16="http://schemas.microsoft.com/office/drawing/2014/main" id="{FD5BF686-82A4-412A-D81B-DB3ED5BE04F1}"/>
                </a:ext>
              </a:extLst>
            </p:cNvPr>
            <p:cNvSpPr/>
            <p:nvPr/>
          </p:nvSpPr>
          <p:spPr>
            <a:xfrm>
              <a:off x="4989308" y="1864951"/>
              <a:ext cx="1502676" cy="2640383"/>
            </a:xfrm>
            <a:prstGeom prst="ellipse">
              <a:avLst/>
            </a:prstGeom>
            <a:solidFill>
              <a:schemeClr val="tx1"/>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grpSp>
      <p:sp>
        <p:nvSpPr>
          <p:cNvPr id="10" name="Oval 9">
            <a:extLst>
              <a:ext uri="{FF2B5EF4-FFF2-40B4-BE49-F238E27FC236}">
                <a16:creationId xmlns:a16="http://schemas.microsoft.com/office/drawing/2014/main" id="{9F8AAFE2-02E6-8450-AC56-2A94E2FBCDFD}"/>
              </a:ext>
            </a:extLst>
          </p:cNvPr>
          <p:cNvSpPr/>
          <p:nvPr/>
        </p:nvSpPr>
        <p:spPr>
          <a:xfrm>
            <a:off x="5086117" y="2777209"/>
            <a:ext cx="895204" cy="1758731"/>
          </a:xfrm>
          <a:prstGeom prst="ellipse">
            <a:avLst/>
          </a:prstGeom>
          <a:solidFill>
            <a:schemeClr val="accent2">
              <a:lumMod val="75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2" name="TextBox 31">
            <a:extLst>
              <a:ext uri="{FF2B5EF4-FFF2-40B4-BE49-F238E27FC236}">
                <a16:creationId xmlns:a16="http://schemas.microsoft.com/office/drawing/2014/main" id="{A8FD8417-B90F-8C5C-6BA3-9D57F2268C50}"/>
              </a:ext>
            </a:extLst>
          </p:cNvPr>
          <p:cNvSpPr txBox="1"/>
          <p:nvPr/>
        </p:nvSpPr>
        <p:spPr>
          <a:xfrm>
            <a:off x="6253372" y="3106101"/>
            <a:ext cx="2569460" cy="523220"/>
          </a:xfrm>
          <a:prstGeom prst="rect">
            <a:avLst/>
          </a:prstGeom>
          <a:noFill/>
        </p:spPr>
        <p:txBody>
          <a:bodyPr wrap="square" rtlCol="0">
            <a:spAutoFit/>
          </a:bodyPr>
          <a:lstStyle/>
          <a:p>
            <a:r>
              <a:rPr lang="en-ZA" sz="2800" dirty="0">
                <a:solidFill>
                  <a:schemeClr val="accent2">
                    <a:lumMod val="75000"/>
                  </a:schemeClr>
                </a:solidFill>
                <a:latin typeface="Times New Roman" panose="02020603050405020304" pitchFamily="18" charset="0"/>
                <a:cs typeface="Times New Roman" panose="02020603050405020304" pitchFamily="18" charset="0"/>
              </a:rPr>
              <a:t>main deflector</a:t>
            </a:r>
          </a:p>
        </p:txBody>
      </p:sp>
      <p:sp>
        <p:nvSpPr>
          <p:cNvPr id="3" name="Oval 2">
            <a:extLst>
              <a:ext uri="{FF2B5EF4-FFF2-40B4-BE49-F238E27FC236}">
                <a16:creationId xmlns:a16="http://schemas.microsoft.com/office/drawing/2014/main" id="{0856CDBC-E619-3791-1D78-A716B39FDE53}"/>
              </a:ext>
            </a:extLst>
          </p:cNvPr>
          <p:cNvSpPr/>
          <p:nvPr/>
        </p:nvSpPr>
        <p:spPr>
          <a:xfrm>
            <a:off x="2458422" y="2171064"/>
            <a:ext cx="1182465" cy="1182465"/>
          </a:xfrm>
          <a:prstGeom prst="ellipse">
            <a:avLst/>
          </a:prstGeom>
          <a:solidFill>
            <a:schemeClr val="accent2">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Oval 7">
            <a:extLst>
              <a:ext uri="{FF2B5EF4-FFF2-40B4-BE49-F238E27FC236}">
                <a16:creationId xmlns:a16="http://schemas.microsoft.com/office/drawing/2014/main" id="{470D8C9F-7EE0-30CC-BB70-BBD54C4393EA}"/>
              </a:ext>
            </a:extLst>
          </p:cNvPr>
          <p:cNvSpPr/>
          <p:nvPr/>
        </p:nvSpPr>
        <p:spPr>
          <a:xfrm>
            <a:off x="3495921" y="3558307"/>
            <a:ext cx="1182465" cy="1182465"/>
          </a:xfrm>
          <a:prstGeom prst="ellipse">
            <a:avLst/>
          </a:prstGeom>
          <a:solidFill>
            <a:schemeClr val="accent2">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Oval 11">
            <a:extLst>
              <a:ext uri="{FF2B5EF4-FFF2-40B4-BE49-F238E27FC236}">
                <a16:creationId xmlns:a16="http://schemas.microsoft.com/office/drawing/2014/main" id="{7750E5F8-A47B-FE25-C446-1DFD262E159A}"/>
              </a:ext>
            </a:extLst>
          </p:cNvPr>
          <p:cNvSpPr/>
          <p:nvPr/>
        </p:nvSpPr>
        <p:spPr>
          <a:xfrm>
            <a:off x="6954738" y="3798536"/>
            <a:ext cx="1182465" cy="1182465"/>
          </a:xfrm>
          <a:prstGeom prst="ellipse">
            <a:avLst/>
          </a:prstGeom>
          <a:solidFill>
            <a:schemeClr val="accent2">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8" name="Oval 17">
            <a:extLst>
              <a:ext uri="{FF2B5EF4-FFF2-40B4-BE49-F238E27FC236}">
                <a16:creationId xmlns:a16="http://schemas.microsoft.com/office/drawing/2014/main" id="{EA0988C7-88C2-FDE4-6FCE-1A9FBFA11235}"/>
              </a:ext>
            </a:extLst>
          </p:cNvPr>
          <p:cNvSpPr/>
          <p:nvPr/>
        </p:nvSpPr>
        <p:spPr>
          <a:xfrm>
            <a:off x="7218269" y="1961802"/>
            <a:ext cx="1182465" cy="1182465"/>
          </a:xfrm>
          <a:prstGeom prst="ellipse">
            <a:avLst/>
          </a:prstGeom>
          <a:solidFill>
            <a:schemeClr val="accent2">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0" name="TextBox 19">
            <a:extLst>
              <a:ext uri="{FF2B5EF4-FFF2-40B4-BE49-F238E27FC236}">
                <a16:creationId xmlns:a16="http://schemas.microsoft.com/office/drawing/2014/main" id="{E2C380BE-22BE-A905-C6DC-78CEDC87AEAE}"/>
              </a:ext>
            </a:extLst>
          </p:cNvPr>
          <p:cNvSpPr txBox="1"/>
          <p:nvPr/>
        </p:nvSpPr>
        <p:spPr>
          <a:xfrm>
            <a:off x="2073969" y="1680535"/>
            <a:ext cx="2661530" cy="584775"/>
          </a:xfrm>
          <a:prstGeom prst="rect">
            <a:avLst/>
          </a:prstGeom>
          <a:noFill/>
        </p:spPr>
        <p:txBody>
          <a:bodyPr wrap="square" rtlCol="0">
            <a:spAutoFit/>
          </a:bodyPr>
          <a:lstStyle/>
          <a:p>
            <a:r>
              <a:rPr lang="en-ZA" sz="3200" dirty="0">
                <a:solidFill>
                  <a:schemeClr val="accent2">
                    <a:lumMod val="40000"/>
                    <a:lumOff val="60000"/>
                  </a:schemeClr>
                </a:solidFill>
                <a:latin typeface="Times New Roman" panose="02020603050405020304" pitchFamily="18" charset="0"/>
                <a:cs typeface="Times New Roman" panose="02020603050405020304" pitchFamily="18" charset="0"/>
              </a:rPr>
              <a:t>perturbations</a:t>
            </a:r>
          </a:p>
        </p:txBody>
      </p:sp>
      <p:sp>
        <p:nvSpPr>
          <p:cNvPr id="24" name="TextBox 23">
            <a:extLst>
              <a:ext uri="{FF2B5EF4-FFF2-40B4-BE49-F238E27FC236}">
                <a16:creationId xmlns:a16="http://schemas.microsoft.com/office/drawing/2014/main" id="{F4CF59F3-B1A8-86BC-C248-65E8C6AC6836}"/>
              </a:ext>
            </a:extLst>
          </p:cNvPr>
          <p:cNvSpPr txBox="1"/>
          <p:nvPr/>
        </p:nvSpPr>
        <p:spPr>
          <a:xfrm>
            <a:off x="1995029" y="816684"/>
            <a:ext cx="7972583"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The effect of inhomogeneities</a:t>
            </a:r>
          </a:p>
        </p:txBody>
      </p:sp>
      <p:sp>
        <p:nvSpPr>
          <p:cNvPr id="5" name="Rectangle 4">
            <a:extLst>
              <a:ext uri="{FF2B5EF4-FFF2-40B4-BE49-F238E27FC236}">
                <a16:creationId xmlns:a16="http://schemas.microsoft.com/office/drawing/2014/main" id="{36D187B7-DAFF-1222-846A-BA3488D5FA3B}"/>
              </a:ext>
            </a:extLst>
          </p:cNvPr>
          <p:cNvSpPr/>
          <p:nvPr/>
        </p:nvSpPr>
        <p:spPr>
          <a:xfrm>
            <a:off x="0" y="0"/>
            <a:ext cx="12221016" cy="528179"/>
          </a:xfrm>
          <a:prstGeom prst="rect">
            <a:avLst/>
          </a:prstGeom>
          <a:solidFill>
            <a:srgbClr val="99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The weak lensing of strong lensing</a:t>
            </a:r>
          </a:p>
        </p:txBody>
      </p:sp>
      <p:sp>
        <p:nvSpPr>
          <p:cNvPr id="2" name="TextBox 1">
            <a:extLst>
              <a:ext uri="{FF2B5EF4-FFF2-40B4-BE49-F238E27FC236}">
                <a16:creationId xmlns:a16="http://schemas.microsoft.com/office/drawing/2014/main" id="{4A75FC3C-A42A-3550-9C68-F05686900444}"/>
              </a:ext>
            </a:extLst>
          </p:cNvPr>
          <p:cNvSpPr txBox="1"/>
          <p:nvPr/>
        </p:nvSpPr>
        <p:spPr>
          <a:xfrm>
            <a:off x="4760987" y="1684025"/>
            <a:ext cx="2569460" cy="584775"/>
          </a:xfrm>
          <a:prstGeom prst="rect">
            <a:avLst/>
          </a:prstGeom>
          <a:noFill/>
        </p:spPr>
        <p:txBody>
          <a:bodyPr wrap="square" rtlCol="0">
            <a:spAutoFit/>
          </a:bodyPr>
          <a:lstStyle/>
          <a:p>
            <a:r>
              <a:rPr lang="en-ZA" sz="3200" dirty="0">
                <a:solidFill>
                  <a:schemeClr val="accent5">
                    <a:lumMod val="40000"/>
                    <a:lumOff val="60000"/>
                  </a:schemeClr>
                </a:solidFill>
                <a:latin typeface="Times New Roman" panose="02020603050405020304" pitchFamily="18" charset="0"/>
                <a:cs typeface="Times New Roman" panose="02020603050405020304" pitchFamily="18" charset="0"/>
              </a:rPr>
              <a:t>Einstein ring</a:t>
            </a:r>
          </a:p>
        </p:txBody>
      </p:sp>
      <p:sp>
        <p:nvSpPr>
          <p:cNvPr id="28" name="TextBox 27">
            <a:extLst>
              <a:ext uri="{FF2B5EF4-FFF2-40B4-BE49-F238E27FC236}">
                <a16:creationId xmlns:a16="http://schemas.microsoft.com/office/drawing/2014/main" id="{51BF7CEE-4199-6F53-924C-7197B536F909}"/>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2583728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7D8F9-BC20-2D31-C3A5-0087D454140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FC2359C-8892-2174-AC86-0208074BEDE5}"/>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13" name="Group 12">
            <a:extLst>
              <a:ext uri="{FF2B5EF4-FFF2-40B4-BE49-F238E27FC236}">
                <a16:creationId xmlns:a16="http://schemas.microsoft.com/office/drawing/2014/main" id="{D6B7B078-1F80-5F42-54D9-A26D616CEC59}"/>
              </a:ext>
            </a:extLst>
          </p:cNvPr>
          <p:cNvGrpSpPr/>
          <p:nvPr/>
        </p:nvGrpSpPr>
        <p:grpSpPr>
          <a:xfrm>
            <a:off x="-66261" y="-20463"/>
            <a:ext cx="12268197" cy="6888695"/>
            <a:chOff x="-66261" y="-20463"/>
            <a:chExt cx="12268197" cy="6888695"/>
          </a:xfrm>
        </p:grpSpPr>
        <p:pic>
          <p:nvPicPr>
            <p:cNvPr id="14" name="Picture 13" descr="A bright light in the sky&#10;&#10;Description automatically generated with medium confidence">
              <a:extLst>
                <a:ext uri="{FF2B5EF4-FFF2-40B4-BE49-F238E27FC236}">
                  <a16:creationId xmlns:a16="http://schemas.microsoft.com/office/drawing/2014/main" id="{F2B54E1C-9E0B-5A9E-793B-DC7C04F0ACF9}"/>
                </a:ext>
              </a:extLst>
            </p:cNvPr>
            <p:cNvPicPr>
              <a:picLocks noChangeAspect="1"/>
            </p:cNvPicPr>
            <p:nvPr/>
          </p:nvPicPr>
          <p:blipFill rotWithShape="1">
            <a:blip r:embed="rId3">
              <a:alphaModFix amt="13000"/>
              <a:extLst>
                <a:ext uri="{28A0092B-C50C-407E-A947-70E740481C1C}">
                  <a14:useLocalDpi xmlns:a14="http://schemas.microsoft.com/office/drawing/2010/main" val="0"/>
                </a:ext>
              </a:extLst>
            </a:blip>
            <a:srcRect l="1" t="8867" r="29824" b="19677"/>
            <a:stretch/>
          </p:blipFill>
          <p:spPr>
            <a:xfrm flipH="1">
              <a:off x="-66261" y="-10232"/>
              <a:ext cx="9879492"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5023D220-95CA-4665-FC0C-50DB0A613883}"/>
                </a:ext>
              </a:extLst>
            </p:cNvPr>
            <p:cNvPicPr>
              <a:picLocks noChangeAspect="1"/>
            </p:cNvPicPr>
            <p:nvPr/>
          </p:nvPicPr>
          <p:blipFill rotWithShape="1">
            <a:blip r:embed="rId3">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pic>
        <p:nvPicPr>
          <p:cNvPr id="11" name="Picture 10" descr="A bright light in the sky&#10;&#10;Description automatically generated with medium confidence">
            <a:extLst>
              <a:ext uri="{FF2B5EF4-FFF2-40B4-BE49-F238E27FC236}">
                <a16:creationId xmlns:a16="http://schemas.microsoft.com/office/drawing/2014/main" id="{4C79F04C-8D92-E5F8-6D43-FD6E56E000B6}"/>
              </a:ext>
            </a:extLst>
          </p:cNvPr>
          <p:cNvPicPr>
            <a:picLocks noChangeAspect="1"/>
          </p:cNvPicPr>
          <p:nvPr/>
        </p:nvPicPr>
        <p:blipFill rotWithShape="1">
          <a:blip r:embed="rId3">
            <a:clrChange>
              <a:clrFrom>
                <a:srgbClr val="010101"/>
              </a:clrFrom>
              <a:clrTo>
                <a:srgbClr val="010101">
                  <a:alpha val="0"/>
                </a:srgbClr>
              </a:clrTo>
            </a:clrChange>
            <a:alphaModFix amt="35000"/>
            <a:extLst>
              <a:ext uri="{28A0092B-C50C-407E-A947-70E740481C1C}">
                <a14:useLocalDpi xmlns:a14="http://schemas.microsoft.com/office/drawing/2010/main" val="0"/>
              </a:ext>
            </a:extLst>
          </a:blip>
          <a:srcRect l="54814" t="48042"/>
          <a:stretch/>
        </p:blipFill>
        <p:spPr>
          <a:xfrm rot="16200000" flipV="1">
            <a:off x="7922398" y="2588398"/>
            <a:ext cx="4532080" cy="4007124"/>
          </a:xfrm>
          <a:prstGeom prst="rect">
            <a:avLst/>
          </a:prstGeom>
        </p:spPr>
      </p:pic>
      <p:grpSp>
        <p:nvGrpSpPr>
          <p:cNvPr id="42" name="Group 41">
            <a:extLst>
              <a:ext uri="{FF2B5EF4-FFF2-40B4-BE49-F238E27FC236}">
                <a16:creationId xmlns:a16="http://schemas.microsoft.com/office/drawing/2014/main" id="{D6910E50-21D4-A6BD-3CC4-E84CA1AB1283}"/>
              </a:ext>
            </a:extLst>
          </p:cNvPr>
          <p:cNvGrpSpPr/>
          <p:nvPr/>
        </p:nvGrpSpPr>
        <p:grpSpPr>
          <a:xfrm>
            <a:off x="1828804" y="3135748"/>
            <a:ext cx="549965" cy="1013792"/>
            <a:chOff x="1292087" y="2976007"/>
            <a:chExt cx="549965" cy="1013792"/>
          </a:xfrm>
        </p:grpSpPr>
        <p:cxnSp>
          <p:nvCxnSpPr>
            <p:cNvPr id="9" name="Straight Connector 8">
              <a:extLst>
                <a:ext uri="{FF2B5EF4-FFF2-40B4-BE49-F238E27FC236}">
                  <a16:creationId xmlns:a16="http://schemas.microsoft.com/office/drawing/2014/main" id="{FECEE5BC-79BD-95CF-ED78-9BCEFD448AF6}"/>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EBE8D06F-6898-D7B6-B884-95E830E5BF4D}"/>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22" name="Freeform: Shape 21">
              <a:extLst>
                <a:ext uri="{FF2B5EF4-FFF2-40B4-BE49-F238E27FC236}">
                  <a16:creationId xmlns:a16="http://schemas.microsoft.com/office/drawing/2014/main" id="{48146D9F-BCA5-3392-9060-CA9B4B2C8C8C}"/>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3" name="Oval 22">
              <a:extLst>
                <a:ext uri="{FF2B5EF4-FFF2-40B4-BE49-F238E27FC236}">
                  <a16:creationId xmlns:a16="http://schemas.microsoft.com/office/drawing/2014/main" id="{53FA4670-7022-FA6E-15AB-4908B52719D7}"/>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sp>
        <p:nvSpPr>
          <p:cNvPr id="25" name="Oval 24">
            <a:extLst>
              <a:ext uri="{FF2B5EF4-FFF2-40B4-BE49-F238E27FC236}">
                <a16:creationId xmlns:a16="http://schemas.microsoft.com/office/drawing/2014/main" id="{24366CF6-F020-C096-D21A-61D6A721D760}"/>
              </a:ext>
            </a:extLst>
          </p:cNvPr>
          <p:cNvSpPr/>
          <p:nvPr/>
        </p:nvSpPr>
        <p:spPr>
          <a:xfrm>
            <a:off x="2458422" y="2171064"/>
            <a:ext cx="1182465" cy="1182465"/>
          </a:xfrm>
          <a:prstGeom prst="ellipse">
            <a:avLst/>
          </a:prstGeom>
          <a:solidFill>
            <a:schemeClr val="accent2">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6" name="Oval 25">
            <a:extLst>
              <a:ext uri="{FF2B5EF4-FFF2-40B4-BE49-F238E27FC236}">
                <a16:creationId xmlns:a16="http://schemas.microsoft.com/office/drawing/2014/main" id="{0E0693C9-ACC8-2897-2597-77F79C917764}"/>
              </a:ext>
            </a:extLst>
          </p:cNvPr>
          <p:cNvSpPr/>
          <p:nvPr/>
        </p:nvSpPr>
        <p:spPr>
          <a:xfrm>
            <a:off x="3495921" y="3558307"/>
            <a:ext cx="1182465" cy="1182465"/>
          </a:xfrm>
          <a:prstGeom prst="ellipse">
            <a:avLst/>
          </a:prstGeom>
          <a:solidFill>
            <a:schemeClr val="accent2">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7" name="Oval 26">
            <a:extLst>
              <a:ext uri="{FF2B5EF4-FFF2-40B4-BE49-F238E27FC236}">
                <a16:creationId xmlns:a16="http://schemas.microsoft.com/office/drawing/2014/main" id="{E1C286AB-342A-C7A6-208C-06D72641340E}"/>
              </a:ext>
            </a:extLst>
          </p:cNvPr>
          <p:cNvSpPr/>
          <p:nvPr/>
        </p:nvSpPr>
        <p:spPr>
          <a:xfrm>
            <a:off x="6954738" y="3798536"/>
            <a:ext cx="1182465" cy="1182465"/>
          </a:xfrm>
          <a:prstGeom prst="ellipse">
            <a:avLst/>
          </a:prstGeom>
          <a:solidFill>
            <a:schemeClr val="accent2">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8" name="Oval 27">
            <a:extLst>
              <a:ext uri="{FF2B5EF4-FFF2-40B4-BE49-F238E27FC236}">
                <a16:creationId xmlns:a16="http://schemas.microsoft.com/office/drawing/2014/main" id="{2050ACBA-06E7-01DC-6E4A-419B0C898143}"/>
              </a:ext>
            </a:extLst>
          </p:cNvPr>
          <p:cNvSpPr/>
          <p:nvPr/>
        </p:nvSpPr>
        <p:spPr>
          <a:xfrm>
            <a:off x="7218269" y="1961802"/>
            <a:ext cx="1182465" cy="1182465"/>
          </a:xfrm>
          <a:prstGeom prst="ellipse">
            <a:avLst/>
          </a:prstGeom>
          <a:solidFill>
            <a:schemeClr val="accent2">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3" name="TextBox 32">
            <a:extLst>
              <a:ext uri="{FF2B5EF4-FFF2-40B4-BE49-F238E27FC236}">
                <a16:creationId xmlns:a16="http://schemas.microsoft.com/office/drawing/2014/main" id="{9384D94E-31B4-E300-C43C-08A023D52916}"/>
              </a:ext>
            </a:extLst>
          </p:cNvPr>
          <p:cNvSpPr txBox="1"/>
          <p:nvPr/>
        </p:nvSpPr>
        <p:spPr>
          <a:xfrm>
            <a:off x="2073969" y="1680535"/>
            <a:ext cx="2661530" cy="584775"/>
          </a:xfrm>
          <a:prstGeom prst="rect">
            <a:avLst/>
          </a:prstGeom>
          <a:noFill/>
        </p:spPr>
        <p:txBody>
          <a:bodyPr wrap="square" rtlCol="0">
            <a:spAutoFit/>
          </a:bodyPr>
          <a:lstStyle/>
          <a:p>
            <a:r>
              <a:rPr lang="en-ZA" sz="3200" dirty="0">
                <a:solidFill>
                  <a:schemeClr val="accent2">
                    <a:lumMod val="40000"/>
                    <a:lumOff val="60000"/>
                  </a:schemeClr>
                </a:solidFill>
                <a:latin typeface="Times New Roman" panose="02020603050405020304" pitchFamily="18" charset="0"/>
                <a:cs typeface="Times New Roman" panose="02020603050405020304" pitchFamily="18" charset="0"/>
              </a:rPr>
              <a:t>perturbations</a:t>
            </a:r>
          </a:p>
        </p:txBody>
      </p:sp>
      <p:sp>
        <p:nvSpPr>
          <p:cNvPr id="35" name="TextBox 34">
            <a:extLst>
              <a:ext uri="{FF2B5EF4-FFF2-40B4-BE49-F238E27FC236}">
                <a16:creationId xmlns:a16="http://schemas.microsoft.com/office/drawing/2014/main" id="{5A9E08E6-5654-436B-303C-22B9A5FC4829}"/>
              </a:ext>
            </a:extLst>
          </p:cNvPr>
          <p:cNvSpPr txBox="1"/>
          <p:nvPr/>
        </p:nvSpPr>
        <p:spPr>
          <a:xfrm>
            <a:off x="9231209" y="2435369"/>
            <a:ext cx="1130080" cy="523220"/>
          </a:xfrm>
          <a:prstGeom prst="rect">
            <a:avLst/>
          </a:prstGeom>
          <a:noFill/>
        </p:spPr>
        <p:txBody>
          <a:bodyPr wrap="square" rtlCol="0">
            <a:spAutoFit/>
          </a:bodyPr>
          <a:lstStyle/>
          <a:p>
            <a:r>
              <a:rPr lang="en-ZA" sz="2800" dirty="0">
                <a:solidFill>
                  <a:schemeClr val="bg1"/>
                </a:solidFill>
                <a:latin typeface="Times New Roman" panose="02020603050405020304" pitchFamily="18" charset="0"/>
                <a:cs typeface="Times New Roman" panose="02020603050405020304" pitchFamily="18" charset="0"/>
              </a:rPr>
              <a:t>source</a:t>
            </a:r>
          </a:p>
        </p:txBody>
      </p:sp>
      <p:pic>
        <p:nvPicPr>
          <p:cNvPr id="39" name="Picture 38" descr="A purple spiral galaxy in space&#10;&#10;Description automatically generated">
            <a:extLst>
              <a:ext uri="{FF2B5EF4-FFF2-40B4-BE49-F238E27FC236}">
                <a16:creationId xmlns:a16="http://schemas.microsoft.com/office/drawing/2014/main" id="{211BC05C-8DED-5CD9-6860-D3B534299F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536845">
            <a:off x="8140933" y="2803074"/>
            <a:ext cx="2596721" cy="1731993"/>
          </a:xfrm>
          <a:prstGeom prst="rect">
            <a:avLst/>
          </a:prstGeom>
        </p:spPr>
      </p:pic>
      <p:sp>
        <p:nvSpPr>
          <p:cNvPr id="2" name="Freeform: Shape 1">
            <a:extLst>
              <a:ext uri="{FF2B5EF4-FFF2-40B4-BE49-F238E27FC236}">
                <a16:creationId xmlns:a16="http://schemas.microsoft.com/office/drawing/2014/main" id="{DA5F6D81-80C9-7624-409F-88D93F492E26}"/>
              </a:ext>
            </a:extLst>
          </p:cNvPr>
          <p:cNvSpPr/>
          <p:nvPr/>
        </p:nvSpPr>
        <p:spPr>
          <a:xfrm>
            <a:off x="2392021" y="3672461"/>
            <a:ext cx="6937513" cy="1292087"/>
          </a:xfrm>
          <a:custGeom>
            <a:avLst/>
            <a:gdLst>
              <a:gd name="connsiteX0" fmla="*/ 0 w 6937513"/>
              <a:gd name="connsiteY0" fmla="*/ 6626 h 1292087"/>
              <a:gd name="connsiteX1" fmla="*/ 854765 w 6937513"/>
              <a:gd name="connsiteY1" fmla="*/ 636104 h 1292087"/>
              <a:gd name="connsiteX2" fmla="*/ 1649896 w 6937513"/>
              <a:gd name="connsiteY2" fmla="*/ 1033670 h 1292087"/>
              <a:gd name="connsiteX3" fmla="*/ 3140765 w 6937513"/>
              <a:gd name="connsiteY3" fmla="*/ 1292087 h 1292087"/>
              <a:gd name="connsiteX4" fmla="*/ 4909930 w 6937513"/>
              <a:gd name="connsiteY4" fmla="*/ 1033670 h 1292087"/>
              <a:gd name="connsiteX5" fmla="*/ 5917096 w 6937513"/>
              <a:gd name="connsiteY5" fmla="*/ 655983 h 1292087"/>
              <a:gd name="connsiteX6" fmla="*/ 6937513 w 6937513"/>
              <a:gd name="connsiteY6" fmla="*/ 0 h 1292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37513" h="1292087">
                <a:moveTo>
                  <a:pt x="0" y="6626"/>
                </a:moveTo>
                <a:lnTo>
                  <a:pt x="854765" y="636104"/>
                </a:lnTo>
                <a:lnTo>
                  <a:pt x="1649896" y="1033670"/>
                </a:lnTo>
                <a:lnTo>
                  <a:pt x="3140765" y="1292087"/>
                </a:lnTo>
                <a:lnTo>
                  <a:pt x="4909930" y="1033670"/>
                </a:lnTo>
                <a:lnTo>
                  <a:pt x="5917096" y="655983"/>
                </a:lnTo>
                <a:lnTo>
                  <a:pt x="6937513" y="0"/>
                </a:lnTo>
              </a:path>
            </a:pathLst>
          </a:cu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Freeform: Shape 2">
            <a:extLst>
              <a:ext uri="{FF2B5EF4-FFF2-40B4-BE49-F238E27FC236}">
                <a16:creationId xmlns:a16="http://schemas.microsoft.com/office/drawing/2014/main" id="{D020B182-979B-49E2-7B77-38DE36DE4BB6}"/>
              </a:ext>
            </a:extLst>
          </p:cNvPr>
          <p:cNvSpPr/>
          <p:nvPr/>
        </p:nvSpPr>
        <p:spPr>
          <a:xfrm>
            <a:off x="2392021" y="2340618"/>
            <a:ext cx="6970643" cy="1298713"/>
          </a:xfrm>
          <a:custGeom>
            <a:avLst/>
            <a:gdLst>
              <a:gd name="connsiteX0" fmla="*/ 0 w 6970643"/>
              <a:gd name="connsiteY0" fmla="*/ 1298713 h 1298713"/>
              <a:gd name="connsiteX1" fmla="*/ 914400 w 6970643"/>
              <a:gd name="connsiteY1" fmla="*/ 927652 h 1298713"/>
              <a:gd name="connsiteX2" fmla="*/ 1722783 w 6970643"/>
              <a:gd name="connsiteY2" fmla="*/ 384313 h 1298713"/>
              <a:gd name="connsiteX3" fmla="*/ 3154017 w 6970643"/>
              <a:gd name="connsiteY3" fmla="*/ 0 h 1298713"/>
              <a:gd name="connsiteX4" fmla="*/ 4790661 w 6970643"/>
              <a:gd name="connsiteY4" fmla="*/ 549965 h 1298713"/>
              <a:gd name="connsiteX5" fmla="*/ 5698435 w 6970643"/>
              <a:gd name="connsiteY5" fmla="*/ 748747 h 1298713"/>
              <a:gd name="connsiteX6" fmla="*/ 6970643 w 6970643"/>
              <a:gd name="connsiteY6" fmla="*/ 1298713 h 1298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70643" h="1298713">
                <a:moveTo>
                  <a:pt x="0" y="1298713"/>
                </a:moveTo>
                <a:lnTo>
                  <a:pt x="914400" y="927652"/>
                </a:lnTo>
                <a:lnTo>
                  <a:pt x="1722783" y="384313"/>
                </a:lnTo>
                <a:lnTo>
                  <a:pt x="3154017" y="0"/>
                </a:lnTo>
                <a:lnTo>
                  <a:pt x="4790661" y="549965"/>
                </a:lnTo>
                <a:lnTo>
                  <a:pt x="5698435" y="748747"/>
                </a:lnTo>
                <a:lnTo>
                  <a:pt x="6970643" y="1298713"/>
                </a:lnTo>
              </a:path>
            </a:pathLst>
          </a:cu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41" name="Group 40">
            <a:extLst>
              <a:ext uri="{FF2B5EF4-FFF2-40B4-BE49-F238E27FC236}">
                <a16:creationId xmlns:a16="http://schemas.microsoft.com/office/drawing/2014/main" id="{F043A712-50DB-3798-8F81-032690FC5D3E}"/>
              </a:ext>
            </a:extLst>
          </p:cNvPr>
          <p:cNvGrpSpPr/>
          <p:nvPr/>
        </p:nvGrpSpPr>
        <p:grpSpPr>
          <a:xfrm>
            <a:off x="4417388" y="1821577"/>
            <a:ext cx="2228672" cy="3623205"/>
            <a:chOff x="4616167" y="1356142"/>
            <a:chExt cx="2228672" cy="3623205"/>
          </a:xfrm>
        </p:grpSpPr>
        <p:sp>
          <p:nvSpPr>
            <p:cNvPr id="30" name="Oval 29">
              <a:extLst>
                <a:ext uri="{FF2B5EF4-FFF2-40B4-BE49-F238E27FC236}">
                  <a16:creationId xmlns:a16="http://schemas.microsoft.com/office/drawing/2014/main" id="{12EDEF65-46AA-2200-AEBA-FBF51341DBA2}"/>
                </a:ext>
              </a:extLst>
            </p:cNvPr>
            <p:cNvSpPr/>
            <p:nvPr/>
          </p:nvSpPr>
          <p:spPr>
            <a:xfrm>
              <a:off x="4616167" y="1356142"/>
              <a:ext cx="2228672" cy="3623205"/>
            </a:xfrm>
            <a:prstGeom prst="ellipse">
              <a:avLst/>
            </a:prstGeom>
            <a:solidFill>
              <a:schemeClr val="accent5">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9" name="Oval 28">
              <a:extLst>
                <a:ext uri="{FF2B5EF4-FFF2-40B4-BE49-F238E27FC236}">
                  <a16:creationId xmlns:a16="http://schemas.microsoft.com/office/drawing/2014/main" id="{86A12EDB-69FB-EC31-4AF3-38E745257FBC}"/>
                </a:ext>
              </a:extLst>
            </p:cNvPr>
            <p:cNvSpPr/>
            <p:nvPr/>
          </p:nvSpPr>
          <p:spPr>
            <a:xfrm>
              <a:off x="5081058" y="1875183"/>
              <a:ext cx="1295958" cy="2640383"/>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1" name="Oval 30">
              <a:extLst>
                <a:ext uri="{FF2B5EF4-FFF2-40B4-BE49-F238E27FC236}">
                  <a16:creationId xmlns:a16="http://schemas.microsoft.com/office/drawing/2014/main" id="{AA1E0546-0431-8DAA-5403-AEE882C9F9AC}"/>
                </a:ext>
              </a:extLst>
            </p:cNvPr>
            <p:cNvSpPr/>
            <p:nvPr/>
          </p:nvSpPr>
          <p:spPr>
            <a:xfrm>
              <a:off x="4989308" y="1864951"/>
              <a:ext cx="1502676" cy="2640383"/>
            </a:xfrm>
            <a:prstGeom prst="ellipse">
              <a:avLst/>
            </a:prstGeom>
            <a:solidFill>
              <a:schemeClr val="tx1"/>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grpSp>
      <p:cxnSp>
        <p:nvCxnSpPr>
          <p:cNvPr id="6" name="Straight Connector 5">
            <a:extLst>
              <a:ext uri="{FF2B5EF4-FFF2-40B4-BE49-F238E27FC236}">
                <a16:creationId xmlns:a16="http://schemas.microsoft.com/office/drawing/2014/main" id="{69302CF9-4F60-6B86-561C-69E771859279}"/>
              </a:ext>
            </a:extLst>
          </p:cNvPr>
          <p:cNvCxnSpPr>
            <a:cxnSpLocks/>
            <a:endCxn id="2" idx="6"/>
          </p:cNvCxnSpPr>
          <p:nvPr/>
        </p:nvCxnSpPr>
        <p:spPr>
          <a:xfrm>
            <a:off x="2392021" y="3672461"/>
            <a:ext cx="6937513" cy="0"/>
          </a:xfrm>
          <a:prstGeom prst="line">
            <a:avLst/>
          </a:prstGeom>
          <a:ln w="28575">
            <a:solidFill>
              <a:schemeClr val="bg1"/>
            </a:solidFill>
            <a:prstDash val="dashDot"/>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D5E8F113-C521-A491-BB1C-8BFFB815AC91}"/>
              </a:ext>
            </a:extLst>
          </p:cNvPr>
          <p:cNvSpPr txBox="1"/>
          <p:nvPr/>
        </p:nvSpPr>
        <p:spPr>
          <a:xfrm>
            <a:off x="6253372" y="3106101"/>
            <a:ext cx="2569460" cy="523220"/>
          </a:xfrm>
          <a:prstGeom prst="rect">
            <a:avLst/>
          </a:prstGeom>
          <a:noFill/>
        </p:spPr>
        <p:txBody>
          <a:bodyPr wrap="square" rtlCol="0">
            <a:spAutoFit/>
          </a:bodyPr>
          <a:lstStyle/>
          <a:p>
            <a:r>
              <a:rPr lang="en-ZA" sz="2800" dirty="0">
                <a:solidFill>
                  <a:schemeClr val="accent2">
                    <a:lumMod val="75000"/>
                  </a:schemeClr>
                </a:solidFill>
                <a:latin typeface="Times New Roman" panose="02020603050405020304" pitchFamily="18" charset="0"/>
                <a:cs typeface="Times New Roman" panose="02020603050405020304" pitchFamily="18" charset="0"/>
              </a:rPr>
              <a:t>main deflector</a:t>
            </a:r>
          </a:p>
        </p:txBody>
      </p:sp>
      <p:sp>
        <p:nvSpPr>
          <p:cNvPr id="7" name="TextBox 6">
            <a:extLst>
              <a:ext uri="{FF2B5EF4-FFF2-40B4-BE49-F238E27FC236}">
                <a16:creationId xmlns:a16="http://schemas.microsoft.com/office/drawing/2014/main" id="{2C19A9F5-4AF3-4F4C-182B-1C0BC643DCB6}"/>
              </a:ext>
            </a:extLst>
          </p:cNvPr>
          <p:cNvSpPr txBox="1"/>
          <p:nvPr/>
        </p:nvSpPr>
        <p:spPr>
          <a:xfrm>
            <a:off x="606107" y="3763970"/>
            <a:ext cx="2569460" cy="523220"/>
          </a:xfrm>
          <a:prstGeom prst="rect">
            <a:avLst/>
          </a:prstGeom>
          <a:noFill/>
        </p:spPr>
        <p:txBody>
          <a:bodyPr wrap="square" rtlCol="0">
            <a:spAutoFit/>
          </a:bodyPr>
          <a:lstStyle/>
          <a:p>
            <a:r>
              <a:rPr lang="en-ZA" sz="2800" dirty="0">
                <a:solidFill>
                  <a:schemeClr val="bg1"/>
                </a:solidFill>
                <a:latin typeface="Times New Roman" panose="02020603050405020304" pitchFamily="18" charset="0"/>
                <a:cs typeface="Times New Roman" panose="02020603050405020304" pitchFamily="18" charset="0"/>
              </a:rPr>
              <a:t>observer</a:t>
            </a:r>
          </a:p>
        </p:txBody>
      </p:sp>
      <p:sp>
        <p:nvSpPr>
          <p:cNvPr id="10" name="Oval 9">
            <a:extLst>
              <a:ext uri="{FF2B5EF4-FFF2-40B4-BE49-F238E27FC236}">
                <a16:creationId xmlns:a16="http://schemas.microsoft.com/office/drawing/2014/main" id="{C71E9B80-8D69-63A1-0174-A2DDC4219F14}"/>
              </a:ext>
            </a:extLst>
          </p:cNvPr>
          <p:cNvSpPr/>
          <p:nvPr/>
        </p:nvSpPr>
        <p:spPr>
          <a:xfrm>
            <a:off x="5086117" y="2777209"/>
            <a:ext cx="895204" cy="1758731"/>
          </a:xfrm>
          <a:prstGeom prst="ellipse">
            <a:avLst/>
          </a:prstGeom>
          <a:solidFill>
            <a:schemeClr val="accent2">
              <a:lumMod val="75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Rectangle 11">
            <a:extLst>
              <a:ext uri="{FF2B5EF4-FFF2-40B4-BE49-F238E27FC236}">
                <a16:creationId xmlns:a16="http://schemas.microsoft.com/office/drawing/2014/main" id="{DF04B94D-F93B-CA06-C0C3-7585FB2A6B98}"/>
              </a:ext>
            </a:extLst>
          </p:cNvPr>
          <p:cNvSpPr/>
          <p:nvPr/>
        </p:nvSpPr>
        <p:spPr>
          <a:xfrm>
            <a:off x="0" y="0"/>
            <a:ext cx="12221016" cy="528179"/>
          </a:xfrm>
          <a:prstGeom prst="rect">
            <a:avLst/>
          </a:prstGeom>
          <a:solidFill>
            <a:srgbClr val="99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The weak lensing of strong lensing</a:t>
            </a:r>
          </a:p>
        </p:txBody>
      </p:sp>
      <p:sp>
        <p:nvSpPr>
          <p:cNvPr id="16" name="TextBox 15">
            <a:extLst>
              <a:ext uri="{FF2B5EF4-FFF2-40B4-BE49-F238E27FC236}">
                <a16:creationId xmlns:a16="http://schemas.microsoft.com/office/drawing/2014/main" id="{874F8888-A138-97E6-9AB7-B88AC09CEEB6}"/>
              </a:ext>
            </a:extLst>
          </p:cNvPr>
          <p:cNvSpPr txBox="1"/>
          <p:nvPr/>
        </p:nvSpPr>
        <p:spPr>
          <a:xfrm>
            <a:off x="1995029" y="816684"/>
            <a:ext cx="7972583"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The effect of inhomogeneities</a:t>
            </a:r>
          </a:p>
        </p:txBody>
      </p:sp>
      <p:sp>
        <p:nvSpPr>
          <p:cNvPr id="5" name="TextBox 4">
            <a:extLst>
              <a:ext uri="{FF2B5EF4-FFF2-40B4-BE49-F238E27FC236}">
                <a16:creationId xmlns:a16="http://schemas.microsoft.com/office/drawing/2014/main" id="{99FF6804-9533-5B05-CE4F-D6769955545A}"/>
              </a:ext>
            </a:extLst>
          </p:cNvPr>
          <p:cNvSpPr txBox="1"/>
          <p:nvPr/>
        </p:nvSpPr>
        <p:spPr>
          <a:xfrm>
            <a:off x="4760987" y="1684025"/>
            <a:ext cx="2569460" cy="584775"/>
          </a:xfrm>
          <a:prstGeom prst="rect">
            <a:avLst/>
          </a:prstGeom>
          <a:noFill/>
        </p:spPr>
        <p:txBody>
          <a:bodyPr wrap="square" rtlCol="0">
            <a:spAutoFit/>
          </a:bodyPr>
          <a:lstStyle/>
          <a:p>
            <a:r>
              <a:rPr lang="en-ZA" sz="3200" dirty="0">
                <a:solidFill>
                  <a:schemeClr val="accent5">
                    <a:lumMod val="40000"/>
                    <a:lumOff val="60000"/>
                  </a:schemeClr>
                </a:solidFill>
                <a:latin typeface="Times New Roman" panose="02020603050405020304" pitchFamily="18" charset="0"/>
                <a:cs typeface="Times New Roman" panose="02020603050405020304" pitchFamily="18" charset="0"/>
              </a:rPr>
              <a:t>Einstein ring</a:t>
            </a:r>
          </a:p>
        </p:txBody>
      </p:sp>
      <p:sp>
        <p:nvSpPr>
          <p:cNvPr id="20" name="TextBox 19">
            <a:extLst>
              <a:ext uri="{FF2B5EF4-FFF2-40B4-BE49-F238E27FC236}">
                <a16:creationId xmlns:a16="http://schemas.microsoft.com/office/drawing/2014/main" id="{4913FF8C-4EC8-6EFC-28AD-01600AB99166}"/>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27286908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25111-02C5-ABEC-AAF0-6E6E1951490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F760D05-07C3-F2B9-95B0-7B5991975745}"/>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13" name="Group 12">
            <a:extLst>
              <a:ext uri="{FF2B5EF4-FFF2-40B4-BE49-F238E27FC236}">
                <a16:creationId xmlns:a16="http://schemas.microsoft.com/office/drawing/2014/main" id="{A9BABCDB-5A29-5E35-ED62-A6325854F18F}"/>
              </a:ext>
            </a:extLst>
          </p:cNvPr>
          <p:cNvGrpSpPr/>
          <p:nvPr/>
        </p:nvGrpSpPr>
        <p:grpSpPr>
          <a:xfrm>
            <a:off x="-66261" y="-20463"/>
            <a:ext cx="12268197" cy="6888695"/>
            <a:chOff x="-66261" y="-20463"/>
            <a:chExt cx="12268197" cy="6888695"/>
          </a:xfrm>
        </p:grpSpPr>
        <p:pic>
          <p:nvPicPr>
            <p:cNvPr id="14" name="Picture 13" descr="A bright light in the sky&#10;&#10;Description automatically generated with medium confidence">
              <a:extLst>
                <a:ext uri="{FF2B5EF4-FFF2-40B4-BE49-F238E27FC236}">
                  <a16:creationId xmlns:a16="http://schemas.microsoft.com/office/drawing/2014/main" id="{D1360DD1-FC36-6A57-BF97-E3776F00684B}"/>
                </a:ext>
              </a:extLst>
            </p:cNvPr>
            <p:cNvPicPr>
              <a:picLocks noChangeAspect="1"/>
            </p:cNvPicPr>
            <p:nvPr/>
          </p:nvPicPr>
          <p:blipFill rotWithShape="1">
            <a:blip r:embed="rId3">
              <a:alphaModFix amt="13000"/>
              <a:extLst>
                <a:ext uri="{28A0092B-C50C-407E-A947-70E740481C1C}">
                  <a14:useLocalDpi xmlns:a14="http://schemas.microsoft.com/office/drawing/2010/main" val="0"/>
                </a:ext>
              </a:extLst>
            </a:blip>
            <a:srcRect l="1" t="8867" r="29824" b="19677"/>
            <a:stretch/>
          </p:blipFill>
          <p:spPr>
            <a:xfrm flipH="1">
              <a:off x="-66261" y="-10232"/>
              <a:ext cx="9879492"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6CBAC7E5-50AF-CBFD-A09B-3872627411EC}"/>
                </a:ext>
              </a:extLst>
            </p:cNvPr>
            <p:cNvPicPr>
              <a:picLocks noChangeAspect="1"/>
            </p:cNvPicPr>
            <p:nvPr/>
          </p:nvPicPr>
          <p:blipFill rotWithShape="1">
            <a:blip r:embed="rId3">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pic>
        <p:nvPicPr>
          <p:cNvPr id="11" name="Picture 10" descr="A bright light in the sky&#10;&#10;Description automatically generated with medium confidence">
            <a:extLst>
              <a:ext uri="{FF2B5EF4-FFF2-40B4-BE49-F238E27FC236}">
                <a16:creationId xmlns:a16="http://schemas.microsoft.com/office/drawing/2014/main" id="{DC7F98F8-A976-B23F-5A45-5EFB72A16D3B}"/>
              </a:ext>
            </a:extLst>
          </p:cNvPr>
          <p:cNvPicPr>
            <a:picLocks noChangeAspect="1"/>
          </p:cNvPicPr>
          <p:nvPr/>
        </p:nvPicPr>
        <p:blipFill rotWithShape="1">
          <a:blip r:embed="rId3">
            <a:clrChange>
              <a:clrFrom>
                <a:srgbClr val="010101"/>
              </a:clrFrom>
              <a:clrTo>
                <a:srgbClr val="010101">
                  <a:alpha val="0"/>
                </a:srgbClr>
              </a:clrTo>
            </a:clrChange>
            <a:alphaModFix amt="35000"/>
            <a:extLst>
              <a:ext uri="{28A0092B-C50C-407E-A947-70E740481C1C}">
                <a14:useLocalDpi xmlns:a14="http://schemas.microsoft.com/office/drawing/2010/main" val="0"/>
              </a:ext>
            </a:extLst>
          </a:blip>
          <a:srcRect l="54814" t="48042"/>
          <a:stretch/>
        </p:blipFill>
        <p:spPr>
          <a:xfrm rot="16200000" flipV="1">
            <a:off x="7922398" y="2588398"/>
            <a:ext cx="4532080" cy="4007124"/>
          </a:xfrm>
          <a:prstGeom prst="rect">
            <a:avLst/>
          </a:prstGeom>
        </p:spPr>
      </p:pic>
      <p:grpSp>
        <p:nvGrpSpPr>
          <p:cNvPr id="42" name="Group 41">
            <a:extLst>
              <a:ext uri="{FF2B5EF4-FFF2-40B4-BE49-F238E27FC236}">
                <a16:creationId xmlns:a16="http://schemas.microsoft.com/office/drawing/2014/main" id="{C0B766E7-8ECF-D6D3-2BA5-E9A4FE87225A}"/>
              </a:ext>
            </a:extLst>
          </p:cNvPr>
          <p:cNvGrpSpPr/>
          <p:nvPr/>
        </p:nvGrpSpPr>
        <p:grpSpPr>
          <a:xfrm>
            <a:off x="1828804" y="3135748"/>
            <a:ext cx="549965" cy="1013792"/>
            <a:chOff x="1292087" y="2976007"/>
            <a:chExt cx="549965" cy="1013792"/>
          </a:xfrm>
        </p:grpSpPr>
        <p:cxnSp>
          <p:nvCxnSpPr>
            <p:cNvPr id="9" name="Straight Connector 8">
              <a:extLst>
                <a:ext uri="{FF2B5EF4-FFF2-40B4-BE49-F238E27FC236}">
                  <a16:creationId xmlns:a16="http://schemas.microsoft.com/office/drawing/2014/main" id="{780B2BD1-7570-898E-F704-04CC2F3B48D7}"/>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110A6D99-AFEF-A81D-9BB7-C99B1FB51DD9}"/>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22" name="Freeform: Shape 21">
              <a:extLst>
                <a:ext uri="{FF2B5EF4-FFF2-40B4-BE49-F238E27FC236}">
                  <a16:creationId xmlns:a16="http://schemas.microsoft.com/office/drawing/2014/main" id="{7471C493-F049-0750-421E-3D95BF0B73B1}"/>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3" name="Oval 22">
              <a:extLst>
                <a:ext uri="{FF2B5EF4-FFF2-40B4-BE49-F238E27FC236}">
                  <a16:creationId xmlns:a16="http://schemas.microsoft.com/office/drawing/2014/main" id="{2F26D670-021A-CA59-4B0C-6078C8D479A2}"/>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sp>
        <p:nvSpPr>
          <p:cNvPr id="25" name="Oval 24">
            <a:extLst>
              <a:ext uri="{FF2B5EF4-FFF2-40B4-BE49-F238E27FC236}">
                <a16:creationId xmlns:a16="http://schemas.microsoft.com/office/drawing/2014/main" id="{8B745F6D-0DE8-ED2F-9495-BF4417F86963}"/>
              </a:ext>
            </a:extLst>
          </p:cNvPr>
          <p:cNvSpPr/>
          <p:nvPr/>
        </p:nvSpPr>
        <p:spPr>
          <a:xfrm>
            <a:off x="2458422" y="2171064"/>
            <a:ext cx="1182465" cy="1182465"/>
          </a:xfrm>
          <a:prstGeom prst="ellipse">
            <a:avLst/>
          </a:prstGeom>
          <a:solidFill>
            <a:schemeClr val="accent2">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6" name="Oval 25">
            <a:extLst>
              <a:ext uri="{FF2B5EF4-FFF2-40B4-BE49-F238E27FC236}">
                <a16:creationId xmlns:a16="http://schemas.microsoft.com/office/drawing/2014/main" id="{94B96821-584D-2B6D-2E8C-B5833E661EEC}"/>
              </a:ext>
            </a:extLst>
          </p:cNvPr>
          <p:cNvSpPr/>
          <p:nvPr/>
        </p:nvSpPr>
        <p:spPr>
          <a:xfrm>
            <a:off x="3495921" y="3558307"/>
            <a:ext cx="1182465" cy="1182465"/>
          </a:xfrm>
          <a:prstGeom prst="ellipse">
            <a:avLst/>
          </a:prstGeom>
          <a:solidFill>
            <a:schemeClr val="accent2">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7" name="Oval 26">
            <a:extLst>
              <a:ext uri="{FF2B5EF4-FFF2-40B4-BE49-F238E27FC236}">
                <a16:creationId xmlns:a16="http://schemas.microsoft.com/office/drawing/2014/main" id="{6F60D0C2-84C1-03C9-89DA-F0DECF1FF953}"/>
              </a:ext>
            </a:extLst>
          </p:cNvPr>
          <p:cNvSpPr/>
          <p:nvPr/>
        </p:nvSpPr>
        <p:spPr>
          <a:xfrm>
            <a:off x="6954738" y="3798536"/>
            <a:ext cx="1182465" cy="1182465"/>
          </a:xfrm>
          <a:prstGeom prst="ellipse">
            <a:avLst/>
          </a:prstGeom>
          <a:solidFill>
            <a:schemeClr val="accent2">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8" name="Oval 27">
            <a:extLst>
              <a:ext uri="{FF2B5EF4-FFF2-40B4-BE49-F238E27FC236}">
                <a16:creationId xmlns:a16="http://schemas.microsoft.com/office/drawing/2014/main" id="{22078AD1-ED6F-DE91-3C0A-90C09A05CD6B}"/>
              </a:ext>
            </a:extLst>
          </p:cNvPr>
          <p:cNvSpPr/>
          <p:nvPr/>
        </p:nvSpPr>
        <p:spPr>
          <a:xfrm>
            <a:off x="7218269" y="1961802"/>
            <a:ext cx="1182465" cy="1182465"/>
          </a:xfrm>
          <a:prstGeom prst="ellipse">
            <a:avLst/>
          </a:prstGeom>
          <a:solidFill>
            <a:schemeClr val="accent2">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3" name="TextBox 32">
            <a:extLst>
              <a:ext uri="{FF2B5EF4-FFF2-40B4-BE49-F238E27FC236}">
                <a16:creationId xmlns:a16="http://schemas.microsoft.com/office/drawing/2014/main" id="{EE1D4F22-294B-FE75-89AF-14DBC9739CB2}"/>
              </a:ext>
            </a:extLst>
          </p:cNvPr>
          <p:cNvSpPr txBox="1"/>
          <p:nvPr/>
        </p:nvSpPr>
        <p:spPr>
          <a:xfrm>
            <a:off x="2073969" y="1680535"/>
            <a:ext cx="2661530" cy="584775"/>
          </a:xfrm>
          <a:prstGeom prst="rect">
            <a:avLst/>
          </a:prstGeom>
          <a:noFill/>
        </p:spPr>
        <p:txBody>
          <a:bodyPr wrap="square" rtlCol="0">
            <a:spAutoFit/>
          </a:bodyPr>
          <a:lstStyle/>
          <a:p>
            <a:r>
              <a:rPr lang="en-ZA" sz="3200" dirty="0">
                <a:solidFill>
                  <a:schemeClr val="accent2">
                    <a:lumMod val="40000"/>
                    <a:lumOff val="60000"/>
                  </a:schemeClr>
                </a:solidFill>
                <a:latin typeface="Times New Roman" panose="02020603050405020304" pitchFamily="18" charset="0"/>
                <a:cs typeface="Times New Roman" panose="02020603050405020304" pitchFamily="18" charset="0"/>
              </a:rPr>
              <a:t>perturbations</a:t>
            </a:r>
          </a:p>
        </p:txBody>
      </p:sp>
      <p:sp>
        <p:nvSpPr>
          <p:cNvPr id="35" name="TextBox 34">
            <a:extLst>
              <a:ext uri="{FF2B5EF4-FFF2-40B4-BE49-F238E27FC236}">
                <a16:creationId xmlns:a16="http://schemas.microsoft.com/office/drawing/2014/main" id="{8425DEB2-7B36-3BB5-7FD1-5D3B886AE275}"/>
              </a:ext>
            </a:extLst>
          </p:cNvPr>
          <p:cNvSpPr txBox="1"/>
          <p:nvPr/>
        </p:nvSpPr>
        <p:spPr>
          <a:xfrm>
            <a:off x="9231209" y="2435369"/>
            <a:ext cx="1130080" cy="523220"/>
          </a:xfrm>
          <a:prstGeom prst="rect">
            <a:avLst/>
          </a:prstGeom>
          <a:noFill/>
        </p:spPr>
        <p:txBody>
          <a:bodyPr wrap="square" rtlCol="0">
            <a:spAutoFit/>
          </a:bodyPr>
          <a:lstStyle/>
          <a:p>
            <a:r>
              <a:rPr lang="en-ZA" sz="2800" dirty="0">
                <a:solidFill>
                  <a:schemeClr val="bg1"/>
                </a:solidFill>
                <a:latin typeface="Times New Roman" panose="02020603050405020304" pitchFamily="18" charset="0"/>
                <a:cs typeface="Times New Roman" panose="02020603050405020304" pitchFamily="18" charset="0"/>
              </a:rPr>
              <a:t>source</a:t>
            </a:r>
          </a:p>
        </p:txBody>
      </p:sp>
      <p:pic>
        <p:nvPicPr>
          <p:cNvPr id="39" name="Picture 38" descr="A purple spiral galaxy in space&#10;&#10;Description automatically generated">
            <a:extLst>
              <a:ext uri="{FF2B5EF4-FFF2-40B4-BE49-F238E27FC236}">
                <a16:creationId xmlns:a16="http://schemas.microsoft.com/office/drawing/2014/main" id="{4E484E04-52D7-321A-A152-EE72972DBE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536845">
            <a:off x="8140933" y="2803074"/>
            <a:ext cx="2596721" cy="1731993"/>
          </a:xfrm>
          <a:prstGeom prst="rect">
            <a:avLst/>
          </a:prstGeom>
        </p:spPr>
      </p:pic>
      <p:sp>
        <p:nvSpPr>
          <p:cNvPr id="2" name="Freeform: Shape 1">
            <a:extLst>
              <a:ext uri="{FF2B5EF4-FFF2-40B4-BE49-F238E27FC236}">
                <a16:creationId xmlns:a16="http://schemas.microsoft.com/office/drawing/2014/main" id="{48D801A0-F5AA-312C-FE38-9B857893AE77}"/>
              </a:ext>
            </a:extLst>
          </p:cNvPr>
          <p:cNvSpPr/>
          <p:nvPr/>
        </p:nvSpPr>
        <p:spPr>
          <a:xfrm>
            <a:off x="2392021" y="3672461"/>
            <a:ext cx="6937513" cy="1292087"/>
          </a:xfrm>
          <a:custGeom>
            <a:avLst/>
            <a:gdLst>
              <a:gd name="connsiteX0" fmla="*/ 0 w 6937513"/>
              <a:gd name="connsiteY0" fmla="*/ 6626 h 1292087"/>
              <a:gd name="connsiteX1" fmla="*/ 854765 w 6937513"/>
              <a:gd name="connsiteY1" fmla="*/ 636104 h 1292087"/>
              <a:gd name="connsiteX2" fmla="*/ 1649896 w 6937513"/>
              <a:gd name="connsiteY2" fmla="*/ 1033670 h 1292087"/>
              <a:gd name="connsiteX3" fmla="*/ 3140765 w 6937513"/>
              <a:gd name="connsiteY3" fmla="*/ 1292087 h 1292087"/>
              <a:gd name="connsiteX4" fmla="*/ 4909930 w 6937513"/>
              <a:gd name="connsiteY4" fmla="*/ 1033670 h 1292087"/>
              <a:gd name="connsiteX5" fmla="*/ 5917096 w 6937513"/>
              <a:gd name="connsiteY5" fmla="*/ 655983 h 1292087"/>
              <a:gd name="connsiteX6" fmla="*/ 6937513 w 6937513"/>
              <a:gd name="connsiteY6" fmla="*/ 0 h 1292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37513" h="1292087">
                <a:moveTo>
                  <a:pt x="0" y="6626"/>
                </a:moveTo>
                <a:lnTo>
                  <a:pt x="854765" y="636104"/>
                </a:lnTo>
                <a:lnTo>
                  <a:pt x="1649896" y="1033670"/>
                </a:lnTo>
                <a:lnTo>
                  <a:pt x="3140765" y="1292087"/>
                </a:lnTo>
                <a:lnTo>
                  <a:pt x="4909930" y="1033670"/>
                </a:lnTo>
                <a:lnTo>
                  <a:pt x="5917096" y="655983"/>
                </a:lnTo>
                <a:lnTo>
                  <a:pt x="6937513" y="0"/>
                </a:lnTo>
              </a:path>
            </a:pathLst>
          </a:cu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Freeform: Shape 2">
            <a:extLst>
              <a:ext uri="{FF2B5EF4-FFF2-40B4-BE49-F238E27FC236}">
                <a16:creationId xmlns:a16="http://schemas.microsoft.com/office/drawing/2014/main" id="{7E65DAC0-4183-DE89-7627-F117DFAC9A46}"/>
              </a:ext>
            </a:extLst>
          </p:cNvPr>
          <p:cNvSpPr/>
          <p:nvPr/>
        </p:nvSpPr>
        <p:spPr>
          <a:xfrm>
            <a:off x="2392021" y="2340618"/>
            <a:ext cx="6970643" cy="1298713"/>
          </a:xfrm>
          <a:custGeom>
            <a:avLst/>
            <a:gdLst>
              <a:gd name="connsiteX0" fmla="*/ 0 w 6970643"/>
              <a:gd name="connsiteY0" fmla="*/ 1298713 h 1298713"/>
              <a:gd name="connsiteX1" fmla="*/ 914400 w 6970643"/>
              <a:gd name="connsiteY1" fmla="*/ 927652 h 1298713"/>
              <a:gd name="connsiteX2" fmla="*/ 1722783 w 6970643"/>
              <a:gd name="connsiteY2" fmla="*/ 384313 h 1298713"/>
              <a:gd name="connsiteX3" fmla="*/ 3154017 w 6970643"/>
              <a:gd name="connsiteY3" fmla="*/ 0 h 1298713"/>
              <a:gd name="connsiteX4" fmla="*/ 4790661 w 6970643"/>
              <a:gd name="connsiteY4" fmla="*/ 549965 h 1298713"/>
              <a:gd name="connsiteX5" fmla="*/ 5698435 w 6970643"/>
              <a:gd name="connsiteY5" fmla="*/ 748747 h 1298713"/>
              <a:gd name="connsiteX6" fmla="*/ 6970643 w 6970643"/>
              <a:gd name="connsiteY6" fmla="*/ 1298713 h 1298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70643" h="1298713">
                <a:moveTo>
                  <a:pt x="0" y="1298713"/>
                </a:moveTo>
                <a:lnTo>
                  <a:pt x="914400" y="927652"/>
                </a:lnTo>
                <a:lnTo>
                  <a:pt x="1722783" y="384313"/>
                </a:lnTo>
                <a:lnTo>
                  <a:pt x="3154017" y="0"/>
                </a:lnTo>
                <a:lnTo>
                  <a:pt x="4790661" y="549965"/>
                </a:lnTo>
                <a:lnTo>
                  <a:pt x="5698435" y="748747"/>
                </a:lnTo>
                <a:lnTo>
                  <a:pt x="6970643" y="1298713"/>
                </a:lnTo>
              </a:path>
            </a:pathLst>
          </a:cu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41" name="Group 40">
            <a:extLst>
              <a:ext uri="{FF2B5EF4-FFF2-40B4-BE49-F238E27FC236}">
                <a16:creationId xmlns:a16="http://schemas.microsoft.com/office/drawing/2014/main" id="{19191712-27D4-B825-B386-1856C0F45BD4}"/>
              </a:ext>
            </a:extLst>
          </p:cNvPr>
          <p:cNvGrpSpPr/>
          <p:nvPr/>
        </p:nvGrpSpPr>
        <p:grpSpPr>
          <a:xfrm>
            <a:off x="4417388" y="1821577"/>
            <a:ext cx="2228672" cy="3623205"/>
            <a:chOff x="4616167" y="1356142"/>
            <a:chExt cx="2228672" cy="3623205"/>
          </a:xfrm>
        </p:grpSpPr>
        <p:sp>
          <p:nvSpPr>
            <p:cNvPr id="30" name="Oval 29">
              <a:extLst>
                <a:ext uri="{FF2B5EF4-FFF2-40B4-BE49-F238E27FC236}">
                  <a16:creationId xmlns:a16="http://schemas.microsoft.com/office/drawing/2014/main" id="{C444DF93-29F9-8ECF-1E86-05947BCB1D40}"/>
                </a:ext>
              </a:extLst>
            </p:cNvPr>
            <p:cNvSpPr/>
            <p:nvPr/>
          </p:nvSpPr>
          <p:spPr>
            <a:xfrm>
              <a:off x="4616167" y="1356142"/>
              <a:ext cx="2228672" cy="3623205"/>
            </a:xfrm>
            <a:prstGeom prst="ellipse">
              <a:avLst/>
            </a:prstGeom>
            <a:solidFill>
              <a:schemeClr val="accent5">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9" name="Oval 28">
              <a:extLst>
                <a:ext uri="{FF2B5EF4-FFF2-40B4-BE49-F238E27FC236}">
                  <a16:creationId xmlns:a16="http://schemas.microsoft.com/office/drawing/2014/main" id="{844AC4F0-E4BA-525D-5F98-1E99422E1DF1}"/>
                </a:ext>
              </a:extLst>
            </p:cNvPr>
            <p:cNvSpPr/>
            <p:nvPr/>
          </p:nvSpPr>
          <p:spPr>
            <a:xfrm>
              <a:off x="5081058" y="1875183"/>
              <a:ext cx="1295958" cy="2640383"/>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1" name="Oval 30">
              <a:extLst>
                <a:ext uri="{FF2B5EF4-FFF2-40B4-BE49-F238E27FC236}">
                  <a16:creationId xmlns:a16="http://schemas.microsoft.com/office/drawing/2014/main" id="{E034BAA4-8FB0-57F7-64B4-995A66099003}"/>
                </a:ext>
              </a:extLst>
            </p:cNvPr>
            <p:cNvSpPr/>
            <p:nvPr/>
          </p:nvSpPr>
          <p:spPr>
            <a:xfrm>
              <a:off x="4989308" y="1864951"/>
              <a:ext cx="1502676" cy="2640383"/>
            </a:xfrm>
            <a:prstGeom prst="ellipse">
              <a:avLst/>
            </a:prstGeom>
            <a:solidFill>
              <a:schemeClr val="tx1"/>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grpSp>
      <p:cxnSp>
        <p:nvCxnSpPr>
          <p:cNvPr id="6" name="Straight Connector 5">
            <a:extLst>
              <a:ext uri="{FF2B5EF4-FFF2-40B4-BE49-F238E27FC236}">
                <a16:creationId xmlns:a16="http://schemas.microsoft.com/office/drawing/2014/main" id="{6417A2A2-8955-6F8D-DCC9-D9695E630D16}"/>
              </a:ext>
            </a:extLst>
          </p:cNvPr>
          <p:cNvCxnSpPr>
            <a:cxnSpLocks/>
            <a:endCxn id="2" idx="6"/>
          </p:cNvCxnSpPr>
          <p:nvPr/>
        </p:nvCxnSpPr>
        <p:spPr>
          <a:xfrm>
            <a:off x="2392021" y="3672461"/>
            <a:ext cx="6937513" cy="0"/>
          </a:xfrm>
          <a:prstGeom prst="line">
            <a:avLst/>
          </a:prstGeom>
          <a:ln w="28575">
            <a:solidFill>
              <a:schemeClr val="bg1"/>
            </a:solidFill>
            <a:prstDash val="dashDot"/>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FDCA249D-8832-26DD-ABAB-7470FCF7CD92}"/>
              </a:ext>
            </a:extLst>
          </p:cNvPr>
          <p:cNvSpPr txBox="1"/>
          <p:nvPr/>
        </p:nvSpPr>
        <p:spPr>
          <a:xfrm>
            <a:off x="6253372" y="3106101"/>
            <a:ext cx="2569460" cy="523220"/>
          </a:xfrm>
          <a:prstGeom prst="rect">
            <a:avLst/>
          </a:prstGeom>
          <a:noFill/>
        </p:spPr>
        <p:txBody>
          <a:bodyPr wrap="square" rtlCol="0">
            <a:spAutoFit/>
          </a:bodyPr>
          <a:lstStyle/>
          <a:p>
            <a:r>
              <a:rPr lang="en-ZA" sz="2800" dirty="0">
                <a:solidFill>
                  <a:schemeClr val="accent2">
                    <a:lumMod val="75000"/>
                  </a:schemeClr>
                </a:solidFill>
                <a:latin typeface="Times New Roman" panose="02020603050405020304" pitchFamily="18" charset="0"/>
                <a:cs typeface="Times New Roman" panose="02020603050405020304" pitchFamily="18" charset="0"/>
              </a:rPr>
              <a:t>main deflector</a:t>
            </a:r>
          </a:p>
        </p:txBody>
      </p:sp>
      <p:grpSp>
        <p:nvGrpSpPr>
          <p:cNvPr id="48" name="Group 47">
            <a:extLst>
              <a:ext uri="{FF2B5EF4-FFF2-40B4-BE49-F238E27FC236}">
                <a16:creationId xmlns:a16="http://schemas.microsoft.com/office/drawing/2014/main" id="{FADD4081-86B4-AE14-1B7D-3EDB0847F157}"/>
              </a:ext>
            </a:extLst>
          </p:cNvPr>
          <p:cNvGrpSpPr/>
          <p:nvPr/>
        </p:nvGrpSpPr>
        <p:grpSpPr>
          <a:xfrm>
            <a:off x="1784577" y="5624237"/>
            <a:ext cx="420904" cy="775885"/>
            <a:chOff x="1292087" y="2976007"/>
            <a:chExt cx="549965" cy="1013792"/>
          </a:xfrm>
        </p:grpSpPr>
        <p:cxnSp>
          <p:nvCxnSpPr>
            <p:cNvPr id="49" name="Straight Connector 48">
              <a:extLst>
                <a:ext uri="{FF2B5EF4-FFF2-40B4-BE49-F238E27FC236}">
                  <a16:creationId xmlns:a16="http://schemas.microsoft.com/office/drawing/2014/main" id="{8C89BD15-E851-05C2-1B82-600ED1F3A110}"/>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748E4688-3512-EF9E-8382-0396970B613D}"/>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51" name="Freeform: Shape 50">
              <a:extLst>
                <a:ext uri="{FF2B5EF4-FFF2-40B4-BE49-F238E27FC236}">
                  <a16:creationId xmlns:a16="http://schemas.microsoft.com/office/drawing/2014/main" id="{B5F1D58D-B04C-EFEE-F21A-329756A17F6E}"/>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2" name="Oval 51">
              <a:extLst>
                <a:ext uri="{FF2B5EF4-FFF2-40B4-BE49-F238E27FC236}">
                  <a16:creationId xmlns:a16="http://schemas.microsoft.com/office/drawing/2014/main" id="{B889FE67-E442-995B-4C5C-2D4EF74F09F2}"/>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cxnSp>
        <p:nvCxnSpPr>
          <p:cNvPr id="64" name="Straight Arrow Connector 63">
            <a:extLst>
              <a:ext uri="{FF2B5EF4-FFF2-40B4-BE49-F238E27FC236}">
                <a16:creationId xmlns:a16="http://schemas.microsoft.com/office/drawing/2014/main" id="{0362D4FF-FC44-506D-E3AC-95527367FDDD}"/>
              </a:ext>
            </a:extLst>
          </p:cNvPr>
          <p:cNvCxnSpPr>
            <a:cxnSpLocks/>
          </p:cNvCxnSpPr>
          <p:nvPr/>
        </p:nvCxnSpPr>
        <p:spPr>
          <a:xfrm>
            <a:off x="2218056" y="6034999"/>
            <a:ext cx="6711549" cy="0"/>
          </a:xfrm>
          <a:prstGeom prst="straightConnector1">
            <a:avLst/>
          </a:prstGeom>
          <a:ln w="38100">
            <a:solidFill>
              <a:srgbClr val="F0C1A9"/>
            </a:solidFill>
            <a:prstDash val="solid"/>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mc:Choice xmlns:a14="http://schemas.microsoft.com/office/drawing/2010/main" Requires="a14">
          <p:sp>
            <p:nvSpPr>
              <p:cNvPr id="73" name="TextBox 72">
                <a:extLst>
                  <a:ext uri="{FF2B5EF4-FFF2-40B4-BE49-F238E27FC236}">
                    <a16:creationId xmlns:a16="http://schemas.microsoft.com/office/drawing/2014/main" id="{6463DCC7-2EB0-1B59-AD11-CE0B50991FFD}"/>
                  </a:ext>
                </a:extLst>
              </p:cNvPr>
              <p:cNvSpPr txBox="1"/>
              <p:nvPr/>
            </p:nvSpPr>
            <p:spPr>
              <a:xfrm>
                <a:off x="2370579" y="5344498"/>
                <a:ext cx="6406502" cy="58477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3200" i="1" smtClean="0">
                              <a:solidFill>
                                <a:srgbClr val="F0C1A9"/>
                              </a:solidFill>
                              <a:latin typeface="Cambria Math" panose="02040503050406030204" pitchFamily="18" charset="0"/>
                              <a:ea typeface="Cambria Math" panose="02040503050406030204" pitchFamily="18" charset="0"/>
                            </a:rPr>
                          </m:ctrlPr>
                        </m:sSubPr>
                        <m:e>
                          <m:r>
                            <a:rPr lang="en-US" sz="3200" b="1">
                              <a:solidFill>
                                <a:srgbClr val="F0C1A9"/>
                              </a:solidFill>
                              <a:latin typeface="Cambria Math" panose="02040503050406030204" pitchFamily="18" charset="0"/>
                              <a:ea typeface="Cambria Math" panose="02040503050406030204" pitchFamily="18" charset="0"/>
                            </a:rPr>
                            <m:t>𝓐</m:t>
                          </m:r>
                        </m:e>
                        <m:sub>
                          <m:r>
                            <m:rPr>
                              <m:sty m:val="p"/>
                            </m:rPr>
                            <a:rPr lang="en-ZA" sz="3200">
                              <a:solidFill>
                                <a:srgbClr val="F0C1A9"/>
                              </a:solidFill>
                              <a:latin typeface="Cambria Math" panose="02040503050406030204" pitchFamily="18" charset="0"/>
                              <a:ea typeface="Cambria Math" panose="02040503050406030204" pitchFamily="18" charset="0"/>
                            </a:rPr>
                            <m:t>LOS</m:t>
                          </m:r>
                        </m:sub>
                      </m:sSub>
                    </m:oMath>
                  </m:oMathPara>
                </a14:m>
                <a:endParaRPr lang="en-ZA" sz="3200" dirty="0">
                  <a:solidFill>
                    <a:srgbClr val="F0C1A9"/>
                  </a:solidFill>
                </a:endParaRPr>
              </a:p>
            </p:txBody>
          </p:sp>
        </mc:Choice>
        <mc:Fallback>
          <p:sp>
            <p:nvSpPr>
              <p:cNvPr id="73" name="TextBox 72">
                <a:extLst>
                  <a:ext uri="{FF2B5EF4-FFF2-40B4-BE49-F238E27FC236}">
                    <a16:creationId xmlns:a16="http://schemas.microsoft.com/office/drawing/2014/main" id="{6463DCC7-2EB0-1B59-AD11-CE0B50991FFD}"/>
                  </a:ext>
                </a:extLst>
              </p:cNvPr>
              <p:cNvSpPr txBox="1">
                <a:spLocks noRot="1" noChangeAspect="1" noMove="1" noResize="1" noEditPoints="1" noAdjustHandles="1" noChangeArrowheads="1" noChangeShapeType="1" noTextEdit="1"/>
              </p:cNvSpPr>
              <p:nvPr/>
            </p:nvSpPr>
            <p:spPr>
              <a:xfrm>
                <a:off x="2370579" y="5344498"/>
                <a:ext cx="6406502" cy="584775"/>
              </a:xfrm>
              <a:prstGeom prst="rect">
                <a:avLst/>
              </a:prstGeom>
              <a:blipFill>
                <a:blip r:embed="rId5"/>
                <a:stretch>
                  <a:fillRect/>
                </a:stretch>
              </a:blipFill>
            </p:spPr>
            <p:txBody>
              <a:bodyPr/>
              <a:lstStyle/>
              <a:p>
                <a:r>
                  <a:rPr lang="en-ZA">
                    <a:noFill/>
                  </a:rPr>
                  <a:t> </a:t>
                </a:r>
              </a:p>
            </p:txBody>
          </p:sp>
        </mc:Fallback>
      </mc:AlternateContent>
      <p:sp>
        <p:nvSpPr>
          <p:cNvPr id="7" name="TextBox 6">
            <a:extLst>
              <a:ext uri="{FF2B5EF4-FFF2-40B4-BE49-F238E27FC236}">
                <a16:creationId xmlns:a16="http://schemas.microsoft.com/office/drawing/2014/main" id="{3A645776-8564-B562-221C-64A7306989C5}"/>
              </a:ext>
            </a:extLst>
          </p:cNvPr>
          <p:cNvSpPr txBox="1"/>
          <p:nvPr/>
        </p:nvSpPr>
        <p:spPr>
          <a:xfrm>
            <a:off x="606107" y="3763970"/>
            <a:ext cx="2569460" cy="523220"/>
          </a:xfrm>
          <a:prstGeom prst="rect">
            <a:avLst/>
          </a:prstGeom>
          <a:noFill/>
        </p:spPr>
        <p:txBody>
          <a:bodyPr wrap="square" rtlCol="0">
            <a:spAutoFit/>
          </a:bodyPr>
          <a:lstStyle/>
          <a:p>
            <a:r>
              <a:rPr lang="en-ZA" sz="2800" dirty="0">
                <a:solidFill>
                  <a:schemeClr val="bg1"/>
                </a:solidFill>
                <a:latin typeface="Times New Roman" panose="02020603050405020304" pitchFamily="18" charset="0"/>
                <a:cs typeface="Times New Roman" panose="02020603050405020304" pitchFamily="18" charset="0"/>
              </a:rPr>
              <a:t>observer</a:t>
            </a:r>
          </a:p>
        </p:txBody>
      </p:sp>
      <p:sp>
        <p:nvSpPr>
          <p:cNvPr id="10" name="Oval 9">
            <a:extLst>
              <a:ext uri="{FF2B5EF4-FFF2-40B4-BE49-F238E27FC236}">
                <a16:creationId xmlns:a16="http://schemas.microsoft.com/office/drawing/2014/main" id="{44000458-5F1F-78A5-BA1E-0CEDEFB8F8C9}"/>
              </a:ext>
            </a:extLst>
          </p:cNvPr>
          <p:cNvSpPr/>
          <p:nvPr/>
        </p:nvSpPr>
        <p:spPr>
          <a:xfrm>
            <a:off x="5086117" y="2777209"/>
            <a:ext cx="895204" cy="1758731"/>
          </a:xfrm>
          <a:prstGeom prst="ellipse">
            <a:avLst/>
          </a:prstGeom>
          <a:solidFill>
            <a:schemeClr val="accent2">
              <a:lumMod val="75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TextBox 15">
            <a:extLst>
              <a:ext uri="{FF2B5EF4-FFF2-40B4-BE49-F238E27FC236}">
                <a16:creationId xmlns:a16="http://schemas.microsoft.com/office/drawing/2014/main" id="{09A7FA32-C5CE-F6B9-2626-ECF826D57A32}"/>
              </a:ext>
            </a:extLst>
          </p:cNvPr>
          <p:cNvSpPr txBox="1"/>
          <p:nvPr/>
        </p:nvSpPr>
        <p:spPr>
          <a:xfrm>
            <a:off x="10023129" y="1316201"/>
            <a:ext cx="2168870" cy="790039"/>
          </a:xfrm>
          <a:prstGeom prst="roundRect">
            <a:avLst>
              <a:gd name="adj" fmla="val 18905"/>
            </a:avLst>
          </a:prstGeom>
          <a:solidFill>
            <a:srgbClr val="00B050">
              <a:alpha val="58039"/>
            </a:srgbClr>
          </a:solidFill>
        </p:spPr>
        <p:txBody>
          <a:bodyPr wrap="square">
            <a:spAutoFit/>
          </a:bodyPr>
          <a:lstStyle/>
          <a:p>
            <a:r>
              <a:rPr lang="en-ZA" sz="2000" dirty="0">
                <a:solidFill>
                  <a:schemeClr val="bg1"/>
                </a:solidFill>
                <a:latin typeface="Perpetua" panose="02020502060401020303" pitchFamily="18" charset="0"/>
              </a:rPr>
              <a:t>Fleury et al. (2021)</a:t>
            </a:r>
          </a:p>
          <a:p>
            <a:r>
              <a:rPr lang="en-ZA" sz="2000" dirty="0">
                <a:solidFill>
                  <a:schemeClr val="bg1"/>
                </a:solidFill>
                <a:latin typeface="Perpetua" panose="02020502060401020303" pitchFamily="18" charset="0"/>
              </a:rPr>
              <a:t>arXiv:2104.08883</a:t>
            </a:r>
          </a:p>
        </p:txBody>
      </p:sp>
      <p:sp>
        <p:nvSpPr>
          <p:cNvPr id="8" name="TextBox 7">
            <a:extLst>
              <a:ext uri="{FF2B5EF4-FFF2-40B4-BE49-F238E27FC236}">
                <a16:creationId xmlns:a16="http://schemas.microsoft.com/office/drawing/2014/main" id="{AC62B417-B932-8B13-8213-209A1A6691E4}"/>
              </a:ext>
            </a:extLst>
          </p:cNvPr>
          <p:cNvSpPr txBox="1"/>
          <p:nvPr/>
        </p:nvSpPr>
        <p:spPr>
          <a:xfrm>
            <a:off x="1995029" y="816684"/>
            <a:ext cx="7972583"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Weak lensing of strong lensing</a:t>
            </a:r>
          </a:p>
        </p:txBody>
      </p:sp>
      <p:sp>
        <p:nvSpPr>
          <p:cNvPr id="12" name="Rectangle 11">
            <a:extLst>
              <a:ext uri="{FF2B5EF4-FFF2-40B4-BE49-F238E27FC236}">
                <a16:creationId xmlns:a16="http://schemas.microsoft.com/office/drawing/2014/main" id="{905CA151-39CC-9382-7319-27796709D3E6}"/>
              </a:ext>
            </a:extLst>
          </p:cNvPr>
          <p:cNvSpPr/>
          <p:nvPr/>
        </p:nvSpPr>
        <p:spPr>
          <a:xfrm>
            <a:off x="0" y="0"/>
            <a:ext cx="12221016" cy="528179"/>
          </a:xfrm>
          <a:prstGeom prst="rect">
            <a:avLst/>
          </a:prstGeom>
          <a:solidFill>
            <a:srgbClr val="99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The weak lensing of strong lensing</a:t>
            </a:r>
          </a:p>
        </p:txBody>
      </p:sp>
      <p:sp>
        <p:nvSpPr>
          <p:cNvPr id="18" name="TextBox 17">
            <a:extLst>
              <a:ext uri="{FF2B5EF4-FFF2-40B4-BE49-F238E27FC236}">
                <a16:creationId xmlns:a16="http://schemas.microsoft.com/office/drawing/2014/main" id="{83FFAA18-233A-3A56-5517-1CA20A51BD45}"/>
              </a:ext>
            </a:extLst>
          </p:cNvPr>
          <p:cNvSpPr txBox="1"/>
          <p:nvPr/>
        </p:nvSpPr>
        <p:spPr>
          <a:xfrm>
            <a:off x="4760987" y="1684025"/>
            <a:ext cx="2569460" cy="584775"/>
          </a:xfrm>
          <a:prstGeom prst="rect">
            <a:avLst/>
          </a:prstGeom>
          <a:noFill/>
        </p:spPr>
        <p:txBody>
          <a:bodyPr wrap="square" rtlCol="0">
            <a:spAutoFit/>
          </a:bodyPr>
          <a:lstStyle/>
          <a:p>
            <a:r>
              <a:rPr lang="en-ZA" sz="3200" dirty="0">
                <a:solidFill>
                  <a:schemeClr val="accent5">
                    <a:lumMod val="40000"/>
                    <a:lumOff val="60000"/>
                  </a:schemeClr>
                </a:solidFill>
                <a:latin typeface="Times New Roman" panose="02020603050405020304" pitchFamily="18" charset="0"/>
                <a:cs typeface="Times New Roman" panose="02020603050405020304" pitchFamily="18" charset="0"/>
              </a:rPr>
              <a:t>Einstein ring</a:t>
            </a:r>
          </a:p>
        </p:txBody>
      </p:sp>
      <p:sp>
        <p:nvSpPr>
          <p:cNvPr id="24" name="TextBox 23">
            <a:extLst>
              <a:ext uri="{FF2B5EF4-FFF2-40B4-BE49-F238E27FC236}">
                <a16:creationId xmlns:a16="http://schemas.microsoft.com/office/drawing/2014/main" id="{C2F0C859-55EA-F42C-6FCC-4005CF822D8A}"/>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4725028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88073-189D-42E9-CC2F-D753CB602D1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0578C7A-032C-ED33-4738-1B35E698D973}"/>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grpSp>
        <p:nvGrpSpPr>
          <p:cNvPr id="13" name="Group 12">
            <a:extLst>
              <a:ext uri="{FF2B5EF4-FFF2-40B4-BE49-F238E27FC236}">
                <a16:creationId xmlns:a16="http://schemas.microsoft.com/office/drawing/2014/main" id="{97CAF3E7-2343-42D9-1DC8-9A81F4C9E0A2}"/>
              </a:ext>
            </a:extLst>
          </p:cNvPr>
          <p:cNvGrpSpPr/>
          <p:nvPr/>
        </p:nvGrpSpPr>
        <p:grpSpPr>
          <a:xfrm>
            <a:off x="-1" y="-15348"/>
            <a:ext cx="12192001" cy="6888695"/>
            <a:chOff x="9935" y="-20463"/>
            <a:chExt cx="12192001" cy="6888695"/>
          </a:xfrm>
        </p:grpSpPr>
        <p:pic>
          <p:nvPicPr>
            <p:cNvPr id="14" name="Picture 13" descr="A bright light in the sky&#10;&#10;Description automatically generated with medium confidence">
              <a:extLst>
                <a:ext uri="{FF2B5EF4-FFF2-40B4-BE49-F238E27FC236}">
                  <a16:creationId xmlns:a16="http://schemas.microsoft.com/office/drawing/2014/main" id="{26642336-979D-8764-384E-8A8FC8C5B5B2}"/>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1" t="8867" r="30365" b="19677"/>
            <a:stretch/>
          </p:blipFill>
          <p:spPr>
            <a:xfrm flipH="1">
              <a:off x="9935" y="-10232"/>
              <a:ext cx="9803295"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21C1C287-394F-B41E-E488-703204091469}"/>
                </a:ext>
              </a:extLst>
            </p:cNvPr>
            <p:cNvPicPr>
              <a:picLocks noChangeAspect="1"/>
            </p:cNvPicPr>
            <p:nvPr/>
          </p:nvPicPr>
          <p:blipFill rotWithShape="1">
            <a:blip r:embed="rId3">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sp>
        <p:nvSpPr>
          <p:cNvPr id="2" name="TextBox 1">
            <a:extLst>
              <a:ext uri="{FF2B5EF4-FFF2-40B4-BE49-F238E27FC236}">
                <a16:creationId xmlns:a16="http://schemas.microsoft.com/office/drawing/2014/main" id="{702A45E7-BE02-70E5-9F63-C41F7A4857B7}"/>
              </a:ext>
            </a:extLst>
          </p:cNvPr>
          <p:cNvSpPr txBox="1"/>
          <p:nvPr/>
        </p:nvSpPr>
        <p:spPr>
          <a:xfrm>
            <a:off x="142438" y="2143393"/>
            <a:ext cx="3877195" cy="1938992"/>
          </a:xfrm>
          <a:prstGeom prst="rect">
            <a:avLst/>
          </a:prstGeom>
          <a:noFill/>
        </p:spPr>
        <p:txBody>
          <a:bodyPr wrap="square">
            <a:spAutoFit/>
          </a:bodyPr>
          <a:lstStyle/>
          <a:p>
            <a:pPr marL="457200" indent="-457200">
              <a:buFont typeface="Arial" panose="020B0604020202020204" pitchFamily="34" charset="0"/>
              <a:buChar char="•"/>
            </a:pPr>
            <a:r>
              <a:rPr lang="en-ZA" sz="2000" dirty="0">
                <a:solidFill>
                  <a:schemeClr val="bg1"/>
                </a:solidFill>
              </a:rPr>
              <a:t>A potential source of bias, e.g. </a:t>
            </a:r>
          </a:p>
          <a:p>
            <a:pPr marL="914400" lvl="1" indent="-457200">
              <a:buFont typeface="+mj-lt"/>
              <a:buAutoNum type="arabicPeriod"/>
            </a:pPr>
            <a:r>
              <a:rPr lang="en-ZA" sz="2000" dirty="0">
                <a:solidFill>
                  <a:srgbClr val="FF0000"/>
                </a:solidFill>
              </a:rPr>
              <a:t>Time delay cosmography</a:t>
            </a:r>
          </a:p>
          <a:p>
            <a:pPr marL="914400" lvl="1" indent="-457200">
              <a:buFont typeface="+mj-lt"/>
              <a:buAutoNum type="arabicPeriod"/>
            </a:pPr>
            <a:r>
              <a:rPr lang="en-ZA" sz="2000" dirty="0">
                <a:solidFill>
                  <a:schemeClr val="accent6">
                    <a:lumMod val="60000"/>
                    <a:lumOff val="40000"/>
                  </a:schemeClr>
                </a:solidFill>
              </a:rPr>
              <a:t>Double source plane lensing</a:t>
            </a:r>
            <a:endParaRPr lang="en-ZA" sz="2000" dirty="0">
              <a:solidFill>
                <a:schemeClr val="bg1"/>
              </a:solidFill>
            </a:endParaRPr>
          </a:p>
          <a:p>
            <a:pPr marL="457200" indent="-457200">
              <a:buFont typeface="Arial" panose="020B0604020202020204" pitchFamily="34" charset="0"/>
              <a:buChar char="•"/>
            </a:pPr>
            <a:r>
              <a:rPr lang="en-ZA" sz="2000" dirty="0">
                <a:solidFill>
                  <a:schemeClr val="bg1"/>
                </a:solidFill>
              </a:rPr>
              <a:t>unmeasurable from imaging</a:t>
            </a:r>
          </a:p>
        </p:txBody>
      </p:sp>
      <p:sp>
        <p:nvSpPr>
          <p:cNvPr id="16" name="Rectangle 15">
            <a:extLst>
              <a:ext uri="{FF2B5EF4-FFF2-40B4-BE49-F238E27FC236}">
                <a16:creationId xmlns:a16="http://schemas.microsoft.com/office/drawing/2014/main" id="{50B02F26-127B-38BE-DA4B-3964ED683BAE}"/>
              </a:ext>
            </a:extLst>
          </p:cNvPr>
          <p:cNvSpPr/>
          <p:nvPr/>
        </p:nvSpPr>
        <p:spPr>
          <a:xfrm>
            <a:off x="0" y="0"/>
            <a:ext cx="12221016" cy="528179"/>
          </a:xfrm>
          <a:prstGeom prst="rect">
            <a:avLst/>
          </a:prstGeom>
          <a:solidFill>
            <a:srgbClr val="99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The weak lensing of strong lensing</a:t>
            </a:r>
          </a:p>
        </p:txBody>
      </p:sp>
      <p:sp>
        <p:nvSpPr>
          <p:cNvPr id="12" name="TextBox 11">
            <a:extLst>
              <a:ext uri="{FF2B5EF4-FFF2-40B4-BE49-F238E27FC236}">
                <a16:creationId xmlns:a16="http://schemas.microsoft.com/office/drawing/2014/main" id="{9F353856-4461-EAB9-7BE9-39626C04DDC8}"/>
              </a:ext>
            </a:extLst>
          </p:cNvPr>
          <p:cNvSpPr txBox="1"/>
          <p:nvPr/>
        </p:nvSpPr>
        <p:spPr>
          <a:xfrm>
            <a:off x="1995029" y="816684"/>
            <a:ext cx="7972583"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Weak lensing of strong lensing</a:t>
            </a:r>
          </a:p>
        </p:txBody>
      </p:sp>
      <p:grpSp>
        <p:nvGrpSpPr>
          <p:cNvPr id="30" name="Group 29">
            <a:extLst>
              <a:ext uri="{FF2B5EF4-FFF2-40B4-BE49-F238E27FC236}">
                <a16:creationId xmlns:a16="http://schemas.microsoft.com/office/drawing/2014/main" id="{27D156A2-CC60-DA7A-BC4C-325FC36C8ED3}"/>
              </a:ext>
            </a:extLst>
          </p:cNvPr>
          <p:cNvGrpSpPr/>
          <p:nvPr/>
        </p:nvGrpSpPr>
        <p:grpSpPr>
          <a:xfrm>
            <a:off x="7842560" y="1906096"/>
            <a:ext cx="3958943" cy="2599846"/>
            <a:chOff x="6589069" y="1214902"/>
            <a:chExt cx="5142726" cy="3377239"/>
          </a:xfrm>
          <a:noFill/>
        </p:grpSpPr>
        <p:sp>
          <p:nvSpPr>
            <p:cNvPr id="17" name="Oval 16">
              <a:extLst>
                <a:ext uri="{FF2B5EF4-FFF2-40B4-BE49-F238E27FC236}">
                  <a16:creationId xmlns:a16="http://schemas.microsoft.com/office/drawing/2014/main" id="{27F05F97-31A6-AD3F-45AA-C2A4507620B2}"/>
                </a:ext>
              </a:extLst>
            </p:cNvPr>
            <p:cNvSpPr/>
            <p:nvPr/>
          </p:nvSpPr>
          <p:spPr>
            <a:xfrm>
              <a:off x="6589069" y="3429000"/>
              <a:ext cx="1163141" cy="1163141"/>
            </a:xfrm>
            <a:prstGeom prst="ellipse">
              <a:avLst/>
            </a:prstGeom>
            <a:grpFill/>
            <a:ln w="133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400" u="sng" dirty="0"/>
            </a:p>
          </p:txBody>
        </p:sp>
        <p:sp>
          <p:nvSpPr>
            <p:cNvPr id="18" name="Oval 17">
              <a:extLst>
                <a:ext uri="{FF2B5EF4-FFF2-40B4-BE49-F238E27FC236}">
                  <a16:creationId xmlns:a16="http://schemas.microsoft.com/office/drawing/2014/main" id="{AA2762A9-0432-A130-7400-5EE5AB6CCB9E}"/>
                </a:ext>
              </a:extLst>
            </p:cNvPr>
            <p:cNvSpPr/>
            <p:nvPr/>
          </p:nvSpPr>
          <p:spPr>
            <a:xfrm>
              <a:off x="9470079" y="1214902"/>
              <a:ext cx="2261716" cy="2261716"/>
            </a:xfrm>
            <a:prstGeom prst="ellipse">
              <a:avLst/>
            </a:prstGeom>
            <a:grpFill/>
            <a:ln w="133350">
              <a:solidFill>
                <a:srgbClr val="FF8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400">
                <a:solidFill>
                  <a:schemeClr val="accent1">
                    <a:lumMod val="40000"/>
                    <a:lumOff val="60000"/>
                  </a:schemeClr>
                </a:solidFill>
              </a:endParaRPr>
            </a:p>
          </p:txBody>
        </p:sp>
      </p:grpSp>
      <mc:AlternateContent xmlns:mc="http://schemas.openxmlformats.org/markup-compatibility/2006">
        <mc:Choice xmlns:a14="http://schemas.microsoft.com/office/drawing/2010/main" Requires="a14">
          <p:sp>
            <p:nvSpPr>
              <p:cNvPr id="31" name="TextBox 30">
                <a:extLst>
                  <a:ext uri="{FF2B5EF4-FFF2-40B4-BE49-F238E27FC236}">
                    <a16:creationId xmlns:a16="http://schemas.microsoft.com/office/drawing/2014/main" id="{8F574D33-BFF1-B44E-BC99-27574494E791}"/>
                  </a:ext>
                </a:extLst>
              </p:cNvPr>
              <p:cNvSpPr txBox="1"/>
              <p:nvPr/>
            </p:nvSpPr>
            <p:spPr>
              <a:xfrm>
                <a:off x="342303" y="1447016"/>
                <a:ext cx="1488408" cy="70788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4000" i="1" smtClean="0">
                              <a:solidFill>
                                <a:srgbClr val="FF8600"/>
                              </a:solidFill>
                              <a:latin typeface="Cambria Math" panose="02040503050406030204" pitchFamily="18" charset="0"/>
                              <a:ea typeface="Cambria Math" panose="02040503050406030204" pitchFamily="18" charset="0"/>
                            </a:rPr>
                          </m:ctrlPr>
                        </m:sSubPr>
                        <m:e>
                          <m:r>
                            <m:rPr>
                              <m:sty m:val="p"/>
                            </m:rPr>
                            <a:rPr lang="el-GR" sz="4000" b="1" i="1">
                              <a:solidFill>
                                <a:srgbClr val="FF8600"/>
                              </a:solidFill>
                              <a:latin typeface="Cambria Math" panose="02040503050406030204" pitchFamily="18" charset="0"/>
                              <a:ea typeface="Cambria Math" panose="02040503050406030204" pitchFamily="18" charset="0"/>
                            </a:rPr>
                            <m:t>κ</m:t>
                          </m:r>
                        </m:e>
                        <m:sub>
                          <m:r>
                            <m:rPr>
                              <m:sty m:val="p"/>
                            </m:rPr>
                            <a:rPr lang="en-ZA" sz="4000">
                              <a:solidFill>
                                <a:srgbClr val="FF8600"/>
                              </a:solidFill>
                              <a:latin typeface="Cambria Math" panose="02040503050406030204" pitchFamily="18" charset="0"/>
                              <a:ea typeface="Cambria Math" panose="02040503050406030204" pitchFamily="18" charset="0"/>
                            </a:rPr>
                            <m:t>LOS</m:t>
                          </m:r>
                        </m:sub>
                      </m:sSub>
                    </m:oMath>
                  </m:oMathPara>
                </a14:m>
                <a:endParaRPr lang="en-ZA" sz="4000" dirty="0">
                  <a:solidFill>
                    <a:srgbClr val="FF8600"/>
                  </a:solidFill>
                </a:endParaRPr>
              </a:p>
            </p:txBody>
          </p:sp>
        </mc:Choice>
        <mc:Fallback>
          <p:sp>
            <p:nvSpPr>
              <p:cNvPr id="31" name="TextBox 30">
                <a:extLst>
                  <a:ext uri="{FF2B5EF4-FFF2-40B4-BE49-F238E27FC236}">
                    <a16:creationId xmlns:a16="http://schemas.microsoft.com/office/drawing/2014/main" id="{8F574D33-BFF1-B44E-BC99-27574494E791}"/>
                  </a:ext>
                </a:extLst>
              </p:cNvPr>
              <p:cNvSpPr txBox="1">
                <a:spLocks noRot="1" noChangeAspect="1" noMove="1" noResize="1" noEditPoints="1" noAdjustHandles="1" noChangeArrowheads="1" noChangeShapeType="1" noTextEdit="1"/>
              </p:cNvSpPr>
              <p:nvPr/>
            </p:nvSpPr>
            <p:spPr>
              <a:xfrm>
                <a:off x="342303" y="1447016"/>
                <a:ext cx="1488408" cy="707886"/>
              </a:xfrm>
              <a:prstGeom prst="rect">
                <a:avLst/>
              </a:prstGeom>
              <a:blipFill>
                <a:blip r:embed="rId4"/>
                <a:stretch>
                  <a:fillRect/>
                </a:stretch>
              </a:blipFill>
            </p:spPr>
            <p:txBody>
              <a:bodyPr/>
              <a:lstStyle/>
              <a:p>
                <a:r>
                  <a:rPr lang="en-ZA">
                    <a:noFill/>
                  </a:rPr>
                  <a:t> </a:t>
                </a:r>
              </a:p>
            </p:txBody>
          </p:sp>
        </mc:Fallback>
      </mc:AlternateContent>
      <p:sp>
        <p:nvSpPr>
          <p:cNvPr id="32" name="TextBox 31">
            <a:extLst>
              <a:ext uri="{FF2B5EF4-FFF2-40B4-BE49-F238E27FC236}">
                <a16:creationId xmlns:a16="http://schemas.microsoft.com/office/drawing/2014/main" id="{B329B916-029B-8A5E-66E5-D628BFDB8768}"/>
              </a:ext>
            </a:extLst>
          </p:cNvPr>
          <p:cNvSpPr txBox="1"/>
          <p:nvPr/>
        </p:nvSpPr>
        <p:spPr>
          <a:xfrm>
            <a:off x="4446525" y="2160168"/>
            <a:ext cx="3135038" cy="721340"/>
          </a:xfrm>
          <a:prstGeom prst="roundRect">
            <a:avLst>
              <a:gd name="adj" fmla="val 18905"/>
            </a:avLst>
          </a:prstGeom>
          <a:solidFill>
            <a:srgbClr val="FF0000">
              <a:alpha val="58039"/>
            </a:srgbClr>
          </a:solidFill>
        </p:spPr>
        <p:txBody>
          <a:bodyPr wrap="square">
            <a:spAutoFit/>
          </a:bodyPr>
          <a:lstStyle/>
          <a:p>
            <a:r>
              <a:rPr lang="en-ZA" b="1" dirty="0">
                <a:solidFill>
                  <a:schemeClr val="bg1"/>
                </a:solidFill>
                <a:latin typeface="Perpetua" panose="02020502060401020303" pitchFamily="18" charset="0"/>
              </a:rPr>
              <a:t>Johnson, </a:t>
            </a:r>
            <a:r>
              <a:rPr lang="en-ZA" sz="1600" b="1" dirty="0">
                <a:solidFill>
                  <a:schemeClr val="bg1"/>
                </a:solidFill>
                <a:latin typeface="Perpetua" panose="02020502060401020303" pitchFamily="18" charset="0"/>
              </a:rPr>
              <a:t>Fleury</a:t>
            </a:r>
            <a:r>
              <a:rPr lang="en-ZA" dirty="0">
                <a:solidFill>
                  <a:schemeClr val="bg1"/>
                </a:solidFill>
                <a:latin typeface="Perpetua" panose="02020502060401020303" pitchFamily="18" charset="0"/>
              </a:rPr>
              <a:t> et al. (2024)</a:t>
            </a:r>
          </a:p>
          <a:p>
            <a:r>
              <a:rPr lang="en-ZA" b="1" dirty="0">
                <a:solidFill>
                  <a:schemeClr val="bg1"/>
                </a:solidFill>
                <a:latin typeface="Perpetua" panose="02020502060401020303" pitchFamily="18" charset="0"/>
              </a:rPr>
              <a:t>Johnson</a:t>
            </a:r>
            <a:r>
              <a:rPr lang="en-ZA" dirty="0">
                <a:solidFill>
                  <a:schemeClr val="bg1"/>
                </a:solidFill>
                <a:latin typeface="Perpetua" panose="02020502060401020303" pitchFamily="18" charset="0"/>
              </a:rPr>
              <a:t> et al. (in prep)</a:t>
            </a:r>
          </a:p>
        </p:txBody>
      </p:sp>
      <p:sp>
        <p:nvSpPr>
          <p:cNvPr id="33" name="TextBox 32">
            <a:extLst>
              <a:ext uri="{FF2B5EF4-FFF2-40B4-BE49-F238E27FC236}">
                <a16:creationId xmlns:a16="http://schemas.microsoft.com/office/drawing/2014/main" id="{AD87F419-98B4-1ADE-1ECD-2B164764CD01}"/>
              </a:ext>
            </a:extLst>
          </p:cNvPr>
          <p:cNvSpPr txBox="1"/>
          <p:nvPr/>
        </p:nvSpPr>
        <p:spPr>
          <a:xfrm>
            <a:off x="4432502" y="3166501"/>
            <a:ext cx="3149061" cy="1030486"/>
          </a:xfrm>
          <a:prstGeom prst="roundRect">
            <a:avLst>
              <a:gd name="adj" fmla="val 18905"/>
            </a:avLst>
          </a:prstGeom>
          <a:solidFill>
            <a:schemeClr val="accent6">
              <a:lumMod val="75000"/>
            </a:schemeClr>
          </a:solidFill>
        </p:spPr>
        <p:txBody>
          <a:bodyPr wrap="square">
            <a:spAutoFit/>
          </a:bodyPr>
          <a:lstStyle/>
          <a:p>
            <a:r>
              <a:rPr lang="en-ZA" b="1" dirty="0">
                <a:solidFill>
                  <a:schemeClr val="bg1"/>
                </a:solidFill>
                <a:latin typeface="Perpetua" panose="02020502060401020303" pitchFamily="18" charset="0"/>
              </a:rPr>
              <a:t>Johnson, </a:t>
            </a:r>
            <a:r>
              <a:rPr lang="en-ZA" dirty="0">
                <a:solidFill>
                  <a:schemeClr val="bg1"/>
                </a:solidFill>
                <a:latin typeface="Perpetua" panose="02020502060401020303" pitchFamily="18" charset="0"/>
              </a:rPr>
              <a:t>Collett et al. (2025)</a:t>
            </a:r>
          </a:p>
          <a:p>
            <a:r>
              <a:rPr lang="en-ZA" b="1" dirty="0">
                <a:solidFill>
                  <a:schemeClr val="bg1"/>
                </a:solidFill>
                <a:latin typeface="Perpetua" panose="02020502060401020303" pitchFamily="18" charset="0"/>
              </a:rPr>
              <a:t>Johnson, </a:t>
            </a:r>
            <a:r>
              <a:rPr lang="en-ZA" dirty="0">
                <a:solidFill>
                  <a:schemeClr val="bg1"/>
                </a:solidFill>
                <a:latin typeface="Perpetua" panose="02020502060401020303" pitchFamily="18" charset="0"/>
              </a:rPr>
              <a:t>Fleury, Millon (2026)</a:t>
            </a:r>
          </a:p>
          <a:p>
            <a:r>
              <a:rPr lang="en-ZA" b="1" dirty="0">
                <a:solidFill>
                  <a:schemeClr val="bg1"/>
                </a:solidFill>
                <a:latin typeface="Perpetua" panose="02020502060401020303" pitchFamily="18" charset="0"/>
              </a:rPr>
              <a:t>Johnson, </a:t>
            </a:r>
            <a:r>
              <a:rPr lang="en-ZA" dirty="0">
                <a:solidFill>
                  <a:schemeClr val="bg1"/>
                </a:solidFill>
                <a:latin typeface="Perpetua" panose="02020502060401020303" pitchFamily="18" charset="0"/>
              </a:rPr>
              <a:t>Millon et al. (in prep)</a:t>
            </a:r>
          </a:p>
        </p:txBody>
      </p:sp>
      <p:cxnSp>
        <p:nvCxnSpPr>
          <p:cNvPr id="6" name="Straight Arrow Connector 5">
            <a:extLst>
              <a:ext uri="{FF2B5EF4-FFF2-40B4-BE49-F238E27FC236}">
                <a16:creationId xmlns:a16="http://schemas.microsoft.com/office/drawing/2014/main" id="{9CF11511-5FE2-499A-BEE9-47736E9F1E75}"/>
              </a:ext>
            </a:extLst>
          </p:cNvPr>
          <p:cNvCxnSpPr>
            <a:cxnSpLocks/>
          </p:cNvCxnSpPr>
          <p:nvPr/>
        </p:nvCxnSpPr>
        <p:spPr>
          <a:xfrm flipV="1">
            <a:off x="8800600" y="3065500"/>
            <a:ext cx="1084853" cy="466904"/>
          </a:xfrm>
          <a:prstGeom prst="straightConnector1">
            <a:avLst/>
          </a:prstGeom>
          <a:noFill/>
          <a:ln w="133350">
            <a:solidFill>
              <a:srgbClr val="FF8600"/>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9BC46222-9D31-46C9-DB13-9C4C30243F4C}"/>
                  </a:ext>
                </a:extLst>
              </p:cNvPr>
              <p:cNvSpPr txBox="1"/>
              <p:nvPr/>
            </p:nvSpPr>
            <p:spPr>
              <a:xfrm rot="20082332">
                <a:off x="8275512" y="2823223"/>
                <a:ext cx="1572429" cy="400110"/>
              </a:xfrm>
              <a:prstGeom prst="rect">
                <a:avLst/>
              </a:prstGeom>
              <a:noFill/>
              <a:ln w="133350">
                <a:noFill/>
              </a:ln>
            </p:spPr>
            <p:txBody>
              <a:bodyPr wrap="square" rtlCol="0">
                <a:spAutoFit/>
              </a:bodyPr>
              <a:lstStyle/>
              <a:p>
                <a:r>
                  <a:rPr lang="en-ZA" sz="2000" dirty="0">
                    <a:solidFill>
                      <a:srgbClr val="FF8600"/>
                    </a:solidFill>
                    <a:latin typeface="Perpetua" panose="02020502060401020303" pitchFamily="18" charset="0"/>
                  </a:rPr>
                  <a:t>convergence </a:t>
                </a:r>
                <a14:m>
                  <m:oMath xmlns:m="http://schemas.openxmlformats.org/officeDocument/2006/math">
                    <m:r>
                      <m:rPr>
                        <m:sty m:val="p"/>
                      </m:rPr>
                      <a:rPr lang="el-GR" i="1">
                        <a:solidFill>
                          <a:srgbClr val="FF8600"/>
                        </a:solidFill>
                        <a:latin typeface="Cambria Math" panose="02040503050406030204" pitchFamily="18" charset="0"/>
                      </a:rPr>
                      <m:t>κ</m:t>
                    </m:r>
                  </m:oMath>
                </a14:m>
                <a:endParaRPr lang="en-ZA" sz="2000" dirty="0">
                  <a:solidFill>
                    <a:srgbClr val="FF8600"/>
                  </a:solidFill>
                  <a:latin typeface="Perpetua" panose="02020502060401020303" pitchFamily="18" charset="0"/>
                </a:endParaRPr>
              </a:p>
            </p:txBody>
          </p:sp>
        </mc:Choice>
        <mc:Fallback>
          <p:sp>
            <p:nvSpPr>
              <p:cNvPr id="7" name="TextBox 6">
                <a:extLst>
                  <a:ext uri="{FF2B5EF4-FFF2-40B4-BE49-F238E27FC236}">
                    <a16:creationId xmlns:a16="http://schemas.microsoft.com/office/drawing/2014/main" id="{9BC46222-9D31-46C9-DB13-9C4C30243F4C}"/>
                  </a:ext>
                </a:extLst>
              </p:cNvPr>
              <p:cNvSpPr txBox="1">
                <a:spLocks noRot="1" noChangeAspect="1" noMove="1" noResize="1" noEditPoints="1" noAdjustHandles="1" noChangeArrowheads="1" noChangeShapeType="1" noTextEdit="1"/>
              </p:cNvSpPr>
              <p:nvPr/>
            </p:nvSpPr>
            <p:spPr>
              <a:xfrm rot="20082332">
                <a:off x="8275512" y="2823223"/>
                <a:ext cx="1572429" cy="400110"/>
              </a:xfrm>
              <a:prstGeom prst="rect">
                <a:avLst/>
              </a:prstGeom>
              <a:blipFill>
                <a:blip r:embed="rId5"/>
                <a:stretch>
                  <a:fillRect l="-3802" b="-12353"/>
                </a:stretch>
              </a:blipFill>
              <a:ln w="133350">
                <a:noFill/>
              </a:ln>
            </p:spPr>
            <p:txBody>
              <a:bodyPr/>
              <a:lstStyle/>
              <a:p>
                <a:r>
                  <a:rPr lang="en-ZA">
                    <a:noFill/>
                  </a:rPr>
                  <a:t> </a:t>
                </a:r>
              </a:p>
            </p:txBody>
          </p:sp>
        </mc:Fallback>
      </mc:AlternateContent>
      <p:sp>
        <p:nvSpPr>
          <p:cNvPr id="11" name="TextBox 10">
            <a:extLst>
              <a:ext uri="{FF2B5EF4-FFF2-40B4-BE49-F238E27FC236}">
                <a16:creationId xmlns:a16="http://schemas.microsoft.com/office/drawing/2014/main" id="{270F1B51-9E94-F5A2-2F56-5880B0819A40}"/>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470362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BDC67-00AC-A105-8D75-8FBB2450404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D76E6D3-C1FD-2D3A-88DB-621C31D6F0DE}"/>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grpSp>
        <p:nvGrpSpPr>
          <p:cNvPr id="13" name="Group 12">
            <a:extLst>
              <a:ext uri="{FF2B5EF4-FFF2-40B4-BE49-F238E27FC236}">
                <a16:creationId xmlns:a16="http://schemas.microsoft.com/office/drawing/2014/main" id="{8900E917-44C9-BF06-343D-2F939B298205}"/>
              </a:ext>
            </a:extLst>
          </p:cNvPr>
          <p:cNvGrpSpPr/>
          <p:nvPr/>
        </p:nvGrpSpPr>
        <p:grpSpPr>
          <a:xfrm>
            <a:off x="-1" y="-15348"/>
            <a:ext cx="12192001" cy="6888695"/>
            <a:chOff x="9935" y="-20463"/>
            <a:chExt cx="12192001" cy="6888695"/>
          </a:xfrm>
        </p:grpSpPr>
        <p:pic>
          <p:nvPicPr>
            <p:cNvPr id="14" name="Picture 13" descr="A bright light in the sky&#10;&#10;Description automatically generated with medium confidence">
              <a:extLst>
                <a:ext uri="{FF2B5EF4-FFF2-40B4-BE49-F238E27FC236}">
                  <a16:creationId xmlns:a16="http://schemas.microsoft.com/office/drawing/2014/main" id="{9D9E5F2D-D505-491E-A52F-EC0FF37AC427}"/>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1" t="8867" r="30365" b="19677"/>
            <a:stretch/>
          </p:blipFill>
          <p:spPr>
            <a:xfrm flipH="1">
              <a:off x="9935" y="-10232"/>
              <a:ext cx="9803295"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0A761110-B276-F987-DBFF-BB32E87857E2}"/>
                </a:ext>
              </a:extLst>
            </p:cNvPr>
            <p:cNvPicPr>
              <a:picLocks noChangeAspect="1"/>
            </p:cNvPicPr>
            <p:nvPr/>
          </p:nvPicPr>
          <p:blipFill rotWithShape="1">
            <a:blip r:embed="rId3">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sp>
        <p:nvSpPr>
          <p:cNvPr id="2" name="TextBox 1">
            <a:extLst>
              <a:ext uri="{FF2B5EF4-FFF2-40B4-BE49-F238E27FC236}">
                <a16:creationId xmlns:a16="http://schemas.microsoft.com/office/drawing/2014/main" id="{567A51B3-AC22-D50D-FC2E-C9F60C49E1E4}"/>
              </a:ext>
            </a:extLst>
          </p:cNvPr>
          <p:cNvSpPr txBox="1"/>
          <p:nvPr/>
        </p:nvSpPr>
        <p:spPr>
          <a:xfrm>
            <a:off x="142438" y="2143393"/>
            <a:ext cx="3877195" cy="1938992"/>
          </a:xfrm>
          <a:prstGeom prst="rect">
            <a:avLst/>
          </a:prstGeom>
          <a:noFill/>
        </p:spPr>
        <p:txBody>
          <a:bodyPr wrap="square">
            <a:spAutoFit/>
          </a:bodyPr>
          <a:lstStyle/>
          <a:p>
            <a:pPr marL="457200" indent="-457200">
              <a:buFont typeface="Arial" panose="020B0604020202020204" pitchFamily="34" charset="0"/>
              <a:buChar char="•"/>
            </a:pPr>
            <a:r>
              <a:rPr lang="en-ZA" sz="2000" dirty="0">
                <a:solidFill>
                  <a:schemeClr val="bg1"/>
                </a:solidFill>
              </a:rPr>
              <a:t>A potential source of bias, e.g. </a:t>
            </a:r>
          </a:p>
          <a:p>
            <a:pPr marL="914400" lvl="1" indent="-457200">
              <a:buFont typeface="+mj-lt"/>
              <a:buAutoNum type="arabicPeriod"/>
            </a:pPr>
            <a:r>
              <a:rPr lang="en-ZA" sz="2000" dirty="0">
                <a:solidFill>
                  <a:srgbClr val="FF0000"/>
                </a:solidFill>
              </a:rPr>
              <a:t>Time delay cosmography</a:t>
            </a:r>
          </a:p>
          <a:p>
            <a:pPr marL="914400" lvl="1" indent="-457200">
              <a:buFont typeface="+mj-lt"/>
              <a:buAutoNum type="arabicPeriod"/>
            </a:pPr>
            <a:r>
              <a:rPr lang="en-ZA" sz="2000" dirty="0">
                <a:solidFill>
                  <a:schemeClr val="accent6">
                    <a:lumMod val="60000"/>
                    <a:lumOff val="40000"/>
                  </a:schemeClr>
                </a:solidFill>
              </a:rPr>
              <a:t>Double source plane lensing</a:t>
            </a:r>
            <a:endParaRPr lang="en-ZA" sz="2000" dirty="0">
              <a:solidFill>
                <a:schemeClr val="bg1"/>
              </a:solidFill>
            </a:endParaRPr>
          </a:p>
          <a:p>
            <a:pPr marL="457200" indent="-457200">
              <a:buFont typeface="Arial" panose="020B0604020202020204" pitchFamily="34" charset="0"/>
              <a:buChar char="•"/>
            </a:pPr>
            <a:r>
              <a:rPr lang="en-ZA" sz="2000" dirty="0">
                <a:solidFill>
                  <a:schemeClr val="bg1"/>
                </a:solidFill>
              </a:rPr>
              <a:t>unmeasurable from imaging</a:t>
            </a:r>
          </a:p>
        </p:txBody>
      </p:sp>
      <p:sp>
        <p:nvSpPr>
          <p:cNvPr id="16" name="Rectangle 15">
            <a:extLst>
              <a:ext uri="{FF2B5EF4-FFF2-40B4-BE49-F238E27FC236}">
                <a16:creationId xmlns:a16="http://schemas.microsoft.com/office/drawing/2014/main" id="{802CFAAC-DF9B-32B2-DF94-6041B22DDE24}"/>
              </a:ext>
            </a:extLst>
          </p:cNvPr>
          <p:cNvSpPr/>
          <p:nvPr/>
        </p:nvSpPr>
        <p:spPr>
          <a:xfrm>
            <a:off x="0" y="0"/>
            <a:ext cx="12221016" cy="528179"/>
          </a:xfrm>
          <a:prstGeom prst="rect">
            <a:avLst/>
          </a:prstGeom>
          <a:solidFill>
            <a:srgbClr val="99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The weak lensing of strong lensing</a:t>
            </a:r>
          </a:p>
        </p:txBody>
      </p:sp>
      <p:sp>
        <p:nvSpPr>
          <p:cNvPr id="12" name="TextBox 11">
            <a:extLst>
              <a:ext uri="{FF2B5EF4-FFF2-40B4-BE49-F238E27FC236}">
                <a16:creationId xmlns:a16="http://schemas.microsoft.com/office/drawing/2014/main" id="{600A6187-1D95-4FDB-EEF8-06082A725738}"/>
              </a:ext>
            </a:extLst>
          </p:cNvPr>
          <p:cNvSpPr txBox="1"/>
          <p:nvPr/>
        </p:nvSpPr>
        <p:spPr>
          <a:xfrm>
            <a:off x="1995029" y="816684"/>
            <a:ext cx="7972583"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Weak lensing of strong lensing</a:t>
            </a:r>
          </a:p>
        </p:txBody>
      </p:sp>
      <p:grpSp>
        <p:nvGrpSpPr>
          <p:cNvPr id="30" name="Group 29">
            <a:extLst>
              <a:ext uri="{FF2B5EF4-FFF2-40B4-BE49-F238E27FC236}">
                <a16:creationId xmlns:a16="http://schemas.microsoft.com/office/drawing/2014/main" id="{06DC3D87-4CF6-3B77-7A6C-69E0C83E317B}"/>
              </a:ext>
            </a:extLst>
          </p:cNvPr>
          <p:cNvGrpSpPr/>
          <p:nvPr/>
        </p:nvGrpSpPr>
        <p:grpSpPr>
          <a:xfrm>
            <a:off x="7842560" y="1906096"/>
            <a:ext cx="4206344" cy="3573987"/>
            <a:chOff x="6589069" y="1214902"/>
            <a:chExt cx="5464104" cy="4642663"/>
          </a:xfrm>
          <a:noFill/>
        </p:grpSpPr>
        <p:sp>
          <p:nvSpPr>
            <p:cNvPr id="17" name="Oval 16">
              <a:extLst>
                <a:ext uri="{FF2B5EF4-FFF2-40B4-BE49-F238E27FC236}">
                  <a16:creationId xmlns:a16="http://schemas.microsoft.com/office/drawing/2014/main" id="{716E0FC3-ADE1-0A2F-9244-646E6DBF8033}"/>
                </a:ext>
              </a:extLst>
            </p:cNvPr>
            <p:cNvSpPr/>
            <p:nvPr/>
          </p:nvSpPr>
          <p:spPr>
            <a:xfrm>
              <a:off x="6589069" y="3429000"/>
              <a:ext cx="1163141" cy="1163141"/>
            </a:xfrm>
            <a:prstGeom prst="ellipse">
              <a:avLst/>
            </a:prstGeom>
            <a:grpFill/>
            <a:ln w="133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400" u="sng" dirty="0"/>
            </a:p>
          </p:txBody>
        </p:sp>
        <p:sp>
          <p:nvSpPr>
            <p:cNvPr id="18" name="Oval 17">
              <a:extLst>
                <a:ext uri="{FF2B5EF4-FFF2-40B4-BE49-F238E27FC236}">
                  <a16:creationId xmlns:a16="http://schemas.microsoft.com/office/drawing/2014/main" id="{193F71C4-BEE1-872F-7317-A081F2FA6FE7}"/>
                </a:ext>
              </a:extLst>
            </p:cNvPr>
            <p:cNvSpPr/>
            <p:nvPr/>
          </p:nvSpPr>
          <p:spPr>
            <a:xfrm>
              <a:off x="9470079" y="1214902"/>
              <a:ext cx="2261716" cy="2261716"/>
            </a:xfrm>
            <a:prstGeom prst="ellipse">
              <a:avLst/>
            </a:prstGeom>
            <a:grpFill/>
            <a:ln w="133350">
              <a:solidFill>
                <a:srgbClr val="FF8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400">
                <a:solidFill>
                  <a:schemeClr val="accent1">
                    <a:lumMod val="40000"/>
                    <a:lumOff val="60000"/>
                  </a:schemeClr>
                </a:solidFill>
              </a:endParaRPr>
            </a:p>
          </p:txBody>
        </p:sp>
        <p:sp>
          <p:nvSpPr>
            <p:cNvPr id="19" name="Oval 18">
              <a:extLst>
                <a:ext uri="{FF2B5EF4-FFF2-40B4-BE49-F238E27FC236}">
                  <a16:creationId xmlns:a16="http://schemas.microsoft.com/office/drawing/2014/main" id="{D51E5C46-07A0-B041-6E2C-8DFF92971F33}"/>
                </a:ext>
              </a:extLst>
            </p:cNvPr>
            <p:cNvSpPr/>
            <p:nvPr/>
          </p:nvSpPr>
          <p:spPr>
            <a:xfrm rot="2381795">
              <a:off x="9420766" y="4891390"/>
              <a:ext cx="2632407" cy="966175"/>
            </a:xfrm>
            <a:prstGeom prst="ellipse">
              <a:avLst/>
            </a:prstGeom>
            <a:grpFill/>
            <a:ln w="133350">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400">
                <a:solidFill>
                  <a:schemeClr val="accent1">
                    <a:lumMod val="40000"/>
                    <a:lumOff val="60000"/>
                  </a:schemeClr>
                </a:solidFill>
              </a:endParaRPr>
            </a:p>
          </p:txBody>
        </p:sp>
        <p:cxnSp>
          <p:nvCxnSpPr>
            <p:cNvPr id="21" name="Straight Arrow Connector 20">
              <a:extLst>
                <a:ext uri="{FF2B5EF4-FFF2-40B4-BE49-F238E27FC236}">
                  <a16:creationId xmlns:a16="http://schemas.microsoft.com/office/drawing/2014/main" id="{5F99150D-D717-AD26-F129-7AB950186764}"/>
                </a:ext>
              </a:extLst>
            </p:cNvPr>
            <p:cNvCxnSpPr>
              <a:cxnSpLocks/>
            </p:cNvCxnSpPr>
            <p:nvPr/>
          </p:nvCxnSpPr>
          <p:spPr>
            <a:xfrm>
              <a:off x="8007738" y="4394380"/>
              <a:ext cx="1406097" cy="386150"/>
            </a:xfrm>
            <a:prstGeom prst="straightConnector1">
              <a:avLst/>
            </a:prstGeom>
            <a:grpFill/>
            <a:ln w="133350">
              <a:solidFill>
                <a:schemeClr val="accent1">
                  <a:lumMod val="40000"/>
                  <a:lumOff val="6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FC88B6E6-B6EA-0F84-2E46-EFDE90B6D334}"/>
                </a:ext>
              </a:extLst>
            </p:cNvPr>
            <p:cNvSpPr txBox="1"/>
            <p:nvPr/>
          </p:nvSpPr>
          <p:spPr>
            <a:xfrm rot="889726">
              <a:off x="8139602" y="3810458"/>
              <a:ext cx="1090363" cy="519749"/>
            </a:xfrm>
            <a:prstGeom prst="rect">
              <a:avLst/>
            </a:prstGeom>
            <a:noFill/>
            <a:ln w="133350">
              <a:noFill/>
            </a:ln>
          </p:spPr>
          <p:txBody>
            <a:bodyPr wrap="square" rtlCol="0">
              <a:spAutoFit/>
            </a:bodyPr>
            <a:lstStyle/>
            <a:p>
              <a:r>
                <a:rPr lang="en-ZA" sz="2000" dirty="0">
                  <a:solidFill>
                    <a:schemeClr val="accent1">
                      <a:lumMod val="40000"/>
                      <a:lumOff val="60000"/>
                    </a:schemeClr>
                  </a:solidFill>
                  <a:latin typeface="Perpetua" panose="02020502060401020303" pitchFamily="18" charset="0"/>
                </a:rPr>
                <a:t>shear </a:t>
              </a:r>
              <a:r>
                <a:rPr lang="el-GR" dirty="0">
                  <a:solidFill>
                    <a:schemeClr val="accent1">
                      <a:lumMod val="40000"/>
                      <a:lumOff val="60000"/>
                    </a:schemeClr>
                  </a:solidFill>
                  <a:latin typeface="Cambria Math" panose="02040503050406030204" pitchFamily="18" charset="0"/>
                  <a:ea typeface="Cambria Math" panose="02040503050406030204" pitchFamily="18" charset="0"/>
                </a:rPr>
                <a:t>γ</a:t>
              </a:r>
              <a:endParaRPr lang="en-ZA" sz="2000" dirty="0">
                <a:solidFill>
                  <a:schemeClr val="accent1">
                    <a:lumMod val="40000"/>
                    <a:lumOff val="60000"/>
                  </a:schemeClr>
                </a:solidFill>
                <a:latin typeface="Perpetua" panose="02020502060401020303" pitchFamily="18" charset="0"/>
              </a:endParaRPr>
            </a:p>
          </p:txBody>
        </p:sp>
      </p:grpSp>
      <mc:AlternateContent xmlns:mc="http://schemas.openxmlformats.org/markup-compatibility/2006">
        <mc:Choice xmlns:a14="http://schemas.microsoft.com/office/drawing/2010/main" Requires="a14">
          <p:sp>
            <p:nvSpPr>
              <p:cNvPr id="31" name="TextBox 30">
                <a:extLst>
                  <a:ext uri="{FF2B5EF4-FFF2-40B4-BE49-F238E27FC236}">
                    <a16:creationId xmlns:a16="http://schemas.microsoft.com/office/drawing/2014/main" id="{34E5479A-B766-F045-0EDC-9A602FC2638C}"/>
                  </a:ext>
                </a:extLst>
              </p:cNvPr>
              <p:cNvSpPr txBox="1"/>
              <p:nvPr/>
            </p:nvSpPr>
            <p:spPr>
              <a:xfrm>
                <a:off x="342303" y="1447016"/>
                <a:ext cx="1488408" cy="70788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4000" i="1" smtClean="0">
                              <a:solidFill>
                                <a:srgbClr val="FF8600"/>
                              </a:solidFill>
                              <a:latin typeface="Cambria Math" panose="02040503050406030204" pitchFamily="18" charset="0"/>
                              <a:ea typeface="Cambria Math" panose="02040503050406030204" pitchFamily="18" charset="0"/>
                            </a:rPr>
                          </m:ctrlPr>
                        </m:sSubPr>
                        <m:e>
                          <m:r>
                            <m:rPr>
                              <m:sty m:val="p"/>
                            </m:rPr>
                            <a:rPr lang="el-GR" sz="4000" b="1" i="1">
                              <a:solidFill>
                                <a:srgbClr val="FF8600"/>
                              </a:solidFill>
                              <a:latin typeface="Cambria Math" panose="02040503050406030204" pitchFamily="18" charset="0"/>
                              <a:ea typeface="Cambria Math" panose="02040503050406030204" pitchFamily="18" charset="0"/>
                            </a:rPr>
                            <m:t>κ</m:t>
                          </m:r>
                        </m:e>
                        <m:sub>
                          <m:r>
                            <m:rPr>
                              <m:sty m:val="p"/>
                            </m:rPr>
                            <a:rPr lang="en-ZA" sz="4000">
                              <a:solidFill>
                                <a:srgbClr val="FF8600"/>
                              </a:solidFill>
                              <a:latin typeface="Cambria Math" panose="02040503050406030204" pitchFamily="18" charset="0"/>
                              <a:ea typeface="Cambria Math" panose="02040503050406030204" pitchFamily="18" charset="0"/>
                            </a:rPr>
                            <m:t>LOS</m:t>
                          </m:r>
                        </m:sub>
                      </m:sSub>
                    </m:oMath>
                  </m:oMathPara>
                </a14:m>
                <a:endParaRPr lang="en-ZA" sz="4000" dirty="0">
                  <a:solidFill>
                    <a:srgbClr val="FF8600"/>
                  </a:solidFill>
                </a:endParaRPr>
              </a:p>
            </p:txBody>
          </p:sp>
        </mc:Choice>
        <mc:Fallback>
          <p:sp>
            <p:nvSpPr>
              <p:cNvPr id="31" name="TextBox 30">
                <a:extLst>
                  <a:ext uri="{FF2B5EF4-FFF2-40B4-BE49-F238E27FC236}">
                    <a16:creationId xmlns:a16="http://schemas.microsoft.com/office/drawing/2014/main" id="{34E5479A-B766-F045-0EDC-9A602FC2638C}"/>
                  </a:ext>
                </a:extLst>
              </p:cNvPr>
              <p:cNvSpPr txBox="1">
                <a:spLocks noRot="1" noChangeAspect="1" noMove="1" noResize="1" noEditPoints="1" noAdjustHandles="1" noChangeArrowheads="1" noChangeShapeType="1" noTextEdit="1"/>
              </p:cNvSpPr>
              <p:nvPr/>
            </p:nvSpPr>
            <p:spPr>
              <a:xfrm>
                <a:off x="342303" y="1447016"/>
                <a:ext cx="1488408" cy="707886"/>
              </a:xfrm>
              <a:prstGeom prst="rect">
                <a:avLst/>
              </a:prstGeom>
              <a:blipFill>
                <a:blip r:embed="rId4"/>
                <a:stretch>
                  <a:fillRect/>
                </a:stretch>
              </a:blipFill>
            </p:spPr>
            <p:txBody>
              <a:bodyPr/>
              <a:lstStyle/>
              <a:p>
                <a:r>
                  <a:rPr lang="en-ZA">
                    <a:noFill/>
                  </a:rPr>
                  <a:t> </a:t>
                </a:r>
              </a:p>
            </p:txBody>
          </p:sp>
        </mc:Fallback>
      </mc:AlternateContent>
      <p:sp>
        <p:nvSpPr>
          <p:cNvPr id="32" name="TextBox 31">
            <a:extLst>
              <a:ext uri="{FF2B5EF4-FFF2-40B4-BE49-F238E27FC236}">
                <a16:creationId xmlns:a16="http://schemas.microsoft.com/office/drawing/2014/main" id="{934E3E22-7001-FA1D-AE16-F0CD50A286FC}"/>
              </a:ext>
            </a:extLst>
          </p:cNvPr>
          <p:cNvSpPr txBox="1"/>
          <p:nvPr/>
        </p:nvSpPr>
        <p:spPr>
          <a:xfrm>
            <a:off x="4446525" y="2160168"/>
            <a:ext cx="3135038" cy="721340"/>
          </a:xfrm>
          <a:prstGeom prst="roundRect">
            <a:avLst>
              <a:gd name="adj" fmla="val 18905"/>
            </a:avLst>
          </a:prstGeom>
          <a:solidFill>
            <a:srgbClr val="FF0000">
              <a:alpha val="58039"/>
            </a:srgbClr>
          </a:solidFill>
        </p:spPr>
        <p:txBody>
          <a:bodyPr wrap="square">
            <a:spAutoFit/>
          </a:bodyPr>
          <a:lstStyle/>
          <a:p>
            <a:r>
              <a:rPr lang="en-ZA" b="1" dirty="0">
                <a:solidFill>
                  <a:schemeClr val="bg1"/>
                </a:solidFill>
                <a:latin typeface="Perpetua" panose="02020502060401020303" pitchFamily="18" charset="0"/>
              </a:rPr>
              <a:t>Johnson, </a:t>
            </a:r>
            <a:r>
              <a:rPr lang="en-ZA" sz="1600" b="1" dirty="0">
                <a:solidFill>
                  <a:schemeClr val="bg1"/>
                </a:solidFill>
                <a:latin typeface="Perpetua" panose="02020502060401020303" pitchFamily="18" charset="0"/>
              </a:rPr>
              <a:t>Fleury</a:t>
            </a:r>
            <a:r>
              <a:rPr lang="en-ZA" dirty="0">
                <a:solidFill>
                  <a:schemeClr val="bg1"/>
                </a:solidFill>
                <a:latin typeface="Perpetua" panose="02020502060401020303" pitchFamily="18" charset="0"/>
              </a:rPr>
              <a:t> et al. (2024)</a:t>
            </a:r>
          </a:p>
          <a:p>
            <a:r>
              <a:rPr lang="en-ZA" b="1" dirty="0">
                <a:solidFill>
                  <a:schemeClr val="bg1"/>
                </a:solidFill>
                <a:latin typeface="Perpetua" panose="02020502060401020303" pitchFamily="18" charset="0"/>
              </a:rPr>
              <a:t>Johnson</a:t>
            </a:r>
            <a:r>
              <a:rPr lang="en-ZA" dirty="0">
                <a:solidFill>
                  <a:schemeClr val="bg1"/>
                </a:solidFill>
                <a:latin typeface="Perpetua" panose="02020502060401020303" pitchFamily="18" charset="0"/>
              </a:rPr>
              <a:t> et al. (in prep)</a:t>
            </a:r>
          </a:p>
        </p:txBody>
      </p:sp>
      <p:sp>
        <p:nvSpPr>
          <p:cNvPr id="33" name="TextBox 32">
            <a:extLst>
              <a:ext uri="{FF2B5EF4-FFF2-40B4-BE49-F238E27FC236}">
                <a16:creationId xmlns:a16="http://schemas.microsoft.com/office/drawing/2014/main" id="{012613D9-C3F9-1DDF-E42F-A91BCD7F1DC1}"/>
              </a:ext>
            </a:extLst>
          </p:cNvPr>
          <p:cNvSpPr txBox="1"/>
          <p:nvPr/>
        </p:nvSpPr>
        <p:spPr>
          <a:xfrm>
            <a:off x="4432502" y="3166501"/>
            <a:ext cx="3149061" cy="1030486"/>
          </a:xfrm>
          <a:prstGeom prst="roundRect">
            <a:avLst>
              <a:gd name="adj" fmla="val 18905"/>
            </a:avLst>
          </a:prstGeom>
          <a:solidFill>
            <a:schemeClr val="accent6">
              <a:lumMod val="75000"/>
            </a:schemeClr>
          </a:solidFill>
        </p:spPr>
        <p:txBody>
          <a:bodyPr wrap="square">
            <a:spAutoFit/>
          </a:bodyPr>
          <a:lstStyle/>
          <a:p>
            <a:r>
              <a:rPr lang="en-ZA" b="1" dirty="0">
                <a:solidFill>
                  <a:schemeClr val="bg1"/>
                </a:solidFill>
                <a:latin typeface="Perpetua" panose="02020502060401020303" pitchFamily="18" charset="0"/>
              </a:rPr>
              <a:t>Johnson, </a:t>
            </a:r>
            <a:r>
              <a:rPr lang="en-ZA" dirty="0">
                <a:solidFill>
                  <a:schemeClr val="bg1"/>
                </a:solidFill>
                <a:latin typeface="Perpetua" panose="02020502060401020303" pitchFamily="18" charset="0"/>
              </a:rPr>
              <a:t>Collett et al. (2025)</a:t>
            </a:r>
          </a:p>
          <a:p>
            <a:r>
              <a:rPr lang="en-ZA" b="1" dirty="0">
                <a:solidFill>
                  <a:schemeClr val="bg1"/>
                </a:solidFill>
                <a:latin typeface="Perpetua" panose="02020502060401020303" pitchFamily="18" charset="0"/>
              </a:rPr>
              <a:t>Johnson, </a:t>
            </a:r>
            <a:r>
              <a:rPr lang="en-ZA" dirty="0">
                <a:solidFill>
                  <a:schemeClr val="bg1"/>
                </a:solidFill>
                <a:latin typeface="Perpetua" panose="02020502060401020303" pitchFamily="18" charset="0"/>
              </a:rPr>
              <a:t>Fleury, Millon (2026)</a:t>
            </a:r>
          </a:p>
          <a:p>
            <a:r>
              <a:rPr lang="en-ZA" b="1" dirty="0">
                <a:solidFill>
                  <a:schemeClr val="bg1"/>
                </a:solidFill>
                <a:latin typeface="Perpetua" panose="02020502060401020303" pitchFamily="18" charset="0"/>
              </a:rPr>
              <a:t>Johnson, </a:t>
            </a:r>
            <a:r>
              <a:rPr lang="en-ZA" dirty="0">
                <a:solidFill>
                  <a:schemeClr val="bg1"/>
                </a:solidFill>
                <a:latin typeface="Perpetua" panose="02020502060401020303" pitchFamily="18" charset="0"/>
              </a:rPr>
              <a:t>Millon et al. (in prep)</a:t>
            </a:r>
          </a:p>
        </p:txBody>
      </p:sp>
      <mc:AlternateContent xmlns:mc="http://schemas.openxmlformats.org/markup-compatibility/2006">
        <mc:Choice xmlns:a14="http://schemas.microsoft.com/office/drawing/2010/main" Requires="a14">
          <p:sp>
            <p:nvSpPr>
              <p:cNvPr id="34" name="TextBox 33">
                <a:extLst>
                  <a:ext uri="{FF2B5EF4-FFF2-40B4-BE49-F238E27FC236}">
                    <a16:creationId xmlns:a16="http://schemas.microsoft.com/office/drawing/2014/main" id="{86104F7B-FEB1-B7C7-05DB-F651428888FB}"/>
                  </a:ext>
                </a:extLst>
              </p:cNvPr>
              <p:cNvSpPr txBox="1"/>
              <p:nvPr/>
            </p:nvSpPr>
            <p:spPr>
              <a:xfrm>
                <a:off x="339510" y="4082385"/>
                <a:ext cx="1488408" cy="70788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4000" i="1" smtClean="0">
                              <a:solidFill>
                                <a:srgbClr val="83CBEB"/>
                              </a:solidFill>
                              <a:latin typeface="Cambria Math" panose="02040503050406030204" pitchFamily="18" charset="0"/>
                              <a:ea typeface="Cambria Math" panose="02040503050406030204" pitchFamily="18" charset="0"/>
                            </a:rPr>
                          </m:ctrlPr>
                        </m:sSubPr>
                        <m:e>
                          <m:r>
                            <m:rPr>
                              <m:sty m:val="p"/>
                            </m:rPr>
                            <a:rPr lang="el-GR" sz="4000" b="1" i="1" smtClean="0">
                              <a:solidFill>
                                <a:srgbClr val="83CBEB"/>
                              </a:solidFill>
                              <a:latin typeface="Cambria Math" panose="02040503050406030204" pitchFamily="18" charset="0"/>
                              <a:ea typeface="Cambria Math" panose="02040503050406030204" pitchFamily="18" charset="0"/>
                            </a:rPr>
                            <m:t>γ</m:t>
                          </m:r>
                        </m:e>
                        <m:sub>
                          <m:r>
                            <m:rPr>
                              <m:sty m:val="p"/>
                            </m:rPr>
                            <a:rPr lang="en-ZA" sz="4000">
                              <a:solidFill>
                                <a:srgbClr val="83CBEB"/>
                              </a:solidFill>
                              <a:latin typeface="Cambria Math" panose="02040503050406030204" pitchFamily="18" charset="0"/>
                              <a:ea typeface="Cambria Math" panose="02040503050406030204" pitchFamily="18" charset="0"/>
                            </a:rPr>
                            <m:t>LOS</m:t>
                          </m:r>
                        </m:sub>
                      </m:sSub>
                    </m:oMath>
                  </m:oMathPara>
                </a14:m>
                <a:endParaRPr lang="en-ZA" sz="4000" dirty="0">
                  <a:solidFill>
                    <a:srgbClr val="83CBEB"/>
                  </a:solidFill>
                </a:endParaRPr>
              </a:p>
            </p:txBody>
          </p:sp>
        </mc:Choice>
        <mc:Fallback>
          <p:sp>
            <p:nvSpPr>
              <p:cNvPr id="34" name="TextBox 33">
                <a:extLst>
                  <a:ext uri="{FF2B5EF4-FFF2-40B4-BE49-F238E27FC236}">
                    <a16:creationId xmlns:a16="http://schemas.microsoft.com/office/drawing/2014/main" id="{86104F7B-FEB1-B7C7-05DB-F651428888FB}"/>
                  </a:ext>
                </a:extLst>
              </p:cNvPr>
              <p:cNvSpPr txBox="1">
                <a:spLocks noRot="1" noChangeAspect="1" noMove="1" noResize="1" noEditPoints="1" noAdjustHandles="1" noChangeArrowheads="1" noChangeShapeType="1" noTextEdit="1"/>
              </p:cNvSpPr>
              <p:nvPr/>
            </p:nvSpPr>
            <p:spPr>
              <a:xfrm>
                <a:off x="339510" y="4082385"/>
                <a:ext cx="1488408" cy="707886"/>
              </a:xfrm>
              <a:prstGeom prst="rect">
                <a:avLst/>
              </a:prstGeom>
              <a:blipFill>
                <a:blip r:embed="rId5"/>
                <a:stretch>
                  <a:fillRect/>
                </a:stretch>
              </a:blipFill>
            </p:spPr>
            <p:txBody>
              <a:bodyPr/>
              <a:lstStyle/>
              <a:p>
                <a:r>
                  <a:rPr lang="en-ZA">
                    <a:noFill/>
                  </a:rPr>
                  <a:t> </a:t>
                </a:r>
              </a:p>
            </p:txBody>
          </p:sp>
        </mc:Fallback>
      </mc:AlternateContent>
      <p:sp>
        <p:nvSpPr>
          <p:cNvPr id="35" name="TextBox 34">
            <a:extLst>
              <a:ext uri="{FF2B5EF4-FFF2-40B4-BE49-F238E27FC236}">
                <a16:creationId xmlns:a16="http://schemas.microsoft.com/office/drawing/2014/main" id="{84793DA0-166F-4796-0702-E428769DCD29}"/>
              </a:ext>
            </a:extLst>
          </p:cNvPr>
          <p:cNvSpPr txBox="1"/>
          <p:nvPr/>
        </p:nvSpPr>
        <p:spPr>
          <a:xfrm>
            <a:off x="189713" y="4889199"/>
            <a:ext cx="4397986" cy="1631216"/>
          </a:xfrm>
          <a:prstGeom prst="rect">
            <a:avLst/>
          </a:prstGeom>
          <a:noFill/>
        </p:spPr>
        <p:txBody>
          <a:bodyPr wrap="square">
            <a:spAutoFit/>
          </a:bodyPr>
          <a:lstStyle/>
          <a:p>
            <a:pPr marL="457200" indent="-457200">
              <a:buFont typeface="Arial" panose="020B0604020202020204" pitchFamily="34" charset="0"/>
              <a:buChar char="•"/>
            </a:pPr>
            <a:r>
              <a:rPr lang="en-ZA" sz="2000" dirty="0">
                <a:solidFill>
                  <a:schemeClr val="bg1"/>
                </a:solidFill>
              </a:rPr>
              <a:t>A potential source of bias in lens modelling (see </a:t>
            </a:r>
            <a:r>
              <a:rPr lang="en-ZA" sz="2000" dirty="0">
                <a:solidFill>
                  <a:srgbClr val="950100"/>
                </a:solidFill>
              </a:rPr>
              <a:t>1</a:t>
            </a:r>
            <a:r>
              <a:rPr lang="en-ZA" sz="2000" dirty="0">
                <a:solidFill>
                  <a:schemeClr val="bg1"/>
                </a:solidFill>
              </a:rPr>
              <a:t>, </a:t>
            </a:r>
            <a:r>
              <a:rPr lang="en-ZA" sz="2000" dirty="0">
                <a:solidFill>
                  <a:srgbClr val="A6CAA4"/>
                </a:solidFill>
              </a:rPr>
              <a:t>2)</a:t>
            </a:r>
          </a:p>
          <a:p>
            <a:pPr marL="457200" indent="-457200">
              <a:buFont typeface="Arial" panose="020B0604020202020204" pitchFamily="34" charset="0"/>
              <a:buChar char="•"/>
            </a:pPr>
            <a:r>
              <a:rPr lang="en-ZA" sz="2000" dirty="0">
                <a:solidFill>
                  <a:schemeClr val="accent5">
                    <a:lumMod val="20000"/>
                    <a:lumOff val="80000"/>
                  </a:schemeClr>
                </a:solidFill>
              </a:rPr>
              <a:t>Measurable</a:t>
            </a:r>
            <a:r>
              <a:rPr lang="en-ZA" sz="2000" dirty="0">
                <a:solidFill>
                  <a:schemeClr val="bg1"/>
                </a:solidFill>
              </a:rPr>
              <a:t> with sufficiently complex lens models!</a:t>
            </a:r>
          </a:p>
          <a:p>
            <a:pPr marL="457200" indent="-457200">
              <a:buFont typeface="Arial" panose="020B0604020202020204" pitchFamily="34" charset="0"/>
              <a:buChar char="•"/>
            </a:pPr>
            <a:endParaRPr lang="en-ZA" sz="2000" dirty="0">
              <a:solidFill>
                <a:schemeClr val="bg1"/>
              </a:solidFill>
            </a:endParaRPr>
          </a:p>
        </p:txBody>
      </p:sp>
      <p:sp>
        <p:nvSpPr>
          <p:cNvPr id="37" name="TextBox 36">
            <a:extLst>
              <a:ext uri="{FF2B5EF4-FFF2-40B4-BE49-F238E27FC236}">
                <a16:creationId xmlns:a16="http://schemas.microsoft.com/office/drawing/2014/main" id="{A9798B96-E4F9-5F85-4D25-CB3407E4AC68}"/>
              </a:ext>
            </a:extLst>
          </p:cNvPr>
          <p:cNvSpPr txBox="1"/>
          <p:nvPr/>
        </p:nvSpPr>
        <p:spPr>
          <a:xfrm>
            <a:off x="4446525" y="4596269"/>
            <a:ext cx="3135038" cy="1648778"/>
          </a:xfrm>
          <a:prstGeom prst="roundRect">
            <a:avLst>
              <a:gd name="adj" fmla="val 18905"/>
            </a:avLst>
          </a:prstGeom>
          <a:solidFill>
            <a:schemeClr val="accent5">
              <a:lumMod val="60000"/>
              <a:lumOff val="40000"/>
              <a:alpha val="58039"/>
            </a:schemeClr>
          </a:solidFill>
        </p:spPr>
        <p:txBody>
          <a:bodyPr wrap="square">
            <a:spAutoFit/>
          </a:bodyPr>
          <a:lstStyle/>
          <a:p>
            <a:r>
              <a:rPr lang="en-ZA" dirty="0">
                <a:solidFill>
                  <a:schemeClr val="bg1"/>
                </a:solidFill>
                <a:latin typeface="Perpetua" panose="02020502060401020303" pitchFamily="18" charset="0"/>
              </a:rPr>
              <a:t>Hogg, Fleury et al. (2022)</a:t>
            </a:r>
          </a:p>
          <a:p>
            <a:r>
              <a:rPr lang="en-ZA" dirty="0">
                <a:solidFill>
                  <a:schemeClr val="bg1"/>
                </a:solidFill>
                <a:latin typeface="Perpetua" panose="02020502060401020303" pitchFamily="18" charset="0"/>
              </a:rPr>
              <a:t>Hogg, </a:t>
            </a:r>
            <a:r>
              <a:rPr lang="en-ZA" b="1" dirty="0">
                <a:solidFill>
                  <a:schemeClr val="bg1"/>
                </a:solidFill>
                <a:latin typeface="Perpetua" panose="02020502060401020303" pitchFamily="18" charset="0"/>
              </a:rPr>
              <a:t>Johnson</a:t>
            </a:r>
            <a:r>
              <a:rPr lang="en-ZA" dirty="0">
                <a:solidFill>
                  <a:schemeClr val="bg1"/>
                </a:solidFill>
                <a:latin typeface="Perpetua" panose="02020502060401020303" pitchFamily="18" charset="0"/>
              </a:rPr>
              <a:t> et al. (2025)</a:t>
            </a:r>
          </a:p>
          <a:p>
            <a:r>
              <a:rPr lang="en-ZA" dirty="0">
                <a:solidFill>
                  <a:schemeClr val="bg1"/>
                </a:solidFill>
                <a:latin typeface="Perpetua" panose="02020502060401020303" pitchFamily="18" charset="0"/>
              </a:rPr>
              <a:t>Hogg, </a:t>
            </a:r>
            <a:r>
              <a:rPr lang="en-ZA" b="1" dirty="0">
                <a:solidFill>
                  <a:schemeClr val="bg1"/>
                </a:solidFill>
                <a:latin typeface="Perpetua" panose="02020502060401020303" pitchFamily="18" charset="0"/>
              </a:rPr>
              <a:t>Johnson</a:t>
            </a:r>
            <a:r>
              <a:rPr lang="en-ZA" dirty="0">
                <a:solidFill>
                  <a:schemeClr val="bg1"/>
                </a:solidFill>
                <a:latin typeface="Perpetua" panose="02020502060401020303" pitchFamily="18" charset="0"/>
              </a:rPr>
              <a:t> et al. (2026)</a:t>
            </a:r>
          </a:p>
          <a:p>
            <a:r>
              <a:rPr lang="en-ZA" dirty="0">
                <a:solidFill>
                  <a:schemeClr val="bg1"/>
                </a:solidFill>
                <a:latin typeface="Perpetua" panose="02020502060401020303" pitchFamily="18" charset="0"/>
              </a:rPr>
              <a:t>Fleury, </a:t>
            </a:r>
            <a:r>
              <a:rPr lang="en-ZA" b="1" dirty="0">
                <a:solidFill>
                  <a:schemeClr val="bg1"/>
                </a:solidFill>
                <a:latin typeface="Perpetua" panose="02020502060401020303" pitchFamily="18" charset="0"/>
              </a:rPr>
              <a:t>Johnson</a:t>
            </a:r>
            <a:r>
              <a:rPr lang="en-ZA" dirty="0">
                <a:solidFill>
                  <a:schemeClr val="bg1"/>
                </a:solidFill>
                <a:latin typeface="Perpetua" panose="02020502060401020303" pitchFamily="18" charset="0"/>
              </a:rPr>
              <a:t> et al. (2026)</a:t>
            </a:r>
            <a:br>
              <a:rPr lang="en-ZA" dirty="0">
                <a:solidFill>
                  <a:schemeClr val="bg1"/>
                </a:solidFill>
                <a:latin typeface="Perpetua" panose="02020502060401020303" pitchFamily="18" charset="0"/>
              </a:rPr>
            </a:br>
            <a:r>
              <a:rPr lang="en-ZA" dirty="0">
                <a:solidFill>
                  <a:schemeClr val="bg1"/>
                </a:solidFill>
                <a:latin typeface="Perpetua" panose="02020502060401020303" pitchFamily="18" charset="0"/>
              </a:rPr>
              <a:t>Queirolo et al. (in prep)</a:t>
            </a:r>
          </a:p>
        </p:txBody>
      </p:sp>
      <p:cxnSp>
        <p:nvCxnSpPr>
          <p:cNvPr id="3" name="Straight Arrow Connector 2">
            <a:extLst>
              <a:ext uri="{FF2B5EF4-FFF2-40B4-BE49-F238E27FC236}">
                <a16:creationId xmlns:a16="http://schemas.microsoft.com/office/drawing/2014/main" id="{13D6030F-9BB4-5C8E-57EB-3035B71BC037}"/>
              </a:ext>
            </a:extLst>
          </p:cNvPr>
          <p:cNvCxnSpPr>
            <a:cxnSpLocks/>
          </p:cNvCxnSpPr>
          <p:nvPr/>
        </p:nvCxnSpPr>
        <p:spPr>
          <a:xfrm flipV="1">
            <a:off x="8800600" y="3065500"/>
            <a:ext cx="1084853" cy="466904"/>
          </a:xfrm>
          <a:prstGeom prst="straightConnector1">
            <a:avLst/>
          </a:prstGeom>
          <a:noFill/>
          <a:ln w="133350">
            <a:solidFill>
              <a:srgbClr val="FF8600"/>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C1305DDE-5DB0-F552-7CDF-E8871F7C5B13}"/>
                  </a:ext>
                </a:extLst>
              </p:cNvPr>
              <p:cNvSpPr txBox="1"/>
              <p:nvPr/>
            </p:nvSpPr>
            <p:spPr>
              <a:xfrm rot="20082332">
                <a:off x="8275512" y="2823223"/>
                <a:ext cx="1572429" cy="400110"/>
              </a:xfrm>
              <a:prstGeom prst="rect">
                <a:avLst/>
              </a:prstGeom>
              <a:noFill/>
              <a:ln w="133350">
                <a:noFill/>
              </a:ln>
            </p:spPr>
            <p:txBody>
              <a:bodyPr wrap="square" rtlCol="0">
                <a:spAutoFit/>
              </a:bodyPr>
              <a:lstStyle/>
              <a:p>
                <a:r>
                  <a:rPr lang="en-ZA" sz="2000" dirty="0">
                    <a:solidFill>
                      <a:srgbClr val="FF8600"/>
                    </a:solidFill>
                    <a:latin typeface="Perpetua" panose="02020502060401020303" pitchFamily="18" charset="0"/>
                  </a:rPr>
                  <a:t>convergence </a:t>
                </a:r>
                <a14:m>
                  <m:oMath xmlns:m="http://schemas.openxmlformats.org/officeDocument/2006/math">
                    <m:r>
                      <m:rPr>
                        <m:sty m:val="p"/>
                      </m:rPr>
                      <a:rPr lang="el-GR" i="1">
                        <a:solidFill>
                          <a:srgbClr val="FF8600"/>
                        </a:solidFill>
                        <a:latin typeface="Cambria Math" panose="02040503050406030204" pitchFamily="18" charset="0"/>
                      </a:rPr>
                      <m:t>κ</m:t>
                    </m:r>
                  </m:oMath>
                </a14:m>
                <a:endParaRPr lang="en-ZA" sz="2000" dirty="0">
                  <a:solidFill>
                    <a:srgbClr val="FF8600"/>
                  </a:solidFill>
                  <a:latin typeface="Perpetua" panose="02020502060401020303" pitchFamily="18" charset="0"/>
                </a:endParaRPr>
              </a:p>
            </p:txBody>
          </p:sp>
        </mc:Choice>
        <mc:Fallback>
          <p:sp>
            <p:nvSpPr>
              <p:cNvPr id="5" name="TextBox 4">
                <a:extLst>
                  <a:ext uri="{FF2B5EF4-FFF2-40B4-BE49-F238E27FC236}">
                    <a16:creationId xmlns:a16="http://schemas.microsoft.com/office/drawing/2014/main" id="{C1305DDE-5DB0-F552-7CDF-E8871F7C5B13}"/>
                  </a:ext>
                </a:extLst>
              </p:cNvPr>
              <p:cNvSpPr txBox="1">
                <a:spLocks noRot="1" noChangeAspect="1" noMove="1" noResize="1" noEditPoints="1" noAdjustHandles="1" noChangeArrowheads="1" noChangeShapeType="1" noTextEdit="1"/>
              </p:cNvSpPr>
              <p:nvPr/>
            </p:nvSpPr>
            <p:spPr>
              <a:xfrm rot="20082332">
                <a:off x="8275512" y="2823223"/>
                <a:ext cx="1572429" cy="400110"/>
              </a:xfrm>
              <a:prstGeom prst="rect">
                <a:avLst/>
              </a:prstGeom>
              <a:blipFill>
                <a:blip r:embed="rId6"/>
                <a:stretch>
                  <a:fillRect l="-3802" b="-12353"/>
                </a:stretch>
              </a:blipFill>
              <a:ln w="133350">
                <a:noFill/>
              </a:ln>
            </p:spPr>
            <p:txBody>
              <a:bodyPr/>
              <a:lstStyle/>
              <a:p>
                <a:r>
                  <a:rPr lang="en-ZA">
                    <a:noFill/>
                  </a:rPr>
                  <a:t> </a:t>
                </a:r>
              </a:p>
            </p:txBody>
          </p:sp>
        </mc:Fallback>
      </mc:AlternateContent>
      <p:sp>
        <p:nvSpPr>
          <p:cNvPr id="9" name="TextBox 8">
            <a:extLst>
              <a:ext uri="{FF2B5EF4-FFF2-40B4-BE49-F238E27FC236}">
                <a16:creationId xmlns:a16="http://schemas.microsoft.com/office/drawing/2014/main" id="{D3EA4D30-7E23-EF67-4432-B72DA71D7EB5}"/>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11356845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DCA3B-B2D3-FD73-30B4-C26C604ADE3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190E8EE-0DE4-0B0B-30CB-6C2272A36A09}"/>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grpSp>
        <p:nvGrpSpPr>
          <p:cNvPr id="13" name="Group 12">
            <a:extLst>
              <a:ext uri="{FF2B5EF4-FFF2-40B4-BE49-F238E27FC236}">
                <a16:creationId xmlns:a16="http://schemas.microsoft.com/office/drawing/2014/main" id="{7937F370-3A43-3B19-DC99-8DAA83D4453A}"/>
              </a:ext>
            </a:extLst>
          </p:cNvPr>
          <p:cNvGrpSpPr/>
          <p:nvPr/>
        </p:nvGrpSpPr>
        <p:grpSpPr>
          <a:xfrm>
            <a:off x="-1" y="-15348"/>
            <a:ext cx="12192001" cy="6888695"/>
            <a:chOff x="9935" y="-20463"/>
            <a:chExt cx="12192001" cy="6888695"/>
          </a:xfrm>
        </p:grpSpPr>
        <p:pic>
          <p:nvPicPr>
            <p:cNvPr id="14" name="Picture 13" descr="A bright light in the sky&#10;&#10;Description automatically generated with medium confidence">
              <a:extLst>
                <a:ext uri="{FF2B5EF4-FFF2-40B4-BE49-F238E27FC236}">
                  <a16:creationId xmlns:a16="http://schemas.microsoft.com/office/drawing/2014/main" id="{A61A2817-ED86-64B5-CD73-2F9A05F0D5F7}"/>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1" t="8867" r="30365" b="19677"/>
            <a:stretch/>
          </p:blipFill>
          <p:spPr>
            <a:xfrm flipH="1">
              <a:off x="9935" y="-10232"/>
              <a:ext cx="9803295"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44221151-A01A-7FB1-9C30-72B7871B4DD2}"/>
                </a:ext>
              </a:extLst>
            </p:cNvPr>
            <p:cNvPicPr>
              <a:picLocks noChangeAspect="1"/>
            </p:cNvPicPr>
            <p:nvPr/>
          </p:nvPicPr>
          <p:blipFill rotWithShape="1">
            <a:blip r:embed="rId3">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sp>
        <p:nvSpPr>
          <p:cNvPr id="16" name="Rectangle 15">
            <a:extLst>
              <a:ext uri="{FF2B5EF4-FFF2-40B4-BE49-F238E27FC236}">
                <a16:creationId xmlns:a16="http://schemas.microsoft.com/office/drawing/2014/main" id="{E72CA243-8FD3-D528-C1ED-107F94D895DD}"/>
              </a:ext>
            </a:extLst>
          </p:cNvPr>
          <p:cNvSpPr/>
          <p:nvPr/>
        </p:nvSpPr>
        <p:spPr>
          <a:xfrm>
            <a:off x="0" y="0"/>
            <a:ext cx="12221016" cy="528179"/>
          </a:xfrm>
          <a:prstGeom prst="rect">
            <a:avLst/>
          </a:prstGeom>
          <a:solidFill>
            <a:srgbClr val="99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The weak lensing of strong lensing</a:t>
            </a:r>
          </a:p>
        </p:txBody>
      </p:sp>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18D58445-C6FB-6F81-5033-FBC5159117D2}"/>
                  </a:ext>
                </a:extLst>
              </p:cNvPr>
              <p:cNvSpPr txBox="1"/>
              <p:nvPr/>
            </p:nvSpPr>
            <p:spPr>
              <a:xfrm>
                <a:off x="196277" y="952731"/>
                <a:ext cx="11799445" cy="830997"/>
              </a:xfrm>
              <a:prstGeom prst="rect">
                <a:avLst/>
              </a:prstGeom>
              <a:noFill/>
            </p:spPr>
            <p:txBody>
              <a:bodyPr wrap="square" rtlCol="0">
                <a:spAutoFit/>
              </a:bodyPr>
              <a:lstStyle/>
              <a:p>
                <a:pPr algn="ctr"/>
                <a:r>
                  <a:rPr lang="en-ZA" sz="4800" dirty="0">
                    <a:solidFill>
                      <a:schemeClr val="bg1"/>
                    </a:solidFill>
                    <a:latin typeface="Book Antiqua" panose="02040602050305030304" pitchFamily="18" charset="0"/>
                  </a:rPr>
                  <a:t>Why measure </a:t>
                </a:r>
                <a14:m>
                  <m:oMath xmlns:m="http://schemas.openxmlformats.org/officeDocument/2006/math">
                    <m:sSub>
                      <m:sSubPr>
                        <m:ctrlPr>
                          <a:rPr lang="en-US" sz="4800" i="1">
                            <a:solidFill>
                              <a:srgbClr val="83CBEB"/>
                            </a:solidFill>
                            <a:latin typeface="Cambria Math" panose="02040503050406030204" pitchFamily="18" charset="0"/>
                            <a:ea typeface="Cambria Math" panose="02040503050406030204" pitchFamily="18" charset="0"/>
                          </a:rPr>
                        </m:ctrlPr>
                      </m:sSubPr>
                      <m:e>
                        <m:r>
                          <m:rPr>
                            <m:sty m:val="p"/>
                          </m:rPr>
                          <a:rPr lang="el-GR" sz="4800" b="1" i="1">
                            <a:solidFill>
                              <a:srgbClr val="83CBEB"/>
                            </a:solidFill>
                            <a:latin typeface="Cambria Math" panose="02040503050406030204" pitchFamily="18" charset="0"/>
                            <a:ea typeface="Cambria Math" panose="02040503050406030204" pitchFamily="18" charset="0"/>
                          </a:rPr>
                          <m:t>γ</m:t>
                        </m:r>
                      </m:e>
                      <m:sub>
                        <m:r>
                          <m:rPr>
                            <m:sty m:val="p"/>
                          </m:rPr>
                          <a:rPr lang="en-ZA" sz="4800">
                            <a:solidFill>
                              <a:srgbClr val="83CBEB"/>
                            </a:solidFill>
                            <a:latin typeface="Cambria Math" panose="02040503050406030204" pitchFamily="18" charset="0"/>
                            <a:ea typeface="Cambria Math" panose="02040503050406030204" pitchFamily="18" charset="0"/>
                          </a:rPr>
                          <m:t>LOS</m:t>
                        </m:r>
                      </m:sub>
                    </m:sSub>
                  </m:oMath>
                </a14:m>
                <a:r>
                  <a:rPr lang="en-ZA" sz="4800" dirty="0">
                    <a:solidFill>
                      <a:schemeClr val="bg1"/>
                    </a:solidFill>
                    <a:latin typeface="Book Antiqua" panose="02040602050305030304" pitchFamily="18" charset="0"/>
                  </a:rPr>
                  <a:t>? Why should we care?</a:t>
                </a:r>
              </a:p>
            </p:txBody>
          </p:sp>
        </mc:Choice>
        <mc:Fallback>
          <p:sp>
            <p:nvSpPr>
              <p:cNvPr id="12" name="TextBox 11">
                <a:extLst>
                  <a:ext uri="{FF2B5EF4-FFF2-40B4-BE49-F238E27FC236}">
                    <a16:creationId xmlns:a16="http://schemas.microsoft.com/office/drawing/2014/main" id="{18D58445-C6FB-6F81-5033-FBC5159117D2}"/>
                  </a:ext>
                </a:extLst>
              </p:cNvPr>
              <p:cNvSpPr txBox="1">
                <a:spLocks noRot="1" noChangeAspect="1" noMove="1" noResize="1" noEditPoints="1" noAdjustHandles="1" noChangeArrowheads="1" noChangeShapeType="1" noTextEdit="1"/>
              </p:cNvSpPr>
              <p:nvPr/>
            </p:nvSpPr>
            <p:spPr>
              <a:xfrm>
                <a:off x="196277" y="952731"/>
                <a:ext cx="11799445" cy="830997"/>
              </a:xfrm>
              <a:prstGeom prst="rect">
                <a:avLst/>
              </a:prstGeom>
              <a:blipFill>
                <a:blip r:embed="rId4"/>
                <a:stretch>
                  <a:fillRect l="-1033" t="-16788" r="-981" b="-37226"/>
                </a:stretch>
              </a:blipFill>
            </p:spPr>
            <p:txBody>
              <a:bodyPr/>
              <a:lstStyle/>
              <a:p>
                <a:r>
                  <a:rPr lang="en-ZA">
                    <a:noFill/>
                  </a:rPr>
                  <a:t> </a:t>
                </a:r>
              </a:p>
            </p:txBody>
          </p:sp>
        </mc:Fallback>
      </mc:AlternateContent>
      <p:sp>
        <p:nvSpPr>
          <p:cNvPr id="35" name="TextBox 34">
            <a:extLst>
              <a:ext uri="{FF2B5EF4-FFF2-40B4-BE49-F238E27FC236}">
                <a16:creationId xmlns:a16="http://schemas.microsoft.com/office/drawing/2014/main" id="{CF204B0F-ABB3-41BA-3C19-37ACC955ECE6}"/>
              </a:ext>
            </a:extLst>
          </p:cNvPr>
          <p:cNvSpPr txBox="1"/>
          <p:nvPr/>
        </p:nvSpPr>
        <p:spPr>
          <a:xfrm>
            <a:off x="480016" y="2102287"/>
            <a:ext cx="7885794" cy="707886"/>
          </a:xfrm>
          <a:prstGeom prst="rect">
            <a:avLst/>
          </a:prstGeom>
          <a:noFill/>
        </p:spPr>
        <p:txBody>
          <a:bodyPr wrap="square">
            <a:spAutoFit/>
          </a:bodyPr>
          <a:lstStyle/>
          <a:p>
            <a:endParaRPr lang="en-ZA" sz="2000" dirty="0">
              <a:solidFill>
                <a:schemeClr val="bg1"/>
              </a:solidFill>
            </a:endParaRPr>
          </a:p>
          <a:p>
            <a:pPr marL="457200" indent="-457200">
              <a:buFont typeface="Arial" panose="020B0604020202020204" pitchFamily="34" charset="0"/>
              <a:buChar char="•"/>
            </a:pPr>
            <a:endParaRPr lang="en-ZA" sz="2000" dirty="0">
              <a:solidFill>
                <a:schemeClr val="bg1"/>
              </a:solidFill>
            </a:endParaRPr>
          </a:p>
        </p:txBody>
      </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65B88D5A-E05C-B3D8-CE86-F94DEF511F6B}"/>
                  </a:ext>
                </a:extLst>
              </p:cNvPr>
              <p:cNvSpPr txBox="1"/>
              <p:nvPr/>
            </p:nvSpPr>
            <p:spPr>
              <a:xfrm>
                <a:off x="1525782" y="2232103"/>
                <a:ext cx="9140436" cy="3539430"/>
              </a:xfrm>
              <a:prstGeom prst="rect">
                <a:avLst/>
              </a:prstGeom>
              <a:noFill/>
            </p:spPr>
            <p:txBody>
              <a:bodyPr wrap="square">
                <a:spAutoFit/>
              </a:bodyPr>
              <a:lstStyle/>
              <a:p>
                <a:pPr marL="457200" indent="-457200">
                  <a:buFont typeface="Arial" panose="020B0604020202020204" pitchFamily="34" charset="0"/>
                  <a:buChar char="•"/>
                </a:pPr>
                <a14:m>
                  <m:oMath xmlns:m="http://schemas.openxmlformats.org/officeDocument/2006/math">
                    <m:sSub>
                      <m:sSubPr>
                        <m:ctrlPr>
                          <a:rPr lang="en-US" sz="3200" i="1" smtClean="0">
                            <a:solidFill>
                              <a:schemeClr val="bg1"/>
                            </a:solidFill>
                            <a:latin typeface="Cambria Math" panose="02040503050406030204" pitchFamily="18" charset="0"/>
                            <a:ea typeface="Cambria Math" panose="02040503050406030204" pitchFamily="18" charset="0"/>
                          </a:rPr>
                        </m:ctrlPr>
                      </m:sSubPr>
                      <m:e>
                        <m:r>
                          <m:rPr>
                            <m:sty m:val="p"/>
                          </m:rPr>
                          <a:rPr lang="el-GR" sz="3200" b="1" i="1" smtClean="0">
                            <a:solidFill>
                              <a:schemeClr val="bg1"/>
                            </a:solidFill>
                            <a:latin typeface="Cambria Math" panose="02040503050406030204" pitchFamily="18" charset="0"/>
                            <a:ea typeface="Cambria Math" panose="02040503050406030204" pitchFamily="18" charset="0"/>
                          </a:rPr>
                          <m:t>γ</m:t>
                        </m:r>
                      </m:e>
                      <m:sub>
                        <m:r>
                          <m:rPr>
                            <m:sty m:val="p"/>
                          </m:rPr>
                          <a:rPr lang="en-ZA" sz="3200" b="0" i="0" smtClean="0">
                            <a:solidFill>
                              <a:schemeClr val="bg1"/>
                            </a:solidFill>
                            <a:latin typeface="Cambria Math" panose="02040503050406030204" pitchFamily="18" charset="0"/>
                            <a:ea typeface="Cambria Math" panose="02040503050406030204" pitchFamily="18" charset="0"/>
                          </a:rPr>
                          <m:t>LOS</m:t>
                        </m:r>
                      </m:sub>
                    </m:sSub>
                  </m:oMath>
                </a14:m>
                <a:r>
                  <a:rPr lang="en-ZA" sz="3200" dirty="0">
                    <a:solidFill>
                      <a:schemeClr val="bg1"/>
                    </a:solidFill>
                  </a:rPr>
                  <a:t> arises from the distribution of matter on a given line of sight</a:t>
                </a:r>
              </a:p>
              <a:p>
                <a:pPr marL="457200" indent="-457200">
                  <a:buFont typeface="Arial" panose="020B0604020202020204" pitchFamily="34" charset="0"/>
                  <a:buChar char="•"/>
                </a:pPr>
                <a:r>
                  <a:rPr lang="en-ZA" sz="3200" dirty="0">
                    <a:solidFill>
                      <a:schemeClr val="bg1"/>
                    </a:solidFill>
                  </a:rPr>
                  <a:t>Novel probe of the matter power spectrum</a:t>
                </a:r>
              </a:p>
              <a:p>
                <a:pPr marL="457200" indent="-457200">
                  <a:buFont typeface="Arial" panose="020B0604020202020204" pitchFamily="34" charset="0"/>
                  <a:buChar char="•"/>
                </a:pPr>
                <a:r>
                  <a:rPr lang="en-ZA" sz="3200" dirty="0">
                    <a:solidFill>
                      <a:schemeClr val="bg1"/>
                    </a:solidFill>
                  </a:rPr>
                  <a:t>High snr on individual measurements, unlike weak lensing of galaxies</a:t>
                </a:r>
              </a:p>
              <a:p>
                <a:pPr marL="457200" indent="-457200">
                  <a:buFont typeface="Arial" panose="020B0604020202020204" pitchFamily="34" charset="0"/>
                  <a:buChar char="•"/>
                </a:pPr>
                <a:r>
                  <a:rPr lang="en-ZA" sz="3200" dirty="0">
                    <a:solidFill>
                      <a:schemeClr val="bg1"/>
                    </a:solidFill>
                  </a:rPr>
                  <a:t>Different systematics, i.e. highly complementary to existing probes </a:t>
                </a:r>
              </a:p>
            </p:txBody>
          </p:sp>
        </mc:Choice>
        <mc:Fallback>
          <p:sp>
            <p:nvSpPr>
              <p:cNvPr id="3" name="TextBox 2">
                <a:extLst>
                  <a:ext uri="{FF2B5EF4-FFF2-40B4-BE49-F238E27FC236}">
                    <a16:creationId xmlns:a16="http://schemas.microsoft.com/office/drawing/2014/main" id="{65B88D5A-E05C-B3D8-CE86-F94DEF511F6B}"/>
                  </a:ext>
                </a:extLst>
              </p:cNvPr>
              <p:cNvSpPr txBox="1">
                <a:spLocks noRot="1" noChangeAspect="1" noMove="1" noResize="1" noEditPoints="1" noAdjustHandles="1" noChangeArrowheads="1" noChangeShapeType="1" noTextEdit="1"/>
              </p:cNvSpPr>
              <p:nvPr/>
            </p:nvSpPr>
            <p:spPr>
              <a:xfrm>
                <a:off x="1525782" y="2232103"/>
                <a:ext cx="9140436" cy="3539430"/>
              </a:xfrm>
              <a:prstGeom prst="rect">
                <a:avLst/>
              </a:prstGeom>
              <a:blipFill>
                <a:blip r:embed="rId5"/>
                <a:stretch>
                  <a:fillRect l="-1533" t="-2065" r="-1733" b="-4819"/>
                </a:stretch>
              </a:blipFill>
            </p:spPr>
            <p:txBody>
              <a:bodyPr/>
              <a:lstStyle/>
              <a:p>
                <a:r>
                  <a:rPr lang="en-ZA">
                    <a:noFill/>
                  </a:rPr>
                  <a:t> </a:t>
                </a:r>
              </a:p>
            </p:txBody>
          </p:sp>
        </mc:Fallback>
      </mc:AlternateContent>
      <p:sp>
        <p:nvSpPr>
          <p:cNvPr id="5" name="TextBox 4">
            <a:extLst>
              <a:ext uri="{FF2B5EF4-FFF2-40B4-BE49-F238E27FC236}">
                <a16:creationId xmlns:a16="http://schemas.microsoft.com/office/drawing/2014/main" id="{8CEBD495-2E4D-13CD-9EF7-E2DC4638C487}"/>
              </a:ext>
            </a:extLst>
          </p:cNvPr>
          <p:cNvSpPr txBox="1"/>
          <p:nvPr/>
        </p:nvSpPr>
        <p:spPr>
          <a:xfrm>
            <a:off x="8091377" y="5309550"/>
            <a:ext cx="4100623" cy="1133535"/>
          </a:xfrm>
          <a:prstGeom prst="roundRect">
            <a:avLst>
              <a:gd name="adj" fmla="val 18905"/>
            </a:avLst>
          </a:prstGeom>
          <a:solidFill>
            <a:schemeClr val="bg1">
              <a:lumMod val="65000"/>
              <a:alpha val="58039"/>
            </a:schemeClr>
          </a:solidFill>
        </p:spPr>
        <p:txBody>
          <a:bodyPr wrap="square">
            <a:spAutoFit/>
          </a:bodyPr>
          <a:lstStyle/>
          <a:p>
            <a:r>
              <a:rPr lang="en-US" sz="2000" dirty="0">
                <a:solidFill>
                  <a:schemeClr val="bg1"/>
                </a:solidFill>
                <a:latin typeface="Perpetua" panose="02020502060401020303" pitchFamily="18" charset="0"/>
              </a:rPr>
              <a:t>Birrer et al. (2016), </a:t>
            </a:r>
            <a:r>
              <a:rPr lang="en-US" sz="2000" i="1" dirty="0">
                <a:solidFill>
                  <a:schemeClr val="bg1"/>
                </a:solidFill>
                <a:latin typeface="Perpetua" panose="02020502060401020303" pitchFamily="18" charset="0"/>
              </a:rPr>
              <a:t>Line-of-sight effects in strong lensing: Putting theory into practice </a:t>
            </a:r>
          </a:p>
          <a:p>
            <a:r>
              <a:rPr lang="en-ZA" sz="2000" dirty="0">
                <a:solidFill>
                  <a:schemeClr val="bg1"/>
                </a:solidFill>
                <a:latin typeface="Perpetua" panose="02020502060401020303" pitchFamily="18" charset="0"/>
              </a:rPr>
              <a:t>arXiv:1610.01599</a:t>
            </a:r>
          </a:p>
        </p:txBody>
      </p:sp>
      <p:sp>
        <p:nvSpPr>
          <p:cNvPr id="8" name="TextBox 7">
            <a:extLst>
              <a:ext uri="{FF2B5EF4-FFF2-40B4-BE49-F238E27FC236}">
                <a16:creationId xmlns:a16="http://schemas.microsoft.com/office/drawing/2014/main" id="{080B8DE1-86BC-F88F-AAD2-F3D79EF709EA}"/>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2823780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B3434-922D-6C31-C85D-1668DAF8BB8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4C5A825-0F99-A365-6781-2B487E4F15CC}"/>
              </a:ext>
            </a:extLst>
          </p:cNvPr>
          <p:cNvSpPr/>
          <p:nvPr/>
        </p:nvSpPr>
        <p:spPr>
          <a:xfrm>
            <a:off x="29016"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2" name="Group 1">
            <a:extLst>
              <a:ext uri="{FF2B5EF4-FFF2-40B4-BE49-F238E27FC236}">
                <a16:creationId xmlns:a16="http://schemas.microsoft.com/office/drawing/2014/main" id="{DEFFF921-18A8-5D70-0DD4-E2FD1BA1C4A3}"/>
              </a:ext>
            </a:extLst>
          </p:cNvPr>
          <p:cNvGrpSpPr/>
          <p:nvPr/>
        </p:nvGrpSpPr>
        <p:grpSpPr>
          <a:xfrm>
            <a:off x="-623651" y="-15348"/>
            <a:ext cx="12844667" cy="6888695"/>
            <a:chOff x="-642731" y="-20463"/>
            <a:chExt cx="12844667" cy="6888695"/>
          </a:xfrm>
        </p:grpSpPr>
        <p:pic>
          <p:nvPicPr>
            <p:cNvPr id="10" name="Picture 9" descr="A bright light in the sky&#10;&#10;Description automatically generated with medium confidence">
              <a:extLst>
                <a:ext uri="{FF2B5EF4-FFF2-40B4-BE49-F238E27FC236}">
                  <a16:creationId xmlns:a16="http://schemas.microsoft.com/office/drawing/2014/main" id="{9AC7C2E6-F132-0887-5966-3B62E49BD255}"/>
                </a:ext>
              </a:extLst>
            </p:cNvPr>
            <p:cNvPicPr>
              <a:picLocks noChangeAspect="1"/>
            </p:cNvPicPr>
            <p:nvPr/>
          </p:nvPicPr>
          <p:blipFill rotWithShape="1">
            <a:blip r:embed="rId3">
              <a:alphaModFix amt="18000"/>
              <a:extLst>
                <a:ext uri="{28A0092B-C50C-407E-A947-70E740481C1C}">
                  <a14:useLocalDpi xmlns:a14="http://schemas.microsoft.com/office/drawing/2010/main" val="0"/>
                </a:ext>
              </a:extLst>
            </a:blip>
            <a:srcRect t="8867" r="25730" b="19677"/>
            <a:stretch/>
          </p:blipFill>
          <p:spPr>
            <a:xfrm flipH="1">
              <a:off x="-642731" y="-10232"/>
              <a:ext cx="10455962" cy="6878464"/>
            </a:xfrm>
            <a:prstGeom prst="rect">
              <a:avLst/>
            </a:prstGeom>
          </p:spPr>
        </p:pic>
        <p:pic>
          <p:nvPicPr>
            <p:cNvPr id="11" name="Picture 10" descr="A bright light in the sky&#10;&#10;Description automatically generated with medium confidence">
              <a:extLst>
                <a:ext uri="{FF2B5EF4-FFF2-40B4-BE49-F238E27FC236}">
                  <a16:creationId xmlns:a16="http://schemas.microsoft.com/office/drawing/2014/main" id="{6A3A1791-4970-E666-4D7A-A01B5F9B71D6}"/>
                </a:ext>
              </a:extLst>
            </p:cNvPr>
            <p:cNvPicPr>
              <a:picLocks noChangeAspect="1"/>
            </p:cNvPicPr>
            <p:nvPr/>
          </p:nvPicPr>
          <p:blipFill rotWithShape="1">
            <a:blip r:embed="rId3">
              <a:clrChange>
                <a:clrFrom>
                  <a:srgbClr val="010101"/>
                </a:clrFrom>
                <a:clrTo>
                  <a:srgbClr val="010101">
                    <a:alpha val="0"/>
                  </a:srgbClr>
                </a:clrTo>
              </a:clrChange>
              <a:alphaModFix amt="18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sp>
        <p:nvSpPr>
          <p:cNvPr id="21" name="TextBox 20">
            <a:extLst>
              <a:ext uri="{FF2B5EF4-FFF2-40B4-BE49-F238E27FC236}">
                <a16:creationId xmlns:a16="http://schemas.microsoft.com/office/drawing/2014/main" id="{0B5449C1-CED2-3875-86C4-9EC20108AB00}"/>
              </a:ext>
            </a:extLst>
          </p:cNvPr>
          <p:cNvSpPr txBox="1"/>
          <p:nvPr/>
        </p:nvSpPr>
        <p:spPr>
          <a:xfrm>
            <a:off x="0" y="6488668"/>
            <a:ext cx="720536" cy="369332"/>
          </a:xfrm>
          <a:prstGeom prst="rect">
            <a:avLst/>
          </a:prstGeom>
          <a:noFill/>
        </p:spPr>
        <p:txBody>
          <a:bodyPr wrap="square" rtlCol="0">
            <a:spAutoFit/>
          </a:bodyPr>
          <a:lstStyle/>
          <a:p>
            <a:pPr algn="ctr"/>
            <a:r>
              <a:rPr lang="en-ZA" dirty="0">
                <a:solidFill>
                  <a:schemeClr val="bg1"/>
                </a:solidFill>
                <a:latin typeface="Book Antiqua" panose="02040602050305030304" pitchFamily="18" charset="0"/>
              </a:rPr>
              <a:t>2/20</a:t>
            </a:r>
          </a:p>
        </p:txBody>
      </p:sp>
      <p:sp>
        <p:nvSpPr>
          <p:cNvPr id="5" name="TextBox 4">
            <a:extLst>
              <a:ext uri="{FF2B5EF4-FFF2-40B4-BE49-F238E27FC236}">
                <a16:creationId xmlns:a16="http://schemas.microsoft.com/office/drawing/2014/main" id="{D3AEB854-0B6B-4835-7473-4784EC905A0B}"/>
              </a:ext>
            </a:extLst>
          </p:cNvPr>
          <p:cNvSpPr txBox="1"/>
          <p:nvPr/>
        </p:nvSpPr>
        <p:spPr>
          <a:xfrm>
            <a:off x="1622088" y="41701"/>
            <a:ext cx="8947821"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The ELROND team</a:t>
            </a:r>
          </a:p>
        </p:txBody>
      </p:sp>
      <p:pic>
        <p:nvPicPr>
          <p:cNvPr id="12" name="Picture 11" descr="A glowing circle with a bright light in the middle&#10;&#10;Description automatically generated">
            <a:extLst>
              <a:ext uri="{FF2B5EF4-FFF2-40B4-BE49-F238E27FC236}">
                <a16:creationId xmlns:a16="http://schemas.microsoft.com/office/drawing/2014/main" id="{765490D6-1CFB-D023-10E6-59B551F5837E}"/>
              </a:ext>
            </a:extLst>
          </p:cNvPr>
          <p:cNvPicPr>
            <a:picLocks noChangeAspect="1"/>
          </p:cNvPicPr>
          <p:nvPr/>
        </p:nvPicPr>
        <p:blipFill rotWithShape="1">
          <a:blip r:embed="rId4">
            <a:clrChange>
              <a:clrFrom>
                <a:srgbClr val="050402"/>
              </a:clrFrom>
              <a:clrTo>
                <a:srgbClr val="050402">
                  <a:alpha val="0"/>
                </a:srgbClr>
              </a:clrTo>
            </a:clrChange>
            <a:extLst>
              <a:ext uri="{28A0092B-C50C-407E-A947-70E740481C1C}">
                <a14:useLocalDpi xmlns:a14="http://schemas.microsoft.com/office/drawing/2010/main" val="0"/>
              </a:ext>
            </a:extLst>
          </a:blip>
          <a:srcRect l="2197" b="37840"/>
          <a:stretch/>
        </p:blipFill>
        <p:spPr>
          <a:xfrm rot="6008495">
            <a:off x="-3382148" y="1131770"/>
            <a:ext cx="8747384" cy="3801467"/>
          </a:xfrm>
          <a:prstGeom prst="rect">
            <a:avLst/>
          </a:prstGeom>
          <a:effectLst>
            <a:softEdge rad="317500"/>
          </a:effectLst>
        </p:spPr>
      </p:pic>
      <p:pic>
        <p:nvPicPr>
          <p:cNvPr id="15" name="Picture 14">
            <a:extLst>
              <a:ext uri="{FF2B5EF4-FFF2-40B4-BE49-F238E27FC236}">
                <a16:creationId xmlns:a16="http://schemas.microsoft.com/office/drawing/2014/main" id="{D82224C8-6677-8FB7-7D4D-94C700A870F1}"/>
              </a:ext>
            </a:extLst>
          </p:cNvPr>
          <p:cNvPicPr>
            <a:picLocks noChangeAspect="1"/>
          </p:cNvPicPr>
          <p:nvPr/>
        </p:nvPicPr>
        <p:blipFill>
          <a:blip r:embed="rId5">
            <a:extLst>
              <a:ext uri="{28A0092B-C50C-407E-A947-70E740481C1C}">
                <a14:useLocalDpi xmlns:a14="http://schemas.microsoft.com/office/drawing/2010/main" val="0"/>
              </a:ext>
            </a:extLst>
          </a:blip>
          <a:srcRect l="6295" t="15628" r="17591" b="20652"/>
          <a:stretch>
            <a:fillRect/>
          </a:stretch>
        </p:blipFill>
        <p:spPr>
          <a:xfrm>
            <a:off x="5131886" y="946348"/>
            <a:ext cx="1928226" cy="2152357"/>
          </a:xfrm>
          <a:prstGeom prst="ellipse">
            <a:avLst/>
          </a:prstGeom>
        </p:spPr>
      </p:pic>
      <p:pic>
        <p:nvPicPr>
          <p:cNvPr id="17" name="Picture 16">
            <a:extLst>
              <a:ext uri="{FF2B5EF4-FFF2-40B4-BE49-F238E27FC236}">
                <a16:creationId xmlns:a16="http://schemas.microsoft.com/office/drawing/2014/main" id="{632AF407-9FBD-3338-7D5A-48A54E47772A}"/>
              </a:ext>
            </a:extLst>
          </p:cNvPr>
          <p:cNvPicPr>
            <a:picLocks noChangeAspect="1"/>
          </p:cNvPicPr>
          <p:nvPr/>
        </p:nvPicPr>
        <p:blipFill>
          <a:blip r:embed="rId6">
            <a:extLst>
              <a:ext uri="{28A0092B-C50C-407E-A947-70E740481C1C}">
                <a14:useLocalDpi xmlns:a14="http://schemas.microsoft.com/office/drawing/2010/main" val="0"/>
              </a:ext>
            </a:extLst>
          </a:blip>
          <a:srcRect l="11891" t="1922" r="29437" b="42697"/>
          <a:stretch>
            <a:fillRect/>
          </a:stretch>
        </p:blipFill>
        <p:spPr>
          <a:xfrm>
            <a:off x="3440495" y="3528265"/>
            <a:ext cx="2194675" cy="2449776"/>
          </a:xfrm>
          <a:prstGeom prst="ellipse">
            <a:avLst/>
          </a:prstGeom>
        </p:spPr>
      </p:pic>
      <p:pic>
        <p:nvPicPr>
          <p:cNvPr id="13" name="Picture 12">
            <a:extLst>
              <a:ext uri="{FF2B5EF4-FFF2-40B4-BE49-F238E27FC236}">
                <a16:creationId xmlns:a16="http://schemas.microsoft.com/office/drawing/2014/main" id="{B7627987-9781-EBFB-AC52-C14AFCD23A50}"/>
              </a:ext>
            </a:extLst>
          </p:cNvPr>
          <p:cNvPicPr>
            <a:picLocks noChangeAspect="1"/>
          </p:cNvPicPr>
          <p:nvPr/>
        </p:nvPicPr>
        <p:blipFill>
          <a:blip r:embed="rId7">
            <a:extLst>
              <a:ext uri="{28A0092B-C50C-407E-A947-70E740481C1C}">
                <a14:useLocalDpi xmlns:a14="http://schemas.microsoft.com/office/drawing/2010/main" val="0"/>
              </a:ext>
            </a:extLst>
          </a:blip>
          <a:srcRect l="1430" t="-52" r="361" b="18769"/>
          <a:stretch>
            <a:fillRect/>
          </a:stretch>
        </p:blipFill>
        <p:spPr>
          <a:xfrm>
            <a:off x="2108146" y="762900"/>
            <a:ext cx="1948933" cy="2183534"/>
          </a:xfrm>
          <a:prstGeom prst="ellipse">
            <a:avLst/>
          </a:prstGeom>
        </p:spPr>
      </p:pic>
      <p:pic>
        <p:nvPicPr>
          <p:cNvPr id="7" name="Picture 6">
            <a:extLst>
              <a:ext uri="{FF2B5EF4-FFF2-40B4-BE49-F238E27FC236}">
                <a16:creationId xmlns:a16="http://schemas.microsoft.com/office/drawing/2014/main" id="{CEA1D586-E9FC-12B1-0123-5D68619AE245}"/>
              </a:ext>
            </a:extLst>
          </p:cNvPr>
          <p:cNvPicPr>
            <a:picLocks noChangeAspect="1"/>
          </p:cNvPicPr>
          <p:nvPr/>
        </p:nvPicPr>
        <p:blipFill>
          <a:blip r:embed="rId8">
            <a:extLst>
              <a:ext uri="{28A0092B-C50C-407E-A947-70E740481C1C}">
                <a14:useLocalDpi xmlns:a14="http://schemas.microsoft.com/office/drawing/2010/main" val="0"/>
              </a:ext>
            </a:extLst>
          </a:blip>
          <a:srcRect r="239"/>
          <a:stretch>
            <a:fillRect/>
          </a:stretch>
        </p:blipFill>
        <p:spPr>
          <a:xfrm>
            <a:off x="6698539" y="3459591"/>
            <a:ext cx="2061539" cy="2523494"/>
          </a:xfrm>
          <a:prstGeom prst="ellipse">
            <a:avLst/>
          </a:prstGeom>
        </p:spPr>
      </p:pic>
      <p:pic>
        <p:nvPicPr>
          <p:cNvPr id="20" name="Picture 19" descr="A person standing outside under a canopy&#10;&#10;AI-generated content may be incorrect.">
            <a:extLst>
              <a:ext uri="{FF2B5EF4-FFF2-40B4-BE49-F238E27FC236}">
                <a16:creationId xmlns:a16="http://schemas.microsoft.com/office/drawing/2014/main" id="{C83C6390-5080-FB0E-2F4B-F7BD0A0A02F1}"/>
              </a:ext>
            </a:extLst>
          </p:cNvPr>
          <p:cNvPicPr>
            <a:picLocks noChangeAspect="1"/>
          </p:cNvPicPr>
          <p:nvPr/>
        </p:nvPicPr>
        <p:blipFill>
          <a:blip r:embed="rId9">
            <a:extLst>
              <a:ext uri="{28A0092B-C50C-407E-A947-70E740481C1C}">
                <a14:useLocalDpi xmlns:a14="http://schemas.microsoft.com/office/drawing/2010/main" val="0"/>
              </a:ext>
            </a:extLst>
          </a:blip>
          <a:srcRect l="6969" t="15847" r="26717" b="40330"/>
          <a:stretch>
            <a:fillRect/>
          </a:stretch>
        </p:blipFill>
        <p:spPr>
          <a:xfrm>
            <a:off x="8134923" y="768462"/>
            <a:ext cx="1891807" cy="2222575"/>
          </a:xfrm>
          <a:prstGeom prst="ellipse">
            <a:avLst/>
          </a:prstGeom>
        </p:spPr>
      </p:pic>
      <p:sp>
        <p:nvSpPr>
          <p:cNvPr id="22" name="TextBox 21">
            <a:extLst>
              <a:ext uri="{FF2B5EF4-FFF2-40B4-BE49-F238E27FC236}">
                <a16:creationId xmlns:a16="http://schemas.microsoft.com/office/drawing/2014/main" id="{F8A88B89-0789-3470-A96A-502C96C23E7C}"/>
              </a:ext>
            </a:extLst>
          </p:cNvPr>
          <p:cNvSpPr txBox="1"/>
          <p:nvPr/>
        </p:nvSpPr>
        <p:spPr>
          <a:xfrm>
            <a:off x="2034870" y="3015959"/>
            <a:ext cx="2569460" cy="400110"/>
          </a:xfrm>
          <a:prstGeom prst="rect">
            <a:avLst/>
          </a:prstGeom>
          <a:noFill/>
        </p:spPr>
        <p:txBody>
          <a:bodyPr wrap="square" rtlCol="0">
            <a:spAutoFit/>
          </a:bodyPr>
          <a:lstStyle/>
          <a:p>
            <a:r>
              <a:rPr lang="en-ZA" sz="2000" dirty="0">
                <a:solidFill>
                  <a:schemeClr val="bg1"/>
                </a:solidFill>
                <a:latin typeface="Times New Roman" panose="02020603050405020304" pitchFamily="18" charset="0"/>
                <a:cs typeface="Times New Roman" panose="02020603050405020304" pitchFamily="18" charset="0"/>
              </a:rPr>
              <a:t>Giacomo Queirolo</a:t>
            </a:r>
          </a:p>
        </p:txBody>
      </p:sp>
      <p:sp>
        <p:nvSpPr>
          <p:cNvPr id="24" name="TextBox 23">
            <a:extLst>
              <a:ext uri="{FF2B5EF4-FFF2-40B4-BE49-F238E27FC236}">
                <a16:creationId xmlns:a16="http://schemas.microsoft.com/office/drawing/2014/main" id="{38717A8D-79F4-1BBB-FE48-FA8646540A9B}"/>
              </a:ext>
            </a:extLst>
          </p:cNvPr>
          <p:cNvSpPr txBox="1"/>
          <p:nvPr/>
        </p:nvSpPr>
        <p:spPr>
          <a:xfrm>
            <a:off x="5300906" y="3210901"/>
            <a:ext cx="1648219" cy="400110"/>
          </a:xfrm>
          <a:prstGeom prst="rect">
            <a:avLst/>
          </a:prstGeom>
          <a:noFill/>
        </p:spPr>
        <p:txBody>
          <a:bodyPr wrap="square" rtlCol="0">
            <a:spAutoFit/>
          </a:bodyPr>
          <a:lstStyle/>
          <a:p>
            <a:r>
              <a:rPr lang="en-ZA" sz="2000" dirty="0">
                <a:solidFill>
                  <a:schemeClr val="bg1"/>
                </a:solidFill>
                <a:latin typeface="Times New Roman" panose="02020603050405020304" pitchFamily="18" charset="0"/>
                <a:cs typeface="Times New Roman" panose="02020603050405020304" pitchFamily="18" charset="0"/>
              </a:rPr>
              <a:t>Natalie Hogg</a:t>
            </a:r>
          </a:p>
        </p:txBody>
      </p:sp>
      <p:sp>
        <p:nvSpPr>
          <p:cNvPr id="25" name="TextBox 24">
            <a:extLst>
              <a:ext uri="{FF2B5EF4-FFF2-40B4-BE49-F238E27FC236}">
                <a16:creationId xmlns:a16="http://schemas.microsoft.com/office/drawing/2014/main" id="{6A6C4577-6DC6-E7C2-62B0-4090AEDAA1EF}"/>
              </a:ext>
            </a:extLst>
          </p:cNvPr>
          <p:cNvSpPr txBox="1"/>
          <p:nvPr/>
        </p:nvSpPr>
        <p:spPr>
          <a:xfrm>
            <a:off x="8204924" y="3015959"/>
            <a:ext cx="1883485" cy="400110"/>
          </a:xfrm>
          <a:prstGeom prst="rect">
            <a:avLst/>
          </a:prstGeom>
          <a:noFill/>
        </p:spPr>
        <p:txBody>
          <a:bodyPr wrap="square" rtlCol="0">
            <a:spAutoFit/>
          </a:bodyPr>
          <a:lstStyle/>
          <a:p>
            <a:r>
              <a:rPr lang="en-ZA" sz="2000" dirty="0">
                <a:solidFill>
                  <a:schemeClr val="bg1"/>
                </a:solidFill>
                <a:latin typeface="Times New Roman" panose="02020603050405020304" pitchFamily="18" charset="0"/>
                <a:cs typeface="Times New Roman" panose="02020603050405020304" pitchFamily="18" charset="0"/>
              </a:rPr>
              <a:t>Theo Duboscq</a:t>
            </a:r>
          </a:p>
        </p:txBody>
      </p:sp>
      <p:sp>
        <p:nvSpPr>
          <p:cNvPr id="29" name="TextBox 28">
            <a:extLst>
              <a:ext uri="{FF2B5EF4-FFF2-40B4-BE49-F238E27FC236}">
                <a16:creationId xmlns:a16="http://schemas.microsoft.com/office/drawing/2014/main" id="{C0DD92A5-F9AD-D953-7576-5942D309A72A}"/>
              </a:ext>
            </a:extLst>
          </p:cNvPr>
          <p:cNvSpPr txBox="1"/>
          <p:nvPr/>
        </p:nvSpPr>
        <p:spPr>
          <a:xfrm>
            <a:off x="3699907" y="5965576"/>
            <a:ext cx="1982375" cy="400110"/>
          </a:xfrm>
          <a:prstGeom prst="rect">
            <a:avLst/>
          </a:prstGeom>
          <a:noFill/>
        </p:spPr>
        <p:txBody>
          <a:bodyPr wrap="square" rtlCol="0">
            <a:spAutoFit/>
          </a:bodyPr>
          <a:lstStyle/>
          <a:p>
            <a:r>
              <a:rPr lang="en-ZA" sz="2000" dirty="0">
                <a:solidFill>
                  <a:schemeClr val="bg1"/>
                </a:solidFill>
                <a:latin typeface="Times New Roman" panose="02020603050405020304" pitchFamily="18" charset="0"/>
                <a:cs typeface="Times New Roman" panose="02020603050405020304" pitchFamily="18" charset="0"/>
              </a:rPr>
              <a:t>Pierre Fleury</a:t>
            </a:r>
          </a:p>
        </p:txBody>
      </p:sp>
      <p:sp>
        <p:nvSpPr>
          <p:cNvPr id="30" name="TextBox 29">
            <a:extLst>
              <a:ext uri="{FF2B5EF4-FFF2-40B4-BE49-F238E27FC236}">
                <a16:creationId xmlns:a16="http://schemas.microsoft.com/office/drawing/2014/main" id="{A74F25A4-48CB-7472-FB6A-4BD1A85A9783}"/>
              </a:ext>
            </a:extLst>
          </p:cNvPr>
          <p:cNvSpPr txBox="1"/>
          <p:nvPr/>
        </p:nvSpPr>
        <p:spPr>
          <a:xfrm>
            <a:off x="7060112" y="5998433"/>
            <a:ext cx="1883485" cy="400110"/>
          </a:xfrm>
          <a:prstGeom prst="rect">
            <a:avLst/>
          </a:prstGeom>
          <a:noFill/>
        </p:spPr>
        <p:txBody>
          <a:bodyPr wrap="square" rtlCol="0">
            <a:spAutoFit/>
          </a:bodyPr>
          <a:lstStyle/>
          <a:p>
            <a:r>
              <a:rPr lang="en-ZA" sz="2000" dirty="0">
                <a:solidFill>
                  <a:schemeClr val="bg1"/>
                </a:solidFill>
                <a:latin typeface="Times New Roman" panose="02020603050405020304" pitchFamily="18" charset="0"/>
                <a:cs typeface="Times New Roman" panose="02020603050405020304" pitchFamily="18" charset="0"/>
              </a:rPr>
              <a:t>Julien Larena</a:t>
            </a:r>
          </a:p>
        </p:txBody>
      </p:sp>
      <p:sp>
        <p:nvSpPr>
          <p:cNvPr id="16" name="TextBox 15">
            <a:extLst>
              <a:ext uri="{FF2B5EF4-FFF2-40B4-BE49-F238E27FC236}">
                <a16:creationId xmlns:a16="http://schemas.microsoft.com/office/drawing/2014/main" id="{784814A3-FFD1-CD47-DAD7-4C33E0C0CAD3}"/>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19244946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BD8FF-8299-7CB8-31C1-FAD4F024BA7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3319889-1D89-049F-4E02-3F8979CBA6B7}"/>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13" name="Group 12">
            <a:extLst>
              <a:ext uri="{FF2B5EF4-FFF2-40B4-BE49-F238E27FC236}">
                <a16:creationId xmlns:a16="http://schemas.microsoft.com/office/drawing/2014/main" id="{47190DDC-6CE4-5EDE-F71B-09795C08F61F}"/>
              </a:ext>
            </a:extLst>
          </p:cNvPr>
          <p:cNvGrpSpPr/>
          <p:nvPr/>
        </p:nvGrpSpPr>
        <p:grpSpPr>
          <a:xfrm>
            <a:off x="-1" y="-15348"/>
            <a:ext cx="12192001" cy="6888695"/>
            <a:chOff x="9935" y="-20463"/>
            <a:chExt cx="12192001" cy="6888695"/>
          </a:xfrm>
        </p:grpSpPr>
        <p:pic>
          <p:nvPicPr>
            <p:cNvPr id="14" name="Picture 13" descr="A bright light in the sky&#10;&#10;Description automatically generated with medium confidence">
              <a:extLst>
                <a:ext uri="{FF2B5EF4-FFF2-40B4-BE49-F238E27FC236}">
                  <a16:creationId xmlns:a16="http://schemas.microsoft.com/office/drawing/2014/main" id="{D01C0EF9-1F6B-2F44-2EA7-CCDFB9BAC803}"/>
                </a:ext>
              </a:extLst>
            </p:cNvPr>
            <p:cNvPicPr>
              <a:picLocks noChangeAspect="1"/>
            </p:cNvPicPr>
            <p:nvPr/>
          </p:nvPicPr>
          <p:blipFill rotWithShape="1">
            <a:blip r:embed="rId3">
              <a:alphaModFix amt="10000"/>
              <a:extLst>
                <a:ext uri="{28A0092B-C50C-407E-A947-70E740481C1C}">
                  <a14:useLocalDpi xmlns:a14="http://schemas.microsoft.com/office/drawing/2010/main" val="0"/>
                </a:ext>
              </a:extLst>
            </a:blip>
            <a:srcRect l="1" t="8867" r="30365" b="19677"/>
            <a:stretch/>
          </p:blipFill>
          <p:spPr>
            <a:xfrm flipH="1">
              <a:off x="9935" y="-10232"/>
              <a:ext cx="9803295"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24335513-6285-C2F5-4BAA-52B8A1989154}"/>
                </a:ext>
              </a:extLst>
            </p:cNvPr>
            <p:cNvPicPr>
              <a:picLocks noChangeAspect="1"/>
            </p:cNvPicPr>
            <p:nvPr/>
          </p:nvPicPr>
          <p:blipFill rotWithShape="1">
            <a:blip r:embed="rId3">
              <a:clrChange>
                <a:clrFrom>
                  <a:srgbClr val="010101"/>
                </a:clrFrom>
                <a:clrTo>
                  <a:srgbClr val="010101">
                    <a:alpha val="0"/>
                  </a:srgbClr>
                </a:clrTo>
              </a:clrChange>
              <a:alphaModFix amt="1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sp>
        <p:nvSpPr>
          <p:cNvPr id="17" name="TextBox 16">
            <a:extLst>
              <a:ext uri="{FF2B5EF4-FFF2-40B4-BE49-F238E27FC236}">
                <a16:creationId xmlns:a16="http://schemas.microsoft.com/office/drawing/2014/main" id="{050A9F98-50B3-4D9D-F4E0-220C429515B5}"/>
              </a:ext>
            </a:extLst>
          </p:cNvPr>
          <p:cNvSpPr txBox="1"/>
          <p:nvPr/>
        </p:nvSpPr>
        <p:spPr>
          <a:xfrm>
            <a:off x="81435" y="562427"/>
            <a:ext cx="3668971" cy="2585323"/>
          </a:xfrm>
          <a:prstGeom prst="rect">
            <a:avLst/>
          </a:prstGeom>
          <a:noFill/>
        </p:spPr>
        <p:txBody>
          <a:bodyPr wrap="square" rtlCol="0">
            <a:spAutoFit/>
          </a:bodyPr>
          <a:lstStyle/>
          <a:p>
            <a:pPr algn="ctr"/>
            <a:r>
              <a:rPr lang="en-ZA" sz="5400" dirty="0">
                <a:solidFill>
                  <a:schemeClr val="bg1"/>
                </a:solidFill>
                <a:latin typeface="Book Antiqua" panose="02040602050305030304" pitchFamily="18" charset="0"/>
              </a:rPr>
              <a:t>The 3x2pt correlation scheme</a:t>
            </a:r>
          </a:p>
        </p:txBody>
      </p:sp>
      <p:grpSp>
        <p:nvGrpSpPr>
          <p:cNvPr id="8" name="Group 7">
            <a:extLst>
              <a:ext uri="{FF2B5EF4-FFF2-40B4-BE49-F238E27FC236}">
                <a16:creationId xmlns:a16="http://schemas.microsoft.com/office/drawing/2014/main" id="{8C629665-FDBE-C1AF-FA58-BA9B5DB94136}"/>
              </a:ext>
            </a:extLst>
          </p:cNvPr>
          <p:cNvGrpSpPr/>
          <p:nvPr/>
        </p:nvGrpSpPr>
        <p:grpSpPr>
          <a:xfrm>
            <a:off x="3807378" y="1409068"/>
            <a:ext cx="7657472" cy="5338945"/>
            <a:chOff x="3807378" y="1409068"/>
            <a:chExt cx="7657472" cy="5338945"/>
          </a:xfrm>
        </p:grpSpPr>
        <p:grpSp>
          <p:nvGrpSpPr>
            <p:cNvPr id="125" name="Group 124">
              <a:extLst>
                <a:ext uri="{FF2B5EF4-FFF2-40B4-BE49-F238E27FC236}">
                  <a16:creationId xmlns:a16="http://schemas.microsoft.com/office/drawing/2014/main" id="{A6EB00DF-A738-143D-6DE2-99DC7BA6EB0A}"/>
                </a:ext>
              </a:extLst>
            </p:cNvPr>
            <p:cNvGrpSpPr/>
            <p:nvPr/>
          </p:nvGrpSpPr>
          <p:grpSpPr>
            <a:xfrm>
              <a:off x="3807378" y="1409068"/>
              <a:ext cx="7512780" cy="5338945"/>
              <a:chOff x="3900438" y="1377952"/>
              <a:chExt cx="7434559" cy="5338945"/>
            </a:xfrm>
          </p:grpSpPr>
          <p:pic>
            <p:nvPicPr>
              <p:cNvPr id="74" name="Picture 73" descr="A purple spiral galaxy in space&#10;&#10;Description automatically generated">
                <a:extLst>
                  <a:ext uri="{FF2B5EF4-FFF2-40B4-BE49-F238E27FC236}">
                    <a16:creationId xmlns:a16="http://schemas.microsoft.com/office/drawing/2014/main" id="{8C78CB29-3DFB-111F-61F0-C453BEC888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382163">
                <a:off x="4096217" y="3233059"/>
                <a:ext cx="499553" cy="697045"/>
              </a:xfrm>
              <a:prstGeom prst="rect">
                <a:avLst/>
              </a:prstGeom>
            </p:spPr>
          </p:pic>
          <p:pic>
            <p:nvPicPr>
              <p:cNvPr id="75" name="Picture 74" descr="A purple spiral galaxy in space&#10;&#10;Description automatically generated">
                <a:extLst>
                  <a:ext uri="{FF2B5EF4-FFF2-40B4-BE49-F238E27FC236}">
                    <a16:creationId xmlns:a16="http://schemas.microsoft.com/office/drawing/2014/main" id="{C7FFEF0F-FB6E-7A3E-A5FB-54C42DEC89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173565">
                <a:off x="5170885" y="3258298"/>
                <a:ext cx="499553" cy="697045"/>
              </a:xfrm>
              <a:prstGeom prst="rect">
                <a:avLst/>
              </a:prstGeom>
            </p:spPr>
          </p:pic>
          <p:pic>
            <p:nvPicPr>
              <p:cNvPr id="76" name="Picture 75" descr="A purple spiral galaxy in space&#10;&#10;Description automatically generated">
                <a:extLst>
                  <a:ext uri="{FF2B5EF4-FFF2-40B4-BE49-F238E27FC236}">
                    <a16:creationId xmlns:a16="http://schemas.microsoft.com/office/drawing/2014/main" id="{39505B74-929D-7905-24BD-BBE8267CF5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2075" y="6019852"/>
                <a:ext cx="499553" cy="697045"/>
              </a:xfrm>
              <a:prstGeom prst="rect">
                <a:avLst/>
              </a:prstGeom>
            </p:spPr>
          </p:pic>
          <p:pic>
            <p:nvPicPr>
              <p:cNvPr id="77" name="Picture 76" descr="A purple spiral galaxy in space&#10;&#10;Description automatically generated">
                <a:extLst>
                  <a:ext uri="{FF2B5EF4-FFF2-40B4-BE49-F238E27FC236}">
                    <a16:creationId xmlns:a16="http://schemas.microsoft.com/office/drawing/2014/main" id="{274D0E59-DDE1-717D-32FE-C2D672B6F8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029000">
                <a:off x="9471240" y="4993621"/>
                <a:ext cx="499553" cy="697045"/>
              </a:xfrm>
              <a:prstGeom prst="rect">
                <a:avLst/>
              </a:prstGeom>
            </p:spPr>
          </p:pic>
          <p:pic>
            <p:nvPicPr>
              <p:cNvPr id="78" name="Picture 77" descr="A purple spiral galaxy in space&#10;&#10;Description automatically generated">
                <a:extLst>
                  <a:ext uri="{FF2B5EF4-FFF2-40B4-BE49-F238E27FC236}">
                    <a16:creationId xmlns:a16="http://schemas.microsoft.com/office/drawing/2014/main" id="{5B16FF80-63A2-AC38-C6D7-100EDEE3DA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57966" y="5104501"/>
                <a:ext cx="499553" cy="697045"/>
              </a:xfrm>
              <a:prstGeom prst="rect">
                <a:avLst/>
              </a:prstGeom>
            </p:spPr>
          </p:pic>
          <p:pic>
            <p:nvPicPr>
              <p:cNvPr id="79" name="Picture 78" descr="A purple spiral galaxy in space&#10;&#10;Description automatically generated">
                <a:extLst>
                  <a:ext uri="{FF2B5EF4-FFF2-40B4-BE49-F238E27FC236}">
                    <a16:creationId xmlns:a16="http://schemas.microsoft.com/office/drawing/2014/main" id="{FDBA6184-C270-B4C6-F45D-1477F4D996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878207">
                <a:off x="10070192" y="2171121"/>
                <a:ext cx="487301" cy="679950"/>
              </a:xfrm>
              <a:prstGeom prst="rect">
                <a:avLst/>
              </a:prstGeom>
            </p:spPr>
          </p:pic>
          <p:pic>
            <p:nvPicPr>
              <p:cNvPr id="80" name="Picture 79" descr="A purple spiral galaxy in space&#10;&#10;Description automatically generated">
                <a:extLst>
                  <a:ext uri="{FF2B5EF4-FFF2-40B4-BE49-F238E27FC236}">
                    <a16:creationId xmlns:a16="http://schemas.microsoft.com/office/drawing/2014/main" id="{865AE0CD-A09E-F961-5F25-0F4C543ABB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386175">
                <a:off x="10679272" y="1978365"/>
                <a:ext cx="375439" cy="523865"/>
              </a:xfrm>
              <a:prstGeom prst="rect">
                <a:avLst/>
              </a:prstGeom>
            </p:spPr>
          </p:pic>
          <p:pic>
            <p:nvPicPr>
              <p:cNvPr id="81" name="Picture 80" descr="A purple spiral galaxy in space&#10;&#10;Description automatically generated">
                <a:extLst>
                  <a:ext uri="{FF2B5EF4-FFF2-40B4-BE49-F238E27FC236}">
                    <a16:creationId xmlns:a16="http://schemas.microsoft.com/office/drawing/2014/main" id="{AAD5C36B-A770-CDEE-26DC-9511317AA1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853205">
                <a:off x="8332370" y="1377952"/>
                <a:ext cx="697244" cy="972892"/>
              </a:xfrm>
              <a:prstGeom prst="rect">
                <a:avLst/>
              </a:prstGeom>
            </p:spPr>
          </p:pic>
          <p:pic>
            <p:nvPicPr>
              <p:cNvPr id="82" name="Picture 81" descr="A purple spiral galaxy in space&#10;&#10;Description automatically generated">
                <a:extLst>
                  <a:ext uri="{FF2B5EF4-FFF2-40B4-BE49-F238E27FC236}">
                    <a16:creationId xmlns:a16="http://schemas.microsoft.com/office/drawing/2014/main" id="{DA66A374-F334-9028-CBFB-1C8EB447A8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706471">
                <a:off x="10370121" y="1393555"/>
                <a:ext cx="500359" cy="698171"/>
              </a:xfrm>
              <a:prstGeom prst="rect">
                <a:avLst/>
              </a:prstGeom>
            </p:spPr>
          </p:pic>
          <p:pic>
            <p:nvPicPr>
              <p:cNvPr id="83" name="Picture 82" descr="A purple spiral galaxy in space&#10;&#10;Description automatically generated">
                <a:extLst>
                  <a:ext uri="{FF2B5EF4-FFF2-40B4-BE49-F238E27FC236}">
                    <a16:creationId xmlns:a16="http://schemas.microsoft.com/office/drawing/2014/main" id="{1FBDEF65-1F41-AD8D-1D84-15A84978AF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926545">
                <a:off x="10919449" y="2460679"/>
                <a:ext cx="415548" cy="579831"/>
              </a:xfrm>
              <a:prstGeom prst="rect">
                <a:avLst/>
              </a:prstGeom>
            </p:spPr>
          </p:pic>
          <p:pic>
            <p:nvPicPr>
              <p:cNvPr id="84" name="Picture 83" descr="A purple spiral galaxy in space&#10;&#10;Description automatically generated">
                <a:extLst>
                  <a:ext uri="{FF2B5EF4-FFF2-40B4-BE49-F238E27FC236}">
                    <a16:creationId xmlns:a16="http://schemas.microsoft.com/office/drawing/2014/main" id="{0BE99DCC-417D-3A7A-FB4A-D82E1C36BB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97310">
                <a:off x="3949379" y="1795596"/>
                <a:ext cx="789219" cy="1101230"/>
              </a:xfrm>
              <a:prstGeom prst="rect">
                <a:avLst/>
              </a:prstGeom>
            </p:spPr>
          </p:pic>
          <p:pic>
            <p:nvPicPr>
              <p:cNvPr id="85" name="Picture 84" descr="A purple spiral galaxy in space&#10;&#10;Description automatically generated">
                <a:extLst>
                  <a:ext uri="{FF2B5EF4-FFF2-40B4-BE49-F238E27FC236}">
                    <a16:creationId xmlns:a16="http://schemas.microsoft.com/office/drawing/2014/main" id="{298CFD1A-9DBA-2627-602C-F2CB919320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9962" y="2685172"/>
                <a:ext cx="717042" cy="1000517"/>
              </a:xfrm>
              <a:prstGeom prst="rect">
                <a:avLst/>
              </a:prstGeom>
            </p:spPr>
          </p:pic>
          <p:pic>
            <p:nvPicPr>
              <p:cNvPr id="86" name="Picture 85" descr="A purple spiral galaxy in space&#10;&#10;Description automatically generated">
                <a:extLst>
                  <a:ext uri="{FF2B5EF4-FFF2-40B4-BE49-F238E27FC236}">
                    <a16:creationId xmlns:a16="http://schemas.microsoft.com/office/drawing/2014/main" id="{1010CAE7-2734-CAC7-B75E-9A3C45F063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4042176" y="4066577"/>
                <a:ext cx="717042" cy="1000517"/>
              </a:xfrm>
              <a:prstGeom prst="rect">
                <a:avLst/>
              </a:prstGeom>
            </p:spPr>
          </p:pic>
          <p:pic>
            <p:nvPicPr>
              <p:cNvPr id="87" name="Picture 86" descr="A purple spiral galaxy in space&#10;&#10;Description automatically generated">
                <a:extLst>
                  <a:ext uri="{FF2B5EF4-FFF2-40B4-BE49-F238E27FC236}">
                    <a16:creationId xmlns:a16="http://schemas.microsoft.com/office/drawing/2014/main" id="{E1F8856B-9E78-C191-74A8-564299207C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3464446">
                <a:off x="5212540" y="3788660"/>
                <a:ext cx="687322" cy="959048"/>
              </a:xfrm>
              <a:prstGeom prst="rect">
                <a:avLst/>
              </a:prstGeom>
            </p:spPr>
          </p:pic>
          <p:pic>
            <p:nvPicPr>
              <p:cNvPr id="88" name="Picture 87" descr="A purple spiral galaxy in space&#10;&#10;Description automatically generated">
                <a:extLst>
                  <a:ext uri="{FF2B5EF4-FFF2-40B4-BE49-F238E27FC236}">
                    <a16:creationId xmlns:a16="http://schemas.microsoft.com/office/drawing/2014/main" id="{70DD9A75-A65D-78E9-6C09-D25286177E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4084213">
                <a:off x="4492567" y="3242371"/>
                <a:ext cx="777899" cy="1085434"/>
              </a:xfrm>
              <a:prstGeom prst="rect">
                <a:avLst/>
              </a:prstGeom>
            </p:spPr>
          </p:pic>
          <p:pic>
            <p:nvPicPr>
              <p:cNvPr id="89" name="Picture 88" descr="A purple spiral galaxy in space&#10;&#10;Description automatically generated">
                <a:extLst>
                  <a:ext uri="{FF2B5EF4-FFF2-40B4-BE49-F238E27FC236}">
                    <a16:creationId xmlns:a16="http://schemas.microsoft.com/office/drawing/2014/main" id="{A0184E33-025F-7544-D3BA-08E5371AD6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267066">
                <a:off x="9313087" y="5355871"/>
                <a:ext cx="777899" cy="1085434"/>
              </a:xfrm>
              <a:prstGeom prst="rect">
                <a:avLst/>
              </a:prstGeom>
            </p:spPr>
          </p:pic>
          <p:pic>
            <p:nvPicPr>
              <p:cNvPr id="90" name="Picture 89" descr="A purple spiral galaxy in space&#10;&#10;Description automatically generated">
                <a:extLst>
                  <a:ext uri="{FF2B5EF4-FFF2-40B4-BE49-F238E27FC236}">
                    <a16:creationId xmlns:a16="http://schemas.microsoft.com/office/drawing/2014/main" id="{3E530285-BEAE-98E9-DB1F-39BF8C207E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669793">
                <a:off x="8737560" y="5563335"/>
                <a:ext cx="677459" cy="945286"/>
              </a:xfrm>
              <a:prstGeom prst="rect">
                <a:avLst/>
              </a:prstGeom>
            </p:spPr>
          </p:pic>
        </p:grpSp>
        <p:pic>
          <p:nvPicPr>
            <p:cNvPr id="130" name="Picture 129" descr="A purple spiral galaxy in space&#10;&#10;Description automatically generated">
              <a:extLst>
                <a:ext uri="{FF2B5EF4-FFF2-40B4-BE49-F238E27FC236}">
                  <a16:creationId xmlns:a16="http://schemas.microsoft.com/office/drawing/2014/main" id="{DC1251A1-C65D-06E9-71BE-CAABF7AE18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0041" y="5384065"/>
              <a:ext cx="504809" cy="697045"/>
            </a:xfrm>
            <a:prstGeom prst="rect">
              <a:avLst/>
            </a:prstGeom>
          </p:spPr>
        </p:pic>
        <p:pic>
          <p:nvPicPr>
            <p:cNvPr id="132" name="Picture 131" descr="A purple spiral galaxy in space&#10;&#10;Description automatically generated">
              <a:extLst>
                <a:ext uri="{FF2B5EF4-FFF2-40B4-BE49-F238E27FC236}">
                  <a16:creationId xmlns:a16="http://schemas.microsoft.com/office/drawing/2014/main" id="{0DADB1B6-3A37-6241-B3A6-198F3702D4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384884">
              <a:off x="7862918" y="5960249"/>
              <a:ext cx="504809" cy="697045"/>
            </a:xfrm>
            <a:prstGeom prst="rect">
              <a:avLst/>
            </a:prstGeom>
          </p:spPr>
        </p:pic>
        <p:pic>
          <p:nvPicPr>
            <p:cNvPr id="133" name="Picture 132" descr="A purple spiral galaxy in space&#10;&#10;Description automatically generated">
              <a:extLst>
                <a:ext uri="{FF2B5EF4-FFF2-40B4-BE49-F238E27FC236}">
                  <a16:creationId xmlns:a16="http://schemas.microsoft.com/office/drawing/2014/main" id="{6B016706-0FEC-68BA-24C7-90F91FBA4B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37346">
              <a:off x="3943280" y="5408467"/>
              <a:ext cx="504809" cy="697045"/>
            </a:xfrm>
            <a:prstGeom prst="rect">
              <a:avLst/>
            </a:prstGeom>
          </p:spPr>
        </p:pic>
        <p:pic>
          <p:nvPicPr>
            <p:cNvPr id="137" name="Picture 136" descr="A purple spiral galaxy in space&#10;&#10;Description automatically generated">
              <a:extLst>
                <a:ext uri="{FF2B5EF4-FFF2-40B4-BE49-F238E27FC236}">
                  <a16:creationId xmlns:a16="http://schemas.microsoft.com/office/drawing/2014/main" id="{049903B5-DD8A-9138-0E50-CAB030CB12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026440">
              <a:off x="9180015" y="2479250"/>
              <a:ext cx="492428" cy="679950"/>
            </a:xfrm>
            <a:prstGeom prst="rect">
              <a:avLst/>
            </a:prstGeom>
          </p:spPr>
        </p:pic>
        <p:pic>
          <p:nvPicPr>
            <p:cNvPr id="138" name="Picture 137" descr="A purple spiral galaxy in space&#10;&#10;Description automatically generated">
              <a:extLst>
                <a:ext uri="{FF2B5EF4-FFF2-40B4-BE49-F238E27FC236}">
                  <a16:creationId xmlns:a16="http://schemas.microsoft.com/office/drawing/2014/main" id="{3F88DA19-A319-D3B3-E419-39E81DE6FE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530685">
              <a:off x="10094735" y="2769897"/>
              <a:ext cx="492428" cy="679950"/>
            </a:xfrm>
            <a:prstGeom prst="rect">
              <a:avLst/>
            </a:prstGeom>
          </p:spPr>
        </p:pic>
        <p:pic>
          <p:nvPicPr>
            <p:cNvPr id="2" name="Picture 1" descr="A purple spiral galaxy in space&#10;&#10;Description automatically generated">
              <a:extLst>
                <a:ext uri="{FF2B5EF4-FFF2-40B4-BE49-F238E27FC236}">
                  <a16:creationId xmlns:a16="http://schemas.microsoft.com/office/drawing/2014/main" id="{08CA9ABA-4443-FA43-B7BC-5D36C32383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03733" y="3068650"/>
              <a:ext cx="504809" cy="697045"/>
            </a:xfrm>
            <a:prstGeom prst="rect">
              <a:avLst/>
            </a:prstGeom>
          </p:spPr>
        </p:pic>
        <p:pic>
          <p:nvPicPr>
            <p:cNvPr id="3" name="Picture 2" descr="A purple spiral galaxy in space&#10;&#10;Description automatically generated">
              <a:extLst>
                <a:ext uri="{FF2B5EF4-FFF2-40B4-BE49-F238E27FC236}">
                  <a16:creationId xmlns:a16="http://schemas.microsoft.com/office/drawing/2014/main" id="{E8FA2836-0CE1-7294-1ADC-26F0DAE6DD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318820">
              <a:off x="10156214" y="3520138"/>
              <a:ext cx="504809" cy="697045"/>
            </a:xfrm>
            <a:prstGeom prst="rect">
              <a:avLst/>
            </a:prstGeom>
          </p:spPr>
        </p:pic>
        <p:pic>
          <p:nvPicPr>
            <p:cNvPr id="5" name="Picture 4" descr="A purple spiral galaxy in space&#10;&#10;Description automatically generated">
              <a:extLst>
                <a:ext uri="{FF2B5EF4-FFF2-40B4-BE49-F238E27FC236}">
                  <a16:creationId xmlns:a16="http://schemas.microsoft.com/office/drawing/2014/main" id="{0004CCD1-2170-7344-7BDE-FFDB84593A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619406">
              <a:off x="7365751" y="4420198"/>
              <a:ext cx="600258" cy="828842"/>
            </a:xfrm>
            <a:prstGeom prst="rect">
              <a:avLst/>
            </a:prstGeom>
          </p:spPr>
        </p:pic>
        <p:pic>
          <p:nvPicPr>
            <p:cNvPr id="6" name="Picture 5" descr="A purple spiral galaxy in space&#10;&#10;Description automatically generated">
              <a:extLst>
                <a:ext uri="{FF2B5EF4-FFF2-40B4-BE49-F238E27FC236}">
                  <a16:creationId xmlns:a16="http://schemas.microsoft.com/office/drawing/2014/main" id="{4EA5ABE5-4B8C-3F12-C37F-57DAED192E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619406">
              <a:off x="7844597" y="2527654"/>
              <a:ext cx="600258" cy="828842"/>
            </a:xfrm>
            <a:prstGeom prst="rect">
              <a:avLst/>
            </a:prstGeom>
          </p:spPr>
        </p:pic>
      </p:grpSp>
      <p:sp>
        <p:nvSpPr>
          <p:cNvPr id="10" name="Rectangle 9">
            <a:extLst>
              <a:ext uri="{FF2B5EF4-FFF2-40B4-BE49-F238E27FC236}">
                <a16:creationId xmlns:a16="http://schemas.microsoft.com/office/drawing/2014/main" id="{E61CFB0F-8CB8-B9CB-1EC3-EB09100CC141}"/>
              </a:ext>
            </a:extLst>
          </p:cNvPr>
          <p:cNvSpPr/>
          <p:nvPr/>
        </p:nvSpPr>
        <p:spPr>
          <a:xfrm>
            <a:off x="0" y="0"/>
            <a:ext cx="12221016" cy="528179"/>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Line-of-sight shear as a cosmological probe</a:t>
            </a:r>
          </a:p>
        </p:txBody>
      </p:sp>
      <p:sp>
        <p:nvSpPr>
          <p:cNvPr id="12" name="TextBox 11">
            <a:extLst>
              <a:ext uri="{FF2B5EF4-FFF2-40B4-BE49-F238E27FC236}">
                <a16:creationId xmlns:a16="http://schemas.microsoft.com/office/drawing/2014/main" id="{17A3F83E-EDD5-8013-72B6-4A3919AF14EE}"/>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23196923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D85C7-CA02-6EC8-D002-2B62AC99CED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67B34F7-2680-D630-156A-81116685CD47}"/>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13" name="Group 12">
            <a:extLst>
              <a:ext uri="{FF2B5EF4-FFF2-40B4-BE49-F238E27FC236}">
                <a16:creationId xmlns:a16="http://schemas.microsoft.com/office/drawing/2014/main" id="{B3FD61C7-293B-5CD5-7515-FCC937E8F8F2}"/>
              </a:ext>
            </a:extLst>
          </p:cNvPr>
          <p:cNvGrpSpPr/>
          <p:nvPr/>
        </p:nvGrpSpPr>
        <p:grpSpPr>
          <a:xfrm>
            <a:off x="-1" y="-15348"/>
            <a:ext cx="12192001" cy="6888695"/>
            <a:chOff x="9935" y="-20463"/>
            <a:chExt cx="12192001" cy="6888695"/>
          </a:xfrm>
        </p:grpSpPr>
        <p:pic>
          <p:nvPicPr>
            <p:cNvPr id="14" name="Picture 13" descr="A bright light in the sky&#10;&#10;Description automatically generated with medium confidence">
              <a:extLst>
                <a:ext uri="{FF2B5EF4-FFF2-40B4-BE49-F238E27FC236}">
                  <a16:creationId xmlns:a16="http://schemas.microsoft.com/office/drawing/2014/main" id="{074D3738-3277-7E2D-ED02-3B99BDE68091}"/>
                </a:ext>
              </a:extLst>
            </p:cNvPr>
            <p:cNvPicPr>
              <a:picLocks noChangeAspect="1"/>
            </p:cNvPicPr>
            <p:nvPr/>
          </p:nvPicPr>
          <p:blipFill rotWithShape="1">
            <a:blip r:embed="rId3">
              <a:alphaModFix amt="9000"/>
              <a:extLst>
                <a:ext uri="{28A0092B-C50C-407E-A947-70E740481C1C}">
                  <a14:useLocalDpi xmlns:a14="http://schemas.microsoft.com/office/drawing/2010/main" val="0"/>
                </a:ext>
              </a:extLst>
            </a:blip>
            <a:srcRect l="1" t="8867" r="30365" b="19677"/>
            <a:stretch/>
          </p:blipFill>
          <p:spPr>
            <a:xfrm flipH="1">
              <a:off x="9935" y="-10232"/>
              <a:ext cx="9803295"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34CD83B5-9DD5-D4DA-AC0D-B560C6C96675}"/>
                </a:ext>
              </a:extLst>
            </p:cNvPr>
            <p:cNvPicPr>
              <a:picLocks noChangeAspect="1"/>
            </p:cNvPicPr>
            <p:nvPr/>
          </p:nvPicPr>
          <p:blipFill rotWithShape="1">
            <a:blip r:embed="rId3">
              <a:clrChange>
                <a:clrFrom>
                  <a:srgbClr val="010101"/>
                </a:clrFrom>
                <a:clrTo>
                  <a:srgbClr val="010101">
                    <a:alpha val="0"/>
                  </a:srgbClr>
                </a:clrTo>
              </a:clrChange>
              <a:alphaModFix amt="9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grpSp>
        <p:nvGrpSpPr>
          <p:cNvPr id="8" name="Group 7">
            <a:extLst>
              <a:ext uri="{FF2B5EF4-FFF2-40B4-BE49-F238E27FC236}">
                <a16:creationId xmlns:a16="http://schemas.microsoft.com/office/drawing/2014/main" id="{5295C128-C544-F63F-1B64-F1EDD2B5C8E5}"/>
              </a:ext>
            </a:extLst>
          </p:cNvPr>
          <p:cNvGrpSpPr/>
          <p:nvPr/>
        </p:nvGrpSpPr>
        <p:grpSpPr>
          <a:xfrm>
            <a:off x="3711075" y="1409068"/>
            <a:ext cx="7753775" cy="5338945"/>
            <a:chOff x="3711075" y="1409068"/>
            <a:chExt cx="7753775" cy="5338945"/>
          </a:xfrm>
        </p:grpSpPr>
        <p:grpSp>
          <p:nvGrpSpPr>
            <p:cNvPr id="125" name="Group 124">
              <a:extLst>
                <a:ext uri="{FF2B5EF4-FFF2-40B4-BE49-F238E27FC236}">
                  <a16:creationId xmlns:a16="http://schemas.microsoft.com/office/drawing/2014/main" id="{F35AB1EC-959A-8542-BF25-80B4BF1B3C39}"/>
                </a:ext>
              </a:extLst>
            </p:cNvPr>
            <p:cNvGrpSpPr/>
            <p:nvPr/>
          </p:nvGrpSpPr>
          <p:grpSpPr>
            <a:xfrm>
              <a:off x="3711075" y="1409068"/>
              <a:ext cx="7609083" cy="5338945"/>
              <a:chOff x="3805138" y="1377952"/>
              <a:chExt cx="7529859" cy="5338945"/>
            </a:xfrm>
          </p:grpSpPr>
          <p:cxnSp>
            <p:nvCxnSpPr>
              <p:cNvPr id="50" name="Straight Arrow Connector 49">
                <a:extLst>
                  <a:ext uri="{FF2B5EF4-FFF2-40B4-BE49-F238E27FC236}">
                    <a16:creationId xmlns:a16="http://schemas.microsoft.com/office/drawing/2014/main" id="{EAAD8F74-60E1-A1EA-FDCA-3CDF0E44EB8E}"/>
                  </a:ext>
                </a:extLst>
              </p:cNvPr>
              <p:cNvCxnSpPr>
                <a:cxnSpLocks/>
              </p:cNvCxnSpPr>
              <p:nvPr/>
            </p:nvCxnSpPr>
            <p:spPr>
              <a:xfrm flipH="1" flipV="1">
                <a:off x="5966919" y="4694596"/>
                <a:ext cx="2562062" cy="800710"/>
              </a:xfrm>
              <a:prstGeom prst="straightConnector1">
                <a:avLst/>
              </a:prstGeom>
              <a:ln w="38100">
                <a:solidFill>
                  <a:schemeClr val="tx2">
                    <a:lumMod val="25000"/>
                    <a:lumOff val="75000"/>
                  </a:schemeClr>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71" name="TextBox 70">
                <a:extLst>
                  <a:ext uri="{FF2B5EF4-FFF2-40B4-BE49-F238E27FC236}">
                    <a16:creationId xmlns:a16="http://schemas.microsoft.com/office/drawing/2014/main" id="{547166CF-81CE-8F7B-D4F3-5EEBD3EC371B}"/>
                  </a:ext>
                </a:extLst>
              </p:cNvPr>
              <p:cNvSpPr txBox="1"/>
              <p:nvPr/>
            </p:nvSpPr>
            <p:spPr>
              <a:xfrm>
                <a:off x="5453857" y="5193542"/>
                <a:ext cx="2485993" cy="954107"/>
              </a:xfrm>
              <a:prstGeom prst="rect">
                <a:avLst/>
              </a:prstGeom>
              <a:noFill/>
            </p:spPr>
            <p:txBody>
              <a:bodyPr wrap="square" rtlCol="0">
                <a:spAutoFit/>
              </a:bodyPr>
              <a:lstStyle/>
              <a:p>
                <a:pPr algn="ctr"/>
                <a:r>
                  <a:rPr lang="en-ZA" sz="2800" dirty="0">
                    <a:solidFill>
                      <a:srgbClr val="A6CAEC"/>
                    </a:solidFill>
                    <a:latin typeface="Book Antiqua" panose="02040602050305030304" pitchFamily="18" charset="0"/>
                  </a:rPr>
                  <a:t>galaxy overdensity</a:t>
                </a:r>
              </a:p>
            </p:txBody>
          </p:sp>
          <p:sp>
            <p:nvSpPr>
              <p:cNvPr id="72" name="Oval 71">
                <a:extLst>
                  <a:ext uri="{FF2B5EF4-FFF2-40B4-BE49-F238E27FC236}">
                    <a16:creationId xmlns:a16="http://schemas.microsoft.com/office/drawing/2014/main" id="{9C7CD284-210D-0D39-1378-C3D2D21909F9}"/>
                  </a:ext>
                </a:extLst>
              </p:cNvPr>
              <p:cNvSpPr/>
              <p:nvPr/>
            </p:nvSpPr>
            <p:spPr>
              <a:xfrm>
                <a:off x="3805138" y="2894225"/>
                <a:ext cx="2248276" cy="2248276"/>
              </a:xfrm>
              <a:prstGeom prst="ellipse">
                <a:avLst/>
              </a:prstGeom>
              <a:noFill/>
              <a:ln>
                <a:solidFill>
                  <a:srgbClr val="A6CAEC"/>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3" name="Oval 72">
                <a:extLst>
                  <a:ext uri="{FF2B5EF4-FFF2-40B4-BE49-F238E27FC236}">
                    <a16:creationId xmlns:a16="http://schemas.microsoft.com/office/drawing/2014/main" id="{CB421FAE-E0D5-2109-CF43-F0509C8F9B3D}"/>
                  </a:ext>
                </a:extLst>
              </p:cNvPr>
              <p:cNvSpPr/>
              <p:nvPr/>
            </p:nvSpPr>
            <p:spPr>
              <a:xfrm>
                <a:off x="8615666" y="4933482"/>
                <a:ext cx="1544539" cy="1544539"/>
              </a:xfrm>
              <a:prstGeom prst="ellipse">
                <a:avLst/>
              </a:prstGeom>
              <a:noFill/>
              <a:ln>
                <a:solidFill>
                  <a:srgbClr val="A6CAEC"/>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74" name="Picture 73" descr="A purple spiral galaxy in space&#10;&#10;Description automatically generated">
                <a:extLst>
                  <a:ext uri="{FF2B5EF4-FFF2-40B4-BE49-F238E27FC236}">
                    <a16:creationId xmlns:a16="http://schemas.microsoft.com/office/drawing/2014/main" id="{E687241B-EA42-2B35-87D2-ACE7E19BA9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382163">
                <a:off x="4096217" y="3233059"/>
                <a:ext cx="499553" cy="697045"/>
              </a:xfrm>
              <a:prstGeom prst="rect">
                <a:avLst/>
              </a:prstGeom>
            </p:spPr>
          </p:pic>
          <p:pic>
            <p:nvPicPr>
              <p:cNvPr id="75" name="Picture 74" descr="A purple spiral galaxy in space&#10;&#10;Description automatically generated">
                <a:extLst>
                  <a:ext uri="{FF2B5EF4-FFF2-40B4-BE49-F238E27FC236}">
                    <a16:creationId xmlns:a16="http://schemas.microsoft.com/office/drawing/2014/main" id="{5870FD7B-1495-175D-77F5-F53CEC0E4A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173565">
                <a:off x="5170885" y="3258298"/>
                <a:ext cx="499553" cy="697045"/>
              </a:xfrm>
              <a:prstGeom prst="rect">
                <a:avLst/>
              </a:prstGeom>
            </p:spPr>
          </p:pic>
          <p:pic>
            <p:nvPicPr>
              <p:cNvPr id="76" name="Picture 75" descr="A purple spiral galaxy in space&#10;&#10;Description automatically generated">
                <a:extLst>
                  <a:ext uri="{FF2B5EF4-FFF2-40B4-BE49-F238E27FC236}">
                    <a16:creationId xmlns:a16="http://schemas.microsoft.com/office/drawing/2014/main" id="{3E0FC913-F5C7-44C2-099A-465CF0687E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2075" y="6019852"/>
                <a:ext cx="499553" cy="697045"/>
              </a:xfrm>
              <a:prstGeom prst="rect">
                <a:avLst/>
              </a:prstGeom>
            </p:spPr>
          </p:pic>
          <p:pic>
            <p:nvPicPr>
              <p:cNvPr id="77" name="Picture 76" descr="A purple spiral galaxy in space&#10;&#10;Description automatically generated">
                <a:extLst>
                  <a:ext uri="{FF2B5EF4-FFF2-40B4-BE49-F238E27FC236}">
                    <a16:creationId xmlns:a16="http://schemas.microsoft.com/office/drawing/2014/main" id="{E0999924-9F2C-C897-6B20-DB11C885A4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029000">
                <a:off x="9471240" y="4993621"/>
                <a:ext cx="499553" cy="697045"/>
              </a:xfrm>
              <a:prstGeom prst="rect">
                <a:avLst/>
              </a:prstGeom>
            </p:spPr>
          </p:pic>
          <p:pic>
            <p:nvPicPr>
              <p:cNvPr id="78" name="Picture 77" descr="A purple spiral galaxy in space&#10;&#10;Description automatically generated">
                <a:extLst>
                  <a:ext uri="{FF2B5EF4-FFF2-40B4-BE49-F238E27FC236}">
                    <a16:creationId xmlns:a16="http://schemas.microsoft.com/office/drawing/2014/main" id="{9E26FF90-886A-C4CF-790A-F54845EE1A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57966" y="5104501"/>
                <a:ext cx="499553" cy="697045"/>
              </a:xfrm>
              <a:prstGeom prst="rect">
                <a:avLst/>
              </a:prstGeom>
            </p:spPr>
          </p:pic>
          <p:pic>
            <p:nvPicPr>
              <p:cNvPr id="79" name="Picture 78" descr="A purple spiral galaxy in space&#10;&#10;Description automatically generated">
                <a:extLst>
                  <a:ext uri="{FF2B5EF4-FFF2-40B4-BE49-F238E27FC236}">
                    <a16:creationId xmlns:a16="http://schemas.microsoft.com/office/drawing/2014/main" id="{6CE4DDFA-ED6F-2F9E-086E-E68386E671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878207">
                <a:off x="10070192" y="2171121"/>
                <a:ext cx="487301" cy="679950"/>
              </a:xfrm>
              <a:prstGeom prst="rect">
                <a:avLst/>
              </a:prstGeom>
            </p:spPr>
          </p:pic>
          <p:pic>
            <p:nvPicPr>
              <p:cNvPr id="80" name="Picture 79" descr="A purple spiral galaxy in space&#10;&#10;Description automatically generated">
                <a:extLst>
                  <a:ext uri="{FF2B5EF4-FFF2-40B4-BE49-F238E27FC236}">
                    <a16:creationId xmlns:a16="http://schemas.microsoft.com/office/drawing/2014/main" id="{96E2DF09-865A-83C7-7350-32483D7888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386175">
                <a:off x="10679272" y="1978365"/>
                <a:ext cx="375439" cy="523865"/>
              </a:xfrm>
              <a:prstGeom prst="rect">
                <a:avLst/>
              </a:prstGeom>
            </p:spPr>
          </p:pic>
          <p:pic>
            <p:nvPicPr>
              <p:cNvPr id="81" name="Picture 80" descr="A purple spiral galaxy in space&#10;&#10;Description automatically generated">
                <a:extLst>
                  <a:ext uri="{FF2B5EF4-FFF2-40B4-BE49-F238E27FC236}">
                    <a16:creationId xmlns:a16="http://schemas.microsoft.com/office/drawing/2014/main" id="{44A47A47-22EC-990B-D315-3BB20C65F4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853205">
                <a:off x="8332370" y="1377952"/>
                <a:ext cx="697244" cy="972892"/>
              </a:xfrm>
              <a:prstGeom prst="rect">
                <a:avLst/>
              </a:prstGeom>
            </p:spPr>
          </p:pic>
          <p:pic>
            <p:nvPicPr>
              <p:cNvPr id="82" name="Picture 81" descr="A purple spiral galaxy in space&#10;&#10;Description automatically generated">
                <a:extLst>
                  <a:ext uri="{FF2B5EF4-FFF2-40B4-BE49-F238E27FC236}">
                    <a16:creationId xmlns:a16="http://schemas.microsoft.com/office/drawing/2014/main" id="{CCFA92DF-7934-12EF-207F-DE2765273A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706471">
                <a:off x="10370121" y="1393555"/>
                <a:ext cx="500359" cy="698171"/>
              </a:xfrm>
              <a:prstGeom prst="rect">
                <a:avLst/>
              </a:prstGeom>
            </p:spPr>
          </p:pic>
          <p:pic>
            <p:nvPicPr>
              <p:cNvPr id="83" name="Picture 82" descr="A purple spiral galaxy in space&#10;&#10;Description automatically generated">
                <a:extLst>
                  <a:ext uri="{FF2B5EF4-FFF2-40B4-BE49-F238E27FC236}">
                    <a16:creationId xmlns:a16="http://schemas.microsoft.com/office/drawing/2014/main" id="{B5A47CEC-24A8-E4FE-9A0C-9334F88AE5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926545">
                <a:off x="10919449" y="2460679"/>
                <a:ext cx="415548" cy="579831"/>
              </a:xfrm>
              <a:prstGeom prst="rect">
                <a:avLst/>
              </a:prstGeom>
            </p:spPr>
          </p:pic>
          <p:pic>
            <p:nvPicPr>
              <p:cNvPr id="84" name="Picture 83" descr="A purple spiral galaxy in space&#10;&#10;Description automatically generated">
                <a:extLst>
                  <a:ext uri="{FF2B5EF4-FFF2-40B4-BE49-F238E27FC236}">
                    <a16:creationId xmlns:a16="http://schemas.microsoft.com/office/drawing/2014/main" id="{FD0BB602-7128-9F68-4314-8872AD8F1B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97310">
                <a:off x="3949379" y="1795596"/>
                <a:ext cx="789219" cy="1101230"/>
              </a:xfrm>
              <a:prstGeom prst="rect">
                <a:avLst/>
              </a:prstGeom>
            </p:spPr>
          </p:pic>
          <p:pic>
            <p:nvPicPr>
              <p:cNvPr id="85" name="Picture 84" descr="A purple spiral galaxy in space&#10;&#10;Description automatically generated">
                <a:extLst>
                  <a:ext uri="{FF2B5EF4-FFF2-40B4-BE49-F238E27FC236}">
                    <a16:creationId xmlns:a16="http://schemas.microsoft.com/office/drawing/2014/main" id="{6D1000D0-FD7C-78AC-C6B8-8D625DE10D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9962" y="2685172"/>
                <a:ext cx="717042" cy="1000517"/>
              </a:xfrm>
              <a:prstGeom prst="rect">
                <a:avLst/>
              </a:prstGeom>
            </p:spPr>
          </p:pic>
          <p:pic>
            <p:nvPicPr>
              <p:cNvPr id="86" name="Picture 85" descr="A purple spiral galaxy in space&#10;&#10;Description automatically generated">
                <a:extLst>
                  <a:ext uri="{FF2B5EF4-FFF2-40B4-BE49-F238E27FC236}">
                    <a16:creationId xmlns:a16="http://schemas.microsoft.com/office/drawing/2014/main" id="{2375DCCE-328A-92CF-F62A-AD7C614FD2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4042176" y="4066577"/>
                <a:ext cx="717042" cy="1000517"/>
              </a:xfrm>
              <a:prstGeom prst="rect">
                <a:avLst/>
              </a:prstGeom>
            </p:spPr>
          </p:pic>
          <p:pic>
            <p:nvPicPr>
              <p:cNvPr id="87" name="Picture 86" descr="A purple spiral galaxy in space&#10;&#10;Description automatically generated">
                <a:extLst>
                  <a:ext uri="{FF2B5EF4-FFF2-40B4-BE49-F238E27FC236}">
                    <a16:creationId xmlns:a16="http://schemas.microsoft.com/office/drawing/2014/main" id="{DB4F231A-1B41-B626-C6C1-E9B584FDB1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3464446">
                <a:off x="5212540" y="3788660"/>
                <a:ext cx="687322" cy="959048"/>
              </a:xfrm>
              <a:prstGeom prst="rect">
                <a:avLst/>
              </a:prstGeom>
            </p:spPr>
          </p:pic>
          <p:pic>
            <p:nvPicPr>
              <p:cNvPr id="88" name="Picture 87" descr="A purple spiral galaxy in space&#10;&#10;Description automatically generated">
                <a:extLst>
                  <a:ext uri="{FF2B5EF4-FFF2-40B4-BE49-F238E27FC236}">
                    <a16:creationId xmlns:a16="http://schemas.microsoft.com/office/drawing/2014/main" id="{0AC6AAEE-17B1-E2D4-0965-356AD501AB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4084213">
                <a:off x="4492567" y="3242371"/>
                <a:ext cx="777899" cy="1085434"/>
              </a:xfrm>
              <a:prstGeom prst="rect">
                <a:avLst/>
              </a:prstGeom>
            </p:spPr>
          </p:pic>
          <p:pic>
            <p:nvPicPr>
              <p:cNvPr id="89" name="Picture 88" descr="A purple spiral galaxy in space&#10;&#10;Description automatically generated">
                <a:extLst>
                  <a:ext uri="{FF2B5EF4-FFF2-40B4-BE49-F238E27FC236}">
                    <a16:creationId xmlns:a16="http://schemas.microsoft.com/office/drawing/2014/main" id="{4411731D-0AA2-BE98-9602-B89EF9961A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267066">
                <a:off x="9313087" y="5355871"/>
                <a:ext cx="777899" cy="1085434"/>
              </a:xfrm>
              <a:prstGeom prst="rect">
                <a:avLst/>
              </a:prstGeom>
            </p:spPr>
          </p:pic>
          <p:pic>
            <p:nvPicPr>
              <p:cNvPr id="90" name="Picture 89" descr="A purple spiral galaxy in space&#10;&#10;Description automatically generated">
                <a:extLst>
                  <a:ext uri="{FF2B5EF4-FFF2-40B4-BE49-F238E27FC236}">
                    <a16:creationId xmlns:a16="http://schemas.microsoft.com/office/drawing/2014/main" id="{3C595361-7E3C-AC18-DFE0-9C63AAE922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669793">
                <a:off x="8737560" y="5563335"/>
                <a:ext cx="677459" cy="945286"/>
              </a:xfrm>
              <a:prstGeom prst="rect">
                <a:avLst/>
              </a:prstGeom>
            </p:spPr>
          </p:pic>
          <mc:AlternateContent xmlns:mc="http://schemas.openxmlformats.org/markup-compatibility/2006" xmlns:a14="http://schemas.microsoft.com/office/drawing/2010/main">
            <mc:Choice Requires="a14">
              <p:sp>
                <p:nvSpPr>
                  <p:cNvPr id="69" name="TextBox 68">
                    <a:extLst>
                      <a:ext uri="{FF2B5EF4-FFF2-40B4-BE49-F238E27FC236}">
                        <a16:creationId xmlns:a16="http://schemas.microsoft.com/office/drawing/2014/main" id="{59230348-58F0-9B12-393C-33A14D898524}"/>
                      </a:ext>
                    </a:extLst>
                  </p:cNvPr>
                  <p:cNvSpPr txBox="1"/>
                  <p:nvPr/>
                </p:nvSpPr>
                <p:spPr>
                  <a:xfrm>
                    <a:off x="4742923" y="4138644"/>
                    <a:ext cx="532458" cy="58477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ZA" sz="3200" i="1">
                              <a:solidFill>
                                <a:srgbClr val="A6CAEC"/>
                              </a:solidFill>
                              <a:latin typeface="Cambria Math" panose="02040503050406030204" pitchFamily="18" charset="0"/>
                              <a:ea typeface="Cambria Math" panose="02040503050406030204" pitchFamily="18" charset="0"/>
                            </a:rPr>
                            <m:t>𝛿</m:t>
                          </m:r>
                        </m:oMath>
                      </m:oMathPara>
                    </a14:m>
                    <a:endParaRPr lang="en-ZA" sz="3200" i="1" dirty="0">
                      <a:solidFill>
                        <a:srgbClr val="A6CAEC"/>
                      </a:solidFill>
                      <a:latin typeface="Book Antiqua" panose="02040602050305030304" pitchFamily="18" charset="0"/>
                    </a:endParaRPr>
                  </a:p>
                </p:txBody>
              </p:sp>
            </mc:Choice>
            <mc:Fallback xmlns="">
              <p:sp>
                <p:nvSpPr>
                  <p:cNvPr id="69" name="TextBox 68">
                    <a:extLst>
                      <a:ext uri="{FF2B5EF4-FFF2-40B4-BE49-F238E27FC236}">
                        <a16:creationId xmlns:a16="http://schemas.microsoft.com/office/drawing/2014/main" id="{59230348-58F0-9B12-393C-33A14D898524}"/>
                      </a:ext>
                    </a:extLst>
                  </p:cNvPr>
                  <p:cNvSpPr txBox="1">
                    <a:spLocks noRot="1" noChangeAspect="1" noMove="1" noResize="1" noEditPoints="1" noAdjustHandles="1" noChangeArrowheads="1" noChangeShapeType="1" noTextEdit="1"/>
                  </p:cNvSpPr>
                  <p:nvPr/>
                </p:nvSpPr>
                <p:spPr>
                  <a:xfrm>
                    <a:off x="4742923" y="4138644"/>
                    <a:ext cx="532458" cy="584775"/>
                  </a:xfrm>
                  <a:prstGeom prst="rect">
                    <a:avLst/>
                  </a:prstGeom>
                  <a:blipFill>
                    <a:blip r:embed="rId5"/>
                    <a:stretch>
                      <a:fillRect/>
                    </a:stretch>
                  </a:blipFill>
                </p:spPr>
                <p:txBody>
                  <a:bodyPr/>
                  <a:lstStyle/>
                  <a:p>
                    <a:r>
                      <a:rPr lang="en-ZA">
                        <a:noFill/>
                      </a:rPr>
                      <a:t> </a:t>
                    </a:r>
                  </a:p>
                </p:txBody>
              </p:sp>
            </mc:Fallback>
          </mc:AlternateContent>
        </p:grpSp>
        <p:pic>
          <p:nvPicPr>
            <p:cNvPr id="130" name="Picture 129" descr="A purple spiral galaxy in space&#10;&#10;Description automatically generated">
              <a:extLst>
                <a:ext uri="{FF2B5EF4-FFF2-40B4-BE49-F238E27FC236}">
                  <a16:creationId xmlns:a16="http://schemas.microsoft.com/office/drawing/2014/main" id="{16664CE9-C630-C4A5-2916-B6C59FBC86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0041" y="5384065"/>
              <a:ext cx="504809" cy="697045"/>
            </a:xfrm>
            <a:prstGeom prst="rect">
              <a:avLst/>
            </a:prstGeom>
          </p:spPr>
        </p:pic>
        <p:pic>
          <p:nvPicPr>
            <p:cNvPr id="132" name="Picture 131" descr="A purple spiral galaxy in space&#10;&#10;Description automatically generated">
              <a:extLst>
                <a:ext uri="{FF2B5EF4-FFF2-40B4-BE49-F238E27FC236}">
                  <a16:creationId xmlns:a16="http://schemas.microsoft.com/office/drawing/2014/main" id="{0CCA8564-FBA4-67F9-593B-5413AA04F4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384884">
              <a:off x="7862918" y="5960249"/>
              <a:ext cx="504809" cy="697045"/>
            </a:xfrm>
            <a:prstGeom prst="rect">
              <a:avLst/>
            </a:prstGeom>
          </p:spPr>
        </p:pic>
        <p:pic>
          <p:nvPicPr>
            <p:cNvPr id="133" name="Picture 132" descr="A purple spiral galaxy in space&#10;&#10;Description automatically generated">
              <a:extLst>
                <a:ext uri="{FF2B5EF4-FFF2-40B4-BE49-F238E27FC236}">
                  <a16:creationId xmlns:a16="http://schemas.microsoft.com/office/drawing/2014/main" id="{AB1F17A9-266C-7AFC-6B1C-A9C895A371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37346">
              <a:off x="3943280" y="5408467"/>
              <a:ext cx="504809" cy="697045"/>
            </a:xfrm>
            <a:prstGeom prst="rect">
              <a:avLst/>
            </a:prstGeom>
          </p:spPr>
        </p:pic>
        <p:pic>
          <p:nvPicPr>
            <p:cNvPr id="137" name="Picture 136" descr="A purple spiral galaxy in space&#10;&#10;Description automatically generated">
              <a:extLst>
                <a:ext uri="{FF2B5EF4-FFF2-40B4-BE49-F238E27FC236}">
                  <a16:creationId xmlns:a16="http://schemas.microsoft.com/office/drawing/2014/main" id="{619943C6-C99C-9440-F356-6B72AEF7A1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026440">
              <a:off x="9180015" y="2479250"/>
              <a:ext cx="492428" cy="679950"/>
            </a:xfrm>
            <a:prstGeom prst="rect">
              <a:avLst/>
            </a:prstGeom>
          </p:spPr>
        </p:pic>
        <p:pic>
          <p:nvPicPr>
            <p:cNvPr id="138" name="Picture 137" descr="A purple spiral galaxy in space&#10;&#10;Description automatically generated">
              <a:extLst>
                <a:ext uri="{FF2B5EF4-FFF2-40B4-BE49-F238E27FC236}">
                  <a16:creationId xmlns:a16="http://schemas.microsoft.com/office/drawing/2014/main" id="{EE5C0C54-3E9D-95A9-FAC7-A5A8C6491B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530685">
              <a:off x="10094735" y="2769897"/>
              <a:ext cx="492428" cy="679950"/>
            </a:xfrm>
            <a:prstGeom prst="rect">
              <a:avLst/>
            </a:prstGeom>
          </p:spPr>
        </p:pic>
        <p:pic>
          <p:nvPicPr>
            <p:cNvPr id="2" name="Picture 1" descr="A purple spiral galaxy in space&#10;&#10;Description automatically generated">
              <a:extLst>
                <a:ext uri="{FF2B5EF4-FFF2-40B4-BE49-F238E27FC236}">
                  <a16:creationId xmlns:a16="http://schemas.microsoft.com/office/drawing/2014/main" id="{F662F092-2A99-6D39-4175-0944AA4AED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03733" y="3068650"/>
              <a:ext cx="504809" cy="697045"/>
            </a:xfrm>
            <a:prstGeom prst="rect">
              <a:avLst/>
            </a:prstGeom>
          </p:spPr>
        </p:pic>
        <p:pic>
          <p:nvPicPr>
            <p:cNvPr id="3" name="Picture 2" descr="A purple spiral galaxy in space&#10;&#10;Description automatically generated">
              <a:extLst>
                <a:ext uri="{FF2B5EF4-FFF2-40B4-BE49-F238E27FC236}">
                  <a16:creationId xmlns:a16="http://schemas.microsoft.com/office/drawing/2014/main" id="{F64C1F72-D2B7-F94E-094B-1655910B9B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318820">
              <a:off x="10156214" y="3520138"/>
              <a:ext cx="504809" cy="697045"/>
            </a:xfrm>
            <a:prstGeom prst="rect">
              <a:avLst/>
            </a:prstGeom>
          </p:spPr>
        </p:pic>
        <p:pic>
          <p:nvPicPr>
            <p:cNvPr id="5" name="Picture 4" descr="A purple spiral galaxy in space&#10;&#10;Description automatically generated">
              <a:extLst>
                <a:ext uri="{FF2B5EF4-FFF2-40B4-BE49-F238E27FC236}">
                  <a16:creationId xmlns:a16="http://schemas.microsoft.com/office/drawing/2014/main" id="{B48DE8E6-7D55-653B-6197-7C796AED00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619406">
              <a:off x="7365751" y="4420198"/>
              <a:ext cx="600258" cy="828842"/>
            </a:xfrm>
            <a:prstGeom prst="rect">
              <a:avLst/>
            </a:prstGeom>
          </p:spPr>
        </p:pic>
        <p:pic>
          <p:nvPicPr>
            <p:cNvPr id="6" name="Picture 5" descr="A purple spiral galaxy in space&#10;&#10;Description automatically generated">
              <a:extLst>
                <a:ext uri="{FF2B5EF4-FFF2-40B4-BE49-F238E27FC236}">
                  <a16:creationId xmlns:a16="http://schemas.microsoft.com/office/drawing/2014/main" id="{C532E1DD-80B3-2F21-6389-1AD7151A8A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619406">
              <a:off x="7844597" y="2527654"/>
              <a:ext cx="600258" cy="828842"/>
            </a:xfrm>
            <a:prstGeom prst="rect">
              <a:avLst/>
            </a:prstGeom>
          </p:spPr>
        </p:pic>
      </p:gr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39E19471-4E47-79DC-0655-D493E4B04D52}"/>
                  </a:ext>
                </a:extLst>
              </p:cNvPr>
              <p:cNvSpPr txBox="1"/>
              <p:nvPr/>
            </p:nvSpPr>
            <p:spPr>
              <a:xfrm>
                <a:off x="9074649" y="5222935"/>
                <a:ext cx="538060" cy="58477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ZA" sz="3200" i="1">
                          <a:solidFill>
                            <a:srgbClr val="A6CAEC"/>
                          </a:solidFill>
                          <a:latin typeface="Cambria Math" panose="02040503050406030204" pitchFamily="18" charset="0"/>
                          <a:ea typeface="Cambria Math" panose="02040503050406030204" pitchFamily="18" charset="0"/>
                        </a:rPr>
                        <m:t>𝛿</m:t>
                      </m:r>
                    </m:oMath>
                  </m:oMathPara>
                </a14:m>
                <a:endParaRPr lang="en-ZA" sz="3200" i="1" dirty="0">
                  <a:solidFill>
                    <a:srgbClr val="A6CAEC"/>
                  </a:solidFill>
                  <a:latin typeface="Book Antiqua" panose="02040602050305030304" pitchFamily="18" charset="0"/>
                </a:endParaRPr>
              </a:p>
            </p:txBody>
          </p:sp>
        </mc:Choice>
        <mc:Fallback xmlns="">
          <p:sp>
            <p:nvSpPr>
              <p:cNvPr id="23" name="TextBox 22">
                <a:extLst>
                  <a:ext uri="{FF2B5EF4-FFF2-40B4-BE49-F238E27FC236}">
                    <a16:creationId xmlns:a16="http://schemas.microsoft.com/office/drawing/2014/main" id="{39E19471-4E47-79DC-0655-D493E4B04D52}"/>
                  </a:ext>
                </a:extLst>
              </p:cNvPr>
              <p:cNvSpPr txBox="1">
                <a:spLocks noRot="1" noChangeAspect="1" noMove="1" noResize="1" noEditPoints="1" noAdjustHandles="1" noChangeArrowheads="1" noChangeShapeType="1" noTextEdit="1"/>
              </p:cNvSpPr>
              <p:nvPr/>
            </p:nvSpPr>
            <p:spPr>
              <a:xfrm>
                <a:off x="9074649" y="5222935"/>
                <a:ext cx="538060" cy="584775"/>
              </a:xfrm>
              <a:prstGeom prst="rect">
                <a:avLst/>
              </a:prstGeom>
              <a:blipFill>
                <a:blip r:embed="rId7"/>
                <a:stretch>
                  <a:fillRect/>
                </a:stretch>
              </a:blipFill>
            </p:spPr>
            <p:txBody>
              <a:bodyPr/>
              <a:lstStyle/>
              <a:p>
                <a:r>
                  <a:rPr lang="en-ZA">
                    <a:noFill/>
                  </a:rPr>
                  <a:t> </a:t>
                </a:r>
              </a:p>
            </p:txBody>
          </p:sp>
        </mc:Fallback>
      </mc:AlternateContent>
      <p:sp>
        <p:nvSpPr>
          <p:cNvPr id="9" name="Rectangle 8">
            <a:extLst>
              <a:ext uri="{FF2B5EF4-FFF2-40B4-BE49-F238E27FC236}">
                <a16:creationId xmlns:a16="http://schemas.microsoft.com/office/drawing/2014/main" id="{61421500-8FF7-EF0A-DC5A-11F1FEDD0004}"/>
              </a:ext>
            </a:extLst>
          </p:cNvPr>
          <p:cNvSpPr/>
          <p:nvPr/>
        </p:nvSpPr>
        <p:spPr>
          <a:xfrm>
            <a:off x="0" y="0"/>
            <a:ext cx="12221016" cy="528179"/>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Line-of-sight shear as a cosmological probe</a:t>
            </a:r>
          </a:p>
        </p:txBody>
      </p:sp>
      <mc:AlternateContent xmlns:mc="http://schemas.openxmlformats.org/markup-compatibility/2006">
        <mc:Choice xmlns:a14="http://schemas.microsoft.com/office/drawing/2010/main" Requires="a14">
          <p:sp>
            <p:nvSpPr>
              <p:cNvPr id="16" name="TextBox 15">
                <a:extLst>
                  <a:ext uri="{FF2B5EF4-FFF2-40B4-BE49-F238E27FC236}">
                    <a16:creationId xmlns:a16="http://schemas.microsoft.com/office/drawing/2014/main" id="{43EE759F-600C-27A9-1D96-362061B1CC47}"/>
                  </a:ext>
                </a:extLst>
              </p:cNvPr>
              <p:cNvSpPr txBox="1"/>
              <p:nvPr/>
            </p:nvSpPr>
            <p:spPr>
              <a:xfrm>
                <a:off x="649738" y="3123721"/>
                <a:ext cx="2430490" cy="1092607"/>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d>
                        <m:dPr>
                          <m:begChr m:val="⟨"/>
                          <m:endChr m:val="⟩"/>
                          <m:ctrlPr>
                            <a:rPr lang="en-ZA" sz="2800" i="1">
                              <a:solidFill>
                                <a:schemeClr val="bg1"/>
                              </a:solidFill>
                              <a:latin typeface="Cambria Math" panose="02040503050406030204" pitchFamily="18" charset="0"/>
                              <a:ea typeface="Cambria Math" panose="02040503050406030204" pitchFamily="18" charset="0"/>
                            </a:rPr>
                          </m:ctrlPr>
                        </m:dPr>
                        <m:e>
                          <m:r>
                            <a:rPr lang="en-ZA" sz="2800" i="1">
                              <a:solidFill>
                                <a:srgbClr val="A6CAEC"/>
                              </a:solidFill>
                              <a:latin typeface="Cambria Math" panose="02040503050406030204" pitchFamily="18" charset="0"/>
                              <a:ea typeface="Cambria Math" panose="02040503050406030204" pitchFamily="18" charset="0"/>
                            </a:rPr>
                            <m:t>𝛿</m:t>
                          </m:r>
                          <m:r>
                            <a:rPr lang="en-ZA" sz="2800" i="1">
                              <a:solidFill>
                                <a:schemeClr val="bg1"/>
                              </a:solidFill>
                              <a:latin typeface="Cambria Math" panose="02040503050406030204" pitchFamily="18" charset="0"/>
                              <a:ea typeface="Cambria Math" panose="02040503050406030204" pitchFamily="18" charset="0"/>
                            </a:rPr>
                            <m:t>×</m:t>
                          </m:r>
                          <m:r>
                            <a:rPr lang="en-ZA" sz="2800" i="1">
                              <a:solidFill>
                                <a:srgbClr val="A6CAEC"/>
                              </a:solidFill>
                              <a:latin typeface="Cambria Math" panose="02040503050406030204" pitchFamily="18" charset="0"/>
                              <a:ea typeface="Cambria Math" panose="02040503050406030204" pitchFamily="18" charset="0"/>
                            </a:rPr>
                            <m:t>𝛿</m:t>
                          </m:r>
                        </m:e>
                      </m:d>
                    </m:oMath>
                  </m:oMathPara>
                </a14:m>
                <a:endParaRPr lang="en-ZA" sz="2800" dirty="0">
                  <a:solidFill>
                    <a:prstClr val="white"/>
                  </a:solidFill>
                  <a:latin typeface="Book Antiqua" panose="02040602050305030304" pitchFamily="18" charset="0"/>
                </a:endParaRPr>
              </a:p>
              <a:p>
                <a:pPr algn="ctr"/>
                <a:endParaRPr lang="en-ZA" sz="2800" dirty="0">
                  <a:solidFill>
                    <a:prstClr val="white"/>
                  </a:solidFill>
                  <a:latin typeface="Book Antiqua" panose="02040602050305030304" pitchFamily="18" charset="0"/>
                </a:endParaRPr>
              </a:p>
              <a:p>
                <a:pPr algn="ctr"/>
                <a:endParaRPr lang="en-ZA" sz="900" dirty="0">
                  <a:solidFill>
                    <a:schemeClr val="bg1"/>
                  </a:solidFill>
                  <a:latin typeface="Book Antiqua" panose="02040602050305030304" pitchFamily="18" charset="0"/>
                </a:endParaRPr>
              </a:p>
            </p:txBody>
          </p:sp>
        </mc:Choice>
        <mc:Fallback>
          <p:sp>
            <p:nvSpPr>
              <p:cNvPr id="16" name="TextBox 15">
                <a:extLst>
                  <a:ext uri="{FF2B5EF4-FFF2-40B4-BE49-F238E27FC236}">
                    <a16:creationId xmlns:a16="http://schemas.microsoft.com/office/drawing/2014/main" id="{43EE759F-600C-27A9-1D96-362061B1CC47}"/>
                  </a:ext>
                </a:extLst>
              </p:cNvPr>
              <p:cNvSpPr txBox="1">
                <a:spLocks noRot="1" noChangeAspect="1" noMove="1" noResize="1" noEditPoints="1" noAdjustHandles="1" noChangeArrowheads="1" noChangeShapeType="1" noTextEdit="1"/>
              </p:cNvSpPr>
              <p:nvPr/>
            </p:nvSpPr>
            <p:spPr>
              <a:xfrm>
                <a:off x="649738" y="3123721"/>
                <a:ext cx="2430490" cy="1092607"/>
              </a:xfrm>
              <a:prstGeom prst="rect">
                <a:avLst/>
              </a:prstGeom>
              <a:blipFill>
                <a:blip r:embed="rId8"/>
                <a:stretch>
                  <a:fillRect/>
                </a:stretch>
              </a:blipFill>
            </p:spPr>
            <p:txBody>
              <a:bodyPr/>
              <a:lstStyle/>
              <a:p>
                <a:r>
                  <a:rPr lang="en-ZA">
                    <a:noFill/>
                  </a:rPr>
                  <a:t> </a:t>
                </a:r>
              </a:p>
            </p:txBody>
          </p:sp>
        </mc:Fallback>
      </mc:AlternateContent>
      <p:sp>
        <p:nvSpPr>
          <p:cNvPr id="18" name="TextBox 17">
            <a:extLst>
              <a:ext uri="{FF2B5EF4-FFF2-40B4-BE49-F238E27FC236}">
                <a16:creationId xmlns:a16="http://schemas.microsoft.com/office/drawing/2014/main" id="{52F3CF57-16A9-33F8-1869-13D424AC2E74}"/>
              </a:ext>
            </a:extLst>
          </p:cNvPr>
          <p:cNvSpPr txBox="1"/>
          <p:nvPr/>
        </p:nvSpPr>
        <p:spPr>
          <a:xfrm>
            <a:off x="81435" y="562427"/>
            <a:ext cx="3668971" cy="2585323"/>
          </a:xfrm>
          <a:prstGeom prst="rect">
            <a:avLst/>
          </a:prstGeom>
          <a:noFill/>
        </p:spPr>
        <p:txBody>
          <a:bodyPr wrap="square" rtlCol="0">
            <a:spAutoFit/>
          </a:bodyPr>
          <a:lstStyle/>
          <a:p>
            <a:pPr algn="ctr"/>
            <a:r>
              <a:rPr lang="en-ZA" sz="5400" dirty="0">
                <a:solidFill>
                  <a:schemeClr val="bg1"/>
                </a:solidFill>
                <a:latin typeface="Book Antiqua" panose="02040602050305030304" pitchFamily="18" charset="0"/>
              </a:rPr>
              <a:t>The 3x2pt correlation scheme</a:t>
            </a:r>
          </a:p>
        </p:txBody>
      </p:sp>
      <p:sp>
        <p:nvSpPr>
          <p:cNvPr id="20" name="TextBox 19">
            <a:extLst>
              <a:ext uri="{FF2B5EF4-FFF2-40B4-BE49-F238E27FC236}">
                <a16:creationId xmlns:a16="http://schemas.microsoft.com/office/drawing/2014/main" id="{FC2FB93C-0B0A-FC87-D6B1-F9FF905442E5}"/>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23821628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BE859-E77A-0EB8-EA8C-50FDA601EA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58D2636-94EB-EF65-B66D-12FDD575F696}"/>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13" name="Group 12">
            <a:extLst>
              <a:ext uri="{FF2B5EF4-FFF2-40B4-BE49-F238E27FC236}">
                <a16:creationId xmlns:a16="http://schemas.microsoft.com/office/drawing/2014/main" id="{06291C66-0359-1234-433D-87339D1C329B}"/>
              </a:ext>
            </a:extLst>
          </p:cNvPr>
          <p:cNvGrpSpPr/>
          <p:nvPr/>
        </p:nvGrpSpPr>
        <p:grpSpPr>
          <a:xfrm>
            <a:off x="-1" y="-15348"/>
            <a:ext cx="12192001" cy="6888695"/>
            <a:chOff x="9935" y="-20463"/>
            <a:chExt cx="12192001" cy="6888695"/>
          </a:xfrm>
        </p:grpSpPr>
        <p:pic>
          <p:nvPicPr>
            <p:cNvPr id="14" name="Picture 13" descr="A bright light in the sky&#10;&#10;Description automatically generated with medium confidence">
              <a:extLst>
                <a:ext uri="{FF2B5EF4-FFF2-40B4-BE49-F238E27FC236}">
                  <a16:creationId xmlns:a16="http://schemas.microsoft.com/office/drawing/2014/main" id="{55670101-3709-7969-494A-491CE5B4E4EE}"/>
                </a:ext>
              </a:extLst>
            </p:cNvPr>
            <p:cNvPicPr>
              <a:picLocks noChangeAspect="1"/>
            </p:cNvPicPr>
            <p:nvPr/>
          </p:nvPicPr>
          <p:blipFill rotWithShape="1">
            <a:blip r:embed="rId3">
              <a:alphaModFix amt="10000"/>
              <a:extLst>
                <a:ext uri="{28A0092B-C50C-407E-A947-70E740481C1C}">
                  <a14:useLocalDpi xmlns:a14="http://schemas.microsoft.com/office/drawing/2010/main" val="0"/>
                </a:ext>
              </a:extLst>
            </a:blip>
            <a:srcRect l="1" t="8867" r="30365" b="19677"/>
            <a:stretch/>
          </p:blipFill>
          <p:spPr>
            <a:xfrm flipH="1">
              <a:off x="9935" y="-10232"/>
              <a:ext cx="9803295"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5A3CCF00-3659-498B-50C7-FAE52A6E1B63}"/>
                </a:ext>
              </a:extLst>
            </p:cNvPr>
            <p:cNvPicPr>
              <a:picLocks noChangeAspect="1"/>
            </p:cNvPicPr>
            <p:nvPr/>
          </p:nvPicPr>
          <p:blipFill rotWithShape="1">
            <a:blip r:embed="rId3">
              <a:clrChange>
                <a:clrFrom>
                  <a:srgbClr val="010101"/>
                </a:clrFrom>
                <a:clrTo>
                  <a:srgbClr val="010101">
                    <a:alpha val="0"/>
                  </a:srgbClr>
                </a:clrTo>
              </a:clrChange>
              <a:alphaModFix amt="1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grpSp>
        <p:nvGrpSpPr>
          <p:cNvPr id="8" name="Group 7">
            <a:extLst>
              <a:ext uri="{FF2B5EF4-FFF2-40B4-BE49-F238E27FC236}">
                <a16:creationId xmlns:a16="http://schemas.microsoft.com/office/drawing/2014/main" id="{DAD91E12-AC4B-6123-5421-EF2D280AAD83}"/>
              </a:ext>
            </a:extLst>
          </p:cNvPr>
          <p:cNvGrpSpPr/>
          <p:nvPr/>
        </p:nvGrpSpPr>
        <p:grpSpPr>
          <a:xfrm>
            <a:off x="3711075" y="1409068"/>
            <a:ext cx="7753775" cy="5338945"/>
            <a:chOff x="3711075" y="1409068"/>
            <a:chExt cx="7753775" cy="5338945"/>
          </a:xfrm>
        </p:grpSpPr>
        <p:grpSp>
          <p:nvGrpSpPr>
            <p:cNvPr id="125" name="Group 124">
              <a:extLst>
                <a:ext uri="{FF2B5EF4-FFF2-40B4-BE49-F238E27FC236}">
                  <a16:creationId xmlns:a16="http://schemas.microsoft.com/office/drawing/2014/main" id="{62F92F3A-860D-9E71-9C83-E050670BA1A6}"/>
                </a:ext>
              </a:extLst>
            </p:cNvPr>
            <p:cNvGrpSpPr/>
            <p:nvPr/>
          </p:nvGrpSpPr>
          <p:grpSpPr>
            <a:xfrm>
              <a:off x="3711075" y="1409068"/>
              <a:ext cx="7609083" cy="5338945"/>
              <a:chOff x="3805138" y="1377952"/>
              <a:chExt cx="7529859" cy="5338945"/>
            </a:xfrm>
          </p:grpSpPr>
          <p:cxnSp>
            <p:nvCxnSpPr>
              <p:cNvPr id="48" name="Straight Arrow Connector 47">
                <a:extLst>
                  <a:ext uri="{FF2B5EF4-FFF2-40B4-BE49-F238E27FC236}">
                    <a16:creationId xmlns:a16="http://schemas.microsoft.com/office/drawing/2014/main" id="{9A718218-8F74-4AF2-4A8B-263212253BB2}"/>
                  </a:ext>
                </a:extLst>
              </p:cNvPr>
              <p:cNvCxnSpPr>
                <a:cxnSpLocks/>
              </p:cNvCxnSpPr>
              <p:nvPr/>
            </p:nvCxnSpPr>
            <p:spPr>
              <a:xfrm flipH="1" flipV="1">
                <a:off x="8832318" y="2110318"/>
                <a:ext cx="401532" cy="544365"/>
              </a:xfrm>
              <a:prstGeom prst="straightConnector1">
                <a:avLst/>
              </a:prstGeom>
              <a:ln w="38100">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50" name="Straight Arrow Connector 49">
                <a:extLst>
                  <a:ext uri="{FF2B5EF4-FFF2-40B4-BE49-F238E27FC236}">
                    <a16:creationId xmlns:a16="http://schemas.microsoft.com/office/drawing/2014/main" id="{391B8DBC-E9DB-B962-84CC-D64F4A50966B}"/>
                  </a:ext>
                </a:extLst>
              </p:cNvPr>
              <p:cNvCxnSpPr>
                <a:cxnSpLocks/>
              </p:cNvCxnSpPr>
              <p:nvPr/>
            </p:nvCxnSpPr>
            <p:spPr>
              <a:xfrm flipH="1" flipV="1">
                <a:off x="5966919" y="4694596"/>
                <a:ext cx="2562062" cy="800710"/>
              </a:xfrm>
              <a:prstGeom prst="straightConnector1">
                <a:avLst/>
              </a:prstGeom>
              <a:ln w="38100">
                <a:solidFill>
                  <a:schemeClr val="tx2">
                    <a:lumMod val="25000"/>
                    <a:lumOff val="75000"/>
                  </a:schemeClr>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63" name="TextBox 62">
                <a:extLst>
                  <a:ext uri="{FF2B5EF4-FFF2-40B4-BE49-F238E27FC236}">
                    <a16:creationId xmlns:a16="http://schemas.microsoft.com/office/drawing/2014/main" id="{7D3B97EF-8304-5605-72C5-773F154705CC}"/>
                  </a:ext>
                </a:extLst>
              </p:cNvPr>
              <p:cNvSpPr txBox="1"/>
              <p:nvPr/>
            </p:nvSpPr>
            <p:spPr>
              <a:xfrm>
                <a:off x="8666838" y="1411015"/>
                <a:ext cx="2218978" cy="954107"/>
              </a:xfrm>
              <a:prstGeom prst="rect">
                <a:avLst/>
              </a:prstGeom>
              <a:noFill/>
            </p:spPr>
            <p:txBody>
              <a:bodyPr wrap="square" rtlCol="0">
                <a:spAutoFit/>
              </a:bodyPr>
              <a:lstStyle/>
              <a:p>
                <a:pPr algn="ctr"/>
                <a:r>
                  <a:rPr lang="en-ZA" sz="2800" dirty="0">
                    <a:solidFill>
                      <a:srgbClr val="FF0000"/>
                    </a:solidFill>
                    <a:latin typeface="Book Antiqua" panose="02040602050305030304" pitchFamily="18" charset="0"/>
                  </a:rPr>
                  <a:t>galaxy ellipticity</a:t>
                </a:r>
              </a:p>
            </p:txBody>
          </p:sp>
          <p:sp>
            <p:nvSpPr>
              <p:cNvPr id="71" name="TextBox 70">
                <a:extLst>
                  <a:ext uri="{FF2B5EF4-FFF2-40B4-BE49-F238E27FC236}">
                    <a16:creationId xmlns:a16="http://schemas.microsoft.com/office/drawing/2014/main" id="{5D5DB479-6063-0D7E-E2B2-44A488F28C18}"/>
                  </a:ext>
                </a:extLst>
              </p:cNvPr>
              <p:cNvSpPr txBox="1"/>
              <p:nvPr/>
            </p:nvSpPr>
            <p:spPr>
              <a:xfrm>
                <a:off x="5453857" y="5193542"/>
                <a:ext cx="2485993" cy="954107"/>
              </a:xfrm>
              <a:prstGeom prst="rect">
                <a:avLst/>
              </a:prstGeom>
              <a:noFill/>
            </p:spPr>
            <p:txBody>
              <a:bodyPr wrap="square" rtlCol="0">
                <a:spAutoFit/>
              </a:bodyPr>
              <a:lstStyle/>
              <a:p>
                <a:pPr algn="ctr"/>
                <a:r>
                  <a:rPr lang="en-ZA" sz="2800" dirty="0">
                    <a:solidFill>
                      <a:srgbClr val="A6CAEC"/>
                    </a:solidFill>
                    <a:latin typeface="Book Antiqua" panose="02040602050305030304" pitchFamily="18" charset="0"/>
                  </a:rPr>
                  <a:t>galaxy overdensity</a:t>
                </a:r>
              </a:p>
            </p:txBody>
          </p:sp>
          <p:sp>
            <p:nvSpPr>
              <p:cNvPr id="72" name="Oval 71">
                <a:extLst>
                  <a:ext uri="{FF2B5EF4-FFF2-40B4-BE49-F238E27FC236}">
                    <a16:creationId xmlns:a16="http://schemas.microsoft.com/office/drawing/2014/main" id="{5FAB6445-75D8-CEFF-D2A8-373BA597555C}"/>
                  </a:ext>
                </a:extLst>
              </p:cNvPr>
              <p:cNvSpPr/>
              <p:nvPr/>
            </p:nvSpPr>
            <p:spPr>
              <a:xfrm>
                <a:off x="3805138" y="2894225"/>
                <a:ext cx="2248276" cy="2248276"/>
              </a:xfrm>
              <a:prstGeom prst="ellipse">
                <a:avLst/>
              </a:prstGeom>
              <a:noFill/>
              <a:ln>
                <a:solidFill>
                  <a:srgbClr val="A6CAEC"/>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3" name="Oval 72">
                <a:extLst>
                  <a:ext uri="{FF2B5EF4-FFF2-40B4-BE49-F238E27FC236}">
                    <a16:creationId xmlns:a16="http://schemas.microsoft.com/office/drawing/2014/main" id="{23EB669E-CB8D-5D8C-2F8C-FC8A5A879FDB}"/>
                  </a:ext>
                </a:extLst>
              </p:cNvPr>
              <p:cNvSpPr/>
              <p:nvPr/>
            </p:nvSpPr>
            <p:spPr>
              <a:xfrm>
                <a:off x="8615666" y="4933482"/>
                <a:ext cx="1544539" cy="1544539"/>
              </a:xfrm>
              <a:prstGeom prst="ellipse">
                <a:avLst/>
              </a:prstGeom>
              <a:noFill/>
              <a:ln>
                <a:solidFill>
                  <a:srgbClr val="A6CAEC"/>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74" name="Picture 73" descr="A purple spiral galaxy in space&#10;&#10;Description automatically generated">
                <a:extLst>
                  <a:ext uri="{FF2B5EF4-FFF2-40B4-BE49-F238E27FC236}">
                    <a16:creationId xmlns:a16="http://schemas.microsoft.com/office/drawing/2014/main" id="{0F9CCCAE-0A82-1D3F-B1F3-D67F0BF111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382163">
                <a:off x="4096217" y="3233059"/>
                <a:ext cx="499553" cy="697045"/>
              </a:xfrm>
              <a:prstGeom prst="rect">
                <a:avLst/>
              </a:prstGeom>
            </p:spPr>
          </p:pic>
          <p:pic>
            <p:nvPicPr>
              <p:cNvPr id="75" name="Picture 74" descr="A purple spiral galaxy in space&#10;&#10;Description automatically generated">
                <a:extLst>
                  <a:ext uri="{FF2B5EF4-FFF2-40B4-BE49-F238E27FC236}">
                    <a16:creationId xmlns:a16="http://schemas.microsoft.com/office/drawing/2014/main" id="{B6C31D33-4326-75C4-410A-D1C0C140CC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173565">
                <a:off x="5170885" y="3258298"/>
                <a:ext cx="499553" cy="697045"/>
              </a:xfrm>
              <a:prstGeom prst="rect">
                <a:avLst/>
              </a:prstGeom>
            </p:spPr>
          </p:pic>
          <p:pic>
            <p:nvPicPr>
              <p:cNvPr id="76" name="Picture 75" descr="A purple spiral galaxy in space&#10;&#10;Description automatically generated">
                <a:extLst>
                  <a:ext uri="{FF2B5EF4-FFF2-40B4-BE49-F238E27FC236}">
                    <a16:creationId xmlns:a16="http://schemas.microsoft.com/office/drawing/2014/main" id="{352ACF54-CD5A-748B-2CAD-D1619B8C58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2075" y="6019852"/>
                <a:ext cx="499553" cy="697045"/>
              </a:xfrm>
              <a:prstGeom prst="rect">
                <a:avLst/>
              </a:prstGeom>
            </p:spPr>
          </p:pic>
          <p:pic>
            <p:nvPicPr>
              <p:cNvPr id="77" name="Picture 76" descr="A purple spiral galaxy in space&#10;&#10;Description automatically generated">
                <a:extLst>
                  <a:ext uri="{FF2B5EF4-FFF2-40B4-BE49-F238E27FC236}">
                    <a16:creationId xmlns:a16="http://schemas.microsoft.com/office/drawing/2014/main" id="{2A7E7B01-F2FC-5C6F-A8FB-429D61C9ED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029000">
                <a:off x="9471240" y="4993621"/>
                <a:ext cx="499553" cy="697045"/>
              </a:xfrm>
              <a:prstGeom prst="rect">
                <a:avLst/>
              </a:prstGeom>
            </p:spPr>
          </p:pic>
          <p:pic>
            <p:nvPicPr>
              <p:cNvPr id="78" name="Picture 77" descr="A purple spiral galaxy in space&#10;&#10;Description automatically generated">
                <a:extLst>
                  <a:ext uri="{FF2B5EF4-FFF2-40B4-BE49-F238E27FC236}">
                    <a16:creationId xmlns:a16="http://schemas.microsoft.com/office/drawing/2014/main" id="{95AF988C-57BE-4C99-9F6C-AD8581D8D2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57966" y="5104501"/>
                <a:ext cx="499553" cy="697045"/>
              </a:xfrm>
              <a:prstGeom prst="rect">
                <a:avLst/>
              </a:prstGeom>
            </p:spPr>
          </p:pic>
          <p:pic>
            <p:nvPicPr>
              <p:cNvPr id="79" name="Picture 78" descr="A purple spiral galaxy in space&#10;&#10;Description automatically generated">
                <a:extLst>
                  <a:ext uri="{FF2B5EF4-FFF2-40B4-BE49-F238E27FC236}">
                    <a16:creationId xmlns:a16="http://schemas.microsoft.com/office/drawing/2014/main" id="{512CD73F-5851-DD7D-DB37-581E4AFA76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878207">
                <a:off x="10070192" y="2171121"/>
                <a:ext cx="487301" cy="679950"/>
              </a:xfrm>
              <a:prstGeom prst="rect">
                <a:avLst/>
              </a:prstGeom>
            </p:spPr>
          </p:pic>
          <p:pic>
            <p:nvPicPr>
              <p:cNvPr id="80" name="Picture 79" descr="A purple spiral galaxy in space&#10;&#10;Description automatically generated">
                <a:extLst>
                  <a:ext uri="{FF2B5EF4-FFF2-40B4-BE49-F238E27FC236}">
                    <a16:creationId xmlns:a16="http://schemas.microsoft.com/office/drawing/2014/main" id="{36F67DAE-332D-DEE9-1E5C-15D9C516EB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386175">
                <a:off x="10679272" y="1978365"/>
                <a:ext cx="375439" cy="523865"/>
              </a:xfrm>
              <a:prstGeom prst="rect">
                <a:avLst/>
              </a:prstGeom>
            </p:spPr>
          </p:pic>
          <p:pic>
            <p:nvPicPr>
              <p:cNvPr id="81" name="Picture 80" descr="A purple spiral galaxy in space&#10;&#10;Description automatically generated">
                <a:extLst>
                  <a:ext uri="{FF2B5EF4-FFF2-40B4-BE49-F238E27FC236}">
                    <a16:creationId xmlns:a16="http://schemas.microsoft.com/office/drawing/2014/main" id="{06B5C0DE-A07D-EB5E-1489-44B89F27B6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853205">
                <a:off x="8332370" y="1377952"/>
                <a:ext cx="697244" cy="972892"/>
              </a:xfrm>
              <a:prstGeom prst="rect">
                <a:avLst/>
              </a:prstGeom>
            </p:spPr>
          </p:pic>
          <p:pic>
            <p:nvPicPr>
              <p:cNvPr id="82" name="Picture 81" descr="A purple spiral galaxy in space&#10;&#10;Description automatically generated">
                <a:extLst>
                  <a:ext uri="{FF2B5EF4-FFF2-40B4-BE49-F238E27FC236}">
                    <a16:creationId xmlns:a16="http://schemas.microsoft.com/office/drawing/2014/main" id="{38CA8CC1-C695-89B7-8D33-61B49457CF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706471">
                <a:off x="10370121" y="1393555"/>
                <a:ext cx="500359" cy="698171"/>
              </a:xfrm>
              <a:prstGeom prst="rect">
                <a:avLst/>
              </a:prstGeom>
            </p:spPr>
          </p:pic>
          <p:pic>
            <p:nvPicPr>
              <p:cNvPr id="83" name="Picture 82" descr="A purple spiral galaxy in space&#10;&#10;Description automatically generated">
                <a:extLst>
                  <a:ext uri="{FF2B5EF4-FFF2-40B4-BE49-F238E27FC236}">
                    <a16:creationId xmlns:a16="http://schemas.microsoft.com/office/drawing/2014/main" id="{9F9BDC29-5276-13F3-24BA-6068A05F51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926545">
                <a:off x="10919449" y="2460679"/>
                <a:ext cx="415548" cy="579831"/>
              </a:xfrm>
              <a:prstGeom prst="rect">
                <a:avLst/>
              </a:prstGeom>
            </p:spPr>
          </p:pic>
          <p:pic>
            <p:nvPicPr>
              <p:cNvPr id="84" name="Picture 83" descr="A purple spiral galaxy in space&#10;&#10;Description automatically generated">
                <a:extLst>
                  <a:ext uri="{FF2B5EF4-FFF2-40B4-BE49-F238E27FC236}">
                    <a16:creationId xmlns:a16="http://schemas.microsoft.com/office/drawing/2014/main" id="{ABF9E020-80BC-DEA9-367F-63BFEA93C8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97310">
                <a:off x="3949379" y="1795596"/>
                <a:ext cx="789219" cy="1101230"/>
              </a:xfrm>
              <a:prstGeom prst="rect">
                <a:avLst/>
              </a:prstGeom>
            </p:spPr>
          </p:pic>
          <p:pic>
            <p:nvPicPr>
              <p:cNvPr id="85" name="Picture 84" descr="A purple spiral galaxy in space&#10;&#10;Description automatically generated">
                <a:extLst>
                  <a:ext uri="{FF2B5EF4-FFF2-40B4-BE49-F238E27FC236}">
                    <a16:creationId xmlns:a16="http://schemas.microsoft.com/office/drawing/2014/main" id="{6EF553BF-672C-2F38-DFBA-EDEB7D0820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9962" y="2685172"/>
                <a:ext cx="717042" cy="1000517"/>
              </a:xfrm>
              <a:prstGeom prst="rect">
                <a:avLst/>
              </a:prstGeom>
            </p:spPr>
          </p:pic>
          <p:pic>
            <p:nvPicPr>
              <p:cNvPr id="86" name="Picture 85" descr="A purple spiral galaxy in space&#10;&#10;Description automatically generated">
                <a:extLst>
                  <a:ext uri="{FF2B5EF4-FFF2-40B4-BE49-F238E27FC236}">
                    <a16:creationId xmlns:a16="http://schemas.microsoft.com/office/drawing/2014/main" id="{2A6AD97D-36F6-44CD-FED9-EC3C2631A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4042176" y="4066577"/>
                <a:ext cx="717042" cy="1000517"/>
              </a:xfrm>
              <a:prstGeom prst="rect">
                <a:avLst/>
              </a:prstGeom>
            </p:spPr>
          </p:pic>
          <p:pic>
            <p:nvPicPr>
              <p:cNvPr id="87" name="Picture 86" descr="A purple spiral galaxy in space&#10;&#10;Description automatically generated">
                <a:extLst>
                  <a:ext uri="{FF2B5EF4-FFF2-40B4-BE49-F238E27FC236}">
                    <a16:creationId xmlns:a16="http://schemas.microsoft.com/office/drawing/2014/main" id="{2A394B11-DF52-3D4C-EEF7-70E14EDC50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3464446">
                <a:off x="5212540" y="3788660"/>
                <a:ext cx="687322" cy="959048"/>
              </a:xfrm>
              <a:prstGeom prst="rect">
                <a:avLst/>
              </a:prstGeom>
            </p:spPr>
          </p:pic>
          <p:pic>
            <p:nvPicPr>
              <p:cNvPr id="88" name="Picture 87" descr="A purple spiral galaxy in space&#10;&#10;Description automatically generated">
                <a:extLst>
                  <a:ext uri="{FF2B5EF4-FFF2-40B4-BE49-F238E27FC236}">
                    <a16:creationId xmlns:a16="http://schemas.microsoft.com/office/drawing/2014/main" id="{6C83D29A-10FE-2D97-3C90-5C677D0F19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4084213">
                <a:off x="4492567" y="3242371"/>
                <a:ext cx="777899" cy="1085434"/>
              </a:xfrm>
              <a:prstGeom prst="rect">
                <a:avLst/>
              </a:prstGeom>
            </p:spPr>
          </p:pic>
          <p:pic>
            <p:nvPicPr>
              <p:cNvPr id="89" name="Picture 88" descr="A purple spiral galaxy in space&#10;&#10;Description automatically generated">
                <a:extLst>
                  <a:ext uri="{FF2B5EF4-FFF2-40B4-BE49-F238E27FC236}">
                    <a16:creationId xmlns:a16="http://schemas.microsoft.com/office/drawing/2014/main" id="{CBD22EA6-B848-4589-505F-01220A8805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267066">
                <a:off x="9313087" y="5355871"/>
                <a:ext cx="777899" cy="1085434"/>
              </a:xfrm>
              <a:prstGeom prst="rect">
                <a:avLst/>
              </a:prstGeom>
            </p:spPr>
          </p:pic>
          <p:pic>
            <p:nvPicPr>
              <p:cNvPr id="90" name="Picture 89" descr="A purple spiral galaxy in space&#10;&#10;Description automatically generated">
                <a:extLst>
                  <a:ext uri="{FF2B5EF4-FFF2-40B4-BE49-F238E27FC236}">
                    <a16:creationId xmlns:a16="http://schemas.microsoft.com/office/drawing/2014/main" id="{E69562D5-4088-705E-34F7-0B9B2B3675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669793">
                <a:off x="8737560" y="5563335"/>
                <a:ext cx="677459" cy="945286"/>
              </a:xfrm>
              <a:prstGeom prst="rect">
                <a:avLst/>
              </a:prstGeom>
            </p:spPr>
          </p:pic>
          <mc:AlternateContent xmlns:mc="http://schemas.openxmlformats.org/markup-compatibility/2006" xmlns:a14="http://schemas.microsoft.com/office/drawing/2010/main">
            <mc:Choice Requires="a14">
              <p:sp>
                <p:nvSpPr>
                  <p:cNvPr id="69" name="TextBox 68">
                    <a:extLst>
                      <a:ext uri="{FF2B5EF4-FFF2-40B4-BE49-F238E27FC236}">
                        <a16:creationId xmlns:a16="http://schemas.microsoft.com/office/drawing/2014/main" id="{DA821150-4464-E778-D36B-C0029AB717B3}"/>
                      </a:ext>
                    </a:extLst>
                  </p:cNvPr>
                  <p:cNvSpPr txBox="1"/>
                  <p:nvPr/>
                </p:nvSpPr>
                <p:spPr>
                  <a:xfrm>
                    <a:off x="4742923" y="4138644"/>
                    <a:ext cx="532458" cy="58477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ZA" sz="3200" i="1">
                              <a:solidFill>
                                <a:srgbClr val="A6CAEC"/>
                              </a:solidFill>
                              <a:latin typeface="Cambria Math" panose="02040503050406030204" pitchFamily="18" charset="0"/>
                              <a:ea typeface="Cambria Math" panose="02040503050406030204" pitchFamily="18" charset="0"/>
                            </a:rPr>
                            <m:t>𝛿</m:t>
                          </m:r>
                        </m:oMath>
                      </m:oMathPara>
                    </a14:m>
                    <a:endParaRPr lang="en-ZA" sz="3200" i="1" dirty="0">
                      <a:solidFill>
                        <a:srgbClr val="A6CAEC"/>
                      </a:solidFill>
                      <a:latin typeface="Book Antiqua" panose="02040602050305030304" pitchFamily="18" charset="0"/>
                    </a:endParaRPr>
                  </a:p>
                </p:txBody>
              </p:sp>
            </mc:Choice>
            <mc:Fallback xmlns="">
              <p:sp>
                <p:nvSpPr>
                  <p:cNvPr id="69" name="TextBox 68">
                    <a:extLst>
                      <a:ext uri="{FF2B5EF4-FFF2-40B4-BE49-F238E27FC236}">
                        <a16:creationId xmlns:a16="http://schemas.microsoft.com/office/drawing/2014/main" id="{DA821150-4464-E778-D36B-C0029AB717B3}"/>
                      </a:ext>
                    </a:extLst>
                  </p:cNvPr>
                  <p:cNvSpPr txBox="1">
                    <a:spLocks noRot="1" noChangeAspect="1" noMove="1" noResize="1" noEditPoints="1" noAdjustHandles="1" noChangeArrowheads="1" noChangeShapeType="1" noTextEdit="1"/>
                  </p:cNvSpPr>
                  <p:nvPr/>
                </p:nvSpPr>
                <p:spPr>
                  <a:xfrm>
                    <a:off x="4742923" y="4138644"/>
                    <a:ext cx="532458" cy="584775"/>
                  </a:xfrm>
                  <a:prstGeom prst="rect">
                    <a:avLst/>
                  </a:prstGeom>
                  <a:blipFill>
                    <a:blip r:embed="rId5"/>
                    <a:stretch>
                      <a:fillRect/>
                    </a:stretch>
                  </a:blipFill>
                </p:spPr>
                <p:txBody>
                  <a:bodyPr/>
                  <a:lstStyle/>
                  <a:p>
                    <a:r>
                      <a:rPr lang="en-ZA">
                        <a:noFill/>
                      </a:rPr>
                      <a:t> </a:t>
                    </a:r>
                  </a:p>
                </p:txBody>
              </p:sp>
            </mc:Fallback>
          </mc:AlternateContent>
        </p:grpSp>
        <p:pic>
          <p:nvPicPr>
            <p:cNvPr id="130" name="Picture 129" descr="A purple spiral galaxy in space&#10;&#10;Description automatically generated">
              <a:extLst>
                <a:ext uri="{FF2B5EF4-FFF2-40B4-BE49-F238E27FC236}">
                  <a16:creationId xmlns:a16="http://schemas.microsoft.com/office/drawing/2014/main" id="{86F436E0-98C7-C777-1A1F-EE15CAE449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0041" y="5384065"/>
              <a:ext cx="504809" cy="697045"/>
            </a:xfrm>
            <a:prstGeom prst="rect">
              <a:avLst/>
            </a:prstGeom>
          </p:spPr>
        </p:pic>
        <p:pic>
          <p:nvPicPr>
            <p:cNvPr id="132" name="Picture 131" descr="A purple spiral galaxy in space&#10;&#10;Description automatically generated">
              <a:extLst>
                <a:ext uri="{FF2B5EF4-FFF2-40B4-BE49-F238E27FC236}">
                  <a16:creationId xmlns:a16="http://schemas.microsoft.com/office/drawing/2014/main" id="{D205CA51-BAB3-DEFE-31D7-41E8C35AE0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384884">
              <a:off x="7862918" y="5960249"/>
              <a:ext cx="504809" cy="697045"/>
            </a:xfrm>
            <a:prstGeom prst="rect">
              <a:avLst/>
            </a:prstGeom>
          </p:spPr>
        </p:pic>
        <p:pic>
          <p:nvPicPr>
            <p:cNvPr id="133" name="Picture 132" descr="A purple spiral galaxy in space&#10;&#10;Description automatically generated">
              <a:extLst>
                <a:ext uri="{FF2B5EF4-FFF2-40B4-BE49-F238E27FC236}">
                  <a16:creationId xmlns:a16="http://schemas.microsoft.com/office/drawing/2014/main" id="{1862639E-1556-C848-3AFB-C6FA51A032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37346">
              <a:off x="3943280" y="5408467"/>
              <a:ext cx="504809" cy="697045"/>
            </a:xfrm>
            <a:prstGeom prst="rect">
              <a:avLst/>
            </a:prstGeom>
          </p:spPr>
        </p:pic>
        <p:pic>
          <p:nvPicPr>
            <p:cNvPr id="137" name="Picture 136" descr="A purple spiral galaxy in space&#10;&#10;Description automatically generated">
              <a:extLst>
                <a:ext uri="{FF2B5EF4-FFF2-40B4-BE49-F238E27FC236}">
                  <a16:creationId xmlns:a16="http://schemas.microsoft.com/office/drawing/2014/main" id="{E7B2E82C-CFD0-2CB3-5DCA-80B4224C6F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026440">
              <a:off x="9180015" y="2479250"/>
              <a:ext cx="492428" cy="679950"/>
            </a:xfrm>
            <a:prstGeom prst="rect">
              <a:avLst/>
            </a:prstGeom>
          </p:spPr>
        </p:pic>
        <p:pic>
          <p:nvPicPr>
            <p:cNvPr id="138" name="Picture 137" descr="A purple spiral galaxy in space&#10;&#10;Description automatically generated">
              <a:extLst>
                <a:ext uri="{FF2B5EF4-FFF2-40B4-BE49-F238E27FC236}">
                  <a16:creationId xmlns:a16="http://schemas.microsoft.com/office/drawing/2014/main" id="{E50375E2-41AA-B91E-67F1-58505D4590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530685">
              <a:off x="10094735" y="2769897"/>
              <a:ext cx="492428" cy="679950"/>
            </a:xfrm>
            <a:prstGeom prst="rect">
              <a:avLst/>
            </a:prstGeom>
          </p:spPr>
        </p:pic>
        <p:pic>
          <p:nvPicPr>
            <p:cNvPr id="2" name="Picture 1" descr="A purple spiral galaxy in space&#10;&#10;Description automatically generated">
              <a:extLst>
                <a:ext uri="{FF2B5EF4-FFF2-40B4-BE49-F238E27FC236}">
                  <a16:creationId xmlns:a16="http://schemas.microsoft.com/office/drawing/2014/main" id="{89134C2A-4FF4-AF21-CFEB-9FBFB30086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03733" y="3068650"/>
              <a:ext cx="504809" cy="697045"/>
            </a:xfrm>
            <a:prstGeom prst="rect">
              <a:avLst/>
            </a:prstGeom>
          </p:spPr>
        </p:pic>
        <p:pic>
          <p:nvPicPr>
            <p:cNvPr id="3" name="Picture 2" descr="A purple spiral galaxy in space&#10;&#10;Description automatically generated">
              <a:extLst>
                <a:ext uri="{FF2B5EF4-FFF2-40B4-BE49-F238E27FC236}">
                  <a16:creationId xmlns:a16="http://schemas.microsoft.com/office/drawing/2014/main" id="{808D58CC-13BC-9154-0466-E795F05896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318820">
              <a:off x="10156214" y="3520138"/>
              <a:ext cx="504809" cy="697045"/>
            </a:xfrm>
            <a:prstGeom prst="rect">
              <a:avLst/>
            </a:prstGeom>
          </p:spPr>
        </p:pic>
        <p:pic>
          <p:nvPicPr>
            <p:cNvPr id="5" name="Picture 4" descr="A purple spiral galaxy in space&#10;&#10;Description automatically generated">
              <a:extLst>
                <a:ext uri="{FF2B5EF4-FFF2-40B4-BE49-F238E27FC236}">
                  <a16:creationId xmlns:a16="http://schemas.microsoft.com/office/drawing/2014/main" id="{525A48EA-0AF9-D017-702E-9C50D8A854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619406">
              <a:off x="7365751" y="4420198"/>
              <a:ext cx="600258" cy="828842"/>
            </a:xfrm>
            <a:prstGeom prst="rect">
              <a:avLst/>
            </a:prstGeom>
          </p:spPr>
        </p:pic>
        <p:pic>
          <p:nvPicPr>
            <p:cNvPr id="6" name="Picture 5" descr="A purple spiral galaxy in space&#10;&#10;Description automatically generated">
              <a:extLst>
                <a:ext uri="{FF2B5EF4-FFF2-40B4-BE49-F238E27FC236}">
                  <a16:creationId xmlns:a16="http://schemas.microsoft.com/office/drawing/2014/main" id="{0C3BB3A8-2F25-9DF7-FA31-7BD6297B06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619406">
              <a:off x="7844597" y="2527654"/>
              <a:ext cx="600258" cy="828842"/>
            </a:xfrm>
            <a:prstGeom prst="rect">
              <a:avLst/>
            </a:prstGeom>
          </p:spPr>
        </p:pic>
      </p:gr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D63E7A04-FC95-A41A-2615-738414625CD4}"/>
                  </a:ext>
                </a:extLst>
              </p:cNvPr>
              <p:cNvSpPr txBox="1"/>
              <p:nvPr/>
            </p:nvSpPr>
            <p:spPr>
              <a:xfrm>
                <a:off x="9451156" y="2789388"/>
                <a:ext cx="655438" cy="58477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ZA" sz="3200" i="1">
                          <a:solidFill>
                            <a:srgbClr val="FF0000"/>
                          </a:solidFill>
                          <a:latin typeface="Cambria Math" panose="02040503050406030204" pitchFamily="18" charset="0"/>
                          <a:ea typeface="Cambria Math" panose="02040503050406030204" pitchFamily="18" charset="0"/>
                        </a:rPr>
                        <m:t>𝜀</m:t>
                      </m:r>
                    </m:oMath>
                  </m:oMathPara>
                </a14:m>
                <a:endParaRPr lang="en-ZA" sz="3200" dirty="0">
                  <a:solidFill>
                    <a:srgbClr val="FF0000"/>
                  </a:solidFill>
                  <a:latin typeface="Book Antiqua" panose="02040602050305030304" pitchFamily="18" charset="0"/>
                </a:endParaRPr>
              </a:p>
            </p:txBody>
          </p:sp>
        </mc:Choice>
        <mc:Fallback xmlns="">
          <p:sp>
            <p:nvSpPr>
              <p:cNvPr id="11" name="TextBox 10">
                <a:extLst>
                  <a:ext uri="{FF2B5EF4-FFF2-40B4-BE49-F238E27FC236}">
                    <a16:creationId xmlns:a16="http://schemas.microsoft.com/office/drawing/2014/main" id="{D63E7A04-FC95-A41A-2615-738414625CD4}"/>
                  </a:ext>
                </a:extLst>
              </p:cNvPr>
              <p:cNvSpPr txBox="1">
                <a:spLocks noRot="1" noChangeAspect="1" noMove="1" noResize="1" noEditPoints="1" noAdjustHandles="1" noChangeArrowheads="1" noChangeShapeType="1" noTextEdit="1"/>
              </p:cNvSpPr>
              <p:nvPr/>
            </p:nvSpPr>
            <p:spPr>
              <a:xfrm>
                <a:off x="9451156" y="2789388"/>
                <a:ext cx="655438" cy="584775"/>
              </a:xfrm>
              <a:prstGeom prst="rect">
                <a:avLst/>
              </a:prstGeom>
              <a:blipFill>
                <a:blip r:embed="rId7"/>
                <a:stretch>
                  <a:fillRect/>
                </a:stretch>
              </a:blipFill>
            </p:spPr>
            <p:txBody>
              <a:bodyPr/>
              <a:lstStyle/>
              <a:p>
                <a:r>
                  <a:rPr lang="en-ZA">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3CAAA322-8557-25CC-1EAD-2908C3DE04D0}"/>
                  </a:ext>
                </a:extLst>
              </p:cNvPr>
              <p:cNvSpPr txBox="1"/>
              <p:nvPr/>
            </p:nvSpPr>
            <p:spPr>
              <a:xfrm>
                <a:off x="8058179" y="1187346"/>
                <a:ext cx="655438" cy="58477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ZA" sz="3200" i="1">
                          <a:solidFill>
                            <a:srgbClr val="FF0000"/>
                          </a:solidFill>
                          <a:latin typeface="Cambria Math" panose="02040503050406030204" pitchFamily="18" charset="0"/>
                          <a:ea typeface="Cambria Math" panose="02040503050406030204" pitchFamily="18" charset="0"/>
                        </a:rPr>
                        <m:t>𝜀</m:t>
                      </m:r>
                    </m:oMath>
                  </m:oMathPara>
                </a14:m>
                <a:endParaRPr lang="en-ZA" sz="3200" dirty="0">
                  <a:solidFill>
                    <a:srgbClr val="FF0000"/>
                  </a:solidFill>
                  <a:latin typeface="Book Antiqua" panose="02040602050305030304" pitchFamily="18" charset="0"/>
                </a:endParaRPr>
              </a:p>
            </p:txBody>
          </p:sp>
        </mc:Choice>
        <mc:Fallback xmlns="">
          <p:sp>
            <p:nvSpPr>
              <p:cNvPr id="12" name="TextBox 11">
                <a:extLst>
                  <a:ext uri="{FF2B5EF4-FFF2-40B4-BE49-F238E27FC236}">
                    <a16:creationId xmlns:a16="http://schemas.microsoft.com/office/drawing/2014/main" id="{3CAAA322-8557-25CC-1EAD-2908C3DE04D0}"/>
                  </a:ext>
                </a:extLst>
              </p:cNvPr>
              <p:cNvSpPr txBox="1">
                <a:spLocks noRot="1" noChangeAspect="1" noMove="1" noResize="1" noEditPoints="1" noAdjustHandles="1" noChangeArrowheads="1" noChangeShapeType="1" noTextEdit="1"/>
              </p:cNvSpPr>
              <p:nvPr/>
            </p:nvSpPr>
            <p:spPr>
              <a:xfrm>
                <a:off x="8058179" y="1187346"/>
                <a:ext cx="655438" cy="584775"/>
              </a:xfrm>
              <a:prstGeom prst="rect">
                <a:avLst/>
              </a:prstGeom>
              <a:blipFill>
                <a:blip r:embed="rId8"/>
                <a:stretch>
                  <a:fillRect/>
                </a:stretch>
              </a:blipFill>
            </p:spPr>
            <p:txBody>
              <a:bodyPr/>
              <a:lstStyle/>
              <a:p>
                <a:r>
                  <a:rPr lang="en-ZA">
                    <a:noFill/>
                  </a:rPr>
                  <a:t> </a:t>
                </a:r>
              </a:p>
            </p:txBody>
          </p:sp>
        </mc:Fallback>
      </mc:AlternateContent>
      <p:sp>
        <p:nvSpPr>
          <p:cNvPr id="16" name="Oval 15">
            <a:extLst>
              <a:ext uri="{FF2B5EF4-FFF2-40B4-BE49-F238E27FC236}">
                <a16:creationId xmlns:a16="http://schemas.microsoft.com/office/drawing/2014/main" id="{D418619F-A66C-C56E-5181-6F1CC7214A51}"/>
              </a:ext>
            </a:extLst>
          </p:cNvPr>
          <p:cNvSpPr/>
          <p:nvPr/>
        </p:nvSpPr>
        <p:spPr>
          <a:xfrm rot="2582646">
            <a:off x="8493534" y="1605813"/>
            <a:ext cx="291019" cy="612203"/>
          </a:xfrm>
          <a:prstGeom prst="ellipse">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8" name="Oval 17">
            <a:extLst>
              <a:ext uri="{FF2B5EF4-FFF2-40B4-BE49-F238E27FC236}">
                <a16:creationId xmlns:a16="http://schemas.microsoft.com/office/drawing/2014/main" id="{2A7B63F1-99D9-8B57-F63A-3786CB44623F}"/>
              </a:ext>
            </a:extLst>
          </p:cNvPr>
          <p:cNvSpPr/>
          <p:nvPr/>
        </p:nvSpPr>
        <p:spPr>
          <a:xfrm rot="6263850">
            <a:off x="9304327" y="2621322"/>
            <a:ext cx="228953" cy="411652"/>
          </a:xfrm>
          <a:prstGeom prst="ellipse">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EE4A4F40-2A70-6F9E-2826-1793B15C865A}"/>
                  </a:ext>
                </a:extLst>
              </p:cNvPr>
              <p:cNvSpPr txBox="1"/>
              <p:nvPr/>
            </p:nvSpPr>
            <p:spPr>
              <a:xfrm>
                <a:off x="9074649" y="5222935"/>
                <a:ext cx="538060" cy="58477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ZA" sz="3200" i="1">
                          <a:solidFill>
                            <a:srgbClr val="A6CAEC"/>
                          </a:solidFill>
                          <a:latin typeface="Cambria Math" panose="02040503050406030204" pitchFamily="18" charset="0"/>
                          <a:ea typeface="Cambria Math" panose="02040503050406030204" pitchFamily="18" charset="0"/>
                        </a:rPr>
                        <m:t>𝛿</m:t>
                      </m:r>
                    </m:oMath>
                  </m:oMathPara>
                </a14:m>
                <a:endParaRPr lang="en-ZA" sz="3200" i="1" dirty="0">
                  <a:solidFill>
                    <a:srgbClr val="A6CAEC"/>
                  </a:solidFill>
                  <a:latin typeface="Book Antiqua" panose="02040602050305030304" pitchFamily="18" charset="0"/>
                </a:endParaRPr>
              </a:p>
            </p:txBody>
          </p:sp>
        </mc:Choice>
        <mc:Fallback xmlns="">
          <p:sp>
            <p:nvSpPr>
              <p:cNvPr id="23" name="TextBox 22">
                <a:extLst>
                  <a:ext uri="{FF2B5EF4-FFF2-40B4-BE49-F238E27FC236}">
                    <a16:creationId xmlns:a16="http://schemas.microsoft.com/office/drawing/2014/main" id="{EE4A4F40-2A70-6F9E-2826-1793B15C865A}"/>
                  </a:ext>
                </a:extLst>
              </p:cNvPr>
              <p:cNvSpPr txBox="1">
                <a:spLocks noRot="1" noChangeAspect="1" noMove="1" noResize="1" noEditPoints="1" noAdjustHandles="1" noChangeArrowheads="1" noChangeShapeType="1" noTextEdit="1"/>
              </p:cNvSpPr>
              <p:nvPr/>
            </p:nvSpPr>
            <p:spPr>
              <a:xfrm>
                <a:off x="9074649" y="5222935"/>
                <a:ext cx="538060" cy="584775"/>
              </a:xfrm>
              <a:prstGeom prst="rect">
                <a:avLst/>
              </a:prstGeom>
              <a:blipFill>
                <a:blip r:embed="rId9"/>
                <a:stretch>
                  <a:fillRect/>
                </a:stretch>
              </a:blipFill>
            </p:spPr>
            <p:txBody>
              <a:bodyPr/>
              <a:lstStyle/>
              <a:p>
                <a:r>
                  <a:rPr lang="en-ZA">
                    <a:noFill/>
                  </a:rPr>
                  <a:t> </a:t>
                </a:r>
              </a:p>
            </p:txBody>
          </p:sp>
        </mc:Fallback>
      </mc:AlternateContent>
      <p:sp>
        <p:nvSpPr>
          <p:cNvPr id="17" name="Rectangle 16">
            <a:extLst>
              <a:ext uri="{FF2B5EF4-FFF2-40B4-BE49-F238E27FC236}">
                <a16:creationId xmlns:a16="http://schemas.microsoft.com/office/drawing/2014/main" id="{B7D30114-9869-FDF3-45CC-F59219D77437}"/>
              </a:ext>
            </a:extLst>
          </p:cNvPr>
          <p:cNvSpPr/>
          <p:nvPr/>
        </p:nvSpPr>
        <p:spPr>
          <a:xfrm>
            <a:off x="0" y="0"/>
            <a:ext cx="12221016" cy="528179"/>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Line-of-sight shear as a cosmological probe</a:t>
            </a:r>
          </a:p>
        </p:txBody>
      </p:sp>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67870444-D337-517B-851B-931C7D67FBD5}"/>
                  </a:ext>
                </a:extLst>
              </p:cNvPr>
              <p:cNvSpPr txBox="1"/>
              <p:nvPr/>
            </p:nvSpPr>
            <p:spPr>
              <a:xfrm>
                <a:off x="649738" y="3123721"/>
                <a:ext cx="2430490" cy="1661993"/>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d>
                        <m:dPr>
                          <m:begChr m:val="⟨"/>
                          <m:endChr m:val="⟩"/>
                          <m:ctrlPr>
                            <a:rPr lang="en-ZA" sz="2800" i="1">
                              <a:solidFill>
                                <a:schemeClr val="bg1"/>
                              </a:solidFill>
                              <a:latin typeface="Cambria Math" panose="02040503050406030204" pitchFamily="18" charset="0"/>
                              <a:ea typeface="Cambria Math" panose="02040503050406030204" pitchFamily="18" charset="0"/>
                            </a:rPr>
                          </m:ctrlPr>
                        </m:dPr>
                        <m:e>
                          <m:r>
                            <a:rPr lang="en-ZA" sz="2800" i="1">
                              <a:solidFill>
                                <a:srgbClr val="A6CAEC"/>
                              </a:solidFill>
                              <a:latin typeface="Cambria Math" panose="02040503050406030204" pitchFamily="18" charset="0"/>
                              <a:ea typeface="Cambria Math" panose="02040503050406030204" pitchFamily="18" charset="0"/>
                            </a:rPr>
                            <m:t>𝛿</m:t>
                          </m:r>
                          <m:r>
                            <a:rPr lang="en-ZA" sz="2800" i="1">
                              <a:solidFill>
                                <a:schemeClr val="bg1"/>
                              </a:solidFill>
                              <a:latin typeface="Cambria Math" panose="02040503050406030204" pitchFamily="18" charset="0"/>
                              <a:ea typeface="Cambria Math" panose="02040503050406030204" pitchFamily="18" charset="0"/>
                            </a:rPr>
                            <m:t>×</m:t>
                          </m:r>
                          <m:r>
                            <a:rPr lang="en-ZA" sz="2800" i="1">
                              <a:solidFill>
                                <a:srgbClr val="A6CAEC"/>
                              </a:solidFill>
                              <a:latin typeface="Cambria Math" panose="02040503050406030204" pitchFamily="18" charset="0"/>
                              <a:ea typeface="Cambria Math" panose="02040503050406030204" pitchFamily="18" charset="0"/>
                            </a:rPr>
                            <m:t>𝛿</m:t>
                          </m:r>
                        </m:e>
                      </m:d>
                    </m:oMath>
                  </m:oMathPara>
                </a14:m>
                <a:endParaRPr lang="en-ZA" sz="2800" dirty="0">
                  <a:solidFill>
                    <a:schemeClr val="bg1"/>
                  </a:solidFill>
                  <a:latin typeface="Book Antiqua" panose="02040602050305030304" pitchFamily="18" charset="0"/>
                </a:endParaRPr>
              </a:p>
              <a:p>
                <a:pPr algn="ctr"/>
                <a:endParaRPr lang="en-ZA" sz="900" dirty="0">
                  <a:solidFill>
                    <a:schemeClr val="bg1"/>
                  </a:solidFill>
                  <a:latin typeface="Book Antiqua" panose="02040602050305030304" pitchFamily="18" charset="0"/>
                </a:endParaRPr>
              </a:p>
              <a:p>
                <a:pPr lvl="0" algn="ctr"/>
                <a14:m>
                  <m:oMathPara xmlns:m="http://schemas.openxmlformats.org/officeDocument/2006/math">
                    <m:oMathParaPr>
                      <m:jc m:val="centerGroup"/>
                    </m:oMathParaPr>
                    <m:oMath xmlns:m="http://schemas.openxmlformats.org/officeDocument/2006/math">
                      <m:d>
                        <m:dPr>
                          <m:begChr m:val="⟨"/>
                          <m:endChr m:val="⟩"/>
                          <m:ctrlPr>
                            <a:rPr lang="en-ZA" sz="2800" i="1" smtClean="0">
                              <a:solidFill>
                                <a:schemeClr val="bg1"/>
                              </a:solidFill>
                              <a:latin typeface="Cambria Math" panose="02040503050406030204" pitchFamily="18" charset="0"/>
                              <a:ea typeface="Cambria Math" panose="02040503050406030204" pitchFamily="18" charset="0"/>
                            </a:rPr>
                          </m:ctrlPr>
                        </m:dPr>
                        <m:e>
                          <m:r>
                            <a:rPr lang="en-ZA" sz="2800" i="1" smtClean="0">
                              <a:solidFill>
                                <a:srgbClr val="FF0000"/>
                              </a:solidFill>
                              <a:latin typeface="Cambria Math" panose="02040503050406030204" pitchFamily="18" charset="0"/>
                              <a:ea typeface="Cambria Math" panose="02040503050406030204" pitchFamily="18" charset="0"/>
                            </a:rPr>
                            <m:t>𝜀</m:t>
                          </m:r>
                          <m:r>
                            <a:rPr lang="en-ZA" sz="2800" b="0" i="1" smtClean="0">
                              <a:solidFill>
                                <a:schemeClr val="bg1"/>
                              </a:solidFill>
                              <a:latin typeface="Cambria Math" panose="02040503050406030204" pitchFamily="18" charset="0"/>
                              <a:ea typeface="Cambria Math" panose="02040503050406030204" pitchFamily="18" charset="0"/>
                            </a:rPr>
                            <m:t>×</m:t>
                          </m:r>
                          <m:r>
                            <a:rPr lang="en-ZA" sz="2800" i="1">
                              <a:solidFill>
                                <a:srgbClr val="FF0000"/>
                              </a:solidFill>
                              <a:latin typeface="Cambria Math" panose="02040503050406030204" pitchFamily="18" charset="0"/>
                              <a:ea typeface="Cambria Math" panose="02040503050406030204" pitchFamily="18" charset="0"/>
                            </a:rPr>
                            <m:t>𝜀</m:t>
                          </m:r>
                        </m:e>
                      </m:d>
                    </m:oMath>
                  </m:oMathPara>
                </a14:m>
                <a:endParaRPr lang="en-ZA" sz="2800" dirty="0">
                  <a:solidFill>
                    <a:prstClr val="white"/>
                  </a:solidFill>
                  <a:latin typeface="Book Antiqua" panose="02040602050305030304" pitchFamily="18" charset="0"/>
                </a:endParaRPr>
              </a:p>
              <a:p>
                <a:pPr algn="ctr"/>
                <a:endParaRPr lang="en-ZA" sz="2800" dirty="0">
                  <a:solidFill>
                    <a:prstClr val="white"/>
                  </a:solidFill>
                  <a:latin typeface="Book Antiqua" panose="02040602050305030304" pitchFamily="18" charset="0"/>
                </a:endParaRPr>
              </a:p>
              <a:p>
                <a:pPr algn="ctr"/>
                <a:endParaRPr lang="en-ZA" sz="900" dirty="0">
                  <a:solidFill>
                    <a:schemeClr val="bg1"/>
                  </a:solidFill>
                  <a:latin typeface="Book Antiqua" panose="02040602050305030304" pitchFamily="18" charset="0"/>
                </a:endParaRPr>
              </a:p>
            </p:txBody>
          </p:sp>
        </mc:Choice>
        <mc:Fallback>
          <p:sp>
            <p:nvSpPr>
              <p:cNvPr id="20" name="TextBox 19">
                <a:extLst>
                  <a:ext uri="{FF2B5EF4-FFF2-40B4-BE49-F238E27FC236}">
                    <a16:creationId xmlns:a16="http://schemas.microsoft.com/office/drawing/2014/main" id="{67870444-D337-517B-851B-931C7D67FBD5}"/>
                  </a:ext>
                </a:extLst>
              </p:cNvPr>
              <p:cNvSpPr txBox="1">
                <a:spLocks noRot="1" noChangeAspect="1" noMove="1" noResize="1" noEditPoints="1" noAdjustHandles="1" noChangeArrowheads="1" noChangeShapeType="1" noTextEdit="1"/>
              </p:cNvSpPr>
              <p:nvPr/>
            </p:nvSpPr>
            <p:spPr>
              <a:xfrm>
                <a:off x="649738" y="3123721"/>
                <a:ext cx="2430490" cy="1661993"/>
              </a:xfrm>
              <a:prstGeom prst="rect">
                <a:avLst/>
              </a:prstGeom>
              <a:blipFill>
                <a:blip r:embed="rId10"/>
                <a:stretch>
                  <a:fillRect/>
                </a:stretch>
              </a:blipFill>
            </p:spPr>
            <p:txBody>
              <a:bodyPr/>
              <a:lstStyle/>
              <a:p>
                <a:r>
                  <a:rPr lang="en-ZA">
                    <a:noFill/>
                  </a:rPr>
                  <a:t> </a:t>
                </a:r>
              </a:p>
            </p:txBody>
          </p:sp>
        </mc:Fallback>
      </mc:AlternateContent>
      <p:sp>
        <p:nvSpPr>
          <p:cNvPr id="22" name="TextBox 21">
            <a:extLst>
              <a:ext uri="{FF2B5EF4-FFF2-40B4-BE49-F238E27FC236}">
                <a16:creationId xmlns:a16="http://schemas.microsoft.com/office/drawing/2014/main" id="{12D47476-A351-D94B-5E48-1AF1F7A1C56A}"/>
              </a:ext>
            </a:extLst>
          </p:cNvPr>
          <p:cNvSpPr txBox="1"/>
          <p:nvPr/>
        </p:nvSpPr>
        <p:spPr>
          <a:xfrm>
            <a:off x="81435" y="562427"/>
            <a:ext cx="3668971" cy="2585323"/>
          </a:xfrm>
          <a:prstGeom prst="rect">
            <a:avLst/>
          </a:prstGeom>
          <a:noFill/>
        </p:spPr>
        <p:txBody>
          <a:bodyPr wrap="square" rtlCol="0">
            <a:spAutoFit/>
          </a:bodyPr>
          <a:lstStyle/>
          <a:p>
            <a:pPr algn="ctr"/>
            <a:r>
              <a:rPr lang="en-ZA" sz="5400" dirty="0">
                <a:solidFill>
                  <a:schemeClr val="bg1"/>
                </a:solidFill>
                <a:latin typeface="Book Antiqua" panose="02040602050305030304" pitchFamily="18" charset="0"/>
              </a:rPr>
              <a:t>The 3x2pt correlation scheme</a:t>
            </a:r>
          </a:p>
        </p:txBody>
      </p:sp>
      <p:sp>
        <p:nvSpPr>
          <p:cNvPr id="26" name="TextBox 25">
            <a:extLst>
              <a:ext uri="{FF2B5EF4-FFF2-40B4-BE49-F238E27FC236}">
                <a16:creationId xmlns:a16="http://schemas.microsoft.com/office/drawing/2014/main" id="{7239DA1D-DCEB-5583-11AE-1B4DE38DEDE5}"/>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18196923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CE391-201A-6FEF-F577-B435FA6D1AF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302EF14-684C-9EA8-34EA-D4107CA55E9D}"/>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13" name="Group 12">
            <a:extLst>
              <a:ext uri="{FF2B5EF4-FFF2-40B4-BE49-F238E27FC236}">
                <a16:creationId xmlns:a16="http://schemas.microsoft.com/office/drawing/2014/main" id="{704C2D05-D72E-A9AE-90A8-E308E5F969F5}"/>
              </a:ext>
            </a:extLst>
          </p:cNvPr>
          <p:cNvGrpSpPr/>
          <p:nvPr/>
        </p:nvGrpSpPr>
        <p:grpSpPr>
          <a:xfrm>
            <a:off x="-1" y="-15348"/>
            <a:ext cx="12192001" cy="6888695"/>
            <a:chOff x="9935" y="-20463"/>
            <a:chExt cx="12192001" cy="6888695"/>
          </a:xfrm>
        </p:grpSpPr>
        <p:pic>
          <p:nvPicPr>
            <p:cNvPr id="14" name="Picture 13" descr="A bright light in the sky&#10;&#10;Description automatically generated with medium confidence">
              <a:extLst>
                <a:ext uri="{FF2B5EF4-FFF2-40B4-BE49-F238E27FC236}">
                  <a16:creationId xmlns:a16="http://schemas.microsoft.com/office/drawing/2014/main" id="{BBE245FF-CD99-FE4A-4FB4-1AFB8E2DC15D}"/>
                </a:ext>
              </a:extLst>
            </p:cNvPr>
            <p:cNvPicPr>
              <a:picLocks noChangeAspect="1"/>
            </p:cNvPicPr>
            <p:nvPr/>
          </p:nvPicPr>
          <p:blipFill rotWithShape="1">
            <a:blip r:embed="rId3">
              <a:alphaModFix amt="10000"/>
              <a:extLst>
                <a:ext uri="{28A0092B-C50C-407E-A947-70E740481C1C}">
                  <a14:useLocalDpi xmlns:a14="http://schemas.microsoft.com/office/drawing/2010/main" val="0"/>
                </a:ext>
              </a:extLst>
            </a:blip>
            <a:srcRect l="1" t="8867" r="30365" b="19677"/>
            <a:stretch/>
          </p:blipFill>
          <p:spPr>
            <a:xfrm flipH="1">
              <a:off x="9935" y="-10232"/>
              <a:ext cx="9803295"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1FD83B18-F6FF-F28E-FEB2-4EB49861D11C}"/>
                </a:ext>
              </a:extLst>
            </p:cNvPr>
            <p:cNvPicPr>
              <a:picLocks noChangeAspect="1"/>
            </p:cNvPicPr>
            <p:nvPr/>
          </p:nvPicPr>
          <p:blipFill rotWithShape="1">
            <a:blip r:embed="rId3">
              <a:clrChange>
                <a:clrFrom>
                  <a:srgbClr val="010101"/>
                </a:clrFrom>
                <a:clrTo>
                  <a:srgbClr val="010101">
                    <a:alpha val="0"/>
                  </a:srgbClr>
                </a:clrTo>
              </a:clrChange>
              <a:alphaModFix amt="1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grpSp>
        <p:nvGrpSpPr>
          <p:cNvPr id="8" name="Group 7">
            <a:extLst>
              <a:ext uri="{FF2B5EF4-FFF2-40B4-BE49-F238E27FC236}">
                <a16:creationId xmlns:a16="http://schemas.microsoft.com/office/drawing/2014/main" id="{58946A76-B59C-AD31-E4E7-430C04362420}"/>
              </a:ext>
            </a:extLst>
          </p:cNvPr>
          <p:cNvGrpSpPr/>
          <p:nvPr/>
        </p:nvGrpSpPr>
        <p:grpSpPr>
          <a:xfrm>
            <a:off x="3711075" y="1409068"/>
            <a:ext cx="7753775" cy="5338945"/>
            <a:chOff x="3711075" y="1409068"/>
            <a:chExt cx="7753775" cy="5338945"/>
          </a:xfrm>
        </p:grpSpPr>
        <p:grpSp>
          <p:nvGrpSpPr>
            <p:cNvPr id="125" name="Group 124">
              <a:extLst>
                <a:ext uri="{FF2B5EF4-FFF2-40B4-BE49-F238E27FC236}">
                  <a16:creationId xmlns:a16="http://schemas.microsoft.com/office/drawing/2014/main" id="{E03DFDF5-203C-865F-F763-AA4667B7EF17}"/>
                </a:ext>
              </a:extLst>
            </p:cNvPr>
            <p:cNvGrpSpPr/>
            <p:nvPr/>
          </p:nvGrpSpPr>
          <p:grpSpPr>
            <a:xfrm>
              <a:off x="3711075" y="1409068"/>
              <a:ext cx="7609083" cy="5338945"/>
              <a:chOff x="3805138" y="1377952"/>
              <a:chExt cx="7529859" cy="5338945"/>
            </a:xfrm>
          </p:grpSpPr>
          <p:cxnSp>
            <p:nvCxnSpPr>
              <p:cNvPr id="38" name="Straight Arrow Connector 37">
                <a:extLst>
                  <a:ext uri="{FF2B5EF4-FFF2-40B4-BE49-F238E27FC236}">
                    <a16:creationId xmlns:a16="http://schemas.microsoft.com/office/drawing/2014/main" id="{0B30E42C-55FA-4F30-F883-30C6600B9A74}"/>
                  </a:ext>
                </a:extLst>
              </p:cNvPr>
              <p:cNvCxnSpPr>
                <a:cxnSpLocks/>
              </p:cNvCxnSpPr>
              <p:nvPr/>
            </p:nvCxnSpPr>
            <p:spPr>
              <a:xfrm flipH="1">
                <a:off x="5746558" y="2148682"/>
                <a:ext cx="2616832" cy="955544"/>
              </a:xfrm>
              <a:prstGeom prst="straightConnector1">
                <a:avLst/>
              </a:prstGeom>
              <a:ln w="38100">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48" name="Straight Arrow Connector 47">
                <a:extLst>
                  <a:ext uri="{FF2B5EF4-FFF2-40B4-BE49-F238E27FC236}">
                    <a16:creationId xmlns:a16="http://schemas.microsoft.com/office/drawing/2014/main" id="{01590AA7-049D-AE5D-E914-621930CD5E4F}"/>
                  </a:ext>
                </a:extLst>
              </p:cNvPr>
              <p:cNvCxnSpPr>
                <a:cxnSpLocks/>
              </p:cNvCxnSpPr>
              <p:nvPr/>
            </p:nvCxnSpPr>
            <p:spPr>
              <a:xfrm flipH="1" flipV="1">
                <a:off x="8832318" y="2110318"/>
                <a:ext cx="401532" cy="544365"/>
              </a:xfrm>
              <a:prstGeom prst="straightConnector1">
                <a:avLst/>
              </a:prstGeom>
              <a:ln w="38100">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50" name="Straight Arrow Connector 49">
                <a:extLst>
                  <a:ext uri="{FF2B5EF4-FFF2-40B4-BE49-F238E27FC236}">
                    <a16:creationId xmlns:a16="http://schemas.microsoft.com/office/drawing/2014/main" id="{9CA8592B-C834-511F-CD3B-1C60D44C8587}"/>
                  </a:ext>
                </a:extLst>
              </p:cNvPr>
              <p:cNvCxnSpPr>
                <a:cxnSpLocks/>
              </p:cNvCxnSpPr>
              <p:nvPr/>
            </p:nvCxnSpPr>
            <p:spPr>
              <a:xfrm flipH="1" flipV="1">
                <a:off x="5966919" y="4694596"/>
                <a:ext cx="2562062" cy="800710"/>
              </a:xfrm>
              <a:prstGeom prst="straightConnector1">
                <a:avLst/>
              </a:prstGeom>
              <a:ln w="38100">
                <a:solidFill>
                  <a:schemeClr val="tx2">
                    <a:lumMod val="25000"/>
                    <a:lumOff val="75000"/>
                  </a:schemeClr>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63" name="TextBox 62">
                <a:extLst>
                  <a:ext uri="{FF2B5EF4-FFF2-40B4-BE49-F238E27FC236}">
                    <a16:creationId xmlns:a16="http://schemas.microsoft.com/office/drawing/2014/main" id="{16090617-5B44-5180-558B-40F615D344E2}"/>
                  </a:ext>
                </a:extLst>
              </p:cNvPr>
              <p:cNvSpPr txBox="1"/>
              <p:nvPr/>
            </p:nvSpPr>
            <p:spPr>
              <a:xfrm>
                <a:off x="8666838" y="1411015"/>
                <a:ext cx="2218978" cy="954107"/>
              </a:xfrm>
              <a:prstGeom prst="rect">
                <a:avLst/>
              </a:prstGeom>
              <a:noFill/>
            </p:spPr>
            <p:txBody>
              <a:bodyPr wrap="square" rtlCol="0">
                <a:spAutoFit/>
              </a:bodyPr>
              <a:lstStyle/>
              <a:p>
                <a:pPr algn="ctr"/>
                <a:r>
                  <a:rPr lang="en-ZA" sz="2800" dirty="0">
                    <a:solidFill>
                      <a:srgbClr val="FF0000"/>
                    </a:solidFill>
                    <a:latin typeface="Book Antiqua" panose="02040602050305030304" pitchFamily="18" charset="0"/>
                  </a:rPr>
                  <a:t>galaxy ellipticity</a:t>
                </a:r>
              </a:p>
            </p:txBody>
          </p:sp>
          <p:sp>
            <p:nvSpPr>
              <p:cNvPr id="71" name="TextBox 70">
                <a:extLst>
                  <a:ext uri="{FF2B5EF4-FFF2-40B4-BE49-F238E27FC236}">
                    <a16:creationId xmlns:a16="http://schemas.microsoft.com/office/drawing/2014/main" id="{CFF3FE73-A4A6-6156-89AA-7EC472C849E0}"/>
                  </a:ext>
                </a:extLst>
              </p:cNvPr>
              <p:cNvSpPr txBox="1"/>
              <p:nvPr/>
            </p:nvSpPr>
            <p:spPr>
              <a:xfrm>
                <a:off x="5453857" y="5193542"/>
                <a:ext cx="2485993" cy="954107"/>
              </a:xfrm>
              <a:prstGeom prst="rect">
                <a:avLst/>
              </a:prstGeom>
              <a:noFill/>
            </p:spPr>
            <p:txBody>
              <a:bodyPr wrap="square" rtlCol="0">
                <a:spAutoFit/>
              </a:bodyPr>
              <a:lstStyle/>
              <a:p>
                <a:pPr algn="ctr"/>
                <a:r>
                  <a:rPr lang="en-ZA" sz="2800" dirty="0">
                    <a:solidFill>
                      <a:srgbClr val="A6CAEC"/>
                    </a:solidFill>
                    <a:latin typeface="Book Antiqua" panose="02040602050305030304" pitchFamily="18" charset="0"/>
                  </a:rPr>
                  <a:t>galaxy overdensity</a:t>
                </a:r>
              </a:p>
            </p:txBody>
          </p:sp>
          <p:sp>
            <p:nvSpPr>
              <p:cNvPr id="72" name="Oval 71">
                <a:extLst>
                  <a:ext uri="{FF2B5EF4-FFF2-40B4-BE49-F238E27FC236}">
                    <a16:creationId xmlns:a16="http://schemas.microsoft.com/office/drawing/2014/main" id="{EE23D56A-8D36-C91F-5E60-E2A32A8A4E19}"/>
                  </a:ext>
                </a:extLst>
              </p:cNvPr>
              <p:cNvSpPr/>
              <p:nvPr/>
            </p:nvSpPr>
            <p:spPr>
              <a:xfrm>
                <a:off x="3805138" y="2894225"/>
                <a:ext cx="2248276" cy="2248276"/>
              </a:xfrm>
              <a:prstGeom prst="ellipse">
                <a:avLst/>
              </a:prstGeom>
              <a:noFill/>
              <a:ln>
                <a:solidFill>
                  <a:srgbClr val="A6CAEC"/>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3" name="Oval 72">
                <a:extLst>
                  <a:ext uri="{FF2B5EF4-FFF2-40B4-BE49-F238E27FC236}">
                    <a16:creationId xmlns:a16="http://schemas.microsoft.com/office/drawing/2014/main" id="{43AA2F59-47B5-E674-D409-F7D5E4CC61E9}"/>
                  </a:ext>
                </a:extLst>
              </p:cNvPr>
              <p:cNvSpPr/>
              <p:nvPr/>
            </p:nvSpPr>
            <p:spPr>
              <a:xfrm>
                <a:off x="8615666" y="4933482"/>
                <a:ext cx="1544539" cy="1544539"/>
              </a:xfrm>
              <a:prstGeom prst="ellipse">
                <a:avLst/>
              </a:prstGeom>
              <a:noFill/>
              <a:ln>
                <a:solidFill>
                  <a:srgbClr val="A6CAEC"/>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74" name="Picture 73" descr="A purple spiral galaxy in space&#10;&#10;Description automatically generated">
                <a:extLst>
                  <a:ext uri="{FF2B5EF4-FFF2-40B4-BE49-F238E27FC236}">
                    <a16:creationId xmlns:a16="http://schemas.microsoft.com/office/drawing/2014/main" id="{4FE78775-3F64-CF76-3A5B-A32A33FA8E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382163">
                <a:off x="4096217" y="3233059"/>
                <a:ext cx="499553" cy="697045"/>
              </a:xfrm>
              <a:prstGeom prst="rect">
                <a:avLst/>
              </a:prstGeom>
            </p:spPr>
          </p:pic>
          <p:pic>
            <p:nvPicPr>
              <p:cNvPr id="75" name="Picture 74" descr="A purple spiral galaxy in space&#10;&#10;Description automatically generated">
                <a:extLst>
                  <a:ext uri="{FF2B5EF4-FFF2-40B4-BE49-F238E27FC236}">
                    <a16:creationId xmlns:a16="http://schemas.microsoft.com/office/drawing/2014/main" id="{4EC6B62C-A333-3919-6048-063AC557CA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173565">
                <a:off x="5170885" y="3258298"/>
                <a:ext cx="499553" cy="697045"/>
              </a:xfrm>
              <a:prstGeom prst="rect">
                <a:avLst/>
              </a:prstGeom>
            </p:spPr>
          </p:pic>
          <p:pic>
            <p:nvPicPr>
              <p:cNvPr id="76" name="Picture 75" descr="A purple spiral galaxy in space&#10;&#10;Description automatically generated">
                <a:extLst>
                  <a:ext uri="{FF2B5EF4-FFF2-40B4-BE49-F238E27FC236}">
                    <a16:creationId xmlns:a16="http://schemas.microsoft.com/office/drawing/2014/main" id="{EA67A20D-3A49-B1CC-ADC4-6CF956BC6A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2075" y="6019852"/>
                <a:ext cx="499553" cy="697045"/>
              </a:xfrm>
              <a:prstGeom prst="rect">
                <a:avLst/>
              </a:prstGeom>
            </p:spPr>
          </p:pic>
          <p:pic>
            <p:nvPicPr>
              <p:cNvPr id="77" name="Picture 76" descr="A purple spiral galaxy in space&#10;&#10;Description automatically generated">
                <a:extLst>
                  <a:ext uri="{FF2B5EF4-FFF2-40B4-BE49-F238E27FC236}">
                    <a16:creationId xmlns:a16="http://schemas.microsoft.com/office/drawing/2014/main" id="{F042D399-40A4-456E-63E8-09A2F887D1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029000">
                <a:off x="9471240" y="4993621"/>
                <a:ext cx="499553" cy="697045"/>
              </a:xfrm>
              <a:prstGeom prst="rect">
                <a:avLst/>
              </a:prstGeom>
            </p:spPr>
          </p:pic>
          <p:pic>
            <p:nvPicPr>
              <p:cNvPr id="78" name="Picture 77" descr="A purple spiral galaxy in space&#10;&#10;Description automatically generated">
                <a:extLst>
                  <a:ext uri="{FF2B5EF4-FFF2-40B4-BE49-F238E27FC236}">
                    <a16:creationId xmlns:a16="http://schemas.microsoft.com/office/drawing/2014/main" id="{03560EB6-B1E1-32AF-D40D-CAB2CB8BB6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57966" y="5104501"/>
                <a:ext cx="499553" cy="697045"/>
              </a:xfrm>
              <a:prstGeom prst="rect">
                <a:avLst/>
              </a:prstGeom>
            </p:spPr>
          </p:pic>
          <p:pic>
            <p:nvPicPr>
              <p:cNvPr id="79" name="Picture 78" descr="A purple spiral galaxy in space&#10;&#10;Description automatically generated">
                <a:extLst>
                  <a:ext uri="{FF2B5EF4-FFF2-40B4-BE49-F238E27FC236}">
                    <a16:creationId xmlns:a16="http://schemas.microsoft.com/office/drawing/2014/main" id="{AF440240-CDE8-5499-0922-F4804691D4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878207">
                <a:off x="10070192" y="2171121"/>
                <a:ext cx="487301" cy="679950"/>
              </a:xfrm>
              <a:prstGeom prst="rect">
                <a:avLst/>
              </a:prstGeom>
            </p:spPr>
          </p:pic>
          <p:pic>
            <p:nvPicPr>
              <p:cNvPr id="80" name="Picture 79" descr="A purple spiral galaxy in space&#10;&#10;Description automatically generated">
                <a:extLst>
                  <a:ext uri="{FF2B5EF4-FFF2-40B4-BE49-F238E27FC236}">
                    <a16:creationId xmlns:a16="http://schemas.microsoft.com/office/drawing/2014/main" id="{743C9034-7E5C-8FBE-EDC6-709BC8E251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386175">
                <a:off x="10679272" y="1978365"/>
                <a:ext cx="375439" cy="523865"/>
              </a:xfrm>
              <a:prstGeom prst="rect">
                <a:avLst/>
              </a:prstGeom>
            </p:spPr>
          </p:pic>
          <p:pic>
            <p:nvPicPr>
              <p:cNvPr id="81" name="Picture 80" descr="A purple spiral galaxy in space&#10;&#10;Description automatically generated">
                <a:extLst>
                  <a:ext uri="{FF2B5EF4-FFF2-40B4-BE49-F238E27FC236}">
                    <a16:creationId xmlns:a16="http://schemas.microsoft.com/office/drawing/2014/main" id="{699531D0-5F3F-8D64-BA5E-F0A04757E7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853205">
                <a:off x="8332370" y="1377952"/>
                <a:ext cx="697244" cy="972892"/>
              </a:xfrm>
              <a:prstGeom prst="rect">
                <a:avLst/>
              </a:prstGeom>
            </p:spPr>
          </p:pic>
          <p:pic>
            <p:nvPicPr>
              <p:cNvPr id="82" name="Picture 81" descr="A purple spiral galaxy in space&#10;&#10;Description automatically generated">
                <a:extLst>
                  <a:ext uri="{FF2B5EF4-FFF2-40B4-BE49-F238E27FC236}">
                    <a16:creationId xmlns:a16="http://schemas.microsoft.com/office/drawing/2014/main" id="{F5264D93-55FE-D5B6-3546-D18DE581AE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706471">
                <a:off x="10370121" y="1393555"/>
                <a:ext cx="500359" cy="698171"/>
              </a:xfrm>
              <a:prstGeom prst="rect">
                <a:avLst/>
              </a:prstGeom>
            </p:spPr>
          </p:pic>
          <p:pic>
            <p:nvPicPr>
              <p:cNvPr id="83" name="Picture 82" descr="A purple spiral galaxy in space&#10;&#10;Description automatically generated">
                <a:extLst>
                  <a:ext uri="{FF2B5EF4-FFF2-40B4-BE49-F238E27FC236}">
                    <a16:creationId xmlns:a16="http://schemas.microsoft.com/office/drawing/2014/main" id="{2BC5BEF0-1693-CD62-BB72-5324D05512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926545">
                <a:off x="10919449" y="2460679"/>
                <a:ext cx="415548" cy="579831"/>
              </a:xfrm>
              <a:prstGeom prst="rect">
                <a:avLst/>
              </a:prstGeom>
            </p:spPr>
          </p:pic>
          <p:pic>
            <p:nvPicPr>
              <p:cNvPr id="84" name="Picture 83" descr="A purple spiral galaxy in space&#10;&#10;Description automatically generated">
                <a:extLst>
                  <a:ext uri="{FF2B5EF4-FFF2-40B4-BE49-F238E27FC236}">
                    <a16:creationId xmlns:a16="http://schemas.microsoft.com/office/drawing/2014/main" id="{6999303D-F56A-E1CF-FF9C-A23EF2EC4E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97310">
                <a:off x="3949379" y="1795596"/>
                <a:ext cx="789219" cy="1101230"/>
              </a:xfrm>
              <a:prstGeom prst="rect">
                <a:avLst/>
              </a:prstGeom>
            </p:spPr>
          </p:pic>
          <p:pic>
            <p:nvPicPr>
              <p:cNvPr id="85" name="Picture 84" descr="A purple spiral galaxy in space&#10;&#10;Description automatically generated">
                <a:extLst>
                  <a:ext uri="{FF2B5EF4-FFF2-40B4-BE49-F238E27FC236}">
                    <a16:creationId xmlns:a16="http://schemas.microsoft.com/office/drawing/2014/main" id="{6C847143-A5F7-BDBE-684F-5D9ABA7B38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9962" y="2685172"/>
                <a:ext cx="717042" cy="1000517"/>
              </a:xfrm>
              <a:prstGeom prst="rect">
                <a:avLst/>
              </a:prstGeom>
            </p:spPr>
          </p:pic>
          <p:pic>
            <p:nvPicPr>
              <p:cNvPr id="86" name="Picture 85" descr="A purple spiral galaxy in space&#10;&#10;Description automatically generated">
                <a:extLst>
                  <a:ext uri="{FF2B5EF4-FFF2-40B4-BE49-F238E27FC236}">
                    <a16:creationId xmlns:a16="http://schemas.microsoft.com/office/drawing/2014/main" id="{6ED8D910-E265-6D8B-FBA7-80F113BB13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4042176" y="4066577"/>
                <a:ext cx="717042" cy="1000517"/>
              </a:xfrm>
              <a:prstGeom prst="rect">
                <a:avLst/>
              </a:prstGeom>
            </p:spPr>
          </p:pic>
          <p:pic>
            <p:nvPicPr>
              <p:cNvPr id="87" name="Picture 86" descr="A purple spiral galaxy in space&#10;&#10;Description automatically generated">
                <a:extLst>
                  <a:ext uri="{FF2B5EF4-FFF2-40B4-BE49-F238E27FC236}">
                    <a16:creationId xmlns:a16="http://schemas.microsoft.com/office/drawing/2014/main" id="{52A43984-8F71-2F4A-E476-8B736FEAF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3464446">
                <a:off x="5212540" y="3788660"/>
                <a:ext cx="687322" cy="959048"/>
              </a:xfrm>
              <a:prstGeom prst="rect">
                <a:avLst/>
              </a:prstGeom>
            </p:spPr>
          </p:pic>
          <p:pic>
            <p:nvPicPr>
              <p:cNvPr id="88" name="Picture 87" descr="A purple spiral galaxy in space&#10;&#10;Description automatically generated">
                <a:extLst>
                  <a:ext uri="{FF2B5EF4-FFF2-40B4-BE49-F238E27FC236}">
                    <a16:creationId xmlns:a16="http://schemas.microsoft.com/office/drawing/2014/main" id="{A61EC3CF-70F7-9DE7-FBD5-9859231321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4084213">
                <a:off x="4492567" y="3242371"/>
                <a:ext cx="777899" cy="1085434"/>
              </a:xfrm>
              <a:prstGeom prst="rect">
                <a:avLst/>
              </a:prstGeom>
            </p:spPr>
          </p:pic>
          <p:pic>
            <p:nvPicPr>
              <p:cNvPr id="89" name="Picture 88" descr="A purple spiral galaxy in space&#10;&#10;Description automatically generated">
                <a:extLst>
                  <a:ext uri="{FF2B5EF4-FFF2-40B4-BE49-F238E27FC236}">
                    <a16:creationId xmlns:a16="http://schemas.microsoft.com/office/drawing/2014/main" id="{4B66429A-3FBF-5CED-3A62-F9E29337FC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267066">
                <a:off x="9313087" y="5355871"/>
                <a:ext cx="777899" cy="1085434"/>
              </a:xfrm>
              <a:prstGeom prst="rect">
                <a:avLst/>
              </a:prstGeom>
            </p:spPr>
          </p:pic>
          <p:pic>
            <p:nvPicPr>
              <p:cNvPr id="90" name="Picture 89" descr="A purple spiral galaxy in space&#10;&#10;Description automatically generated">
                <a:extLst>
                  <a:ext uri="{FF2B5EF4-FFF2-40B4-BE49-F238E27FC236}">
                    <a16:creationId xmlns:a16="http://schemas.microsoft.com/office/drawing/2014/main" id="{A771AC25-5795-AA23-2BF9-CCE9062D58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669793">
                <a:off x="8737560" y="5563335"/>
                <a:ext cx="677459" cy="945286"/>
              </a:xfrm>
              <a:prstGeom prst="rect">
                <a:avLst/>
              </a:prstGeom>
            </p:spPr>
          </p:pic>
          <mc:AlternateContent xmlns:mc="http://schemas.openxmlformats.org/markup-compatibility/2006" xmlns:a14="http://schemas.microsoft.com/office/drawing/2010/main">
            <mc:Choice Requires="a14">
              <p:sp>
                <p:nvSpPr>
                  <p:cNvPr id="69" name="TextBox 68">
                    <a:extLst>
                      <a:ext uri="{FF2B5EF4-FFF2-40B4-BE49-F238E27FC236}">
                        <a16:creationId xmlns:a16="http://schemas.microsoft.com/office/drawing/2014/main" id="{9155E19F-FA08-D62C-1E3F-E71896B930C5}"/>
                      </a:ext>
                    </a:extLst>
                  </p:cNvPr>
                  <p:cNvSpPr txBox="1"/>
                  <p:nvPr/>
                </p:nvSpPr>
                <p:spPr>
                  <a:xfrm>
                    <a:off x="4742923" y="4138644"/>
                    <a:ext cx="532458" cy="58477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ZA" sz="3200" i="1">
                              <a:solidFill>
                                <a:srgbClr val="A6CAEC"/>
                              </a:solidFill>
                              <a:latin typeface="Cambria Math" panose="02040503050406030204" pitchFamily="18" charset="0"/>
                              <a:ea typeface="Cambria Math" panose="02040503050406030204" pitchFamily="18" charset="0"/>
                            </a:rPr>
                            <m:t>𝛿</m:t>
                          </m:r>
                        </m:oMath>
                      </m:oMathPara>
                    </a14:m>
                    <a:endParaRPr lang="en-ZA" sz="3200" i="1" dirty="0">
                      <a:solidFill>
                        <a:srgbClr val="A6CAEC"/>
                      </a:solidFill>
                      <a:latin typeface="Book Antiqua" panose="02040602050305030304" pitchFamily="18" charset="0"/>
                    </a:endParaRPr>
                  </a:p>
                </p:txBody>
              </p:sp>
            </mc:Choice>
            <mc:Fallback xmlns="">
              <p:sp>
                <p:nvSpPr>
                  <p:cNvPr id="69" name="TextBox 68">
                    <a:extLst>
                      <a:ext uri="{FF2B5EF4-FFF2-40B4-BE49-F238E27FC236}">
                        <a16:creationId xmlns:a16="http://schemas.microsoft.com/office/drawing/2014/main" id="{9155E19F-FA08-D62C-1E3F-E71896B930C5}"/>
                      </a:ext>
                    </a:extLst>
                  </p:cNvPr>
                  <p:cNvSpPr txBox="1">
                    <a:spLocks noRot="1" noChangeAspect="1" noMove="1" noResize="1" noEditPoints="1" noAdjustHandles="1" noChangeArrowheads="1" noChangeShapeType="1" noTextEdit="1"/>
                  </p:cNvSpPr>
                  <p:nvPr/>
                </p:nvSpPr>
                <p:spPr>
                  <a:xfrm>
                    <a:off x="4742923" y="4138644"/>
                    <a:ext cx="532458" cy="584775"/>
                  </a:xfrm>
                  <a:prstGeom prst="rect">
                    <a:avLst/>
                  </a:prstGeom>
                  <a:blipFill>
                    <a:blip r:embed="rId5"/>
                    <a:stretch>
                      <a:fillRect/>
                    </a:stretch>
                  </a:blipFill>
                </p:spPr>
                <p:txBody>
                  <a:bodyPr/>
                  <a:lstStyle/>
                  <a:p>
                    <a:r>
                      <a:rPr lang="en-ZA">
                        <a:noFill/>
                      </a:rPr>
                      <a:t> </a:t>
                    </a:r>
                  </a:p>
                </p:txBody>
              </p:sp>
            </mc:Fallback>
          </mc:AlternateContent>
        </p:grpSp>
        <p:pic>
          <p:nvPicPr>
            <p:cNvPr id="130" name="Picture 129" descr="A purple spiral galaxy in space&#10;&#10;Description automatically generated">
              <a:extLst>
                <a:ext uri="{FF2B5EF4-FFF2-40B4-BE49-F238E27FC236}">
                  <a16:creationId xmlns:a16="http://schemas.microsoft.com/office/drawing/2014/main" id="{56A15C2D-DAEA-AEFA-8056-6D5722470A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0041" y="5384065"/>
              <a:ext cx="504809" cy="697045"/>
            </a:xfrm>
            <a:prstGeom prst="rect">
              <a:avLst/>
            </a:prstGeom>
          </p:spPr>
        </p:pic>
        <p:pic>
          <p:nvPicPr>
            <p:cNvPr id="132" name="Picture 131" descr="A purple spiral galaxy in space&#10;&#10;Description automatically generated">
              <a:extLst>
                <a:ext uri="{FF2B5EF4-FFF2-40B4-BE49-F238E27FC236}">
                  <a16:creationId xmlns:a16="http://schemas.microsoft.com/office/drawing/2014/main" id="{7168DFED-2931-D63B-C59C-91369AF301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384884">
              <a:off x="7862918" y="5960249"/>
              <a:ext cx="504809" cy="697045"/>
            </a:xfrm>
            <a:prstGeom prst="rect">
              <a:avLst/>
            </a:prstGeom>
          </p:spPr>
        </p:pic>
        <p:pic>
          <p:nvPicPr>
            <p:cNvPr id="133" name="Picture 132" descr="A purple spiral galaxy in space&#10;&#10;Description automatically generated">
              <a:extLst>
                <a:ext uri="{FF2B5EF4-FFF2-40B4-BE49-F238E27FC236}">
                  <a16:creationId xmlns:a16="http://schemas.microsoft.com/office/drawing/2014/main" id="{8547FE6D-E41D-590F-4591-CD027AE2DC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37346">
              <a:off x="3943280" y="5408467"/>
              <a:ext cx="504809" cy="697045"/>
            </a:xfrm>
            <a:prstGeom prst="rect">
              <a:avLst/>
            </a:prstGeom>
          </p:spPr>
        </p:pic>
        <p:pic>
          <p:nvPicPr>
            <p:cNvPr id="137" name="Picture 136" descr="A purple spiral galaxy in space&#10;&#10;Description automatically generated">
              <a:extLst>
                <a:ext uri="{FF2B5EF4-FFF2-40B4-BE49-F238E27FC236}">
                  <a16:creationId xmlns:a16="http://schemas.microsoft.com/office/drawing/2014/main" id="{CBFF1887-7BDB-A0E0-F705-BDEA55ACB1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026440">
              <a:off x="9180015" y="2479250"/>
              <a:ext cx="492428" cy="679950"/>
            </a:xfrm>
            <a:prstGeom prst="rect">
              <a:avLst/>
            </a:prstGeom>
          </p:spPr>
        </p:pic>
        <p:pic>
          <p:nvPicPr>
            <p:cNvPr id="138" name="Picture 137" descr="A purple spiral galaxy in space&#10;&#10;Description automatically generated">
              <a:extLst>
                <a:ext uri="{FF2B5EF4-FFF2-40B4-BE49-F238E27FC236}">
                  <a16:creationId xmlns:a16="http://schemas.microsoft.com/office/drawing/2014/main" id="{E962711F-A8D8-9525-3A22-1F66DEC667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530685">
              <a:off x="10094735" y="2769897"/>
              <a:ext cx="492428" cy="679950"/>
            </a:xfrm>
            <a:prstGeom prst="rect">
              <a:avLst/>
            </a:prstGeom>
          </p:spPr>
        </p:pic>
        <p:pic>
          <p:nvPicPr>
            <p:cNvPr id="2" name="Picture 1" descr="A purple spiral galaxy in space&#10;&#10;Description automatically generated">
              <a:extLst>
                <a:ext uri="{FF2B5EF4-FFF2-40B4-BE49-F238E27FC236}">
                  <a16:creationId xmlns:a16="http://schemas.microsoft.com/office/drawing/2014/main" id="{D4FC6393-1798-A124-DC74-17CE23BB0D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03733" y="3068650"/>
              <a:ext cx="504809" cy="697045"/>
            </a:xfrm>
            <a:prstGeom prst="rect">
              <a:avLst/>
            </a:prstGeom>
          </p:spPr>
        </p:pic>
        <p:pic>
          <p:nvPicPr>
            <p:cNvPr id="3" name="Picture 2" descr="A purple spiral galaxy in space&#10;&#10;Description automatically generated">
              <a:extLst>
                <a:ext uri="{FF2B5EF4-FFF2-40B4-BE49-F238E27FC236}">
                  <a16:creationId xmlns:a16="http://schemas.microsoft.com/office/drawing/2014/main" id="{BB18E38D-6804-0542-DB73-3119510EC8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318820">
              <a:off x="10156214" y="3520138"/>
              <a:ext cx="504809" cy="697045"/>
            </a:xfrm>
            <a:prstGeom prst="rect">
              <a:avLst/>
            </a:prstGeom>
          </p:spPr>
        </p:pic>
        <p:pic>
          <p:nvPicPr>
            <p:cNvPr id="5" name="Picture 4" descr="A purple spiral galaxy in space&#10;&#10;Description automatically generated">
              <a:extLst>
                <a:ext uri="{FF2B5EF4-FFF2-40B4-BE49-F238E27FC236}">
                  <a16:creationId xmlns:a16="http://schemas.microsoft.com/office/drawing/2014/main" id="{4869217E-30D1-418A-1A0E-7671BC585B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619406">
              <a:off x="7365751" y="4420198"/>
              <a:ext cx="600258" cy="828842"/>
            </a:xfrm>
            <a:prstGeom prst="rect">
              <a:avLst/>
            </a:prstGeom>
          </p:spPr>
        </p:pic>
        <p:pic>
          <p:nvPicPr>
            <p:cNvPr id="6" name="Picture 5" descr="A purple spiral galaxy in space&#10;&#10;Description automatically generated">
              <a:extLst>
                <a:ext uri="{FF2B5EF4-FFF2-40B4-BE49-F238E27FC236}">
                  <a16:creationId xmlns:a16="http://schemas.microsoft.com/office/drawing/2014/main" id="{8101DE89-E13C-0935-BEA0-0A65E4C684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619406">
              <a:off x="7844597" y="2527654"/>
              <a:ext cx="600258" cy="828842"/>
            </a:xfrm>
            <a:prstGeom prst="rect">
              <a:avLst/>
            </a:prstGeom>
          </p:spPr>
        </p:pic>
      </p:gr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936EE175-B29D-7774-02DC-44705EECE8F3}"/>
                  </a:ext>
                </a:extLst>
              </p:cNvPr>
              <p:cNvSpPr txBox="1"/>
              <p:nvPr/>
            </p:nvSpPr>
            <p:spPr>
              <a:xfrm>
                <a:off x="9451156" y="2789388"/>
                <a:ext cx="655438" cy="58477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ZA" sz="3200" i="1">
                          <a:solidFill>
                            <a:srgbClr val="FF0000"/>
                          </a:solidFill>
                          <a:latin typeface="Cambria Math" panose="02040503050406030204" pitchFamily="18" charset="0"/>
                          <a:ea typeface="Cambria Math" panose="02040503050406030204" pitchFamily="18" charset="0"/>
                        </a:rPr>
                        <m:t>𝜀</m:t>
                      </m:r>
                    </m:oMath>
                  </m:oMathPara>
                </a14:m>
                <a:endParaRPr lang="en-ZA" sz="3200" dirty="0">
                  <a:solidFill>
                    <a:srgbClr val="FF0000"/>
                  </a:solidFill>
                  <a:latin typeface="Book Antiqua" panose="02040602050305030304" pitchFamily="18" charset="0"/>
                </a:endParaRPr>
              </a:p>
            </p:txBody>
          </p:sp>
        </mc:Choice>
        <mc:Fallback xmlns="">
          <p:sp>
            <p:nvSpPr>
              <p:cNvPr id="11" name="TextBox 10">
                <a:extLst>
                  <a:ext uri="{FF2B5EF4-FFF2-40B4-BE49-F238E27FC236}">
                    <a16:creationId xmlns:a16="http://schemas.microsoft.com/office/drawing/2014/main" id="{936EE175-B29D-7774-02DC-44705EECE8F3}"/>
                  </a:ext>
                </a:extLst>
              </p:cNvPr>
              <p:cNvSpPr txBox="1">
                <a:spLocks noRot="1" noChangeAspect="1" noMove="1" noResize="1" noEditPoints="1" noAdjustHandles="1" noChangeArrowheads="1" noChangeShapeType="1" noTextEdit="1"/>
              </p:cNvSpPr>
              <p:nvPr/>
            </p:nvSpPr>
            <p:spPr>
              <a:xfrm>
                <a:off x="9451156" y="2789388"/>
                <a:ext cx="655438" cy="584775"/>
              </a:xfrm>
              <a:prstGeom prst="rect">
                <a:avLst/>
              </a:prstGeom>
              <a:blipFill>
                <a:blip r:embed="rId7"/>
                <a:stretch>
                  <a:fillRect/>
                </a:stretch>
              </a:blipFill>
            </p:spPr>
            <p:txBody>
              <a:bodyPr/>
              <a:lstStyle/>
              <a:p>
                <a:r>
                  <a:rPr lang="en-ZA">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96782DC1-FBF4-0D7A-7A27-B4A8176B2039}"/>
                  </a:ext>
                </a:extLst>
              </p:cNvPr>
              <p:cNvSpPr txBox="1"/>
              <p:nvPr/>
            </p:nvSpPr>
            <p:spPr>
              <a:xfrm>
                <a:off x="8058179" y="1187346"/>
                <a:ext cx="655438" cy="58477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ZA" sz="3200" i="1">
                          <a:solidFill>
                            <a:srgbClr val="FF0000"/>
                          </a:solidFill>
                          <a:latin typeface="Cambria Math" panose="02040503050406030204" pitchFamily="18" charset="0"/>
                          <a:ea typeface="Cambria Math" panose="02040503050406030204" pitchFamily="18" charset="0"/>
                        </a:rPr>
                        <m:t>𝜀</m:t>
                      </m:r>
                    </m:oMath>
                  </m:oMathPara>
                </a14:m>
                <a:endParaRPr lang="en-ZA" sz="3200" dirty="0">
                  <a:solidFill>
                    <a:srgbClr val="FF0000"/>
                  </a:solidFill>
                  <a:latin typeface="Book Antiqua" panose="02040602050305030304" pitchFamily="18" charset="0"/>
                </a:endParaRPr>
              </a:p>
            </p:txBody>
          </p:sp>
        </mc:Choice>
        <mc:Fallback xmlns="">
          <p:sp>
            <p:nvSpPr>
              <p:cNvPr id="12" name="TextBox 11">
                <a:extLst>
                  <a:ext uri="{FF2B5EF4-FFF2-40B4-BE49-F238E27FC236}">
                    <a16:creationId xmlns:a16="http://schemas.microsoft.com/office/drawing/2014/main" id="{96782DC1-FBF4-0D7A-7A27-B4A8176B2039}"/>
                  </a:ext>
                </a:extLst>
              </p:cNvPr>
              <p:cNvSpPr txBox="1">
                <a:spLocks noRot="1" noChangeAspect="1" noMove="1" noResize="1" noEditPoints="1" noAdjustHandles="1" noChangeArrowheads="1" noChangeShapeType="1" noTextEdit="1"/>
              </p:cNvSpPr>
              <p:nvPr/>
            </p:nvSpPr>
            <p:spPr>
              <a:xfrm>
                <a:off x="8058179" y="1187346"/>
                <a:ext cx="655438" cy="584775"/>
              </a:xfrm>
              <a:prstGeom prst="rect">
                <a:avLst/>
              </a:prstGeom>
              <a:blipFill>
                <a:blip r:embed="rId8"/>
                <a:stretch>
                  <a:fillRect/>
                </a:stretch>
              </a:blipFill>
            </p:spPr>
            <p:txBody>
              <a:bodyPr/>
              <a:lstStyle/>
              <a:p>
                <a:r>
                  <a:rPr lang="en-ZA">
                    <a:noFill/>
                  </a:rPr>
                  <a:t> </a:t>
                </a:r>
              </a:p>
            </p:txBody>
          </p:sp>
        </mc:Fallback>
      </mc:AlternateContent>
      <p:sp>
        <p:nvSpPr>
          <p:cNvPr id="16" name="Oval 15">
            <a:extLst>
              <a:ext uri="{FF2B5EF4-FFF2-40B4-BE49-F238E27FC236}">
                <a16:creationId xmlns:a16="http://schemas.microsoft.com/office/drawing/2014/main" id="{87BDEBAA-C3A2-218A-0E62-F09F3B01022C}"/>
              </a:ext>
            </a:extLst>
          </p:cNvPr>
          <p:cNvSpPr/>
          <p:nvPr/>
        </p:nvSpPr>
        <p:spPr>
          <a:xfrm rot="2582646">
            <a:off x="8493534" y="1605813"/>
            <a:ext cx="291019" cy="612203"/>
          </a:xfrm>
          <a:prstGeom prst="ellipse">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8" name="Oval 17">
            <a:extLst>
              <a:ext uri="{FF2B5EF4-FFF2-40B4-BE49-F238E27FC236}">
                <a16:creationId xmlns:a16="http://schemas.microsoft.com/office/drawing/2014/main" id="{75E74E66-04CD-7448-510C-0BB7969E1D6B}"/>
              </a:ext>
            </a:extLst>
          </p:cNvPr>
          <p:cNvSpPr/>
          <p:nvPr/>
        </p:nvSpPr>
        <p:spPr>
          <a:xfrm rot="6263850">
            <a:off x="9304327" y="2621322"/>
            <a:ext cx="228953" cy="411652"/>
          </a:xfrm>
          <a:prstGeom prst="ellipse">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D467F564-DA8D-E378-1DEB-DECF169340BF}"/>
                  </a:ext>
                </a:extLst>
              </p:cNvPr>
              <p:cNvSpPr txBox="1"/>
              <p:nvPr/>
            </p:nvSpPr>
            <p:spPr>
              <a:xfrm>
                <a:off x="9074649" y="5222935"/>
                <a:ext cx="538060" cy="58477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ZA" sz="3200" i="1">
                          <a:solidFill>
                            <a:srgbClr val="A6CAEC"/>
                          </a:solidFill>
                          <a:latin typeface="Cambria Math" panose="02040503050406030204" pitchFamily="18" charset="0"/>
                          <a:ea typeface="Cambria Math" panose="02040503050406030204" pitchFamily="18" charset="0"/>
                        </a:rPr>
                        <m:t>𝛿</m:t>
                      </m:r>
                    </m:oMath>
                  </m:oMathPara>
                </a14:m>
                <a:endParaRPr lang="en-ZA" sz="3200" i="1" dirty="0">
                  <a:solidFill>
                    <a:srgbClr val="A6CAEC"/>
                  </a:solidFill>
                  <a:latin typeface="Book Antiqua" panose="02040602050305030304" pitchFamily="18" charset="0"/>
                </a:endParaRPr>
              </a:p>
            </p:txBody>
          </p:sp>
        </mc:Choice>
        <mc:Fallback xmlns="">
          <p:sp>
            <p:nvSpPr>
              <p:cNvPr id="23" name="TextBox 22">
                <a:extLst>
                  <a:ext uri="{FF2B5EF4-FFF2-40B4-BE49-F238E27FC236}">
                    <a16:creationId xmlns:a16="http://schemas.microsoft.com/office/drawing/2014/main" id="{D467F564-DA8D-E378-1DEB-DECF169340BF}"/>
                  </a:ext>
                </a:extLst>
              </p:cNvPr>
              <p:cNvSpPr txBox="1">
                <a:spLocks noRot="1" noChangeAspect="1" noMove="1" noResize="1" noEditPoints="1" noAdjustHandles="1" noChangeArrowheads="1" noChangeShapeType="1" noTextEdit="1"/>
              </p:cNvSpPr>
              <p:nvPr/>
            </p:nvSpPr>
            <p:spPr>
              <a:xfrm>
                <a:off x="9074649" y="5222935"/>
                <a:ext cx="538060" cy="584775"/>
              </a:xfrm>
              <a:prstGeom prst="rect">
                <a:avLst/>
              </a:prstGeom>
              <a:blipFill>
                <a:blip r:embed="rId9"/>
                <a:stretch>
                  <a:fillRect/>
                </a:stretch>
              </a:blipFill>
            </p:spPr>
            <p:txBody>
              <a:bodyPr/>
              <a:lstStyle/>
              <a:p>
                <a:r>
                  <a:rPr lang="en-ZA">
                    <a:noFill/>
                  </a:rPr>
                  <a:t> </a:t>
                </a:r>
              </a:p>
            </p:txBody>
          </p:sp>
        </mc:Fallback>
      </mc:AlternateContent>
      <p:sp>
        <p:nvSpPr>
          <p:cNvPr id="17" name="Rectangle 16">
            <a:extLst>
              <a:ext uri="{FF2B5EF4-FFF2-40B4-BE49-F238E27FC236}">
                <a16:creationId xmlns:a16="http://schemas.microsoft.com/office/drawing/2014/main" id="{BE004D09-2A57-C9C1-38B4-4812A7AFE5D5}"/>
              </a:ext>
            </a:extLst>
          </p:cNvPr>
          <p:cNvSpPr/>
          <p:nvPr/>
        </p:nvSpPr>
        <p:spPr>
          <a:xfrm>
            <a:off x="0" y="0"/>
            <a:ext cx="12221016" cy="528179"/>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Line-of-sight shear as a cosmological probe</a:t>
            </a:r>
          </a:p>
        </p:txBody>
      </p:sp>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3C1522F6-7A81-3040-18D2-A5118E0181A7}"/>
                  </a:ext>
                </a:extLst>
              </p:cNvPr>
              <p:cNvSpPr txBox="1"/>
              <p:nvPr/>
            </p:nvSpPr>
            <p:spPr>
              <a:xfrm>
                <a:off x="649738" y="3123721"/>
                <a:ext cx="2430490" cy="1800493"/>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d>
                        <m:dPr>
                          <m:begChr m:val="⟨"/>
                          <m:endChr m:val="⟩"/>
                          <m:ctrlPr>
                            <a:rPr lang="en-ZA" sz="2800" i="1">
                              <a:solidFill>
                                <a:schemeClr val="bg1"/>
                              </a:solidFill>
                              <a:latin typeface="Cambria Math" panose="02040503050406030204" pitchFamily="18" charset="0"/>
                              <a:ea typeface="Cambria Math" panose="02040503050406030204" pitchFamily="18" charset="0"/>
                            </a:rPr>
                          </m:ctrlPr>
                        </m:dPr>
                        <m:e>
                          <m:r>
                            <a:rPr lang="en-ZA" sz="2800" i="1">
                              <a:solidFill>
                                <a:srgbClr val="A6CAEC"/>
                              </a:solidFill>
                              <a:latin typeface="Cambria Math" panose="02040503050406030204" pitchFamily="18" charset="0"/>
                              <a:ea typeface="Cambria Math" panose="02040503050406030204" pitchFamily="18" charset="0"/>
                            </a:rPr>
                            <m:t>𝛿</m:t>
                          </m:r>
                          <m:r>
                            <a:rPr lang="en-ZA" sz="2800" i="1">
                              <a:solidFill>
                                <a:schemeClr val="bg1"/>
                              </a:solidFill>
                              <a:latin typeface="Cambria Math" panose="02040503050406030204" pitchFamily="18" charset="0"/>
                              <a:ea typeface="Cambria Math" panose="02040503050406030204" pitchFamily="18" charset="0"/>
                            </a:rPr>
                            <m:t>×</m:t>
                          </m:r>
                          <m:r>
                            <a:rPr lang="en-ZA" sz="2800" i="1">
                              <a:solidFill>
                                <a:srgbClr val="A6CAEC"/>
                              </a:solidFill>
                              <a:latin typeface="Cambria Math" panose="02040503050406030204" pitchFamily="18" charset="0"/>
                              <a:ea typeface="Cambria Math" panose="02040503050406030204" pitchFamily="18" charset="0"/>
                            </a:rPr>
                            <m:t>𝛿</m:t>
                          </m:r>
                        </m:e>
                      </m:d>
                    </m:oMath>
                  </m:oMathPara>
                </a14:m>
                <a:endParaRPr lang="en-ZA" sz="2800" dirty="0">
                  <a:solidFill>
                    <a:schemeClr val="bg1"/>
                  </a:solidFill>
                  <a:latin typeface="Book Antiqua" panose="02040602050305030304" pitchFamily="18" charset="0"/>
                </a:endParaRPr>
              </a:p>
              <a:p>
                <a:pPr algn="ctr"/>
                <a:endParaRPr lang="en-ZA" sz="900" dirty="0">
                  <a:solidFill>
                    <a:schemeClr val="bg1"/>
                  </a:solidFill>
                  <a:latin typeface="Book Antiqua" panose="02040602050305030304" pitchFamily="18" charset="0"/>
                </a:endParaRPr>
              </a:p>
              <a:p>
                <a:pPr lvl="0" algn="ctr"/>
                <a14:m>
                  <m:oMathPara xmlns:m="http://schemas.openxmlformats.org/officeDocument/2006/math">
                    <m:oMathParaPr>
                      <m:jc m:val="centerGroup"/>
                    </m:oMathParaPr>
                    <m:oMath xmlns:m="http://schemas.openxmlformats.org/officeDocument/2006/math">
                      <m:d>
                        <m:dPr>
                          <m:begChr m:val="⟨"/>
                          <m:endChr m:val="⟩"/>
                          <m:ctrlPr>
                            <a:rPr lang="en-ZA" sz="2800" i="1" smtClean="0">
                              <a:solidFill>
                                <a:schemeClr val="bg1"/>
                              </a:solidFill>
                              <a:latin typeface="Cambria Math" panose="02040503050406030204" pitchFamily="18" charset="0"/>
                              <a:ea typeface="Cambria Math" panose="02040503050406030204" pitchFamily="18" charset="0"/>
                            </a:rPr>
                          </m:ctrlPr>
                        </m:dPr>
                        <m:e>
                          <m:r>
                            <a:rPr lang="en-ZA" sz="2800" i="1" smtClean="0">
                              <a:solidFill>
                                <a:srgbClr val="FF0000"/>
                              </a:solidFill>
                              <a:latin typeface="Cambria Math" panose="02040503050406030204" pitchFamily="18" charset="0"/>
                              <a:ea typeface="Cambria Math" panose="02040503050406030204" pitchFamily="18" charset="0"/>
                            </a:rPr>
                            <m:t>𝜀</m:t>
                          </m:r>
                          <m:r>
                            <a:rPr lang="en-ZA" sz="2800" b="0" i="1" smtClean="0">
                              <a:solidFill>
                                <a:schemeClr val="bg1"/>
                              </a:solidFill>
                              <a:latin typeface="Cambria Math" panose="02040503050406030204" pitchFamily="18" charset="0"/>
                              <a:ea typeface="Cambria Math" panose="02040503050406030204" pitchFamily="18" charset="0"/>
                            </a:rPr>
                            <m:t>×</m:t>
                          </m:r>
                          <m:r>
                            <a:rPr lang="en-ZA" sz="2800" i="1">
                              <a:solidFill>
                                <a:srgbClr val="FF0000"/>
                              </a:solidFill>
                              <a:latin typeface="Cambria Math" panose="02040503050406030204" pitchFamily="18" charset="0"/>
                              <a:ea typeface="Cambria Math" panose="02040503050406030204" pitchFamily="18" charset="0"/>
                            </a:rPr>
                            <m:t>𝜀</m:t>
                          </m:r>
                        </m:e>
                      </m:d>
                    </m:oMath>
                  </m:oMathPara>
                </a14:m>
                <a:endParaRPr lang="en-ZA" sz="2800" dirty="0">
                  <a:solidFill>
                    <a:prstClr val="white"/>
                  </a:solidFill>
                  <a:latin typeface="Book Antiqua" panose="02040602050305030304" pitchFamily="18" charset="0"/>
                </a:endParaRPr>
              </a:p>
              <a:p>
                <a:pPr algn="ctr"/>
                <a:endParaRPr lang="en-ZA" sz="900" dirty="0">
                  <a:solidFill>
                    <a:schemeClr val="bg1"/>
                  </a:solidFill>
                  <a:latin typeface="Book Antiqua" panose="02040602050305030304" pitchFamily="18" charset="0"/>
                </a:endParaRPr>
              </a:p>
              <a:p>
                <a:pPr algn="ctr"/>
                <a14:m>
                  <m:oMathPara xmlns:m="http://schemas.openxmlformats.org/officeDocument/2006/math">
                    <m:oMathParaPr>
                      <m:jc m:val="centerGroup"/>
                    </m:oMathParaPr>
                    <m:oMath xmlns:m="http://schemas.openxmlformats.org/officeDocument/2006/math">
                      <m:d>
                        <m:dPr>
                          <m:begChr m:val="⟨"/>
                          <m:endChr m:val="⟩"/>
                          <m:ctrlPr>
                            <a:rPr lang="en-ZA" sz="2800" i="1" smtClean="0">
                              <a:solidFill>
                                <a:schemeClr val="bg1"/>
                              </a:solidFill>
                              <a:latin typeface="Cambria Math" panose="02040503050406030204" pitchFamily="18" charset="0"/>
                              <a:ea typeface="Cambria Math" panose="02040503050406030204" pitchFamily="18" charset="0"/>
                            </a:rPr>
                          </m:ctrlPr>
                        </m:dPr>
                        <m:e>
                          <m:r>
                            <a:rPr lang="en-ZA" sz="2800" i="1">
                              <a:solidFill>
                                <a:srgbClr val="A6CAEC"/>
                              </a:solidFill>
                              <a:latin typeface="Cambria Math" panose="02040503050406030204" pitchFamily="18" charset="0"/>
                              <a:ea typeface="Cambria Math" panose="02040503050406030204" pitchFamily="18" charset="0"/>
                            </a:rPr>
                            <m:t>𝛿</m:t>
                          </m:r>
                          <m:r>
                            <a:rPr lang="en-ZA" sz="2800" i="1">
                              <a:solidFill>
                                <a:schemeClr val="bg1"/>
                              </a:solidFill>
                              <a:latin typeface="Cambria Math" panose="02040503050406030204" pitchFamily="18" charset="0"/>
                              <a:ea typeface="Cambria Math" panose="02040503050406030204" pitchFamily="18" charset="0"/>
                            </a:rPr>
                            <m:t>×</m:t>
                          </m:r>
                          <m:r>
                            <a:rPr lang="en-ZA" sz="2800" i="1">
                              <a:solidFill>
                                <a:srgbClr val="FF0000"/>
                              </a:solidFill>
                              <a:latin typeface="Cambria Math" panose="02040503050406030204" pitchFamily="18" charset="0"/>
                              <a:ea typeface="Cambria Math" panose="02040503050406030204" pitchFamily="18" charset="0"/>
                            </a:rPr>
                            <m:t>𝜀</m:t>
                          </m:r>
                        </m:e>
                      </m:d>
                    </m:oMath>
                  </m:oMathPara>
                </a14:m>
                <a:endParaRPr lang="en-ZA" sz="2800" dirty="0">
                  <a:solidFill>
                    <a:prstClr val="white"/>
                  </a:solidFill>
                  <a:latin typeface="Book Antiqua" panose="02040602050305030304" pitchFamily="18" charset="0"/>
                </a:endParaRPr>
              </a:p>
              <a:p>
                <a:pPr algn="ctr"/>
                <a:endParaRPr lang="en-ZA" sz="900" dirty="0">
                  <a:solidFill>
                    <a:schemeClr val="bg1"/>
                  </a:solidFill>
                  <a:latin typeface="Book Antiqua" panose="02040602050305030304" pitchFamily="18" charset="0"/>
                </a:endParaRPr>
              </a:p>
            </p:txBody>
          </p:sp>
        </mc:Choice>
        <mc:Fallback>
          <p:sp>
            <p:nvSpPr>
              <p:cNvPr id="20" name="TextBox 19">
                <a:extLst>
                  <a:ext uri="{FF2B5EF4-FFF2-40B4-BE49-F238E27FC236}">
                    <a16:creationId xmlns:a16="http://schemas.microsoft.com/office/drawing/2014/main" id="{3C1522F6-7A81-3040-18D2-A5118E0181A7}"/>
                  </a:ext>
                </a:extLst>
              </p:cNvPr>
              <p:cNvSpPr txBox="1">
                <a:spLocks noRot="1" noChangeAspect="1" noMove="1" noResize="1" noEditPoints="1" noAdjustHandles="1" noChangeArrowheads="1" noChangeShapeType="1" noTextEdit="1"/>
              </p:cNvSpPr>
              <p:nvPr/>
            </p:nvSpPr>
            <p:spPr>
              <a:xfrm>
                <a:off x="649738" y="3123721"/>
                <a:ext cx="2430490" cy="1800493"/>
              </a:xfrm>
              <a:prstGeom prst="rect">
                <a:avLst/>
              </a:prstGeom>
              <a:blipFill>
                <a:blip r:embed="rId10"/>
                <a:stretch>
                  <a:fillRect/>
                </a:stretch>
              </a:blipFill>
            </p:spPr>
            <p:txBody>
              <a:bodyPr/>
              <a:lstStyle/>
              <a:p>
                <a:r>
                  <a:rPr lang="en-ZA">
                    <a:noFill/>
                  </a:rPr>
                  <a:t> </a:t>
                </a:r>
              </a:p>
            </p:txBody>
          </p:sp>
        </mc:Fallback>
      </mc:AlternateContent>
      <p:sp>
        <p:nvSpPr>
          <p:cNvPr id="22" name="TextBox 21">
            <a:extLst>
              <a:ext uri="{FF2B5EF4-FFF2-40B4-BE49-F238E27FC236}">
                <a16:creationId xmlns:a16="http://schemas.microsoft.com/office/drawing/2014/main" id="{B67533A0-9FC0-208F-0FB9-39A04A42AD5B}"/>
              </a:ext>
            </a:extLst>
          </p:cNvPr>
          <p:cNvSpPr txBox="1"/>
          <p:nvPr/>
        </p:nvSpPr>
        <p:spPr>
          <a:xfrm>
            <a:off x="81435" y="562427"/>
            <a:ext cx="3668971" cy="2585323"/>
          </a:xfrm>
          <a:prstGeom prst="rect">
            <a:avLst/>
          </a:prstGeom>
          <a:noFill/>
        </p:spPr>
        <p:txBody>
          <a:bodyPr wrap="square" rtlCol="0">
            <a:spAutoFit/>
          </a:bodyPr>
          <a:lstStyle/>
          <a:p>
            <a:pPr algn="ctr"/>
            <a:r>
              <a:rPr lang="en-ZA" sz="5400" dirty="0">
                <a:solidFill>
                  <a:schemeClr val="bg1"/>
                </a:solidFill>
                <a:latin typeface="Book Antiqua" panose="02040602050305030304" pitchFamily="18" charset="0"/>
              </a:rPr>
              <a:t>The 3x2pt correlation scheme</a:t>
            </a:r>
          </a:p>
        </p:txBody>
      </p:sp>
      <p:sp>
        <p:nvSpPr>
          <p:cNvPr id="26" name="TextBox 25">
            <a:extLst>
              <a:ext uri="{FF2B5EF4-FFF2-40B4-BE49-F238E27FC236}">
                <a16:creationId xmlns:a16="http://schemas.microsoft.com/office/drawing/2014/main" id="{0AEAC870-005F-F281-7041-25753BF08020}"/>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26420732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D5AA7-6D9E-6816-F654-43C3EB4ECA0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2BE5F7E-0F09-3DE7-D3B2-06B2FF87B5D8}"/>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13" name="Group 12">
            <a:extLst>
              <a:ext uri="{FF2B5EF4-FFF2-40B4-BE49-F238E27FC236}">
                <a16:creationId xmlns:a16="http://schemas.microsoft.com/office/drawing/2014/main" id="{3BE3167B-6EB9-7413-C608-4BC15B7C4FC4}"/>
              </a:ext>
            </a:extLst>
          </p:cNvPr>
          <p:cNvGrpSpPr/>
          <p:nvPr/>
        </p:nvGrpSpPr>
        <p:grpSpPr>
          <a:xfrm>
            <a:off x="-1" y="-15348"/>
            <a:ext cx="12192001" cy="6888695"/>
            <a:chOff x="9935" y="-20463"/>
            <a:chExt cx="12192001" cy="6888695"/>
          </a:xfrm>
        </p:grpSpPr>
        <p:pic>
          <p:nvPicPr>
            <p:cNvPr id="14" name="Picture 13" descr="A bright light in the sky&#10;&#10;Description automatically generated with medium confidence">
              <a:extLst>
                <a:ext uri="{FF2B5EF4-FFF2-40B4-BE49-F238E27FC236}">
                  <a16:creationId xmlns:a16="http://schemas.microsoft.com/office/drawing/2014/main" id="{3FE5D721-1E17-8C70-F639-9B7E5BC966B2}"/>
                </a:ext>
              </a:extLst>
            </p:cNvPr>
            <p:cNvPicPr>
              <a:picLocks noChangeAspect="1"/>
            </p:cNvPicPr>
            <p:nvPr/>
          </p:nvPicPr>
          <p:blipFill rotWithShape="1">
            <a:blip r:embed="rId3">
              <a:alphaModFix amt="10000"/>
              <a:extLst>
                <a:ext uri="{28A0092B-C50C-407E-A947-70E740481C1C}">
                  <a14:useLocalDpi xmlns:a14="http://schemas.microsoft.com/office/drawing/2010/main" val="0"/>
                </a:ext>
              </a:extLst>
            </a:blip>
            <a:srcRect l="1" t="8867" r="30365" b="19677"/>
            <a:stretch/>
          </p:blipFill>
          <p:spPr>
            <a:xfrm flipH="1">
              <a:off x="9935" y="-10232"/>
              <a:ext cx="9803295"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B43506F7-BD3D-0D07-EA0D-590FB95924F4}"/>
                </a:ext>
              </a:extLst>
            </p:cNvPr>
            <p:cNvPicPr>
              <a:picLocks noChangeAspect="1"/>
            </p:cNvPicPr>
            <p:nvPr/>
          </p:nvPicPr>
          <p:blipFill rotWithShape="1">
            <a:blip r:embed="rId3">
              <a:clrChange>
                <a:clrFrom>
                  <a:srgbClr val="010101"/>
                </a:clrFrom>
                <a:clrTo>
                  <a:srgbClr val="010101">
                    <a:alpha val="0"/>
                  </a:srgbClr>
                </a:clrTo>
              </a:clrChange>
              <a:alphaModFix amt="1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grpSp>
        <p:nvGrpSpPr>
          <p:cNvPr id="8" name="Group 7">
            <a:extLst>
              <a:ext uri="{FF2B5EF4-FFF2-40B4-BE49-F238E27FC236}">
                <a16:creationId xmlns:a16="http://schemas.microsoft.com/office/drawing/2014/main" id="{C0744B6E-B30C-1CAC-70FB-0CD9C79CA38F}"/>
              </a:ext>
            </a:extLst>
          </p:cNvPr>
          <p:cNvGrpSpPr/>
          <p:nvPr/>
        </p:nvGrpSpPr>
        <p:grpSpPr>
          <a:xfrm>
            <a:off x="3711075" y="1409068"/>
            <a:ext cx="7753775" cy="5338945"/>
            <a:chOff x="3711075" y="1409068"/>
            <a:chExt cx="7753775" cy="5338945"/>
          </a:xfrm>
        </p:grpSpPr>
        <p:grpSp>
          <p:nvGrpSpPr>
            <p:cNvPr id="125" name="Group 124">
              <a:extLst>
                <a:ext uri="{FF2B5EF4-FFF2-40B4-BE49-F238E27FC236}">
                  <a16:creationId xmlns:a16="http://schemas.microsoft.com/office/drawing/2014/main" id="{47D352FD-DED2-177A-2193-619AE70314B9}"/>
                </a:ext>
              </a:extLst>
            </p:cNvPr>
            <p:cNvGrpSpPr/>
            <p:nvPr/>
          </p:nvGrpSpPr>
          <p:grpSpPr>
            <a:xfrm>
              <a:off x="3711075" y="1409068"/>
              <a:ext cx="7609083" cy="5338945"/>
              <a:chOff x="3805138" y="1377952"/>
              <a:chExt cx="7529859" cy="5338945"/>
            </a:xfrm>
          </p:grpSpPr>
          <p:pic>
            <p:nvPicPr>
              <p:cNvPr id="21" name="Picture 20" descr="A galaxy in space with stars and gas&#10;&#10;Description automatically generated with medium confidence">
                <a:extLst>
                  <a:ext uri="{FF2B5EF4-FFF2-40B4-BE49-F238E27FC236}">
                    <a16:creationId xmlns:a16="http://schemas.microsoft.com/office/drawing/2014/main" id="{9377B450-FC1F-3DF7-39E6-2C73EFBACB31}"/>
                  </a:ext>
                </a:extLst>
              </p:cNvPr>
              <p:cNvPicPr>
                <a:picLocks noChangeAspect="1"/>
              </p:cNvPicPr>
              <p:nvPr/>
            </p:nvPicPr>
            <p:blipFill rotWithShape="1">
              <a:blip r:embed="rId4">
                <a:extLst>
                  <a:ext uri="{28A0092B-C50C-407E-A947-70E740481C1C}">
                    <a14:useLocalDpi xmlns:a14="http://schemas.microsoft.com/office/drawing/2010/main" val="0"/>
                  </a:ext>
                </a:extLst>
              </a:blip>
              <a:srcRect l="31952" t="30071" r="37571" b="22604"/>
              <a:stretch/>
            </p:blipFill>
            <p:spPr>
              <a:xfrm>
                <a:off x="5466411" y="1482563"/>
                <a:ext cx="766968" cy="786935"/>
              </a:xfrm>
              <a:prstGeom prst="ellipse">
                <a:avLst/>
              </a:prstGeom>
            </p:spPr>
          </p:pic>
          <p:pic>
            <p:nvPicPr>
              <p:cNvPr id="22" name="Picture 21" descr="A galaxy in space with stars and gas&#10;&#10;Description automatically generated with medium confidence">
                <a:extLst>
                  <a:ext uri="{FF2B5EF4-FFF2-40B4-BE49-F238E27FC236}">
                    <a16:creationId xmlns:a16="http://schemas.microsoft.com/office/drawing/2014/main" id="{C2FC99B5-759B-F596-7C0F-C5F45788C937}"/>
                  </a:ext>
                </a:extLst>
              </p:cNvPr>
              <p:cNvPicPr>
                <a:picLocks noChangeAspect="1"/>
              </p:cNvPicPr>
              <p:nvPr/>
            </p:nvPicPr>
            <p:blipFill rotWithShape="1">
              <a:blip r:embed="rId4">
                <a:extLst>
                  <a:ext uri="{28A0092B-C50C-407E-A947-70E740481C1C}">
                    <a14:useLocalDpi xmlns:a14="http://schemas.microsoft.com/office/drawing/2010/main" val="0"/>
                  </a:ext>
                </a:extLst>
              </a:blip>
              <a:srcRect l="31952" t="30071" r="37571" b="22604"/>
              <a:stretch/>
            </p:blipFill>
            <p:spPr>
              <a:xfrm rot="2387160">
                <a:off x="9053839" y="3830431"/>
                <a:ext cx="673159" cy="690683"/>
              </a:xfrm>
              <a:prstGeom prst="ellipse">
                <a:avLst/>
              </a:prstGeom>
            </p:spPr>
          </p:pic>
          <p:cxnSp>
            <p:nvCxnSpPr>
              <p:cNvPr id="48" name="Straight Arrow Connector 47">
                <a:extLst>
                  <a:ext uri="{FF2B5EF4-FFF2-40B4-BE49-F238E27FC236}">
                    <a16:creationId xmlns:a16="http://schemas.microsoft.com/office/drawing/2014/main" id="{FD0188DE-1DAB-D5AC-755A-244B8C96A2FA}"/>
                  </a:ext>
                </a:extLst>
              </p:cNvPr>
              <p:cNvCxnSpPr>
                <a:cxnSpLocks/>
              </p:cNvCxnSpPr>
              <p:nvPr/>
            </p:nvCxnSpPr>
            <p:spPr>
              <a:xfrm flipH="1" flipV="1">
                <a:off x="8832318" y="2110318"/>
                <a:ext cx="401532" cy="544365"/>
              </a:xfrm>
              <a:prstGeom prst="straightConnector1">
                <a:avLst/>
              </a:prstGeom>
              <a:ln w="38100">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50" name="Straight Arrow Connector 49">
                <a:extLst>
                  <a:ext uri="{FF2B5EF4-FFF2-40B4-BE49-F238E27FC236}">
                    <a16:creationId xmlns:a16="http://schemas.microsoft.com/office/drawing/2014/main" id="{FA9125B1-B719-760A-E4D9-6ADED17E25BF}"/>
                  </a:ext>
                </a:extLst>
              </p:cNvPr>
              <p:cNvCxnSpPr>
                <a:cxnSpLocks/>
              </p:cNvCxnSpPr>
              <p:nvPr/>
            </p:nvCxnSpPr>
            <p:spPr>
              <a:xfrm flipH="1" flipV="1">
                <a:off x="5966919" y="4694596"/>
                <a:ext cx="2562062" cy="800710"/>
              </a:xfrm>
              <a:prstGeom prst="straightConnector1">
                <a:avLst/>
              </a:prstGeom>
              <a:ln w="38100">
                <a:solidFill>
                  <a:schemeClr val="tx2">
                    <a:lumMod val="25000"/>
                    <a:lumOff val="75000"/>
                  </a:schemeClr>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63" name="TextBox 62">
                <a:extLst>
                  <a:ext uri="{FF2B5EF4-FFF2-40B4-BE49-F238E27FC236}">
                    <a16:creationId xmlns:a16="http://schemas.microsoft.com/office/drawing/2014/main" id="{3E781E3E-5F7E-EFC6-268F-CE553970313B}"/>
                  </a:ext>
                </a:extLst>
              </p:cNvPr>
              <p:cNvSpPr txBox="1"/>
              <p:nvPr/>
            </p:nvSpPr>
            <p:spPr>
              <a:xfrm>
                <a:off x="8666838" y="1411015"/>
                <a:ext cx="2218978" cy="954107"/>
              </a:xfrm>
              <a:prstGeom prst="rect">
                <a:avLst/>
              </a:prstGeom>
              <a:noFill/>
            </p:spPr>
            <p:txBody>
              <a:bodyPr wrap="square" rtlCol="0">
                <a:spAutoFit/>
              </a:bodyPr>
              <a:lstStyle/>
              <a:p>
                <a:pPr algn="ctr"/>
                <a:r>
                  <a:rPr lang="en-ZA" sz="2800" dirty="0">
                    <a:solidFill>
                      <a:srgbClr val="FF0000"/>
                    </a:solidFill>
                    <a:latin typeface="Book Antiqua" panose="02040602050305030304" pitchFamily="18" charset="0"/>
                  </a:rPr>
                  <a:t>galaxy ellipticity</a:t>
                </a:r>
              </a:p>
            </p:txBody>
          </p:sp>
          <p:sp>
            <p:nvSpPr>
              <p:cNvPr id="71" name="TextBox 70">
                <a:extLst>
                  <a:ext uri="{FF2B5EF4-FFF2-40B4-BE49-F238E27FC236}">
                    <a16:creationId xmlns:a16="http://schemas.microsoft.com/office/drawing/2014/main" id="{D035AEC6-0ADA-256D-C801-6FACE4DA4E6D}"/>
                  </a:ext>
                </a:extLst>
              </p:cNvPr>
              <p:cNvSpPr txBox="1"/>
              <p:nvPr/>
            </p:nvSpPr>
            <p:spPr>
              <a:xfrm>
                <a:off x="5453857" y="5193542"/>
                <a:ext cx="2485993" cy="954107"/>
              </a:xfrm>
              <a:prstGeom prst="rect">
                <a:avLst/>
              </a:prstGeom>
              <a:noFill/>
            </p:spPr>
            <p:txBody>
              <a:bodyPr wrap="square" rtlCol="0">
                <a:spAutoFit/>
              </a:bodyPr>
              <a:lstStyle/>
              <a:p>
                <a:pPr algn="ctr"/>
                <a:r>
                  <a:rPr lang="en-ZA" sz="2800" dirty="0">
                    <a:solidFill>
                      <a:srgbClr val="A6CAEC"/>
                    </a:solidFill>
                    <a:latin typeface="Book Antiqua" panose="02040602050305030304" pitchFamily="18" charset="0"/>
                  </a:rPr>
                  <a:t>galaxy overdensity</a:t>
                </a:r>
              </a:p>
            </p:txBody>
          </p:sp>
          <p:sp>
            <p:nvSpPr>
              <p:cNvPr id="72" name="Oval 71">
                <a:extLst>
                  <a:ext uri="{FF2B5EF4-FFF2-40B4-BE49-F238E27FC236}">
                    <a16:creationId xmlns:a16="http://schemas.microsoft.com/office/drawing/2014/main" id="{9099CFAB-494A-9C0C-53FF-1E8640676D3C}"/>
                  </a:ext>
                </a:extLst>
              </p:cNvPr>
              <p:cNvSpPr/>
              <p:nvPr/>
            </p:nvSpPr>
            <p:spPr>
              <a:xfrm>
                <a:off x="3805138" y="2894225"/>
                <a:ext cx="2248276" cy="2248276"/>
              </a:xfrm>
              <a:prstGeom prst="ellipse">
                <a:avLst/>
              </a:prstGeom>
              <a:noFill/>
              <a:ln>
                <a:solidFill>
                  <a:srgbClr val="A6CAEC"/>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3" name="Oval 72">
                <a:extLst>
                  <a:ext uri="{FF2B5EF4-FFF2-40B4-BE49-F238E27FC236}">
                    <a16:creationId xmlns:a16="http://schemas.microsoft.com/office/drawing/2014/main" id="{EE999FEF-B273-2784-28BF-17A5CEEB7C71}"/>
                  </a:ext>
                </a:extLst>
              </p:cNvPr>
              <p:cNvSpPr/>
              <p:nvPr/>
            </p:nvSpPr>
            <p:spPr>
              <a:xfrm>
                <a:off x="8615666" y="4933482"/>
                <a:ext cx="1544539" cy="1544539"/>
              </a:xfrm>
              <a:prstGeom prst="ellipse">
                <a:avLst/>
              </a:prstGeom>
              <a:noFill/>
              <a:ln>
                <a:solidFill>
                  <a:srgbClr val="A6CAEC"/>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74" name="Picture 73" descr="A purple spiral galaxy in space&#10;&#10;Description automatically generated">
                <a:extLst>
                  <a:ext uri="{FF2B5EF4-FFF2-40B4-BE49-F238E27FC236}">
                    <a16:creationId xmlns:a16="http://schemas.microsoft.com/office/drawing/2014/main" id="{BA4AB52C-B418-2F1F-6B15-6EFA39E23F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1382163">
                <a:off x="4096217" y="3233059"/>
                <a:ext cx="499553" cy="697045"/>
              </a:xfrm>
              <a:prstGeom prst="rect">
                <a:avLst/>
              </a:prstGeom>
            </p:spPr>
          </p:pic>
          <p:pic>
            <p:nvPicPr>
              <p:cNvPr id="75" name="Picture 74" descr="A purple spiral galaxy in space&#10;&#10;Description automatically generated">
                <a:extLst>
                  <a:ext uri="{FF2B5EF4-FFF2-40B4-BE49-F238E27FC236}">
                    <a16:creationId xmlns:a16="http://schemas.microsoft.com/office/drawing/2014/main" id="{3AA87B0D-F7AF-EFBB-92FE-BB869FAD3B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6173565">
                <a:off x="5170885" y="3258298"/>
                <a:ext cx="499553" cy="697045"/>
              </a:xfrm>
              <a:prstGeom prst="rect">
                <a:avLst/>
              </a:prstGeom>
            </p:spPr>
          </p:pic>
          <p:pic>
            <p:nvPicPr>
              <p:cNvPr id="76" name="Picture 75" descr="A purple spiral galaxy in space&#10;&#10;Description automatically generated">
                <a:extLst>
                  <a:ext uri="{FF2B5EF4-FFF2-40B4-BE49-F238E27FC236}">
                    <a16:creationId xmlns:a16="http://schemas.microsoft.com/office/drawing/2014/main" id="{4D8E19BF-A12A-77C2-66D5-E443D7B607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2075" y="6019852"/>
                <a:ext cx="499553" cy="697045"/>
              </a:xfrm>
              <a:prstGeom prst="rect">
                <a:avLst/>
              </a:prstGeom>
            </p:spPr>
          </p:pic>
          <p:pic>
            <p:nvPicPr>
              <p:cNvPr id="77" name="Picture 76" descr="A purple spiral galaxy in space&#10;&#10;Description automatically generated">
                <a:extLst>
                  <a:ext uri="{FF2B5EF4-FFF2-40B4-BE49-F238E27FC236}">
                    <a16:creationId xmlns:a16="http://schemas.microsoft.com/office/drawing/2014/main" id="{0878AEE6-8AEF-34B0-D09B-9E2258E19B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029000">
                <a:off x="9471240" y="4993621"/>
                <a:ext cx="499553" cy="697045"/>
              </a:xfrm>
              <a:prstGeom prst="rect">
                <a:avLst/>
              </a:prstGeom>
            </p:spPr>
          </p:pic>
          <p:pic>
            <p:nvPicPr>
              <p:cNvPr id="78" name="Picture 77" descr="A purple spiral galaxy in space&#10;&#10;Description automatically generated">
                <a:extLst>
                  <a:ext uri="{FF2B5EF4-FFF2-40B4-BE49-F238E27FC236}">
                    <a16:creationId xmlns:a16="http://schemas.microsoft.com/office/drawing/2014/main" id="{67C59BB6-23C4-8624-27F5-AC6334DED9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57966" y="5104501"/>
                <a:ext cx="499553" cy="697045"/>
              </a:xfrm>
              <a:prstGeom prst="rect">
                <a:avLst/>
              </a:prstGeom>
            </p:spPr>
          </p:pic>
          <p:pic>
            <p:nvPicPr>
              <p:cNvPr id="79" name="Picture 78" descr="A purple spiral galaxy in space&#10;&#10;Description automatically generated">
                <a:extLst>
                  <a:ext uri="{FF2B5EF4-FFF2-40B4-BE49-F238E27FC236}">
                    <a16:creationId xmlns:a16="http://schemas.microsoft.com/office/drawing/2014/main" id="{FA26A9A8-A19F-6DBC-D4B9-64D022A502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878207">
                <a:off x="10070192" y="2171121"/>
                <a:ext cx="487301" cy="679950"/>
              </a:xfrm>
              <a:prstGeom prst="rect">
                <a:avLst/>
              </a:prstGeom>
            </p:spPr>
          </p:pic>
          <p:pic>
            <p:nvPicPr>
              <p:cNvPr id="80" name="Picture 79" descr="A purple spiral galaxy in space&#10;&#10;Description automatically generated">
                <a:extLst>
                  <a:ext uri="{FF2B5EF4-FFF2-40B4-BE49-F238E27FC236}">
                    <a16:creationId xmlns:a16="http://schemas.microsoft.com/office/drawing/2014/main" id="{9256FA96-3242-2655-AA24-857E604E5F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386175">
                <a:off x="10679272" y="1978365"/>
                <a:ext cx="375439" cy="523865"/>
              </a:xfrm>
              <a:prstGeom prst="rect">
                <a:avLst/>
              </a:prstGeom>
            </p:spPr>
          </p:pic>
          <p:pic>
            <p:nvPicPr>
              <p:cNvPr id="81" name="Picture 80" descr="A purple spiral galaxy in space&#10;&#10;Description automatically generated">
                <a:extLst>
                  <a:ext uri="{FF2B5EF4-FFF2-40B4-BE49-F238E27FC236}">
                    <a16:creationId xmlns:a16="http://schemas.microsoft.com/office/drawing/2014/main" id="{14C28CDB-A2E2-FD9A-B93B-A2382BF692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853205">
                <a:off x="8332370" y="1377952"/>
                <a:ext cx="697244" cy="972892"/>
              </a:xfrm>
              <a:prstGeom prst="rect">
                <a:avLst/>
              </a:prstGeom>
            </p:spPr>
          </p:pic>
          <p:pic>
            <p:nvPicPr>
              <p:cNvPr id="82" name="Picture 81" descr="A purple spiral galaxy in space&#10;&#10;Description automatically generated">
                <a:extLst>
                  <a:ext uri="{FF2B5EF4-FFF2-40B4-BE49-F238E27FC236}">
                    <a16:creationId xmlns:a16="http://schemas.microsoft.com/office/drawing/2014/main" id="{F18D5CE9-0E68-2DEA-C64A-5B35730847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706471">
                <a:off x="10370121" y="1393555"/>
                <a:ext cx="500359" cy="698171"/>
              </a:xfrm>
              <a:prstGeom prst="rect">
                <a:avLst/>
              </a:prstGeom>
            </p:spPr>
          </p:pic>
          <p:pic>
            <p:nvPicPr>
              <p:cNvPr id="83" name="Picture 82" descr="A purple spiral galaxy in space&#10;&#10;Description automatically generated">
                <a:extLst>
                  <a:ext uri="{FF2B5EF4-FFF2-40B4-BE49-F238E27FC236}">
                    <a16:creationId xmlns:a16="http://schemas.microsoft.com/office/drawing/2014/main" id="{4A229F41-CD7F-883C-711F-03C9604D93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926545">
                <a:off x="10919449" y="2460679"/>
                <a:ext cx="415548" cy="579831"/>
              </a:xfrm>
              <a:prstGeom prst="rect">
                <a:avLst/>
              </a:prstGeom>
            </p:spPr>
          </p:pic>
          <p:pic>
            <p:nvPicPr>
              <p:cNvPr id="84" name="Picture 83" descr="A purple spiral galaxy in space&#10;&#10;Description automatically generated">
                <a:extLst>
                  <a:ext uri="{FF2B5EF4-FFF2-40B4-BE49-F238E27FC236}">
                    <a16:creationId xmlns:a16="http://schemas.microsoft.com/office/drawing/2014/main" id="{E9DB1A9C-CAFF-3087-4F81-7F7B0DFDA1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97310">
                <a:off x="3949379" y="1795596"/>
                <a:ext cx="789219" cy="1101230"/>
              </a:xfrm>
              <a:prstGeom prst="rect">
                <a:avLst/>
              </a:prstGeom>
            </p:spPr>
          </p:pic>
          <p:pic>
            <p:nvPicPr>
              <p:cNvPr id="85" name="Picture 84" descr="A purple spiral galaxy in space&#10;&#10;Description automatically generated">
                <a:extLst>
                  <a:ext uri="{FF2B5EF4-FFF2-40B4-BE49-F238E27FC236}">
                    <a16:creationId xmlns:a16="http://schemas.microsoft.com/office/drawing/2014/main" id="{29464B37-B8EE-BE7C-A6EE-4513245D81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79962" y="2685172"/>
                <a:ext cx="717042" cy="1000517"/>
              </a:xfrm>
              <a:prstGeom prst="rect">
                <a:avLst/>
              </a:prstGeom>
            </p:spPr>
          </p:pic>
          <p:pic>
            <p:nvPicPr>
              <p:cNvPr id="86" name="Picture 85" descr="A purple spiral galaxy in space&#10;&#10;Description automatically generated">
                <a:extLst>
                  <a:ext uri="{FF2B5EF4-FFF2-40B4-BE49-F238E27FC236}">
                    <a16:creationId xmlns:a16="http://schemas.microsoft.com/office/drawing/2014/main" id="{3B09BD7B-FD85-6E1A-4B92-D10E09580D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4042176" y="4066577"/>
                <a:ext cx="717042" cy="1000517"/>
              </a:xfrm>
              <a:prstGeom prst="rect">
                <a:avLst/>
              </a:prstGeom>
            </p:spPr>
          </p:pic>
          <p:pic>
            <p:nvPicPr>
              <p:cNvPr id="87" name="Picture 86" descr="A purple spiral galaxy in space&#10;&#10;Description automatically generated">
                <a:extLst>
                  <a:ext uri="{FF2B5EF4-FFF2-40B4-BE49-F238E27FC236}">
                    <a16:creationId xmlns:a16="http://schemas.microsoft.com/office/drawing/2014/main" id="{CB205AF4-D3B8-C8F2-F7C2-C3E04E2099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3464446">
                <a:off x="5212540" y="3788660"/>
                <a:ext cx="687322" cy="959048"/>
              </a:xfrm>
              <a:prstGeom prst="rect">
                <a:avLst/>
              </a:prstGeom>
            </p:spPr>
          </p:pic>
          <p:pic>
            <p:nvPicPr>
              <p:cNvPr id="88" name="Picture 87" descr="A purple spiral galaxy in space&#10;&#10;Description automatically generated">
                <a:extLst>
                  <a:ext uri="{FF2B5EF4-FFF2-40B4-BE49-F238E27FC236}">
                    <a16:creationId xmlns:a16="http://schemas.microsoft.com/office/drawing/2014/main" id="{49B24DD7-31B7-1FC0-9E44-7760CE62E5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4084213">
                <a:off x="4492567" y="3242371"/>
                <a:ext cx="777899" cy="1085434"/>
              </a:xfrm>
              <a:prstGeom prst="rect">
                <a:avLst/>
              </a:prstGeom>
            </p:spPr>
          </p:pic>
          <p:pic>
            <p:nvPicPr>
              <p:cNvPr id="89" name="Picture 88" descr="A purple spiral galaxy in space&#10;&#10;Description automatically generated">
                <a:extLst>
                  <a:ext uri="{FF2B5EF4-FFF2-40B4-BE49-F238E27FC236}">
                    <a16:creationId xmlns:a16="http://schemas.microsoft.com/office/drawing/2014/main" id="{27AC7EE3-A680-981C-95A7-9E1EC2C319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267066">
                <a:off x="9313087" y="5355871"/>
                <a:ext cx="777899" cy="1085434"/>
              </a:xfrm>
              <a:prstGeom prst="rect">
                <a:avLst/>
              </a:prstGeom>
            </p:spPr>
          </p:pic>
          <p:pic>
            <p:nvPicPr>
              <p:cNvPr id="90" name="Picture 89" descr="A purple spiral galaxy in space&#10;&#10;Description automatically generated">
                <a:extLst>
                  <a:ext uri="{FF2B5EF4-FFF2-40B4-BE49-F238E27FC236}">
                    <a16:creationId xmlns:a16="http://schemas.microsoft.com/office/drawing/2014/main" id="{0887610C-B162-C129-654D-D2C6E33853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8669793">
                <a:off x="8737560" y="5563335"/>
                <a:ext cx="677459" cy="945286"/>
              </a:xfrm>
              <a:prstGeom prst="rect">
                <a:avLst/>
              </a:prstGeom>
            </p:spPr>
          </p:pic>
          <mc:AlternateContent xmlns:mc="http://schemas.openxmlformats.org/markup-compatibility/2006" xmlns:a14="http://schemas.microsoft.com/office/drawing/2010/main">
            <mc:Choice Requires="a14">
              <p:sp>
                <p:nvSpPr>
                  <p:cNvPr id="69" name="TextBox 68">
                    <a:extLst>
                      <a:ext uri="{FF2B5EF4-FFF2-40B4-BE49-F238E27FC236}">
                        <a16:creationId xmlns:a16="http://schemas.microsoft.com/office/drawing/2014/main" id="{79F0451B-35E9-599E-CFAA-E481FDF3D4FB}"/>
                      </a:ext>
                    </a:extLst>
                  </p:cNvPr>
                  <p:cNvSpPr txBox="1"/>
                  <p:nvPr/>
                </p:nvSpPr>
                <p:spPr>
                  <a:xfrm>
                    <a:off x="4742923" y="4138644"/>
                    <a:ext cx="532458" cy="58477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ZA" sz="3200" i="1">
                              <a:solidFill>
                                <a:srgbClr val="A6CAEC"/>
                              </a:solidFill>
                              <a:latin typeface="Cambria Math" panose="02040503050406030204" pitchFamily="18" charset="0"/>
                              <a:ea typeface="Cambria Math" panose="02040503050406030204" pitchFamily="18" charset="0"/>
                            </a:rPr>
                            <m:t>𝛿</m:t>
                          </m:r>
                        </m:oMath>
                      </m:oMathPara>
                    </a14:m>
                    <a:endParaRPr lang="en-ZA" sz="3200" i="1" dirty="0">
                      <a:solidFill>
                        <a:srgbClr val="A6CAEC"/>
                      </a:solidFill>
                      <a:latin typeface="Book Antiqua" panose="02040602050305030304" pitchFamily="18" charset="0"/>
                    </a:endParaRPr>
                  </a:p>
                </p:txBody>
              </p:sp>
            </mc:Choice>
            <mc:Fallback xmlns="">
              <p:sp>
                <p:nvSpPr>
                  <p:cNvPr id="69" name="TextBox 68">
                    <a:extLst>
                      <a:ext uri="{FF2B5EF4-FFF2-40B4-BE49-F238E27FC236}">
                        <a16:creationId xmlns:a16="http://schemas.microsoft.com/office/drawing/2014/main" id="{79F0451B-35E9-599E-CFAA-E481FDF3D4FB}"/>
                      </a:ext>
                    </a:extLst>
                  </p:cNvPr>
                  <p:cNvSpPr txBox="1">
                    <a:spLocks noRot="1" noChangeAspect="1" noMove="1" noResize="1" noEditPoints="1" noAdjustHandles="1" noChangeArrowheads="1" noChangeShapeType="1" noTextEdit="1"/>
                  </p:cNvSpPr>
                  <p:nvPr/>
                </p:nvSpPr>
                <p:spPr>
                  <a:xfrm>
                    <a:off x="4742923" y="4138644"/>
                    <a:ext cx="532458" cy="584775"/>
                  </a:xfrm>
                  <a:prstGeom prst="rect">
                    <a:avLst/>
                  </a:prstGeom>
                  <a:blipFill>
                    <a:blip r:embed="rId6"/>
                    <a:stretch>
                      <a:fillRect/>
                    </a:stretch>
                  </a:blipFill>
                </p:spPr>
                <p:txBody>
                  <a:bodyPr/>
                  <a:lstStyle/>
                  <a:p>
                    <a:r>
                      <a:rPr lang="en-ZA">
                        <a:noFill/>
                      </a:rPr>
                      <a:t> </a:t>
                    </a:r>
                  </a:p>
                </p:txBody>
              </p:sp>
            </mc:Fallback>
          </mc:AlternateContent>
        </p:grpSp>
        <p:pic>
          <p:nvPicPr>
            <p:cNvPr id="130" name="Picture 129" descr="A purple spiral galaxy in space&#10;&#10;Description automatically generated">
              <a:extLst>
                <a:ext uri="{FF2B5EF4-FFF2-40B4-BE49-F238E27FC236}">
                  <a16:creationId xmlns:a16="http://schemas.microsoft.com/office/drawing/2014/main" id="{73AFB2A5-54A8-B5EF-F27A-BEB4E7959A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60041" y="5384065"/>
              <a:ext cx="504809" cy="697045"/>
            </a:xfrm>
            <a:prstGeom prst="rect">
              <a:avLst/>
            </a:prstGeom>
          </p:spPr>
        </p:pic>
        <p:pic>
          <p:nvPicPr>
            <p:cNvPr id="132" name="Picture 131" descr="A purple spiral galaxy in space&#10;&#10;Description automatically generated">
              <a:extLst>
                <a:ext uri="{FF2B5EF4-FFF2-40B4-BE49-F238E27FC236}">
                  <a16:creationId xmlns:a16="http://schemas.microsoft.com/office/drawing/2014/main" id="{04060741-E4BB-3FBB-5FF8-2EC282B4CE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384884">
              <a:off x="7862918" y="5960249"/>
              <a:ext cx="504809" cy="697045"/>
            </a:xfrm>
            <a:prstGeom prst="rect">
              <a:avLst/>
            </a:prstGeom>
          </p:spPr>
        </p:pic>
        <p:pic>
          <p:nvPicPr>
            <p:cNvPr id="133" name="Picture 132" descr="A purple spiral galaxy in space&#10;&#10;Description automatically generated">
              <a:extLst>
                <a:ext uri="{FF2B5EF4-FFF2-40B4-BE49-F238E27FC236}">
                  <a16:creationId xmlns:a16="http://schemas.microsoft.com/office/drawing/2014/main" id="{09A54828-F33B-BD7E-079D-13D8545C29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37346">
              <a:off x="3943280" y="5408467"/>
              <a:ext cx="504809" cy="697045"/>
            </a:xfrm>
            <a:prstGeom prst="rect">
              <a:avLst/>
            </a:prstGeom>
          </p:spPr>
        </p:pic>
        <p:pic>
          <p:nvPicPr>
            <p:cNvPr id="137" name="Picture 136" descr="A purple spiral galaxy in space&#10;&#10;Description automatically generated">
              <a:extLst>
                <a:ext uri="{FF2B5EF4-FFF2-40B4-BE49-F238E27FC236}">
                  <a16:creationId xmlns:a16="http://schemas.microsoft.com/office/drawing/2014/main" id="{F338183D-6132-BB35-743A-9D5173C187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026440">
              <a:off x="9180015" y="2479250"/>
              <a:ext cx="492428" cy="679950"/>
            </a:xfrm>
            <a:prstGeom prst="rect">
              <a:avLst/>
            </a:prstGeom>
          </p:spPr>
        </p:pic>
        <p:pic>
          <p:nvPicPr>
            <p:cNvPr id="138" name="Picture 137" descr="A purple spiral galaxy in space&#10;&#10;Description automatically generated">
              <a:extLst>
                <a:ext uri="{FF2B5EF4-FFF2-40B4-BE49-F238E27FC236}">
                  <a16:creationId xmlns:a16="http://schemas.microsoft.com/office/drawing/2014/main" id="{58C5D70E-1386-0797-98E9-0CE5F6DD76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530685">
              <a:off x="10094735" y="2769897"/>
              <a:ext cx="492428" cy="679950"/>
            </a:xfrm>
            <a:prstGeom prst="rect">
              <a:avLst/>
            </a:prstGeom>
          </p:spPr>
        </p:pic>
        <p:pic>
          <p:nvPicPr>
            <p:cNvPr id="2" name="Picture 1" descr="A purple spiral galaxy in space&#10;&#10;Description automatically generated">
              <a:extLst>
                <a:ext uri="{FF2B5EF4-FFF2-40B4-BE49-F238E27FC236}">
                  <a16:creationId xmlns:a16="http://schemas.microsoft.com/office/drawing/2014/main" id="{C09CB969-6379-10D7-24B6-0E95E3ACD3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03733" y="3068650"/>
              <a:ext cx="504809" cy="697045"/>
            </a:xfrm>
            <a:prstGeom prst="rect">
              <a:avLst/>
            </a:prstGeom>
          </p:spPr>
        </p:pic>
        <p:pic>
          <p:nvPicPr>
            <p:cNvPr id="3" name="Picture 2" descr="A purple spiral galaxy in space&#10;&#10;Description automatically generated">
              <a:extLst>
                <a:ext uri="{FF2B5EF4-FFF2-40B4-BE49-F238E27FC236}">
                  <a16:creationId xmlns:a16="http://schemas.microsoft.com/office/drawing/2014/main" id="{217E1FF2-9272-6A5A-A10C-79C2EDE9E1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4318820">
              <a:off x="10156214" y="3520138"/>
              <a:ext cx="504809" cy="697045"/>
            </a:xfrm>
            <a:prstGeom prst="rect">
              <a:avLst/>
            </a:prstGeom>
          </p:spPr>
        </p:pic>
        <p:pic>
          <p:nvPicPr>
            <p:cNvPr id="5" name="Picture 4" descr="A purple spiral galaxy in space&#10;&#10;Description automatically generated">
              <a:extLst>
                <a:ext uri="{FF2B5EF4-FFF2-40B4-BE49-F238E27FC236}">
                  <a16:creationId xmlns:a16="http://schemas.microsoft.com/office/drawing/2014/main" id="{A8C4F0E4-B905-E426-1566-BAE05265DE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619406">
              <a:off x="7365751" y="4420198"/>
              <a:ext cx="600258" cy="828842"/>
            </a:xfrm>
            <a:prstGeom prst="rect">
              <a:avLst/>
            </a:prstGeom>
          </p:spPr>
        </p:pic>
        <p:pic>
          <p:nvPicPr>
            <p:cNvPr id="6" name="Picture 5" descr="A purple spiral galaxy in space&#10;&#10;Description automatically generated">
              <a:extLst>
                <a:ext uri="{FF2B5EF4-FFF2-40B4-BE49-F238E27FC236}">
                  <a16:creationId xmlns:a16="http://schemas.microsoft.com/office/drawing/2014/main" id="{AB445A4F-DB05-9E6E-A23C-1EDADB0229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619406">
              <a:off x="7844597" y="2527654"/>
              <a:ext cx="600258" cy="828842"/>
            </a:xfrm>
            <a:prstGeom prst="rect">
              <a:avLst/>
            </a:prstGeom>
          </p:spPr>
        </p:pic>
      </p:grpSp>
      <p:pic>
        <p:nvPicPr>
          <p:cNvPr id="9" name="Picture 8" descr="A galaxy in space with stars and gas&#10;&#10;Description automatically generated with medium confidence">
            <a:extLst>
              <a:ext uri="{FF2B5EF4-FFF2-40B4-BE49-F238E27FC236}">
                <a16:creationId xmlns:a16="http://schemas.microsoft.com/office/drawing/2014/main" id="{709020BE-9B2B-8F0B-1A4F-CB8188282B3F}"/>
              </a:ext>
            </a:extLst>
          </p:cNvPr>
          <p:cNvPicPr>
            <a:picLocks noChangeAspect="1"/>
          </p:cNvPicPr>
          <p:nvPr/>
        </p:nvPicPr>
        <p:blipFill rotWithShape="1">
          <a:blip r:embed="rId4">
            <a:extLst>
              <a:ext uri="{28A0092B-C50C-407E-A947-70E740481C1C}">
                <a14:useLocalDpi xmlns:a14="http://schemas.microsoft.com/office/drawing/2010/main" val="0"/>
              </a:ext>
            </a:extLst>
          </a:blip>
          <a:srcRect l="31952" t="30071" r="37571" b="22604"/>
          <a:stretch/>
        </p:blipFill>
        <p:spPr>
          <a:xfrm>
            <a:off x="4719678" y="5497715"/>
            <a:ext cx="508423" cy="516228"/>
          </a:xfrm>
          <a:prstGeom prst="ellipse">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D6542105-BF5E-FC33-03C6-629C11C5F254}"/>
                  </a:ext>
                </a:extLst>
              </p:cNvPr>
              <p:cNvSpPr txBox="1"/>
              <p:nvPr/>
            </p:nvSpPr>
            <p:spPr>
              <a:xfrm>
                <a:off x="9451156" y="2789388"/>
                <a:ext cx="655438" cy="58477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ZA" sz="3200" i="1">
                          <a:solidFill>
                            <a:srgbClr val="FF0000"/>
                          </a:solidFill>
                          <a:latin typeface="Cambria Math" panose="02040503050406030204" pitchFamily="18" charset="0"/>
                          <a:ea typeface="Cambria Math" panose="02040503050406030204" pitchFamily="18" charset="0"/>
                        </a:rPr>
                        <m:t>𝜀</m:t>
                      </m:r>
                    </m:oMath>
                  </m:oMathPara>
                </a14:m>
                <a:endParaRPr lang="en-ZA" sz="3200" dirty="0">
                  <a:solidFill>
                    <a:srgbClr val="FF0000"/>
                  </a:solidFill>
                  <a:latin typeface="Book Antiqua" panose="02040602050305030304" pitchFamily="18" charset="0"/>
                </a:endParaRPr>
              </a:p>
            </p:txBody>
          </p:sp>
        </mc:Choice>
        <mc:Fallback xmlns="">
          <p:sp>
            <p:nvSpPr>
              <p:cNvPr id="11" name="TextBox 10">
                <a:extLst>
                  <a:ext uri="{FF2B5EF4-FFF2-40B4-BE49-F238E27FC236}">
                    <a16:creationId xmlns:a16="http://schemas.microsoft.com/office/drawing/2014/main" id="{D6542105-BF5E-FC33-03C6-629C11C5F254}"/>
                  </a:ext>
                </a:extLst>
              </p:cNvPr>
              <p:cNvSpPr txBox="1">
                <a:spLocks noRot="1" noChangeAspect="1" noMove="1" noResize="1" noEditPoints="1" noAdjustHandles="1" noChangeArrowheads="1" noChangeShapeType="1" noTextEdit="1"/>
              </p:cNvSpPr>
              <p:nvPr/>
            </p:nvSpPr>
            <p:spPr>
              <a:xfrm>
                <a:off x="9451156" y="2789388"/>
                <a:ext cx="655438" cy="584775"/>
              </a:xfrm>
              <a:prstGeom prst="rect">
                <a:avLst/>
              </a:prstGeom>
              <a:blipFill>
                <a:blip r:embed="rId8"/>
                <a:stretch>
                  <a:fillRect/>
                </a:stretch>
              </a:blipFill>
            </p:spPr>
            <p:txBody>
              <a:bodyPr/>
              <a:lstStyle/>
              <a:p>
                <a:r>
                  <a:rPr lang="en-ZA">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B5F65A4-874C-D626-EE96-A7F11F9455C5}"/>
                  </a:ext>
                </a:extLst>
              </p:cNvPr>
              <p:cNvSpPr txBox="1"/>
              <p:nvPr/>
            </p:nvSpPr>
            <p:spPr>
              <a:xfrm>
                <a:off x="8058179" y="1187346"/>
                <a:ext cx="655438" cy="58477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ZA" sz="3200" i="1">
                          <a:solidFill>
                            <a:srgbClr val="FF0000"/>
                          </a:solidFill>
                          <a:latin typeface="Cambria Math" panose="02040503050406030204" pitchFamily="18" charset="0"/>
                          <a:ea typeface="Cambria Math" panose="02040503050406030204" pitchFamily="18" charset="0"/>
                        </a:rPr>
                        <m:t>𝜀</m:t>
                      </m:r>
                    </m:oMath>
                  </m:oMathPara>
                </a14:m>
                <a:endParaRPr lang="en-ZA" sz="3200" dirty="0">
                  <a:solidFill>
                    <a:srgbClr val="FF0000"/>
                  </a:solidFill>
                  <a:latin typeface="Book Antiqua" panose="02040602050305030304" pitchFamily="18" charset="0"/>
                </a:endParaRPr>
              </a:p>
            </p:txBody>
          </p:sp>
        </mc:Choice>
        <mc:Fallback xmlns="">
          <p:sp>
            <p:nvSpPr>
              <p:cNvPr id="12" name="TextBox 11">
                <a:extLst>
                  <a:ext uri="{FF2B5EF4-FFF2-40B4-BE49-F238E27FC236}">
                    <a16:creationId xmlns:a16="http://schemas.microsoft.com/office/drawing/2014/main" id="{BB5F65A4-874C-D626-EE96-A7F11F9455C5}"/>
                  </a:ext>
                </a:extLst>
              </p:cNvPr>
              <p:cNvSpPr txBox="1">
                <a:spLocks noRot="1" noChangeAspect="1" noMove="1" noResize="1" noEditPoints="1" noAdjustHandles="1" noChangeArrowheads="1" noChangeShapeType="1" noTextEdit="1"/>
              </p:cNvSpPr>
              <p:nvPr/>
            </p:nvSpPr>
            <p:spPr>
              <a:xfrm>
                <a:off x="8058179" y="1187346"/>
                <a:ext cx="655438" cy="584775"/>
              </a:xfrm>
              <a:prstGeom prst="rect">
                <a:avLst/>
              </a:prstGeom>
              <a:blipFill>
                <a:blip r:embed="rId9"/>
                <a:stretch>
                  <a:fillRect/>
                </a:stretch>
              </a:blipFill>
            </p:spPr>
            <p:txBody>
              <a:bodyPr/>
              <a:lstStyle/>
              <a:p>
                <a:r>
                  <a:rPr lang="en-ZA">
                    <a:noFill/>
                  </a:rPr>
                  <a:t> </a:t>
                </a:r>
              </a:p>
            </p:txBody>
          </p:sp>
        </mc:Fallback>
      </mc:AlternateContent>
      <p:sp>
        <p:nvSpPr>
          <p:cNvPr id="16" name="Oval 15">
            <a:extLst>
              <a:ext uri="{FF2B5EF4-FFF2-40B4-BE49-F238E27FC236}">
                <a16:creationId xmlns:a16="http://schemas.microsoft.com/office/drawing/2014/main" id="{503A5A80-D4CA-965D-B60A-F54E2059649C}"/>
              </a:ext>
            </a:extLst>
          </p:cNvPr>
          <p:cNvSpPr/>
          <p:nvPr/>
        </p:nvSpPr>
        <p:spPr>
          <a:xfrm rot="2582646">
            <a:off x="8493534" y="1605813"/>
            <a:ext cx="291019" cy="612203"/>
          </a:xfrm>
          <a:prstGeom prst="ellipse">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8" name="Oval 17">
            <a:extLst>
              <a:ext uri="{FF2B5EF4-FFF2-40B4-BE49-F238E27FC236}">
                <a16:creationId xmlns:a16="http://schemas.microsoft.com/office/drawing/2014/main" id="{BBC98552-69DB-1CF4-B7D6-A348722ABC34}"/>
              </a:ext>
            </a:extLst>
          </p:cNvPr>
          <p:cNvSpPr/>
          <p:nvPr/>
        </p:nvSpPr>
        <p:spPr>
          <a:xfrm rot="6263850">
            <a:off x="9304327" y="2621322"/>
            <a:ext cx="228953" cy="411652"/>
          </a:xfrm>
          <a:prstGeom prst="ellipse">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E8D77DBC-0AF1-FDFA-6B75-2311C17F2A2A}"/>
                  </a:ext>
                </a:extLst>
              </p:cNvPr>
              <p:cNvSpPr txBox="1"/>
              <p:nvPr/>
            </p:nvSpPr>
            <p:spPr>
              <a:xfrm>
                <a:off x="9074649" y="5222935"/>
                <a:ext cx="538060" cy="58477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ZA" sz="3200" i="1">
                          <a:solidFill>
                            <a:srgbClr val="A6CAEC"/>
                          </a:solidFill>
                          <a:latin typeface="Cambria Math" panose="02040503050406030204" pitchFamily="18" charset="0"/>
                          <a:ea typeface="Cambria Math" panose="02040503050406030204" pitchFamily="18" charset="0"/>
                        </a:rPr>
                        <m:t>𝛿</m:t>
                      </m:r>
                    </m:oMath>
                  </m:oMathPara>
                </a14:m>
                <a:endParaRPr lang="en-ZA" sz="3200" i="1" dirty="0">
                  <a:solidFill>
                    <a:srgbClr val="A6CAEC"/>
                  </a:solidFill>
                  <a:latin typeface="Book Antiqua" panose="02040602050305030304" pitchFamily="18" charset="0"/>
                </a:endParaRPr>
              </a:p>
            </p:txBody>
          </p:sp>
        </mc:Choice>
        <mc:Fallback xmlns="">
          <p:sp>
            <p:nvSpPr>
              <p:cNvPr id="23" name="TextBox 22">
                <a:extLst>
                  <a:ext uri="{FF2B5EF4-FFF2-40B4-BE49-F238E27FC236}">
                    <a16:creationId xmlns:a16="http://schemas.microsoft.com/office/drawing/2014/main" id="{E8D77DBC-0AF1-FDFA-6B75-2311C17F2A2A}"/>
                  </a:ext>
                </a:extLst>
              </p:cNvPr>
              <p:cNvSpPr txBox="1">
                <a:spLocks noRot="1" noChangeAspect="1" noMove="1" noResize="1" noEditPoints="1" noAdjustHandles="1" noChangeArrowheads="1" noChangeShapeType="1" noTextEdit="1"/>
              </p:cNvSpPr>
              <p:nvPr/>
            </p:nvSpPr>
            <p:spPr>
              <a:xfrm>
                <a:off x="9074649" y="5222935"/>
                <a:ext cx="538060" cy="584775"/>
              </a:xfrm>
              <a:prstGeom prst="rect">
                <a:avLst/>
              </a:prstGeom>
              <a:blipFill>
                <a:blip r:embed="rId10"/>
                <a:stretch>
                  <a:fillRect/>
                </a:stretch>
              </a:blipFill>
            </p:spPr>
            <p:txBody>
              <a:bodyPr/>
              <a:lstStyle/>
              <a:p>
                <a:r>
                  <a:rPr lang="en-ZA">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BEAF1EC3-36BB-2E9A-BC3B-E5D1EEFCB32D}"/>
                  </a:ext>
                </a:extLst>
              </p:cNvPr>
              <p:cNvSpPr txBox="1"/>
              <p:nvPr/>
            </p:nvSpPr>
            <p:spPr>
              <a:xfrm>
                <a:off x="3865027" y="805953"/>
                <a:ext cx="4490961" cy="528093"/>
              </a:xfrm>
              <a:prstGeom prst="rect">
                <a:avLst/>
              </a:prstGeom>
              <a:noFill/>
            </p:spPr>
            <p:txBody>
              <a:bodyPr wrap="square" rtlCol="0">
                <a:spAutoFit/>
              </a:bodyPr>
              <a:lstStyle/>
              <a:p>
                <a:pPr algn="ctr"/>
                <a:r>
                  <a:rPr lang="en-ZA" sz="2800" dirty="0">
                    <a:solidFill>
                      <a:schemeClr val="bg1"/>
                    </a:solidFill>
                    <a:latin typeface="Book Antiqua" panose="02040602050305030304" pitchFamily="18" charset="0"/>
                  </a:rPr>
                  <a:t>~</a:t>
                </a:r>
                <a14:m>
                  <m:oMath xmlns:m="http://schemas.openxmlformats.org/officeDocument/2006/math">
                    <m:sSup>
                      <m:sSupPr>
                        <m:ctrlPr>
                          <a:rPr lang="en-ZA" sz="2800" i="1" dirty="0" smtClean="0">
                            <a:solidFill>
                              <a:schemeClr val="bg1"/>
                            </a:solidFill>
                            <a:latin typeface="Cambria Math" panose="02040503050406030204" pitchFamily="18" charset="0"/>
                          </a:rPr>
                        </m:ctrlPr>
                      </m:sSupPr>
                      <m:e>
                        <m:r>
                          <a:rPr lang="en-ZA" sz="2800" i="1" dirty="0">
                            <a:solidFill>
                              <a:schemeClr val="bg1"/>
                            </a:solidFill>
                            <a:latin typeface="Cambria Math" panose="02040503050406030204" pitchFamily="18" charset="0"/>
                          </a:rPr>
                          <m:t>10</m:t>
                        </m:r>
                      </m:e>
                      <m:sup>
                        <m:r>
                          <a:rPr lang="en-ZA" sz="2800" b="0" i="1" dirty="0" smtClean="0">
                            <a:solidFill>
                              <a:schemeClr val="bg1"/>
                            </a:solidFill>
                            <a:latin typeface="Cambria Math" panose="02040503050406030204" pitchFamily="18" charset="0"/>
                          </a:rPr>
                          <m:t>5</m:t>
                        </m:r>
                      </m:sup>
                    </m:sSup>
                  </m:oMath>
                </a14:m>
                <a:r>
                  <a:rPr lang="en-ZA" sz="2800" dirty="0">
                    <a:solidFill>
                      <a:schemeClr val="bg1"/>
                    </a:solidFill>
                    <a:latin typeface="Book Antiqua" panose="02040602050305030304" pitchFamily="18" charset="0"/>
                  </a:rPr>
                  <a:t> lenses with </a:t>
                </a:r>
                <a:r>
                  <a:rPr lang="en-ZA" sz="2800" i="1" dirty="0">
                    <a:solidFill>
                      <a:schemeClr val="bg1"/>
                    </a:solidFill>
                    <a:latin typeface="Book Antiqua" panose="02040602050305030304" pitchFamily="18" charset="0"/>
                  </a:rPr>
                  <a:t>Euclid</a:t>
                </a:r>
              </a:p>
            </p:txBody>
          </p:sp>
        </mc:Choice>
        <mc:Fallback xmlns="">
          <p:sp>
            <p:nvSpPr>
              <p:cNvPr id="26" name="TextBox 25">
                <a:extLst>
                  <a:ext uri="{FF2B5EF4-FFF2-40B4-BE49-F238E27FC236}">
                    <a16:creationId xmlns:a16="http://schemas.microsoft.com/office/drawing/2014/main" id="{BEAF1EC3-36BB-2E9A-BC3B-E5D1EEFCB32D}"/>
                  </a:ext>
                </a:extLst>
              </p:cNvPr>
              <p:cNvSpPr txBox="1">
                <a:spLocks noRot="1" noChangeAspect="1" noMove="1" noResize="1" noEditPoints="1" noAdjustHandles="1" noChangeArrowheads="1" noChangeShapeType="1" noTextEdit="1"/>
              </p:cNvSpPr>
              <p:nvPr/>
            </p:nvSpPr>
            <p:spPr>
              <a:xfrm>
                <a:off x="3865027" y="805953"/>
                <a:ext cx="4490961" cy="528093"/>
              </a:xfrm>
              <a:prstGeom prst="rect">
                <a:avLst/>
              </a:prstGeom>
              <a:blipFill>
                <a:blip r:embed="rId11"/>
                <a:stretch>
                  <a:fillRect t="-10345" b="-31034"/>
                </a:stretch>
              </a:blipFill>
            </p:spPr>
            <p:txBody>
              <a:bodyPr/>
              <a:lstStyle/>
              <a:p>
                <a:r>
                  <a:rPr lang="en-ZA">
                    <a:noFill/>
                  </a:rPr>
                  <a:t> </a:t>
                </a:r>
              </a:p>
            </p:txBody>
          </p:sp>
        </mc:Fallback>
      </mc:AlternateContent>
      <p:cxnSp>
        <p:nvCxnSpPr>
          <p:cNvPr id="17" name="Straight Arrow Connector 16">
            <a:extLst>
              <a:ext uri="{FF2B5EF4-FFF2-40B4-BE49-F238E27FC236}">
                <a16:creationId xmlns:a16="http://schemas.microsoft.com/office/drawing/2014/main" id="{10068CE3-04CB-AAB0-9468-5025F34C7315}"/>
              </a:ext>
            </a:extLst>
          </p:cNvPr>
          <p:cNvCxnSpPr>
            <a:cxnSpLocks/>
          </p:cNvCxnSpPr>
          <p:nvPr/>
        </p:nvCxnSpPr>
        <p:spPr>
          <a:xfrm flipH="1">
            <a:off x="5672921" y="2179798"/>
            <a:ext cx="2644365" cy="955544"/>
          </a:xfrm>
          <a:prstGeom prst="straightConnector1">
            <a:avLst/>
          </a:prstGeom>
          <a:ln w="38100">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9BCAD042-1839-A86B-1662-EB14B9429BCC}"/>
              </a:ext>
            </a:extLst>
          </p:cNvPr>
          <p:cNvSpPr/>
          <p:nvPr/>
        </p:nvSpPr>
        <p:spPr>
          <a:xfrm>
            <a:off x="0" y="0"/>
            <a:ext cx="12221016" cy="528179"/>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Line-of-sight shear as a cosmological probe</a:t>
            </a:r>
          </a:p>
        </p:txBody>
      </p:sp>
      <mc:AlternateContent xmlns:mc="http://schemas.openxmlformats.org/markup-compatibility/2006">
        <mc:Choice xmlns:a14="http://schemas.microsoft.com/office/drawing/2010/main" Requires="a14">
          <p:sp>
            <p:nvSpPr>
              <p:cNvPr id="27" name="TextBox 26">
                <a:extLst>
                  <a:ext uri="{FF2B5EF4-FFF2-40B4-BE49-F238E27FC236}">
                    <a16:creationId xmlns:a16="http://schemas.microsoft.com/office/drawing/2014/main" id="{37E45618-BC03-B276-354C-D7FC1B63BBC4}"/>
                  </a:ext>
                </a:extLst>
              </p:cNvPr>
              <p:cNvSpPr txBox="1"/>
              <p:nvPr/>
            </p:nvSpPr>
            <p:spPr>
              <a:xfrm>
                <a:off x="649738" y="3123721"/>
                <a:ext cx="2430490" cy="1800493"/>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d>
                        <m:dPr>
                          <m:begChr m:val="⟨"/>
                          <m:endChr m:val="⟩"/>
                          <m:ctrlPr>
                            <a:rPr lang="en-ZA" sz="2800" i="1">
                              <a:solidFill>
                                <a:schemeClr val="bg1"/>
                              </a:solidFill>
                              <a:latin typeface="Cambria Math" panose="02040503050406030204" pitchFamily="18" charset="0"/>
                              <a:ea typeface="Cambria Math" panose="02040503050406030204" pitchFamily="18" charset="0"/>
                            </a:rPr>
                          </m:ctrlPr>
                        </m:dPr>
                        <m:e>
                          <m:r>
                            <a:rPr lang="en-ZA" sz="2800" i="1">
                              <a:solidFill>
                                <a:srgbClr val="A6CAEC"/>
                              </a:solidFill>
                              <a:latin typeface="Cambria Math" panose="02040503050406030204" pitchFamily="18" charset="0"/>
                              <a:ea typeface="Cambria Math" panose="02040503050406030204" pitchFamily="18" charset="0"/>
                            </a:rPr>
                            <m:t>𝛿</m:t>
                          </m:r>
                          <m:r>
                            <a:rPr lang="en-ZA" sz="2800" i="1">
                              <a:solidFill>
                                <a:schemeClr val="bg1"/>
                              </a:solidFill>
                              <a:latin typeface="Cambria Math" panose="02040503050406030204" pitchFamily="18" charset="0"/>
                              <a:ea typeface="Cambria Math" panose="02040503050406030204" pitchFamily="18" charset="0"/>
                            </a:rPr>
                            <m:t>×</m:t>
                          </m:r>
                          <m:r>
                            <a:rPr lang="en-ZA" sz="2800" i="1">
                              <a:solidFill>
                                <a:srgbClr val="A6CAEC"/>
                              </a:solidFill>
                              <a:latin typeface="Cambria Math" panose="02040503050406030204" pitchFamily="18" charset="0"/>
                              <a:ea typeface="Cambria Math" panose="02040503050406030204" pitchFamily="18" charset="0"/>
                            </a:rPr>
                            <m:t>𝛿</m:t>
                          </m:r>
                        </m:e>
                      </m:d>
                    </m:oMath>
                  </m:oMathPara>
                </a14:m>
                <a:endParaRPr lang="en-ZA" sz="2800" dirty="0">
                  <a:solidFill>
                    <a:schemeClr val="bg1"/>
                  </a:solidFill>
                  <a:latin typeface="Book Antiqua" panose="02040602050305030304" pitchFamily="18" charset="0"/>
                </a:endParaRPr>
              </a:p>
              <a:p>
                <a:pPr algn="ctr"/>
                <a:endParaRPr lang="en-ZA" sz="900" dirty="0">
                  <a:solidFill>
                    <a:schemeClr val="bg1"/>
                  </a:solidFill>
                  <a:latin typeface="Book Antiqua" panose="02040602050305030304" pitchFamily="18" charset="0"/>
                </a:endParaRPr>
              </a:p>
              <a:p>
                <a:pPr lvl="0" algn="ctr"/>
                <a14:m>
                  <m:oMathPara xmlns:m="http://schemas.openxmlformats.org/officeDocument/2006/math">
                    <m:oMathParaPr>
                      <m:jc m:val="centerGroup"/>
                    </m:oMathParaPr>
                    <m:oMath xmlns:m="http://schemas.openxmlformats.org/officeDocument/2006/math">
                      <m:d>
                        <m:dPr>
                          <m:begChr m:val="⟨"/>
                          <m:endChr m:val="⟩"/>
                          <m:ctrlPr>
                            <a:rPr lang="en-ZA" sz="2800" i="1" smtClean="0">
                              <a:solidFill>
                                <a:schemeClr val="bg1"/>
                              </a:solidFill>
                              <a:latin typeface="Cambria Math" panose="02040503050406030204" pitchFamily="18" charset="0"/>
                              <a:ea typeface="Cambria Math" panose="02040503050406030204" pitchFamily="18" charset="0"/>
                            </a:rPr>
                          </m:ctrlPr>
                        </m:dPr>
                        <m:e>
                          <m:r>
                            <a:rPr lang="en-ZA" sz="2800" i="1" smtClean="0">
                              <a:solidFill>
                                <a:srgbClr val="FF0000"/>
                              </a:solidFill>
                              <a:latin typeface="Cambria Math" panose="02040503050406030204" pitchFamily="18" charset="0"/>
                              <a:ea typeface="Cambria Math" panose="02040503050406030204" pitchFamily="18" charset="0"/>
                            </a:rPr>
                            <m:t>𝜀</m:t>
                          </m:r>
                          <m:r>
                            <a:rPr lang="en-ZA" sz="2800" b="0" i="1" smtClean="0">
                              <a:solidFill>
                                <a:schemeClr val="bg1"/>
                              </a:solidFill>
                              <a:latin typeface="Cambria Math" panose="02040503050406030204" pitchFamily="18" charset="0"/>
                              <a:ea typeface="Cambria Math" panose="02040503050406030204" pitchFamily="18" charset="0"/>
                            </a:rPr>
                            <m:t>×</m:t>
                          </m:r>
                          <m:r>
                            <a:rPr lang="en-ZA" sz="2800" i="1">
                              <a:solidFill>
                                <a:srgbClr val="FF0000"/>
                              </a:solidFill>
                              <a:latin typeface="Cambria Math" panose="02040503050406030204" pitchFamily="18" charset="0"/>
                              <a:ea typeface="Cambria Math" panose="02040503050406030204" pitchFamily="18" charset="0"/>
                            </a:rPr>
                            <m:t>𝜀</m:t>
                          </m:r>
                        </m:e>
                      </m:d>
                    </m:oMath>
                  </m:oMathPara>
                </a14:m>
                <a:endParaRPr lang="en-ZA" sz="2800" dirty="0">
                  <a:solidFill>
                    <a:prstClr val="white"/>
                  </a:solidFill>
                  <a:latin typeface="Book Antiqua" panose="02040602050305030304" pitchFamily="18" charset="0"/>
                </a:endParaRPr>
              </a:p>
              <a:p>
                <a:pPr algn="ctr"/>
                <a:endParaRPr lang="en-ZA" sz="900" dirty="0">
                  <a:solidFill>
                    <a:schemeClr val="bg1"/>
                  </a:solidFill>
                  <a:latin typeface="Book Antiqua" panose="02040602050305030304" pitchFamily="18" charset="0"/>
                </a:endParaRPr>
              </a:p>
              <a:p>
                <a:pPr algn="ctr"/>
                <a14:m>
                  <m:oMathPara xmlns:m="http://schemas.openxmlformats.org/officeDocument/2006/math">
                    <m:oMathParaPr>
                      <m:jc m:val="centerGroup"/>
                    </m:oMathParaPr>
                    <m:oMath xmlns:m="http://schemas.openxmlformats.org/officeDocument/2006/math">
                      <m:d>
                        <m:dPr>
                          <m:begChr m:val="⟨"/>
                          <m:endChr m:val="⟩"/>
                          <m:ctrlPr>
                            <a:rPr lang="en-ZA" sz="2800" i="1" smtClean="0">
                              <a:solidFill>
                                <a:schemeClr val="bg1"/>
                              </a:solidFill>
                              <a:latin typeface="Cambria Math" panose="02040503050406030204" pitchFamily="18" charset="0"/>
                              <a:ea typeface="Cambria Math" panose="02040503050406030204" pitchFamily="18" charset="0"/>
                            </a:rPr>
                          </m:ctrlPr>
                        </m:dPr>
                        <m:e>
                          <m:r>
                            <a:rPr lang="en-ZA" sz="2800" i="1">
                              <a:solidFill>
                                <a:srgbClr val="A6CAEC"/>
                              </a:solidFill>
                              <a:latin typeface="Cambria Math" panose="02040503050406030204" pitchFamily="18" charset="0"/>
                              <a:ea typeface="Cambria Math" panose="02040503050406030204" pitchFamily="18" charset="0"/>
                            </a:rPr>
                            <m:t>𝛿</m:t>
                          </m:r>
                          <m:r>
                            <a:rPr lang="en-ZA" sz="2800" i="1">
                              <a:solidFill>
                                <a:schemeClr val="bg1"/>
                              </a:solidFill>
                              <a:latin typeface="Cambria Math" panose="02040503050406030204" pitchFamily="18" charset="0"/>
                              <a:ea typeface="Cambria Math" panose="02040503050406030204" pitchFamily="18" charset="0"/>
                            </a:rPr>
                            <m:t>×</m:t>
                          </m:r>
                          <m:r>
                            <a:rPr lang="en-ZA" sz="2800" i="1">
                              <a:solidFill>
                                <a:srgbClr val="FF0000"/>
                              </a:solidFill>
                              <a:latin typeface="Cambria Math" panose="02040503050406030204" pitchFamily="18" charset="0"/>
                              <a:ea typeface="Cambria Math" panose="02040503050406030204" pitchFamily="18" charset="0"/>
                            </a:rPr>
                            <m:t>𝜀</m:t>
                          </m:r>
                        </m:e>
                      </m:d>
                    </m:oMath>
                  </m:oMathPara>
                </a14:m>
                <a:endParaRPr lang="en-ZA" sz="2800" dirty="0">
                  <a:solidFill>
                    <a:prstClr val="white"/>
                  </a:solidFill>
                  <a:latin typeface="Book Antiqua" panose="02040602050305030304" pitchFamily="18" charset="0"/>
                </a:endParaRPr>
              </a:p>
              <a:p>
                <a:pPr algn="ctr"/>
                <a:endParaRPr lang="en-ZA" sz="900" dirty="0">
                  <a:solidFill>
                    <a:schemeClr val="bg1"/>
                  </a:solidFill>
                  <a:latin typeface="Book Antiqua" panose="02040602050305030304" pitchFamily="18" charset="0"/>
                </a:endParaRPr>
              </a:p>
            </p:txBody>
          </p:sp>
        </mc:Choice>
        <mc:Fallback>
          <p:sp>
            <p:nvSpPr>
              <p:cNvPr id="27" name="TextBox 26">
                <a:extLst>
                  <a:ext uri="{FF2B5EF4-FFF2-40B4-BE49-F238E27FC236}">
                    <a16:creationId xmlns:a16="http://schemas.microsoft.com/office/drawing/2014/main" id="{37E45618-BC03-B276-354C-D7FC1B63BBC4}"/>
                  </a:ext>
                </a:extLst>
              </p:cNvPr>
              <p:cNvSpPr txBox="1">
                <a:spLocks noRot="1" noChangeAspect="1" noMove="1" noResize="1" noEditPoints="1" noAdjustHandles="1" noChangeArrowheads="1" noChangeShapeType="1" noTextEdit="1"/>
              </p:cNvSpPr>
              <p:nvPr/>
            </p:nvSpPr>
            <p:spPr>
              <a:xfrm>
                <a:off x="649738" y="3123721"/>
                <a:ext cx="2430490" cy="1800493"/>
              </a:xfrm>
              <a:prstGeom prst="rect">
                <a:avLst/>
              </a:prstGeom>
              <a:blipFill>
                <a:blip r:embed="rId12"/>
                <a:stretch>
                  <a:fillRect/>
                </a:stretch>
              </a:blipFill>
            </p:spPr>
            <p:txBody>
              <a:bodyPr/>
              <a:lstStyle/>
              <a:p>
                <a:r>
                  <a:rPr lang="en-ZA">
                    <a:noFill/>
                  </a:rPr>
                  <a:t> </a:t>
                </a:r>
              </a:p>
            </p:txBody>
          </p:sp>
        </mc:Fallback>
      </mc:AlternateContent>
      <p:sp>
        <p:nvSpPr>
          <p:cNvPr id="29" name="TextBox 28">
            <a:extLst>
              <a:ext uri="{FF2B5EF4-FFF2-40B4-BE49-F238E27FC236}">
                <a16:creationId xmlns:a16="http://schemas.microsoft.com/office/drawing/2014/main" id="{04E417A7-8A60-FBA3-9255-D60F66112DB8}"/>
              </a:ext>
            </a:extLst>
          </p:cNvPr>
          <p:cNvSpPr txBox="1"/>
          <p:nvPr/>
        </p:nvSpPr>
        <p:spPr>
          <a:xfrm>
            <a:off x="81435" y="562427"/>
            <a:ext cx="3668971" cy="2585323"/>
          </a:xfrm>
          <a:prstGeom prst="rect">
            <a:avLst/>
          </a:prstGeom>
          <a:noFill/>
        </p:spPr>
        <p:txBody>
          <a:bodyPr wrap="square" rtlCol="0">
            <a:spAutoFit/>
          </a:bodyPr>
          <a:lstStyle/>
          <a:p>
            <a:pPr algn="ctr"/>
            <a:r>
              <a:rPr lang="en-ZA" sz="5400" dirty="0">
                <a:solidFill>
                  <a:schemeClr val="bg1"/>
                </a:solidFill>
                <a:latin typeface="Book Antiqua" panose="02040602050305030304" pitchFamily="18" charset="0"/>
              </a:rPr>
              <a:t>The 3x2pt correlation scheme</a:t>
            </a:r>
          </a:p>
        </p:txBody>
      </p:sp>
      <p:sp>
        <p:nvSpPr>
          <p:cNvPr id="31" name="TextBox 30">
            <a:extLst>
              <a:ext uri="{FF2B5EF4-FFF2-40B4-BE49-F238E27FC236}">
                <a16:creationId xmlns:a16="http://schemas.microsoft.com/office/drawing/2014/main" id="{076039D5-1709-8305-0D82-158C0938E37B}"/>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15515452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35B3A-8F0B-5D97-5622-96BD8D7BF84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EBE502A-4A6E-0B7B-DBE9-6CDE3CB091E3}"/>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13" name="Group 12">
            <a:extLst>
              <a:ext uri="{FF2B5EF4-FFF2-40B4-BE49-F238E27FC236}">
                <a16:creationId xmlns:a16="http://schemas.microsoft.com/office/drawing/2014/main" id="{8314E684-E319-0D52-3FC7-23A94588193E}"/>
              </a:ext>
            </a:extLst>
          </p:cNvPr>
          <p:cNvGrpSpPr/>
          <p:nvPr/>
        </p:nvGrpSpPr>
        <p:grpSpPr>
          <a:xfrm>
            <a:off x="-1" y="9704"/>
            <a:ext cx="12192001" cy="6888695"/>
            <a:chOff x="9935" y="-20463"/>
            <a:chExt cx="12192001" cy="6888695"/>
          </a:xfrm>
        </p:grpSpPr>
        <p:pic>
          <p:nvPicPr>
            <p:cNvPr id="14" name="Picture 13" descr="A bright light in the sky&#10;&#10;Description automatically generated with medium confidence">
              <a:extLst>
                <a:ext uri="{FF2B5EF4-FFF2-40B4-BE49-F238E27FC236}">
                  <a16:creationId xmlns:a16="http://schemas.microsoft.com/office/drawing/2014/main" id="{30410481-6F27-A18C-05D7-E5476E353C57}"/>
                </a:ext>
              </a:extLst>
            </p:cNvPr>
            <p:cNvPicPr>
              <a:picLocks noChangeAspect="1"/>
            </p:cNvPicPr>
            <p:nvPr/>
          </p:nvPicPr>
          <p:blipFill rotWithShape="1">
            <a:blip r:embed="rId3">
              <a:alphaModFix amt="10000"/>
              <a:extLst>
                <a:ext uri="{28A0092B-C50C-407E-A947-70E740481C1C}">
                  <a14:useLocalDpi xmlns:a14="http://schemas.microsoft.com/office/drawing/2010/main" val="0"/>
                </a:ext>
              </a:extLst>
            </a:blip>
            <a:srcRect l="1" t="8867" r="30365" b="19677"/>
            <a:stretch/>
          </p:blipFill>
          <p:spPr>
            <a:xfrm flipH="1">
              <a:off x="9935" y="-10232"/>
              <a:ext cx="9803295"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41A73BE1-A7BD-FD26-C955-7238AC232FD3}"/>
                </a:ext>
              </a:extLst>
            </p:cNvPr>
            <p:cNvPicPr>
              <a:picLocks noChangeAspect="1"/>
            </p:cNvPicPr>
            <p:nvPr/>
          </p:nvPicPr>
          <p:blipFill rotWithShape="1">
            <a:blip r:embed="rId3">
              <a:clrChange>
                <a:clrFrom>
                  <a:srgbClr val="010101"/>
                </a:clrFrom>
                <a:clrTo>
                  <a:srgbClr val="010101">
                    <a:alpha val="0"/>
                  </a:srgbClr>
                </a:clrTo>
              </a:clrChange>
              <a:alphaModFix amt="1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grpSp>
        <p:nvGrpSpPr>
          <p:cNvPr id="8" name="Group 7">
            <a:extLst>
              <a:ext uri="{FF2B5EF4-FFF2-40B4-BE49-F238E27FC236}">
                <a16:creationId xmlns:a16="http://schemas.microsoft.com/office/drawing/2014/main" id="{E7AF8E02-5C39-1723-5DA8-697C0D7CE200}"/>
              </a:ext>
            </a:extLst>
          </p:cNvPr>
          <p:cNvGrpSpPr/>
          <p:nvPr/>
        </p:nvGrpSpPr>
        <p:grpSpPr>
          <a:xfrm>
            <a:off x="3711075" y="865754"/>
            <a:ext cx="7753775" cy="5882259"/>
            <a:chOff x="3711075" y="865754"/>
            <a:chExt cx="7753775" cy="5882259"/>
          </a:xfrm>
        </p:grpSpPr>
        <p:grpSp>
          <p:nvGrpSpPr>
            <p:cNvPr id="125" name="Group 124">
              <a:extLst>
                <a:ext uri="{FF2B5EF4-FFF2-40B4-BE49-F238E27FC236}">
                  <a16:creationId xmlns:a16="http://schemas.microsoft.com/office/drawing/2014/main" id="{02AA627D-E2F2-E548-C42F-529E393134BE}"/>
                </a:ext>
              </a:extLst>
            </p:cNvPr>
            <p:cNvGrpSpPr/>
            <p:nvPr/>
          </p:nvGrpSpPr>
          <p:grpSpPr>
            <a:xfrm>
              <a:off x="3711075" y="865754"/>
              <a:ext cx="7609083" cy="5882259"/>
              <a:chOff x="3805138" y="834638"/>
              <a:chExt cx="7529859" cy="5882259"/>
            </a:xfrm>
          </p:grpSpPr>
          <p:pic>
            <p:nvPicPr>
              <p:cNvPr id="21" name="Picture 20" descr="A galaxy in space with stars and gas&#10;&#10;Description automatically generated with medium confidence">
                <a:extLst>
                  <a:ext uri="{FF2B5EF4-FFF2-40B4-BE49-F238E27FC236}">
                    <a16:creationId xmlns:a16="http://schemas.microsoft.com/office/drawing/2014/main" id="{B7A5D130-3E6E-4720-EA76-48455D222B3D}"/>
                  </a:ext>
                </a:extLst>
              </p:cNvPr>
              <p:cNvPicPr>
                <a:picLocks noChangeAspect="1"/>
              </p:cNvPicPr>
              <p:nvPr/>
            </p:nvPicPr>
            <p:blipFill rotWithShape="1">
              <a:blip r:embed="rId4">
                <a:extLst>
                  <a:ext uri="{28A0092B-C50C-407E-A947-70E740481C1C}">
                    <a14:useLocalDpi xmlns:a14="http://schemas.microsoft.com/office/drawing/2010/main" val="0"/>
                  </a:ext>
                </a:extLst>
              </a:blip>
              <a:srcRect l="31952" t="30071" r="37571" b="22604"/>
              <a:stretch/>
            </p:blipFill>
            <p:spPr>
              <a:xfrm>
                <a:off x="5466411" y="1482563"/>
                <a:ext cx="766968" cy="786935"/>
              </a:xfrm>
              <a:prstGeom prst="ellipse">
                <a:avLst/>
              </a:prstGeom>
            </p:spPr>
          </p:pic>
          <p:pic>
            <p:nvPicPr>
              <p:cNvPr id="22" name="Picture 21" descr="A galaxy in space with stars and gas&#10;&#10;Description automatically generated with medium confidence">
                <a:extLst>
                  <a:ext uri="{FF2B5EF4-FFF2-40B4-BE49-F238E27FC236}">
                    <a16:creationId xmlns:a16="http://schemas.microsoft.com/office/drawing/2014/main" id="{9852951D-307E-9A5A-F73C-B7E534D1CF07}"/>
                  </a:ext>
                </a:extLst>
              </p:cNvPr>
              <p:cNvPicPr>
                <a:picLocks noChangeAspect="1"/>
              </p:cNvPicPr>
              <p:nvPr/>
            </p:nvPicPr>
            <p:blipFill rotWithShape="1">
              <a:blip r:embed="rId4">
                <a:extLst>
                  <a:ext uri="{28A0092B-C50C-407E-A947-70E740481C1C}">
                    <a14:useLocalDpi xmlns:a14="http://schemas.microsoft.com/office/drawing/2010/main" val="0"/>
                  </a:ext>
                </a:extLst>
              </a:blip>
              <a:srcRect l="31952" t="30071" r="37571" b="22604"/>
              <a:stretch/>
            </p:blipFill>
            <p:spPr>
              <a:xfrm rot="2387160">
                <a:off x="9053839" y="3830431"/>
                <a:ext cx="673159" cy="690683"/>
              </a:xfrm>
              <a:prstGeom prst="ellipse">
                <a:avLst/>
              </a:prstGeom>
            </p:spPr>
          </p:pic>
          <p:cxnSp>
            <p:nvCxnSpPr>
              <p:cNvPr id="24" name="Straight Arrow Connector 23">
                <a:extLst>
                  <a:ext uri="{FF2B5EF4-FFF2-40B4-BE49-F238E27FC236}">
                    <a16:creationId xmlns:a16="http://schemas.microsoft.com/office/drawing/2014/main" id="{088589F1-3A49-26BB-7AEF-58E489238688}"/>
                  </a:ext>
                </a:extLst>
              </p:cNvPr>
              <p:cNvCxnSpPr>
                <a:cxnSpLocks/>
              </p:cNvCxnSpPr>
              <p:nvPr/>
            </p:nvCxnSpPr>
            <p:spPr>
              <a:xfrm flipH="1" flipV="1">
                <a:off x="6269969" y="2159670"/>
                <a:ext cx="2588983" cy="1693473"/>
              </a:xfrm>
              <a:prstGeom prst="straightConnector1">
                <a:avLst/>
              </a:prstGeom>
              <a:ln w="38100">
                <a:solidFill>
                  <a:schemeClr val="accent3">
                    <a:lumMod val="20000"/>
                    <a:lumOff val="80000"/>
                  </a:schemeClr>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7AF4927F-3676-C6F0-627C-ED603F71AF9D}"/>
                  </a:ext>
                </a:extLst>
              </p:cNvPr>
              <p:cNvCxnSpPr>
                <a:cxnSpLocks/>
              </p:cNvCxnSpPr>
              <p:nvPr/>
            </p:nvCxnSpPr>
            <p:spPr>
              <a:xfrm flipV="1">
                <a:off x="9340719" y="3050245"/>
                <a:ext cx="63101" cy="709339"/>
              </a:xfrm>
              <a:prstGeom prst="straightConnector1">
                <a:avLst/>
              </a:prstGeom>
              <a:ln w="38100">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D8ADA227-3678-010C-A936-4E6F3111980A}"/>
                  </a:ext>
                </a:extLst>
              </p:cNvPr>
              <p:cNvCxnSpPr>
                <a:cxnSpLocks/>
              </p:cNvCxnSpPr>
              <p:nvPr/>
            </p:nvCxnSpPr>
            <p:spPr>
              <a:xfrm flipH="1" flipV="1">
                <a:off x="6082430" y="3941438"/>
                <a:ext cx="2801942" cy="274758"/>
              </a:xfrm>
              <a:prstGeom prst="straightConnector1">
                <a:avLst/>
              </a:prstGeom>
              <a:ln w="38100">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48" name="Straight Arrow Connector 47">
                <a:extLst>
                  <a:ext uri="{FF2B5EF4-FFF2-40B4-BE49-F238E27FC236}">
                    <a16:creationId xmlns:a16="http://schemas.microsoft.com/office/drawing/2014/main" id="{24B9D386-8A92-EB07-AC79-0724B5109957}"/>
                  </a:ext>
                </a:extLst>
              </p:cNvPr>
              <p:cNvCxnSpPr>
                <a:cxnSpLocks/>
              </p:cNvCxnSpPr>
              <p:nvPr/>
            </p:nvCxnSpPr>
            <p:spPr>
              <a:xfrm flipH="1" flipV="1">
                <a:off x="8832318" y="2110318"/>
                <a:ext cx="401532" cy="544365"/>
              </a:xfrm>
              <a:prstGeom prst="straightConnector1">
                <a:avLst/>
              </a:prstGeom>
              <a:ln w="38100">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50" name="Straight Arrow Connector 49">
                <a:extLst>
                  <a:ext uri="{FF2B5EF4-FFF2-40B4-BE49-F238E27FC236}">
                    <a16:creationId xmlns:a16="http://schemas.microsoft.com/office/drawing/2014/main" id="{D831660F-C137-CA40-C4D8-ABECF866D0A5}"/>
                  </a:ext>
                </a:extLst>
              </p:cNvPr>
              <p:cNvCxnSpPr>
                <a:cxnSpLocks/>
              </p:cNvCxnSpPr>
              <p:nvPr/>
            </p:nvCxnSpPr>
            <p:spPr>
              <a:xfrm flipH="1" flipV="1">
                <a:off x="5966919" y="4694596"/>
                <a:ext cx="2562062" cy="800710"/>
              </a:xfrm>
              <a:prstGeom prst="straightConnector1">
                <a:avLst/>
              </a:prstGeom>
              <a:ln w="38100">
                <a:solidFill>
                  <a:schemeClr val="tx2">
                    <a:lumMod val="25000"/>
                    <a:lumOff val="75000"/>
                  </a:schemeClr>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54" name="TextBox 53">
                <a:extLst>
                  <a:ext uri="{FF2B5EF4-FFF2-40B4-BE49-F238E27FC236}">
                    <a16:creationId xmlns:a16="http://schemas.microsoft.com/office/drawing/2014/main" id="{2CAE60C5-DCAA-48D7-CD77-BB398E8391CC}"/>
                  </a:ext>
                </a:extLst>
              </p:cNvPr>
              <p:cNvSpPr txBox="1"/>
              <p:nvPr/>
            </p:nvSpPr>
            <p:spPr>
              <a:xfrm>
                <a:off x="4539897" y="834638"/>
                <a:ext cx="2708053" cy="523220"/>
              </a:xfrm>
              <a:prstGeom prst="rect">
                <a:avLst/>
              </a:prstGeom>
              <a:noFill/>
            </p:spPr>
            <p:txBody>
              <a:bodyPr wrap="square" rtlCol="0">
                <a:spAutoFit/>
              </a:bodyPr>
              <a:lstStyle/>
              <a:p>
                <a:pPr algn="ctr"/>
                <a:r>
                  <a:rPr lang="en-ZA" sz="2800" dirty="0">
                    <a:solidFill>
                      <a:srgbClr val="C2F1C8"/>
                    </a:solidFill>
                    <a:latin typeface="Book Antiqua" panose="02040602050305030304" pitchFamily="18" charset="0"/>
                  </a:rPr>
                  <a:t>LOS shear</a:t>
                </a:r>
              </a:p>
            </p:txBody>
          </p:sp>
          <p:sp>
            <p:nvSpPr>
              <p:cNvPr id="63" name="TextBox 62">
                <a:extLst>
                  <a:ext uri="{FF2B5EF4-FFF2-40B4-BE49-F238E27FC236}">
                    <a16:creationId xmlns:a16="http://schemas.microsoft.com/office/drawing/2014/main" id="{B2AFDAFC-9549-6C74-9811-1E46B7C2448D}"/>
                  </a:ext>
                </a:extLst>
              </p:cNvPr>
              <p:cNvSpPr txBox="1"/>
              <p:nvPr/>
            </p:nvSpPr>
            <p:spPr>
              <a:xfrm>
                <a:off x="8666838" y="1411015"/>
                <a:ext cx="2218978" cy="954107"/>
              </a:xfrm>
              <a:prstGeom prst="rect">
                <a:avLst/>
              </a:prstGeom>
              <a:noFill/>
            </p:spPr>
            <p:txBody>
              <a:bodyPr wrap="square" rtlCol="0">
                <a:spAutoFit/>
              </a:bodyPr>
              <a:lstStyle/>
              <a:p>
                <a:pPr algn="ctr"/>
                <a:r>
                  <a:rPr lang="en-ZA" sz="2800" dirty="0">
                    <a:solidFill>
                      <a:srgbClr val="FF0000"/>
                    </a:solidFill>
                    <a:latin typeface="Book Antiqua" panose="02040602050305030304" pitchFamily="18" charset="0"/>
                  </a:rPr>
                  <a:t>galaxy ellipticity</a:t>
                </a:r>
              </a:p>
            </p:txBody>
          </p:sp>
          <mc:AlternateContent xmlns:mc="http://schemas.openxmlformats.org/markup-compatibility/2006" xmlns:a14="http://schemas.microsoft.com/office/drawing/2010/main">
            <mc:Choice Requires="a14">
              <p:sp>
                <p:nvSpPr>
                  <p:cNvPr id="68" name="TextBox 67">
                    <a:extLst>
                      <a:ext uri="{FF2B5EF4-FFF2-40B4-BE49-F238E27FC236}">
                        <a16:creationId xmlns:a16="http://schemas.microsoft.com/office/drawing/2014/main" id="{8E5867C1-633B-72BB-FABF-CCC4FEAA9A25}"/>
                      </a:ext>
                    </a:extLst>
                  </p:cNvPr>
                  <p:cNvSpPr txBox="1"/>
                  <p:nvPr/>
                </p:nvSpPr>
                <p:spPr>
                  <a:xfrm>
                    <a:off x="6121350" y="1305186"/>
                    <a:ext cx="1283216" cy="58477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ZA" sz="3200" b="0" i="1" smtClean="0">
                                  <a:solidFill>
                                    <a:srgbClr val="C2F1C8"/>
                                  </a:solidFill>
                                  <a:latin typeface="Cambria Math" panose="02040503050406030204" pitchFamily="18" charset="0"/>
                                </a:rPr>
                              </m:ctrlPr>
                            </m:sSubPr>
                            <m:e>
                              <m:r>
                                <a:rPr lang="en-ZA" sz="3200" i="1">
                                  <a:solidFill>
                                    <a:srgbClr val="C2F1C8"/>
                                  </a:solidFill>
                                  <a:latin typeface="Cambria Math" panose="02040503050406030204" pitchFamily="18" charset="0"/>
                                  <a:ea typeface="Cambria Math" panose="02040503050406030204" pitchFamily="18" charset="0"/>
                                </a:rPr>
                                <m:t>𝛾</m:t>
                              </m:r>
                            </m:e>
                            <m:sub>
                              <m:r>
                                <m:rPr>
                                  <m:sty m:val="p"/>
                                </m:rPr>
                                <a:rPr lang="en-ZA" sz="3200">
                                  <a:solidFill>
                                    <a:srgbClr val="C2F1C8"/>
                                  </a:solidFill>
                                  <a:latin typeface="Cambria Math" panose="02040503050406030204" pitchFamily="18" charset="0"/>
                                </a:rPr>
                                <m:t>LOS</m:t>
                              </m:r>
                            </m:sub>
                          </m:sSub>
                        </m:oMath>
                      </m:oMathPara>
                    </a14:m>
                    <a:endParaRPr lang="en-ZA" sz="3200" dirty="0">
                      <a:solidFill>
                        <a:srgbClr val="C2F1C8"/>
                      </a:solidFill>
                      <a:latin typeface="Book Antiqua" panose="02040602050305030304" pitchFamily="18" charset="0"/>
                    </a:endParaRPr>
                  </a:p>
                </p:txBody>
              </p:sp>
            </mc:Choice>
            <mc:Fallback xmlns="">
              <p:sp>
                <p:nvSpPr>
                  <p:cNvPr id="68" name="TextBox 67">
                    <a:extLst>
                      <a:ext uri="{FF2B5EF4-FFF2-40B4-BE49-F238E27FC236}">
                        <a16:creationId xmlns:a16="http://schemas.microsoft.com/office/drawing/2014/main" id="{8E5867C1-633B-72BB-FABF-CCC4FEAA9A25}"/>
                      </a:ext>
                    </a:extLst>
                  </p:cNvPr>
                  <p:cNvSpPr txBox="1">
                    <a:spLocks noRot="1" noChangeAspect="1" noMove="1" noResize="1" noEditPoints="1" noAdjustHandles="1" noChangeArrowheads="1" noChangeShapeType="1" noTextEdit="1"/>
                  </p:cNvSpPr>
                  <p:nvPr/>
                </p:nvSpPr>
                <p:spPr>
                  <a:xfrm>
                    <a:off x="6121350" y="1305186"/>
                    <a:ext cx="1283216" cy="584775"/>
                  </a:xfrm>
                  <a:prstGeom prst="rect">
                    <a:avLst/>
                  </a:prstGeom>
                  <a:blipFill>
                    <a:blip r:embed="rId5"/>
                    <a:stretch>
                      <a:fillRect/>
                    </a:stretch>
                  </a:blipFill>
                </p:spPr>
                <p:txBody>
                  <a:bodyPr/>
                  <a:lstStyle/>
                  <a:p>
                    <a:r>
                      <a:rPr lang="en-ZA">
                        <a:noFill/>
                      </a:rPr>
                      <a:t> </a:t>
                    </a:r>
                  </a:p>
                </p:txBody>
              </p:sp>
            </mc:Fallback>
          </mc:AlternateContent>
          <p:sp>
            <p:nvSpPr>
              <p:cNvPr id="71" name="TextBox 70">
                <a:extLst>
                  <a:ext uri="{FF2B5EF4-FFF2-40B4-BE49-F238E27FC236}">
                    <a16:creationId xmlns:a16="http://schemas.microsoft.com/office/drawing/2014/main" id="{D6DBC501-F0AC-C331-05CB-CFB306DED99A}"/>
                  </a:ext>
                </a:extLst>
              </p:cNvPr>
              <p:cNvSpPr txBox="1"/>
              <p:nvPr/>
            </p:nvSpPr>
            <p:spPr>
              <a:xfrm>
                <a:off x="5453857" y="5193542"/>
                <a:ext cx="2485993" cy="954107"/>
              </a:xfrm>
              <a:prstGeom prst="rect">
                <a:avLst/>
              </a:prstGeom>
              <a:noFill/>
            </p:spPr>
            <p:txBody>
              <a:bodyPr wrap="square" rtlCol="0">
                <a:spAutoFit/>
              </a:bodyPr>
              <a:lstStyle/>
              <a:p>
                <a:pPr algn="ctr"/>
                <a:r>
                  <a:rPr lang="en-ZA" sz="2800" dirty="0">
                    <a:solidFill>
                      <a:srgbClr val="A6CAEC"/>
                    </a:solidFill>
                    <a:latin typeface="Book Antiqua" panose="02040602050305030304" pitchFamily="18" charset="0"/>
                  </a:rPr>
                  <a:t>galaxy overdensity</a:t>
                </a:r>
              </a:p>
            </p:txBody>
          </p:sp>
          <p:sp>
            <p:nvSpPr>
              <p:cNvPr id="72" name="Oval 71">
                <a:extLst>
                  <a:ext uri="{FF2B5EF4-FFF2-40B4-BE49-F238E27FC236}">
                    <a16:creationId xmlns:a16="http://schemas.microsoft.com/office/drawing/2014/main" id="{87544AE9-18FD-6103-80F9-9B235F84906F}"/>
                  </a:ext>
                </a:extLst>
              </p:cNvPr>
              <p:cNvSpPr/>
              <p:nvPr/>
            </p:nvSpPr>
            <p:spPr>
              <a:xfrm>
                <a:off x="3805138" y="2894225"/>
                <a:ext cx="2248276" cy="2248276"/>
              </a:xfrm>
              <a:prstGeom prst="ellipse">
                <a:avLst/>
              </a:prstGeom>
              <a:noFill/>
              <a:ln>
                <a:solidFill>
                  <a:srgbClr val="A6CAEC"/>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3" name="Oval 72">
                <a:extLst>
                  <a:ext uri="{FF2B5EF4-FFF2-40B4-BE49-F238E27FC236}">
                    <a16:creationId xmlns:a16="http://schemas.microsoft.com/office/drawing/2014/main" id="{9EF9246E-C001-7810-3A8C-6E9A0707A3BF}"/>
                  </a:ext>
                </a:extLst>
              </p:cNvPr>
              <p:cNvSpPr/>
              <p:nvPr/>
            </p:nvSpPr>
            <p:spPr>
              <a:xfrm>
                <a:off x="8615666" y="4933482"/>
                <a:ext cx="1544539" cy="1544539"/>
              </a:xfrm>
              <a:prstGeom prst="ellipse">
                <a:avLst/>
              </a:prstGeom>
              <a:noFill/>
              <a:ln>
                <a:solidFill>
                  <a:srgbClr val="A6CAEC"/>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74" name="Picture 73" descr="A purple spiral galaxy in space&#10;&#10;Description automatically generated">
                <a:extLst>
                  <a:ext uri="{FF2B5EF4-FFF2-40B4-BE49-F238E27FC236}">
                    <a16:creationId xmlns:a16="http://schemas.microsoft.com/office/drawing/2014/main" id="{60911D31-E711-A944-52B9-A6AF60DEA06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1382163">
                <a:off x="4096217" y="3233059"/>
                <a:ext cx="499553" cy="697045"/>
              </a:xfrm>
              <a:prstGeom prst="rect">
                <a:avLst/>
              </a:prstGeom>
            </p:spPr>
          </p:pic>
          <p:pic>
            <p:nvPicPr>
              <p:cNvPr id="75" name="Picture 74" descr="A purple spiral galaxy in space&#10;&#10;Description automatically generated">
                <a:extLst>
                  <a:ext uri="{FF2B5EF4-FFF2-40B4-BE49-F238E27FC236}">
                    <a16:creationId xmlns:a16="http://schemas.microsoft.com/office/drawing/2014/main" id="{EADDE735-B5C0-0693-624A-1F77EDBF49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6173565">
                <a:off x="5170885" y="3258298"/>
                <a:ext cx="499553" cy="697045"/>
              </a:xfrm>
              <a:prstGeom prst="rect">
                <a:avLst/>
              </a:prstGeom>
            </p:spPr>
          </p:pic>
          <p:pic>
            <p:nvPicPr>
              <p:cNvPr id="76" name="Picture 75" descr="A purple spiral galaxy in space&#10;&#10;Description automatically generated">
                <a:extLst>
                  <a:ext uri="{FF2B5EF4-FFF2-40B4-BE49-F238E27FC236}">
                    <a16:creationId xmlns:a16="http://schemas.microsoft.com/office/drawing/2014/main" id="{0DBEF0FD-2FCD-58E1-42BA-E44E833F595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82075" y="6019852"/>
                <a:ext cx="499553" cy="697045"/>
              </a:xfrm>
              <a:prstGeom prst="rect">
                <a:avLst/>
              </a:prstGeom>
            </p:spPr>
          </p:pic>
          <p:pic>
            <p:nvPicPr>
              <p:cNvPr id="77" name="Picture 76" descr="A purple spiral galaxy in space&#10;&#10;Description automatically generated">
                <a:extLst>
                  <a:ext uri="{FF2B5EF4-FFF2-40B4-BE49-F238E27FC236}">
                    <a16:creationId xmlns:a16="http://schemas.microsoft.com/office/drawing/2014/main" id="{4ADE65C3-CEB6-B664-396D-BAF59C25F4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029000">
                <a:off x="9471240" y="4993621"/>
                <a:ext cx="499553" cy="697045"/>
              </a:xfrm>
              <a:prstGeom prst="rect">
                <a:avLst/>
              </a:prstGeom>
            </p:spPr>
          </p:pic>
          <p:pic>
            <p:nvPicPr>
              <p:cNvPr id="78" name="Picture 77" descr="A purple spiral galaxy in space&#10;&#10;Description automatically generated">
                <a:extLst>
                  <a:ext uri="{FF2B5EF4-FFF2-40B4-BE49-F238E27FC236}">
                    <a16:creationId xmlns:a16="http://schemas.microsoft.com/office/drawing/2014/main" id="{AADA00FB-E7C0-F729-892F-0CA32D6BA6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57966" y="5104501"/>
                <a:ext cx="499553" cy="697045"/>
              </a:xfrm>
              <a:prstGeom prst="rect">
                <a:avLst/>
              </a:prstGeom>
            </p:spPr>
          </p:pic>
          <p:pic>
            <p:nvPicPr>
              <p:cNvPr id="79" name="Picture 78" descr="A purple spiral galaxy in space&#10;&#10;Description automatically generated">
                <a:extLst>
                  <a:ext uri="{FF2B5EF4-FFF2-40B4-BE49-F238E27FC236}">
                    <a16:creationId xmlns:a16="http://schemas.microsoft.com/office/drawing/2014/main" id="{9D61D55A-72AD-2180-44EF-6B53969F0B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878207">
                <a:off x="10070192" y="2171121"/>
                <a:ext cx="487301" cy="679950"/>
              </a:xfrm>
              <a:prstGeom prst="rect">
                <a:avLst/>
              </a:prstGeom>
            </p:spPr>
          </p:pic>
          <p:pic>
            <p:nvPicPr>
              <p:cNvPr id="80" name="Picture 79" descr="A purple spiral galaxy in space&#10;&#10;Description automatically generated">
                <a:extLst>
                  <a:ext uri="{FF2B5EF4-FFF2-40B4-BE49-F238E27FC236}">
                    <a16:creationId xmlns:a16="http://schemas.microsoft.com/office/drawing/2014/main" id="{DA58B932-8771-48E7-6D81-B2BFFF35EA5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386175">
                <a:off x="10679272" y="1978365"/>
                <a:ext cx="375439" cy="523865"/>
              </a:xfrm>
              <a:prstGeom prst="rect">
                <a:avLst/>
              </a:prstGeom>
            </p:spPr>
          </p:pic>
          <p:pic>
            <p:nvPicPr>
              <p:cNvPr id="81" name="Picture 80" descr="A purple spiral galaxy in space&#10;&#10;Description automatically generated">
                <a:extLst>
                  <a:ext uri="{FF2B5EF4-FFF2-40B4-BE49-F238E27FC236}">
                    <a16:creationId xmlns:a16="http://schemas.microsoft.com/office/drawing/2014/main" id="{5628FC50-542C-7AC2-4B2A-47EEB413B6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853205">
                <a:off x="8332370" y="1377952"/>
                <a:ext cx="697244" cy="972892"/>
              </a:xfrm>
              <a:prstGeom prst="rect">
                <a:avLst/>
              </a:prstGeom>
            </p:spPr>
          </p:pic>
          <p:pic>
            <p:nvPicPr>
              <p:cNvPr id="82" name="Picture 81" descr="A purple spiral galaxy in space&#10;&#10;Description automatically generated">
                <a:extLst>
                  <a:ext uri="{FF2B5EF4-FFF2-40B4-BE49-F238E27FC236}">
                    <a16:creationId xmlns:a16="http://schemas.microsoft.com/office/drawing/2014/main" id="{28037AF3-6E43-A518-A726-A35C1F9708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706471">
                <a:off x="10370121" y="1393555"/>
                <a:ext cx="500359" cy="698171"/>
              </a:xfrm>
              <a:prstGeom prst="rect">
                <a:avLst/>
              </a:prstGeom>
            </p:spPr>
          </p:pic>
          <p:pic>
            <p:nvPicPr>
              <p:cNvPr id="83" name="Picture 82" descr="A purple spiral galaxy in space&#10;&#10;Description automatically generated">
                <a:extLst>
                  <a:ext uri="{FF2B5EF4-FFF2-40B4-BE49-F238E27FC236}">
                    <a16:creationId xmlns:a16="http://schemas.microsoft.com/office/drawing/2014/main" id="{A9EB446D-B147-E4F5-966A-C106BC9802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926545">
                <a:off x="10919449" y="2460679"/>
                <a:ext cx="415548" cy="579831"/>
              </a:xfrm>
              <a:prstGeom prst="rect">
                <a:avLst/>
              </a:prstGeom>
            </p:spPr>
          </p:pic>
          <p:pic>
            <p:nvPicPr>
              <p:cNvPr id="84" name="Picture 83" descr="A purple spiral galaxy in space&#10;&#10;Description automatically generated">
                <a:extLst>
                  <a:ext uri="{FF2B5EF4-FFF2-40B4-BE49-F238E27FC236}">
                    <a16:creationId xmlns:a16="http://schemas.microsoft.com/office/drawing/2014/main" id="{955470B9-C149-B919-D477-66243E467B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97310">
                <a:off x="3949379" y="1795596"/>
                <a:ext cx="789219" cy="1101230"/>
              </a:xfrm>
              <a:prstGeom prst="rect">
                <a:avLst/>
              </a:prstGeom>
            </p:spPr>
          </p:pic>
          <p:pic>
            <p:nvPicPr>
              <p:cNvPr id="85" name="Picture 84" descr="A purple spiral galaxy in space&#10;&#10;Description automatically generated">
                <a:extLst>
                  <a:ext uri="{FF2B5EF4-FFF2-40B4-BE49-F238E27FC236}">
                    <a16:creationId xmlns:a16="http://schemas.microsoft.com/office/drawing/2014/main" id="{4AE638ED-53A4-AF1A-00CF-5BE56813D5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79962" y="2685172"/>
                <a:ext cx="717042" cy="1000517"/>
              </a:xfrm>
              <a:prstGeom prst="rect">
                <a:avLst/>
              </a:prstGeom>
            </p:spPr>
          </p:pic>
          <p:pic>
            <p:nvPicPr>
              <p:cNvPr id="86" name="Picture 85" descr="A purple spiral galaxy in space&#10;&#10;Description automatically generated">
                <a:extLst>
                  <a:ext uri="{FF2B5EF4-FFF2-40B4-BE49-F238E27FC236}">
                    <a16:creationId xmlns:a16="http://schemas.microsoft.com/office/drawing/2014/main" id="{41D52465-8CBB-E5B0-1F08-02E824AD17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4042176" y="4066577"/>
                <a:ext cx="717042" cy="1000517"/>
              </a:xfrm>
              <a:prstGeom prst="rect">
                <a:avLst/>
              </a:prstGeom>
            </p:spPr>
          </p:pic>
          <p:pic>
            <p:nvPicPr>
              <p:cNvPr id="87" name="Picture 86" descr="A purple spiral galaxy in space&#10;&#10;Description automatically generated">
                <a:extLst>
                  <a:ext uri="{FF2B5EF4-FFF2-40B4-BE49-F238E27FC236}">
                    <a16:creationId xmlns:a16="http://schemas.microsoft.com/office/drawing/2014/main" id="{3F4800CF-D0B9-2193-4E02-5128965DEB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3464446">
                <a:off x="5212540" y="3788660"/>
                <a:ext cx="687322" cy="959048"/>
              </a:xfrm>
              <a:prstGeom prst="rect">
                <a:avLst/>
              </a:prstGeom>
            </p:spPr>
          </p:pic>
          <p:pic>
            <p:nvPicPr>
              <p:cNvPr id="88" name="Picture 87" descr="A purple spiral galaxy in space&#10;&#10;Description automatically generated">
                <a:extLst>
                  <a:ext uri="{FF2B5EF4-FFF2-40B4-BE49-F238E27FC236}">
                    <a16:creationId xmlns:a16="http://schemas.microsoft.com/office/drawing/2014/main" id="{4146433C-A54C-1682-3B20-7DF112E21C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4084213">
                <a:off x="4492567" y="3242371"/>
                <a:ext cx="777899" cy="1085434"/>
              </a:xfrm>
              <a:prstGeom prst="rect">
                <a:avLst/>
              </a:prstGeom>
            </p:spPr>
          </p:pic>
          <p:pic>
            <p:nvPicPr>
              <p:cNvPr id="89" name="Picture 88" descr="A purple spiral galaxy in space&#10;&#10;Description automatically generated">
                <a:extLst>
                  <a:ext uri="{FF2B5EF4-FFF2-40B4-BE49-F238E27FC236}">
                    <a16:creationId xmlns:a16="http://schemas.microsoft.com/office/drawing/2014/main" id="{CA8CFC36-DB03-F8E9-F04F-6B632B77726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267066">
                <a:off x="9313087" y="5355871"/>
                <a:ext cx="777899" cy="1085434"/>
              </a:xfrm>
              <a:prstGeom prst="rect">
                <a:avLst/>
              </a:prstGeom>
            </p:spPr>
          </p:pic>
          <p:pic>
            <p:nvPicPr>
              <p:cNvPr id="90" name="Picture 89" descr="A purple spiral galaxy in space&#10;&#10;Description automatically generated">
                <a:extLst>
                  <a:ext uri="{FF2B5EF4-FFF2-40B4-BE49-F238E27FC236}">
                    <a16:creationId xmlns:a16="http://schemas.microsoft.com/office/drawing/2014/main" id="{DFF2C947-6E43-A1EB-5800-1B66352133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669793">
                <a:off x="8737560" y="5563335"/>
                <a:ext cx="677459" cy="945286"/>
              </a:xfrm>
              <a:prstGeom prst="rect">
                <a:avLst/>
              </a:prstGeom>
            </p:spPr>
          </p:pic>
          <mc:AlternateContent xmlns:mc="http://schemas.openxmlformats.org/markup-compatibility/2006" xmlns:a14="http://schemas.microsoft.com/office/drawing/2010/main">
            <mc:Choice Requires="a14">
              <p:sp>
                <p:nvSpPr>
                  <p:cNvPr id="69" name="TextBox 68">
                    <a:extLst>
                      <a:ext uri="{FF2B5EF4-FFF2-40B4-BE49-F238E27FC236}">
                        <a16:creationId xmlns:a16="http://schemas.microsoft.com/office/drawing/2014/main" id="{B3104F67-5E60-3868-35A9-3D3047C2FEAC}"/>
                      </a:ext>
                    </a:extLst>
                  </p:cNvPr>
                  <p:cNvSpPr txBox="1"/>
                  <p:nvPr/>
                </p:nvSpPr>
                <p:spPr>
                  <a:xfrm>
                    <a:off x="4742923" y="4138644"/>
                    <a:ext cx="532458" cy="58477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ZA" sz="3200" i="1">
                              <a:solidFill>
                                <a:srgbClr val="A6CAEC"/>
                              </a:solidFill>
                              <a:latin typeface="Cambria Math" panose="02040503050406030204" pitchFamily="18" charset="0"/>
                              <a:ea typeface="Cambria Math" panose="02040503050406030204" pitchFamily="18" charset="0"/>
                            </a:rPr>
                            <m:t>𝛿</m:t>
                          </m:r>
                        </m:oMath>
                      </m:oMathPara>
                    </a14:m>
                    <a:endParaRPr lang="en-ZA" sz="3200" i="1" dirty="0">
                      <a:solidFill>
                        <a:srgbClr val="A6CAEC"/>
                      </a:solidFill>
                      <a:latin typeface="Book Antiqua" panose="02040602050305030304" pitchFamily="18" charset="0"/>
                    </a:endParaRPr>
                  </a:p>
                </p:txBody>
              </p:sp>
            </mc:Choice>
            <mc:Fallback xmlns="">
              <p:sp>
                <p:nvSpPr>
                  <p:cNvPr id="69" name="TextBox 68">
                    <a:extLst>
                      <a:ext uri="{FF2B5EF4-FFF2-40B4-BE49-F238E27FC236}">
                        <a16:creationId xmlns:a16="http://schemas.microsoft.com/office/drawing/2014/main" id="{B3104F67-5E60-3868-35A9-3D3047C2FEAC}"/>
                      </a:ext>
                    </a:extLst>
                  </p:cNvPr>
                  <p:cNvSpPr txBox="1">
                    <a:spLocks noRot="1" noChangeAspect="1" noMove="1" noResize="1" noEditPoints="1" noAdjustHandles="1" noChangeArrowheads="1" noChangeShapeType="1" noTextEdit="1"/>
                  </p:cNvSpPr>
                  <p:nvPr/>
                </p:nvSpPr>
                <p:spPr>
                  <a:xfrm>
                    <a:off x="4742923" y="4138644"/>
                    <a:ext cx="532458" cy="584775"/>
                  </a:xfrm>
                  <a:prstGeom prst="rect">
                    <a:avLst/>
                  </a:prstGeom>
                  <a:blipFill>
                    <a:blip r:embed="rId7"/>
                    <a:stretch>
                      <a:fillRect/>
                    </a:stretch>
                  </a:blipFill>
                </p:spPr>
                <p:txBody>
                  <a:bodyPr/>
                  <a:lstStyle/>
                  <a:p>
                    <a:r>
                      <a:rPr lang="en-ZA">
                        <a:noFill/>
                      </a:rPr>
                      <a:t> </a:t>
                    </a:r>
                  </a:p>
                </p:txBody>
              </p:sp>
            </mc:Fallback>
          </mc:AlternateContent>
        </p:grpSp>
        <p:pic>
          <p:nvPicPr>
            <p:cNvPr id="130" name="Picture 129" descr="A purple spiral galaxy in space&#10;&#10;Description automatically generated">
              <a:extLst>
                <a:ext uri="{FF2B5EF4-FFF2-40B4-BE49-F238E27FC236}">
                  <a16:creationId xmlns:a16="http://schemas.microsoft.com/office/drawing/2014/main" id="{BD6E2E97-7E55-8636-2FDE-6F52CDCFBD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0041" y="5384065"/>
              <a:ext cx="504809" cy="697045"/>
            </a:xfrm>
            <a:prstGeom prst="rect">
              <a:avLst/>
            </a:prstGeom>
          </p:spPr>
        </p:pic>
        <p:pic>
          <p:nvPicPr>
            <p:cNvPr id="132" name="Picture 131" descr="A purple spiral galaxy in space&#10;&#10;Description automatically generated">
              <a:extLst>
                <a:ext uri="{FF2B5EF4-FFF2-40B4-BE49-F238E27FC236}">
                  <a16:creationId xmlns:a16="http://schemas.microsoft.com/office/drawing/2014/main" id="{C010491A-FF7B-C045-A103-2E9BC52345D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384884">
              <a:off x="7862918" y="5960249"/>
              <a:ext cx="504809" cy="697045"/>
            </a:xfrm>
            <a:prstGeom prst="rect">
              <a:avLst/>
            </a:prstGeom>
          </p:spPr>
        </p:pic>
        <p:pic>
          <p:nvPicPr>
            <p:cNvPr id="133" name="Picture 132" descr="A purple spiral galaxy in space&#10;&#10;Description automatically generated">
              <a:extLst>
                <a:ext uri="{FF2B5EF4-FFF2-40B4-BE49-F238E27FC236}">
                  <a16:creationId xmlns:a16="http://schemas.microsoft.com/office/drawing/2014/main" id="{2A5309D4-4078-EDFF-2C1A-7EEA703FF5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37346">
              <a:off x="3943280" y="5408467"/>
              <a:ext cx="504809" cy="697045"/>
            </a:xfrm>
            <a:prstGeom prst="rect">
              <a:avLst/>
            </a:prstGeom>
          </p:spPr>
        </p:pic>
        <p:pic>
          <p:nvPicPr>
            <p:cNvPr id="137" name="Picture 136" descr="A purple spiral galaxy in space&#10;&#10;Description automatically generated">
              <a:extLst>
                <a:ext uri="{FF2B5EF4-FFF2-40B4-BE49-F238E27FC236}">
                  <a16:creationId xmlns:a16="http://schemas.microsoft.com/office/drawing/2014/main" id="{AD2BEFD5-4FBF-7172-D768-443213D86E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026440">
              <a:off x="9180015" y="2479250"/>
              <a:ext cx="492428" cy="679950"/>
            </a:xfrm>
            <a:prstGeom prst="rect">
              <a:avLst/>
            </a:prstGeom>
          </p:spPr>
        </p:pic>
        <p:pic>
          <p:nvPicPr>
            <p:cNvPr id="138" name="Picture 137" descr="A purple spiral galaxy in space&#10;&#10;Description automatically generated">
              <a:extLst>
                <a:ext uri="{FF2B5EF4-FFF2-40B4-BE49-F238E27FC236}">
                  <a16:creationId xmlns:a16="http://schemas.microsoft.com/office/drawing/2014/main" id="{693E1AA3-0851-DDD2-86A6-A29DE7E199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530685">
              <a:off x="10094735" y="2769897"/>
              <a:ext cx="492428" cy="679950"/>
            </a:xfrm>
            <a:prstGeom prst="rect">
              <a:avLst/>
            </a:prstGeom>
          </p:spPr>
        </p:pic>
        <p:pic>
          <p:nvPicPr>
            <p:cNvPr id="2" name="Picture 1" descr="A purple spiral galaxy in space&#10;&#10;Description automatically generated">
              <a:extLst>
                <a:ext uri="{FF2B5EF4-FFF2-40B4-BE49-F238E27FC236}">
                  <a16:creationId xmlns:a16="http://schemas.microsoft.com/office/drawing/2014/main" id="{E8640605-2AB2-E1D4-2866-13914A192E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03733" y="3068650"/>
              <a:ext cx="504809" cy="697045"/>
            </a:xfrm>
            <a:prstGeom prst="rect">
              <a:avLst/>
            </a:prstGeom>
          </p:spPr>
        </p:pic>
        <p:pic>
          <p:nvPicPr>
            <p:cNvPr id="3" name="Picture 2" descr="A purple spiral galaxy in space&#10;&#10;Description automatically generated">
              <a:extLst>
                <a:ext uri="{FF2B5EF4-FFF2-40B4-BE49-F238E27FC236}">
                  <a16:creationId xmlns:a16="http://schemas.microsoft.com/office/drawing/2014/main" id="{07BC8C76-AF07-1553-0BDF-3830909050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4318820">
              <a:off x="10156214" y="3520138"/>
              <a:ext cx="504809" cy="697045"/>
            </a:xfrm>
            <a:prstGeom prst="rect">
              <a:avLst/>
            </a:prstGeom>
          </p:spPr>
        </p:pic>
        <p:pic>
          <p:nvPicPr>
            <p:cNvPr id="5" name="Picture 4" descr="A purple spiral galaxy in space&#10;&#10;Description automatically generated">
              <a:extLst>
                <a:ext uri="{FF2B5EF4-FFF2-40B4-BE49-F238E27FC236}">
                  <a16:creationId xmlns:a16="http://schemas.microsoft.com/office/drawing/2014/main" id="{8EC19717-E735-97F2-9229-C93FD1B073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619406">
              <a:off x="7365751" y="4420198"/>
              <a:ext cx="600258" cy="828842"/>
            </a:xfrm>
            <a:prstGeom prst="rect">
              <a:avLst/>
            </a:prstGeom>
          </p:spPr>
        </p:pic>
        <p:pic>
          <p:nvPicPr>
            <p:cNvPr id="6" name="Picture 5" descr="A purple spiral galaxy in space&#10;&#10;Description automatically generated">
              <a:extLst>
                <a:ext uri="{FF2B5EF4-FFF2-40B4-BE49-F238E27FC236}">
                  <a16:creationId xmlns:a16="http://schemas.microsoft.com/office/drawing/2014/main" id="{A30845AC-B111-31DC-9A8B-88604A2914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619406">
              <a:off x="7844597" y="2527654"/>
              <a:ext cx="600258" cy="828842"/>
            </a:xfrm>
            <a:prstGeom prst="rect">
              <a:avLst/>
            </a:prstGeom>
          </p:spPr>
        </p:pic>
      </p:grpSp>
      <p:pic>
        <p:nvPicPr>
          <p:cNvPr id="9" name="Picture 8" descr="A galaxy in space with stars and gas&#10;&#10;Description automatically generated with medium confidence">
            <a:extLst>
              <a:ext uri="{FF2B5EF4-FFF2-40B4-BE49-F238E27FC236}">
                <a16:creationId xmlns:a16="http://schemas.microsoft.com/office/drawing/2014/main" id="{3CC7C7DF-8E66-CEB9-A1DC-BD83BC4593D6}"/>
              </a:ext>
            </a:extLst>
          </p:cNvPr>
          <p:cNvPicPr>
            <a:picLocks noChangeAspect="1"/>
          </p:cNvPicPr>
          <p:nvPr/>
        </p:nvPicPr>
        <p:blipFill rotWithShape="1">
          <a:blip r:embed="rId4">
            <a:extLst>
              <a:ext uri="{28A0092B-C50C-407E-A947-70E740481C1C}">
                <a14:useLocalDpi xmlns:a14="http://schemas.microsoft.com/office/drawing/2010/main" val="0"/>
              </a:ext>
            </a:extLst>
          </a:blip>
          <a:srcRect l="31952" t="30071" r="37571" b="22604"/>
          <a:stretch/>
        </p:blipFill>
        <p:spPr>
          <a:xfrm>
            <a:off x="4719678" y="5497715"/>
            <a:ext cx="508423" cy="516228"/>
          </a:xfrm>
          <a:prstGeom prst="ellipse">
            <a:avLst/>
          </a:prstGeom>
        </p:spPr>
      </p:pic>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93487E33-0B9B-2571-FBC0-8718CAD4CC65}"/>
                  </a:ext>
                </a:extLst>
              </p:cNvPr>
              <p:cNvSpPr txBox="1"/>
              <p:nvPr/>
            </p:nvSpPr>
            <p:spPr>
              <a:xfrm>
                <a:off x="649738" y="3123721"/>
                <a:ext cx="2430490" cy="3370153"/>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d>
                        <m:dPr>
                          <m:begChr m:val="⟨"/>
                          <m:endChr m:val="⟩"/>
                          <m:ctrlPr>
                            <a:rPr lang="en-ZA" sz="2800" i="1">
                              <a:solidFill>
                                <a:schemeClr val="bg1"/>
                              </a:solidFill>
                              <a:latin typeface="Cambria Math" panose="02040503050406030204" pitchFamily="18" charset="0"/>
                              <a:ea typeface="Cambria Math" panose="02040503050406030204" pitchFamily="18" charset="0"/>
                            </a:rPr>
                          </m:ctrlPr>
                        </m:dPr>
                        <m:e>
                          <m:r>
                            <a:rPr lang="en-ZA" sz="2800" i="1">
                              <a:solidFill>
                                <a:srgbClr val="A6CAEC"/>
                              </a:solidFill>
                              <a:latin typeface="Cambria Math" panose="02040503050406030204" pitchFamily="18" charset="0"/>
                              <a:ea typeface="Cambria Math" panose="02040503050406030204" pitchFamily="18" charset="0"/>
                            </a:rPr>
                            <m:t>𝛿</m:t>
                          </m:r>
                          <m:r>
                            <a:rPr lang="en-ZA" sz="2800" i="1">
                              <a:solidFill>
                                <a:schemeClr val="bg1"/>
                              </a:solidFill>
                              <a:latin typeface="Cambria Math" panose="02040503050406030204" pitchFamily="18" charset="0"/>
                              <a:ea typeface="Cambria Math" panose="02040503050406030204" pitchFamily="18" charset="0"/>
                            </a:rPr>
                            <m:t>×</m:t>
                          </m:r>
                          <m:r>
                            <a:rPr lang="en-ZA" sz="2800" i="1">
                              <a:solidFill>
                                <a:srgbClr val="A6CAEC"/>
                              </a:solidFill>
                              <a:latin typeface="Cambria Math" panose="02040503050406030204" pitchFamily="18" charset="0"/>
                              <a:ea typeface="Cambria Math" panose="02040503050406030204" pitchFamily="18" charset="0"/>
                            </a:rPr>
                            <m:t>𝛿</m:t>
                          </m:r>
                        </m:e>
                      </m:d>
                    </m:oMath>
                  </m:oMathPara>
                </a14:m>
                <a:endParaRPr lang="en-ZA" sz="2800" dirty="0">
                  <a:solidFill>
                    <a:schemeClr val="bg1"/>
                  </a:solidFill>
                  <a:latin typeface="Book Antiqua" panose="02040602050305030304" pitchFamily="18" charset="0"/>
                </a:endParaRPr>
              </a:p>
              <a:p>
                <a:pPr algn="ctr"/>
                <a:endParaRPr lang="en-ZA" sz="900" dirty="0">
                  <a:solidFill>
                    <a:schemeClr val="bg1"/>
                  </a:solidFill>
                  <a:latin typeface="Book Antiqua" panose="02040602050305030304" pitchFamily="18" charset="0"/>
                </a:endParaRPr>
              </a:p>
              <a:p>
                <a:pPr lvl="0" algn="ctr"/>
                <a14:m>
                  <m:oMathPara xmlns:m="http://schemas.openxmlformats.org/officeDocument/2006/math">
                    <m:oMathParaPr>
                      <m:jc m:val="centerGroup"/>
                    </m:oMathParaPr>
                    <m:oMath xmlns:m="http://schemas.openxmlformats.org/officeDocument/2006/math">
                      <m:d>
                        <m:dPr>
                          <m:begChr m:val="⟨"/>
                          <m:endChr m:val="⟩"/>
                          <m:ctrlPr>
                            <a:rPr lang="en-ZA" sz="2800" i="1" smtClean="0">
                              <a:solidFill>
                                <a:schemeClr val="bg1"/>
                              </a:solidFill>
                              <a:latin typeface="Cambria Math" panose="02040503050406030204" pitchFamily="18" charset="0"/>
                              <a:ea typeface="Cambria Math" panose="02040503050406030204" pitchFamily="18" charset="0"/>
                            </a:rPr>
                          </m:ctrlPr>
                        </m:dPr>
                        <m:e>
                          <m:r>
                            <a:rPr lang="en-ZA" sz="2800" i="1" smtClean="0">
                              <a:solidFill>
                                <a:srgbClr val="FF0000"/>
                              </a:solidFill>
                              <a:latin typeface="Cambria Math" panose="02040503050406030204" pitchFamily="18" charset="0"/>
                              <a:ea typeface="Cambria Math" panose="02040503050406030204" pitchFamily="18" charset="0"/>
                            </a:rPr>
                            <m:t>𝜀</m:t>
                          </m:r>
                          <m:r>
                            <a:rPr lang="en-ZA" sz="2800" b="0" i="1" smtClean="0">
                              <a:solidFill>
                                <a:schemeClr val="bg1"/>
                              </a:solidFill>
                              <a:latin typeface="Cambria Math" panose="02040503050406030204" pitchFamily="18" charset="0"/>
                              <a:ea typeface="Cambria Math" panose="02040503050406030204" pitchFamily="18" charset="0"/>
                            </a:rPr>
                            <m:t>×</m:t>
                          </m:r>
                          <m:r>
                            <a:rPr lang="en-ZA" sz="2800" i="1">
                              <a:solidFill>
                                <a:srgbClr val="FF0000"/>
                              </a:solidFill>
                              <a:latin typeface="Cambria Math" panose="02040503050406030204" pitchFamily="18" charset="0"/>
                              <a:ea typeface="Cambria Math" panose="02040503050406030204" pitchFamily="18" charset="0"/>
                            </a:rPr>
                            <m:t>𝜀</m:t>
                          </m:r>
                        </m:e>
                      </m:d>
                    </m:oMath>
                  </m:oMathPara>
                </a14:m>
                <a:endParaRPr lang="en-ZA" sz="2800" dirty="0">
                  <a:solidFill>
                    <a:prstClr val="white"/>
                  </a:solidFill>
                  <a:latin typeface="Book Antiqua" panose="02040602050305030304" pitchFamily="18" charset="0"/>
                </a:endParaRPr>
              </a:p>
              <a:p>
                <a:pPr algn="ctr"/>
                <a:endParaRPr lang="en-ZA" sz="900" dirty="0">
                  <a:solidFill>
                    <a:schemeClr val="bg1"/>
                  </a:solidFill>
                  <a:latin typeface="Book Antiqua" panose="02040602050305030304" pitchFamily="18" charset="0"/>
                </a:endParaRPr>
              </a:p>
              <a:p>
                <a:pPr algn="ctr"/>
                <a14:m>
                  <m:oMathPara xmlns:m="http://schemas.openxmlformats.org/officeDocument/2006/math">
                    <m:oMathParaPr>
                      <m:jc m:val="centerGroup"/>
                    </m:oMathParaPr>
                    <m:oMath xmlns:m="http://schemas.openxmlformats.org/officeDocument/2006/math">
                      <m:d>
                        <m:dPr>
                          <m:begChr m:val="⟨"/>
                          <m:endChr m:val="⟩"/>
                          <m:ctrlPr>
                            <a:rPr lang="en-ZA" sz="2800" i="1" smtClean="0">
                              <a:solidFill>
                                <a:schemeClr val="bg1"/>
                              </a:solidFill>
                              <a:latin typeface="Cambria Math" panose="02040503050406030204" pitchFamily="18" charset="0"/>
                              <a:ea typeface="Cambria Math" panose="02040503050406030204" pitchFamily="18" charset="0"/>
                            </a:rPr>
                          </m:ctrlPr>
                        </m:dPr>
                        <m:e>
                          <m:r>
                            <a:rPr lang="en-ZA" sz="2800" i="1">
                              <a:solidFill>
                                <a:srgbClr val="A6CAEC"/>
                              </a:solidFill>
                              <a:latin typeface="Cambria Math" panose="02040503050406030204" pitchFamily="18" charset="0"/>
                              <a:ea typeface="Cambria Math" panose="02040503050406030204" pitchFamily="18" charset="0"/>
                            </a:rPr>
                            <m:t>𝛿</m:t>
                          </m:r>
                          <m:r>
                            <a:rPr lang="en-ZA" sz="2800" i="1">
                              <a:solidFill>
                                <a:schemeClr val="bg1"/>
                              </a:solidFill>
                              <a:latin typeface="Cambria Math" panose="02040503050406030204" pitchFamily="18" charset="0"/>
                              <a:ea typeface="Cambria Math" panose="02040503050406030204" pitchFamily="18" charset="0"/>
                            </a:rPr>
                            <m:t>×</m:t>
                          </m:r>
                          <m:r>
                            <a:rPr lang="en-ZA" sz="2800" i="1">
                              <a:solidFill>
                                <a:srgbClr val="FF0000"/>
                              </a:solidFill>
                              <a:latin typeface="Cambria Math" panose="02040503050406030204" pitchFamily="18" charset="0"/>
                              <a:ea typeface="Cambria Math" panose="02040503050406030204" pitchFamily="18" charset="0"/>
                            </a:rPr>
                            <m:t>𝜀</m:t>
                          </m:r>
                        </m:e>
                      </m:d>
                    </m:oMath>
                  </m:oMathPara>
                </a14:m>
                <a:endParaRPr lang="en-ZA" sz="2800" dirty="0">
                  <a:solidFill>
                    <a:prstClr val="white"/>
                  </a:solidFill>
                  <a:latin typeface="Book Antiqua" panose="02040602050305030304" pitchFamily="18" charset="0"/>
                </a:endParaRPr>
              </a:p>
              <a:p>
                <a:pPr algn="ctr"/>
                <a:endParaRPr lang="en-ZA" sz="900" dirty="0">
                  <a:solidFill>
                    <a:schemeClr val="bg1"/>
                  </a:solidFill>
                  <a:latin typeface="Book Antiqua" panose="02040602050305030304" pitchFamily="18" charset="0"/>
                </a:endParaRPr>
              </a:p>
              <a:p>
                <a:pPr algn="ctr"/>
                <a14:m>
                  <m:oMathPara xmlns:m="http://schemas.openxmlformats.org/officeDocument/2006/math">
                    <m:oMathParaPr>
                      <m:jc m:val="centerGroup"/>
                    </m:oMathParaPr>
                    <m:oMath xmlns:m="http://schemas.openxmlformats.org/officeDocument/2006/math">
                      <m:d>
                        <m:dPr>
                          <m:begChr m:val="⟨"/>
                          <m:endChr m:val="⟩"/>
                          <m:ctrlPr>
                            <a:rPr lang="en-ZA" sz="2800" i="1">
                              <a:solidFill>
                                <a:schemeClr val="bg1"/>
                              </a:solidFill>
                              <a:latin typeface="Cambria Math" panose="02040503050406030204" pitchFamily="18" charset="0"/>
                              <a:ea typeface="Cambria Math" panose="02040503050406030204" pitchFamily="18" charset="0"/>
                            </a:rPr>
                          </m:ctrlPr>
                        </m:dPr>
                        <m:e>
                          <m:sSub>
                            <m:sSubPr>
                              <m:ctrlPr>
                                <a:rPr lang="en-ZA" sz="2800" i="1">
                                  <a:solidFill>
                                    <a:srgbClr val="C2F1C8"/>
                                  </a:solidFill>
                                  <a:latin typeface="Cambria Math" panose="02040503050406030204" pitchFamily="18" charset="0"/>
                                </a:rPr>
                              </m:ctrlPr>
                            </m:sSubPr>
                            <m:e>
                              <m:r>
                                <a:rPr lang="en-ZA" sz="2800" i="1">
                                  <a:solidFill>
                                    <a:srgbClr val="C2F1C8"/>
                                  </a:solidFill>
                                  <a:latin typeface="Cambria Math" panose="02040503050406030204" pitchFamily="18" charset="0"/>
                                  <a:ea typeface="Cambria Math" panose="02040503050406030204" pitchFamily="18" charset="0"/>
                                </a:rPr>
                                <m:t>𝛾</m:t>
                              </m:r>
                            </m:e>
                            <m:sub>
                              <m:r>
                                <m:rPr>
                                  <m:sty m:val="p"/>
                                </m:rPr>
                                <a:rPr lang="en-ZA" sz="2800">
                                  <a:solidFill>
                                    <a:srgbClr val="C2F1C8"/>
                                  </a:solidFill>
                                  <a:latin typeface="Cambria Math" panose="02040503050406030204" pitchFamily="18" charset="0"/>
                                </a:rPr>
                                <m:t>LOS</m:t>
                              </m:r>
                            </m:sub>
                          </m:sSub>
                          <m:r>
                            <a:rPr lang="en-ZA" sz="2800" i="1">
                              <a:solidFill>
                                <a:schemeClr val="bg1"/>
                              </a:solidFill>
                              <a:latin typeface="Cambria Math" panose="02040503050406030204" pitchFamily="18" charset="0"/>
                              <a:ea typeface="Cambria Math" panose="02040503050406030204" pitchFamily="18" charset="0"/>
                            </a:rPr>
                            <m:t>×</m:t>
                          </m:r>
                          <m:sSub>
                            <m:sSubPr>
                              <m:ctrlPr>
                                <a:rPr lang="en-ZA" sz="2800" i="1">
                                  <a:solidFill>
                                    <a:srgbClr val="C2F1C8"/>
                                  </a:solidFill>
                                  <a:latin typeface="Cambria Math" panose="02040503050406030204" pitchFamily="18" charset="0"/>
                                </a:rPr>
                              </m:ctrlPr>
                            </m:sSubPr>
                            <m:e>
                              <m:r>
                                <a:rPr lang="en-ZA" sz="2800" i="1">
                                  <a:solidFill>
                                    <a:srgbClr val="C2F1C8"/>
                                  </a:solidFill>
                                  <a:latin typeface="Cambria Math" panose="02040503050406030204" pitchFamily="18" charset="0"/>
                                  <a:ea typeface="Cambria Math" panose="02040503050406030204" pitchFamily="18" charset="0"/>
                                </a:rPr>
                                <m:t>𝛾</m:t>
                              </m:r>
                            </m:e>
                            <m:sub>
                              <m:r>
                                <m:rPr>
                                  <m:sty m:val="p"/>
                                </m:rPr>
                                <a:rPr lang="en-ZA" sz="2800">
                                  <a:solidFill>
                                    <a:srgbClr val="C2F1C8"/>
                                  </a:solidFill>
                                  <a:latin typeface="Cambria Math" panose="02040503050406030204" pitchFamily="18" charset="0"/>
                                </a:rPr>
                                <m:t>LOS</m:t>
                              </m:r>
                            </m:sub>
                          </m:sSub>
                        </m:e>
                      </m:d>
                    </m:oMath>
                  </m:oMathPara>
                </a14:m>
                <a:endParaRPr lang="en-ZA" sz="2800" dirty="0">
                  <a:solidFill>
                    <a:prstClr val="white"/>
                  </a:solidFill>
                  <a:latin typeface="Book Antiqua" panose="02040602050305030304" pitchFamily="18" charset="0"/>
                </a:endParaRPr>
              </a:p>
              <a:p>
                <a:pPr algn="ctr"/>
                <a:endParaRPr lang="en-ZA" sz="900" dirty="0">
                  <a:solidFill>
                    <a:schemeClr val="bg1"/>
                  </a:solidFill>
                  <a:latin typeface="Book Antiqua" panose="02040602050305030304" pitchFamily="18" charset="0"/>
                </a:endParaRPr>
              </a:p>
              <a:p>
                <a:pPr algn="ctr"/>
                <a14:m>
                  <m:oMathPara xmlns:m="http://schemas.openxmlformats.org/officeDocument/2006/math">
                    <m:oMathParaPr>
                      <m:jc m:val="centerGroup"/>
                    </m:oMathParaPr>
                    <m:oMath xmlns:m="http://schemas.openxmlformats.org/officeDocument/2006/math">
                      <m:d>
                        <m:dPr>
                          <m:begChr m:val="⟨"/>
                          <m:endChr m:val="⟩"/>
                          <m:ctrlPr>
                            <a:rPr lang="en-ZA" sz="2800" i="1">
                              <a:solidFill>
                                <a:schemeClr val="bg1"/>
                              </a:solidFill>
                              <a:latin typeface="Cambria Math" panose="02040503050406030204" pitchFamily="18" charset="0"/>
                              <a:ea typeface="Cambria Math" panose="02040503050406030204" pitchFamily="18" charset="0"/>
                            </a:rPr>
                          </m:ctrlPr>
                        </m:dPr>
                        <m:e>
                          <m:sSub>
                            <m:sSubPr>
                              <m:ctrlPr>
                                <a:rPr lang="en-ZA" sz="2800" i="1">
                                  <a:solidFill>
                                    <a:srgbClr val="C2F1C8"/>
                                  </a:solidFill>
                                  <a:latin typeface="Cambria Math" panose="02040503050406030204" pitchFamily="18" charset="0"/>
                                </a:rPr>
                              </m:ctrlPr>
                            </m:sSubPr>
                            <m:e>
                              <m:r>
                                <a:rPr lang="en-ZA" sz="2800" i="1">
                                  <a:solidFill>
                                    <a:srgbClr val="C2F1C8"/>
                                  </a:solidFill>
                                  <a:latin typeface="Cambria Math" panose="02040503050406030204" pitchFamily="18" charset="0"/>
                                  <a:ea typeface="Cambria Math" panose="02040503050406030204" pitchFamily="18" charset="0"/>
                                </a:rPr>
                                <m:t>𝛾</m:t>
                              </m:r>
                            </m:e>
                            <m:sub>
                              <m:r>
                                <m:rPr>
                                  <m:sty m:val="p"/>
                                </m:rPr>
                                <a:rPr lang="en-ZA" sz="2800">
                                  <a:solidFill>
                                    <a:srgbClr val="C2F1C8"/>
                                  </a:solidFill>
                                  <a:latin typeface="Cambria Math" panose="02040503050406030204" pitchFamily="18" charset="0"/>
                                </a:rPr>
                                <m:t>LOS</m:t>
                              </m:r>
                            </m:sub>
                          </m:sSub>
                          <m:r>
                            <a:rPr lang="en-ZA" sz="2800" i="1">
                              <a:solidFill>
                                <a:schemeClr val="bg1"/>
                              </a:solidFill>
                              <a:latin typeface="Cambria Math" panose="02040503050406030204" pitchFamily="18" charset="0"/>
                              <a:ea typeface="Cambria Math" panose="02040503050406030204" pitchFamily="18" charset="0"/>
                            </a:rPr>
                            <m:t>×</m:t>
                          </m:r>
                          <m:r>
                            <a:rPr lang="en-ZA" sz="2800" i="1">
                              <a:solidFill>
                                <a:srgbClr val="A6CAEC"/>
                              </a:solidFill>
                              <a:latin typeface="Cambria Math" panose="02040503050406030204" pitchFamily="18" charset="0"/>
                              <a:ea typeface="Cambria Math" panose="02040503050406030204" pitchFamily="18" charset="0"/>
                            </a:rPr>
                            <m:t>𝛿</m:t>
                          </m:r>
                        </m:e>
                      </m:d>
                    </m:oMath>
                  </m:oMathPara>
                </a14:m>
                <a:endParaRPr lang="en-ZA" sz="2800" dirty="0">
                  <a:solidFill>
                    <a:prstClr val="white"/>
                  </a:solidFill>
                  <a:latin typeface="Book Antiqua" panose="02040602050305030304" pitchFamily="18" charset="0"/>
                </a:endParaRPr>
              </a:p>
              <a:p>
                <a:pPr algn="ctr"/>
                <a:endParaRPr lang="en-ZA" sz="900" dirty="0">
                  <a:solidFill>
                    <a:schemeClr val="bg1"/>
                  </a:solidFill>
                  <a:latin typeface="Book Antiqua" panose="02040602050305030304" pitchFamily="18" charset="0"/>
                </a:endParaRPr>
              </a:p>
              <a:p>
                <a:pPr algn="ctr"/>
                <a14:m>
                  <m:oMathPara xmlns:m="http://schemas.openxmlformats.org/officeDocument/2006/math">
                    <m:oMathParaPr>
                      <m:jc m:val="centerGroup"/>
                    </m:oMathParaPr>
                    <m:oMath xmlns:m="http://schemas.openxmlformats.org/officeDocument/2006/math">
                      <m:d>
                        <m:dPr>
                          <m:begChr m:val="⟨"/>
                          <m:endChr m:val="⟩"/>
                          <m:ctrlPr>
                            <a:rPr lang="en-ZA" sz="2800" i="1">
                              <a:solidFill>
                                <a:schemeClr val="bg1"/>
                              </a:solidFill>
                              <a:latin typeface="Cambria Math" panose="02040503050406030204" pitchFamily="18" charset="0"/>
                              <a:ea typeface="Cambria Math" panose="02040503050406030204" pitchFamily="18" charset="0"/>
                            </a:rPr>
                          </m:ctrlPr>
                        </m:dPr>
                        <m:e>
                          <m:sSub>
                            <m:sSubPr>
                              <m:ctrlPr>
                                <a:rPr lang="en-ZA" sz="2800" i="1">
                                  <a:solidFill>
                                    <a:srgbClr val="C2F1C8"/>
                                  </a:solidFill>
                                  <a:latin typeface="Cambria Math" panose="02040503050406030204" pitchFamily="18" charset="0"/>
                                </a:rPr>
                              </m:ctrlPr>
                            </m:sSubPr>
                            <m:e>
                              <m:r>
                                <a:rPr lang="en-ZA" sz="2800" i="1">
                                  <a:solidFill>
                                    <a:srgbClr val="C2F1C8"/>
                                  </a:solidFill>
                                  <a:latin typeface="Cambria Math" panose="02040503050406030204" pitchFamily="18" charset="0"/>
                                  <a:ea typeface="Cambria Math" panose="02040503050406030204" pitchFamily="18" charset="0"/>
                                </a:rPr>
                                <m:t>𝛾</m:t>
                              </m:r>
                            </m:e>
                            <m:sub>
                              <m:r>
                                <m:rPr>
                                  <m:sty m:val="p"/>
                                </m:rPr>
                                <a:rPr lang="en-ZA" sz="2800">
                                  <a:solidFill>
                                    <a:srgbClr val="C2F1C8"/>
                                  </a:solidFill>
                                  <a:latin typeface="Cambria Math" panose="02040503050406030204" pitchFamily="18" charset="0"/>
                                </a:rPr>
                                <m:t>LOS</m:t>
                              </m:r>
                            </m:sub>
                          </m:sSub>
                          <m:r>
                            <a:rPr lang="en-ZA" sz="2800" i="1">
                              <a:solidFill>
                                <a:schemeClr val="bg1"/>
                              </a:solidFill>
                              <a:latin typeface="Cambria Math" panose="02040503050406030204" pitchFamily="18" charset="0"/>
                              <a:ea typeface="Cambria Math" panose="02040503050406030204" pitchFamily="18" charset="0"/>
                            </a:rPr>
                            <m:t>×</m:t>
                          </m:r>
                          <m:r>
                            <a:rPr lang="en-ZA" sz="2800" i="1">
                              <a:solidFill>
                                <a:srgbClr val="FF0000"/>
                              </a:solidFill>
                              <a:latin typeface="Cambria Math" panose="02040503050406030204" pitchFamily="18" charset="0"/>
                              <a:ea typeface="Cambria Math" panose="02040503050406030204" pitchFamily="18" charset="0"/>
                            </a:rPr>
                            <m:t>𝜀</m:t>
                          </m:r>
                        </m:e>
                      </m:d>
                    </m:oMath>
                  </m:oMathPara>
                </a14:m>
                <a:endParaRPr lang="en-ZA" sz="2800" dirty="0">
                  <a:solidFill>
                    <a:schemeClr val="bg1"/>
                  </a:solidFill>
                  <a:latin typeface="Book Antiqua" panose="02040602050305030304" pitchFamily="18" charset="0"/>
                </a:endParaRPr>
              </a:p>
            </p:txBody>
          </p:sp>
        </mc:Choice>
        <mc:Fallback>
          <p:sp>
            <p:nvSpPr>
              <p:cNvPr id="10" name="TextBox 9">
                <a:extLst>
                  <a:ext uri="{FF2B5EF4-FFF2-40B4-BE49-F238E27FC236}">
                    <a16:creationId xmlns:a16="http://schemas.microsoft.com/office/drawing/2014/main" id="{93487E33-0B9B-2571-FBC0-8718CAD4CC65}"/>
                  </a:ext>
                </a:extLst>
              </p:cNvPr>
              <p:cNvSpPr txBox="1">
                <a:spLocks noRot="1" noChangeAspect="1" noMove="1" noResize="1" noEditPoints="1" noAdjustHandles="1" noChangeArrowheads="1" noChangeShapeType="1" noTextEdit="1"/>
              </p:cNvSpPr>
              <p:nvPr/>
            </p:nvSpPr>
            <p:spPr>
              <a:xfrm>
                <a:off x="649738" y="3123721"/>
                <a:ext cx="2430490" cy="3370153"/>
              </a:xfrm>
              <a:prstGeom prst="rect">
                <a:avLst/>
              </a:prstGeom>
              <a:blipFill>
                <a:blip r:embed="rId8"/>
                <a:stretch>
                  <a:fillRect/>
                </a:stretch>
              </a:blipFill>
            </p:spPr>
            <p:txBody>
              <a:bodyPr/>
              <a:lstStyle/>
              <a:p>
                <a:r>
                  <a:rPr lang="en-ZA">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59FCB5C6-DDE6-09E7-F911-94EE3AFEED90}"/>
                  </a:ext>
                </a:extLst>
              </p:cNvPr>
              <p:cNvSpPr txBox="1"/>
              <p:nvPr/>
            </p:nvSpPr>
            <p:spPr>
              <a:xfrm>
                <a:off x="9451156" y="2789388"/>
                <a:ext cx="655438" cy="58477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ZA" sz="3200" i="1">
                          <a:solidFill>
                            <a:srgbClr val="FF0000"/>
                          </a:solidFill>
                          <a:latin typeface="Cambria Math" panose="02040503050406030204" pitchFamily="18" charset="0"/>
                          <a:ea typeface="Cambria Math" panose="02040503050406030204" pitchFamily="18" charset="0"/>
                        </a:rPr>
                        <m:t>𝜀</m:t>
                      </m:r>
                    </m:oMath>
                  </m:oMathPara>
                </a14:m>
                <a:endParaRPr lang="en-ZA" sz="3200" dirty="0">
                  <a:solidFill>
                    <a:srgbClr val="FF0000"/>
                  </a:solidFill>
                  <a:latin typeface="Book Antiqua" panose="02040602050305030304" pitchFamily="18" charset="0"/>
                </a:endParaRPr>
              </a:p>
            </p:txBody>
          </p:sp>
        </mc:Choice>
        <mc:Fallback xmlns="">
          <p:sp>
            <p:nvSpPr>
              <p:cNvPr id="11" name="TextBox 10">
                <a:extLst>
                  <a:ext uri="{FF2B5EF4-FFF2-40B4-BE49-F238E27FC236}">
                    <a16:creationId xmlns:a16="http://schemas.microsoft.com/office/drawing/2014/main" id="{59FCB5C6-DDE6-09E7-F911-94EE3AFEED90}"/>
                  </a:ext>
                </a:extLst>
              </p:cNvPr>
              <p:cNvSpPr txBox="1">
                <a:spLocks noRot="1" noChangeAspect="1" noMove="1" noResize="1" noEditPoints="1" noAdjustHandles="1" noChangeArrowheads="1" noChangeShapeType="1" noTextEdit="1"/>
              </p:cNvSpPr>
              <p:nvPr/>
            </p:nvSpPr>
            <p:spPr>
              <a:xfrm>
                <a:off x="9451156" y="2789388"/>
                <a:ext cx="655438" cy="584775"/>
              </a:xfrm>
              <a:prstGeom prst="rect">
                <a:avLst/>
              </a:prstGeom>
              <a:blipFill>
                <a:blip r:embed="rId9"/>
                <a:stretch>
                  <a:fillRect/>
                </a:stretch>
              </a:blipFill>
            </p:spPr>
            <p:txBody>
              <a:bodyPr/>
              <a:lstStyle/>
              <a:p>
                <a:r>
                  <a:rPr lang="en-ZA">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C728B60-EFCD-27FE-766E-2D644BF379A9}"/>
                  </a:ext>
                </a:extLst>
              </p:cNvPr>
              <p:cNvSpPr txBox="1"/>
              <p:nvPr/>
            </p:nvSpPr>
            <p:spPr>
              <a:xfrm>
                <a:off x="8058179" y="1187346"/>
                <a:ext cx="655438" cy="58477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ZA" sz="3200" i="1">
                          <a:solidFill>
                            <a:srgbClr val="FF0000"/>
                          </a:solidFill>
                          <a:latin typeface="Cambria Math" panose="02040503050406030204" pitchFamily="18" charset="0"/>
                          <a:ea typeface="Cambria Math" panose="02040503050406030204" pitchFamily="18" charset="0"/>
                        </a:rPr>
                        <m:t>𝜀</m:t>
                      </m:r>
                    </m:oMath>
                  </m:oMathPara>
                </a14:m>
                <a:endParaRPr lang="en-ZA" sz="3200" dirty="0">
                  <a:solidFill>
                    <a:srgbClr val="FF0000"/>
                  </a:solidFill>
                  <a:latin typeface="Book Antiqua" panose="02040602050305030304" pitchFamily="18" charset="0"/>
                </a:endParaRPr>
              </a:p>
            </p:txBody>
          </p:sp>
        </mc:Choice>
        <mc:Fallback xmlns="">
          <p:sp>
            <p:nvSpPr>
              <p:cNvPr id="12" name="TextBox 11">
                <a:extLst>
                  <a:ext uri="{FF2B5EF4-FFF2-40B4-BE49-F238E27FC236}">
                    <a16:creationId xmlns:a16="http://schemas.microsoft.com/office/drawing/2014/main" id="{1C728B60-EFCD-27FE-766E-2D644BF379A9}"/>
                  </a:ext>
                </a:extLst>
              </p:cNvPr>
              <p:cNvSpPr txBox="1">
                <a:spLocks noRot="1" noChangeAspect="1" noMove="1" noResize="1" noEditPoints="1" noAdjustHandles="1" noChangeArrowheads="1" noChangeShapeType="1" noTextEdit="1"/>
              </p:cNvSpPr>
              <p:nvPr/>
            </p:nvSpPr>
            <p:spPr>
              <a:xfrm>
                <a:off x="8058179" y="1187346"/>
                <a:ext cx="655438" cy="584775"/>
              </a:xfrm>
              <a:prstGeom prst="rect">
                <a:avLst/>
              </a:prstGeom>
              <a:blipFill>
                <a:blip r:embed="rId10"/>
                <a:stretch>
                  <a:fillRect/>
                </a:stretch>
              </a:blipFill>
            </p:spPr>
            <p:txBody>
              <a:bodyPr/>
              <a:lstStyle/>
              <a:p>
                <a:r>
                  <a:rPr lang="en-ZA">
                    <a:noFill/>
                  </a:rPr>
                  <a:t> </a:t>
                </a:r>
              </a:p>
            </p:txBody>
          </p:sp>
        </mc:Fallback>
      </mc:AlternateContent>
      <p:sp>
        <p:nvSpPr>
          <p:cNvPr id="16" name="Oval 15">
            <a:extLst>
              <a:ext uri="{FF2B5EF4-FFF2-40B4-BE49-F238E27FC236}">
                <a16:creationId xmlns:a16="http://schemas.microsoft.com/office/drawing/2014/main" id="{61ECBB69-FB22-DDAE-3DCE-6C0E0BA9DE6E}"/>
              </a:ext>
            </a:extLst>
          </p:cNvPr>
          <p:cNvSpPr/>
          <p:nvPr/>
        </p:nvSpPr>
        <p:spPr>
          <a:xfrm rot="2582646">
            <a:off x="8493534" y="1605813"/>
            <a:ext cx="291019" cy="612203"/>
          </a:xfrm>
          <a:prstGeom prst="ellipse">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8" name="Oval 17">
            <a:extLst>
              <a:ext uri="{FF2B5EF4-FFF2-40B4-BE49-F238E27FC236}">
                <a16:creationId xmlns:a16="http://schemas.microsoft.com/office/drawing/2014/main" id="{67F3D892-578E-B12F-E1FE-0EB96D19659E}"/>
              </a:ext>
            </a:extLst>
          </p:cNvPr>
          <p:cNvSpPr/>
          <p:nvPr/>
        </p:nvSpPr>
        <p:spPr>
          <a:xfrm rot="6263850">
            <a:off x="9304327" y="2621322"/>
            <a:ext cx="228953" cy="411652"/>
          </a:xfrm>
          <a:prstGeom prst="ellipse">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E928B85D-6C64-CAA1-4D7E-E1929ADF7183}"/>
                  </a:ext>
                </a:extLst>
              </p:cNvPr>
              <p:cNvSpPr txBox="1"/>
              <p:nvPr/>
            </p:nvSpPr>
            <p:spPr>
              <a:xfrm>
                <a:off x="9550511" y="4160656"/>
                <a:ext cx="1296717" cy="58477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ZA" sz="3200" b="0" i="1" smtClean="0">
                              <a:solidFill>
                                <a:srgbClr val="C2F1C8"/>
                              </a:solidFill>
                              <a:latin typeface="Cambria Math" panose="02040503050406030204" pitchFamily="18" charset="0"/>
                            </a:rPr>
                          </m:ctrlPr>
                        </m:sSubPr>
                        <m:e>
                          <m:r>
                            <a:rPr lang="en-ZA" sz="3200" i="1">
                              <a:solidFill>
                                <a:srgbClr val="C2F1C8"/>
                              </a:solidFill>
                              <a:latin typeface="Cambria Math" panose="02040503050406030204" pitchFamily="18" charset="0"/>
                              <a:ea typeface="Cambria Math" panose="02040503050406030204" pitchFamily="18" charset="0"/>
                            </a:rPr>
                            <m:t>𝛾</m:t>
                          </m:r>
                        </m:e>
                        <m:sub>
                          <m:r>
                            <m:rPr>
                              <m:sty m:val="p"/>
                            </m:rPr>
                            <a:rPr lang="en-ZA" sz="3200">
                              <a:solidFill>
                                <a:srgbClr val="C2F1C8"/>
                              </a:solidFill>
                              <a:latin typeface="Cambria Math" panose="02040503050406030204" pitchFamily="18" charset="0"/>
                            </a:rPr>
                            <m:t>LOS</m:t>
                          </m:r>
                        </m:sub>
                      </m:sSub>
                    </m:oMath>
                  </m:oMathPara>
                </a14:m>
                <a:endParaRPr lang="en-ZA" sz="3200" dirty="0">
                  <a:solidFill>
                    <a:srgbClr val="C2F1C8"/>
                  </a:solidFill>
                  <a:latin typeface="Book Antiqua" panose="02040602050305030304" pitchFamily="18" charset="0"/>
                </a:endParaRPr>
              </a:p>
            </p:txBody>
          </p:sp>
        </mc:Choice>
        <mc:Fallback xmlns="">
          <p:sp>
            <p:nvSpPr>
              <p:cNvPr id="20" name="TextBox 19">
                <a:extLst>
                  <a:ext uri="{FF2B5EF4-FFF2-40B4-BE49-F238E27FC236}">
                    <a16:creationId xmlns:a16="http://schemas.microsoft.com/office/drawing/2014/main" id="{E928B85D-6C64-CAA1-4D7E-E1929ADF7183}"/>
                  </a:ext>
                </a:extLst>
              </p:cNvPr>
              <p:cNvSpPr txBox="1">
                <a:spLocks noRot="1" noChangeAspect="1" noMove="1" noResize="1" noEditPoints="1" noAdjustHandles="1" noChangeArrowheads="1" noChangeShapeType="1" noTextEdit="1"/>
              </p:cNvSpPr>
              <p:nvPr/>
            </p:nvSpPr>
            <p:spPr>
              <a:xfrm>
                <a:off x="9550511" y="4160656"/>
                <a:ext cx="1296717" cy="584775"/>
              </a:xfrm>
              <a:prstGeom prst="rect">
                <a:avLst/>
              </a:prstGeom>
              <a:blipFill>
                <a:blip r:embed="rId11"/>
                <a:stretch>
                  <a:fillRect/>
                </a:stretch>
              </a:blipFill>
            </p:spPr>
            <p:txBody>
              <a:bodyPr/>
              <a:lstStyle/>
              <a:p>
                <a:r>
                  <a:rPr lang="en-ZA">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0305FCB9-19B8-E440-579F-F5949DD1A224}"/>
                  </a:ext>
                </a:extLst>
              </p:cNvPr>
              <p:cNvSpPr txBox="1"/>
              <p:nvPr/>
            </p:nvSpPr>
            <p:spPr>
              <a:xfrm>
                <a:off x="9074649" y="5222935"/>
                <a:ext cx="538060" cy="584775"/>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ZA" sz="3200" i="1">
                          <a:solidFill>
                            <a:srgbClr val="A6CAEC"/>
                          </a:solidFill>
                          <a:latin typeface="Cambria Math" panose="02040503050406030204" pitchFamily="18" charset="0"/>
                          <a:ea typeface="Cambria Math" panose="02040503050406030204" pitchFamily="18" charset="0"/>
                        </a:rPr>
                        <m:t>𝛿</m:t>
                      </m:r>
                    </m:oMath>
                  </m:oMathPara>
                </a14:m>
                <a:endParaRPr lang="en-ZA" sz="3200" i="1" dirty="0">
                  <a:solidFill>
                    <a:srgbClr val="A6CAEC"/>
                  </a:solidFill>
                  <a:latin typeface="Book Antiqua" panose="02040602050305030304" pitchFamily="18" charset="0"/>
                </a:endParaRPr>
              </a:p>
            </p:txBody>
          </p:sp>
        </mc:Choice>
        <mc:Fallback xmlns="">
          <p:sp>
            <p:nvSpPr>
              <p:cNvPr id="23" name="TextBox 22">
                <a:extLst>
                  <a:ext uri="{FF2B5EF4-FFF2-40B4-BE49-F238E27FC236}">
                    <a16:creationId xmlns:a16="http://schemas.microsoft.com/office/drawing/2014/main" id="{0305FCB9-19B8-E440-579F-F5949DD1A224}"/>
                  </a:ext>
                </a:extLst>
              </p:cNvPr>
              <p:cNvSpPr txBox="1">
                <a:spLocks noRot="1" noChangeAspect="1" noMove="1" noResize="1" noEditPoints="1" noAdjustHandles="1" noChangeArrowheads="1" noChangeShapeType="1" noTextEdit="1"/>
              </p:cNvSpPr>
              <p:nvPr/>
            </p:nvSpPr>
            <p:spPr>
              <a:xfrm>
                <a:off x="9074649" y="5222935"/>
                <a:ext cx="538060" cy="584775"/>
              </a:xfrm>
              <a:prstGeom prst="rect">
                <a:avLst/>
              </a:prstGeom>
              <a:blipFill>
                <a:blip r:embed="rId12"/>
                <a:stretch>
                  <a:fillRect/>
                </a:stretch>
              </a:blipFill>
            </p:spPr>
            <p:txBody>
              <a:bodyPr/>
              <a:lstStyle/>
              <a:p>
                <a:r>
                  <a:rPr lang="en-ZA">
                    <a:noFill/>
                  </a:rPr>
                  <a:t> </a:t>
                </a:r>
              </a:p>
            </p:txBody>
          </p:sp>
        </mc:Fallback>
      </mc:AlternateContent>
      <p:cxnSp>
        <p:nvCxnSpPr>
          <p:cNvPr id="19" name="Straight Arrow Connector 18">
            <a:extLst>
              <a:ext uri="{FF2B5EF4-FFF2-40B4-BE49-F238E27FC236}">
                <a16:creationId xmlns:a16="http://schemas.microsoft.com/office/drawing/2014/main" id="{58FA0336-BD49-53F8-D152-40D167EF3A05}"/>
              </a:ext>
            </a:extLst>
          </p:cNvPr>
          <p:cNvCxnSpPr>
            <a:cxnSpLocks/>
          </p:cNvCxnSpPr>
          <p:nvPr/>
        </p:nvCxnSpPr>
        <p:spPr>
          <a:xfrm flipH="1">
            <a:off x="5672921" y="2179798"/>
            <a:ext cx="2644365" cy="955544"/>
          </a:xfrm>
          <a:prstGeom prst="straightConnector1">
            <a:avLst/>
          </a:prstGeom>
          <a:ln w="38100">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5" name="Rectangle 24">
            <a:extLst>
              <a:ext uri="{FF2B5EF4-FFF2-40B4-BE49-F238E27FC236}">
                <a16:creationId xmlns:a16="http://schemas.microsoft.com/office/drawing/2014/main" id="{AB259832-CBFC-2199-CA78-DED9AC3926E2}"/>
              </a:ext>
            </a:extLst>
          </p:cNvPr>
          <p:cNvSpPr/>
          <p:nvPr/>
        </p:nvSpPr>
        <p:spPr>
          <a:xfrm>
            <a:off x="0" y="0"/>
            <a:ext cx="12221016" cy="528179"/>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Line-of-sight shear as a cosmological probe</a:t>
            </a:r>
          </a:p>
        </p:txBody>
      </p:sp>
      <p:sp>
        <p:nvSpPr>
          <p:cNvPr id="7" name="TextBox 6">
            <a:extLst>
              <a:ext uri="{FF2B5EF4-FFF2-40B4-BE49-F238E27FC236}">
                <a16:creationId xmlns:a16="http://schemas.microsoft.com/office/drawing/2014/main" id="{51501441-D2E4-A180-B338-4E0DFE0BAD24}"/>
              </a:ext>
            </a:extLst>
          </p:cNvPr>
          <p:cNvSpPr txBox="1"/>
          <p:nvPr/>
        </p:nvSpPr>
        <p:spPr>
          <a:xfrm>
            <a:off x="9114848" y="634429"/>
            <a:ext cx="2808685" cy="721340"/>
          </a:xfrm>
          <a:prstGeom prst="roundRect">
            <a:avLst>
              <a:gd name="adj" fmla="val 18905"/>
            </a:avLst>
          </a:prstGeom>
          <a:solidFill>
            <a:srgbClr val="FF9999">
              <a:alpha val="57647"/>
            </a:srgbClr>
          </a:solidFill>
        </p:spPr>
        <p:txBody>
          <a:bodyPr wrap="square">
            <a:spAutoFit/>
          </a:bodyPr>
          <a:lstStyle/>
          <a:p>
            <a:r>
              <a:rPr lang="en-ZA" dirty="0">
                <a:solidFill>
                  <a:schemeClr val="bg1"/>
                </a:solidFill>
                <a:latin typeface="Perpetua" panose="02020502060401020303" pitchFamily="18" charset="0"/>
              </a:rPr>
              <a:t>Fleury,</a:t>
            </a:r>
            <a:r>
              <a:rPr lang="en-ZA" b="1" dirty="0">
                <a:solidFill>
                  <a:schemeClr val="bg1"/>
                </a:solidFill>
                <a:latin typeface="Perpetua" panose="02020502060401020303" pitchFamily="18" charset="0"/>
              </a:rPr>
              <a:t> Johnson </a:t>
            </a:r>
            <a:r>
              <a:rPr lang="en-ZA" dirty="0">
                <a:solidFill>
                  <a:schemeClr val="bg1"/>
                </a:solidFill>
                <a:latin typeface="Perpetua" panose="02020502060401020303" pitchFamily="18" charset="0"/>
              </a:rPr>
              <a:t>et al. (2026)</a:t>
            </a:r>
          </a:p>
          <a:p>
            <a:r>
              <a:rPr lang="en-ZA" dirty="0">
                <a:solidFill>
                  <a:schemeClr val="bg1"/>
                </a:solidFill>
                <a:latin typeface="Perpetua" panose="02020502060401020303" pitchFamily="18" charset="0"/>
              </a:rPr>
              <a:t>arXiv:2603.03441</a:t>
            </a:r>
          </a:p>
        </p:txBody>
      </p:sp>
      <p:sp>
        <p:nvSpPr>
          <p:cNvPr id="30" name="TextBox 29">
            <a:extLst>
              <a:ext uri="{FF2B5EF4-FFF2-40B4-BE49-F238E27FC236}">
                <a16:creationId xmlns:a16="http://schemas.microsoft.com/office/drawing/2014/main" id="{F462CDCD-83D8-945B-8AAB-71B190BEF83E}"/>
              </a:ext>
            </a:extLst>
          </p:cNvPr>
          <p:cNvSpPr txBox="1"/>
          <p:nvPr/>
        </p:nvSpPr>
        <p:spPr>
          <a:xfrm>
            <a:off x="81435" y="562427"/>
            <a:ext cx="3668971" cy="2585323"/>
          </a:xfrm>
          <a:prstGeom prst="rect">
            <a:avLst/>
          </a:prstGeom>
          <a:noFill/>
        </p:spPr>
        <p:txBody>
          <a:bodyPr wrap="square" rtlCol="0">
            <a:spAutoFit/>
          </a:bodyPr>
          <a:lstStyle/>
          <a:p>
            <a:pPr algn="ctr"/>
            <a:r>
              <a:rPr lang="en-ZA" sz="5400" dirty="0">
                <a:solidFill>
                  <a:schemeClr val="bg1"/>
                </a:solidFill>
                <a:latin typeface="Book Antiqua" panose="02040602050305030304" pitchFamily="18" charset="0"/>
              </a:rPr>
              <a:t>The 6x2pt correlation scheme</a:t>
            </a:r>
          </a:p>
        </p:txBody>
      </p:sp>
      <p:sp>
        <p:nvSpPr>
          <p:cNvPr id="32" name="TextBox 31">
            <a:extLst>
              <a:ext uri="{FF2B5EF4-FFF2-40B4-BE49-F238E27FC236}">
                <a16:creationId xmlns:a16="http://schemas.microsoft.com/office/drawing/2014/main" id="{A7B6EFE1-5196-972C-08EB-DFC92BBD5C05}"/>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7934008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37FF7-6BE7-B25A-D866-E7142870F2F5}"/>
            </a:ext>
          </a:extLst>
        </p:cNvPr>
        <p:cNvGrpSpPr/>
        <p:nvPr/>
      </p:nvGrpSpPr>
      <p:grpSpPr>
        <a:xfrm>
          <a:off x="0" y="0"/>
          <a:ext cx="0" cy="0"/>
          <a:chOff x="0" y="0"/>
          <a:chExt cx="0" cy="0"/>
        </a:xfrm>
      </p:grpSpPr>
      <p:sp>
        <p:nvSpPr>
          <p:cNvPr id="21" name="TextBox 20">
            <a:extLst>
              <a:ext uri="{FF2B5EF4-FFF2-40B4-BE49-F238E27FC236}">
                <a16:creationId xmlns:a16="http://schemas.microsoft.com/office/drawing/2014/main" id="{6AF011FC-BE6C-47C9-D58B-A349E696C4E2}"/>
              </a:ext>
            </a:extLst>
          </p:cNvPr>
          <p:cNvSpPr txBox="1"/>
          <p:nvPr/>
        </p:nvSpPr>
        <p:spPr>
          <a:xfrm>
            <a:off x="0" y="6488668"/>
            <a:ext cx="720536" cy="369332"/>
          </a:xfrm>
          <a:prstGeom prst="rect">
            <a:avLst/>
          </a:prstGeom>
          <a:noFill/>
        </p:spPr>
        <p:txBody>
          <a:bodyPr wrap="square" rtlCol="0">
            <a:spAutoFit/>
          </a:bodyPr>
          <a:lstStyle/>
          <a:p>
            <a:pPr algn="ctr"/>
            <a:r>
              <a:rPr lang="en-ZA" dirty="0">
                <a:solidFill>
                  <a:schemeClr val="bg1"/>
                </a:solidFill>
                <a:latin typeface="Book Antiqua" panose="02040602050305030304" pitchFamily="18" charset="0"/>
              </a:rPr>
              <a:t>2/20</a:t>
            </a:r>
          </a:p>
        </p:txBody>
      </p:sp>
      <p:sp>
        <p:nvSpPr>
          <p:cNvPr id="2" name="Rectangle 1">
            <a:extLst>
              <a:ext uri="{FF2B5EF4-FFF2-40B4-BE49-F238E27FC236}">
                <a16:creationId xmlns:a16="http://schemas.microsoft.com/office/drawing/2014/main" id="{3719EA62-BCC3-1B9C-0D64-B8E82233DD24}"/>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p:txBody>
      </p:sp>
      <p:pic>
        <p:nvPicPr>
          <p:cNvPr id="10" name="Picture 9" descr="A black background with white text&#10;&#10;Description automatically generated">
            <a:extLst>
              <a:ext uri="{FF2B5EF4-FFF2-40B4-BE49-F238E27FC236}">
                <a16:creationId xmlns:a16="http://schemas.microsoft.com/office/drawing/2014/main" id="{51722892-1750-E16C-23D5-6A7EB2443E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486" y="758101"/>
            <a:ext cx="3867304" cy="5730567"/>
          </a:xfrm>
          <a:prstGeom prst="rect">
            <a:avLst/>
          </a:prstGeom>
        </p:spPr>
      </p:pic>
      <p:pic>
        <p:nvPicPr>
          <p:cNvPr id="12" name="Picture 11" descr="A black screen with white text&#10;&#10;Description automatically generated">
            <a:extLst>
              <a:ext uri="{FF2B5EF4-FFF2-40B4-BE49-F238E27FC236}">
                <a16:creationId xmlns:a16="http://schemas.microsoft.com/office/drawing/2014/main" id="{096AD338-AB61-7E6D-8AF7-862D3E3D1B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4521" y="1528055"/>
            <a:ext cx="3482642" cy="4686706"/>
          </a:xfrm>
          <a:prstGeom prst="rect">
            <a:avLst/>
          </a:prstGeom>
        </p:spPr>
      </p:pic>
      <p:pic>
        <p:nvPicPr>
          <p:cNvPr id="14" name="Picture 13" descr="A black background with white text&#10;&#10;Description automatically generated">
            <a:extLst>
              <a:ext uri="{FF2B5EF4-FFF2-40B4-BE49-F238E27FC236}">
                <a16:creationId xmlns:a16="http://schemas.microsoft.com/office/drawing/2014/main" id="{F5285D9D-1D55-8CBE-3791-B8EBED1819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19894" y="1707094"/>
            <a:ext cx="3875880" cy="3986134"/>
          </a:xfrm>
          <a:prstGeom prst="rect">
            <a:avLst/>
          </a:prstGeom>
        </p:spPr>
      </p:pic>
      <p:sp>
        <p:nvSpPr>
          <p:cNvPr id="4" name="TextBox 3">
            <a:extLst>
              <a:ext uri="{FF2B5EF4-FFF2-40B4-BE49-F238E27FC236}">
                <a16:creationId xmlns:a16="http://schemas.microsoft.com/office/drawing/2014/main" id="{62692196-C237-6580-D23F-A6D106D13F9F}"/>
              </a:ext>
            </a:extLst>
          </p:cNvPr>
          <p:cNvSpPr txBox="1"/>
          <p:nvPr/>
        </p:nvSpPr>
        <p:spPr>
          <a:xfrm>
            <a:off x="960085" y="575269"/>
            <a:ext cx="10150884"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Covariance matrices</a:t>
            </a:r>
          </a:p>
        </p:txBody>
      </p:sp>
      <p:sp>
        <p:nvSpPr>
          <p:cNvPr id="3" name="Rectangle 2">
            <a:extLst>
              <a:ext uri="{FF2B5EF4-FFF2-40B4-BE49-F238E27FC236}">
                <a16:creationId xmlns:a16="http://schemas.microsoft.com/office/drawing/2014/main" id="{D5768BEA-9482-0F1F-6D60-9EB26FE8C35C}"/>
              </a:ext>
            </a:extLst>
          </p:cNvPr>
          <p:cNvSpPr/>
          <p:nvPr/>
        </p:nvSpPr>
        <p:spPr>
          <a:xfrm>
            <a:off x="0" y="0"/>
            <a:ext cx="12221016" cy="528179"/>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Line-of-sight shear as a cosmological probe</a:t>
            </a:r>
          </a:p>
        </p:txBody>
      </p:sp>
      <p:sp>
        <p:nvSpPr>
          <p:cNvPr id="8" name="TextBox 7">
            <a:extLst>
              <a:ext uri="{FF2B5EF4-FFF2-40B4-BE49-F238E27FC236}">
                <a16:creationId xmlns:a16="http://schemas.microsoft.com/office/drawing/2014/main" id="{3D332BC8-324F-1FFA-AD5F-E48AF2FD9BA0}"/>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40064710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75B33-6959-E804-7196-6D96DFFD816F}"/>
            </a:ext>
          </a:extLst>
        </p:cNvPr>
        <p:cNvGrpSpPr/>
        <p:nvPr/>
      </p:nvGrpSpPr>
      <p:grpSpPr>
        <a:xfrm>
          <a:off x="0" y="0"/>
          <a:ext cx="0" cy="0"/>
          <a:chOff x="0" y="0"/>
          <a:chExt cx="0" cy="0"/>
        </a:xfrm>
      </p:grpSpPr>
      <p:sp>
        <p:nvSpPr>
          <p:cNvPr id="21" name="TextBox 20">
            <a:extLst>
              <a:ext uri="{FF2B5EF4-FFF2-40B4-BE49-F238E27FC236}">
                <a16:creationId xmlns:a16="http://schemas.microsoft.com/office/drawing/2014/main" id="{15EC7638-4753-60BE-0836-5738C3D05C20}"/>
              </a:ext>
            </a:extLst>
          </p:cNvPr>
          <p:cNvSpPr txBox="1"/>
          <p:nvPr/>
        </p:nvSpPr>
        <p:spPr>
          <a:xfrm>
            <a:off x="0" y="6488668"/>
            <a:ext cx="720536" cy="369332"/>
          </a:xfrm>
          <a:prstGeom prst="rect">
            <a:avLst/>
          </a:prstGeom>
          <a:noFill/>
        </p:spPr>
        <p:txBody>
          <a:bodyPr wrap="square" rtlCol="0">
            <a:spAutoFit/>
          </a:bodyPr>
          <a:lstStyle/>
          <a:p>
            <a:pPr algn="ctr"/>
            <a:r>
              <a:rPr lang="en-ZA" dirty="0">
                <a:solidFill>
                  <a:schemeClr val="bg1"/>
                </a:solidFill>
                <a:latin typeface="Book Antiqua" panose="02040602050305030304" pitchFamily="18" charset="0"/>
              </a:rPr>
              <a:t>2/20</a:t>
            </a:r>
          </a:p>
        </p:txBody>
      </p:sp>
      <p:sp>
        <p:nvSpPr>
          <p:cNvPr id="2" name="Rectangle 1">
            <a:extLst>
              <a:ext uri="{FF2B5EF4-FFF2-40B4-BE49-F238E27FC236}">
                <a16:creationId xmlns:a16="http://schemas.microsoft.com/office/drawing/2014/main" id="{CC50F2FB-D919-525C-556F-60A9D394018C}"/>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p:txBody>
      </p:sp>
      <p:pic>
        <p:nvPicPr>
          <p:cNvPr id="12" name="Picture 11" descr="A black screen with white text&#10;&#10;Description automatically generated">
            <a:extLst>
              <a:ext uri="{FF2B5EF4-FFF2-40B4-BE49-F238E27FC236}">
                <a16:creationId xmlns:a16="http://schemas.microsoft.com/office/drawing/2014/main" id="{6518D0F7-286F-A176-8734-47C0C14621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4521" y="1528055"/>
            <a:ext cx="3482642" cy="4686706"/>
          </a:xfrm>
          <a:prstGeom prst="rect">
            <a:avLst/>
          </a:prstGeom>
        </p:spPr>
      </p:pic>
      <p:pic>
        <p:nvPicPr>
          <p:cNvPr id="14" name="Picture 13" descr="A black background with white text&#10;&#10;Description automatically generated">
            <a:extLst>
              <a:ext uri="{FF2B5EF4-FFF2-40B4-BE49-F238E27FC236}">
                <a16:creationId xmlns:a16="http://schemas.microsoft.com/office/drawing/2014/main" id="{A442264C-8095-3534-97E6-73DE92FEB2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19894" y="1707094"/>
            <a:ext cx="3875880" cy="3986134"/>
          </a:xfrm>
          <a:prstGeom prst="rect">
            <a:avLst/>
          </a:prstGeom>
        </p:spPr>
      </p:pic>
      <p:sp>
        <p:nvSpPr>
          <p:cNvPr id="4" name="TextBox 3">
            <a:extLst>
              <a:ext uri="{FF2B5EF4-FFF2-40B4-BE49-F238E27FC236}">
                <a16:creationId xmlns:a16="http://schemas.microsoft.com/office/drawing/2014/main" id="{C1501B3B-4165-11E0-7385-DEE5381EC0D7}"/>
              </a:ext>
            </a:extLst>
          </p:cNvPr>
          <p:cNvSpPr txBox="1"/>
          <p:nvPr/>
        </p:nvSpPr>
        <p:spPr>
          <a:xfrm>
            <a:off x="960085" y="575269"/>
            <a:ext cx="10150884"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Covariance matrices</a:t>
            </a:r>
          </a:p>
        </p:txBody>
      </p:sp>
      <p:sp>
        <p:nvSpPr>
          <p:cNvPr id="5" name="TextBox 4">
            <a:extLst>
              <a:ext uri="{FF2B5EF4-FFF2-40B4-BE49-F238E27FC236}">
                <a16:creationId xmlns:a16="http://schemas.microsoft.com/office/drawing/2014/main" id="{0E3E76A6-DF34-9167-1FDC-B83AF392B9C8}"/>
              </a:ext>
            </a:extLst>
          </p:cNvPr>
          <p:cNvSpPr txBox="1"/>
          <p:nvPr/>
        </p:nvSpPr>
        <p:spPr>
          <a:xfrm>
            <a:off x="4124026" y="3044279"/>
            <a:ext cx="3935177" cy="769441"/>
          </a:xfrm>
          <a:prstGeom prst="rect">
            <a:avLst/>
          </a:prstGeom>
          <a:solidFill>
            <a:schemeClr val="tx1"/>
          </a:solidFill>
        </p:spPr>
        <p:txBody>
          <a:bodyPr wrap="square" rtlCol="0">
            <a:spAutoFit/>
          </a:bodyPr>
          <a:lstStyle/>
          <a:p>
            <a:pPr algn="ctr"/>
            <a:r>
              <a:rPr lang="en-ZA" sz="4400" dirty="0">
                <a:solidFill>
                  <a:srgbClr val="FF0000"/>
                </a:solidFill>
                <a:latin typeface="Book Antiqua" panose="02040602050305030304" pitchFamily="18" charset="0"/>
              </a:rPr>
              <a:t>(21 of these)</a:t>
            </a:r>
          </a:p>
        </p:txBody>
      </p:sp>
      <p:sp>
        <p:nvSpPr>
          <p:cNvPr id="7" name="Rectangle 6">
            <a:extLst>
              <a:ext uri="{FF2B5EF4-FFF2-40B4-BE49-F238E27FC236}">
                <a16:creationId xmlns:a16="http://schemas.microsoft.com/office/drawing/2014/main" id="{DD8471DA-2112-99C5-3CBE-2D629578208B}"/>
              </a:ext>
            </a:extLst>
          </p:cNvPr>
          <p:cNvSpPr/>
          <p:nvPr/>
        </p:nvSpPr>
        <p:spPr>
          <a:xfrm>
            <a:off x="0" y="0"/>
            <a:ext cx="12221016" cy="528179"/>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Line-of-sight shear as a cosmological probe</a:t>
            </a:r>
          </a:p>
        </p:txBody>
      </p:sp>
      <p:pic>
        <p:nvPicPr>
          <p:cNvPr id="6" name="Picture 5" descr="A black background with white text&#10;&#10;Description automatically generated">
            <a:extLst>
              <a:ext uri="{FF2B5EF4-FFF2-40B4-BE49-F238E27FC236}">
                <a16:creationId xmlns:a16="http://schemas.microsoft.com/office/drawing/2014/main" id="{33612AFF-1AC7-037A-3AA8-F05A46349667}"/>
              </a:ext>
            </a:extLst>
          </p:cNvPr>
          <p:cNvPicPr>
            <a:picLocks noChangeAspect="1"/>
          </p:cNvPicPr>
          <p:nvPr/>
        </p:nvPicPr>
        <p:blipFill>
          <a:blip r:embed="rId5">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284486" y="758101"/>
            <a:ext cx="3867304" cy="5730567"/>
          </a:xfrm>
          <a:prstGeom prst="rect">
            <a:avLst/>
          </a:prstGeom>
        </p:spPr>
      </p:pic>
      <p:sp>
        <p:nvSpPr>
          <p:cNvPr id="13" name="TextBox 12">
            <a:extLst>
              <a:ext uri="{FF2B5EF4-FFF2-40B4-BE49-F238E27FC236}">
                <a16:creationId xmlns:a16="http://schemas.microsoft.com/office/drawing/2014/main" id="{EA27D441-8DFB-94EE-9CEC-B5A3B26BE485}"/>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2887090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4A26B-65ED-CA0A-A47C-4331E568318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242A74D-A4E0-49A6-4317-5A71170EB0B7}"/>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13" name="Group 12">
            <a:extLst>
              <a:ext uri="{FF2B5EF4-FFF2-40B4-BE49-F238E27FC236}">
                <a16:creationId xmlns:a16="http://schemas.microsoft.com/office/drawing/2014/main" id="{C37028F7-FCA3-85F1-8672-380F12DBC336}"/>
              </a:ext>
            </a:extLst>
          </p:cNvPr>
          <p:cNvGrpSpPr/>
          <p:nvPr/>
        </p:nvGrpSpPr>
        <p:grpSpPr>
          <a:xfrm>
            <a:off x="-1" y="23185"/>
            <a:ext cx="12192001" cy="6888695"/>
            <a:chOff x="9935" y="-20463"/>
            <a:chExt cx="12192001" cy="6888695"/>
          </a:xfrm>
        </p:grpSpPr>
        <p:pic>
          <p:nvPicPr>
            <p:cNvPr id="14" name="Picture 13" descr="A bright light in the sky&#10;&#10;Description automatically generated with medium confidence">
              <a:extLst>
                <a:ext uri="{FF2B5EF4-FFF2-40B4-BE49-F238E27FC236}">
                  <a16:creationId xmlns:a16="http://schemas.microsoft.com/office/drawing/2014/main" id="{4DBC4933-AD57-8FFE-7261-2C254FD4C06B}"/>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1" t="8867" r="30365" b="19677"/>
            <a:stretch/>
          </p:blipFill>
          <p:spPr>
            <a:xfrm flipH="1">
              <a:off x="9935" y="-10232"/>
              <a:ext cx="9803295"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B35BFA15-31A8-0D97-6480-B61CAEDF2A8E}"/>
                </a:ext>
              </a:extLst>
            </p:cNvPr>
            <p:cNvPicPr>
              <a:picLocks noChangeAspect="1"/>
            </p:cNvPicPr>
            <p:nvPr/>
          </p:nvPicPr>
          <p:blipFill rotWithShape="1">
            <a:blip r:embed="rId3">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mc:AlternateContent xmlns:mc="http://schemas.openxmlformats.org/markup-compatibility/2006">
        <mc:Choice xmlns:a14="http://schemas.microsoft.com/office/drawing/2010/main" Requires="a14">
          <p:sp>
            <p:nvSpPr>
              <p:cNvPr id="21" name="TextBox 20">
                <a:extLst>
                  <a:ext uri="{FF2B5EF4-FFF2-40B4-BE49-F238E27FC236}">
                    <a16:creationId xmlns:a16="http://schemas.microsoft.com/office/drawing/2014/main" id="{02B8ABB2-BC8D-7688-3EC4-804D81C3B04C}"/>
                  </a:ext>
                </a:extLst>
              </p:cNvPr>
              <p:cNvSpPr txBox="1"/>
              <p:nvPr/>
            </p:nvSpPr>
            <p:spPr>
              <a:xfrm>
                <a:off x="-54827" y="4272587"/>
                <a:ext cx="4133041" cy="1082861"/>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ZA" sz="3200" i="1" smtClean="0">
                              <a:solidFill>
                                <a:schemeClr val="bg1"/>
                              </a:solidFill>
                              <a:latin typeface="Cambria Math" panose="02040503050406030204" pitchFamily="18" charset="0"/>
                            </a:rPr>
                          </m:ctrlPr>
                        </m:sSubPr>
                        <m:e>
                          <m:r>
                            <m:rPr>
                              <m:sty m:val="p"/>
                            </m:rPr>
                            <a:rPr lang="el-GR" sz="3200" i="1" smtClean="0">
                              <a:solidFill>
                                <a:schemeClr val="bg1"/>
                              </a:solidFill>
                              <a:latin typeface="Cambria Math" panose="02040503050406030204" pitchFamily="18" charset="0"/>
                              <a:ea typeface="Cambria Math" panose="02040503050406030204" pitchFamily="18" charset="0"/>
                            </a:rPr>
                            <m:t>σ</m:t>
                          </m:r>
                        </m:e>
                        <m:sub>
                          <m:r>
                            <m:rPr>
                              <m:sty m:val="p"/>
                            </m:rPr>
                            <a:rPr lang="en-ZA" sz="3200" b="0" i="0" smtClean="0">
                              <a:solidFill>
                                <a:schemeClr val="bg1"/>
                              </a:solidFill>
                              <a:latin typeface="Cambria Math" panose="02040503050406030204" pitchFamily="18" charset="0"/>
                            </a:rPr>
                            <m:t>LOS</m:t>
                          </m:r>
                        </m:sub>
                      </m:sSub>
                      <m:r>
                        <a:rPr lang="en-ZA" sz="3200" b="0" i="1" smtClean="0">
                          <a:solidFill>
                            <a:schemeClr val="bg1"/>
                          </a:solidFill>
                          <a:latin typeface="Cambria Math" panose="02040503050406030204" pitchFamily="18" charset="0"/>
                        </a:rPr>
                        <m:t>=0.05</m:t>
                      </m:r>
                    </m:oMath>
                    <m:oMath xmlns:m="http://schemas.openxmlformats.org/officeDocument/2006/math">
                      <m:sSub>
                        <m:sSubPr>
                          <m:ctrlPr>
                            <a:rPr lang="en-ZA" sz="3200" i="1" smtClean="0">
                              <a:solidFill>
                                <a:schemeClr val="bg1"/>
                              </a:solidFill>
                              <a:latin typeface="Cambria Math" panose="02040503050406030204" pitchFamily="18" charset="0"/>
                            </a:rPr>
                          </m:ctrlPr>
                        </m:sSubPr>
                        <m:e>
                          <m:r>
                            <a:rPr lang="en-ZA" sz="3200" b="0" i="1" smtClean="0">
                              <a:solidFill>
                                <a:schemeClr val="bg1"/>
                              </a:solidFill>
                              <a:latin typeface="Cambria Math" panose="02040503050406030204" pitchFamily="18" charset="0"/>
                              <a:ea typeface="Cambria Math" panose="02040503050406030204" pitchFamily="18" charset="0"/>
                            </a:rPr>
                            <m:t>𝑁</m:t>
                          </m:r>
                        </m:e>
                        <m:sub>
                          <m:r>
                            <m:rPr>
                              <m:sty m:val="p"/>
                            </m:rPr>
                            <a:rPr lang="en-ZA" sz="3200" b="0" i="0" smtClean="0">
                              <a:solidFill>
                                <a:schemeClr val="bg1"/>
                              </a:solidFill>
                              <a:latin typeface="Cambria Math" panose="02040503050406030204" pitchFamily="18" charset="0"/>
                              <a:ea typeface="Cambria Math" panose="02040503050406030204" pitchFamily="18" charset="0"/>
                            </a:rPr>
                            <m:t>lens</m:t>
                          </m:r>
                        </m:sub>
                      </m:sSub>
                      <m:r>
                        <a:rPr lang="en-ZA" sz="3200" b="0" i="1" smtClean="0">
                          <a:solidFill>
                            <a:schemeClr val="bg1"/>
                          </a:solidFill>
                          <a:latin typeface="Cambria Math" panose="02040503050406030204" pitchFamily="18" charset="0"/>
                        </a:rPr>
                        <m:t>=</m:t>
                      </m:r>
                      <m:sSup>
                        <m:sSupPr>
                          <m:ctrlPr>
                            <a:rPr lang="en-ZA" sz="3200" b="0" i="1" smtClean="0">
                              <a:solidFill>
                                <a:schemeClr val="bg1"/>
                              </a:solidFill>
                              <a:latin typeface="Cambria Math" panose="02040503050406030204" pitchFamily="18" charset="0"/>
                            </a:rPr>
                          </m:ctrlPr>
                        </m:sSupPr>
                        <m:e>
                          <m:r>
                            <a:rPr lang="en-ZA" sz="3200" b="0" i="1" smtClean="0">
                              <a:solidFill>
                                <a:schemeClr val="bg1"/>
                              </a:solidFill>
                              <a:latin typeface="Cambria Math" panose="02040503050406030204" pitchFamily="18" charset="0"/>
                            </a:rPr>
                            <m:t>10</m:t>
                          </m:r>
                        </m:e>
                        <m:sup>
                          <m:r>
                            <a:rPr lang="en-ZA" sz="3200" b="0" i="1" smtClean="0">
                              <a:solidFill>
                                <a:schemeClr val="bg1"/>
                              </a:solidFill>
                              <a:latin typeface="Cambria Math" panose="02040503050406030204" pitchFamily="18" charset="0"/>
                            </a:rPr>
                            <m:t>5</m:t>
                          </m:r>
                        </m:sup>
                      </m:sSup>
                    </m:oMath>
                  </m:oMathPara>
                </a14:m>
                <a:endParaRPr lang="en-ZA" sz="3200" dirty="0">
                  <a:solidFill>
                    <a:schemeClr val="bg1"/>
                  </a:solidFill>
                  <a:latin typeface="Perpetua" panose="02020502060401020303" pitchFamily="18" charset="0"/>
                </a:endParaRPr>
              </a:p>
            </p:txBody>
          </p:sp>
        </mc:Choice>
        <mc:Fallback>
          <p:sp>
            <p:nvSpPr>
              <p:cNvPr id="21" name="TextBox 20">
                <a:extLst>
                  <a:ext uri="{FF2B5EF4-FFF2-40B4-BE49-F238E27FC236}">
                    <a16:creationId xmlns:a16="http://schemas.microsoft.com/office/drawing/2014/main" id="{02B8ABB2-BC8D-7688-3EC4-804D81C3B04C}"/>
                  </a:ext>
                </a:extLst>
              </p:cNvPr>
              <p:cNvSpPr txBox="1">
                <a:spLocks noRot="1" noChangeAspect="1" noMove="1" noResize="1" noEditPoints="1" noAdjustHandles="1" noChangeArrowheads="1" noChangeShapeType="1" noTextEdit="1"/>
              </p:cNvSpPr>
              <p:nvPr/>
            </p:nvSpPr>
            <p:spPr>
              <a:xfrm>
                <a:off x="-54827" y="4272587"/>
                <a:ext cx="4133041" cy="1082861"/>
              </a:xfrm>
              <a:prstGeom prst="rect">
                <a:avLst/>
              </a:prstGeom>
              <a:blipFill>
                <a:blip r:embed="rId4"/>
                <a:stretch>
                  <a:fillRect/>
                </a:stretch>
              </a:blipFill>
            </p:spPr>
            <p:txBody>
              <a:bodyPr/>
              <a:lstStyle/>
              <a:p>
                <a:r>
                  <a:rPr lang="en-ZA">
                    <a:noFill/>
                  </a:rPr>
                  <a:t> </a:t>
                </a:r>
              </a:p>
            </p:txBody>
          </p:sp>
        </mc:Fallback>
      </mc:AlternateContent>
      <p:sp>
        <p:nvSpPr>
          <p:cNvPr id="22" name="TextBox 21">
            <a:extLst>
              <a:ext uri="{FF2B5EF4-FFF2-40B4-BE49-F238E27FC236}">
                <a16:creationId xmlns:a16="http://schemas.microsoft.com/office/drawing/2014/main" id="{ACFB32CE-96F0-A082-EC08-CE1C09215E88}"/>
              </a:ext>
            </a:extLst>
          </p:cNvPr>
          <p:cNvSpPr txBox="1"/>
          <p:nvPr/>
        </p:nvSpPr>
        <p:spPr>
          <a:xfrm>
            <a:off x="201077" y="1641313"/>
            <a:ext cx="3627119" cy="2123658"/>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Full 6x2pt covariance matrix</a:t>
            </a:r>
          </a:p>
        </p:txBody>
      </p:sp>
      <p:pic>
        <p:nvPicPr>
          <p:cNvPr id="24" name="Picture 23">
            <a:extLst>
              <a:ext uri="{FF2B5EF4-FFF2-40B4-BE49-F238E27FC236}">
                <a16:creationId xmlns:a16="http://schemas.microsoft.com/office/drawing/2014/main" id="{53828B31-3F2D-A9F3-A722-C96BECCC19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23387" y="64111"/>
            <a:ext cx="7788657" cy="6539006"/>
          </a:xfrm>
          <a:prstGeom prst="rect">
            <a:avLst/>
          </a:prstGeom>
        </p:spPr>
      </p:pic>
      <p:sp>
        <p:nvSpPr>
          <p:cNvPr id="6" name="TextBox 5">
            <a:extLst>
              <a:ext uri="{FF2B5EF4-FFF2-40B4-BE49-F238E27FC236}">
                <a16:creationId xmlns:a16="http://schemas.microsoft.com/office/drawing/2014/main" id="{6A8819F9-BC17-B82A-8AD0-805CD9EA3684}"/>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17221050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2A2C0-DC88-1D44-14CE-E1871BF3393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841784F-DAE3-F111-E199-8CE5020839AE}"/>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13" name="Group 12">
            <a:extLst>
              <a:ext uri="{FF2B5EF4-FFF2-40B4-BE49-F238E27FC236}">
                <a16:creationId xmlns:a16="http://schemas.microsoft.com/office/drawing/2014/main" id="{26CF7E4C-5061-5F9F-6A68-2CD5A20A7811}"/>
              </a:ext>
            </a:extLst>
          </p:cNvPr>
          <p:cNvGrpSpPr/>
          <p:nvPr/>
        </p:nvGrpSpPr>
        <p:grpSpPr>
          <a:xfrm>
            <a:off x="-1" y="23185"/>
            <a:ext cx="12192001" cy="6888695"/>
            <a:chOff x="9935" y="-20463"/>
            <a:chExt cx="12192001" cy="6888695"/>
          </a:xfrm>
        </p:grpSpPr>
        <p:pic>
          <p:nvPicPr>
            <p:cNvPr id="14" name="Picture 13" descr="A bright light in the sky&#10;&#10;Description automatically generated with medium confidence">
              <a:extLst>
                <a:ext uri="{FF2B5EF4-FFF2-40B4-BE49-F238E27FC236}">
                  <a16:creationId xmlns:a16="http://schemas.microsoft.com/office/drawing/2014/main" id="{B67882E0-4CA7-19F0-1EE4-E755A5525310}"/>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1" t="8867" r="30365" b="19677"/>
            <a:stretch/>
          </p:blipFill>
          <p:spPr>
            <a:xfrm flipH="1">
              <a:off x="9935" y="-10232"/>
              <a:ext cx="9803295"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773174EC-803F-6082-7480-6B21C7F95A8F}"/>
                </a:ext>
              </a:extLst>
            </p:cNvPr>
            <p:cNvPicPr>
              <a:picLocks noChangeAspect="1"/>
            </p:cNvPicPr>
            <p:nvPr/>
          </p:nvPicPr>
          <p:blipFill rotWithShape="1">
            <a:blip r:embed="rId3">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5A2820BC-405E-62A7-C98B-22128F8A8AD9}"/>
                  </a:ext>
                </a:extLst>
              </p:cNvPr>
              <p:cNvSpPr txBox="1"/>
              <p:nvPr/>
            </p:nvSpPr>
            <p:spPr>
              <a:xfrm>
                <a:off x="-147598" y="4679853"/>
                <a:ext cx="3940979" cy="1082861"/>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d>
                        <m:dPr>
                          <m:begChr m:val="⟨"/>
                          <m:endChr m:val="⟩"/>
                          <m:ctrlPr>
                            <a:rPr lang="en-ZA" sz="3200" i="1" smtClean="0">
                              <a:solidFill>
                                <a:schemeClr val="bg1"/>
                              </a:solidFill>
                              <a:latin typeface="Cambria Math" panose="02040503050406030204" pitchFamily="18" charset="0"/>
                            </a:rPr>
                          </m:ctrlPr>
                        </m:dPr>
                        <m:e>
                          <m:sSub>
                            <m:sSubPr>
                              <m:ctrlPr>
                                <a:rPr lang="en-ZA" sz="3200" i="1">
                                  <a:solidFill>
                                    <a:schemeClr val="bg1"/>
                                  </a:solidFill>
                                  <a:latin typeface="Cambria Math" panose="02040503050406030204" pitchFamily="18" charset="0"/>
                                </a:rPr>
                              </m:ctrlPr>
                            </m:sSubPr>
                            <m:e>
                              <m:r>
                                <m:rPr>
                                  <m:sty m:val="p"/>
                                </m:rPr>
                                <a:rPr lang="el-GR" sz="3200" i="1">
                                  <a:solidFill>
                                    <a:schemeClr val="bg1"/>
                                  </a:solidFill>
                                  <a:latin typeface="Cambria Math" panose="02040503050406030204" pitchFamily="18" charset="0"/>
                                  <a:ea typeface="Cambria Math" panose="02040503050406030204" pitchFamily="18" charset="0"/>
                                </a:rPr>
                                <m:t>η</m:t>
                              </m:r>
                            </m:e>
                            <m:sub>
                              <m:r>
                                <m:rPr>
                                  <m:sty m:val="p"/>
                                </m:rPr>
                                <a:rPr lang="en-ZA" sz="3200">
                                  <a:solidFill>
                                    <a:schemeClr val="bg1"/>
                                  </a:solidFill>
                                  <a:latin typeface="Cambria Math" panose="02040503050406030204" pitchFamily="18" charset="0"/>
                                </a:rPr>
                                <m:t>LOS</m:t>
                              </m:r>
                            </m:sub>
                          </m:sSub>
                        </m:e>
                      </m:d>
                      <m:r>
                        <a:rPr lang="en-ZA" sz="3200" b="0" i="1" smtClean="0">
                          <a:solidFill>
                            <a:schemeClr val="bg1"/>
                          </a:solidFill>
                          <a:latin typeface="Cambria Math" panose="02040503050406030204" pitchFamily="18" charset="0"/>
                        </a:rPr>
                        <m:t>=0.05</m:t>
                      </m:r>
                    </m:oMath>
                    <m:oMath xmlns:m="http://schemas.openxmlformats.org/officeDocument/2006/math">
                      <m:sSub>
                        <m:sSubPr>
                          <m:ctrlPr>
                            <a:rPr lang="en-ZA" sz="3200" i="1" smtClean="0">
                              <a:solidFill>
                                <a:schemeClr val="bg1"/>
                              </a:solidFill>
                              <a:latin typeface="Cambria Math" panose="02040503050406030204" pitchFamily="18" charset="0"/>
                            </a:rPr>
                          </m:ctrlPr>
                        </m:sSubPr>
                        <m:e>
                          <m:r>
                            <a:rPr lang="en-ZA" sz="3200" b="0" i="1" smtClean="0">
                              <a:solidFill>
                                <a:schemeClr val="bg1"/>
                              </a:solidFill>
                              <a:latin typeface="Cambria Math" panose="02040503050406030204" pitchFamily="18" charset="0"/>
                              <a:ea typeface="Cambria Math" panose="02040503050406030204" pitchFamily="18" charset="0"/>
                            </a:rPr>
                            <m:t>𝑁</m:t>
                          </m:r>
                        </m:e>
                        <m:sub>
                          <m:r>
                            <m:rPr>
                              <m:sty m:val="p"/>
                            </m:rPr>
                            <a:rPr lang="en-ZA" sz="3200" b="0" i="0" smtClean="0">
                              <a:solidFill>
                                <a:schemeClr val="bg1"/>
                              </a:solidFill>
                              <a:latin typeface="Cambria Math" panose="02040503050406030204" pitchFamily="18" charset="0"/>
                              <a:ea typeface="Cambria Math" panose="02040503050406030204" pitchFamily="18" charset="0"/>
                            </a:rPr>
                            <m:t>lens</m:t>
                          </m:r>
                        </m:sub>
                      </m:sSub>
                      <m:r>
                        <a:rPr lang="en-ZA" sz="3200" b="0" i="1" smtClean="0">
                          <a:solidFill>
                            <a:schemeClr val="bg1"/>
                          </a:solidFill>
                          <a:latin typeface="Cambria Math" panose="02040503050406030204" pitchFamily="18" charset="0"/>
                        </a:rPr>
                        <m:t>=</m:t>
                      </m:r>
                      <m:sSup>
                        <m:sSupPr>
                          <m:ctrlPr>
                            <a:rPr lang="en-ZA" sz="3200" b="0" i="1" smtClean="0">
                              <a:solidFill>
                                <a:schemeClr val="bg1"/>
                              </a:solidFill>
                              <a:latin typeface="Cambria Math" panose="02040503050406030204" pitchFamily="18" charset="0"/>
                            </a:rPr>
                          </m:ctrlPr>
                        </m:sSupPr>
                        <m:e>
                          <m:r>
                            <a:rPr lang="en-ZA" sz="3200" b="0" i="1" smtClean="0">
                              <a:solidFill>
                                <a:schemeClr val="bg1"/>
                              </a:solidFill>
                              <a:latin typeface="Cambria Math" panose="02040503050406030204" pitchFamily="18" charset="0"/>
                            </a:rPr>
                            <m:t>10</m:t>
                          </m:r>
                        </m:e>
                        <m:sup>
                          <m:r>
                            <a:rPr lang="en-ZA" sz="3200" b="0" i="1" smtClean="0">
                              <a:solidFill>
                                <a:schemeClr val="bg1"/>
                              </a:solidFill>
                              <a:latin typeface="Cambria Math" panose="02040503050406030204" pitchFamily="18" charset="0"/>
                            </a:rPr>
                            <m:t>5</m:t>
                          </m:r>
                        </m:sup>
                      </m:sSup>
                    </m:oMath>
                  </m:oMathPara>
                </a14:m>
                <a:endParaRPr lang="en-ZA" sz="3200" dirty="0">
                  <a:solidFill>
                    <a:schemeClr val="bg1"/>
                  </a:solidFill>
                  <a:latin typeface="Perpetua" panose="02020502060401020303" pitchFamily="18" charset="0"/>
                </a:endParaRPr>
              </a:p>
            </p:txBody>
          </p:sp>
        </mc:Choice>
        <mc:Fallback>
          <p:sp>
            <p:nvSpPr>
              <p:cNvPr id="6" name="TextBox 5">
                <a:extLst>
                  <a:ext uri="{FF2B5EF4-FFF2-40B4-BE49-F238E27FC236}">
                    <a16:creationId xmlns:a16="http://schemas.microsoft.com/office/drawing/2014/main" id="{5A2820BC-405E-62A7-C98B-22128F8A8AD9}"/>
                  </a:ext>
                </a:extLst>
              </p:cNvPr>
              <p:cNvSpPr txBox="1">
                <a:spLocks noRot="1" noChangeAspect="1" noMove="1" noResize="1" noEditPoints="1" noAdjustHandles="1" noChangeArrowheads="1" noChangeShapeType="1" noTextEdit="1"/>
              </p:cNvSpPr>
              <p:nvPr/>
            </p:nvSpPr>
            <p:spPr>
              <a:xfrm>
                <a:off x="-147598" y="4679853"/>
                <a:ext cx="3940979" cy="1082861"/>
              </a:xfrm>
              <a:prstGeom prst="rect">
                <a:avLst/>
              </a:prstGeom>
              <a:blipFill>
                <a:blip r:embed="rId4"/>
                <a:stretch>
                  <a:fillRect/>
                </a:stretch>
              </a:blipFill>
            </p:spPr>
            <p:txBody>
              <a:bodyPr/>
              <a:lstStyle/>
              <a:p>
                <a:r>
                  <a:rPr lang="en-ZA">
                    <a:noFill/>
                  </a:rPr>
                  <a:t> </a:t>
                </a:r>
              </a:p>
            </p:txBody>
          </p:sp>
        </mc:Fallback>
      </mc:AlternateContent>
      <p:sp>
        <p:nvSpPr>
          <p:cNvPr id="8" name="Rectangle 7">
            <a:extLst>
              <a:ext uri="{FF2B5EF4-FFF2-40B4-BE49-F238E27FC236}">
                <a16:creationId xmlns:a16="http://schemas.microsoft.com/office/drawing/2014/main" id="{E084BEDC-4BEC-EE1A-14EA-11CCE13ED641}"/>
              </a:ext>
            </a:extLst>
          </p:cNvPr>
          <p:cNvSpPr/>
          <p:nvPr/>
        </p:nvSpPr>
        <p:spPr>
          <a:xfrm>
            <a:off x="0" y="0"/>
            <a:ext cx="12221016" cy="528179"/>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Line-of-sight shear as a cosmological probe</a:t>
            </a:r>
          </a:p>
        </p:txBody>
      </p:sp>
      <p:pic>
        <p:nvPicPr>
          <p:cNvPr id="7" name="Picture 6">
            <a:extLst>
              <a:ext uri="{FF2B5EF4-FFF2-40B4-BE49-F238E27FC236}">
                <a16:creationId xmlns:a16="http://schemas.microsoft.com/office/drawing/2014/main" id="{9E0BEAD5-26F2-6FC6-270C-FAB50CE877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9521" y="561595"/>
            <a:ext cx="8281709" cy="5826657"/>
          </a:xfrm>
          <a:prstGeom prst="rect">
            <a:avLst/>
          </a:prstGeom>
        </p:spPr>
      </p:pic>
      <p:sp>
        <p:nvSpPr>
          <p:cNvPr id="9" name="TextBox 8">
            <a:extLst>
              <a:ext uri="{FF2B5EF4-FFF2-40B4-BE49-F238E27FC236}">
                <a16:creationId xmlns:a16="http://schemas.microsoft.com/office/drawing/2014/main" id="{A949FABB-B8D9-7648-7251-D5765299426F}"/>
              </a:ext>
            </a:extLst>
          </p:cNvPr>
          <p:cNvSpPr txBox="1"/>
          <p:nvPr/>
        </p:nvSpPr>
        <p:spPr>
          <a:xfrm>
            <a:off x="-147598" y="1794048"/>
            <a:ext cx="3627119" cy="1938992"/>
          </a:xfrm>
          <a:prstGeom prst="rect">
            <a:avLst/>
          </a:prstGeom>
          <a:noFill/>
        </p:spPr>
        <p:txBody>
          <a:bodyPr wrap="square" rtlCol="0">
            <a:spAutoFit/>
          </a:bodyPr>
          <a:lstStyle/>
          <a:p>
            <a:pPr algn="ctr"/>
            <a:r>
              <a:rPr lang="en-ZA" sz="4000" dirty="0">
                <a:solidFill>
                  <a:schemeClr val="bg1"/>
                </a:solidFill>
                <a:latin typeface="Book Antiqua" panose="02040602050305030304" pitchFamily="18" charset="0"/>
              </a:rPr>
              <a:t>Forecasted</a:t>
            </a:r>
          </a:p>
          <a:p>
            <a:pPr algn="ctr"/>
            <a:r>
              <a:rPr lang="en-ZA" sz="4000" dirty="0">
                <a:solidFill>
                  <a:schemeClr val="bg1"/>
                </a:solidFill>
                <a:latin typeface="Book Antiqua" panose="02040602050305030304" pitchFamily="18" charset="0"/>
              </a:rPr>
              <a:t>correlations</a:t>
            </a:r>
          </a:p>
          <a:p>
            <a:pPr algn="ctr"/>
            <a:r>
              <a:rPr lang="en-ZA" sz="4000" dirty="0">
                <a:solidFill>
                  <a:schemeClr val="bg1"/>
                </a:solidFill>
                <a:latin typeface="Book Antiqua" panose="02040602050305030304" pitchFamily="18" charset="0"/>
              </a:rPr>
              <a:t>(optimistic)</a:t>
            </a:r>
          </a:p>
        </p:txBody>
      </p:sp>
      <p:sp>
        <p:nvSpPr>
          <p:cNvPr id="10" name="TextBox 9">
            <a:extLst>
              <a:ext uri="{FF2B5EF4-FFF2-40B4-BE49-F238E27FC236}">
                <a16:creationId xmlns:a16="http://schemas.microsoft.com/office/drawing/2014/main" id="{AC0185B8-900E-D04A-13B3-CEB52A0D3258}"/>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2859876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B408D-F223-DD6B-79FA-24731AFB4CD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8103B99-9C5C-25A0-9F96-A8839D0F7C3C}"/>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grpSp>
        <p:nvGrpSpPr>
          <p:cNvPr id="13" name="Group 12">
            <a:extLst>
              <a:ext uri="{FF2B5EF4-FFF2-40B4-BE49-F238E27FC236}">
                <a16:creationId xmlns:a16="http://schemas.microsoft.com/office/drawing/2014/main" id="{B8DF62F7-3550-ACE8-EA60-97B9E1E33F77}"/>
              </a:ext>
            </a:extLst>
          </p:cNvPr>
          <p:cNvGrpSpPr/>
          <p:nvPr/>
        </p:nvGrpSpPr>
        <p:grpSpPr>
          <a:xfrm>
            <a:off x="-1" y="32270"/>
            <a:ext cx="12192001" cy="6888695"/>
            <a:chOff x="9935" y="-20463"/>
            <a:chExt cx="12192001" cy="6888695"/>
          </a:xfrm>
        </p:grpSpPr>
        <p:pic>
          <p:nvPicPr>
            <p:cNvPr id="14" name="Picture 13" descr="A bright light in the sky&#10;&#10;Description automatically generated with medium confidence">
              <a:extLst>
                <a:ext uri="{FF2B5EF4-FFF2-40B4-BE49-F238E27FC236}">
                  <a16:creationId xmlns:a16="http://schemas.microsoft.com/office/drawing/2014/main" id="{F47FD454-4CCE-D6ED-6697-2A0D2F5CA5C4}"/>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1" t="8867" r="30365" b="19677"/>
            <a:stretch/>
          </p:blipFill>
          <p:spPr>
            <a:xfrm flipH="1">
              <a:off x="9935" y="-10232"/>
              <a:ext cx="9803295"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344D9F34-055A-155B-AC30-4BB62F8F4E12}"/>
                </a:ext>
              </a:extLst>
            </p:cNvPr>
            <p:cNvPicPr>
              <a:picLocks noChangeAspect="1"/>
            </p:cNvPicPr>
            <p:nvPr/>
          </p:nvPicPr>
          <p:blipFill rotWithShape="1">
            <a:blip r:embed="rId3">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sp>
        <p:nvSpPr>
          <p:cNvPr id="2" name="Rectangle 1">
            <a:extLst>
              <a:ext uri="{FF2B5EF4-FFF2-40B4-BE49-F238E27FC236}">
                <a16:creationId xmlns:a16="http://schemas.microsoft.com/office/drawing/2014/main" id="{9B6DFF86-DA7E-EB9D-31CA-785A33B45E0F}"/>
              </a:ext>
            </a:extLst>
          </p:cNvPr>
          <p:cNvSpPr/>
          <p:nvPr/>
        </p:nvSpPr>
        <p:spPr>
          <a:xfrm>
            <a:off x="0" y="0"/>
            <a:ext cx="12221016" cy="528179"/>
          </a:xfrm>
          <a:prstGeom prst="rect">
            <a:avLst/>
          </a:prstGeom>
          <a:solidFill>
            <a:srgbClr val="99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The weak lensing of strong lensing</a:t>
            </a:r>
          </a:p>
        </p:txBody>
      </p:sp>
      <p:pic>
        <p:nvPicPr>
          <p:cNvPr id="6" name="Picture 5">
            <a:extLst>
              <a:ext uri="{FF2B5EF4-FFF2-40B4-BE49-F238E27FC236}">
                <a16:creationId xmlns:a16="http://schemas.microsoft.com/office/drawing/2014/main" id="{680691D4-3A0E-D8DE-4106-2255E5B14CF9}"/>
              </a:ext>
            </a:extLst>
          </p:cNvPr>
          <p:cNvPicPr>
            <a:picLocks noChangeAspect="1"/>
          </p:cNvPicPr>
          <p:nvPr/>
        </p:nvPicPr>
        <p:blipFill>
          <a:blip r:embed="rId4">
            <a:extLst>
              <a:ext uri="{28A0092B-C50C-407E-A947-70E740481C1C}">
                <a14:useLocalDpi xmlns:a14="http://schemas.microsoft.com/office/drawing/2010/main" val="0"/>
              </a:ext>
            </a:extLst>
          </a:blip>
          <a:srcRect l="12497" t="15719" r="10052" b="10557"/>
          <a:stretch>
            <a:fillRect/>
          </a:stretch>
        </p:blipFill>
        <p:spPr>
          <a:xfrm>
            <a:off x="5198301" y="552321"/>
            <a:ext cx="6450904" cy="6263178"/>
          </a:xfrm>
          <a:prstGeom prst="rect">
            <a:avLst/>
          </a:prstGeom>
        </p:spPr>
      </p:pic>
      <p:sp>
        <p:nvSpPr>
          <p:cNvPr id="7" name="TextBox 6">
            <a:extLst>
              <a:ext uri="{FF2B5EF4-FFF2-40B4-BE49-F238E27FC236}">
                <a16:creationId xmlns:a16="http://schemas.microsoft.com/office/drawing/2014/main" id="{2CAC0886-B239-ED6B-5247-D34594185D17}"/>
              </a:ext>
            </a:extLst>
          </p:cNvPr>
          <p:cNvSpPr txBox="1"/>
          <p:nvPr/>
        </p:nvSpPr>
        <p:spPr>
          <a:xfrm>
            <a:off x="423491" y="1605064"/>
            <a:ext cx="3931860" cy="830997"/>
          </a:xfrm>
          <a:prstGeom prst="rect">
            <a:avLst/>
          </a:prstGeom>
          <a:noFill/>
        </p:spPr>
        <p:txBody>
          <a:bodyPr wrap="square" rtlCol="0">
            <a:spAutoFit/>
          </a:bodyPr>
          <a:lstStyle/>
          <a:p>
            <a:pPr algn="ctr"/>
            <a:r>
              <a:rPr lang="en-ZA" sz="4800" dirty="0">
                <a:solidFill>
                  <a:schemeClr val="bg1"/>
                </a:solidFill>
                <a:latin typeface="Book Antiqua" panose="02040602050305030304" pitchFamily="18" charset="0"/>
              </a:rPr>
              <a:t>Weak lensing </a:t>
            </a:r>
          </a:p>
        </p:txBody>
      </p:sp>
      <p:sp>
        <p:nvSpPr>
          <p:cNvPr id="8" name="TextBox 7">
            <a:extLst>
              <a:ext uri="{FF2B5EF4-FFF2-40B4-BE49-F238E27FC236}">
                <a16:creationId xmlns:a16="http://schemas.microsoft.com/office/drawing/2014/main" id="{E47DA274-2835-8FC9-B03B-1DFCD4E65782}"/>
              </a:ext>
            </a:extLst>
          </p:cNvPr>
          <p:cNvSpPr txBox="1"/>
          <p:nvPr/>
        </p:nvSpPr>
        <p:spPr>
          <a:xfrm>
            <a:off x="385913" y="3086897"/>
            <a:ext cx="4812388" cy="2246769"/>
          </a:xfrm>
          <a:prstGeom prst="rect">
            <a:avLst/>
          </a:prstGeom>
          <a:noFill/>
        </p:spPr>
        <p:txBody>
          <a:bodyPr wrap="square">
            <a:spAutoFit/>
          </a:bodyPr>
          <a:lstStyle/>
          <a:p>
            <a:r>
              <a:rPr lang="en-ZA" sz="2800" dirty="0">
                <a:solidFill>
                  <a:schemeClr val="bg1"/>
                </a:solidFill>
              </a:rPr>
              <a:t>Small distortions to galaxy shapes</a:t>
            </a:r>
          </a:p>
          <a:p>
            <a:endParaRPr lang="en-ZA" sz="2800" dirty="0">
              <a:solidFill>
                <a:schemeClr val="bg1"/>
              </a:solidFill>
            </a:endParaRPr>
          </a:p>
          <a:p>
            <a:r>
              <a:rPr lang="en-ZA" sz="2800" dirty="0">
                <a:solidFill>
                  <a:schemeClr val="bg1"/>
                </a:solidFill>
              </a:rPr>
              <a:t>Detectable by correlating apparent ellipticities</a:t>
            </a:r>
          </a:p>
        </p:txBody>
      </p:sp>
      <p:sp>
        <p:nvSpPr>
          <p:cNvPr id="10" name="TextBox 9">
            <a:extLst>
              <a:ext uri="{FF2B5EF4-FFF2-40B4-BE49-F238E27FC236}">
                <a16:creationId xmlns:a16="http://schemas.microsoft.com/office/drawing/2014/main" id="{FBD75011-FAFA-8A85-511D-388A72625B94}"/>
              </a:ext>
            </a:extLst>
          </p:cNvPr>
          <p:cNvSpPr txBox="1"/>
          <p:nvPr/>
        </p:nvSpPr>
        <p:spPr>
          <a:xfrm>
            <a:off x="10158403" y="6151790"/>
            <a:ext cx="1678488" cy="307777"/>
          </a:xfrm>
          <a:prstGeom prst="rect">
            <a:avLst/>
          </a:prstGeom>
          <a:noFill/>
        </p:spPr>
        <p:txBody>
          <a:bodyPr wrap="square" rtlCol="0">
            <a:spAutoFit/>
          </a:bodyPr>
          <a:lstStyle/>
          <a:p>
            <a:r>
              <a:rPr lang="en-ZA" sz="1400" dirty="0">
                <a:solidFill>
                  <a:schemeClr val="bg1"/>
                </a:solidFill>
              </a:rPr>
              <a:t>Credit: JWST, NASA</a:t>
            </a:r>
          </a:p>
        </p:txBody>
      </p:sp>
      <p:sp>
        <p:nvSpPr>
          <p:cNvPr id="16" name="TextBox 15">
            <a:extLst>
              <a:ext uri="{FF2B5EF4-FFF2-40B4-BE49-F238E27FC236}">
                <a16:creationId xmlns:a16="http://schemas.microsoft.com/office/drawing/2014/main" id="{D4C1C77E-03AD-14E0-092F-9563B30AE050}"/>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1122571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F85F9-D649-F35C-39AA-01FE40C502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EDCCDF1-1295-DC78-F132-B969B7ED1732}"/>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13" name="Group 12">
            <a:extLst>
              <a:ext uri="{FF2B5EF4-FFF2-40B4-BE49-F238E27FC236}">
                <a16:creationId xmlns:a16="http://schemas.microsoft.com/office/drawing/2014/main" id="{28871E07-C343-3A72-04CE-C88B5EEFAE7D}"/>
              </a:ext>
            </a:extLst>
          </p:cNvPr>
          <p:cNvGrpSpPr/>
          <p:nvPr/>
        </p:nvGrpSpPr>
        <p:grpSpPr>
          <a:xfrm>
            <a:off x="-1" y="23185"/>
            <a:ext cx="12192001" cy="6888695"/>
            <a:chOff x="9935" y="-20463"/>
            <a:chExt cx="12192001" cy="6888695"/>
          </a:xfrm>
        </p:grpSpPr>
        <p:pic>
          <p:nvPicPr>
            <p:cNvPr id="14" name="Picture 13" descr="A bright light in the sky&#10;&#10;Description automatically generated with medium confidence">
              <a:extLst>
                <a:ext uri="{FF2B5EF4-FFF2-40B4-BE49-F238E27FC236}">
                  <a16:creationId xmlns:a16="http://schemas.microsoft.com/office/drawing/2014/main" id="{DECC6B27-0509-F6E5-AE6C-89B4F296214F}"/>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1" t="8867" r="30365" b="19677"/>
            <a:stretch/>
          </p:blipFill>
          <p:spPr>
            <a:xfrm flipH="1">
              <a:off x="9935" y="-10232"/>
              <a:ext cx="9803295"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59E9B565-C75C-7390-38D3-3DAD39C1A738}"/>
                </a:ext>
              </a:extLst>
            </p:cNvPr>
            <p:cNvPicPr>
              <a:picLocks noChangeAspect="1"/>
            </p:cNvPicPr>
            <p:nvPr/>
          </p:nvPicPr>
          <p:blipFill rotWithShape="1">
            <a:blip r:embed="rId3">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B645B904-12EC-0CA2-E75A-3199CA4788C2}"/>
                  </a:ext>
                </a:extLst>
              </p:cNvPr>
              <p:cNvSpPr txBox="1"/>
              <p:nvPr/>
            </p:nvSpPr>
            <p:spPr>
              <a:xfrm>
                <a:off x="6295040" y="891714"/>
                <a:ext cx="3940979" cy="1119409"/>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d>
                        <m:dPr>
                          <m:begChr m:val="⟨"/>
                          <m:endChr m:val="⟩"/>
                          <m:ctrlPr>
                            <a:rPr lang="en-ZA" sz="3200" i="1" smtClean="0">
                              <a:solidFill>
                                <a:schemeClr val="bg1"/>
                              </a:solidFill>
                              <a:latin typeface="Cambria Math" panose="02040503050406030204" pitchFamily="18" charset="0"/>
                            </a:rPr>
                          </m:ctrlPr>
                        </m:dPr>
                        <m:e>
                          <m:sSub>
                            <m:sSubPr>
                              <m:ctrlPr>
                                <a:rPr lang="en-ZA" sz="3200" i="1">
                                  <a:solidFill>
                                    <a:schemeClr val="bg1"/>
                                  </a:solidFill>
                                  <a:latin typeface="Cambria Math" panose="02040503050406030204" pitchFamily="18" charset="0"/>
                                </a:rPr>
                              </m:ctrlPr>
                            </m:sSubPr>
                            <m:e>
                              <m:r>
                                <m:rPr>
                                  <m:sty m:val="p"/>
                                </m:rPr>
                                <a:rPr lang="el-GR" sz="3200" i="1">
                                  <a:solidFill>
                                    <a:schemeClr val="bg1"/>
                                  </a:solidFill>
                                  <a:latin typeface="Cambria Math" panose="02040503050406030204" pitchFamily="18" charset="0"/>
                                  <a:ea typeface="Cambria Math" panose="02040503050406030204" pitchFamily="18" charset="0"/>
                                </a:rPr>
                                <m:t>η</m:t>
                              </m:r>
                            </m:e>
                            <m:sub>
                              <m:r>
                                <m:rPr>
                                  <m:sty m:val="p"/>
                                </m:rPr>
                                <a:rPr lang="en-ZA" sz="3200">
                                  <a:solidFill>
                                    <a:schemeClr val="bg1"/>
                                  </a:solidFill>
                                  <a:latin typeface="Cambria Math" panose="02040503050406030204" pitchFamily="18" charset="0"/>
                                </a:rPr>
                                <m:t>LOS</m:t>
                              </m:r>
                            </m:sub>
                          </m:sSub>
                        </m:e>
                      </m:d>
                      <m:r>
                        <a:rPr lang="en-ZA" sz="3200" b="0" i="1" smtClean="0">
                          <a:solidFill>
                            <a:schemeClr val="bg1"/>
                          </a:solidFill>
                          <a:latin typeface="Cambria Math" panose="02040503050406030204" pitchFamily="18" charset="0"/>
                        </a:rPr>
                        <m:t>=0.</m:t>
                      </m:r>
                      <m:r>
                        <a:rPr lang="en-ZA" sz="3200" b="0" i="1" smtClean="0">
                          <a:solidFill>
                            <a:schemeClr val="bg1"/>
                          </a:solidFill>
                          <a:latin typeface="Cambria Math" panose="02040503050406030204" pitchFamily="18" charset="0"/>
                        </a:rPr>
                        <m:t>1</m:t>
                      </m:r>
                    </m:oMath>
                    <m:oMath xmlns:m="http://schemas.openxmlformats.org/officeDocument/2006/math">
                      <m:sSub>
                        <m:sSubPr>
                          <m:ctrlPr>
                            <a:rPr lang="en-ZA" sz="3200" i="1" smtClean="0">
                              <a:solidFill>
                                <a:schemeClr val="bg1"/>
                              </a:solidFill>
                              <a:latin typeface="Cambria Math" panose="02040503050406030204" pitchFamily="18" charset="0"/>
                            </a:rPr>
                          </m:ctrlPr>
                        </m:sSubPr>
                        <m:e>
                          <m:r>
                            <a:rPr lang="en-ZA" sz="3200" b="0" i="1" smtClean="0">
                              <a:solidFill>
                                <a:schemeClr val="bg1"/>
                              </a:solidFill>
                              <a:latin typeface="Cambria Math" panose="02040503050406030204" pitchFamily="18" charset="0"/>
                              <a:ea typeface="Cambria Math" panose="02040503050406030204" pitchFamily="18" charset="0"/>
                            </a:rPr>
                            <m:t>𝑁</m:t>
                          </m:r>
                        </m:e>
                        <m:sub>
                          <m:r>
                            <m:rPr>
                              <m:sty m:val="p"/>
                            </m:rPr>
                            <a:rPr lang="en-ZA" sz="3200" b="0" i="0" smtClean="0">
                              <a:solidFill>
                                <a:schemeClr val="bg1"/>
                              </a:solidFill>
                              <a:latin typeface="Cambria Math" panose="02040503050406030204" pitchFamily="18" charset="0"/>
                              <a:ea typeface="Cambria Math" panose="02040503050406030204" pitchFamily="18" charset="0"/>
                            </a:rPr>
                            <m:t>lens</m:t>
                          </m:r>
                        </m:sub>
                      </m:sSub>
                      <m:r>
                        <a:rPr lang="en-ZA" sz="3200" b="0" i="1" smtClean="0">
                          <a:solidFill>
                            <a:schemeClr val="bg1"/>
                          </a:solidFill>
                          <a:latin typeface="Cambria Math" panose="02040503050406030204" pitchFamily="18" charset="0"/>
                        </a:rPr>
                        <m:t>=</m:t>
                      </m:r>
                      <m:sSup>
                        <m:sSupPr>
                          <m:ctrlPr>
                            <a:rPr lang="en-ZA" sz="3200" b="0" i="1" smtClean="0">
                              <a:solidFill>
                                <a:schemeClr val="bg1"/>
                              </a:solidFill>
                              <a:latin typeface="Cambria Math" panose="02040503050406030204" pitchFamily="18" charset="0"/>
                            </a:rPr>
                          </m:ctrlPr>
                        </m:sSupPr>
                        <m:e>
                          <m:r>
                            <a:rPr lang="en-ZA" sz="3200" b="0" i="1" smtClean="0">
                              <a:solidFill>
                                <a:schemeClr val="bg1"/>
                              </a:solidFill>
                              <a:latin typeface="Cambria Math" panose="02040503050406030204" pitchFamily="18" charset="0"/>
                            </a:rPr>
                            <m:t>10</m:t>
                          </m:r>
                        </m:e>
                        <m:sup>
                          <m:r>
                            <a:rPr lang="en-ZA" sz="3200" b="0" i="1" smtClean="0">
                              <a:solidFill>
                                <a:schemeClr val="bg1"/>
                              </a:solidFill>
                              <a:latin typeface="Cambria Math" panose="02040503050406030204" pitchFamily="18" charset="0"/>
                            </a:rPr>
                            <m:t>4</m:t>
                          </m:r>
                        </m:sup>
                      </m:sSup>
                    </m:oMath>
                  </m:oMathPara>
                </a14:m>
                <a:endParaRPr lang="en-ZA" sz="3200" dirty="0">
                  <a:solidFill>
                    <a:schemeClr val="bg1"/>
                  </a:solidFill>
                  <a:latin typeface="Perpetua" panose="02020502060401020303" pitchFamily="18" charset="0"/>
                </a:endParaRPr>
              </a:p>
            </p:txBody>
          </p:sp>
        </mc:Choice>
        <mc:Fallback>
          <p:sp>
            <p:nvSpPr>
              <p:cNvPr id="6" name="TextBox 5">
                <a:extLst>
                  <a:ext uri="{FF2B5EF4-FFF2-40B4-BE49-F238E27FC236}">
                    <a16:creationId xmlns:a16="http://schemas.microsoft.com/office/drawing/2014/main" id="{B645B904-12EC-0CA2-E75A-3199CA4788C2}"/>
                  </a:ext>
                </a:extLst>
              </p:cNvPr>
              <p:cNvSpPr txBox="1">
                <a:spLocks noRot="1" noChangeAspect="1" noMove="1" noResize="1" noEditPoints="1" noAdjustHandles="1" noChangeArrowheads="1" noChangeShapeType="1" noTextEdit="1"/>
              </p:cNvSpPr>
              <p:nvPr/>
            </p:nvSpPr>
            <p:spPr>
              <a:xfrm>
                <a:off x="6295040" y="891714"/>
                <a:ext cx="3940979" cy="1119409"/>
              </a:xfrm>
              <a:prstGeom prst="rect">
                <a:avLst/>
              </a:prstGeom>
              <a:blipFill>
                <a:blip r:embed="rId4"/>
                <a:stretch>
                  <a:fillRect/>
                </a:stretch>
              </a:blipFill>
            </p:spPr>
            <p:txBody>
              <a:bodyPr/>
              <a:lstStyle/>
              <a:p>
                <a:r>
                  <a:rPr lang="en-ZA">
                    <a:noFill/>
                  </a:rPr>
                  <a:t> </a:t>
                </a:r>
              </a:p>
            </p:txBody>
          </p:sp>
        </mc:Fallback>
      </mc:AlternateContent>
      <p:sp>
        <p:nvSpPr>
          <p:cNvPr id="8" name="Rectangle 7">
            <a:extLst>
              <a:ext uri="{FF2B5EF4-FFF2-40B4-BE49-F238E27FC236}">
                <a16:creationId xmlns:a16="http://schemas.microsoft.com/office/drawing/2014/main" id="{3B776FA4-C204-7118-1D4C-F7CC5868B338}"/>
              </a:ext>
            </a:extLst>
          </p:cNvPr>
          <p:cNvSpPr/>
          <p:nvPr/>
        </p:nvSpPr>
        <p:spPr>
          <a:xfrm>
            <a:off x="0" y="0"/>
            <a:ext cx="12221016" cy="528179"/>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Line-of-sight shear as a cosmological probe</a:t>
            </a:r>
          </a:p>
        </p:txBody>
      </p:sp>
      <p:sp>
        <p:nvSpPr>
          <p:cNvPr id="9" name="TextBox 8">
            <a:extLst>
              <a:ext uri="{FF2B5EF4-FFF2-40B4-BE49-F238E27FC236}">
                <a16:creationId xmlns:a16="http://schemas.microsoft.com/office/drawing/2014/main" id="{DE459257-7207-AE43-D0D9-28C76D1CB836}"/>
              </a:ext>
            </a:extLst>
          </p:cNvPr>
          <p:cNvSpPr txBox="1"/>
          <p:nvPr/>
        </p:nvSpPr>
        <p:spPr>
          <a:xfrm>
            <a:off x="246473" y="822223"/>
            <a:ext cx="6199403" cy="1323439"/>
          </a:xfrm>
          <a:prstGeom prst="rect">
            <a:avLst/>
          </a:prstGeom>
          <a:noFill/>
        </p:spPr>
        <p:txBody>
          <a:bodyPr wrap="square" rtlCol="0">
            <a:spAutoFit/>
          </a:bodyPr>
          <a:lstStyle/>
          <a:p>
            <a:pPr algn="ctr"/>
            <a:r>
              <a:rPr lang="en-ZA" sz="4000" dirty="0">
                <a:solidFill>
                  <a:schemeClr val="bg1"/>
                </a:solidFill>
                <a:latin typeface="Book Antiqua" panose="02040602050305030304" pitchFamily="18" charset="0"/>
              </a:rPr>
              <a:t>Forecasted correlations (conservative)</a:t>
            </a:r>
          </a:p>
        </p:txBody>
      </p:sp>
      <p:pic>
        <p:nvPicPr>
          <p:cNvPr id="10" name="Picture 9">
            <a:extLst>
              <a:ext uri="{FF2B5EF4-FFF2-40B4-BE49-F238E27FC236}">
                <a16:creationId xmlns:a16="http://schemas.microsoft.com/office/drawing/2014/main" id="{F2889D88-FBC8-DC1D-F1FA-3ECE9BC70E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788" y="2439706"/>
            <a:ext cx="11239439" cy="4013292"/>
          </a:xfrm>
          <a:prstGeom prst="rect">
            <a:avLst/>
          </a:prstGeom>
        </p:spPr>
      </p:pic>
      <p:sp>
        <p:nvSpPr>
          <p:cNvPr id="17" name="TextBox 16">
            <a:extLst>
              <a:ext uri="{FF2B5EF4-FFF2-40B4-BE49-F238E27FC236}">
                <a16:creationId xmlns:a16="http://schemas.microsoft.com/office/drawing/2014/main" id="{F6A18FAA-D53C-2AA4-FEB0-09AF7C74BFF7}"/>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7228163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A7D18-D724-2413-1F0B-B4CEA1101755}"/>
            </a:ext>
          </a:extLst>
        </p:cNvPr>
        <p:cNvGrpSpPr/>
        <p:nvPr/>
      </p:nvGrpSpPr>
      <p:grpSpPr>
        <a:xfrm>
          <a:off x="0" y="0"/>
          <a:ext cx="0" cy="0"/>
          <a:chOff x="0" y="0"/>
          <a:chExt cx="0" cy="0"/>
        </a:xfrm>
      </p:grpSpPr>
      <p:pic>
        <p:nvPicPr>
          <p:cNvPr id="7" name="Picture 6" descr="A graph of different colored lines&#10;&#10;AI-generated content may be incorrect.">
            <a:extLst>
              <a:ext uri="{FF2B5EF4-FFF2-40B4-BE49-F238E27FC236}">
                <a16:creationId xmlns:a16="http://schemas.microsoft.com/office/drawing/2014/main" id="{315115B0-7B11-0CA3-2913-386BFA8F6453}"/>
              </a:ext>
            </a:extLst>
          </p:cNvPr>
          <p:cNvPicPr>
            <a:picLocks noChangeAspect="1"/>
          </p:cNvPicPr>
          <p:nvPr/>
        </p:nvPicPr>
        <p:blipFill>
          <a:blip r:embed="rId3">
            <a:extLst>
              <a:ext uri="{28A0092B-C50C-407E-A947-70E740481C1C}">
                <a14:useLocalDpi xmlns:a14="http://schemas.microsoft.com/office/drawing/2010/main" val="0"/>
              </a:ext>
            </a:extLst>
          </a:blip>
          <a:srcRect t="10623" r="8817"/>
          <a:stretch>
            <a:fillRect/>
          </a:stretch>
        </p:blipFill>
        <p:spPr>
          <a:xfrm>
            <a:off x="92321" y="1241298"/>
            <a:ext cx="7504013" cy="4903583"/>
          </a:xfrm>
          <a:prstGeom prst="rect">
            <a:avLst/>
          </a:prstGeom>
        </p:spPr>
      </p:pic>
      <p:sp>
        <p:nvSpPr>
          <p:cNvPr id="4" name="Rectangle 3">
            <a:extLst>
              <a:ext uri="{FF2B5EF4-FFF2-40B4-BE49-F238E27FC236}">
                <a16:creationId xmlns:a16="http://schemas.microsoft.com/office/drawing/2014/main" id="{4104443D-D73A-5129-365B-87E17A8DC76B}"/>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13" name="Group 12">
            <a:extLst>
              <a:ext uri="{FF2B5EF4-FFF2-40B4-BE49-F238E27FC236}">
                <a16:creationId xmlns:a16="http://schemas.microsoft.com/office/drawing/2014/main" id="{7B323F9D-74FE-7F06-F524-ABCF56A0FED4}"/>
              </a:ext>
            </a:extLst>
          </p:cNvPr>
          <p:cNvGrpSpPr/>
          <p:nvPr/>
        </p:nvGrpSpPr>
        <p:grpSpPr>
          <a:xfrm>
            <a:off x="-1" y="23185"/>
            <a:ext cx="12192001" cy="6888695"/>
            <a:chOff x="9935" y="-20463"/>
            <a:chExt cx="12192001" cy="6888695"/>
          </a:xfrm>
        </p:grpSpPr>
        <p:pic>
          <p:nvPicPr>
            <p:cNvPr id="14" name="Picture 13" descr="A bright light in the sky&#10;&#10;Description automatically generated with medium confidence">
              <a:extLst>
                <a:ext uri="{FF2B5EF4-FFF2-40B4-BE49-F238E27FC236}">
                  <a16:creationId xmlns:a16="http://schemas.microsoft.com/office/drawing/2014/main" id="{145E5B06-782F-5D77-8D1F-8768A852F87C}"/>
                </a:ext>
              </a:extLst>
            </p:cNvPr>
            <p:cNvPicPr>
              <a:picLocks noChangeAspect="1"/>
            </p:cNvPicPr>
            <p:nvPr/>
          </p:nvPicPr>
          <p:blipFill rotWithShape="1">
            <a:blip r:embed="rId4">
              <a:alphaModFix amt="20000"/>
              <a:extLst>
                <a:ext uri="{28A0092B-C50C-407E-A947-70E740481C1C}">
                  <a14:useLocalDpi xmlns:a14="http://schemas.microsoft.com/office/drawing/2010/main" val="0"/>
                </a:ext>
              </a:extLst>
            </a:blip>
            <a:srcRect l="1" t="8867" r="30365" b="19677"/>
            <a:stretch/>
          </p:blipFill>
          <p:spPr>
            <a:xfrm flipH="1">
              <a:off x="9935" y="-10232"/>
              <a:ext cx="9803295"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8C4AAD23-FC14-4AB8-C6EB-8542DF43EED6}"/>
                </a:ext>
              </a:extLst>
            </p:cNvPr>
            <p:cNvPicPr>
              <a:picLocks noChangeAspect="1"/>
            </p:cNvPicPr>
            <p:nvPr/>
          </p:nvPicPr>
          <p:blipFill rotWithShape="1">
            <a:blip r:embed="rId4">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sp>
        <p:nvSpPr>
          <p:cNvPr id="2" name="Rectangle 1">
            <a:extLst>
              <a:ext uri="{FF2B5EF4-FFF2-40B4-BE49-F238E27FC236}">
                <a16:creationId xmlns:a16="http://schemas.microsoft.com/office/drawing/2014/main" id="{1B12AB22-EBE2-F62C-2A92-4DB5214F71EC}"/>
              </a:ext>
            </a:extLst>
          </p:cNvPr>
          <p:cNvSpPr/>
          <p:nvPr/>
        </p:nvSpPr>
        <p:spPr>
          <a:xfrm>
            <a:off x="0" y="0"/>
            <a:ext cx="12221016" cy="528179"/>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Line-of-sight shear as a cosmological probe</a:t>
            </a:r>
          </a:p>
        </p:txBody>
      </p:sp>
      <p:sp>
        <p:nvSpPr>
          <p:cNvPr id="5" name="TextBox 4">
            <a:extLst>
              <a:ext uri="{FF2B5EF4-FFF2-40B4-BE49-F238E27FC236}">
                <a16:creationId xmlns:a16="http://schemas.microsoft.com/office/drawing/2014/main" id="{44C693A6-9A28-E6B1-02F8-ED4FC8C9E418}"/>
              </a:ext>
            </a:extLst>
          </p:cNvPr>
          <p:cNvSpPr txBox="1"/>
          <p:nvPr/>
        </p:nvSpPr>
        <p:spPr>
          <a:xfrm>
            <a:off x="-64190" y="2246539"/>
            <a:ext cx="3627119" cy="2123658"/>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Signal detectability</a:t>
            </a:r>
          </a:p>
          <a:p>
            <a:pPr algn="ctr"/>
            <a:r>
              <a:rPr lang="en-ZA" sz="4400" dirty="0">
                <a:solidFill>
                  <a:schemeClr val="bg1"/>
                </a:solidFill>
                <a:latin typeface="Book Antiqua" panose="02040602050305030304" pitchFamily="18" charset="0"/>
              </a:rPr>
              <a:t>(LL+)</a:t>
            </a:r>
          </a:p>
        </p:txBody>
      </p:sp>
      <p:sp>
        <p:nvSpPr>
          <p:cNvPr id="12" name="TextBox 11">
            <a:extLst>
              <a:ext uri="{FF2B5EF4-FFF2-40B4-BE49-F238E27FC236}">
                <a16:creationId xmlns:a16="http://schemas.microsoft.com/office/drawing/2014/main" id="{924E38F4-5BD0-CD9F-D0FD-F11EDBC9A729}"/>
              </a:ext>
            </a:extLst>
          </p:cNvPr>
          <p:cNvSpPr txBox="1"/>
          <p:nvPr/>
        </p:nvSpPr>
        <p:spPr>
          <a:xfrm>
            <a:off x="-64191" y="4403613"/>
            <a:ext cx="3627119" cy="1077218"/>
          </a:xfrm>
          <a:prstGeom prst="rect">
            <a:avLst/>
          </a:prstGeom>
          <a:noFill/>
        </p:spPr>
        <p:txBody>
          <a:bodyPr wrap="square" rtlCol="0">
            <a:spAutoFit/>
          </a:bodyPr>
          <a:lstStyle/>
          <a:p>
            <a:pPr algn="ctr"/>
            <a:r>
              <a:rPr lang="en-ZA" sz="3200" dirty="0">
                <a:solidFill>
                  <a:schemeClr val="bg1"/>
                </a:solidFill>
                <a:latin typeface="Perpetua" panose="02020502060401020303" pitchFamily="18" charset="0"/>
              </a:rPr>
              <a:t>5</a:t>
            </a:r>
            <a:r>
              <a:rPr lang="en-ZA" sz="3200" dirty="0">
                <a:solidFill>
                  <a:schemeClr val="bg1"/>
                </a:solidFill>
                <a:latin typeface="Perpetua" panose="02020502060401020303" pitchFamily="18" charset="0"/>
                <a:ea typeface="Cambria Math" panose="02040503050406030204" pitchFamily="18" charset="0"/>
              </a:rPr>
              <a:t>σ detection with </a:t>
            </a:r>
            <a:br>
              <a:rPr lang="en-ZA" sz="3200" dirty="0">
                <a:solidFill>
                  <a:schemeClr val="bg1"/>
                </a:solidFill>
                <a:latin typeface="Perpetua" panose="02020502060401020303" pitchFamily="18" charset="0"/>
                <a:ea typeface="Cambria Math" panose="02040503050406030204" pitchFamily="18" charset="0"/>
              </a:rPr>
            </a:br>
            <a:r>
              <a:rPr lang="en-ZA" sz="3200" dirty="0">
                <a:solidFill>
                  <a:schemeClr val="bg1"/>
                </a:solidFill>
                <a:latin typeface="Perpetua" panose="02020502060401020303" pitchFamily="18" charset="0"/>
                <a:ea typeface="Cambria Math" panose="02040503050406030204" pitchFamily="18" charset="0"/>
              </a:rPr>
              <a:t>~10 000 lenses</a:t>
            </a:r>
            <a:endParaRPr lang="en-ZA" sz="3200" dirty="0">
              <a:solidFill>
                <a:schemeClr val="bg1"/>
              </a:solidFill>
              <a:latin typeface="Perpetua" panose="02020502060401020303" pitchFamily="18" charset="0"/>
            </a:endParaRPr>
          </a:p>
        </p:txBody>
      </p:sp>
      <p:grpSp>
        <p:nvGrpSpPr>
          <p:cNvPr id="9" name="Group 8">
            <a:extLst>
              <a:ext uri="{FF2B5EF4-FFF2-40B4-BE49-F238E27FC236}">
                <a16:creationId xmlns:a16="http://schemas.microsoft.com/office/drawing/2014/main" id="{BDCDF0D9-5DC0-2C4C-98EA-9EB59366AC9D}"/>
              </a:ext>
            </a:extLst>
          </p:cNvPr>
          <p:cNvGrpSpPr/>
          <p:nvPr/>
        </p:nvGrpSpPr>
        <p:grpSpPr>
          <a:xfrm>
            <a:off x="3844327" y="561595"/>
            <a:ext cx="7504012" cy="5886280"/>
            <a:chOff x="3715054" y="561595"/>
            <a:chExt cx="7984253" cy="6262989"/>
          </a:xfrm>
        </p:grpSpPr>
        <p:pic>
          <p:nvPicPr>
            <p:cNvPr id="6" name="Picture 5">
              <a:extLst>
                <a:ext uri="{FF2B5EF4-FFF2-40B4-BE49-F238E27FC236}">
                  <a16:creationId xmlns:a16="http://schemas.microsoft.com/office/drawing/2014/main" id="{0149BF12-438C-2E25-A567-B3780F732506}"/>
                </a:ext>
              </a:extLst>
            </p:cNvPr>
            <p:cNvPicPr>
              <a:picLocks noChangeAspect="1"/>
            </p:cNvPicPr>
            <p:nvPr/>
          </p:nvPicPr>
          <p:blipFill>
            <a:blip r:embed="rId5">
              <a:extLst>
                <a:ext uri="{28A0092B-C50C-407E-A947-70E740481C1C}">
                  <a14:useLocalDpi xmlns:a14="http://schemas.microsoft.com/office/drawing/2010/main" val="0"/>
                </a:ext>
              </a:extLst>
            </a:blip>
            <a:srcRect t="5870"/>
            <a:stretch>
              <a:fillRect/>
            </a:stretch>
          </p:blipFill>
          <p:spPr>
            <a:xfrm>
              <a:off x="3715054" y="561595"/>
              <a:ext cx="7984253" cy="6262989"/>
            </a:xfrm>
            <a:prstGeom prst="rect">
              <a:avLst/>
            </a:prstGeom>
          </p:spPr>
        </p:pic>
        <p:pic>
          <p:nvPicPr>
            <p:cNvPr id="8" name="Picture 7">
              <a:extLst>
                <a:ext uri="{FF2B5EF4-FFF2-40B4-BE49-F238E27FC236}">
                  <a16:creationId xmlns:a16="http://schemas.microsoft.com/office/drawing/2014/main" id="{30D65ABE-220A-18A7-4794-915E53F200C4}"/>
                </a:ext>
              </a:extLst>
            </p:cNvPr>
            <p:cNvPicPr>
              <a:picLocks noChangeAspect="1"/>
            </p:cNvPicPr>
            <p:nvPr/>
          </p:nvPicPr>
          <p:blipFill>
            <a:blip r:embed="rId6" cstate="print">
              <a:extLst>
                <a:ext uri="{28A0092B-C50C-407E-A947-70E740481C1C}">
                  <a14:useLocalDpi xmlns:a14="http://schemas.microsoft.com/office/drawing/2010/main" val="0"/>
                </a:ext>
              </a:extLst>
            </a:blip>
            <a:srcRect t="95134"/>
            <a:stretch>
              <a:fillRect/>
            </a:stretch>
          </p:blipFill>
          <p:spPr>
            <a:xfrm>
              <a:off x="3720626" y="6501008"/>
              <a:ext cx="7978681" cy="323576"/>
            </a:xfrm>
            <a:prstGeom prst="rect">
              <a:avLst/>
            </a:prstGeom>
          </p:spPr>
        </p:pic>
      </p:grpSp>
      <p:sp>
        <p:nvSpPr>
          <p:cNvPr id="16" name="TextBox 15">
            <a:extLst>
              <a:ext uri="{FF2B5EF4-FFF2-40B4-BE49-F238E27FC236}">
                <a16:creationId xmlns:a16="http://schemas.microsoft.com/office/drawing/2014/main" id="{3E628477-B985-D431-34A4-54DC11C33F91}"/>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1007690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88210-1CA7-4D0E-53D9-223060BAE0E1}"/>
            </a:ext>
          </a:extLst>
        </p:cNvPr>
        <p:cNvGrpSpPr/>
        <p:nvPr/>
      </p:nvGrpSpPr>
      <p:grpSpPr>
        <a:xfrm>
          <a:off x="0" y="0"/>
          <a:ext cx="0" cy="0"/>
          <a:chOff x="0" y="0"/>
          <a:chExt cx="0" cy="0"/>
        </a:xfrm>
      </p:grpSpPr>
      <p:pic>
        <p:nvPicPr>
          <p:cNvPr id="7" name="Picture 6" descr="A graph of different colored lines&#10;&#10;AI-generated content may be incorrect.">
            <a:extLst>
              <a:ext uri="{FF2B5EF4-FFF2-40B4-BE49-F238E27FC236}">
                <a16:creationId xmlns:a16="http://schemas.microsoft.com/office/drawing/2014/main" id="{A2DDBFAB-DD4E-661A-69B8-C5EC67B49B04}"/>
              </a:ext>
            </a:extLst>
          </p:cNvPr>
          <p:cNvPicPr>
            <a:picLocks noChangeAspect="1"/>
          </p:cNvPicPr>
          <p:nvPr/>
        </p:nvPicPr>
        <p:blipFill>
          <a:blip r:embed="rId3">
            <a:extLst>
              <a:ext uri="{28A0092B-C50C-407E-A947-70E740481C1C}">
                <a14:useLocalDpi xmlns:a14="http://schemas.microsoft.com/office/drawing/2010/main" val="0"/>
              </a:ext>
            </a:extLst>
          </a:blip>
          <a:srcRect t="10623" r="8817"/>
          <a:stretch>
            <a:fillRect/>
          </a:stretch>
        </p:blipFill>
        <p:spPr>
          <a:xfrm>
            <a:off x="92321" y="1241298"/>
            <a:ext cx="7504013" cy="4903583"/>
          </a:xfrm>
          <a:prstGeom prst="rect">
            <a:avLst/>
          </a:prstGeom>
        </p:spPr>
      </p:pic>
      <p:sp>
        <p:nvSpPr>
          <p:cNvPr id="4" name="Rectangle 3">
            <a:extLst>
              <a:ext uri="{FF2B5EF4-FFF2-40B4-BE49-F238E27FC236}">
                <a16:creationId xmlns:a16="http://schemas.microsoft.com/office/drawing/2014/main" id="{B7122755-2595-5E7A-47C8-65057E0A5032}"/>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13" name="Group 12">
            <a:extLst>
              <a:ext uri="{FF2B5EF4-FFF2-40B4-BE49-F238E27FC236}">
                <a16:creationId xmlns:a16="http://schemas.microsoft.com/office/drawing/2014/main" id="{1134784B-2A63-0D3D-7A08-4D625A5A1EBF}"/>
              </a:ext>
            </a:extLst>
          </p:cNvPr>
          <p:cNvGrpSpPr/>
          <p:nvPr/>
        </p:nvGrpSpPr>
        <p:grpSpPr>
          <a:xfrm>
            <a:off x="-1" y="23185"/>
            <a:ext cx="12192001" cy="6888695"/>
            <a:chOff x="9935" y="-20463"/>
            <a:chExt cx="12192001" cy="6888695"/>
          </a:xfrm>
        </p:grpSpPr>
        <p:pic>
          <p:nvPicPr>
            <p:cNvPr id="14" name="Picture 13" descr="A bright light in the sky&#10;&#10;Description automatically generated with medium confidence">
              <a:extLst>
                <a:ext uri="{FF2B5EF4-FFF2-40B4-BE49-F238E27FC236}">
                  <a16:creationId xmlns:a16="http://schemas.microsoft.com/office/drawing/2014/main" id="{598EA9BE-355B-5F8E-4408-8B6BC17A2F7A}"/>
                </a:ext>
              </a:extLst>
            </p:cNvPr>
            <p:cNvPicPr>
              <a:picLocks noChangeAspect="1"/>
            </p:cNvPicPr>
            <p:nvPr/>
          </p:nvPicPr>
          <p:blipFill rotWithShape="1">
            <a:blip r:embed="rId4">
              <a:alphaModFix amt="20000"/>
              <a:extLst>
                <a:ext uri="{28A0092B-C50C-407E-A947-70E740481C1C}">
                  <a14:useLocalDpi xmlns:a14="http://schemas.microsoft.com/office/drawing/2010/main" val="0"/>
                </a:ext>
              </a:extLst>
            </a:blip>
            <a:srcRect l="1" t="8867" r="30365" b="19677"/>
            <a:stretch/>
          </p:blipFill>
          <p:spPr>
            <a:xfrm flipH="1">
              <a:off x="9935" y="-10232"/>
              <a:ext cx="9803295"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61F19989-5E0E-7304-D6F2-09F544F6D9B8}"/>
                </a:ext>
              </a:extLst>
            </p:cNvPr>
            <p:cNvPicPr>
              <a:picLocks noChangeAspect="1"/>
            </p:cNvPicPr>
            <p:nvPr/>
          </p:nvPicPr>
          <p:blipFill rotWithShape="1">
            <a:blip r:embed="rId4">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sp>
        <p:nvSpPr>
          <p:cNvPr id="2" name="Rectangle 1">
            <a:extLst>
              <a:ext uri="{FF2B5EF4-FFF2-40B4-BE49-F238E27FC236}">
                <a16:creationId xmlns:a16="http://schemas.microsoft.com/office/drawing/2014/main" id="{8F8D7189-B664-BE26-7B8C-4982564AF861}"/>
              </a:ext>
            </a:extLst>
          </p:cNvPr>
          <p:cNvSpPr/>
          <p:nvPr/>
        </p:nvSpPr>
        <p:spPr>
          <a:xfrm>
            <a:off x="0" y="0"/>
            <a:ext cx="12221016" cy="528179"/>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Line-of-sight shear as a cosmological probe</a:t>
            </a:r>
          </a:p>
        </p:txBody>
      </p:sp>
      <p:sp>
        <p:nvSpPr>
          <p:cNvPr id="5" name="TextBox 4">
            <a:extLst>
              <a:ext uri="{FF2B5EF4-FFF2-40B4-BE49-F238E27FC236}">
                <a16:creationId xmlns:a16="http://schemas.microsoft.com/office/drawing/2014/main" id="{014C2220-4989-2E35-56B4-FAD75591CB14}"/>
              </a:ext>
            </a:extLst>
          </p:cNvPr>
          <p:cNvSpPr txBox="1"/>
          <p:nvPr/>
        </p:nvSpPr>
        <p:spPr>
          <a:xfrm>
            <a:off x="-64190" y="2246539"/>
            <a:ext cx="3627119" cy="2123658"/>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Signal detectability (LP)</a:t>
            </a:r>
          </a:p>
        </p:txBody>
      </p:sp>
      <p:pic>
        <p:nvPicPr>
          <p:cNvPr id="11" name="Picture 10">
            <a:extLst>
              <a:ext uri="{FF2B5EF4-FFF2-40B4-BE49-F238E27FC236}">
                <a16:creationId xmlns:a16="http://schemas.microsoft.com/office/drawing/2014/main" id="{3618C151-9457-74A5-4949-625401C1A768}"/>
              </a:ext>
            </a:extLst>
          </p:cNvPr>
          <p:cNvPicPr>
            <a:picLocks noChangeAspect="1"/>
          </p:cNvPicPr>
          <p:nvPr/>
        </p:nvPicPr>
        <p:blipFill>
          <a:blip r:embed="rId5" cstate="print">
            <a:extLst>
              <a:ext uri="{28A0092B-C50C-407E-A947-70E740481C1C}">
                <a14:useLocalDpi xmlns:a14="http://schemas.microsoft.com/office/drawing/2010/main" val="0"/>
              </a:ext>
            </a:extLst>
          </a:blip>
          <a:srcRect t="5804"/>
          <a:stretch>
            <a:fillRect/>
          </a:stretch>
        </p:blipFill>
        <p:spPr>
          <a:xfrm>
            <a:off x="3784477" y="561596"/>
            <a:ext cx="7560521" cy="5934748"/>
          </a:xfrm>
          <a:prstGeom prst="rect">
            <a:avLst/>
          </a:prstGeom>
        </p:spPr>
      </p:pic>
      <p:sp>
        <p:nvSpPr>
          <p:cNvPr id="12" name="TextBox 11">
            <a:extLst>
              <a:ext uri="{FF2B5EF4-FFF2-40B4-BE49-F238E27FC236}">
                <a16:creationId xmlns:a16="http://schemas.microsoft.com/office/drawing/2014/main" id="{7E5369AD-5473-6008-D564-DA2820169114}"/>
              </a:ext>
            </a:extLst>
          </p:cNvPr>
          <p:cNvSpPr txBox="1"/>
          <p:nvPr/>
        </p:nvSpPr>
        <p:spPr>
          <a:xfrm>
            <a:off x="-64191" y="4403613"/>
            <a:ext cx="3627119" cy="1077218"/>
          </a:xfrm>
          <a:prstGeom prst="rect">
            <a:avLst/>
          </a:prstGeom>
          <a:noFill/>
        </p:spPr>
        <p:txBody>
          <a:bodyPr wrap="square" rtlCol="0">
            <a:spAutoFit/>
          </a:bodyPr>
          <a:lstStyle/>
          <a:p>
            <a:pPr algn="ctr"/>
            <a:r>
              <a:rPr lang="en-ZA" sz="3200" dirty="0">
                <a:solidFill>
                  <a:schemeClr val="bg1"/>
                </a:solidFill>
                <a:latin typeface="Perpetua" panose="02020502060401020303" pitchFamily="18" charset="0"/>
              </a:rPr>
              <a:t>5</a:t>
            </a:r>
            <a:r>
              <a:rPr lang="en-ZA" sz="3200" dirty="0">
                <a:solidFill>
                  <a:schemeClr val="bg1"/>
                </a:solidFill>
                <a:latin typeface="Perpetua" panose="02020502060401020303" pitchFamily="18" charset="0"/>
                <a:ea typeface="Cambria Math" panose="02040503050406030204" pitchFamily="18" charset="0"/>
              </a:rPr>
              <a:t>σ detection with ~100 lenses</a:t>
            </a:r>
            <a:endParaRPr lang="en-ZA" sz="3200" dirty="0">
              <a:solidFill>
                <a:schemeClr val="bg1"/>
              </a:solidFill>
              <a:latin typeface="Perpetua" panose="02020502060401020303" pitchFamily="18" charset="0"/>
            </a:endParaRPr>
          </a:p>
        </p:txBody>
      </p:sp>
      <p:sp>
        <p:nvSpPr>
          <p:cNvPr id="9" name="TextBox 8">
            <a:extLst>
              <a:ext uri="{FF2B5EF4-FFF2-40B4-BE49-F238E27FC236}">
                <a16:creationId xmlns:a16="http://schemas.microsoft.com/office/drawing/2014/main" id="{CC4AF241-6841-97F2-1F9D-818F9EBCAFFD}"/>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32556916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05785-1A6C-8579-3453-B529E957CC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B7FAEA-48B5-8343-A532-2D636087F052}"/>
              </a:ext>
            </a:extLst>
          </p:cNvPr>
          <p:cNvSpPr/>
          <p:nvPr/>
        </p:nvSpPr>
        <p:spPr>
          <a:xfrm>
            <a:off x="0" y="0"/>
            <a:ext cx="12221016"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p:txBody>
      </p:sp>
      <p:pic>
        <p:nvPicPr>
          <p:cNvPr id="13" name="Picture 12" descr="A bright light in the sky&#10;&#10;Description automatically generated with medium confidence">
            <a:extLst>
              <a:ext uri="{FF2B5EF4-FFF2-40B4-BE49-F238E27FC236}">
                <a16:creationId xmlns:a16="http://schemas.microsoft.com/office/drawing/2014/main" id="{A91603E5-821C-8F76-169D-8AA3AE1F5AAC}"/>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1" t="8867" r="30365" b="19677"/>
          <a:stretch/>
        </p:blipFill>
        <p:spPr>
          <a:xfrm flipH="1">
            <a:off x="-1" y="33416"/>
            <a:ext cx="9803295" cy="6878464"/>
          </a:xfrm>
          <a:prstGeom prst="rect">
            <a:avLst/>
          </a:prstGeom>
        </p:spPr>
      </p:pic>
      <p:sp>
        <p:nvSpPr>
          <p:cNvPr id="21" name="TextBox 20">
            <a:extLst>
              <a:ext uri="{FF2B5EF4-FFF2-40B4-BE49-F238E27FC236}">
                <a16:creationId xmlns:a16="http://schemas.microsoft.com/office/drawing/2014/main" id="{89C0AC3C-7692-D930-F8E0-47B764F00ECF}"/>
              </a:ext>
            </a:extLst>
          </p:cNvPr>
          <p:cNvSpPr txBox="1"/>
          <p:nvPr/>
        </p:nvSpPr>
        <p:spPr>
          <a:xfrm>
            <a:off x="0" y="6488668"/>
            <a:ext cx="720536" cy="369332"/>
          </a:xfrm>
          <a:prstGeom prst="rect">
            <a:avLst/>
          </a:prstGeom>
          <a:noFill/>
        </p:spPr>
        <p:txBody>
          <a:bodyPr wrap="square" rtlCol="0">
            <a:spAutoFit/>
          </a:bodyPr>
          <a:lstStyle/>
          <a:p>
            <a:pPr algn="ctr"/>
            <a:r>
              <a:rPr lang="en-ZA" dirty="0">
                <a:solidFill>
                  <a:schemeClr val="bg1"/>
                </a:solidFill>
                <a:latin typeface="Book Antiqua" panose="02040602050305030304" pitchFamily="18" charset="0"/>
              </a:rPr>
              <a:t>2/20</a:t>
            </a:r>
          </a:p>
        </p:txBody>
      </p:sp>
      <p:sp>
        <p:nvSpPr>
          <p:cNvPr id="4" name="TextBox 3">
            <a:extLst>
              <a:ext uri="{FF2B5EF4-FFF2-40B4-BE49-F238E27FC236}">
                <a16:creationId xmlns:a16="http://schemas.microsoft.com/office/drawing/2014/main" id="{7CCEC436-00A1-48B5-F238-188FDF700EC3}"/>
              </a:ext>
            </a:extLst>
          </p:cNvPr>
          <p:cNvSpPr txBox="1"/>
          <p:nvPr/>
        </p:nvSpPr>
        <p:spPr>
          <a:xfrm>
            <a:off x="207877" y="910504"/>
            <a:ext cx="4553213" cy="1754326"/>
          </a:xfrm>
          <a:prstGeom prst="rect">
            <a:avLst/>
          </a:prstGeom>
          <a:noFill/>
        </p:spPr>
        <p:txBody>
          <a:bodyPr wrap="square" rtlCol="0">
            <a:spAutoFit/>
          </a:bodyPr>
          <a:lstStyle/>
          <a:p>
            <a:pPr algn="ctr"/>
            <a:r>
              <a:rPr lang="en-ZA" sz="5400" dirty="0">
                <a:solidFill>
                  <a:schemeClr val="bg1"/>
                </a:solidFill>
                <a:latin typeface="Book Antiqua" panose="02040602050305030304" pitchFamily="18" charset="0"/>
              </a:rPr>
              <a:t>Sources of uncertainty</a:t>
            </a:r>
          </a:p>
        </p:txBody>
      </p:sp>
      <p:sp>
        <p:nvSpPr>
          <p:cNvPr id="6" name="TextBox 5">
            <a:extLst>
              <a:ext uri="{FF2B5EF4-FFF2-40B4-BE49-F238E27FC236}">
                <a16:creationId xmlns:a16="http://schemas.microsoft.com/office/drawing/2014/main" id="{E41E7EA1-FDFE-E473-D575-73258C417263}"/>
              </a:ext>
            </a:extLst>
          </p:cNvPr>
          <p:cNvSpPr txBox="1"/>
          <p:nvPr/>
        </p:nvSpPr>
        <p:spPr>
          <a:xfrm>
            <a:off x="890857" y="3154480"/>
            <a:ext cx="3678811" cy="707886"/>
          </a:xfrm>
          <a:prstGeom prst="rect">
            <a:avLst/>
          </a:prstGeom>
          <a:noFill/>
        </p:spPr>
        <p:txBody>
          <a:bodyPr wrap="square" rtlCol="0">
            <a:spAutoFit/>
          </a:bodyPr>
          <a:lstStyle/>
          <a:p>
            <a:pPr algn="ctr"/>
            <a:r>
              <a:rPr lang="en-ZA" sz="4000" dirty="0">
                <a:solidFill>
                  <a:schemeClr val="accent6">
                    <a:lumMod val="60000"/>
                    <a:lumOff val="40000"/>
                  </a:schemeClr>
                </a:solidFill>
                <a:latin typeface="Book Antiqua" panose="02040602050305030304" pitchFamily="18" charset="0"/>
              </a:rPr>
              <a:t>noise</a:t>
            </a:r>
          </a:p>
        </p:txBody>
      </p:sp>
      <p:sp>
        <p:nvSpPr>
          <p:cNvPr id="7" name="TextBox 6">
            <a:extLst>
              <a:ext uri="{FF2B5EF4-FFF2-40B4-BE49-F238E27FC236}">
                <a16:creationId xmlns:a16="http://schemas.microsoft.com/office/drawing/2014/main" id="{C63FEB90-012D-5524-4C82-1C0071D122ED}"/>
              </a:ext>
            </a:extLst>
          </p:cNvPr>
          <p:cNvSpPr txBox="1"/>
          <p:nvPr/>
        </p:nvSpPr>
        <p:spPr>
          <a:xfrm>
            <a:off x="919163" y="4652297"/>
            <a:ext cx="3678811" cy="707886"/>
          </a:xfrm>
          <a:prstGeom prst="rect">
            <a:avLst/>
          </a:prstGeom>
          <a:noFill/>
        </p:spPr>
        <p:txBody>
          <a:bodyPr wrap="square" rtlCol="0">
            <a:spAutoFit/>
          </a:bodyPr>
          <a:lstStyle/>
          <a:p>
            <a:pPr algn="ctr"/>
            <a:r>
              <a:rPr lang="en-ZA" sz="4000" dirty="0">
                <a:solidFill>
                  <a:srgbClr val="00ADF0"/>
                </a:solidFill>
                <a:latin typeface="Book Antiqua" panose="02040602050305030304" pitchFamily="18" charset="0"/>
              </a:rPr>
              <a:t>sparsity</a:t>
            </a:r>
          </a:p>
        </p:txBody>
      </p:sp>
      <p:sp>
        <p:nvSpPr>
          <p:cNvPr id="8" name="TextBox 7">
            <a:extLst>
              <a:ext uri="{FF2B5EF4-FFF2-40B4-BE49-F238E27FC236}">
                <a16:creationId xmlns:a16="http://schemas.microsoft.com/office/drawing/2014/main" id="{1A21B9A8-73A0-C4B6-657D-AD4B5435705D}"/>
              </a:ext>
            </a:extLst>
          </p:cNvPr>
          <p:cNvSpPr txBox="1"/>
          <p:nvPr/>
        </p:nvSpPr>
        <p:spPr>
          <a:xfrm>
            <a:off x="919164" y="3904234"/>
            <a:ext cx="3678811" cy="707886"/>
          </a:xfrm>
          <a:prstGeom prst="rect">
            <a:avLst/>
          </a:prstGeom>
          <a:noFill/>
        </p:spPr>
        <p:txBody>
          <a:bodyPr wrap="square" rtlCol="0">
            <a:spAutoFit/>
          </a:bodyPr>
          <a:lstStyle/>
          <a:p>
            <a:pPr algn="ctr"/>
            <a:r>
              <a:rPr lang="en-ZA" sz="4000" dirty="0">
                <a:solidFill>
                  <a:srgbClr val="FF0000"/>
                </a:solidFill>
                <a:latin typeface="Book Antiqua" panose="02040602050305030304" pitchFamily="18" charset="0"/>
              </a:rPr>
              <a:t>cosmic</a:t>
            </a:r>
          </a:p>
        </p:txBody>
      </p:sp>
      <p:pic>
        <p:nvPicPr>
          <p:cNvPr id="22" name="Picture 21" descr="A graph of a function&#10;&#10;AI-generated content may be incorrect.">
            <a:extLst>
              <a:ext uri="{FF2B5EF4-FFF2-40B4-BE49-F238E27FC236}">
                <a16:creationId xmlns:a16="http://schemas.microsoft.com/office/drawing/2014/main" id="{8F871A8A-70A9-35AE-46EA-998F8D922D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57060" y="1555291"/>
            <a:ext cx="7482860" cy="4157144"/>
          </a:xfrm>
          <a:prstGeom prst="rect">
            <a:avLst/>
          </a:prstGeom>
        </p:spPr>
      </p:pic>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744AC407-AD21-7B09-0EB1-8E3713EF968E}"/>
                  </a:ext>
                </a:extLst>
              </p:cNvPr>
              <p:cNvSpPr txBox="1"/>
              <p:nvPr/>
            </p:nvSpPr>
            <p:spPr>
              <a:xfrm rot="16200000">
                <a:off x="2694659" y="3486915"/>
                <a:ext cx="4324912" cy="461665"/>
              </a:xfrm>
              <a:prstGeom prst="rect">
                <a:avLst/>
              </a:prstGeom>
              <a:solidFill>
                <a:schemeClr val="tx1"/>
              </a:solidFill>
              <a:ln>
                <a:noFill/>
              </a:ln>
            </p:spPr>
            <p:txBody>
              <a:bodyPr wrap="square">
                <a:spAutoFit/>
              </a:bodyPr>
              <a:lstStyle/>
              <a:p>
                <a:pPr/>
                <a14:m>
                  <m:oMathPara xmlns:m="http://schemas.openxmlformats.org/officeDocument/2006/math">
                    <m:oMathParaPr>
                      <m:jc m:val="centerGroup"/>
                    </m:oMathParaPr>
                    <m:oMath xmlns:m="http://schemas.openxmlformats.org/officeDocument/2006/math">
                      <m:r>
                        <a:rPr lang="en-ZA" sz="2400" b="0" i="1" smtClean="0">
                          <a:solidFill>
                            <a:schemeClr val="bg1"/>
                          </a:solidFill>
                          <a:latin typeface="Cambria Math" panose="02040503050406030204" pitchFamily="18" charset="0"/>
                          <a:ea typeface="Cambria Math" panose="02040503050406030204" pitchFamily="18" charset="0"/>
                        </a:rPr>
                        <m:t>⁡</m:t>
                      </m:r>
                      <m:d>
                        <m:dPr>
                          <m:begChr m:val="⟨"/>
                          <m:endChr m:val="⟩"/>
                          <m:ctrlPr>
                            <a:rPr lang="en-ZA" sz="2400" i="1" smtClean="0">
                              <a:solidFill>
                                <a:schemeClr val="bg1"/>
                              </a:solidFill>
                              <a:latin typeface="Cambria Math" panose="02040503050406030204" pitchFamily="18" charset="0"/>
                              <a:ea typeface="Cambria Math" panose="02040503050406030204" pitchFamily="18" charset="0"/>
                            </a:rPr>
                          </m:ctrlPr>
                        </m:dPr>
                        <m:e>
                          <m:sSub>
                            <m:sSubPr>
                              <m:ctrlPr>
                                <a:rPr lang="en-ZA" sz="2400" i="1" smtClean="0">
                                  <a:solidFill>
                                    <a:schemeClr val="bg1"/>
                                  </a:solidFill>
                                  <a:latin typeface="Cambria Math" panose="02040503050406030204" pitchFamily="18" charset="0"/>
                                </a:rPr>
                              </m:ctrlPr>
                            </m:sSubPr>
                            <m:e>
                              <m:r>
                                <a:rPr lang="en-ZA" sz="2400" i="1">
                                  <a:solidFill>
                                    <a:schemeClr val="bg1"/>
                                  </a:solidFill>
                                  <a:latin typeface="Cambria Math" panose="02040503050406030204" pitchFamily="18" charset="0"/>
                                  <a:ea typeface="Cambria Math" panose="02040503050406030204" pitchFamily="18" charset="0"/>
                                </a:rPr>
                                <m:t>𝛾</m:t>
                              </m:r>
                            </m:e>
                            <m:sub>
                              <m:r>
                                <m:rPr>
                                  <m:sty m:val="p"/>
                                </m:rPr>
                                <a:rPr lang="en-ZA" sz="2400">
                                  <a:solidFill>
                                    <a:schemeClr val="bg1"/>
                                  </a:solidFill>
                                  <a:latin typeface="Cambria Math" panose="02040503050406030204" pitchFamily="18" charset="0"/>
                                </a:rPr>
                                <m:t>LOS</m:t>
                              </m:r>
                            </m:sub>
                          </m:sSub>
                          <m:r>
                            <a:rPr lang="en-ZA" sz="2400" i="1">
                              <a:solidFill>
                                <a:schemeClr val="bg1"/>
                              </a:solidFill>
                              <a:latin typeface="Cambria Math" panose="02040503050406030204" pitchFamily="18" charset="0"/>
                              <a:ea typeface="Cambria Math" panose="02040503050406030204" pitchFamily="18" charset="0"/>
                            </a:rPr>
                            <m:t>×</m:t>
                          </m:r>
                          <m:r>
                            <a:rPr lang="en-ZA" sz="2400" i="1">
                              <a:solidFill>
                                <a:schemeClr val="bg1"/>
                              </a:solidFill>
                              <a:latin typeface="Cambria Math" panose="02040503050406030204" pitchFamily="18" charset="0"/>
                              <a:ea typeface="Cambria Math" panose="02040503050406030204" pitchFamily="18" charset="0"/>
                            </a:rPr>
                            <m:t>𝜀</m:t>
                          </m:r>
                        </m:e>
                      </m:d>
                    </m:oMath>
                  </m:oMathPara>
                </a14:m>
                <a:endParaRPr lang="en-ZA" sz="2400" dirty="0">
                  <a:solidFill>
                    <a:schemeClr val="tx1"/>
                  </a:solidFill>
                </a:endParaRPr>
              </a:p>
            </p:txBody>
          </p:sp>
        </mc:Choice>
        <mc:Fallback xmlns="">
          <p:sp>
            <p:nvSpPr>
              <p:cNvPr id="23" name="TextBox 22">
                <a:extLst>
                  <a:ext uri="{FF2B5EF4-FFF2-40B4-BE49-F238E27FC236}">
                    <a16:creationId xmlns:a16="http://schemas.microsoft.com/office/drawing/2014/main" id="{744AC407-AD21-7B09-0EB1-8E3713EF968E}"/>
                  </a:ext>
                </a:extLst>
              </p:cNvPr>
              <p:cNvSpPr txBox="1">
                <a:spLocks noRot="1" noChangeAspect="1" noMove="1" noResize="1" noEditPoints="1" noAdjustHandles="1" noChangeArrowheads="1" noChangeShapeType="1" noTextEdit="1"/>
              </p:cNvSpPr>
              <p:nvPr/>
            </p:nvSpPr>
            <p:spPr>
              <a:xfrm rot="16200000">
                <a:off x="2694659" y="3486915"/>
                <a:ext cx="4324912" cy="461665"/>
              </a:xfrm>
              <a:prstGeom prst="rect">
                <a:avLst/>
              </a:prstGeom>
              <a:blipFill>
                <a:blip r:embed="rId5"/>
                <a:stretch>
                  <a:fillRect r="-6579"/>
                </a:stretch>
              </a:blipFill>
              <a:ln>
                <a:noFill/>
              </a:ln>
            </p:spPr>
            <p:txBody>
              <a:bodyPr/>
              <a:lstStyle/>
              <a:p>
                <a:r>
                  <a:rPr lang="en-ZA">
                    <a:noFill/>
                  </a:rPr>
                  <a:t> </a:t>
                </a:r>
              </a:p>
            </p:txBody>
          </p:sp>
        </mc:Fallback>
      </mc:AlternateContent>
      <p:sp>
        <p:nvSpPr>
          <p:cNvPr id="9" name="Rectangle 8">
            <a:extLst>
              <a:ext uri="{FF2B5EF4-FFF2-40B4-BE49-F238E27FC236}">
                <a16:creationId xmlns:a16="http://schemas.microsoft.com/office/drawing/2014/main" id="{30B073D4-469E-A95B-73A9-F74D7C43FF90}"/>
              </a:ext>
            </a:extLst>
          </p:cNvPr>
          <p:cNvSpPr/>
          <p:nvPr/>
        </p:nvSpPr>
        <p:spPr>
          <a:xfrm>
            <a:off x="0" y="0"/>
            <a:ext cx="12221016" cy="528179"/>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Line-of-sight shear as a cosmological probe</a:t>
            </a:r>
          </a:p>
        </p:txBody>
      </p:sp>
      <p:sp>
        <p:nvSpPr>
          <p:cNvPr id="11" name="TextBox 10">
            <a:extLst>
              <a:ext uri="{FF2B5EF4-FFF2-40B4-BE49-F238E27FC236}">
                <a16:creationId xmlns:a16="http://schemas.microsoft.com/office/drawing/2014/main" id="{C14E3D86-307D-0BDF-C989-EC28D9D6913E}"/>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23001793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68E56-3154-F62C-FECC-671918A7658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9B529A-4092-2FDE-8B05-B871549ABFF9}"/>
              </a:ext>
            </a:extLst>
          </p:cNvPr>
          <p:cNvSpPr/>
          <p:nvPr/>
        </p:nvSpPr>
        <p:spPr>
          <a:xfrm>
            <a:off x="0" y="0"/>
            <a:ext cx="12221016"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p:txBody>
      </p:sp>
      <p:pic>
        <p:nvPicPr>
          <p:cNvPr id="13" name="Picture 12" descr="A bright light in the sky&#10;&#10;Description automatically generated with medium confidence">
            <a:extLst>
              <a:ext uri="{FF2B5EF4-FFF2-40B4-BE49-F238E27FC236}">
                <a16:creationId xmlns:a16="http://schemas.microsoft.com/office/drawing/2014/main" id="{8D765E78-6190-58E9-1310-5DA4CFBFDD93}"/>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1" t="8867" r="30365" b="19677"/>
          <a:stretch/>
        </p:blipFill>
        <p:spPr>
          <a:xfrm flipH="1">
            <a:off x="-1" y="33416"/>
            <a:ext cx="9803295" cy="6878464"/>
          </a:xfrm>
          <a:prstGeom prst="rect">
            <a:avLst/>
          </a:prstGeom>
        </p:spPr>
      </p:pic>
      <p:sp>
        <p:nvSpPr>
          <p:cNvPr id="21" name="TextBox 20">
            <a:extLst>
              <a:ext uri="{FF2B5EF4-FFF2-40B4-BE49-F238E27FC236}">
                <a16:creationId xmlns:a16="http://schemas.microsoft.com/office/drawing/2014/main" id="{9571E86D-A11D-275B-E21E-1A6B98EC709D}"/>
              </a:ext>
            </a:extLst>
          </p:cNvPr>
          <p:cNvSpPr txBox="1"/>
          <p:nvPr/>
        </p:nvSpPr>
        <p:spPr>
          <a:xfrm>
            <a:off x="0" y="6488668"/>
            <a:ext cx="720536" cy="369332"/>
          </a:xfrm>
          <a:prstGeom prst="rect">
            <a:avLst/>
          </a:prstGeom>
          <a:noFill/>
        </p:spPr>
        <p:txBody>
          <a:bodyPr wrap="square" rtlCol="0">
            <a:spAutoFit/>
          </a:bodyPr>
          <a:lstStyle/>
          <a:p>
            <a:pPr algn="ctr"/>
            <a:r>
              <a:rPr lang="en-ZA" dirty="0">
                <a:solidFill>
                  <a:schemeClr val="bg1"/>
                </a:solidFill>
                <a:latin typeface="Book Antiqua" panose="02040602050305030304" pitchFamily="18" charset="0"/>
              </a:rPr>
              <a:t>2/20</a:t>
            </a:r>
          </a:p>
        </p:txBody>
      </p:sp>
      <p:sp>
        <p:nvSpPr>
          <p:cNvPr id="4" name="TextBox 3">
            <a:extLst>
              <a:ext uri="{FF2B5EF4-FFF2-40B4-BE49-F238E27FC236}">
                <a16:creationId xmlns:a16="http://schemas.microsoft.com/office/drawing/2014/main" id="{56AA856A-41A0-7F79-D79F-E7EABBD1FF81}"/>
              </a:ext>
            </a:extLst>
          </p:cNvPr>
          <p:cNvSpPr txBox="1"/>
          <p:nvPr/>
        </p:nvSpPr>
        <p:spPr>
          <a:xfrm>
            <a:off x="1348979" y="1220779"/>
            <a:ext cx="4553213" cy="1754326"/>
          </a:xfrm>
          <a:prstGeom prst="rect">
            <a:avLst/>
          </a:prstGeom>
          <a:noFill/>
        </p:spPr>
        <p:txBody>
          <a:bodyPr wrap="square" rtlCol="0">
            <a:spAutoFit/>
          </a:bodyPr>
          <a:lstStyle/>
          <a:p>
            <a:pPr algn="ctr"/>
            <a:r>
              <a:rPr lang="en-ZA" sz="5400" dirty="0">
                <a:solidFill>
                  <a:schemeClr val="bg1"/>
                </a:solidFill>
                <a:latin typeface="Book Antiqua" panose="02040602050305030304" pitchFamily="18" charset="0"/>
              </a:rPr>
              <a:t>Sparsity covariance</a:t>
            </a:r>
          </a:p>
        </p:txBody>
      </p:sp>
      <p:pic>
        <p:nvPicPr>
          <p:cNvPr id="5" name="Picture 4" descr="A close-up of a graph&#10;&#10;AI-generated content may be incorrect.">
            <a:extLst>
              <a:ext uri="{FF2B5EF4-FFF2-40B4-BE49-F238E27FC236}">
                <a16:creationId xmlns:a16="http://schemas.microsoft.com/office/drawing/2014/main" id="{C22B8885-4853-98C0-E6F4-4B6048397045}"/>
              </a:ext>
            </a:extLst>
          </p:cNvPr>
          <p:cNvPicPr>
            <a:picLocks noChangeAspect="1"/>
          </p:cNvPicPr>
          <p:nvPr/>
        </p:nvPicPr>
        <p:blipFill>
          <a:blip r:embed="rId4">
            <a:extLst>
              <a:ext uri="{28A0092B-C50C-407E-A947-70E740481C1C}">
                <a14:useLocalDpi xmlns:a14="http://schemas.microsoft.com/office/drawing/2010/main" val="0"/>
              </a:ext>
            </a:extLst>
          </a:blip>
          <a:srcRect l="56136" b="20640"/>
          <a:stretch>
            <a:fillRect/>
          </a:stretch>
        </p:blipFill>
        <p:spPr>
          <a:xfrm>
            <a:off x="7251171" y="846743"/>
            <a:ext cx="4272774" cy="2608224"/>
          </a:xfrm>
          <a:prstGeom prst="rect">
            <a:avLst/>
          </a:prstGeom>
        </p:spPr>
      </p:pic>
      <p:pic>
        <p:nvPicPr>
          <p:cNvPr id="9" name="Picture 8" descr="A close-up of a graph&#10;&#10;AI-generated content may be incorrect.">
            <a:extLst>
              <a:ext uri="{FF2B5EF4-FFF2-40B4-BE49-F238E27FC236}">
                <a16:creationId xmlns:a16="http://schemas.microsoft.com/office/drawing/2014/main" id="{9FBE3221-5D1A-CDCA-5C36-6CA2CAE8E7B4}"/>
              </a:ext>
            </a:extLst>
          </p:cNvPr>
          <p:cNvPicPr>
            <a:picLocks noChangeAspect="1"/>
          </p:cNvPicPr>
          <p:nvPr/>
        </p:nvPicPr>
        <p:blipFill>
          <a:blip r:embed="rId4">
            <a:extLst>
              <a:ext uri="{28A0092B-C50C-407E-A947-70E740481C1C}">
                <a14:useLocalDpi xmlns:a14="http://schemas.microsoft.com/office/drawing/2010/main" val="0"/>
              </a:ext>
            </a:extLst>
          </a:blip>
          <a:srcRect r="48385"/>
          <a:stretch>
            <a:fillRect/>
          </a:stretch>
        </p:blipFill>
        <p:spPr>
          <a:xfrm>
            <a:off x="7251169" y="3482862"/>
            <a:ext cx="4272775" cy="2793068"/>
          </a:xfrm>
          <a:prstGeom prst="rect">
            <a:avLst/>
          </a:prstGeom>
        </p:spPr>
      </p:pic>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976E677F-2550-C259-91E9-BD73463309A4}"/>
                  </a:ext>
                </a:extLst>
              </p:cNvPr>
              <p:cNvSpPr txBox="1"/>
              <p:nvPr/>
            </p:nvSpPr>
            <p:spPr>
              <a:xfrm>
                <a:off x="1035539" y="3947056"/>
                <a:ext cx="5180092" cy="1938992"/>
              </a:xfrm>
              <a:prstGeom prst="rect">
                <a:avLst/>
              </a:prstGeom>
              <a:noFill/>
            </p:spPr>
            <p:txBody>
              <a:bodyPr wrap="square" rtlCol="0">
                <a:spAutoFit/>
              </a:bodyPr>
              <a:lstStyle/>
              <a:p>
                <a:pPr algn="ctr"/>
                <a:r>
                  <a:rPr lang="en-ZA" sz="4000" dirty="0">
                    <a:solidFill>
                      <a:schemeClr val="bg1"/>
                    </a:solidFill>
                  </a:rPr>
                  <a:t>Beyond </a:t>
                </a:r>
                <a14:m>
                  <m:oMath xmlns:m="http://schemas.openxmlformats.org/officeDocument/2006/math">
                    <m:sSub>
                      <m:sSubPr>
                        <m:ctrlPr>
                          <a:rPr lang="en-ZA" sz="4000" i="1" smtClean="0">
                            <a:solidFill>
                              <a:schemeClr val="bg1"/>
                            </a:solidFill>
                            <a:latin typeface="Cambria Math" panose="02040503050406030204" pitchFamily="18" charset="0"/>
                          </a:rPr>
                        </m:ctrlPr>
                      </m:sSubPr>
                      <m:e>
                        <m:r>
                          <m:rPr>
                            <m:sty m:val="p"/>
                          </m:rPr>
                          <a:rPr lang="el-GR" sz="4000" i="1" smtClean="0">
                            <a:solidFill>
                              <a:schemeClr val="bg1"/>
                            </a:solidFill>
                            <a:latin typeface="Cambria Math" panose="02040503050406030204" pitchFamily="18" charset="0"/>
                            <a:ea typeface="Cambria Math" panose="02040503050406030204" pitchFamily="18" charset="0"/>
                          </a:rPr>
                          <m:t>σ</m:t>
                        </m:r>
                      </m:e>
                      <m:sub>
                        <m:r>
                          <m:rPr>
                            <m:sty m:val="p"/>
                          </m:rPr>
                          <a:rPr lang="en-ZA" sz="4000" b="0" i="0" smtClean="0">
                            <a:solidFill>
                              <a:schemeClr val="bg1"/>
                            </a:solidFill>
                            <a:latin typeface="Cambria Math" panose="02040503050406030204" pitchFamily="18" charset="0"/>
                          </a:rPr>
                          <m:t>LOS</m:t>
                        </m:r>
                      </m:sub>
                    </m:sSub>
                    <m:r>
                      <a:rPr lang="en-ZA" sz="4000" b="0" i="1" smtClean="0">
                        <a:solidFill>
                          <a:schemeClr val="bg1"/>
                        </a:solidFill>
                        <a:latin typeface="Cambria Math" panose="02040503050406030204" pitchFamily="18" charset="0"/>
                      </a:rPr>
                      <m:t>&lt;~ 5%</m:t>
                    </m:r>
                  </m:oMath>
                </a14:m>
                <a:r>
                  <a:rPr lang="en-ZA" sz="4000" dirty="0">
                    <a:solidFill>
                      <a:schemeClr val="bg1"/>
                    </a:solidFill>
                    <a:latin typeface="Perpetua" panose="02020502060401020303" pitchFamily="18" charset="0"/>
                  </a:rPr>
                  <a:t>, no real improvements without more lenses  </a:t>
                </a:r>
              </a:p>
            </p:txBody>
          </p:sp>
        </mc:Choice>
        <mc:Fallback xmlns="">
          <p:sp>
            <p:nvSpPr>
              <p:cNvPr id="10" name="TextBox 9">
                <a:extLst>
                  <a:ext uri="{FF2B5EF4-FFF2-40B4-BE49-F238E27FC236}">
                    <a16:creationId xmlns:a16="http://schemas.microsoft.com/office/drawing/2014/main" id="{976E677F-2550-C259-91E9-BD73463309A4}"/>
                  </a:ext>
                </a:extLst>
              </p:cNvPr>
              <p:cNvSpPr txBox="1">
                <a:spLocks noRot="1" noChangeAspect="1" noMove="1" noResize="1" noEditPoints="1" noAdjustHandles="1" noChangeArrowheads="1" noChangeShapeType="1" noTextEdit="1"/>
              </p:cNvSpPr>
              <p:nvPr/>
            </p:nvSpPr>
            <p:spPr>
              <a:xfrm>
                <a:off x="1035539" y="3947056"/>
                <a:ext cx="5180092" cy="1938992"/>
              </a:xfrm>
              <a:prstGeom prst="rect">
                <a:avLst/>
              </a:prstGeom>
              <a:blipFill>
                <a:blip r:embed="rId5"/>
                <a:stretch>
                  <a:fillRect l="-1882" t="-6583" r="-3882" b="-12226"/>
                </a:stretch>
              </a:blipFill>
            </p:spPr>
            <p:txBody>
              <a:bodyPr/>
              <a:lstStyle/>
              <a:p>
                <a:r>
                  <a:rPr lang="en-ZA">
                    <a:noFill/>
                  </a:rPr>
                  <a:t> </a:t>
                </a:r>
              </a:p>
            </p:txBody>
          </p:sp>
        </mc:Fallback>
      </mc:AlternateContent>
      <p:sp>
        <p:nvSpPr>
          <p:cNvPr id="7" name="Rectangle 6">
            <a:extLst>
              <a:ext uri="{FF2B5EF4-FFF2-40B4-BE49-F238E27FC236}">
                <a16:creationId xmlns:a16="http://schemas.microsoft.com/office/drawing/2014/main" id="{5311FE79-80AB-C3DD-02DE-0F62E61F6BBC}"/>
              </a:ext>
            </a:extLst>
          </p:cNvPr>
          <p:cNvSpPr/>
          <p:nvPr/>
        </p:nvSpPr>
        <p:spPr>
          <a:xfrm>
            <a:off x="0" y="0"/>
            <a:ext cx="12221016" cy="528179"/>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Line-of-sight shear as a cosmological probe</a:t>
            </a:r>
          </a:p>
        </p:txBody>
      </p:sp>
      <p:sp>
        <p:nvSpPr>
          <p:cNvPr id="11" name="TextBox 10">
            <a:extLst>
              <a:ext uri="{FF2B5EF4-FFF2-40B4-BE49-F238E27FC236}">
                <a16:creationId xmlns:a16="http://schemas.microsoft.com/office/drawing/2014/main" id="{A542F8BE-BDE5-63F8-50EE-3B15C4B93DB1}"/>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30802886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F5FA3-E493-E534-3AEA-EFA56276C8D1}"/>
            </a:ext>
          </a:extLst>
        </p:cNvPr>
        <p:cNvGrpSpPr/>
        <p:nvPr/>
      </p:nvGrpSpPr>
      <p:grpSpPr>
        <a:xfrm>
          <a:off x="0" y="0"/>
          <a:ext cx="0" cy="0"/>
          <a:chOff x="0" y="0"/>
          <a:chExt cx="0" cy="0"/>
        </a:xfrm>
      </p:grpSpPr>
      <p:pic>
        <p:nvPicPr>
          <p:cNvPr id="7" name="Picture 6" descr="A graph of different colored lines&#10;&#10;AI-generated content may be incorrect.">
            <a:extLst>
              <a:ext uri="{FF2B5EF4-FFF2-40B4-BE49-F238E27FC236}">
                <a16:creationId xmlns:a16="http://schemas.microsoft.com/office/drawing/2014/main" id="{5CA79CB0-CA67-D84E-E784-E18395E3A1EE}"/>
              </a:ext>
            </a:extLst>
          </p:cNvPr>
          <p:cNvPicPr>
            <a:picLocks noChangeAspect="1"/>
          </p:cNvPicPr>
          <p:nvPr/>
        </p:nvPicPr>
        <p:blipFill>
          <a:blip r:embed="rId3">
            <a:extLst>
              <a:ext uri="{28A0092B-C50C-407E-A947-70E740481C1C}">
                <a14:useLocalDpi xmlns:a14="http://schemas.microsoft.com/office/drawing/2010/main" val="0"/>
              </a:ext>
            </a:extLst>
          </a:blip>
          <a:srcRect t="10623" r="8817"/>
          <a:stretch>
            <a:fillRect/>
          </a:stretch>
        </p:blipFill>
        <p:spPr>
          <a:xfrm>
            <a:off x="92321" y="1241298"/>
            <a:ext cx="7504013" cy="4903583"/>
          </a:xfrm>
          <a:prstGeom prst="rect">
            <a:avLst/>
          </a:prstGeom>
        </p:spPr>
      </p:pic>
      <p:sp>
        <p:nvSpPr>
          <p:cNvPr id="4" name="Rectangle 3">
            <a:extLst>
              <a:ext uri="{FF2B5EF4-FFF2-40B4-BE49-F238E27FC236}">
                <a16:creationId xmlns:a16="http://schemas.microsoft.com/office/drawing/2014/main" id="{3622DC2A-8154-78F6-0CDC-E1A03808E2A4}"/>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13" name="Group 12">
            <a:extLst>
              <a:ext uri="{FF2B5EF4-FFF2-40B4-BE49-F238E27FC236}">
                <a16:creationId xmlns:a16="http://schemas.microsoft.com/office/drawing/2014/main" id="{2F0CEB91-892F-A9D5-1182-CE6FE55C8339}"/>
              </a:ext>
            </a:extLst>
          </p:cNvPr>
          <p:cNvGrpSpPr/>
          <p:nvPr/>
        </p:nvGrpSpPr>
        <p:grpSpPr>
          <a:xfrm>
            <a:off x="-1" y="23185"/>
            <a:ext cx="12192001" cy="6888695"/>
            <a:chOff x="9935" y="-20463"/>
            <a:chExt cx="12192001" cy="6888695"/>
          </a:xfrm>
        </p:grpSpPr>
        <p:pic>
          <p:nvPicPr>
            <p:cNvPr id="14" name="Picture 13" descr="A bright light in the sky&#10;&#10;Description automatically generated with medium confidence">
              <a:extLst>
                <a:ext uri="{FF2B5EF4-FFF2-40B4-BE49-F238E27FC236}">
                  <a16:creationId xmlns:a16="http://schemas.microsoft.com/office/drawing/2014/main" id="{353D4268-074E-8052-43A8-B1885812DD0F}"/>
                </a:ext>
              </a:extLst>
            </p:cNvPr>
            <p:cNvPicPr>
              <a:picLocks noChangeAspect="1"/>
            </p:cNvPicPr>
            <p:nvPr/>
          </p:nvPicPr>
          <p:blipFill rotWithShape="1">
            <a:blip r:embed="rId4">
              <a:alphaModFix amt="20000"/>
              <a:extLst>
                <a:ext uri="{28A0092B-C50C-407E-A947-70E740481C1C}">
                  <a14:useLocalDpi xmlns:a14="http://schemas.microsoft.com/office/drawing/2010/main" val="0"/>
                </a:ext>
              </a:extLst>
            </a:blip>
            <a:srcRect l="1" t="8867" r="30365" b="19677"/>
            <a:stretch/>
          </p:blipFill>
          <p:spPr>
            <a:xfrm flipH="1">
              <a:off x="9935" y="-10232"/>
              <a:ext cx="9803295"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39D00578-530D-276F-51CD-7994BECD3B8F}"/>
                </a:ext>
              </a:extLst>
            </p:cNvPr>
            <p:cNvPicPr>
              <a:picLocks noChangeAspect="1"/>
            </p:cNvPicPr>
            <p:nvPr/>
          </p:nvPicPr>
          <p:blipFill rotWithShape="1">
            <a:blip r:embed="rId4">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sp>
        <p:nvSpPr>
          <p:cNvPr id="2" name="Rectangle 1">
            <a:extLst>
              <a:ext uri="{FF2B5EF4-FFF2-40B4-BE49-F238E27FC236}">
                <a16:creationId xmlns:a16="http://schemas.microsoft.com/office/drawing/2014/main" id="{F17DE092-65CA-91C2-350B-652BF2FB9D7A}"/>
              </a:ext>
            </a:extLst>
          </p:cNvPr>
          <p:cNvSpPr/>
          <p:nvPr/>
        </p:nvSpPr>
        <p:spPr>
          <a:xfrm>
            <a:off x="0" y="0"/>
            <a:ext cx="12221016" cy="528179"/>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Line-of-sight shear as a cosmological probe</a:t>
            </a:r>
          </a:p>
        </p:txBody>
      </p:sp>
      <p:sp>
        <p:nvSpPr>
          <p:cNvPr id="5" name="TextBox 4">
            <a:extLst>
              <a:ext uri="{FF2B5EF4-FFF2-40B4-BE49-F238E27FC236}">
                <a16:creationId xmlns:a16="http://schemas.microsoft.com/office/drawing/2014/main" id="{8CE66182-0072-5A76-2626-AB8DDD9B16C5}"/>
              </a:ext>
            </a:extLst>
          </p:cNvPr>
          <p:cNvSpPr txBox="1"/>
          <p:nvPr/>
        </p:nvSpPr>
        <p:spPr>
          <a:xfrm>
            <a:off x="-64190" y="2246539"/>
            <a:ext cx="3627119" cy="2123658"/>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Signal detectability (LP)</a:t>
            </a:r>
          </a:p>
        </p:txBody>
      </p:sp>
      <p:pic>
        <p:nvPicPr>
          <p:cNvPr id="11" name="Picture 10">
            <a:extLst>
              <a:ext uri="{FF2B5EF4-FFF2-40B4-BE49-F238E27FC236}">
                <a16:creationId xmlns:a16="http://schemas.microsoft.com/office/drawing/2014/main" id="{BE557C28-DE0B-F872-96F0-7822ED8ADF6C}"/>
              </a:ext>
            </a:extLst>
          </p:cNvPr>
          <p:cNvPicPr>
            <a:picLocks noChangeAspect="1"/>
          </p:cNvPicPr>
          <p:nvPr/>
        </p:nvPicPr>
        <p:blipFill>
          <a:blip r:embed="rId5" cstate="print">
            <a:extLst>
              <a:ext uri="{28A0092B-C50C-407E-A947-70E740481C1C}">
                <a14:useLocalDpi xmlns:a14="http://schemas.microsoft.com/office/drawing/2010/main" val="0"/>
              </a:ext>
            </a:extLst>
          </a:blip>
          <a:srcRect t="5804"/>
          <a:stretch>
            <a:fillRect/>
          </a:stretch>
        </p:blipFill>
        <p:spPr>
          <a:xfrm>
            <a:off x="3784477" y="561596"/>
            <a:ext cx="7560521" cy="5934748"/>
          </a:xfrm>
          <a:prstGeom prst="rect">
            <a:avLst/>
          </a:prstGeom>
        </p:spPr>
      </p:pic>
      <p:sp>
        <p:nvSpPr>
          <p:cNvPr id="12" name="TextBox 11">
            <a:extLst>
              <a:ext uri="{FF2B5EF4-FFF2-40B4-BE49-F238E27FC236}">
                <a16:creationId xmlns:a16="http://schemas.microsoft.com/office/drawing/2014/main" id="{46F46C12-5E83-0E86-34AF-270703D95607}"/>
              </a:ext>
            </a:extLst>
          </p:cNvPr>
          <p:cNvSpPr txBox="1"/>
          <p:nvPr/>
        </p:nvSpPr>
        <p:spPr>
          <a:xfrm>
            <a:off x="-64191" y="4403613"/>
            <a:ext cx="3627119" cy="1077218"/>
          </a:xfrm>
          <a:prstGeom prst="rect">
            <a:avLst/>
          </a:prstGeom>
          <a:noFill/>
        </p:spPr>
        <p:txBody>
          <a:bodyPr wrap="square" rtlCol="0">
            <a:spAutoFit/>
          </a:bodyPr>
          <a:lstStyle/>
          <a:p>
            <a:pPr algn="ctr"/>
            <a:r>
              <a:rPr lang="en-ZA" sz="3200" dirty="0">
                <a:solidFill>
                  <a:schemeClr val="bg1"/>
                </a:solidFill>
                <a:latin typeface="Perpetua" panose="02020502060401020303" pitchFamily="18" charset="0"/>
              </a:rPr>
              <a:t>5</a:t>
            </a:r>
            <a:r>
              <a:rPr lang="en-ZA" sz="3200" dirty="0">
                <a:solidFill>
                  <a:schemeClr val="bg1"/>
                </a:solidFill>
                <a:latin typeface="Perpetua" panose="02020502060401020303" pitchFamily="18" charset="0"/>
                <a:ea typeface="Cambria Math" panose="02040503050406030204" pitchFamily="18" charset="0"/>
              </a:rPr>
              <a:t>σ detection with ~100 lenses</a:t>
            </a:r>
            <a:endParaRPr lang="en-ZA" sz="3200" dirty="0">
              <a:solidFill>
                <a:schemeClr val="bg1"/>
              </a:solidFill>
              <a:latin typeface="Perpetua" panose="02020502060401020303" pitchFamily="18" charset="0"/>
            </a:endParaRPr>
          </a:p>
        </p:txBody>
      </p:sp>
      <p:sp>
        <p:nvSpPr>
          <p:cNvPr id="9" name="TextBox 8">
            <a:extLst>
              <a:ext uri="{FF2B5EF4-FFF2-40B4-BE49-F238E27FC236}">
                <a16:creationId xmlns:a16="http://schemas.microsoft.com/office/drawing/2014/main" id="{15FA1592-E47D-58F5-3F10-82C3DFD9A8F4}"/>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26409150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A889B-98E5-90FB-0352-2E35BBCA209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0408C5-8849-19AC-4797-C9F4C126CF9F}"/>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p:txBody>
      </p:sp>
      <p:pic>
        <p:nvPicPr>
          <p:cNvPr id="6" name="Picture 5" descr="A glowing circles and rings&#10;&#10;Description automatically generated with medium confidence">
            <a:extLst>
              <a:ext uri="{FF2B5EF4-FFF2-40B4-BE49-F238E27FC236}">
                <a16:creationId xmlns:a16="http://schemas.microsoft.com/office/drawing/2014/main" id="{E7CFEDF8-7E86-53EC-E77F-09EBEC2AAAD8}"/>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10222" b="7452"/>
          <a:stretch/>
        </p:blipFill>
        <p:spPr>
          <a:xfrm>
            <a:off x="-1" y="0"/>
            <a:ext cx="12183233" cy="6858000"/>
          </a:xfrm>
          <a:prstGeom prst="rect">
            <a:avLst/>
          </a:prstGeom>
        </p:spPr>
      </p:pic>
      <p:sp>
        <p:nvSpPr>
          <p:cNvPr id="8" name="TextBox 7">
            <a:extLst>
              <a:ext uri="{FF2B5EF4-FFF2-40B4-BE49-F238E27FC236}">
                <a16:creationId xmlns:a16="http://schemas.microsoft.com/office/drawing/2014/main" id="{D9E3B406-EF5B-3BA1-F75B-51E100B90649}"/>
              </a:ext>
            </a:extLst>
          </p:cNvPr>
          <p:cNvSpPr txBox="1"/>
          <p:nvPr/>
        </p:nvSpPr>
        <p:spPr>
          <a:xfrm>
            <a:off x="1950116" y="292573"/>
            <a:ext cx="8282997"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Ongoing work</a:t>
            </a:r>
          </a:p>
        </p:txBody>
      </p:sp>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0241F7DB-A7D9-6AE1-C5C1-EEE24AF5A04C}"/>
                  </a:ext>
                </a:extLst>
              </p:cNvPr>
              <p:cNvSpPr txBox="1"/>
              <p:nvPr/>
            </p:nvSpPr>
            <p:spPr>
              <a:xfrm>
                <a:off x="132906" y="698554"/>
                <a:ext cx="3821845" cy="5769650"/>
              </a:xfrm>
              <a:prstGeom prst="roundRect">
                <a:avLst>
                  <a:gd name="adj" fmla="val 18905"/>
                </a:avLst>
              </a:prstGeom>
              <a:solidFill>
                <a:schemeClr val="accent6">
                  <a:lumMod val="75000"/>
                </a:schemeClr>
              </a:solidFill>
            </p:spPr>
            <p:txBody>
              <a:bodyPr wrap="square">
                <a:spAutoFit/>
              </a:bodyPr>
              <a:lstStyle/>
              <a:p>
                <a:pPr algn="ctr"/>
                <a:r>
                  <a:rPr lang="en-ZA" sz="3600" b="1" dirty="0">
                    <a:solidFill>
                      <a:schemeClr val="bg1"/>
                    </a:solidFill>
                    <a:latin typeface="Perpetua" panose="02020502060401020303" pitchFamily="18" charset="0"/>
                  </a:rPr>
                  <a:t>Forecasting</a:t>
                </a:r>
                <a:endParaRPr lang="en-ZA" sz="3600" dirty="0">
                  <a:solidFill>
                    <a:schemeClr val="bg1"/>
                  </a:solidFill>
                  <a:latin typeface="Perpetua" panose="02020502060401020303" pitchFamily="18" charset="0"/>
                </a:endParaRPr>
              </a:p>
              <a:p>
                <a:pPr algn="ctr"/>
                <a:r>
                  <a:rPr lang="en-ZA" dirty="0">
                    <a:solidFill>
                      <a:schemeClr val="bg1"/>
                    </a:solidFill>
                    <a:latin typeface="Perpetua" panose="02020502060401020303" pitchFamily="18" charset="0"/>
                  </a:rPr>
                  <a:t>Hogg et al. (in preparation)</a:t>
                </a:r>
                <a:endParaRPr lang="en-ZA" sz="2000" dirty="0">
                  <a:solidFill>
                    <a:schemeClr val="bg1"/>
                  </a:solidFill>
                  <a:latin typeface="Perpetua" panose="02020502060401020303" pitchFamily="18" charset="0"/>
                </a:endParaRPr>
              </a:p>
              <a:p>
                <a:endParaRPr lang="en-ZA" dirty="0">
                  <a:solidFill>
                    <a:schemeClr val="bg1"/>
                  </a:solidFill>
                  <a:latin typeface="Perpetua" panose="02020502060401020303" pitchFamily="18" charset="0"/>
                </a:endParaRPr>
              </a:p>
              <a:p>
                <a:r>
                  <a:rPr lang="en-ZA" dirty="0">
                    <a:solidFill>
                      <a:schemeClr val="bg1"/>
                    </a:solidFill>
                    <a:latin typeface="Perpetua" panose="02020502060401020303" pitchFamily="18" charset="0"/>
                  </a:rPr>
                  <a:t>We have our covariance estimate, time to </a:t>
                </a:r>
                <a:r>
                  <a:rPr lang="en-ZA" b="1" dirty="0">
                    <a:solidFill>
                      <a:schemeClr val="bg1"/>
                    </a:solidFill>
                    <a:latin typeface="Perpetua" panose="02020502060401020303" pitchFamily="18" charset="0"/>
                  </a:rPr>
                  <a:t>forecast </a:t>
                </a:r>
                <a:r>
                  <a:rPr lang="en-ZA" dirty="0">
                    <a:solidFill>
                      <a:schemeClr val="bg1"/>
                    </a:solidFill>
                    <a:latin typeface="Perpetua" panose="02020502060401020303" pitchFamily="18" charset="0"/>
                  </a:rPr>
                  <a:t>cosmological constraints!</a:t>
                </a:r>
              </a:p>
              <a:p>
                <a:br>
                  <a:rPr lang="en-ZA" dirty="0">
                    <a:solidFill>
                      <a:schemeClr val="bg1"/>
                    </a:solidFill>
                    <a:latin typeface="Perpetua" panose="02020502060401020303" pitchFamily="18" charset="0"/>
                  </a:rPr>
                </a:br>
                <a:r>
                  <a:rPr lang="en-ZA" dirty="0">
                    <a:solidFill>
                      <a:schemeClr val="bg1"/>
                    </a:solidFill>
                    <a:latin typeface="Perpetua" panose="02020502060401020303" pitchFamily="18" charset="0"/>
                  </a:rPr>
                  <a:t>How tightly does this new observable alone </a:t>
                </a:r>
                <a:r>
                  <a:rPr lang="en-ZA" b="1" dirty="0">
                    <a:solidFill>
                      <a:schemeClr val="bg1"/>
                    </a:solidFill>
                    <a:latin typeface="Perpetua" panose="02020502060401020303" pitchFamily="18" charset="0"/>
                  </a:rPr>
                  <a:t>constrain </a:t>
                </a:r>
                <a14:m>
                  <m:oMath xmlns:m="http://schemas.openxmlformats.org/officeDocument/2006/math">
                    <m:sSub>
                      <m:sSubPr>
                        <m:ctrlPr>
                          <a:rPr lang="en-ZA" b="1" i="1" smtClean="0">
                            <a:solidFill>
                              <a:schemeClr val="bg1"/>
                            </a:solidFill>
                            <a:latin typeface="Cambria Math" panose="02040503050406030204" pitchFamily="18" charset="0"/>
                          </a:rPr>
                        </m:ctrlPr>
                      </m:sSubPr>
                      <m:e>
                        <m:r>
                          <a:rPr lang="el-GR" b="1" i="1" smtClean="0">
                            <a:solidFill>
                              <a:schemeClr val="bg1"/>
                            </a:solidFill>
                            <a:latin typeface="Cambria Math" panose="02040503050406030204" pitchFamily="18" charset="0"/>
                          </a:rPr>
                          <m:t>Ω</m:t>
                        </m:r>
                      </m:e>
                      <m:sub>
                        <m:r>
                          <a:rPr lang="en-ZA" b="1" i="0" smtClean="0">
                            <a:solidFill>
                              <a:schemeClr val="bg1"/>
                            </a:solidFill>
                            <a:latin typeface="Cambria Math" panose="02040503050406030204" pitchFamily="18" charset="0"/>
                          </a:rPr>
                          <m:t>𝐌</m:t>
                        </m:r>
                      </m:sub>
                    </m:sSub>
                  </m:oMath>
                </a14:m>
                <a:r>
                  <a:rPr lang="en-ZA" b="1" dirty="0">
                    <a:solidFill>
                      <a:schemeClr val="bg1"/>
                    </a:solidFill>
                    <a:latin typeface="Perpetua" panose="02020502060401020303" pitchFamily="18" charset="0"/>
                  </a:rPr>
                  <a:t>, </a:t>
                </a:r>
                <a14:m>
                  <m:oMath xmlns:m="http://schemas.openxmlformats.org/officeDocument/2006/math">
                    <m:sSub>
                      <m:sSubPr>
                        <m:ctrlPr>
                          <a:rPr lang="en-ZA" b="1" i="1" smtClean="0">
                            <a:solidFill>
                              <a:schemeClr val="bg1"/>
                            </a:solidFill>
                            <a:latin typeface="Cambria Math" panose="02040503050406030204" pitchFamily="18" charset="0"/>
                          </a:rPr>
                        </m:ctrlPr>
                      </m:sSubPr>
                      <m:e>
                        <m:r>
                          <a:rPr lang="en-ZA" b="1" i="1" smtClean="0">
                            <a:solidFill>
                              <a:schemeClr val="bg1"/>
                            </a:solidFill>
                            <a:latin typeface="Cambria Math" panose="02040503050406030204" pitchFamily="18" charset="0"/>
                          </a:rPr>
                          <m:t>𝑺</m:t>
                        </m:r>
                      </m:e>
                      <m:sub>
                        <m:r>
                          <a:rPr lang="en-ZA" b="1" i="1" smtClean="0">
                            <a:solidFill>
                              <a:schemeClr val="bg1"/>
                            </a:solidFill>
                            <a:latin typeface="Cambria Math" panose="02040503050406030204" pitchFamily="18" charset="0"/>
                          </a:rPr>
                          <m:t>𝟖</m:t>
                        </m:r>
                      </m:sub>
                    </m:sSub>
                  </m:oMath>
                </a14:m>
                <a:r>
                  <a:rPr lang="en-ZA" dirty="0">
                    <a:solidFill>
                      <a:schemeClr val="bg1"/>
                    </a:solidFill>
                    <a:latin typeface="Perpetua" panose="02020502060401020303" pitchFamily="18" charset="0"/>
                  </a:rPr>
                  <a:t> etc, and how does the </a:t>
                </a:r>
                <a:r>
                  <a:rPr lang="en-ZA" b="1" dirty="0">
                    <a:solidFill>
                      <a:schemeClr val="bg1"/>
                    </a:solidFill>
                    <a:latin typeface="Perpetua" panose="02020502060401020303" pitchFamily="18" charset="0"/>
                  </a:rPr>
                  <a:t>combinations</a:t>
                </a:r>
                <a:r>
                  <a:rPr lang="en-ZA" dirty="0">
                    <a:solidFill>
                      <a:schemeClr val="bg1"/>
                    </a:solidFill>
                    <a:latin typeface="Perpetua" panose="02020502060401020303" pitchFamily="18" charset="0"/>
                  </a:rPr>
                  <a:t> with 3x2pt </a:t>
                </a:r>
                <a:r>
                  <a:rPr lang="en-ZA" b="1" dirty="0">
                    <a:solidFill>
                      <a:schemeClr val="bg1"/>
                    </a:solidFill>
                    <a:latin typeface="Perpetua" panose="02020502060401020303" pitchFamily="18" charset="0"/>
                  </a:rPr>
                  <a:t>improve constraints </a:t>
                </a:r>
                <a:r>
                  <a:rPr lang="en-ZA" dirty="0" err="1">
                    <a:solidFill>
                      <a:schemeClr val="bg1"/>
                    </a:solidFill>
                    <a:latin typeface="Perpetua" panose="02020502060401020303" pitchFamily="18" charset="0"/>
                  </a:rPr>
                  <a:t>wrt</a:t>
                </a:r>
                <a:r>
                  <a:rPr lang="en-ZA" dirty="0">
                    <a:solidFill>
                      <a:schemeClr val="bg1"/>
                    </a:solidFill>
                    <a:latin typeface="Perpetua" panose="02020502060401020303" pitchFamily="18" charset="0"/>
                  </a:rPr>
                  <a:t> </a:t>
                </a:r>
                <a:r>
                  <a:rPr lang="en-ZA" b="1" dirty="0">
                    <a:solidFill>
                      <a:schemeClr val="bg1"/>
                    </a:solidFill>
                    <a:latin typeface="Perpetua" panose="02020502060401020303" pitchFamily="18" charset="0"/>
                  </a:rPr>
                  <a:t>3x2pt alone?</a:t>
                </a:r>
                <a:br>
                  <a:rPr lang="en-ZA" dirty="0">
                    <a:solidFill>
                      <a:schemeClr val="bg1"/>
                    </a:solidFill>
                    <a:latin typeface="Perpetua" panose="02020502060401020303" pitchFamily="18" charset="0"/>
                  </a:rPr>
                </a:br>
                <a:endParaRPr lang="en-ZA" dirty="0">
                  <a:solidFill>
                    <a:schemeClr val="bg1"/>
                  </a:solidFill>
                  <a:latin typeface="Perpetua" panose="02020502060401020303" pitchFamily="18" charset="0"/>
                </a:endParaRPr>
              </a:p>
              <a:p>
                <a:r>
                  <a:rPr lang="en-ZA" dirty="0">
                    <a:solidFill>
                      <a:schemeClr val="bg1"/>
                    </a:solidFill>
                    <a:latin typeface="Perpetua" panose="02020502060401020303" pitchFamily="18" charset="0"/>
                  </a:rPr>
                  <a:t>How much do we help with </a:t>
                </a:r>
                <a:r>
                  <a:rPr lang="en-ZA" b="1" dirty="0">
                    <a:solidFill>
                      <a:schemeClr val="bg1"/>
                    </a:solidFill>
                    <a:latin typeface="Perpetua" panose="02020502060401020303" pitchFamily="18" charset="0"/>
                  </a:rPr>
                  <a:t>intrinsic </a:t>
                </a:r>
                <a:r>
                  <a:rPr lang="en-ZA" b="1" dirty="0" err="1">
                    <a:solidFill>
                      <a:schemeClr val="bg1"/>
                    </a:solidFill>
                    <a:latin typeface="Perpetua" panose="02020502060401020303" pitchFamily="18" charset="0"/>
                  </a:rPr>
                  <a:t>aligments</a:t>
                </a:r>
                <a:r>
                  <a:rPr lang="en-ZA" dirty="0">
                    <a:solidFill>
                      <a:schemeClr val="bg1"/>
                    </a:solidFill>
                    <a:latin typeface="Perpetua" panose="02020502060401020303" pitchFamily="18" charset="0"/>
                  </a:rPr>
                  <a:t>?</a:t>
                </a:r>
              </a:p>
              <a:p>
                <a:br>
                  <a:rPr lang="en-ZA" dirty="0">
                    <a:solidFill>
                      <a:schemeClr val="bg1"/>
                    </a:solidFill>
                    <a:latin typeface="Perpetua" panose="02020502060401020303" pitchFamily="18" charset="0"/>
                  </a:rPr>
                </a:br>
                <a:r>
                  <a:rPr lang="en-ZA" dirty="0">
                    <a:solidFill>
                      <a:schemeClr val="bg1"/>
                    </a:solidFill>
                    <a:latin typeface="Perpetua" panose="02020502060401020303" pitchFamily="18" charset="0"/>
                  </a:rPr>
                  <a:t>How sensitive are we to constraining more </a:t>
                </a:r>
                <a:r>
                  <a:rPr lang="en-ZA" b="1" dirty="0">
                    <a:solidFill>
                      <a:schemeClr val="bg1"/>
                    </a:solidFill>
                    <a:latin typeface="Perpetua" panose="02020502060401020303" pitchFamily="18" charset="0"/>
                  </a:rPr>
                  <a:t>exotic cosmology</a:t>
                </a:r>
                <a:r>
                  <a:rPr lang="en-ZA" dirty="0">
                    <a:solidFill>
                      <a:schemeClr val="bg1"/>
                    </a:solidFill>
                    <a:latin typeface="Perpetua" panose="02020502060401020303" pitchFamily="18" charset="0"/>
                  </a:rPr>
                  <a:t>? (WDM, FDM etc)</a:t>
                </a:r>
              </a:p>
            </p:txBody>
          </p:sp>
        </mc:Choice>
        <mc:Fallback>
          <p:sp>
            <p:nvSpPr>
              <p:cNvPr id="4" name="TextBox 3">
                <a:extLst>
                  <a:ext uri="{FF2B5EF4-FFF2-40B4-BE49-F238E27FC236}">
                    <a16:creationId xmlns:a16="http://schemas.microsoft.com/office/drawing/2014/main" id="{0241F7DB-A7D9-6AE1-C5C1-EEE24AF5A04C}"/>
                  </a:ext>
                </a:extLst>
              </p:cNvPr>
              <p:cNvSpPr txBox="1">
                <a:spLocks noRot="1" noChangeAspect="1" noMove="1" noResize="1" noEditPoints="1" noAdjustHandles="1" noChangeArrowheads="1" noChangeShapeType="1" noTextEdit="1"/>
              </p:cNvSpPr>
              <p:nvPr/>
            </p:nvSpPr>
            <p:spPr>
              <a:xfrm>
                <a:off x="132906" y="698554"/>
                <a:ext cx="3821845" cy="5769650"/>
              </a:xfrm>
              <a:prstGeom prst="roundRect">
                <a:avLst>
                  <a:gd name="adj" fmla="val 18905"/>
                </a:avLst>
              </a:prstGeom>
              <a:blipFill>
                <a:blip r:embed="rId4"/>
                <a:stretch>
                  <a:fillRect/>
                </a:stretch>
              </a:blipFill>
            </p:spPr>
            <p:txBody>
              <a:bodyPr/>
              <a:lstStyle/>
              <a:p>
                <a:r>
                  <a:rPr lang="en-ZA">
                    <a:noFill/>
                  </a:rPr>
                  <a:t> </a:t>
                </a:r>
              </a:p>
            </p:txBody>
          </p:sp>
        </mc:Fallback>
      </mc:AlternateContent>
      <p:sp>
        <p:nvSpPr>
          <p:cNvPr id="10" name="TextBox 9">
            <a:extLst>
              <a:ext uri="{FF2B5EF4-FFF2-40B4-BE49-F238E27FC236}">
                <a16:creationId xmlns:a16="http://schemas.microsoft.com/office/drawing/2014/main" id="{0C21B2E4-F5AA-2ECC-246B-ADDC2F2BBACF}"/>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20785110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AFACB-C3BB-B262-4362-D520B6E6EB3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805D936-3EBA-4047-5F91-BB28966ECC8F}"/>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p:txBody>
      </p:sp>
      <p:pic>
        <p:nvPicPr>
          <p:cNvPr id="6" name="Picture 5" descr="A glowing circles and rings&#10;&#10;Description automatically generated with medium confidence">
            <a:extLst>
              <a:ext uri="{FF2B5EF4-FFF2-40B4-BE49-F238E27FC236}">
                <a16:creationId xmlns:a16="http://schemas.microsoft.com/office/drawing/2014/main" id="{03D78C8C-B6E0-07AD-6A39-A1FDAEAB3080}"/>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10222" b="7452"/>
          <a:stretch/>
        </p:blipFill>
        <p:spPr>
          <a:xfrm>
            <a:off x="-1" y="0"/>
            <a:ext cx="12183233" cy="6858000"/>
          </a:xfrm>
          <a:prstGeom prst="rect">
            <a:avLst/>
          </a:prstGeom>
        </p:spPr>
      </p:pic>
      <p:sp>
        <p:nvSpPr>
          <p:cNvPr id="8" name="TextBox 7">
            <a:extLst>
              <a:ext uri="{FF2B5EF4-FFF2-40B4-BE49-F238E27FC236}">
                <a16:creationId xmlns:a16="http://schemas.microsoft.com/office/drawing/2014/main" id="{D8AEF575-CF99-805C-D292-1DDA60F999C7}"/>
              </a:ext>
            </a:extLst>
          </p:cNvPr>
          <p:cNvSpPr txBox="1"/>
          <p:nvPr/>
        </p:nvSpPr>
        <p:spPr>
          <a:xfrm>
            <a:off x="1950116" y="292573"/>
            <a:ext cx="8282997"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Ongoing work</a:t>
            </a:r>
          </a:p>
        </p:txBody>
      </p:sp>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169071AC-0A59-6B39-5B22-BE716998876E}"/>
                  </a:ext>
                </a:extLst>
              </p:cNvPr>
              <p:cNvSpPr txBox="1"/>
              <p:nvPr/>
            </p:nvSpPr>
            <p:spPr>
              <a:xfrm>
                <a:off x="132906" y="698554"/>
                <a:ext cx="3821845" cy="5769650"/>
              </a:xfrm>
              <a:prstGeom prst="roundRect">
                <a:avLst>
                  <a:gd name="adj" fmla="val 18905"/>
                </a:avLst>
              </a:prstGeom>
              <a:solidFill>
                <a:schemeClr val="accent6">
                  <a:lumMod val="75000"/>
                </a:schemeClr>
              </a:solidFill>
            </p:spPr>
            <p:txBody>
              <a:bodyPr wrap="square">
                <a:spAutoFit/>
              </a:bodyPr>
              <a:lstStyle/>
              <a:p>
                <a:pPr algn="ctr"/>
                <a:r>
                  <a:rPr lang="en-ZA" sz="3600" b="1" dirty="0">
                    <a:solidFill>
                      <a:schemeClr val="bg1"/>
                    </a:solidFill>
                    <a:latin typeface="Perpetua" panose="02020502060401020303" pitchFamily="18" charset="0"/>
                  </a:rPr>
                  <a:t>Forecasting</a:t>
                </a:r>
                <a:endParaRPr lang="en-ZA" sz="3600" dirty="0">
                  <a:solidFill>
                    <a:schemeClr val="bg1"/>
                  </a:solidFill>
                  <a:latin typeface="Perpetua" panose="02020502060401020303" pitchFamily="18" charset="0"/>
                </a:endParaRPr>
              </a:p>
              <a:p>
                <a:pPr algn="ctr"/>
                <a:r>
                  <a:rPr lang="en-ZA" dirty="0">
                    <a:solidFill>
                      <a:schemeClr val="bg1"/>
                    </a:solidFill>
                    <a:latin typeface="Perpetua" panose="02020502060401020303" pitchFamily="18" charset="0"/>
                  </a:rPr>
                  <a:t>Hogg et al. (in preparation)</a:t>
                </a:r>
                <a:endParaRPr lang="en-ZA" sz="2000" dirty="0">
                  <a:solidFill>
                    <a:schemeClr val="bg1"/>
                  </a:solidFill>
                  <a:latin typeface="Perpetua" panose="02020502060401020303" pitchFamily="18" charset="0"/>
                </a:endParaRPr>
              </a:p>
              <a:p>
                <a:endParaRPr lang="en-ZA" dirty="0">
                  <a:solidFill>
                    <a:schemeClr val="bg1"/>
                  </a:solidFill>
                  <a:latin typeface="Perpetua" panose="02020502060401020303" pitchFamily="18" charset="0"/>
                </a:endParaRPr>
              </a:p>
              <a:p>
                <a:r>
                  <a:rPr lang="en-ZA" dirty="0">
                    <a:solidFill>
                      <a:schemeClr val="bg1"/>
                    </a:solidFill>
                    <a:latin typeface="Perpetua" panose="02020502060401020303" pitchFamily="18" charset="0"/>
                  </a:rPr>
                  <a:t>We have our covariance estimate, time to </a:t>
                </a:r>
                <a:r>
                  <a:rPr lang="en-ZA" b="1" dirty="0">
                    <a:solidFill>
                      <a:schemeClr val="bg1"/>
                    </a:solidFill>
                    <a:latin typeface="Perpetua" panose="02020502060401020303" pitchFamily="18" charset="0"/>
                  </a:rPr>
                  <a:t>forecast </a:t>
                </a:r>
                <a:r>
                  <a:rPr lang="en-ZA" dirty="0">
                    <a:solidFill>
                      <a:schemeClr val="bg1"/>
                    </a:solidFill>
                    <a:latin typeface="Perpetua" panose="02020502060401020303" pitchFamily="18" charset="0"/>
                  </a:rPr>
                  <a:t>cosmological constraints!</a:t>
                </a:r>
              </a:p>
              <a:p>
                <a:br>
                  <a:rPr lang="en-ZA" dirty="0">
                    <a:solidFill>
                      <a:schemeClr val="bg1"/>
                    </a:solidFill>
                    <a:latin typeface="Perpetua" panose="02020502060401020303" pitchFamily="18" charset="0"/>
                  </a:rPr>
                </a:br>
                <a:r>
                  <a:rPr lang="en-ZA" dirty="0">
                    <a:solidFill>
                      <a:schemeClr val="bg1"/>
                    </a:solidFill>
                    <a:latin typeface="Perpetua" panose="02020502060401020303" pitchFamily="18" charset="0"/>
                  </a:rPr>
                  <a:t>How tightly does this new observable alone </a:t>
                </a:r>
                <a:r>
                  <a:rPr lang="en-ZA" b="1" dirty="0">
                    <a:solidFill>
                      <a:schemeClr val="bg1"/>
                    </a:solidFill>
                    <a:latin typeface="Perpetua" panose="02020502060401020303" pitchFamily="18" charset="0"/>
                  </a:rPr>
                  <a:t>constrain </a:t>
                </a:r>
                <a14:m>
                  <m:oMath xmlns:m="http://schemas.openxmlformats.org/officeDocument/2006/math">
                    <m:sSub>
                      <m:sSubPr>
                        <m:ctrlPr>
                          <a:rPr lang="en-ZA" b="1" i="1" smtClean="0">
                            <a:solidFill>
                              <a:schemeClr val="bg1"/>
                            </a:solidFill>
                            <a:latin typeface="Cambria Math" panose="02040503050406030204" pitchFamily="18" charset="0"/>
                          </a:rPr>
                        </m:ctrlPr>
                      </m:sSubPr>
                      <m:e>
                        <m:r>
                          <a:rPr lang="el-GR" b="1" i="1" smtClean="0">
                            <a:solidFill>
                              <a:schemeClr val="bg1"/>
                            </a:solidFill>
                            <a:latin typeface="Cambria Math" panose="02040503050406030204" pitchFamily="18" charset="0"/>
                          </a:rPr>
                          <m:t>Ω</m:t>
                        </m:r>
                      </m:e>
                      <m:sub>
                        <m:r>
                          <a:rPr lang="en-ZA" b="1" i="0" smtClean="0">
                            <a:solidFill>
                              <a:schemeClr val="bg1"/>
                            </a:solidFill>
                            <a:latin typeface="Cambria Math" panose="02040503050406030204" pitchFamily="18" charset="0"/>
                          </a:rPr>
                          <m:t>𝐌</m:t>
                        </m:r>
                      </m:sub>
                    </m:sSub>
                  </m:oMath>
                </a14:m>
                <a:r>
                  <a:rPr lang="en-ZA" b="1" dirty="0">
                    <a:solidFill>
                      <a:schemeClr val="bg1"/>
                    </a:solidFill>
                    <a:latin typeface="Perpetua" panose="02020502060401020303" pitchFamily="18" charset="0"/>
                  </a:rPr>
                  <a:t>, </a:t>
                </a:r>
                <a14:m>
                  <m:oMath xmlns:m="http://schemas.openxmlformats.org/officeDocument/2006/math">
                    <m:sSub>
                      <m:sSubPr>
                        <m:ctrlPr>
                          <a:rPr lang="en-ZA" b="1" i="1" smtClean="0">
                            <a:solidFill>
                              <a:schemeClr val="bg1"/>
                            </a:solidFill>
                            <a:latin typeface="Cambria Math" panose="02040503050406030204" pitchFamily="18" charset="0"/>
                          </a:rPr>
                        </m:ctrlPr>
                      </m:sSubPr>
                      <m:e>
                        <m:r>
                          <a:rPr lang="en-ZA" b="1" i="1" smtClean="0">
                            <a:solidFill>
                              <a:schemeClr val="bg1"/>
                            </a:solidFill>
                            <a:latin typeface="Cambria Math" panose="02040503050406030204" pitchFamily="18" charset="0"/>
                          </a:rPr>
                          <m:t>𝑺</m:t>
                        </m:r>
                      </m:e>
                      <m:sub>
                        <m:r>
                          <a:rPr lang="en-ZA" b="1" i="1" smtClean="0">
                            <a:solidFill>
                              <a:schemeClr val="bg1"/>
                            </a:solidFill>
                            <a:latin typeface="Cambria Math" panose="02040503050406030204" pitchFamily="18" charset="0"/>
                          </a:rPr>
                          <m:t>𝟖</m:t>
                        </m:r>
                      </m:sub>
                    </m:sSub>
                  </m:oMath>
                </a14:m>
                <a:r>
                  <a:rPr lang="en-ZA" dirty="0">
                    <a:solidFill>
                      <a:schemeClr val="bg1"/>
                    </a:solidFill>
                    <a:latin typeface="Perpetua" panose="02020502060401020303" pitchFamily="18" charset="0"/>
                  </a:rPr>
                  <a:t> etc, and how does the </a:t>
                </a:r>
                <a:r>
                  <a:rPr lang="en-ZA" b="1" dirty="0">
                    <a:solidFill>
                      <a:schemeClr val="bg1"/>
                    </a:solidFill>
                    <a:latin typeface="Perpetua" panose="02020502060401020303" pitchFamily="18" charset="0"/>
                  </a:rPr>
                  <a:t>combinations</a:t>
                </a:r>
                <a:r>
                  <a:rPr lang="en-ZA" dirty="0">
                    <a:solidFill>
                      <a:schemeClr val="bg1"/>
                    </a:solidFill>
                    <a:latin typeface="Perpetua" panose="02020502060401020303" pitchFamily="18" charset="0"/>
                  </a:rPr>
                  <a:t> with 3x2pt </a:t>
                </a:r>
                <a:r>
                  <a:rPr lang="en-ZA" b="1" dirty="0">
                    <a:solidFill>
                      <a:schemeClr val="bg1"/>
                    </a:solidFill>
                    <a:latin typeface="Perpetua" panose="02020502060401020303" pitchFamily="18" charset="0"/>
                  </a:rPr>
                  <a:t>improve constraints </a:t>
                </a:r>
                <a:r>
                  <a:rPr lang="en-ZA" dirty="0" err="1">
                    <a:solidFill>
                      <a:schemeClr val="bg1"/>
                    </a:solidFill>
                    <a:latin typeface="Perpetua" panose="02020502060401020303" pitchFamily="18" charset="0"/>
                  </a:rPr>
                  <a:t>wrt</a:t>
                </a:r>
                <a:r>
                  <a:rPr lang="en-ZA" dirty="0">
                    <a:solidFill>
                      <a:schemeClr val="bg1"/>
                    </a:solidFill>
                    <a:latin typeface="Perpetua" panose="02020502060401020303" pitchFamily="18" charset="0"/>
                  </a:rPr>
                  <a:t> </a:t>
                </a:r>
                <a:r>
                  <a:rPr lang="en-ZA" b="1" dirty="0">
                    <a:solidFill>
                      <a:schemeClr val="bg1"/>
                    </a:solidFill>
                    <a:latin typeface="Perpetua" panose="02020502060401020303" pitchFamily="18" charset="0"/>
                  </a:rPr>
                  <a:t>3x2pt alone?</a:t>
                </a:r>
                <a:br>
                  <a:rPr lang="en-ZA" dirty="0">
                    <a:solidFill>
                      <a:schemeClr val="bg1"/>
                    </a:solidFill>
                    <a:latin typeface="Perpetua" panose="02020502060401020303" pitchFamily="18" charset="0"/>
                  </a:rPr>
                </a:br>
                <a:endParaRPr lang="en-ZA" dirty="0">
                  <a:solidFill>
                    <a:schemeClr val="bg1"/>
                  </a:solidFill>
                  <a:latin typeface="Perpetua" panose="02020502060401020303" pitchFamily="18" charset="0"/>
                </a:endParaRPr>
              </a:p>
              <a:p>
                <a:r>
                  <a:rPr lang="en-ZA" dirty="0">
                    <a:solidFill>
                      <a:schemeClr val="bg1"/>
                    </a:solidFill>
                    <a:latin typeface="Perpetua" panose="02020502060401020303" pitchFamily="18" charset="0"/>
                  </a:rPr>
                  <a:t>How much do we help with </a:t>
                </a:r>
                <a:r>
                  <a:rPr lang="en-ZA" b="1" dirty="0">
                    <a:solidFill>
                      <a:schemeClr val="bg1"/>
                    </a:solidFill>
                    <a:latin typeface="Perpetua" panose="02020502060401020303" pitchFamily="18" charset="0"/>
                  </a:rPr>
                  <a:t>intrinsic </a:t>
                </a:r>
                <a:r>
                  <a:rPr lang="en-ZA" b="1" dirty="0" err="1">
                    <a:solidFill>
                      <a:schemeClr val="bg1"/>
                    </a:solidFill>
                    <a:latin typeface="Perpetua" panose="02020502060401020303" pitchFamily="18" charset="0"/>
                  </a:rPr>
                  <a:t>aligments</a:t>
                </a:r>
                <a:r>
                  <a:rPr lang="en-ZA" dirty="0">
                    <a:solidFill>
                      <a:schemeClr val="bg1"/>
                    </a:solidFill>
                    <a:latin typeface="Perpetua" panose="02020502060401020303" pitchFamily="18" charset="0"/>
                  </a:rPr>
                  <a:t>?</a:t>
                </a:r>
              </a:p>
              <a:p>
                <a:br>
                  <a:rPr lang="en-ZA" dirty="0">
                    <a:solidFill>
                      <a:schemeClr val="bg1"/>
                    </a:solidFill>
                    <a:latin typeface="Perpetua" panose="02020502060401020303" pitchFamily="18" charset="0"/>
                  </a:rPr>
                </a:br>
                <a:r>
                  <a:rPr lang="en-ZA" dirty="0">
                    <a:solidFill>
                      <a:schemeClr val="bg1"/>
                    </a:solidFill>
                    <a:latin typeface="Perpetua" panose="02020502060401020303" pitchFamily="18" charset="0"/>
                  </a:rPr>
                  <a:t>How sensitive are we to constraining more </a:t>
                </a:r>
                <a:r>
                  <a:rPr lang="en-ZA" b="1" dirty="0">
                    <a:solidFill>
                      <a:schemeClr val="bg1"/>
                    </a:solidFill>
                    <a:latin typeface="Perpetua" panose="02020502060401020303" pitchFamily="18" charset="0"/>
                  </a:rPr>
                  <a:t>exotic cosmology</a:t>
                </a:r>
                <a:r>
                  <a:rPr lang="en-ZA" dirty="0">
                    <a:solidFill>
                      <a:schemeClr val="bg1"/>
                    </a:solidFill>
                    <a:latin typeface="Perpetua" panose="02020502060401020303" pitchFamily="18" charset="0"/>
                  </a:rPr>
                  <a:t>? (WDM, FDM etc)</a:t>
                </a:r>
              </a:p>
            </p:txBody>
          </p:sp>
        </mc:Choice>
        <mc:Fallback>
          <p:sp>
            <p:nvSpPr>
              <p:cNvPr id="4" name="TextBox 3">
                <a:extLst>
                  <a:ext uri="{FF2B5EF4-FFF2-40B4-BE49-F238E27FC236}">
                    <a16:creationId xmlns:a16="http://schemas.microsoft.com/office/drawing/2014/main" id="{169071AC-0A59-6B39-5B22-BE716998876E}"/>
                  </a:ext>
                </a:extLst>
              </p:cNvPr>
              <p:cNvSpPr txBox="1">
                <a:spLocks noRot="1" noChangeAspect="1" noMove="1" noResize="1" noEditPoints="1" noAdjustHandles="1" noChangeArrowheads="1" noChangeShapeType="1" noTextEdit="1"/>
              </p:cNvSpPr>
              <p:nvPr/>
            </p:nvSpPr>
            <p:spPr>
              <a:xfrm>
                <a:off x="132906" y="698554"/>
                <a:ext cx="3821845" cy="5769650"/>
              </a:xfrm>
              <a:prstGeom prst="roundRect">
                <a:avLst>
                  <a:gd name="adj" fmla="val 18905"/>
                </a:avLst>
              </a:prstGeom>
              <a:blipFill>
                <a:blip r:embed="rId4"/>
                <a:stretch>
                  <a:fillRect/>
                </a:stretch>
              </a:blipFill>
            </p:spPr>
            <p:txBody>
              <a:bodyPr/>
              <a:lstStyle/>
              <a:p>
                <a:r>
                  <a:rPr lang="en-ZA">
                    <a:noFill/>
                  </a:rPr>
                  <a:t> </a:t>
                </a:r>
              </a:p>
            </p:txBody>
          </p:sp>
        </mc:Fallback>
      </mc:AlternateContent>
      <p:sp>
        <p:nvSpPr>
          <p:cNvPr id="7" name="TextBox 6">
            <a:extLst>
              <a:ext uri="{FF2B5EF4-FFF2-40B4-BE49-F238E27FC236}">
                <a16:creationId xmlns:a16="http://schemas.microsoft.com/office/drawing/2014/main" id="{C56D1FC7-B71E-26CB-EA03-13CD76CB28BC}"/>
              </a:ext>
            </a:extLst>
          </p:cNvPr>
          <p:cNvSpPr txBox="1"/>
          <p:nvPr/>
        </p:nvSpPr>
        <p:spPr>
          <a:xfrm>
            <a:off x="4092044" y="1224646"/>
            <a:ext cx="4007911" cy="4725591"/>
          </a:xfrm>
          <a:prstGeom prst="roundRect">
            <a:avLst>
              <a:gd name="adj" fmla="val 18905"/>
            </a:avLst>
          </a:prstGeom>
          <a:solidFill>
            <a:srgbClr val="0070C0"/>
          </a:solidFill>
        </p:spPr>
        <p:txBody>
          <a:bodyPr wrap="square">
            <a:spAutoFit/>
          </a:bodyPr>
          <a:lstStyle/>
          <a:p>
            <a:pPr algn="ctr"/>
            <a:r>
              <a:rPr lang="en-ZA" sz="3600" b="1" dirty="0">
                <a:solidFill>
                  <a:schemeClr val="bg1"/>
                </a:solidFill>
                <a:latin typeface="Perpetua" panose="02020502060401020303" pitchFamily="18" charset="0"/>
              </a:rPr>
              <a:t>Systematics</a:t>
            </a:r>
            <a:endParaRPr lang="en-ZA" sz="4000" b="1" dirty="0">
              <a:solidFill>
                <a:schemeClr val="bg1"/>
              </a:solidFill>
              <a:latin typeface="Perpetua" panose="02020502060401020303" pitchFamily="18" charset="0"/>
            </a:endParaRPr>
          </a:p>
          <a:p>
            <a:pPr algn="ctr"/>
            <a:br>
              <a:rPr lang="en-ZA" dirty="0">
                <a:solidFill>
                  <a:schemeClr val="bg1"/>
                </a:solidFill>
                <a:latin typeface="Perpetua" panose="02020502060401020303" pitchFamily="18" charset="0"/>
              </a:rPr>
            </a:br>
            <a:endParaRPr lang="en-ZA" dirty="0">
              <a:solidFill>
                <a:schemeClr val="bg1"/>
              </a:solidFill>
              <a:latin typeface="Perpetua" panose="02020502060401020303" pitchFamily="18" charset="0"/>
            </a:endParaRPr>
          </a:p>
          <a:p>
            <a:r>
              <a:rPr lang="en-ZA" dirty="0">
                <a:solidFill>
                  <a:schemeClr val="bg1"/>
                </a:solidFill>
                <a:latin typeface="Perpetua" panose="02020502060401020303" pitchFamily="18" charset="0"/>
              </a:rPr>
              <a:t>Many lenses will only have</a:t>
            </a:r>
            <a:r>
              <a:rPr lang="en-ZA" b="1" dirty="0">
                <a:solidFill>
                  <a:schemeClr val="bg1"/>
                </a:solidFill>
                <a:latin typeface="Perpetua" panose="02020502060401020303" pitchFamily="18" charset="0"/>
              </a:rPr>
              <a:t> photometric redshifts, </a:t>
            </a:r>
            <a:r>
              <a:rPr lang="en-ZA" dirty="0">
                <a:solidFill>
                  <a:schemeClr val="bg1"/>
                </a:solidFill>
                <a:latin typeface="Perpetua" panose="02020502060401020303" pitchFamily="18" charset="0"/>
              </a:rPr>
              <a:t>what effect will this have?</a:t>
            </a:r>
          </a:p>
          <a:p>
            <a:endParaRPr lang="en-ZA" dirty="0">
              <a:solidFill>
                <a:schemeClr val="bg1"/>
              </a:solidFill>
              <a:latin typeface="Perpetua" panose="02020502060401020303" pitchFamily="18" charset="0"/>
            </a:endParaRPr>
          </a:p>
          <a:p>
            <a:r>
              <a:rPr lang="en-ZA" dirty="0">
                <a:solidFill>
                  <a:schemeClr val="bg1"/>
                </a:solidFill>
                <a:latin typeface="Perpetua" panose="02020502060401020303" pitchFamily="18" charset="0"/>
              </a:rPr>
              <a:t>What are the </a:t>
            </a:r>
            <a:r>
              <a:rPr lang="en-ZA" b="1" dirty="0">
                <a:solidFill>
                  <a:schemeClr val="bg1"/>
                </a:solidFill>
                <a:latin typeface="Perpetua" panose="02020502060401020303" pitchFamily="18" charset="0"/>
              </a:rPr>
              <a:t>selection effects </a:t>
            </a:r>
            <a:r>
              <a:rPr lang="en-ZA" dirty="0">
                <a:solidFill>
                  <a:schemeClr val="bg1"/>
                </a:solidFill>
                <a:latin typeface="Perpetua" panose="02020502060401020303" pitchFamily="18" charset="0"/>
              </a:rPr>
              <a:t>for strong lens lines of sight?</a:t>
            </a:r>
          </a:p>
          <a:p>
            <a:br>
              <a:rPr lang="en-ZA" dirty="0">
                <a:solidFill>
                  <a:schemeClr val="bg1"/>
                </a:solidFill>
                <a:latin typeface="Perpetua" panose="02020502060401020303" pitchFamily="18" charset="0"/>
              </a:rPr>
            </a:br>
            <a:r>
              <a:rPr lang="en-ZA" dirty="0">
                <a:solidFill>
                  <a:schemeClr val="bg1"/>
                </a:solidFill>
                <a:latin typeface="Perpetua" panose="02020502060401020303" pitchFamily="18" charset="0"/>
              </a:rPr>
              <a:t>Can we avoid losing information on </a:t>
            </a:r>
            <a:r>
              <a:rPr lang="en-ZA" b="1" dirty="0">
                <a:solidFill>
                  <a:schemeClr val="bg1"/>
                </a:solidFill>
                <a:latin typeface="Perpetua" panose="02020502060401020303" pitchFamily="18" charset="0"/>
              </a:rPr>
              <a:t>small scales</a:t>
            </a:r>
            <a:r>
              <a:rPr lang="en-ZA" dirty="0">
                <a:solidFill>
                  <a:schemeClr val="bg1"/>
                </a:solidFill>
                <a:latin typeface="Perpetua" panose="02020502060401020303" pitchFamily="18" charset="0"/>
              </a:rPr>
              <a:t>?</a:t>
            </a:r>
          </a:p>
          <a:p>
            <a:endParaRPr lang="en-ZA" sz="2000" dirty="0">
              <a:solidFill>
                <a:schemeClr val="bg1"/>
              </a:solidFill>
              <a:latin typeface="Perpetua" panose="02020502060401020303" pitchFamily="18" charset="0"/>
            </a:endParaRPr>
          </a:p>
          <a:p>
            <a:r>
              <a:rPr lang="en-ZA" sz="2000" dirty="0">
                <a:solidFill>
                  <a:schemeClr val="bg1"/>
                </a:solidFill>
                <a:latin typeface="Perpetua" panose="02020502060401020303" pitchFamily="18" charset="0"/>
              </a:rPr>
              <a:t>Etc </a:t>
            </a:r>
            <a:r>
              <a:rPr lang="en-ZA" sz="2000" dirty="0" err="1">
                <a:solidFill>
                  <a:schemeClr val="bg1"/>
                </a:solidFill>
                <a:latin typeface="Perpetua" panose="02020502060401020303" pitchFamily="18" charset="0"/>
              </a:rPr>
              <a:t>etc</a:t>
            </a:r>
            <a:endParaRPr lang="en-ZA" sz="2000" dirty="0">
              <a:solidFill>
                <a:schemeClr val="bg1"/>
              </a:solidFill>
              <a:latin typeface="Perpetua" panose="02020502060401020303" pitchFamily="18" charset="0"/>
            </a:endParaRPr>
          </a:p>
        </p:txBody>
      </p:sp>
      <p:sp>
        <p:nvSpPr>
          <p:cNvPr id="9" name="TextBox 8">
            <a:extLst>
              <a:ext uri="{FF2B5EF4-FFF2-40B4-BE49-F238E27FC236}">
                <a16:creationId xmlns:a16="http://schemas.microsoft.com/office/drawing/2014/main" id="{44D72CEC-A5E2-BE19-A434-9996EC99DFDB}"/>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109141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077D7-E2FA-4599-CC65-47F9B39E621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42174C8-830D-73CC-6557-FBDC00394B4E}"/>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p:txBody>
      </p:sp>
      <p:pic>
        <p:nvPicPr>
          <p:cNvPr id="6" name="Picture 5" descr="A glowing circles and rings&#10;&#10;Description automatically generated with medium confidence">
            <a:extLst>
              <a:ext uri="{FF2B5EF4-FFF2-40B4-BE49-F238E27FC236}">
                <a16:creationId xmlns:a16="http://schemas.microsoft.com/office/drawing/2014/main" id="{10259F30-01C0-07A4-F832-5F35DC1DA33E}"/>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10222" b="7452"/>
          <a:stretch/>
        </p:blipFill>
        <p:spPr>
          <a:xfrm>
            <a:off x="0" y="0"/>
            <a:ext cx="12183233" cy="6858000"/>
          </a:xfrm>
          <a:prstGeom prst="rect">
            <a:avLst/>
          </a:prstGeom>
        </p:spPr>
      </p:pic>
      <p:sp>
        <p:nvSpPr>
          <p:cNvPr id="8" name="TextBox 7">
            <a:extLst>
              <a:ext uri="{FF2B5EF4-FFF2-40B4-BE49-F238E27FC236}">
                <a16:creationId xmlns:a16="http://schemas.microsoft.com/office/drawing/2014/main" id="{A8615CAA-E930-4274-08AF-AFBDB82300FA}"/>
              </a:ext>
            </a:extLst>
          </p:cNvPr>
          <p:cNvSpPr txBox="1"/>
          <p:nvPr/>
        </p:nvSpPr>
        <p:spPr>
          <a:xfrm>
            <a:off x="1950116" y="292573"/>
            <a:ext cx="8282997"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Ongoing work</a:t>
            </a:r>
          </a:p>
        </p:txBody>
      </p:sp>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8F340DF7-A5DF-7AEC-3926-6BE3A38ED184}"/>
                  </a:ext>
                </a:extLst>
              </p:cNvPr>
              <p:cNvSpPr txBox="1"/>
              <p:nvPr/>
            </p:nvSpPr>
            <p:spPr>
              <a:xfrm>
                <a:off x="132906" y="698554"/>
                <a:ext cx="3821845" cy="5769650"/>
              </a:xfrm>
              <a:prstGeom prst="roundRect">
                <a:avLst>
                  <a:gd name="adj" fmla="val 18905"/>
                </a:avLst>
              </a:prstGeom>
              <a:solidFill>
                <a:schemeClr val="accent6">
                  <a:lumMod val="75000"/>
                </a:schemeClr>
              </a:solidFill>
            </p:spPr>
            <p:txBody>
              <a:bodyPr wrap="square">
                <a:spAutoFit/>
              </a:bodyPr>
              <a:lstStyle/>
              <a:p>
                <a:pPr algn="ctr"/>
                <a:r>
                  <a:rPr lang="en-ZA" sz="3600" b="1" dirty="0">
                    <a:solidFill>
                      <a:schemeClr val="bg1"/>
                    </a:solidFill>
                    <a:latin typeface="Perpetua" panose="02020502060401020303" pitchFamily="18" charset="0"/>
                  </a:rPr>
                  <a:t>Forecasting</a:t>
                </a:r>
                <a:endParaRPr lang="en-ZA" sz="3600" dirty="0">
                  <a:solidFill>
                    <a:schemeClr val="bg1"/>
                  </a:solidFill>
                  <a:latin typeface="Perpetua" panose="02020502060401020303" pitchFamily="18" charset="0"/>
                </a:endParaRPr>
              </a:p>
              <a:p>
                <a:pPr algn="ctr"/>
                <a:r>
                  <a:rPr lang="en-ZA" dirty="0">
                    <a:solidFill>
                      <a:schemeClr val="bg1"/>
                    </a:solidFill>
                    <a:latin typeface="Perpetua" panose="02020502060401020303" pitchFamily="18" charset="0"/>
                  </a:rPr>
                  <a:t>Hogg et al. (in preparation)</a:t>
                </a:r>
                <a:endParaRPr lang="en-ZA" sz="2000" dirty="0">
                  <a:solidFill>
                    <a:schemeClr val="bg1"/>
                  </a:solidFill>
                  <a:latin typeface="Perpetua" panose="02020502060401020303" pitchFamily="18" charset="0"/>
                </a:endParaRPr>
              </a:p>
              <a:p>
                <a:endParaRPr lang="en-ZA" dirty="0">
                  <a:solidFill>
                    <a:schemeClr val="bg1"/>
                  </a:solidFill>
                  <a:latin typeface="Perpetua" panose="02020502060401020303" pitchFamily="18" charset="0"/>
                </a:endParaRPr>
              </a:p>
              <a:p>
                <a:r>
                  <a:rPr lang="en-ZA" dirty="0">
                    <a:solidFill>
                      <a:schemeClr val="bg1"/>
                    </a:solidFill>
                    <a:latin typeface="Perpetua" panose="02020502060401020303" pitchFamily="18" charset="0"/>
                  </a:rPr>
                  <a:t>We have our covariance estimate, time to </a:t>
                </a:r>
                <a:r>
                  <a:rPr lang="en-ZA" b="1" dirty="0">
                    <a:solidFill>
                      <a:schemeClr val="bg1"/>
                    </a:solidFill>
                    <a:latin typeface="Perpetua" panose="02020502060401020303" pitchFamily="18" charset="0"/>
                  </a:rPr>
                  <a:t>forecast </a:t>
                </a:r>
                <a:r>
                  <a:rPr lang="en-ZA" dirty="0">
                    <a:solidFill>
                      <a:schemeClr val="bg1"/>
                    </a:solidFill>
                    <a:latin typeface="Perpetua" panose="02020502060401020303" pitchFamily="18" charset="0"/>
                  </a:rPr>
                  <a:t>cosmological constraints!</a:t>
                </a:r>
              </a:p>
              <a:p>
                <a:br>
                  <a:rPr lang="en-ZA" dirty="0">
                    <a:solidFill>
                      <a:schemeClr val="bg1"/>
                    </a:solidFill>
                    <a:latin typeface="Perpetua" panose="02020502060401020303" pitchFamily="18" charset="0"/>
                  </a:rPr>
                </a:br>
                <a:r>
                  <a:rPr lang="en-ZA" dirty="0">
                    <a:solidFill>
                      <a:schemeClr val="bg1"/>
                    </a:solidFill>
                    <a:latin typeface="Perpetua" panose="02020502060401020303" pitchFamily="18" charset="0"/>
                  </a:rPr>
                  <a:t>How tightly does this new observable alone </a:t>
                </a:r>
                <a:r>
                  <a:rPr lang="en-ZA" b="1" dirty="0">
                    <a:solidFill>
                      <a:schemeClr val="bg1"/>
                    </a:solidFill>
                    <a:latin typeface="Perpetua" panose="02020502060401020303" pitchFamily="18" charset="0"/>
                  </a:rPr>
                  <a:t>constrain </a:t>
                </a:r>
                <a14:m>
                  <m:oMath xmlns:m="http://schemas.openxmlformats.org/officeDocument/2006/math">
                    <m:sSub>
                      <m:sSubPr>
                        <m:ctrlPr>
                          <a:rPr lang="en-ZA" b="1" i="1" smtClean="0">
                            <a:solidFill>
                              <a:schemeClr val="bg1"/>
                            </a:solidFill>
                            <a:latin typeface="Cambria Math" panose="02040503050406030204" pitchFamily="18" charset="0"/>
                          </a:rPr>
                        </m:ctrlPr>
                      </m:sSubPr>
                      <m:e>
                        <m:r>
                          <a:rPr lang="el-GR" b="1" i="1" smtClean="0">
                            <a:solidFill>
                              <a:schemeClr val="bg1"/>
                            </a:solidFill>
                            <a:latin typeface="Cambria Math" panose="02040503050406030204" pitchFamily="18" charset="0"/>
                          </a:rPr>
                          <m:t>Ω</m:t>
                        </m:r>
                      </m:e>
                      <m:sub>
                        <m:r>
                          <a:rPr lang="en-ZA" b="1" i="0" smtClean="0">
                            <a:solidFill>
                              <a:schemeClr val="bg1"/>
                            </a:solidFill>
                            <a:latin typeface="Cambria Math" panose="02040503050406030204" pitchFamily="18" charset="0"/>
                          </a:rPr>
                          <m:t>𝐌</m:t>
                        </m:r>
                      </m:sub>
                    </m:sSub>
                  </m:oMath>
                </a14:m>
                <a:r>
                  <a:rPr lang="en-ZA" b="1" dirty="0">
                    <a:solidFill>
                      <a:schemeClr val="bg1"/>
                    </a:solidFill>
                    <a:latin typeface="Perpetua" panose="02020502060401020303" pitchFamily="18" charset="0"/>
                  </a:rPr>
                  <a:t>, </a:t>
                </a:r>
                <a14:m>
                  <m:oMath xmlns:m="http://schemas.openxmlformats.org/officeDocument/2006/math">
                    <m:sSub>
                      <m:sSubPr>
                        <m:ctrlPr>
                          <a:rPr lang="en-ZA" b="1" i="1" smtClean="0">
                            <a:solidFill>
                              <a:schemeClr val="bg1"/>
                            </a:solidFill>
                            <a:latin typeface="Cambria Math" panose="02040503050406030204" pitchFamily="18" charset="0"/>
                          </a:rPr>
                        </m:ctrlPr>
                      </m:sSubPr>
                      <m:e>
                        <m:r>
                          <a:rPr lang="en-ZA" b="1" i="1" smtClean="0">
                            <a:solidFill>
                              <a:schemeClr val="bg1"/>
                            </a:solidFill>
                            <a:latin typeface="Cambria Math" panose="02040503050406030204" pitchFamily="18" charset="0"/>
                          </a:rPr>
                          <m:t>𝑺</m:t>
                        </m:r>
                      </m:e>
                      <m:sub>
                        <m:r>
                          <a:rPr lang="en-ZA" b="1" i="1" smtClean="0">
                            <a:solidFill>
                              <a:schemeClr val="bg1"/>
                            </a:solidFill>
                            <a:latin typeface="Cambria Math" panose="02040503050406030204" pitchFamily="18" charset="0"/>
                          </a:rPr>
                          <m:t>𝟖</m:t>
                        </m:r>
                      </m:sub>
                    </m:sSub>
                  </m:oMath>
                </a14:m>
                <a:r>
                  <a:rPr lang="en-ZA" dirty="0">
                    <a:solidFill>
                      <a:schemeClr val="bg1"/>
                    </a:solidFill>
                    <a:latin typeface="Perpetua" panose="02020502060401020303" pitchFamily="18" charset="0"/>
                  </a:rPr>
                  <a:t> etc, and how does the </a:t>
                </a:r>
                <a:r>
                  <a:rPr lang="en-ZA" b="1" dirty="0">
                    <a:solidFill>
                      <a:schemeClr val="bg1"/>
                    </a:solidFill>
                    <a:latin typeface="Perpetua" panose="02020502060401020303" pitchFamily="18" charset="0"/>
                  </a:rPr>
                  <a:t>combinations</a:t>
                </a:r>
                <a:r>
                  <a:rPr lang="en-ZA" dirty="0">
                    <a:solidFill>
                      <a:schemeClr val="bg1"/>
                    </a:solidFill>
                    <a:latin typeface="Perpetua" panose="02020502060401020303" pitchFamily="18" charset="0"/>
                  </a:rPr>
                  <a:t> with 3x2pt </a:t>
                </a:r>
                <a:r>
                  <a:rPr lang="en-ZA" b="1" dirty="0">
                    <a:solidFill>
                      <a:schemeClr val="bg1"/>
                    </a:solidFill>
                    <a:latin typeface="Perpetua" panose="02020502060401020303" pitchFamily="18" charset="0"/>
                  </a:rPr>
                  <a:t>improve constraints </a:t>
                </a:r>
                <a:r>
                  <a:rPr lang="en-ZA" dirty="0" err="1">
                    <a:solidFill>
                      <a:schemeClr val="bg1"/>
                    </a:solidFill>
                    <a:latin typeface="Perpetua" panose="02020502060401020303" pitchFamily="18" charset="0"/>
                  </a:rPr>
                  <a:t>wrt</a:t>
                </a:r>
                <a:r>
                  <a:rPr lang="en-ZA" dirty="0">
                    <a:solidFill>
                      <a:schemeClr val="bg1"/>
                    </a:solidFill>
                    <a:latin typeface="Perpetua" panose="02020502060401020303" pitchFamily="18" charset="0"/>
                  </a:rPr>
                  <a:t> </a:t>
                </a:r>
                <a:r>
                  <a:rPr lang="en-ZA" b="1" dirty="0">
                    <a:solidFill>
                      <a:schemeClr val="bg1"/>
                    </a:solidFill>
                    <a:latin typeface="Perpetua" panose="02020502060401020303" pitchFamily="18" charset="0"/>
                  </a:rPr>
                  <a:t>3x2pt alone?</a:t>
                </a:r>
                <a:br>
                  <a:rPr lang="en-ZA" dirty="0">
                    <a:solidFill>
                      <a:schemeClr val="bg1"/>
                    </a:solidFill>
                    <a:latin typeface="Perpetua" panose="02020502060401020303" pitchFamily="18" charset="0"/>
                  </a:rPr>
                </a:br>
                <a:endParaRPr lang="en-ZA" dirty="0">
                  <a:solidFill>
                    <a:schemeClr val="bg1"/>
                  </a:solidFill>
                  <a:latin typeface="Perpetua" panose="02020502060401020303" pitchFamily="18" charset="0"/>
                </a:endParaRPr>
              </a:p>
              <a:p>
                <a:r>
                  <a:rPr lang="en-ZA" dirty="0">
                    <a:solidFill>
                      <a:schemeClr val="bg1"/>
                    </a:solidFill>
                    <a:latin typeface="Perpetua" panose="02020502060401020303" pitchFamily="18" charset="0"/>
                  </a:rPr>
                  <a:t>How much do we help with </a:t>
                </a:r>
                <a:r>
                  <a:rPr lang="en-ZA" b="1" dirty="0">
                    <a:solidFill>
                      <a:schemeClr val="bg1"/>
                    </a:solidFill>
                    <a:latin typeface="Perpetua" panose="02020502060401020303" pitchFamily="18" charset="0"/>
                  </a:rPr>
                  <a:t>intrinsic </a:t>
                </a:r>
                <a:r>
                  <a:rPr lang="en-ZA" b="1" dirty="0" err="1">
                    <a:solidFill>
                      <a:schemeClr val="bg1"/>
                    </a:solidFill>
                    <a:latin typeface="Perpetua" panose="02020502060401020303" pitchFamily="18" charset="0"/>
                  </a:rPr>
                  <a:t>aligments</a:t>
                </a:r>
                <a:r>
                  <a:rPr lang="en-ZA" dirty="0">
                    <a:solidFill>
                      <a:schemeClr val="bg1"/>
                    </a:solidFill>
                    <a:latin typeface="Perpetua" panose="02020502060401020303" pitchFamily="18" charset="0"/>
                  </a:rPr>
                  <a:t>?</a:t>
                </a:r>
              </a:p>
              <a:p>
                <a:br>
                  <a:rPr lang="en-ZA" dirty="0">
                    <a:solidFill>
                      <a:schemeClr val="bg1"/>
                    </a:solidFill>
                    <a:latin typeface="Perpetua" panose="02020502060401020303" pitchFamily="18" charset="0"/>
                  </a:rPr>
                </a:br>
                <a:r>
                  <a:rPr lang="en-ZA" dirty="0">
                    <a:solidFill>
                      <a:schemeClr val="bg1"/>
                    </a:solidFill>
                    <a:latin typeface="Perpetua" panose="02020502060401020303" pitchFamily="18" charset="0"/>
                  </a:rPr>
                  <a:t>How sensitive are we to constraining more </a:t>
                </a:r>
                <a:r>
                  <a:rPr lang="en-ZA" b="1" dirty="0">
                    <a:solidFill>
                      <a:schemeClr val="bg1"/>
                    </a:solidFill>
                    <a:latin typeface="Perpetua" panose="02020502060401020303" pitchFamily="18" charset="0"/>
                  </a:rPr>
                  <a:t>exotic cosmology</a:t>
                </a:r>
                <a:r>
                  <a:rPr lang="en-ZA" dirty="0">
                    <a:solidFill>
                      <a:schemeClr val="bg1"/>
                    </a:solidFill>
                    <a:latin typeface="Perpetua" panose="02020502060401020303" pitchFamily="18" charset="0"/>
                  </a:rPr>
                  <a:t>? (WDM, FDM etc)</a:t>
                </a:r>
              </a:p>
            </p:txBody>
          </p:sp>
        </mc:Choice>
        <mc:Fallback>
          <p:sp>
            <p:nvSpPr>
              <p:cNvPr id="4" name="TextBox 3">
                <a:extLst>
                  <a:ext uri="{FF2B5EF4-FFF2-40B4-BE49-F238E27FC236}">
                    <a16:creationId xmlns:a16="http://schemas.microsoft.com/office/drawing/2014/main" id="{8F340DF7-A5DF-7AEC-3926-6BE3A38ED184}"/>
                  </a:ext>
                </a:extLst>
              </p:cNvPr>
              <p:cNvSpPr txBox="1">
                <a:spLocks noRot="1" noChangeAspect="1" noMove="1" noResize="1" noEditPoints="1" noAdjustHandles="1" noChangeArrowheads="1" noChangeShapeType="1" noTextEdit="1"/>
              </p:cNvSpPr>
              <p:nvPr/>
            </p:nvSpPr>
            <p:spPr>
              <a:xfrm>
                <a:off x="132906" y="698554"/>
                <a:ext cx="3821845" cy="5769650"/>
              </a:xfrm>
              <a:prstGeom prst="roundRect">
                <a:avLst>
                  <a:gd name="adj" fmla="val 18905"/>
                </a:avLst>
              </a:prstGeom>
              <a:blipFill>
                <a:blip r:embed="rId4"/>
                <a:stretch>
                  <a:fillRect/>
                </a:stretch>
              </a:blipFill>
            </p:spPr>
            <p:txBody>
              <a:bodyPr/>
              <a:lstStyle/>
              <a:p>
                <a:r>
                  <a:rPr lang="en-ZA">
                    <a:noFill/>
                  </a:rPr>
                  <a:t> </a:t>
                </a:r>
              </a:p>
            </p:txBody>
          </p:sp>
        </mc:Fallback>
      </mc:AlternateContent>
      <p:sp>
        <p:nvSpPr>
          <p:cNvPr id="7" name="TextBox 6">
            <a:extLst>
              <a:ext uri="{FF2B5EF4-FFF2-40B4-BE49-F238E27FC236}">
                <a16:creationId xmlns:a16="http://schemas.microsoft.com/office/drawing/2014/main" id="{D2A88A40-0112-3433-BBE6-7DAEA0D74696}"/>
              </a:ext>
            </a:extLst>
          </p:cNvPr>
          <p:cNvSpPr txBox="1"/>
          <p:nvPr/>
        </p:nvSpPr>
        <p:spPr>
          <a:xfrm>
            <a:off x="4092044" y="1224646"/>
            <a:ext cx="4007911" cy="4725591"/>
          </a:xfrm>
          <a:prstGeom prst="roundRect">
            <a:avLst>
              <a:gd name="adj" fmla="val 18905"/>
            </a:avLst>
          </a:prstGeom>
          <a:solidFill>
            <a:srgbClr val="0070C0"/>
          </a:solidFill>
        </p:spPr>
        <p:txBody>
          <a:bodyPr wrap="square">
            <a:spAutoFit/>
          </a:bodyPr>
          <a:lstStyle/>
          <a:p>
            <a:pPr algn="ctr"/>
            <a:r>
              <a:rPr lang="en-ZA" sz="3600" b="1" dirty="0">
                <a:solidFill>
                  <a:schemeClr val="bg1"/>
                </a:solidFill>
                <a:latin typeface="Perpetua" panose="02020502060401020303" pitchFamily="18" charset="0"/>
              </a:rPr>
              <a:t>Systematics</a:t>
            </a:r>
            <a:endParaRPr lang="en-ZA" sz="4000" b="1" dirty="0">
              <a:solidFill>
                <a:schemeClr val="bg1"/>
              </a:solidFill>
              <a:latin typeface="Perpetua" panose="02020502060401020303" pitchFamily="18" charset="0"/>
            </a:endParaRPr>
          </a:p>
          <a:p>
            <a:pPr algn="ctr"/>
            <a:br>
              <a:rPr lang="en-ZA" dirty="0">
                <a:solidFill>
                  <a:schemeClr val="bg1"/>
                </a:solidFill>
                <a:latin typeface="Perpetua" panose="02020502060401020303" pitchFamily="18" charset="0"/>
              </a:rPr>
            </a:br>
            <a:endParaRPr lang="en-ZA" dirty="0">
              <a:solidFill>
                <a:schemeClr val="bg1"/>
              </a:solidFill>
              <a:latin typeface="Perpetua" panose="02020502060401020303" pitchFamily="18" charset="0"/>
            </a:endParaRPr>
          </a:p>
          <a:p>
            <a:r>
              <a:rPr lang="en-ZA" dirty="0">
                <a:solidFill>
                  <a:schemeClr val="bg1"/>
                </a:solidFill>
                <a:latin typeface="Perpetua" panose="02020502060401020303" pitchFamily="18" charset="0"/>
              </a:rPr>
              <a:t>Many lenses will only have</a:t>
            </a:r>
            <a:r>
              <a:rPr lang="en-ZA" b="1" dirty="0">
                <a:solidFill>
                  <a:schemeClr val="bg1"/>
                </a:solidFill>
                <a:latin typeface="Perpetua" panose="02020502060401020303" pitchFamily="18" charset="0"/>
              </a:rPr>
              <a:t> photometric redshifts, </a:t>
            </a:r>
            <a:r>
              <a:rPr lang="en-ZA" dirty="0">
                <a:solidFill>
                  <a:schemeClr val="bg1"/>
                </a:solidFill>
                <a:latin typeface="Perpetua" panose="02020502060401020303" pitchFamily="18" charset="0"/>
              </a:rPr>
              <a:t>what effect will this have?</a:t>
            </a:r>
          </a:p>
          <a:p>
            <a:endParaRPr lang="en-ZA" dirty="0">
              <a:solidFill>
                <a:schemeClr val="bg1"/>
              </a:solidFill>
              <a:latin typeface="Perpetua" panose="02020502060401020303" pitchFamily="18" charset="0"/>
            </a:endParaRPr>
          </a:p>
          <a:p>
            <a:r>
              <a:rPr lang="en-ZA" dirty="0">
                <a:solidFill>
                  <a:schemeClr val="bg1"/>
                </a:solidFill>
                <a:latin typeface="Perpetua" panose="02020502060401020303" pitchFamily="18" charset="0"/>
              </a:rPr>
              <a:t>What are the </a:t>
            </a:r>
            <a:r>
              <a:rPr lang="en-ZA" b="1" dirty="0">
                <a:solidFill>
                  <a:schemeClr val="bg1"/>
                </a:solidFill>
                <a:latin typeface="Perpetua" panose="02020502060401020303" pitchFamily="18" charset="0"/>
              </a:rPr>
              <a:t>selection effects </a:t>
            </a:r>
            <a:r>
              <a:rPr lang="en-ZA" dirty="0">
                <a:solidFill>
                  <a:schemeClr val="bg1"/>
                </a:solidFill>
                <a:latin typeface="Perpetua" panose="02020502060401020303" pitchFamily="18" charset="0"/>
              </a:rPr>
              <a:t>for strong lens lines of sight?</a:t>
            </a:r>
          </a:p>
          <a:p>
            <a:br>
              <a:rPr lang="en-ZA" dirty="0">
                <a:solidFill>
                  <a:schemeClr val="bg1"/>
                </a:solidFill>
                <a:latin typeface="Perpetua" panose="02020502060401020303" pitchFamily="18" charset="0"/>
              </a:rPr>
            </a:br>
            <a:r>
              <a:rPr lang="en-ZA" dirty="0">
                <a:solidFill>
                  <a:schemeClr val="bg1"/>
                </a:solidFill>
                <a:latin typeface="Perpetua" panose="02020502060401020303" pitchFamily="18" charset="0"/>
              </a:rPr>
              <a:t>Can we avoid losing information on </a:t>
            </a:r>
            <a:r>
              <a:rPr lang="en-ZA" b="1" dirty="0">
                <a:solidFill>
                  <a:schemeClr val="bg1"/>
                </a:solidFill>
                <a:latin typeface="Perpetua" panose="02020502060401020303" pitchFamily="18" charset="0"/>
              </a:rPr>
              <a:t>small scales</a:t>
            </a:r>
            <a:r>
              <a:rPr lang="en-ZA" dirty="0">
                <a:solidFill>
                  <a:schemeClr val="bg1"/>
                </a:solidFill>
                <a:latin typeface="Perpetua" panose="02020502060401020303" pitchFamily="18" charset="0"/>
              </a:rPr>
              <a:t>?</a:t>
            </a:r>
          </a:p>
          <a:p>
            <a:endParaRPr lang="en-ZA" sz="2000" dirty="0">
              <a:solidFill>
                <a:schemeClr val="bg1"/>
              </a:solidFill>
              <a:latin typeface="Perpetua" panose="02020502060401020303" pitchFamily="18" charset="0"/>
            </a:endParaRPr>
          </a:p>
          <a:p>
            <a:r>
              <a:rPr lang="en-ZA" sz="2000" dirty="0">
                <a:solidFill>
                  <a:schemeClr val="bg1"/>
                </a:solidFill>
                <a:latin typeface="Perpetua" panose="02020502060401020303" pitchFamily="18" charset="0"/>
              </a:rPr>
              <a:t>Etc </a:t>
            </a:r>
            <a:r>
              <a:rPr lang="en-ZA" sz="2000" dirty="0" err="1">
                <a:solidFill>
                  <a:schemeClr val="bg1"/>
                </a:solidFill>
                <a:latin typeface="Perpetua" panose="02020502060401020303" pitchFamily="18" charset="0"/>
              </a:rPr>
              <a:t>etc</a:t>
            </a:r>
            <a:endParaRPr lang="en-ZA" sz="2000" dirty="0">
              <a:solidFill>
                <a:schemeClr val="bg1"/>
              </a:solidFill>
              <a:latin typeface="Perpetua" panose="02020502060401020303" pitchFamily="18" charset="0"/>
            </a:endParaRPr>
          </a:p>
        </p:txBody>
      </p:sp>
      <p:sp>
        <p:nvSpPr>
          <p:cNvPr id="11" name="TextBox 10">
            <a:extLst>
              <a:ext uri="{FF2B5EF4-FFF2-40B4-BE49-F238E27FC236}">
                <a16:creationId xmlns:a16="http://schemas.microsoft.com/office/drawing/2014/main" id="{9BC4DBF3-D355-CA93-C2FE-75CED27215F5}"/>
              </a:ext>
            </a:extLst>
          </p:cNvPr>
          <p:cNvSpPr txBox="1"/>
          <p:nvPr/>
        </p:nvSpPr>
        <p:spPr>
          <a:xfrm>
            <a:off x="8237249" y="698554"/>
            <a:ext cx="3821845" cy="5670173"/>
          </a:xfrm>
          <a:prstGeom prst="roundRect">
            <a:avLst>
              <a:gd name="adj" fmla="val 18905"/>
            </a:avLst>
          </a:prstGeom>
          <a:solidFill>
            <a:schemeClr val="accent2">
              <a:lumMod val="75000"/>
            </a:schemeClr>
          </a:solidFill>
        </p:spPr>
        <p:txBody>
          <a:bodyPr wrap="square">
            <a:spAutoFit/>
          </a:bodyPr>
          <a:lstStyle/>
          <a:p>
            <a:pPr algn="ctr"/>
            <a:r>
              <a:rPr lang="en-ZA" sz="3600" b="1" dirty="0">
                <a:solidFill>
                  <a:schemeClr val="bg1"/>
                </a:solidFill>
                <a:latin typeface="Perpetua" panose="02020502060401020303" pitchFamily="18" charset="0"/>
              </a:rPr>
              <a:t>Lens modelling</a:t>
            </a:r>
          </a:p>
          <a:p>
            <a:pPr algn="ctr"/>
            <a:r>
              <a:rPr lang="en-ZA" sz="2000" dirty="0">
                <a:solidFill>
                  <a:schemeClr val="bg1"/>
                </a:solidFill>
                <a:latin typeface="Perpetua" panose="02020502060401020303" pitchFamily="18" charset="0"/>
              </a:rPr>
              <a:t>Queirolo et al. (in </a:t>
            </a:r>
            <a:r>
              <a:rPr lang="en-ZA" dirty="0">
                <a:solidFill>
                  <a:schemeClr val="bg1"/>
                </a:solidFill>
                <a:latin typeface="Perpetua" panose="02020502060401020303" pitchFamily="18" charset="0"/>
              </a:rPr>
              <a:t>preparation</a:t>
            </a:r>
            <a:r>
              <a:rPr lang="en-ZA" sz="2000" dirty="0">
                <a:solidFill>
                  <a:schemeClr val="bg1"/>
                </a:solidFill>
                <a:latin typeface="Perpetua" panose="02020502060401020303" pitchFamily="18" charset="0"/>
              </a:rPr>
              <a:t>)</a:t>
            </a:r>
          </a:p>
          <a:p>
            <a:pPr algn="ctr"/>
            <a:endParaRPr lang="en-ZA" sz="2000" dirty="0">
              <a:solidFill>
                <a:schemeClr val="bg1"/>
              </a:solidFill>
              <a:latin typeface="Perpetua" panose="02020502060401020303" pitchFamily="18" charset="0"/>
            </a:endParaRPr>
          </a:p>
          <a:p>
            <a:pPr algn="ctr"/>
            <a:r>
              <a:rPr lang="en-ZA" sz="2000" dirty="0">
                <a:solidFill>
                  <a:schemeClr val="bg1"/>
                </a:solidFill>
                <a:latin typeface="Perpetua" panose="02020502060401020303" pitchFamily="18" charset="0"/>
              </a:rPr>
              <a:t>Lens modelling is non-trivial.  How can we avoid </a:t>
            </a:r>
            <a:r>
              <a:rPr lang="en-ZA" sz="2000" b="1" dirty="0">
                <a:solidFill>
                  <a:schemeClr val="bg1"/>
                </a:solidFill>
                <a:latin typeface="Perpetua" panose="02020502060401020303" pitchFamily="18" charset="0"/>
              </a:rPr>
              <a:t>systematics</a:t>
            </a:r>
            <a:r>
              <a:rPr lang="en-ZA" sz="2000" dirty="0">
                <a:solidFill>
                  <a:schemeClr val="bg1"/>
                </a:solidFill>
                <a:latin typeface="Perpetua" panose="02020502060401020303" pitchFamily="18" charset="0"/>
              </a:rPr>
              <a:t> from </a:t>
            </a:r>
            <a:r>
              <a:rPr lang="en-ZA" sz="2000" b="1" dirty="0">
                <a:solidFill>
                  <a:schemeClr val="bg1"/>
                </a:solidFill>
                <a:latin typeface="Perpetua" panose="02020502060401020303" pitchFamily="18" charset="0"/>
              </a:rPr>
              <a:t>unmodelled complexity </a:t>
            </a:r>
            <a:r>
              <a:rPr lang="en-ZA" sz="2000" dirty="0">
                <a:solidFill>
                  <a:schemeClr val="bg1"/>
                </a:solidFill>
                <a:latin typeface="Perpetua" panose="02020502060401020303" pitchFamily="18" charset="0"/>
              </a:rPr>
              <a:t>in our lens galaxies?</a:t>
            </a:r>
            <a:br>
              <a:rPr lang="en-ZA" sz="2000" dirty="0">
                <a:solidFill>
                  <a:schemeClr val="bg1"/>
                </a:solidFill>
                <a:latin typeface="Perpetua" panose="02020502060401020303" pitchFamily="18" charset="0"/>
              </a:rPr>
            </a:br>
            <a:br>
              <a:rPr lang="en-ZA" sz="2000" dirty="0">
                <a:solidFill>
                  <a:schemeClr val="bg1"/>
                </a:solidFill>
                <a:latin typeface="Perpetua" panose="02020502060401020303" pitchFamily="18" charset="0"/>
              </a:rPr>
            </a:br>
            <a:r>
              <a:rPr lang="en-ZA" sz="2000" dirty="0">
                <a:solidFill>
                  <a:schemeClr val="bg1"/>
                </a:solidFill>
                <a:latin typeface="Perpetua" panose="02020502060401020303" pitchFamily="18" charset="0"/>
              </a:rPr>
              <a:t>Put differently, how complex do our </a:t>
            </a:r>
            <a:r>
              <a:rPr lang="en-ZA" sz="2000" b="1" dirty="0">
                <a:solidFill>
                  <a:schemeClr val="bg1"/>
                </a:solidFill>
                <a:latin typeface="Perpetua" panose="02020502060401020303" pitchFamily="18" charset="0"/>
              </a:rPr>
              <a:t>lens models </a:t>
            </a:r>
            <a:r>
              <a:rPr lang="en-ZA" sz="2000" dirty="0">
                <a:solidFill>
                  <a:schemeClr val="bg1"/>
                </a:solidFill>
                <a:latin typeface="Perpetua" panose="02020502060401020303" pitchFamily="18" charset="0"/>
              </a:rPr>
              <a:t>need to be before we trust that the measured shear is </a:t>
            </a:r>
            <a:r>
              <a:rPr lang="en-ZA" sz="2000" b="1" dirty="0">
                <a:solidFill>
                  <a:schemeClr val="bg1"/>
                </a:solidFill>
                <a:latin typeface="Perpetua" panose="02020502060401020303" pitchFamily="18" charset="0"/>
              </a:rPr>
              <a:t>accurate and unbiased</a:t>
            </a:r>
            <a:r>
              <a:rPr lang="en-ZA" sz="2000" dirty="0">
                <a:solidFill>
                  <a:schemeClr val="bg1"/>
                </a:solidFill>
                <a:latin typeface="Perpetua" panose="02020502060401020303" pitchFamily="18" charset="0"/>
              </a:rPr>
              <a:t>?</a:t>
            </a:r>
          </a:p>
          <a:p>
            <a:pPr algn="ctr"/>
            <a:endParaRPr lang="en-ZA" sz="2000" dirty="0">
              <a:solidFill>
                <a:schemeClr val="bg1"/>
              </a:solidFill>
              <a:latin typeface="Perpetua" panose="02020502060401020303" pitchFamily="18" charset="0"/>
            </a:endParaRPr>
          </a:p>
          <a:p>
            <a:pPr algn="ctr"/>
            <a:r>
              <a:rPr lang="en-ZA" sz="2000" b="1" dirty="0">
                <a:solidFill>
                  <a:schemeClr val="bg1"/>
                </a:solidFill>
                <a:latin typeface="Perpetua" panose="02020502060401020303" pitchFamily="18" charset="0"/>
              </a:rPr>
              <a:t>See Giacomo’s talk!</a:t>
            </a:r>
            <a:br>
              <a:rPr lang="en-ZA" sz="2000" dirty="0">
                <a:solidFill>
                  <a:schemeClr val="bg1"/>
                </a:solidFill>
                <a:latin typeface="Perpetua" panose="02020502060401020303" pitchFamily="18" charset="0"/>
              </a:rPr>
            </a:br>
            <a:endParaRPr lang="en-ZA" sz="2000" dirty="0">
              <a:solidFill>
                <a:schemeClr val="bg1"/>
              </a:solidFill>
              <a:latin typeface="Perpetua" panose="02020502060401020303" pitchFamily="18" charset="0"/>
            </a:endParaRPr>
          </a:p>
        </p:txBody>
      </p:sp>
      <p:sp>
        <p:nvSpPr>
          <p:cNvPr id="9" name="TextBox 8">
            <a:extLst>
              <a:ext uri="{FF2B5EF4-FFF2-40B4-BE49-F238E27FC236}">
                <a16:creationId xmlns:a16="http://schemas.microsoft.com/office/drawing/2014/main" id="{42AE8EA0-143F-D204-387A-12102A79690F}"/>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30017969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C24DD-7B50-07EF-5DA2-61651F6C211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5F4AD62-91F1-6B16-026C-1E5D15D21271}"/>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p:txBody>
      </p:sp>
      <p:pic>
        <p:nvPicPr>
          <p:cNvPr id="6" name="Picture 5" descr="A glowing circles and rings&#10;&#10;Description automatically generated with medium confidence">
            <a:extLst>
              <a:ext uri="{FF2B5EF4-FFF2-40B4-BE49-F238E27FC236}">
                <a16:creationId xmlns:a16="http://schemas.microsoft.com/office/drawing/2014/main" id="{60CE7C12-0BAD-2889-B6F5-8CB31C01A6C5}"/>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10222" b="7452"/>
          <a:stretch/>
        </p:blipFill>
        <p:spPr>
          <a:xfrm>
            <a:off x="-1" y="0"/>
            <a:ext cx="12183233" cy="6858000"/>
          </a:xfrm>
          <a:prstGeom prst="rect">
            <a:avLst/>
          </a:prstGeom>
        </p:spPr>
      </p:pic>
      <p:sp>
        <p:nvSpPr>
          <p:cNvPr id="9" name="TextBox 8">
            <a:extLst>
              <a:ext uri="{FF2B5EF4-FFF2-40B4-BE49-F238E27FC236}">
                <a16:creationId xmlns:a16="http://schemas.microsoft.com/office/drawing/2014/main" id="{49590F40-9319-D33E-BD17-2917C3D28BBC}"/>
              </a:ext>
            </a:extLst>
          </p:cNvPr>
          <p:cNvSpPr txBox="1"/>
          <p:nvPr/>
        </p:nvSpPr>
        <p:spPr>
          <a:xfrm>
            <a:off x="137535" y="792651"/>
            <a:ext cx="12192000" cy="7129165"/>
          </a:xfrm>
          <a:prstGeom prst="roundRect">
            <a:avLst>
              <a:gd name="adj" fmla="val 12677"/>
            </a:avLst>
          </a:prstGeom>
          <a:noFill/>
          <a:effectLst>
            <a:softEdge rad="31750"/>
          </a:effectLst>
        </p:spPr>
        <p:txBody>
          <a:bodyPr wrap="square" rtlCol="0">
            <a:spAutoFit/>
          </a:bodyPr>
          <a:lstStyle/>
          <a:p>
            <a:pPr marL="342900" indent="-342900">
              <a:buFont typeface="Arial" panose="020B0604020202020204" pitchFamily="34" charset="0"/>
              <a:buChar char="•"/>
            </a:pPr>
            <a:r>
              <a:rPr lang="en-ZA" sz="3200" dirty="0">
                <a:solidFill>
                  <a:schemeClr val="bg1"/>
                </a:solidFill>
                <a:latin typeface="Perpetua" panose="02020502060401020303" pitchFamily="18" charset="0"/>
                <a:ea typeface="Cambria Math" panose="02040503050406030204" pitchFamily="18" charset="0"/>
              </a:rPr>
              <a:t>Matter along the line of sight has a non-negligible effect on strong lens data</a:t>
            </a:r>
          </a:p>
          <a:p>
            <a:pPr marL="342900" indent="-342900">
              <a:buFont typeface="Arial" panose="020B0604020202020204" pitchFamily="34" charset="0"/>
              <a:buChar char="•"/>
            </a:pPr>
            <a:r>
              <a:rPr lang="en-ZA" sz="3200" dirty="0">
                <a:solidFill>
                  <a:schemeClr val="bg1"/>
                </a:solidFill>
                <a:latin typeface="Perpetua" panose="02020502060401020303" pitchFamily="18" charset="0"/>
                <a:ea typeface="Cambria Math" panose="02040503050406030204" pitchFamily="18" charset="0"/>
              </a:rPr>
              <a:t>Ignoring or under-parameterising these effects can lead to biases</a:t>
            </a:r>
            <a:br>
              <a:rPr lang="en-ZA" sz="2400" dirty="0">
                <a:solidFill>
                  <a:schemeClr val="bg1"/>
                </a:solidFill>
                <a:latin typeface="Perpetua" panose="02020502060401020303" pitchFamily="18" charset="0"/>
                <a:ea typeface="Cambria Math" panose="02040503050406030204" pitchFamily="18" charset="0"/>
              </a:rPr>
            </a:br>
            <a:endParaRPr lang="en-ZA" sz="2400" dirty="0">
              <a:solidFill>
                <a:schemeClr val="bg1"/>
              </a:solidFill>
              <a:latin typeface="Perpetua" panose="02020502060401020303" pitchFamily="18" charset="0"/>
              <a:ea typeface="Cambria Math" panose="02040503050406030204" pitchFamily="18" charset="0"/>
            </a:endParaRPr>
          </a:p>
          <a:p>
            <a:pPr marL="342900" indent="-342900">
              <a:buFont typeface="Arial" panose="020B0604020202020204" pitchFamily="34" charset="0"/>
              <a:buChar char="•"/>
            </a:pPr>
            <a:r>
              <a:rPr lang="en-ZA" sz="3200" dirty="0">
                <a:solidFill>
                  <a:schemeClr val="bg1"/>
                </a:solidFill>
                <a:latin typeface="Perpetua" panose="02020502060401020303" pitchFamily="18" charset="0"/>
                <a:ea typeface="Cambria Math" panose="02040503050406030204" pitchFamily="18" charset="0"/>
              </a:rPr>
              <a:t>Measurements of the line-of-sight shear would provide a novel constraint on the matter power spectrum, complementary to current probes</a:t>
            </a:r>
            <a:endParaRPr lang="en-ZA" sz="2400" dirty="0">
              <a:solidFill>
                <a:schemeClr val="bg1"/>
              </a:solidFill>
              <a:latin typeface="Perpetua" panose="02020502060401020303" pitchFamily="18" charset="0"/>
              <a:ea typeface="Cambria Math" panose="02040503050406030204" pitchFamily="18" charset="0"/>
            </a:endParaRPr>
          </a:p>
          <a:p>
            <a:pPr marL="342900" indent="-342900">
              <a:buFont typeface="Arial" panose="020B0604020202020204" pitchFamily="34" charset="0"/>
              <a:buChar char="•"/>
            </a:pPr>
            <a:endParaRPr lang="en-ZA" sz="2400" dirty="0">
              <a:solidFill>
                <a:schemeClr val="bg1"/>
              </a:solidFill>
              <a:latin typeface="Perpetua" panose="02020502060401020303" pitchFamily="18" charset="0"/>
              <a:ea typeface="Cambria Math" panose="02040503050406030204" pitchFamily="18" charset="0"/>
            </a:endParaRPr>
          </a:p>
          <a:p>
            <a:pPr marL="342900" indent="-342900">
              <a:buFont typeface="Arial" panose="020B0604020202020204" pitchFamily="34" charset="0"/>
              <a:buChar char="•"/>
            </a:pPr>
            <a:r>
              <a:rPr lang="en-ZA" sz="3200" dirty="0">
                <a:solidFill>
                  <a:schemeClr val="bg1"/>
                </a:solidFill>
                <a:latin typeface="Perpetua" panose="02020502060401020303" pitchFamily="18" charset="0"/>
                <a:ea typeface="Cambria Math" panose="02040503050406030204" pitchFamily="18" charset="0"/>
              </a:rPr>
              <a:t>2pt correlation functions should be well-constrainable from Euclid data</a:t>
            </a:r>
            <a:endParaRPr lang="en-ZA" sz="2400" dirty="0">
              <a:solidFill>
                <a:schemeClr val="bg1"/>
              </a:solidFill>
              <a:latin typeface="Perpetua" panose="02020502060401020303" pitchFamily="18" charset="0"/>
              <a:ea typeface="Cambria Math" panose="02040503050406030204" pitchFamily="18" charset="0"/>
            </a:endParaRPr>
          </a:p>
          <a:p>
            <a:pPr marL="342900" indent="-342900">
              <a:buFont typeface="Arial" panose="020B0604020202020204" pitchFamily="34" charset="0"/>
              <a:buChar char="•"/>
            </a:pPr>
            <a:endParaRPr lang="en-ZA" sz="2400" dirty="0">
              <a:solidFill>
                <a:schemeClr val="bg1"/>
              </a:solidFill>
              <a:latin typeface="Perpetua" panose="02020502060401020303" pitchFamily="18" charset="0"/>
              <a:ea typeface="Cambria Math" panose="02040503050406030204" pitchFamily="18" charset="0"/>
            </a:endParaRPr>
          </a:p>
          <a:p>
            <a:pPr marL="342900" indent="-342900">
              <a:buFont typeface="Arial" panose="020B0604020202020204" pitchFamily="34" charset="0"/>
              <a:buChar char="•"/>
            </a:pPr>
            <a:r>
              <a:rPr lang="en-ZA" sz="3200" dirty="0">
                <a:solidFill>
                  <a:schemeClr val="bg1"/>
                </a:solidFill>
                <a:latin typeface="Perpetua" panose="02020502060401020303" pitchFamily="18" charset="0"/>
                <a:ea typeface="Cambria Math" panose="02040503050406030204" pitchFamily="18" charset="0"/>
              </a:rPr>
              <a:t>Challenges remain in avoiding degeneracies, understanding systematics and automating modelling</a:t>
            </a:r>
            <a:endParaRPr lang="en-ZA" sz="2400" dirty="0">
              <a:solidFill>
                <a:schemeClr val="bg1"/>
              </a:solidFill>
              <a:latin typeface="Perpetua" panose="02020502060401020303" pitchFamily="18" charset="0"/>
              <a:ea typeface="Cambria Math" panose="02040503050406030204" pitchFamily="18" charset="0"/>
            </a:endParaRPr>
          </a:p>
          <a:p>
            <a:pPr marL="342900" indent="-342900">
              <a:buFont typeface="Arial" panose="020B0604020202020204" pitchFamily="34" charset="0"/>
              <a:buChar char="•"/>
            </a:pPr>
            <a:endParaRPr lang="en-ZA" sz="2400" dirty="0">
              <a:solidFill>
                <a:schemeClr val="bg1"/>
              </a:solidFill>
              <a:latin typeface="Perpetua" panose="02020502060401020303" pitchFamily="18" charset="0"/>
              <a:ea typeface="Cambria Math" panose="02040503050406030204" pitchFamily="18" charset="0"/>
            </a:endParaRPr>
          </a:p>
          <a:p>
            <a:pPr marL="342900" indent="-342900">
              <a:buFont typeface="Arial" panose="020B0604020202020204" pitchFamily="34" charset="0"/>
              <a:buChar char="•"/>
            </a:pPr>
            <a:r>
              <a:rPr lang="en-ZA" sz="3200" dirty="0">
                <a:solidFill>
                  <a:schemeClr val="bg1"/>
                </a:solidFill>
                <a:latin typeface="Perpetua" panose="02020502060401020303" pitchFamily="18" charset="0"/>
                <a:ea typeface="Cambria Math" panose="02040503050406030204" pitchFamily="18" charset="0"/>
              </a:rPr>
              <a:t>Watch the space!</a:t>
            </a:r>
          </a:p>
          <a:p>
            <a:pPr marL="342900" indent="-342900">
              <a:buFont typeface="Arial" panose="020B0604020202020204" pitchFamily="34" charset="0"/>
              <a:buChar char="•"/>
            </a:pPr>
            <a:endParaRPr lang="en-ZA" sz="3200" dirty="0">
              <a:solidFill>
                <a:schemeClr val="bg1"/>
              </a:solidFill>
              <a:latin typeface="Perpetua" panose="02020502060401020303" pitchFamily="18" charset="0"/>
              <a:ea typeface="Cambria Math" panose="02040503050406030204" pitchFamily="18" charset="0"/>
            </a:endParaRPr>
          </a:p>
          <a:p>
            <a:pPr marL="342900" indent="-342900">
              <a:buFont typeface="Arial" panose="020B0604020202020204" pitchFamily="34" charset="0"/>
              <a:buChar char="•"/>
            </a:pPr>
            <a:endParaRPr lang="en-ZA" sz="3200" dirty="0">
              <a:solidFill>
                <a:schemeClr val="bg1"/>
              </a:solidFill>
              <a:latin typeface="Perpetua" panose="02020502060401020303" pitchFamily="18" charset="0"/>
              <a:ea typeface="Cambria Math" panose="02040503050406030204" pitchFamily="18" charset="0"/>
            </a:endParaRPr>
          </a:p>
        </p:txBody>
      </p:sp>
      <p:sp>
        <p:nvSpPr>
          <p:cNvPr id="8" name="TextBox 7">
            <a:extLst>
              <a:ext uri="{FF2B5EF4-FFF2-40B4-BE49-F238E27FC236}">
                <a16:creationId xmlns:a16="http://schemas.microsoft.com/office/drawing/2014/main" id="{924A891A-2BF8-6901-899D-D825E494A04A}"/>
              </a:ext>
            </a:extLst>
          </p:cNvPr>
          <p:cNvSpPr txBox="1"/>
          <p:nvPr/>
        </p:nvSpPr>
        <p:spPr>
          <a:xfrm>
            <a:off x="1950116" y="167313"/>
            <a:ext cx="8282997"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Summary</a:t>
            </a:r>
          </a:p>
        </p:txBody>
      </p:sp>
      <p:sp>
        <p:nvSpPr>
          <p:cNvPr id="4" name="TextBox 3">
            <a:extLst>
              <a:ext uri="{FF2B5EF4-FFF2-40B4-BE49-F238E27FC236}">
                <a16:creationId xmlns:a16="http://schemas.microsoft.com/office/drawing/2014/main" id="{06C6CA7C-A7A0-D967-FA7A-A594BE178E88}"/>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730623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32C57-D36C-C6E4-EAB2-437D577F7AB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E0C8F83-367C-E271-268A-C75BB0EF7ED5}"/>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grpSp>
        <p:nvGrpSpPr>
          <p:cNvPr id="13" name="Group 12">
            <a:extLst>
              <a:ext uri="{FF2B5EF4-FFF2-40B4-BE49-F238E27FC236}">
                <a16:creationId xmlns:a16="http://schemas.microsoft.com/office/drawing/2014/main" id="{39C038CF-1CA3-6D06-2F2B-F89922F2E9C0}"/>
              </a:ext>
            </a:extLst>
          </p:cNvPr>
          <p:cNvGrpSpPr/>
          <p:nvPr/>
        </p:nvGrpSpPr>
        <p:grpSpPr>
          <a:xfrm>
            <a:off x="-1" y="32270"/>
            <a:ext cx="12192001" cy="6888695"/>
            <a:chOff x="9935" y="-20463"/>
            <a:chExt cx="12192001" cy="6888695"/>
          </a:xfrm>
        </p:grpSpPr>
        <p:pic>
          <p:nvPicPr>
            <p:cNvPr id="14" name="Picture 13" descr="A bright light in the sky&#10;&#10;Description automatically generated with medium confidence">
              <a:extLst>
                <a:ext uri="{FF2B5EF4-FFF2-40B4-BE49-F238E27FC236}">
                  <a16:creationId xmlns:a16="http://schemas.microsoft.com/office/drawing/2014/main" id="{9A6628DF-B36C-CC90-842F-30FF9C0E2454}"/>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1" t="8867" r="30365" b="19677"/>
            <a:stretch/>
          </p:blipFill>
          <p:spPr>
            <a:xfrm flipH="1">
              <a:off x="9935" y="-10232"/>
              <a:ext cx="9803295"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6F65A60C-EF47-5710-02AB-A7E607696BC3}"/>
                </a:ext>
              </a:extLst>
            </p:cNvPr>
            <p:cNvPicPr>
              <a:picLocks noChangeAspect="1"/>
            </p:cNvPicPr>
            <p:nvPr/>
          </p:nvPicPr>
          <p:blipFill rotWithShape="1">
            <a:blip r:embed="rId3">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sp>
        <p:nvSpPr>
          <p:cNvPr id="2" name="Rectangle 1">
            <a:extLst>
              <a:ext uri="{FF2B5EF4-FFF2-40B4-BE49-F238E27FC236}">
                <a16:creationId xmlns:a16="http://schemas.microsoft.com/office/drawing/2014/main" id="{2544A154-6935-7EE1-85E6-97AF0B1DFC5B}"/>
              </a:ext>
            </a:extLst>
          </p:cNvPr>
          <p:cNvSpPr/>
          <p:nvPr/>
        </p:nvSpPr>
        <p:spPr>
          <a:xfrm>
            <a:off x="0" y="0"/>
            <a:ext cx="12221016" cy="528179"/>
          </a:xfrm>
          <a:prstGeom prst="rect">
            <a:avLst/>
          </a:prstGeom>
          <a:solidFill>
            <a:srgbClr val="99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The weak lensing of strong lensing</a:t>
            </a:r>
          </a:p>
        </p:txBody>
      </p:sp>
      <p:sp>
        <p:nvSpPr>
          <p:cNvPr id="7" name="TextBox 6">
            <a:extLst>
              <a:ext uri="{FF2B5EF4-FFF2-40B4-BE49-F238E27FC236}">
                <a16:creationId xmlns:a16="http://schemas.microsoft.com/office/drawing/2014/main" id="{1B3AB07A-E29F-ACD1-88D2-FA99522731C1}"/>
              </a:ext>
            </a:extLst>
          </p:cNvPr>
          <p:cNvSpPr txBox="1"/>
          <p:nvPr/>
        </p:nvSpPr>
        <p:spPr>
          <a:xfrm>
            <a:off x="423490" y="1605064"/>
            <a:ext cx="4232015" cy="830997"/>
          </a:xfrm>
          <a:prstGeom prst="rect">
            <a:avLst/>
          </a:prstGeom>
          <a:noFill/>
        </p:spPr>
        <p:txBody>
          <a:bodyPr wrap="square" rtlCol="0">
            <a:spAutoFit/>
          </a:bodyPr>
          <a:lstStyle/>
          <a:p>
            <a:pPr algn="ctr"/>
            <a:r>
              <a:rPr lang="en-ZA" sz="4800" dirty="0">
                <a:solidFill>
                  <a:schemeClr val="bg1"/>
                </a:solidFill>
                <a:latin typeface="Book Antiqua" panose="02040602050305030304" pitchFamily="18" charset="0"/>
              </a:rPr>
              <a:t>Strong lensing </a:t>
            </a:r>
          </a:p>
        </p:txBody>
      </p:sp>
      <p:sp>
        <p:nvSpPr>
          <p:cNvPr id="8" name="TextBox 7">
            <a:extLst>
              <a:ext uri="{FF2B5EF4-FFF2-40B4-BE49-F238E27FC236}">
                <a16:creationId xmlns:a16="http://schemas.microsoft.com/office/drawing/2014/main" id="{0DC674A0-B74B-FF33-2F71-E5270D48F235}"/>
              </a:ext>
            </a:extLst>
          </p:cNvPr>
          <p:cNvSpPr txBox="1"/>
          <p:nvPr/>
        </p:nvSpPr>
        <p:spPr>
          <a:xfrm>
            <a:off x="385913" y="3086897"/>
            <a:ext cx="4812388" cy="1384995"/>
          </a:xfrm>
          <a:prstGeom prst="rect">
            <a:avLst/>
          </a:prstGeom>
          <a:noFill/>
        </p:spPr>
        <p:txBody>
          <a:bodyPr wrap="square">
            <a:spAutoFit/>
          </a:bodyPr>
          <a:lstStyle/>
          <a:p>
            <a:r>
              <a:rPr lang="en-ZA" sz="2800" dirty="0">
                <a:solidFill>
                  <a:schemeClr val="bg1"/>
                </a:solidFill>
              </a:rPr>
              <a:t>Dramatic splitting of light into multiple images, arcs or complete Einstein rings</a:t>
            </a:r>
          </a:p>
        </p:txBody>
      </p:sp>
      <p:pic>
        <p:nvPicPr>
          <p:cNvPr id="5" name="Picture 4">
            <a:extLst>
              <a:ext uri="{FF2B5EF4-FFF2-40B4-BE49-F238E27FC236}">
                <a16:creationId xmlns:a16="http://schemas.microsoft.com/office/drawing/2014/main" id="{6566CB96-C54A-36F6-6B0C-55C11DDC7A1E}"/>
              </a:ext>
            </a:extLst>
          </p:cNvPr>
          <p:cNvPicPr>
            <a:picLocks noChangeAspect="1"/>
          </p:cNvPicPr>
          <p:nvPr/>
        </p:nvPicPr>
        <p:blipFill>
          <a:blip r:embed="rId4">
            <a:extLst>
              <a:ext uri="{28A0092B-C50C-407E-A947-70E740481C1C}">
                <a14:useLocalDpi xmlns:a14="http://schemas.microsoft.com/office/drawing/2010/main" val="0"/>
              </a:ext>
            </a:extLst>
          </a:blip>
          <a:srcRect l="26610" t="20240" r="35788" b="19600"/>
          <a:stretch>
            <a:fillRect/>
          </a:stretch>
        </p:blipFill>
        <p:spPr>
          <a:xfrm>
            <a:off x="5198301" y="544731"/>
            <a:ext cx="6993699" cy="6286686"/>
          </a:xfrm>
          <a:prstGeom prst="rect">
            <a:avLst/>
          </a:prstGeom>
        </p:spPr>
      </p:pic>
      <p:sp>
        <p:nvSpPr>
          <p:cNvPr id="9" name="TextBox 8">
            <a:extLst>
              <a:ext uri="{FF2B5EF4-FFF2-40B4-BE49-F238E27FC236}">
                <a16:creationId xmlns:a16="http://schemas.microsoft.com/office/drawing/2014/main" id="{C5071D28-9140-FA9B-A19F-901A3B22BA88}"/>
              </a:ext>
            </a:extLst>
          </p:cNvPr>
          <p:cNvSpPr txBox="1"/>
          <p:nvPr/>
        </p:nvSpPr>
        <p:spPr>
          <a:xfrm>
            <a:off x="10158403" y="6159380"/>
            <a:ext cx="1678488" cy="307777"/>
          </a:xfrm>
          <a:prstGeom prst="rect">
            <a:avLst/>
          </a:prstGeom>
          <a:noFill/>
        </p:spPr>
        <p:txBody>
          <a:bodyPr wrap="square" rtlCol="0">
            <a:spAutoFit/>
          </a:bodyPr>
          <a:lstStyle/>
          <a:p>
            <a:r>
              <a:rPr lang="en-ZA" sz="1400" dirty="0">
                <a:solidFill>
                  <a:schemeClr val="bg1"/>
                </a:solidFill>
              </a:rPr>
              <a:t>Credit: HST, NASA</a:t>
            </a:r>
          </a:p>
        </p:txBody>
      </p:sp>
      <p:sp>
        <p:nvSpPr>
          <p:cNvPr id="20" name="TextBox 19">
            <a:extLst>
              <a:ext uri="{FF2B5EF4-FFF2-40B4-BE49-F238E27FC236}">
                <a16:creationId xmlns:a16="http://schemas.microsoft.com/office/drawing/2014/main" id="{FC107C43-F388-41DB-2CE4-F6765441AC3A}"/>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22660436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7D30A-C5F1-CF20-F51F-BC7B5A41A4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AED1768-1D9E-B23D-CE7F-E9592C14100F}"/>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p:txBody>
      </p:sp>
      <p:pic>
        <p:nvPicPr>
          <p:cNvPr id="6" name="Picture 5" descr="A glowing circles and rings&#10;&#10;Description automatically generated with medium confidence">
            <a:extLst>
              <a:ext uri="{FF2B5EF4-FFF2-40B4-BE49-F238E27FC236}">
                <a16:creationId xmlns:a16="http://schemas.microsoft.com/office/drawing/2014/main" id="{3FF9B2C7-2DE4-05E4-C44B-D83A2658C245}"/>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10222" b="7452"/>
          <a:stretch/>
        </p:blipFill>
        <p:spPr>
          <a:xfrm>
            <a:off x="17538" y="129483"/>
            <a:ext cx="12183233" cy="6858000"/>
          </a:xfrm>
          <a:prstGeom prst="rect">
            <a:avLst/>
          </a:prstGeom>
        </p:spPr>
      </p:pic>
      <p:sp>
        <p:nvSpPr>
          <p:cNvPr id="8" name="TextBox 7">
            <a:extLst>
              <a:ext uri="{FF2B5EF4-FFF2-40B4-BE49-F238E27FC236}">
                <a16:creationId xmlns:a16="http://schemas.microsoft.com/office/drawing/2014/main" id="{8AD0B4BE-98D8-6B9D-A5D3-0E2A014A57BB}"/>
              </a:ext>
            </a:extLst>
          </p:cNvPr>
          <p:cNvSpPr txBox="1"/>
          <p:nvPr/>
        </p:nvSpPr>
        <p:spPr>
          <a:xfrm>
            <a:off x="1941348" y="287722"/>
            <a:ext cx="8282997"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Thanks for listening! </a:t>
            </a:r>
          </a:p>
        </p:txBody>
      </p:sp>
      <p:sp>
        <p:nvSpPr>
          <p:cNvPr id="3" name="TextBox 2">
            <a:extLst>
              <a:ext uri="{FF2B5EF4-FFF2-40B4-BE49-F238E27FC236}">
                <a16:creationId xmlns:a16="http://schemas.microsoft.com/office/drawing/2014/main" id="{BA388713-C66D-480C-3E41-A34E6F1E6C89}"/>
              </a:ext>
            </a:extLst>
          </p:cNvPr>
          <p:cNvSpPr txBox="1"/>
          <p:nvPr/>
        </p:nvSpPr>
        <p:spPr>
          <a:xfrm>
            <a:off x="1970639" y="1193899"/>
            <a:ext cx="8224413" cy="630019"/>
          </a:xfrm>
          <a:prstGeom prst="roundRect">
            <a:avLst>
              <a:gd name="adj" fmla="val 12677"/>
            </a:avLst>
          </a:prstGeom>
          <a:noFill/>
          <a:effectLst>
            <a:softEdge rad="31750"/>
          </a:effectLst>
        </p:spPr>
        <p:txBody>
          <a:bodyPr wrap="square" rtlCol="0">
            <a:spAutoFit/>
          </a:bodyPr>
          <a:lstStyle/>
          <a:p>
            <a:pPr algn="ctr"/>
            <a:r>
              <a:rPr lang="en-ZA" sz="3200" dirty="0">
                <a:solidFill>
                  <a:schemeClr val="bg1"/>
                </a:solidFill>
                <a:latin typeface="Perpetua" panose="02020502060401020303" pitchFamily="18" charset="0"/>
                <a:ea typeface="Cambria Math" panose="02040503050406030204" pitchFamily="18" charset="0"/>
              </a:rPr>
              <a:t>daniel.johnson@umontpellier.fr</a:t>
            </a:r>
          </a:p>
        </p:txBody>
      </p:sp>
      <p:sp>
        <p:nvSpPr>
          <p:cNvPr id="4" name="TextBox 3">
            <a:extLst>
              <a:ext uri="{FF2B5EF4-FFF2-40B4-BE49-F238E27FC236}">
                <a16:creationId xmlns:a16="http://schemas.microsoft.com/office/drawing/2014/main" id="{118F09B0-4E77-967A-3777-CE5D29870799}"/>
              </a:ext>
            </a:extLst>
          </p:cNvPr>
          <p:cNvSpPr txBox="1"/>
          <p:nvPr/>
        </p:nvSpPr>
        <p:spPr>
          <a:xfrm>
            <a:off x="-164087" y="964671"/>
            <a:ext cx="4122731" cy="6745307"/>
          </a:xfrm>
          <a:prstGeom prst="roundRect">
            <a:avLst>
              <a:gd name="adj" fmla="val 12677"/>
            </a:avLst>
          </a:prstGeom>
          <a:noFill/>
          <a:effectLst>
            <a:softEdge rad="31750"/>
          </a:effectLst>
        </p:spPr>
        <p:txBody>
          <a:bodyPr wrap="square" rtlCol="0">
            <a:spAutoFit/>
          </a:bodyPr>
          <a:lstStyle/>
          <a:p>
            <a:pPr algn="ctr"/>
            <a:r>
              <a:rPr lang="en-ZA" sz="1600" b="1" dirty="0">
                <a:solidFill>
                  <a:schemeClr val="bg1"/>
                </a:solidFill>
                <a:latin typeface="Perpetua" panose="02020502060401020303" pitchFamily="18" charset="0"/>
                <a:ea typeface="Cambria Math" panose="02040503050406030204" pitchFamily="18" charset="0"/>
              </a:rPr>
              <a:t>The LOS as a source of error</a:t>
            </a:r>
          </a:p>
          <a:p>
            <a:pPr algn="ctr"/>
            <a:endParaRPr lang="en-ZA" sz="1600" dirty="0">
              <a:solidFill>
                <a:schemeClr val="bg1"/>
              </a:solidFill>
              <a:latin typeface="Perpetua" panose="02020502060401020303" pitchFamily="18" charset="0"/>
              <a:ea typeface="Cambria Math" panose="02040503050406030204" pitchFamily="18" charset="0"/>
            </a:endParaRPr>
          </a:p>
          <a:p>
            <a:pPr algn="ctr"/>
            <a:r>
              <a:rPr lang="en-ZA" sz="1600" b="1" dirty="0">
                <a:solidFill>
                  <a:schemeClr val="bg1"/>
                </a:solidFill>
                <a:latin typeface="Perpetua" panose="02020502060401020303" pitchFamily="18" charset="0"/>
                <a:ea typeface="Cambria Math" panose="02040503050406030204" pitchFamily="18" charset="0"/>
              </a:rPr>
              <a:t>Daniel Johnson</a:t>
            </a:r>
            <a:r>
              <a:rPr lang="en-ZA" sz="1600" dirty="0">
                <a:solidFill>
                  <a:schemeClr val="bg1"/>
                </a:solidFill>
                <a:latin typeface="Perpetua" panose="02020502060401020303" pitchFamily="18" charset="0"/>
                <a:ea typeface="Cambria Math" panose="02040503050406030204" pitchFamily="18" charset="0"/>
              </a:rPr>
              <a:t>, Thomas Collett, Tian Li, Pierre Fleury, </a:t>
            </a:r>
            <a:br>
              <a:rPr lang="en-ZA" sz="1600" dirty="0">
                <a:solidFill>
                  <a:schemeClr val="bg1"/>
                </a:solidFill>
                <a:latin typeface="Perpetua" panose="02020502060401020303" pitchFamily="18" charset="0"/>
                <a:ea typeface="Cambria Math" panose="02040503050406030204" pitchFamily="18" charset="0"/>
              </a:rPr>
            </a:br>
            <a:r>
              <a:rPr lang="en-ZA" sz="1600" i="1" dirty="0">
                <a:solidFill>
                  <a:schemeClr val="bg1"/>
                </a:solidFill>
                <a:latin typeface="Perpetua" panose="02020502060401020303" pitchFamily="18" charset="0"/>
                <a:ea typeface="Cambria Math" panose="02040503050406030204" pitchFamily="18" charset="0"/>
              </a:rPr>
              <a:t>Line-of-sight effects on double source plane lenses</a:t>
            </a:r>
            <a:r>
              <a:rPr lang="en-ZA" sz="1600" dirty="0">
                <a:solidFill>
                  <a:schemeClr val="bg1"/>
                </a:solidFill>
                <a:latin typeface="Perpetua" panose="02020502060401020303" pitchFamily="18" charset="0"/>
                <a:ea typeface="Cambria Math" panose="02040503050406030204" pitchFamily="18" charset="0"/>
              </a:rPr>
              <a:t>, arXiv:2501.17153</a:t>
            </a:r>
            <a:br>
              <a:rPr lang="en-ZA" sz="1600" dirty="0">
                <a:solidFill>
                  <a:schemeClr val="bg1"/>
                </a:solidFill>
                <a:latin typeface="Perpetua" panose="02020502060401020303" pitchFamily="18" charset="0"/>
                <a:ea typeface="Cambria Math" panose="02040503050406030204" pitchFamily="18" charset="0"/>
              </a:rPr>
            </a:br>
            <a:endParaRPr lang="en-ZA" sz="1600" dirty="0">
              <a:solidFill>
                <a:schemeClr val="bg1"/>
              </a:solidFill>
              <a:latin typeface="Perpetua" panose="02020502060401020303" pitchFamily="18" charset="0"/>
              <a:ea typeface="Cambria Math" panose="02040503050406030204" pitchFamily="18" charset="0"/>
            </a:endParaRPr>
          </a:p>
          <a:p>
            <a:pPr algn="ctr"/>
            <a:r>
              <a:rPr lang="it-IT" sz="1600" b="1" dirty="0">
                <a:solidFill>
                  <a:schemeClr val="bg1"/>
                </a:solidFill>
                <a:latin typeface="Perpetua" panose="02020502060401020303" pitchFamily="18" charset="0"/>
                <a:ea typeface="Cambria Math" panose="02040503050406030204" pitchFamily="18" charset="0"/>
              </a:rPr>
              <a:t>Daniel Johnson</a:t>
            </a:r>
            <a:r>
              <a:rPr lang="it-IT" sz="1600" dirty="0">
                <a:solidFill>
                  <a:schemeClr val="bg1"/>
                </a:solidFill>
                <a:latin typeface="Perpetua" panose="02020502060401020303" pitchFamily="18" charset="0"/>
                <a:ea typeface="Cambria Math" panose="02040503050406030204" pitchFamily="18" charset="0"/>
              </a:rPr>
              <a:t>, Pierre Fleury, Julien Larena, Lucia Marchetti,</a:t>
            </a:r>
            <a:br>
              <a:rPr lang="en-ZA" sz="1600" dirty="0">
                <a:solidFill>
                  <a:schemeClr val="bg1"/>
                </a:solidFill>
                <a:latin typeface="Perpetua" panose="02020502060401020303" pitchFamily="18" charset="0"/>
                <a:ea typeface="Cambria Math" panose="02040503050406030204" pitchFamily="18" charset="0"/>
              </a:rPr>
            </a:br>
            <a:r>
              <a:rPr lang="en-ZA" sz="1600" i="1" dirty="0">
                <a:solidFill>
                  <a:schemeClr val="bg1"/>
                </a:solidFill>
                <a:latin typeface="Perpetua" panose="02020502060401020303" pitchFamily="18" charset="0"/>
                <a:ea typeface="Cambria Math" panose="02040503050406030204" pitchFamily="18" charset="0"/>
              </a:rPr>
              <a:t>Foreground biases in strong gravitational lensing</a:t>
            </a:r>
            <a:r>
              <a:rPr lang="en-ZA" sz="1600" dirty="0">
                <a:solidFill>
                  <a:schemeClr val="bg1"/>
                </a:solidFill>
                <a:latin typeface="Perpetua" panose="02020502060401020303" pitchFamily="18" charset="0"/>
                <a:ea typeface="Cambria Math" panose="02040503050406030204" pitchFamily="18" charset="0"/>
              </a:rPr>
              <a:t>, JCAP 10 (2024) 055, arXiv:2405.04194</a:t>
            </a:r>
            <a:br>
              <a:rPr lang="en-ZA" sz="1600" dirty="0">
                <a:solidFill>
                  <a:schemeClr val="bg1"/>
                </a:solidFill>
                <a:latin typeface="Perpetua" panose="02020502060401020303" pitchFamily="18" charset="0"/>
                <a:ea typeface="Cambria Math" panose="02040503050406030204" pitchFamily="18" charset="0"/>
              </a:rPr>
            </a:br>
            <a:endParaRPr lang="en-ZA" sz="1600" dirty="0">
              <a:solidFill>
                <a:schemeClr val="bg1"/>
              </a:solidFill>
              <a:latin typeface="Perpetua" panose="02020502060401020303" pitchFamily="18" charset="0"/>
              <a:ea typeface="Cambria Math" panose="02040503050406030204" pitchFamily="18" charset="0"/>
            </a:endParaRPr>
          </a:p>
          <a:p>
            <a:pPr algn="ctr"/>
            <a:r>
              <a:rPr lang="it-IT" sz="1600" b="1" dirty="0">
                <a:solidFill>
                  <a:schemeClr val="bg1"/>
                </a:solidFill>
                <a:latin typeface="Perpetua" panose="02020502060401020303" pitchFamily="18" charset="0"/>
                <a:ea typeface="Cambria Math" panose="02040503050406030204" pitchFamily="18" charset="0"/>
              </a:rPr>
              <a:t>Daniel Johnson</a:t>
            </a:r>
            <a:r>
              <a:rPr lang="it-IT" sz="1600" dirty="0">
                <a:solidFill>
                  <a:schemeClr val="bg1"/>
                </a:solidFill>
                <a:latin typeface="Perpetua" panose="02020502060401020303" pitchFamily="18" charset="0"/>
                <a:ea typeface="Cambria Math" panose="02040503050406030204" pitchFamily="18" charset="0"/>
              </a:rPr>
              <a:t>, Martin Millon, Pierre Fleury, </a:t>
            </a:r>
            <a:r>
              <a:rPr lang="en-US" sz="1600" i="1" dirty="0">
                <a:solidFill>
                  <a:schemeClr val="bg1"/>
                </a:solidFill>
                <a:latin typeface="Perpetua" panose="02020502060401020303" pitchFamily="18" charset="0"/>
                <a:ea typeface="Cambria Math" panose="02040503050406030204" pitchFamily="18" charset="0"/>
              </a:rPr>
              <a:t>Degeneracies and modelling choices in double-plane time-delay cosmography</a:t>
            </a:r>
            <a:r>
              <a:rPr lang="en-ZA" sz="1600" dirty="0">
                <a:solidFill>
                  <a:schemeClr val="bg1"/>
                </a:solidFill>
                <a:latin typeface="Perpetua" panose="02020502060401020303" pitchFamily="18" charset="0"/>
                <a:ea typeface="Cambria Math" panose="02040503050406030204" pitchFamily="18" charset="0"/>
              </a:rPr>
              <a:t>, </a:t>
            </a:r>
            <a:br>
              <a:rPr lang="en-ZA" sz="1600" dirty="0">
                <a:solidFill>
                  <a:schemeClr val="bg1"/>
                </a:solidFill>
                <a:latin typeface="Perpetua" panose="02020502060401020303" pitchFamily="18" charset="0"/>
                <a:ea typeface="Cambria Math" panose="02040503050406030204" pitchFamily="18" charset="0"/>
              </a:rPr>
            </a:br>
            <a:r>
              <a:rPr lang="en-ZA" sz="1600" dirty="0">
                <a:solidFill>
                  <a:schemeClr val="bg1"/>
                </a:solidFill>
                <a:latin typeface="Perpetua" panose="02020502060401020303" pitchFamily="18" charset="0"/>
                <a:ea typeface="Cambria Math" panose="02040503050406030204" pitchFamily="18" charset="0"/>
              </a:rPr>
              <a:t>arXiv:2602.02697</a:t>
            </a:r>
            <a:br>
              <a:rPr lang="en-ZA" sz="1600" dirty="0">
                <a:solidFill>
                  <a:schemeClr val="bg1"/>
                </a:solidFill>
                <a:latin typeface="Perpetua" panose="02020502060401020303" pitchFamily="18" charset="0"/>
                <a:ea typeface="Cambria Math" panose="02040503050406030204" pitchFamily="18" charset="0"/>
              </a:rPr>
            </a:br>
            <a:endParaRPr lang="en-ZA" sz="1600" dirty="0">
              <a:solidFill>
                <a:schemeClr val="bg1"/>
              </a:solidFill>
              <a:latin typeface="Perpetua" panose="02020502060401020303" pitchFamily="18" charset="0"/>
              <a:ea typeface="Cambria Math" panose="02040503050406030204" pitchFamily="18" charset="0"/>
            </a:endParaRPr>
          </a:p>
          <a:p>
            <a:pPr algn="ctr"/>
            <a:r>
              <a:rPr lang="en-ZA" sz="1600" dirty="0">
                <a:solidFill>
                  <a:schemeClr val="bg1"/>
                </a:solidFill>
                <a:latin typeface="Perpetua" panose="02020502060401020303" pitchFamily="18" charset="0"/>
                <a:ea typeface="Cambria Math" panose="02040503050406030204" pitchFamily="18" charset="0"/>
              </a:rPr>
              <a:t>Wong et al. (2010) </a:t>
            </a:r>
            <a:r>
              <a:rPr lang="en-ZA" sz="1600" dirty="0" err="1">
                <a:solidFill>
                  <a:schemeClr val="bg1"/>
                </a:solidFill>
                <a:latin typeface="Perpetua" panose="02020502060401020303" pitchFamily="18" charset="0"/>
                <a:ea typeface="Cambria Math" panose="02040503050406030204" pitchFamily="18" charset="0"/>
              </a:rPr>
              <a:t>arXiv</a:t>
            </a:r>
            <a:r>
              <a:rPr lang="en-ZA" sz="1600" dirty="0">
                <a:solidFill>
                  <a:schemeClr val="bg1"/>
                </a:solidFill>
                <a:latin typeface="Perpetua" panose="02020502060401020303" pitchFamily="18" charset="0"/>
                <a:ea typeface="Cambria Math" panose="02040503050406030204" pitchFamily="18" charset="0"/>
              </a:rPr>
              <a:t>: 1011.2504</a:t>
            </a:r>
          </a:p>
          <a:p>
            <a:pPr algn="ctr"/>
            <a:r>
              <a:rPr lang="en-ZA" sz="1600" dirty="0">
                <a:solidFill>
                  <a:schemeClr val="bg1"/>
                </a:solidFill>
                <a:latin typeface="Perpetua" panose="02020502060401020303" pitchFamily="18" charset="0"/>
                <a:ea typeface="Cambria Math" panose="02040503050406030204" pitchFamily="18" charset="0"/>
              </a:rPr>
              <a:t>Greene et al. (2013) </a:t>
            </a:r>
            <a:r>
              <a:rPr lang="en-ZA" sz="1600" dirty="0" err="1">
                <a:solidFill>
                  <a:schemeClr val="bg1"/>
                </a:solidFill>
                <a:latin typeface="Perpetua" panose="02020502060401020303" pitchFamily="18" charset="0"/>
                <a:ea typeface="Cambria Math" panose="02040503050406030204" pitchFamily="18" charset="0"/>
              </a:rPr>
              <a:t>arXiv</a:t>
            </a:r>
            <a:r>
              <a:rPr lang="en-ZA" sz="1600" dirty="0">
                <a:solidFill>
                  <a:schemeClr val="bg1"/>
                </a:solidFill>
                <a:latin typeface="Perpetua" panose="02020502060401020303" pitchFamily="18" charset="0"/>
                <a:ea typeface="Cambria Math" panose="02040503050406030204" pitchFamily="18" charset="0"/>
              </a:rPr>
              <a:t>: 1303.3588</a:t>
            </a:r>
          </a:p>
          <a:p>
            <a:pPr algn="ctr"/>
            <a:r>
              <a:rPr lang="en-ZA" sz="1600" dirty="0">
                <a:solidFill>
                  <a:schemeClr val="bg1"/>
                </a:solidFill>
                <a:latin typeface="Perpetua" panose="02020502060401020303" pitchFamily="18" charset="0"/>
                <a:ea typeface="Cambria Math" panose="02040503050406030204" pitchFamily="18" charset="0"/>
              </a:rPr>
              <a:t>Collett et al. (2013) </a:t>
            </a:r>
            <a:r>
              <a:rPr lang="en-ZA" sz="1600" dirty="0" err="1">
                <a:solidFill>
                  <a:schemeClr val="bg1"/>
                </a:solidFill>
                <a:latin typeface="Perpetua" panose="02020502060401020303" pitchFamily="18" charset="0"/>
                <a:ea typeface="Cambria Math" panose="02040503050406030204" pitchFamily="18" charset="0"/>
              </a:rPr>
              <a:t>arXiv</a:t>
            </a:r>
            <a:r>
              <a:rPr lang="en-ZA" sz="1600" dirty="0">
                <a:solidFill>
                  <a:schemeClr val="bg1"/>
                </a:solidFill>
                <a:latin typeface="Perpetua" panose="02020502060401020303" pitchFamily="18" charset="0"/>
                <a:ea typeface="Cambria Math" panose="02040503050406030204" pitchFamily="18" charset="0"/>
              </a:rPr>
              <a:t>: 1303.6564</a:t>
            </a:r>
          </a:p>
          <a:p>
            <a:pPr algn="ctr"/>
            <a:r>
              <a:rPr lang="en-ZA" sz="1600" dirty="0">
                <a:solidFill>
                  <a:schemeClr val="bg1"/>
                </a:solidFill>
                <a:latin typeface="Perpetua" panose="02020502060401020303" pitchFamily="18" charset="0"/>
                <a:ea typeface="Cambria Math" panose="02040503050406030204" pitchFamily="18" charset="0"/>
              </a:rPr>
              <a:t>Fleury et al. (2019) </a:t>
            </a:r>
            <a:r>
              <a:rPr lang="en-ZA" sz="1600" dirty="0" err="1">
                <a:solidFill>
                  <a:schemeClr val="bg1"/>
                </a:solidFill>
                <a:latin typeface="Perpetua" panose="02020502060401020303" pitchFamily="18" charset="0"/>
                <a:ea typeface="Cambria Math" panose="02040503050406030204" pitchFamily="18" charset="0"/>
              </a:rPr>
              <a:t>arXiv</a:t>
            </a:r>
            <a:r>
              <a:rPr lang="en-ZA" sz="1600" dirty="0">
                <a:solidFill>
                  <a:schemeClr val="bg1"/>
                </a:solidFill>
                <a:latin typeface="Perpetua" panose="02020502060401020303" pitchFamily="18" charset="0"/>
                <a:ea typeface="Cambria Math" panose="02040503050406030204" pitchFamily="18" charset="0"/>
              </a:rPr>
              <a:t>: 1809.03919</a:t>
            </a:r>
          </a:p>
          <a:p>
            <a:pPr algn="ctr"/>
            <a:r>
              <a:rPr lang="en-ZA" sz="1600" dirty="0" err="1">
                <a:solidFill>
                  <a:schemeClr val="bg1"/>
                </a:solidFill>
                <a:latin typeface="Perpetua" panose="02020502060401020303" pitchFamily="18" charset="0"/>
                <a:ea typeface="Cambria Math" panose="02040503050406030204" pitchFamily="18" charset="0"/>
              </a:rPr>
              <a:t>Jaroszynski</a:t>
            </a:r>
            <a:r>
              <a:rPr lang="en-ZA" sz="1600" dirty="0">
                <a:solidFill>
                  <a:schemeClr val="bg1"/>
                </a:solidFill>
                <a:latin typeface="Perpetua" panose="02020502060401020303" pitchFamily="18" charset="0"/>
                <a:ea typeface="Cambria Math" panose="02040503050406030204" pitchFamily="18" charset="0"/>
              </a:rPr>
              <a:t> et al. (2014) </a:t>
            </a:r>
            <a:r>
              <a:rPr lang="en-ZA" sz="1600" dirty="0" err="1">
                <a:solidFill>
                  <a:schemeClr val="bg1"/>
                </a:solidFill>
                <a:latin typeface="Perpetua" panose="02020502060401020303" pitchFamily="18" charset="0"/>
                <a:ea typeface="Cambria Math" panose="02040503050406030204" pitchFamily="18" charset="0"/>
              </a:rPr>
              <a:t>arXiv</a:t>
            </a:r>
            <a:r>
              <a:rPr lang="en-ZA" sz="1600" dirty="0">
                <a:solidFill>
                  <a:schemeClr val="bg1"/>
                </a:solidFill>
                <a:latin typeface="Perpetua" panose="02020502060401020303" pitchFamily="18" charset="0"/>
                <a:ea typeface="Cambria Math" panose="02040503050406030204" pitchFamily="18" charset="0"/>
              </a:rPr>
              <a:t>: 1401.4108</a:t>
            </a:r>
          </a:p>
          <a:p>
            <a:pPr algn="ctr"/>
            <a:r>
              <a:rPr lang="en-ZA" sz="1600" dirty="0">
                <a:solidFill>
                  <a:schemeClr val="bg1"/>
                </a:solidFill>
                <a:latin typeface="Perpetua" panose="02020502060401020303" pitchFamily="18" charset="0"/>
                <a:ea typeface="Cambria Math" panose="02040503050406030204" pitchFamily="18" charset="0"/>
              </a:rPr>
              <a:t>McCully et al . (2017) </a:t>
            </a:r>
            <a:r>
              <a:rPr lang="en-ZA" sz="1600" dirty="0" err="1">
                <a:solidFill>
                  <a:schemeClr val="bg1"/>
                </a:solidFill>
                <a:latin typeface="Perpetua" panose="02020502060401020303" pitchFamily="18" charset="0"/>
                <a:ea typeface="Cambria Math" panose="02040503050406030204" pitchFamily="18" charset="0"/>
              </a:rPr>
              <a:t>arXiv</a:t>
            </a:r>
            <a:r>
              <a:rPr lang="en-ZA" sz="1600" dirty="0">
                <a:solidFill>
                  <a:schemeClr val="bg1"/>
                </a:solidFill>
                <a:latin typeface="Perpetua" panose="02020502060401020303" pitchFamily="18" charset="0"/>
                <a:ea typeface="Cambria Math" panose="02040503050406030204" pitchFamily="18" charset="0"/>
              </a:rPr>
              <a:t>: 1601.05417</a:t>
            </a:r>
          </a:p>
          <a:p>
            <a:pPr algn="ctr"/>
            <a:endParaRPr lang="en-ZA" sz="1600" dirty="0">
              <a:solidFill>
                <a:schemeClr val="bg1"/>
              </a:solidFill>
              <a:latin typeface="Perpetua" panose="02020502060401020303" pitchFamily="18" charset="0"/>
              <a:ea typeface="Cambria Math" panose="02040503050406030204" pitchFamily="18" charset="0"/>
            </a:endParaRPr>
          </a:p>
          <a:p>
            <a:pPr algn="ctr"/>
            <a:endParaRPr lang="it-IT" sz="1600" dirty="0">
              <a:solidFill>
                <a:schemeClr val="bg1"/>
              </a:solidFill>
              <a:latin typeface="Perpetua" panose="02020502060401020303" pitchFamily="18" charset="0"/>
              <a:ea typeface="Cambria Math" panose="02040503050406030204" pitchFamily="18" charset="0"/>
            </a:endParaRPr>
          </a:p>
          <a:p>
            <a:pPr algn="ctr"/>
            <a:endParaRPr lang="it-IT" sz="1600" dirty="0">
              <a:solidFill>
                <a:schemeClr val="bg1"/>
              </a:solidFill>
              <a:latin typeface="Perpetua" panose="02020502060401020303" pitchFamily="18" charset="0"/>
              <a:ea typeface="Cambria Math" panose="02040503050406030204" pitchFamily="18" charset="0"/>
            </a:endParaRPr>
          </a:p>
        </p:txBody>
      </p:sp>
      <p:sp>
        <p:nvSpPr>
          <p:cNvPr id="5" name="TextBox 4">
            <a:extLst>
              <a:ext uri="{FF2B5EF4-FFF2-40B4-BE49-F238E27FC236}">
                <a16:creationId xmlns:a16="http://schemas.microsoft.com/office/drawing/2014/main" id="{2505A1BA-7866-50B1-F45D-13A2A8A6E3DD}"/>
              </a:ext>
            </a:extLst>
          </p:cNvPr>
          <p:cNvSpPr txBox="1"/>
          <p:nvPr/>
        </p:nvSpPr>
        <p:spPr>
          <a:xfrm>
            <a:off x="3638452" y="3047878"/>
            <a:ext cx="4703883" cy="3680639"/>
          </a:xfrm>
          <a:prstGeom prst="roundRect">
            <a:avLst>
              <a:gd name="adj" fmla="val 12677"/>
            </a:avLst>
          </a:prstGeom>
          <a:noFill/>
          <a:effectLst>
            <a:softEdge rad="31750"/>
          </a:effectLst>
        </p:spPr>
        <p:txBody>
          <a:bodyPr wrap="square" rtlCol="0">
            <a:spAutoFit/>
          </a:bodyPr>
          <a:lstStyle/>
          <a:p>
            <a:pPr algn="ctr"/>
            <a:r>
              <a:rPr lang="en-ZA" b="1" dirty="0">
                <a:solidFill>
                  <a:schemeClr val="bg1"/>
                </a:solidFill>
                <a:latin typeface="Perpetua" panose="02020502060401020303" pitchFamily="18" charset="0"/>
                <a:ea typeface="Cambria Math" panose="02040503050406030204" pitchFamily="18" charset="0"/>
              </a:rPr>
              <a:t>Shear as a cosmological probe</a:t>
            </a:r>
            <a:br>
              <a:rPr lang="en-ZA" dirty="0">
                <a:solidFill>
                  <a:schemeClr val="bg1"/>
                </a:solidFill>
                <a:latin typeface="Perpetua" panose="02020502060401020303" pitchFamily="18" charset="0"/>
                <a:ea typeface="Cambria Math" panose="02040503050406030204" pitchFamily="18" charset="0"/>
              </a:rPr>
            </a:br>
            <a:endParaRPr lang="en-ZA" dirty="0">
              <a:solidFill>
                <a:schemeClr val="bg1"/>
              </a:solidFill>
              <a:latin typeface="Perpetua" panose="02020502060401020303" pitchFamily="18" charset="0"/>
              <a:ea typeface="Cambria Math" panose="02040503050406030204" pitchFamily="18" charset="0"/>
            </a:endParaRPr>
          </a:p>
          <a:p>
            <a:pPr algn="ctr"/>
            <a:r>
              <a:rPr lang="fr-FR" dirty="0">
                <a:solidFill>
                  <a:schemeClr val="bg1"/>
                </a:solidFill>
                <a:latin typeface="Perpetua" panose="02020502060401020303" pitchFamily="18" charset="0"/>
                <a:ea typeface="Cambria Math" panose="02040503050406030204" pitchFamily="18" charset="0"/>
              </a:rPr>
              <a:t>Pierre Fleury, Julien Larena, Jean-Philippe Uzan,</a:t>
            </a:r>
            <a:br>
              <a:rPr lang="en-ZA" dirty="0">
                <a:solidFill>
                  <a:schemeClr val="bg1"/>
                </a:solidFill>
                <a:latin typeface="Perpetua" panose="02020502060401020303" pitchFamily="18" charset="0"/>
                <a:ea typeface="Cambria Math" panose="02040503050406030204" pitchFamily="18" charset="0"/>
              </a:rPr>
            </a:br>
            <a:r>
              <a:rPr lang="en-ZA" i="1" dirty="0">
                <a:solidFill>
                  <a:schemeClr val="bg1"/>
                </a:solidFill>
                <a:latin typeface="Perpetua" panose="02020502060401020303" pitchFamily="18" charset="0"/>
                <a:ea typeface="Cambria Math" panose="02040503050406030204" pitchFamily="18" charset="0"/>
              </a:rPr>
              <a:t>Line-of-sight effects in strong gravitational lensing</a:t>
            </a:r>
            <a:r>
              <a:rPr lang="en-ZA" dirty="0">
                <a:solidFill>
                  <a:schemeClr val="bg1"/>
                </a:solidFill>
                <a:latin typeface="Perpetua" panose="02020502060401020303" pitchFamily="18" charset="0"/>
                <a:ea typeface="Cambria Math" panose="02040503050406030204" pitchFamily="18" charset="0"/>
              </a:rPr>
              <a:t>, JCAP 08 (2021) 024, arXiv:2104.08883</a:t>
            </a:r>
          </a:p>
          <a:p>
            <a:pPr algn="ctr"/>
            <a:endParaRPr lang="en-ZA" dirty="0">
              <a:solidFill>
                <a:schemeClr val="bg1"/>
              </a:solidFill>
              <a:latin typeface="Perpetua" panose="02020502060401020303" pitchFamily="18" charset="0"/>
              <a:ea typeface="Cambria Math" panose="02040503050406030204" pitchFamily="18" charset="0"/>
            </a:endParaRPr>
          </a:p>
          <a:p>
            <a:pPr algn="ctr"/>
            <a:r>
              <a:rPr lang="en-ZA" dirty="0">
                <a:solidFill>
                  <a:schemeClr val="bg1"/>
                </a:solidFill>
                <a:latin typeface="Perpetua" panose="02020502060401020303" pitchFamily="18" charset="0"/>
                <a:ea typeface="Cambria Math" panose="02040503050406030204" pitchFamily="18" charset="0"/>
              </a:rPr>
              <a:t>Pierre Fleury, </a:t>
            </a:r>
            <a:r>
              <a:rPr lang="en-ZA" b="1" dirty="0">
                <a:solidFill>
                  <a:schemeClr val="bg1"/>
                </a:solidFill>
                <a:latin typeface="Perpetua" panose="02020502060401020303" pitchFamily="18" charset="0"/>
                <a:ea typeface="Cambria Math" panose="02040503050406030204" pitchFamily="18" charset="0"/>
              </a:rPr>
              <a:t>Daniel Johnson, </a:t>
            </a:r>
            <a:r>
              <a:rPr lang="en-ZA" dirty="0">
                <a:solidFill>
                  <a:schemeClr val="bg1"/>
                </a:solidFill>
                <a:latin typeface="Perpetua" panose="02020502060401020303" pitchFamily="18" charset="0"/>
                <a:ea typeface="Cambria Math" panose="02040503050406030204" pitchFamily="18" charset="0"/>
              </a:rPr>
              <a:t>Theo Duboscq,</a:t>
            </a:r>
            <a:r>
              <a:rPr lang="en-ZA" b="1" dirty="0">
                <a:solidFill>
                  <a:schemeClr val="bg1"/>
                </a:solidFill>
                <a:latin typeface="Perpetua" panose="02020502060401020303" pitchFamily="18" charset="0"/>
                <a:ea typeface="Cambria Math" panose="02040503050406030204" pitchFamily="18" charset="0"/>
              </a:rPr>
              <a:t> </a:t>
            </a:r>
            <a:r>
              <a:rPr lang="en-ZA" dirty="0">
                <a:solidFill>
                  <a:schemeClr val="bg1"/>
                </a:solidFill>
                <a:latin typeface="Perpetua" panose="02020502060401020303" pitchFamily="18" charset="0"/>
                <a:ea typeface="Cambria Math" panose="02040503050406030204" pitchFamily="18" charset="0"/>
              </a:rPr>
              <a:t>Natalie Hogg,</a:t>
            </a:r>
            <a:r>
              <a:rPr lang="en-ZA" b="1" dirty="0">
                <a:solidFill>
                  <a:schemeClr val="bg1"/>
                </a:solidFill>
                <a:latin typeface="Perpetua" panose="02020502060401020303" pitchFamily="18" charset="0"/>
                <a:ea typeface="Cambria Math" panose="02040503050406030204" pitchFamily="18" charset="0"/>
              </a:rPr>
              <a:t> </a:t>
            </a:r>
            <a:r>
              <a:rPr lang="en-ZA" dirty="0">
                <a:solidFill>
                  <a:schemeClr val="bg1"/>
                </a:solidFill>
                <a:latin typeface="Perpetua" panose="02020502060401020303" pitchFamily="18" charset="0"/>
                <a:ea typeface="Cambria Math" panose="02040503050406030204" pitchFamily="18" charset="0"/>
              </a:rPr>
              <a:t>Julien Larena, </a:t>
            </a:r>
            <a:br>
              <a:rPr lang="en-ZA" dirty="0">
                <a:solidFill>
                  <a:schemeClr val="bg1"/>
                </a:solidFill>
                <a:latin typeface="Perpetua" panose="02020502060401020303" pitchFamily="18" charset="0"/>
                <a:ea typeface="Cambria Math" panose="02040503050406030204" pitchFamily="18" charset="0"/>
              </a:rPr>
            </a:br>
            <a:r>
              <a:rPr lang="en-US" i="1" dirty="0">
                <a:solidFill>
                  <a:schemeClr val="bg1"/>
                </a:solidFill>
                <a:latin typeface="Perpetua" panose="02020502060401020303" pitchFamily="18" charset="0"/>
                <a:ea typeface="Cambria Math" panose="02040503050406030204" pitchFamily="18" charset="0"/>
              </a:rPr>
              <a:t>Cosmology with the line-of-sight shear</a:t>
            </a:r>
            <a:r>
              <a:rPr lang="en-ZA" dirty="0">
                <a:solidFill>
                  <a:schemeClr val="bg1"/>
                </a:solidFill>
                <a:latin typeface="Perpetua" panose="02020502060401020303" pitchFamily="18" charset="0"/>
                <a:ea typeface="Cambria Math" panose="02040503050406030204" pitchFamily="18" charset="0"/>
              </a:rPr>
              <a:t>, </a:t>
            </a:r>
            <a:r>
              <a:rPr lang="en-ZA" dirty="0">
                <a:solidFill>
                  <a:schemeClr val="bg1"/>
                </a:solidFill>
                <a:latin typeface="Perpetua" panose="02020502060401020303" pitchFamily="18" charset="0"/>
              </a:rPr>
              <a:t>arXiv:2603.03441</a:t>
            </a:r>
            <a:endParaRPr lang="en-ZA" dirty="0">
              <a:solidFill>
                <a:schemeClr val="bg1"/>
              </a:solidFill>
              <a:latin typeface="Perpetua" panose="02020502060401020303" pitchFamily="18" charset="0"/>
              <a:ea typeface="Cambria Math" panose="02040503050406030204" pitchFamily="18" charset="0"/>
            </a:endParaRPr>
          </a:p>
          <a:p>
            <a:pPr algn="ctr"/>
            <a:endParaRPr lang="en-ZA" dirty="0">
              <a:solidFill>
                <a:schemeClr val="bg1"/>
              </a:solidFill>
              <a:latin typeface="Perpetua" panose="02020502060401020303" pitchFamily="18" charset="0"/>
              <a:ea typeface="Cambria Math" panose="02040503050406030204" pitchFamily="18" charset="0"/>
            </a:endParaRPr>
          </a:p>
          <a:p>
            <a:pPr algn="ctr"/>
            <a:r>
              <a:rPr lang="en-ZA" dirty="0">
                <a:solidFill>
                  <a:schemeClr val="bg1"/>
                </a:solidFill>
                <a:latin typeface="Perpetua" panose="02020502060401020303" pitchFamily="18" charset="0"/>
                <a:ea typeface="Cambria Math" panose="02040503050406030204" pitchFamily="18" charset="0"/>
              </a:rPr>
              <a:t>Birrer et al.</a:t>
            </a:r>
            <a:r>
              <a:rPr lang="en-US" dirty="0">
                <a:solidFill>
                  <a:schemeClr val="bg1"/>
                </a:solidFill>
                <a:latin typeface="Perpetua" panose="02020502060401020303" pitchFamily="18" charset="0"/>
                <a:ea typeface="Cambria Math" panose="02040503050406030204" pitchFamily="18" charset="0"/>
              </a:rPr>
              <a:t> (2017) </a:t>
            </a:r>
            <a:r>
              <a:rPr lang="en-US" dirty="0" err="1">
                <a:solidFill>
                  <a:schemeClr val="bg1"/>
                </a:solidFill>
                <a:latin typeface="Perpetua" panose="02020502060401020303" pitchFamily="18" charset="0"/>
                <a:ea typeface="Cambria Math" panose="02040503050406030204" pitchFamily="18" charset="0"/>
              </a:rPr>
              <a:t>arXiv</a:t>
            </a:r>
            <a:r>
              <a:rPr lang="en-US" dirty="0">
                <a:solidFill>
                  <a:schemeClr val="bg1"/>
                </a:solidFill>
                <a:latin typeface="Perpetua" panose="02020502060401020303" pitchFamily="18" charset="0"/>
                <a:ea typeface="Cambria Math" panose="02040503050406030204" pitchFamily="18" charset="0"/>
              </a:rPr>
              <a:t>: 1610.01599</a:t>
            </a:r>
            <a:endParaRPr lang="it-IT" dirty="0">
              <a:solidFill>
                <a:schemeClr val="bg1"/>
              </a:solidFill>
              <a:latin typeface="Perpetua" panose="02020502060401020303" pitchFamily="18" charset="0"/>
              <a:ea typeface="Cambria Math" panose="02040503050406030204" pitchFamily="18" charset="0"/>
            </a:endParaRPr>
          </a:p>
        </p:txBody>
      </p:sp>
      <p:sp>
        <p:nvSpPr>
          <p:cNvPr id="7" name="TextBox 6">
            <a:extLst>
              <a:ext uri="{FF2B5EF4-FFF2-40B4-BE49-F238E27FC236}">
                <a16:creationId xmlns:a16="http://schemas.microsoft.com/office/drawing/2014/main" id="{CD0854B1-DD71-49F4-A829-AD923BC07574}"/>
              </a:ext>
            </a:extLst>
          </p:cNvPr>
          <p:cNvSpPr txBox="1"/>
          <p:nvPr/>
        </p:nvSpPr>
        <p:spPr>
          <a:xfrm>
            <a:off x="8259661" y="561054"/>
            <a:ext cx="3971169" cy="6361688"/>
          </a:xfrm>
          <a:prstGeom prst="roundRect">
            <a:avLst>
              <a:gd name="adj" fmla="val 12677"/>
            </a:avLst>
          </a:prstGeom>
          <a:noFill/>
          <a:effectLst>
            <a:softEdge rad="31750"/>
          </a:effectLst>
        </p:spPr>
        <p:txBody>
          <a:bodyPr wrap="square" rtlCol="0">
            <a:spAutoFit/>
          </a:bodyPr>
          <a:lstStyle/>
          <a:p>
            <a:pPr algn="ctr"/>
            <a:r>
              <a:rPr lang="en-ZA" sz="1600" b="1" dirty="0">
                <a:solidFill>
                  <a:schemeClr val="bg1"/>
                </a:solidFill>
                <a:latin typeface="Perpetua" panose="02020502060401020303" pitchFamily="18" charset="0"/>
                <a:ea typeface="Cambria Math" panose="02040503050406030204" pitchFamily="18" charset="0"/>
              </a:rPr>
              <a:t>Measuring the shear</a:t>
            </a:r>
          </a:p>
          <a:p>
            <a:pPr algn="ctr"/>
            <a:endParaRPr lang="en-ZA" sz="1600" dirty="0">
              <a:solidFill>
                <a:schemeClr val="bg1"/>
              </a:solidFill>
              <a:latin typeface="Perpetua" panose="02020502060401020303" pitchFamily="18" charset="0"/>
              <a:ea typeface="Cambria Math" panose="02040503050406030204" pitchFamily="18" charset="0"/>
            </a:endParaRPr>
          </a:p>
          <a:p>
            <a:pPr algn="ctr"/>
            <a:r>
              <a:rPr lang="fr-FR" sz="1600" dirty="0">
                <a:solidFill>
                  <a:schemeClr val="bg1"/>
                </a:solidFill>
                <a:latin typeface="Perpetua" panose="02020502060401020303" pitchFamily="18" charset="0"/>
                <a:ea typeface="Cambria Math" panose="02040503050406030204" pitchFamily="18" charset="0"/>
              </a:rPr>
              <a:t>Natalie B. Hogg, Pierre Fleury, Julien Larena, Matteo Martinelli,</a:t>
            </a:r>
            <a:br>
              <a:rPr lang="en-ZA" sz="1600" dirty="0">
                <a:solidFill>
                  <a:schemeClr val="bg1"/>
                </a:solidFill>
                <a:latin typeface="Perpetua" panose="02020502060401020303" pitchFamily="18" charset="0"/>
                <a:ea typeface="Cambria Math" panose="02040503050406030204" pitchFamily="18" charset="0"/>
              </a:rPr>
            </a:br>
            <a:r>
              <a:rPr lang="en-US" sz="1600" i="1" dirty="0">
                <a:solidFill>
                  <a:schemeClr val="bg1"/>
                </a:solidFill>
                <a:latin typeface="Perpetua" panose="02020502060401020303" pitchFamily="18" charset="0"/>
                <a:ea typeface="Cambria Math" panose="02040503050406030204" pitchFamily="18" charset="0"/>
              </a:rPr>
              <a:t>Measuring line-of-sight shear with Einstein rings: a proof of concept</a:t>
            </a:r>
            <a:r>
              <a:rPr lang="en-ZA" sz="1600" dirty="0">
                <a:solidFill>
                  <a:schemeClr val="bg1"/>
                </a:solidFill>
                <a:latin typeface="Perpetua" panose="02020502060401020303" pitchFamily="18" charset="0"/>
                <a:ea typeface="Cambria Math" panose="02040503050406030204" pitchFamily="18" charset="0"/>
              </a:rPr>
              <a:t>, MNRAS 520 (2023) 04, arXiv:2210.07210</a:t>
            </a:r>
          </a:p>
          <a:p>
            <a:pPr algn="ctr"/>
            <a:endParaRPr lang="en-ZA" sz="1600" dirty="0">
              <a:solidFill>
                <a:schemeClr val="bg1"/>
              </a:solidFill>
              <a:latin typeface="Perpetua" panose="02020502060401020303" pitchFamily="18" charset="0"/>
              <a:ea typeface="Cambria Math" panose="02040503050406030204" pitchFamily="18" charset="0"/>
            </a:endParaRPr>
          </a:p>
          <a:p>
            <a:pPr algn="ctr"/>
            <a:r>
              <a:rPr lang="fr-FR" sz="1600" dirty="0">
                <a:solidFill>
                  <a:schemeClr val="bg1"/>
                </a:solidFill>
                <a:latin typeface="Perpetua" panose="02020502060401020303" pitchFamily="18" charset="0"/>
                <a:ea typeface="Cambria Math" panose="02040503050406030204" pitchFamily="18" charset="0"/>
              </a:rPr>
              <a:t>Natalie B. Hogg, </a:t>
            </a:r>
            <a:r>
              <a:rPr lang="fr-FR" sz="1600" b="1" dirty="0">
                <a:solidFill>
                  <a:schemeClr val="bg1"/>
                </a:solidFill>
                <a:latin typeface="Perpetua" panose="02020502060401020303" pitchFamily="18" charset="0"/>
                <a:ea typeface="Cambria Math" panose="02040503050406030204" pitchFamily="18" charset="0"/>
              </a:rPr>
              <a:t>Daniel Johnson</a:t>
            </a:r>
            <a:r>
              <a:rPr lang="fr-FR" sz="1600" dirty="0">
                <a:solidFill>
                  <a:schemeClr val="bg1"/>
                </a:solidFill>
                <a:latin typeface="Perpetua" panose="02020502060401020303" pitchFamily="18" charset="0"/>
                <a:ea typeface="Cambria Math" panose="02040503050406030204" pitchFamily="18" charset="0"/>
              </a:rPr>
              <a:t>, </a:t>
            </a:r>
            <a:br>
              <a:rPr lang="fr-FR" sz="1600" dirty="0">
                <a:solidFill>
                  <a:schemeClr val="bg1"/>
                </a:solidFill>
                <a:latin typeface="Perpetua" panose="02020502060401020303" pitchFamily="18" charset="0"/>
                <a:ea typeface="Cambria Math" panose="02040503050406030204" pitchFamily="18" charset="0"/>
              </a:rPr>
            </a:br>
            <a:r>
              <a:rPr lang="fr-FR" sz="1600" dirty="0" err="1">
                <a:solidFill>
                  <a:schemeClr val="bg1"/>
                </a:solidFill>
                <a:latin typeface="Perpetua" panose="02020502060401020303" pitchFamily="18" charset="0"/>
                <a:ea typeface="Cambria Math" panose="02040503050406030204" pitchFamily="18" charset="0"/>
              </a:rPr>
              <a:t>Anowar</a:t>
            </a:r>
            <a:r>
              <a:rPr lang="fr-FR" sz="1600" dirty="0">
                <a:solidFill>
                  <a:schemeClr val="bg1"/>
                </a:solidFill>
                <a:latin typeface="Perpetua" panose="02020502060401020303" pitchFamily="18" charset="0"/>
                <a:ea typeface="Cambria Math" panose="02040503050406030204" pitchFamily="18" charset="0"/>
              </a:rPr>
              <a:t> J. </a:t>
            </a:r>
            <a:r>
              <a:rPr lang="fr-FR" sz="1600" dirty="0" err="1">
                <a:solidFill>
                  <a:schemeClr val="bg1"/>
                </a:solidFill>
                <a:latin typeface="Perpetua" panose="02020502060401020303" pitchFamily="18" charset="0"/>
                <a:ea typeface="Cambria Math" panose="02040503050406030204" pitchFamily="18" charset="0"/>
              </a:rPr>
              <a:t>Shajib</a:t>
            </a:r>
            <a:r>
              <a:rPr lang="fr-FR" sz="1600" dirty="0">
                <a:solidFill>
                  <a:schemeClr val="bg1"/>
                </a:solidFill>
                <a:latin typeface="Perpetua" panose="02020502060401020303" pitchFamily="18" charset="0"/>
                <a:ea typeface="Cambria Math" panose="02040503050406030204" pitchFamily="18" charset="0"/>
              </a:rPr>
              <a:t>, Julien Larena,</a:t>
            </a:r>
            <a:br>
              <a:rPr lang="en-ZA" sz="1600" dirty="0">
                <a:solidFill>
                  <a:schemeClr val="bg1"/>
                </a:solidFill>
                <a:latin typeface="Perpetua" panose="02020502060401020303" pitchFamily="18" charset="0"/>
                <a:ea typeface="Cambria Math" panose="02040503050406030204" pitchFamily="18" charset="0"/>
              </a:rPr>
            </a:br>
            <a:r>
              <a:rPr lang="en-US" sz="1600" i="1" dirty="0">
                <a:solidFill>
                  <a:schemeClr val="bg1"/>
                </a:solidFill>
                <a:latin typeface="Perpetua" panose="02020502060401020303" pitchFamily="18" charset="0"/>
                <a:ea typeface="Cambria Math" panose="02040503050406030204" pitchFamily="18" charset="0"/>
              </a:rPr>
              <a:t>Line-of-sight shear in SLACS strong lenses I: </a:t>
            </a:r>
            <a:br>
              <a:rPr lang="en-US" sz="1600" i="1" dirty="0">
                <a:solidFill>
                  <a:schemeClr val="bg1"/>
                </a:solidFill>
                <a:latin typeface="Perpetua" panose="02020502060401020303" pitchFamily="18" charset="0"/>
                <a:ea typeface="Cambria Math" panose="02040503050406030204" pitchFamily="18" charset="0"/>
              </a:rPr>
            </a:br>
            <a:r>
              <a:rPr lang="en-US" sz="1600" i="1" dirty="0">
                <a:solidFill>
                  <a:schemeClr val="bg1"/>
                </a:solidFill>
                <a:latin typeface="Perpetua" panose="02020502060401020303" pitchFamily="18" charset="0"/>
                <a:ea typeface="Cambria Math" panose="02040503050406030204" pitchFamily="18" charset="0"/>
              </a:rPr>
              <a:t>shear and mass model </a:t>
            </a:r>
            <a:r>
              <a:rPr lang="en-US" sz="1600" i="1" dirty="0" err="1">
                <a:solidFill>
                  <a:schemeClr val="bg1"/>
                </a:solidFill>
                <a:latin typeface="Perpetua" panose="02020502060401020303" pitchFamily="18" charset="0"/>
                <a:ea typeface="Cambria Math" panose="02040503050406030204" pitchFamily="18" charset="0"/>
              </a:rPr>
              <a:t>parametrisations</a:t>
            </a:r>
            <a:r>
              <a:rPr lang="en-ZA" sz="1600" dirty="0">
                <a:solidFill>
                  <a:schemeClr val="bg1"/>
                </a:solidFill>
                <a:latin typeface="Perpetua" panose="02020502060401020303" pitchFamily="18" charset="0"/>
                <a:ea typeface="Cambria Math" panose="02040503050406030204" pitchFamily="18" charset="0"/>
              </a:rPr>
              <a:t>, arXiv:2501.16292</a:t>
            </a:r>
          </a:p>
          <a:p>
            <a:pPr algn="ctr"/>
            <a:endParaRPr lang="en-ZA" sz="1600" dirty="0">
              <a:solidFill>
                <a:schemeClr val="bg1"/>
              </a:solidFill>
              <a:latin typeface="Perpetua" panose="02020502060401020303" pitchFamily="18" charset="0"/>
              <a:ea typeface="Cambria Math" panose="02040503050406030204" pitchFamily="18" charset="0"/>
            </a:endParaRPr>
          </a:p>
          <a:p>
            <a:pPr algn="ctr"/>
            <a:r>
              <a:rPr lang="fr-FR" sz="1600" dirty="0">
                <a:solidFill>
                  <a:schemeClr val="bg1"/>
                </a:solidFill>
                <a:latin typeface="Perpetua" panose="02020502060401020303" pitchFamily="18" charset="0"/>
                <a:ea typeface="Cambria Math" panose="02040503050406030204" pitchFamily="18" charset="0"/>
              </a:rPr>
              <a:t>Natalie B. Hogg, </a:t>
            </a:r>
            <a:r>
              <a:rPr lang="fr-FR" sz="1600" b="1" dirty="0">
                <a:solidFill>
                  <a:schemeClr val="bg1"/>
                </a:solidFill>
                <a:latin typeface="Perpetua" panose="02020502060401020303" pitchFamily="18" charset="0"/>
                <a:ea typeface="Cambria Math" panose="02040503050406030204" pitchFamily="18" charset="0"/>
              </a:rPr>
              <a:t>Daniel Johnson</a:t>
            </a:r>
            <a:r>
              <a:rPr lang="fr-FR" sz="1600" dirty="0">
                <a:solidFill>
                  <a:schemeClr val="bg1"/>
                </a:solidFill>
                <a:latin typeface="Perpetua" panose="02020502060401020303" pitchFamily="18" charset="0"/>
                <a:ea typeface="Cambria Math" panose="02040503050406030204" pitchFamily="18" charset="0"/>
              </a:rPr>
              <a:t>,</a:t>
            </a:r>
            <a:br>
              <a:rPr lang="fr-FR" sz="1600" dirty="0">
                <a:solidFill>
                  <a:schemeClr val="bg1"/>
                </a:solidFill>
                <a:latin typeface="Perpetua" panose="02020502060401020303" pitchFamily="18" charset="0"/>
                <a:ea typeface="Cambria Math" panose="02040503050406030204" pitchFamily="18" charset="0"/>
              </a:rPr>
            </a:br>
            <a:r>
              <a:rPr lang="fr-FR" sz="1600" dirty="0" err="1">
                <a:solidFill>
                  <a:schemeClr val="bg1"/>
                </a:solidFill>
                <a:latin typeface="Perpetua" panose="02020502060401020303" pitchFamily="18" charset="0"/>
                <a:ea typeface="Cambria Math" panose="02040503050406030204" pitchFamily="18" charset="0"/>
              </a:rPr>
              <a:t>Anowar</a:t>
            </a:r>
            <a:r>
              <a:rPr lang="fr-FR" sz="1600" dirty="0">
                <a:solidFill>
                  <a:schemeClr val="bg1"/>
                </a:solidFill>
                <a:latin typeface="Perpetua" panose="02020502060401020303" pitchFamily="18" charset="0"/>
                <a:ea typeface="Cambria Math" panose="02040503050406030204" pitchFamily="18" charset="0"/>
              </a:rPr>
              <a:t> J. </a:t>
            </a:r>
            <a:r>
              <a:rPr lang="fr-FR" sz="1600" dirty="0" err="1">
                <a:solidFill>
                  <a:schemeClr val="bg1"/>
                </a:solidFill>
                <a:latin typeface="Perpetua" panose="02020502060401020303" pitchFamily="18" charset="0"/>
                <a:ea typeface="Cambria Math" panose="02040503050406030204" pitchFamily="18" charset="0"/>
              </a:rPr>
              <a:t>Shajib</a:t>
            </a:r>
            <a:r>
              <a:rPr lang="fr-FR" sz="1600" dirty="0">
                <a:solidFill>
                  <a:schemeClr val="bg1"/>
                </a:solidFill>
                <a:latin typeface="Perpetua" panose="02020502060401020303" pitchFamily="18" charset="0"/>
                <a:ea typeface="Cambria Math" panose="02040503050406030204" pitchFamily="18" charset="0"/>
              </a:rPr>
              <a:t>, Julien Larena,</a:t>
            </a:r>
            <a:br>
              <a:rPr lang="en-ZA" sz="1600" dirty="0">
                <a:solidFill>
                  <a:schemeClr val="bg1"/>
                </a:solidFill>
                <a:latin typeface="Perpetua" panose="02020502060401020303" pitchFamily="18" charset="0"/>
                <a:ea typeface="Cambria Math" panose="02040503050406030204" pitchFamily="18" charset="0"/>
              </a:rPr>
            </a:br>
            <a:r>
              <a:rPr lang="en-US" sz="1600" i="1" dirty="0">
                <a:solidFill>
                  <a:schemeClr val="bg1"/>
                </a:solidFill>
                <a:latin typeface="Perpetua" panose="02020502060401020303" pitchFamily="18" charset="0"/>
                <a:ea typeface="Cambria Math" panose="02040503050406030204" pitchFamily="18" charset="0"/>
              </a:rPr>
              <a:t>Line-of-sight shear in SLACS strong lenses II: validation tests with an extended sample</a:t>
            </a:r>
            <a:r>
              <a:rPr lang="en-ZA" sz="1600" dirty="0">
                <a:solidFill>
                  <a:schemeClr val="bg1"/>
                </a:solidFill>
                <a:latin typeface="Perpetua" panose="02020502060401020303" pitchFamily="18" charset="0"/>
                <a:ea typeface="Cambria Math" panose="02040503050406030204" pitchFamily="18" charset="0"/>
              </a:rPr>
              <a:t>, </a:t>
            </a:r>
            <a:br>
              <a:rPr lang="en-ZA" sz="1600" dirty="0">
                <a:solidFill>
                  <a:schemeClr val="bg1"/>
                </a:solidFill>
                <a:latin typeface="Perpetua" panose="02020502060401020303" pitchFamily="18" charset="0"/>
                <a:ea typeface="Cambria Math" panose="02040503050406030204" pitchFamily="18" charset="0"/>
              </a:rPr>
            </a:br>
            <a:r>
              <a:rPr lang="en-ZA" sz="1600" dirty="0" err="1">
                <a:solidFill>
                  <a:schemeClr val="bg1"/>
                </a:solidFill>
                <a:latin typeface="Perpetua" panose="02020502060401020303" pitchFamily="18" charset="0"/>
                <a:ea typeface="Cambria Math" panose="02040503050406030204" pitchFamily="18" charset="0"/>
              </a:rPr>
              <a:t>arXiv</a:t>
            </a:r>
            <a:r>
              <a:rPr lang="en-ZA" sz="1600" dirty="0">
                <a:solidFill>
                  <a:schemeClr val="bg1"/>
                </a:solidFill>
                <a:latin typeface="Perpetua" panose="02020502060401020303" pitchFamily="18" charset="0"/>
                <a:ea typeface="Cambria Math" panose="02040503050406030204" pitchFamily="18" charset="0"/>
              </a:rPr>
              <a:t>: 2512.05050</a:t>
            </a:r>
            <a:br>
              <a:rPr lang="en-ZA" sz="1600" dirty="0">
                <a:solidFill>
                  <a:schemeClr val="bg1"/>
                </a:solidFill>
                <a:latin typeface="Perpetua" panose="02020502060401020303" pitchFamily="18" charset="0"/>
                <a:ea typeface="Cambria Math" panose="02040503050406030204" pitchFamily="18" charset="0"/>
              </a:rPr>
            </a:br>
            <a:endParaRPr lang="en-ZA" sz="1600" dirty="0">
              <a:solidFill>
                <a:schemeClr val="bg1"/>
              </a:solidFill>
              <a:latin typeface="Perpetua" panose="02020502060401020303" pitchFamily="18" charset="0"/>
              <a:ea typeface="Cambria Math" panose="02040503050406030204" pitchFamily="18" charset="0"/>
            </a:endParaRPr>
          </a:p>
          <a:p>
            <a:pPr algn="ctr"/>
            <a:endParaRPr lang="en-ZA" sz="1600" dirty="0">
              <a:solidFill>
                <a:schemeClr val="bg1"/>
              </a:solidFill>
              <a:latin typeface="Perpetua" panose="02020502060401020303" pitchFamily="18" charset="0"/>
              <a:ea typeface="Cambria Math" panose="02040503050406030204" pitchFamily="18" charset="0"/>
            </a:endParaRPr>
          </a:p>
          <a:p>
            <a:pPr algn="ctr"/>
            <a:r>
              <a:rPr lang="it-IT" sz="1400" dirty="0">
                <a:solidFill>
                  <a:schemeClr val="bg1"/>
                </a:solidFill>
                <a:latin typeface="Perpetua" panose="02020502060401020303" pitchFamily="18" charset="0"/>
                <a:ea typeface="Cambria Math" panose="02040503050406030204" pitchFamily="18" charset="0"/>
              </a:rPr>
              <a:t>Etherington et al. (2024) arXiv: 2301.05244</a:t>
            </a:r>
          </a:p>
          <a:p>
            <a:pPr algn="ctr"/>
            <a:r>
              <a:rPr lang="it-IT" sz="1400" dirty="0">
                <a:solidFill>
                  <a:schemeClr val="bg1"/>
                </a:solidFill>
                <a:latin typeface="Perpetua" panose="02020502060401020303" pitchFamily="18" charset="0"/>
                <a:ea typeface="Cambria Math" panose="02040503050406030204" pitchFamily="18" charset="0"/>
              </a:rPr>
              <a:t> Nightingale et al. (2022)</a:t>
            </a:r>
          </a:p>
          <a:p>
            <a:pPr algn="ctr"/>
            <a:r>
              <a:rPr lang="it-IT" sz="1400" dirty="0">
                <a:solidFill>
                  <a:schemeClr val="bg1"/>
                </a:solidFill>
                <a:latin typeface="Perpetua" panose="02020502060401020303" pitchFamily="18" charset="0"/>
                <a:ea typeface="Cambria Math" panose="02040503050406030204" pitchFamily="18" charset="0"/>
              </a:rPr>
              <a:t>Shajib et al. (2021)</a:t>
            </a:r>
          </a:p>
          <a:p>
            <a:pPr algn="ctr"/>
            <a:r>
              <a:rPr lang="it-IT" sz="1400" dirty="0">
                <a:solidFill>
                  <a:schemeClr val="bg1"/>
                </a:solidFill>
                <a:latin typeface="Perpetua" panose="02020502060401020303" pitchFamily="18" charset="0"/>
                <a:ea typeface="Cambria Math" panose="02040503050406030204" pitchFamily="18" charset="0"/>
              </a:rPr>
              <a:t>Tan et al. (2024) </a:t>
            </a:r>
          </a:p>
        </p:txBody>
      </p:sp>
      <p:sp>
        <p:nvSpPr>
          <p:cNvPr id="9" name="TextBox 8">
            <a:extLst>
              <a:ext uri="{FF2B5EF4-FFF2-40B4-BE49-F238E27FC236}">
                <a16:creationId xmlns:a16="http://schemas.microsoft.com/office/drawing/2014/main" id="{4BEC4FC6-7CAA-B370-ADB0-A15C953F80F5}"/>
              </a:ext>
            </a:extLst>
          </p:cNvPr>
          <p:cNvSpPr txBox="1"/>
          <p:nvPr/>
        </p:nvSpPr>
        <p:spPr>
          <a:xfrm>
            <a:off x="4397987" y="2127829"/>
            <a:ext cx="3422331" cy="762655"/>
          </a:xfrm>
          <a:prstGeom prst="roundRect">
            <a:avLst>
              <a:gd name="adj" fmla="val 12677"/>
            </a:avLst>
          </a:prstGeom>
          <a:noFill/>
          <a:effectLst>
            <a:softEdge rad="31750"/>
          </a:effectLst>
        </p:spPr>
        <p:txBody>
          <a:bodyPr wrap="square" rtlCol="0">
            <a:spAutoFit/>
          </a:bodyPr>
          <a:lstStyle/>
          <a:p>
            <a:pPr algn="ctr"/>
            <a:r>
              <a:rPr lang="en-ZA" sz="4000" dirty="0">
                <a:solidFill>
                  <a:schemeClr val="bg1"/>
                </a:solidFill>
                <a:latin typeface="Perpetua" panose="02020502060401020303" pitchFamily="18" charset="0"/>
                <a:ea typeface="Cambria Math" panose="02040503050406030204" pitchFamily="18" charset="0"/>
              </a:rPr>
              <a:t>More reading…</a:t>
            </a:r>
          </a:p>
        </p:txBody>
      </p:sp>
    </p:spTree>
    <p:extLst>
      <p:ext uri="{BB962C8B-B14F-4D97-AF65-F5344CB8AC3E}">
        <p14:creationId xmlns:p14="http://schemas.microsoft.com/office/powerpoint/2010/main" val="2107102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49F92-D861-EB1C-87F7-A3CE4BCE465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6CA61E0-BDD2-CDC9-FB39-4E6D08F368A4}"/>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13" name="Group 12">
            <a:extLst>
              <a:ext uri="{FF2B5EF4-FFF2-40B4-BE49-F238E27FC236}">
                <a16:creationId xmlns:a16="http://schemas.microsoft.com/office/drawing/2014/main" id="{16836CDC-CA4D-FC53-59C6-C26B759F47FE}"/>
              </a:ext>
            </a:extLst>
          </p:cNvPr>
          <p:cNvGrpSpPr/>
          <p:nvPr/>
        </p:nvGrpSpPr>
        <p:grpSpPr>
          <a:xfrm>
            <a:off x="-66261" y="-20463"/>
            <a:ext cx="12268197" cy="6888695"/>
            <a:chOff x="-66261" y="-20463"/>
            <a:chExt cx="12268197" cy="6888695"/>
          </a:xfrm>
        </p:grpSpPr>
        <p:pic>
          <p:nvPicPr>
            <p:cNvPr id="14" name="Picture 13" descr="A bright light in the sky&#10;&#10;Description automatically generated with medium confidence">
              <a:extLst>
                <a:ext uri="{FF2B5EF4-FFF2-40B4-BE49-F238E27FC236}">
                  <a16:creationId xmlns:a16="http://schemas.microsoft.com/office/drawing/2014/main" id="{73F46002-4B4F-3C7B-D1CF-7CD270685D02}"/>
                </a:ext>
              </a:extLst>
            </p:cNvPr>
            <p:cNvPicPr>
              <a:picLocks noChangeAspect="1"/>
            </p:cNvPicPr>
            <p:nvPr/>
          </p:nvPicPr>
          <p:blipFill rotWithShape="1">
            <a:blip r:embed="rId3">
              <a:alphaModFix amt="13000"/>
              <a:extLst>
                <a:ext uri="{28A0092B-C50C-407E-A947-70E740481C1C}">
                  <a14:useLocalDpi xmlns:a14="http://schemas.microsoft.com/office/drawing/2010/main" val="0"/>
                </a:ext>
              </a:extLst>
            </a:blip>
            <a:srcRect l="1" t="8867" r="29824" b="19677"/>
            <a:stretch/>
          </p:blipFill>
          <p:spPr>
            <a:xfrm flipH="1">
              <a:off x="-66261" y="-10232"/>
              <a:ext cx="9879492"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1710B563-34E1-8670-083B-6C4425CAA18E}"/>
                </a:ext>
              </a:extLst>
            </p:cNvPr>
            <p:cNvPicPr>
              <a:picLocks noChangeAspect="1"/>
            </p:cNvPicPr>
            <p:nvPr/>
          </p:nvPicPr>
          <p:blipFill rotWithShape="1">
            <a:blip r:embed="rId3">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pic>
        <p:nvPicPr>
          <p:cNvPr id="11" name="Picture 10" descr="A bright light in the sky&#10;&#10;Description automatically generated with medium confidence">
            <a:extLst>
              <a:ext uri="{FF2B5EF4-FFF2-40B4-BE49-F238E27FC236}">
                <a16:creationId xmlns:a16="http://schemas.microsoft.com/office/drawing/2014/main" id="{2CCB4791-B743-B300-87E3-386AFBF1A2B1}"/>
              </a:ext>
            </a:extLst>
          </p:cNvPr>
          <p:cNvPicPr>
            <a:picLocks noChangeAspect="1"/>
          </p:cNvPicPr>
          <p:nvPr/>
        </p:nvPicPr>
        <p:blipFill rotWithShape="1">
          <a:blip r:embed="rId3">
            <a:clrChange>
              <a:clrFrom>
                <a:srgbClr val="010101"/>
              </a:clrFrom>
              <a:clrTo>
                <a:srgbClr val="010101">
                  <a:alpha val="0"/>
                </a:srgbClr>
              </a:clrTo>
            </a:clrChange>
            <a:extLst>
              <a:ext uri="{28A0092B-C50C-407E-A947-70E740481C1C}">
                <a14:useLocalDpi xmlns:a14="http://schemas.microsoft.com/office/drawing/2010/main" val="0"/>
              </a:ext>
            </a:extLst>
          </a:blip>
          <a:srcRect l="54814" t="48042"/>
          <a:stretch/>
        </p:blipFill>
        <p:spPr>
          <a:xfrm rot="16200000" flipV="1">
            <a:off x="7922398" y="2588398"/>
            <a:ext cx="4532080" cy="4007124"/>
          </a:xfrm>
          <a:prstGeom prst="rect">
            <a:avLst/>
          </a:prstGeom>
        </p:spPr>
      </p:pic>
      <p:grpSp>
        <p:nvGrpSpPr>
          <p:cNvPr id="42" name="Group 41">
            <a:extLst>
              <a:ext uri="{FF2B5EF4-FFF2-40B4-BE49-F238E27FC236}">
                <a16:creationId xmlns:a16="http://schemas.microsoft.com/office/drawing/2014/main" id="{9A747B3B-BE79-54BB-BE1D-AD0FB1DAC48D}"/>
              </a:ext>
            </a:extLst>
          </p:cNvPr>
          <p:cNvGrpSpPr/>
          <p:nvPr/>
        </p:nvGrpSpPr>
        <p:grpSpPr>
          <a:xfrm>
            <a:off x="1828804" y="3135748"/>
            <a:ext cx="549965" cy="1013792"/>
            <a:chOff x="1292087" y="2976007"/>
            <a:chExt cx="549965" cy="1013792"/>
          </a:xfrm>
        </p:grpSpPr>
        <p:cxnSp>
          <p:nvCxnSpPr>
            <p:cNvPr id="9" name="Straight Connector 8">
              <a:extLst>
                <a:ext uri="{FF2B5EF4-FFF2-40B4-BE49-F238E27FC236}">
                  <a16:creationId xmlns:a16="http://schemas.microsoft.com/office/drawing/2014/main" id="{92FACC49-BAE2-0725-34B9-55642E3AF3CB}"/>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79EB09B-33D2-23A1-981A-49614767E5F3}"/>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22" name="Freeform: Shape 21">
              <a:extLst>
                <a:ext uri="{FF2B5EF4-FFF2-40B4-BE49-F238E27FC236}">
                  <a16:creationId xmlns:a16="http://schemas.microsoft.com/office/drawing/2014/main" id="{3A534B97-188C-36C2-3E08-A32A879F125E}"/>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3" name="Oval 22">
              <a:extLst>
                <a:ext uri="{FF2B5EF4-FFF2-40B4-BE49-F238E27FC236}">
                  <a16:creationId xmlns:a16="http://schemas.microsoft.com/office/drawing/2014/main" id="{83DADCE9-0AF0-4920-F58D-E526FA465207}"/>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sp>
        <p:nvSpPr>
          <p:cNvPr id="25" name="Oval 24">
            <a:extLst>
              <a:ext uri="{FF2B5EF4-FFF2-40B4-BE49-F238E27FC236}">
                <a16:creationId xmlns:a16="http://schemas.microsoft.com/office/drawing/2014/main" id="{5C578420-556F-1BA2-EFF8-21A0CD045086}"/>
              </a:ext>
            </a:extLst>
          </p:cNvPr>
          <p:cNvSpPr/>
          <p:nvPr/>
        </p:nvSpPr>
        <p:spPr>
          <a:xfrm>
            <a:off x="2458422" y="2171064"/>
            <a:ext cx="1182465" cy="1182465"/>
          </a:xfrm>
          <a:prstGeom prst="ellipse">
            <a:avLst/>
          </a:prstGeom>
          <a:solidFill>
            <a:schemeClr val="accent2">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6" name="Oval 25">
            <a:extLst>
              <a:ext uri="{FF2B5EF4-FFF2-40B4-BE49-F238E27FC236}">
                <a16:creationId xmlns:a16="http://schemas.microsoft.com/office/drawing/2014/main" id="{C00981D0-C0C2-6C63-0A1F-A7830E985D42}"/>
              </a:ext>
            </a:extLst>
          </p:cNvPr>
          <p:cNvSpPr/>
          <p:nvPr/>
        </p:nvSpPr>
        <p:spPr>
          <a:xfrm>
            <a:off x="3495921" y="3558307"/>
            <a:ext cx="1182465" cy="1182465"/>
          </a:xfrm>
          <a:prstGeom prst="ellipse">
            <a:avLst/>
          </a:prstGeom>
          <a:solidFill>
            <a:schemeClr val="accent2">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7" name="Oval 26">
            <a:extLst>
              <a:ext uri="{FF2B5EF4-FFF2-40B4-BE49-F238E27FC236}">
                <a16:creationId xmlns:a16="http://schemas.microsoft.com/office/drawing/2014/main" id="{125C415F-1E7C-04C6-44AC-589F67BB551B}"/>
              </a:ext>
            </a:extLst>
          </p:cNvPr>
          <p:cNvSpPr/>
          <p:nvPr/>
        </p:nvSpPr>
        <p:spPr>
          <a:xfrm>
            <a:off x="6954738" y="3798536"/>
            <a:ext cx="1182465" cy="1182465"/>
          </a:xfrm>
          <a:prstGeom prst="ellipse">
            <a:avLst/>
          </a:prstGeom>
          <a:solidFill>
            <a:schemeClr val="accent2">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8" name="Oval 27">
            <a:extLst>
              <a:ext uri="{FF2B5EF4-FFF2-40B4-BE49-F238E27FC236}">
                <a16:creationId xmlns:a16="http://schemas.microsoft.com/office/drawing/2014/main" id="{07696E7F-5E3D-4510-48AD-1F72A7619564}"/>
              </a:ext>
            </a:extLst>
          </p:cNvPr>
          <p:cNvSpPr/>
          <p:nvPr/>
        </p:nvSpPr>
        <p:spPr>
          <a:xfrm>
            <a:off x="7218269" y="1961802"/>
            <a:ext cx="1182465" cy="1182465"/>
          </a:xfrm>
          <a:prstGeom prst="ellipse">
            <a:avLst/>
          </a:prstGeom>
          <a:solidFill>
            <a:schemeClr val="accent2">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3" name="TextBox 32">
            <a:extLst>
              <a:ext uri="{FF2B5EF4-FFF2-40B4-BE49-F238E27FC236}">
                <a16:creationId xmlns:a16="http://schemas.microsoft.com/office/drawing/2014/main" id="{B9CC324A-D9C5-E6B7-301E-4985DA83760A}"/>
              </a:ext>
            </a:extLst>
          </p:cNvPr>
          <p:cNvSpPr txBox="1"/>
          <p:nvPr/>
        </p:nvSpPr>
        <p:spPr>
          <a:xfrm>
            <a:off x="2073969" y="1680535"/>
            <a:ext cx="2661530" cy="584775"/>
          </a:xfrm>
          <a:prstGeom prst="rect">
            <a:avLst/>
          </a:prstGeom>
          <a:noFill/>
        </p:spPr>
        <p:txBody>
          <a:bodyPr wrap="square" rtlCol="0">
            <a:spAutoFit/>
          </a:bodyPr>
          <a:lstStyle/>
          <a:p>
            <a:r>
              <a:rPr lang="en-ZA" sz="3200" dirty="0">
                <a:solidFill>
                  <a:schemeClr val="accent2">
                    <a:lumMod val="40000"/>
                    <a:lumOff val="60000"/>
                  </a:schemeClr>
                </a:solidFill>
                <a:latin typeface="Times New Roman" panose="02020603050405020304" pitchFamily="18" charset="0"/>
                <a:cs typeface="Times New Roman" panose="02020603050405020304" pitchFamily="18" charset="0"/>
              </a:rPr>
              <a:t>perturbations</a:t>
            </a:r>
          </a:p>
        </p:txBody>
      </p:sp>
      <p:sp>
        <p:nvSpPr>
          <p:cNvPr id="34" name="TextBox 33">
            <a:extLst>
              <a:ext uri="{FF2B5EF4-FFF2-40B4-BE49-F238E27FC236}">
                <a16:creationId xmlns:a16="http://schemas.microsoft.com/office/drawing/2014/main" id="{08893E60-BE09-B1F3-2E09-0DCFA7F94777}"/>
              </a:ext>
            </a:extLst>
          </p:cNvPr>
          <p:cNvSpPr txBox="1"/>
          <p:nvPr/>
        </p:nvSpPr>
        <p:spPr>
          <a:xfrm>
            <a:off x="4760987" y="1521465"/>
            <a:ext cx="2569460" cy="584775"/>
          </a:xfrm>
          <a:prstGeom prst="rect">
            <a:avLst/>
          </a:prstGeom>
          <a:noFill/>
        </p:spPr>
        <p:txBody>
          <a:bodyPr wrap="square" rtlCol="0">
            <a:spAutoFit/>
          </a:bodyPr>
          <a:lstStyle/>
          <a:p>
            <a:r>
              <a:rPr lang="en-ZA" sz="3200" dirty="0">
                <a:solidFill>
                  <a:schemeClr val="accent5">
                    <a:lumMod val="40000"/>
                    <a:lumOff val="60000"/>
                  </a:schemeClr>
                </a:solidFill>
                <a:latin typeface="Times New Roman" panose="02020603050405020304" pitchFamily="18" charset="0"/>
                <a:cs typeface="Times New Roman" panose="02020603050405020304" pitchFamily="18" charset="0"/>
              </a:rPr>
              <a:t>Einstein ring</a:t>
            </a:r>
          </a:p>
        </p:txBody>
      </p:sp>
      <p:sp>
        <p:nvSpPr>
          <p:cNvPr id="35" name="TextBox 34">
            <a:extLst>
              <a:ext uri="{FF2B5EF4-FFF2-40B4-BE49-F238E27FC236}">
                <a16:creationId xmlns:a16="http://schemas.microsoft.com/office/drawing/2014/main" id="{B2B858BB-1260-33D2-D426-96E00262FCA3}"/>
              </a:ext>
            </a:extLst>
          </p:cNvPr>
          <p:cNvSpPr txBox="1"/>
          <p:nvPr/>
        </p:nvSpPr>
        <p:spPr>
          <a:xfrm>
            <a:off x="9231209" y="2435369"/>
            <a:ext cx="1130080" cy="523220"/>
          </a:xfrm>
          <a:prstGeom prst="rect">
            <a:avLst/>
          </a:prstGeom>
          <a:noFill/>
        </p:spPr>
        <p:txBody>
          <a:bodyPr wrap="square" rtlCol="0">
            <a:spAutoFit/>
          </a:bodyPr>
          <a:lstStyle/>
          <a:p>
            <a:r>
              <a:rPr lang="en-ZA" sz="2800" dirty="0">
                <a:solidFill>
                  <a:schemeClr val="bg1"/>
                </a:solidFill>
                <a:latin typeface="Times New Roman" panose="02020603050405020304" pitchFamily="18" charset="0"/>
                <a:cs typeface="Times New Roman" panose="02020603050405020304" pitchFamily="18" charset="0"/>
              </a:rPr>
              <a:t>source</a:t>
            </a:r>
          </a:p>
        </p:txBody>
      </p:sp>
      <p:pic>
        <p:nvPicPr>
          <p:cNvPr id="39" name="Picture 38" descr="A purple spiral galaxy in space&#10;&#10;Description automatically generated">
            <a:extLst>
              <a:ext uri="{FF2B5EF4-FFF2-40B4-BE49-F238E27FC236}">
                <a16:creationId xmlns:a16="http://schemas.microsoft.com/office/drawing/2014/main" id="{6BF90B63-3D7D-7ACC-73FF-85A5567505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536845">
            <a:off x="8140933" y="2803074"/>
            <a:ext cx="2596721" cy="1731993"/>
          </a:xfrm>
          <a:prstGeom prst="rect">
            <a:avLst/>
          </a:prstGeom>
        </p:spPr>
      </p:pic>
      <p:sp>
        <p:nvSpPr>
          <p:cNvPr id="2" name="Freeform: Shape 1">
            <a:extLst>
              <a:ext uri="{FF2B5EF4-FFF2-40B4-BE49-F238E27FC236}">
                <a16:creationId xmlns:a16="http://schemas.microsoft.com/office/drawing/2014/main" id="{2D9E13A5-D8DA-3979-69D5-71B781782420}"/>
              </a:ext>
            </a:extLst>
          </p:cNvPr>
          <p:cNvSpPr/>
          <p:nvPr/>
        </p:nvSpPr>
        <p:spPr>
          <a:xfrm>
            <a:off x="2392021" y="3672461"/>
            <a:ext cx="6937513" cy="1292087"/>
          </a:xfrm>
          <a:custGeom>
            <a:avLst/>
            <a:gdLst>
              <a:gd name="connsiteX0" fmla="*/ 0 w 6937513"/>
              <a:gd name="connsiteY0" fmla="*/ 6626 h 1292087"/>
              <a:gd name="connsiteX1" fmla="*/ 854765 w 6937513"/>
              <a:gd name="connsiteY1" fmla="*/ 636104 h 1292087"/>
              <a:gd name="connsiteX2" fmla="*/ 1649896 w 6937513"/>
              <a:gd name="connsiteY2" fmla="*/ 1033670 h 1292087"/>
              <a:gd name="connsiteX3" fmla="*/ 3140765 w 6937513"/>
              <a:gd name="connsiteY3" fmla="*/ 1292087 h 1292087"/>
              <a:gd name="connsiteX4" fmla="*/ 4909930 w 6937513"/>
              <a:gd name="connsiteY4" fmla="*/ 1033670 h 1292087"/>
              <a:gd name="connsiteX5" fmla="*/ 5917096 w 6937513"/>
              <a:gd name="connsiteY5" fmla="*/ 655983 h 1292087"/>
              <a:gd name="connsiteX6" fmla="*/ 6937513 w 6937513"/>
              <a:gd name="connsiteY6" fmla="*/ 0 h 1292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37513" h="1292087">
                <a:moveTo>
                  <a:pt x="0" y="6626"/>
                </a:moveTo>
                <a:lnTo>
                  <a:pt x="854765" y="636104"/>
                </a:lnTo>
                <a:lnTo>
                  <a:pt x="1649896" y="1033670"/>
                </a:lnTo>
                <a:lnTo>
                  <a:pt x="3140765" y="1292087"/>
                </a:lnTo>
                <a:lnTo>
                  <a:pt x="4909930" y="1033670"/>
                </a:lnTo>
                <a:lnTo>
                  <a:pt x="5917096" y="655983"/>
                </a:lnTo>
                <a:lnTo>
                  <a:pt x="6937513" y="0"/>
                </a:lnTo>
              </a:path>
            </a:pathLst>
          </a:cu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Freeform: Shape 2">
            <a:extLst>
              <a:ext uri="{FF2B5EF4-FFF2-40B4-BE49-F238E27FC236}">
                <a16:creationId xmlns:a16="http://schemas.microsoft.com/office/drawing/2014/main" id="{64EA1F92-B042-1E10-5581-3587F47EDA83}"/>
              </a:ext>
            </a:extLst>
          </p:cNvPr>
          <p:cNvSpPr/>
          <p:nvPr/>
        </p:nvSpPr>
        <p:spPr>
          <a:xfrm>
            <a:off x="2392021" y="2340618"/>
            <a:ext cx="6970643" cy="1298713"/>
          </a:xfrm>
          <a:custGeom>
            <a:avLst/>
            <a:gdLst>
              <a:gd name="connsiteX0" fmla="*/ 0 w 6970643"/>
              <a:gd name="connsiteY0" fmla="*/ 1298713 h 1298713"/>
              <a:gd name="connsiteX1" fmla="*/ 914400 w 6970643"/>
              <a:gd name="connsiteY1" fmla="*/ 927652 h 1298713"/>
              <a:gd name="connsiteX2" fmla="*/ 1722783 w 6970643"/>
              <a:gd name="connsiteY2" fmla="*/ 384313 h 1298713"/>
              <a:gd name="connsiteX3" fmla="*/ 3154017 w 6970643"/>
              <a:gd name="connsiteY3" fmla="*/ 0 h 1298713"/>
              <a:gd name="connsiteX4" fmla="*/ 4790661 w 6970643"/>
              <a:gd name="connsiteY4" fmla="*/ 549965 h 1298713"/>
              <a:gd name="connsiteX5" fmla="*/ 5698435 w 6970643"/>
              <a:gd name="connsiteY5" fmla="*/ 748747 h 1298713"/>
              <a:gd name="connsiteX6" fmla="*/ 6970643 w 6970643"/>
              <a:gd name="connsiteY6" fmla="*/ 1298713 h 1298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70643" h="1298713">
                <a:moveTo>
                  <a:pt x="0" y="1298713"/>
                </a:moveTo>
                <a:lnTo>
                  <a:pt x="914400" y="927652"/>
                </a:lnTo>
                <a:lnTo>
                  <a:pt x="1722783" y="384313"/>
                </a:lnTo>
                <a:lnTo>
                  <a:pt x="3154017" y="0"/>
                </a:lnTo>
                <a:lnTo>
                  <a:pt x="4790661" y="549965"/>
                </a:lnTo>
                <a:lnTo>
                  <a:pt x="5698435" y="748747"/>
                </a:lnTo>
                <a:lnTo>
                  <a:pt x="6970643" y="1298713"/>
                </a:lnTo>
              </a:path>
            </a:pathLst>
          </a:cu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41" name="Group 40">
            <a:extLst>
              <a:ext uri="{FF2B5EF4-FFF2-40B4-BE49-F238E27FC236}">
                <a16:creationId xmlns:a16="http://schemas.microsoft.com/office/drawing/2014/main" id="{DC4D1546-D3BD-FB18-81F1-F2FA55CCAA98}"/>
              </a:ext>
            </a:extLst>
          </p:cNvPr>
          <p:cNvGrpSpPr/>
          <p:nvPr/>
        </p:nvGrpSpPr>
        <p:grpSpPr>
          <a:xfrm>
            <a:off x="4417388" y="1821577"/>
            <a:ext cx="2228672" cy="3623205"/>
            <a:chOff x="4616167" y="1356142"/>
            <a:chExt cx="2228672" cy="3623205"/>
          </a:xfrm>
        </p:grpSpPr>
        <p:sp>
          <p:nvSpPr>
            <p:cNvPr id="30" name="Oval 29">
              <a:extLst>
                <a:ext uri="{FF2B5EF4-FFF2-40B4-BE49-F238E27FC236}">
                  <a16:creationId xmlns:a16="http://schemas.microsoft.com/office/drawing/2014/main" id="{540297C7-E6F2-0419-FF76-A1B4346A4C50}"/>
                </a:ext>
              </a:extLst>
            </p:cNvPr>
            <p:cNvSpPr/>
            <p:nvPr/>
          </p:nvSpPr>
          <p:spPr>
            <a:xfrm>
              <a:off x="4616167" y="1356142"/>
              <a:ext cx="2228672" cy="3623205"/>
            </a:xfrm>
            <a:prstGeom prst="ellipse">
              <a:avLst/>
            </a:prstGeom>
            <a:solidFill>
              <a:schemeClr val="accent5">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9" name="Oval 28">
              <a:extLst>
                <a:ext uri="{FF2B5EF4-FFF2-40B4-BE49-F238E27FC236}">
                  <a16:creationId xmlns:a16="http://schemas.microsoft.com/office/drawing/2014/main" id="{4FC225D5-9EED-1E42-4F21-193498F10C1D}"/>
                </a:ext>
              </a:extLst>
            </p:cNvPr>
            <p:cNvSpPr/>
            <p:nvPr/>
          </p:nvSpPr>
          <p:spPr>
            <a:xfrm>
              <a:off x="5081058" y="1875183"/>
              <a:ext cx="1295958" cy="2640383"/>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1" name="Oval 30">
              <a:extLst>
                <a:ext uri="{FF2B5EF4-FFF2-40B4-BE49-F238E27FC236}">
                  <a16:creationId xmlns:a16="http://schemas.microsoft.com/office/drawing/2014/main" id="{E7D8D20F-5E6F-4780-88AB-DB558E664064}"/>
                </a:ext>
              </a:extLst>
            </p:cNvPr>
            <p:cNvSpPr/>
            <p:nvPr/>
          </p:nvSpPr>
          <p:spPr>
            <a:xfrm>
              <a:off x="4989308" y="1864951"/>
              <a:ext cx="1502676" cy="2640383"/>
            </a:xfrm>
            <a:prstGeom prst="ellipse">
              <a:avLst/>
            </a:prstGeom>
            <a:solidFill>
              <a:schemeClr val="tx1"/>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grpSp>
      <p:cxnSp>
        <p:nvCxnSpPr>
          <p:cNvPr id="6" name="Straight Connector 5">
            <a:extLst>
              <a:ext uri="{FF2B5EF4-FFF2-40B4-BE49-F238E27FC236}">
                <a16:creationId xmlns:a16="http://schemas.microsoft.com/office/drawing/2014/main" id="{4A0A0C04-15B2-A9D1-931B-4816FEF4804C}"/>
              </a:ext>
            </a:extLst>
          </p:cNvPr>
          <p:cNvCxnSpPr>
            <a:cxnSpLocks/>
            <a:endCxn id="2" idx="6"/>
          </p:cNvCxnSpPr>
          <p:nvPr/>
        </p:nvCxnSpPr>
        <p:spPr>
          <a:xfrm>
            <a:off x="2392021" y="3672461"/>
            <a:ext cx="6937513" cy="0"/>
          </a:xfrm>
          <a:prstGeom prst="line">
            <a:avLst/>
          </a:prstGeom>
          <a:ln w="28575">
            <a:solidFill>
              <a:schemeClr val="bg1"/>
            </a:solidFill>
            <a:prstDash val="dashDot"/>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AC0D1268-BE31-FE3A-9F3E-8DB1C4881E05}"/>
              </a:ext>
            </a:extLst>
          </p:cNvPr>
          <p:cNvSpPr txBox="1"/>
          <p:nvPr/>
        </p:nvSpPr>
        <p:spPr>
          <a:xfrm>
            <a:off x="6253372" y="3106101"/>
            <a:ext cx="2569460" cy="523220"/>
          </a:xfrm>
          <a:prstGeom prst="rect">
            <a:avLst/>
          </a:prstGeom>
          <a:noFill/>
        </p:spPr>
        <p:txBody>
          <a:bodyPr wrap="square" rtlCol="0">
            <a:spAutoFit/>
          </a:bodyPr>
          <a:lstStyle/>
          <a:p>
            <a:r>
              <a:rPr lang="en-ZA" sz="2800" dirty="0">
                <a:solidFill>
                  <a:schemeClr val="accent2">
                    <a:lumMod val="75000"/>
                  </a:schemeClr>
                </a:solidFill>
                <a:latin typeface="Times New Roman" panose="02020603050405020304" pitchFamily="18" charset="0"/>
                <a:cs typeface="Times New Roman" panose="02020603050405020304" pitchFamily="18" charset="0"/>
              </a:rPr>
              <a:t>main deflector</a:t>
            </a:r>
          </a:p>
        </p:txBody>
      </p:sp>
      <p:sp>
        <p:nvSpPr>
          <p:cNvPr id="7" name="TextBox 6">
            <a:extLst>
              <a:ext uri="{FF2B5EF4-FFF2-40B4-BE49-F238E27FC236}">
                <a16:creationId xmlns:a16="http://schemas.microsoft.com/office/drawing/2014/main" id="{61B0A261-9B19-71E3-1580-CBE6F0CA4FAF}"/>
              </a:ext>
            </a:extLst>
          </p:cNvPr>
          <p:cNvSpPr txBox="1"/>
          <p:nvPr/>
        </p:nvSpPr>
        <p:spPr>
          <a:xfrm>
            <a:off x="606107" y="3763970"/>
            <a:ext cx="2569460" cy="523220"/>
          </a:xfrm>
          <a:prstGeom prst="rect">
            <a:avLst/>
          </a:prstGeom>
          <a:noFill/>
        </p:spPr>
        <p:txBody>
          <a:bodyPr wrap="square" rtlCol="0">
            <a:spAutoFit/>
          </a:bodyPr>
          <a:lstStyle/>
          <a:p>
            <a:r>
              <a:rPr lang="en-ZA" sz="2800" dirty="0">
                <a:solidFill>
                  <a:schemeClr val="bg1"/>
                </a:solidFill>
                <a:latin typeface="Times New Roman" panose="02020603050405020304" pitchFamily="18" charset="0"/>
                <a:cs typeface="Times New Roman" panose="02020603050405020304" pitchFamily="18" charset="0"/>
              </a:rPr>
              <a:t>observer</a:t>
            </a:r>
          </a:p>
        </p:txBody>
      </p:sp>
      <p:sp>
        <p:nvSpPr>
          <p:cNvPr id="10" name="Oval 9">
            <a:extLst>
              <a:ext uri="{FF2B5EF4-FFF2-40B4-BE49-F238E27FC236}">
                <a16:creationId xmlns:a16="http://schemas.microsoft.com/office/drawing/2014/main" id="{06E98DE7-6C1C-7E68-FF54-D8984EB51BD9}"/>
              </a:ext>
            </a:extLst>
          </p:cNvPr>
          <p:cNvSpPr/>
          <p:nvPr/>
        </p:nvSpPr>
        <p:spPr>
          <a:xfrm>
            <a:off x="5086117" y="2777209"/>
            <a:ext cx="895204" cy="1758731"/>
          </a:xfrm>
          <a:prstGeom prst="ellipse">
            <a:avLst/>
          </a:prstGeom>
          <a:solidFill>
            <a:schemeClr val="accent2">
              <a:lumMod val="75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65" name="Group 64">
            <a:extLst>
              <a:ext uri="{FF2B5EF4-FFF2-40B4-BE49-F238E27FC236}">
                <a16:creationId xmlns:a16="http://schemas.microsoft.com/office/drawing/2014/main" id="{962F5F1C-21D4-EE05-1256-C6461DBED2A2}"/>
              </a:ext>
            </a:extLst>
          </p:cNvPr>
          <p:cNvGrpSpPr/>
          <p:nvPr/>
        </p:nvGrpSpPr>
        <p:grpSpPr>
          <a:xfrm>
            <a:off x="1752183" y="5252009"/>
            <a:ext cx="420904" cy="775885"/>
            <a:chOff x="1292087" y="2976007"/>
            <a:chExt cx="549965" cy="1013792"/>
          </a:xfrm>
        </p:grpSpPr>
        <p:cxnSp>
          <p:nvCxnSpPr>
            <p:cNvPr id="66" name="Straight Connector 65">
              <a:extLst>
                <a:ext uri="{FF2B5EF4-FFF2-40B4-BE49-F238E27FC236}">
                  <a16:creationId xmlns:a16="http://schemas.microsoft.com/office/drawing/2014/main" id="{D1D8D8CF-F841-BE0E-273F-ED9E1ED5A1C6}"/>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21ACD38F-C050-1731-022B-166D049EBE44}"/>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68" name="Freeform: Shape 67">
              <a:extLst>
                <a:ext uri="{FF2B5EF4-FFF2-40B4-BE49-F238E27FC236}">
                  <a16:creationId xmlns:a16="http://schemas.microsoft.com/office/drawing/2014/main" id="{EAFA6409-DCE8-3221-A0F4-248C509879D1}"/>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9" name="Oval 68">
              <a:extLst>
                <a:ext uri="{FF2B5EF4-FFF2-40B4-BE49-F238E27FC236}">
                  <a16:creationId xmlns:a16="http://schemas.microsoft.com/office/drawing/2014/main" id="{74890D85-7D28-DAFB-65EA-D177F8A99D3C}"/>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grpSp>
        <p:nvGrpSpPr>
          <p:cNvPr id="70" name="Group 69">
            <a:extLst>
              <a:ext uri="{FF2B5EF4-FFF2-40B4-BE49-F238E27FC236}">
                <a16:creationId xmlns:a16="http://schemas.microsoft.com/office/drawing/2014/main" id="{0DC49E20-95E3-17DE-D9F5-6EAB0C449331}"/>
              </a:ext>
            </a:extLst>
          </p:cNvPr>
          <p:cNvGrpSpPr/>
          <p:nvPr/>
        </p:nvGrpSpPr>
        <p:grpSpPr>
          <a:xfrm>
            <a:off x="1693868" y="6182101"/>
            <a:ext cx="420904" cy="775885"/>
            <a:chOff x="1292087" y="2976007"/>
            <a:chExt cx="549965" cy="1013792"/>
          </a:xfrm>
        </p:grpSpPr>
        <p:cxnSp>
          <p:nvCxnSpPr>
            <p:cNvPr id="72" name="Straight Connector 71">
              <a:extLst>
                <a:ext uri="{FF2B5EF4-FFF2-40B4-BE49-F238E27FC236}">
                  <a16:creationId xmlns:a16="http://schemas.microsoft.com/office/drawing/2014/main" id="{AE0A9F65-9724-CBB0-6325-9F69F780262E}"/>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26B9AAD2-0A34-4B44-D301-A4E0A83DC252}"/>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75" name="Freeform: Shape 74">
              <a:extLst>
                <a:ext uri="{FF2B5EF4-FFF2-40B4-BE49-F238E27FC236}">
                  <a16:creationId xmlns:a16="http://schemas.microsoft.com/office/drawing/2014/main" id="{544E3648-7211-F906-B4E5-DB3D2F9E6CCC}"/>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6" name="Oval 75">
              <a:extLst>
                <a:ext uri="{FF2B5EF4-FFF2-40B4-BE49-F238E27FC236}">
                  <a16:creationId xmlns:a16="http://schemas.microsoft.com/office/drawing/2014/main" id="{BFC7FDFA-B57B-1133-4202-8E362F2C005A}"/>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grpSp>
        <p:nvGrpSpPr>
          <p:cNvPr id="77" name="Group 76">
            <a:extLst>
              <a:ext uri="{FF2B5EF4-FFF2-40B4-BE49-F238E27FC236}">
                <a16:creationId xmlns:a16="http://schemas.microsoft.com/office/drawing/2014/main" id="{4ECAD320-4174-D268-8D3F-AE52C7E2080D}"/>
              </a:ext>
            </a:extLst>
          </p:cNvPr>
          <p:cNvGrpSpPr/>
          <p:nvPr/>
        </p:nvGrpSpPr>
        <p:grpSpPr>
          <a:xfrm>
            <a:off x="5324056" y="5242622"/>
            <a:ext cx="420904" cy="775885"/>
            <a:chOff x="1292087" y="2976007"/>
            <a:chExt cx="549965" cy="1013792"/>
          </a:xfrm>
        </p:grpSpPr>
        <p:cxnSp>
          <p:nvCxnSpPr>
            <p:cNvPr id="78" name="Straight Connector 77">
              <a:extLst>
                <a:ext uri="{FF2B5EF4-FFF2-40B4-BE49-F238E27FC236}">
                  <a16:creationId xmlns:a16="http://schemas.microsoft.com/office/drawing/2014/main" id="{9E536C80-7875-3472-B543-F1F9A4BA870D}"/>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C2A6449A-0A98-DC06-B684-55358787EFB7}"/>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80" name="Freeform: Shape 79">
              <a:extLst>
                <a:ext uri="{FF2B5EF4-FFF2-40B4-BE49-F238E27FC236}">
                  <a16:creationId xmlns:a16="http://schemas.microsoft.com/office/drawing/2014/main" id="{B24D225E-7D52-86DD-C832-F5CC8CFB1226}"/>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1" name="Oval 80">
              <a:extLst>
                <a:ext uri="{FF2B5EF4-FFF2-40B4-BE49-F238E27FC236}">
                  <a16:creationId xmlns:a16="http://schemas.microsoft.com/office/drawing/2014/main" id="{18FABB1B-C8B6-5160-1F08-7134DE090E91}"/>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cxnSp>
        <p:nvCxnSpPr>
          <p:cNvPr id="82" name="Straight Arrow Connector 81">
            <a:extLst>
              <a:ext uri="{FF2B5EF4-FFF2-40B4-BE49-F238E27FC236}">
                <a16:creationId xmlns:a16="http://schemas.microsoft.com/office/drawing/2014/main" id="{2C1E79A2-A17C-DADB-068C-1229B95BD938}"/>
              </a:ext>
            </a:extLst>
          </p:cNvPr>
          <p:cNvCxnSpPr>
            <a:stCxn id="69" idx="6"/>
          </p:cNvCxnSpPr>
          <p:nvPr/>
        </p:nvCxnSpPr>
        <p:spPr>
          <a:xfrm>
            <a:off x="2168022" y="5652562"/>
            <a:ext cx="3057251" cy="4158"/>
          </a:xfrm>
          <a:prstGeom prst="straightConnector1">
            <a:avLst/>
          </a:prstGeom>
          <a:ln w="38100">
            <a:solidFill>
              <a:srgbClr val="F0C1A9"/>
            </a:solidFill>
            <a:tailEnd type="triangle"/>
          </a:ln>
        </p:spPr>
        <p:style>
          <a:lnRef idx="2">
            <a:schemeClr val="accent1"/>
          </a:lnRef>
          <a:fillRef idx="0">
            <a:schemeClr val="accent1"/>
          </a:fillRef>
          <a:effectRef idx="1">
            <a:schemeClr val="accent1"/>
          </a:effectRef>
          <a:fontRef idx="minor">
            <a:schemeClr val="tx1"/>
          </a:fontRef>
        </p:style>
      </p:cxnSp>
      <p:cxnSp>
        <p:nvCxnSpPr>
          <p:cNvPr id="83" name="Straight Arrow Connector 82">
            <a:extLst>
              <a:ext uri="{FF2B5EF4-FFF2-40B4-BE49-F238E27FC236}">
                <a16:creationId xmlns:a16="http://schemas.microsoft.com/office/drawing/2014/main" id="{8F0F83F5-0361-A263-9488-1AE02B8F3149}"/>
              </a:ext>
            </a:extLst>
          </p:cNvPr>
          <p:cNvCxnSpPr>
            <a:cxnSpLocks/>
          </p:cNvCxnSpPr>
          <p:nvPr/>
        </p:nvCxnSpPr>
        <p:spPr>
          <a:xfrm>
            <a:off x="5765581" y="5645457"/>
            <a:ext cx="3057251" cy="4158"/>
          </a:xfrm>
          <a:prstGeom prst="straightConnector1">
            <a:avLst/>
          </a:prstGeom>
          <a:ln w="38100">
            <a:solidFill>
              <a:srgbClr val="F0C1A9"/>
            </a:solidFill>
            <a:tailEnd type="triangle"/>
          </a:ln>
        </p:spPr>
        <p:style>
          <a:lnRef idx="2">
            <a:schemeClr val="accent1"/>
          </a:lnRef>
          <a:fillRef idx="0">
            <a:schemeClr val="accent1"/>
          </a:fillRef>
          <a:effectRef idx="1">
            <a:schemeClr val="accent1"/>
          </a:effectRef>
          <a:fontRef idx="minor">
            <a:schemeClr val="tx1"/>
          </a:fontRef>
        </p:style>
      </p:cxnSp>
      <p:cxnSp>
        <p:nvCxnSpPr>
          <p:cNvPr id="84" name="Straight Arrow Connector 83">
            <a:extLst>
              <a:ext uri="{FF2B5EF4-FFF2-40B4-BE49-F238E27FC236}">
                <a16:creationId xmlns:a16="http://schemas.microsoft.com/office/drawing/2014/main" id="{09450B8C-0BB1-D25A-5481-D9006B364E69}"/>
              </a:ext>
            </a:extLst>
          </p:cNvPr>
          <p:cNvCxnSpPr>
            <a:cxnSpLocks/>
          </p:cNvCxnSpPr>
          <p:nvPr/>
        </p:nvCxnSpPr>
        <p:spPr>
          <a:xfrm>
            <a:off x="2127347" y="6592863"/>
            <a:ext cx="6711549" cy="0"/>
          </a:xfrm>
          <a:prstGeom prst="straightConnector1">
            <a:avLst/>
          </a:prstGeom>
          <a:ln w="38100">
            <a:solidFill>
              <a:srgbClr val="F0C1A9"/>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85" name="TextBox 84">
                <a:extLst>
                  <a:ext uri="{FF2B5EF4-FFF2-40B4-BE49-F238E27FC236}">
                    <a16:creationId xmlns:a16="http://schemas.microsoft.com/office/drawing/2014/main" id="{10CD329C-2D93-84B8-475B-5107CCB100A0}"/>
                  </a:ext>
                </a:extLst>
              </p:cNvPr>
              <p:cNvSpPr txBox="1"/>
              <p:nvPr/>
            </p:nvSpPr>
            <p:spPr>
              <a:xfrm>
                <a:off x="3036816" y="5011971"/>
                <a:ext cx="1078949" cy="58477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3200" i="1" smtClean="0">
                              <a:solidFill>
                                <a:srgbClr val="ECBEA6"/>
                              </a:solidFill>
                              <a:latin typeface="Cambria Math" panose="02040503050406030204" pitchFamily="18" charset="0"/>
                              <a:ea typeface="Cambria Math" panose="02040503050406030204" pitchFamily="18" charset="0"/>
                            </a:rPr>
                          </m:ctrlPr>
                        </m:sSubPr>
                        <m:e>
                          <m:r>
                            <a:rPr lang="en-US" sz="3200" b="1" i="0">
                              <a:solidFill>
                                <a:srgbClr val="ECBEA6"/>
                              </a:solidFill>
                              <a:latin typeface="Cambria Math" panose="02040503050406030204" pitchFamily="18" charset="0"/>
                              <a:ea typeface="Cambria Math" panose="02040503050406030204" pitchFamily="18" charset="0"/>
                            </a:rPr>
                            <m:t>𝓐</m:t>
                          </m:r>
                        </m:e>
                        <m:sub>
                          <m:r>
                            <m:rPr>
                              <m:sty m:val="p"/>
                            </m:rPr>
                            <a:rPr lang="en-ZA" sz="3200" b="0" i="0" smtClean="0">
                              <a:solidFill>
                                <a:srgbClr val="ECBEA6"/>
                              </a:solidFill>
                              <a:latin typeface="Cambria Math" panose="02040503050406030204" pitchFamily="18" charset="0"/>
                              <a:ea typeface="Cambria Math" panose="02040503050406030204" pitchFamily="18" charset="0"/>
                            </a:rPr>
                            <m:t>od</m:t>
                          </m:r>
                        </m:sub>
                      </m:sSub>
                    </m:oMath>
                  </m:oMathPara>
                </a14:m>
                <a:endParaRPr lang="en-ZA" sz="3200" dirty="0">
                  <a:solidFill>
                    <a:srgbClr val="ECBEA6"/>
                  </a:solidFill>
                </a:endParaRPr>
              </a:p>
            </p:txBody>
          </p:sp>
        </mc:Choice>
        <mc:Fallback xmlns="">
          <p:sp>
            <p:nvSpPr>
              <p:cNvPr id="85" name="TextBox 84">
                <a:extLst>
                  <a:ext uri="{FF2B5EF4-FFF2-40B4-BE49-F238E27FC236}">
                    <a16:creationId xmlns:a16="http://schemas.microsoft.com/office/drawing/2014/main" id="{10CD329C-2D93-84B8-475B-5107CCB100A0}"/>
                  </a:ext>
                </a:extLst>
              </p:cNvPr>
              <p:cNvSpPr txBox="1">
                <a:spLocks noRot="1" noChangeAspect="1" noMove="1" noResize="1" noEditPoints="1" noAdjustHandles="1" noChangeArrowheads="1" noChangeShapeType="1" noTextEdit="1"/>
              </p:cNvSpPr>
              <p:nvPr/>
            </p:nvSpPr>
            <p:spPr>
              <a:xfrm>
                <a:off x="3036816" y="5011971"/>
                <a:ext cx="1078949" cy="584775"/>
              </a:xfrm>
              <a:prstGeom prst="rect">
                <a:avLst/>
              </a:prstGeom>
              <a:blipFill>
                <a:blip r:embed="rId5"/>
                <a:stretch>
                  <a:fillRect/>
                </a:stretch>
              </a:blipFill>
            </p:spPr>
            <p:txBody>
              <a:bodyPr/>
              <a:lstStyle/>
              <a:p>
                <a:r>
                  <a:rPr lang="en-ZA">
                    <a:noFill/>
                  </a:rPr>
                  <a:t> </a:t>
                </a:r>
              </a:p>
            </p:txBody>
          </p:sp>
        </mc:Fallback>
      </mc:AlternateContent>
      <mc:AlternateContent xmlns:mc="http://schemas.openxmlformats.org/markup-compatibility/2006" xmlns:a14="http://schemas.microsoft.com/office/drawing/2010/main">
        <mc:Choice Requires="a14">
          <p:sp>
            <p:nvSpPr>
              <p:cNvPr id="86" name="TextBox 85">
                <a:extLst>
                  <a:ext uri="{FF2B5EF4-FFF2-40B4-BE49-F238E27FC236}">
                    <a16:creationId xmlns:a16="http://schemas.microsoft.com/office/drawing/2014/main" id="{9F175FE5-70D3-25ED-2840-D05E1500B783}"/>
                  </a:ext>
                </a:extLst>
              </p:cNvPr>
              <p:cNvSpPr txBox="1"/>
              <p:nvPr/>
            </p:nvSpPr>
            <p:spPr>
              <a:xfrm>
                <a:off x="6820314" y="5011971"/>
                <a:ext cx="1078949" cy="58477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3200" i="1" smtClean="0">
                              <a:solidFill>
                                <a:srgbClr val="ECBEA6"/>
                              </a:solidFill>
                              <a:latin typeface="Cambria Math" panose="02040503050406030204" pitchFamily="18" charset="0"/>
                              <a:ea typeface="Cambria Math" panose="02040503050406030204" pitchFamily="18" charset="0"/>
                            </a:rPr>
                          </m:ctrlPr>
                        </m:sSubPr>
                        <m:e>
                          <m:r>
                            <a:rPr lang="en-US" sz="3200" b="1" i="0">
                              <a:solidFill>
                                <a:srgbClr val="ECBEA6"/>
                              </a:solidFill>
                              <a:latin typeface="Cambria Math" panose="02040503050406030204" pitchFamily="18" charset="0"/>
                              <a:ea typeface="Cambria Math" panose="02040503050406030204" pitchFamily="18" charset="0"/>
                            </a:rPr>
                            <m:t>𝓐</m:t>
                          </m:r>
                        </m:e>
                        <m:sub>
                          <m:r>
                            <m:rPr>
                              <m:sty m:val="p"/>
                            </m:rPr>
                            <a:rPr lang="en-ZA" sz="3200" b="0" i="0" smtClean="0">
                              <a:solidFill>
                                <a:srgbClr val="ECBEA6"/>
                              </a:solidFill>
                              <a:latin typeface="Cambria Math" panose="02040503050406030204" pitchFamily="18" charset="0"/>
                              <a:ea typeface="Cambria Math" panose="02040503050406030204" pitchFamily="18" charset="0"/>
                            </a:rPr>
                            <m:t>ds</m:t>
                          </m:r>
                        </m:sub>
                      </m:sSub>
                    </m:oMath>
                  </m:oMathPara>
                </a14:m>
                <a:endParaRPr lang="en-ZA" sz="3200" dirty="0">
                  <a:solidFill>
                    <a:srgbClr val="ECBEA6"/>
                  </a:solidFill>
                </a:endParaRPr>
              </a:p>
            </p:txBody>
          </p:sp>
        </mc:Choice>
        <mc:Fallback xmlns="">
          <p:sp>
            <p:nvSpPr>
              <p:cNvPr id="86" name="TextBox 85">
                <a:extLst>
                  <a:ext uri="{FF2B5EF4-FFF2-40B4-BE49-F238E27FC236}">
                    <a16:creationId xmlns:a16="http://schemas.microsoft.com/office/drawing/2014/main" id="{9F175FE5-70D3-25ED-2840-D05E1500B783}"/>
                  </a:ext>
                </a:extLst>
              </p:cNvPr>
              <p:cNvSpPr txBox="1">
                <a:spLocks noRot="1" noChangeAspect="1" noMove="1" noResize="1" noEditPoints="1" noAdjustHandles="1" noChangeArrowheads="1" noChangeShapeType="1" noTextEdit="1"/>
              </p:cNvSpPr>
              <p:nvPr/>
            </p:nvSpPr>
            <p:spPr>
              <a:xfrm>
                <a:off x="6820314" y="5011971"/>
                <a:ext cx="1078949" cy="584775"/>
              </a:xfrm>
              <a:prstGeom prst="rect">
                <a:avLst/>
              </a:prstGeom>
              <a:blipFill>
                <a:blip r:embed="rId6"/>
                <a:stretch>
                  <a:fillRect/>
                </a:stretch>
              </a:blipFill>
            </p:spPr>
            <p:txBody>
              <a:bodyPr/>
              <a:lstStyle/>
              <a:p>
                <a:r>
                  <a:rPr lang="en-ZA">
                    <a:noFill/>
                  </a:rPr>
                  <a:t> </a:t>
                </a:r>
              </a:p>
            </p:txBody>
          </p:sp>
        </mc:Fallback>
      </mc:AlternateContent>
      <mc:AlternateContent xmlns:mc="http://schemas.openxmlformats.org/markup-compatibility/2006" xmlns:a14="http://schemas.microsoft.com/office/drawing/2010/main">
        <mc:Choice Requires="a14">
          <p:sp>
            <p:nvSpPr>
              <p:cNvPr id="87" name="TextBox 86">
                <a:extLst>
                  <a:ext uri="{FF2B5EF4-FFF2-40B4-BE49-F238E27FC236}">
                    <a16:creationId xmlns:a16="http://schemas.microsoft.com/office/drawing/2014/main" id="{D8F45F7A-1589-D6CA-92D1-6619F67F57AD}"/>
                  </a:ext>
                </a:extLst>
              </p:cNvPr>
              <p:cNvSpPr txBox="1"/>
              <p:nvPr/>
            </p:nvSpPr>
            <p:spPr>
              <a:xfrm>
                <a:off x="4660946" y="5932020"/>
                <a:ext cx="1078949" cy="58477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3200" i="1" smtClean="0">
                              <a:solidFill>
                                <a:srgbClr val="ECBEA6"/>
                              </a:solidFill>
                              <a:latin typeface="Cambria Math" panose="02040503050406030204" pitchFamily="18" charset="0"/>
                              <a:ea typeface="Cambria Math" panose="02040503050406030204" pitchFamily="18" charset="0"/>
                            </a:rPr>
                          </m:ctrlPr>
                        </m:sSubPr>
                        <m:e>
                          <m:r>
                            <a:rPr lang="en-US" sz="3200" b="1" i="0">
                              <a:solidFill>
                                <a:srgbClr val="ECBEA6"/>
                              </a:solidFill>
                              <a:latin typeface="Cambria Math" panose="02040503050406030204" pitchFamily="18" charset="0"/>
                              <a:ea typeface="Cambria Math" panose="02040503050406030204" pitchFamily="18" charset="0"/>
                            </a:rPr>
                            <m:t>𝓐</m:t>
                          </m:r>
                        </m:e>
                        <m:sub>
                          <m:r>
                            <m:rPr>
                              <m:sty m:val="p"/>
                            </m:rPr>
                            <a:rPr lang="en-ZA" sz="3200" b="0" i="0" smtClean="0">
                              <a:solidFill>
                                <a:srgbClr val="ECBEA6"/>
                              </a:solidFill>
                              <a:latin typeface="Cambria Math" panose="02040503050406030204" pitchFamily="18" charset="0"/>
                              <a:ea typeface="Cambria Math" panose="02040503050406030204" pitchFamily="18" charset="0"/>
                            </a:rPr>
                            <m:t>os</m:t>
                          </m:r>
                        </m:sub>
                      </m:sSub>
                    </m:oMath>
                  </m:oMathPara>
                </a14:m>
                <a:endParaRPr lang="en-ZA" sz="3200" dirty="0">
                  <a:solidFill>
                    <a:srgbClr val="ECBEA6"/>
                  </a:solidFill>
                </a:endParaRPr>
              </a:p>
            </p:txBody>
          </p:sp>
        </mc:Choice>
        <mc:Fallback xmlns="">
          <p:sp>
            <p:nvSpPr>
              <p:cNvPr id="87" name="TextBox 86">
                <a:extLst>
                  <a:ext uri="{FF2B5EF4-FFF2-40B4-BE49-F238E27FC236}">
                    <a16:creationId xmlns:a16="http://schemas.microsoft.com/office/drawing/2014/main" id="{D8F45F7A-1589-D6CA-92D1-6619F67F57AD}"/>
                  </a:ext>
                </a:extLst>
              </p:cNvPr>
              <p:cNvSpPr txBox="1">
                <a:spLocks noRot="1" noChangeAspect="1" noMove="1" noResize="1" noEditPoints="1" noAdjustHandles="1" noChangeArrowheads="1" noChangeShapeType="1" noTextEdit="1"/>
              </p:cNvSpPr>
              <p:nvPr/>
            </p:nvSpPr>
            <p:spPr>
              <a:xfrm>
                <a:off x="4660946" y="5932020"/>
                <a:ext cx="1078949" cy="584775"/>
              </a:xfrm>
              <a:prstGeom prst="rect">
                <a:avLst/>
              </a:prstGeom>
              <a:blipFill>
                <a:blip r:embed="rId7"/>
                <a:stretch>
                  <a:fillRect/>
                </a:stretch>
              </a:blipFill>
            </p:spPr>
            <p:txBody>
              <a:bodyPr/>
              <a:lstStyle/>
              <a:p>
                <a:r>
                  <a:rPr lang="en-ZA">
                    <a:noFill/>
                  </a:rPr>
                  <a:t> </a:t>
                </a:r>
              </a:p>
            </p:txBody>
          </p:sp>
        </mc:Fallback>
      </mc:AlternateContent>
      <p:sp>
        <p:nvSpPr>
          <p:cNvPr id="12" name="TextBox 11">
            <a:extLst>
              <a:ext uri="{FF2B5EF4-FFF2-40B4-BE49-F238E27FC236}">
                <a16:creationId xmlns:a16="http://schemas.microsoft.com/office/drawing/2014/main" id="{95EFCAF5-FBE5-9AE5-2EEF-4D7DF57EFEAE}"/>
              </a:ext>
            </a:extLst>
          </p:cNvPr>
          <p:cNvSpPr txBox="1"/>
          <p:nvPr/>
        </p:nvSpPr>
        <p:spPr>
          <a:xfrm>
            <a:off x="1995029" y="816684"/>
            <a:ext cx="7972583"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Weak lensing of strong lensing</a:t>
            </a:r>
          </a:p>
        </p:txBody>
      </p:sp>
      <p:sp>
        <p:nvSpPr>
          <p:cNvPr id="8" name="Rectangle 7">
            <a:extLst>
              <a:ext uri="{FF2B5EF4-FFF2-40B4-BE49-F238E27FC236}">
                <a16:creationId xmlns:a16="http://schemas.microsoft.com/office/drawing/2014/main" id="{398D4326-6998-EE6B-95BB-A5C7C180F97C}"/>
              </a:ext>
            </a:extLst>
          </p:cNvPr>
          <p:cNvSpPr/>
          <p:nvPr/>
        </p:nvSpPr>
        <p:spPr>
          <a:xfrm>
            <a:off x="0" y="0"/>
            <a:ext cx="12221016" cy="5281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solidFill>
                  <a:schemeClr val="tx1"/>
                </a:solidFill>
              </a:rPr>
              <a:t>Backup slides</a:t>
            </a:r>
          </a:p>
        </p:txBody>
      </p:sp>
    </p:spTree>
    <p:extLst>
      <p:ext uri="{BB962C8B-B14F-4D97-AF65-F5344CB8AC3E}">
        <p14:creationId xmlns:p14="http://schemas.microsoft.com/office/powerpoint/2010/main" val="18794089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25111-02C5-ABEC-AAF0-6E6E1951490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F760D05-07C3-F2B9-95B0-7B5991975745}"/>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13" name="Group 12">
            <a:extLst>
              <a:ext uri="{FF2B5EF4-FFF2-40B4-BE49-F238E27FC236}">
                <a16:creationId xmlns:a16="http://schemas.microsoft.com/office/drawing/2014/main" id="{A9BABCDB-5A29-5E35-ED62-A6325854F18F}"/>
              </a:ext>
            </a:extLst>
          </p:cNvPr>
          <p:cNvGrpSpPr/>
          <p:nvPr/>
        </p:nvGrpSpPr>
        <p:grpSpPr>
          <a:xfrm>
            <a:off x="-66261" y="-20463"/>
            <a:ext cx="12268197" cy="6888695"/>
            <a:chOff x="-66261" y="-20463"/>
            <a:chExt cx="12268197" cy="6888695"/>
          </a:xfrm>
        </p:grpSpPr>
        <p:pic>
          <p:nvPicPr>
            <p:cNvPr id="14" name="Picture 13" descr="A bright light in the sky&#10;&#10;Description automatically generated with medium confidence">
              <a:extLst>
                <a:ext uri="{FF2B5EF4-FFF2-40B4-BE49-F238E27FC236}">
                  <a16:creationId xmlns:a16="http://schemas.microsoft.com/office/drawing/2014/main" id="{D1360DD1-FC36-6A57-BF97-E3776F00684B}"/>
                </a:ext>
              </a:extLst>
            </p:cNvPr>
            <p:cNvPicPr>
              <a:picLocks noChangeAspect="1"/>
            </p:cNvPicPr>
            <p:nvPr/>
          </p:nvPicPr>
          <p:blipFill rotWithShape="1">
            <a:blip r:embed="rId3">
              <a:alphaModFix amt="13000"/>
              <a:extLst>
                <a:ext uri="{28A0092B-C50C-407E-A947-70E740481C1C}">
                  <a14:useLocalDpi xmlns:a14="http://schemas.microsoft.com/office/drawing/2010/main" val="0"/>
                </a:ext>
              </a:extLst>
            </a:blip>
            <a:srcRect l="1" t="8867" r="29824" b="19677"/>
            <a:stretch/>
          </p:blipFill>
          <p:spPr>
            <a:xfrm flipH="1">
              <a:off x="-66261" y="-10232"/>
              <a:ext cx="9879492"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6CBAC7E5-50AF-CBFD-A09B-3872627411EC}"/>
                </a:ext>
              </a:extLst>
            </p:cNvPr>
            <p:cNvPicPr>
              <a:picLocks noChangeAspect="1"/>
            </p:cNvPicPr>
            <p:nvPr/>
          </p:nvPicPr>
          <p:blipFill rotWithShape="1">
            <a:blip r:embed="rId3">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pic>
        <p:nvPicPr>
          <p:cNvPr id="11" name="Picture 10" descr="A bright light in the sky&#10;&#10;Description automatically generated with medium confidence">
            <a:extLst>
              <a:ext uri="{FF2B5EF4-FFF2-40B4-BE49-F238E27FC236}">
                <a16:creationId xmlns:a16="http://schemas.microsoft.com/office/drawing/2014/main" id="{DC7F98F8-A976-B23F-5A45-5EFB72A16D3B}"/>
              </a:ext>
            </a:extLst>
          </p:cNvPr>
          <p:cNvPicPr>
            <a:picLocks noChangeAspect="1"/>
          </p:cNvPicPr>
          <p:nvPr/>
        </p:nvPicPr>
        <p:blipFill rotWithShape="1">
          <a:blip r:embed="rId3">
            <a:clrChange>
              <a:clrFrom>
                <a:srgbClr val="010101"/>
              </a:clrFrom>
              <a:clrTo>
                <a:srgbClr val="010101">
                  <a:alpha val="0"/>
                </a:srgbClr>
              </a:clrTo>
            </a:clrChange>
            <a:extLst>
              <a:ext uri="{28A0092B-C50C-407E-A947-70E740481C1C}">
                <a14:useLocalDpi xmlns:a14="http://schemas.microsoft.com/office/drawing/2010/main" val="0"/>
              </a:ext>
            </a:extLst>
          </a:blip>
          <a:srcRect l="54814" t="48042"/>
          <a:stretch/>
        </p:blipFill>
        <p:spPr>
          <a:xfrm rot="16200000" flipV="1">
            <a:off x="7922398" y="2588398"/>
            <a:ext cx="4532080" cy="4007124"/>
          </a:xfrm>
          <a:prstGeom prst="rect">
            <a:avLst/>
          </a:prstGeom>
        </p:spPr>
      </p:pic>
      <p:grpSp>
        <p:nvGrpSpPr>
          <p:cNvPr id="42" name="Group 41">
            <a:extLst>
              <a:ext uri="{FF2B5EF4-FFF2-40B4-BE49-F238E27FC236}">
                <a16:creationId xmlns:a16="http://schemas.microsoft.com/office/drawing/2014/main" id="{C0B766E7-8ECF-D6D3-2BA5-E9A4FE87225A}"/>
              </a:ext>
            </a:extLst>
          </p:cNvPr>
          <p:cNvGrpSpPr/>
          <p:nvPr/>
        </p:nvGrpSpPr>
        <p:grpSpPr>
          <a:xfrm>
            <a:off x="1828804" y="3135748"/>
            <a:ext cx="549965" cy="1013792"/>
            <a:chOff x="1292087" y="2976007"/>
            <a:chExt cx="549965" cy="1013792"/>
          </a:xfrm>
        </p:grpSpPr>
        <p:cxnSp>
          <p:nvCxnSpPr>
            <p:cNvPr id="9" name="Straight Connector 8">
              <a:extLst>
                <a:ext uri="{FF2B5EF4-FFF2-40B4-BE49-F238E27FC236}">
                  <a16:creationId xmlns:a16="http://schemas.microsoft.com/office/drawing/2014/main" id="{780B2BD1-7570-898E-F704-04CC2F3B48D7}"/>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110A6D99-AFEF-A81D-9BB7-C99B1FB51DD9}"/>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22" name="Freeform: Shape 21">
              <a:extLst>
                <a:ext uri="{FF2B5EF4-FFF2-40B4-BE49-F238E27FC236}">
                  <a16:creationId xmlns:a16="http://schemas.microsoft.com/office/drawing/2014/main" id="{7471C493-F049-0750-421E-3D95BF0B73B1}"/>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3" name="Oval 22">
              <a:extLst>
                <a:ext uri="{FF2B5EF4-FFF2-40B4-BE49-F238E27FC236}">
                  <a16:creationId xmlns:a16="http://schemas.microsoft.com/office/drawing/2014/main" id="{2F26D670-021A-CA59-4B0C-6078C8D479A2}"/>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sp>
        <p:nvSpPr>
          <p:cNvPr id="25" name="Oval 24">
            <a:extLst>
              <a:ext uri="{FF2B5EF4-FFF2-40B4-BE49-F238E27FC236}">
                <a16:creationId xmlns:a16="http://schemas.microsoft.com/office/drawing/2014/main" id="{8B745F6D-0DE8-ED2F-9495-BF4417F86963}"/>
              </a:ext>
            </a:extLst>
          </p:cNvPr>
          <p:cNvSpPr/>
          <p:nvPr/>
        </p:nvSpPr>
        <p:spPr>
          <a:xfrm>
            <a:off x="2458422" y="2171064"/>
            <a:ext cx="1182465" cy="1182465"/>
          </a:xfrm>
          <a:prstGeom prst="ellipse">
            <a:avLst/>
          </a:prstGeom>
          <a:solidFill>
            <a:schemeClr val="accent2">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6" name="Oval 25">
            <a:extLst>
              <a:ext uri="{FF2B5EF4-FFF2-40B4-BE49-F238E27FC236}">
                <a16:creationId xmlns:a16="http://schemas.microsoft.com/office/drawing/2014/main" id="{94B96821-584D-2B6D-2E8C-B5833E661EEC}"/>
              </a:ext>
            </a:extLst>
          </p:cNvPr>
          <p:cNvSpPr/>
          <p:nvPr/>
        </p:nvSpPr>
        <p:spPr>
          <a:xfrm>
            <a:off x="3495921" y="3558307"/>
            <a:ext cx="1182465" cy="1182465"/>
          </a:xfrm>
          <a:prstGeom prst="ellipse">
            <a:avLst/>
          </a:prstGeom>
          <a:solidFill>
            <a:schemeClr val="accent2">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7" name="Oval 26">
            <a:extLst>
              <a:ext uri="{FF2B5EF4-FFF2-40B4-BE49-F238E27FC236}">
                <a16:creationId xmlns:a16="http://schemas.microsoft.com/office/drawing/2014/main" id="{6F60D0C2-84C1-03C9-89DA-F0DECF1FF953}"/>
              </a:ext>
            </a:extLst>
          </p:cNvPr>
          <p:cNvSpPr/>
          <p:nvPr/>
        </p:nvSpPr>
        <p:spPr>
          <a:xfrm>
            <a:off x="6954738" y="3798536"/>
            <a:ext cx="1182465" cy="1182465"/>
          </a:xfrm>
          <a:prstGeom prst="ellipse">
            <a:avLst/>
          </a:prstGeom>
          <a:solidFill>
            <a:schemeClr val="accent2">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8" name="Oval 27">
            <a:extLst>
              <a:ext uri="{FF2B5EF4-FFF2-40B4-BE49-F238E27FC236}">
                <a16:creationId xmlns:a16="http://schemas.microsoft.com/office/drawing/2014/main" id="{22078AD1-ED6F-DE91-3C0A-90C09A05CD6B}"/>
              </a:ext>
            </a:extLst>
          </p:cNvPr>
          <p:cNvSpPr/>
          <p:nvPr/>
        </p:nvSpPr>
        <p:spPr>
          <a:xfrm>
            <a:off x="7218269" y="1961802"/>
            <a:ext cx="1182465" cy="1182465"/>
          </a:xfrm>
          <a:prstGeom prst="ellipse">
            <a:avLst/>
          </a:prstGeom>
          <a:solidFill>
            <a:schemeClr val="accent2">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3" name="TextBox 32">
            <a:extLst>
              <a:ext uri="{FF2B5EF4-FFF2-40B4-BE49-F238E27FC236}">
                <a16:creationId xmlns:a16="http://schemas.microsoft.com/office/drawing/2014/main" id="{EE1D4F22-294B-FE75-89AF-14DBC9739CB2}"/>
              </a:ext>
            </a:extLst>
          </p:cNvPr>
          <p:cNvSpPr txBox="1"/>
          <p:nvPr/>
        </p:nvSpPr>
        <p:spPr>
          <a:xfrm>
            <a:off x="2073969" y="1680535"/>
            <a:ext cx="2661530" cy="584775"/>
          </a:xfrm>
          <a:prstGeom prst="rect">
            <a:avLst/>
          </a:prstGeom>
          <a:noFill/>
        </p:spPr>
        <p:txBody>
          <a:bodyPr wrap="square" rtlCol="0">
            <a:spAutoFit/>
          </a:bodyPr>
          <a:lstStyle/>
          <a:p>
            <a:r>
              <a:rPr lang="en-ZA" sz="3200" dirty="0">
                <a:solidFill>
                  <a:schemeClr val="accent2">
                    <a:lumMod val="40000"/>
                    <a:lumOff val="60000"/>
                  </a:schemeClr>
                </a:solidFill>
                <a:latin typeface="Times New Roman" panose="02020603050405020304" pitchFamily="18" charset="0"/>
                <a:cs typeface="Times New Roman" panose="02020603050405020304" pitchFamily="18" charset="0"/>
              </a:rPr>
              <a:t>perturbations</a:t>
            </a:r>
          </a:p>
        </p:txBody>
      </p:sp>
      <p:sp>
        <p:nvSpPr>
          <p:cNvPr id="34" name="TextBox 33">
            <a:extLst>
              <a:ext uri="{FF2B5EF4-FFF2-40B4-BE49-F238E27FC236}">
                <a16:creationId xmlns:a16="http://schemas.microsoft.com/office/drawing/2014/main" id="{E1710115-9903-707F-EB83-C78F82634476}"/>
              </a:ext>
            </a:extLst>
          </p:cNvPr>
          <p:cNvSpPr txBox="1"/>
          <p:nvPr/>
        </p:nvSpPr>
        <p:spPr>
          <a:xfrm>
            <a:off x="4760987" y="1521465"/>
            <a:ext cx="2569460" cy="584775"/>
          </a:xfrm>
          <a:prstGeom prst="rect">
            <a:avLst/>
          </a:prstGeom>
          <a:noFill/>
        </p:spPr>
        <p:txBody>
          <a:bodyPr wrap="square" rtlCol="0">
            <a:spAutoFit/>
          </a:bodyPr>
          <a:lstStyle/>
          <a:p>
            <a:r>
              <a:rPr lang="en-ZA" sz="3200" dirty="0">
                <a:solidFill>
                  <a:schemeClr val="accent5">
                    <a:lumMod val="40000"/>
                    <a:lumOff val="60000"/>
                  </a:schemeClr>
                </a:solidFill>
                <a:latin typeface="Times New Roman" panose="02020603050405020304" pitchFamily="18" charset="0"/>
                <a:cs typeface="Times New Roman" panose="02020603050405020304" pitchFamily="18" charset="0"/>
              </a:rPr>
              <a:t>Einstein ring</a:t>
            </a:r>
          </a:p>
        </p:txBody>
      </p:sp>
      <p:sp>
        <p:nvSpPr>
          <p:cNvPr id="35" name="TextBox 34">
            <a:extLst>
              <a:ext uri="{FF2B5EF4-FFF2-40B4-BE49-F238E27FC236}">
                <a16:creationId xmlns:a16="http://schemas.microsoft.com/office/drawing/2014/main" id="{8425DEB2-7B36-3BB5-7FD1-5D3B886AE275}"/>
              </a:ext>
            </a:extLst>
          </p:cNvPr>
          <p:cNvSpPr txBox="1"/>
          <p:nvPr/>
        </p:nvSpPr>
        <p:spPr>
          <a:xfrm>
            <a:off x="9231209" y="2435369"/>
            <a:ext cx="1130080" cy="523220"/>
          </a:xfrm>
          <a:prstGeom prst="rect">
            <a:avLst/>
          </a:prstGeom>
          <a:noFill/>
        </p:spPr>
        <p:txBody>
          <a:bodyPr wrap="square" rtlCol="0">
            <a:spAutoFit/>
          </a:bodyPr>
          <a:lstStyle/>
          <a:p>
            <a:r>
              <a:rPr lang="en-ZA" sz="2800" dirty="0">
                <a:solidFill>
                  <a:schemeClr val="bg1"/>
                </a:solidFill>
                <a:latin typeface="Times New Roman" panose="02020603050405020304" pitchFamily="18" charset="0"/>
                <a:cs typeface="Times New Roman" panose="02020603050405020304" pitchFamily="18" charset="0"/>
              </a:rPr>
              <a:t>source</a:t>
            </a:r>
          </a:p>
        </p:txBody>
      </p:sp>
      <p:pic>
        <p:nvPicPr>
          <p:cNvPr id="39" name="Picture 38" descr="A purple spiral galaxy in space&#10;&#10;Description automatically generated">
            <a:extLst>
              <a:ext uri="{FF2B5EF4-FFF2-40B4-BE49-F238E27FC236}">
                <a16:creationId xmlns:a16="http://schemas.microsoft.com/office/drawing/2014/main" id="{4E484E04-52D7-321A-A152-EE72972DBE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536845">
            <a:off x="8140933" y="2803074"/>
            <a:ext cx="2596721" cy="1731993"/>
          </a:xfrm>
          <a:prstGeom prst="rect">
            <a:avLst/>
          </a:prstGeom>
        </p:spPr>
      </p:pic>
      <p:sp>
        <p:nvSpPr>
          <p:cNvPr id="2" name="Freeform: Shape 1">
            <a:extLst>
              <a:ext uri="{FF2B5EF4-FFF2-40B4-BE49-F238E27FC236}">
                <a16:creationId xmlns:a16="http://schemas.microsoft.com/office/drawing/2014/main" id="{48D801A0-F5AA-312C-FE38-9B857893AE77}"/>
              </a:ext>
            </a:extLst>
          </p:cNvPr>
          <p:cNvSpPr/>
          <p:nvPr/>
        </p:nvSpPr>
        <p:spPr>
          <a:xfrm>
            <a:off x="2392021" y="3672461"/>
            <a:ext cx="6937513" cy="1292087"/>
          </a:xfrm>
          <a:custGeom>
            <a:avLst/>
            <a:gdLst>
              <a:gd name="connsiteX0" fmla="*/ 0 w 6937513"/>
              <a:gd name="connsiteY0" fmla="*/ 6626 h 1292087"/>
              <a:gd name="connsiteX1" fmla="*/ 854765 w 6937513"/>
              <a:gd name="connsiteY1" fmla="*/ 636104 h 1292087"/>
              <a:gd name="connsiteX2" fmla="*/ 1649896 w 6937513"/>
              <a:gd name="connsiteY2" fmla="*/ 1033670 h 1292087"/>
              <a:gd name="connsiteX3" fmla="*/ 3140765 w 6937513"/>
              <a:gd name="connsiteY3" fmla="*/ 1292087 h 1292087"/>
              <a:gd name="connsiteX4" fmla="*/ 4909930 w 6937513"/>
              <a:gd name="connsiteY4" fmla="*/ 1033670 h 1292087"/>
              <a:gd name="connsiteX5" fmla="*/ 5917096 w 6937513"/>
              <a:gd name="connsiteY5" fmla="*/ 655983 h 1292087"/>
              <a:gd name="connsiteX6" fmla="*/ 6937513 w 6937513"/>
              <a:gd name="connsiteY6" fmla="*/ 0 h 1292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37513" h="1292087">
                <a:moveTo>
                  <a:pt x="0" y="6626"/>
                </a:moveTo>
                <a:lnTo>
                  <a:pt x="854765" y="636104"/>
                </a:lnTo>
                <a:lnTo>
                  <a:pt x="1649896" y="1033670"/>
                </a:lnTo>
                <a:lnTo>
                  <a:pt x="3140765" y="1292087"/>
                </a:lnTo>
                <a:lnTo>
                  <a:pt x="4909930" y="1033670"/>
                </a:lnTo>
                <a:lnTo>
                  <a:pt x="5917096" y="655983"/>
                </a:lnTo>
                <a:lnTo>
                  <a:pt x="6937513" y="0"/>
                </a:lnTo>
              </a:path>
            </a:pathLst>
          </a:cu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Freeform: Shape 2">
            <a:extLst>
              <a:ext uri="{FF2B5EF4-FFF2-40B4-BE49-F238E27FC236}">
                <a16:creationId xmlns:a16="http://schemas.microsoft.com/office/drawing/2014/main" id="{7E65DAC0-4183-DE89-7627-F117DFAC9A46}"/>
              </a:ext>
            </a:extLst>
          </p:cNvPr>
          <p:cNvSpPr/>
          <p:nvPr/>
        </p:nvSpPr>
        <p:spPr>
          <a:xfrm>
            <a:off x="2392021" y="2340618"/>
            <a:ext cx="6970643" cy="1298713"/>
          </a:xfrm>
          <a:custGeom>
            <a:avLst/>
            <a:gdLst>
              <a:gd name="connsiteX0" fmla="*/ 0 w 6970643"/>
              <a:gd name="connsiteY0" fmla="*/ 1298713 h 1298713"/>
              <a:gd name="connsiteX1" fmla="*/ 914400 w 6970643"/>
              <a:gd name="connsiteY1" fmla="*/ 927652 h 1298713"/>
              <a:gd name="connsiteX2" fmla="*/ 1722783 w 6970643"/>
              <a:gd name="connsiteY2" fmla="*/ 384313 h 1298713"/>
              <a:gd name="connsiteX3" fmla="*/ 3154017 w 6970643"/>
              <a:gd name="connsiteY3" fmla="*/ 0 h 1298713"/>
              <a:gd name="connsiteX4" fmla="*/ 4790661 w 6970643"/>
              <a:gd name="connsiteY4" fmla="*/ 549965 h 1298713"/>
              <a:gd name="connsiteX5" fmla="*/ 5698435 w 6970643"/>
              <a:gd name="connsiteY5" fmla="*/ 748747 h 1298713"/>
              <a:gd name="connsiteX6" fmla="*/ 6970643 w 6970643"/>
              <a:gd name="connsiteY6" fmla="*/ 1298713 h 1298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70643" h="1298713">
                <a:moveTo>
                  <a:pt x="0" y="1298713"/>
                </a:moveTo>
                <a:lnTo>
                  <a:pt x="914400" y="927652"/>
                </a:lnTo>
                <a:lnTo>
                  <a:pt x="1722783" y="384313"/>
                </a:lnTo>
                <a:lnTo>
                  <a:pt x="3154017" y="0"/>
                </a:lnTo>
                <a:lnTo>
                  <a:pt x="4790661" y="549965"/>
                </a:lnTo>
                <a:lnTo>
                  <a:pt x="5698435" y="748747"/>
                </a:lnTo>
                <a:lnTo>
                  <a:pt x="6970643" y="1298713"/>
                </a:lnTo>
              </a:path>
            </a:pathLst>
          </a:cu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41" name="Group 40">
            <a:extLst>
              <a:ext uri="{FF2B5EF4-FFF2-40B4-BE49-F238E27FC236}">
                <a16:creationId xmlns:a16="http://schemas.microsoft.com/office/drawing/2014/main" id="{19191712-27D4-B825-B386-1856C0F45BD4}"/>
              </a:ext>
            </a:extLst>
          </p:cNvPr>
          <p:cNvGrpSpPr/>
          <p:nvPr/>
        </p:nvGrpSpPr>
        <p:grpSpPr>
          <a:xfrm>
            <a:off x="4417388" y="1821577"/>
            <a:ext cx="2228672" cy="3623205"/>
            <a:chOff x="4616167" y="1356142"/>
            <a:chExt cx="2228672" cy="3623205"/>
          </a:xfrm>
        </p:grpSpPr>
        <p:sp>
          <p:nvSpPr>
            <p:cNvPr id="30" name="Oval 29">
              <a:extLst>
                <a:ext uri="{FF2B5EF4-FFF2-40B4-BE49-F238E27FC236}">
                  <a16:creationId xmlns:a16="http://schemas.microsoft.com/office/drawing/2014/main" id="{C444DF93-29F9-8ECF-1E86-05947BCB1D40}"/>
                </a:ext>
              </a:extLst>
            </p:cNvPr>
            <p:cNvSpPr/>
            <p:nvPr/>
          </p:nvSpPr>
          <p:spPr>
            <a:xfrm>
              <a:off x="4616167" y="1356142"/>
              <a:ext cx="2228672" cy="3623205"/>
            </a:xfrm>
            <a:prstGeom prst="ellipse">
              <a:avLst/>
            </a:prstGeom>
            <a:solidFill>
              <a:schemeClr val="accent5">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9" name="Oval 28">
              <a:extLst>
                <a:ext uri="{FF2B5EF4-FFF2-40B4-BE49-F238E27FC236}">
                  <a16:creationId xmlns:a16="http://schemas.microsoft.com/office/drawing/2014/main" id="{844AC4F0-E4BA-525D-5F98-1E99422E1DF1}"/>
                </a:ext>
              </a:extLst>
            </p:cNvPr>
            <p:cNvSpPr/>
            <p:nvPr/>
          </p:nvSpPr>
          <p:spPr>
            <a:xfrm>
              <a:off x="5081058" y="1875183"/>
              <a:ext cx="1295958" cy="2640383"/>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1" name="Oval 30">
              <a:extLst>
                <a:ext uri="{FF2B5EF4-FFF2-40B4-BE49-F238E27FC236}">
                  <a16:creationId xmlns:a16="http://schemas.microsoft.com/office/drawing/2014/main" id="{E034BAA4-8FB0-57F7-64B4-995A66099003}"/>
                </a:ext>
              </a:extLst>
            </p:cNvPr>
            <p:cNvSpPr/>
            <p:nvPr/>
          </p:nvSpPr>
          <p:spPr>
            <a:xfrm>
              <a:off x="4989308" y="1864951"/>
              <a:ext cx="1502676" cy="2640383"/>
            </a:xfrm>
            <a:prstGeom prst="ellipse">
              <a:avLst/>
            </a:prstGeom>
            <a:solidFill>
              <a:schemeClr val="tx1"/>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grpSp>
      <p:cxnSp>
        <p:nvCxnSpPr>
          <p:cNvPr id="6" name="Straight Connector 5">
            <a:extLst>
              <a:ext uri="{FF2B5EF4-FFF2-40B4-BE49-F238E27FC236}">
                <a16:creationId xmlns:a16="http://schemas.microsoft.com/office/drawing/2014/main" id="{6417A2A2-8955-6F8D-DCC9-D9695E630D16}"/>
              </a:ext>
            </a:extLst>
          </p:cNvPr>
          <p:cNvCxnSpPr>
            <a:cxnSpLocks/>
            <a:endCxn id="2" idx="6"/>
          </p:cNvCxnSpPr>
          <p:nvPr/>
        </p:nvCxnSpPr>
        <p:spPr>
          <a:xfrm>
            <a:off x="2392021" y="3672461"/>
            <a:ext cx="6937513" cy="0"/>
          </a:xfrm>
          <a:prstGeom prst="line">
            <a:avLst/>
          </a:prstGeom>
          <a:ln w="28575">
            <a:solidFill>
              <a:schemeClr val="bg1"/>
            </a:solidFill>
            <a:prstDash val="dashDot"/>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FDCA249D-8832-26DD-ABAB-7470FCF7CD92}"/>
              </a:ext>
            </a:extLst>
          </p:cNvPr>
          <p:cNvSpPr txBox="1"/>
          <p:nvPr/>
        </p:nvSpPr>
        <p:spPr>
          <a:xfrm>
            <a:off x="6253372" y="3106101"/>
            <a:ext cx="2569460" cy="523220"/>
          </a:xfrm>
          <a:prstGeom prst="rect">
            <a:avLst/>
          </a:prstGeom>
          <a:noFill/>
        </p:spPr>
        <p:txBody>
          <a:bodyPr wrap="square" rtlCol="0">
            <a:spAutoFit/>
          </a:bodyPr>
          <a:lstStyle/>
          <a:p>
            <a:r>
              <a:rPr lang="en-ZA" sz="2800" dirty="0">
                <a:solidFill>
                  <a:schemeClr val="accent2">
                    <a:lumMod val="75000"/>
                  </a:schemeClr>
                </a:solidFill>
                <a:latin typeface="Times New Roman" panose="02020603050405020304" pitchFamily="18" charset="0"/>
                <a:cs typeface="Times New Roman" panose="02020603050405020304" pitchFamily="18" charset="0"/>
              </a:rPr>
              <a:t>main deflector</a:t>
            </a:r>
          </a:p>
        </p:txBody>
      </p:sp>
      <p:grpSp>
        <p:nvGrpSpPr>
          <p:cNvPr id="48" name="Group 47">
            <a:extLst>
              <a:ext uri="{FF2B5EF4-FFF2-40B4-BE49-F238E27FC236}">
                <a16:creationId xmlns:a16="http://schemas.microsoft.com/office/drawing/2014/main" id="{FADD4081-86B4-AE14-1B7D-3EDB0847F157}"/>
              </a:ext>
            </a:extLst>
          </p:cNvPr>
          <p:cNvGrpSpPr/>
          <p:nvPr/>
        </p:nvGrpSpPr>
        <p:grpSpPr>
          <a:xfrm>
            <a:off x="1696582" y="5788637"/>
            <a:ext cx="420904" cy="775885"/>
            <a:chOff x="1292087" y="2976007"/>
            <a:chExt cx="549965" cy="1013792"/>
          </a:xfrm>
        </p:grpSpPr>
        <p:cxnSp>
          <p:nvCxnSpPr>
            <p:cNvPr id="49" name="Straight Connector 48">
              <a:extLst>
                <a:ext uri="{FF2B5EF4-FFF2-40B4-BE49-F238E27FC236}">
                  <a16:creationId xmlns:a16="http://schemas.microsoft.com/office/drawing/2014/main" id="{8C89BD15-E851-05C2-1B82-600ED1F3A110}"/>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748E4688-3512-EF9E-8382-0396970B613D}"/>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51" name="Freeform: Shape 50">
              <a:extLst>
                <a:ext uri="{FF2B5EF4-FFF2-40B4-BE49-F238E27FC236}">
                  <a16:creationId xmlns:a16="http://schemas.microsoft.com/office/drawing/2014/main" id="{B5F1D58D-B04C-EFEE-F21A-329756A17F6E}"/>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2" name="Oval 51">
              <a:extLst>
                <a:ext uri="{FF2B5EF4-FFF2-40B4-BE49-F238E27FC236}">
                  <a16:creationId xmlns:a16="http://schemas.microsoft.com/office/drawing/2014/main" id="{B889FE67-E442-995B-4C5C-2D4EF74F09F2}"/>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cxnSp>
        <p:nvCxnSpPr>
          <p:cNvPr id="64" name="Straight Arrow Connector 63">
            <a:extLst>
              <a:ext uri="{FF2B5EF4-FFF2-40B4-BE49-F238E27FC236}">
                <a16:creationId xmlns:a16="http://schemas.microsoft.com/office/drawing/2014/main" id="{0362D4FF-FC44-506D-E3AC-95527367FDDD}"/>
              </a:ext>
            </a:extLst>
          </p:cNvPr>
          <p:cNvCxnSpPr>
            <a:cxnSpLocks/>
          </p:cNvCxnSpPr>
          <p:nvPr/>
        </p:nvCxnSpPr>
        <p:spPr>
          <a:xfrm>
            <a:off x="2130061" y="6199399"/>
            <a:ext cx="6711549" cy="0"/>
          </a:xfrm>
          <a:prstGeom prst="straightConnector1">
            <a:avLst/>
          </a:prstGeom>
          <a:ln w="38100">
            <a:solidFill>
              <a:srgbClr val="00B0F0"/>
            </a:solidFill>
            <a:prstDash val="solid"/>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73" name="TextBox 72">
                <a:extLst>
                  <a:ext uri="{FF2B5EF4-FFF2-40B4-BE49-F238E27FC236}">
                    <a16:creationId xmlns:a16="http://schemas.microsoft.com/office/drawing/2014/main" id="{6463DCC7-2EB0-1B59-AD11-CE0B50991FFD}"/>
                  </a:ext>
                </a:extLst>
              </p:cNvPr>
              <p:cNvSpPr txBox="1"/>
              <p:nvPr/>
            </p:nvSpPr>
            <p:spPr>
              <a:xfrm>
                <a:off x="2282584" y="5508898"/>
                <a:ext cx="6406502" cy="58477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3200" i="1" smtClean="0">
                              <a:solidFill>
                                <a:srgbClr val="00B0F0"/>
                              </a:solidFill>
                              <a:latin typeface="Cambria Math" panose="02040503050406030204" pitchFamily="18" charset="0"/>
                              <a:ea typeface="Cambria Math" panose="02040503050406030204" pitchFamily="18" charset="0"/>
                            </a:rPr>
                          </m:ctrlPr>
                        </m:sSubPr>
                        <m:e>
                          <m:r>
                            <a:rPr lang="en-US" sz="3200" b="1">
                              <a:solidFill>
                                <a:srgbClr val="00B0F0"/>
                              </a:solidFill>
                              <a:latin typeface="Cambria Math" panose="02040503050406030204" pitchFamily="18" charset="0"/>
                              <a:ea typeface="Cambria Math" panose="02040503050406030204" pitchFamily="18" charset="0"/>
                            </a:rPr>
                            <m:t>𝓐</m:t>
                          </m:r>
                        </m:e>
                        <m:sub>
                          <m:r>
                            <m:rPr>
                              <m:sty m:val="p"/>
                            </m:rPr>
                            <a:rPr lang="en-ZA" sz="3200">
                              <a:solidFill>
                                <a:srgbClr val="00B0F0"/>
                              </a:solidFill>
                              <a:latin typeface="Cambria Math" panose="02040503050406030204" pitchFamily="18" charset="0"/>
                              <a:ea typeface="Cambria Math" panose="02040503050406030204" pitchFamily="18" charset="0"/>
                            </a:rPr>
                            <m:t>LOS</m:t>
                          </m:r>
                        </m:sub>
                      </m:sSub>
                      <m:r>
                        <a:rPr lang="en-ZA" sz="3200" i="1" smtClean="0">
                          <a:solidFill>
                            <a:schemeClr val="bg1"/>
                          </a:solidFill>
                          <a:latin typeface="Cambria Math" panose="02040503050406030204" pitchFamily="18" charset="0"/>
                          <a:ea typeface="Cambria Math" panose="02040503050406030204" pitchFamily="18" charset="0"/>
                        </a:rPr>
                        <m:t>≈</m:t>
                      </m:r>
                      <m:sSub>
                        <m:sSubPr>
                          <m:ctrlPr>
                            <a:rPr lang="en-US" sz="3200" i="1" smtClean="0">
                              <a:solidFill>
                                <a:srgbClr val="FF0000"/>
                              </a:solidFill>
                              <a:latin typeface="Cambria Math" panose="02040503050406030204" pitchFamily="18" charset="0"/>
                              <a:ea typeface="Cambria Math" panose="02040503050406030204" pitchFamily="18" charset="0"/>
                            </a:rPr>
                          </m:ctrlPr>
                        </m:sSubPr>
                        <m:e>
                          <m:r>
                            <a:rPr lang="en-US" sz="3200" b="1">
                              <a:solidFill>
                                <a:srgbClr val="FF0000"/>
                              </a:solidFill>
                              <a:latin typeface="Cambria Math" panose="02040503050406030204" pitchFamily="18" charset="0"/>
                              <a:ea typeface="Cambria Math" panose="02040503050406030204" pitchFamily="18" charset="0"/>
                            </a:rPr>
                            <m:t>𝓐</m:t>
                          </m:r>
                        </m:e>
                        <m:sub>
                          <m:r>
                            <m:rPr>
                              <m:sty m:val="p"/>
                            </m:rPr>
                            <a:rPr lang="en-ZA" sz="3200">
                              <a:solidFill>
                                <a:srgbClr val="FF0000"/>
                              </a:solidFill>
                              <a:latin typeface="Cambria Math" panose="02040503050406030204" pitchFamily="18" charset="0"/>
                              <a:ea typeface="Cambria Math" panose="02040503050406030204" pitchFamily="18" charset="0"/>
                            </a:rPr>
                            <m:t>od</m:t>
                          </m:r>
                        </m:sub>
                      </m:sSub>
                      <m:r>
                        <a:rPr lang="en-ZA" sz="3200" b="0" i="1" smtClean="0">
                          <a:solidFill>
                            <a:schemeClr val="bg1"/>
                          </a:solidFill>
                          <a:latin typeface="Cambria Math" panose="02040503050406030204" pitchFamily="18" charset="0"/>
                          <a:ea typeface="Cambria Math" panose="02040503050406030204" pitchFamily="18" charset="0"/>
                        </a:rPr>
                        <m:t>+</m:t>
                      </m:r>
                      <m:sSub>
                        <m:sSubPr>
                          <m:ctrlPr>
                            <a:rPr lang="en-US" sz="3200" i="1" smtClean="0">
                              <a:solidFill>
                                <a:srgbClr val="F0C1A9"/>
                              </a:solidFill>
                              <a:latin typeface="Cambria Math" panose="02040503050406030204" pitchFamily="18" charset="0"/>
                              <a:ea typeface="Cambria Math" panose="02040503050406030204" pitchFamily="18" charset="0"/>
                            </a:rPr>
                          </m:ctrlPr>
                        </m:sSubPr>
                        <m:e>
                          <m:r>
                            <a:rPr lang="en-US" sz="3200" b="1">
                              <a:solidFill>
                                <a:srgbClr val="F0C1A9"/>
                              </a:solidFill>
                              <a:latin typeface="Cambria Math" panose="02040503050406030204" pitchFamily="18" charset="0"/>
                              <a:ea typeface="Cambria Math" panose="02040503050406030204" pitchFamily="18" charset="0"/>
                            </a:rPr>
                            <m:t>𝓐</m:t>
                          </m:r>
                        </m:e>
                        <m:sub>
                          <m:r>
                            <m:rPr>
                              <m:sty m:val="p"/>
                            </m:rPr>
                            <a:rPr lang="en-ZA" sz="3200">
                              <a:solidFill>
                                <a:srgbClr val="F0C1A9"/>
                              </a:solidFill>
                              <a:latin typeface="Cambria Math" panose="02040503050406030204" pitchFamily="18" charset="0"/>
                              <a:ea typeface="Cambria Math" panose="02040503050406030204" pitchFamily="18" charset="0"/>
                            </a:rPr>
                            <m:t>os</m:t>
                          </m:r>
                        </m:sub>
                      </m:sSub>
                      <m:r>
                        <a:rPr lang="en-ZA" sz="3200" b="0" i="1" smtClean="0">
                          <a:solidFill>
                            <a:schemeClr val="bg1"/>
                          </a:solidFill>
                          <a:latin typeface="Cambria Math" panose="02040503050406030204" pitchFamily="18" charset="0"/>
                          <a:ea typeface="Cambria Math" panose="02040503050406030204" pitchFamily="18" charset="0"/>
                        </a:rPr>
                        <m:t>−</m:t>
                      </m:r>
                      <m:sSub>
                        <m:sSubPr>
                          <m:ctrlPr>
                            <a:rPr lang="en-US" sz="3200" i="1">
                              <a:solidFill>
                                <a:srgbClr val="F0C1A9"/>
                              </a:solidFill>
                              <a:latin typeface="Cambria Math" panose="02040503050406030204" pitchFamily="18" charset="0"/>
                              <a:ea typeface="Cambria Math" panose="02040503050406030204" pitchFamily="18" charset="0"/>
                            </a:rPr>
                          </m:ctrlPr>
                        </m:sSubPr>
                        <m:e>
                          <m:r>
                            <a:rPr lang="en-US" sz="3200" b="1">
                              <a:solidFill>
                                <a:srgbClr val="F0C1A9"/>
                              </a:solidFill>
                              <a:latin typeface="Cambria Math" panose="02040503050406030204" pitchFamily="18" charset="0"/>
                              <a:ea typeface="Cambria Math" panose="02040503050406030204" pitchFamily="18" charset="0"/>
                            </a:rPr>
                            <m:t>𝓐</m:t>
                          </m:r>
                        </m:e>
                        <m:sub>
                          <m:r>
                            <m:rPr>
                              <m:sty m:val="p"/>
                            </m:rPr>
                            <a:rPr lang="en-ZA" sz="3200">
                              <a:solidFill>
                                <a:srgbClr val="F0C1A9"/>
                              </a:solidFill>
                              <a:latin typeface="Cambria Math" panose="02040503050406030204" pitchFamily="18" charset="0"/>
                              <a:ea typeface="Cambria Math" panose="02040503050406030204" pitchFamily="18" charset="0"/>
                            </a:rPr>
                            <m:t>ds</m:t>
                          </m:r>
                        </m:sub>
                      </m:sSub>
                    </m:oMath>
                  </m:oMathPara>
                </a14:m>
                <a:endParaRPr lang="en-ZA" sz="3200" dirty="0">
                  <a:solidFill>
                    <a:schemeClr val="accent1">
                      <a:lumMod val="20000"/>
                      <a:lumOff val="80000"/>
                    </a:schemeClr>
                  </a:solidFill>
                </a:endParaRPr>
              </a:p>
            </p:txBody>
          </p:sp>
        </mc:Choice>
        <mc:Fallback xmlns="">
          <p:sp>
            <p:nvSpPr>
              <p:cNvPr id="73" name="TextBox 72">
                <a:extLst>
                  <a:ext uri="{FF2B5EF4-FFF2-40B4-BE49-F238E27FC236}">
                    <a16:creationId xmlns:a16="http://schemas.microsoft.com/office/drawing/2014/main" id="{6463DCC7-2EB0-1B59-AD11-CE0B50991FFD}"/>
                  </a:ext>
                </a:extLst>
              </p:cNvPr>
              <p:cNvSpPr txBox="1">
                <a:spLocks noRot="1" noChangeAspect="1" noMove="1" noResize="1" noEditPoints="1" noAdjustHandles="1" noChangeArrowheads="1" noChangeShapeType="1" noTextEdit="1"/>
              </p:cNvSpPr>
              <p:nvPr/>
            </p:nvSpPr>
            <p:spPr>
              <a:xfrm>
                <a:off x="2282584" y="5508898"/>
                <a:ext cx="6406502" cy="584775"/>
              </a:xfrm>
              <a:prstGeom prst="rect">
                <a:avLst/>
              </a:prstGeom>
              <a:blipFill>
                <a:blip r:embed="rId5"/>
                <a:stretch>
                  <a:fillRect/>
                </a:stretch>
              </a:blipFill>
            </p:spPr>
            <p:txBody>
              <a:bodyPr/>
              <a:lstStyle/>
              <a:p>
                <a:r>
                  <a:rPr lang="en-ZA">
                    <a:noFill/>
                  </a:rPr>
                  <a:t> </a:t>
                </a:r>
              </a:p>
            </p:txBody>
          </p:sp>
        </mc:Fallback>
      </mc:AlternateContent>
      <p:sp>
        <p:nvSpPr>
          <p:cNvPr id="7" name="TextBox 6">
            <a:extLst>
              <a:ext uri="{FF2B5EF4-FFF2-40B4-BE49-F238E27FC236}">
                <a16:creationId xmlns:a16="http://schemas.microsoft.com/office/drawing/2014/main" id="{3A645776-8564-B562-221C-64A7306989C5}"/>
              </a:ext>
            </a:extLst>
          </p:cNvPr>
          <p:cNvSpPr txBox="1"/>
          <p:nvPr/>
        </p:nvSpPr>
        <p:spPr>
          <a:xfrm>
            <a:off x="606107" y="3763970"/>
            <a:ext cx="2569460" cy="523220"/>
          </a:xfrm>
          <a:prstGeom prst="rect">
            <a:avLst/>
          </a:prstGeom>
          <a:noFill/>
        </p:spPr>
        <p:txBody>
          <a:bodyPr wrap="square" rtlCol="0">
            <a:spAutoFit/>
          </a:bodyPr>
          <a:lstStyle/>
          <a:p>
            <a:r>
              <a:rPr lang="en-ZA" sz="2800" dirty="0">
                <a:solidFill>
                  <a:schemeClr val="bg1"/>
                </a:solidFill>
                <a:latin typeface="Times New Roman" panose="02020603050405020304" pitchFamily="18" charset="0"/>
                <a:cs typeface="Times New Roman" panose="02020603050405020304" pitchFamily="18" charset="0"/>
              </a:rPr>
              <a:t>observer</a:t>
            </a:r>
          </a:p>
        </p:txBody>
      </p:sp>
      <p:sp>
        <p:nvSpPr>
          <p:cNvPr id="10" name="Oval 9">
            <a:extLst>
              <a:ext uri="{FF2B5EF4-FFF2-40B4-BE49-F238E27FC236}">
                <a16:creationId xmlns:a16="http://schemas.microsoft.com/office/drawing/2014/main" id="{44000458-5F1F-78A5-BA1E-0CEDEFB8F8C9}"/>
              </a:ext>
            </a:extLst>
          </p:cNvPr>
          <p:cNvSpPr/>
          <p:nvPr/>
        </p:nvSpPr>
        <p:spPr>
          <a:xfrm>
            <a:off x="5086117" y="2777209"/>
            <a:ext cx="895204" cy="1758731"/>
          </a:xfrm>
          <a:prstGeom prst="ellipse">
            <a:avLst/>
          </a:prstGeom>
          <a:solidFill>
            <a:schemeClr val="accent2">
              <a:lumMod val="75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TextBox 15">
            <a:extLst>
              <a:ext uri="{FF2B5EF4-FFF2-40B4-BE49-F238E27FC236}">
                <a16:creationId xmlns:a16="http://schemas.microsoft.com/office/drawing/2014/main" id="{09A7FA32-C5CE-F6B9-2626-ECF826D57A32}"/>
              </a:ext>
            </a:extLst>
          </p:cNvPr>
          <p:cNvSpPr txBox="1"/>
          <p:nvPr/>
        </p:nvSpPr>
        <p:spPr>
          <a:xfrm>
            <a:off x="10023129" y="1316201"/>
            <a:ext cx="2168870" cy="790039"/>
          </a:xfrm>
          <a:prstGeom prst="roundRect">
            <a:avLst>
              <a:gd name="adj" fmla="val 18905"/>
            </a:avLst>
          </a:prstGeom>
          <a:solidFill>
            <a:srgbClr val="00B050">
              <a:alpha val="58039"/>
            </a:srgbClr>
          </a:solidFill>
        </p:spPr>
        <p:txBody>
          <a:bodyPr wrap="square">
            <a:spAutoFit/>
          </a:bodyPr>
          <a:lstStyle/>
          <a:p>
            <a:r>
              <a:rPr lang="en-ZA" sz="2000" dirty="0">
                <a:solidFill>
                  <a:schemeClr val="bg1"/>
                </a:solidFill>
                <a:latin typeface="Perpetua" panose="02020502060401020303" pitchFamily="18" charset="0"/>
              </a:rPr>
              <a:t>LOS effects</a:t>
            </a:r>
          </a:p>
          <a:p>
            <a:r>
              <a:rPr lang="en-ZA" sz="2000" dirty="0">
                <a:solidFill>
                  <a:schemeClr val="bg1"/>
                </a:solidFill>
                <a:latin typeface="Perpetua" panose="02020502060401020303" pitchFamily="18" charset="0"/>
              </a:rPr>
              <a:t>arXiv:2104.08883</a:t>
            </a:r>
          </a:p>
        </p:txBody>
      </p:sp>
      <p:sp>
        <p:nvSpPr>
          <p:cNvPr id="8" name="TextBox 7">
            <a:extLst>
              <a:ext uri="{FF2B5EF4-FFF2-40B4-BE49-F238E27FC236}">
                <a16:creationId xmlns:a16="http://schemas.microsoft.com/office/drawing/2014/main" id="{AC62B417-B932-8B13-8213-209A1A6691E4}"/>
              </a:ext>
            </a:extLst>
          </p:cNvPr>
          <p:cNvSpPr txBox="1"/>
          <p:nvPr/>
        </p:nvSpPr>
        <p:spPr>
          <a:xfrm>
            <a:off x="1995029" y="816684"/>
            <a:ext cx="7972583"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Weak lensing of strong lensing</a:t>
            </a:r>
          </a:p>
        </p:txBody>
      </p:sp>
      <p:sp>
        <p:nvSpPr>
          <p:cNvPr id="5" name="Rectangle 4">
            <a:extLst>
              <a:ext uri="{FF2B5EF4-FFF2-40B4-BE49-F238E27FC236}">
                <a16:creationId xmlns:a16="http://schemas.microsoft.com/office/drawing/2014/main" id="{4581938D-9E90-828E-3225-7B4CD3AD01C9}"/>
              </a:ext>
            </a:extLst>
          </p:cNvPr>
          <p:cNvSpPr/>
          <p:nvPr/>
        </p:nvSpPr>
        <p:spPr>
          <a:xfrm>
            <a:off x="0" y="0"/>
            <a:ext cx="12221016" cy="5281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solidFill>
                  <a:schemeClr val="tx1"/>
                </a:solidFill>
              </a:rPr>
              <a:t>Backup slides</a:t>
            </a:r>
          </a:p>
        </p:txBody>
      </p:sp>
    </p:spTree>
    <p:extLst>
      <p:ext uri="{BB962C8B-B14F-4D97-AF65-F5344CB8AC3E}">
        <p14:creationId xmlns:p14="http://schemas.microsoft.com/office/powerpoint/2010/main" val="26568364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F08BF0-CACF-48E1-DAA9-6D710E44659F}"/>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600"/>
          </a:p>
        </p:txBody>
      </p:sp>
      <p:grpSp>
        <p:nvGrpSpPr>
          <p:cNvPr id="23" name="Group 22">
            <a:extLst>
              <a:ext uri="{FF2B5EF4-FFF2-40B4-BE49-F238E27FC236}">
                <a16:creationId xmlns:a16="http://schemas.microsoft.com/office/drawing/2014/main" id="{23FE90FF-8FA0-9773-9A84-5EAE2B0C52D7}"/>
              </a:ext>
            </a:extLst>
          </p:cNvPr>
          <p:cNvGrpSpPr/>
          <p:nvPr/>
        </p:nvGrpSpPr>
        <p:grpSpPr>
          <a:xfrm>
            <a:off x="-642731" y="-20463"/>
            <a:ext cx="12844667" cy="6888695"/>
            <a:chOff x="-642731" y="-20463"/>
            <a:chExt cx="12844667" cy="6888695"/>
          </a:xfrm>
        </p:grpSpPr>
        <p:pic>
          <p:nvPicPr>
            <p:cNvPr id="24" name="Picture 23" descr="A bright light in the sky&#10;&#10;Description automatically generated with medium confidence">
              <a:extLst>
                <a:ext uri="{FF2B5EF4-FFF2-40B4-BE49-F238E27FC236}">
                  <a16:creationId xmlns:a16="http://schemas.microsoft.com/office/drawing/2014/main" id="{12B7271E-30CF-350A-27FB-A0DBB73B9C4A}"/>
                </a:ext>
              </a:extLst>
            </p:cNvPr>
            <p:cNvPicPr>
              <a:picLocks noChangeAspect="1"/>
            </p:cNvPicPr>
            <p:nvPr/>
          </p:nvPicPr>
          <p:blipFill rotWithShape="1">
            <a:blip r:embed="rId3">
              <a:alphaModFix amt="18000"/>
              <a:extLst>
                <a:ext uri="{28A0092B-C50C-407E-A947-70E740481C1C}">
                  <a14:useLocalDpi xmlns:a14="http://schemas.microsoft.com/office/drawing/2010/main" val="0"/>
                </a:ext>
              </a:extLst>
            </a:blip>
            <a:srcRect t="8867" r="25730" b="19677"/>
            <a:stretch/>
          </p:blipFill>
          <p:spPr>
            <a:xfrm flipH="1">
              <a:off x="-642731" y="-10232"/>
              <a:ext cx="10455962" cy="6878464"/>
            </a:xfrm>
            <a:prstGeom prst="rect">
              <a:avLst/>
            </a:prstGeom>
          </p:spPr>
        </p:pic>
        <p:pic>
          <p:nvPicPr>
            <p:cNvPr id="25" name="Picture 24" descr="A bright light in the sky&#10;&#10;Description automatically generated with medium confidence">
              <a:extLst>
                <a:ext uri="{FF2B5EF4-FFF2-40B4-BE49-F238E27FC236}">
                  <a16:creationId xmlns:a16="http://schemas.microsoft.com/office/drawing/2014/main" id="{9DAD2FAC-8F23-2E3C-3E8E-9DDAB4B95BA7}"/>
                </a:ext>
              </a:extLst>
            </p:cNvPr>
            <p:cNvPicPr>
              <a:picLocks noChangeAspect="1"/>
            </p:cNvPicPr>
            <p:nvPr/>
          </p:nvPicPr>
          <p:blipFill rotWithShape="1">
            <a:blip r:embed="rId3">
              <a:clrChange>
                <a:clrFrom>
                  <a:srgbClr val="010101"/>
                </a:clrFrom>
                <a:clrTo>
                  <a:srgbClr val="010101">
                    <a:alpha val="0"/>
                  </a:srgbClr>
                </a:clrTo>
              </a:clrChange>
              <a:alphaModFix amt="18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pic>
        <p:nvPicPr>
          <p:cNvPr id="22" name="Picture 21" descr="A glowing circles and rings&#10;&#10;Description automatically generated with medium confidence">
            <a:extLst>
              <a:ext uri="{FF2B5EF4-FFF2-40B4-BE49-F238E27FC236}">
                <a16:creationId xmlns:a16="http://schemas.microsoft.com/office/drawing/2014/main" id="{58F83532-24B6-DEE4-C78F-B48A2BACA853}"/>
              </a:ext>
            </a:extLst>
          </p:cNvPr>
          <p:cNvPicPr>
            <a:picLocks noChangeAspect="1"/>
          </p:cNvPicPr>
          <p:nvPr/>
        </p:nvPicPr>
        <p:blipFill rotWithShape="1">
          <a:blip r:embed="rId4">
            <a:extLst>
              <a:ext uri="{28A0092B-C50C-407E-A947-70E740481C1C}">
                <a14:useLocalDpi xmlns:a14="http://schemas.microsoft.com/office/drawing/2010/main" val="0"/>
              </a:ext>
            </a:extLst>
          </a:blip>
          <a:srcRect r="80917"/>
          <a:stretch/>
        </p:blipFill>
        <p:spPr>
          <a:xfrm rot="10800000">
            <a:off x="-575770" y="-188853"/>
            <a:ext cx="2019395" cy="7235706"/>
          </a:xfrm>
          <a:prstGeom prst="ellipse">
            <a:avLst/>
          </a:prstGeom>
          <a:effectLst>
            <a:softEdge rad="317500"/>
          </a:effectLst>
        </p:spPr>
      </p:pic>
      <p:pic>
        <p:nvPicPr>
          <p:cNvPr id="13" name="Picture 12" descr="A black background with white text&#10;&#10;Description automatically generated">
            <a:extLst>
              <a:ext uri="{FF2B5EF4-FFF2-40B4-BE49-F238E27FC236}">
                <a16:creationId xmlns:a16="http://schemas.microsoft.com/office/drawing/2014/main" id="{AE389C4D-6248-33B4-804D-35A03E74E087}"/>
              </a:ext>
            </a:extLst>
          </p:cNvPr>
          <p:cNvPicPr>
            <a:picLocks noChangeAspect="1"/>
          </p:cNvPicPr>
          <p:nvPr/>
        </p:nvPicPr>
        <p:blipFill>
          <a:blip r:embed="rId5">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1863582" y="2004528"/>
            <a:ext cx="9624894" cy="2484335"/>
          </a:xfrm>
          <a:prstGeom prst="rect">
            <a:avLst/>
          </a:prstGeom>
        </p:spPr>
      </p:pic>
      <p:sp>
        <p:nvSpPr>
          <p:cNvPr id="17" name="TextBox 16">
            <a:extLst>
              <a:ext uri="{FF2B5EF4-FFF2-40B4-BE49-F238E27FC236}">
                <a16:creationId xmlns:a16="http://schemas.microsoft.com/office/drawing/2014/main" id="{8947139F-51A5-EFA2-7E88-5A25064C6CBE}"/>
              </a:ext>
            </a:extLst>
          </p:cNvPr>
          <p:cNvSpPr txBox="1"/>
          <p:nvPr/>
        </p:nvSpPr>
        <p:spPr>
          <a:xfrm>
            <a:off x="3277321" y="4853472"/>
            <a:ext cx="6797416" cy="523220"/>
          </a:xfrm>
          <a:prstGeom prst="rect">
            <a:avLst/>
          </a:prstGeom>
          <a:noFill/>
        </p:spPr>
        <p:txBody>
          <a:bodyPr wrap="square" rtlCol="0">
            <a:spAutoFit/>
          </a:bodyPr>
          <a:lstStyle/>
          <a:p>
            <a:pPr algn="ctr"/>
            <a:r>
              <a:rPr lang="en-ZA" sz="2800" dirty="0">
                <a:solidFill>
                  <a:schemeClr val="bg1"/>
                </a:solidFill>
                <a:latin typeface="Perpetua" panose="02020502060401020303" pitchFamily="18" charset="0"/>
              </a:rPr>
              <a:t>(A single main lens + tidal line-of-sight effects)</a:t>
            </a:r>
          </a:p>
        </p:txBody>
      </p:sp>
      <p:sp>
        <p:nvSpPr>
          <p:cNvPr id="2" name="TextBox 1">
            <a:extLst>
              <a:ext uri="{FF2B5EF4-FFF2-40B4-BE49-F238E27FC236}">
                <a16:creationId xmlns:a16="http://schemas.microsoft.com/office/drawing/2014/main" id="{A7399689-248D-6D91-0346-CBAC5EAF8F08}"/>
              </a:ext>
            </a:extLst>
          </p:cNvPr>
          <p:cNvSpPr txBox="1"/>
          <p:nvPr/>
        </p:nvSpPr>
        <p:spPr>
          <a:xfrm>
            <a:off x="2933853" y="1220898"/>
            <a:ext cx="6797416" cy="400110"/>
          </a:xfrm>
          <a:prstGeom prst="rect">
            <a:avLst/>
          </a:prstGeom>
          <a:noFill/>
        </p:spPr>
        <p:txBody>
          <a:bodyPr wrap="square" rtlCol="0">
            <a:spAutoFit/>
          </a:bodyPr>
          <a:lstStyle/>
          <a:p>
            <a:pPr algn="ctr"/>
            <a:r>
              <a:rPr lang="en-ZA" sz="2000" dirty="0">
                <a:solidFill>
                  <a:schemeClr val="bg1"/>
                </a:solidFill>
                <a:latin typeface="Perpetua" panose="02020502060401020303" pitchFamily="18" charset="0"/>
              </a:rPr>
              <a:t>Fleury et al. 2021, 2104.08883</a:t>
            </a:r>
          </a:p>
        </p:txBody>
      </p:sp>
      <p:sp>
        <p:nvSpPr>
          <p:cNvPr id="3" name="TextBox 2">
            <a:extLst>
              <a:ext uri="{FF2B5EF4-FFF2-40B4-BE49-F238E27FC236}">
                <a16:creationId xmlns:a16="http://schemas.microsoft.com/office/drawing/2014/main" id="{E26A170D-96D7-9029-2194-80D576179A0D}"/>
              </a:ext>
            </a:extLst>
          </p:cNvPr>
          <p:cNvSpPr txBox="1"/>
          <p:nvPr/>
        </p:nvSpPr>
        <p:spPr>
          <a:xfrm>
            <a:off x="2933853" y="583100"/>
            <a:ext cx="6720074"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The minimal lens model</a:t>
            </a:r>
          </a:p>
        </p:txBody>
      </p:sp>
      <p:sp>
        <p:nvSpPr>
          <p:cNvPr id="6" name="Rectangle 5">
            <a:extLst>
              <a:ext uri="{FF2B5EF4-FFF2-40B4-BE49-F238E27FC236}">
                <a16:creationId xmlns:a16="http://schemas.microsoft.com/office/drawing/2014/main" id="{79C3BE6E-CD0F-86A7-B9F4-54CE4C3D800D}"/>
              </a:ext>
            </a:extLst>
          </p:cNvPr>
          <p:cNvSpPr/>
          <p:nvPr/>
        </p:nvSpPr>
        <p:spPr>
          <a:xfrm>
            <a:off x="0" y="0"/>
            <a:ext cx="12221016" cy="5281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solidFill>
                  <a:schemeClr val="tx1"/>
                </a:solidFill>
              </a:rPr>
              <a:t>Backup slides</a:t>
            </a:r>
          </a:p>
        </p:txBody>
      </p:sp>
    </p:spTree>
    <p:extLst>
      <p:ext uri="{BB962C8B-B14F-4D97-AF65-F5344CB8AC3E}">
        <p14:creationId xmlns:p14="http://schemas.microsoft.com/office/powerpoint/2010/main" val="36190046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F08BF0-CACF-48E1-DAA9-6D710E44659F}"/>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600"/>
          </a:p>
        </p:txBody>
      </p:sp>
      <p:grpSp>
        <p:nvGrpSpPr>
          <p:cNvPr id="13" name="Group 12">
            <a:extLst>
              <a:ext uri="{FF2B5EF4-FFF2-40B4-BE49-F238E27FC236}">
                <a16:creationId xmlns:a16="http://schemas.microsoft.com/office/drawing/2014/main" id="{497670DE-8E11-6AF2-9A5E-AE035D0CE913}"/>
              </a:ext>
            </a:extLst>
          </p:cNvPr>
          <p:cNvGrpSpPr/>
          <p:nvPr/>
        </p:nvGrpSpPr>
        <p:grpSpPr>
          <a:xfrm>
            <a:off x="-642731" y="-20463"/>
            <a:ext cx="12844667" cy="6888695"/>
            <a:chOff x="-642731" y="-20463"/>
            <a:chExt cx="12844667" cy="6888695"/>
          </a:xfrm>
        </p:grpSpPr>
        <p:pic>
          <p:nvPicPr>
            <p:cNvPr id="14" name="Picture 13" descr="A bright light in the sky&#10;&#10;Description automatically generated with medium confidence">
              <a:extLst>
                <a:ext uri="{FF2B5EF4-FFF2-40B4-BE49-F238E27FC236}">
                  <a16:creationId xmlns:a16="http://schemas.microsoft.com/office/drawing/2014/main" id="{38B50294-1D40-9E12-3345-E8FF5BAD9580}"/>
                </a:ext>
              </a:extLst>
            </p:cNvPr>
            <p:cNvPicPr>
              <a:picLocks noChangeAspect="1"/>
            </p:cNvPicPr>
            <p:nvPr/>
          </p:nvPicPr>
          <p:blipFill rotWithShape="1">
            <a:blip r:embed="rId3">
              <a:alphaModFix amt="18000"/>
              <a:extLst>
                <a:ext uri="{28A0092B-C50C-407E-A947-70E740481C1C}">
                  <a14:useLocalDpi xmlns:a14="http://schemas.microsoft.com/office/drawing/2010/main" val="0"/>
                </a:ext>
              </a:extLst>
            </a:blip>
            <a:srcRect t="8867" r="25730" b="19677"/>
            <a:stretch/>
          </p:blipFill>
          <p:spPr>
            <a:xfrm flipH="1">
              <a:off x="-642731" y="-10232"/>
              <a:ext cx="10455962"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4A9292C3-51D7-C01D-D65F-F916FAC34C67}"/>
                </a:ext>
              </a:extLst>
            </p:cNvPr>
            <p:cNvPicPr>
              <a:picLocks noChangeAspect="1"/>
            </p:cNvPicPr>
            <p:nvPr/>
          </p:nvPicPr>
          <p:blipFill rotWithShape="1">
            <a:blip r:embed="rId3">
              <a:clrChange>
                <a:clrFrom>
                  <a:srgbClr val="010101"/>
                </a:clrFrom>
                <a:clrTo>
                  <a:srgbClr val="010101">
                    <a:alpha val="0"/>
                  </a:srgbClr>
                </a:clrTo>
              </a:clrChange>
              <a:alphaModFix amt="18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pic>
        <p:nvPicPr>
          <p:cNvPr id="11" name="Picture 10" descr="A glowing circles and rings&#10;&#10;Description automatically generated with medium confidence">
            <a:extLst>
              <a:ext uri="{FF2B5EF4-FFF2-40B4-BE49-F238E27FC236}">
                <a16:creationId xmlns:a16="http://schemas.microsoft.com/office/drawing/2014/main" id="{FB32C9D7-A5F6-4A56-D180-C9FBF2325836}"/>
              </a:ext>
            </a:extLst>
          </p:cNvPr>
          <p:cNvPicPr>
            <a:picLocks noChangeAspect="1"/>
          </p:cNvPicPr>
          <p:nvPr/>
        </p:nvPicPr>
        <p:blipFill rotWithShape="1">
          <a:blip r:embed="rId4">
            <a:extLst>
              <a:ext uri="{28A0092B-C50C-407E-A947-70E740481C1C}">
                <a14:useLocalDpi xmlns:a14="http://schemas.microsoft.com/office/drawing/2010/main" val="0"/>
              </a:ext>
            </a:extLst>
          </a:blip>
          <a:srcRect r="80917"/>
          <a:stretch/>
        </p:blipFill>
        <p:spPr>
          <a:xfrm rot="10800000">
            <a:off x="-575770" y="-188853"/>
            <a:ext cx="2019395" cy="7235706"/>
          </a:xfrm>
          <a:prstGeom prst="ellipse">
            <a:avLst/>
          </a:prstGeom>
          <a:effectLst>
            <a:softEdge rad="317500"/>
          </a:effectLst>
        </p:spPr>
      </p:pic>
      <p:pic>
        <p:nvPicPr>
          <p:cNvPr id="7" name="Picture 6" descr="A black and white symbol&#10;&#10;Description automatically generated">
            <a:extLst>
              <a:ext uri="{FF2B5EF4-FFF2-40B4-BE49-F238E27FC236}">
                <a16:creationId xmlns:a16="http://schemas.microsoft.com/office/drawing/2014/main" id="{9046751D-9BF5-5454-C9A6-A9C2BEBC5D09}"/>
              </a:ext>
            </a:extLst>
          </p:cNvPr>
          <p:cNvPicPr>
            <a:picLocks noChangeAspect="1"/>
          </p:cNvPicPr>
          <p:nvPr/>
        </p:nvPicPr>
        <p:blipFill>
          <a:blip r:embed="rId5">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3432805" y="4918598"/>
            <a:ext cx="5071554" cy="741719"/>
          </a:xfrm>
          <a:prstGeom prst="rect">
            <a:avLst/>
          </a:prstGeom>
        </p:spPr>
      </p:pic>
      <p:sp>
        <p:nvSpPr>
          <p:cNvPr id="9" name="TextBox 8">
            <a:extLst>
              <a:ext uri="{FF2B5EF4-FFF2-40B4-BE49-F238E27FC236}">
                <a16:creationId xmlns:a16="http://schemas.microsoft.com/office/drawing/2014/main" id="{6103E04E-CD64-04C5-5449-2F8C4A4B26D8}"/>
              </a:ext>
            </a:extLst>
          </p:cNvPr>
          <p:cNvSpPr txBox="1"/>
          <p:nvPr/>
        </p:nvSpPr>
        <p:spPr>
          <a:xfrm>
            <a:off x="5898615" y="5660317"/>
            <a:ext cx="2941299" cy="830997"/>
          </a:xfrm>
          <a:prstGeom prst="rect">
            <a:avLst/>
          </a:prstGeom>
          <a:noFill/>
        </p:spPr>
        <p:txBody>
          <a:bodyPr wrap="square" rtlCol="0">
            <a:spAutoFit/>
          </a:bodyPr>
          <a:lstStyle/>
          <a:p>
            <a:pPr algn="ctr"/>
            <a:r>
              <a:rPr lang="en-ZA" sz="2400" dirty="0">
                <a:solidFill>
                  <a:srgbClr val="FF0000"/>
                </a:solidFill>
                <a:latin typeface="Perpetua" panose="02020502060401020303" pitchFamily="18" charset="0"/>
              </a:rPr>
              <a:t>Foreground convergence and shear</a:t>
            </a:r>
          </a:p>
        </p:txBody>
      </p:sp>
      <p:pic>
        <p:nvPicPr>
          <p:cNvPr id="3" name="Picture 2" descr="A black background with blue and white text&#10;&#10;Description automatically generated">
            <a:extLst>
              <a:ext uri="{FF2B5EF4-FFF2-40B4-BE49-F238E27FC236}">
                <a16:creationId xmlns:a16="http://schemas.microsoft.com/office/drawing/2014/main" id="{3F9AB204-7D98-2222-A2E3-D1513ADBBA64}"/>
              </a:ext>
            </a:extLst>
          </p:cNvPr>
          <p:cNvPicPr>
            <a:picLocks noChangeAspect="1"/>
          </p:cNvPicPr>
          <p:nvPr/>
        </p:nvPicPr>
        <p:blipFill>
          <a:blip r:embed="rId6">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2698168" y="1958546"/>
            <a:ext cx="7075315" cy="1889367"/>
          </a:xfrm>
          <a:prstGeom prst="rect">
            <a:avLst/>
          </a:prstGeom>
        </p:spPr>
      </p:pic>
      <p:sp>
        <p:nvSpPr>
          <p:cNvPr id="8" name="TextBox 7">
            <a:extLst>
              <a:ext uri="{FF2B5EF4-FFF2-40B4-BE49-F238E27FC236}">
                <a16:creationId xmlns:a16="http://schemas.microsoft.com/office/drawing/2014/main" id="{297F45DD-AB12-C2E6-2737-4A8B0AB1E14F}"/>
              </a:ext>
            </a:extLst>
          </p:cNvPr>
          <p:cNvSpPr txBox="1"/>
          <p:nvPr/>
        </p:nvSpPr>
        <p:spPr>
          <a:xfrm>
            <a:off x="3926667" y="3429000"/>
            <a:ext cx="2916850" cy="830997"/>
          </a:xfrm>
          <a:prstGeom prst="rect">
            <a:avLst/>
          </a:prstGeom>
          <a:noFill/>
        </p:spPr>
        <p:txBody>
          <a:bodyPr wrap="square" rtlCol="0">
            <a:spAutoFit/>
          </a:bodyPr>
          <a:lstStyle/>
          <a:p>
            <a:pPr algn="ctr"/>
            <a:r>
              <a:rPr lang="en-ZA" sz="2400" dirty="0">
                <a:solidFill>
                  <a:srgbClr val="00B0F0"/>
                </a:solidFill>
                <a:latin typeface="Perpetua" panose="02020502060401020303" pitchFamily="18" charset="0"/>
              </a:rPr>
              <a:t>“External” convergence and shear</a:t>
            </a:r>
          </a:p>
        </p:txBody>
      </p:sp>
      <p:sp>
        <p:nvSpPr>
          <p:cNvPr id="5" name="TextBox 4">
            <a:extLst>
              <a:ext uri="{FF2B5EF4-FFF2-40B4-BE49-F238E27FC236}">
                <a16:creationId xmlns:a16="http://schemas.microsoft.com/office/drawing/2014/main" id="{68AF8864-E57D-2066-6367-741F0279EA08}"/>
              </a:ext>
            </a:extLst>
          </p:cNvPr>
          <p:cNvSpPr txBox="1"/>
          <p:nvPr/>
        </p:nvSpPr>
        <p:spPr>
          <a:xfrm>
            <a:off x="2933853" y="1220898"/>
            <a:ext cx="6797416" cy="400110"/>
          </a:xfrm>
          <a:prstGeom prst="rect">
            <a:avLst/>
          </a:prstGeom>
          <a:noFill/>
        </p:spPr>
        <p:txBody>
          <a:bodyPr wrap="square" rtlCol="0">
            <a:spAutoFit/>
          </a:bodyPr>
          <a:lstStyle/>
          <a:p>
            <a:pPr algn="ctr"/>
            <a:r>
              <a:rPr lang="en-ZA" sz="2000" dirty="0">
                <a:solidFill>
                  <a:schemeClr val="bg1"/>
                </a:solidFill>
                <a:latin typeface="Perpetua" panose="02020502060401020303" pitchFamily="18" charset="0"/>
              </a:rPr>
              <a:t>Fleury et al. 2021, 2104.08883</a:t>
            </a:r>
          </a:p>
        </p:txBody>
      </p:sp>
      <p:sp>
        <p:nvSpPr>
          <p:cNvPr id="6" name="TextBox 5">
            <a:extLst>
              <a:ext uri="{FF2B5EF4-FFF2-40B4-BE49-F238E27FC236}">
                <a16:creationId xmlns:a16="http://schemas.microsoft.com/office/drawing/2014/main" id="{1DC05D56-EE3D-86B8-0320-AB7E6FCC23C6}"/>
              </a:ext>
            </a:extLst>
          </p:cNvPr>
          <p:cNvSpPr txBox="1"/>
          <p:nvPr/>
        </p:nvSpPr>
        <p:spPr>
          <a:xfrm>
            <a:off x="2933853" y="583100"/>
            <a:ext cx="6720074"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The minimal lens model</a:t>
            </a:r>
          </a:p>
        </p:txBody>
      </p:sp>
      <p:sp>
        <p:nvSpPr>
          <p:cNvPr id="10" name="Rectangle 9">
            <a:extLst>
              <a:ext uri="{FF2B5EF4-FFF2-40B4-BE49-F238E27FC236}">
                <a16:creationId xmlns:a16="http://schemas.microsoft.com/office/drawing/2014/main" id="{E76E6324-C1DA-8EB3-6189-7E9B20343B20}"/>
              </a:ext>
            </a:extLst>
          </p:cNvPr>
          <p:cNvSpPr/>
          <p:nvPr/>
        </p:nvSpPr>
        <p:spPr>
          <a:xfrm>
            <a:off x="0" y="25052"/>
            <a:ext cx="12221016" cy="5281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solidFill>
                  <a:schemeClr val="tx1"/>
                </a:solidFill>
              </a:rPr>
              <a:t>Backup slides</a:t>
            </a:r>
          </a:p>
        </p:txBody>
      </p:sp>
    </p:spTree>
    <p:extLst>
      <p:ext uri="{BB962C8B-B14F-4D97-AF65-F5344CB8AC3E}">
        <p14:creationId xmlns:p14="http://schemas.microsoft.com/office/powerpoint/2010/main" val="17427379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359C9-1192-0856-0C41-0EA491814B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1CEADB4-847D-9A7E-8409-20841170C41D}"/>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600"/>
          </a:p>
        </p:txBody>
      </p:sp>
      <p:grpSp>
        <p:nvGrpSpPr>
          <p:cNvPr id="12" name="Group 11">
            <a:extLst>
              <a:ext uri="{FF2B5EF4-FFF2-40B4-BE49-F238E27FC236}">
                <a16:creationId xmlns:a16="http://schemas.microsoft.com/office/drawing/2014/main" id="{20E9043E-A605-A967-9B4E-415EF579A26E}"/>
              </a:ext>
            </a:extLst>
          </p:cNvPr>
          <p:cNvGrpSpPr/>
          <p:nvPr/>
        </p:nvGrpSpPr>
        <p:grpSpPr>
          <a:xfrm>
            <a:off x="-642731" y="-20463"/>
            <a:ext cx="12844667" cy="6888695"/>
            <a:chOff x="-642731" y="-20463"/>
            <a:chExt cx="12844667" cy="6888695"/>
          </a:xfrm>
        </p:grpSpPr>
        <p:pic>
          <p:nvPicPr>
            <p:cNvPr id="13" name="Picture 12" descr="A bright light in the sky&#10;&#10;Description automatically generated with medium confidence">
              <a:extLst>
                <a:ext uri="{FF2B5EF4-FFF2-40B4-BE49-F238E27FC236}">
                  <a16:creationId xmlns:a16="http://schemas.microsoft.com/office/drawing/2014/main" id="{9FC0119E-0756-6276-5B3B-3A3F42F7D13A}"/>
                </a:ext>
              </a:extLst>
            </p:cNvPr>
            <p:cNvPicPr>
              <a:picLocks noChangeAspect="1"/>
            </p:cNvPicPr>
            <p:nvPr/>
          </p:nvPicPr>
          <p:blipFill rotWithShape="1">
            <a:blip r:embed="rId3">
              <a:alphaModFix amt="18000"/>
              <a:extLst>
                <a:ext uri="{28A0092B-C50C-407E-A947-70E740481C1C}">
                  <a14:useLocalDpi xmlns:a14="http://schemas.microsoft.com/office/drawing/2010/main" val="0"/>
                </a:ext>
              </a:extLst>
            </a:blip>
            <a:srcRect t="8867" r="25730" b="19677"/>
            <a:stretch/>
          </p:blipFill>
          <p:spPr>
            <a:xfrm flipH="1">
              <a:off x="-642731" y="-10232"/>
              <a:ext cx="10455962" cy="6878464"/>
            </a:xfrm>
            <a:prstGeom prst="rect">
              <a:avLst/>
            </a:prstGeom>
          </p:spPr>
        </p:pic>
        <p:pic>
          <p:nvPicPr>
            <p:cNvPr id="14" name="Picture 13" descr="A bright light in the sky&#10;&#10;Description automatically generated with medium confidence">
              <a:extLst>
                <a:ext uri="{FF2B5EF4-FFF2-40B4-BE49-F238E27FC236}">
                  <a16:creationId xmlns:a16="http://schemas.microsoft.com/office/drawing/2014/main" id="{DFE60919-0125-72F4-E273-D42896CFB9D0}"/>
                </a:ext>
              </a:extLst>
            </p:cNvPr>
            <p:cNvPicPr>
              <a:picLocks noChangeAspect="1"/>
            </p:cNvPicPr>
            <p:nvPr/>
          </p:nvPicPr>
          <p:blipFill rotWithShape="1">
            <a:blip r:embed="rId3">
              <a:clrChange>
                <a:clrFrom>
                  <a:srgbClr val="010101"/>
                </a:clrFrom>
                <a:clrTo>
                  <a:srgbClr val="010101">
                    <a:alpha val="0"/>
                  </a:srgbClr>
                </a:clrTo>
              </a:clrChange>
              <a:alphaModFix amt="18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pic>
        <p:nvPicPr>
          <p:cNvPr id="20" name="Picture 19" descr="A bright light in the sky&#10;&#10;Description automatically generated with medium confidence">
            <a:extLst>
              <a:ext uri="{FF2B5EF4-FFF2-40B4-BE49-F238E27FC236}">
                <a16:creationId xmlns:a16="http://schemas.microsoft.com/office/drawing/2014/main" id="{FD65924A-176F-807C-B202-E55CDBD46EF0}"/>
              </a:ext>
            </a:extLst>
          </p:cNvPr>
          <p:cNvPicPr>
            <a:picLocks noChangeAspect="1"/>
          </p:cNvPicPr>
          <p:nvPr/>
        </p:nvPicPr>
        <p:blipFill rotWithShape="1">
          <a:blip r:embed="rId3">
            <a:clrChange>
              <a:clrFrom>
                <a:srgbClr val="020202"/>
              </a:clrFrom>
              <a:clrTo>
                <a:srgbClr val="020202">
                  <a:alpha val="0"/>
                </a:srgbClr>
              </a:clrTo>
            </a:clrChange>
            <a:extLst>
              <a:ext uri="{28A0092B-C50C-407E-A947-70E740481C1C}">
                <a14:useLocalDpi xmlns:a14="http://schemas.microsoft.com/office/drawing/2010/main" val="0"/>
              </a:ext>
            </a:extLst>
          </a:blip>
          <a:srcRect l="54814" t="48042"/>
          <a:stretch/>
        </p:blipFill>
        <p:spPr>
          <a:xfrm>
            <a:off x="0" y="0"/>
            <a:ext cx="4532080" cy="3563234"/>
          </a:xfrm>
          <a:prstGeom prst="rect">
            <a:avLst/>
          </a:prstGeom>
        </p:spPr>
      </p:pic>
      <p:pic>
        <p:nvPicPr>
          <p:cNvPr id="6" name="Picture 5" descr="A bright light in the sky&#10;&#10;Description automatically generated with medium confidence">
            <a:extLst>
              <a:ext uri="{FF2B5EF4-FFF2-40B4-BE49-F238E27FC236}">
                <a16:creationId xmlns:a16="http://schemas.microsoft.com/office/drawing/2014/main" id="{78E30F60-0BE6-1921-ABFA-C198189E083A}"/>
              </a:ext>
            </a:extLst>
          </p:cNvPr>
          <p:cNvPicPr>
            <a:picLocks noChangeAspect="1"/>
          </p:cNvPicPr>
          <p:nvPr/>
        </p:nvPicPr>
        <p:blipFill rotWithShape="1">
          <a:blip r:embed="rId3">
            <a:clrChange>
              <a:clrFrom>
                <a:srgbClr val="010101"/>
              </a:clrFrom>
              <a:clrTo>
                <a:srgbClr val="010101">
                  <a:alpha val="0"/>
                </a:srgbClr>
              </a:clrTo>
            </a:clrChange>
            <a:extLst>
              <a:ext uri="{28A0092B-C50C-407E-A947-70E740481C1C}">
                <a14:useLocalDpi xmlns:a14="http://schemas.microsoft.com/office/drawing/2010/main" val="0"/>
              </a:ext>
            </a:extLst>
          </a:blip>
          <a:srcRect r="78386" b="19667"/>
          <a:stretch/>
        </p:blipFill>
        <p:spPr>
          <a:xfrm flipV="1">
            <a:off x="8797807" y="0"/>
            <a:ext cx="3394192" cy="6858000"/>
          </a:xfrm>
          <a:prstGeom prst="rect">
            <a:avLst/>
          </a:prstGeom>
        </p:spPr>
      </p:pic>
      <p:sp>
        <p:nvSpPr>
          <p:cNvPr id="9" name="TextBox 8">
            <a:extLst>
              <a:ext uri="{FF2B5EF4-FFF2-40B4-BE49-F238E27FC236}">
                <a16:creationId xmlns:a16="http://schemas.microsoft.com/office/drawing/2014/main" id="{B29EAFFD-9399-10C4-7C26-9C0AE98A6D65}"/>
              </a:ext>
            </a:extLst>
          </p:cNvPr>
          <p:cNvSpPr txBox="1"/>
          <p:nvPr/>
        </p:nvSpPr>
        <p:spPr>
          <a:xfrm>
            <a:off x="2905528" y="3872692"/>
            <a:ext cx="6380944" cy="1200329"/>
          </a:xfrm>
          <a:prstGeom prst="rect">
            <a:avLst/>
          </a:prstGeom>
          <a:noFill/>
        </p:spPr>
        <p:txBody>
          <a:bodyPr wrap="square" rtlCol="0">
            <a:spAutoFit/>
          </a:bodyPr>
          <a:lstStyle/>
          <a:p>
            <a:pPr algn="ctr"/>
            <a:r>
              <a:rPr lang="en-ZA" sz="2400" dirty="0">
                <a:solidFill>
                  <a:schemeClr val="bg1"/>
                </a:solidFill>
                <a:latin typeface="Perpetua" panose="02020502060401020303" pitchFamily="18" charset="0"/>
              </a:rPr>
              <a:t>Sufficiently complicated main lens model should absorb  foreground effects, but caution is needed when interpreting parameters</a:t>
            </a:r>
          </a:p>
        </p:txBody>
      </p:sp>
      <p:pic>
        <p:nvPicPr>
          <p:cNvPr id="7" name="Picture 6" descr="A black and white symbol&#10;&#10;Description automatically generated">
            <a:extLst>
              <a:ext uri="{FF2B5EF4-FFF2-40B4-BE49-F238E27FC236}">
                <a16:creationId xmlns:a16="http://schemas.microsoft.com/office/drawing/2014/main" id="{446AC74A-80A7-1ED2-2C7B-18880883E25B}"/>
              </a:ext>
            </a:extLst>
          </p:cNvPr>
          <p:cNvPicPr>
            <a:picLocks noChangeAspect="1"/>
          </p:cNvPicPr>
          <p:nvPr/>
        </p:nvPicPr>
        <p:blipFill>
          <a:blip r:embed="rId4">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3020137" y="2529305"/>
            <a:ext cx="6151726" cy="899695"/>
          </a:xfrm>
          <a:prstGeom prst="rect">
            <a:avLst/>
          </a:prstGeom>
        </p:spPr>
      </p:pic>
      <p:sp>
        <p:nvSpPr>
          <p:cNvPr id="2" name="TextBox 1">
            <a:extLst>
              <a:ext uri="{FF2B5EF4-FFF2-40B4-BE49-F238E27FC236}">
                <a16:creationId xmlns:a16="http://schemas.microsoft.com/office/drawing/2014/main" id="{15E53230-FE74-0F56-A029-3651E5CDCA47}"/>
              </a:ext>
            </a:extLst>
          </p:cNvPr>
          <p:cNvSpPr txBox="1"/>
          <p:nvPr/>
        </p:nvSpPr>
        <p:spPr>
          <a:xfrm>
            <a:off x="3081003" y="921336"/>
            <a:ext cx="6086982"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The effective potential</a:t>
            </a:r>
          </a:p>
        </p:txBody>
      </p:sp>
      <p:sp>
        <p:nvSpPr>
          <p:cNvPr id="8" name="Rectangle 7">
            <a:extLst>
              <a:ext uri="{FF2B5EF4-FFF2-40B4-BE49-F238E27FC236}">
                <a16:creationId xmlns:a16="http://schemas.microsoft.com/office/drawing/2014/main" id="{77203801-4AE3-20A4-C84F-81A1B2AE69EE}"/>
              </a:ext>
            </a:extLst>
          </p:cNvPr>
          <p:cNvSpPr/>
          <p:nvPr/>
        </p:nvSpPr>
        <p:spPr>
          <a:xfrm>
            <a:off x="0" y="0"/>
            <a:ext cx="12221016" cy="5281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solidFill>
                  <a:schemeClr val="tx1"/>
                </a:solidFill>
              </a:rPr>
              <a:t>Backup slides</a:t>
            </a:r>
          </a:p>
        </p:txBody>
      </p:sp>
    </p:spTree>
    <p:extLst>
      <p:ext uri="{BB962C8B-B14F-4D97-AF65-F5344CB8AC3E}">
        <p14:creationId xmlns:p14="http://schemas.microsoft.com/office/powerpoint/2010/main" val="18651949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F08BF0-CACF-48E1-DAA9-6D710E44659F}"/>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600"/>
          </a:p>
        </p:txBody>
      </p:sp>
      <p:grpSp>
        <p:nvGrpSpPr>
          <p:cNvPr id="12" name="Group 11">
            <a:extLst>
              <a:ext uri="{FF2B5EF4-FFF2-40B4-BE49-F238E27FC236}">
                <a16:creationId xmlns:a16="http://schemas.microsoft.com/office/drawing/2014/main" id="{9FEB8308-A167-ED30-2C4E-A5B396B9C982}"/>
              </a:ext>
            </a:extLst>
          </p:cNvPr>
          <p:cNvGrpSpPr/>
          <p:nvPr/>
        </p:nvGrpSpPr>
        <p:grpSpPr>
          <a:xfrm>
            <a:off x="-642731" y="-20463"/>
            <a:ext cx="12844667" cy="6888695"/>
            <a:chOff x="-642731" y="-20463"/>
            <a:chExt cx="12844667" cy="6888695"/>
          </a:xfrm>
        </p:grpSpPr>
        <p:pic>
          <p:nvPicPr>
            <p:cNvPr id="13" name="Picture 12" descr="A bright light in the sky&#10;&#10;Description automatically generated with medium confidence">
              <a:extLst>
                <a:ext uri="{FF2B5EF4-FFF2-40B4-BE49-F238E27FC236}">
                  <a16:creationId xmlns:a16="http://schemas.microsoft.com/office/drawing/2014/main" id="{6807ACDC-75F1-1C62-F060-28F52D851950}"/>
                </a:ext>
              </a:extLst>
            </p:cNvPr>
            <p:cNvPicPr>
              <a:picLocks noChangeAspect="1"/>
            </p:cNvPicPr>
            <p:nvPr/>
          </p:nvPicPr>
          <p:blipFill rotWithShape="1">
            <a:blip r:embed="rId3">
              <a:alphaModFix amt="18000"/>
              <a:extLst>
                <a:ext uri="{28A0092B-C50C-407E-A947-70E740481C1C}">
                  <a14:useLocalDpi xmlns:a14="http://schemas.microsoft.com/office/drawing/2010/main" val="0"/>
                </a:ext>
              </a:extLst>
            </a:blip>
            <a:srcRect t="8867" r="25730" b="19677"/>
            <a:stretch/>
          </p:blipFill>
          <p:spPr>
            <a:xfrm flipH="1">
              <a:off x="-642731" y="-10232"/>
              <a:ext cx="10455962" cy="6878464"/>
            </a:xfrm>
            <a:prstGeom prst="rect">
              <a:avLst/>
            </a:prstGeom>
          </p:spPr>
        </p:pic>
        <p:pic>
          <p:nvPicPr>
            <p:cNvPr id="14" name="Picture 13" descr="A bright light in the sky&#10;&#10;Description automatically generated with medium confidence">
              <a:extLst>
                <a:ext uri="{FF2B5EF4-FFF2-40B4-BE49-F238E27FC236}">
                  <a16:creationId xmlns:a16="http://schemas.microsoft.com/office/drawing/2014/main" id="{E5A6481E-91F0-22AD-35CE-1D5E369E6053}"/>
                </a:ext>
              </a:extLst>
            </p:cNvPr>
            <p:cNvPicPr>
              <a:picLocks noChangeAspect="1"/>
            </p:cNvPicPr>
            <p:nvPr/>
          </p:nvPicPr>
          <p:blipFill rotWithShape="1">
            <a:blip r:embed="rId3">
              <a:clrChange>
                <a:clrFrom>
                  <a:srgbClr val="010101"/>
                </a:clrFrom>
                <a:clrTo>
                  <a:srgbClr val="010101">
                    <a:alpha val="0"/>
                  </a:srgbClr>
                </a:clrTo>
              </a:clrChange>
              <a:alphaModFix amt="18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pic>
        <p:nvPicPr>
          <p:cNvPr id="20" name="Picture 19" descr="A bright light in the sky&#10;&#10;Description automatically generated with medium confidence">
            <a:extLst>
              <a:ext uri="{FF2B5EF4-FFF2-40B4-BE49-F238E27FC236}">
                <a16:creationId xmlns:a16="http://schemas.microsoft.com/office/drawing/2014/main" id="{5475C673-DE8A-CAB0-0D48-990019230E01}"/>
              </a:ext>
            </a:extLst>
          </p:cNvPr>
          <p:cNvPicPr>
            <a:picLocks noChangeAspect="1"/>
          </p:cNvPicPr>
          <p:nvPr/>
        </p:nvPicPr>
        <p:blipFill rotWithShape="1">
          <a:blip r:embed="rId3">
            <a:clrChange>
              <a:clrFrom>
                <a:srgbClr val="020202"/>
              </a:clrFrom>
              <a:clrTo>
                <a:srgbClr val="020202">
                  <a:alpha val="0"/>
                </a:srgbClr>
              </a:clrTo>
            </a:clrChange>
            <a:extLst>
              <a:ext uri="{28A0092B-C50C-407E-A947-70E740481C1C}">
                <a14:useLocalDpi xmlns:a14="http://schemas.microsoft.com/office/drawing/2010/main" val="0"/>
              </a:ext>
            </a:extLst>
          </a:blip>
          <a:srcRect l="54814" t="48042"/>
          <a:stretch/>
        </p:blipFill>
        <p:spPr>
          <a:xfrm>
            <a:off x="0" y="0"/>
            <a:ext cx="4532080" cy="3563234"/>
          </a:xfrm>
          <a:prstGeom prst="rect">
            <a:avLst/>
          </a:prstGeom>
        </p:spPr>
      </p:pic>
      <p:pic>
        <p:nvPicPr>
          <p:cNvPr id="6" name="Picture 5" descr="A bright light in the sky&#10;&#10;Description automatically generated with medium confidence">
            <a:extLst>
              <a:ext uri="{FF2B5EF4-FFF2-40B4-BE49-F238E27FC236}">
                <a16:creationId xmlns:a16="http://schemas.microsoft.com/office/drawing/2014/main" id="{A4BED335-66A2-EFF5-0020-3EF86965D5D5}"/>
              </a:ext>
            </a:extLst>
          </p:cNvPr>
          <p:cNvPicPr>
            <a:picLocks noChangeAspect="1"/>
          </p:cNvPicPr>
          <p:nvPr/>
        </p:nvPicPr>
        <p:blipFill rotWithShape="1">
          <a:blip r:embed="rId3">
            <a:clrChange>
              <a:clrFrom>
                <a:srgbClr val="010101"/>
              </a:clrFrom>
              <a:clrTo>
                <a:srgbClr val="010101">
                  <a:alpha val="0"/>
                </a:srgbClr>
              </a:clrTo>
            </a:clrChange>
            <a:extLst>
              <a:ext uri="{28A0092B-C50C-407E-A947-70E740481C1C}">
                <a14:useLocalDpi xmlns:a14="http://schemas.microsoft.com/office/drawing/2010/main" val="0"/>
              </a:ext>
            </a:extLst>
          </a:blip>
          <a:srcRect r="78386" b="19667"/>
          <a:stretch/>
        </p:blipFill>
        <p:spPr>
          <a:xfrm flipV="1">
            <a:off x="8797807" y="0"/>
            <a:ext cx="3394192" cy="6858000"/>
          </a:xfrm>
          <a:prstGeom prst="rect">
            <a:avLst/>
          </a:prstGeom>
        </p:spPr>
      </p:pic>
      <p:sp>
        <p:nvSpPr>
          <p:cNvPr id="9" name="TextBox 8">
            <a:extLst>
              <a:ext uri="{FF2B5EF4-FFF2-40B4-BE49-F238E27FC236}">
                <a16:creationId xmlns:a16="http://schemas.microsoft.com/office/drawing/2014/main" id="{6103E04E-CD64-04C5-5449-2F8C4A4B26D8}"/>
              </a:ext>
            </a:extLst>
          </p:cNvPr>
          <p:cNvSpPr txBox="1"/>
          <p:nvPr/>
        </p:nvSpPr>
        <p:spPr>
          <a:xfrm>
            <a:off x="2905528" y="3872692"/>
            <a:ext cx="6380944" cy="1200329"/>
          </a:xfrm>
          <a:prstGeom prst="rect">
            <a:avLst/>
          </a:prstGeom>
          <a:noFill/>
        </p:spPr>
        <p:txBody>
          <a:bodyPr wrap="square" rtlCol="0">
            <a:spAutoFit/>
          </a:bodyPr>
          <a:lstStyle/>
          <a:p>
            <a:pPr algn="ctr"/>
            <a:r>
              <a:rPr lang="en-ZA" sz="2400" dirty="0">
                <a:solidFill>
                  <a:schemeClr val="bg1"/>
                </a:solidFill>
                <a:latin typeface="Perpetua" panose="02020502060401020303" pitchFamily="18" charset="0"/>
              </a:rPr>
              <a:t>Sufficiently complicated main lens model should absorb  foreground effects, but caution is needed when interpreting parameters</a:t>
            </a:r>
          </a:p>
        </p:txBody>
      </p:sp>
      <p:pic>
        <p:nvPicPr>
          <p:cNvPr id="7" name="Picture 6" descr="A black and white symbol&#10;&#10;Description automatically generated">
            <a:extLst>
              <a:ext uri="{FF2B5EF4-FFF2-40B4-BE49-F238E27FC236}">
                <a16:creationId xmlns:a16="http://schemas.microsoft.com/office/drawing/2014/main" id="{9046751D-9BF5-5454-C9A6-A9C2BEBC5D09}"/>
              </a:ext>
            </a:extLst>
          </p:cNvPr>
          <p:cNvPicPr>
            <a:picLocks noChangeAspect="1"/>
          </p:cNvPicPr>
          <p:nvPr/>
        </p:nvPicPr>
        <p:blipFill>
          <a:blip r:embed="rId4">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3020137" y="2529305"/>
            <a:ext cx="6151726" cy="899695"/>
          </a:xfrm>
          <a:prstGeom prst="rect">
            <a:avLst/>
          </a:prstGeom>
        </p:spPr>
      </p:pic>
      <p:sp>
        <p:nvSpPr>
          <p:cNvPr id="2" name="Rectangle 1">
            <a:extLst>
              <a:ext uri="{FF2B5EF4-FFF2-40B4-BE49-F238E27FC236}">
                <a16:creationId xmlns:a16="http://schemas.microsoft.com/office/drawing/2014/main" id="{54988A41-8209-F1C9-598A-EEEAAB666FAF}"/>
              </a:ext>
            </a:extLst>
          </p:cNvPr>
          <p:cNvSpPr/>
          <p:nvPr/>
        </p:nvSpPr>
        <p:spPr>
          <a:xfrm>
            <a:off x="3046248" y="3935601"/>
            <a:ext cx="2648373" cy="35221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Rectangle 9">
            <a:extLst>
              <a:ext uri="{FF2B5EF4-FFF2-40B4-BE49-F238E27FC236}">
                <a16:creationId xmlns:a16="http://schemas.microsoft.com/office/drawing/2014/main" id="{FE580AB6-EBD1-2B45-B323-593374194135}"/>
              </a:ext>
            </a:extLst>
          </p:cNvPr>
          <p:cNvSpPr/>
          <p:nvPr/>
        </p:nvSpPr>
        <p:spPr>
          <a:xfrm>
            <a:off x="0" y="0"/>
            <a:ext cx="12221016" cy="5281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solidFill>
                  <a:schemeClr val="tx1"/>
                </a:solidFill>
              </a:rPr>
              <a:t>Backup slides</a:t>
            </a:r>
          </a:p>
        </p:txBody>
      </p:sp>
      <p:sp>
        <p:nvSpPr>
          <p:cNvPr id="5" name="TextBox 4">
            <a:extLst>
              <a:ext uri="{FF2B5EF4-FFF2-40B4-BE49-F238E27FC236}">
                <a16:creationId xmlns:a16="http://schemas.microsoft.com/office/drawing/2014/main" id="{1078B37B-2D86-F1B4-AFEE-3E9B55089381}"/>
              </a:ext>
            </a:extLst>
          </p:cNvPr>
          <p:cNvSpPr txBox="1"/>
          <p:nvPr/>
        </p:nvSpPr>
        <p:spPr>
          <a:xfrm>
            <a:off x="3081003" y="921336"/>
            <a:ext cx="6086982"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The effective potential</a:t>
            </a:r>
          </a:p>
        </p:txBody>
      </p:sp>
    </p:spTree>
    <p:extLst>
      <p:ext uri="{BB962C8B-B14F-4D97-AF65-F5344CB8AC3E}">
        <p14:creationId xmlns:p14="http://schemas.microsoft.com/office/powerpoint/2010/main" val="21911096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E66EE6E3-3143-0DA7-4B01-A7445ABCEE3F}"/>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a:p>
            <a:pPr algn="ctr"/>
            <a:endParaRPr lang="en-ZA" i="1" dirty="0">
              <a:latin typeface="Cambria Math" panose="02040503050406030204" pitchFamily="18" charset="0"/>
            </a:endParaRPr>
          </a:p>
        </p:txBody>
      </p:sp>
      <p:grpSp>
        <p:nvGrpSpPr>
          <p:cNvPr id="3" name="Group 2">
            <a:extLst>
              <a:ext uri="{FF2B5EF4-FFF2-40B4-BE49-F238E27FC236}">
                <a16:creationId xmlns:a16="http://schemas.microsoft.com/office/drawing/2014/main" id="{E17E56CA-6529-F94C-7E80-D4B4E6A0522A}"/>
              </a:ext>
            </a:extLst>
          </p:cNvPr>
          <p:cNvGrpSpPr/>
          <p:nvPr/>
        </p:nvGrpSpPr>
        <p:grpSpPr>
          <a:xfrm>
            <a:off x="-9937" y="-20463"/>
            <a:ext cx="12211873" cy="6888695"/>
            <a:chOff x="-9937" y="-20463"/>
            <a:chExt cx="12211873" cy="6888695"/>
          </a:xfrm>
        </p:grpSpPr>
        <p:pic>
          <p:nvPicPr>
            <p:cNvPr id="8" name="Picture 7" descr="A bright light in the sky&#10;&#10;Description automatically generated with medium confidence">
              <a:extLst>
                <a:ext uri="{FF2B5EF4-FFF2-40B4-BE49-F238E27FC236}">
                  <a16:creationId xmlns:a16="http://schemas.microsoft.com/office/drawing/2014/main" id="{A9AF93AC-09D1-AD69-0455-BEB82DD2B689}"/>
                </a:ext>
              </a:extLst>
            </p:cNvPr>
            <p:cNvPicPr>
              <a:picLocks noChangeAspect="1"/>
            </p:cNvPicPr>
            <p:nvPr/>
          </p:nvPicPr>
          <p:blipFill rotWithShape="1">
            <a:blip r:embed="rId3">
              <a:alphaModFix amt="18000"/>
              <a:extLst>
                <a:ext uri="{28A0092B-C50C-407E-A947-70E740481C1C}">
                  <a14:useLocalDpi xmlns:a14="http://schemas.microsoft.com/office/drawing/2010/main" val="0"/>
                </a:ext>
              </a:extLst>
            </a:blip>
            <a:srcRect t="8867" r="30225" b="19677"/>
            <a:stretch/>
          </p:blipFill>
          <p:spPr>
            <a:xfrm flipH="1">
              <a:off x="-9937" y="-10232"/>
              <a:ext cx="9823167" cy="6878464"/>
            </a:xfrm>
            <a:prstGeom prst="rect">
              <a:avLst/>
            </a:prstGeom>
          </p:spPr>
        </p:pic>
        <p:pic>
          <p:nvPicPr>
            <p:cNvPr id="9" name="Picture 8" descr="A bright light in the sky&#10;&#10;Description automatically generated with medium confidence">
              <a:extLst>
                <a:ext uri="{FF2B5EF4-FFF2-40B4-BE49-F238E27FC236}">
                  <a16:creationId xmlns:a16="http://schemas.microsoft.com/office/drawing/2014/main" id="{01B33FC9-3F86-9CC6-0CB1-2D62DF6DC042}"/>
                </a:ext>
              </a:extLst>
            </p:cNvPr>
            <p:cNvPicPr>
              <a:picLocks noChangeAspect="1"/>
            </p:cNvPicPr>
            <p:nvPr/>
          </p:nvPicPr>
          <p:blipFill rotWithShape="1">
            <a:blip r:embed="rId3">
              <a:clrChange>
                <a:clrFrom>
                  <a:srgbClr val="010101"/>
                </a:clrFrom>
                <a:clrTo>
                  <a:srgbClr val="010101">
                    <a:alpha val="0"/>
                  </a:srgbClr>
                </a:clrTo>
              </a:clrChange>
              <a:alphaModFix amt="18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sp>
        <p:nvSpPr>
          <p:cNvPr id="15" name="Oval 14">
            <a:extLst>
              <a:ext uri="{FF2B5EF4-FFF2-40B4-BE49-F238E27FC236}">
                <a16:creationId xmlns:a16="http://schemas.microsoft.com/office/drawing/2014/main" id="{A4B63F58-0EEE-247E-AA55-E8F60EBF616A}"/>
              </a:ext>
            </a:extLst>
          </p:cNvPr>
          <p:cNvSpPr/>
          <p:nvPr/>
        </p:nvSpPr>
        <p:spPr>
          <a:xfrm>
            <a:off x="4928738" y="5457620"/>
            <a:ext cx="1182465" cy="1182465"/>
          </a:xfrm>
          <a:prstGeom prst="ellipse">
            <a:avLst/>
          </a:prstGeom>
          <a:solidFill>
            <a:schemeClr val="accent1">
              <a:lumMod val="40000"/>
              <a:lumOff val="6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5" name="Rectangle 24">
            <a:extLst>
              <a:ext uri="{FF2B5EF4-FFF2-40B4-BE49-F238E27FC236}">
                <a16:creationId xmlns:a16="http://schemas.microsoft.com/office/drawing/2014/main" id="{EA5C4C85-F652-9C9D-08F5-EF0B8D6EEDB7}"/>
              </a:ext>
            </a:extLst>
          </p:cNvPr>
          <p:cNvSpPr/>
          <p:nvPr/>
        </p:nvSpPr>
        <p:spPr>
          <a:xfrm>
            <a:off x="4416212" y="1918312"/>
            <a:ext cx="460588" cy="37641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4" name="Rectangle 23">
            <a:extLst>
              <a:ext uri="{FF2B5EF4-FFF2-40B4-BE49-F238E27FC236}">
                <a16:creationId xmlns:a16="http://schemas.microsoft.com/office/drawing/2014/main" id="{77895395-6FDD-2671-D682-58BF60354514}"/>
              </a:ext>
            </a:extLst>
          </p:cNvPr>
          <p:cNvSpPr/>
          <p:nvPr/>
        </p:nvSpPr>
        <p:spPr>
          <a:xfrm>
            <a:off x="4416212" y="1918312"/>
            <a:ext cx="684105" cy="3764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7" name="Picture 6" descr="A bright light in the sky&#10;&#10;Description automatically generated with medium confidence">
            <a:extLst>
              <a:ext uri="{FF2B5EF4-FFF2-40B4-BE49-F238E27FC236}">
                <a16:creationId xmlns:a16="http://schemas.microsoft.com/office/drawing/2014/main" id="{D745091E-DA42-2864-63B1-3D6996D756EB}"/>
              </a:ext>
            </a:extLst>
          </p:cNvPr>
          <p:cNvPicPr>
            <a:picLocks noChangeAspect="1"/>
          </p:cNvPicPr>
          <p:nvPr/>
        </p:nvPicPr>
        <p:blipFill rotWithShape="1">
          <a:blip r:embed="rId3">
            <a:clrChange>
              <a:clrFrom>
                <a:srgbClr val="010101"/>
              </a:clrFrom>
              <a:clrTo>
                <a:srgbClr val="010101">
                  <a:alpha val="0"/>
                </a:srgbClr>
              </a:clrTo>
            </a:clrChange>
            <a:extLst>
              <a:ext uri="{28A0092B-C50C-407E-A947-70E740481C1C}">
                <a14:useLocalDpi xmlns:a14="http://schemas.microsoft.com/office/drawing/2010/main" val="0"/>
              </a:ext>
            </a:extLst>
          </a:blip>
          <a:srcRect l="20143" t="21585"/>
          <a:stretch/>
        </p:blipFill>
        <p:spPr>
          <a:xfrm rot="10800000">
            <a:off x="7108429" y="2882376"/>
            <a:ext cx="8009651" cy="5377704"/>
          </a:xfrm>
          <a:prstGeom prst="rect">
            <a:avLst/>
          </a:prstGeom>
          <a:effectLst>
            <a:softEdge rad="317500"/>
          </a:effectLst>
        </p:spPr>
      </p:pic>
      <p:sp>
        <p:nvSpPr>
          <p:cNvPr id="17" name="Oval 16">
            <a:extLst>
              <a:ext uri="{FF2B5EF4-FFF2-40B4-BE49-F238E27FC236}">
                <a16:creationId xmlns:a16="http://schemas.microsoft.com/office/drawing/2014/main" id="{CE44520B-C52C-63C7-65EF-829C1619F0C5}"/>
              </a:ext>
            </a:extLst>
          </p:cNvPr>
          <p:cNvSpPr/>
          <p:nvPr/>
        </p:nvSpPr>
        <p:spPr>
          <a:xfrm>
            <a:off x="3576908" y="5523444"/>
            <a:ext cx="1052480" cy="1052480"/>
          </a:xfrm>
          <a:prstGeom prst="ellipse">
            <a:avLst/>
          </a:prstGeom>
          <a:solidFill>
            <a:srgbClr val="FF0000"/>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Oval 15">
            <a:extLst>
              <a:ext uri="{FF2B5EF4-FFF2-40B4-BE49-F238E27FC236}">
                <a16:creationId xmlns:a16="http://schemas.microsoft.com/office/drawing/2014/main" id="{B61073EA-6094-D199-E3B5-C77133740A8F}"/>
              </a:ext>
            </a:extLst>
          </p:cNvPr>
          <p:cNvSpPr/>
          <p:nvPr/>
        </p:nvSpPr>
        <p:spPr>
          <a:xfrm>
            <a:off x="5338285" y="5892642"/>
            <a:ext cx="312420" cy="31242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4CC14F01-29E7-5AAD-3F02-3047DE395B67}"/>
                  </a:ext>
                </a:extLst>
              </p:cNvPr>
              <p:cNvSpPr txBox="1"/>
              <p:nvPr/>
            </p:nvSpPr>
            <p:spPr>
              <a:xfrm>
                <a:off x="3752312" y="4374709"/>
                <a:ext cx="6639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800" i="1" smtClean="0">
                              <a:solidFill>
                                <a:srgbClr val="FF0000"/>
                              </a:solidFill>
                              <a:latin typeface="Cambria Math" panose="02040503050406030204" pitchFamily="18" charset="0"/>
                              <a:ea typeface="Cambria Math" panose="02040503050406030204" pitchFamily="18" charset="0"/>
                            </a:rPr>
                          </m:ctrlPr>
                        </m:sSubPr>
                        <m:e>
                          <m:r>
                            <a:rPr lang="en-ZA" sz="1800" b="1" i="0" smtClean="0">
                              <a:solidFill>
                                <a:srgbClr val="FF0000"/>
                              </a:solidFill>
                              <a:latin typeface="Cambria Math" panose="02040503050406030204" pitchFamily="18" charset="0"/>
                              <a:ea typeface="Cambria Math" panose="02040503050406030204" pitchFamily="18" charset="0"/>
                            </a:rPr>
                            <m:t>𝐖</m:t>
                          </m:r>
                        </m:e>
                        <m:sub>
                          <m:r>
                            <m:rPr>
                              <m:sty m:val="p"/>
                            </m:rPr>
                            <a:rPr lang="en-ZA" sz="1800" b="0" i="0" smtClean="0">
                              <a:solidFill>
                                <a:srgbClr val="FF0000"/>
                              </a:solidFill>
                              <a:latin typeface="Cambria Math" panose="02040503050406030204" pitchFamily="18" charset="0"/>
                              <a:ea typeface="Cambria Math" panose="02040503050406030204" pitchFamily="18" charset="0"/>
                            </a:rPr>
                            <m:t>od</m:t>
                          </m:r>
                        </m:sub>
                      </m:sSub>
                    </m:oMath>
                  </m:oMathPara>
                </a14:m>
                <a:endParaRPr lang="en-ZA" dirty="0"/>
              </a:p>
            </p:txBody>
          </p:sp>
        </mc:Choice>
        <mc:Fallback xmlns="">
          <p:sp>
            <p:nvSpPr>
              <p:cNvPr id="19" name="TextBox 18">
                <a:extLst>
                  <a:ext uri="{FF2B5EF4-FFF2-40B4-BE49-F238E27FC236}">
                    <a16:creationId xmlns:a16="http://schemas.microsoft.com/office/drawing/2014/main" id="{4CC14F01-29E7-5AAD-3F02-3047DE395B67}"/>
                  </a:ext>
                </a:extLst>
              </p:cNvPr>
              <p:cNvSpPr txBox="1">
                <a:spLocks noRot="1" noChangeAspect="1" noMove="1" noResize="1" noEditPoints="1" noAdjustHandles="1" noChangeArrowheads="1" noChangeShapeType="1" noTextEdit="1"/>
              </p:cNvSpPr>
              <p:nvPr/>
            </p:nvSpPr>
            <p:spPr>
              <a:xfrm>
                <a:off x="3752312" y="4374709"/>
                <a:ext cx="663900" cy="369332"/>
              </a:xfrm>
              <a:prstGeom prst="rect">
                <a:avLst/>
              </a:prstGeom>
              <a:blipFill>
                <a:blip r:embed="rId5"/>
                <a:stretch>
                  <a:fillRect b="-1667"/>
                </a:stretch>
              </a:blipFill>
            </p:spPr>
            <p:txBody>
              <a:bodyPr/>
              <a:lstStyle/>
              <a:p>
                <a:r>
                  <a:rPr lang="en-ZA">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F00ABC33-EC12-6C16-A703-209BCAFD2BE7}"/>
                  </a:ext>
                </a:extLst>
              </p:cNvPr>
              <p:cNvSpPr txBox="1"/>
              <p:nvPr/>
            </p:nvSpPr>
            <p:spPr>
              <a:xfrm>
                <a:off x="4440243" y="3568874"/>
                <a:ext cx="76226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800" i="1" smtClean="0">
                              <a:solidFill>
                                <a:schemeClr val="accent1">
                                  <a:lumMod val="40000"/>
                                  <a:lumOff val="60000"/>
                                </a:schemeClr>
                              </a:solidFill>
                              <a:latin typeface="Cambria Math" panose="02040503050406030204" pitchFamily="18" charset="0"/>
                              <a:ea typeface="Cambria Math" panose="02040503050406030204" pitchFamily="18" charset="0"/>
                            </a:rPr>
                          </m:ctrlPr>
                        </m:sSubPr>
                        <m:e>
                          <m:r>
                            <a:rPr lang="en-ZA" sz="1800" b="1" i="0" smtClean="0">
                              <a:solidFill>
                                <a:schemeClr val="accent1">
                                  <a:lumMod val="40000"/>
                                  <a:lumOff val="60000"/>
                                </a:schemeClr>
                              </a:solidFill>
                              <a:latin typeface="Cambria Math" panose="02040503050406030204" pitchFamily="18" charset="0"/>
                              <a:ea typeface="Cambria Math" panose="02040503050406030204" pitchFamily="18" charset="0"/>
                            </a:rPr>
                            <m:t>𝐖</m:t>
                          </m:r>
                        </m:e>
                        <m:sub>
                          <m:r>
                            <m:rPr>
                              <m:sty m:val="p"/>
                            </m:rPr>
                            <a:rPr lang="en-ZA" sz="1800" b="0" i="0" smtClean="0">
                              <a:solidFill>
                                <a:schemeClr val="accent1">
                                  <a:lumMod val="40000"/>
                                  <a:lumOff val="60000"/>
                                </a:schemeClr>
                              </a:solidFill>
                              <a:latin typeface="Cambria Math" panose="02040503050406030204" pitchFamily="18" charset="0"/>
                              <a:ea typeface="Cambria Math" panose="02040503050406030204" pitchFamily="18" charset="0"/>
                            </a:rPr>
                            <m:t>LOS</m:t>
                          </m:r>
                        </m:sub>
                      </m:sSub>
                    </m:oMath>
                  </m:oMathPara>
                </a14:m>
                <a:endParaRPr lang="en-ZA" dirty="0">
                  <a:solidFill>
                    <a:schemeClr val="accent1">
                      <a:lumMod val="40000"/>
                      <a:lumOff val="60000"/>
                    </a:schemeClr>
                  </a:solidFill>
                </a:endParaRPr>
              </a:p>
            </p:txBody>
          </p:sp>
        </mc:Choice>
        <mc:Fallback xmlns="">
          <p:sp>
            <p:nvSpPr>
              <p:cNvPr id="20" name="TextBox 19">
                <a:extLst>
                  <a:ext uri="{FF2B5EF4-FFF2-40B4-BE49-F238E27FC236}">
                    <a16:creationId xmlns:a16="http://schemas.microsoft.com/office/drawing/2014/main" id="{F00ABC33-EC12-6C16-A703-209BCAFD2BE7}"/>
                  </a:ext>
                </a:extLst>
              </p:cNvPr>
              <p:cNvSpPr txBox="1">
                <a:spLocks noRot="1" noChangeAspect="1" noMove="1" noResize="1" noEditPoints="1" noAdjustHandles="1" noChangeArrowheads="1" noChangeShapeType="1" noTextEdit="1"/>
              </p:cNvSpPr>
              <p:nvPr/>
            </p:nvSpPr>
            <p:spPr>
              <a:xfrm>
                <a:off x="4440243" y="3568874"/>
                <a:ext cx="762260" cy="369332"/>
              </a:xfrm>
              <a:prstGeom prst="rect">
                <a:avLst/>
              </a:prstGeom>
              <a:blipFill>
                <a:blip r:embed="rId6"/>
                <a:stretch>
                  <a:fillRect/>
                </a:stretch>
              </a:blipFill>
            </p:spPr>
            <p:txBody>
              <a:bodyPr/>
              <a:lstStyle/>
              <a:p>
                <a:r>
                  <a:rPr lang="en-ZA">
                    <a:noFill/>
                  </a:rPr>
                  <a:t> </a:t>
                </a:r>
              </a:p>
            </p:txBody>
          </p:sp>
        </mc:Fallback>
      </mc:AlternateContent>
      <p:sp>
        <p:nvSpPr>
          <p:cNvPr id="22" name="TextBox 21">
            <a:extLst>
              <a:ext uri="{FF2B5EF4-FFF2-40B4-BE49-F238E27FC236}">
                <a16:creationId xmlns:a16="http://schemas.microsoft.com/office/drawing/2014/main" id="{6D6162AE-46A3-5EFE-06F4-3E45B6730307}"/>
              </a:ext>
            </a:extLst>
          </p:cNvPr>
          <p:cNvSpPr txBox="1"/>
          <p:nvPr/>
        </p:nvSpPr>
        <p:spPr>
          <a:xfrm>
            <a:off x="4794466" y="6125718"/>
            <a:ext cx="720536" cy="1200329"/>
          </a:xfrm>
          <a:prstGeom prst="rect">
            <a:avLst/>
          </a:prstGeom>
          <a:noFill/>
        </p:spPr>
        <p:txBody>
          <a:bodyPr wrap="square" rtlCol="0">
            <a:spAutoFit/>
          </a:bodyPr>
          <a:lstStyle/>
          <a:p>
            <a:r>
              <a:rPr lang="en-ZA" sz="3600" dirty="0">
                <a:solidFill>
                  <a:schemeClr val="bg1"/>
                </a:solidFill>
                <a:latin typeface="Perpetua" panose="02020502060401020303" pitchFamily="18" charset="0"/>
              </a:rPr>
              <a:t>z</a:t>
            </a:r>
          </a:p>
          <a:p>
            <a:endParaRPr lang="en-ZA" sz="3600" dirty="0">
              <a:solidFill>
                <a:schemeClr val="bg1"/>
              </a:solidFill>
              <a:latin typeface="Perpetua" panose="02020502060401020303" pitchFamily="18" charset="0"/>
            </a:endParaRP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DC442317-DC6A-57EE-0F55-81C670D60125}"/>
                  </a:ext>
                </a:extLst>
              </p:cNvPr>
              <p:cNvSpPr txBox="1"/>
              <p:nvPr/>
            </p:nvSpPr>
            <p:spPr>
              <a:xfrm>
                <a:off x="5453286" y="3087408"/>
                <a:ext cx="929560" cy="83099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ZA" sz="2400" i="1" dirty="0" smtClean="0">
                              <a:solidFill>
                                <a:schemeClr val="bg1"/>
                              </a:solidFill>
                              <a:latin typeface="Cambria Math" panose="02040503050406030204" pitchFamily="18" charset="0"/>
                            </a:rPr>
                          </m:ctrlPr>
                        </m:sSubPr>
                        <m:e>
                          <m:r>
                            <a:rPr lang="en-ZA" sz="2400" b="0" i="1" dirty="0" smtClean="0">
                              <a:solidFill>
                                <a:schemeClr val="bg1"/>
                              </a:solidFill>
                              <a:latin typeface="Cambria Math" panose="02040503050406030204" pitchFamily="18" charset="0"/>
                            </a:rPr>
                            <m:t>𝑧</m:t>
                          </m:r>
                        </m:e>
                        <m:sub>
                          <m:r>
                            <m:rPr>
                              <m:sty m:val="p"/>
                            </m:rPr>
                            <a:rPr lang="en-ZA" sz="2400" b="0" i="0" dirty="0" smtClean="0">
                              <a:solidFill>
                                <a:schemeClr val="bg1"/>
                              </a:solidFill>
                              <a:latin typeface="Cambria Math" panose="02040503050406030204" pitchFamily="18" charset="0"/>
                            </a:rPr>
                            <m:t>lens</m:t>
                          </m:r>
                        </m:sub>
                      </m:sSub>
                    </m:oMath>
                  </m:oMathPara>
                </a14:m>
                <a:endParaRPr lang="en-ZA" sz="2400" dirty="0">
                  <a:solidFill>
                    <a:schemeClr val="bg1"/>
                  </a:solidFill>
                  <a:latin typeface="Perpetua" panose="02020502060401020303" pitchFamily="18" charset="0"/>
                </a:endParaRPr>
              </a:p>
              <a:p>
                <a:endParaRPr lang="en-ZA" sz="2400" dirty="0">
                  <a:solidFill>
                    <a:schemeClr val="bg1"/>
                  </a:solidFill>
                  <a:latin typeface="Perpetua" panose="02020502060401020303" pitchFamily="18" charset="0"/>
                </a:endParaRPr>
              </a:p>
            </p:txBody>
          </p:sp>
        </mc:Choice>
        <mc:Fallback xmlns="">
          <p:sp>
            <p:nvSpPr>
              <p:cNvPr id="23" name="TextBox 22">
                <a:extLst>
                  <a:ext uri="{FF2B5EF4-FFF2-40B4-BE49-F238E27FC236}">
                    <a16:creationId xmlns:a16="http://schemas.microsoft.com/office/drawing/2014/main" id="{DC442317-DC6A-57EE-0F55-81C670D60125}"/>
                  </a:ext>
                </a:extLst>
              </p:cNvPr>
              <p:cNvSpPr txBox="1">
                <a:spLocks noRot="1" noChangeAspect="1" noMove="1" noResize="1" noEditPoints="1" noAdjustHandles="1" noChangeArrowheads="1" noChangeShapeType="1" noTextEdit="1"/>
              </p:cNvSpPr>
              <p:nvPr/>
            </p:nvSpPr>
            <p:spPr>
              <a:xfrm>
                <a:off x="5453286" y="3087408"/>
                <a:ext cx="929560" cy="830997"/>
              </a:xfrm>
              <a:prstGeom prst="rect">
                <a:avLst/>
              </a:prstGeom>
              <a:blipFill>
                <a:blip r:embed="rId7"/>
                <a:stretch>
                  <a:fillRect/>
                </a:stretch>
              </a:blipFill>
            </p:spPr>
            <p:txBody>
              <a:bodyPr/>
              <a:lstStyle/>
              <a:p>
                <a:r>
                  <a:rPr lang="en-ZA">
                    <a:noFill/>
                  </a:rPr>
                  <a:t> </a:t>
                </a:r>
              </a:p>
            </p:txBody>
          </p:sp>
        </mc:Fallback>
      </mc:AlternateContent>
      <p:pic>
        <p:nvPicPr>
          <p:cNvPr id="27" name="Picture 26" descr="A graph of a function&#10;&#10;Description automatically generated">
            <a:extLst>
              <a:ext uri="{FF2B5EF4-FFF2-40B4-BE49-F238E27FC236}">
                <a16:creationId xmlns:a16="http://schemas.microsoft.com/office/drawing/2014/main" id="{6E0CA0B9-E4F8-02C7-A1CB-033FA8E4BD77}"/>
              </a:ext>
            </a:extLst>
          </p:cNvPr>
          <p:cNvPicPr>
            <a:picLocks noChangeAspect="1"/>
          </p:cNvPicPr>
          <p:nvPr/>
        </p:nvPicPr>
        <p:blipFill rotWithShape="1">
          <a:blip r:embed="rId8">
            <a:extLst>
              <a:ext uri="{28A0092B-C50C-407E-A947-70E740481C1C}">
                <a14:useLocalDpi xmlns:a14="http://schemas.microsoft.com/office/drawing/2010/main" val="0"/>
              </a:ext>
            </a:extLst>
          </a:blip>
          <a:srcRect l="10961" b="687"/>
          <a:stretch/>
        </p:blipFill>
        <p:spPr>
          <a:xfrm>
            <a:off x="2788920" y="2294306"/>
            <a:ext cx="5013966" cy="4194362"/>
          </a:xfrm>
          <a:prstGeom prst="rect">
            <a:avLst/>
          </a:prstGeom>
        </p:spPr>
      </p:pic>
      <p:sp>
        <p:nvSpPr>
          <p:cNvPr id="13" name="Rectangle 12">
            <a:extLst>
              <a:ext uri="{FF2B5EF4-FFF2-40B4-BE49-F238E27FC236}">
                <a16:creationId xmlns:a16="http://schemas.microsoft.com/office/drawing/2014/main" id="{023745C5-63D2-49FB-DF84-3B774EDF54A2}"/>
              </a:ext>
            </a:extLst>
          </p:cNvPr>
          <p:cNvSpPr/>
          <p:nvPr/>
        </p:nvSpPr>
        <p:spPr>
          <a:xfrm>
            <a:off x="2881236" y="2826326"/>
            <a:ext cx="4318794" cy="3225924"/>
          </a:xfrm>
          <a:prstGeom prst="rect">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8" name="TextBox 27">
            <a:extLst>
              <a:ext uri="{FF2B5EF4-FFF2-40B4-BE49-F238E27FC236}">
                <a16:creationId xmlns:a16="http://schemas.microsoft.com/office/drawing/2014/main" id="{9A0FDCF7-E9A7-657C-01C5-80F0A1710D45}"/>
              </a:ext>
            </a:extLst>
          </p:cNvPr>
          <p:cNvSpPr txBox="1"/>
          <p:nvPr/>
        </p:nvSpPr>
        <p:spPr>
          <a:xfrm>
            <a:off x="3566972" y="6327037"/>
            <a:ext cx="1042940" cy="523220"/>
          </a:xfrm>
          <a:prstGeom prst="rect">
            <a:avLst/>
          </a:prstGeom>
          <a:noFill/>
        </p:spPr>
        <p:txBody>
          <a:bodyPr wrap="square" rtlCol="0">
            <a:spAutoFit/>
          </a:bodyPr>
          <a:lstStyle/>
          <a:p>
            <a:pPr algn="ctr"/>
            <a:r>
              <a:rPr lang="en-ZA" sz="1400" dirty="0">
                <a:solidFill>
                  <a:srgbClr val="FF0000"/>
                </a:solidFill>
                <a:latin typeface="Perpetua" panose="02020502060401020303" pitchFamily="18" charset="0"/>
              </a:rPr>
              <a:t>foreground perturbers</a:t>
            </a:r>
          </a:p>
        </p:txBody>
      </p:sp>
      <p:sp>
        <p:nvSpPr>
          <p:cNvPr id="29" name="TextBox 28">
            <a:extLst>
              <a:ext uri="{FF2B5EF4-FFF2-40B4-BE49-F238E27FC236}">
                <a16:creationId xmlns:a16="http://schemas.microsoft.com/office/drawing/2014/main" id="{13A75B57-564B-0F82-761E-480C7F871742}"/>
              </a:ext>
            </a:extLst>
          </p:cNvPr>
          <p:cNvSpPr txBox="1"/>
          <p:nvPr/>
        </p:nvSpPr>
        <p:spPr>
          <a:xfrm>
            <a:off x="5240564" y="6315000"/>
            <a:ext cx="1217330" cy="523220"/>
          </a:xfrm>
          <a:prstGeom prst="rect">
            <a:avLst/>
          </a:prstGeom>
          <a:noFill/>
        </p:spPr>
        <p:txBody>
          <a:bodyPr wrap="square" rtlCol="0">
            <a:spAutoFit/>
          </a:bodyPr>
          <a:lstStyle/>
          <a:p>
            <a:pPr algn="ctr"/>
            <a:r>
              <a:rPr lang="en-ZA" sz="1400" dirty="0">
                <a:solidFill>
                  <a:schemeClr val="accent1">
                    <a:lumMod val="20000"/>
                    <a:lumOff val="80000"/>
                  </a:schemeClr>
                </a:solidFill>
                <a:latin typeface="Perpetua" panose="02020502060401020303" pitchFamily="18" charset="0"/>
              </a:rPr>
              <a:t>main lens plane perturbers</a:t>
            </a:r>
          </a:p>
        </p:txBody>
      </p:sp>
      <p:grpSp>
        <p:nvGrpSpPr>
          <p:cNvPr id="4" name="Group 3">
            <a:extLst>
              <a:ext uri="{FF2B5EF4-FFF2-40B4-BE49-F238E27FC236}">
                <a16:creationId xmlns:a16="http://schemas.microsoft.com/office/drawing/2014/main" id="{B6E9894B-6091-D1CF-5AF5-F0BAC8D56762}"/>
              </a:ext>
            </a:extLst>
          </p:cNvPr>
          <p:cNvGrpSpPr/>
          <p:nvPr/>
        </p:nvGrpSpPr>
        <p:grpSpPr>
          <a:xfrm rot="21210290">
            <a:off x="2616644" y="5813909"/>
            <a:ext cx="254656" cy="523167"/>
            <a:chOff x="1292087" y="2976007"/>
            <a:chExt cx="549965" cy="1013792"/>
          </a:xfrm>
        </p:grpSpPr>
        <p:cxnSp>
          <p:nvCxnSpPr>
            <p:cNvPr id="6" name="Straight Connector 5">
              <a:extLst>
                <a:ext uri="{FF2B5EF4-FFF2-40B4-BE49-F238E27FC236}">
                  <a16:creationId xmlns:a16="http://schemas.microsoft.com/office/drawing/2014/main" id="{F40E00D9-A80D-998B-F642-6E7E5D9907C5}"/>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F1EFC1E7-2806-F0C9-B999-549BBA7C29A9}"/>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11" name="Freeform: Shape 10">
              <a:extLst>
                <a:ext uri="{FF2B5EF4-FFF2-40B4-BE49-F238E27FC236}">
                  <a16:creationId xmlns:a16="http://schemas.microsoft.com/office/drawing/2014/main" id="{3E03066A-F3C5-1A55-3CF1-BF76468008EC}"/>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Oval 11">
              <a:extLst>
                <a:ext uri="{FF2B5EF4-FFF2-40B4-BE49-F238E27FC236}">
                  <a16:creationId xmlns:a16="http://schemas.microsoft.com/office/drawing/2014/main" id="{E1DF7D67-6A37-69D5-2D16-E72C17183A2F}"/>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pic>
        <p:nvPicPr>
          <p:cNvPr id="14" name="Picture 13" descr="A purple spiral galaxy in space&#10;&#10;Description automatically generated">
            <a:extLst>
              <a:ext uri="{FF2B5EF4-FFF2-40B4-BE49-F238E27FC236}">
                <a16:creationId xmlns:a16="http://schemas.microsoft.com/office/drawing/2014/main" id="{7A50C9A4-4B59-0020-59D2-1AA06DAEC40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9054008">
            <a:off x="6713014" y="5644064"/>
            <a:ext cx="1062233" cy="789614"/>
          </a:xfrm>
          <a:prstGeom prst="rect">
            <a:avLst/>
          </a:prstGeom>
        </p:spPr>
      </p:pic>
      <p:sp>
        <p:nvSpPr>
          <p:cNvPr id="18" name="TextBox 17">
            <a:extLst>
              <a:ext uri="{FF2B5EF4-FFF2-40B4-BE49-F238E27FC236}">
                <a16:creationId xmlns:a16="http://schemas.microsoft.com/office/drawing/2014/main" id="{24056C17-2C03-2C64-C268-6341291B36E2}"/>
              </a:ext>
            </a:extLst>
          </p:cNvPr>
          <p:cNvSpPr txBox="1"/>
          <p:nvPr/>
        </p:nvSpPr>
        <p:spPr>
          <a:xfrm>
            <a:off x="1850080" y="5649599"/>
            <a:ext cx="926099" cy="338554"/>
          </a:xfrm>
          <a:prstGeom prst="rect">
            <a:avLst/>
          </a:prstGeom>
          <a:noFill/>
        </p:spPr>
        <p:txBody>
          <a:bodyPr wrap="square" rtlCol="0">
            <a:spAutoFit/>
          </a:bodyPr>
          <a:lstStyle/>
          <a:p>
            <a:r>
              <a:rPr lang="en-ZA" sz="1600" dirty="0">
                <a:solidFill>
                  <a:schemeClr val="bg1"/>
                </a:solidFill>
                <a:latin typeface="Times New Roman" panose="02020603050405020304" pitchFamily="18" charset="0"/>
                <a:cs typeface="Times New Roman" panose="02020603050405020304" pitchFamily="18" charset="0"/>
              </a:rPr>
              <a:t>observer</a:t>
            </a:r>
          </a:p>
        </p:txBody>
      </p:sp>
      <p:sp>
        <p:nvSpPr>
          <p:cNvPr id="26" name="TextBox 25">
            <a:extLst>
              <a:ext uri="{FF2B5EF4-FFF2-40B4-BE49-F238E27FC236}">
                <a16:creationId xmlns:a16="http://schemas.microsoft.com/office/drawing/2014/main" id="{9BFEDC76-EEA2-9266-FE68-67F0B5145A18}"/>
              </a:ext>
            </a:extLst>
          </p:cNvPr>
          <p:cNvSpPr txBox="1"/>
          <p:nvPr/>
        </p:nvSpPr>
        <p:spPr>
          <a:xfrm>
            <a:off x="7504218" y="5685284"/>
            <a:ext cx="821352" cy="338554"/>
          </a:xfrm>
          <a:prstGeom prst="rect">
            <a:avLst/>
          </a:prstGeom>
          <a:noFill/>
        </p:spPr>
        <p:txBody>
          <a:bodyPr wrap="square" rtlCol="0">
            <a:spAutoFit/>
          </a:bodyPr>
          <a:lstStyle/>
          <a:p>
            <a:r>
              <a:rPr lang="en-ZA" sz="1600" dirty="0">
                <a:solidFill>
                  <a:schemeClr val="accent5">
                    <a:lumMod val="20000"/>
                    <a:lumOff val="80000"/>
                  </a:schemeClr>
                </a:solidFill>
                <a:latin typeface="Times New Roman" panose="02020603050405020304" pitchFamily="18" charset="0"/>
                <a:cs typeface="Times New Roman" panose="02020603050405020304" pitchFamily="18" charset="0"/>
              </a:rPr>
              <a:t>source</a:t>
            </a:r>
          </a:p>
        </p:txBody>
      </p:sp>
      <p:sp>
        <p:nvSpPr>
          <p:cNvPr id="2" name="TextBox 1">
            <a:extLst>
              <a:ext uri="{FF2B5EF4-FFF2-40B4-BE49-F238E27FC236}">
                <a16:creationId xmlns:a16="http://schemas.microsoft.com/office/drawing/2014/main" id="{74C1D593-3085-46C5-ECCA-6CAF68AE59FE}"/>
              </a:ext>
            </a:extLst>
          </p:cNvPr>
          <p:cNvSpPr txBox="1"/>
          <p:nvPr/>
        </p:nvSpPr>
        <p:spPr>
          <a:xfrm>
            <a:off x="1995883" y="731528"/>
            <a:ext cx="8282997"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The weight function</a:t>
            </a:r>
          </a:p>
        </p:txBody>
      </p:sp>
      <p:sp>
        <p:nvSpPr>
          <p:cNvPr id="21" name="Rectangle 20">
            <a:extLst>
              <a:ext uri="{FF2B5EF4-FFF2-40B4-BE49-F238E27FC236}">
                <a16:creationId xmlns:a16="http://schemas.microsoft.com/office/drawing/2014/main" id="{5DE201BC-A1A8-375B-B685-799BFB1C5802}"/>
              </a:ext>
            </a:extLst>
          </p:cNvPr>
          <p:cNvSpPr/>
          <p:nvPr/>
        </p:nvSpPr>
        <p:spPr>
          <a:xfrm>
            <a:off x="0" y="0"/>
            <a:ext cx="12221016" cy="5281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solidFill>
                  <a:schemeClr val="tx1"/>
                </a:solidFill>
              </a:rPr>
              <a:t>Backup slides</a:t>
            </a:r>
          </a:p>
        </p:txBody>
      </p:sp>
    </p:spTree>
    <p:extLst>
      <p:ext uri="{BB962C8B-B14F-4D97-AF65-F5344CB8AC3E}">
        <p14:creationId xmlns:p14="http://schemas.microsoft.com/office/powerpoint/2010/main" val="28689673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F08BF0-CACF-48E1-DAA9-6D710E44659F}"/>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2" name="Group 1">
            <a:extLst>
              <a:ext uri="{FF2B5EF4-FFF2-40B4-BE49-F238E27FC236}">
                <a16:creationId xmlns:a16="http://schemas.microsoft.com/office/drawing/2014/main" id="{69B6EA89-58ED-0913-AA04-F2FB1ADD23FD}"/>
              </a:ext>
            </a:extLst>
          </p:cNvPr>
          <p:cNvGrpSpPr/>
          <p:nvPr/>
        </p:nvGrpSpPr>
        <p:grpSpPr>
          <a:xfrm>
            <a:off x="0" y="-21304"/>
            <a:ext cx="12179291" cy="6888695"/>
            <a:chOff x="22645" y="-20463"/>
            <a:chExt cx="12179291" cy="6888695"/>
          </a:xfrm>
        </p:grpSpPr>
        <p:pic>
          <p:nvPicPr>
            <p:cNvPr id="10" name="Picture 9" descr="A bright light in the sky&#10;&#10;Description automatically generated with medium confidence">
              <a:extLst>
                <a:ext uri="{FF2B5EF4-FFF2-40B4-BE49-F238E27FC236}">
                  <a16:creationId xmlns:a16="http://schemas.microsoft.com/office/drawing/2014/main" id="{8F668B9C-A128-668E-7C61-756BF73CA98A}"/>
                </a:ext>
              </a:extLst>
            </p:cNvPr>
            <p:cNvPicPr>
              <a:picLocks noChangeAspect="1"/>
            </p:cNvPicPr>
            <p:nvPr/>
          </p:nvPicPr>
          <p:blipFill rotWithShape="1">
            <a:blip r:embed="rId3">
              <a:alphaModFix amt="18000"/>
              <a:extLst>
                <a:ext uri="{28A0092B-C50C-407E-A947-70E740481C1C}">
                  <a14:useLocalDpi xmlns:a14="http://schemas.microsoft.com/office/drawing/2010/main" val="0"/>
                </a:ext>
              </a:extLst>
            </a:blip>
            <a:srcRect t="8867" r="30456" b="19677"/>
            <a:stretch/>
          </p:blipFill>
          <p:spPr>
            <a:xfrm flipH="1">
              <a:off x="22645" y="-10232"/>
              <a:ext cx="9790586" cy="6878464"/>
            </a:xfrm>
            <a:prstGeom prst="rect">
              <a:avLst/>
            </a:prstGeom>
          </p:spPr>
        </p:pic>
        <p:pic>
          <p:nvPicPr>
            <p:cNvPr id="11" name="Picture 10" descr="A bright light in the sky&#10;&#10;Description automatically generated with medium confidence">
              <a:extLst>
                <a:ext uri="{FF2B5EF4-FFF2-40B4-BE49-F238E27FC236}">
                  <a16:creationId xmlns:a16="http://schemas.microsoft.com/office/drawing/2014/main" id="{AF892B1D-BD07-28AD-9E34-EAA98B8B0B94}"/>
                </a:ext>
              </a:extLst>
            </p:cNvPr>
            <p:cNvPicPr>
              <a:picLocks noChangeAspect="1"/>
            </p:cNvPicPr>
            <p:nvPr/>
          </p:nvPicPr>
          <p:blipFill rotWithShape="1">
            <a:blip r:embed="rId3">
              <a:clrChange>
                <a:clrFrom>
                  <a:srgbClr val="010101"/>
                </a:clrFrom>
                <a:clrTo>
                  <a:srgbClr val="010101">
                    <a:alpha val="0"/>
                  </a:srgbClr>
                </a:clrTo>
              </a:clrChange>
              <a:alphaModFix amt="18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sp>
        <p:nvSpPr>
          <p:cNvPr id="5" name="TextBox 4">
            <a:extLst>
              <a:ext uri="{FF2B5EF4-FFF2-40B4-BE49-F238E27FC236}">
                <a16:creationId xmlns:a16="http://schemas.microsoft.com/office/drawing/2014/main" id="{04CE0117-37C7-A468-E336-CC2EEDF9CD1B}"/>
              </a:ext>
            </a:extLst>
          </p:cNvPr>
          <p:cNvSpPr txBox="1"/>
          <p:nvPr/>
        </p:nvSpPr>
        <p:spPr>
          <a:xfrm>
            <a:off x="1561566" y="700159"/>
            <a:ext cx="8770301" cy="646331"/>
          </a:xfrm>
          <a:prstGeom prst="rect">
            <a:avLst/>
          </a:prstGeom>
          <a:noFill/>
        </p:spPr>
        <p:txBody>
          <a:bodyPr wrap="square" rtlCol="0">
            <a:spAutoFit/>
          </a:bodyPr>
          <a:lstStyle/>
          <a:p>
            <a:pPr algn="ctr"/>
            <a:r>
              <a:rPr lang="en-ZA" sz="3600" dirty="0">
                <a:solidFill>
                  <a:schemeClr val="bg1"/>
                </a:solidFill>
                <a:latin typeface="Book Antiqua" panose="02040602050305030304" pitchFamily="18" charset="0"/>
              </a:rPr>
              <a:t>The MSD and angular diameter distances</a:t>
            </a:r>
          </a:p>
        </p:txBody>
      </p:sp>
      <p:sp>
        <p:nvSpPr>
          <p:cNvPr id="44" name="TextBox 43">
            <a:extLst>
              <a:ext uri="{FF2B5EF4-FFF2-40B4-BE49-F238E27FC236}">
                <a16:creationId xmlns:a16="http://schemas.microsoft.com/office/drawing/2014/main" id="{CD1FF054-507E-5086-61A1-7CB771C8BBC4}"/>
              </a:ext>
            </a:extLst>
          </p:cNvPr>
          <p:cNvSpPr txBox="1"/>
          <p:nvPr/>
        </p:nvSpPr>
        <p:spPr>
          <a:xfrm>
            <a:off x="5281257" y="4019326"/>
            <a:ext cx="2305516" cy="523220"/>
          </a:xfrm>
          <a:prstGeom prst="rect">
            <a:avLst/>
          </a:prstGeom>
          <a:noFill/>
        </p:spPr>
        <p:txBody>
          <a:bodyPr wrap="square" rtlCol="0">
            <a:spAutoFit/>
          </a:bodyPr>
          <a:lstStyle/>
          <a:p>
            <a:r>
              <a:rPr lang="en-ZA" sz="2800" dirty="0">
                <a:solidFill>
                  <a:schemeClr val="accent6">
                    <a:lumMod val="20000"/>
                    <a:lumOff val="80000"/>
                  </a:schemeClr>
                </a:solidFill>
                <a:latin typeface="Times New Roman" panose="02020603050405020304" pitchFamily="18" charset="0"/>
                <a:cs typeface="Times New Roman" panose="02020603050405020304" pitchFamily="18" charset="0"/>
              </a:rPr>
              <a:t>main deflector</a:t>
            </a:r>
          </a:p>
        </p:txBody>
      </p:sp>
      <p:grpSp>
        <p:nvGrpSpPr>
          <p:cNvPr id="50" name="Group 49">
            <a:extLst>
              <a:ext uri="{FF2B5EF4-FFF2-40B4-BE49-F238E27FC236}">
                <a16:creationId xmlns:a16="http://schemas.microsoft.com/office/drawing/2014/main" id="{45D60CA9-9BA6-2660-1F8C-9D969F26B083}"/>
              </a:ext>
            </a:extLst>
          </p:cNvPr>
          <p:cNvGrpSpPr/>
          <p:nvPr/>
        </p:nvGrpSpPr>
        <p:grpSpPr>
          <a:xfrm>
            <a:off x="2379282" y="6309375"/>
            <a:ext cx="259421" cy="478211"/>
            <a:chOff x="1292087" y="2976007"/>
            <a:chExt cx="549965" cy="1013792"/>
          </a:xfrm>
        </p:grpSpPr>
        <p:cxnSp>
          <p:nvCxnSpPr>
            <p:cNvPr id="51" name="Straight Connector 50">
              <a:extLst>
                <a:ext uri="{FF2B5EF4-FFF2-40B4-BE49-F238E27FC236}">
                  <a16:creationId xmlns:a16="http://schemas.microsoft.com/office/drawing/2014/main" id="{06D69F75-C8EE-FA87-7F06-410BE612360E}"/>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3AB5B2A0-8EE0-BC19-9E6C-8CBDA228963E}"/>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53" name="Freeform: Shape 52">
              <a:extLst>
                <a:ext uri="{FF2B5EF4-FFF2-40B4-BE49-F238E27FC236}">
                  <a16:creationId xmlns:a16="http://schemas.microsoft.com/office/drawing/2014/main" id="{2257CB1D-3A2D-6B4A-BDED-B5AFAEAF9D8F}"/>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4" name="Oval 53">
              <a:extLst>
                <a:ext uri="{FF2B5EF4-FFF2-40B4-BE49-F238E27FC236}">
                  <a16:creationId xmlns:a16="http://schemas.microsoft.com/office/drawing/2014/main" id="{F93EC146-894C-91AA-ED05-0F2625F2608B}"/>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cxnSp>
        <p:nvCxnSpPr>
          <p:cNvPr id="62" name="Straight Arrow Connector 61">
            <a:extLst>
              <a:ext uri="{FF2B5EF4-FFF2-40B4-BE49-F238E27FC236}">
                <a16:creationId xmlns:a16="http://schemas.microsoft.com/office/drawing/2014/main" id="{CB710603-BF58-BAF9-3761-75C018A8B073}"/>
              </a:ext>
            </a:extLst>
          </p:cNvPr>
          <p:cNvCxnSpPr>
            <a:cxnSpLocks/>
          </p:cNvCxnSpPr>
          <p:nvPr/>
        </p:nvCxnSpPr>
        <p:spPr>
          <a:xfrm>
            <a:off x="2656459" y="6556252"/>
            <a:ext cx="7082546" cy="0"/>
          </a:xfrm>
          <a:prstGeom prst="straightConnector1">
            <a:avLst/>
          </a:prstGeom>
          <a:ln w="38100">
            <a:solidFill>
              <a:schemeClr val="bg1"/>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65" name="TextBox 64">
                <a:extLst>
                  <a:ext uri="{FF2B5EF4-FFF2-40B4-BE49-F238E27FC236}">
                    <a16:creationId xmlns:a16="http://schemas.microsoft.com/office/drawing/2014/main" id="{7AA06AEC-E07A-BFBD-B46E-14C6BB8789A7}"/>
                  </a:ext>
                </a:extLst>
              </p:cNvPr>
              <p:cNvSpPr txBox="1"/>
              <p:nvPr/>
            </p:nvSpPr>
            <p:spPr>
              <a:xfrm>
                <a:off x="4789787" y="6097071"/>
                <a:ext cx="2371409" cy="407869"/>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sSub>
                        <m:sSubPr>
                          <m:ctrlPr>
                            <a:rPr lang="en-US" sz="2000" i="1">
                              <a:solidFill>
                                <a:schemeClr val="bg1"/>
                              </a:solidFill>
                              <a:latin typeface="Cambria Math" panose="02040503050406030204" pitchFamily="18" charset="0"/>
                              <a:ea typeface="Cambria Math" panose="02040503050406030204" pitchFamily="18" charset="0"/>
                            </a:rPr>
                          </m:ctrlPr>
                        </m:sSubPr>
                        <m:e>
                          <m:r>
                            <a:rPr lang="en-ZA" sz="2000" b="0" i="1">
                              <a:solidFill>
                                <a:schemeClr val="bg1"/>
                              </a:solidFill>
                              <a:latin typeface="Cambria Math" panose="02040503050406030204" pitchFamily="18" charset="0"/>
                              <a:ea typeface="Cambria Math" panose="02040503050406030204" pitchFamily="18" charset="0"/>
                            </a:rPr>
                            <m:t>𝐷</m:t>
                          </m:r>
                        </m:e>
                        <m:sub>
                          <m:r>
                            <m:rPr>
                              <m:sty m:val="p"/>
                            </m:rPr>
                            <a:rPr lang="en-ZA" sz="2000" b="0" i="0">
                              <a:solidFill>
                                <a:schemeClr val="bg1"/>
                              </a:solidFill>
                              <a:latin typeface="Cambria Math" panose="02040503050406030204" pitchFamily="18" charset="0"/>
                              <a:ea typeface="Cambria Math" panose="02040503050406030204" pitchFamily="18" charset="0"/>
                            </a:rPr>
                            <m:t>o</m:t>
                          </m:r>
                          <m:r>
                            <m:rPr>
                              <m:sty m:val="p"/>
                            </m:rPr>
                            <a:rPr lang="en-ZA" sz="2000" b="0" i="0" smtClean="0">
                              <a:solidFill>
                                <a:schemeClr val="bg1"/>
                              </a:solidFill>
                              <a:latin typeface="Cambria Math" panose="02040503050406030204" pitchFamily="18" charset="0"/>
                              <a:ea typeface="Cambria Math" panose="02040503050406030204" pitchFamily="18" charset="0"/>
                            </a:rPr>
                            <m:t>s</m:t>
                          </m:r>
                        </m:sub>
                      </m:sSub>
                    </m:oMath>
                  </m:oMathPara>
                </a14:m>
                <a:endParaRPr lang="en-ZA" sz="2000" dirty="0">
                  <a:solidFill>
                    <a:schemeClr val="bg1"/>
                  </a:solidFill>
                </a:endParaRPr>
              </a:p>
            </p:txBody>
          </p:sp>
        </mc:Choice>
        <mc:Fallback xmlns="">
          <p:sp>
            <p:nvSpPr>
              <p:cNvPr id="65" name="TextBox 64">
                <a:extLst>
                  <a:ext uri="{FF2B5EF4-FFF2-40B4-BE49-F238E27FC236}">
                    <a16:creationId xmlns:a16="http://schemas.microsoft.com/office/drawing/2014/main" id="{7AA06AEC-E07A-BFBD-B46E-14C6BB8789A7}"/>
                  </a:ext>
                </a:extLst>
              </p:cNvPr>
              <p:cNvSpPr txBox="1">
                <a:spLocks noRot="1" noChangeAspect="1" noMove="1" noResize="1" noEditPoints="1" noAdjustHandles="1" noChangeArrowheads="1" noChangeShapeType="1" noTextEdit="1"/>
              </p:cNvSpPr>
              <p:nvPr/>
            </p:nvSpPr>
            <p:spPr>
              <a:xfrm>
                <a:off x="4789787" y="6097071"/>
                <a:ext cx="2371409" cy="407869"/>
              </a:xfrm>
              <a:prstGeom prst="rect">
                <a:avLst/>
              </a:prstGeom>
              <a:blipFill>
                <a:blip r:embed="rId4"/>
                <a:stretch>
                  <a:fillRect/>
                </a:stretch>
              </a:blipFill>
            </p:spPr>
            <p:txBody>
              <a:bodyPr/>
              <a:lstStyle/>
              <a:p>
                <a:r>
                  <a:rPr lang="en-ZA">
                    <a:noFill/>
                  </a:rPr>
                  <a:t> </a:t>
                </a:r>
              </a:p>
            </p:txBody>
          </p:sp>
        </mc:Fallback>
      </mc:AlternateContent>
      <p:grpSp>
        <p:nvGrpSpPr>
          <p:cNvPr id="110" name="Group 109">
            <a:extLst>
              <a:ext uri="{FF2B5EF4-FFF2-40B4-BE49-F238E27FC236}">
                <a16:creationId xmlns:a16="http://schemas.microsoft.com/office/drawing/2014/main" id="{D882F951-64F3-D940-905F-C4EAE5C6DDEF}"/>
              </a:ext>
            </a:extLst>
          </p:cNvPr>
          <p:cNvGrpSpPr/>
          <p:nvPr/>
        </p:nvGrpSpPr>
        <p:grpSpPr>
          <a:xfrm>
            <a:off x="49212" y="2873903"/>
            <a:ext cx="2305516" cy="1261927"/>
            <a:chOff x="1025974" y="2886331"/>
            <a:chExt cx="2305516" cy="1261927"/>
          </a:xfrm>
        </p:grpSpPr>
        <p:grpSp>
          <p:nvGrpSpPr>
            <p:cNvPr id="3" name="Group 2">
              <a:extLst>
                <a:ext uri="{FF2B5EF4-FFF2-40B4-BE49-F238E27FC236}">
                  <a16:creationId xmlns:a16="http://schemas.microsoft.com/office/drawing/2014/main" id="{12104392-45C4-08D9-EE64-6BBBECC8666D}"/>
                </a:ext>
              </a:extLst>
            </p:cNvPr>
            <p:cNvGrpSpPr/>
            <p:nvPr/>
          </p:nvGrpSpPr>
          <p:grpSpPr>
            <a:xfrm>
              <a:off x="2141943" y="2886331"/>
              <a:ext cx="493471" cy="1013792"/>
              <a:chOff x="1292087" y="2976007"/>
              <a:chExt cx="549965" cy="1013792"/>
            </a:xfrm>
          </p:grpSpPr>
          <p:cxnSp>
            <p:nvCxnSpPr>
              <p:cNvPr id="8" name="Straight Connector 7">
                <a:extLst>
                  <a:ext uri="{FF2B5EF4-FFF2-40B4-BE49-F238E27FC236}">
                    <a16:creationId xmlns:a16="http://schemas.microsoft.com/office/drawing/2014/main" id="{02C33998-6631-73F7-8B59-77C4BD81EFE6}"/>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80A4B37-65A3-1133-BA43-D2FB9B554B71}"/>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14" name="Freeform: Shape 13">
                <a:extLst>
                  <a:ext uri="{FF2B5EF4-FFF2-40B4-BE49-F238E27FC236}">
                    <a16:creationId xmlns:a16="http://schemas.microsoft.com/office/drawing/2014/main" id="{D0357835-B72A-E1A4-BC1B-57B65B9CB906}"/>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Oval 14">
                <a:extLst>
                  <a:ext uri="{FF2B5EF4-FFF2-40B4-BE49-F238E27FC236}">
                    <a16:creationId xmlns:a16="http://schemas.microsoft.com/office/drawing/2014/main" id="{FEC5D3EF-9111-BF25-3092-EBA16689A96A}"/>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sp>
          <p:nvSpPr>
            <p:cNvPr id="66" name="TextBox 65">
              <a:extLst>
                <a:ext uri="{FF2B5EF4-FFF2-40B4-BE49-F238E27FC236}">
                  <a16:creationId xmlns:a16="http://schemas.microsoft.com/office/drawing/2014/main" id="{5E6C0023-C673-AE05-83A4-506E54F2FB85}"/>
                </a:ext>
              </a:extLst>
            </p:cNvPr>
            <p:cNvSpPr txBox="1"/>
            <p:nvPr/>
          </p:nvSpPr>
          <p:spPr>
            <a:xfrm>
              <a:off x="1025974" y="3625038"/>
              <a:ext cx="2305516" cy="523220"/>
            </a:xfrm>
            <a:prstGeom prst="rect">
              <a:avLst/>
            </a:prstGeom>
            <a:noFill/>
          </p:spPr>
          <p:txBody>
            <a:bodyPr wrap="square" rtlCol="0">
              <a:spAutoFit/>
            </a:bodyPr>
            <a:lstStyle/>
            <a:p>
              <a:r>
                <a:rPr lang="en-ZA" sz="2800" dirty="0">
                  <a:solidFill>
                    <a:schemeClr val="bg1"/>
                  </a:solidFill>
                  <a:latin typeface="Times New Roman" panose="02020603050405020304" pitchFamily="18" charset="0"/>
                  <a:cs typeface="Times New Roman" panose="02020603050405020304" pitchFamily="18" charset="0"/>
                </a:rPr>
                <a:t>observer</a:t>
              </a:r>
            </a:p>
          </p:txBody>
        </p:sp>
      </p:grpSp>
      <p:sp>
        <p:nvSpPr>
          <p:cNvPr id="68" name="Oval 67">
            <a:extLst>
              <a:ext uri="{FF2B5EF4-FFF2-40B4-BE49-F238E27FC236}">
                <a16:creationId xmlns:a16="http://schemas.microsoft.com/office/drawing/2014/main" id="{D86433DD-BA4C-8DE9-174C-83B8875BAB7B}"/>
              </a:ext>
            </a:extLst>
          </p:cNvPr>
          <p:cNvSpPr/>
          <p:nvPr/>
        </p:nvSpPr>
        <p:spPr>
          <a:xfrm>
            <a:off x="5687688" y="2302367"/>
            <a:ext cx="1060367" cy="2046816"/>
          </a:xfrm>
          <a:prstGeom prst="ellipse">
            <a:avLst/>
          </a:prstGeom>
          <a:solidFill>
            <a:schemeClr val="accent6">
              <a:lumMod val="20000"/>
              <a:lumOff val="8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cxnSp>
        <p:nvCxnSpPr>
          <p:cNvPr id="43" name="Straight Connector 42">
            <a:extLst>
              <a:ext uri="{FF2B5EF4-FFF2-40B4-BE49-F238E27FC236}">
                <a16:creationId xmlns:a16="http://schemas.microsoft.com/office/drawing/2014/main" id="{984384AC-CDFA-53AC-1D96-291738E7CEC8}"/>
              </a:ext>
            </a:extLst>
          </p:cNvPr>
          <p:cNvCxnSpPr>
            <a:cxnSpLocks/>
          </p:cNvCxnSpPr>
          <p:nvPr/>
        </p:nvCxnSpPr>
        <p:spPr>
          <a:xfrm>
            <a:off x="1652713" y="3434798"/>
            <a:ext cx="8772388" cy="12587"/>
          </a:xfrm>
          <a:prstGeom prst="line">
            <a:avLst/>
          </a:prstGeom>
          <a:ln w="28575">
            <a:solidFill>
              <a:schemeClr val="bg1"/>
            </a:solidFill>
            <a:prstDash val="dashDot"/>
          </a:ln>
        </p:spPr>
        <p:style>
          <a:lnRef idx="2">
            <a:schemeClr val="accent1"/>
          </a:lnRef>
          <a:fillRef idx="0">
            <a:schemeClr val="accent1"/>
          </a:fillRef>
          <a:effectRef idx="1">
            <a:schemeClr val="accent1"/>
          </a:effectRef>
          <a:fontRef idx="minor">
            <a:schemeClr val="tx1"/>
          </a:fontRef>
        </p:style>
      </p:cxnSp>
      <p:cxnSp>
        <p:nvCxnSpPr>
          <p:cNvPr id="92" name="Straight Arrow Connector 91">
            <a:extLst>
              <a:ext uri="{FF2B5EF4-FFF2-40B4-BE49-F238E27FC236}">
                <a16:creationId xmlns:a16="http://schemas.microsoft.com/office/drawing/2014/main" id="{786207C2-7F5F-4A8C-3B0B-56CB6B6F7ECD}"/>
              </a:ext>
            </a:extLst>
          </p:cNvPr>
          <p:cNvCxnSpPr>
            <a:cxnSpLocks/>
          </p:cNvCxnSpPr>
          <p:nvPr/>
        </p:nvCxnSpPr>
        <p:spPr>
          <a:xfrm>
            <a:off x="2610573" y="5744010"/>
            <a:ext cx="3336144" cy="0"/>
          </a:xfrm>
          <a:prstGeom prst="straightConnector1">
            <a:avLst/>
          </a:prstGeom>
          <a:ln w="38100">
            <a:solidFill>
              <a:schemeClr val="bg1"/>
            </a:solidFill>
            <a:tailEnd type="triangle"/>
          </a:ln>
        </p:spPr>
        <p:style>
          <a:lnRef idx="2">
            <a:schemeClr val="accent1"/>
          </a:lnRef>
          <a:fillRef idx="0">
            <a:schemeClr val="accent1"/>
          </a:fillRef>
          <a:effectRef idx="1">
            <a:schemeClr val="accent1"/>
          </a:effectRef>
          <a:fontRef idx="minor">
            <a:schemeClr val="tx1"/>
          </a:fontRef>
        </p:style>
      </p:cxnSp>
      <p:grpSp>
        <p:nvGrpSpPr>
          <p:cNvPr id="109" name="Group 108">
            <a:extLst>
              <a:ext uri="{FF2B5EF4-FFF2-40B4-BE49-F238E27FC236}">
                <a16:creationId xmlns:a16="http://schemas.microsoft.com/office/drawing/2014/main" id="{5041CA1D-2DB4-A0D9-7E95-5F30EDCBB3F6}"/>
              </a:ext>
            </a:extLst>
          </p:cNvPr>
          <p:cNvGrpSpPr/>
          <p:nvPr/>
        </p:nvGrpSpPr>
        <p:grpSpPr>
          <a:xfrm>
            <a:off x="9271383" y="2617190"/>
            <a:ext cx="3510871" cy="1731993"/>
            <a:chOff x="8375813" y="2619996"/>
            <a:chExt cx="3510871" cy="1731993"/>
          </a:xfrm>
        </p:grpSpPr>
        <p:pic>
          <p:nvPicPr>
            <p:cNvPr id="67" name="Picture 66" descr="A purple spiral galaxy in space&#10;&#10;Description automatically generated">
              <a:extLst>
                <a:ext uri="{FF2B5EF4-FFF2-40B4-BE49-F238E27FC236}">
                  <a16:creationId xmlns:a16="http://schemas.microsoft.com/office/drawing/2014/main" id="{7E13219F-DE86-0A0F-BF5A-D167409084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536845">
              <a:off x="8375813" y="2619996"/>
              <a:ext cx="2329976" cy="1731993"/>
            </a:xfrm>
            <a:prstGeom prst="rect">
              <a:avLst/>
            </a:prstGeom>
          </p:spPr>
        </p:pic>
        <p:sp>
          <p:nvSpPr>
            <p:cNvPr id="107" name="TextBox 106">
              <a:extLst>
                <a:ext uri="{FF2B5EF4-FFF2-40B4-BE49-F238E27FC236}">
                  <a16:creationId xmlns:a16="http://schemas.microsoft.com/office/drawing/2014/main" id="{529E2906-489D-08F3-6307-FFF529645357}"/>
                </a:ext>
              </a:extLst>
            </p:cNvPr>
            <p:cNvSpPr txBox="1"/>
            <p:nvPr/>
          </p:nvSpPr>
          <p:spPr>
            <a:xfrm>
              <a:off x="9581168" y="3620538"/>
              <a:ext cx="2305516" cy="523220"/>
            </a:xfrm>
            <a:prstGeom prst="rect">
              <a:avLst/>
            </a:prstGeom>
            <a:noFill/>
          </p:spPr>
          <p:txBody>
            <a:bodyPr wrap="square" rtlCol="0">
              <a:spAutoFit/>
            </a:bodyPr>
            <a:lstStyle/>
            <a:p>
              <a:r>
                <a:rPr lang="en-ZA" sz="2800" dirty="0">
                  <a:solidFill>
                    <a:schemeClr val="accent5">
                      <a:lumMod val="20000"/>
                      <a:lumOff val="80000"/>
                    </a:schemeClr>
                  </a:solidFill>
                  <a:latin typeface="Times New Roman" panose="02020603050405020304" pitchFamily="18" charset="0"/>
                  <a:cs typeface="Times New Roman" panose="02020603050405020304" pitchFamily="18" charset="0"/>
                </a:rPr>
                <a:t>source</a:t>
              </a:r>
            </a:p>
          </p:txBody>
        </p:sp>
      </p:grpSp>
      <p:grpSp>
        <p:nvGrpSpPr>
          <p:cNvPr id="94" name="Group 93">
            <a:extLst>
              <a:ext uri="{FF2B5EF4-FFF2-40B4-BE49-F238E27FC236}">
                <a16:creationId xmlns:a16="http://schemas.microsoft.com/office/drawing/2014/main" id="{D8DFBFA7-655C-BE06-5CFC-481F06893500}"/>
              </a:ext>
            </a:extLst>
          </p:cNvPr>
          <p:cNvGrpSpPr/>
          <p:nvPr/>
        </p:nvGrpSpPr>
        <p:grpSpPr>
          <a:xfrm>
            <a:off x="5975492" y="5507701"/>
            <a:ext cx="259421" cy="478211"/>
            <a:chOff x="1292087" y="2976007"/>
            <a:chExt cx="549965" cy="1013792"/>
          </a:xfrm>
        </p:grpSpPr>
        <p:cxnSp>
          <p:nvCxnSpPr>
            <p:cNvPr id="95" name="Straight Connector 94">
              <a:extLst>
                <a:ext uri="{FF2B5EF4-FFF2-40B4-BE49-F238E27FC236}">
                  <a16:creationId xmlns:a16="http://schemas.microsoft.com/office/drawing/2014/main" id="{C6183143-5327-D2A0-17CA-84E1976A935B}"/>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FF2B5EF4-FFF2-40B4-BE49-F238E27FC236}">
                  <a16:creationId xmlns:a16="http://schemas.microsoft.com/office/drawing/2014/main" id="{3DFB83D9-BBCA-2520-FA5D-04EE844D1AD9}"/>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97" name="Freeform: Shape 96">
              <a:extLst>
                <a:ext uri="{FF2B5EF4-FFF2-40B4-BE49-F238E27FC236}">
                  <a16:creationId xmlns:a16="http://schemas.microsoft.com/office/drawing/2014/main" id="{3495A7E8-0B28-A5F3-9C2E-F396BFDB0F83}"/>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8" name="Oval 97">
              <a:extLst>
                <a:ext uri="{FF2B5EF4-FFF2-40B4-BE49-F238E27FC236}">
                  <a16:creationId xmlns:a16="http://schemas.microsoft.com/office/drawing/2014/main" id="{7236701F-3E79-DA48-34E9-EF89B651AD0C}"/>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grpSp>
        <p:nvGrpSpPr>
          <p:cNvPr id="99" name="Group 98">
            <a:extLst>
              <a:ext uri="{FF2B5EF4-FFF2-40B4-BE49-F238E27FC236}">
                <a16:creationId xmlns:a16="http://schemas.microsoft.com/office/drawing/2014/main" id="{4CF6857D-66D2-EF36-2860-3E28C480E5EA}"/>
              </a:ext>
            </a:extLst>
          </p:cNvPr>
          <p:cNvGrpSpPr/>
          <p:nvPr/>
        </p:nvGrpSpPr>
        <p:grpSpPr>
          <a:xfrm>
            <a:off x="2322484" y="5517124"/>
            <a:ext cx="259421" cy="478211"/>
            <a:chOff x="1292087" y="2976007"/>
            <a:chExt cx="549965" cy="1013792"/>
          </a:xfrm>
        </p:grpSpPr>
        <p:cxnSp>
          <p:nvCxnSpPr>
            <p:cNvPr id="100" name="Straight Connector 99">
              <a:extLst>
                <a:ext uri="{FF2B5EF4-FFF2-40B4-BE49-F238E27FC236}">
                  <a16:creationId xmlns:a16="http://schemas.microsoft.com/office/drawing/2014/main" id="{5472E13A-C83B-FCE4-2774-EAF0D3FDD4A1}"/>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1" name="Straight Connector 100">
              <a:extLst>
                <a:ext uri="{FF2B5EF4-FFF2-40B4-BE49-F238E27FC236}">
                  <a16:creationId xmlns:a16="http://schemas.microsoft.com/office/drawing/2014/main" id="{00A3932A-6501-9B5A-A819-625CC3DBAF47}"/>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102" name="Freeform: Shape 101">
              <a:extLst>
                <a:ext uri="{FF2B5EF4-FFF2-40B4-BE49-F238E27FC236}">
                  <a16:creationId xmlns:a16="http://schemas.microsoft.com/office/drawing/2014/main" id="{1642F41A-553D-312D-C84A-16866C76806F}"/>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3" name="Oval 102">
              <a:extLst>
                <a:ext uri="{FF2B5EF4-FFF2-40B4-BE49-F238E27FC236}">
                  <a16:creationId xmlns:a16="http://schemas.microsoft.com/office/drawing/2014/main" id="{719C0C96-77BE-FD6E-CDE3-1C4446B2FF4A}"/>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cxnSp>
        <p:nvCxnSpPr>
          <p:cNvPr id="104" name="Straight Arrow Connector 103">
            <a:extLst>
              <a:ext uri="{FF2B5EF4-FFF2-40B4-BE49-F238E27FC236}">
                <a16:creationId xmlns:a16="http://schemas.microsoft.com/office/drawing/2014/main" id="{644F5049-5E3D-EFB7-E518-1F01F883E3D3}"/>
              </a:ext>
            </a:extLst>
          </p:cNvPr>
          <p:cNvCxnSpPr>
            <a:cxnSpLocks/>
          </p:cNvCxnSpPr>
          <p:nvPr/>
        </p:nvCxnSpPr>
        <p:spPr>
          <a:xfrm>
            <a:off x="6260493" y="5744010"/>
            <a:ext cx="3336144" cy="0"/>
          </a:xfrm>
          <a:prstGeom prst="straightConnector1">
            <a:avLst/>
          </a:prstGeom>
          <a:ln w="38100">
            <a:solidFill>
              <a:schemeClr val="bg1"/>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05" name="TextBox 104">
                <a:extLst>
                  <a:ext uri="{FF2B5EF4-FFF2-40B4-BE49-F238E27FC236}">
                    <a16:creationId xmlns:a16="http://schemas.microsoft.com/office/drawing/2014/main" id="{B72591DE-7F07-022B-47F8-E3BCEFCD38D8}"/>
                  </a:ext>
                </a:extLst>
              </p:cNvPr>
              <p:cNvSpPr txBox="1"/>
              <p:nvPr/>
            </p:nvSpPr>
            <p:spPr>
              <a:xfrm>
                <a:off x="2769443" y="5195535"/>
                <a:ext cx="2696383" cy="407869"/>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sSub>
                        <m:sSubPr>
                          <m:ctrlPr>
                            <a:rPr lang="en-US" sz="2000" i="1">
                              <a:solidFill>
                                <a:schemeClr val="bg1"/>
                              </a:solidFill>
                              <a:latin typeface="Cambria Math" panose="02040503050406030204" pitchFamily="18" charset="0"/>
                              <a:ea typeface="Cambria Math" panose="02040503050406030204" pitchFamily="18" charset="0"/>
                            </a:rPr>
                          </m:ctrlPr>
                        </m:sSubPr>
                        <m:e>
                          <m:r>
                            <a:rPr lang="en-ZA" sz="2000" b="0" i="1">
                              <a:solidFill>
                                <a:schemeClr val="bg1"/>
                              </a:solidFill>
                              <a:latin typeface="Cambria Math" panose="02040503050406030204" pitchFamily="18" charset="0"/>
                              <a:ea typeface="Cambria Math" panose="02040503050406030204" pitchFamily="18" charset="0"/>
                            </a:rPr>
                            <m:t>𝐷</m:t>
                          </m:r>
                        </m:e>
                        <m:sub>
                          <m:r>
                            <m:rPr>
                              <m:sty m:val="p"/>
                            </m:rPr>
                            <a:rPr lang="en-ZA" sz="2000" b="0" i="0">
                              <a:solidFill>
                                <a:schemeClr val="bg1"/>
                              </a:solidFill>
                              <a:latin typeface="Cambria Math" panose="02040503050406030204" pitchFamily="18" charset="0"/>
                              <a:ea typeface="Cambria Math" panose="02040503050406030204" pitchFamily="18" charset="0"/>
                            </a:rPr>
                            <m:t>o</m:t>
                          </m:r>
                          <m:r>
                            <m:rPr>
                              <m:sty m:val="p"/>
                            </m:rPr>
                            <a:rPr lang="en-ZA" sz="2000" b="0" i="0" smtClean="0">
                              <a:solidFill>
                                <a:schemeClr val="bg1"/>
                              </a:solidFill>
                              <a:latin typeface="Cambria Math" panose="02040503050406030204" pitchFamily="18" charset="0"/>
                              <a:ea typeface="Cambria Math" panose="02040503050406030204" pitchFamily="18" charset="0"/>
                            </a:rPr>
                            <m:t>d</m:t>
                          </m:r>
                        </m:sub>
                      </m:sSub>
                    </m:oMath>
                  </m:oMathPara>
                </a14:m>
                <a:endParaRPr lang="en-ZA" sz="2000" dirty="0">
                  <a:solidFill>
                    <a:schemeClr val="bg1"/>
                  </a:solidFill>
                </a:endParaRPr>
              </a:p>
            </p:txBody>
          </p:sp>
        </mc:Choice>
        <mc:Fallback xmlns="">
          <p:sp>
            <p:nvSpPr>
              <p:cNvPr id="105" name="TextBox 104">
                <a:extLst>
                  <a:ext uri="{FF2B5EF4-FFF2-40B4-BE49-F238E27FC236}">
                    <a16:creationId xmlns:a16="http://schemas.microsoft.com/office/drawing/2014/main" id="{B72591DE-7F07-022B-47F8-E3BCEFCD38D8}"/>
                  </a:ext>
                </a:extLst>
              </p:cNvPr>
              <p:cNvSpPr txBox="1">
                <a:spLocks noRot="1" noChangeAspect="1" noMove="1" noResize="1" noEditPoints="1" noAdjustHandles="1" noChangeArrowheads="1" noChangeShapeType="1" noTextEdit="1"/>
              </p:cNvSpPr>
              <p:nvPr/>
            </p:nvSpPr>
            <p:spPr>
              <a:xfrm>
                <a:off x="2769443" y="5195535"/>
                <a:ext cx="2696383" cy="407869"/>
              </a:xfrm>
              <a:prstGeom prst="rect">
                <a:avLst/>
              </a:prstGeom>
              <a:blipFill>
                <a:blip r:embed="rId6"/>
                <a:stretch>
                  <a:fillRect/>
                </a:stretch>
              </a:blipFill>
            </p:spPr>
            <p:txBody>
              <a:bodyPr/>
              <a:lstStyle/>
              <a:p>
                <a:r>
                  <a:rPr lang="en-ZA">
                    <a:noFill/>
                  </a:rPr>
                  <a:t> </a:t>
                </a:r>
              </a:p>
            </p:txBody>
          </p:sp>
        </mc:Fallback>
      </mc:AlternateContent>
      <mc:AlternateContent xmlns:mc="http://schemas.openxmlformats.org/markup-compatibility/2006" xmlns:a14="http://schemas.microsoft.com/office/drawing/2010/main">
        <mc:Choice Requires="a14">
          <p:sp>
            <p:nvSpPr>
              <p:cNvPr id="106" name="TextBox 105">
                <a:extLst>
                  <a:ext uri="{FF2B5EF4-FFF2-40B4-BE49-F238E27FC236}">
                    <a16:creationId xmlns:a16="http://schemas.microsoft.com/office/drawing/2014/main" id="{A63AEF50-11B4-168B-A467-7548C1BF967D}"/>
                  </a:ext>
                </a:extLst>
              </p:cNvPr>
              <p:cNvSpPr txBox="1"/>
              <p:nvPr/>
            </p:nvSpPr>
            <p:spPr>
              <a:xfrm>
                <a:off x="6546330" y="5213303"/>
                <a:ext cx="2491133" cy="407869"/>
              </a:xfrm>
              <a:prstGeom prst="rect">
                <a:avLst/>
              </a:prstGeom>
              <a:noFill/>
            </p:spPr>
            <p:txBody>
              <a:bodyPr wrap="square">
                <a:spAutoFit/>
              </a:bodyPr>
              <a:lstStyle/>
              <a:p>
                <a:pPr/>
                <a14:m>
                  <m:oMathPara xmlns:m="http://schemas.openxmlformats.org/officeDocument/2006/math">
                    <m:oMathParaPr>
                      <m:jc m:val="center"/>
                    </m:oMathParaPr>
                    <m:oMath xmlns:m="http://schemas.openxmlformats.org/officeDocument/2006/math">
                      <m:sSub>
                        <m:sSubPr>
                          <m:ctrlPr>
                            <a:rPr lang="en-US" sz="2000" i="1">
                              <a:solidFill>
                                <a:schemeClr val="bg1"/>
                              </a:solidFill>
                              <a:latin typeface="Cambria Math" panose="02040503050406030204" pitchFamily="18" charset="0"/>
                              <a:ea typeface="Cambria Math" panose="02040503050406030204" pitchFamily="18" charset="0"/>
                            </a:rPr>
                          </m:ctrlPr>
                        </m:sSubPr>
                        <m:e>
                          <m:r>
                            <a:rPr lang="en-ZA" sz="2000" b="0" i="1">
                              <a:solidFill>
                                <a:schemeClr val="bg1"/>
                              </a:solidFill>
                              <a:latin typeface="Cambria Math" panose="02040503050406030204" pitchFamily="18" charset="0"/>
                              <a:ea typeface="Cambria Math" panose="02040503050406030204" pitchFamily="18" charset="0"/>
                            </a:rPr>
                            <m:t>𝐷</m:t>
                          </m:r>
                        </m:e>
                        <m:sub>
                          <m:r>
                            <m:rPr>
                              <m:sty m:val="p"/>
                            </m:rPr>
                            <a:rPr lang="en-ZA" sz="2000" b="0" i="0" smtClean="0">
                              <a:solidFill>
                                <a:schemeClr val="bg1"/>
                              </a:solidFill>
                              <a:latin typeface="Cambria Math" panose="02040503050406030204" pitchFamily="18" charset="0"/>
                              <a:ea typeface="Cambria Math" panose="02040503050406030204" pitchFamily="18" charset="0"/>
                            </a:rPr>
                            <m:t>ds</m:t>
                          </m:r>
                        </m:sub>
                      </m:sSub>
                    </m:oMath>
                  </m:oMathPara>
                </a14:m>
                <a:endParaRPr lang="en-ZA" sz="2000" dirty="0">
                  <a:solidFill>
                    <a:schemeClr val="bg1"/>
                  </a:solidFill>
                </a:endParaRPr>
              </a:p>
            </p:txBody>
          </p:sp>
        </mc:Choice>
        <mc:Fallback xmlns="">
          <p:sp>
            <p:nvSpPr>
              <p:cNvPr id="106" name="TextBox 105">
                <a:extLst>
                  <a:ext uri="{FF2B5EF4-FFF2-40B4-BE49-F238E27FC236}">
                    <a16:creationId xmlns:a16="http://schemas.microsoft.com/office/drawing/2014/main" id="{A63AEF50-11B4-168B-A467-7548C1BF967D}"/>
                  </a:ext>
                </a:extLst>
              </p:cNvPr>
              <p:cNvSpPr txBox="1">
                <a:spLocks noRot="1" noChangeAspect="1" noMove="1" noResize="1" noEditPoints="1" noAdjustHandles="1" noChangeArrowheads="1" noChangeShapeType="1" noTextEdit="1"/>
              </p:cNvSpPr>
              <p:nvPr/>
            </p:nvSpPr>
            <p:spPr>
              <a:xfrm>
                <a:off x="6546330" y="5213303"/>
                <a:ext cx="2491133" cy="407869"/>
              </a:xfrm>
              <a:prstGeom prst="rect">
                <a:avLst/>
              </a:prstGeom>
              <a:blipFill>
                <a:blip r:embed="rId7"/>
                <a:stretch>
                  <a:fillRect/>
                </a:stretch>
              </a:blipFill>
            </p:spPr>
            <p:txBody>
              <a:bodyPr/>
              <a:lstStyle/>
              <a:p>
                <a:r>
                  <a:rPr lang="en-ZA">
                    <a:noFill/>
                  </a:rPr>
                  <a:t> </a:t>
                </a:r>
              </a:p>
            </p:txBody>
          </p:sp>
        </mc:Fallback>
      </mc:AlternateContent>
      <p:grpSp>
        <p:nvGrpSpPr>
          <p:cNvPr id="81" name="Group 80">
            <a:extLst>
              <a:ext uri="{FF2B5EF4-FFF2-40B4-BE49-F238E27FC236}">
                <a16:creationId xmlns:a16="http://schemas.microsoft.com/office/drawing/2014/main" id="{EEDCCB79-E240-18AA-AD76-2522C73DA0BC}"/>
              </a:ext>
            </a:extLst>
          </p:cNvPr>
          <p:cNvGrpSpPr/>
          <p:nvPr/>
        </p:nvGrpSpPr>
        <p:grpSpPr>
          <a:xfrm rot="10800000">
            <a:off x="1658652" y="3434796"/>
            <a:ext cx="8619465" cy="1669890"/>
            <a:chOff x="2487067" y="2456128"/>
            <a:chExt cx="9606255" cy="1287111"/>
          </a:xfrm>
        </p:grpSpPr>
        <p:cxnSp>
          <p:nvCxnSpPr>
            <p:cNvPr id="82" name="Straight Connector 81">
              <a:extLst>
                <a:ext uri="{FF2B5EF4-FFF2-40B4-BE49-F238E27FC236}">
                  <a16:creationId xmlns:a16="http://schemas.microsoft.com/office/drawing/2014/main" id="{22E03903-63C9-44FD-4225-2F54D2AD9AEC}"/>
                </a:ext>
              </a:extLst>
            </p:cNvPr>
            <p:cNvCxnSpPr>
              <a:cxnSpLocks/>
            </p:cNvCxnSpPr>
            <p:nvPr/>
          </p:nvCxnSpPr>
          <p:spPr>
            <a:xfrm rot="10800000" flipH="1">
              <a:off x="2487067" y="2456128"/>
              <a:ext cx="4477578" cy="1269523"/>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1D9EB2C5-6686-3D12-0CD0-938D7C7E5267}"/>
                </a:ext>
              </a:extLst>
            </p:cNvPr>
            <p:cNvCxnSpPr>
              <a:cxnSpLocks/>
            </p:cNvCxnSpPr>
            <p:nvPr/>
          </p:nvCxnSpPr>
          <p:spPr>
            <a:xfrm rot="10800000" flipH="1" flipV="1">
              <a:off x="6964645" y="2456128"/>
              <a:ext cx="5128677" cy="1287111"/>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grpSp>
      <p:grpSp>
        <p:nvGrpSpPr>
          <p:cNvPr id="80" name="Group 79">
            <a:extLst>
              <a:ext uri="{FF2B5EF4-FFF2-40B4-BE49-F238E27FC236}">
                <a16:creationId xmlns:a16="http://schemas.microsoft.com/office/drawing/2014/main" id="{98E755F0-C3A7-A007-E1DB-A7054B01B0D8}"/>
              </a:ext>
            </a:extLst>
          </p:cNvPr>
          <p:cNvGrpSpPr/>
          <p:nvPr/>
        </p:nvGrpSpPr>
        <p:grpSpPr>
          <a:xfrm>
            <a:off x="1652713" y="1974365"/>
            <a:ext cx="8625404" cy="1469685"/>
            <a:chOff x="1591698" y="2267617"/>
            <a:chExt cx="9612875" cy="1469685"/>
          </a:xfrm>
        </p:grpSpPr>
        <p:cxnSp>
          <p:nvCxnSpPr>
            <p:cNvPr id="72" name="Straight Connector 71">
              <a:extLst>
                <a:ext uri="{FF2B5EF4-FFF2-40B4-BE49-F238E27FC236}">
                  <a16:creationId xmlns:a16="http://schemas.microsoft.com/office/drawing/2014/main" id="{FC672B5A-2D3B-A801-DCAE-0C453FB23875}"/>
                </a:ext>
              </a:extLst>
            </p:cNvPr>
            <p:cNvCxnSpPr>
              <a:cxnSpLocks/>
            </p:cNvCxnSpPr>
            <p:nvPr/>
          </p:nvCxnSpPr>
          <p:spPr>
            <a:xfrm flipV="1">
              <a:off x="1591698" y="2267617"/>
              <a:ext cx="4945375" cy="1453467"/>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1135575-A2A8-B694-806A-25E20E7923C2}"/>
                </a:ext>
              </a:extLst>
            </p:cNvPr>
            <p:cNvCxnSpPr>
              <a:cxnSpLocks/>
            </p:cNvCxnSpPr>
            <p:nvPr/>
          </p:nvCxnSpPr>
          <p:spPr>
            <a:xfrm>
              <a:off x="6537073" y="2267617"/>
              <a:ext cx="4667500" cy="1469685"/>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7" name="Oval 6">
            <a:extLst>
              <a:ext uri="{FF2B5EF4-FFF2-40B4-BE49-F238E27FC236}">
                <a16:creationId xmlns:a16="http://schemas.microsoft.com/office/drawing/2014/main" id="{D5AA203C-3158-3032-6341-DB6FEEDED3AD}"/>
              </a:ext>
            </a:extLst>
          </p:cNvPr>
          <p:cNvSpPr/>
          <p:nvPr/>
        </p:nvSpPr>
        <p:spPr>
          <a:xfrm>
            <a:off x="1401304" y="1337124"/>
            <a:ext cx="9262844" cy="4240776"/>
          </a:xfrm>
          <a:prstGeom prst="ellipse">
            <a:avLst/>
          </a:prstGeom>
          <a:solidFill>
            <a:srgbClr val="F6C6AD">
              <a:alpha val="20000"/>
            </a:srgb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83315C1F-E91F-EE96-5D95-6AE39C5C5EFA}"/>
                  </a:ext>
                </a:extLst>
              </p:cNvPr>
              <p:cNvSpPr txBox="1"/>
              <p:nvPr/>
            </p:nvSpPr>
            <p:spPr>
              <a:xfrm>
                <a:off x="1146752" y="1373185"/>
                <a:ext cx="2305516" cy="83099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l-GR" sz="4800" i="1" smtClean="0">
                          <a:solidFill>
                            <a:schemeClr val="accent2">
                              <a:lumMod val="20000"/>
                              <a:lumOff val="80000"/>
                            </a:schemeClr>
                          </a:solidFill>
                          <a:latin typeface="Cambria Math" panose="02040503050406030204" pitchFamily="18" charset="0"/>
                          <a:cs typeface="Times New Roman" panose="02020603050405020304" pitchFamily="18" charset="0"/>
                        </a:rPr>
                        <m:t>κ</m:t>
                      </m:r>
                      <m:r>
                        <a:rPr lang="en-ZA" sz="4800" b="0" i="1" smtClean="0">
                          <a:solidFill>
                            <a:schemeClr val="accent2">
                              <a:lumMod val="20000"/>
                              <a:lumOff val="80000"/>
                            </a:schemeClr>
                          </a:solidFill>
                          <a:latin typeface="Cambria Math" panose="02040503050406030204" pitchFamily="18" charset="0"/>
                          <a:cs typeface="Times New Roman" panose="02020603050405020304" pitchFamily="18" charset="0"/>
                        </a:rPr>
                        <m:t>=0</m:t>
                      </m:r>
                    </m:oMath>
                  </m:oMathPara>
                </a14:m>
                <a:endParaRPr lang="en-ZA" sz="4800" dirty="0">
                  <a:solidFill>
                    <a:schemeClr val="accent2">
                      <a:lumMod val="20000"/>
                      <a:lumOff val="80000"/>
                    </a:schemeClr>
                  </a:solidFill>
                  <a:latin typeface="Times New Roman" panose="02020603050405020304" pitchFamily="18" charset="0"/>
                  <a:cs typeface="Times New Roman" panose="02020603050405020304" pitchFamily="18" charset="0"/>
                </a:endParaRPr>
              </a:p>
            </p:txBody>
          </p:sp>
        </mc:Choice>
        <mc:Fallback xmlns="">
          <p:sp>
            <p:nvSpPr>
              <p:cNvPr id="12" name="TextBox 11">
                <a:extLst>
                  <a:ext uri="{FF2B5EF4-FFF2-40B4-BE49-F238E27FC236}">
                    <a16:creationId xmlns:a16="http://schemas.microsoft.com/office/drawing/2014/main" id="{83315C1F-E91F-EE96-5D95-6AE39C5C5EFA}"/>
                  </a:ext>
                </a:extLst>
              </p:cNvPr>
              <p:cNvSpPr txBox="1">
                <a:spLocks noRot="1" noChangeAspect="1" noMove="1" noResize="1" noEditPoints="1" noAdjustHandles="1" noChangeArrowheads="1" noChangeShapeType="1" noTextEdit="1"/>
              </p:cNvSpPr>
              <p:nvPr/>
            </p:nvSpPr>
            <p:spPr>
              <a:xfrm>
                <a:off x="1146752" y="1373185"/>
                <a:ext cx="2305516" cy="830997"/>
              </a:xfrm>
              <a:prstGeom prst="rect">
                <a:avLst/>
              </a:prstGeom>
              <a:blipFill>
                <a:blip r:embed="rId8"/>
                <a:stretch>
                  <a:fillRect/>
                </a:stretch>
              </a:blipFill>
            </p:spPr>
            <p:txBody>
              <a:bodyPr/>
              <a:lstStyle/>
              <a:p>
                <a:r>
                  <a:rPr lang="en-ZA">
                    <a:noFill/>
                  </a:rPr>
                  <a:t> </a:t>
                </a:r>
              </a:p>
            </p:txBody>
          </p:sp>
        </mc:Fallback>
      </mc:AlternateContent>
      <p:sp>
        <p:nvSpPr>
          <p:cNvPr id="9" name="Rectangle 8">
            <a:extLst>
              <a:ext uri="{FF2B5EF4-FFF2-40B4-BE49-F238E27FC236}">
                <a16:creationId xmlns:a16="http://schemas.microsoft.com/office/drawing/2014/main" id="{38B0B373-3562-E95B-10D5-44B4D503762C}"/>
              </a:ext>
            </a:extLst>
          </p:cNvPr>
          <p:cNvSpPr/>
          <p:nvPr/>
        </p:nvSpPr>
        <p:spPr>
          <a:xfrm>
            <a:off x="0" y="0"/>
            <a:ext cx="12221016" cy="5281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solidFill>
                  <a:schemeClr val="tx1"/>
                </a:solidFill>
              </a:rPr>
              <a:t>Backup slides</a:t>
            </a:r>
          </a:p>
        </p:txBody>
      </p:sp>
    </p:spTree>
    <p:extLst>
      <p:ext uri="{BB962C8B-B14F-4D97-AF65-F5344CB8AC3E}">
        <p14:creationId xmlns:p14="http://schemas.microsoft.com/office/powerpoint/2010/main" val="42462517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F08BF0-CACF-48E1-DAA9-6D710E44659F}"/>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2" name="Group 1">
            <a:extLst>
              <a:ext uri="{FF2B5EF4-FFF2-40B4-BE49-F238E27FC236}">
                <a16:creationId xmlns:a16="http://schemas.microsoft.com/office/drawing/2014/main" id="{69B6EA89-58ED-0913-AA04-F2FB1ADD23FD}"/>
              </a:ext>
            </a:extLst>
          </p:cNvPr>
          <p:cNvGrpSpPr/>
          <p:nvPr/>
        </p:nvGrpSpPr>
        <p:grpSpPr>
          <a:xfrm>
            <a:off x="-29016" y="-21304"/>
            <a:ext cx="12208307" cy="6888695"/>
            <a:chOff x="-6371" y="-20463"/>
            <a:chExt cx="12208307" cy="6888695"/>
          </a:xfrm>
        </p:grpSpPr>
        <p:pic>
          <p:nvPicPr>
            <p:cNvPr id="10" name="Picture 9" descr="A bright light in the sky&#10;&#10;Description automatically generated with medium confidence">
              <a:extLst>
                <a:ext uri="{FF2B5EF4-FFF2-40B4-BE49-F238E27FC236}">
                  <a16:creationId xmlns:a16="http://schemas.microsoft.com/office/drawing/2014/main" id="{8F668B9C-A128-668E-7C61-756BF73CA98A}"/>
                </a:ext>
              </a:extLst>
            </p:cNvPr>
            <p:cNvPicPr>
              <a:picLocks noChangeAspect="1"/>
            </p:cNvPicPr>
            <p:nvPr/>
          </p:nvPicPr>
          <p:blipFill rotWithShape="1">
            <a:blip r:embed="rId3">
              <a:alphaModFix amt="18000"/>
              <a:extLst>
                <a:ext uri="{28A0092B-C50C-407E-A947-70E740481C1C}">
                  <a14:useLocalDpi xmlns:a14="http://schemas.microsoft.com/office/drawing/2010/main" val="0"/>
                </a:ext>
              </a:extLst>
            </a:blip>
            <a:srcRect l="1" t="8867" r="30250" b="19677"/>
            <a:stretch/>
          </p:blipFill>
          <p:spPr>
            <a:xfrm flipH="1">
              <a:off x="-6371" y="-10232"/>
              <a:ext cx="9819602" cy="6878464"/>
            </a:xfrm>
            <a:prstGeom prst="rect">
              <a:avLst/>
            </a:prstGeom>
          </p:spPr>
        </p:pic>
        <p:pic>
          <p:nvPicPr>
            <p:cNvPr id="11" name="Picture 10" descr="A bright light in the sky&#10;&#10;Description automatically generated with medium confidence">
              <a:extLst>
                <a:ext uri="{FF2B5EF4-FFF2-40B4-BE49-F238E27FC236}">
                  <a16:creationId xmlns:a16="http://schemas.microsoft.com/office/drawing/2014/main" id="{AF892B1D-BD07-28AD-9E34-EAA98B8B0B94}"/>
                </a:ext>
              </a:extLst>
            </p:cNvPr>
            <p:cNvPicPr>
              <a:picLocks noChangeAspect="1"/>
            </p:cNvPicPr>
            <p:nvPr/>
          </p:nvPicPr>
          <p:blipFill rotWithShape="1">
            <a:blip r:embed="rId3">
              <a:clrChange>
                <a:clrFrom>
                  <a:srgbClr val="010101"/>
                </a:clrFrom>
                <a:clrTo>
                  <a:srgbClr val="010101">
                    <a:alpha val="0"/>
                  </a:srgbClr>
                </a:clrTo>
              </a:clrChange>
              <a:alphaModFix amt="18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sp>
        <p:nvSpPr>
          <p:cNvPr id="69" name="Oval 68">
            <a:extLst>
              <a:ext uri="{FF2B5EF4-FFF2-40B4-BE49-F238E27FC236}">
                <a16:creationId xmlns:a16="http://schemas.microsoft.com/office/drawing/2014/main" id="{F7E374CE-88B7-B0B8-6152-1808614A2218}"/>
              </a:ext>
            </a:extLst>
          </p:cNvPr>
          <p:cNvSpPr/>
          <p:nvPr/>
        </p:nvSpPr>
        <p:spPr>
          <a:xfrm>
            <a:off x="1306707" y="1452847"/>
            <a:ext cx="7584573" cy="4240776"/>
          </a:xfrm>
          <a:prstGeom prst="ellipse">
            <a:avLst/>
          </a:prstGeom>
          <a:solidFill>
            <a:srgbClr val="F6C6AD">
              <a:alpha val="45098"/>
            </a:srgb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grpSp>
        <p:nvGrpSpPr>
          <p:cNvPr id="3" name="Group 2">
            <a:extLst>
              <a:ext uri="{FF2B5EF4-FFF2-40B4-BE49-F238E27FC236}">
                <a16:creationId xmlns:a16="http://schemas.microsoft.com/office/drawing/2014/main" id="{12104392-45C4-08D9-EE64-6BBBECC8666D}"/>
              </a:ext>
            </a:extLst>
          </p:cNvPr>
          <p:cNvGrpSpPr/>
          <p:nvPr/>
        </p:nvGrpSpPr>
        <p:grpSpPr>
          <a:xfrm>
            <a:off x="1135735" y="2926601"/>
            <a:ext cx="493471" cy="1013792"/>
            <a:chOff x="1292087" y="2976007"/>
            <a:chExt cx="549965" cy="1013792"/>
          </a:xfrm>
        </p:grpSpPr>
        <p:cxnSp>
          <p:nvCxnSpPr>
            <p:cNvPr id="8" name="Straight Connector 7">
              <a:extLst>
                <a:ext uri="{FF2B5EF4-FFF2-40B4-BE49-F238E27FC236}">
                  <a16:creationId xmlns:a16="http://schemas.microsoft.com/office/drawing/2014/main" id="{02C33998-6631-73F7-8B59-77C4BD81EFE6}"/>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80A4B37-65A3-1133-BA43-D2FB9B554B71}"/>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14" name="Freeform: Shape 13">
              <a:extLst>
                <a:ext uri="{FF2B5EF4-FFF2-40B4-BE49-F238E27FC236}">
                  <a16:creationId xmlns:a16="http://schemas.microsoft.com/office/drawing/2014/main" id="{D0357835-B72A-E1A4-BC1B-57B65B9CB906}"/>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Oval 14">
              <a:extLst>
                <a:ext uri="{FF2B5EF4-FFF2-40B4-BE49-F238E27FC236}">
                  <a16:creationId xmlns:a16="http://schemas.microsoft.com/office/drawing/2014/main" id="{FEC5D3EF-9111-BF25-3092-EBA16689A96A}"/>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sp>
        <p:nvSpPr>
          <p:cNvPr id="44" name="TextBox 43">
            <a:extLst>
              <a:ext uri="{FF2B5EF4-FFF2-40B4-BE49-F238E27FC236}">
                <a16:creationId xmlns:a16="http://schemas.microsoft.com/office/drawing/2014/main" id="{CD1FF054-507E-5086-61A1-7CB771C8BBC4}"/>
              </a:ext>
            </a:extLst>
          </p:cNvPr>
          <p:cNvSpPr txBox="1"/>
          <p:nvPr/>
        </p:nvSpPr>
        <p:spPr>
          <a:xfrm>
            <a:off x="4275049" y="4059596"/>
            <a:ext cx="2305516" cy="523220"/>
          </a:xfrm>
          <a:prstGeom prst="rect">
            <a:avLst/>
          </a:prstGeom>
          <a:noFill/>
        </p:spPr>
        <p:txBody>
          <a:bodyPr wrap="square" rtlCol="0">
            <a:spAutoFit/>
          </a:bodyPr>
          <a:lstStyle/>
          <a:p>
            <a:r>
              <a:rPr lang="en-ZA" sz="2800" dirty="0">
                <a:solidFill>
                  <a:schemeClr val="accent6">
                    <a:lumMod val="20000"/>
                    <a:lumOff val="80000"/>
                  </a:schemeClr>
                </a:solidFill>
                <a:latin typeface="Times New Roman" panose="02020603050405020304" pitchFamily="18" charset="0"/>
                <a:cs typeface="Times New Roman" panose="02020603050405020304" pitchFamily="18" charset="0"/>
              </a:rPr>
              <a:t>main deflector</a:t>
            </a:r>
          </a:p>
        </p:txBody>
      </p:sp>
      <p:grpSp>
        <p:nvGrpSpPr>
          <p:cNvPr id="50" name="Group 49">
            <a:extLst>
              <a:ext uri="{FF2B5EF4-FFF2-40B4-BE49-F238E27FC236}">
                <a16:creationId xmlns:a16="http://schemas.microsoft.com/office/drawing/2014/main" id="{45D60CA9-9BA6-2660-1F8C-9D969F26B083}"/>
              </a:ext>
            </a:extLst>
          </p:cNvPr>
          <p:cNvGrpSpPr/>
          <p:nvPr/>
        </p:nvGrpSpPr>
        <p:grpSpPr>
          <a:xfrm>
            <a:off x="1373074" y="6349645"/>
            <a:ext cx="259421" cy="478211"/>
            <a:chOff x="1292087" y="2976007"/>
            <a:chExt cx="549965" cy="1013792"/>
          </a:xfrm>
        </p:grpSpPr>
        <p:cxnSp>
          <p:nvCxnSpPr>
            <p:cNvPr id="51" name="Straight Connector 50">
              <a:extLst>
                <a:ext uri="{FF2B5EF4-FFF2-40B4-BE49-F238E27FC236}">
                  <a16:creationId xmlns:a16="http://schemas.microsoft.com/office/drawing/2014/main" id="{06D69F75-C8EE-FA87-7F06-410BE612360E}"/>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3AB5B2A0-8EE0-BC19-9E6C-8CBDA228963E}"/>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53" name="Freeform: Shape 52">
              <a:extLst>
                <a:ext uri="{FF2B5EF4-FFF2-40B4-BE49-F238E27FC236}">
                  <a16:creationId xmlns:a16="http://schemas.microsoft.com/office/drawing/2014/main" id="{2257CB1D-3A2D-6B4A-BDED-B5AFAEAF9D8F}"/>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4" name="Oval 53">
              <a:extLst>
                <a:ext uri="{FF2B5EF4-FFF2-40B4-BE49-F238E27FC236}">
                  <a16:creationId xmlns:a16="http://schemas.microsoft.com/office/drawing/2014/main" id="{F93EC146-894C-91AA-ED05-0F2625F2608B}"/>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cxnSp>
        <p:nvCxnSpPr>
          <p:cNvPr id="62" name="Straight Arrow Connector 61">
            <a:extLst>
              <a:ext uri="{FF2B5EF4-FFF2-40B4-BE49-F238E27FC236}">
                <a16:creationId xmlns:a16="http://schemas.microsoft.com/office/drawing/2014/main" id="{CB710603-BF58-BAF9-3761-75C018A8B073}"/>
              </a:ext>
            </a:extLst>
          </p:cNvPr>
          <p:cNvCxnSpPr>
            <a:cxnSpLocks/>
          </p:cNvCxnSpPr>
          <p:nvPr/>
        </p:nvCxnSpPr>
        <p:spPr>
          <a:xfrm>
            <a:off x="1650251" y="6596522"/>
            <a:ext cx="7082546" cy="0"/>
          </a:xfrm>
          <a:prstGeom prst="straightConnector1">
            <a:avLst/>
          </a:prstGeom>
          <a:ln w="38100">
            <a:solidFill>
              <a:schemeClr val="bg1"/>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65" name="TextBox 64">
                <a:extLst>
                  <a:ext uri="{FF2B5EF4-FFF2-40B4-BE49-F238E27FC236}">
                    <a16:creationId xmlns:a16="http://schemas.microsoft.com/office/drawing/2014/main" id="{7AA06AEC-E07A-BFBD-B46E-14C6BB8789A7}"/>
                  </a:ext>
                </a:extLst>
              </p:cNvPr>
              <p:cNvSpPr txBox="1"/>
              <p:nvPr/>
            </p:nvSpPr>
            <p:spPr>
              <a:xfrm>
                <a:off x="3783579" y="6137341"/>
                <a:ext cx="2371409" cy="407869"/>
              </a:xfrm>
              <a:prstGeom prst="rect">
                <a:avLst/>
              </a:prstGeom>
              <a:noFill/>
            </p:spPr>
            <p:txBody>
              <a:bodyPr wrap="square">
                <a:spAutoFit/>
              </a:bodyPr>
              <a:lstStyle/>
              <a:p>
                <a:pPr/>
                <a14:m>
                  <m:oMathPara xmlns:m="http://schemas.openxmlformats.org/officeDocument/2006/math">
                    <m:oMathParaPr>
                      <m:jc m:val="right"/>
                    </m:oMathParaPr>
                    <m:oMath xmlns:m="http://schemas.openxmlformats.org/officeDocument/2006/math">
                      <m:sSub>
                        <m:sSubPr>
                          <m:ctrlPr>
                            <a:rPr lang="en-US" sz="2000" i="1" smtClean="0">
                              <a:solidFill>
                                <a:schemeClr val="bg1"/>
                              </a:solidFill>
                              <a:latin typeface="Cambria Math" panose="02040503050406030204" pitchFamily="18" charset="0"/>
                              <a:ea typeface="Cambria Math" panose="02040503050406030204" pitchFamily="18" charset="0"/>
                            </a:rPr>
                          </m:ctrlPr>
                        </m:sSubPr>
                        <m:e>
                          <m:acc>
                            <m:accPr>
                              <m:chr m:val="̃"/>
                              <m:ctrlPr>
                                <a:rPr lang="en-US" sz="2000" i="1" smtClean="0">
                                  <a:solidFill>
                                    <a:schemeClr val="bg1"/>
                                  </a:solidFill>
                                  <a:latin typeface="Cambria Math" panose="02040503050406030204" pitchFamily="18" charset="0"/>
                                  <a:ea typeface="Cambria Math" panose="02040503050406030204" pitchFamily="18" charset="0"/>
                                </a:rPr>
                              </m:ctrlPr>
                            </m:accPr>
                            <m:e>
                              <m:r>
                                <a:rPr lang="en-ZA" sz="2000" b="0" i="1" smtClean="0">
                                  <a:solidFill>
                                    <a:schemeClr val="bg1"/>
                                  </a:solidFill>
                                  <a:latin typeface="Cambria Math" panose="02040503050406030204" pitchFamily="18" charset="0"/>
                                  <a:ea typeface="Cambria Math" panose="02040503050406030204" pitchFamily="18" charset="0"/>
                                </a:rPr>
                                <m:t>𝐷</m:t>
                              </m:r>
                            </m:e>
                          </m:acc>
                        </m:e>
                        <m:sub>
                          <m:r>
                            <m:rPr>
                              <m:sty m:val="p"/>
                            </m:rPr>
                            <a:rPr lang="en-ZA" sz="2000" b="0" i="0" smtClean="0">
                              <a:solidFill>
                                <a:schemeClr val="bg1"/>
                              </a:solidFill>
                              <a:latin typeface="Cambria Math" panose="02040503050406030204" pitchFamily="18" charset="0"/>
                              <a:ea typeface="Cambria Math" panose="02040503050406030204" pitchFamily="18" charset="0"/>
                            </a:rPr>
                            <m:t>os</m:t>
                          </m:r>
                        </m:sub>
                      </m:sSub>
                      <m:r>
                        <a:rPr lang="en-ZA" sz="2000" b="0" i="1" smtClean="0">
                          <a:solidFill>
                            <a:schemeClr val="bg1"/>
                          </a:solidFill>
                          <a:latin typeface="Cambria Math" panose="02040503050406030204" pitchFamily="18" charset="0"/>
                          <a:ea typeface="Cambria Math" panose="02040503050406030204" pitchFamily="18" charset="0"/>
                        </a:rPr>
                        <m:t>=(1−</m:t>
                      </m:r>
                      <m:sSub>
                        <m:sSubPr>
                          <m:ctrlPr>
                            <a:rPr lang="en-ZA" sz="2000" i="1" smtClean="0">
                              <a:solidFill>
                                <a:schemeClr val="bg1"/>
                              </a:solidFill>
                              <a:latin typeface="Cambria Math" panose="02040503050406030204" pitchFamily="18" charset="0"/>
                              <a:ea typeface="Cambria Math" panose="02040503050406030204" pitchFamily="18" charset="0"/>
                            </a:rPr>
                          </m:ctrlPr>
                        </m:sSubPr>
                        <m:e>
                          <m:r>
                            <m:rPr>
                              <m:sty m:val="p"/>
                            </m:rPr>
                            <a:rPr lang="el-GR" sz="2000" b="0" i="0" smtClean="0">
                              <a:solidFill>
                                <a:schemeClr val="bg1"/>
                              </a:solidFill>
                              <a:latin typeface="Cambria Math" panose="02040503050406030204" pitchFamily="18" charset="0"/>
                              <a:ea typeface="Cambria Math" panose="02040503050406030204" pitchFamily="18" charset="0"/>
                            </a:rPr>
                            <m:t>κ</m:t>
                          </m:r>
                        </m:e>
                        <m:sub>
                          <m:r>
                            <m:rPr>
                              <m:sty m:val="p"/>
                            </m:rPr>
                            <a:rPr lang="en-ZA" sz="2000" b="0" i="0" smtClean="0">
                              <a:solidFill>
                                <a:schemeClr val="bg1"/>
                              </a:solidFill>
                              <a:latin typeface="Cambria Math" panose="02040503050406030204" pitchFamily="18" charset="0"/>
                              <a:ea typeface="Cambria Math" panose="02040503050406030204" pitchFamily="18" charset="0"/>
                            </a:rPr>
                            <m:t>os</m:t>
                          </m:r>
                        </m:sub>
                      </m:sSub>
                      <m:r>
                        <a:rPr lang="en-ZA" sz="2000" b="0" i="0" smtClean="0">
                          <a:solidFill>
                            <a:schemeClr val="bg1"/>
                          </a:solidFill>
                          <a:latin typeface="Cambria Math" panose="02040503050406030204" pitchFamily="18" charset="0"/>
                          <a:ea typeface="Cambria Math" panose="02040503050406030204" pitchFamily="18" charset="0"/>
                        </a:rPr>
                        <m:t>)</m:t>
                      </m:r>
                      <m:sSub>
                        <m:sSubPr>
                          <m:ctrlPr>
                            <a:rPr lang="en-US" sz="2000" i="1">
                              <a:solidFill>
                                <a:schemeClr val="bg1"/>
                              </a:solidFill>
                              <a:latin typeface="Cambria Math" panose="02040503050406030204" pitchFamily="18" charset="0"/>
                              <a:ea typeface="Cambria Math" panose="02040503050406030204" pitchFamily="18" charset="0"/>
                            </a:rPr>
                          </m:ctrlPr>
                        </m:sSubPr>
                        <m:e>
                          <m:r>
                            <a:rPr lang="en-ZA" sz="2000" b="0" i="1">
                              <a:solidFill>
                                <a:schemeClr val="bg1"/>
                              </a:solidFill>
                              <a:latin typeface="Cambria Math" panose="02040503050406030204" pitchFamily="18" charset="0"/>
                              <a:ea typeface="Cambria Math" panose="02040503050406030204" pitchFamily="18" charset="0"/>
                            </a:rPr>
                            <m:t>𝐷</m:t>
                          </m:r>
                        </m:e>
                        <m:sub>
                          <m:r>
                            <m:rPr>
                              <m:sty m:val="p"/>
                            </m:rPr>
                            <a:rPr lang="en-ZA" sz="2000" b="0" i="0">
                              <a:solidFill>
                                <a:schemeClr val="bg1"/>
                              </a:solidFill>
                              <a:latin typeface="Cambria Math" panose="02040503050406030204" pitchFamily="18" charset="0"/>
                              <a:ea typeface="Cambria Math" panose="02040503050406030204" pitchFamily="18" charset="0"/>
                            </a:rPr>
                            <m:t>o</m:t>
                          </m:r>
                          <m:r>
                            <m:rPr>
                              <m:sty m:val="p"/>
                            </m:rPr>
                            <a:rPr lang="en-ZA" sz="2000" b="0" i="0" smtClean="0">
                              <a:solidFill>
                                <a:schemeClr val="bg1"/>
                              </a:solidFill>
                              <a:latin typeface="Cambria Math" panose="02040503050406030204" pitchFamily="18" charset="0"/>
                              <a:ea typeface="Cambria Math" panose="02040503050406030204" pitchFamily="18" charset="0"/>
                            </a:rPr>
                            <m:t>s</m:t>
                          </m:r>
                        </m:sub>
                      </m:sSub>
                    </m:oMath>
                  </m:oMathPara>
                </a14:m>
                <a:endParaRPr lang="en-ZA" sz="2000" dirty="0">
                  <a:solidFill>
                    <a:schemeClr val="bg1"/>
                  </a:solidFill>
                </a:endParaRPr>
              </a:p>
            </p:txBody>
          </p:sp>
        </mc:Choice>
        <mc:Fallback xmlns="">
          <p:sp>
            <p:nvSpPr>
              <p:cNvPr id="65" name="TextBox 64">
                <a:extLst>
                  <a:ext uri="{FF2B5EF4-FFF2-40B4-BE49-F238E27FC236}">
                    <a16:creationId xmlns:a16="http://schemas.microsoft.com/office/drawing/2014/main" id="{7AA06AEC-E07A-BFBD-B46E-14C6BB8789A7}"/>
                  </a:ext>
                </a:extLst>
              </p:cNvPr>
              <p:cNvSpPr txBox="1">
                <a:spLocks noRot="1" noChangeAspect="1" noMove="1" noResize="1" noEditPoints="1" noAdjustHandles="1" noChangeArrowheads="1" noChangeShapeType="1" noTextEdit="1"/>
              </p:cNvSpPr>
              <p:nvPr/>
            </p:nvSpPr>
            <p:spPr>
              <a:xfrm>
                <a:off x="3783579" y="6137341"/>
                <a:ext cx="2371409" cy="407869"/>
              </a:xfrm>
              <a:prstGeom prst="rect">
                <a:avLst/>
              </a:prstGeom>
              <a:blipFill>
                <a:blip r:embed="rId4"/>
                <a:stretch>
                  <a:fillRect t="-10448" b="-13433"/>
                </a:stretch>
              </a:blipFill>
            </p:spPr>
            <p:txBody>
              <a:bodyPr/>
              <a:lstStyle/>
              <a:p>
                <a:r>
                  <a:rPr lang="en-ZA">
                    <a:noFill/>
                  </a:rPr>
                  <a:t> </a:t>
                </a:r>
              </a:p>
            </p:txBody>
          </p:sp>
        </mc:Fallback>
      </mc:AlternateContent>
      <p:sp>
        <p:nvSpPr>
          <p:cNvPr id="66" name="TextBox 65">
            <a:extLst>
              <a:ext uri="{FF2B5EF4-FFF2-40B4-BE49-F238E27FC236}">
                <a16:creationId xmlns:a16="http://schemas.microsoft.com/office/drawing/2014/main" id="{5E6C0023-C673-AE05-83A4-506E54F2FB85}"/>
              </a:ext>
            </a:extLst>
          </p:cNvPr>
          <p:cNvSpPr txBox="1"/>
          <p:nvPr/>
        </p:nvSpPr>
        <p:spPr>
          <a:xfrm>
            <a:off x="19766" y="3665308"/>
            <a:ext cx="2305516" cy="523220"/>
          </a:xfrm>
          <a:prstGeom prst="rect">
            <a:avLst/>
          </a:prstGeom>
          <a:noFill/>
        </p:spPr>
        <p:txBody>
          <a:bodyPr wrap="square" rtlCol="0">
            <a:spAutoFit/>
          </a:bodyPr>
          <a:lstStyle/>
          <a:p>
            <a:r>
              <a:rPr lang="en-ZA" sz="2800" dirty="0">
                <a:solidFill>
                  <a:schemeClr val="bg1"/>
                </a:solidFill>
                <a:latin typeface="Times New Roman" panose="02020603050405020304" pitchFamily="18" charset="0"/>
                <a:cs typeface="Times New Roman" panose="02020603050405020304" pitchFamily="18" charset="0"/>
              </a:rPr>
              <a:t>observer</a:t>
            </a:r>
          </a:p>
        </p:txBody>
      </p:sp>
      <p:pic>
        <p:nvPicPr>
          <p:cNvPr id="67" name="Picture 66" descr="A purple spiral galaxy in space&#10;&#10;Description automatically generated">
            <a:extLst>
              <a:ext uri="{FF2B5EF4-FFF2-40B4-BE49-F238E27FC236}">
                <a16:creationId xmlns:a16="http://schemas.microsoft.com/office/drawing/2014/main" id="{7E13219F-DE86-0A0F-BF5A-D167409084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536845">
            <a:off x="7369605" y="2660266"/>
            <a:ext cx="2329976" cy="1731993"/>
          </a:xfrm>
          <a:prstGeom prst="rect">
            <a:avLst/>
          </a:prstGeom>
        </p:spPr>
      </p:pic>
      <p:sp>
        <p:nvSpPr>
          <p:cNvPr id="68" name="Oval 67">
            <a:extLst>
              <a:ext uri="{FF2B5EF4-FFF2-40B4-BE49-F238E27FC236}">
                <a16:creationId xmlns:a16="http://schemas.microsoft.com/office/drawing/2014/main" id="{D86433DD-BA4C-8DE9-174C-83B8875BAB7B}"/>
              </a:ext>
            </a:extLst>
          </p:cNvPr>
          <p:cNvSpPr/>
          <p:nvPr/>
        </p:nvSpPr>
        <p:spPr>
          <a:xfrm>
            <a:off x="4681480" y="2342637"/>
            <a:ext cx="1060367" cy="2046816"/>
          </a:xfrm>
          <a:prstGeom prst="ellipse">
            <a:avLst/>
          </a:prstGeom>
          <a:solidFill>
            <a:schemeClr val="accent6">
              <a:lumMod val="20000"/>
              <a:lumOff val="80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80" name="Group 79">
            <a:extLst>
              <a:ext uri="{FF2B5EF4-FFF2-40B4-BE49-F238E27FC236}">
                <a16:creationId xmlns:a16="http://schemas.microsoft.com/office/drawing/2014/main" id="{98E755F0-C3A7-A007-E1DB-A7054B01B0D8}"/>
              </a:ext>
            </a:extLst>
          </p:cNvPr>
          <p:cNvGrpSpPr/>
          <p:nvPr/>
        </p:nvGrpSpPr>
        <p:grpSpPr>
          <a:xfrm>
            <a:off x="1650251" y="2014629"/>
            <a:ext cx="6837256" cy="1479197"/>
            <a:chOff x="2710357" y="2267611"/>
            <a:chExt cx="7620012" cy="1479197"/>
          </a:xfrm>
        </p:grpSpPr>
        <p:cxnSp>
          <p:nvCxnSpPr>
            <p:cNvPr id="72" name="Straight Connector 71">
              <a:extLst>
                <a:ext uri="{FF2B5EF4-FFF2-40B4-BE49-F238E27FC236}">
                  <a16:creationId xmlns:a16="http://schemas.microsoft.com/office/drawing/2014/main" id="{FC672B5A-2D3B-A801-DCAE-0C453FB23875}"/>
                </a:ext>
              </a:extLst>
            </p:cNvPr>
            <p:cNvCxnSpPr>
              <a:cxnSpLocks/>
            </p:cNvCxnSpPr>
            <p:nvPr/>
          </p:nvCxnSpPr>
          <p:spPr>
            <a:xfrm flipV="1">
              <a:off x="2710357" y="2267611"/>
              <a:ext cx="3864895" cy="1479197"/>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1135575-A2A8-B694-806A-25E20E7923C2}"/>
                </a:ext>
              </a:extLst>
            </p:cNvPr>
            <p:cNvCxnSpPr>
              <a:cxnSpLocks/>
            </p:cNvCxnSpPr>
            <p:nvPr/>
          </p:nvCxnSpPr>
          <p:spPr>
            <a:xfrm>
              <a:off x="6563852" y="2267611"/>
              <a:ext cx="3766517" cy="1479197"/>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grpSp>
      <p:grpSp>
        <p:nvGrpSpPr>
          <p:cNvPr id="81" name="Group 80">
            <a:extLst>
              <a:ext uri="{FF2B5EF4-FFF2-40B4-BE49-F238E27FC236}">
                <a16:creationId xmlns:a16="http://schemas.microsoft.com/office/drawing/2014/main" id="{EEDCCB79-E240-18AA-AD76-2522C73DA0BC}"/>
              </a:ext>
            </a:extLst>
          </p:cNvPr>
          <p:cNvGrpSpPr/>
          <p:nvPr/>
        </p:nvGrpSpPr>
        <p:grpSpPr>
          <a:xfrm rot="10800000">
            <a:off x="1650251" y="3503872"/>
            <a:ext cx="6827331" cy="1641084"/>
            <a:chOff x="3372332" y="2456128"/>
            <a:chExt cx="7608950" cy="1264908"/>
          </a:xfrm>
        </p:grpSpPr>
        <p:cxnSp>
          <p:nvCxnSpPr>
            <p:cNvPr id="82" name="Straight Connector 81">
              <a:extLst>
                <a:ext uri="{FF2B5EF4-FFF2-40B4-BE49-F238E27FC236}">
                  <a16:creationId xmlns:a16="http://schemas.microsoft.com/office/drawing/2014/main" id="{22E03903-63C9-44FD-4225-2F54D2AD9AEC}"/>
                </a:ext>
              </a:extLst>
            </p:cNvPr>
            <p:cNvCxnSpPr>
              <a:cxnSpLocks/>
            </p:cNvCxnSpPr>
            <p:nvPr/>
          </p:nvCxnSpPr>
          <p:spPr>
            <a:xfrm rot="10800000" flipH="1">
              <a:off x="3372332" y="2456128"/>
              <a:ext cx="3624299" cy="1264908"/>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1D9EB2C5-6686-3D12-0CD0-938D7C7E5267}"/>
                </a:ext>
              </a:extLst>
            </p:cNvPr>
            <p:cNvCxnSpPr>
              <a:cxnSpLocks/>
            </p:cNvCxnSpPr>
            <p:nvPr/>
          </p:nvCxnSpPr>
          <p:spPr>
            <a:xfrm rot="10800000" flipH="1" flipV="1">
              <a:off x="6964644" y="2456128"/>
              <a:ext cx="4016638" cy="1264908"/>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grpSp>
      <p:cxnSp>
        <p:nvCxnSpPr>
          <p:cNvPr id="43" name="Straight Connector 42">
            <a:extLst>
              <a:ext uri="{FF2B5EF4-FFF2-40B4-BE49-F238E27FC236}">
                <a16:creationId xmlns:a16="http://schemas.microsoft.com/office/drawing/2014/main" id="{984384AC-CDFA-53AC-1D96-291738E7CEC8}"/>
              </a:ext>
            </a:extLst>
          </p:cNvPr>
          <p:cNvCxnSpPr>
            <a:cxnSpLocks/>
          </p:cNvCxnSpPr>
          <p:nvPr/>
        </p:nvCxnSpPr>
        <p:spPr>
          <a:xfrm>
            <a:off x="1655316" y="3483777"/>
            <a:ext cx="6822266" cy="20096"/>
          </a:xfrm>
          <a:prstGeom prst="line">
            <a:avLst/>
          </a:prstGeom>
          <a:ln w="28575">
            <a:solidFill>
              <a:schemeClr val="bg1"/>
            </a:solidFill>
            <a:prstDash val="dashDot"/>
          </a:ln>
        </p:spPr>
        <p:style>
          <a:lnRef idx="2">
            <a:schemeClr val="accent1"/>
          </a:lnRef>
          <a:fillRef idx="0">
            <a:schemeClr val="accent1"/>
          </a:fillRef>
          <a:effectRef idx="1">
            <a:schemeClr val="accent1"/>
          </a:effectRef>
          <a:fontRef idx="minor">
            <a:schemeClr val="tx1"/>
          </a:fontRef>
        </p:style>
      </p:cxnSp>
      <p:cxnSp>
        <p:nvCxnSpPr>
          <p:cNvPr id="92" name="Straight Arrow Connector 91">
            <a:extLst>
              <a:ext uri="{FF2B5EF4-FFF2-40B4-BE49-F238E27FC236}">
                <a16:creationId xmlns:a16="http://schemas.microsoft.com/office/drawing/2014/main" id="{786207C2-7F5F-4A8C-3B0B-56CB6B6F7ECD}"/>
              </a:ext>
            </a:extLst>
          </p:cNvPr>
          <p:cNvCxnSpPr>
            <a:cxnSpLocks/>
          </p:cNvCxnSpPr>
          <p:nvPr/>
        </p:nvCxnSpPr>
        <p:spPr>
          <a:xfrm>
            <a:off x="1604365" y="5784280"/>
            <a:ext cx="3336144" cy="0"/>
          </a:xfrm>
          <a:prstGeom prst="straightConnector1">
            <a:avLst/>
          </a:prstGeom>
          <a:ln w="38100">
            <a:solidFill>
              <a:schemeClr val="bg1"/>
            </a:solidFill>
            <a:tailEnd type="triangle"/>
          </a:ln>
        </p:spPr>
        <p:style>
          <a:lnRef idx="2">
            <a:schemeClr val="accent1"/>
          </a:lnRef>
          <a:fillRef idx="0">
            <a:schemeClr val="accent1"/>
          </a:fillRef>
          <a:effectRef idx="1">
            <a:schemeClr val="accent1"/>
          </a:effectRef>
          <a:fontRef idx="minor">
            <a:schemeClr val="tx1"/>
          </a:fontRef>
        </p:style>
      </p:cxnSp>
      <p:grpSp>
        <p:nvGrpSpPr>
          <p:cNvPr id="94" name="Group 93">
            <a:extLst>
              <a:ext uri="{FF2B5EF4-FFF2-40B4-BE49-F238E27FC236}">
                <a16:creationId xmlns:a16="http://schemas.microsoft.com/office/drawing/2014/main" id="{D8DFBFA7-655C-BE06-5CFC-481F06893500}"/>
              </a:ext>
            </a:extLst>
          </p:cNvPr>
          <p:cNvGrpSpPr/>
          <p:nvPr/>
        </p:nvGrpSpPr>
        <p:grpSpPr>
          <a:xfrm>
            <a:off x="4969284" y="5547971"/>
            <a:ext cx="259421" cy="478211"/>
            <a:chOff x="1292087" y="2976007"/>
            <a:chExt cx="549965" cy="1013792"/>
          </a:xfrm>
        </p:grpSpPr>
        <p:cxnSp>
          <p:nvCxnSpPr>
            <p:cNvPr id="95" name="Straight Connector 94">
              <a:extLst>
                <a:ext uri="{FF2B5EF4-FFF2-40B4-BE49-F238E27FC236}">
                  <a16:creationId xmlns:a16="http://schemas.microsoft.com/office/drawing/2014/main" id="{C6183143-5327-D2A0-17CA-84E1976A935B}"/>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FF2B5EF4-FFF2-40B4-BE49-F238E27FC236}">
                  <a16:creationId xmlns:a16="http://schemas.microsoft.com/office/drawing/2014/main" id="{3DFB83D9-BBCA-2520-FA5D-04EE844D1AD9}"/>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97" name="Freeform: Shape 96">
              <a:extLst>
                <a:ext uri="{FF2B5EF4-FFF2-40B4-BE49-F238E27FC236}">
                  <a16:creationId xmlns:a16="http://schemas.microsoft.com/office/drawing/2014/main" id="{3495A7E8-0B28-A5F3-9C2E-F396BFDB0F83}"/>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8" name="Oval 97">
              <a:extLst>
                <a:ext uri="{FF2B5EF4-FFF2-40B4-BE49-F238E27FC236}">
                  <a16:creationId xmlns:a16="http://schemas.microsoft.com/office/drawing/2014/main" id="{7236701F-3E79-DA48-34E9-EF89B651AD0C}"/>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grpSp>
        <p:nvGrpSpPr>
          <p:cNvPr id="99" name="Group 98">
            <a:extLst>
              <a:ext uri="{FF2B5EF4-FFF2-40B4-BE49-F238E27FC236}">
                <a16:creationId xmlns:a16="http://schemas.microsoft.com/office/drawing/2014/main" id="{4CF6857D-66D2-EF36-2860-3E28C480E5EA}"/>
              </a:ext>
            </a:extLst>
          </p:cNvPr>
          <p:cNvGrpSpPr/>
          <p:nvPr/>
        </p:nvGrpSpPr>
        <p:grpSpPr>
          <a:xfrm>
            <a:off x="1316276" y="5557394"/>
            <a:ext cx="259421" cy="478211"/>
            <a:chOff x="1292087" y="2976007"/>
            <a:chExt cx="549965" cy="1013792"/>
          </a:xfrm>
        </p:grpSpPr>
        <p:cxnSp>
          <p:nvCxnSpPr>
            <p:cNvPr id="100" name="Straight Connector 99">
              <a:extLst>
                <a:ext uri="{FF2B5EF4-FFF2-40B4-BE49-F238E27FC236}">
                  <a16:creationId xmlns:a16="http://schemas.microsoft.com/office/drawing/2014/main" id="{5472E13A-C83B-FCE4-2774-EAF0D3FDD4A1}"/>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1" name="Straight Connector 100">
              <a:extLst>
                <a:ext uri="{FF2B5EF4-FFF2-40B4-BE49-F238E27FC236}">
                  <a16:creationId xmlns:a16="http://schemas.microsoft.com/office/drawing/2014/main" id="{00A3932A-6501-9B5A-A819-625CC3DBAF47}"/>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102" name="Freeform: Shape 101">
              <a:extLst>
                <a:ext uri="{FF2B5EF4-FFF2-40B4-BE49-F238E27FC236}">
                  <a16:creationId xmlns:a16="http://schemas.microsoft.com/office/drawing/2014/main" id="{1642F41A-553D-312D-C84A-16866C76806F}"/>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3" name="Oval 102">
              <a:extLst>
                <a:ext uri="{FF2B5EF4-FFF2-40B4-BE49-F238E27FC236}">
                  <a16:creationId xmlns:a16="http://schemas.microsoft.com/office/drawing/2014/main" id="{719C0C96-77BE-FD6E-CDE3-1C4446B2FF4A}"/>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cxnSp>
        <p:nvCxnSpPr>
          <p:cNvPr id="104" name="Straight Arrow Connector 103">
            <a:extLst>
              <a:ext uri="{FF2B5EF4-FFF2-40B4-BE49-F238E27FC236}">
                <a16:creationId xmlns:a16="http://schemas.microsoft.com/office/drawing/2014/main" id="{644F5049-5E3D-EFB7-E518-1F01F883E3D3}"/>
              </a:ext>
            </a:extLst>
          </p:cNvPr>
          <p:cNvCxnSpPr>
            <a:cxnSpLocks/>
          </p:cNvCxnSpPr>
          <p:nvPr/>
        </p:nvCxnSpPr>
        <p:spPr>
          <a:xfrm>
            <a:off x="5254285" y="5784280"/>
            <a:ext cx="3336144" cy="0"/>
          </a:xfrm>
          <a:prstGeom prst="straightConnector1">
            <a:avLst/>
          </a:prstGeom>
          <a:ln w="38100">
            <a:solidFill>
              <a:schemeClr val="bg1"/>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05" name="TextBox 104">
                <a:extLst>
                  <a:ext uri="{FF2B5EF4-FFF2-40B4-BE49-F238E27FC236}">
                    <a16:creationId xmlns:a16="http://schemas.microsoft.com/office/drawing/2014/main" id="{B72591DE-7F07-022B-47F8-E3BCEFCD38D8}"/>
                  </a:ext>
                </a:extLst>
              </p:cNvPr>
              <p:cNvSpPr txBox="1"/>
              <p:nvPr/>
            </p:nvSpPr>
            <p:spPr>
              <a:xfrm>
                <a:off x="1763235" y="5235805"/>
                <a:ext cx="2696383" cy="407869"/>
              </a:xfrm>
              <a:prstGeom prst="rect">
                <a:avLst/>
              </a:prstGeom>
              <a:noFill/>
            </p:spPr>
            <p:txBody>
              <a:bodyPr wrap="square">
                <a:spAutoFit/>
              </a:bodyPr>
              <a:lstStyle/>
              <a:p>
                <a:pPr/>
                <a14:m>
                  <m:oMathPara xmlns:m="http://schemas.openxmlformats.org/officeDocument/2006/math">
                    <m:oMathParaPr>
                      <m:jc m:val="right"/>
                    </m:oMathParaPr>
                    <m:oMath xmlns:m="http://schemas.openxmlformats.org/officeDocument/2006/math">
                      <m:sSub>
                        <m:sSubPr>
                          <m:ctrlPr>
                            <a:rPr lang="en-US" sz="2000" i="1" smtClean="0">
                              <a:solidFill>
                                <a:schemeClr val="bg1"/>
                              </a:solidFill>
                              <a:latin typeface="Cambria Math" panose="02040503050406030204" pitchFamily="18" charset="0"/>
                              <a:ea typeface="Cambria Math" panose="02040503050406030204" pitchFamily="18" charset="0"/>
                            </a:rPr>
                          </m:ctrlPr>
                        </m:sSubPr>
                        <m:e>
                          <m:acc>
                            <m:accPr>
                              <m:chr m:val="̃"/>
                              <m:ctrlPr>
                                <a:rPr lang="en-US" sz="2000" i="1" smtClean="0">
                                  <a:solidFill>
                                    <a:schemeClr val="bg1"/>
                                  </a:solidFill>
                                  <a:latin typeface="Cambria Math" panose="02040503050406030204" pitchFamily="18" charset="0"/>
                                  <a:ea typeface="Cambria Math" panose="02040503050406030204" pitchFamily="18" charset="0"/>
                                </a:rPr>
                              </m:ctrlPr>
                            </m:accPr>
                            <m:e>
                              <m:r>
                                <a:rPr lang="en-ZA" sz="2000" b="0" i="1" smtClean="0">
                                  <a:solidFill>
                                    <a:schemeClr val="bg1"/>
                                  </a:solidFill>
                                  <a:latin typeface="Cambria Math" panose="02040503050406030204" pitchFamily="18" charset="0"/>
                                  <a:ea typeface="Cambria Math" panose="02040503050406030204" pitchFamily="18" charset="0"/>
                                </a:rPr>
                                <m:t>𝐷</m:t>
                              </m:r>
                            </m:e>
                          </m:acc>
                        </m:e>
                        <m:sub>
                          <m:r>
                            <m:rPr>
                              <m:sty m:val="p"/>
                            </m:rPr>
                            <a:rPr lang="en-ZA" sz="2000" b="0" i="0" smtClean="0">
                              <a:solidFill>
                                <a:schemeClr val="bg1"/>
                              </a:solidFill>
                              <a:latin typeface="Cambria Math" panose="02040503050406030204" pitchFamily="18" charset="0"/>
                              <a:ea typeface="Cambria Math" panose="02040503050406030204" pitchFamily="18" charset="0"/>
                            </a:rPr>
                            <m:t>od</m:t>
                          </m:r>
                        </m:sub>
                      </m:sSub>
                      <m:r>
                        <a:rPr lang="en-ZA" sz="2000" b="0" i="1" smtClean="0">
                          <a:solidFill>
                            <a:schemeClr val="bg1"/>
                          </a:solidFill>
                          <a:latin typeface="Cambria Math" panose="02040503050406030204" pitchFamily="18" charset="0"/>
                          <a:ea typeface="Cambria Math" panose="02040503050406030204" pitchFamily="18" charset="0"/>
                        </a:rPr>
                        <m:t>=(1−</m:t>
                      </m:r>
                      <m:sSub>
                        <m:sSubPr>
                          <m:ctrlPr>
                            <a:rPr lang="en-ZA" sz="2000" i="1" smtClean="0">
                              <a:solidFill>
                                <a:schemeClr val="bg1"/>
                              </a:solidFill>
                              <a:latin typeface="Cambria Math" panose="02040503050406030204" pitchFamily="18" charset="0"/>
                              <a:ea typeface="Cambria Math" panose="02040503050406030204" pitchFamily="18" charset="0"/>
                            </a:rPr>
                          </m:ctrlPr>
                        </m:sSubPr>
                        <m:e>
                          <m:r>
                            <m:rPr>
                              <m:sty m:val="p"/>
                            </m:rPr>
                            <a:rPr lang="el-GR" sz="2000" b="0" i="0" smtClean="0">
                              <a:solidFill>
                                <a:schemeClr val="bg1"/>
                              </a:solidFill>
                              <a:latin typeface="Cambria Math" panose="02040503050406030204" pitchFamily="18" charset="0"/>
                              <a:ea typeface="Cambria Math" panose="02040503050406030204" pitchFamily="18" charset="0"/>
                            </a:rPr>
                            <m:t>κ</m:t>
                          </m:r>
                        </m:e>
                        <m:sub>
                          <m:r>
                            <m:rPr>
                              <m:sty m:val="p"/>
                            </m:rPr>
                            <a:rPr lang="en-ZA" sz="2000" b="0" i="0" smtClean="0">
                              <a:solidFill>
                                <a:schemeClr val="bg1"/>
                              </a:solidFill>
                              <a:latin typeface="Cambria Math" panose="02040503050406030204" pitchFamily="18" charset="0"/>
                              <a:ea typeface="Cambria Math" panose="02040503050406030204" pitchFamily="18" charset="0"/>
                            </a:rPr>
                            <m:t>od</m:t>
                          </m:r>
                        </m:sub>
                      </m:sSub>
                      <m:r>
                        <a:rPr lang="en-ZA" sz="2000" b="0" i="0" smtClean="0">
                          <a:solidFill>
                            <a:schemeClr val="bg1"/>
                          </a:solidFill>
                          <a:latin typeface="Cambria Math" panose="02040503050406030204" pitchFamily="18" charset="0"/>
                          <a:ea typeface="Cambria Math" panose="02040503050406030204" pitchFamily="18" charset="0"/>
                        </a:rPr>
                        <m:t>)</m:t>
                      </m:r>
                      <m:sSub>
                        <m:sSubPr>
                          <m:ctrlPr>
                            <a:rPr lang="en-US" sz="2000" i="1">
                              <a:solidFill>
                                <a:schemeClr val="bg1"/>
                              </a:solidFill>
                              <a:latin typeface="Cambria Math" panose="02040503050406030204" pitchFamily="18" charset="0"/>
                              <a:ea typeface="Cambria Math" panose="02040503050406030204" pitchFamily="18" charset="0"/>
                            </a:rPr>
                          </m:ctrlPr>
                        </m:sSubPr>
                        <m:e>
                          <m:r>
                            <a:rPr lang="en-ZA" sz="2000" b="0" i="1">
                              <a:solidFill>
                                <a:schemeClr val="bg1"/>
                              </a:solidFill>
                              <a:latin typeface="Cambria Math" panose="02040503050406030204" pitchFamily="18" charset="0"/>
                              <a:ea typeface="Cambria Math" panose="02040503050406030204" pitchFamily="18" charset="0"/>
                            </a:rPr>
                            <m:t>𝐷</m:t>
                          </m:r>
                        </m:e>
                        <m:sub>
                          <m:r>
                            <m:rPr>
                              <m:sty m:val="p"/>
                            </m:rPr>
                            <a:rPr lang="en-ZA" sz="2000" b="0" i="0">
                              <a:solidFill>
                                <a:schemeClr val="bg1"/>
                              </a:solidFill>
                              <a:latin typeface="Cambria Math" panose="02040503050406030204" pitchFamily="18" charset="0"/>
                              <a:ea typeface="Cambria Math" panose="02040503050406030204" pitchFamily="18" charset="0"/>
                            </a:rPr>
                            <m:t>o</m:t>
                          </m:r>
                          <m:r>
                            <m:rPr>
                              <m:sty m:val="p"/>
                            </m:rPr>
                            <a:rPr lang="en-ZA" sz="2000" b="0" i="0" smtClean="0">
                              <a:solidFill>
                                <a:schemeClr val="bg1"/>
                              </a:solidFill>
                              <a:latin typeface="Cambria Math" panose="02040503050406030204" pitchFamily="18" charset="0"/>
                              <a:ea typeface="Cambria Math" panose="02040503050406030204" pitchFamily="18" charset="0"/>
                            </a:rPr>
                            <m:t>d</m:t>
                          </m:r>
                        </m:sub>
                      </m:sSub>
                    </m:oMath>
                  </m:oMathPara>
                </a14:m>
                <a:endParaRPr lang="en-ZA" sz="2000" dirty="0">
                  <a:solidFill>
                    <a:schemeClr val="bg1"/>
                  </a:solidFill>
                </a:endParaRPr>
              </a:p>
            </p:txBody>
          </p:sp>
        </mc:Choice>
        <mc:Fallback xmlns="">
          <p:sp>
            <p:nvSpPr>
              <p:cNvPr id="105" name="TextBox 104">
                <a:extLst>
                  <a:ext uri="{FF2B5EF4-FFF2-40B4-BE49-F238E27FC236}">
                    <a16:creationId xmlns:a16="http://schemas.microsoft.com/office/drawing/2014/main" id="{B72591DE-7F07-022B-47F8-E3BCEFCD38D8}"/>
                  </a:ext>
                </a:extLst>
              </p:cNvPr>
              <p:cNvSpPr txBox="1">
                <a:spLocks noRot="1" noChangeAspect="1" noMove="1" noResize="1" noEditPoints="1" noAdjustHandles="1" noChangeArrowheads="1" noChangeShapeType="1" noTextEdit="1"/>
              </p:cNvSpPr>
              <p:nvPr/>
            </p:nvSpPr>
            <p:spPr>
              <a:xfrm>
                <a:off x="1763235" y="5235805"/>
                <a:ext cx="2696383" cy="407869"/>
              </a:xfrm>
              <a:prstGeom prst="rect">
                <a:avLst/>
              </a:prstGeom>
              <a:blipFill>
                <a:blip r:embed="rId6"/>
                <a:stretch>
                  <a:fillRect t="-10448" b="-13433"/>
                </a:stretch>
              </a:blipFill>
            </p:spPr>
            <p:txBody>
              <a:bodyPr/>
              <a:lstStyle/>
              <a:p>
                <a:r>
                  <a:rPr lang="en-ZA">
                    <a:noFill/>
                  </a:rPr>
                  <a:t> </a:t>
                </a:r>
              </a:p>
            </p:txBody>
          </p:sp>
        </mc:Fallback>
      </mc:AlternateContent>
      <mc:AlternateContent xmlns:mc="http://schemas.openxmlformats.org/markup-compatibility/2006" xmlns:a14="http://schemas.microsoft.com/office/drawing/2010/main">
        <mc:Choice Requires="a14">
          <p:sp>
            <p:nvSpPr>
              <p:cNvPr id="106" name="TextBox 105">
                <a:extLst>
                  <a:ext uri="{FF2B5EF4-FFF2-40B4-BE49-F238E27FC236}">
                    <a16:creationId xmlns:a16="http://schemas.microsoft.com/office/drawing/2014/main" id="{A63AEF50-11B4-168B-A467-7548C1BF967D}"/>
                  </a:ext>
                </a:extLst>
              </p:cNvPr>
              <p:cNvSpPr txBox="1"/>
              <p:nvPr/>
            </p:nvSpPr>
            <p:spPr>
              <a:xfrm>
                <a:off x="5335776" y="5253223"/>
                <a:ext cx="2491133" cy="407869"/>
              </a:xfrm>
              <a:prstGeom prst="rect">
                <a:avLst/>
              </a:prstGeom>
              <a:noFill/>
            </p:spPr>
            <p:txBody>
              <a:bodyPr wrap="square">
                <a:spAutoFit/>
              </a:bodyPr>
              <a:lstStyle/>
              <a:p>
                <a:pPr/>
                <a14:m>
                  <m:oMathPara xmlns:m="http://schemas.openxmlformats.org/officeDocument/2006/math">
                    <m:oMathParaPr>
                      <m:jc m:val="right"/>
                    </m:oMathParaPr>
                    <m:oMath xmlns:m="http://schemas.openxmlformats.org/officeDocument/2006/math">
                      <m:sSub>
                        <m:sSubPr>
                          <m:ctrlPr>
                            <a:rPr lang="en-US" sz="2000" i="1" smtClean="0">
                              <a:solidFill>
                                <a:schemeClr val="bg1"/>
                              </a:solidFill>
                              <a:latin typeface="Cambria Math" panose="02040503050406030204" pitchFamily="18" charset="0"/>
                              <a:ea typeface="Cambria Math" panose="02040503050406030204" pitchFamily="18" charset="0"/>
                            </a:rPr>
                          </m:ctrlPr>
                        </m:sSubPr>
                        <m:e>
                          <m:acc>
                            <m:accPr>
                              <m:chr m:val="̃"/>
                              <m:ctrlPr>
                                <a:rPr lang="en-US" sz="2000" i="1" smtClean="0">
                                  <a:solidFill>
                                    <a:schemeClr val="bg1"/>
                                  </a:solidFill>
                                  <a:latin typeface="Cambria Math" panose="02040503050406030204" pitchFamily="18" charset="0"/>
                                  <a:ea typeface="Cambria Math" panose="02040503050406030204" pitchFamily="18" charset="0"/>
                                </a:rPr>
                              </m:ctrlPr>
                            </m:accPr>
                            <m:e>
                              <m:r>
                                <a:rPr lang="en-ZA" sz="2000" b="0" i="1" smtClean="0">
                                  <a:solidFill>
                                    <a:schemeClr val="bg1"/>
                                  </a:solidFill>
                                  <a:latin typeface="Cambria Math" panose="02040503050406030204" pitchFamily="18" charset="0"/>
                                  <a:ea typeface="Cambria Math" panose="02040503050406030204" pitchFamily="18" charset="0"/>
                                </a:rPr>
                                <m:t>𝐷</m:t>
                              </m:r>
                            </m:e>
                          </m:acc>
                        </m:e>
                        <m:sub>
                          <m:r>
                            <m:rPr>
                              <m:sty m:val="p"/>
                            </m:rPr>
                            <a:rPr lang="en-ZA" sz="2000" b="0" i="0" smtClean="0">
                              <a:solidFill>
                                <a:schemeClr val="bg1"/>
                              </a:solidFill>
                              <a:latin typeface="Cambria Math" panose="02040503050406030204" pitchFamily="18" charset="0"/>
                              <a:ea typeface="Cambria Math" panose="02040503050406030204" pitchFamily="18" charset="0"/>
                            </a:rPr>
                            <m:t>ds</m:t>
                          </m:r>
                        </m:sub>
                      </m:sSub>
                      <m:r>
                        <a:rPr lang="en-ZA" sz="2000" b="0" i="1" smtClean="0">
                          <a:solidFill>
                            <a:schemeClr val="bg1"/>
                          </a:solidFill>
                          <a:latin typeface="Cambria Math" panose="02040503050406030204" pitchFamily="18" charset="0"/>
                          <a:ea typeface="Cambria Math" panose="02040503050406030204" pitchFamily="18" charset="0"/>
                        </a:rPr>
                        <m:t>=(1−</m:t>
                      </m:r>
                      <m:sSub>
                        <m:sSubPr>
                          <m:ctrlPr>
                            <a:rPr lang="en-ZA" sz="2000" i="1" smtClean="0">
                              <a:solidFill>
                                <a:schemeClr val="bg1"/>
                              </a:solidFill>
                              <a:latin typeface="Cambria Math" panose="02040503050406030204" pitchFamily="18" charset="0"/>
                              <a:ea typeface="Cambria Math" panose="02040503050406030204" pitchFamily="18" charset="0"/>
                            </a:rPr>
                          </m:ctrlPr>
                        </m:sSubPr>
                        <m:e>
                          <m:r>
                            <m:rPr>
                              <m:sty m:val="p"/>
                            </m:rPr>
                            <a:rPr lang="el-GR" sz="2000" b="0" i="0" smtClean="0">
                              <a:solidFill>
                                <a:schemeClr val="bg1"/>
                              </a:solidFill>
                              <a:latin typeface="Cambria Math" panose="02040503050406030204" pitchFamily="18" charset="0"/>
                              <a:ea typeface="Cambria Math" panose="02040503050406030204" pitchFamily="18" charset="0"/>
                            </a:rPr>
                            <m:t>κ</m:t>
                          </m:r>
                        </m:e>
                        <m:sub>
                          <m:r>
                            <m:rPr>
                              <m:sty m:val="p"/>
                            </m:rPr>
                            <a:rPr lang="en-ZA" sz="2000" b="0" i="0" smtClean="0">
                              <a:solidFill>
                                <a:schemeClr val="bg1"/>
                              </a:solidFill>
                              <a:latin typeface="Cambria Math" panose="02040503050406030204" pitchFamily="18" charset="0"/>
                              <a:ea typeface="Cambria Math" panose="02040503050406030204" pitchFamily="18" charset="0"/>
                            </a:rPr>
                            <m:t>ds</m:t>
                          </m:r>
                        </m:sub>
                      </m:sSub>
                      <m:r>
                        <a:rPr lang="en-ZA" sz="2000" b="0" i="0" smtClean="0">
                          <a:solidFill>
                            <a:schemeClr val="bg1"/>
                          </a:solidFill>
                          <a:latin typeface="Cambria Math" panose="02040503050406030204" pitchFamily="18" charset="0"/>
                          <a:ea typeface="Cambria Math" panose="02040503050406030204" pitchFamily="18" charset="0"/>
                        </a:rPr>
                        <m:t>)</m:t>
                      </m:r>
                      <m:sSub>
                        <m:sSubPr>
                          <m:ctrlPr>
                            <a:rPr lang="en-US" sz="2000" i="1">
                              <a:solidFill>
                                <a:schemeClr val="bg1"/>
                              </a:solidFill>
                              <a:latin typeface="Cambria Math" panose="02040503050406030204" pitchFamily="18" charset="0"/>
                              <a:ea typeface="Cambria Math" panose="02040503050406030204" pitchFamily="18" charset="0"/>
                            </a:rPr>
                          </m:ctrlPr>
                        </m:sSubPr>
                        <m:e>
                          <m:r>
                            <a:rPr lang="en-ZA" sz="2000" b="0" i="1">
                              <a:solidFill>
                                <a:schemeClr val="bg1"/>
                              </a:solidFill>
                              <a:latin typeface="Cambria Math" panose="02040503050406030204" pitchFamily="18" charset="0"/>
                              <a:ea typeface="Cambria Math" panose="02040503050406030204" pitchFamily="18" charset="0"/>
                            </a:rPr>
                            <m:t>𝐷</m:t>
                          </m:r>
                        </m:e>
                        <m:sub>
                          <m:r>
                            <m:rPr>
                              <m:sty m:val="p"/>
                            </m:rPr>
                            <a:rPr lang="en-ZA" sz="2000" b="0" i="0" smtClean="0">
                              <a:solidFill>
                                <a:schemeClr val="bg1"/>
                              </a:solidFill>
                              <a:latin typeface="Cambria Math" panose="02040503050406030204" pitchFamily="18" charset="0"/>
                              <a:ea typeface="Cambria Math" panose="02040503050406030204" pitchFamily="18" charset="0"/>
                            </a:rPr>
                            <m:t>ds</m:t>
                          </m:r>
                        </m:sub>
                      </m:sSub>
                    </m:oMath>
                  </m:oMathPara>
                </a14:m>
                <a:endParaRPr lang="en-ZA" sz="2000" dirty="0">
                  <a:solidFill>
                    <a:schemeClr val="bg1"/>
                  </a:solidFill>
                </a:endParaRPr>
              </a:p>
            </p:txBody>
          </p:sp>
        </mc:Choice>
        <mc:Fallback xmlns="">
          <p:sp>
            <p:nvSpPr>
              <p:cNvPr id="106" name="TextBox 105">
                <a:extLst>
                  <a:ext uri="{FF2B5EF4-FFF2-40B4-BE49-F238E27FC236}">
                    <a16:creationId xmlns:a16="http://schemas.microsoft.com/office/drawing/2014/main" id="{A63AEF50-11B4-168B-A467-7548C1BF967D}"/>
                  </a:ext>
                </a:extLst>
              </p:cNvPr>
              <p:cNvSpPr txBox="1">
                <a:spLocks noRot="1" noChangeAspect="1" noMove="1" noResize="1" noEditPoints="1" noAdjustHandles="1" noChangeArrowheads="1" noChangeShapeType="1" noTextEdit="1"/>
              </p:cNvSpPr>
              <p:nvPr/>
            </p:nvSpPr>
            <p:spPr>
              <a:xfrm>
                <a:off x="5335776" y="5253223"/>
                <a:ext cx="2491133" cy="407869"/>
              </a:xfrm>
              <a:prstGeom prst="rect">
                <a:avLst/>
              </a:prstGeom>
              <a:blipFill>
                <a:blip r:embed="rId7"/>
                <a:stretch>
                  <a:fillRect t="-10448" b="-13433"/>
                </a:stretch>
              </a:blipFill>
            </p:spPr>
            <p:txBody>
              <a:bodyPr/>
              <a:lstStyle/>
              <a:p>
                <a:r>
                  <a:rPr lang="en-ZA">
                    <a:noFill/>
                  </a:rPr>
                  <a:t> </a:t>
                </a:r>
              </a:p>
            </p:txBody>
          </p:sp>
        </mc:Fallback>
      </mc:AlternateContent>
      <p:sp>
        <p:nvSpPr>
          <p:cNvPr id="107" name="TextBox 106">
            <a:extLst>
              <a:ext uri="{FF2B5EF4-FFF2-40B4-BE49-F238E27FC236}">
                <a16:creationId xmlns:a16="http://schemas.microsoft.com/office/drawing/2014/main" id="{529E2906-489D-08F3-6307-FFF529645357}"/>
              </a:ext>
            </a:extLst>
          </p:cNvPr>
          <p:cNvSpPr txBox="1"/>
          <p:nvPr/>
        </p:nvSpPr>
        <p:spPr>
          <a:xfrm>
            <a:off x="8574960" y="3660808"/>
            <a:ext cx="2305516" cy="523220"/>
          </a:xfrm>
          <a:prstGeom prst="rect">
            <a:avLst/>
          </a:prstGeom>
          <a:noFill/>
        </p:spPr>
        <p:txBody>
          <a:bodyPr wrap="square" rtlCol="0">
            <a:spAutoFit/>
          </a:bodyPr>
          <a:lstStyle/>
          <a:p>
            <a:r>
              <a:rPr lang="en-ZA" sz="2800" dirty="0">
                <a:solidFill>
                  <a:schemeClr val="accent5">
                    <a:lumMod val="20000"/>
                    <a:lumOff val="80000"/>
                  </a:schemeClr>
                </a:solidFill>
                <a:latin typeface="Times New Roman" panose="02020603050405020304" pitchFamily="18" charset="0"/>
                <a:cs typeface="Times New Roman" panose="02020603050405020304" pitchFamily="18" charset="0"/>
              </a:rPr>
              <a:t>source</a:t>
            </a:r>
          </a:p>
        </p:txBody>
      </p:sp>
      <mc:AlternateContent xmlns:mc="http://schemas.openxmlformats.org/markup-compatibility/2006" xmlns:a14="http://schemas.microsoft.com/office/drawing/2010/main">
        <mc:Choice Requires="a14">
          <p:sp>
            <p:nvSpPr>
              <p:cNvPr id="108" name="TextBox 107">
                <a:extLst>
                  <a:ext uri="{FF2B5EF4-FFF2-40B4-BE49-F238E27FC236}">
                    <a16:creationId xmlns:a16="http://schemas.microsoft.com/office/drawing/2014/main" id="{0BDDF960-245E-69C6-C37E-76BB812ECB2C}"/>
                  </a:ext>
                </a:extLst>
              </p:cNvPr>
              <p:cNvSpPr txBox="1"/>
              <p:nvPr/>
            </p:nvSpPr>
            <p:spPr>
              <a:xfrm>
                <a:off x="1146752" y="1373185"/>
                <a:ext cx="2305516" cy="83099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l-GR" sz="4800" i="1" smtClean="0">
                          <a:solidFill>
                            <a:schemeClr val="accent2">
                              <a:lumMod val="20000"/>
                              <a:lumOff val="80000"/>
                            </a:schemeClr>
                          </a:solidFill>
                          <a:latin typeface="Cambria Math" panose="02040503050406030204" pitchFamily="18" charset="0"/>
                          <a:cs typeface="Times New Roman" panose="02020603050405020304" pitchFamily="18" charset="0"/>
                        </a:rPr>
                        <m:t>κ</m:t>
                      </m:r>
                      <m:r>
                        <a:rPr lang="en-ZA" sz="4800" b="0" i="1" smtClean="0">
                          <a:solidFill>
                            <a:schemeClr val="accent2">
                              <a:lumMod val="20000"/>
                              <a:lumOff val="80000"/>
                            </a:schemeClr>
                          </a:solidFill>
                          <a:latin typeface="Cambria Math" panose="02040503050406030204" pitchFamily="18" charset="0"/>
                          <a:cs typeface="Times New Roman" panose="02020603050405020304" pitchFamily="18" charset="0"/>
                        </a:rPr>
                        <m:t>&gt;0</m:t>
                      </m:r>
                    </m:oMath>
                  </m:oMathPara>
                </a14:m>
                <a:endParaRPr lang="en-ZA" sz="4800" dirty="0">
                  <a:solidFill>
                    <a:schemeClr val="accent2">
                      <a:lumMod val="20000"/>
                      <a:lumOff val="80000"/>
                    </a:schemeClr>
                  </a:solidFill>
                  <a:latin typeface="Times New Roman" panose="02020603050405020304" pitchFamily="18" charset="0"/>
                  <a:cs typeface="Times New Roman" panose="02020603050405020304" pitchFamily="18" charset="0"/>
                </a:endParaRPr>
              </a:p>
            </p:txBody>
          </p:sp>
        </mc:Choice>
        <mc:Fallback xmlns="">
          <p:sp>
            <p:nvSpPr>
              <p:cNvPr id="108" name="TextBox 107">
                <a:extLst>
                  <a:ext uri="{FF2B5EF4-FFF2-40B4-BE49-F238E27FC236}">
                    <a16:creationId xmlns:a16="http://schemas.microsoft.com/office/drawing/2014/main" id="{0BDDF960-245E-69C6-C37E-76BB812ECB2C}"/>
                  </a:ext>
                </a:extLst>
              </p:cNvPr>
              <p:cNvSpPr txBox="1">
                <a:spLocks noRot="1" noChangeAspect="1" noMove="1" noResize="1" noEditPoints="1" noAdjustHandles="1" noChangeArrowheads="1" noChangeShapeType="1" noTextEdit="1"/>
              </p:cNvSpPr>
              <p:nvPr/>
            </p:nvSpPr>
            <p:spPr>
              <a:xfrm>
                <a:off x="1146752" y="1373185"/>
                <a:ext cx="2305516" cy="830997"/>
              </a:xfrm>
              <a:prstGeom prst="rect">
                <a:avLst/>
              </a:prstGeom>
              <a:blipFill>
                <a:blip r:embed="rId8"/>
                <a:stretch>
                  <a:fillRect/>
                </a:stretch>
              </a:blipFill>
            </p:spPr>
            <p:txBody>
              <a:bodyPr/>
              <a:lstStyle/>
              <a:p>
                <a:r>
                  <a:rPr lang="en-ZA">
                    <a:noFill/>
                  </a:rPr>
                  <a:t> </a:t>
                </a:r>
              </a:p>
            </p:txBody>
          </p:sp>
        </mc:Fallback>
      </mc:AlternateContent>
      <p:sp>
        <p:nvSpPr>
          <p:cNvPr id="6" name="TextBox 5">
            <a:extLst>
              <a:ext uri="{FF2B5EF4-FFF2-40B4-BE49-F238E27FC236}">
                <a16:creationId xmlns:a16="http://schemas.microsoft.com/office/drawing/2014/main" id="{36F4599A-B3D5-9F33-F031-3562747E039D}"/>
              </a:ext>
            </a:extLst>
          </p:cNvPr>
          <p:cNvSpPr txBox="1"/>
          <p:nvPr/>
        </p:nvSpPr>
        <p:spPr>
          <a:xfrm>
            <a:off x="1561566" y="700159"/>
            <a:ext cx="8770301" cy="646331"/>
          </a:xfrm>
          <a:prstGeom prst="rect">
            <a:avLst/>
          </a:prstGeom>
          <a:noFill/>
        </p:spPr>
        <p:txBody>
          <a:bodyPr wrap="square" rtlCol="0">
            <a:spAutoFit/>
          </a:bodyPr>
          <a:lstStyle/>
          <a:p>
            <a:pPr algn="ctr"/>
            <a:r>
              <a:rPr lang="en-ZA" sz="3600" dirty="0">
                <a:solidFill>
                  <a:schemeClr val="bg1"/>
                </a:solidFill>
                <a:latin typeface="Book Antiqua" panose="02040602050305030304" pitchFamily="18" charset="0"/>
              </a:rPr>
              <a:t>The MSD and angular diameter distances</a:t>
            </a:r>
          </a:p>
        </p:txBody>
      </p:sp>
      <p:sp>
        <p:nvSpPr>
          <p:cNvPr id="5" name="Rectangle 4">
            <a:extLst>
              <a:ext uri="{FF2B5EF4-FFF2-40B4-BE49-F238E27FC236}">
                <a16:creationId xmlns:a16="http://schemas.microsoft.com/office/drawing/2014/main" id="{153FC7A9-D451-6B82-2332-5B38BFD4528E}"/>
              </a:ext>
            </a:extLst>
          </p:cNvPr>
          <p:cNvSpPr/>
          <p:nvPr/>
        </p:nvSpPr>
        <p:spPr>
          <a:xfrm>
            <a:off x="0" y="0"/>
            <a:ext cx="12221016" cy="5281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solidFill>
                  <a:schemeClr val="tx1"/>
                </a:solidFill>
              </a:rPr>
              <a:t>Backup slides</a:t>
            </a:r>
          </a:p>
        </p:txBody>
      </p:sp>
    </p:spTree>
    <p:extLst>
      <p:ext uri="{BB962C8B-B14F-4D97-AF65-F5344CB8AC3E}">
        <p14:creationId xmlns:p14="http://schemas.microsoft.com/office/powerpoint/2010/main" val="2690913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4888E-7509-7792-E003-BBB8E561CE6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FCB8E74-19DA-47F5-5972-ED731E761A8E}"/>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grpSp>
        <p:nvGrpSpPr>
          <p:cNvPr id="13" name="Group 12">
            <a:extLst>
              <a:ext uri="{FF2B5EF4-FFF2-40B4-BE49-F238E27FC236}">
                <a16:creationId xmlns:a16="http://schemas.microsoft.com/office/drawing/2014/main" id="{025472C0-2462-539E-98E1-D1F6D31C31BE}"/>
              </a:ext>
            </a:extLst>
          </p:cNvPr>
          <p:cNvGrpSpPr/>
          <p:nvPr/>
        </p:nvGrpSpPr>
        <p:grpSpPr>
          <a:xfrm>
            <a:off x="-1" y="32270"/>
            <a:ext cx="12192001" cy="6888695"/>
            <a:chOff x="9935" y="-20463"/>
            <a:chExt cx="12192001" cy="6888695"/>
          </a:xfrm>
        </p:grpSpPr>
        <p:pic>
          <p:nvPicPr>
            <p:cNvPr id="14" name="Picture 13" descr="A bright light in the sky&#10;&#10;Description automatically generated with medium confidence">
              <a:extLst>
                <a:ext uri="{FF2B5EF4-FFF2-40B4-BE49-F238E27FC236}">
                  <a16:creationId xmlns:a16="http://schemas.microsoft.com/office/drawing/2014/main" id="{3ADA2B52-14B6-073E-56CE-D0B48548E4BD}"/>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1" t="8867" r="30365" b="19677"/>
            <a:stretch/>
          </p:blipFill>
          <p:spPr>
            <a:xfrm flipH="1">
              <a:off x="9935" y="-10232"/>
              <a:ext cx="9803295"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DEE83122-9258-1A2E-96C9-2E42B58AFC44}"/>
                </a:ext>
              </a:extLst>
            </p:cNvPr>
            <p:cNvPicPr>
              <a:picLocks noChangeAspect="1"/>
            </p:cNvPicPr>
            <p:nvPr/>
          </p:nvPicPr>
          <p:blipFill rotWithShape="1">
            <a:blip r:embed="rId3">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sp>
        <p:nvSpPr>
          <p:cNvPr id="3" name="Oval 2">
            <a:extLst>
              <a:ext uri="{FF2B5EF4-FFF2-40B4-BE49-F238E27FC236}">
                <a16:creationId xmlns:a16="http://schemas.microsoft.com/office/drawing/2014/main" id="{851FEDB1-86D6-1A1A-A038-777D09C9971B}"/>
              </a:ext>
            </a:extLst>
          </p:cNvPr>
          <p:cNvSpPr/>
          <p:nvPr/>
        </p:nvSpPr>
        <p:spPr>
          <a:xfrm>
            <a:off x="1996625" y="3138063"/>
            <a:ext cx="1589843" cy="1589843"/>
          </a:xfrm>
          <a:prstGeom prst="ellipse">
            <a:avLst/>
          </a:prstGeom>
          <a:noFill/>
          <a:ln w="3079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u="sng" dirty="0"/>
          </a:p>
        </p:txBody>
      </p:sp>
      <p:sp>
        <p:nvSpPr>
          <p:cNvPr id="12" name="TextBox 11">
            <a:extLst>
              <a:ext uri="{FF2B5EF4-FFF2-40B4-BE49-F238E27FC236}">
                <a16:creationId xmlns:a16="http://schemas.microsoft.com/office/drawing/2014/main" id="{119D9DF3-6F5A-CD2E-7FA6-DD40C4BC22B0}"/>
              </a:ext>
            </a:extLst>
          </p:cNvPr>
          <p:cNvSpPr txBox="1"/>
          <p:nvPr/>
        </p:nvSpPr>
        <p:spPr>
          <a:xfrm>
            <a:off x="825616" y="1109846"/>
            <a:ext cx="3931860" cy="1446550"/>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Weak lensing of galaxies</a:t>
            </a:r>
          </a:p>
        </p:txBody>
      </p:sp>
      <p:sp>
        <p:nvSpPr>
          <p:cNvPr id="2" name="Rectangle 1">
            <a:extLst>
              <a:ext uri="{FF2B5EF4-FFF2-40B4-BE49-F238E27FC236}">
                <a16:creationId xmlns:a16="http://schemas.microsoft.com/office/drawing/2014/main" id="{B5C4CF59-952D-3232-11C9-C485252BF2B3}"/>
              </a:ext>
            </a:extLst>
          </p:cNvPr>
          <p:cNvSpPr/>
          <p:nvPr/>
        </p:nvSpPr>
        <p:spPr>
          <a:xfrm>
            <a:off x="0" y="0"/>
            <a:ext cx="12221016" cy="528179"/>
          </a:xfrm>
          <a:prstGeom prst="rect">
            <a:avLst/>
          </a:prstGeom>
          <a:solidFill>
            <a:srgbClr val="99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The weak lensing of strong lensing</a:t>
            </a:r>
          </a:p>
        </p:txBody>
      </p:sp>
      <p:sp>
        <p:nvSpPr>
          <p:cNvPr id="8" name="TextBox 7">
            <a:extLst>
              <a:ext uri="{FF2B5EF4-FFF2-40B4-BE49-F238E27FC236}">
                <a16:creationId xmlns:a16="http://schemas.microsoft.com/office/drawing/2014/main" id="{D63C8E38-7B18-AA35-FCB6-52666DE12715}"/>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1771190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30865-63B3-362B-2A4B-956E0E6087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92A7BC9-F175-1C6E-F815-73B26706BD12}"/>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grpSp>
        <p:nvGrpSpPr>
          <p:cNvPr id="13" name="Group 12">
            <a:extLst>
              <a:ext uri="{FF2B5EF4-FFF2-40B4-BE49-F238E27FC236}">
                <a16:creationId xmlns:a16="http://schemas.microsoft.com/office/drawing/2014/main" id="{D4D1B187-9E64-DC55-63D4-C35ACFAFFF00}"/>
              </a:ext>
            </a:extLst>
          </p:cNvPr>
          <p:cNvGrpSpPr/>
          <p:nvPr/>
        </p:nvGrpSpPr>
        <p:grpSpPr>
          <a:xfrm>
            <a:off x="-1" y="32270"/>
            <a:ext cx="12192001" cy="6888695"/>
            <a:chOff x="9935" y="-20463"/>
            <a:chExt cx="12192001" cy="6888695"/>
          </a:xfrm>
        </p:grpSpPr>
        <p:pic>
          <p:nvPicPr>
            <p:cNvPr id="14" name="Picture 13" descr="A bright light in the sky&#10;&#10;Description automatically generated with medium confidence">
              <a:extLst>
                <a:ext uri="{FF2B5EF4-FFF2-40B4-BE49-F238E27FC236}">
                  <a16:creationId xmlns:a16="http://schemas.microsoft.com/office/drawing/2014/main" id="{D5FC15F0-2DBA-B40C-FF88-E6D93891D79D}"/>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1" t="8867" r="30365" b="19677"/>
            <a:stretch/>
          </p:blipFill>
          <p:spPr>
            <a:xfrm flipH="1">
              <a:off x="9935" y="-10232"/>
              <a:ext cx="9803295"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9AB0E54C-6915-C5BB-168F-2277EA5B15DA}"/>
                </a:ext>
              </a:extLst>
            </p:cNvPr>
            <p:cNvPicPr>
              <a:picLocks noChangeAspect="1"/>
            </p:cNvPicPr>
            <p:nvPr/>
          </p:nvPicPr>
          <p:blipFill rotWithShape="1">
            <a:blip r:embed="rId3">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sp>
        <p:nvSpPr>
          <p:cNvPr id="3" name="Oval 2">
            <a:extLst>
              <a:ext uri="{FF2B5EF4-FFF2-40B4-BE49-F238E27FC236}">
                <a16:creationId xmlns:a16="http://schemas.microsoft.com/office/drawing/2014/main" id="{4B8626B5-3BAB-EA42-3E66-953FFE888B41}"/>
              </a:ext>
            </a:extLst>
          </p:cNvPr>
          <p:cNvSpPr/>
          <p:nvPr/>
        </p:nvSpPr>
        <p:spPr>
          <a:xfrm>
            <a:off x="1996625" y="3138063"/>
            <a:ext cx="1589843" cy="1589843"/>
          </a:xfrm>
          <a:prstGeom prst="ellipse">
            <a:avLst/>
          </a:prstGeom>
          <a:noFill/>
          <a:ln w="3079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u="sng" dirty="0"/>
          </a:p>
        </p:txBody>
      </p:sp>
      <p:sp>
        <p:nvSpPr>
          <p:cNvPr id="5" name="Oval 4">
            <a:extLst>
              <a:ext uri="{FF2B5EF4-FFF2-40B4-BE49-F238E27FC236}">
                <a16:creationId xmlns:a16="http://schemas.microsoft.com/office/drawing/2014/main" id="{495B2C5A-65B0-B25F-BEC2-C85502C5804C}"/>
              </a:ext>
            </a:extLst>
          </p:cNvPr>
          <p:cNvSpPr/>
          <p:nvPr/>
        </p:nvSpPr>
        <p:spPr>
          <a:xfrm>
            <a:off x="7225018" y="1214902"/>
            <a:ext cx="2261716" cy="2261716"/>
          </a:xfrm>
          <a:prstGeom prst="ellipse">
            <a:avLst/>
          </a:prstGeom>
          <a:noFill/>
          <a:ln w="307975">
            <a:solidFill>
              <a:srgbClr val="FF8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solidFill>
                <a:schemeClr val="accent1">
                  <a:lumMod val="40000"/>
                  <a:lumOff val="60000"/>
                </a:schemeClr>
              </a:solidFill>
            </a:endParaRPr>
          </a:p>
        </p:txBody>
      </p:sp>
      <p:cxnSp>
        <p:nvCxnSpPr>
          <p:cNvPr id="7" name="Straight Arrow Connector 6">
            <a:extLst>
              <a:ext uri="{FF2B5EF4-FFF2-40B4-BE49-F238E27FC236}">
                <a16:creationId xmlns:a16="http://schemas.microsoft.com/office/drawing/2014/main" id="{575F5883-A656-5AD0-81F3-8F3CC971B37E}"/>
              </a:ext>
            </a:extLst>
          </p:cNvPr>
          <p:cNvCxnSpPr/>
          <p:nvPr/>
        </p:nvCxnSpPr>
        <p:spPr>
          <a:xfrm flipV="1">
            <a:off x="4001729" y="2743202"/>
            <a:ext cx="2697299" cy="723475"/>
          </a:xfrm>
          <a:prstGeom prst="straightConnector1">
            <a:avLst/>
          </a:prstGeom>
          <a:ln w="57150">
            <a:solidFill>
              <a:srgbClr val="FF8600"/>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7183501C-F5FC-78F8-12F7-909558846CCC}"/>
                  </a:ext>
                </a:extLst>
              </p:cNvPr>
              <p:cNvSpPr txBox="1"/>
              <p:nvPr/>
            </p:nvSpPr>
            <p:spPr>
              <a:xfrm rot="20638583">
                <a:off x="3630023" y="2399888"/>
                <a:ext cx="3119637" cy="769441"/>
              </a:xfrm>
              <a:prstGeom prst="rect">
                <a:avLst/>
              </a:prstGeom>
              <a:noFill/>
            </p:spPr>
            <p:txBody>
              <a:bodyPr wrap="none" rtlCol="0">
                <a:spAutoFit/>
              </a:bodyPr>
              <a:lstStyle/>
              <a:p>
                <a:r>
                  <a:rPr lang="en-ZA" sz="4400" dirty="0">
                    <a:solidFill>
                      <a:srgbClr val="FF8600"/>
                    </a:solidFill>
                    <a:latin typeface="Perpetua" panose="02020502060401020303" pitchFamily="18" charset="0"/>
                  </a:rPr>
                  <a:t>convergence </a:t>
                </a:r>
                <a14:m>
                  <m:oMath xmlns:m="http://schemas.openxmlformats.org/officeDocument/2006/math">
                    <m:r>
                      <m:rPr>
                        <m:sty m:val="p"/>
                      </m:rPr>
                      <a:rPr lang="el-GR" sz="4000" i="1">
                        <a:solidFill>
                          <a:srgbClr val="FF8600"/>
                        </a:solidFill>
                        <a:latin typeface="Cambria Math" panose="02040503050406030204" pitchFamily="18" charset="0"/>
                      </a:rPr>
                      <m:t>κ</m:t>
                    </m:r>
                  </m:oMath>
                </a14:m>
                <a:endParaRPr lang="en-ZA" sz="4400" dirty="0">
                  <a:solidFill>
                    <a:srgbClr val="FF8600"/>
                  </a:solidFill>
                  <a:latin typeface="Perpetua" panose="02020502060401020303" pitchFamily="18" charset="0"/>
                </a:endParaRPr>
              </a:p>
            </p:txBody>
          </p:sp>
        </mc:Choice>
        <mc:Fallback xmlns="">
          <p:sp>
            <p:nvSpPr>
              <p:cNvPr id="9" name="TextBox 8">
                <a:extLst>
                  <a:ext uri="{FF2B5EF4-FFF2-40B4-BE49-F238E27FC236}">
                    <a16:creationId xmlns:a16="http://schemas.microsoft.com/office/drawing/2014/main" id="{7183501C-F5FC-78F8-12F7-909558846CCC}"/>
                  </a:ext>
                </a:extLst>
              </p:cNvPr>
              <p:cNvSpPr txBox="1">
                <a:spLocks noRot="1" noChangeAspect="1" noMove="1" noResize="1" noEditPoints="1" noAdjustHandles="1" noChangeArrowheads="1" noChangeShapeType="1" noTextEdit="1"/>
              </p:cNvSpPr>
              <p:nvPr/>
            </p:nvSpPr>
            <p:spPr>
              <a:xfrm rot="20638583">
                <a:off x="3630023" y="2399888"/>
                <a:ext cx="3119637" cy="769441"/>
              </a:xfrm>
              <a:prstGeom prst="rect">
                <a:avLst/>
              </a:prstGeom>
              <a:blipFill>
                <a:blip r:embed="rId4"/>
                <a:stretch>
                  <a:fillRect l="-8144" t="-4167" b="-20833"/>
                </a:stretch>
              </a:blipFill>
            </p:spPr>
            <p:txBody>
              <a:bodyPr/>
              <a:lstStyle/>
              <a:p>
                <a:r>
                  <a:rPr lang="en-ZA">
                    <a:noFill/>
                  </a:rPr>
                  <a:t> </a:t>
                </a:r>
              </a:p>
            </p:txBody>
          </p:sp>
        </mc:Fallback>
      </mc:AlternateContent>
      <p:sp>
        <p:nvSpPr>
          <p:cNvPr id="12" name="TextBox 11">
            <a:extLst>
              <a:ext uri="{FF2B5EF4-FFF2-40B4-BE49-F238E27FC236}">
                <a16:creationId xmlns:a16="http://schemas.microsoft.com/office/drawing/2014/main" id="{1ABC25BD-1353-515D-DFF7-050D3BB82B0D}"/>
              </a:ext>
            </a:extLst>
          </p:cNvPr>
          <p:cNvSpPr txBox="1"/>
          <p:nvPr/>
        </p:nvSpPr>
        <p:spPr>
          <a:xfrm>
            <a:off x="825616" y="1109846"/>
            <a:ext cx="3931860" cy="1446550"/>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Weak lensing of galaxies</a:t>
            </a:r>
          </a:p>
        </p:txBody>
      </p:sp>
      <p:sp>
        <p:nvSpPr>
          <p:cNvPr id="8" name="Rectangle 7">
            <a:extLst>
              <a:ext uri="{FF2B5EF4-FFF2-40B4-BE49-F238E27FC236}">
                <a16:creationId xmlns:a16="http://schemas.microsoft.com/office/drawing/2014/main" id="{2FD3482D-D42B-F45E-37BB-61290DE88720}"/>
              </a:ext>
            </a:extLst>
          </p:cNvPr>
          <p:cNvSpPr/>
          <p:nvPr/>
        </p:nvSpPr>
        <p:spPr>
          <a:xfrm>
            <a:off x="0" y="0"/>
            <a:ext cx="12221016" cy="528179"/>
          </a:xfrm>
          <a:prstGeom prst="rect">
            <a:avLst/>
          </a:prstGeom>
          <a:solidFill>
            <a:srgbClr val="99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The weak lensing of strong lensing</a:t>
            </a:r>
          </a:p>
        </p:txBody>
      </p:sp>
      <p:sp>
        <p:nvSpPr>
          <p:cNvPr id="11" name="TextBox 10">
            <a:extLst>
              <a:ext uri="{FF2B5EF4-FFF2-40B4-BE49-F238E27FC236}">
                <a16:creationId xmlns:a16="http://schemas.microsoft.com/office/drawing/2014/main" id="{D5228915-4F58-72B5-29EC-2B2BE12DBDEF}"/>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2679835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7B413-5FF1-75C9-D324-A351630BEAE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718EDAD-7567-86A4-23AA-03B33E86F2A4}"/>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grpSp>
        <p:nvGrpSpPr>
          <p:cNvPr id="13" name="Group 12">
            <a:extLst>
              <a:ext uri="{FF2B5EF4-FFF2-40B4-BE49-F238E27FC236}">
                <a16:creationId xmlns:a16="http://schemas.microsoft.com/office/drawing/2014/main" id="{BE91888F-E330-1005-4C12-96B6D018F339}"/>
              </a:ext>
            </a:extLst>
          </p:cNvPr>
          <p:cNvGrpSpPr/>
          <p:nvPr/>
        </p:nvGrpSpPr>
        <p:grpSpPr>
          <a:xfrm>
            <a:off x="-1" y="32270"/>
            <a:ext cx="12192001" cy="6888695"/>
            <a:chOff x="9935" y="-20463"/>
            <a:chExt cx="12192001" cy="6888695"/>
          </a:xfrm>
        </p:grpSpPr>
        <p:pic>
          <p:nvPicPr>
            <p:cNvPr id="14" name="Picture 13" descr="A bright light in the sky&#10;&#10;Description automatically generated with medium confidence">
              <a:extLst>
                <a:ext uri="{FF2B5EF4-FFF2-40B4-BE49-F238E27FC236}">
                  <a16:creationId xmlns:a16="http://schemas.microsoft.com/office/drawing/2014/main" id="{D0807AEB-9C28-9C56-3AE9-E57E29035567}"/>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1" t="8867" r="30365" b="19677"/>
            <a:stretch/>
          </p:blipFill>
          <p:spPr>
            <a:xfrm flipH="1">
              <a:off x="9935" y="-10232"/>
              <a:ext cx="9803295"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C71B403B-B12C-BC8C-B514-19EAB05657D6}"/>
                </a:ext>
              </a:extLst>
            </p:cNvPr>
            <p:cNvPicPr>
              <a:picLocks noChangeAspect="1"/>
            </p:cNvPicPr>
            <p:nvPr/>
          </p:nvPicPr>
          <p:blipFill rotWithShape="1">
            <a:blip r:embed="rId3">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sp>
        <p:nvSpPr>
          <p:cNvPr id="3" name="Oval 2">
            <a:extLst>
              <a:ext uri="{FF2B5EF4-FFF2-40B4-BE49-F238E27FC236}">
                <a16:creationId xmlns:a16="http://schemas.microsoft.com/office/drawing/2014/main" id="{2ACEDCB7-319A-32CF-7FA8-FD4D459EA3F6}"/>
              </a:ext>
            </a:extLst>
          </p:cNvPr>
          <p:cNvSpPr/>
          <p:nvPr/>
        </p:nvSpPr>
        <p:spPr>
          <a:xfrm>
            <a:off x="1996625" y="3138063"/>
            <a:ext cx="1589843" cy="1589843"/>
          </a:xfrm>
          <a:prstGeom prst="ellipse">
            <a:avLst/>
          </a:prstGeom>
          <a:noFill/>
          <a:ln w="3079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u="sng" dirty="0"/>
          </a:p>
        </p:txBody>
      </p:sp>
      <p:sp>
        <p:nvSpPr>
          <p:cNvPr id="5" name="Oval 4">
            <a:extLst>
              <a:ext uri="{FF2B5EF4-FFF2-40B4-BE49-F238E27FC236}">
                <a16:creationId xmlns:a16="http://schemas.microsoft.com/office/drawing/2014/main" id="{8F1480B3-A59B-B5C6-CA57-D2B1EBAEEE22}"/>
              </a:ext>
            </a:extLst>
          </p:cNvPr>
          <p:cNvSpPr/>
          <p:nvPr/>
        </p:nvSpPr>
        <p:spPr>
          <a:xfrm>
            <a:off x="7225018" y="1214902"/>
            <a:ext cx="2261716" cy="2261716"/>
          </a:xfrm>
          <a:prstGeom prst="ellipse">
            <a:avLst/>
          </a:prstGeom>
          <a:noFill/>
          <a:ln w="307975">
            <a:solidFill>
              <a:srgbClr val="FF8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solidFill>
                <a:schemeClr val="accent1">
                  <a:lumMod val="40000"/>
                  <a:lumOff val="60000"/>
                </a:schemeClr>
              </a:solidFill>
            </a:endParaRPr>
          </a:p>
        </p:txBody>
      </p:sp>
      <p:sp>
        <p:nvSpPr>
          <p:cNvPr id="6" name="Oval 5">
            <a:extLst>
              <a:ext uri="{FF2B5EF4-FFF2-40B4-BE49-F238E27FC236}">
                <a16:creationId xmlns:a16="http://schemas.microsoft.com/office/drawing/2014/main" id="{530CB0A5-76AE-582E-E19B-70982C9856A6}"/>
              </a:ext>
            </a:extLst>
          </p:cNvPr>
          <p:cNvSpPr/>
          <p:nvPr/>
        </p:nvSpPr>
        <p:spPr>
          <a:xfrm rot="2381795">
            <a:off x="6770382" y="4854742"/>
            <a:ext cx="2632407" cy="966175"/>
          </a:xfrm>
          <a:prstGeom prst="ellipse">
            <a:avLst/>
          </a:prstGeom>
          <a:noFill/>
          <a:ln w="307975">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solidFill>
                <a:schemeClr val="accent1">
                  <a:lumMod val="40000"/>
                  <a:lumOff val="60000"/>
                </a:schemeClr>
              </a:solidFill>
            </a:endParaRPr>
          </a:p>
        </p:txBody>
      </p:sp>
      <p:cxnSp>
        <p:nvCxnSpPr>
          <p:cNvPr id="7" name="Straight Arrow Connector 6">
            <a:extLst>
              <a:ext uri="{FF2B5EF4-FFF2-40B4-BE49-F238E27FC236}">
                <a16:creationId xmlns:a16="http://schemas.microsoft.com/office/drawing/2014/main" id="{CE7975E8-ECE3-F9B0-E6E0-8825C07C1C7C}"/>
              </a:ext>
            </a:extLst>
          </p:cNvPr>
          <p:cNvCxnSpPr/>
          <p:nvPr/>
        </p:nvCxnSpPr>
        <p:spPr>
          <a:xfrm flipV="1">
            <a:off x="4001729" y="2743202"/>
            <a:ext cx="2697299" cy="723475"/>
          </a:xfrm>
          <a:prstGeom prst="straightConnector1">
            <a:avLst/>
          </a:prstGeom>
          <a:ln w="57150">
            <a:solidFill>
              <a:srgbClr val="FF8600"/>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DEF8CE00-42B5-C28B-5D82-C224C28FB5AE}"/>
              </a:ext>
            </a:extLst>
          </p:cNvPr>
          <p:cNvCxnSpPr>
            <a:cxnSpLocks/>
          </p:cNvCxnSpPr>
          <p:nvPr/>
        </p:nvCxnSpPr>
        <p:spPr>
          <a:xfrm>
            <a:off x="3991793" y="4190152"/>
            <a:ext cx="2773496" cy="831676"/>
          </a:xfrm>
          <a:prstGeom prst="straightConnector1">
            <a:avLst/>
          </a:prstGeom>
          <a:ln w="57150">
            <a:solidFill>
              <a:schemeClr val="accent1">
                <a:lumMod val="40000"/>
                <a:lumOff val="60000"/>
              </a:schemeClr>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B685D831-F7EF-6251-E403-1456C658ED6F}"/>
                  </a:ext>
                </a:extLst>
              </p:cNvPr>
              <p:cNvSpPr txBox="1"/>
              <p:nvPr/>
            </p:nvSpPr>
            <p:spPr>
              <a:xfrm rot="20638583">
                <a:off x="3617200" y="2399888"/>
                <a:ext cx="3145285" cy="769441"/>
              </a:xfrm>
              <a:prstGeom prst="rect">
                <a:avLst/>
              </a:prstGeom>
              <a:noFill/>
            </p:spPr>
            <p:txBody>
              <a:bodyPr wrap="none" rtlCol="0">
                <a:spAutoFit/>
              </a:bodyPr>
              <a:lstStyle/>
              <a:p>
                <a:r>
                  <a:rPr lang="en-ZA" sz="4400" dirty="0">
                    <a:solidFill>
                      <a:srgbClr val="FF8600"/>
                    </a:solidFill>
                    <a:latin typeface="Perpetua" panose="02020502060401020303" pitchFamily="18" charset="0"/>
                  </a:rPr>
                  <a:t>convergence </a:t>
                </a:r>
                <a14:m>
                  <m:oMath xmlns:m="http://schemas.openxmlformats.org/officeDocument/2006/math">
                    <m:r>
                      <m:rPr>
                        <m:sty m:val="p"/>
                      </m:rPr>
                      <a:rPr lang="el-GR" sz="4000" i="1" smtClean="0">
                        <a:solidFill>
                          <a:srgbClr val="FF8600"/>
                        </a:solidFill>
                        <a:latin typeface="Cambria Math" panose="02040503050406030204" pitchFamily="18" charset="0"/>
                      </a:rPr>
                      <m:t>κ</m:t>
                    </m:r>
                  </m:oMath>
                </a14:m>
                <a:endParaRPr lang="en-ZA" sz="4400" dirty="0">
                  <a:solidFill>
                    <a:srgbClr val="FF8600"/>
                  </a:solidFill>
                  <a:latin typeface="Perpetua" panose="02020502060401020303" pitchFamily="18" charset="0"/>
                </a:endParaRPr>
              </a:p>
            </p:txBody>
          </p:sp>
        </mc:Choice>
        <mc:Fallback xmlns="">
          <p:sp>
            <p:nvSpPr>
              <p:cNvPr id="9" name="TextBox 8">
                <a:extLst>
                  <a:ext uri="{FF2B5EF4-FFF2-40B4-BE49-F238E27FC236}">
                    <a16:creationId xmlns:a16="http://schemas.microsoft.com/office/drawing/2014/main" id="{B685D831-F7EF-6251-E403-1456C658ED6F}"/>
                  </a:ext>
                </a:extLst>
              </p:cNvPr>
              <p:cNvSpPr txBox="1">
                <a:spLocks noRot="1" noChangeAspect="1" noMove="1" noResize="1" noEditPoints="1" noAdjustHandles="1" noChangeArrowheads="1" noChangeShapeType="1" noTextEdit="1"/>
              </p:cNvSpPr>
              <p:nvPr/>
            </p:nvSpPr>
            <p:spPr>
              <a:xfrm rot="20638583">
                <a:off x="3617200" y="2399888"/>
                <a:ext cx="3145285" cy="769441"/>
              </a:xfrm>
              <a:prstGeom prst="rect">
                <a:avLst/>
              </a:prstGeom>
              <a:blipFill>
                <a:blip r:embed="rId4"/>
                <a:stretch>
                  <a:fillRect l="-8083" t="-5660" r="-188" b="-21132"/>
                </a:stretch>
              </a:blipFill>
            </p:spPr>
            <p:txBody>
              <a:bodyPr/>
              <a:lstStyle/>
              <a:p>
                <a:r>
                  <a:rPr lang="en-ZA">
                    <a:noFill/>
                  </a:rPr>
                  <a:t> </a:t>
                </a:r>
              </a:p>
            </p:txBody>
          </p:sp>
        </mc:Fallback>
      </mc:AlternateContent>
      <p:sp>
        <p:nvSpPr>
          <p:cNvPr id="10" name="TextBox 9">
            <a:extLst>
              <a:ext uri="{FF2B5EF4-FFF2-40B4-BE49-F238E27FC236}">
                <a16:creationId xmlns:a16="http://schemas.microsoft.com/office/drawing/2014/main" id="{B36A5D17-81AC-E579-3B5E-C262DBF7FFD2}"/>
              </a:ext>
            </a:extLst>
          </p:cNvPr>
          <p:cNvSpPr txBox="1"/>
          <p:nvPr/>
        </p:nvSpPr>
        <p:spPr>
          <a:xfrm rot="1073755">
            <a:off x="4581671" y="3891232"/>
            <a:ext cx="1649811" cy="769441"/>
          </a:xfrm>
          <a:prstGeom prst="rect">
            <a:avLst/>
          </a:prstGeom>
          <a:noFill/>
        </p:spPr>
        <p:txBody>
          <a:bodyPr wrap="none" rtlCol="0">
            <a:spAutoFit/>
          </a:bodyPr>
          <a:lstStyle/>
          <a:p>
            <a:r>
              <a:rPr lang="en-ZA" sz="4400" dirty="0">
                <a:solidFill>
                  <a:schemeClr val="accent1">
                    <a:lumMod val="40000"/>
                    <a:lumOff val="60000"/>
                  </a:schemeClr>
                </a:solidFill>
                <a:latin typeface="Perpetua" panose="02020502060401020303" pitchFamily="18" charset="0"/>
              </a:rPr>
              <a:t>shear </a:t>
            </a:r>
            <a:r>
              <a:rPr lang="el-GR" sz="4000" dirty="0">
                <a:solidFill>
                  <a:schemeClr val="accent1">
                    <a:lumMod val="40000"/>
                    <a:lumOff val="60000"/>
                  </a:schemeClr>
                </a:solidFill>
                <a:latin typeface="Cambria Math" panose="02040503050406030204" pitchFamily="18" charset="0"/>
                <a:ea typeface="Cambria Math" panose="02040503050406030204" pitchFamily="18" charset="0"/>
              </a:rPr>
              <a:t>γ</a:t>
            </a:r>
            <a:endParaRPr lang="en-ZA" sz="4400" dirty="0">
              <a:solidFill>
                <a:schemeClr val="accent1">
                  <a:lumMod val="40000"/>
                  <a:lumOff val="60000"/>
                </a:schemeClr>
              </a:solidFill>
              <a:latin typeface="Perpetua" panose="02020502060401020303" pitchFamily="18" charset="0"/>
            </a:endParaRPr>
          </a:p>
        </p:txBody>
      </p:sp>
      <p:sp>
        <p:nvSpPr>
          <p:cNvPr id="12" name="TextBox 11">
            <a:extLst>
              <a:ext uri="{FF2B5EF4-FFF2-40B4-BE49-F238E27FC236}">
                <a16:creationId xmlns:a16="http://schemas.microsoft.com/office/drawing/2014/main" id="{E4A04D94-1667-85D8-186F-C18D08CD666E}"/>
              </a:ext>
            </a:extLst>
          </p:cNvPr>
          <p:cNvSpPr txBox="1"/>
          <p:nvPr/>
        </p:nvSpPr>
        <p:spPr>
          <a:xfrm>
            <a:off x="825616" y="1109846"/>
            <a:ext cx="3931860" cy="1446550"/>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Weak lensing of galaxies</a:t>
            </a:r>
          </a:p>
        </p:txBody>
      </p:sp>
      <p:sp>
        <p:nvSpPr>
          <p:cNvPr id="16" name="Rectangle 15">
            <a:extLst>
              <a:ext uri="{FF2B5EF4-FFF2-40B4-BE49-F238E27FC236}">
                <a16:creationId xmlns:a16="http://schemas.microsoft.com/office/drawing/2014/main" id="{891CF6F4-C6D5-4496-9DB0-74269CBFAF03}"/>
              </a:ext>
            </a:extLst>
          </p:cNvPr>
          <p:cNvSpPr/>
          <p:nvPr/>
        </p:nvSpPr>
        <p:spPr>
          <a:xfrm>
            <a:off x="0" y="0"/>
            <a:ext cx="12221016" cy="528179"/>
          </a:xfrm>
          <a:prstGeom prst="rect">
            <a:avLst/>
          </a:prstGeom>
          <a:solidFill>
            <a:srgbClr val="99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The weak lensing of strong lensing</a:t>
            </a:r>
          </a:p>
        </p:txBody>
      </p:sp>
      <p:sp>
        <p:nvSpPr>
          <p:cNvPr id="18" name="TextBox 17">
            <a:extLst>
              <a:ext uri="{FF2B5EF4-FFF2-40B4-BE49-F238E27FC236}">
                <a16:creationId xmlns:a16="http://schemas.microsoft.com/office/drawing/2014/main" id="{CA158012-943A-CFD7-AC16-26EB919FE91C}"/>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1058260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C5B97-CB79-AC6B-4D87-B5317CA554B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9659899-27FF-A029-EFBB-BE739C7D4132}"/>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13" name="Group 12">
            <a:extLst>
              <a:ext uri="{FF2B5EF4-FFF2-40B4-BE49-F238E27FC236}">
                <a16:creationId xmlns:a16="http://schemas.microsoft.com/office/drawing/2014/main" id="{40A41DC3-8824-15DB-F26D-8D39FB8A26C8}"/>
              </a:ext>
            </a:extLst>
          </p:cNvPr>
          <p:cNvGrpSpPr/>
          <p:nvPr/>
        </p:nvGrpSpPr>
        <p:grpSpPr>
          <a:xfrm>
            <a:off x="-66261" y="-20463"/>
            <a:ext cx="12268197" cy="6888695"/>
            <a:chOff x="-66261" y="-20463"/>
            <a:chExt cx="12268197" cy="6888695"/>
          </a:xfrm>
        </p:grpSpPr>
        <p:pic>
          <p:nvPicPr>
            <p:cNvPr id="14" name="Picture 13" descr="A bright light in the sky&#10;&#10;Description automatically generated with medium confidence">
              <a:extLst>
                <a:ext uri="{FF2B5EF4-FFF2-40B4-BE49-F238E27FC236}">
                  <a16:creationId xmlns:a16="http://schemas.microsoft.com/office/drawing/2014/main" id="{79A731CC-F1E7-6C7D-7E9A-69A3B1EB0150}"/>
                </a:ext>
              </a:extLst>
            </p:cNvPr>
            <p:cNvPicPr>
              <a:picLocks noChangeAspect="1"/>
            </p:cNvPicPr>
            <p:nvPr/>
          </p:nvPicPr>
          <p:blipFill rotWithShape="1">
            <a:blip r:embed="rId3">
              <a:alphaModFix amt="13000"/>
              <a:extLst>
                <a:ext uri="{28A0092B-C50C-407E-A947-70E740481C1C}">
                  <a14:useLocalDpi xmlns:a14="http://schemas.microsoft.com/office/drawing/2010/main" val="0"/>
                </a:ext>
              </a:extLst>
            </a:blip>
            <a:srcRect l="1" t="8867" r="29824" b="19677"/>
            <a:stretch/>
          </p:blipFill>
          <p:spPr>
            <a:xfrm flipH="1">
              <a:off x="-66261" y="-10232"/>
              <a:ext cx="9879492"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5D3EE813-92D9-90E9-9832-04EDDCF6D9CE}"/>
                </a:ext>
              </a:extLst>
            </p:cNvPr>
            <p:cNvPicPr>
              <a:picLocks noChangeAspect="1"/>
            </p:cNvPicPr>
            <p:nvPr/>
          </p:nvPicPr>
          <p:blipFill rotWithShape="1">
            <a:blip r:embed="rId3">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sp>
        <p:nvSpPr>
          <p:cNvPr id="8" name="Oval 7">
            <a:extLst>
              <a:ext uri="{FF2B5EF4-FFF2-40B4-BE49-F238E27FC236}">
                <a16:creationId xmlns:a16="http://schemas.microsoft.com/office/drawing/2014/main" id="{BBB42B5E-D460-33F0-2D4D-B8A16EA7BCF0}"/>
              </a:ext>
            </a:extLst>
          </p:cNvPr>
          <p:cNvSpPr/>
          <p:nvPr/>
        </p:nvSpPr>
        <p:spPr>
          <a:xfrm>
            <a:off x="6589069" y="3429000"/>
            <a:ext cx="1163141" cy="1163141"/>
          </a:xfrm>
          <a:prstGeom prst="ellipse">
            <a:avLst/>
          </a:prstGeom>
          <a:noFill/>
          <a:ln w="3079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u="sng" dirty="0"/>
          </a:p>
        </p:txBody>
      </p:sp>
      <p:sp>
        <p:nvSpPr>
          <p:cNvPr id="10" name="Oval 9">
            <a:extLst>
              <a:ext uri="{FF2B5EF4-FFF2-40B4-BE49-F238E27FC236}">
                <a16:creationId xmlns:a16="http://schemas.microsoft.com/office/drawing/2014/main" id="{20F5D06D-5CB5-7126-5923-48EB644ABEAC}"/>
              </a:ext>
            </a:extLst>
          </p:cNvPr>
          <p:cNvSpPr/>
          <p:nvPr/>
        </p:nvSpPr>
        <p:spPr>
          <a:xfrm>
            <a:off x="9470079" y="1214902"/>
            <a:ext cx="2261716" cy="2261716"/>
          </a:xfrm>
          <a:prstGeom prst="ellipse">
            <a:avLst/>
          </a:prstGeom>
          <a:noFill/>
          <a:ln w="307975">
            <a:solidFill>
              <a:srgbClr val="FF8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solidFill>
                <a:schemeClr val="accent1">
                  <a:lumMod val="40000"/>
                  <a:lumOff val="60000"/>
                </a:schemeClr>
              </a:solidFill>
            </a:endParaRPr>
          </a:p>
        </p:txBody>
      </p:sp>
      <p:sp>
        <p:nvSpPr>
          <p:cNvPr id="12" name="Oval 11">
            <a:extLst>
              <a:ext uri="{FF2B5EF4-FFF2-40B4-BE49-F238E27FC236}">
                <a16:creationId xmlns:a16="http://schemas.microsoft.com/office/drawing/2014/main" id="{A16ACB8B-560D-D257-F711-B14B2240335F}"/>
              </a:ext>
            </a:extLst>
          </p:cNvPr>
          <p:cNvSpPr/>
          <p:nvPr/>
        </p:nvSpPr>
        <p:spPr>
          <a:xfrm rot="2381795">
            <a:off x="9420766" y="4891390"/>
            <a:ext cx="2632407" cy="966175"/>
          </a:xfrm>
          <a:prstGeom prst="ellipse">
            <a:avLst/>
          </a:prstGeom>
          <a:noFill/>
          <a:ln w="307975">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solidFill>
                <a:schemeClr val="accent1">
                  <a:lumMod val="40000"/>
                  <a:lumOff val="60000"/>
                </a:schemeClr>
              </a:solidFill>
            </a:endParaRPr>
          </a:p>
        </p:txBody>
      </p:sp>
      <p:cxnSp>
        <p:nvCxnSpPr>
          <p:cNvPr id="16" name="Straight Arrow Connector 15">
            <a:extLst>
              <a:ext uri="{FF2B5EF4-FFF2-40B4-BE49-F238E27FC236}">
                <a16:creationId xmlns:a16="http://schemas.microsoft.com/office/drawing/2014/main" id="{E7ABA4D8-30C0-D43A-9114-F1E300910F07}"/>
              </a:ext>
            </a:extLst>
          </p:cNvPr>
          <p:cNvCxnSpPr>
            <a:cxnSpLocks/>
          </p:cNvCxnSpPr>
          <p:nvPr/>
        </p:nvCxnSpPr>
        <p:spPr>
          <a:xfrm flipV="1">
            <a:off x="7766512" y="2822485"/>
            <a:ext cx="1394938" cy="423355"/>
          </a:xfrm>
          <a:prstGeom prst="straightConnector1">
            <a:avLst/>
          </a:prstGeom>
          <a:ln w="57150">
            <a:solidFill>
              <a:srgbClr val="FF8600"/>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EED67DDB-CCC0-D2C0-EDF4-D7B8A837CC05}"/>
              </a:ext>
            </a:extLst>
          </p:cNvPr>
          <p:cNvCxnSpPr>
            <a:cxnSpLocks/>
          </p:cNvCxnSpPr>
          <p:nvPr/>
        </p:nvCxnSpPr>
        <p:spPr>
          <a:xfrm>
            <a:off x="7912015" y="4477868"/>
            <a:ext cx="1406097" cy="386151"/>
          </a:xfrm>
          <a:prstGeom prst="straightConnector1">
            <a:avLst/>
          </a:prstGeom>
          <a:ln w="57150">
            <a:solidFill>
              <a:schemeClr val="accent1">
                <a:lumMod val="40000"/>
                <a:lumOff val="60000"/>
              </a:schemeClr>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7EC64C72-9320-F476-04A4-068148A40304}"/>
                  </a:ext>
                </a:extLst>
              </p:cNvPr>
              <p:cNvSpPr txBox="1"/>
              <p:nvPr/>
            </p:nvSpPr>
            <p:spPr>
              <a:xfrm rot="20638583">
                <a:off x="7289831" y="2447912"/>
                <a:ext cx="2042610" cy="523220"/>
              </a:xfrm>
              <a:prstGeom prst="rect">
                <a:avLst/>
              </a:prstGeom>
              <a:noFill/>
            </p:spPr>
            <p:txBody>
              <a:bodyPr wrap="none" rtlCol="0">
                <a:spAutoFit/>
              </a:bodyPr>
              <a:lstStyle/>
              <a:p>
                <a:r>
                  <a:rPr lang="en-ZA" sz="2800" dirty="0">
                    <a:solidFill>
                      <a:srgbClr val="FF8600"/>
                    </a:solidFill>
                    <a:latin typeface="Perpetua" panose="02020502060401020303" pitchFamily="18" charset="0"/>
                  </a:rPr>
                  <a:t>convergence </a:t>
                </a:r>
                <a14:m>
                  <m:oMath xmlns:m="http://schemas.openxmlformats.org/officeDocument/2006/math">
                    <m:r>
                      <m:rPr>
                        <m:sty m:val="p"/>
                      </m:rPr>
                      <a:rPr lang="el-GR" sz="2400" i="1">
                        <a:solidFill>
                          <a:srgbClr val="FF8600"/>
                        </a:solidFill>
                        <a:latin typeface="Cambria Math" panose="02040503050406030204" pitchFamily="18" charset="0"/>
                      </a:rPr>
                      <m:t>κ</m:t>
                    </m:r>
                  </m:oMath>
                </a14:m>
                <a:endParaRPr lang="en-ZA" sz="2800" dirty="0">
                  <a:solidFill>
                    <a:srgbClr val="FF8600"/>
                  </a:solidFill>
                  <a:latin typeface="Perpetua" panose="02020502060401020303" pitchFamily="18" charset="0"/>
                </a:endParaRPr>
              </a:p>
            </p:txBody>
          </p:sp>
        </mc:Choice>
        <mc:Fallback xmlns="">
          <p:sp>
            <p:nvSpPr>
              <p:cNvPr id="20" name="TextBox 19">
                <a:extLst>
                  <a:ext uri="{FF2B5EF4-FFF2-40B4-BE49-F238E27FC236}">
                    <a16:creationId xmlns:a16="http://schemas.microsoft.com/office/drawing/2014/main" id="{7EC64C72-9320-F476-04A4-068148A40304}"/>
                  </a:ext>
                </a:extLst>
              </p:cNvPr>
              <p:cNvSpPr txBox="1">
                <a:spLocks noRot="1" noChangeAspect="1" noMove="1" noResize="1" noEditPoints="1" noAdjustHandles="1" noChangeArrowheads="1" noChangeShapeType="1" noTextEdit="1"/>
              </p:cNvSpPr>
              <p:nvPr/>
            </p:nvSpPr>
            <p:spPr>
              <a:xfrm rot="20638583">
                <a:off x="7289831" y="2447912"/>
                <a:ext cx="2042610" cy="523220"/>
              </a:xfrm>
              <a:prstGeom prst="rect">
                <a:avLst/>
              </a:prstGeom>
              <a:blipFill>
                <a:blip r:embed="rId4"/>
                <a:stretch>
                  <a:fillRect l="-6340" t="-1705" b="-18182"/>
                </a:stretch>
              </a:blipFill>
            </p:spPr>
            <p:txBody>
              <a:bodyPr/>
              <a:lstStyle/>
              <a:p>
                <a:r>
                  <a:rPr lang="en-ZA">
                    <a:noFill/>
                  </a:rPr>
                  <a:t> </a:t>
                </a:r>
              </a:p>
            </p:txBody>
          </p:sp>
        </mc:Fallback>
      </mc:AlternateContent>
      <p:sp>
        <p:nvSpPr>
          <p:cNvPr id="24" name="TextBox 23">
            <a:extLst>
              <a:ext uri="{FF2B5EF4-FFF2-40B4-BE49-F238E27FC236}">
                <a16:creationId xmlns:a16="http://schemas.microsoft.com/office/drawing/2014/main" id="{9C510A3A-110D-70A0-FA03-4D1B90DA741E}"/>
              </a:ext>
            </a:extLst>
          </p:cNvPr>
          <p:cNvSpPr txBox="1"/>
          <p:nvPr/>
        </p:nvSpPr>
        <p:spPr>
          <a:xfrm>
            <a:off x="330056" y="4931837"/>
            <a:ext cx="1406098" cy="954107"/>
          </a:xfrm>
          <a:prstGeom prst="rect">
            <a:avLst/>
          </a:prstGeom>
          <a:noFill/>
        </p:spPr>
        <p:txBody>
          <a:bodyPr wrap="square" rtlCol="0">
            <a:spAutoFit/>
          </a:bodyPr>
          <a:lstStyle/>
          <a:p>
            <a:pPr algn="ctr"/>
            <a:r>
              <a:rPr lang="en-ZA" sz="2800" dirty="0">
                <a:solidFill>
                  <a:schemeClr val="bg1"/>
                </a:solidFill>
                <a:latin typeface="Perpetua" panose="02020502060401020303" pitchFamily="18" charset="0"/>
              </a:rPr>
              <a:t>source position</a:t>
            </a:r>
          </a:p>
        </p:txBody>
      </p:sp>
      <p:pic>
        <p:nvPicPr>
          <p:cNvPr id="9" name="Picture 8">
            <a:extLst>
              <a:ext uri="{FF2B5EF4-FFF2-40B4-BE49-F238E27FC236}">
                <a16:creationId xmlns:a16="http://schemas.microsoft.com/office/drawing/2014/main" id="{B1C36267-C2A0-91F6-105F-CD0B72385FA4}"/>
              </a:ext>
            </a:extLst>
          </p:cNvPr>
          <p:cNvPicPr>
            <a:picLocks noChangeAspect="1"/>
          </p:cNvPicPr>
          <p:nvPr/>
        </p:nvPicPr>
        <p:blipFill>
          <a:blip r:embed="rId5">
            <a:clrChange>
              <a:clrFrom>
                <a:srgbClr val="000000"/>
              </a:clrFrom>
              <a:clrTo>
                <a:srgbClr val="000000">
                  <a:alpha val="0"/>
                </a:srgbClr>
              </a:clrTo>
            </a:clrChange>
          </a:blip>
          <a:stretch>
            <a:fillRect/>
          </a:stretch>
        </p:blipFill>
        <p:spPr>
          <a:xfrm>
            <a:off x="339992" y="3314103"/>
            <a:ext cx="5507956" cy="1810938"/>
          </a:xfrm>
          <a:prstGeom prst="rect">
            <a:avLst/>
          </a:prstGeom>
        </p:spPr>
      </p:pic>
      <p:sp>
        <p:nvSpPr>
          <p:cNvPr id="21" name="TextBox 20">
            <a:extLst>
              <a:ext uri="{FF2B5EF4-FFF2-40B4-BE49-F238E27FC236}">
                <a16:creationId xmlns:a16="http://schemas.microsoft.com/office/drawing/2014/main" id="{7C7E45AA-9445-C7F1-3A75-5E719D5F7D48}"/>
              </a:ext>
            </a:extLst>
          </p:cNvPr>
          <p:cNvSpPr txBox="1"/>
          <p:nvPr/>
        </p:nvSpPr>
        <p:spPr>
          <a:xfrm rot="889726">
            <a:off x="8151514" y="4171754"/>
            <a:ext cx="1090363" cy="523220"/>
          </a:xfrm>
          <a:prstGeom prst="rect">
            <a:avLst/>
          </a:prstGeom>
          <a:noFill/>
        </p:spPr>
        <p:txBody>
          <a:bodyPr wrap="none" rtlCol="0">
            <a:spAutoFit/>
          </a:bodyPr>
          <a:lstStyle/>
          <a:p>
            <a:r>
              <a:rPr lang="en-ZA" sz="2800" dirty="0">
                <a:solidFill>
                  <a:schemeClr val="accent1">
                    <a:lumMod val="40000"/>
                    <a:lumOff val="60000"/>
                  </a:schemeClr>
                </a:solidFill>
                <a:latin typeface="Perpetua" panose="02020502060401020303" pitchFamily="18" charset="0"/>
              </a:rPr>
              <a:t>shear </a:t>
            </a:r>
            <a:r>
              <a:rPr lang="el-GR" sz="2400" dirty="0">
                <a:solidFill>
                  <a:schemeClr val="accent1">
                    <a:lumMod val="40000"/>
                    <a:lumOff val="60000"/>
                  </a:schemeClr>
                </a:solidFill>
                <a:latin typeface="Cambria Math" panose="02040503050406030204" pitchFamily="18" charset="0"/>
                <a:ea typeface="Cambria Math" panose="02040503050406030204" pitchFamily="18" charset="0"/>
              </a:rPr>
              <a:t>γ</a:t>
            </a:r>
            <a:endParaRPr lang="en-ZA" sz="2800" dirty="0">
              <a:solidFill>
                <a:schemeClr val="accent1">
                  <a:lumMod val="40000"/>
                  <a:lumOff val="60000"/>
                </a:schemeClr>
              </a:solidFill>
              <a:latin typeface="Perpetua" panose="02020502060401020303" pitchFamily="18" charset="0"/>
            </a:endParaRPr>
          </a:p>
        </p:txBody>
      </p:sp>
      <p:sp>
        <p:nvSpPr>
          <p:cNvPr id="22" name="TextBox 21">
            <a:extLst>
              <a:ext uri="{FF2B5EF4-FFF2-40B4-BE49-F238E27FC236}">
                <a16:creationId xmlns:a16="http://schemas.microsoft.com/office/drawing/2014/main" id="{5BC1B191-12A0-B69B-325D-12CB4FF1D527}"/>
              </a:ext>
            </a:extLst>
          </p:cNvPr>
          <p:cNvSpPr txBox="1"/>
          <p:nvPr/>
        </p:nvSpPr>
        <p:spPr>
          <a:xfrm>
            <a:off x="4587353" y="4738955"/>
            <a:ext cx="1406098" cy="954107"/>
          </a:xfrm>
          <a:prstGeom prst="rect">
            <a:avLst/>
          </a:prstGeom>
          <a:noFill/>
        </p:spPr>
        <p:txBody>
          <a:bodyPr wrap="square" rtlCol="0">
            <a:spAutoFit/>
          </a:bodyPr>
          <a:lstStyle/>
          <a:p>
            <a:pPr algn="ctr"/>
            <a:r>
              <a:rPr lang="en-ZA" sz="2800" dirty="0">
                <a:solidFill>
                  <a:schemeClr val="bg1"/>
                </a:solidFill>
                <a:latin typeface="Perpetua" panose="02020502060401020303" pitchFamily="18" charset="0"/>
              </a:rPr>
              <a:t>image position</a:t>
            </a:r>
          </a:p>
        </p:txBody>
      </p:sp>
      <p:sp>
        <p:nvSpPr>
          <p:cNvPr id="23" name="TextBox 22">
            <a:extLst>
              <a:ext uri="{FF2B5EF4-FFF2-40B4-BE49-F238E27FC236}">
                <a16:creationId xmlns:a16="http://schemas.microsoft.com/office/drawing/2014/main" id="{7AC88030-EA7C-CEF7-C531-2698C4CD568C}"/>
              </a:ext>
            </a:extLst>
          </p:cNvPr>
          <p:cNvSpPr txBox="1"/>
          <p:nvPr/>
        </p:nvSpPr>
        <p:spPr>
          <a:xfrm>
            <a:off x="3336240" y="2474893"/>
            <a:ext cx="2511708" cy="954107"/>
          </a:xfrm>
          <a:prstGeom prst="rect">
            <a:avLst/>
          </a:prstGeom>
          <a:noFill/>
        </p:spPr>
        <p:txBody>
          <a:bodyPr wrap="square" rtlCol="0">
            <a:spAutoFit/>
          </a:bodyPr>
          <a:lstStyle/>
          <a:p>
            <a:pPr algn="ctr"/>
            <a:r>
              <a:rPr lang="en-ZA" sz="2800" b="1" dirty="0">
                <a:solidFill>
                  <a:srgbClr val="800080"/>
                </a:solidFill>
                <a:latin typeface="Perpetua" panose="02020502060401020303" pitchFamily="18" charset="0"/>
              </a:rPr>
              <a:t>Convergence and shear</a:t>
            </a:r>
          </a:p>
        </p:txBody>
      </p:sp>
      <p:sp>
        <p:nvSpPr>
          <p:cNvPr id="2" name="TextBox 1">
            <a:extLst>
              <a:ext uri="{FF2B5EF4-FFF2-40B4-BE49-F238E27FC236}">
                <a16:creationId xmlns:a16="http://schemas.microsoft.com/office/drawing/2014/main" id="{F58E8E88-3758-EABA-A019-E52408B6C00C}"/>
              </a:ext>
            </a:extLst>
          </p:cNvPr>
          <p:cNvSpPr txBox="1"/>
          <p:nvPr/>
        </p:nvSpPr>
        <p:spPr>
          <a:xfrm>
            <a:off x="825616" y="1109846"/>
            <a:ext cx="6926594"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Weak lensing of galaxies</a:t>
            </a:r>
          </a:p>
        </p:txBody>
      </p:sp>
      <p:sp>
        <p:nvSpPr>
          <p:cNvPr id="3" name="Rectangle 2">
            <a:extLst>
              <a:ext uri="{FF2B5EF4-FFF2-40B4-BE49-F238E27FC236}">
                <a16:creationId xmlns:a16="http://schemas.microsoft.com/office/drawing/2014/main" id="{BC65849F-6AFC-CA67-DF00-B9E92A9FEB62}"/>
              </a:ext>
            </a:extLst>
          </p:cNvPr>
          <p:cNvSpPr/>
          <p:nvPr/>
        </p:nvSpPr>
        <p:spPr>
          <a:xfrm>
            <a:off x="0" y="0"/>
            <a:ext cx="12221016" cy="528179"/>
          </a:xfrm>
          <a:prstGeom prst="rect">
            <a:avLst/>
          </a:prstGeom>
          <a:solidFill>
            <a:srgbClr val="99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The weak lensing of strong lensing</a:t>
            </a:r>
          </a:p>
        </p:txBody>
      </p:sp>
      <p:sp>
        <p:nvSpPr>
          <p:cNvPr id="11" name="TextBox 10">
            <a:extLst>
              <a:ext uri="{FF2B5EF4-FFF2-40B4-BE49-F238E27FC236}">
                <a16:creationId xmlns:a16="http://schemas.microsoft.com/office/drawing/2014/main" id="{52DA1412-C69C-593D-064F-3DD9E030772E}"/>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4220700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DC732-C5C3-1827-105E-D84D0E96F7A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6F3B61D-8BD0-10BD-5E7D-21561C51926D}"/>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13" name="Group 12">
            <a:extLst>
              <a:ext uri="{FF2B5EF4-FFF2-40B4-BE49-F238E27FC236}">
                <a16:creationId xmlns:a16="http://schemas.microsoft.com/office/drawing/2014/main" id="{FE1EFDD9-D3B4-3F50-0917-A01DBF5B699C}"/>
              </a:ext>
            </a:extLst>
          </p:cNvPr>
          <p:cNvGrpSpPr/>
          <p:nvPr/>
        </p:nvGrpSpPr>
        <p:grpSpPr>
          <a:xfrm>
            <a:off x="-76197" y="-30695"/>
            <a:ext cx="12268197" cy="6888695"/>
            <a:chOff x="-66261" y="-20463"/>
            <a:chExt cx="12268197" cy="6888695"/>
          </a:xfrm>
        </p:grpSpPr>
        <p:pic>
          <p:nvPicPr>
            <p:cNvPr id="14" name="Picture 13" descr="A bright light in the sky&#10;&#10;Description automatically generated with medium confidence">
              <a:extLst>
                <a:ext uri="{FF2B5EF4-FFF2-40B4-BE49-F238E27FC236}">
                  <a16:creationId xmlns:a16="http://schemas.microsoft.com/office/drawing/2014/main" id="{FBE84790-7EE1-09E8-3E8F-014675B7B4C2}"/>
                </a:ext>
              </a:extLst>
            </p:cNvPr>
            <p:cNvPicPr>
              <a:picLocks noChangeAspect="1"/>
            </p:cNvPicPr>
            <p:nvPr/>
          </p:nvPicPr>
          <p:blipFill rotWithShape="1">
            <a:blip r:embed="rId3">
              <a:alphaModFix amt="13000"/>
              <a:extLst>
                <a:ext uri="{28A0092B-C50C-407E-A947-70E740481C1C}">
                  <a14:useLocalDpi xmlns:a14="http://schemas.microsoft.com/office/drawing/2010/main" val="0"/>
                </a:ext>
              </a:extLst>
            </a:blip>
            <a:srcRect l="1" t="8867" r="29824" b="19677"/>
            <a:stretch/>
          </p:blipFill>
          <p:spPr>
            <a:xfrm flipH="1">
              <a:off x="-66261" y="-10232"/>
              <a:ext cx="9879492" cy="6878464"/>
            </a:xfrm>
            <a:prstGeom prst="rect">
              <a:avLst/>
            </a:prstGeom>
          </p:spPr>
        </p:pic>
        <p:pic>
          <p:nvPicPr>
            <p:cNvPr id="15" name="Picture 14" descr="A bright light in the sky&#10;&#10;Description automatically generated with medium confidence">
              <a:extLst>
                <a:ext uri="{FF2B5EF4-FFF2-40B4-BE49-F238E27FC236}">
                  <a16:creationId xmlns:a16="http://schemas.microsoft.com/office/drawing/2014/main" id="{225A9ED9-4ADB-6704-B2A3-079AEB3C71D8}"/>
                </a:ext>
              </a:extLst>
            </p:cNvPr>
            <p:cNvPicPr>
              <a:picLocks noChangeAspect="1"/>
            </p:cNvPicPr>
            <p:nvPr/>
          </p:nvPicPr>
          <p:blipFill rotWithShape="1">
            <a:blip r:embed="rId3">
              <a:clrChange>
                <a:clrFrom>
                  <a:srgbClr val="010101"/>
                </a:clrFrom>
                <a:clrTo>
                  <a:srgbClr val="010101">
                    <a:alpha val="0"/>
                  </a:srgbClr>
                </a:clrTo>
              </a:clrChange>
              <a:alphaModFix amt="20000"/>
              <a:extLst>
                <a:ext uri="{28A0092B-C50C-407E-A947-70E740481C1C}">
                  <a14:useLocalDpi xmlns:a14="http://schemas.microsoft.com/office/drawing/2010/main" val="0"/>
                </a:ext>
              </a:extLst>
            </a:blip>
            <a:srcRect l="54814" t="48042" r="6268"/>
            <a:stretch/>
          </p:blipFill>
          <p:spPr>
            <a:xfrm flipH="1">
              <a:off x="8855762" y="-20463"/>
              <a:ext cx="3346174" cy="3054627"/>
            </a:xfrm>
            <a:prstGeom prst="rect">
              <a:avLst/>
            </a:prstGeom>
          </p:spPr>
        </p:pic>
      </p:grpSp>
      <p:pic>
        <p:nvPicPr>
          <p:cNvPr id="11" name="Picture 10" descr="A bright light in the sky&#10;&#10;Description automatically generated with medium confidence">
            <a:extLst>
              <a:ext uri="{FF2B5EF4-FFF2-40B4-BE49-F238E27FC236}">
                <a16:creationId xmlns:a16="http://schemas.microsoft.com/office/drawing/2014/main" id="{CA5AF649-DA9E-196A-E415-667827D958C9}"/>
              </a:ext>
            </a:extLst>
          </p:cNvPr>
          <p:cNvPicPr>
            <a:picLocks noChangeAspect="1"/>
          </p:cNvPicPr>
          <p:nvPr/>
        </p:nvPicPr>
        <p:blipFill rotWithShape="1">
          <a:blip r:embed="rId3">
            <a:clrChange>
              <a:clrFrom>
                <a:srgbClr val="010101"/>
              </a:clrFrom>
              <a:clrTo>
                <a:srgbClr val="010101">
                  <a:alpha val="0"/>
                </a:srgbClr>
              </a:clrTo>
            </a:clrChange>
            <a:alphaModFix amt="35000"/>
            <a:extLst>
              <a:ext uri="{28A0092B-C50C-407E-A947-70E740481C1C}">
                <a14:useLocalDpi xmlns:a14="http://schemas.microsoft.com/office/drawing/2010/main" val="0"/>
              </a:ext>
            </a:extLst>
          </a:blip>
          <a:srcRect l="54814" t="48042"/>
          <a:stretch/>
        </p:blipFill>
        <p:spPr>
          <a:xfrm rot="16200000" flipV="1">
            <a:off x="7922398" y="2588398"/>
            <a:ext cx="4532080" cy="4007124"/>
          </a:xfrm>
          <a:prstGeom prst="rect">
            <a:avLst/>
          </a:prstGeom>
        </p:spPr>
      </p:pic>
      <p:grpSp>
        <p:nvGrpSpPr>
          <p:cNvPr id="42" name="Group 41">
            <a:extLst>
              <a:ext uri="{FF2B5EF4-FFF2-40B4-BE49-F238E27FC236}">
                <a16:creationId xmlns:a16="http://schemas.microsoft.com/office/drawing/2014/main" id="{E6CD8D74-1D15-494E-E0EE-47CF0EC5F864}"/>
              </a:ext>
            </a:extLst>
          </p:cNvPr>
          <p:cNvGrpSpPr/>
          <p:nvPr/>
        </p:nvGrpSpPr>
        <p:grpSpPr>
          <a:xfrm>
            <a:off x="1828804" y="3135748"/>
            <a:ext cx="549965" cy="1013792"/>
            <a:chOff x="1292087" y="2976007"/>
            <a:chExt cx="549965" cy="1013792"/>
          </a:xfrm>
        </p:grpSpPr>
        <p:cxnSp>
          <p:nvCxnSpPr>
            <p:cNvPr id="9" name="Straight Connector 8">
              <a:extLst>
                <a:ext uri="{FF2B5EF4-FFF2-40B4-BE49-F238E27FC236}">
                  <a16:creationId xmlns:a16="http://schemas.microsoft.com/office/drawing/2014/main" id="{06644E4B-41EB-CAD5-4F56-12346F1C0D73}"/>
                </a:ext>
              </a:extLst>
            </p:cNvPr>
            <p:cNvCxnSpPr>
              <a:cxnSpLocks/>
            </p:cNvCxnSpPr>
            <p:nvPr/>
          </p:nvCxnSpPr>
          <p:spPr>
            <a:xfrm flipV="1">
              <a:off x="1292087" y="2976007"/>
              <a:ext cx="549965" cy="536713"/>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753A2F23-BE5C-FD7A-2332-933BCF1E85BD}"/>
                </a:ext>
              </a:extLst>
            </p:cNvPr>
            <p:cNvCxnSpPr>
              <a:cxnSpLocks/>
            </p:cNvCxnSpPr>
            <p:nvPr/>
          </p:nvCxnSpPr>
          <p:spPr>
            <a:xfrm>
              <a:off x="1292087" y="3504813"/>
              <a:ext cx="490330" cy="484986"/>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22" name="Freeform: Shape 21">
              <a:extLst>
                <a:ext uri="{FF2B5EF4-FFF2-40B4-BE49-F238E27FC236}">
                  <a16:creationId xmlns:a16="http://schemas.microsoft.com/office/drawing/2014/main" id="{B0AC6258-F9C1-F5DA-EE76-43C8306E1799}"/>
                </a:ext>
              </a:extLst>
            </p:cNvPr>
            <p:cNvSpPr/>
            <p:nvPr/>
          </p:nvSpPr>
          <p:spPr>
            <a:xfrm>
              <a:off x="1696278" y="3108529"/>
              <a:ext cx="139156" cy="781878"/>
            </a:xfrm>
            <a:custGeom>
              <a:avLst/>
              <a:gdLst>
                <a:gd name="connsiteX0" fmla="*/ 0 w 139156"/>
                <a:gd name="connsiteY0" fmla="*/ 0 h 781878"/>
                <a:gd name="connsiteX1" fmla="*/ 139148 w 139156"/>
                <a:gd name="connsiteY1" fmla="*/ 404191 h 781878"/>
                <a:gd name="connsiteX2" fmla="*/ 6626 w 139156"/>
                <a:gd name="connsiteY2" fmla="*/ 781878 h 781878"/>
              </a:gdLst>
              <a:ahLst/>
              <a:cxnLst>
                <a:cxn ang="0">
                  <a:pos x="connsiteX0" y="connsiteY0"/>
                </a:cxn>
                <a:cxn ang="0">
                  <a:pos x="connsiteX1" y="connsiteY1"/>
                </a:cxn>
                <a:cxn ang="0">
                  <a:pos x="connsiteX2" y="connsiteY2"/>
                </a:cxn>
              </a:cxnLst>
              <a:rect l="l" t="t" r="r" b="b"/>
              <a:pathLst>
                <a:path w="139156" h="781878">
                  <a:moveTo>
                    <a:pt x="0" y="0"/>
                  </a:moveTo>
                  <a:cubicBezTo>
                    <a:pt x="69022" y="136939"/>
                    <a:pt x="138044" y="273878"/>
                    <a:pt x="139148" y="404191"/>
                  </a:cubicBezTo>
                  <a:cubicBezTo>
                    <a:pt x="140252" y="534504"/>
                    <a:pt x="33130" y="763104"/>
                    <a:pt x="6626" y="781878"/>
                  </a:cubicBezTo>
                </a:path>
              </a:pathLst>
            </a:cu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3" name="Oval 22">
              <a:extLst>
                <a:ext uri="{FF2B5EF4-FFF2-40B4-BE49-F238E27FC236}">
                  <a16:creationId xmlns:a16="http://schemas.microsoft.com/office/drawing/2014/main" id="{70D3FDA8-5314-176E-04F9-EDFCE5D6E0AE}"/>
                </a:ext>
              </a:extLst>
            </p:cNvPr>
            <p:cNvSpPr/>
            <p:nvPr/>
          </p:nvSpPr>
          <p:spPr>
            <a:xfrm>
              <a:off x="1696278" y="3353519"/>
              <a:ext cx="139156" cy="29172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sp>
        <p:nvSpPr>
          <p:cNvPr id="35" name="TextBox 34">
            <a:extLst>
              <a:ext uri="{FF2B5EF4-FFF2-40B4-BE49-F238E27FC236}">
                <a16:creationId xmlns:a16="http://schemas.microsoft.com/office/drawing/2014/main" id="{C6D1981F-077C-93C9-0450-1E58C706F978}"/>
              </a:ext>
            </a:extLst>
          </p:cNvPr>
          <p:cNvSpPr txBox="1"/>
          <p:nvPr/>
        </p:nvSpPr>
        <p:spPr>
          <a:xfrm>
            <a:off x="9231209" y="2435369"/>
            <a:ext cx="1130080" cy="523220"/>
          </a:xfrm>
          <a:prstGeom prst="rect">
            <a:avLst/>
          </a:prstGeom>
          <a:noFill/>
        </p:spPr>
        <p:txBody>
          <a:bodyPr wrap="square" rtlCol="0">
            <a:spAutoFit/>
          </a:bodyPr>
          <a:lstStyle/>
          <a:p>
            <a:r>
              <a:rPr lang="en-ZA" sz="2800" dirty="0">
                <a:solidFill>
                  <a:schemeClr val="bg1"/>
                </a:solidFill>
                <a:latin typeface="Times New Roman" panose="02020603050405020304" pitchFamily="18" charset="0"/>
                <a:cs typeface="Times New Roman" panose="02020603050405020304" pitchFamily="18" charset="0"/>
              </a:rPr>
              <a:t>source</a:t>
            </a:r>
          </a:p>
        </p:txBody>
      </p:sp>
      <p:pic>
        <p:nvPicPr>
          <p:cNvPr id="39" name="Picture 38" descr="A purple spiral galaxy in space&#10;&#10;Description automatically generated">
            <a:extLst>
              <a:ext uri="{FF2B5EF4-FFF2-40B4-BE49-F238E27FC236}">
                <a16:creationId xmlns:a16="http://schemas.microsoft.com/office/drawing/2014/main" id="{A2DC2170-B1A3-E302-752C-FFCC589DF4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536845">
            <a:off x="8140933" y="2803074"/>
            <a:ext cx="2596721" cy="1731993"/>
          </a:xfrm>
          <a:prstGeom prst="rect">
            <a:avLst/>
          </a:prstGeom>
        </p:spPr>
      </p:pic>
      <p:cxnSp>
        <p:nvCxnSpPr>
          <p:cNvPr id="6" name="Straight Connector 5">
            <a:extLst>
              <a:ext uri="{FF2B5EF4-FFF2-40B4-BE49-F238E27FC236}">
                <a16:creationId xmlns:a16="http://schemas.microsoft.com/office/drawing/2014/main" id="{C38176FA-E9DF-E13C-47C9-B53657039450}"/>
              </a:ext>
            </a:extLst>
          </p:cNvPr>
          <p:cNvCxnSpPr>
            <a:cxnSpLocks/>
          </p:cNvCxnSpPr>
          <p:nvPr/>
        </p:nvCxnSpPr>
        <p:spPr>
          <a:xfrm>
            <a:off x="2392021" y="3672461"/>
            <a:ext cx="6937513" cy="0"/>
          </a:xfrm>
          <a:prstGeom prst="line">
            <a:avLst/>
          </a:prstGeom>
          <a:ln w="28575">
            <a:solidFill>
              <a:schemeClr val="bg1"/>
            </a:solidFill>
            <a:prstDash val="dash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EF462CA7-9D31-1856-F196-E5472BE9CFF8}"/>
              </a:ext>
            </a:extLst>
          </p:cNvPr>
          <p:cNvSpPr txBox="1"/>
          <p:nvPr/>
        </p:nvSpPr>
        <p:spPr>
          <a:xfrm>
            <a:off x="606107" y="3763970"/>
            <a:ext cx="2569460" cy="523220"/>
          </a:xfrm>
          <a:prstGeom prst="rect">
            <a:avLst/>
          </a:prstGeom>
          <a:noFill/>
        </p:spPr>
        <p:txBody>
          <a:bodyPr wrap="square" rtlCol="0">
            <a:spAutoFit/>
          </a:bodyPr>
          <a:lstStyle/>
          <a:p>
            <a:r>
              <a:rPr lang="en-ZA" sz="2800" dirty="0">
                <a:solidFill>
                  <a:schemeClr val="bg1"/>
                </a:solidFill>
                <a:latin typeface="Times New Roman" panose="02020603050405020304" pitchFamily="18" charset="0"/>
                <a:cs typeface="Times New Roman" panose="02020603050405020304" pitchFamily="18" charset="0"/>
              </a:rPr>
              <a:t>observer</a:t>
            </a:r>
          </a:p>
        </p:txBody>
      </p:sp>
      <p:sp>
        <p:nvSpPr>
          <p:cNvPr id="10" name="Oval 9">
            <a:extLst>
              <a:ext uri="{FF2B5EF4-FFF2-40B4-BE49-F238E27FC236}">
                <a16:creationId xmlns:a16="http://schemas.microsoft.com/office/drawing/2014/main" id="{9E8F87FC-3BB9-99D3-A634-0A9D011EF8E9}"/>
              </a:ext>
            </a:extLst>
          </p:cNvPr>
          <p:cNvSpPr/>
          <p:nvPr/>
        </p:nvSpPr>
        <p:spPr>
          <a:xfrm>
            <a:off x="5086117" y="2777209"/>
            <a:ext cx="895204" cy="1758731"/>
          </a:xfrm>
          <a:prstGeom prst="ellipse">
            <a:avLst/>
          </a:prstGeom>
          <a:solidFill>
            <a:schemeClr val="accent2">
              <a:lumMod val="75000"/>
            </a:schemeClr>
          </a:solidFill>
          <a:ln>
            <a:noFill/>
          </a:ln>
          <a:effectLst>
            <a:softEdge rad="317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7" name="TextBox 56">
            <a:extLst>
              <a:ext uri="{FF2B5EF4-FFF2-40B4-BE49-F238E27FC236}">
                <a16:creationId xmlns:a16="http://schemas.microsoft.com/office/drawing/2014/main" id="{8F5AA9B1-5D02-3F72-E391-777F6D5A345E}"/>
              </a:ext>
            </a:extLst>
          </p:cNvPr>
          <p:cNvSpPr txBox="1"/>
          <p:nvPr/>
        </p:nvSpPr>
        <p:spPr>
          <a:xfrm>
            <a:off x="6253372" y="3106101"/>
            <a:ext cx="2569460" cy="523220"/>
          </a:xfrm>
          <a:prstGeom prst="rect">
            <a:avLst/>
          </a:prstGeom>
          <a:noFill/>
        </p:spPr>
        <p:txBody>
          <a:bodyPr wrap="square" rtlCol="0">
            <a:spAutoFit/>
          </a:bodyPr>
          <a:lstStyle/>
          <a:p>
            <a:r>
              <a:rPr lang="en-ZA" sz="2800" dirty="0">
                <a:solidFill>
                  <a:schemeClr val="accent2">
                    <a:lumMod val="75000"/>
                  </a:schemeClr>
                </a:solidFill>
                <a:latin typeface="Times New Roman" panose="02020603050405020304" pitchFamily="18" charset="0"/>
                <a:cs typeface="Times New Roman" panose="02020603050405020304" pitchFamily="18" charset="0"/>
              </a:rPr>
              <a:t>main deflector</a:t>
            </a:r>
          </a:p>
        </p:txBody>
      </p:sp>
      <p:sp>
        <p:nvSpPr>
          <p:cNvPr id="3" name="Rectangle 2">
            <a:extLst>
              <a:ext uri="{FF2B5EF4-FFF2-40B4-BE49-F238E27FC236}">
                <a16:creationId xmlns:a16="http://schemas.microsoft.com/office/drawing/2014/main" id="{4FDB3F2C-6FAE-8393-82F8-94C256F70D37}"/>
              </a:ext>
            </a:extLst>
          </p:cNvPr>
          <p:cNvSpPr/>
          <p:nvPr/>
        </p:nvSpPr>
        <p:spPr>
          <a:xfrm>
            <a:off x="0" y="0"/>
            <a:ext cx="12221016" cy="528179"/>
          </a:xfrm>
          <a:prstGeom prst="rect">
            <a:avLst/>
          </a:prstGeom>
          <a:solidFill>
            <a:srgbClr val="99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2400" dirty="0"/>
              <a:t>The weak lensing of strong lensing</a:t>
            </a:r>
          </a:p>
        </p:txBody>
      </p:sp>
      <p:sp>
        <p:nvSpPr>
          <p:cNvPr id="2" name="TextBox 1">
            <a:extLst>
              <a:ext uri="{FF2B5EF4-FFF2-40B4-BE49-F238E27FC236}">
                <a16:creationId xmlns:a16="http://schemas.microsoft.com/office/drawing/2014/main" id="{A5AACAAB-3EB8-B6AB-9DCA-D425586E7739}"/>
              </a:ext>
            </a:extLst>
          </p:cNvPr>
          <p:cNvSpPr txBox="1"/>
          <p:nvPr/>
        </p:nvSpPr>
        <p:spPr>
          <a:xfrm>
            <a:off x="402265" y="833582"/>
            <a:ext cx="11387470" cy="769441"/>
          </a:xfrm>
          <a:prstGeom prst="rect">
            <a:avLst/>
          </a:prstGeom>
          <a:noFill/>
        </p:spPr>
        <p:txBody>
          <a:bodyPr wrap="square" rtlCol="0">
            <a:spAutoFit/>
          </a:bodyPr>
          <a:lstStyle/>
          <a:p>
            <a:pPr algn="ctr"/>
            <a:r>
              <a:rPr lang="en-ZA" sz="4400" dirty="0">
                <a:solidFill>
                  <a:schemeClr val="bg1"/>
                </a:solidFill>
                <a:latin typeface="Book Antiqua" panose="02040602050305030304" pitchFamily="18" charset="0"/>
              </a:rPr>
              <a:t>Strong lensing in an FLRW universe</a:t>
            </a:r>
          </a:p>
        </p:txBody>
      </p:sp>
      <p:sp>
        <p:nvSpPr>
          <p:cNvPr id="16" name="TextBox 15">
            <a:extLst>
              <a:ext uri="{FF2B5EF4-FFF2-40B4-BE49-F238E27FC236}">
                <a16:creationId xmlns:a16="http://schemas.microsoft.com/office/drawing/2014/main" id="{DD62C380-ABB6-A428-6CBC-58C358999674}"/>
              </a:ext>
            </a:extLst>
          </p:cNvPr>
          <p:cNvSpPr txBox="1"/>
          <p:nvPr/>
        </p:nvSpPr>
        <p:spPr>
          <a:xfrm>
            <a:off x="0" y="6550223"/>
            <a:ext cx="12221016" cy="307777"/>
          </a:xfrm>
          <a:prstGeom prst="rect">
            <a:avLst/>
          </a:prstGeom>
          <a:solidFill>
            <a:schemeClr val="bg1"/>
          </a:solidFill>
        </p:spPr>
        <p:txBody>
          <a:bodyPr wrap="square" rtlCol="0">
            <a:spAutoFit/>
          </a:bodyPr>
          <a:lstStyle/>
          <a:p>
            <a:r>
              <a:rPr lang="en-ZA" sz="1400" dirty="0"/>
              <a:t>           Daniel Johnson, University of Montpellier		          daniel.johnson@umontpellier.fr                                                           </a:t>
            </a:r>
            <a:r>
              <a:rPr lang="en-ZA" sz="1400" dirty="0" err="1"/>
              <a:t>arxiv</a:t>
            </a:r>
            <a:r>
              <a:rPr lang="en-ZA" sz="1400" dirty="0"/>
              <a:t> 2603.03441</a:t>
            </a:r>
          </a:p>
        </p:txBody>
      </p:sp>
    </p:spTree>
    <p:extLst>
      <p:ext uri="{BB962C8B-B14F-4D97-AF65-F5344CB8AC3E}">
        <p14:creationId xmlns:p14="http://schemas.microsoft.com/office/powerpoint/2010/main" val="15711682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14178</TotalTime>
  <Words>4248</Words>
  <Application>Microsoft Office PowerPoint</Application>
  <PresentationFormat>Widescreen</PresentationFormat>
  <Paragraphs>538</Paragraphs>
  <Slides>49</Slides>
  <Notes>49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49</vt:i4>
      </vt:variant>
    </vt:vector>
  </HeadingPairs>
  <TitlesOfParts>
    <vt:vector size="58" baseType="lpstr">
      <vt:lpstr>Aptos</vt:lpstr>
      <vt:lpstr>Aptos Display</vt:lpstr>
      <vt:lpstr>Arial</vt:lpstr>
      <vt:lpstr>Book Antiqua</vt:lpstr>
      <vt:lpstr>Cambria Math</vt:lpstr>
      <vt:lpstr>Imprint MT Shadow</vt:lpstr>
      <vt:lpstr>Perpetua</vt:lpstr>
      <vt:lpstr>Times New Roman</vt:lpstr>
      <vt:lpstr>Office Theme</vt:lpstr>
      <vt:lpstr>Cosmic shear with Einstein rings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Foreground biases in strong gravitational lensing</dc:title>
  <dc:creator>Daniel Johnson</dc:creator>
  <cp:lastModifiedBy>Daniel Johnson</cp:lastModifiedBy>
  <cp:revision>50</cp:revision>
  <dcterms:created xsi:type="dcterms:W3CDTF">2024-05-13T15:05:55Z</dcterms:created>
  <dcterms:modified xsi:type="dcterms:W3CDTF">2026-07-23T09:06:46Z</dcterms:modified>
</cp:coreProperties>
</file>