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"/>
      <p:regular r:id="rId22"/>
      <p:bold r:id="rId23"/>
      <p:italic r:id="rId24"/>
      <p:boldItalic r:id="rId25"/>
    </p:embeddedFont>
    <p:embeddedFont>
      <p:font typeface="Jost"/>
      <p:regular r:id="rId26"/>
      <p:bold r:id="rId27"/>
      <p:italic r:id="rId28"/>
      <p:boldItalic r:id="rId29"/>
    </p:embeddedFont>
    <p:embeddedFont>
      <p:font typeface="Jost Medium"/>
      <p:regular r:id="rId30"/>
      <p:bold r:id="rId31"/>
      <p:italic r:id="rId32"/>
      <p:boldItalic r:id="rId33"/>
    </p:embeddedFont>
    <p:embeddedFont>
      <p:font typeface="Jost SemiBold"/>
      <p:regular r:id="rId34"/>
      <p:bold r:id="rId35"/>
      <p:italic r:id="rId36"/>
      <p:boldItalic r:id="rId37"/>
    </p:embeddedFont>
    <p:embeddedFont>
      <p:font typeface="Lexend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Jost-regular.fntdata"/><Relationship Id="rId25" Type="http://schemas.openxmlformats.org/officeDocument/2006/relationships/font" Target="fonts/Roboto-boldItalic.fntdata"/><Relationship Id="rId28" Type="http://schemas.openxmlformats.org/officeDocument/2006/relationships/font" Target="fonts/Jost-italic.fntdata"/><Relationship Id="rId27" Type="http://schemas.openxmlformats.org/officeDocument/2006/relationships/font" Target="fonts/Jos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JostMedium-bold.fntdata"/><Relationship Id="rId30" Type="http://schemas.openxmlformats.org/officeDocument/2006/relationships/font" Target="fonts/JostMedium-regular.fntdata"/><Relationship Id="rId11" Type="http://schemas.openxmlformats.org/officeDocument/2006/relationships/slide" Target="slides/slide6.xml"/><Relationship Id="rId33" Type="http://schemas.openxmlformats.org/officeDocument/2006/relationships/font" Target="fonts/Jost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JostMedium-italic.fntdata"/><Relationship Id="rId13" Type="http://schemas.openxmlformats.org/officeDocument/2006/relationships/slide" Target="slides/slide8.xml"/><Relationship Id="rId35" Type="http://schemas.openxmlformats.org/officeDocument/2006/relationships/font" Target="fonts/JostSemiBold-bold.fntdata"/><Relationship Id="rId12" Type="http://schemas.openxmlformats.org/officeDocument/2006/relationships/slide" Target="slides/slide7.xml"/><Relationship Id="rId34" Type="http://schemas.openxmlformats.org/officeDocument/2006/relationships/font" Target="fonts/Jost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Jost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Jost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Lexend-bold.fntdata"/><Relationship Id="rId16" Type="http://schemas.openxmlformats.org/officeDocument/2006/relationships/slide" Target="slides/slide11.xml"/><Relationship Id="rId38" Type="http://schemas.openxmlformats.org/officeDocument/2006/relationships/font" Target="fonts/Lexen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f079bf0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f079bf0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f06e4ff4fa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f06e4ff4fa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f06e4ff4fa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f06e4ff4fa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f079bf0b6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f079bf0b6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f079bf0b68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f079bf0b68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f079bf0b6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f079bf0b6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f0b6aeb8d8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f0b6aeb8d8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bc1e9462d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ebc1e9462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f06e4ff4fa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f06e4ff4f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f06e4ff4f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f06e4ff4f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Happens when a massive object, like a galaxy, bends and magnifies light from a more distant source, creating multiple images due to intense space-time warping.</a:t>
            </a:r>
            <a:endParaRPr sz="200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26ac87d43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26ac87d4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f0b6aeb8d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f0b6aeb8d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026ac87d43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026ac87d43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f0b6aeb8d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f0b6aeb8d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f06e4ff4fa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f06e4ff4fa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jpg"/><Relationship Id="rId4" Type="http://schemas.openxmlformats.org/officeDocument/2006/relationships/image" Target="../media/image1.jpg"/><Relationship Id="rId5" Type="http://schemas.openxmlformats.org/officeDocument/2006/relationships/image" Target="../media/image36.png"/><Relationship Id="rId6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.jp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1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7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image" Target="../media/image14.png"/><Relationship Id="rId7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1121" y="-844494"/>
            <a:ext cx="9243249" cy="684217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831250"/>
            <a:ext cx="85206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8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Measuring the Expansion Rate of the </a:t>
            </a:r>
            <a:r>
              <a:rPr lang="en" sz="318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Universe</a:t>
            </a:r>
            <a:r>
              <a:rPr lang="en" sz="318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with Strong Gravitational Lenses</a:t>
            </a:r>
            <a:endParaRPr sz="318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938225"/>
            <a:ext cx="8520600" cy="19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Allan G. Schweinfurth (TUM/MPA)</a:t>
            </a:r>
            <a:endParaRPr b="1"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Collaboration with</a:t>
            </a:r>
            <a:b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Sherry H. Suyu (TUM/MPA)</a:t>
            </a: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,</a:t>
            </a: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Aymeric Galan (UniGe),</a:t>
            </a: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Stefan Taubenberger (TUM/MPA),</a:t>
            </a: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b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Alejandra Melo (ESO)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Exploring New Frontiers in Cosmology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July 6-10 2026, Galileo Galilei Institute (GGI), Florence, Italy</a:t>
            </a:r>
            <a:endParaRPr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3101" y="153148"/>
            <a:ext cx="2344376" cy="78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8750" y="-41154"/>
            <a:ext cx="2280949" cy="11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0" y="4830600"/>
            <a:ext cx="2430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Image Credit: A. Galan, T. Li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50" y="1017724"/>
            <a:ext cx="8259301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23"/>
          <p:cNvSpPr txBox="1"/>
          <p:nvPr>
            <p:ph type="title"/>
          </p:nvPr>
        </p:nvSpPr>
        <p:spPr>
          <a:xfrm>
            <a:off x="1167700" y="450575"/>
            <a:ext cx="68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Modelling of Gravitational Lenses</a:t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99" name="Google Shape;199;p23"/>
          <p:cNvSpPr/>
          <p:nvPr/>
        </p:nvSpPr>
        <p:spPr>
          <a:xfrm>
            <a:off x="454844" y="450574"/>
            <a:ext cx="572700" cy="572700"/>
          </a:xfrm>
          <a:prstGeom prst="roundRect">
            <a:avLst>
              <a:gd fmla="val 12803" name="adj"/>
            </a:avLst>
          </a:prstGeom>
          <a:noFill/>
          <a:ln cap="flat" cmpd="sng" w="407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6625" lIns="73300" spcFirstLastPara="1" rIns="73300" wrap="square" tIns="3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730" y="617412"/>
            <a:ext cx="420340" cy="2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3"/>
          <p:cNvSpPr txBox="1"/>
          <p:nvPr/>
        </p:nvSpPr>
        <p:spPr>
          <a:xfrm>
            <a:off x="363250" y="1221775"/>
            <a:ext cx="4476300" cy="31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J1537 - 3010</a:t>
            </a:r>
            <a:endParaRPr b="1" sz="1800" u="sng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HST WFC3 Data (PI: Treu)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b="1" baseline="-25000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= 0.590, z</a:t>
            </a:r>
            <a:r>
              <a:rPr b="1" baseline="-25000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= 1.721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Discovered by Lemon+2019 and Delchambre+2019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2" name="Google Shape;202;p23" title="J1537-3010.jpg"/>
          <p:cNvPicPr preferRelativeResize="0"/>
          <p:nvPr/>
        </p:nvPicPr>
        <p:blipFill rotWithShape="1">
          <a:blip r:embed="rId4">
            <a:alphaModFix/>
          </a:blip>
          <a:srcRect b="40291" l="43276" r="43278" t="41754"/>
          <a:stretch/>
        </p:blipFill>
        <p:spPr>
          <a:xfrm rot="5400000">
            <a:off x="4817501" y="1159276"/>
            <a:ext cx="3830100" cy="3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/>
        </p:nvSpPr>
        <p:spPr>
          <a:xfrm>
            <a:off x="4839550" y="466322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Image Credit: A. Galan, T. Li</a:t>
            </a:r>
            <a:endParaRPr sz="800">
              <a:solidFill>
                <a:schemeClr val="lt1"/>
              </a:solidFill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5625" y="1840600"/>
            <a:ext cx="1118150" cy="111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0" name="Google Shape;210;p24"/>
          <p:cNvPicPr preferRelativeResize="0"/>
          <p:nvPr/>
        </p:nvPicPr>
        <p:blipFill rotWithShape="1">
          <a:blip r:embed="rId3">
            <a:alphaModFix/>
          </a:blip>
          <a:srcRect b="67378" l="0" r="0" t="0"/>
          <a:stretch/>
        </p:blipFill>
        <p:spPr>
          <a:xfrm>
            <a:off x="184350" y="872025"/>
            <a:ext cx="8995001" cy="188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3">
            <a:alphaModFix/>
          </a:blip>
          <a:srcRect b="-995" l="0" r="0" t="68373"/>
          <a:stretch/>
        </p:blipFill>
        <p:spPr>
          <a:xfrm>
            <a:off x="184350" y="2724300"/>
            <a:ext cx="8995001" cy="188807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/>
          <p:nvPr/>
        </p:nvSpPr>
        <p:spPr>
          <a:xfrm>
            <a:off x="219800" y="307725"/>
            <a:ext cx="89241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Data		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	               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Model 	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		    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Norm. Residuals</a:t>
            </a:r>
            <a:r>
              <a:rPr lang="en" sz="18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	 </a:t>
            </a:r>
            <a:r>
              <a:rPr lang="en" sz="19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 </a:t>
            </a:r>
            <a:r>
              <a:rPr lang="en" sz="20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     </a:t>
            </a:r>
            <a:r>
              <a:rPr lang="en" sz="1600">
                <a:solidFill>
                  <a:schemeClr val="dk2"/>
                </a:solidFill>
                <a:latin typeface="Jost Medium"/>
                <a:ea typeface="Jost Medium"/>
                <a:cs typeface="Jost Medium"/>
                <a:sym typeface="Jost Medium"/>
              </a:rPr>
              <a:t>Source Reconstruction</a:t>
            </a:r>
            <a:endParaRPr sz="1600">
              <a:solidFill>
                <a:schemeClr val="dk2"/>
              </a:solidFill>
              <a:latin typeface="Jost Medium"/>
              <a:ea typeface="Jost Medium"/>
              <a:cs typeface="Jost Medium"/>
              <a:sym typeface="Jost Medium"/>
            </a:endParaRPr>
          </a:p>
        </p:txBody>
      </p:sp>
      <p:sp>
        <p:nvSpPr>
          <p:cNvPr id="213" name="Google Shape;213;p24"/>
          <p:cNvSpPr txBox="1"/>
          <p:nvPr/>
        </p:nvSpPr>
        <p:spPr>
          <a:xfrm>
            <a:off x="219800" y="4567975"/>
            <a:ext cx="60813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Galan &amp; Schweinfurth + 2026 ; in prep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2269816" y="1527755"/>
            <a:ext cx="4554300" cy="2088000"/>
          </a:xfrm>
          <a:prstGeom prst="rect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5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rPr>
              <a:t>H</a:t>
            </a:r>
            <a:r>
              <a:rPr baseline="-25000" i="1" lang="en" sz="25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rPr>
              <a:t>0</a:t>
            </a:r>
            <a:r>
              <a:rPr lang="en" sz="25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rPr>
              <a:t> coming soon…</a:t>
            </a:r>
            <a:endParaRPr sz="2500">
              <a:solidFill>
                <a:schemeClr val="lt1"/>
              </a:solidFill>
              <a:latin typeface="Jost SemiBold"/>
              <a:ea typeface="Jost SemiBold"/>
              <a:cs typeface="Jost SemiBold"/>
              <a:sym typeface="Jos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  <a:latin typeface="Jost SemiBold"/>
              <a:ea typeface="Jost SemiBold"/>
              <a:cs typeface="Jost SemiBold"/>
              <a:sym typeface="Jost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Jost SemiBold"/>
                <a:ea typeface="Jost SemiBold"/>
                <a:cs typeface="Jost SemiBold"/>
                <a:sym typeface="Jost SemiBold"/>
              </a:rPr>
              <a:t>value is blinded until the very end to avoid bias!</a:t>
            </a:r>
            <a:endParaRPr sz="2500">
              <a:solidFill>
                <a:schemeClr val="lt1"/>
              </a:solidFill>
              <a:latin typeface="Jost SemiBold"/>
              <a:ea typeface="Jost SemiBold"/>
              <a:cs typeface="Jost SemiBold"/>
              <a:sym typeface="Jost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" name="Google Shape;220;p25"/>
          <p:cNvSpPr txBox="1"/>
          <p:nvPr>
            <p:ph type="title"/>
          </p:nvPr>
        </p:nvSpPr>
        <p:spPr>
          <a:xfrm>
            <a:off x="1167700" y="450575"/>
            <a:ext cx="68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Modelling of Gravitational Lenses</a:t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21" name="Google Shape;221;p25"/>
          <p:cNvSpPr/>
          <p:nvPr/>
        </p:nvSpPr>
        <p:spPr>
          <a:xfrm>
            <a:off x="454844" y="450574"/>
            <a:ext cx="572700" cy="572700"/>
          </a:xfrm>
          <a:prstGeom prst="roundRect">
            <a:avLst>
              <a:gd fmla="val 12803" name="adj"/>
            </a:avLst>
          </a:prstGeom>
          <a:noFill/>
          <a:ln cap="flat" cmpd="sng" w="407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6625" lIns="73300" spcFirstLastPara="1" rIns="73300" wrap="square" tIns="3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730" y="617412"/>
            <a:ext cx="420340" cy="2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/>
          <p:nvPr/>
        </p:nvSpPr>
        <p:spPr>
          <a:xfrm>
            <a:off x="363250" y="1265725"/>
            <a:ext cx="4476300" cy="28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SN Winny (SN 2025wny)</a:t>
            </a:r>
            <a:endParaRPr b="1" sz="1800" u="sng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Large Binocular Telescope AO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Data 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z</a:t>
            </a:r>
            <a:r>
              <a:rPr b="1" baseline="-25000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= 0.375, z</a:t>
            </a:r>
            <a:r>
              <a:rPr b="1" baseline="-25000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= 2.01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Discovered by Taubenberger+2025 and Johansson+2025</a:t>
            </a:r>
            <a:b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b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First Lensed Superluminous Supernova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0975" y="1265725"/>
            <a:ext cx="3335142" cy="333514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/>
          <p:nvPr/>
        </p:nvSpPr>
        <p:spPr>
          <a:xfrm>
            <a:off x="6422725" y="4600875"/>
            <a:ext cx="21834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2"/>
                </a:solidFill>
              </a:rPr>
              <a:t>Ecker &amp; Schweinfurth + 2026</a:t>
            </a:r>
            <a:endParaRPr b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/>
          <p:nvPr>
            <p:ph idx="1" type="body"/>
          </p:nvPr>
        </p:nvSpPr>
        <p:spPr>
          <a:xfrm>
            <a:off x="311700" y="5566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Image position only model (Not cosmography grade)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Consistent with Keck AO Model (Storfer+2026)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Naturally predicts the detected fifth image</a:t>
            </a:r>
            <a:endParaRPr b="1"/>
          </a:p>
        </p:txBody>
      </p:sp>
      <p:sp>
        <p:nvSpPr>
          <p:cNvPr id="231" name="Google Shape;23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2" name="Google Shape;2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150" y="1969799"/>
            <a:ext cx="7017702" cy="214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/>
        </p:nvSpPr>
        <p:spPr>
          <a:xfrm>
            <a:off x="5150150" y="4149475"/>
            <a:ext cx="2930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Aryan+2025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7"/>
          <p:cNvSpPr txBox="1"/>
          <p:nvPr>
            <p:ph type="title"/>
          </p:nvPr>
        </p:nvSpPr>
        <p:spPr>
          <a:xfrm>
            <a:off x="1167700" y="450575"/>
            <a:ext cx="68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Outlook</a:t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54844" y="450574"/>
            <a:ext cx="572700" cy="572700"/>
          </a:xfrm>
          <a:prstGeom prst="roundRect">
            <a:avLst>
              <a:gd fmla="val 12803" name="adj"/>
            </a:avLst>
          </a:prstGeom>
          <a:noFill/>
          <a:ln cap="flat" cmpd="sng" w="407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6625" lIns="73300" spcFirstLastPara="1" rIns="73300" wrap="square" tIns="3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363250" y="1265725"/>
            <a:ext cx="8286300" cy="3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J1537: 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b="1" i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b="1" baseline="-25000" i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Unblinding 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-&gt; 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TDCOSMO 2026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Improve modelling with JWST Data (PI: Treu)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SN Winny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Further Monitoring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HST Archival Data Modelling (PI: Goobar)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LSST and Euclid soon to increase sample of lenses! </a:t>
            </a:r>
            <a:b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New era for time-delay cosmography</a:t>
            </a:r>
            <a:endParaRPr b="1"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028" y="586247"/>
            <a:ext cx="420350" cy="3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3300" y="633763"/>
            <a:ext cx="1489524" cy="148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8750" y="586246"/>
            <a:ext cx="1584550" cy="15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5023" y="2170800"/>
            <a:ext cx="1584600" cy="1584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8"/>
          <p:cNvSpPr txBox="1"/>
          <p:nvPr/>
        </p:nvSpPr>
        <p:spPr>
          <a:xfrm>
            <a:off x="499825" y="491675"/>
            <a:ext cx="4809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?</a:t>
            </a:r>
            <a:endParaRPr b="1" sz="33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51" name="Google Shape;25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28"/>
          <p:cNvSpPr txBox="1"/>
          <p:nvPr>
            <p:ph type="title"/>
          </p:nvPr>
        </p:nvSpPr>
        <p:spPr>
          <a:xfrm>
            <a:off x="1167700" y="450575"/>
            <a:ext cx="68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solidFill>
                  <a:schemeClr val="lt1"/>
                </a:solidFill>
                <a:latin typeface="Jost"/>
                <a:ea typeface="Jost"/>
                <a:cs typeface="Jost"/>
                <a:sym typeface="Jost"/>
              </a:rPr>
              <a:t>Questions</a:t>
            </a:r>
            <a:endParaRPr b="1" sz="3356">
              <a:solidFill>
                <a:schemeClr val="lt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253" name="Google Shape;253;p28"/>
          <p:cNvSpPr/>
          <p:nvPr/>
        </p:nvSpPr>
        <p:spPr>
          <a:xfrm>
            <a:off x="454844" y="450574"/>
            <a:ext cx="572700" cy="572700"/>
          </a:xfrm>
          <a:prstGeom prst="roundRect">
            <a:avLst>
              <a:gd fmla="val 12803" name="adj"/>
            </a:avLst>
          </a:prstGeom>
          <a:noFill/>
          <a:ln cap="flat" cmpd="sng" w="407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6625" lIns="73300" spcFirstLastPara="1" rIns="73300" wrap="square" tIns="3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8"/>
          <p:cNvSpPr txBox="1"/>
          <p:nvPr/>
        </p:nvSpPr>
        <p:spPr>
          <a:xfrm>
            <a:off x="81661" y="4830025"/>
            <a:ext cx="4798800" cy="2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</a:rPr>
              <a:t>NASA, ESA, CSA, STScI, Vicente Estrada-Carpenter (Saint Mary's University)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255" name="Google Shape;255;p28" title="qrcode(1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3300" y="450575"/>
            <a:ext cx="2234400" cy="2234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610588" y="1980316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610588" y="4196357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Jost"/>
                <a:ea typeface="Jost"/>
                <a:cs typeface="Jost"/>
                <a:sym typeface="Jost"/>
              </a:rPr>
              <a:t>Overview</a:t>
            </a:r>
            <a:endParaRPr b="1" sz="3020"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300" y="541325"/>
            <a:ext cx="2733624" cy="385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-5556" l="-5556" r="-5556" t="-5556"/>
          <a:stretch/>
        </p:blipFill>
        <p:spPr>
          <a:xfrm>
            <a:off x="610588" y="1980319"/>
            <a:ext cx="548618" cy="54861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1265096" y="1995475"/>
            <a:ext cx="3265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Jost"/>
              <a:buNone/>
            </a:pPr>
            <a:r>
              <a:rPr lang="en" sz="1620">
                <a:solidFill>
                  <a:srgbClr val="000000"/>
                </a:solidFill>
                <a:latin typeface="Jost"/>
                <a:ea typeface="Jost"/>
                <a:cs typeface="Jost"/>
                <a:sym typeface="Jost"/>
              </a:rPr>
              <a:t>Strong Gravitational Lensing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610675" y="2696700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1265162" y="2890996"/>
            <a:ext cx="24093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Jost"/>
              <a:buNone/>
            </a:pPr>
            <a:r>
              <a:rPr lang="en" sz="1620">
                <a:solidFill>
                  <a:srgbClr val="000000"/>
                </a:solidFill>
                <a:latin typeface="Jost"/>
                <a:ea typeface="Jost"/>
                <a:cs typeface="Jost"/>
                <a:sym typeface="Jost"/>
              </a:rPr>
              <a:t>Time-Delay Cosmography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845" y="2855193"/>
            <a:ext cx="522280" cy="24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780" y="3591937"/>
            <a:ext cx="420340" cy="25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1265150" y="3413078"/>
            <a:ext cx="240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Jost"/>
              <a:buNone/>
            </a:pPr>
            <a:r>
              <a:rPr lang="en" sz="1620">
                <a:solidFill>
                  <a:srgbClr val="000000"/>
                </a:solidFill>
                <a:latin typeface="Jost"/>
                <a:ea typeface="Jost"/>
                <a:cs typeface="Jost"/>
                <a:sym typeface="Jost"/>
              </a:rPr>
              <a:t>Modelling of </a:t>
            </a:r>
            <a:r>
              <a:rPr lang="en" sz="1620">
                <a:latin typeface="Jost"/>
                <a:ea typeface="Jost"/>
                <a:cs typeface="Jost"/>
                <a:sym typeface="Jost"/>
              </a:rPr>
              <a:t>Gravitational Lenses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203" y="4314284"/>
            <a:ext cx="420350" cy="3013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/>
          <p:nvPr/>
        </p:nvSpPr>
        <p:spPr>
          <a:xfrm>
            <a:off x="1250657" y="4341099"/>
            <a:ext cx="24093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Jost"/>
              <a:buNone/>
            </a:pPr>
            <a:r>
              <a:rPr lang="en" sz="1620">
                <a:solidFill>
                  <a:srgbClr val="000000"/>
                </a:solidFill>
                <a:latin typeface="Jost"/>
                <a:ea typeface="Jost"/>
                <a:cs typeface="Jost"/>
                <a:sym typeface="Jost"/>
              </a:rPr>
              <a:t>Outlook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610588" y="3446532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610600" y="1277032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265087" y="1279443"/>
            <a:ext cx="24093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4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Jost"/>
              <a:buNone/>
            </a:pPr>
            <a:r>
              <a:rPr lang="en" sz="1620">
                <a:solidFill>
                  <a:srgbClr val="000000"/>
                </a:solidFill>
                <a:latin typeface="Jost"/>
                <a:ea typeface="Jost"/>
                <a:cs typeface="Jost"/>
                <a:sym typeface="Jost"/>
              </a:rPr>
              <a:t>The Hubble Tension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62701" y="1450213"/>
            <a:ext cx="473361" cy="244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 title="noirlab2611b.jpg"/>
          <p:cNvPicPr preferRelativeResize="0"/>
          <p:nvPr/>
        </p:nvPicPr>
        <p:blipFill rotWithShape="1">
          <a:blip r:embed="rId3">
            <a:alphaModFix/>
          </a:blip>
          <a:srcRect b="46854" l="0" r="0" t="0"/>
          <a:stretch/>
        </p:blipFill>
        <p:spPr>
          <a:xfrm>
            <a:off x="3790879" y="1285901"/>
            <a:ext cx="5353126" cy="30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5"/>
          <p:cNvSpPr txBox="1"/>
          <p:nvPr>
            <p:ph type="title"/>
          </p:nvPr>
        </p:nvSpPr>
        <p:spPr>
          <a:xfrm>
            <a:off x="1167700" y="450575"/>
            <a:ext cx="499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The Hubble Tension</a:t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454844" y="450574"/>
            <a:ext cx="572700" cy="572700"/>
          </a:xfrm>
          <a:prstGeom prst="roundRect">
            <a:avLst>
              <a:gd fmla="val 12803" name="adj"/>
            </a:avLst>
          </a:prstGeom>
          <a:noFill/>
          <a:ln cap="flat" cmpd="sng" w="407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6625" lIns="73300" spcFirstLastPara="1" rIns="73300" wrap="square" tIns="3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224" y="631330"/>
            <a:ext cx="494066" cy="25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 title="noirlab2611b.jpg"/>
          <p:cNvPicPr preferRelativeResize="0"/>
          <p:nvPr/>
        </p:nvPicPr>
        <p:blipFill rotWithShape="1">
          <a:blip r:embed="rId3">
            <a:alphaModFix/>
          </a:blip>
          <a:srcRect b="0" l="16569" r="0" t="46854"/>
          <a:stretch/>
        </p:blipFill>
        <p:spPr>
          <a:xfrm>
            <a:off x="105825" y="2120800"/>
            <a:ext cx="4466176" cy="30226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4821125" y="4571225"/>
            <a:ext cx="46086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NOIRLab/NSF/AURA/J. da Silva/J. Pollard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>
            <a:off x="598614" y="457019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17257" l="23312" r="11967" t="17251"/>
          <a:stretch/>
        </p:blipFill>
        <p:spPr>
          <a:xfrm>
            <a:off x="6019327" y="1527276"/>
            <a:ext cx="2910075" cy="281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4">
            <a:alphaModFix/>
          </a:blip>
          <a:srcRect b="18683" l="30340" r="30613" t="16826"/>
          <a:stretch/>
        </p:blipFill>
        <p:spPr>
          <a:xfrm>
            <a:off x="3157075" y="1527277"/>
            <a:ext cx="2727304" cy="281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6"/>
          <p:cNvSpPr txBox="1"/>
          <p:nvPr>
            <p:ph type="title"/>
          </p:nvPr>
        </p:nvSpPr>
        <p:spPr>
          <a:xfrm>
            <a:off x="1408126" y="445025"/>
            <a:ext cx="7229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Strong Gravitational Lensing</a:t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5">
            <a:alphaModFix/>
          </a:blip>
          <a:srcRect b="-5556" l="-5556" r="-5556" t="-5556"/>
          <a:stretch/>
        </p:blipFill>
        <p:spPr>
          <a:xfrm>
            <a:off x="598627" y="457026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700" y="1490475"/>
            <a:ext cx="2852275" cy="285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150150" y="4885685"/>
            <a:ext cx="88437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2"/>
                </a:solidFill>
              </a:rPr>
              <a:t>Image Credits (L2R): [1] NASA / ESA / Hubble / T. Treu / Judy Schmidt ; [2] NASA/CXC/UA/J.Irwin et al; Optical: NASA/STScI  ; [3] ESA/Webb/NASA/CSA/H. Atek and M. Zamani (ESA/Webb) 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105" name="Google Shape;10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52319" y="3886601"/>
            <a:ext cx="1332050" cy="9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611825" y="2023200"/>
            <a:ext cx="3267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508950" y="462575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120" y="621068"/>
            <a:ext cx="522280" cy="24481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>
            <p:ph type="title"/>
          </p:nvPr>
        </p:nvSpPr>
        <p:spPr>
          <a:xfrm>
            <a:off x="1167700" y="450575"/>
            <a:ext cx="499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781"/>
              <a:buFont typeface="Arial"/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Time-Delay Cosmography</a:t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781"/>
              <a:buFont typeface="Arial"/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115" name="Google Shape;115;p17" title="ezgif-228297a6da873127.gif"/>
          <p:cNvPicPr preferRelativeResize="0"/>
          <p:nvPr/>
        </p:nvPicPr>
        <p:blipFill rotWithShape="1">
          <a:blip r:embed="rId4">
            <a:alphaModFix/>
          </a:blip>
          <a:srcRect b="0" l="0" r="0" t="47429"/>
          <a:stretch/>
        </p:blipFill>
        <p:spPr>
          <a:xfrm>
            <a:off x="508950" y="1736490"/>
            <a:ext cx="7759426" cy="313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 title="ezgif-228297a6da873127.gif"/>
          <p:cNvPicPr preferRelativeResize="0"/>
          <p:nvPr/>
        </p:nvPicPr>
        <p:blipFill rotWithShape="1">
          <a:blip r:embed="rId4">
            <a:alphaModFix/>
          </a:blip>
          <a:srcRect b="53241" l="34454" r="31838" t="7287"/>
          <a:stretch/>
        </p:blipFill>
        <p:spPr>
          <a:xfrm>
            <a:off x="7209700" y="166025"/>
            <a:ext cx="1663200" cy="149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146525" y="4872425"/>
            <a:ext cx="57957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Animations courtesy of V. Bonvin (COSMOGRAIL and H0LiCoW Collaborations)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18"/>
          <p:cNvSpPr txBox="1"/>
          <p:nvPr/>
        </p:nvSpPr>
        <p:spPr>
          <a:xfrm>
            <a:off x="611825" y="2023200"/>
            <a:ext cx="3267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508950" y="462575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120" y="621068"/>
            <a:ext cx="522280" cy="24481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>
            <p:ph type="title"/>
          </p:nvPr>
        </p:nvSpPr>
        <p:spPr>
          <a:xfrm>
            <a:off x="1167700" y="450575"/>
            <a:ext cx="499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781"/>
              <a:buFont typeface="Arial"/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Time-Delay Cosmography</a:t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781"/>
              <a:buFont typeface="Arial"/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127" name="Google Shape;127;p18" title="ezgif-2faad361cbbbbab8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0" y="1454075"/>
            <a:ext cx="762000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146525" y="4872425"/>
            <a:ext cx="5795700" cy="2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Animations courtesy of V. Bonvin (COSMOGRAIL and H0LiCoW Collaborations)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4" name="Google Shape;134;p19"/>
          <p:cNvGrpSpPr/>
          <p:nvPr/>
        </p:nvGrpSpPr>
        <p:grpSpPr>
          <a:xfrm>
            <a:off x="1831997" y="4062552"/>
            <a:ext cx="1365827" cy="447815"/>
            <a:chOff x="6034975" y="3744104"/>
            <a:chExt cx="2013900" cy="660300"/>
          </a:xfrm>
        </p:grpSpPr>
        <p:sp>
          <p:nvSpPr>
            <p:cNvPr id="135" name="Google Shape;135;p19"/>
            <p:cNvSpPr/>
            <p:nvPr/>
          </p:nvSpPr>
          <p:spPr>
            <a:xfrm>
              <a:off x="6034975" y="3744104"/>
              <a:ext cx="2013900" cy="660300"/>
            </a:xfrm>
            <a:prstGeom prst="rect">
              <a:avLst/>
            </a:prstGeom>
            <a:solidFill>
              <a:srgbClr val="F4BDD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6" name="Google Shape;136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130356" y="3830092"/>
              <a:ext cx="1823100" cy="4883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oogle Shape;137;p19"/>
          <p:cNvGrpSpPr/>
          <p:nvPr/>
        </p:nvGrpSpPr>
        <p:grpSpPr>
          <a:xfrm>
            <a:off x="5337733" y="3129931"/>
            <a:ext cx="2655328" cy="554390"/>
            <a:chOff x="6468927" y="2518218"/>
            <a:chExt cx="2552218" cy="532862"/>
          </a:xfrm>
        </p:grpSpPr>
        <p:sp>
          <p:nvSpPr>
            <p:cNvPr id="138" name="Google Shape;138;p19"/>
            <p:cNvSpPr/>
            <p:nvPr/>
          </p:nvSpPr>
          <p:spPr>
            <a:xfrm>
              <a:off x="6468927" y="2518218"/>
              <a:ext cx="2552218" cy="532862"/>
            </a:xfrm>
            <a:prstGeom prst="rect">
              <a:avLst/>
            </a:prstGeom>
            <a:solidFill>
              <a:srgbClr val="7FA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9" name="Google Shape;139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47731" y="2543396"/>
              <a:ext cx="2387408" cy="4825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19"/>
          <p:cNvSpPr txBox="1"/>
          <p:nvPr/>
        </p:nvSpPr>
        <p:spPr>
          <a:xfrm>
            <a:off x="4858353" y="2656594"/>
            <a:ext cx="3614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Fermat Potential Difference</a:t>
            </a:r>
            <a:endParaRPr b="1" sz="17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19"/>
          <p:cNvCxnSpPr>
            <a:stCxn id="140" idx="0"/>
          </p:cNvCxnSpPr>
          <p:nvPr/>
        </p:nvCxnSpPr>
        <p:spPr>
          <a:xfrm rot="10800000">
            <a:off x="4663203" y="2111194"/>
            <a:ext cx="2002200" cy="545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2" name="Google Shape;142;p19"/>
          <p:cNvCxnSpPr/>
          <p:nvPr/>
        </p:nvCxnSpPr>
        <p:spPr>
          <a:xfrm rot="10800000">
            <a:off x="6436900" y="2089368"/>
            <a:ext cx="176700" cy="5544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grpSp>
        <p:nvGrpSpPr>
          <p:cNvPr id="143" name="Google Shape;143;p19"/>
          <p:cNvGrpSpPr/>
          <p:nvPr/>
        </p:nvGrpSpPr>
        <p:grpSpPr>
          <a:xfrm>
            <a:off x="1775662" y="1419314"/>
            <a:ext cx="5378440" cy="905701"/>
            <a:chOff x="1573650" y="2058575"/>
            <a:chExt cx="5996700" cy="1009812"/>
          </a:xfrm>
        </p:grpSpPr>
        <p:sp>
          <p:nvSpPr>
            <p:cNvPr id="144" name="Google Shape;144;p19"/>
            <p:cNvSpPr/>
            <p:nvPr/>
          </p:nvSpPr>
          <p:spPr>
            <a:xfrm>
              <a:off x="1573650" y="2058575"/>
              <a:ext cx="5996700" cy="1009800"/>
            </a:xfrm>
            <a:prstGeom prst="roundRect">
              <a:avLst>
                <a:gd fmla="val 16667" name="adj"/>
              </a:avLst>
            </a:prstGeom>
            <a:solidFill>
              <a:srgbClr val="EFEFEF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9"/>
            <p:cNvSpPr/>
            <p:nvPr/>
          </p:nvSpPr>
          <p:spPr>
            <a:xfrm>
              <a:off x="3152650" y="2095550"/>
              <a:ext cx="764700" cy="469500"/>
            </a:xfrm>
            <a:prstGeom prst="rect">
              <a:avLst/>
            </a:prstGeom>
            <a:solidFill>
              <a:srgbClr val="F4BD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4044775" y="2363850"/>
              <a:ext cx="1435500" cy="469500"/>
            </a:xfrm>
            <a:prstGeom prst="rect">
              <a:avLst/>
            </a:prstGeom>
            <a:solidFill>
              <a:srgbClr val="7FA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9"/>
            <p:cNvSpPr/>
            <p:nvPr/>
          </p:nvSpPr>
          <p:spPr>
            <a:xfrm>
              <a:off x="5981425" y="2363850"/>
              <a:ext cx="1435500" cy="469500"/>
            </a:xfrm>
            <a:prstGeom prst="rect">
              <a:avLst/>
            </a:prstGeom>
            <a:solidFill>
              <a:srgbClr val="7FA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8" name="Google Shape;148;p19"/>
            <p:cNvPicPr preferRelativeResize="0"/>
            <p:nvPr/>
          </p:nvPicPr>
          <p:blipFill rotWithShape="1">
            <a:blip r:embed="rId5">
              <a:alphaModFix/>
            </a:blip>
            <a:srcRect b="-9087" l="0" r="0" t="0"/>
            <a:stretch/>
          </p:blipFill>
          <p:spPr>
            <a:xfrm>
              <a:off x="1616232" y="2124216"/>
              <a:ext cx="5858067" cy="9441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" name="Google Shape;149;p19"/>
          <p:cNvSpPr txBox="1"/>
          <p:nvPr/>
        </p:nvSpPr>
        <p:spPr>
          <a:xfrm>
            <a:off x="1505350" y="3684325"/>
            <a:ext cx="2073300" cy="35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84C7"/>
                </a:solidFill>
                <a:latin typeface="Roboto"/>
                <a:ea typeface="Roboto"/>
                <a:cs typeface="Roboto"/>
                <a:sym typeface="Roboto"/>
              </a:rPr>
              <a:t>particularly</a:t>
            </a:r>
            <a:endParaRPr>
              <a:solidFill>
                <a:srgbClr val="FF84C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50" name="Google Shape;150;p19"/>
          <p:cNvCxnSpPr/>
          <p:nvPr/>
        </p:nvCxnSpPr>
        <p:spPr>
          <a:xfrm flipH="1" rot="10800000">
            <a:off x="2648743" y="1843476"/>
            <a:ext cx="755400" cy="755400"/>
          </a:xfrm>
          <a:prstGeom prst="straightConnector1">
            <a:avLst/>
          </a:prstGeom>
          <a:noFill/>
          <a:ln cap="flat" cmpd="sng" w="28575">
            <a:solidFill>
              <a:srgbClr val="FF84C7"/>
            </a:solidFill>
            <a:prstDash val="solid"/>
            <a:round/>
            <a:headEnd len="med" w="med" type="oval"/>
            <a:tailEnd len="med" w="med" type="oval"/>
          </a:ln>
        </p:spPr>
      </p:cxnSp>
      <p:sp>
        <p:nvSpPr>
          <p:cNvPr id="151" name="Google Shape;151;p19"/>
          <p:cNvSpPr txBox="1"/>
          <p:nvPr/>
        </p:nvSpPr>
        <p:spPr>
          <a:xfrm>
            <a:off x="1214200" y="2733994"/>
            <a:ext cx="2655600" cy="29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84C7"/>
                </a:solidFill>
                <a:latin typeface="Roboto"/>
                <a:ea typeface="Roboto"/>
                <a:cs typeface="Roboto"/>
                <a:sym typeface="Roboto"/>
              </a:rPr>
              <a:t>Time-Delay Distance</a:t>
            </a:r>
            <a:endParaRPr b="1" sz="1700">
              <a:solidFill>
                <a:srgbClr val="FF84C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2" name="Google Shape;152;p19"/>
          <p:cNvGrpSpPr/>
          <p:nvPr/>
        </p:nvGrpSpPr>
        <p:grpSpPr>
          <a:xfrm>
            <a:off x="1378945" y="3129707"/>
            <a:ext cx="2271900" cy="554400"/>
            <a:chOff x="1378945" y="3053507"/>
            <a:chExt cx="2271900" cy="554400"/>
          </a:xfrm>
        </p:grpSpPr>
        <p:sp>
          <p:nvSpPr>
            <p:cNvPr id="153" name="Google Shape;153;p19"/>
            <p:cNvSpPr/>
            <p:nvPr/>
          </p:nvSpPr>
          <p:spPr>
            <a:xfrm>
              <a:off x="1378945" y="3053507"/>
              <a:ext cx="2271900" cy="554400"/>
            </a:xfrm>
            <a:prstGeom prst="rect">
              <a:avLst/>
            </a:prstGeom>
            <a:solidFill>
              <a:srgbClr val="F4BDDB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4" name="Google Shape;154;p1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01738" y="3077417"/>
              <a:ext cx="2026256" cy="5065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" name="Google Shape;155;p19"/>
          <p:cNvSpPr txBox="1"/>
          <p:nvPr/>
        </p:nvSpPr>
        <p:spPr>
          <a:xfrm>
            <a:off x="5776325" y="3922750"/>
            <a:ext cx="2073300" cy="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Depends on the lens</a:t>
            </a:r>
            <a:r>
              <a:rPr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mass distribution</a:t>
            </a:r>
            <a:endParaRPr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19"/>
          <p:cNvSpPr/>
          <p:nvPr/>
        </p:nvSpPr>
        <p:spPr>
          <a:xfrm>
            <a:off x="508950" y="462575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120" y="621068"/>
            <a:ext cx="522280" cy="24481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>
            <p:ph type="title"/>
          </p:nvPr>
        </p:nvSpPr>
        <p:spPr>
          <a:xfrm>
            <a:off x="1167700" y="450575"/>
            <a:ext cx="499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Time-Delay Cosmography</a:t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" name="Google Shape;164;p20"/>
          <p:cNvSpPr txBox="1"/>
          <p:nvPr/>
        </p:nvSpPr>
        <p:spPr>
          <a:xfrm>
            <a:off x="786000" y="1137347"/>
            <a:ext cx="7572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Time-Delay Cosmography provides a 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direct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b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independent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measurement of </a:t>
            </a:r>
            <a:r>
              <a:rPr b="1" i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r>
              <a:rPr b="1" baseline="-25000" i="1"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0</a:t>
            </a:r>
            <a:endParaRPr b="1" baseline="-25000" i="1" sz="1600"/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5825" y="2039050"/>
            <a:ext cx="4192349" cy="299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/>
          <p:nvPr/>
        </p:nvSpPr>
        <p:spPr>
          <a:xfrm>
            <a:off x="508950" y="462575"/>
            <a:ext cx="548700" cy="548700"/>
          </a:xfrm>
          <a:prstGeom prst="roundRect">
            <a:avLst>
              <a:gd fmla="val 12803" name="adj"/>
            </a:avLst>
          </a:prstGeom>
          <a:noFill/>
          <a:ln cap="flat" cmpd="sng" w="390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5100" lIns="70225" spcFirstLastPara="1" rIns="70225" wrap="square" tIns="35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8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120" y="613741"/>
            <a:ext cx="522280" cy="24481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0"/>
          <p:cNvSpPr txBox="1"/>
          <p:nvPr>
            <p:ph type="title"/>
          </p:nvPr>
        </p:nvSpPr>
        <p:spPr>
          <a:xfrm>
            <a:off x="1167700" y="443248"/>
            <a:ext cx="499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781"/>
              <a:buFont typeface="Arial"/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Time-Delay Cosmography</a:t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2781"/>
              <a:buFont typeface="Arial"/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700" y="1773100"/>
            <a:ext cx="943850" cy="317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6575" y="1773075"/>
            <a:ext cx="943850" cy="31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 rot="-5400759">
            <a:off x="7591122" y="2332390"/>
            <a:ext cx="2718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Image Credit (all): </a:t>
            </a:r>
            <a:r>
              <a:rPr lang="en" sz="900">
                <a:solidFill>
                  <a:schemeClr val="dk2"/>
                </a:solidFill>
              </a:rPr>
              <a:t>H0LiCoW XIII - (</a:t>
            </a:r>
            <a:r>
              <a:rPr lang="en" sz="900">
                <a:solidFill>
                  <a:schemeClr val="dk2"/>
                </a:solidFill>
              </a:rPr>
              <a:t>Wong+2019)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21"/>
          <p:cNvSpPr txBox="1"/>
          <p:nvPr>
            <p:ph type="title"/>
          </p:nvPr>
        </p:nvSpPr>
        <p:spPr>
          <a:xfrm>
            <a:off x="1167700" y="450575"/>
            <a:ext cx="681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56">
                <a:latin typeface="Jost"/>
                <a:ea typeface="Jost"/>
                <a:cs typeface="Jost"/>
                <a:sym typeface="Jost"/>
              </a:rPr>
              <a:t>Modelling of Gravitational Lenses</a:t>
            </a:r>
            <a:endParaRPr b="1" sz="3356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178" name="Google Shape;178;p21"/>
          <p:cNvSpPr/>
          <p:nvPr/>
        </p:nvSpPr>
        <p:spPr>
          <a:xfrm>
            <a:off x="454844" y="450574"/>
            <a:ext cx="572700" cy="572700"/>
          </a:xfrm>
          <a:prstGeom prst="roundRect">
            <a:avLst>
              <a:gd fmla="val 12803" name="adj"/>
            </a:avLst>
          </a:prstGeom>
          <a:noFill/>
          <a:ln cap="flat" cmpd="sng" w="407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6625" lIns="73300" spcFirstLastPara="1" rIns="73300" wrap="square" tIns="3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730" y="617412"/>
            <a:ext cx="420340" cy="2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4963" y="1071950"/>
            <a:ext cx="4056083" cy="381542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/>
          <p:nvPr/>
        </p:nvSpPr>
        <p:spPr>
          <a:xfrm>
            <a:off x="3140425" y="1886150"/>
            <a:ext cx="1431600" cy="685500"/>
          </a:xfrm>
          <a:prstGeom prst="rect">
            <a:avLst/>
          </a:prstGeom>
          <a:solidFill>
            <a:srgbClr val="FCE5EA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Lens Model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5073725" y="1963125"/>
            <a:ext cx="929700" cy="685500"/>
          </a:xfrm>
          <a:prstGeom prst="rect">
            <a:avLst/>
          </a:prstGeom>
          <a:solidFill>
            <a:srgbClr val="F6F4D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Time Delay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3149856" y="3536498"/>
            <a:ext cx="1431600" cy="621300"/>
          </a:xfrm>
          <a:prstGeom prst="rect">
            <a:avLst/>
          </a:prstGeom>
          <a:solidFill>
            <a:srgbClr val="E5EB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Kinematics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5083425" y="3281883"/>
            <a:ext cx="929700" cy="847500"/>
          </a:xfrm>
          <a:prstGeom prst="rect">
            <a:avLst/>
          </a:prstGeom>
          <a:solidFill>
            <a:srgbClr val="E0F4D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Line of Sight</a:t>
            </a:r>
            <a:endParaRPr b="1"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