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53" r:id="rId1"/>
    <p:sldMasterId id="2147483953" r:id="rId2"/>
  </p:sldMasterIdLst>
  <p:notesMasterIdLst>
    <p:notesMasterId r:id="rId32"/>
  </p:notesMasterIdLst>
  <p:handoutMasterIdLst>
    <p:handoutMasterId r:id="rId33"/>
  </p:handoutMasterIdLst>
  <p:sldIdLst>
    <p:sldId id="679" r:id="rId3"/>
    <p:sldId id="1260" r:id="rId4"/>
    <p:sldId id="1261" r:id="rId5"/>
    <p:sldId id="1262" r:id="rId6"/>
    <p:sldId id="1244" r:id="rId7"/>
    <p:sldId id="1245" r:id="rId8"/>
    <p:sldId id="1248" r:id="rId9"/>
    <p:sldId id="1250" r:id="rId10"/>
    <p:sldId id="1251" r:id="rId11"/>
    <p:sldId id="1284" r:id="rId12"/>
    <p:sldId id="1253" r:id="rId13"/>
    <p:sldId id="1281" r:id="rId14"/>
    <p:sldId id="273" r:id="rId15"/>
    <p:sldId id="274" r:id="rId16"/>
    <p:sldId id="276" r:id="rId17"/>
    <p:sldId id="1258" r:id="rId18"/>
    <p:sldId id="278" r:id="rId19"/>
    <p:sldId id="1285" r:id="rId20"/>
    <p:sldId id="1282" r:id="rId21"/>
    <p:sldId id="1287" r:id="rId22"/>
    <p:sldId id="1289" r:id="rId23"/>
    <p:sldId id="279" r:id="rId24"/>
    <p:sldId id="1288" r:id="rId25"/>
    <p:sldId id="280" r:id="rId26"/>
    <p:sldId id="282" r:id="rId27"/>
    <p:sldId id="1243" r:id="rId28"/>
    <p:sldId id="1254" r:id="rId29"/>
    <p:sldId id="1272" r:id="rId30"/>
    <p:sldId id="288" r:id="rId31"/>
  </p:sldIdLst>
  <p:sldSz cx="12192000" cy="6858000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D0D41BA-2176-444B-BBF8-F6919B693616}">
          <p14:sldIdLst>
            <p14:sldId id="679"/>
            <p14:sldId id="1260"/>
            <p14:sldId id="1261"/>
            <p14:sldId id="1262"/>
            <p14:sldId id="1244"/>
            <p14:sldId id="1245"/>
            <p14:sldId id="1248"/>
            <p14:sldId id="1250"/>
            <p14:sldId id="1251"/>
            <p14:sldId id="1284"/>
            <p14:sldId id="1253"/>
            <p14:sldId id="1281"/>
            <p14:sldId id="273"/>
            <p14:sldId id="274"/>
            <p14:sldId id="276"/>
            <p14:sldId id="1258"/>
            <p14:sldId id="278"/>
            <p14:sldId id="1285"/>
            <p14:sldId id="1282"/>
            <p14:sldId id="1287"/>
            <p14:sldId id="1289"/>
            <p14:sldId id="279"/>
            <p14:sldId id="1288"/>
            <p14:sldId id="280"/>
            <p14:sldId id="282"/>
            <p14:sldId id="1243"/>
            <p14:sldId id="1254"/>
            <p14:sldId id="1272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CC00"/>
    <a:srgbClr val="FF6600"/>
    <a:srgbClr val="1A0000"/>
    <a:srgbClr val="6BA42C"/>
    <a:srgbClr val="9A9A9A"/>
    <a:srgbClr val="9B9B9B"/>
    <a:srgbClr val="9C9C9C"/>
    <a:srgbClr val="9D9D9D"/>
    <a:srgbClr val="9E9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0" autoAdjust="0"/>
    <p:restoredTop sz="92989" autoAdjust="0"/>
  </p:normalViewPr>
  <p:slideViewPr>
    <p:cSldViewPr>
      <p:cViewPr varScale="1">
        <p:scale>
          <a:sx n="90" d="100"/>
          <a:sy n="90" d="100"/>
        </p:scale>
        <p:origin x="1056" y="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100"/>
        <a:sy n="71" d="100"/>
      </p:scale>
      <p:origin x="0" y="-144"/>
    </p:cViewPr>
  </p:sorterViewPr>
  <p:notesViewPr>
    <p:cSldViewPr>
      <p:cViewPr varScale="1">
        <p:scale>
          <a:sx n="79" d="100"/>
          <a:sy n="79" d="100"/>
        </p:scale>
        <p:origin x="3966" y="114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8DAC434-57B5-4769-89E6-6BBAE94552BB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85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6763"/>
            <a:ext cx="6821488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0" tIns="48230" rIns="96460" bIns="48230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B360DA4-8D5E-4E37-9F14-946485C94FBF}" type="slidenum">
              <a:rPr lang="es-ES"/>
              <a:pPr>
                <a:defRPr/>
              </a:pPr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4718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9175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360DA4-8D5E-4E37-9F14-946485C94FBF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9281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2776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</p:grpSp>
      <p:sp>
        <p:nvSpPr>
          <p:cNvPr id="1229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72334-6086-44A2-A3BB-BB5D4437BE85}" type="slidenum">
              <a:rPr lang="es-ES"/>
              <a:pPr>
                <a:defRPr/>
              </a:pPr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825F8-8AC8-44D7-8795-6A519DC2A457}" type="slidenum">
              <a:rPr lang="es-ES"/>
              <a:pPr>
                <a:defRPr/>
              </a:pPr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096A0-6244-413C-A1BF-7893D7316E4E}" type="slidenum">
              <a:rPr lang="es-ES"/>
              <a:pPr>
                <a:defRPr/>
              </a:pPr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8640" y="273629"/>
            <a:ext cx="10967040" cy="11420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idx="10"/>
          </p:nvPr>
        </p:nvSpPr>
        <p:spPr>
          <a:xfrm>
            <a:off x="608641" y="6247377"/>
            <a:ext cx="2835840" cy="469489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26th SC LSC meeting, Canfranc</a:t>
            </a:r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idx="11"/>
          </p:nvPr>
        </p:nvSpPr>
        <p:spPr>
          <a:xfrm>
            <a:off x="4170241" y="6247377"/>
            <a:ext cx="3861120" cy="469489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Igor G. Irastorza / Esther Ferrer Ribas</a:t>
            </a:r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2"/>
          </p:nvPr>
        </p:nvSpPr>
        <p:spPr>
          <a:xfrm>
            <a:off x="8741761" y="6247377"/>
            <a:ext cx="2835840" cy="469489"/>
          </a:xfrm>
        </p:spPr>
        <p:txBody>
          <a:bodyPr/>
          <a:lstStyle>
            <a:lvl1pPr>
              <a:defRPr/>
            </a:lvl1pPr>
          </a:lstStyle>
          <a:p>
            <a:fld id="{A35A0063-D13D-43EA-8BEC-F58F5873B659}" type="slidenum">
              <a:rPr lang="en-US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4B790-2045-4D36-A3EF-939E1571D4A9}" type="slidenum">
              <a:rPr lang="es-ES" smtClean="0"/>
              <a:pPr>
                <a:defRPr/>
              </a:pPr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0" y="0"/>
            <a:ext cx="12192000" cy="908720"/>
          </a:xfrm>
          <a:prstGeom prst="rect">
            <a:avLst/>
          </a:prstGeom>
          <a:gradFill flip="none" rotWithShape="1">
            <a:gsLst>
              <a:gs pos="19000">
                <a:schemeClr val="bg1"/>
              </a:gs>
              <a:gs pos="35000">
                <a:srgbClr val="C00000"/>
              </a:gs>
              <a:gs pos="100000">
                <a:srgbClr val="C00000"/>
              </a:gs>
            </a:gsLst>
            <a:lin ang="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07568" y="188640"/>
            <a:ext cx="9374832" cy="535632"/>
          </a:xfrm>
        </p:spPr>
        <p:txBody>
          <a:bodyPr/>
          <a:lstStyle>
            <a:lvl1pPr>
              <a:defRPr sz="3600" b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latin typeface="Arial Rounded MT Bold" panose="020F0704030504030204" pitchFamily="34" charset="0"/>
              </a:defRPr>
            </a:lvl1pPr>
            <a:lvl2pPr>
              <a:defRPr b="0">
                <a:latin typeface="Arial Rounded MT Bold" panose="020F0704030504030204" pitchFamily="34" charset="0"/>
              </a:defRPr>
            </a:lvl2pPr>
            <a:lvl3pPr>
              <a:defRPr b="0">
                <a:latin typeface="Arial Rounded MT Bold" panose="020F0704030504030204" pitchFamily="34" charset="0"/>
              </a:defRPr>
            </a:lvl3pPr>
            <a:lvl4pPr>
              <a:defRPr b="0">
                <a:latin typeface="Arial Rounded MT Bold" panose="020F0704030504030204" pitchFamily="34" charset="0"/>
              </a:defRPr>
            </a:lvl4pPr>
            <a:lvl5pPr>
              <a:defRPr b="0"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6204" cy="365305"/>
          </a:xfrm>
          <a:ln>
            <a:noFill/>
          </a:ln>
        </p:spPr>
        <p:txBody>
          <a:bodyPr/>
          <a:lstStyle>
            <a:lvl1pPr>
              <a:defRPr b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2706" cy="365305"/>
          </a:xfrm>
          <a:ln>
            <a:noFill/>
          </a:ln>
        </p:spPr>
        <p:txBody>
          <a:bodyPr/>
          <a:lstStyle>
            <a:lvl1pPr>
              <a:defRPr b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453516"/>
            <a:ext cx="2844800" cy="365125"/>
          </a:xfrm>
        </p:spPr>
        <p:txBody>
          <a:bodyPr/>
          <a:lstStyle>
            <a:lvl1pPr>
              <a:defRPr b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‹N°›</a:t>
            </a:fld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8741" y="116632"/>
            <a:ext cx="1946819" cy="693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69C45-1885-40DB-B4C7-32E268262F00}" type="slidenum">
              <a:rPr lang="es-ES" smtClean="0"/>
              <a:pPr>
                <a:defRPr/>
              </a:pPr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4D465-FE49-4989-BC2F-A7E3161CE36E}" type="slidenum">
              <a:rPr lang="es-ES" smtClean="0"/>
              <a:pPr>
                <a:defRPr/>
              </a:pPr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7DE8-429B-47CE-81FB-6E9F719F001A}" type="slidenum">
              <a:rPr lang="es-ES" smtClean="0"/>
              <a:pPr>
                <a:defRPr/>
              </a:pPr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5EB57-7506-4724-AB82-85CC693FE611}" type="slidenum">
              <a:rPr lang="es-ES" smtClean="0"/>
              <a:pPr>
                <a:defRPr/>
              </a:pPr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05FBB-932A-4BE0-859B-9914A16CF988}" type="slidenum">
              <a:rPr lang="es-ES"/>
              <a:pPr>
                <a:defRPr/>
              </a:pPr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11200" y="38100"/>
            <a:ext cx="11226800" cy="62865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EBDD35-F3E0-5211-833E-76733D2F92F6}"/>
              </a:ext>
            </a:extLst>
          </p:cNvPr>
          <p:cNvSpPr txBox="1"/>
          <p:nvPr userDrawn="1"/>
        </p:nvSpPr>
        <p:spPr>
          <a:xfrm>
            <a:off x="7927634" y="6581001"/>
            <a:ext cx="419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Calibri" panose="020F0502020204030204" pitchFamily="34" charset="0"/>
              </a:rPr>
              <a:t>17</a:t>
            </a:r>
            <a:r>
              <a:rPr lang="en-GB" sz="1200" baseline="30000" dirty="0">
                <a:latin typeface="Calibri" panose="020F0502020204030204" pitchFamily="34" charset="0"/>
              </a:rPr>
              <a:t>th</a:t>
            </a:r>
            <a:r>
              <a:rPr lang="en-GB" sz="1200" dirty="0">
                <a:latin typeface="Calibri" panose="020F0502020204030204" pitchFamily="34" charset="0"/>
              </a:rPr>
              <a:t> IAXO Collaboration meeting at DESY, 13/3/23</a:t>
            </a:r>
            <a:endParaRPr lang="en-GB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B2759-CE4A-CBE3-06BE-2CD6408E8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7458" y="17092"/>
            <a:ext cx="709301" cy="709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864251-E376-86B3-9DED-138C318420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7339" y="72283"/>
            <a:ext cx="1572901" cy="60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82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A8A81-CC34-491A-9545-D13FCC1D4546}" type="slidenum">
              <a:rPr lang="es-ES"/>
              <a:pPr>
                <a:defRPr/>
              </a:pPr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851AA-CB1F-49B3-A9DC-B9B749BC4A4B}" type="slidenum">
              <a:rPr lang="es-ES"/>
              <a:pPr>
                <a:defRPr/>
              </a:pPr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047C6-8122-4040-8CD0-C3A41F19D712}" type="slidenum">
              <a:rPr lang="es-ES"/>
              <a:pPr>
                <a:defRPr/>
              </a:pPr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ED60-023C-465D-BC28-EB48800B53C3}" type="slidenum">
              <a:rPr lang="es-ES"/>
              <a:pPr>
                <a:defRPr/>
              </a:pPr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D911D-659D-4AE7-8787-7C58F3EC6F07}" type="slidenum">
              <a:rPr lang="es-ES"/>
              <a:pPr>
                <a:defRPr/>
              </a:pPr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3DDA9-5E9A-42C1-B697-0058DF3B48B1}" type="slidenum">
              <a:rPr lang="es-ES"/>
              <a:pPr>
                <a:defRPr/>
              </a:pPr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1DAC-FCA3-4C8E-A191-5EBB45095B81}" type="slidenum">
              <a:rPr lang="es-ES"/>
              <a:pPr>
                <a:defRPr/>
              </a:pPr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" y="0"/>
            <a:ext cx="9656233" cy="1981200"/>
            <a:chOff x="0" y="0"/>
            <a:chExt cx="4562" cy="1248"/>
          </a:xfrm>
        </p:grpSpPr>
        <p:sp>
          <p:nvSpPr>
            <p:cNvPr id="11267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  <p:sp>
          <p:nvSpPr>
            <p:cNvPr id="11268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s-ES">
                <a:cs typeface="+mn-cs"/>
              </a:endParaRPr>
            </a:p>
          </p:txBody>
        </p:sp>
      </p:grpSp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ahoma" charset="0"/>
                <a:cs typeface="+mn-cs"/>
              </a:defRPr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b="0">
                <a:latin typeface="Tahoma" charset="0"/>
                <a:cs typeface="+mn-cs"/>
              </a:defRPr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A7E95768-89EF-43A3-88F1-08430E2B603B}" type="slidenum">
              <a:rPr lang="es-ES"/>
              <a:pPr>
                <a:defRPr/>
              </a:pPr>
              <a:t>‹N°›</a:t>
            </a:fld>
            <a:endParaRPr lang="es-E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7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96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741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26th SC LSC meeting, Canfranc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Igor G. Irastorza / Esther Ferrer Ribas</a:t>
            </a: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E95768-89EF-43A3-88F1-08430E2B603B}" type="slidenum">
              <a:rPr lang="es-ES" smtClean="0"/>
              <a:pPr>
                <a:defRPr/>
              </a:pPr>
              <a:t>‹N°›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9" r:id="rId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gif"/><Relationship Id="rId7" Type="http://schemas.openxmlformats.org/officeDocument/2006/relationships/image" Target="../media/image35.png"/><Relationship Id="rId2" Type="http://schemas.openxmlformats.org/officeDocument/2006/relationships/hyperlink" Target="http://www.google.com/url?sa=i&amp;rct=j&amp;q=&amp;esrc=s&amp;frm=1&amp;source=images&amp;cd=&amp;cad=rja&amp;docid=IiRUURf4sN7QUM&amp;tbnid=-U0flVQzeo_JZM:&amp;ved=0CAUQjRw&amp;url=http://www.accessscience.com/popup.aspx?id=681600&amp;name=print&amp;ei=HklYUuqTGIq-0QW49oHQCA&amp;bvm=bv.53899372,d.Yms&amp;psig=AFQjCNF3GwWCc4ufqbe8pewz6YqaCD39Qg&amp;ust=1381603859694899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hyperlink" Target="http://www.google.com/url?sa=i&amp;rct=j&amp;q=&amp;esrc=s&amp;frm=1&amp;source=images&amp;cd=&amp;cad=rja&amp;docid=ZfbU508O6wUUGM&amp;tbnid=DRmeezVaLIOLuM:&amp;ved=0CAUQjRw&amp;url=http://cerncourier.com/cws/article/cern/28396&amp;ei=1EpYUtb2KOHM0QWL0IGgBg&amp;psig=AFQjCNH_Ka-Sjr14PqzK1lN6wQ360jistA&amp;ust=138160418022217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38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hyperlink" Target="http://www.google.es/url?sa=i&amp;rct=j&amp;q=&amp;esrc=s&amp;source=images&amp;cd=&amp;cad=rja&amp;uact=8&amp;ved=0ahUKEwiNzO3Y3a7MAhXDzxQKHXvmDTMQjRwIBw&amp;url=http://www.androidpolice.com/2012/12/03/apk-teardown-the-mysterious-leftovers-special-the-jandycane-logo-googles-coffee-mug-notification-and-lightcycle-instructions/&amp;bvm=bv.120551593,d.dmo&amp;psig=AFQjCNGCcC09xYAyNQPWwa1Pv-nZCa4ikA&amp;ust=1461843526163669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1.jpeg"/><Relationship Id="rId7" Type="http://schemas.openxmlformats.org/officeDocument/2006/relationships/image" Target="../media/image5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hyperlink" Target="http://www.iconpng.com/icon/48438" TargetMode="External"/><Relationship Id="rId7" Type="http://schemas.openxmlformats.org/officeDocument/2006/relationships/hyperlink" Target="http://www.google.com/url?sa=i&amp;rct=j&amp;q=&amp;esrc=s&amp;source=images&amp;cd=&amp;cad=rja&amp;uact=8&amp;ved=0CAcQjRw&amp;url=http://findicons.com/icon/211345/sun&amp;ei=bll2VLKiBIPmapmagugJ&amp;bvm=bv.80642063,d.d2s&amp;psig=AFQjCNHtWWfXgq_EsTyo4c1mhb1Qhob8yw&amp;ust=1417128704963399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png"/><Relationship Id="rId7" Type="http://schemas.openxmlformats.org/officeDocument/2006/relationships/hyperlink" Target="https://www.google.es/url?sa=i&amp;rct=j&amp;q=&amp;esrc=s&amp;source=images&amp;cd=&amp;cad=rja&amp;uact=8&amp;ved=2ahUKEwiSydm4_MHbAhXCvhQKHVQpA0sQjRx6BAgBEAU&amp;url=https://erc.europa.eu/managing-your-project/communicating-your-research&amp;psig=AOvVaw3FKYgDkr27kq0I37R0hfHn&amp;ust=1528475324887615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5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07368" y="1136879"/>
            <a:ext cx="11521280" cy="2617207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t"/>
          <a:lstStyle/>
          <a:p>
            <a:br>
              <a:rPr lang="en-US" sz="2400" dirty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</a:br>
            <a:br>
              <a:rPr lang="en-US" sz="2400" dirty="0">
                <a:solidFill>
                  <a:schemeClr val="bg1">
                    <a:lumMod val="50000"/>
                  </a:schemeClr>
                </a:solidFill>
                <a:effectLst/>
                <a:latin typeface="Arial Rounded MT Bold" pitchFamily="34" charset="0"/>
              </a:rPr>
            </a:br>
            <a:br>
              <a:rPr lang="en-US" sz="3600" dirty="0">
                <a:solidFill>
                  <a:srgbClr val="002060"/>
                </a:solidFill>
                <a:effectLst/>
                <a:latin typeface="Arial Rounded MT Bold" panose="020F0704030504030204" pitchFamily="34" charset="0"/>
              </a:rPr>
            </a:br>
            <a:r>
              <a:rPr lang="en-US" sz="3600" dirty="0" err="1">
                <a:solidFill>
                  <a:srgbClr val="002060"/>
                </a:solidFill>
                <a:effectLst/>
                <a:latin typeface="Arial Rounded MT Bold" panose="020F0704030504030204" pitchFamily="34" charset="0"/>
              </a:rPr>
              <a:t>BabyIAXO</a:t>
            </a:r>
            <a:r>
              <a:rPr lang="en-US" sz="3600" dirty="0">
                <a:solidFill>
                  <a:srgbClr val="002060"/>
                </a:solidFill>
                <a:effectLst/>
                <a:latin typeface="Arial Rounded MT Bold" panose="020F0704030504030204" pitchFamily="34" charset="0"/>
              </a:rPr>
              <a:t>: The Next Generation of Helioscopes </a:t>
            </a:r>
            <a:br>
              <a:rPr lang="en-US" sz="3600" dirty="0">
                <a:solidFill>
                  <a:srgbClr val="002060"/>
                </a:solidFill>
                <a:effectLst/>
                <a:latin typeface="Arial Rounded MT Bold" panose="020F0704030504030204" pitchFamily="34" charset="0"/>
              </a:rPr>
            </a:br>
            <a:r>
              <a:rPr lang="en-US" sz="24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Status, detector developments and future plans</a:t>
            </a:r>
            <a:br>
              <a:rPr lang="en-US" sz="2400" dirty="0">
                <a:solidFill>
                  <a:srgbClr val="002060"/>
                </a:solidFill>
                <a:effectLst/>
                <a:latin typeface="Arial Rounded MT Bold" pitchFamily="34" charset="0"/>
              </a:rPr>
            </a:br>
            <a:br>
              <a:rPr lang="en-US" sz="2400" dirty="0">
                <a:solidFill>
                  <a:srgbClr val="002060"/>
                </a:solidFill>
                <a:effectLst/>
                <a:latin typeface="Arial Rounded MT Bold" pitchFamily="34" charset="0"/>
              </a:rPr>
            </a:br>
            <a:br>
              <a:rPr lang="en-US" sz="3200" dirty="0">
                <a:solidFill>
                  <a:srgbClr val="002060"/>
                </a:solidFill>
                <a:effectLst/>
                <a:latin typeface="Arial Rounded MT Bold" pitchFamily="34" charset="0"/>
              </a:rPr>
            </a:br>
            <a:br>
              <a:rPr lang="en-US" sz="3200" dirty="0">
                <a:solidFill>
                  <a:schemeClr val="tx1"/>
                </a:solidFill>
                <a:effectLst/>
                <a:latin typeface="Arial Rounded MT Bold" pitchFamily="34" charset="0"/>
              </a:rPr>
            </a:br>
            <a:endParaRPr lang="en-US" sz="1800" b="1" kern="1200" dirty="0">
              <a:solidFill>
                <a:srgbClr val="002060"/>
              </a:solidFill>
              <a:effectLst/>
              <a:latin typeface="Arial Rounded MT Bold" pitchFamily="34" charset="0"/>
              <a:cs typeface="Arial" pitchFamily="34" charset="0"/>
            </a:endParaRPr>
          </a:p>
        </p:txBody>
      </p:sp>
      <p:pic>
        <p:nvPicPr>
          <p:cNvPr id="7" name="Imagen 7" descr="Imagen 7">
            <a:extLst>
              <a:ext uri="{FF2B5EF4-FFF2-40B4-BE49-F238E27FC236}">
                <a16:creationId xmlns:a16="http://schemas.microsoft.com/office/drawing/2014/main" id="{0CBC360B-9E82-4BC7-BA77-F639108B78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20" t="22368" r="24275" b="20667"/>
          <a:stretch>
            <a:fillRect/>
          </a:stretch>
        </p:blipFill>
        <p:spPr>
          <a:xfrm>
            <a:off x="3863752" y="3429000"/>
            <a:ext cx="4248472" cy="319226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AA97302-282B-4B02-AA84-21D9870FA4A6}"/>
              </a:ext>
            </a:extLst>
          </p:cNvPr>
          <p:cNvSpPr txBox="1"/>
          <p:nvPr/>
        </p:nvSpPr>
        <p:spPr>
          <a:xfrm>
            <a:off x="275973" y="6237312"/>
            <a:ext cx="3708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Esther Ferrer Ribas (IRFU/CEA)</a:t>
            </a:r>
            <a:br>
              <a:rPr lang="en-US" sz="1800" dirty="0">
                <a:solidFill>
                  <a:srgbClr val="002060"/>
                </a:solidFill>
                <a:effectLst/>
                <a:latin typeface="Arial Rounded MT Bold" pitchFamily="34" charset="0"/>
              </a:rPr>
            </a:b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D8179E5-C780-4E00-9426-18F2D5A954F0}"/>
              </a:ext>
            </a:extLst>
          </p:cNvPr>
          <p:cNvSpPr txBox="1"/>
          <p:nvPr/>
        </p:nvSpPr>
        <p:spPr>
          <a:xfrm>
            <a:off x="10077176" y="6237312"/>
            <a:ext cx="1589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6</a:t>
            </a:r>
            <a:r>
              <a:rPr lang="en-US" sz="1800" baseline="300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th</a:t>
            </a:r>
            <a:r>
              <a:rPr lang="en-US" sz="18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 Rounded MT Bold" pitchFamily="34" charset="0"/>
              </a:rPr>
              <a:t>May</a:t>
            </a:r>
            <a:r>
              <a:rPr lang="en-US" sz="1800" dirty="0">
                <a:solidFill>
                  <a:srgbClr val="002060"/>
                </a:solidFill>
                <a:effectLst/>
                <a:latin typeface="Arial Rounded MT Bold" pitchFamily="34" charset="0"/>
              </a:rPr>
              <a:t> 2026</a:t>
            </a:r>
            <a:br>
              <a:rPr lang="en-US" sz="1800" dirty="0">
                <a:solidFill>
                  <a:srgbClr val="002060"/>
                </a:solidFill>
                <a:effectLst/>
                <a:latin typeface="Arial Rounded MT Bold" pitchFamily="34" charset="0"/>
              </a:rPr>
            </a:br>
            <a:endParaRPr lang="fr-FR" dirty="0"/>
          </a:p>
        </p:txBody>
      </p:sp>
      <p:pic>
        <p:nvPicPr>
          <p:cNvPr id="9" name="Imagen 3">
            <a:extLst>
              <a:ext uri="{FF2B5EF4-FFF2-40B4-BE49-F238E27FC236}">
                <a16:creationId xmlns:a16="http://schemas.microsoft.com/office/drawing/2014/main" id="{CA14DAC0-D1D8-4890-8025-486E6EBDC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280" y="4005064"/>
            <a:ext cx="3201338" cy="11406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F9FAEAC-91AB-4E74-AFAE-98548258D2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058" b="20318"/>
          <a:stretch/>
        </p:blipFill>
        <p:spPr>
          <a:xfrm>
            <a:off x="10102" y="0"/>
            <a:ext cx="12202775" cy="154752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2815BB-D6A6-441E-87B9-F1BAB1C0C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0" y="0"/>
            <a:ext cx="2049962" cy="15475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9376" y="94320"/>
            <a:ext cx="1670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IAXO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pic>
        <p:nvPicPr>
          <p:cNvPr id="13" name="Imagen 28">
            <a:extLst>
              <a:ext uri="{FF2B5EF4-FFF2-40B4-BE49-F238E27FC236}">
                <a16:creationId xmlns:a16="http://schemas.microsoft.com/office/drawing/2014/main" id="{6DD53EEA-EE66-499E-AC87-B2652F08C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07"/>
          <a:stretch/>
        </p:blipFill>
        <p:spPr>
          <a:xfrm>
            <a:off x="6307409" y="3288775"/>
            <a:ext cx="5543932" cy="3313981"/>
          </a:xfrm>
          <a:prstGeom prst="rect">
            <a:avLst/>
          </a:prstGeom>
        </p:spPr>
      </p:pic>
      <p:pic>
        <p:nvPicPr>
          <p:cNvPr id="15" name="Imagen 31">
            <a:extLst>
              <a:ext uri="{FF2B5EF4-FFF2-40B4-BE49-F238E27FC236}">
                <a16:creationId xmlns:a16="http://schemas.microsoft.com/office/drawing/2014/main" id="{86E01025-130B-449E-BE62-11E87C1EB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207"/>
          <a:stretch/>
        </p:blipFill>
        <p:spPr>
          <a:xfrm>
            <a:off x="6307409" y="614441"/>
            <a:ext cx="5543932" cy="2626402"/>
          </a:xfrm>
          <a:prstGeom prst="rect">
            <a:avLst/>
          </a:prstGeom>
        </p:spPr>
      </p:pic>
      <p:sp>
        <p:nvSpPr>
          <p:cNvPr id="18" name="CuadroTexto 29">
            <a:extLst>
              <a:ext uri="{FF2B5EF4-FFF2-40B4-BE49-F238E27FC236}">
                <a16:creationId xmlns:a16="http://schemas.microsoft.com/office/drawing/2014/main" id="{1515B638-1221-4863-91E3-767750081008}"/>
              </a:ext>
            </a:extLst>
          </p:cNvPr>
          <p:cNvSpPr txBox="1"/>
          <p:nvPr/>
        </p:nvSpPr>
        <p:spPr>
          <a:xfrm>
            <a:off x="212363" y="1399973"/>
            <a:ext cx="5413438" cy="831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234D82"/>
                </a:solidFill>
                <a:latin typeface="Arial Rounded MT Bold" panose="020F0704030504030204" pitchFamily="34" charset="0"/>
              </a:rPr>
              <a:t>125 </a:t>
            </a:r>
            <a:r>
              <a:rPr lang="es-ES" sz="2400" dirty="0" err="1">
                <a:solidFill>
                  <a:srgbClr val="234D82"/>
                </a:solidFill>
                <a:latin typeface="Arial Rounded MT Bold" panose="020F0704030504030204" pitchFamily="34" charset="0"/>
              </a:rPr>
              <a:t>scientists</a:t>
            </a:r>
            <a:r>
              <a:rPr lang="es-ES" sz="2400" dirty="0">
                <a:solidFill>
                  <a:srgbClr val="234D8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2400" dirty="0" err="1">
                <a:solidFill>
                  <a:srgbClr val="234D82"/>
                </a:solidFill>
                <a:latin typeface="Arial Rounded MT Bold" panose="020F0704030504030204" pitchFamily="34" charset="0"/>
              </a:rPr>
              <a:t>from</a:t>
            </a:r>
            <a:r>
              <a:rPr lang="es-ES" sz="2400" dirty="0">
                <a:solidFill>
                  <a:srgbClr val="234D82"/>
                </a:solidFill>
                <a:latin typeface="Arial Rounded MT Bold" panose="020F0704030504030204" pitchFamily="34" charset="0"/>
              </a:rPr>
              <a:t> 21 full </a:t>
            </a:r>
            <a:r>
              <a:rPr lang="es-ES" sz="2400" dirty="0" err="1">
                <a:solidFill>
                  <a:srgbClr val="234D82"/>
                </a:solidFill>
                <a:latin typeface="Arial Rounded MT Bold" panose="020F0704030504030204" pitchFamily="34" charset="0"/>
              </a:rPr>
              <a:t>member</a:t>
            </a:r>
            <a:r>
              <a:rPr lang="es-ES" sz="2400" dirty="0">
                <a:solidFill>
                  <a:srgbClr val="234D8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2400" dirty="0" err="1">
                <a:solidFill>
                  <a:srgbClr val="234D82"/>
                </a:solidFill>
                <a:latin typeface="Arial Rounded MT Bold" panose="020F0704030504030204" pitchFamily="34" charset="0"/>
              </a:rPr>
              <a:t>instituts</a:t>
            </a:r>
            <a:r>
              <a:rPr lang="es-ES" sz="2400" dirty="0">
                <a:solidFill>
                  <a:srgbClr val="234D82"/>
                </a:solidFill>
                <a:latin typeface="Arial Rounded MT Bold" panose="020F0704030504030204" pitchFamily="34" charset="0"/>
              </a:rPr>
              <a:t> + 5 </a:t>
            </a:r>
            <a:r>
              <a:rPr lang="es-ES" sz="2400" dirty="0" err="1">
                <a:solidFill>
                  <a:srgbClr val="234D82"/>
                </a:solidFill>
                <a:latin typeface="Arial Rounded MT Bold" panose="020F0704030504030204" pitchFamily="34" charset="0"/>
              </a:rPr>
              <a:t>associate</a:t>
            </a:r>
            <a:r>
              <a:rPr lang="es-ES" sz="2400" dirty="0">
                <a:solidFill>
                  <a:srgbClr val="234D82"/>
                </a:solidFill>
                <a:latin typeface="Arial Rounded MT Bold" panose="020F0704030504030204" pitchFamily="34" charset="0"/>
              </a:rPr>
              <a:t> </a:t>
            </a:r>
            <a:r>
              <a:rPr lang="es-ES" sz="2400" dirty="0" err="1">
                <a:solidFill>
                  <a:srgbClr val="234D82"/>
                </a:solidFill>
                <a:latin typeface="Arial Rounded MT Bold" panose="020F0704030504030204" pitchFamily="34" charset="0"/>
              </a:rPr>
              <a:t>institutions</a:t>
            </a:r>
            <a:endParaRPr lang="es-ES" sz="2400" dirty="0">
              <a:solidFill>
                <a:srgbClr val="234D8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CuadroTexto 30">
            <a:extLst>
              <a:ext uri="{FF2B5EF4-FFF2-40B4-BE49-F238E27FC236}">
                <a16:creationId xmlns:a16="http://schemas.microsoft.com/office/drawing/2014/main" id="{28DAC076-2ADB-415E-9ECD-83BD753FD76A}"/>
              </a:ext>
            </a:extLst>
          </p:cNvPr>
          <p:cNvSpPr txBox="1"/>
          <p:nvPr/>
        </p:nvSpPr>
        <p:spPr>
          <a:xfrm>
            <a:off x="211667" y="2530552"/>
            <a:ext cx="600407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Full </a:t>
            </a:r>
            <a:r>
              <a:rPr lang="es-ES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members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: </a:t>
            </a:r>
            <a:r>
              <a:rPr lang="es-ES" sz="1600" dirty="0">
                <a:latin typeface="Arial Rounded MT Bold" panose="020F0704030504030204" pitchFamily="34" charset="0"/>
              </a:rPr>
              <a:t>Kirchoff </a:t>
            </a:r>
            <a:r>
              <a:rPr lang="es-ES" sz="1600" dirty="0" err="1">
                <a:latin typeface="Arial Rounded MT Bold" panose="020F0704030504030204" pitchFamily="34" charset="0"/>
              </a:rPr>
              <a:t>Institute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 err="1">
                <a:latin typeface="Arial Rounded MT Bold" panose="020F0704030504030204" pitchFamily="34" charset="0"/>
              </a:rPr>
              <a:t>for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 err="1">
                <a:latin typeface="Arial Rounded MT Bold" panose="020F0704030504030204" pitchFamily="34" charset="0"/>
              </a:rPr>
              <a:t>Physics</a:t>
            </a:r>
            <a:r>
              <a:rPr lang="es-ES" sz="1600" dirty="0">
                <a:latin typeface="Arial Rounded MT Bold" panose="020F0704030504030204" pitchFamily="34" charset="0"/>
              </a:rPr>
              <a:t>, </a:t>
            </a:r>
            <a:r>
              <a:rPr lang="es-ES" sz="1600" dirty="0" err="1">
                <a:latin typeface="Arial Rounded MT Bold" panose="020F0704030504030204" pitchFamily="34" charset="0"/>
              </a:rPr>
              <a:t>Heildelberg</a:t>
            </a:r>
            <a:r>
              <a:rPr lang="es-ES" sz="1600" dirty="0">
                <a:latin typeface="Arial Rounded MT Bold" panose="020F0704030504030204" pitchFamily="34" charset="0"/>
              </a:rPr>
              <a:t> U.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</a:t>
            </a:r>
            <a:r>
              <a:rPr lang="es-ES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Germany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) </a:t>
            </a:r>
            <a:r>
              <a:rPr lang="es-ES" sz="1600" dirty="0">
                <a:latin typeface="Arial Rounded MT Bold" panose="020F0704030504030204" pitchFamily="34" charset="0"/>
              </a:rPr>
              <a:t>|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IRFU-CEA (France) </a:t>
            </a:r>
            <a:r>
              <a:rPr lang="es-ES" sz="1600" dirty="0">
                <a:latin typeface="Arial Rounded MT Bold" panose="020F0704030504030204" pitchFamily="34" charset="0"/>
              </a:rPr>
              <a:t>| CAPA-UNIZAR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</a:t>
            </a:r>
            <a:r>
              <a:rPr lang="es-ES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Spain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) </a:t>
            </a:r>
            <a:r>
              <a:rPr lang="es-ES" sz="1600" dirty="0">
                <a:latin typeface="Arial Rounded MT Bold" panose="020F0704030504030204" pitchFamily="34" charset="0"/>
              </a:rPr>
              <a:t>| CERN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</a:t>
            </a:r>
            <a:r>
              <a:rPr lang="es-ES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Switzerland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) </a:t>
            </a:r>
            <a:r>
              <a:rPr lang="es-ES" sz="1600" dirty="0">
                <a:latin typeface="Arial Rounded MT Bold" panose="020F0704030504030204" pitchFamily="34" charset="0"/>
              </a:rPr>
              <a:t>| INAF-</a:t>
            </a:r>
            <a:r>
              <a:rPr lang="es-ES" sz="1600" dirty="0" err="1">
                <a:latin typeface="Arial Rounded MT Bold" panose="020F0704030504030204" pitchFamily="34" charset="0"/>
              </a:rPr>
              <a:t>Brera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</a:t>
            </a:r>
            <a:r>
              <a:rPr lang="es-ES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Italy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) </a:t>
            </a:r>
            <a:r>
              <a:rPr lang="es-ES" sz="1600" dirty="0">
                <a:latin typeface="Arial Rounded MT Bold" panose="020F0704030504030204" pitchFamily="34" charset="0"/>
              </a:rPr>
              <a:t>| ICCUB-Barcelona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</a:t>
            </a:r>
            <a:r>
              <a:rPr lang="es-ES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Spain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) </a:t>
            </a:r>
            <a:r>
              <a:rPr lang="es-ES" sz="1600" dirty="0">
                <a:latin typeface="Arial Rounded MT Bold" panose="020F0704030504030204" pitchFamily="34" charset="0"/>
              </a:rPr>
              <a:t>| </a:t>
            </a:r>
            <a:r>
              <a:rPr lang="es-ES" sz="1600" dirty="0" err="1">
                <a:latin typeface="Arial Rounded MT Bold" panose="020F0704030504030204" pitchFamily="34" charset="0"/>
              </a:rPr>
              <a:t>Siegen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 err="1">
                <a:latin typeface="Arial Rounded MT Bold" panose="020F0704030504030204" pitchFamily="34" charset="0"/>
              </a:rPr>
              <a:t>University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</a:t>
            </a:r>
            <a:r>
              <a:rPr lang="es-ES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Germany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) </a:t>
            </a:r>
            <a:r>
              <a:rPr lang="es-ES" sz="1600" dirty="0">
                <a:latin typeface="Arial Rounded MT Bold" panose="020F0704030504030204" pitchFamily="34" charset="0"/>
              </a:rPr>
              <a:t>| Barry </a:t>
            </a:r>
            <a:r>
              <a:rPr lang="es-ES" sz="1600" dirty="0" err="1">
                <a:latin typeface="Arial Rounded MT Bold" panose="020F0704030504030204" pitchFamily="34" charset="0"/>
              </a:rPr>
              <a:t>University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(USA) </a:t>
            </a:r>
            <a:r>
              <a:rPr lang="es-ES" sz="1600" dirty="0">
                <a:latin typeface="Arial Rounded MT Bold" panose="020F0704030504030204" pitchFamily="34" charset="0"/>
              </a:rPr>
              <a:t>| CEFCA-Teruel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</a:t>
            </a:r>
            <a:r>
              <a:rPr lang="es-ES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Spain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) </a:t>
            </a:r>
            <a:r>
              <a:rPr lang="es-ES" sz="1600" dirty="0">
                <a:latin typeface="Arial Rounded MT Bold" panose="020F0704030504030204" pitchFamily="34" charset="0"/>
              </a:rPr>
              <a:t>| </a:t>
            </a:r>
            <a:r>
              <a:rPr lang="es-ES" sz="1600" dirty="0" err="1">
                <a:latin typeface="Arial Rounded MT Bold" panose="020F0704030504030204" pitchFamily="34" charset="0"/>
              </a:rPr>
              <a:t>University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 err="1">
                <a:latin typeface="Arial Rounded MT Bold" panose="020F0704030504030204" pitchFamily="34" charset="0"/>
              </a:rPr>
              <a:t>of</a:t>
            </a:r>
            <a:r>
              <a:rPr lang="es-ES" sz="1600" dirty="0">
                <a:latin typeface="Arial Rounded MT Bold" panose="020F0704030504030204" pitchFamily="34" charset="0"/>
              </a:rPr>
              <a:t> Bonn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</a:t>
            </a:r>
            <a:r>
              <a:rPr lang="es-ES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Germany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) </a:t>
            </a:r>
            <a:r>
              <a:rPr lang="es-ES" sz="1600" dirty="0">
                <a:latin typeface="Arial Rounded MT Bold" panose="020F0704030504030204" pitchFamily="34" charset="0"/>
              </a:rPr>
              <a:t>| MIT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(USA) </a:t>
            </a:r>
            <a:r>
              <a:rPr lang="es-ES" sz="1600" dirty="0">
                <a:latin typeface="Arial Rounded MT Bold" panose="020F0704030504030204" pitchFamily="34" charset="0"/>
              </a:rPr>
              <a:t>| LLNL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(USA) </a:t>
            </a:r>
            <a:r>
              <a:rPr lang="es-ES" sz="1600" dirty="0">
                <a:latin typeface="Arial Rounded MT Bold" panose="020F0704030504030204" pitchFamily="34" charset="0"/>
              </a:rPr>
              <a:t>| </a:t>
            </a:r>
            <a:r>
              <a:rPr lang="es-ES" sz="1600" dirty="0" err="1">
                <a:latin typeface="Arial Rounded MT Bold" panose="020F0704030504030204" pitchFamily="34" charset="0"/>
              </a:rPr>
              <a:t>University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 err="1">
                <a:latin typeface="Arial Rounded MT Bold" panose="020F0704030504030204" pitchFamily="34" charset="0"/>
              </a:rPr>
              <a:t>of</a:t>
            </a:r>
            <a:r>
              <a:rPr lang="es-ES" sz="1600" dirty="0">
                <a:latin typeface="Arial Rounded MT Bold" panose="020F0704030504030204" pitchFamily="34" charset="0"/>
              </a:rPr>
              <a:t> Cape Town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(S. </a:t>
            </a:r>
            <a:r>
              <a:rPr lang="es-ES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Africa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) </a:t>
            </a:r>
            <a:r>
              <a:rPr lang="es-ES" sz="1600" dirty="0">
                <a:latin typeface="Arial Rounded MT Bold" panose="020F0704030504030204" pitchFamily="34" charset="0"/>
              </a:rPr>
              <a:t>| MPP  </a:t>
            </a:r>
            <a:r>
              <a:rPr lang="es-ES" sz="1600" dirty="0" err="1">
                <a:latin typeface="Arial Rounded MT Bold" panose="020F0704030504030204" pitchFamily="34" charset="0"/>
              </a:rPr>
              <a:t>Munich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</a:t>
            </a:r>
            <a:r>
              <a:rPr lang="es-ES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Germany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) </a:t>
            </a:r>
            <a:r>
              <a:rPr lang="es-ES" sz="1600" dirty="0">
                <a:latin typeface="Arial Rounded MT Bold" panose="020F0704030504030204" pitchFamily="34" charset="0"/>
              </a:rPr>
              <a:t>| U. </a:t>
            </a:r>
            <a:r>
              <a:rPr lang="es-ES" sz="1600" dirty="0" err="1">
                <a:latin typeface="Arial Rounded MT Bold" panose="020F0704030504030204" pitchFamily="34" charset="0"/>
              </a:rPr>
              <a:t>Polytechnical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 err="1">
                <a:latin typeface="Arial Rounded MT Bold" panose="020F0704030504030204" pitchFamily="34" charset="0"/>
              </a:rPr>
              <a:t>of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 err="1">
                <a:latin typeface="Arial Rounded MT Bold" panose="020F0704030504030204" pitchFamily="34" charset="0"/>
              </a:rPr>
              <a:t>Cartegena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</a:t>
            </a:r>
            <a:r>
              <a:rPr lang="es-ES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Spain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) </a:t>
            </a:r>
            <a:r>
              <a:rPr lang="es-ES" sz="1600" dirty="0">
                <a:latin typeface="Arial Rounded MT Bold" panose="020F0704030504030204" pitchFamily="34" charset="0"/>
              </a:rPr>
              <a:t>| </a:t>
            </a:r>
            <a:r>
              <a:rPr lang="es-ES" sz="1600" dirty="0" err="1">
                <a:latin typeface="Arial Rounded MT Bold" panose="020F0704030504030204" pitchFamily="34" charset="0"/>
              </a:rPr>
              <a:t>Technical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 err="1">
                <a:latin typeface="Arial Rounded MT Bold" panose="020F0704030504030204" pitchFamily="34" charset="0"/>
              </a:rPr>
              <a:t>University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 err="1">
                <a:latin typeface="Arial Rounded MT Bold" panose="020F0704030504030204" pitchFamily="34" charset="0"/>
              </a:rPr>
              <a:t>Munich</a:t>
            </a:r>
            <a:r>
              <a:rPr lang="es-ES" sz="1600" dirty="0">
                <a:latin typeface="Arial Rounded MT Bold" panose="020F0704030504030204" pitchFamily="34" charset="0"/>
              </a:rPr>
              <a:t> (TUM)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</a:t>
            </a:r>
            <a:r>
              <a:rPr lang="es-ES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Germany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) </a:t>
            </a:r>
            <a:r>
              <a:rPr lang="es-ES" sz="1600" dirty="0">
                <a:latin typeface="Arial Rounded MT Bold" panose="020F0704030504030204" pitchFamily="34" charset="0"/>
              </a:rPr>
              <a:t>| </a:t>
            </a:r>
            <a:r>
              <a:rPr lang="es-ES" sz="1600" dirty="0" err="1">
                <a:latin typeface="Arial Rounded MT Bold" panose="020F0704030504030204" pitchFamily="34" charset="0"/>
              </a:rPr>
              <a:t>University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 err="1">
                <a:latin typeface="Arial Rounded MT Bold" panose="020F0704030504030204" pitchFamily="34" charset="0"/>
              </a:rPr>
              <a:t>of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 err="1">
                <a:latin typeface="Arial Rounded MT Bold" panose="020F0704030504030204" pitchFamily="34" charset="0"/>
              </a:rPr>
              <a:t>Hamburg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</a:t>
            </a:r>
            <a:r>
              <a:rPr lang="es-ES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Germany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) </a:t>
            </a:r>
            <a:r>
              <a:rPr lang="es-ES" sz="1600" dirty="0">
                <a:latin typeface="Arial Rounded MT Bold" panose="020F0704030504030204" pitchFamily="34" charset="0"/>
              </a:rPr>
              <a:t>| MPE/PANTER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</a:t>
            </a:r>
            <a:r>
              <a:rPr lang="es-ES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Germany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)</a:t>
            </a:r>
          </a:p>
          <a:p>
            <a:endParaRPr lang="es-ES" sz="1600" dirty="0">
              <a:solidFill>
                <a:srgbClr val="234D82"/>
              </a:solidFill>
              <a:latin typeface="Arial Rounded MT Bold" panose="020F0704030504030204" pitchFamily="34" charset="0"/>
            </a:endParaRPr>
          </a:p>
          <a:p>
            <a:r>
              <a:rPr lang="es-ES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Associate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members</a:t>
            </a:r>
            <a:r>
              <a:rPr lang="es-ES" sz="1600" dirty="0">
                <a:solidFill>
                  <a:srgbClr val="234D82"/>
                </a:solidFill>
                <a:latin typeface="Arial Rounded MT Bold" panose="020F0704030504030204" pitchFamily="34" charset="0"/>
              </a:rPr>
              <a:t>: </a:t>
            </a:r>
            <a:r>
              <a:rPr lang="es-ES" sz="1600" dirty="0">
                <a:latin typeface="Arial Rounded MT Bold" panose="020F0704030504030204" pitchFamily="34" charset="0"/>
              </a:rPr>
              <a:t>DTU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</a:t>
            </a:r>
            <a:r>
              <a:rPr lang="es-ES" sz="1600" dirty="0" err="1">
                <a:solidFill>
                  <a:srgbClr val="0070C0"/>
                </a:solidFill>
                <a:latin typeface="Arial Rounded MT Bold" panose="020F0704030504030204" pitchFamily="34" charset="0"/>
              </a:rPr>
              <a:t>Denmark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) </a:t>
            </a:r>
            <a:r>
              <a:rPr lang="es-ES" sz="1600" dirty="0">
                <a:latin typeface="Arial Rounded MT Bold" panose="020F0704030504030204" pitchFamily="34" charset="0"/>
              </a:rPr>
              <a:t>| </a:t>
            </a:r>
            <a:r>
              <a:rPr lang="es-ES" sz="1600" dirty="0" err="1">
                <a:latin typeface="Arial Rounded MT Bold" panose="020F0704030504030204" pitchFamily="34" charset="0"/>
              </a:rPr>
              <a:t>U.Columbia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(USA)</a:t>
            </a:r>
            <a:r>
              <a:rPr lang="es-ES" sz="1600" dirty="0">
                <a:latin typeface="Arial Rounded MT Bold" panose="020F0704030504030204" pitchFamily="34" charset="0"/>
              </a:rPr>
              <a:t> | SOLEIL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(France) </a:t>
            </a:r>
            <a:r>
              <a:rPr lang="es-ES" sz="1600" dirty="0">
                <a:latin typeface="Arial Rounded MT Bold" panose="020F0704030504030204" pitchFamily="34" charset="0"/>
              </a:rPr>
              <a:t>| </a:t>
            </a:r>
            <a:r>
              <a:rPr lang="es-ES" sz="1600" dirty="0" err="1">
                <a:latin typeface="Arial Rounded MT Bold" panose="020F0704030504030204" pitchFamily="34" charset="0"/>
              </a:rPr>
              <a:t>IJCLab</a:t>
            </a:r>
            <a:r>
              <a:rPr lang="es-ES" sz="1600" dirty="0">
                <a:latin typeface="Arial Rounded MT Bold" panose="020F0704030504030204" pitchFamily="34" charset="0"/>
              </a:rPr>
              <a:t>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(France) </a:t>
            </a:r>
            <a:r>
              <a:rPr lang="es-ES" sz="1600" dirty="0">
                <a:latin typeface="Arial Rounded MT Bold" panose="020F0704030504030204" pitchFamily="34" charset="0"/>
              </a:rPr>
              <a:t>| LIST-CEA </a:t>
            </a:r>
            <a:r>
              <a:rPr lang="es-ES" sz="16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(France)</a:t>
            </a:r>
          </a:p>
        </p:txBody>
      </p:sp>
      <p:pic>
        <p:nvPicPr>
          <p:cNvPr id="21" name="Imagen 3">
            <a:extLst>
              <a:ext uri="{FF2B5EF4-FFF2-40B4-BE49-F238E27FC236}">
                <a16:creationId xmlns:a16="http://schemas.microsoft.com/office/drawing/2014/main" id="{10461953-001E-4E7E-9278-17FC9D93B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201338" cy="114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10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44" y="-459432"/>
            <a:ext cx="10432120" cy="7376314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11</a:t>
            </a:fld>
            <a:endParaRPr lang="es-E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9376" y="94320"/>
            <a:ext cx="3180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BabyIAXO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 bwMode="auto">
          <a:xfrm>
            <a:off x="263352" y="1340768"/>
            <a:ext cx="4680520" cy="415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rial Rounded MT Bold" pitchFamily="34" charset="0"/>
                <a:cs typeface="+mn-cs"/>
                <a:sym typeface="Wingdings" pitchFamily="2" charset="2"/>
              </a:rPr>
              <a:t>Prototype:</a:t>
            </a:r>
            <a:r>
              <a:rPr lang="en-US" sz="2000" b="0" dirty="0">
                <a:latin typeface="Arial Rounded MT Bold" pitchFamily="34" charset="0"/>
                <a:cs typeface="+mn-cs"/>
                <a:sym typeface="Wingdings" pitchFamily="2" charset="2"/>
              </a:rPr>
              <a:t> Intermediate experimental stage before IAXO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000" b="0" dirty="0" err="1">
                <a:latin typeface="Arial Rounded MT Bold" pitchFamily="34" charset="0"/>
                <a:sym typeface="Wingdings" pitchFamily="2" charset="2"/>
              </a:rPr>
              <a:t>Two</a:t>
            </a:r>
            <a:r>
              <a:rPr lang="es-ES" sz="2000" b="0" dirty="0">
                <a:latin typeface="Arial Rounded MT Bold" pitchFamily="34" charset="0"/>
                <a:sym typeface="Wingdings" pitchFamily="2" charset="2"/>
              </a:rPr>
              <a:t> bores of </a:t>
            </a:r>
            <a:r>
              <a:rPr lang="en-US" sz="2000" b="0" dirty="0">
                <a:latin typeface="Arial Rounded MT Bold" pitchFamily="34" charset="0"/>
                <a:sym typeface="Wingdings" pitchFamily="2" charset="2"/>
              </a:rPr>
              <a:t>dimensions similar to final IAXO bores  detection lines representative of final ones.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latin typeface="Arial Rounded MT Bold" pitchFamily="34" charset="0"/>
                <a:sym typeface="Wingdings" pitchFamily="2" charset="2"/>
              </a:rPr>
              <a:t>Magnet will test design options of final IAXO magnet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0" dirty="0">
                <a:latin typeface="Arial Rounded MT Bold" pitchFamily="34" charset="0"/>
                <a:sym typeface="Wingdings" pitchFamily="2" charset="2"/>
              </a:rPr>
              <a:t>Test &amp; improve all systems. Risk mitigation for full IAXO</a:t>
            </a:r>
            <a:endParaRPr lang="en-US" sz="200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dirty="0">
                <a:latin typeface="Arial Rounded MT Bold" pitchFamily="34" charset="0"/>
                <a:cs typeface="+mn-cs"/>
                <a:sym typeface="Wingdings" pitchFamily="2" charset="2"/>
              </a:rPr>
              <a:t>Physics:</a:t>
            </a:r>
            <a:r>
              <a:rPr lang="en-US" sz="2000" b="0" dirty="0">
                <a:latin typeface="Arial Rounded MT Bold" pitchFamily="34" charset="0"/>
                <a:cs typeface="+mn-cs"/>
                <a:sym typeface="Wingdings" pitchFamily="2" charset="2"/>
              </a:rPr>
              <a:t> will also produce relevant physics outcome </a:t>
            </a:r>
          </a:p>
          <a:p>
            <a:pPr lvl="1" eaLnBrk="0" hangingPunct="0">
              <a:spcBef>
                <a:spcPct val="20000"/>
              </a:spcBef>
              <a:defRPr/>
            </a:pPr>
            <a:r>
              <a:rPr lang="en-US" sz="1400" b="0" dirty="0">
                <a:latin typeface="Arial Rounded MT Bold" pitchFamily="34" charset="0"/>
                <a:cs typeface="+mn-cs"/>
                <a:sym typeface="Wingdings" pitchFamily="2" charset="2"/>
              </a:rPr>
              <a:t> </a:t>
            </a:r>
            <a:r>
              <a:rPr lang="en-US" sz="1600" b="0" dirty="0">
                <a:latin typeface="Arial Rounded MT Bold" pitchFamily="34" charset="0"/>
                <a:cs typeface="+mn-cs"/>
                <a:sym typeface="Wingdings" pitchFamily="2" charset="2"/>
              </a:rPr>
              <a:t>(~100 times larger FOM than CAST)</a:t>
            </a:r>
            <a:endParaRPr lang="en-US" sz="1400" b="0" dirty="0">
              <a:latin typeface="Arial Rounded MT Bold" pitchFamily="34" charset="0"/>
              <a:cs typeface="+mn-cs"/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ES" sz="2000" b="0" dirty="0">
              <a:latin typeface="Arial Rounded MT Bold" pitchFamily="34" charset="0"/>
              <a:cs typeface="+mn-cs"/>
              <a:sym typeface="Wingdings" pitchFamily="2" charset="2"/>
            </a:endParaRPr>
          </a:p>
        </p:txBody>
      </p:sp>
      <p:sp>
        <p:nvSpPr>
          <p:cNvPr id="14" name="Rectángulo 9"/>
          <p:cNvSpPr/>
          <p:nvPr/>
        </p:nvSpPr>
        <p:spPr>
          <a:xfrm>
            <a:off x="9912424" y="1447118"/>
            <a:ext cx="193514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0" dirty="0">
                <a:latin typeface="Arial Rounded MT Bold" panose="020F0704030504030204" pitchFamily="34" charset="0"/>
              </a:rPr>
              <a:t>&gt;100 x CAST SNR</a:t>
            </a:r>
          </a:p>
        </p:txBody>
      </p:sp>
      <p:sp>
        <p:nvSpPr>
          <p:cNvPr id="16" name="ZoneTexte 15"/>
          <p:cNvSpPr txBox="1"/>
          <p:nvPr/>
        </p:nvSpPr>
        <p:spPr>
          <a:xfrm flipH="1">
            <a:off x="7752184" y="5677376"/>
            <a:ext cx="3484937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0" i="1" dirty="0" err="1">
                <a:latin typeface="Arial Rounded MT Bold" panose="020F0704030504030204" pitchFamily="34" charset="0"/>
              </a:rPr>
              <a:t>Abeln</a:t>
            </a:r>
            <a:r>
              <a:rPr lang="fr-FR" sz="1400" b="0" i="1" dirty="0">
                <a:latin typeface="Arial Rounded MT Bold" panose="020F0704030504030204" pitchFamily="34" charset="0"/>
              </a:rPr>
              <a:t> et al. JEHP 05 (2021) 137</a:t>
            </a:r>
          </a:p>
        </p:txBody>
      </p:sp>
    </p:spTree>
    <p:extLst>
      <p:ext uri="{BB962C8B-B14F-4D97-AF65-F5344CB8AC3E}">
        <p14:creationId xmlns:p14="http://schemas.microsoft.com/office/powerpoint/2010/main" val="2553410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011840" y="6165304"/>
            <a:ext cx="2844800" cy="365125"/>
          </a:xfrm>
        </p:spPr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12</a:t>
            </a:fld>
            <a:endParaRPr lang="es-E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9376" y="94320"/>
            <a:ext cx="5576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BabyIAXO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magnet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grpSp>
        <p:nvGrpSpPr>
          <p:cNvPr id="11" name="Group 23">
            <a:extLst>
              <a:ext uri="{FF2B5EF4-FFF2-40B4-BE49-F238E27FC236}">
                <a16:creationId xmlns:a16="http://schemas.microsoft.com/office/drawing/2014/main" id="{B770ADEB-0FB0-F944-DB95-BEBDFD2359AD}"/>
              </a:ext>
            </a:extLst>
          </p:cNvPr>
          <p:cNvGrpSpPr/>
          <p:nvPr/>
        </p:nvGrpSpPr>
        <p:grpSpPr>
          <a:xfrm>
            <a:off x="479376" y="1128806"/>
            <a:ext cx="4008014" cy="3428335"/>
            <a:chOff x="1648223" y="1027980"/>
            <a:chExt cx="4008014" cy="3428335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50BDC9FF-E76B-DD5C-AB7D-97B1E003F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8223" y="1227185"/>
              <a:ext cx="4008014" cy="3229130"/>
            </a:xfrm>
            <a:prstGeom prst="rect">
              <a:avLst/>
            </a:prstGeom>
          </p:spPr>
        </p:pic>
        <p:sp>
          <p:nvSpPr>
            <p:cNvPr id="17" name="TextBox 21">
              <a:extLst>
                <a:ext uri="{FF2B5EF4-FFF2-40B4-BE49-F238E27FC236}">
                  <a16:creationId xmlns:a16="http://schemas.microsoft.com/office/drawing/2014/main" id="{9DC35DD0-F271-01BB-45EE-9A369E6A9448}"/>
                </a:ext>
              </a:extLst>
            </p:cNvPr>
            <p:cNvSpPr txBox="1"/>
            <p:nvPr/>
          </p:nvSpPr>
          <p:spPr>
            <a:xfrm>
              <a:off x="1648223" y="1027980"/>
              <a:ext cx="2514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i="1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rPr>
                <a:t>Superconducting dipole inside vacuum vessel</a:t>
              </a:r>
              <a:endParaRPr lang="en-GB" sz="1600" i="1" dirty="0"/>
            </a:p>
          </p:txBody>
        </p:sp>
        <p:cxnSp>
          <p:nvCxnSpPr>
            <p:cNvPr id="19" name="Straight Arrow Connector 22">
              <a:extLst>
                <a:ext uri="{FF2B5EF4-FFF2-40B4-BE49-F238E27FC236}">
                  <a16:creationId xmlns:a16="http://schemas.microsoft.com/office/drawing/2014/main" id="{68BDD451-FA02-6AF5-2671-9E8FFB4BECB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16114" y="1594120"/>
              <a:ext cx="496714" cy="64665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" name="Rectangle 4"/>
          <p:cNvSpPr/>
          <p:nvPr/>
        </p:nvSpPr>
        <p:spPr>
          <a:xfrm>
            <a:off x="467444" y="4579214"/>
            <a:ext cx="48245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latin typeface="Arial Rounded MT Bold" panose="020F07040305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~2 T of transverse magnetic field over a free bore volume of about 8 m</a:t>
            </a:r>
            <a:r>
              <a:rPr lang="en-US" sz="1600" b="0" baseline="30000" dirty="0">
                <a:latin typeface="Arial Rounded MT Bold" panose="020F07040305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lang="en-US" sz="1600" b="0" dirty="0">
                <a:latin typeface="Arial Rounded MT Bold" panose="020F07040305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i.e. the combined free bore volume of 120 LHC dipoles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“Standard” Aluminum-stabilized Nb-</a:t>
            </a:r>
            <a:r>
              <a:rPr lang="en-US" sz="1600" b="0" dirty="0" err="1"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1600" b="0" dirty="0"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/Cu conductor: Nb-</a:t>
            </a:r>
            <a:r>
              <a:rPr lang="en-US" sz="1600" b="0" dirty="0" err="1"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1600" b="0" dirty="0"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/Cu Rutherford cable cladded with high-purity aluminum.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2452FDA-5A79-A62F-E984-24FDD82AB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134" y="2549807"/>
            <a:ext cx="1960217" cy="1899435"/>
          </a:xfrm>
          <a:prstGeom prst="rect">
            <a:avLst/>
          </a:prstGeom>
        </p:spPr>
      </p:pic>
      <p:graphicFrame>
        <p:nvGraphicFramePr>
          <p:cNvPr id="18" name="Table 1">
            <a:extLst>
              <a:ext uri="{FF2B5EF4-FFF2-40B4-BE49-F238E27FC236}">
                <a16:creationId xmlns:a16="http://schemas.microsoft.com/office/drawing/2014/main" id="{64B6E03A-4263-4A95-A181-2A86399E2D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9489741"/>
              </p:ext>
            </p:extLst>
          </p:nvPr>
        </p:nvGraphicFramePr>
        <p:xfrm>
          <a:off x="7896200" y="1348611"/>
          <a:ext cx="3552973" cy="5082455"/>
        </p:xfrm>
        <a:graphic>
          <a:graphicData uri="http://schemas.openxmlformats.org/drawingml/2006/table">
            <a:tbl>
              <a:tblPr firstRow="1" bandRow="1"/>
              <a:tblGrid>
                <a:gridCol w="2631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044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Arial Rounded MT Bold" panose="020F0704030504030204" pitchFamily="34" charset="0"/>
                          <a:sym typeface="Calibri"/>
                        </a:rPr>
                        <a:t>Parameter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>
                          <a:solidFill>
                            <a:srgbClr val="FFFFFF"/>
                          </a:solidFill>
                          <a:latin typeface="Arial Rounded MT Bold" panose="020F0704030504030204" pitchFamily="34" charset="0"/>
                          <a:sym typeface="Calibri"/>
                        </a:rPr>
                        <a:t>Value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04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Arial Rounded MT Bold" panose="020F0704030504030204" pitchFamily="34" charset="0"/>
                          <a:sym typeface="Calibri"/>
                        </a:rPr>
                        <a:t>Operating current [kA]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Arial Rounded MT Bold" panose="020F0704030504030204" pitchFamily="34" charset="0"/>
                          <a:sym typeface="Calibri"/>
                        </a:rPr>
                        <a:t>6.0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04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Arial Rounded MT Bold" panose="020F0704030504030204" pitchFamily="34" charset="0"/>
                          <a:sym typeface="Calibri"/>
                        </a:rPr>
                        <a:t>Free bore diameter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Arial Rounded MT Bold" panose="020F0704030504030204" pitchFamily="34" charset="0"/>
                          <a:sym typeface="Calibri"/>
                        </a:rPr>
                        <a:t>0.7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07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Arial Rounded MT Bold" panose="020F0704030504030204" pitchFamily="34" charset="0"/>
                          <a:sym typeface="Calibri"/>
                        </a:rPr>
                        <a:t>Transverse magnetic field during operation [T]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Arial Rounded MT Bold" panose="020F0704030504030204" pitchFamily="34" charset="0"/>
                          <a:sym typeface="Calibri"/>
                        </a:rPr>
                        <a:t>2.1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04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Arial Rounded MT Bold" panose="020F0704030504030204" pitchFamily="34" charset="0"/>
                          <a:sym typeface="Calibri"/>
                        </a:rPr>
                        <a:t>Stored magnetic energy [MJ]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Arial Rounded MT Bold" panose="020F0704030504030204" pitchFamily="34" charset="0"/>
                          <a:sym typeface="Calibri"/>
                        </a:rPr>
                        <a:t>56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04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Arial Rounded MT Bold" panose="020F0704030504030204" pitchFamily="34" charset="0"/>
                          <a:sym typeface="Calibri"/>
                        </a:rPr>
                        <a:t>Inductance [H]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Arial Rounded MT Bold" panose="020F0704030504030204" pitchFamily="34" charset="0"/>
                          <a:sym typeface="Calibri"/>
                        </a:rPr>
                        <a:t>3.1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04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Arial Rounded MT Bold" panose="020F0704030504030204" pitchFamily="34" charset="0"/>
                          <a:sym typeface="Calibri"/>
                        </a:rPr>
                        <a:t>Cold mass weight (preliminary) [tons]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Arial Rounded MT Bold" panose="020F0704030504030204" pitchFamily="34" charset="0"/>
                          <a:sym typeface="Calibri"/>
                        </a:rPr>
                        <a:t>38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04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Arial Rounded MT Bold" panose="020F0704030504030204" pitchFamily="34" charset="0"/>
                          <a:sym typeface="Calibri"/>
                        </a:rPr>
                        <a:t>Energy density (preliminary) [kJ/kg]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Arial Rounded MT Bold" panose="020F0704030504030204" pitchFamily="34" charset="0"/>
                          <a:sym typeface="Calibri"/>
                        </a:rPr>
                        <a:t>1.5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11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Arial Rounded MT Bold" panose="020F0704030504030204" pitchFamily="34" charset="0"/>
                          <a:sym typeface="Calibri"/>
                        </a:rPr>
                        <a:t>Overall coil conductor length [km]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Arial Rounded MT Bold" panose="020F0704030504030204" pitchFamily="34" charset="0"/>
                          <a:sym typeface="Calibri"/>
                        </a:rPr>
                        <a:t>22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04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Arial Rounded MT Bold" panose="020F0704030504030204" pitchFamily="34" charset="0"/>
                          <a:sym typeface="Calibri"/>
                        </a:rPr>
                        <a:t>Conductor length per pancake [km]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Arial Rounded MT Bold" panose="020F0704030504030204" pitchFamily="34" charset="0"/>
                          <a:sym typeface="Calibri"/>
                        </a:rPr>
                        <a:t>2.5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807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Arial Rounded MT Bold" panose="020F0704030504030204" pitchFamily="34" charset="0"/>
                          <a:sym typeface="Calibri"/>
                        </a:rPr>
                        <a:t>Peak magnetic field magnitude on the Rutherford cable [T]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 dirty="0">
                          <a:latin typeface="Arial Rounded MT Bold" panose="020F0704030504030204" pitchFamily="34" charset="0"/>
                          <a:sym typeface="Calibri"/>
                        </a:rPr>
                        <a:t>4.7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3" name="Picture 8" descr="Picture 8">
            <a:extLst>
              <a:ext uri="{FF2B5EF4-FFF2-40B4-BE49-F238E27FC236}">
                <a16:creationId xmlns:a16="http://schemas.microsoft.com/office/drawing/2014/main" id="{4A45920E-6FA6-409F-A835-D0941130B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275" y="1186072"/>
            <a:ext cx="2708337" cy="176865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5A1501-F914-471C-8287-AB8446D2DAAF}"/>
              </a:ext>
            </a:extLst>
          </p:cNvPr>
          <p:cNvSpPr/>
          <p:nvPr/>
        </p:nvSpPr>
        <p:spPr>
          <a:xfrm>
            <a:off x="7896200" y="1694946"/>
            <a:ext cx="3552973" cy="12597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480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24 Grupo"/>
          <p:cNvGrpSpPr/>
          <p:nvPr/>
        </p:nvGrpSpPr>
        <p:grpSpPr>
          <a:xfrm>
            <a:off x="4936564" y="1444943"/>
            <a:ext cx="6912769" cy="4752529"/>
            <a:chOff x="0" y="0"/>
            <a:chExt cx="6912767" cy="4752528"/>
          </a:xfrm>
        </p:grpSpPr>
        <p:grpSp>
          <p:nvGrpSpPr>
            <p:cNvPr id="374" name="23 Grupo"/>
            <p:cNvGrpSpPr/>
            <p:nvPr/>
          </p:nvGrpSpPr>
          <p:grpSpPr>
            <a:xfrm>
              <a:off x="0" y="-1"/>
              <a:ext cx="6912768" cy="4752530"/>
              <a:chOff x="0" y="0"/>
              <a:chExt cx="6912767" cy="4752528"/>
            </a:xfrm>
          </p:grpSpPr>
          <p:pic>
            <p:nvPicPr>
              <p:cNvPr id="372" name="Picture 4" descr="Picture 4">
                <a:hlinkClick r:id="rId2"/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0363"/>
                <a:ext cx="6912768" cy="47121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73" name="21 Rectángulo"/>
              <p:cNvSpPr/>
              <p:nvPr/>
            </p:nvSpPr>
            <p:spPr>
              <a:xfrm>
                <a:off x="5040560" y="0"/>
                <a:ext cx="792089" cy="36004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endParaRPr/>
              </a:p>
            </p:txBody>
          </p:sp>
        </p:grpSp>
        <p:sp>
          <p:nvSpPr>
            <p:cNvPr id="375" name="17 Rectángulo"/>
            <p:cNvSpPr/>
            <p:nvPr/>
          </p:nvSpPr>
          <p:spPr>
            <a:xfrm>
              <a:off x="957043" y="1080120"/>
              <a:ext cx="504057" cy="36004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endParaRPr/>
            </a:p>
          </p:txBody>
        </p:sp>
        <p:sp>
          <p:nvSpPr>
            <p:cNvPr id="376" name="19 Rectángulo"/>
            <p:cNvSpPr/>
            <p:nvPr/>
          </p:nvSpPr>
          <p:spPr>
            <a:xfrm>
              <a:off x="2448271" y="4248472"/>
              <a:ext cx="504057" cy="36004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endParaRPr/>
            </a:p>
          </p:txBody>
        </p:sp>
        <p:sp>
          <p:nvSpPr>
            <p:cNvPr id="377" name="20 Rectángulo"/>
            <p:cNvSpPr/>
            <p:nvPr/>
          </p:nvSpPr>
          <p:spPr>
            <a:xfrm>
              <a:off x="4824536" y="2448272"/>
              <a:ext cx="792089" cy="36004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pPr>
              <a:endParaRPr/>
            </a:p>
          </p:txBody>
        </p:sp>
        <p:sp>
          <p:nvSpPr>
            <p:cNvPr id="378" name="22 CuadroTexto"/>
            <p:cNvSpPr txBox="1"/>
            <p:nvPr/>
          </p:nvSpPr>
          <p:spPr>
            <a:xfrm>
              <a:off x="4863346" y="2520280"/>
              <a:ext cx="932792" cy="24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10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t>Focal length</a:t>
              </a:r>
            </a:p>
          </p:txBody>
        </p:sp>
      </p:grpSp>
      <p:sp>
        <p:nvSpPr>
          <p:cNvPr id="380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BabyIAXO optics concept</a:t>
            </a:r>
          </a:p>
        </p:txBody>
      </p:sp>
      <p:sp>
        <p:nvSpPr>
          <p:cNvPr id="381" name="2 Marcador de contenido"/>
          <p:cNvSpPr txBox="1"/>
          <p:nvPr/>
        </p:nvSpPr>
        <p:spPr>
          <a:xfrm>
            <a:off x="402709" y="1199249"/>
            <a:ext cx="5450185" cy="2844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rial Rounded MT Bold" panose="020F0704030504030204" pitchFamily="34" charset="0"/>
              </a:rPr>
              <a:t>X-rays are focused by means of grazing angle reflection (usually 2)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rial Rounded MT Bold" panose="020F0704030504030204" pitchFamily="34" charset="0"/>
              </a:rPr>
              <a:t>Many techniques developed in the </a:t>
            </a:r>
            <a:r>
              <a:rPr lang="fr-FR" dirty="0">
                <a:latin typeface="Arial Rounded MT Bold" panose="020F0704030504030204" pitchFamily="34" charset="0"/>
              </a:rPr>
              <a:t>X</a:t>
            </a:r>
            <a:r>
              <a:rPr dirty="0">
                <a:latin typeface="Arial Rounded MT Bold" panose="020F0704030504030204" pitchFamily="34" charset="0"/>
              </a:rPr>
              <a:t>-ray astronomy field. But usually costly due to exquisite imaging requirements</a:t>
            </a:r>
          </a:p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 Rounded MT Bold" panose="020F0704030504030204" pitchFamily="34" charset="0"/>
            </a:endParaRPr>
          </a:p>
          <a:p>
            <a:pPr lvl="1">
              <a:spcBef>
                <a:spcPts val="400"/>
              </a:spcBef>
              <a:defRPr sz="1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 Rounded MT Bold" panose="020F0704030504030204" pitchFamily="34" charset="0"/>
            </a:endParaRPr>
          </a:p>
        </p:txBody>
      </p:sp>
      <p:sp>
        <p:nvSpPr>
          <p:cNvPr id="383" name="Marcador de número de diapositiva 9"/>
          <p:cNvSpPr txBox="1">
            <a:spLocks noGrp="1"/>
          </p:cNvSpPr>
          <p:nvPr>
            <p:ph type="sldNum" sz="quarter" idx="2"/>
          </p:nvPr>
        </p:nvSpPr>
        <p:spPr>
          <a:xfrm>
            <a:off x="11308082" y="6400413"/>
            <a:ext cx="775612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fr-FR" sz="120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0"/>
              </a:rPr>
              <a:pPr/>
              <a:t>13</a:t>
            </a:fld>
            <a:endParaRPr sz="1200" dirty="0">
              <a:solidFill>
                <a:schemeClr val="tx1">
                  <a:tint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84" name="Picture 6" descr="Picture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79" y="3486151"/>
            <a:ext cx="2016226" cy="2078583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TextBox 6"/>
          <p:cNvSpPr txBox="1"/>
          <p:nvPr/>
        </p:nvSpPr>
        <p:spPr>
          <a:xfrm>
            <a:off x="210116" y="5513494"/>
            <a:ext cx="2360219" cy="812166"/>
          </a:xfrm>
          <a:prstGeom prst="rect">
            <a:avLst/>
          </a:prstGeom>
          <a:solidFill>
            <a:srgbClr val="FFCC00"/>
          </a:solidFill>
          <a:ln>
            <a:solidFill>
              <a:srgbClr val="FF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200">
                <a:solidFill>
                  <a:srgbClr val="FF00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/>
              <a:t>ABRIXAS</a:t>
            </a:r>
            <a:r>
              <a:rPr dirty="0">
                <a:solidFill>
                  <a:srgbClr val="000000"/>
                </a:solidFill>
              </a:rPr>
              <a:t> spare telescope, used in one of the 4 bores of CAST (pioneer use  of x-ray optics in axion research)</a:t>
            </a:r>
          </a:p>
        </p:txBody>
      </p:sp>
      <p:sp>
        <p:nvSpPr>
          <p:cNvPr id="386" name="26 Flecha abajo"/>
          <p:cNvSpPr/>
          <p:nvPr/>
        </p:nvSpPr>
        <p:spPr>
          <a:xfrm rot="9456038">
            <a:off x="1326775" y="5093823"/>
            <a:ext cx="288033" cy="504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429"/>
                </a:moveTo>
                <a:lnTo>
                  <a:pt x="5400" y="15429"/>
                </a:lnTo>
                <a:lnTo>
                  <a:pt x="5400" y="0"/>
                </a:lnTo>
                <a:lnTo>
                  <a:pt x="16200" y="0"/>
                </a:lnTo>
                <a:lnTo>
                  <a:pt x="16200" y="15429"/>
                </a:lnTo>
                <a:lnTo>
                  <a:pt x="21600" y="15429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chemeClr val="accent6">
                  <a:hueOff val="286552"/>
                  <a:satOff val="-5983"/>
                  <a:lumOff val="26183"/>
                </a:schemeClr>
              </a:gs>
              <a:gs pos="50000">
                <a:srgbClr val="A9CD97"/>
              </a:gs>
              <a:gs pos="100000">
                <a:schemeClr val="accent6">
                  <a:hueOff val="266558"/>
                  <a:satOff val="-2836"/>
                  <a:lumOff val="17637"/>
                </a:schemeClr>
              </a:gs>
            </a:gsLst>
            <a:lin ang="5400000"/>
          </a:gradFill>
          <a:ln w="635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/>
          </a:p>
        </p:txBody>
      </p:sp>
      <p:pic>
        <p:nvPicPr>
          <p:cNvPr id="387" name="Picture 3" descr="Picture 3"/>
          <p:cNvPicPr>
            <a:picLocks noChangeAspect="1"/>
          </p:cNvPicPr>
          <p:nvPr/>
        </p:nvPicPr>
        <p:blipFill>
          <a:blip r:embed="rId6"/>
          <a:srcRect b="16711"/>
          <a:stretch>
            <a:fillRect/>
          </a:stretch>
        </p:blipFill>
        <p:spPr>
          <a:xfrm>
            <a:off x="2485812" y="3458826"/>
            <a:ext cx="1905474" cy="1834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Picture 4" descr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4572" y="3953367"/>
            <a:ext cx="1033014" cy="966960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Rectangle 7"/>
          <p:cNvSpPr/>
          <p:nvPr/>
        </p:nvSpPr>
        <p:spPr>
          <a:xfrm>
            <a:off x="2552275" y="5345851"/>
            <a:ext cx="1851052" cy="634366"/>
          </a:xfrm>
          <a:prstGeom prst="rect">
            <a:avLst/>
          </a:prstGeom>
          <a:solidFill>
            <a:srgbClr val="FFCC00"/>
          </a:solidFill>
          <a:ln>
            <a:solidFill>
              <a:srgbClr val="FF000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2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First X-ray optics specifically built for axions in CAST (LLNL)</a:t>
            </a:r>
          </a:p>
        </p:txBody>
      </p:sp>
      <p:sp>
        <p:nvSpPr>
          <p:cNvPr id="390" name="26 Flecha abajo"/>
          <p:cNvSpPr/>
          <p:nvPr/>
        </p:nvSpPr>
        <p:spPr>
          <a:xfrm rot="10518468">
            <a:off x="3333786" y="4560199"/>
            <a:ext cx="288033" cy="850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941"/>
                </a:moveTo>
                <a:lnTo>
                  <a:pt x="5400" y="17941"/>
                </a:lnTo>
                <a:lnTo>
                  <a:pt x="5400" y="0"/>
                </a:lnTo>
                <a:lnTo>
                  <a:pt x="16200" y="0"/>
                </a:lnTo>
                <a:lnTo>
                  <a:pt x="16200" y="17941"/>
                </a:lnTo>
                <a:lnTo>
                  <a:pt x="21600" y="17941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chemeClr val="accent6">
                  <a:hueOff val="286552"/>
                  <a:satOff val="-5983"/>
                  <a:lumOff val="26183"/>
                </a:schemeClr>
              </a:gs>
              <a:gs pos="50000">
                <a:srgbClr val="A9CD97"/>
              </a:gs>
              <a:gs pos="100000">
                <a:schemeClr val="accent6">
                  <a:hueOff val="266558"/>
                  <a:satOff val="-2836"/>
                  <a:lumOff val="17637"/>
                </a:schemeClr>
              </a:gs>
            </a:gsLst>
            <a:lin ang="5400000"/>
          </a:gradFill>
          <a:ln w="635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endParaRPr/>
          </a:p>
        </p:txBody>
      </p:sp>
      <p:sp>
        <p:nvSpPr>
          <p:cNvPr id="391" name="Straight Arrow Connector 17"/>
          <p:cNvSpPr/>
          <p:nvPr/>
        </p:nvSpPr>
        <p:spPr>
          <a:xfrm>
            <a:off x="2993233" y="3690041"/>
            <a:ext cx="1" cy="416997"/>
          </a:xfrm>
          <a:prstGeom prst="line">
            <a:avLst/>
          </a:prstGeom>
          <a:ln w="31750">
            <a:solidFill>
              <a:srgbClr val="FFFF00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2" name="TextBox 25"/>
          <p:cNvSpPr txBox="1"/>
          <p:nvPr/>
        </p:nvSpPr>
        <p:spPr>
          <a:xfrm>
            <a:off x="2550745" y="3655862"/>
            <a:ext cx="664407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FFF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t>5 cm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AD564E1-221C-4454-81DA-4FC4CA8017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BFB07D11-2794-4654-8221-C2E5265485A8}"/>
              </a:ext>
            </a:extLst>
          </p:cNvPr>
          <p:cNvSpPr txBox="1"/>
          <p:nvPr/>
        </p:nvSpPr>
        <p:spPr>
          <a:xfrm>
            <a:off x="479376" y="94320"/>
            <a:ext cx="5174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BabyIAXO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optics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BabyIAXO optics</a:t>
            </a:r>
          </a:p>
        </p:txBody>
      </p:sp>
      <p:sp>
        <p:nvSpPr>
          <p:cNvPr id="399" name="Marcador de contenido 2"/>
          <p:cNvSpPr txBox="1"/>
          <p:nvPr/>
        </p:nvSpPr>
        <p:spPr>
          <a:xfrm>
            <a:off x="261462" y="1206290"/>
            <a:ext cx="7715098" cy="4552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400"/>
              </a:spcBef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b="0" dirty="0">
                <a:latin typeface="Arial Rounded MT Bold" panose="020F0704030504030204" pitchFamily="34" charset="0"/>
              </a:rPr>
              <a:t>2 detection lines in </a:t>
            </a:r>
            <a:r>
              <a:rPr b="0" dirty="0" err="1">
                <a:latin typeface="Arial Rounded MT Bold" panose="020F0704030504030204" pitchFamily="34" charset="0"/>
              </a:rPr>
              <a:t>BabyIAXO</a:t>
            </a:r>
            <a:r>
              <a:rPr b="0" dirty="0">
                <a:latin typeface="Arial Rounded MT Bold" panose="020F0704030504030204" pitchFamily="34" charset="0"/>
              </a:rPr>
              <a:t> with different solutions:</a:t>
            </a:r>
            <a:endParaRPr b="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indent="118871">
              <a:spcBef>
                <a:spcPts val="400"/>
              </a:spcBef>
              <a:defRPr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fr-FR" b="0" dirty="0">
              <a:latin typeface="Arial Rounded MT Bold" panose="020F0704030504030204" pitchFamily="34" charset="0"/>
            </a:endParaRPr>
          </a:p>
          <a:p>
            <a:pPr indent="118871">
              <a:spcBef>
                <a:spcPts val="400"/>
              </a:spcBef>
              <a:defRPr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Hybrid approach for custom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BabyIAXO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 optic 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b="0" dirty="0">
                <a:latin typeface="Arial Rounded MT Bold" panose="020F0704030504030204" pitchFamily="34" charset="0"/>
              </a:rPr>
              <a:t>Inner part Al-foil or segmented glass optic </a:t>
            </a:r>
            <a:endParaRPr b="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b="0" dirty="0">
                <a:latin typeface="Arial Rounded MT Bold" panose="020F0704030504030204" pitchFamily="34" charset="0"/>
              </a:rPr>
              <a:t>Outer part cold-slumped Willow-glass technology</a:t>
            </a:r>
            <a:endParaRPr b="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b="0" dirty="0">
                <a:latin typeface="Arial Rounded MT Bold" panose="020F0704030504030204" pitchFamily="34" charset="0"/>
              </a:rPr>
              <a:t>Fabrication of actual parts already started!</a:t>
            </a:r>
            <a:endParaRPr b="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b="0" dirty="0">
                <a:latin typeface="Arial Rounded MT Bold" panose="020F0704030504030204" pitchFamily="34" charset="0"/>
              </a:rPr>
              <a:t>Design of support structure and vessel to hold, co-align and calibrate both underway </a:t>
            </a:r>
            <a:endParaRPr b="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marL="342900" indent="-342900">
              <a:spcBef>
                <a:spcPts val="300"/>
              </a:spcBef>
              <a:buSzPct val="100000"/>
              <a:buFont typeface="Arial"/>
              <a:buChar char="•"/>
              <a:defRPr sz="1200" b="1"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rial Rounded MT Bold"/>
              <a:ea typeface="Arial Rounded MT Bold"/>
              <a:cs typeface="Arial Rounded MT Bold"/>
              <a:sym typeface="Arial Rounded MT Bold"/>
            </a:endParaRPr>
          </a:p>
          <a:p>
            <a:pPr indent="118871">
              <a:spcBef>
                <a:spcPts val="400"/>
              </a:spcBef>
              <a:defRPr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  <a:cs typeface="Arial"/>
              </a:rPr>
              <a:t>XMM Flight Spare XRT</a:t>
            </a:r>
          </a:p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b="0" dirty="0">
                <a:latin typeface="Arial Rounded MT Bold" panose="020F0704030504030204" pitchFamily="34" charset="0"/>
              </a:rPr>
              <a:t>Property of ESA, loan agreement with IAXO. </a:t>
            </a:r>
            <a:endParaRPr b="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b="0" dirty="0">
                <a:latin typeface="Arial Rounded MT Bold" panose="020F0704030504030204" pitchFamily="34" charset="0"/>
              </a:rPr>
              <a:t>Actual optic currently at PANTER (MPE). To be recalibrated at PANTER in 2026, then to be sent to DESY.</a:t>
            </a:r>
            <a:endParaRPr b="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b="0" dirty="0">
                <a:latin typeface="Arial Rounded MT Bold" panose="020F0704030504030204" pitchFamily="34" charset="0"/>
              </a:rPr>
              <a:t>Vessel to host it in the </a:t>
            </a:r>
            <a:r>
              <a:rPr b="0" dirty="0" err="1">
                <a:latin typeface="Arial Rounded MT Bold" panose="020F0704030504030204" pitchFamily="34" charset="0"/>
              </a:rPr>
              <a:t>BabyIAXO</a:t>
            </a:r>
            <a:r>
              <a:rPr b="0" dirty="0">
                <a:latin typeface="Arial Rounded MT Bold" panose="020F0704030504030204" pitchFamily="34" charset="0"/>
              </a:rPr>
              <a:t> detection line being designed</a:t>
            </a:r>
            <a:r>
              <a:rPr dirty="0">
                <a:latin typeface="Arial Rounded MT Bold" panose="020F0704030504030204" pitchFamily="34" charset="0"/>
              </a:rPr>
              <a:t>.</a:t>
            </a:r>
          </a:p>
        </p:txBody>
      </p:sp>
      <p:pic>
        <p:nvPicPr>
          <p:cNvPr id="40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071" y="4694954"/>
            <a:ext cx="2319627" cy="2033592"/>
          </a:xfrm>
          <a:prstGeom prst="rect">
            <a:avLst/>
          </a:prstGeom>
        </p:spPr>
      </p:pic>
      <p:pic>
        <p:nvPicPr>
          <p:cNvPr id="402" name="Picture 5" descr="Picture 5"/>
          <p:cNvPicPr>
            <a:picLocks noChangeAspect="1"/>
          </p:cNvPicPr>
          <p:nvPr/>
        </p:nvPicPr>
        <p:blipFill>
          <a:blip r:embed="rId3"/>
          <a:srcRect r="36656"/>
          <a:stretch>
            <a:fillRect/>
          </a:stretch>
        </p:blipFill>
        <p:spPr>
          <a:xfrm>
            <a:off x="10287544" y="1273142"/>
            <a:ext cx="1795166" cy="2155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agen 13" descr="Imagen 13"/>
          <p:cNvPicPr>
            <a:picLocks noChangeAspect="1"/>
          </p:cNvPicPr>
          <p:nvPr/>
        </p:nvPicPr>
        <p:blipFill>
          <a:blip r:embed="rId4"/>
          <a:srcRect t="26823" r="52463" b="36613"/>
          <a:stretch>
            <a:fillRect/>
          </a:stretch>
        </p:blipFill>
        <p:spPr>
          <a:xfrm>
            <a:off x="7415732" y="2658876"/>
            <a:ext cx="2871812" cy="2094018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Conector recto de flecha 16"/>
          <p:cNvSpPr/>
          <p:nvPr/>
        </p:nvSpPr>
        <p:spPr>
          <a:xfrm>
            <a:off x="9939070" y="3709366"/>
            <a:ext cx="6805" cy="12701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5" name="Conector recto de flecha 17"/>
          <p:cNvSpPr/>
          <p:nvPr/>
        </p:nvSpPr>
        <p:spPr>
          <a:xfrm>
            <a:off x="9797885" y="2562478"/>
            <a:ext cx="1271" cy="777123"/>
          </a:xfrm>
          <a:prstGeom prst="line">
            <a:avLst/>
          </a:prstGeom>
          <a:ln w="19050">
            <a:solidFill>
              <a:srgbClr val="FF0000"/>
            </a:solidFill>
            <a:prstDash val="sysDash"/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B864990-212E-41C2-B15A-6D31745C68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C13438C-2E7F-4B8C-8C55-C59EA93705C2}"/>
              </a:ext>
            </a:extLst>
          </p:cNvPr>
          <p:cNvSpPr txBox="1"/>
          <p:nvPr/>
        </p:nvSpPr>
        <p:spPr>
          <a:xfrm>
            <a:off x="479376" y="94320"/>
            <a:ext cx="5174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BabyIAXO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optics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407" name="Columbia, INAF, DTU, LLNL, TUDo, MPE-Panter, NASA(*), ESA(*)"/>
          <p:cNvSpPr txBox="1"/>
          <p:nvPr/>
        </p:nvSpPr>
        <p:spPr>
          <a:xfrm>
            <a:off x="7824571" y="52409"/>
            <a:ext cx="4259122" cy="101566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>
              <a:spcBef>
                <a:spcPts val="400"/>
              </a:spcBef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latin typeface="Arial Rounded MT Bold" panose="020F0704030504030204" pitchFamily="34" charset="0"/>
              </a:rPr>
              <a:t>Columbia, INAF, DTU, LLNL, </a:t>
            </a:r>
            <a:r>
              <a:rPr dirty="0" err="1">
                <a:latin typeface="Arial Rounded MT Bold" panose="020F0704030504030204" pitchFamily="34" charset="0"/>
              </a:rPr>
              <a:t>TUDo</a:t>
            </a:r>
            <a:r>
              <a:rPr dirty="0">
                <a:latin typeface="Arial Rounded MT Bold" panose="020F0704030504030204" pitchFamily="34" charset="0"/>
              </a:rPr>
              <a:t>, MPE-</a:t>
            </a:r>
            <a:r>
              <a:rPr dirty="0" err="1">
                <a:latin typeface="Arial Rounded MT Bold" panose="020F0704030504030204" pitchFamily="34" charset="0"/>
              </a:rPr>
              <a:t>Panter</a:t>
            </a:r>
            <a:r>
              <a:rPr dirty="0">
                <a:latin typeface="Arial Rounded MT Bold" panose="020F0704030504030204" pitchFamily="34" charset="0"/>
              </a:rPr>
              <a:t>, NASA(*), ESA(*)</a:t>
            </a:r>
          </a:p>
        </p:txBody>
      </p:sp>
      <p:sp>
        <p:nvSpPr>
          <p:cNvPr id="14" name="Espace réservé du numéro de diapositive 1">
            <a:extLst>
              <a:ext uri="{FF2B5EF4-FFF2-40B4-BE49-F238E27FC236}">
                <a16:creationId xmlns:a16="http://schemas.microsoft.com/office/drawing/2014/main" id="{32861520-B35F-4D6C-B1D4-893900C0A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840" y="6165304"/>
            <a:ext cx="2844800" cy="365125"/>
          </a:xfrm>
        </p:spPr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14</a:t>
            </a:fld>
            <a:endParaRPr lang="es-E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extBox 44"/>
          <p:cNvSpPr txBox="1"/>
          <p:nvPr/>
        </p:nvSpPr>
        <p:spPr>
          <a:xfrm>
            <a:off x="182339" y="1443657"/>
            <a:ext cx="6579935" cy="3631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42950" lvl="1" indent="-285750">
              <a:spcBef>
                <a:spcPts val="200"/>
              </a:spcBef>
              <a:buSzPct val="100000"/>
              <a:buFont typeface="Arial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Experimental Setup Interfaces: </a:t>
            </a:r>
            <a:r>
              <a:rPr>
                <a:solidFill>
                  <a:srgbClr val="FF0000"/>
                </a:solidFill>
              </a:rPr>
              <a:t>Finalized</a:t>
            </a:r>
            <a:r>
              <a:t>. </a:t>
            </a:r>
          </a:p>
          <a:p>
            <a:pPr marL="742950" lvl="1" indent="-285750">
              <a:spcBef>
                <a:spcPts val="200"/>
              </a:spcBef>
              <a:buSzPct val="100000"/>
              <a:buFont typeface="Arial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Beamline Sectors: </a:t>
            </a:r>
            <a:r>
              <a:rPr>
                <a:solidFill>
                  <a:srgbClr val="FF0000"/>
                </a:solidFill>
              </a:rPr>
              <a:t>Fabrication ongoing</a:t>
            </a:r>
            <a:r>
              <a:t>. </a:t>
            </a:r>
          </a:p>
          <a:p>
            <a:pPr marL="1200150" lvl="2" indent="-285750">
              <a:spcBef>
                <a:spcPts val="2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Expected delivery Nov. 2025 </a:t>
            </a:r>
          </a:p>
          <a:p>
            <a:pPr marL="742950" lvl="1" indent="-285750">
              <a:spcBef>
                <a:spcPts val="200"/>
              </a:spcBef>
              <a:buSzPct val="100000"/>
              <a:buFont typeface="Arial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Vacuum Bellow Design: </a:t>
            </a:r>
            <a:r>
              <a:rPr>
                <a:solidFill>
                  <a:srgbClr val="FF0000"/>
                </a:solidFill>
              </a:rPr>
              <a:t>Completed</a:t>
            </a:r>
            <a:r>
              <a:rPr sz="2000">
                <a:solidFill>
                  <a:srgbClr val="FF0000"/>
                </a:solidFill>
              </a:rPr>
              <a:t>. </a:t>
            </a:r>
          </a:p>
          <a:p>
            <a:pPr marL="1200150" lvl="2" indent="-285750">
              <a:spcBef>
                <a:spcPts val="200"/>
              </a:spcBef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Purchase in preparation (U. Zaragoza)</a:t>
            </a:r>
          </a:p>
          <a:p>
            <a:pPr marL="742950" lvl="1" indent="-285750">
              <a:spcBef>
                <a:spcPts val="200"/>
              </a:spcBef>
              <a:buSzPct val="100000"/>
              <a:buFont typeface="Arial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Surrounding Structure: </a:t>
            </a:r>
            <a:r>
              <a:rPr>
                <a:solidFill>
                  <a:srgbClr val="FF0000"/>
                </a:solidFill>
              </a:rPr>
              <a:t>Designed</a:t>
            </a:r>
          </a:p>
          <a:p>
            <a:pPr marL="742950" lvl="1" indent="-285750">
              <a:spcBef>
                <a:spcPts val="200"/>
              </a:spcBef>
              <a:buSzPct val="100000"/>
              <a:buFont typeface="Arial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Vacuum equipment</a:t>
            </a:r>
          </a:p>
          <a:p>
            <a:pPr lvl="1">
              <a:spcBef>
                <a:spcPts val="200"/>
              </a:spcBef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(pumps, valves,…):</a:t>
            </a:r>
          </a:p>
          <a:p>
            <a:pPr lvl="1">
              <a:spcBef>
                <a:spcPts val="200"/>
              </a:spcBef>
              <a:defRPr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already purchased and</a:t>
            </a:r>
          </a:p>
          <a:p>
            <a:pPr lvl="1">
              <a:spcBef>
                <a:spcPts val="200"/>
              </a:spcBef>
              <a:defRPr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at DESY </a:t>
            </a:r>
          </a:p>
        </p:txBody>
      </p:sp>
      <p:pic>
        <p:nvPicPr>
          <p:cNvPr id="43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475" y="1226132"/>
            <a:ext cx="5658312" cy="4291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n 13" descr="Imagen 13"/>
          <p:cNvPicPr>
            <a:picLocks noChangeAspect="1"/>
          </p:cNvPicPr>
          <p:nvPr/>
        </p:nvPicPr>
        <p:blipFill>
          <a:blip r:embed="rId3"/>
          <a:srcRect l="58161" t="7120"/>
          <a:stretch>
            <a:fillRect/>
          </a:stretch>
        </p:blipFill>
        <p:spPr>
          <a:xfrm>
            <a:off x="3975974" y="3514068"/>
            <a:ext cx="2556757" cy="3122014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DCF8784-376F-4802-B578-97100E8EB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64EE29A-CBAB-4204-B200-D05BF6D08A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70BA6E0-38F1-402A-84BF-881F0DED335F}"/>
              </a:ext>
            </a:extLst>
          </p:cNvPr>
          <p:cNvSpPr txBox="1"/>
          <p:nvPr/>
        </p:nvSpPr>
        <p:spPr>
          <a:xfrm>
            <a:off x="479376" y="94320"/>
            <a:ext cx="6399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BabyIAXO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beamlines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15" name="Espace réservé du numéro de diapositive 1">
            <a:extLst>
              <a:ext uri="{FF2B5EF4-FFF2-40B4-BE49-F238E27FC236}">
                <a16:creationId xmlns:a16="http://schemas.microsoft.com/office/drawing/2014/main" id="{8F611FA6-C9FA-4769-841D-F86EC1147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840" y="6165304"/>
            <a:ext cx="2844800" cy="365125"/>
          </a:xfrm>
        </p:spPr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15</a:t>
            </a:fld>
            <a:endParaRPr lang="es-E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9376" y="94320"/>
            <a:ext cx="6210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BabyIAXO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detectors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18" name="Marcador de número de diapositiva 5"/>
          <p:cNvSpPr txBox="1">
            <a:spLocks/>
          </p:cNvSpPr>
          <p:nvPr/>
        </p:nvSpPr>
        <p:spPr>
          <a:xfrm>
            <a:off x="8737600" y="645351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16</a:t>
            </a:fld>
            <a:endParaRPr lang="es-ES" dirty="0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6204" cy="365305"/>
          </a:xfrm>
        </p:spPr>
        <p:txBody>
          <a:bodyPr/>
          <a:lstStyle/>
          <a:p>
            <a:pPr>
              <a:defRPr/>
            </a:pPr>
            <a:endParaRPr lang="es-ES" dirty="0"/>
          </a:p>
        </p:txBody>
      </p:sp>
      <p:sp>
        <p:nvSpPr>
          <p:cNvPr id="8" name="Marcador de número de diapositiva 5"/>
          <p:cNvSpPr txBox="1">
            <a:spLocks/>
          </p:cNvSpPr>
          <p:nvPr/>
        </p:nvSpPr>
        <p:spPr>
          <a:xfrm>
            <a:off x="8737600" y="645351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 Rounded MT Bold" panose="020F0704030504030204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ahoma" pitchFamily="34" charset="0"/>
                <a:ea typeface="+mn-ea"/>
                <a:cs typeface="Arial" pitchFamily="34" charset="0"/>
              </a:defRPr>
            </a:lvl9pPr>
          </a:lstStyle>
          <a:p>
            <a:pPr>
              <a:defRPr/>
            </a:pPr>
            <a:fld id="{5B34CA36-8F8E-4B33-818A-5383808A46B8}" type="slidenum">
              <a:rPr lang="es-ES" smtClean="0"/>
              <a:pPr>
                <a:defRPr/>
              </a:pPr>
              <a:t>16</a:t>
            </a:fld>
            <a:endParaRPr lang="es-ES" dirty="0"/>
          </a:p>
        </p:txBody>
      </p:sp>
      <p:sp>
        <p:nvSpPr>
          <p:cNvPr id="9" name="Rectangle 8"/>
          <p:cNvSpPr/>
          <p:nvPr/>
        </p:nvSpPr>
        <p:spPr>
          <a:xfrm>
            <a:off x="5529178" y="3244334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cap="all" dirty="0">
                <a:solidFill>
                  <a:srgbClr val="FFFFFF"/>
                </a:solidFill>
                <a:latin typeface="arial" panose="020B0604020202020204" pitchFamily="34" charset="0"/>
              </a:rPr>
              <a:t>UDY7AR</a:t>
            </a:r>
            <a:endParaRPr lang="fr-FR" dirty="0"/>
          </a:p>
        </p:txBody>
      </p: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714" y="1206290"/>
            <a:ext cx="6552728" cy="157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http://www.androidpolice.com/wp-content/uploads/2012/10/nexusae0_spicybowl_example_red_ring_thumb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371359">
            <a:off x="5773909" y="1459467"/>
            <a:ext cx="2100225" cy="1353077"/>
          </a:xfrm>
          <a:prstGeom prst="rect">
            <a:avLst/>
          </a:prstGeom>
          <a:noFill/>
        </p:spPr>
      </p:pic>
      <p:sp>
        <p:nvSpPr>
          <p:cNvPr id="12" name="Espace réservé du contenu 1"/>
          <p:cNvSpPr txBox="1">
            <a:spLocks/>
          </p:cNvSpPr>
          <p:nvPr/>
        </p:nvSpPr>
        <p:spPr>
          <a:xfrm>
            <a:off x="479376" y="2995374"/>
            <a:ext cx="11017224" cy="401328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>
                <a:latin typeface="Arial Rounded MT Bold" panose="020F0704030504030204" pitchFamily="34" charset="0"/>
              </a:rPr>
              <a:t>High </a:t>
            </a:r>
            <a:r>
              <a:rPr lang="fr-FR" sz="1600" b="1" dirty="0" err="1">
                <a:latin typeface="Arial Rounded MT Bold" panose="020F0704030504030204" pitchFamily="34" charset="0"/>
              </a:rPr>
              <a:t>detection</a:t>
            </a:r>
            <a:r>
              <a:rPr lang="fr-FR" sz="1600" b="1" dirty="0">
                <a:latin typeface="Arial Rounded MT Bold" panose="020F0704030504030204" pitchFamily="34" charset="0"/>
              </a:rPr>
              <a:t> </a:t>
            </a:r>
            <a:r>
              <a:rPr lang="fr-FR" sz="1600" b="1" dirty="0" err="1">
                <a:latin typeface="Arial Rounded MT Bold" panose="020F0704030504030204" pitchFamily="34" charset="0"/>
              </a:rPr>
              <a:t>efficiency</a:t>
            </a:r>
            <a:r>
              <a:rPr lang="fr-FR" sz="1600" b="1" dirty="0">
                <a:latin typeface="Arial Rounded MT Bold" panose="020F0704030504030204" pitchFamily="34" charset="0"/>
              </a:rPr>
              <a:t> in the </a:t>
            </a:r>
            <a:r>
              <a:rPr lang="fr-FR" sz="1600" b="1" dirty="0" err="1">
                <a:latin typeface="Arial Rounded MT Bold" panose="020F0704030504030204" pitchFamily="34" charset="0"/>
              </a:rPr>
              <a:t>RoI</a:t>
            </a:r>
            <a:r>
              <a:rPr lang="fr-FR" sz="1600" b="1" dirty="0">
                <a:latin typeface="Arial Rounded MT Bold" panose="020F0704030504030204" pitchFamily="34" charset="0"/>
              </a:rPr>
              <a:t> (0-10 </a:t>
            </a:r>
            <a:r>
              <a:rPr lang="fr-FR" sz="1600" b="1" dirty="0" err="1">
                <a:latin typeface="Arial Rounded MT Bold" panose="020F0704030504030204" pitchFamily="34" charset="0"/>
              </a:rPr>
              <a:t>keV</a:t>
            </a:r>
            <a:r>
              <a:rPr lang="fr-FR" sz="1600" b="1" dirty="0">
                <a:latin typeface="Arial Rounded MT Bold" panose="020F0704030504030204" pitchFamily="34" charset="0"/>
              </a:rPr>
              <a:t>)</a:t>
            </a:r>
          </a:p>
          <a:p>
            <a:pPr marL="0" indent="0">
              <a:buNone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Arial Rounded MT Bold" panose="020F0704030504030204" pitchFamily="34" charset="0"/>
              </a:rPr>
              <a:t>Very low background &lt; 10 </a:t>
            </a:r>
            <a:r>
              <a:rPr lang="en-US" sz="1600" b="1" dirty="0" err="1">
                <a:latin typeface="Arial Rounded MT Bold" panose="020F0704030504030204" pitchFamily="34" charset="0"/>
              </a:rPr>
              <a:t>keV</a:t>
            </a:r>
            <a:r>
              <a:rPr lang="en-US" sz="1600" b="0" dirty="0">
                <a:latin typeface="Arial Rounded MT Bold" panose="020F0704030504030204" pitchFamily="34" charset="0"/>
              </a:rPr>
              <a:t>: 10</a:t>
            </a:r>
            <a:r>
              <a:rPr lang="en-US" sz="1600" b="0" baseline="30000" dirty="0">
                <a:latin typeface="Arial Rounded MT Bold" panose="020F0704030504030204" pitchFamily="34" charset="0"/>
              </a:rPr>
              <a:t>-7</a:t>
            </a:r>
            <a:r>
              <a:rPr lang="en-US" sz="1600" b="0" dirty="0">
                <a:latin typeface="Arial Rounded MT Bold" panose="020F0704030504030204" pitchFamily="34" charset="0"/>
              </a:rPr>
              <a:t> c/</a:t>
            </a:r>
            <a:r>
              <a:rPr lang="en-US" sz="1600" b="0" dirty="0" err="1">
                <a:latin typeface="Arial Rounded MT Bold" panose="020F0704030504030204" pitchFamily="34" charset="0"/>
              </a:rPr>
              <a:t>keV</a:t>
            </a:r>
            <a:r>
              <a:rPr lang="en-US" sz="1600" b="0" dirty="0">
                <a:latin typeface="Arial Rounded MT Bold" panose="020F0704030504030204" pitchFamily="34" charset="0"/>
              </a:rPr>
              <a:t>/cm</a:t>
            </a:r>
            <a:r>
              <a:rPr lang="en-US" sz="1600" b="0" baseline="30000" dirty="0">
                <a:latin typeface="Arial Rounded MT Bold" panose="020F0704030504030204" pitchFamily="34" charset="0"/>
              </a:rPr>
              <a:t>2</a:t>
            </a:r>
            <a:r>
              <a:rPr lang="en-US" sz="1600" b="0" dirty="0">
                <a:latin typeface="Arial Rounded MT Bold" panose="020F0704030504030204" pitchFamily="34" charset="0"/>
              </a:rPr>
              <a:t>/s :</a:t>
            </a:r>
          </a:p>
          <a:p>
            <a:pPr marL="0" indent="0">
              <a:buNone/>
            </a:pPr>
            <a:r>
              <a:rPr lang="en-US" sz="1600" b="0" dirty="0">
                <a:latin typeface="Arial Rounded MT Bold" panose="020F0704030504030204" pitchFamily="34" charset="0"/>
              </a:rPr>
              <a:t> </a:t>
            </a:r>
            <a:r>
              <a:rPr lang="en-US" sz="1600" b="0" dirty="0">
                <a:latin typeface="Arial Rounded MT Bold" panose="020F0704030504030204" pitchFamily="34" charset="0"/>
                <a:sym typeface="Wingdings" panose="05000000000000000000" pitchFamily="2" charset="2"/>
              </a:rPr>
              <a:t>less than 1 event per 6 months of data taking! </a:t>
            </a:r>
            <a:endParaRPr lang="en-US" sz="1600" b="0" dirty="0">
              <a:latin typeface="Arial Rounded MT Bold" panose="020F0704030504030204" pitchFamily="34" charset="0"/>
            </a:endParaRPr>
          </a:p>
          <a:p>
            <a:pPr marL="400050" lvl="1" indent="0">
              <a:buNone/>
            </a:pPr>
            <a:r>
              <a:rPr lang="en-US" sz="1600" b="0" dirty="0">
                <a:latin typeface="Arial Rounded MT Bold" panose="020F0704030504030204" pitchFamily="34" charset="0"/>
                <a:sym typeface="Wingdings" panose="05000000000000000000" pitchFamily="2" charset="2"/>
              </a:rPr>
              <a:t>    use of shielding</a:t>
            </a:r>
          </a:p>
          <a:p>
            <a:pPr marL="400050" lvl="1" indent="0">
              <a:buNone/>
            </a:pPr>
            <a:r>
              <a:rPr lang="en-US" sz="1600" b="0" dirty="0">
                <a:latin typeface="Arial Rounded MT Bold" panose="020F0704030504030204" pitchFamily="34" charset="0"/>
                <a:sym typeface="Wingdings" panose="05000000000000000000" pitchFamily="2" charset="2"/>
              </a:rPr>
              <a:t>    </a:t>
            </a:r>
            <a:r>
              <a:rPr lang="en-US" sz="1600" b="0" dirty="0" err="1">
                <a:latin typeface="Arial Rounded MT Bold" panose="020F0704030504030204" pitchFamily="34" charset="0"/>
                <a:sym typeface="Wingdings" panose="05000000000000000000" pitchFamily="2" charset="2"/>
              </a:rPr>
              <a:t>radiopurity</a:t>
            </a:r>
            <a:endParaRPr lang="en-US" sz="1600" b="0" dirty="0">
              <a:latin typeface="Arial Rounded MT Bold" panose="020F0704030504030204" pitchFamily="34" charset="0"/>
              <a:sym typeface="Wingdings" panose="05000000000000000000" pitchFamily="2" charset="2"/>
            </a:endParaRPr>
          </a:p>
          <a:p>
            <a:pPr marL="400050" lvl="1" indent="0">
              <a:buNone/>
            </a:pPr>
            <a:r>
              <a:rPr lang="en-US" sz="1600" b="0" dirty="0">
                <a:latin typeface="Arial Rounded MT Bold" panose="020F0704030504030204" pitchFamily="34" charset="0"/>
                <a:sym typeface="Wingdings" panose="05000000000000000000" pitchFamily="2" charset="2"/>
              </a:rPr>
              <a:t>    advanced event discrimination strategies </a:t>
            </a:r>
          </a:p>
          <a:p>
            <a:pPr marL="0" indent="0">
              <a:buNone/>
            </a:pPr>
            <a:endParaRPr lang="en-US" sz="1600" b="0" dirty="0">
              <a:latin typeface="Arial Rounded MT Bold" panose="020F07040305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600" b="0" dirty="0">
              <a:latin typeface="Arial Rounded MT Bold" panose="020F070403050403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600" b="1" dirty="0">
                <a:latin typeface="Arial Rounded MT Bold" panose="020F0704030504030204" pitchFamily="34" charset="0"/>
                <a:sym typeface="Wingdings" panose="05000000000000000000" pitchFamily="2" charset="2"/>
              </a:rPr>
              <a:t>Baseline detector technology</a:t>
            </a:r>
            <a:r>
              <a:rPr lang="en-US" sz="1600" b="0" dirty="0">
                <a:latin typeface="Arial Rounded MT Bold" panose="020F0704030504030204" pitchFamily="34" charset="0"/>
                <a:sym typeface="Wingdings" panose="05000000000000000000" pitchFamily="2" charset="2"/>
              </a:rPr>
              <a:t>:  </a:t>
            </a:r>
            <a:r>
              <a:rPr lang="en-US" sz="1600" b="0" dirty="0">
                <a:latin typeface="Arial Rounded MT Bold" panose="020F0704030504030204" pitchFamily="34" charset="0"/>
              </a:rPr>
              <a:t>Time Projection Chambers (TPC) based on the </a:t>
            </a:r>
            <a:r>
              <a:rPr lang="en-US" sz="1600" b="1" dirty="0" err="1">
                <a:latin typeface="Arial Rounded MT Bold" panose="020F0704030504030204" pitchFamily="34" charset="0"/>
              </a:rPr>
              <a:t>Micromegas</a:t>
            </a:r>
            <a:r>
              <a:rPr lang="en-US" sz="1600" b="1" dirty="0">
                <a:latin typeface="Arial Rounded MT Bold" panose="020F0704030504030204" pitchFamily="34" charset="0"/>
              </a:rPr>
              <a:t> technology</a:t>
            </a:r>
            <a:r>
              <a:rPr lang="en-US" sz="1600" b="0" dirty="0">
                <a:latin typeface="Arial Rounded MT Bold" panose="020F0704030504030204" pitchFamily="34" charset="0"/>
              </a:rPr>
              <a:t> after the experience of the CAST experiment.</a:t>
            </a:r>
            <a:endParaRPr lang="fr-FR" sz="1600" b="0" dirty="0">
              <a:latin typeface="Arial Rounded MT Bold" panose="020F07040305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fr-FR" sz="1600" b="0" cap="small" dirty="0">
              <a:latin typeface="Arial Rounded MT Bold" panose="020F07040305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fr-FR" sz="1600" b="0" cap="small" dirty="0">
              <a:latin typeface="Arial Rounded MT Bold" panose="020F0704030504030204" pitchFamily="34" charset="0"/>
            </a:endParaRPr>
          </a:p>
        </p:txBody>
      </p:sp>
      <p:pic>
        <p:nvPicPr>
          <p:cNvPr id="15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602" y="356722"/>
            <a:ext cx="7451834" cy="5269022"/>
          </a:xfrm>
          <a:prstGeom prst="rect">
            <a:avLst/>
          </a:prstGeom>
        </p:spPr>
      </p:pic>
      <p:cxnSp>
        <p:nvCxnSpPr>
          <p:cNvPr id="16" name="Connecteur droit avec flèche 15"/>
          <p:cNvCxnSpPr/>
          <p:nvPr/>
        </p:nvCxnSpPr>
        <p:spPr>
          <a:xfrm>
            <a:off x="7167364" y="2200614"/>
            <a:ext cx="3249116" cy="573354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7146393" y="2206320"/>
            <a:ext cx="3417460" cy="1118556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/>
          <a:srcRect l="39622" t="16213" r="39622" b="20436"/>
          <a:stretch/>
        </p:blipFill>
        <p:spPr>
          <a:xfrm>
            <a:off x="8610060" y="4536361"/>
            <a:ext cx="1149705" cy="663292"/>
          </a:xfrm>
          <a:prstGeom prst="rect">
            <a:avLst/>
          </a:prstGeom>
        </p:spPr>
      </p:pic>
      <p:graphicFrame>
        <p:nvGraphicFramePr>
          <p:cNvPr id="21" name="Tableau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345056"/>
              </p:ext>
            </p:extLst>
          </p:nvPr>
        </p:nvGraphicFramePr>
        <p:xfrm>
          <a:off x="9668454" y="4777826"/>
          <a:ext cx="5466966" cy="344050"/>
        </p:xfrm>
        <a:graphic>
          <a:graphicData uri="http://schemas.openxmlformats.org/drawingml/2006/table">
            <a:tbl>
              <a:tblPr/>
              <a:tblGrid>
                <a:gridCol w="1822322">
                  <a:extLst>
                    <a:ext uri="{9D8B030D-6E8A-4147-A177-3AD203B41FA5}">
                      <a16:colId xmlns:a16="http://schemas.microsoft.com/office/drawing/2014/main" val="1497704494"/>
                    </a:ext>
                  </a:extLst>
                </a:gridCol>
                <a:gridCol w="1822322">
                  <a:extLst>
                    <a:ext uri="{9D8B030D-6E8A-4147-A177-3AD203B41FA5}">
                      <a16:colId xmlns:a16="http://schemas.microsoft.com/office/drawing/2014/main" val="3678031115"/>
                    </a:ext>
                  </a:extLst>
                </a:gridCol>
                <a:gridCol w="1822322">
                  <a:extLst>
                    <a:ext uri="{9D8B030D-6E8A-4147-A177-3AD203B41FA5}">
                      <a16:colId xmlns:a16="http://schemas.microsoft.com/office/drawing/2014/main" val="2220031501"/>
                    </a:ext>
                  </a:extLst>
                </a:gridCol>
              </a:tblGrid>
              <a:tr h="344050">
                <a:tc>
                  <a:txBody>
                    <a:bodyPr/>
                    <a:lstStyle/>
                    <a:p>
                      <a:pPr algn="ctr" fontAlgn="t"/>
                      <a:r>
                        <a:rPr lang="fr-FR" b="1" dirty="0">
                          <a:solidFill>
                            <a:srgbClr val="0070C0"/>
                          </a:solidFill>
                          <a:effectLst/>
                        </a:rPr>
                        <a:t>ANR-19-CE31</a:t>
                      </a:r>
                      <a:r>
                        <a:rPr lang="fr-FR" b="1" baseline="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fr-FR" b="1" dirty="0">
                          <a:solidFill>
                            <a:srgbClr val="0070C0"/>
                          </a:solidFill>
                          <a:effectLst/>
                        </a:rPr>
                        <a:t>0024</a:t>
                      </a:r>
                      <a:endParaRPr lang="fr-FR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9525" marR="9525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>
                          <a:effectLst/>
                        </a:rPr>
                        <a:t> </a:t>
                      </a:r>
                    </a:p>
                  </a:txBody>
                  <a:tcPr marL="9525" marR="9525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dirty="0">
                          <a:effectLst/>
                        </a:rPr>
                        <a:t> </a:t>
                      </a:r>
                    </a:p>
                  </a:txBody>
                  <a:tcPr marL="9525" marR="9525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616558"/>
                  </a:ext>
                </a:extLst>
              </a:tr>
            </a:tbl>
          </a:graphicData>
        </a:graphic>
      </p:graphicFrame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4844307" y="4043127"/>
            <a:ext cx="586709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>
                <a:ln>
                  <a:noFill/>
                </a:ln>
                <a:solidFill>
                  <a:srgbClr val="212529"/>
                </a:solidFill>
                <a:effectLst/>
                <a:latin typeface="Source Sans Pro"/>
              </a:rPr>
              <a:t> </a:t>
            </a:r>
            <a:r>
              <a:rPr kumimoji="0" lang="fr-FR" altLang="fr-FR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412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Picture 1" descr="Picture 1"/>
          <p:cNvPicPr>
            <a:picLocks noChangeAspect="1"/>
          </p:cNvPicPr>
          <p:nvPr/>
        </p:nvPicPr>
        <p:blipFill>
          <a:blip r:embed="rId2"/>
          <a:srcRect r="48271"/>
          <a:stretch>
            <a:fillRect/>
          </a:stretch>
        </p:blipFill>
        <p:spPr>
          <a:xfrm>
            <a:off x="4334145" y="1806613"/>
            <a:ext cx="2417191" cy="2567846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Detectors: IAXO-D1 prototypes</a:t>
            </a:r>
          </a:p>
        </p:txBody>
      </p:sp>
      <p:sp>
        <p:nvSpPr>
          <p:cNvPr id="456" name="Marcador de contenido 2"/>
          <p:cNvSpPr txBox="1"/>
          <p:nvPr/>
        </p:nvSpPr>
        <p:spPr>
          <a:xfrm>
            <a:off x="89062" y="1217049"/>
            <a:ext cx="4488419" cy="2757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Arial Rounded MT Bold" panose="020F0704030504030204" pitchFamily="34" charset="0"/>
              </a:rPr>
              <a:t>BabyIAXO</a:t>
            </a:r>
            <a:r>
              <a:rPr dirty="0">
                <a:latin typeface="Arial Rounded MT Bold" panose="020F0704030504030204" pitchFamily="34" charset="0"/>
              </a:rPr>
              <a:t> target background recently demonstrated in underground location</a:t>
            </a:r>
            <a:endParaRPr sz="320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marL="742950" lvl="1" indent="-285750">
              <a:spcBef>
                <a:spcPts val="400"/>
              </a:spcBef>
              <a:buSzPct val="100000"/>
              <a:buFont typeface="Arial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rial Rounded MT Bold" panose="020F0704030504030204" pitchFamily="34" charset="0"/>
              </a:rPr>
              <a:t>Now working on reproducing same result on surface </a:t>
            </a:r>
            <a:endParaRPr sz="280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marL="342900" indent="-342900">
              <a:spcBef>
                <a:spcPts val="7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 sz="2800" dirty="0">
              <a:latin typeface="Arial Rounded MT Bold"/>
              <a:ea typeface="Arial Rounded MT Bold"/>
              <a:cs typeface="Arial Rounded MT Bold"/>
              <a:sym typeface="Arial Rounded MT Bold"/>
            </a:endParaRPr>
          </a:p>
        </p:txBody>
      </p:sp>
      <p:pic>
        <p:nvPicPr>
          <p:cNvPr id="457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033" y="1524218"/>
            <a:ext cx="2387632" cy="2712407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ZoneTexte 20"/>
          <p:cNvSpPr txBox="1"/>
          <p:nvPr/>
        </p:nvSpPr>
        <p:spPr>
          <a:xfrm>
            <a:off x="7141455" y="3302537"/>
            <a:ext cx="1089399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600">
                <a:solidFill>
                  <a:srgbClr val="FFF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bg1"/>
                </a:solidFill>
              </a:rPr>
              <a:t>Canfranc</a:t>
            </a:r>
          </a:p>
          <a:p>
            <a:pPr algn="ctr">
              <a:defRPr sz="1100">
                <a:solidFill>
                  <a:srgbClr val="FFF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dirty="0">
                <a:solidFill>
                  <a:schemeClr val="bg1"/>
                </a:solidFill>
              </a:rPr>
              <a:t>(underground)</a:t>
            </a:r>
          </a:p>
        </p:txBody>
      </p:sp>
      <p:sp>
        <p:nvSpPr>
          <p:cNvPr id="459" name="Right Arrow 10"/>
          <p:cNvSpPr/>
          <p:nvPr/>
        </p:nvSpPr>
        <p:spPr>
          <a:xfrm rot="9920860">
            <a:off x="6444193" y="1640145"/>
            <a:ext cx="477091" cy="59285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5E0B4"/>
          </a:solidFill>
          <a:ln w="635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462" name="Llamada ovalada 10"/>
          <p:cNvGrpSpPr/>
          <p:nvPr/>
        </p:nvGrpSpPr>
        <p:grpSpPr>
          <a:xfrm>
            <a:off x="2412333" y="3452776"/>
            <a:ext cx="1831052" cy="867251"/>
            <a:chOff x="0" y="0"/>
            <a:chExt cx="1831050" cy="867249"/>
          </a:xfrm>
        </p:grpSpPr>
        <p:sp>
          <p:nvSpPr>
            <p:cNvPr id="460" name="Quote Bubble"/>
            <p:cNvSpPr/>
            <p:nvPr/>
          </p:nvSpPr>
          <p:spPr>
            <a:xfrm>
              <a:off x="0" y="0"/>
              <a:ext cx="1831051" cy="867250"/>
            </a:xfrm>
            <a:prstGeom prst="wedgeEllipseCallout">
              <a:avLst>
                <a:gd name="adj1" fmla="val 72752"/>
                <a:gd name="adj2" fmla="val -54824"/>
              </a:avLst>
            </a:prstGeom>
            <a:noFill/>
            <a:ln w="12700" cap="flat">
              <a:solidFill>
                <a:srgbClr val="2F491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1" name="~1 count/month background in the RoI!"/>
            <p:cNvSpPr txBox="1"/>
            <p:nvPr/>
          </p:nvSpPr>
          <p:spPr>
            <a:xfrm>
              <a:off x="320221" y="159304"/>
              <a:ext cx="1190609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defRPr sz="1100">
                  <a:latin typeface="Arial Rounded MT Bold"/>
                  <a:ea typeface="Arial Rounded MT Bold"/>
                  <a:cs typeface="Arial Rounded MT Bold"/>
                  <a:sym typeface="Arial Rounded MT Bold"/>
                </a:defRPr>
              </a:lvl1pPr>
            </a:lstStyle>
            <a:p>
              <a:r>
                <a:rPr dirty="0"/>
                <a:t>~1 count/month background in the </a:t>
              </a:r>
              <a:r>
                <a:rPr dirty="0" err="1"/>
                <a:t>RoI</a:t>
              </a:r>
              <a:r>
                <a:rPr dirty="0"/>
                <a:t>!</a:t>
              </a:r>
            </a:p>
          </p:txBody>
        </p:sp>
      </p:grpSp>
      <p:pic>
        <p:nvPicPr>
          <p:cNvPr id="46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25" y="4624049"/>
            <a:ext cx="2235171" cy="1586825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Content Placeholder 2"/>
          <p:cNvSpPr txBox="1"/>
          <p:nvPr/>
        </p:nvSpPr>
        <p:spPr>
          <a:xfrm>
            <a:off x="258224" y="3994332"/>
            <a:ext cx="1831052" cy="478636"/>
          </a:xfrm>
          <a:prstGeom prst="rect">
            <a:avLst/>
          </a:prstGeom>
          <a:noFill/>
          <a:ln w="6350">
            <a:solidFill>
              <a:schemeClr val="accent4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latin typeface="Arial Rounded MT Bold" panose="020F0704030504030204" pitchFamily="34" charset="0"/>
              </a:rPr>
              <a:t>Simulation studies (neutron event)</a:t>
            </a:r>
          </a:p>
        </p:txBody>
      </p:sp>
      <p:pic>
        <p:nvPicPr>
          <p:cNvPr id="465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544" y="4519934"/>
            <a:ext cx="3140851" cy="2177303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5969570" y="5080446"/>
            <a:ext cx="2403252" cy="674032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4"/>
            </a:solidFill>
            <a:miter lim="800000"/>
          </a:ln>
        </p:spPr>
        <p:txBody>
          <a:bodyPr/>
          <a:lstStyle>
            <a:lvl1pPr marL="0" indent="0" algn="ctr" defTabSz="896111">
              <a:spcBef>
                <a:spcPts val="900"/>
              </a:spcBef>
              <a:buSzTx/>
              <a:buNone/>
              <a:defRPr sz="1372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>
                <a:latin typeface="Arial Rounded MT Bold" panose="020F0704030504030204" pitchFamily="34" charset="0"/>
              </a:rPr>
              <a:t>System on </a:t>
            </a:r>
            <a:r>
              <a:rPr b="1" dirty="0" err="1">
                <a:latin typeface="Arial Rounded MT Bold" panose="020F0704030504030204" pitchFamily="34" charset="0"/>
              </a:rPr>
              <a:t>suface</a:t>
            </a:r>
            <a:r>
              <a:rPr b="1" dirty="0">
                <a:latin typeface="Arial Rounded MT Bold" panose="020F0704030504030204" pitchFamily="34" charset="0"/>
              </a:rPr>
              <a:t> to test active shielding concepts (cosmic neutron tagging)</a:t>
            </a:r>
          </a:p>
        </p:txBody>
      </p:sp>
      <p:sp>
        <p:nvSpPr>
          <p:cNvPr id="467" name="ZoneTexte 3"/>
          <p:cNvSpPr txBox="1"/>
          <p:nvPr/>
        </p:nvSpPr>
        <p:spPr>
          <a:xfrm>
            <a:off x="2796286" y="6195676"/>
            <a:ext cx="186089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dirty="0">
                <a:solidFill>
                  <a:schemeClr val="bg1"/>
                </a:solidFill>
              </a:rPr>
              <a:t>CAPA-Zaragoza</a:t>
            </a:r>
          </a:p>
        </p:txBody>
      </p:sp>
      <p:pic>
        <p:nvPicPr>
          <p:cNvPr id="470" name="Picture 7" descr="Picture 7"/>
          <p:cNvPicPr>
            <a:picLocks noChangeAspect="1"/>
          </p:cNvPicPr>
          <p:nvPr/>
        </p:nvPicPr>
        <p:blipFill>
          <a:blip r:embed="rId6"/>
          <a:srcRect l="5524" t="58940" r="65286"/>
          <a:stretch>
            <a:fillRect/>
          </a:stretch>
        </p:blipFill>
        <p:spPr>
          <a:xfrm>
            <a:off x="327898" y="5607208"/>
            <a:ext cx="510303" cy="520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3411" y="4334664"/>
            <a:ext cx="3197238" cy="2146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Picture 4" descr="Picture 4"/>
          <p:cNvPicPr>
            <a:picLocks noChangeAspect="1"/>
          </p:cNvPicPr>
          <p:nvPr/>
        </p:nvPicPr>
        <p:blipFill>
          <a:blip r:embed="rId8"/>
          <a:srcRect b="933"/>
          <a:stretch>
            <a:fillRect/>
          </a:stretch>
        </p:blipFill>
        <p:spPr>
          <a:xfrm>
            <a:off x="9802131" y="1535337"/>
            <a:ext cx="2109990" cy="2807674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ZoneTexte 3"/>
          <p:cNvSpPr txBox="1"/>
          <p:nvPr/>
        </p:nvSpPr>
        <p:spPr>
          <a:xfrm>
            <a:off x="7392144" y="6500083"/>
            <a:ext cx="4968552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 algn="l"/>
            <a:r>
              <a:rPr lang="fr-FR" sz="1200" b="0" i="1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Arial" pitchFamily="34" charset="0"/>
              </a:rPr>
              <a:t>A. Quintana et al. </a:t>
            </a:r>
            <a:r>
              <a:rPr lang="en-US" sz="1200" b="0" i="1" dirty="0" err="1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Arial" pitchFamily="34" charset="0"/>
              </a:rPr>
              <a:t>Nucl.Instrum.Meth.A</a:t>
            </a:r>
            <a:r>
              <a:rPr lang="en-US" sz="1200" b="0" i="1" dirty="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Arial" pitchFamily="34" charset="0"/>
              </a:rPr>
              <a:t> 1083 (2026) 171176 </a:t>
            </a:r>
            <a:endParaRPr lang="fr-FR" sz="1200" b="0" i="1" dirty="0">
              <a:solidFill>
                <a:schemeClr val="tx1"/>
              </a:solidFill>
              <a:latin typeface="Arial Rounded MT Bold" panose="020F0704030504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475" name="ZoneTexte 3"/>
          <p:cNvSpPr txBox="1"/>
          <p:nvPr/>
        </p:nvSpPr>
        <p:spPr>
          <a:xfrm>
            <a:off x="9802131" y="4582605"/>
            <a:ext cx="173022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dirty="0"/>
              <a:t>SOLEIL test: spatial resolution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1AED5B8-7EA5-4090-B389-92447C6AA5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7074E6E3-96C3-4483-8E97-8D72D01450B7}"/>
              </a:ext>
            </a:extLst>
          </p:cNvPr>
          <p:cNvSpPr txBox="1"/>
          <p:nvPr/>
        </p:nvSpPr>
        <p:spPr>
          <a:xfrm>
            <a:off x="479376" y="94320"/>
            <a:ext cx="10349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BabyIAXO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Micromegas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prototypes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24" name="Espace réservé du numéro de diapositive 1">
            <a:extLst>
              <a:ext uri="{FF2B5EF4-FFF2-40B4-BE49-F238E27FC236}">
                <a16:creationId xmlns:a16="http://schemas.microsoft.com/office/drawing/2014/main" id="{788C5D39-8812-4922-AE63-D5F1751F5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5849" y="6476685"/>
            <a:ext cx="2844800" cy="365125"/>
          </a:xfrm>
        </p:spPr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17</a:t>
            </a:fld>
            <a:endParaRPr lang="es-ES" dirty="0"/>
          </a:p>
        </p:txBody>
      </p:sp>
      <p:sp>
        <p:nvSpPr>
          <p:cNvPr id="25" name="ZoneTexte 20">
            <a:extLst>
              <a:ext uri="{FF2B5EF4-FFF2-40B4-BE49-F238E27FC236}">
                <a16:creationId xmlns:a16="http://schemas.microsoft.com/office/drawing/2014/main" id="{395A075A-C318-4262-BA9F-1C95E10F4A39}"/>
              </a:ext>
            </a:extLst>
          </p:cNvPr>
          <p:cNvSpPr txBox="1"/>
          <p:nvPr/>
        </p:nvSpPr>
        <p:spPr>
          <a:xfrm>
            <a:off x="9995674" y="1598020"/>
            <a:ext cx="152560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600">
                <a:solidFill>
                  <a:srgbClr val="FFF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lang="fr-FR" dirty="0" err="1">
                <a:solidFill>
                  <a:schemeClr val="bg1"/>
                </a:solidFill>
              </a:rPr>
              <a:t>Saclay</a:t>
            </a:r>
            <a:r>
              <a:rPr lang="fr-FR" dirty="0" err="1">
                <a:solidFill>
                  <a:schemeClr val="bg1"/>
                </a:solidFill>
                <a:sym typeface="Wingdings" panose="05000000000000000000" pitchFamily="2" charset="2"/>
              </a:rPr>
              <a:t>DESY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Detectors: IAXO-D1 prototypes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1AED5B8-7EA5-4090-B389-92447C6AA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7074E6E3-96C3-4483-8E97-8D72D01450B7}"/>
              </a:ext>
            </a:extLst>
          </p:cNvPr>
          <p:cNvSpPr txBox="1"/>
          <p:nvPr/>
        </p:nvSpPr>
        <p:spPr>
          <a:xfrm>
            <a:off x="479376" y="94320"/>
            <a:ext cx="11080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First </a:t>
            </a:r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Micromegas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prototype @ DESY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2A0939B-973D-49E8-966C-BC2F996AD09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84" y="2168421"/>
            <a:ext cx="4376891" cy="339888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80CAC3D-95E6-4061-B38C-6C708FF87A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22" t="16213" r="39622" b="20436"/>
          <a:stretch/>
        </p:blipFill>
        <p:spPr>
          <a:xfrm>
            <a:off x="7680176" y="5769435"/>
            <a:ext cx="1149705" cy="663292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E7A69596-02CF-48E2-B9C5-92DA80A5B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446636"/>
              </p:ext>
            </p:extLst>
          </p:nvPr>
        </p:nvGraphicFramePr>
        <p:xfrm>
          <a:off x="8722451" y="5963599"/>
          <a:ext cx="5886783" cy="344050"/>
        </p:xfrm>
        <a:graphic>
          <a:graphicData uri="http://schemas.openxmlformats.org/drawingml/2006/table">
            <a:tbl>
              <a:tblPr/>
              <a:tblGrid>
                <a:gridCol w="1962261">
                  <a:extLst>
                    <a:ext uri="{9D8B030D-6E8A-4147-A177-3AD203B41FA5}">
                      <a16:colId xmlns:a16="http://schemas.microsoft.com/office/drawing/2014/main" val="1497704494"/>
                    </a:ext>
                  </a:extLst>
                </a:gridCol>
                <a:gridCol w="1962261">
                  <a:extLst>
                    <a:ext uri="{9D8B030D-6E8A-4147-A177-3AD203B41FA5}">
                      <a16:colId xmlns:a16="http://schemas.microsoft.com/office/drawing/2014/main" val="3678031115"/>
                    </a:ext>
                  </a:extLst>
                </a:gridCol>
                <a:gridCol w="1962261">
                  <a:extLst>
                    <a:ext uri="{9D8B030D-6E8A-4147-A177-3AD203B41FA5}">
                      <a16:colId xmlns:a16="http://schemas.microsoft.com/office/drawing/2014/main" val="2220031501"/>
                    </a:ext>
                  </a:extLst>
                </a:gridCol>
              </a:tblGrid>
              <a:tr h="344050">
                <a:tc>
                  <a:txBody>
                    <a:bodyPr/>
                    <a:lstStyle/>
                    <a:p>
                      <a:pPr algn="ctr" fontAlgn="t"/>
                      <a:r>
                        <a:rPr lang="fr-FR" b="1" dirty="0">
                          <a:solidFill>
                            <a:srgbClr val="0070C0"/>
                          </a:solidFill>
                          <a:effectLst/>
                        </a:rPr>
                        <a:t>ANR-19-CE31</a:t>
                      </a:r>
                      <a:r>
                        <a:rPr lang="fr-FR" b="1" baseline="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fr-FR" b="1" dirty="0">
                          <a:solidFill>
                            <a:srgbClr val="0070C0"/>
                          </a:solidFill>
                          <a:effectLst/>
                        </a:rPr>
                        <a:t>0024</a:t>
                      </a:r>
                      <a:endParaRPr lang="fr-FR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9525" marR="9525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dirty="0">
                          <a:effectLst/>
                        </a:rPr>
                        <a:t> </a:t>
                      </a:r>
                    </a:p>
                  </a:txBody>
                  <a:tcPr marL="9525" marR="9525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fr-FR" dirty="0">
                        <a:effectLst/>
                      </a:endParaRPr>
                    </a:p>
                  </a:txBody>
                  <a:tcPr marL="9525" marR="9525" marT="9525" marB="95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616558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F521DA0D-0AA9-4B99-816D-2BB6A8D14CB8}"/>
              </a:ext>
            </a:extLst>
          </p:cNvPr>
          <p:cNvSpPr txBox="1"/>
          <p:nvPr/>
        </p:nvSpPr>
        <p:spPr>
          <a:xfrm>
            <a:off x="10102" y="1412776"/>
            <a:ext cx="7427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buSzPct val="100000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fr-FR" dirty="0">
                <a:latin typeface="Arial Rounded MT Bold" panose="020F0704030504030204" pitchFamily="34" charset="0"/>
              </a:rPr>
              <a:t>Transport </a:t>
            </a:r>
            <a:r>
              <a:rPr lang="fr-FR" dirty="0" err="1">
                <a:latin typeface="Arial Rounded MT Bold" panose="020F0704030504030204" pitchFamily="34" charset="0"/>
              </a:rPr>
              <a:t>from</a:t>
            </a:r>
            <a:r>
              <a:rPr lang="fr-FR" dirty="0">
                <a:latin typeface="Arial Rounded MT Bold" panose="020F0704030504030204" pitchFamily="34" charset="0"/>
              </a:rPr>
              <a:t> Saclay to DESY in June 2025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E5595A-3013-4853-9DB7-06FAD9D24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72" y="1971713"/>
            <a:ext cx="2850275" cy="21377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1019B9C-8297-4AA6-A528-A14275D9F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973" y="1971713"/>
            <a:ext cx="2850275" cy="213770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BE6699E-F6CE-4C5E-A723-8FBA74EC1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1" y="4507508"/>
            <a:ext cx="2826122" cy="211959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7085859-7AA9-4B42-A960-9B997E56BD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149" y="4507509"/>
            <a:ext cx="2826122" cy="2119591"/>
          </a:xfrm>
          <a:prstGeom prst="rect">
            <a:avLst/>
          </a:prstGeom>
        </p:spPr>
      </p:pic>
      <p:sp>
        <p:nvSpPr>
          <p:cNvPr id="26" name="Espace réservé du numéro de diapositive 1">
            <a:extLst>
              <a:ext uri="{FF2B5EF4-FFF2-40B4-BE49-F238E27FC236}">
                <a16:creationId xmlns:a16="http://schemas.microsoft.com/office/drawing/2014/main" id="{7073DF0F-1469-4950-B52C-234F8698A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5849" y="6476685"/>
            <a:ext cx="2844800" cy="365125"/>
          </a:xfrm>
        </p:spPr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18</a:t>
            </a:fld>
            <a:endParaRPr lang="es-ES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3CD8B83-A35F-42BC-9449-EAB50CF2943C}"/>
              </a:ext>
            </a:extLst>
          </p:cNvPr>
          <p:cNvSpPr txBox="1"/>
          <p:nvPr/>
        </p:nvSpPr>
        <p:spPr>
          <a:xfrm>
            <a:off x="694429" y="3667808"/>
            <a:ext cx="23762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buSzPct val="100000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fr-FR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HERA NORTH</a:t>
            </a:r>
          </a:p>
        </p:txBody>
      </p:sp>
    </p:spTree>
    <p:extLst>
      <p:ext uri="{BB962C8B-B14F-4D97-AF65-F5344CB8AC3E}">
        <p14:creationId xmlns:p14="http://schemas.microsoft.com/office/powerpoint/2010/main" val="1574363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Detectors: IAXO-D1 prototypes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1AED5B8-7EA5-4090-B389-92447C6AA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7074E6E3-96C3-4483-8E97-8D72D01450B7}"/>
              </a:ext>
            </a:extLst>
          </p:cNvPr>
          <p:cNvSpPr txBox="1"/>
          <p:nvPr/>
        </p:nvSpPr>
        <p:spPr>
          <a:xfrm>
            <a:off x="479376" y="94320"/>
            <a:ext cx="11080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First </a:t>
            </a:r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Micromegas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prototype @ DESY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74D3017-8E07-4D5E-A74B-A3CF6CC97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50" y="3861048"/>
            <a:ext cx="3096344" cy="22622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0A4A5F7-BFFE-44D3-B707-E23AB9E45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361" y="3861048"/>
            <a:ext cx="3391272" cy="3317549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DD96C63E-359A-4F04-9270-8C31E1BE23F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936" y="3390437"/>
            <a:ext cx="4088859" cy="296086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Marcador de contenido 2">
            <a:extLst>
              <a:ext uri="{FF2B5EF4-FFF2-40B4-BE49-F238E27FC236}">
                <a16:creationId xmlns:a16="http://schemas.microsoft.com/office/drawing/2014/main" id="{33F583E6-573F-48C9-9623-4B879311DF57}"/>
              </a:ext>
            </a:extLst>
          </p:cNvPr>
          <p:cNvSpPr txBox="1"/>
          <p:nvPr/>
        </p:nvSpPr>
        <p:spPr>
          <a:xfrm>
            <a:off x="89062" y="1217049"/>
            <a:ext cx="6875735" cy="2777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fr-FR" dirty="0">
                <a:latin typeface="Arial Rounded MT Bold" panose="020F0704030504030204" pitchFamily="34" charset="0"/>
              </a:rPr>
              <a:t>Compatible data </a:t>
            </a:r>
            <a:r>
              <a:rPr lang="fr-FR" dirty="0" err="1">
                <a:latin typeface="Arial Rounded MT Bold" panose="020F0704030504030204" pitchFamily="34" charset="0"/>
              </a:rPr>
              <a:t>takings</a:t>
            </a:r>
            <a:r>
              <a:rPr lang="fr-FR" dirty="0">
                <a:latin typeface="Arial Rounded MT Bold" panose="020F0704030504030204" pitchFamily="34" charset="0"/>
              </a:rPr>
              <a:t> in the </a:t>
            </a:r>
            <a:r>
              <a:rPr lang="fr-FR" dirty="0" err="1">
                <a:latin typeface="Arial Rounded MT Bold" panose="020F0704030504030204" pitchFamily="34" charset="0"/>
              </a:rPr>
              <a:t>two</a:t>
            </a:r>
            <a:r>
              <a:rPr lang="fr-FR" dirty="0">
                <a:latin typeface="Arial Rounded MT Bold" panose="020F0704030504030204" pitchFamily="34" charset="0"/>
              </a:rPr>
              <a:t> sites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fr-FR" sz="2400" dirty="0">
                <a:latin typeface="Arial Rounded MT Bold" panose="020F0704030504030204" pitchFamily="34" charset="0"/>
                <a:ea typeface="Arial Rounded MT Bold"/>
                <a:cs typeface="Arial Rounded MT Bold"/>
                <a:sym typeface="Arial Rounded MT Bold"/>
              </a:rPr>
              <a:t>Next </a:t>
            </a:r>
            <a:r>
              <a:rPr lang="fr-FR" sz="2400" dirty="0" err="1">
                <a:latin typeface="Arial Rounded MT Bold" panose="020F0704030504030204" pitchFamily="34" charset="0"/>
                <a:ea typeface="Arial Rounded MT Bold"/>
                <a:cs typeface="Arial Rounded MT Bold"/>
                <a:sym typeface="Arial Rounded MT Bold"/>
              </a:rPr>
              <a:t>steps</a:t>
            </a:r>
            <a:r>
              <a:rPr lang="fr-FR" sz="2400" dirty="0">
                <a:latin typeface="Arial Rounded MT Bold" panose="020F0704030504030204" pitchFamily="34" charset="0"/>
                <a:ea typeface="Arial Rounded MT Bold"/>
                <a:cs typeface="Arial Rounded MT Bold"/>
                <a:sym typeface="Arial Rounded MT Bold"/>
              </a:rPr>
              <a:t>: </a:t>
            </a:r>
          </a:p>
          <a:p>
            <a:pPr marL="800100" lvl="1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fr-FR" sz="2400" dirty="0">
                <a:latin typeface="Arial Rounded MT Bold" panose="020F0704030504030204" pitchFamily="34" charset="0"/>
                <a:ea typeface="Arial Rounded MT Bold"/>
                <a:cs typeface="Arial Rounded MT Bold"/>
                <a:sym typeface="Arial Rounded MT Bold"/>
              </a:rPr>
              <a:t>Muon/neutron veto</a:t>
            </a:r>
          </a:p>
          <a:p>
            <a:pPr marL="800100" lvl="1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fr-FR" sz="2400" dirty="0" err="1">
                <a:latin typeface="Arial Rounded MT Bold" panose="020F0704030504030204" pitchFamily="34" charset="0"/>
                <a:ea typeface="Arial Rounded MT Bold"/>
                <a:cs typeface="Arial Rounded MT Bold"/>
                <a:sym typeface="Arial Rounded MT Bold"/>
              </a:rPr>
              <a:t>Radiopure</a:t>
            </a:r>
            <a:r>
              <a:rPr lang="fr-FR" sz="2400" dirty="0">
                <a:latin typeface="Arial Rounded MT Bold" panose="020F0704030504030204" pitchFamily="34" charset="0"/>
                <a:ea typeface="Arial Rounded MT Bold"/>
                <a:cs typeface="Arial Rounded MT Bold"/>
                <a:sym typeface="Arial Rounded MT Bold"/>
              </a:rPr>
              <a:t>  </a:t>
            </a:r>
            <a:r>
              <a:rPr lang="fr-FR" sz="2400" dirty="0" err="1">
                <a:latin typeface="Arial Rounded MT Bold" panose="020F0704030504030204" pitchFamily="34" charset="0"/>
                <a:ea typeface="Arial Rounded MT Bold"/>
                <a:cs typeface="Arial Rounded MT Bold"/>
                <a:sym typeface="Arial Rounded MT Bold"/>
              </a:rPr>
              <a:t>electronics</a:t>
            </a:r>
            <a:endParaRPr lang="fr-FR" sz="240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 sz="280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marL="342900" indent="-342900">
              <a:spcBef>
                <a:spcPts val="7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endParaRPr sz="2800" dirty="0">
              <a:latin typeface="Arial Rounded MT Bold"/>
              <a:ea typeface="Arial Rounded MT Bold"/>
              <a:cs typeface="Arial Rounded MT Bold"/>
              <a:sym typeface="Arial Rounded MT Bold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D9CB465-1213-4526-8464-84C75A8F3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797" y="1217049"/>
            <a:ext cx="5144218" cy="2029108"/>
          </a:xfrm>
          <a:prstGeom prst="rect">
            <a:avLst/>
          </a:prstGeom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BC37521F-D59A-4252-9BD3-E0000E587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5849" y="6476685"/>
            <a:ext cx="2844800" cy="365125"/>
          </a:xfrm>
        </p:spPr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3615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9376" y="94320"/>
            <a:ext cx="6069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Axions in a </a:t>
            </a:r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nut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shell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252353" y="1243602"/>
            <a:ext cx="6264696" cy="561439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latin typeface="Arial Rounded MT Bold" panose="020F0704030504030204" pitchFamily="34" charset="0"/>
              </a:rPr>
              <a:t>Most compelling solution to the </a:t>
            </a:r>
            <a:r>
              <a:rPr lang="en-US" sz="1800" b="1" dirty="0">
                <a:latin typeface="Arial Rounded MT Bold" pitchFamily="34" charset="0"/>
              </a:rPr>
              <a:t>Strong CP problem </a:t>
            </a:r>
            <a:r>
              <a:rPr lang="en-US" sz="1800" b="0" dirty="0">
                <a:latin typeface="Arial Rounded MT Bold" pitchFamily="34" charset="0"/>
              </a:rPr>
              <a:t>of the SM</a:t>
            </a:r>
          </a:p>
          <a:p>
            <a:endParaRPr lang="en-US" sz="1800" b="0" dirty="0">
              <a:latin typeface="Arial Rounded MT Bold" pitchFamily="34" charset="0"/>
            </a:endParaRPr>
          </a:p>
          <a:p>
            <a:r>
              <a:rPr lang="en-US" sz="1800" b="0" dirty="0" err="1">
                <a:latin typeface="Arial Rounded MT Bold" pitchFamily="34" charset="0"/>
              </a:rPr>
              <a:t>Axion</a:t>
            </a:r>
            <a:r>
              <a:rPr lang="en-US" sz="1800" b="0" dirty="0">
                <a:latin typeface="Arial Rounded MT Bold" pitchFamily="34" charset="0"/>
              </a:rPr>
              <a:t>-like particles (ALPs) </a:t>
            </a:r>
            <a:r>
              <a:rPr lang="en-US" sz="1800" b="1" dirty="0">
                <a:latin typeface="Arial Rounded MT Bold" pitchFamily="34" charset="0"/>
              </a:rPr>
              <a:t>predicted by many extensions </a:t>
            </a:r>
            <a:r>
              <a:rPr lang="en-US" sz="1800" b="0" dirty="0">
                <a:latin typeface="Arial Rounded MT Bold" pitchFamily="34" charset="0"/>
              </a:rPr>
              <a:t>of the SM (e.g. string theory)</a:t>
            </a:r>
          </a:p>
          <a:p>
            <a:endParaRPr lang="en-US" sz="1800" b="0" dirty="0">
              <a:latin typeface="Arial Rounded MT Bold" pitchFamily="34" charset="0"/>
            </a:endParaRPr>
          </a:p>
          <a:p>
            <a:r>
              <a:rPr lang="en-US" sz="1800" b="0" dirty="0" err="1">
                <a:latin typeface="Arial Rounded MT Bold" pitchFamily="34" charset="0"/>
              </a:rPr>
              <a:t>Axions</a:t>
            </a:r>
            <a:r>
              <a:rPr lang="en-US" sz="1800" b="0" dirty="0">
                <a:latin typeface="Arial Rounded MT Bold" pitchFamily="34" charset="0"/>
              </a:rPr>
              <a:t>, like WIMPs, may </a:t>
            </a:r>
            <a:r>
              <a:rPr lang="en-US" sz="1800" b="1" dirty="0">
                <a:latin typeface="Arial Rounded MT Bold" pitchFamily="34" charset="0"/>
              </a:rPr>
              <a:t>solve the DM problem </a:t>
            </a:r>
            <a:r>
              <a:rPr lang="en-US" sz="1800" b="0" i="1" dirty="0">
                <a:latin typeface="Arial Rounded MT Bold" pitchFamily="34" charset="0"/>
              </a:rPr>
              <a:t>for free</a:t>
            </a:r>
            <a:r>
              <a:rPr lang="en-US" sz="1800" b="0" dirty="0">
                <a:latin typeface="Arial Rounded MT Bold" pitchFamily="34" charset="0"/>
              </a:rPr>
              <a:t>. (i.e. not </a:t>
            </a:r>
            <a:r>
              <a:rPr lang="en-US" sz="1800" b="0" i="1" dirty="0">
                <a:latin typeface="Arial Rounded MT Bold" pitchFamily="34" charset="0"/>
              </a:rPr>
              <a:t>ad hoc</a:t>
            </a:r>
            <a:r>
              <a:rPr lang="en-US" sz="1800" b="0" dirty="0">
                <a:latin typeface="Arial Rounded MT Bold" pitchFamily="34" charset="0"/>
              </a:rPr>
              <a:t> solution to DM)</a:t>
            </a:r>
          </a:p>
          <a:p>
            <a:endParaRPr lang="en-US" sz="1800" b="1" dirty="0">
              <a:latin typeface="Arial Rounded MT Bold" pitchFamily="34" charset="0"/>
            </a:endParaRPr>
          </a:p>
          <a:p>
            <a:r>
              <a:rPr lang="en-US" sz="1800" b="1" dirty="0">
                <a:latin typeface="Arial Rounded MT Bold" pitchFamily="34" charset="0"/>
              </a:rPr>
              <a:t>Astrophysical hints </a:t>
            </a:r>
            <a:r>
              <a:rPr lang="en-US" sz="1800" b="0" dirty="0">
                <a:latin typeface="Arial Rounded MT Bold" pitchFamily="34" charset="0"/>
              </a:rPr>
              <a:t>for axion/ALPs?</a:t>
            </a:r>
          </a:p>
          <a:p>
            <a:pPr lvl="1"/>
            <a:r>
              <a:rPr lang="en-US" sz="1600" b="0" dirty="0">
                <a:latin typeface="Arial Rounded MT Bold" pitchFamily="34" charset="0"/>
              </a:rPr>
              <a:t>Transparency of the Universe to UHE gammas</a:t>
            </a:r>
          </a:p>
          <a:p>
            <a:pPr lvl="1"/>
            <a:r>
              <a:rPr lang="en-US" sz="1600" b="0" dirty="0">
                <a:latin typeface="Arial Rounded MT Bold" pitchFamily="34" charset="0"/>
              </a:rPr>
              <a:t>Stellar anomalous cooling </a:t>
            </a:r>
            <a:r>
              <a:rPr lang="en-US" sz="1600" b="0" dirty="0">
                <a:latin typeface="Arial Rounded MT Bold" pitchFamily="34" charset="0"/>
                <a:sym typeface="Wingdings" pitchFamily="2" charset="2"/>
              </a:rPr>
              <a:t> g</a:t>
            </a:r>
            <a:r>
              <a:rPr lang="en-US" sz="1600" b="0" baseline="-25000" dirty="0">
                <a:latin typeface="Arial Rounded MT Bold" pitchFamily="34" charset="0"/>
                <a:sym typeface="Wingdings" pitchFamily="2" charset="2"/>
              </a:rPr>
              <a:t>ag</a:t>
            </a:r>
            <a:r>
              <a:rPr lang="en-US" sz="1600" b="0" dirty="0">
                <a:latin typeface="Arial Rounded MT Bold" pitchFamily="34" charset="0"/>
                <a:sym typeface="Wingdings" pitchFamily="2" charset="2"/>
              </a:rPr>
              <a:t> ~ few 10</a:t>
            </a:r>
            <a:r>
              <a:rPr lang="en-US" sz="1600" b="0" baseline="30000" dirty="0">
                <a:latin typeface="Arial Rounded MT Bold" pitchFamily="34" charset="0"/>
                <a:sym typeface="Wingdings" pitchFamily="2" charset="2"/>
              </a:rPr>
              <a:t>-11</a:t>
            </a:r>
            <a:r>
              <a:rPr lang="en-US" sz="1600" b="0" dirty="0">
                <a:latin typeface="Arial Rounded MT Bold" pitchFamily="34" charset="0"/>
                <a:sym typeface="Wingdings" pitchFamily="2" charset="2"/>
              </a:rPr>
              <a:t> GeV</a:t>
            </a:r>
            <a:r>
              <a:rPr lang="en-US" sz="1600" b="0" baseline="30000" dirty="0">
                <a:latin typeface="Arial Rounded MT Bold" pitchFamily="34" charset="0"/>
                <a:sym typeface="Wingdings" pitchFamily="2" charset="2"/>
              </a:rPr>
              <a:t>-1</a:t>
            </a:r>
            <a:r>
              <a:rPr lang="en-US" sz="1600" b="0" dirty="0">
                <a:latin typeface="Arial Rounded MT Bold" pitchFamily="34" charset="0"/>
                <a:sym typeface="Wingdings" pitchFamily="2" charset="2"/>
              </a:rPr>
              <a:t> / m</a:t>
            </a:r>
            <a:r>
              <a:rPr lang="en-US" sz="1600" b="0" baseline="-25000" dirty="0">
                <a:latin typeface="Arial Rounded MT Bold" pitchFamily="34" charset="0"/>
                <a:sym typeface="Wingdings" pitchFamily="2" charset="2"/>
              </a:rPr>
              <a:t>a</a:t>
            </a:r>
            <a:r>
              <a:rPr lang="en-US" sz="1600" b="0" dirty="0">
                <a:latin typeface="Arial Rounded MT Bold" pitchFamily="34" charset="0"/>
                <a:sym typeface="Wingdings" pitchFamily="2" charset="2"/>
              </a:rPr>
              <a:t> ~few </a:t>
            </a:r>
            <a:r>
              <a:rPr lang="en-US" sz="1600" b="0" dirty="0" err="1">
                <a:latin typeface="Arial Rounded MT Bold" pitchFamily="34" charset="0"/>
                <a:sym typeface="Wingdings" pitchFamily="2" charset="2"/>
              </a:rPr>
              <a:t>meV</a:t>
            </a:r>
            <a:r>
              <a:rPr lang="en-US" sz="1600" b="0" dirty="0">
                <a:latin typeface="Arial Rounded MT Bold" pitchFamily="34" charset="0"/>
                <a:sym typeface="Wingdings" pitchFamily="2" charset="2"/>
              </a:rPr>
              <a:t>  ?</a:t>
            </a:r>
            <a:endParaRPr lang="en-US" sz="1800" b="0" dirty="0">
              <a:latin typeface="Arial Rounded MT Bold" pitchFamily="34" charset="0"/>
            </a:endParaRPr>
          </a:p>
          <a:p>
            <a:pPr lvl="1">
              <a:buFont typeface="Arial" pitchFamily="34" charset="0"/>
              <a:buNone/>
            </a:pPr>
            <a:endParaRPr lang="en-US" sz="1400" b="0" dirty="0">
              <a:latin typeface="Arial Rounded MT Bold" pitchFamily="34" charset="0"/>
            </a:endParaRPr>
          </a:p>
          <a:p>
            <a:r>
              <a:rPr lang="en-US" sz="1800" b="0" dirty="0">
                <a:latin typeface="Arial Rounded MT Bold" pitchFamily="34" charset="0"/>
              </a:rPr>
              <a:t>Relevant axion/ALP parameter space at </a:t>
            </a:r>
            <a:r>
              <a:rPr lang="en-US" sz="1800" b="1" dirty="0">
                <a:latin typeface="Arial Rounded MT Bold" pitchFamily="34" charset="0"/>
              </a:rPr>
              <a:t>reach of current and near-future experiments</a:t>
            </a:r>
          </a:p>
          <a:p>
            <a:endParaRPr lang="en-US" sz="1800" b="1" dirty="0">
              <a:latin typeface="Arial Rounded MT Bold" pitchFamily="34" charset="0"/>
            </a:endParaRPr>
          </a:p>
          <a:p>
            <a:r>
              <a:rPr lang="en-US" sz="1800" b="0" dirty="0">
                <a:latin typeface="Arial Rounded MT Bold" pitchFamily="34" charset="0"/>
              </a:rPr>
              <a:t>Experimental efforts growing fast but still small</a:t>
            </a:r>
          </a:p>
        </p:txBody>
      </p:sp>
      <p:pic>
        <p:nvPicPr>
          <p:cNvPr id="6" name="Imagen 16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76120" y="2276872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4488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Complementary technologies</a:t>
            </a:r>
          </a:p>
        </p:txBody>
      </p:sp>
      <p:sp>
        <p:nvSpPr>
          <p:cNvPr id="491" name="Marcador de contenido 2"/>
          <p:cNvSpPr txBox="1"/>
          <p:nvPr/>
        </p:nvSpPr>
        <p:spPr>
          <a:xfrm>
            <a:off x="246424" y="1206290"/>
            <a:ext cx="11730130" cy="103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1">
              <a:spcBef>
                <a:spcPts val="400"/>
              </a:spcBef>
              <a:buSzPct val="100000"/>
              <a:defRPr sz="2000">
                <a:latin typeface="Arial"/>
                <a:ea typeface="Arial"/>
                <a:cs typeface="Arial"/>
                <a:sym typeface="Arial"/>
              </a:defRPr>
            </a:pPr>
            <a:endParaRPr sz="2800" b="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lvl="1">
              <a:spcBef>
                <a:spcPts val="600"/>
              </a:spcBef>
              <a:buSzPct val="100000"/>
              <a:defRPr sz="2000">
                <a:latin typeface="Arial"/>
                <a:ea typeface="Arial"/>
                <a:cs typeface="Arial"/>
                <a:sym typeface="Arial"/>
              </a:defRPr>
            </a:pPr>
            <a:endParaRPr sz="2800" b="0" dirty="0">
              <a:latin typeface="Arial Rounded MT Bold"/>
              <a:ea typeface="Arial Rounded MT Bold"/>
              <a:cs typeface="Arial Rounded MT Bold"/>
              <a:sym typeface="Arial Rounded MT Bold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9184AFB-0D59-4EF4-9640-50B3BE5E8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51F7A18-3A9E-4327-85DC-EB539639C76B}"/>
              </a:ext>
            </a:extLst>
          </p:cNvPr>
          <p:cNvSpPr txBox="1"/>
          <p:nvPr/>
        </p:nvSpPr>
        <p:spPr>
          <a:xfrm>
            <a:off x="479376" y="94320"/>
            <a:ext cx="11467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Development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of </a:t>
            </a:r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radiopure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electronics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15" name="Espace réservé du numéro de diapositive 1">
            <a:extLst>
              <a:ext uri="{FF2B5EF4-FFF2-40B4-BE49-F238E27FC236}">
                <a16:creationId xmlns:a16="http://schemas.microsoft.com/office/drawing/2014/main" id="{D27BEC6F-A462-4486-A386-4FEBE6A8E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5849" y="6476685"/>
            <a:ext cx="2844800" cy="365125"/>
          </a:xfrm>
        </p:spPr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20</a:t>
            </a:fld>
            <a:endParaRPr lang="es-E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EEED371-4040-423B-93A8-8B7AC8825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629111"/>
            <a:ext cx="10480934" cy="48037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C8A61E4-4DA2-43F6-9FF1-BEFBD7B2F853}"/>
              </a:ext>
            </a:extLst>
          </p:cNvPr>
          <p:cNvSpPr txBox="1"/>
          <p:nvPr/>
        </p:nvSpPr>
        <p:spPr>
          <a:xfrm>
            <a:off x="276105" y="6150311"/>
            <a:ext cx="33105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Eduardo Picatoste (ICCUB)</a:t>
            </a:r>
          </a:p>
        </p:txBody>
      </p:sp>
    </p:spTree>
    <p:extLst>
      <p:ext uri="{BB962C8B-B14F-4D97-AF65-F5344CB8AC3E}">
        <p14:creationId xmlns:p14="http://schemas.microsoft.com/office/powerpoint/2010/main" val="384456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Complementary technologies</a:t>
            </a:r>
          </a:p>
        </p:txBody>
      </p:sp>
      <p:sp>
        <p:nvSpPr>
          <p:cNvPr id="491" name="Marcador de contenido 2"/>
          <p:cNvSpPr txBox="1"/>
          <p:nvPr/>
        </p:nvSpPr>
        <p:spPr>
          <a:xfrm>
            <a:off x="246424" y="1206290"/>
            <a:ext cx="11730130" cy="103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1">
              <a:spcBef>
                <a:spcPts val="400"/>
              </a:spcBef>
              <a:buSzPct val="100000"/>
              <a:defRPr sz="2000">
                <a:latin typeface="Arial"/>
                <a:ea typeface="Arial"/>
                <a:cs typeface="Arial"/>
                <a:sym typeface="Arial"/>
              </a:defRPr>
            </a:pPr>
            <a:endParaRPr sz="2800" b="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lvl="1">
              <a:spcBef>
                <a:spcPts val="600"/>
              </a:spcBef>
              <a:buSzPct val="100000"/>
              <a:defRPr sz="2000">
                <a:latin typeface="Arial"/>
                <a:ea typeface="Arial"/>
                <a:cs typeface="Arial"/>
                <a:sym typeface="Arial"/>
              </a:defRPr>
            </a:pPr>
            <a:endParaRPr sz="2800" b="0" dirty="0">
              <a:latin typeface="Arial Rounded MT Bold"/>
              <a:ea typeface="Arial Rounded MT Bold"/>
              <a:cs typeface="Arial Rounded MT Bold"/>
              <a:sym typeface="Arial Rounded MT Bold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9184AFB-0D59-4EF4-9640-50B3BE5E8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51F7A18-3A9E-4327-85DC-EB539639C76B}"/>
              </a:ext>
            </a:extLst>
          </p:cNvPr>
          <p:cNvSpPr txBox="1"/>
          <p:nvPr/>
        </p:nvSpPr>
        <p:spPr>
          <a:xfrm>
            <a:off x="479376" y="94320"/>
            <a:ext cx="11467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Development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of </a:t>
            </a:r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radiopure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electronics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15" name="Espace réservé du numéro de diapositive 1">
            <a:extLst>
              <a:ext uri="{FF2B5EF4-FFF2-40B4-BE49-F238E27FC236}">
                <a16:creationId xmlns:a16="http://schemas.microsoft.com/office/drawing/2014/main" id="{D27BEC6F-A462-4486-A386-4FEBE6A8E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5849" y="6476685"/>
            <a:ext cx="2844800" cy="365125"/>
          </a:xfrm>
        </p:spPr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21</a:t>
            </a:fld>
            <a:endParaRPr lang="es-E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185CC9-3C28-47D5-9A72-3AF8B2690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18" y="1360640"/>
            <a:ext cx="11376941" cy="511604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F4F1A94-9571-4953-906E-AC00439612BF}"/>
              </a:ext>
            </a:extLst>
          </p:cNvPr>
          <p:cNvSpPr txBox="1"/>
          <p:nvPr/>
        </p:nvSpPr>
        <p:spPr>
          <a:xfrm>
            <a:off x="119336" y="1266320"/>
            <a:ext cx="33193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Eduardo Picatoste (ICCUB)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6E93A11-2522-45E8-B9AF-9DF844A3C2E0}"/>
              </a:ext>
            </a:extLst>
          </p:cNvPr>
          <p:cNvSpPr txBox="1"/>
          <p:nvPr/>
        </p:nvSpPr>
        <p:spPr>
          <a:xfrm>
            <a:off x="1634665" y="6261703"/>
            <a:ext cx="85010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Tests </a:t>
            </a:r>
            <a:r>
              <a:rPr lang="fr-FR" dirty="0" err="1"/>
              <a:t>with</a:t>
            </a:r>
            <a:r>
              <a:rPr lang="fr-FR" dirty="0"/>
              <a:t> an operating detector at the </a:t>
            </a:r>
            <a:r>
              <a:rPr lang="fr-FR" dirty="0" err="1"/>
              <a:t>University</a:t>
            </a:r>
            <a:r>
              <a:rPr lang="fr-FR" dirty="0"/>
              <a:t> of Zaragoza on-</a:t>
            </a:r>
            <a:r>
              <a:rPr lang="fr-FR" dirty="0" err="1"/>
              <a:t>going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3431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Complementary technologies</a:t>
            </a:r>
          </a:p>
        </p:txBody>
      </p:sp>
      <p:sp>
        <p:nvSpPr>
          <p:cNvPr id="491" name="Marcador de contenido 2"/>
          <p:cNvSpPr txBox="1"/>
          <p:nvPr/>
        </p:nvSpPr>
        <p:spPr>
          <a:xfrm>
            <a:off x="246424" y="1206290"/>
            <a:ext cx="11730130" cy="4488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500"/>
              </a:spcBef>
              <a:buSzPct val="100000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2000" b="0" dirty="0">
                <a:latin typeface="Arial Rounded MT Bold" panose="020F0704030504030204" pitchFamily="34" charset="0"/>
              </a:rPr>
              <a:t>Beyond baseline, “high precision” detectors</a:t>
            </a:r>
            <a:r>
              <a:rPr lang="fr-FR" sz="2000" b="0" dirty="0">
                <a:latin typeface="Arial Rounded MT Bold" panose="020F0704030504030204" pitchFamily="34" charset="0"/>
              </a:rPr>
              <a:t> : </a:t>
            </a:r>
            <a:r>
              <a:rPr lang="en-US" sz="2000" dirty="0" err="1">
                <a:latin typeface="Arial Rounded MT Bold" panose="020F0704030504030204" pitchFamily="34" charset="0"/>
                <a:cs typeface="Arial"/>
              </a:rPr>
              <a:t>Gridpix</a:t>
            </a:r>
            <a:r>
              <a:rPr lang="en-US" sz="2000" dirty="0">
                <a:latin typeface="Arial Rounded MT Bold" panose="020F0704030504030204" pitchFamily="34" charset="0"/>
                <a:cs typeface="Arial"/>
              </a:rPr>
              <a:t>, Metallic Magnetic Calorimeters (MMC), Transition Edge Sensors (TES) and Silicon Drift Detectors (SDD)</a:t>
            </a:r>
            <a:endParaRPr sz="2000" dirty="0">
              <a:latin typeface="Arial Rounded MT Bold" panose="020F0704030504030204" pitchFamily="34" charset="0"/>
              <a:cs typeface="Arial"/>
              <a:sym typeface="Arial Rounded MT Bold"/>
            </a:endParaRPr>
          </a:p>
          <a:p>
            <a:pPr marL="742950" lvl="1" indent="-285750">
              <a:spcBef>
                <a:spcPts val="400"/>
              </a:spcBef>
              <a:buSzPct val="100000"/>
              <a:buFont typeface="Arial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b="0" dirty="0">
                <a:latin typeface="Arial Rounded MT Bold" panose="020F0704030504030204" pitchFamily="34" charset="0"/>
              </a:rPr>
              <a:t>Better threshold &amp; energy resolution</a:t>
            </a:r>
            <a:endParaRPr sz="2800" b="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marL="742950" lvl="1" indent="-285750">
              <a:spcBef>
                <a:spcPts val="400"/>
              </a:spcBef>
              <a:buSzPct val="100000"/>
              <a:buFont typeface="Arial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b="0" dirty="0">
                <a:latin typeface="Arial Rounded MT Bold" panose="020F0704030504030204" pitchFamily="34" charset="0"/>
              </a:rPr>
              <a:t>Design and material optimization ongoing in all fronts</a:t>
            </a:r>
            <a:endParaRPr sz="2800" b="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marL="742950" lvl="1" indent="-285750">
              <a:spcBef>
                <a:spcPts val="400"/>
              </a:spcBef>
              <a:buSzPct val="100000"/>
              <a:buFont typeface="Arial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b="0" dirty="0">
                <a:latin typeface="Arial Rounded MT Bold" panose="020F0704030504030204" pitchFamily="34" charset="0"/>
              </a:rPr>
              <a:t>Background studies with different  shielding configurations</a:t>
            </a:r>
            <a:endParaRPr lang="fr-FR" b="0" dirty="0">
              <a:latin typeface="Arial Rounded MT Bold" panose="020F0704030504030204" pitchFamily="34" charset="0"/>
            </a:endParaRPr>
          </a:p>
          <a:p>
            <a:pPr marL="742950" lvl="1" indent="-285750">
              <a:spcBef>
                <a:spcPts val="400"/>
              </a:spcBef>
              <a:buSzPct val="100000"/>
              <a:buFont typeface="Arial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pPr>
            <a:endParaRPr lang="fr-FR" sz="2800" b="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r>
              <a:rPr lang="en-US" sz="2000" b="0" dirty="0">
                <a:latin typeface="Arial Rounded MT Bold" panose="020F0704030504030204" pitchFamily="34" charset="0"/>
                <a:cs typeface="Arial"/>
              </a:rPr>
              <a:t>Post-discovery scenario: If positive signal, low threshold + good energy resolution</a:t>
            </a:r>
            <a:r>
              <a:rPr lang="en-US" sz="2000" b="0" dirty="0">
                <a:latin typeface="Arial Rounded MT Bold" panose="020F0704030504030204" pitchFamily="34" charset="0"/>
                <a:cs typeface="Arial"/>
                <a:sym typeface="Wingdings" panose="05000000000000000000" pitchFamily="2" charset="2"/>
              </a:rPr>
              <a:t></a:t>
            </a:r>
            <a:r>
              <a:rPr lang="en-US" sz="2000" b="0" dirty="0">
                <a:latin typeface="Arial Rounded MT Bold" panose="020F0704030504030204" pitchFamily="34" charset="0"/>
                <a:cs typeface="Arial"/>
              </a:rPr>
              <a:t> possibility to determine m</a:t>
            </a:r>
            <a:r>
              <a:rPr lang="en-US" sz="2000" b="0" baseline="-25000" dirty="0">
                <a:latin typeface="Arial Rounded MT Bold" panose="020F0704030504030204" pitchFamily="34" charset="0"/>
                <a:cs typeface="Arial"/>
              </a:rPr>
              <a:t>a</a:t>
            </a:r>
            <a:r>
              <a:rPr lang="en-US" sz="2000" b="0" dirty="0">
                <a:latin typeface="Arial Rounded MT Bold" panose="020F0704030504030204" pitchFamily="34" charset="0"/>
                <a:cs typeface="Arial"/>
              </a:rPr>
              <a:t> and </a:t>
            </a:r>
            <a:r>
              <a:rPr lang="en-US" sz="2000" b="0" dirty="0" err="1">
                <a:latin typeface="Arial Rounded MT Bold" panose="020F0704030504030204" pitchFamily="34" charset="0"/>
                <a:cs typeface="Arial"/>
              </a:rPr>
              <a:t>g</a:t>
            </a:r>
            <a:r>
              <a:rPr lang="en-US" sz="2000" b="0" baseline="-25000" dirty="0" err="1">
                <a:latin typeface="Arial Rounded MT Bold" panose="020F0704030504030204" pitchFamily="34" charset="0"/>
                <a:cs typeface="Arial"/>
              </a:rPr>
              <a:t>ae</a:t>
            </a:r>
            <a:endParaRPr lang="en-US" sz="2000" b="0" baseline="-25000" dirty="0">
              <a:latin typeface="Arial Rounded MT Bold" panose="020F0704030504030204" pitchFamily="34" charset="0"/>
              <a:cs typeface="Arial"/>
            </a:endParaRPr>
          </a:p>
          <a:p>
            <a:endParaRPr lang="en-US" sz="2000" b="0" dirty="0">
              <a:latin typeface="Arial Rounded MT Bold" panose="020F0704030504030204" pitchFamily="34" charset="0"/>
              <a:cs typeface="Arial"/>
            </a:endParaRPr>
          </a:p>
          <a:p>
            <a:r>
              <a:rPr lang="en-US" sz="2000" b="0" dirty="0">
                <a:latin typeface="Arial Rounded MT Bold" panose="020F0704030504030204" pitchFamily="34" charset="0"/>
                <a:cs typeface="Arial"/>
              </a:rPr>
              <a:t>Minimization of systematics effects and reinforcement of the claim significance</a:t>
            </a:r>
          </a:p>
          <a:p>
            <a:pPr lvl="1">
              <a:spcBef>
                <a:spcPts val="400"/>
              </a:spcBef>
              <a:buSzPct val="100000"/>
              <a:defRPr sz="2000">
                <a:latin typeface="Arial"/>
                <a:ea typeface="Arial"/>
                <a:cs typeface="Arial"/>
                <a:sym typeface="Arial"/>
              </a:defRPr>
            </a:pPr>
            <a:endParaRPr sz="2800" b="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lvl="1">
              <a:spcBef>
                <a:spcPts val="600"/>
              </a:spcBef>
              <a:buSzPct val="100000"/>
              <a:defRPr sz="2000">
                <a:latin typeface="Arial"/>
                <a:ea typeface="Arial"/>
                <a:cs typeface="Arial"/>
                <a:sym typeface="Arial"/>
              </a:defRPr>
            </a:pPr>
            <a:endParaRPr sz="2800" b="0" dirty="0">
              <a:latin typeface="Arial Rounded MT Bold"/>
              <a:ea typeface="Arial Rounded MT Bold"/>
              <a:cs typeface="Arial Rounded MT Bold"/>
              <a:sym typeface="Arial Rounded MT Bold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9184AFB-0D59-4EF4-9640-50B3BE5E8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51F7A18-3A9E-4327-85DC-EB539639C76B}"/>
              </a:ext>
            </a:extLst>
          </p:cNvPr>
          <p:cNvSpPr txBox="1"/>
          <p:nvPr/>
        </p:nvSpPr>
        <p:spPr>
          <a:xfrm>
            <a:off x="479376" y="94320"/>
            <a:ext cx="116468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Complementary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detector technologies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pic>
        <p:nvPicPr>
          <p:cNvPr id="21" name="Picture 9" descr="Picture 9">
            <a:extLst>
              <a:ext uri="{FF2B5EF4-FFF2-40B4-BE49-F238E27FC236}">
                <a16:creationId xmlns:a16="http://schemas.microsoft.com/office/drawing/2014/main" id="{DCB36CAB-4ED7-4726-AA07-10C875CF7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163" y="4766452"/>
            <a:ext cx="2600507" cy="1733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 13" descr="Image 13">
            <a:extLst>
              <a:ext uri="{FF2B5EF4-FFF2-40B4-BE49-F238E27FC236}">
                <a16:creationId xmlns:a16="http://schemas.microsoft.com/office/drawing/2014/main" id="{258B27A9-FEFB-4B8F-AF1C-61626EEF7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640" y="4766451"/>
            <a:ext cx="2211727" cy="1733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8C4B596-3454-4247-8B0C-F935B028D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8200" y="4766452"/>
            <a:ext cx="1976993" cy="173367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9471455-0239-4198-9263-E9636502FB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54498" y="4349394"/>
            <a:ext cx="1307022" cy="2592350"/>
          </a:xfrm>
          <a:prstGeom prst="rect">
            <a:avLst/>
          </a:prstGeom>
        </p:spPr>
      </p:pic>
      <p:sp>
        <p:nvSpPr>
          <p:cNvPr id="27" name="ZoneTexte 3">
            <a:extLst>
              <a:ext uri="{FF2B5EF4-FFF2-40B4-BE49-F238E27FC236}">
                <a16:creationId xmlns:a16="http://schemas.microsoft.com/office/drawing/2014/main" id="{E8582153-C07D-4948-A9A8-6D867A18A838}"/>
              </a:ext>
            </a:extLst>
          </p:cNvPr>
          <p:cNvSpPr txBox="1"/>
          <p:nvPr/>
        </p:nvSpPr>
        <p:spPr>
          <a:xfrm>
            <a:off x="1557282" y="5880324"/>
            <a:ext cx="90986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fr-FR" dirty="0" err="1">
                <a:solidFill>
                  <a:schemeClr val="bg1"/>
                </a:solidFill>
              </a:rPr>
              <a:t>Gridpix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8" name="ZoneTexte 3">
            <a:extLst>
              <a:ext uri="{FF2B5EF4-FFF2-40B4-BE49-F238E27FC236}">
                <a16:creationId xmlns:a16="http://schemas.microsoft.com/office/drawing/2014/main" id="{664FB9A1-A60F-426E-94C7-781574D029B4}"/>
              </a:ext>
            </a:extLst>
          </p:cNvPr>
          <p:cNvSpPr txBox="1"/>
          <p:nvPr/>
        </p:nvSpPr>
        <p:spPr>
          <a:xfrm>
            <a:off x="3853844" y="6064990"/>
            <a:ext cx="58926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SDD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9" name="ZoneTexte 3">
            <a:extLst>
              <a:ext uri="{FF2B5EF4-FFF2-40B4-BE49-F238E27FC236}">
                <a16:creationId xmlns:a16="http://schemas.microsoft.com/office/drawing/2014/main" id="{F937A85E-EAC5-4152-90A7-42E85B8A5F44}"/>
              </a:ext>
            </a:extLst>
          </p:cNvPr>
          <p:cNvSpPr txBox="1"/>
          <p:nvPr/>
        </p:nvSpPr>
        <p:spPr>
          <a:xfrm>
            <a:off x="9984432" y="6114414"/>
            <a:ext cx="54437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TES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0" name="ZoneTexte 3">
            <a:extLst>
              <a:ext uri="{FF2B5EF4-FFF2-40B4-BE49-F238E27FC236}">
                <a16:creationId xmlns:a16="http://schemas.microsoft.com/office/drawing/2014/main" id="{7114A380-D490-4F10-8B2C-F94B7C0325B2}"/>
              </a:ext>
            </a:extLst>
          </p:cNvPr>
          <p:cNvSpPr txBox="1"/>
          <p:nvPr/>
        </p:nvSpPr>
        <p:spPr>
          <a:xfrm>
            <a:off x="7348382" y="6129837"/>
            <a:ext cx="64857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00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MMC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" name="Espace réservé du numéro de diapositive 1">
            <a:extLst>
              <a:ext uri="{FF2B5EF4-FFF2-40B4-BE49-F238E27FC236}">
                <a16:creationId xmlns:a16="http://schemas.microsoft.com/office/drawing/2014/main" id="{D27BEC6F-A462-4486-A386-4FEBE6A8E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5849" y="6476685"/>
            <a:ext cx="2844800" cy="365125"/>
          </a:xfrm>
        </p:spPr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22</a:t>
            </a:fld>
            <a:endParaRPr lang="es-E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A123253-3532-4BF1-A6C2-496D215978AF}"/>
              </a:ext>
            </a:extLst>
          </p:cNvPr>
          <p:cNvSpPr txBox="1"/>
          <p:nvPr/>
        </p:nvSpPr>
        <p:spPr>
          <a:xfrm>
            <a:off x="9499520" y="3834269"/>
            <a:ext cx="2295693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b="0" i="1" dirty="0">
                <a:latin typeface="Arial Rounded MT Bold" panose="020F0704030504030204" pitchFamily="34" charset="0"/>
              </a:rPr>
              <a:t>Phys. </a:t>
            </a:r>
            <a:r>
              <a:rPr lang="fr-FR" sz="1400" b="0" i="1" dirty="0" err="1">
                <a:latin typeface="Arial Rounded MT Bold" panose="020F0704030504030204" pitchFamily="34" charset="0"/>
              </a:rPr>
              <a:t>Rev</a:t>
            </a:r>
            <a:r>
              <a:rPr lang="fr-FR" sz="1400" b="0" i="1" dirty="0">
                <a:latin typeface="Arial Rounded MT Bold" panose="020F0704030504030204" pitchFamily="34" charset="0"/>
              </a:rPr>
              <a:t>. D 99, 035037 </a:t>
            </a:r>
            <a:endParaRPr lang="en-US" sz="1400" b="0" i="1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1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Complementary technologies</a:t>
            </a:r>
          </a:p>
        </p:txBody>
      </p:sp>
      <p:sp>
        <p:nvSpPr>
          <p:cNvPr id="491" name="Marcador de contenido 2"/>
          <p:cNvSpPr txBox="1"/>
          <p:nvPr/>
        </p:nvSpPr>
        <p:spPr>
          <a:xfrm>
            <a:off x="246424" y="1206290"/>
            <a:ext cx="11730130" cy="103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1">
              <a:spcBef>
                <a:spcPts val="400"/>
              </a:spcBef>
              <a:buSzPct val="100000"/>
              <a:defRPr sz="2000">
                <a:latin typeface="Arial"/>
                <a:ea typeface="Arial"/>
                <a:cs typeface="Arial"/>
                <a:sym typeface="Arial"/>
              </a:defRPr>
            </a:pPr>
            <a:endParaRPr sz="2800" b="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lvl="1">
              <a:spcBef>
                <a:spcPts val="600"/>
              </a:spcBef>
              <a:buSzPct val="100000"/>
              <a:defRPr sz="2000">
                <a:latin typeface="Arial"/>
                <a:ea typeface="Arial"/>
                <a:cs typeface="Arial"/>
                <a:sym typeface="Arial"/>
              </a:defRPr>
            </a:pPr>
            <a:endParaRPr sz="2800" b="0" dirty="0">
              <a:latin typeface="Arial Rounded MT Bold"/>
              <a:ea typeface="Arial Rounded MT Bold"/>
              <a:cs typeface="Arial Rounded MT Bold"/>
              <a:sym typeface="Arial Rounded MT Bold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9184AFB-0D59-4EF4-9640-50B3BE5E8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51F7A18-3A9E-4327-85DC-EB539639C76B}"/>
              </a:ext>
            </a:extLst>
          </p:cNvPr>
          <p:cNvSpPr txBox="1"/>
          <p:nvPr/>
        </p:nvSpPr>
        <p:spPr>
          <a:xfrm>
            <a:off x="479376" y="94320"/>
            <a:ext cx="11870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Radiopurity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measurements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at </a:t>
            </a:r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Canfranc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15" name="Espace réservé du numéro de diapositive 1">
            <a:extLst>
              <a:ext uri="{FF2B5EF4-FFF2-40B4-BE49-F238E27FC236}">
                <a16:creationId xmlns:a16="http://schemas.microsoft.com/office/drawing/2014/main" id="{D27BEC6F-A462-4486-A386-4FEBE6A8E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5849" y="6476685"/>
            <a:ext cx="2844800" cy="365125"/>
          </a:xfrm>
        </p:spPr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23</a:t>
            </a:fld>
            <a:endParaRPr lang="es-ES" dirty="0"/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AA53D700-5FD7-43EB-8438-92DCA7FDC01B}"/>
              </a:ext>
            </a:extLst>
          </p:cNvPr>
          <p:cNvSpPr txBox="1"/>
          <p:nvPr/>
        </p:nvSpPr>
        <p:spPr>
          <a:xfrm>
            <a:off x="484784" y="1521760"/>
            <a:ext cx="11155832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 err="1"/>
              <a:t>radioassay</a:t>
            </a:r>
            <a:r>
              <a:rPr lang="en-US" sz="2000" dirty="0"/>
              <a:t> of materials and components for IAXO at the Canfranc Underground Laboratory mainly based on Ge gamma spectroscopy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Items related to all detector technologies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536A9D6-5F22-4D9C-B53A-97A95A0ED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3068960"/>
            <a:ext cx="5696326" cy="3600400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7099D3C-23B4-4449-A21F-95EEF08C0C38}"/>
              </a:ext>
            </a:extLst>
          </p:cNvPr>
          <p:cNvSpPr txBox="1"/>
          <p:nvPr/>
        </p:nvSpPr>
        <p:spPr>
          <a:xfrm>
            <a:off x="6816080" y="4810718"/>
            <a:ext cx="525658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500"/>
              </a:spcBef>
              <a:buSzPct val="100000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fr-FR" sz="2000" b="0" dirty="0">
                <a:latin typeface="Arial Rounded MT Bold" panose="020F0704030504030204" pitchFamily="34" charset="0"/>
              </a:rPr>
              <a:t>Example  by Susana Cebrian</a:t>
            </a:r>
            <a:endParaRPr lang="en-US" sz="2000" b="0" dirty="0">
              <a:latin typeface="Arial Rounded MT Bold" panose="020F07040305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0081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Imagen 7" descr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9" y="1484784"/>
            <a:ext cx="6333273" cy="4749955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Marcador de contenido 2"/>
          <p:cNvSpPr txBox="1"/>
          <p:nvPr/>
        </p:nvSpPr>
        <p:spPr>
          <a:xfrm>
            <a:off x="373224" y="1492405"/>
            <a:ext cx="5088887" cy="3223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Site</a:t>
            </a:r>
            <a:r>
              <a:rPr dirty="0">
                <a:solidFill>
                  <a:srgbClr val="000000"/>
                </a:solidFill>
              </a:rPr>
              <a:t>:</a:t>
            </a:r>
            <a:r>
              <a:rPr lang="fr-FR" dirty="0">
                <a:solidFill>
                  <a:srgbClr val="000000"/>
                </a:solidFill>
              </a:rPr>
              <a:t> DESY o</a:t>
            </a:r>
            <a:r>
              <a:rPr dirty="0">
                <a:solidFill>
                  <a:srgbClr val="000000"/>
                </a:solidFill>
              </a:rPr>
              <a:t>n-surface site</a:t>
            </a:r>
            <a:r>
              <a:rPr lang="fr-FR">
                <a:solidFill>
                  <a:srgbClr val="000000"/>
                </a:solidFill>
              </a:rPr>
              <a:t>.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000000"/>
              </a:solidFill>
            </a:endParaRP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Support and Drive System</a:t>
            </a:r>
            <a:r>
              <a:rPr dirty="0">
                <a:solidFill>
                  <a:srgbClr val="000000"/>
                </a:solidFill>
              </a:rPr>
              <a:t>: Reusing (parts of) CTA MST Prototype (Berlin)</a:t>
            </a:r>
          </a:p>
          <a:p>
            <a:pPr marL="342900" indent="-342900">
              <a:spcBef>
                <a:spcPts val="500"/>
              </a:spcBef>
              <a:buSzPct val="100000"/>
              <a:buFont typeface="Arial"/>
              <a:buChar char="•"/>
              <a:defRPr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Technical coordination and project office </a:t>
            </a:r>
            <a:r>
              <a:rPr dirty="0">
                <a:solidFill>
                  <a:srgbClr val="000000"/>
                </a:solidFill>
              </a:rPr>
              <a:t>very active, WBS, PBS, …</a:t>
            </a:r>
            <a:endParaRPr sz="3200" dirty="0">
              <a:latin typeface="Arial Rounded MT Bold"/>
              <a:ea typeface="Arial Rounded MT Bold"/>
              <a:cs typeface="Arial Rounded MT Bold"/>
              <a:sym typeface="Arial Rounded MT Bold"/>
            </a:endParaRPr>
          </a:p>
          <a:p>
            <a:pPr marL="742950" lvl="1" indent="-285750">
              <a:spcBef>
                <a:spcPts val="600"/>
              </a:spcBef>
              <a:buSzPct val="100000"/>
              <a:buFont typeface="Arial"/>
              <a:buChar char="–"/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3200" dirty="0">
              <a:latin typeface="Arial Rounded MT Bold"/>
              <a:ea typeface="Arial Rounded MT Bold"/>
              <a:cs typeface="Arial Rounded MT Bold"/>
              <a:sym typeface="Arial Rounded MT Bold"/>
            </a:endParaRPr>
          </a:p>
        </p:txBody>
      </p:sp>
      <p:pic>
        <p:nvPicPr>
          <p:cNvPr id="503" name="Picture 13" descr="Picture 13"/>
          <p:cNvPicPr>
            <a:picLocks noChangeAspect="1"/>
          </p:cNvPicPr>
          <p:nvPr/>
        </p:nvPicPr>
        <p:blipFill>
          <a:blip r:embed="rId3"/>
          <a:srcRect r="75938"/>
          <a:stretch>
            <a:fillRect/>
          </a:stretch>
        </p:blipFill>
        <p:spPr>
          <a:xfrm>
            <a:off x="2938623" y="4697289"/>
            <a:ext cx="1552083" cy="1835118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Right Arrow 14"/>
          <p:cNvSpPr/>
          <p:nvPr/>
        </p:nvSpPr>
        <p:spPr>
          <a:xfrm>
            <a:off x="4583831" y="4578084"/>
            <a:ext cx="1080121" cy="792089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6">
                  <a:hueOff val="286552"/>
                  <a:satOff val="-5983"/>
                  <a:lumOff val="26183"/>
                </a:schemeClr>
              </a:gs>
              <a:gs pos="50000">
                <a:srgbClr val="A9CD97"/>
              </a:gs>
              <a:gs pos="100000">
                <a:schemeClr val="accent6">
                  <a:hueOff val="266558"/>
                  <a:satOff val="-2836"/>
                  <a:lumOff val="17637"/>
                </a:schemeClr>
              </a:gs>
            </a:gsLst>
            <a:lin ang="5400000"/>
          </a:gradFill>
          <a:ln w="635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C9E351D-88AE-4FD2-B982-B4DB6D77F9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058" b="20318"/>
          <a:stretch/>
        </p:blipFill>
        <p:spPr>
          <a:xfrm>
            <a:off x="-12802" y="0"/>
            <a:ext cx="12202775" cy="111197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F656CC5-2781-4F1A-A2F4-85A954A44EAC}"/>
              </a:ext>
            </a:extLst>
          </p:cNvPr>
          <p:cNvSpPr txBox="1"/>
          <p:nvPr/>
        </p:nvSpPr>
        <p:spPr>
          <a:xfrm>
            <a:off x="479376" y="94320"/>
            <a:ext cx="9651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BabyIAXO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construction at DESY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9" name="Espace réservé du numéro de diapositive 1">
            <a:extLst>
              <a:ext uri="{FF2B5EF4-FFF2-40B4-BE49-F238E27FC236}">
                <a16:creationId xmlns:a16="http://schemas.microsoft.com/office/drawing/2014/main" id="{0514A999-432B-4A52-816C-A069B0E18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5849" y="6476685"/>
            <a:ext cx="2844800" cy="365125"/>
          </a:xfrm>
        </p:spPr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24</a:t>
            </a:fld>
            <a:endParaRPr lang="es-E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99" y="1340768"/>
            <a:ext cx="7443029" cy="3858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Picture 1" descr="Picture 1"/>
          <p:cNvPicPr>
            <a:picLocks noChangeAspect="1"/>
          </p:cNvPicPr>
          <p:nvPr/>
        </p:nvPicPr>
        <p:blipFill>
          <a:blip r:embed="rId3"/>
          <a:srcRect l="10816"/>
          <a:stretch>
            <a:fillRect/>
          </a:stretch>
        </p:blipFill>
        <p:spPr>
          <a:xfrm>
            <a:off x="7660302" y="3797164"/>
            <a:ext cx="3762261" cy="2929364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Marcador de contenido 2"/>
          <p:cNvSpPr txBox="1">
            <a:spLocks noGrp="1"/>
          </p:cNvSpPr>
          <p:nvPr>
            <p:ph type="body" sz="quarter" idx="1"/>
          </p:nvPr>
        </p:nvSpPr>
        <p:spPr>
          <a:xfrm>
            <a:off x="8220959" y="1263214"/>
            <a:ext cx="3201604" cy="2533950"/>
          </a:xfrm>
          <a:prstGeom prst="rect">
            <a:avLst/>
          </a:prstGeom>
          <a:noFill/>
          <a:ln w="6350">
            <a:solidFill>
              <a:schemeClr val="accent4"/>
            </a:solidFill>
            <a:miter lim="800000"/>
          </a:ln>
        </p:spPr>
        <p:txBody>
          <a:bodyPr/>
          <a:lstStyle/>
          <a:p>
            <a:pPr marL="0" indent="0">
              <a:lnSpc>
                <a:spcPct val="81000"/>
              </a:lnSpc>
              <a:buSzTx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Current </a:t>
            </a:r>
            <a:r>
              <a:rPr dirty="0" err="1"/>
              <a:t>BabyIAXO</a:t>
            </a:r>
            <a:r>
              <a:rPr dirty="0"/>
              <a:t> timeline:</a:t>
            </a:r>
          </a:p>
          <a:p>
            <a:pPr>
              <a:lnSpc>
                <a:spcPct val="81000"/>
              </a:lnSpc>
              <a:defRPr sz="1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2026</a:t>
            </a:r>
            <a:r>
              <a:rPr b="0" dirty="0"/>
              <a:t>: Site activation</a:t>
            </a:r>
          </a:p>
          <a:p>
            <a:pPr>
              <a:lnSpc>
                <a:spcPct val="81000"/>
              </a:lnSpc>
              <a:defRPr sz="1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2027</a:t>
            </a:r>
            <a:r>
              <a:rPr b="0" dirty="0"/>
              <a:t>: </a:t>
            </a:r>
            <a:r>
              <a:rPr b="0" i="1" dirty="0" err="1"/>
              <a:t>magnetless</a:t>
            </a:r>
            <a:r>
              <a:rPr b="0" i="1" dirty="0"/>
              <a:t>-</a:t>
            </a:r>
            <a:r>
              <a:rPr b="0" dirty="0"/>
              <a:t>	commissioning</a:t>
            </a:r>
          </a:p>
          <a:p>
            <a:pPr>
              <a:lnSpc>
                <a:spcPct val="81000"/>
              </a:lnSpc>
              <a:defRPr sz="1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2028</a:t>
            </a:r>
            <a:r>
              <a:rPr b="0" dirty="0"/>
              <a:t>: dark photon run</a:t>
            </a:r>
          </a:p>
          <a:p>
            <a:pPr>
              <a:lnSpc>
                <a:spcPct val="81000"/>
              </a:lnSpc>
              <a:defRPr sz="1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2029</a:t>
            </a:r>
            <a:r>
              <a:rPr b="0" dirty="0"/>
              <a:t>: magnet installation</a:t>
            </a:r>
          </a:p>
          <a:p>
            <a:pPr>
              <a:lnSpc>
                <a:spcPct val="81000"/>
              </a:lnSpc>
              <a:defRPr sz="1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2030</a:t>
            </a:r>
            <a:r>
              <a:rPr b="0" dirty="0"/>
              <a:t>+: commissioning + 	axion runs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FEBDBA9-B1BB-4E95-A225-B3A272150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058" b="20318"/>
          <a:stretch/>
        </p:blipFill>
        <p:spPr>
          <a:xfrm>
            <a:off x="-12802" y="0"/>
            <a:ext cx="12202775" cy="111197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C9F6F8F-9246-427C-8F19-4AB55B06D130}"/>
              </a:ext>
            </a:extLst>
          </p:cNvPr>
          <p:cNvSpPr txBox="1"/>
          <p:nvPr/>
        </p:nvSpPr>
        <p:spPr>
          <a:xfrm>
            <a:off x="479376" y="94320"/>
            <a:ext cx="11568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BabyIAXO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under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construction at DESY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35201A4B-31D8-4AAA-8FA2-3E963B948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5849" y="6476685"/>
            <a:ext cx="2844800" cy="365125"/>
          </a:xfrm>
        </p:spPr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25</a:t>
            </a:fld>
            <a:endParaRPr lang="es-E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9376" y="94320"/>
            <a:ext cx="4828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CONCLUSIONS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79376" y="1608728"/>
            <a:ext cx="10956215" cy="51127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Arial Rounded MT Bold" panose="020F0704030504030204" pitchFamily="34" charset="0"/>
              </a:rPr>
              <a:t>IAXO has a </a:t>
            </a:r>
            <a:r>
              <a:rPr lang="en-US" sz="24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unique physics case </a:t>
            </a:r>
            <a:r>
              <a:rPr lang="en-US" sz="2400" dirty="0">
                <a:latin typeface="Arial Rounded MT Bold" panose="020F0704030504030204" pitchFamily="34" charset="0"/>
              </a:rPr>
              <a:t>in the “axion experimental landscape”. A discovery is possible,  already at the </a:t>
            </a:r>
            <a:r>
              <a:rPr lang="en-US" sz="2400" dirty="0" err="1">
                <a:latin typeface="Arial Rounded MT Bold" panose="020F0704030504030204" pitchFamily="34" charset="0"/>
              </a:rPr>
              <a:t>BabyIAXO</a:t>
            </a:r>
            <a:r>
              <a:rPr lang="en-US" sz="2400" dirty="0">
                <a:latin typeface="Arial Rounded MT Bold" panose="020F0704030504030204" pitchFamily="34" charset="0"/>
              </a:rPr>
              <a:t> stage (expected commissioning~2030)</a:t>
            </a:r>
          </a:p>
          <a:p>
            <a:pPr marL="0" indent="0">
              <a:buNone/>
            </a:pPr>
            <a:endParaRPr lang="en-US" sz="24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2400" dirty="0" err="1">
                <a:latin typeface="Arial Rounded MT Bold" panose="020F0704030504030204" pitchFamily="34" charset="0"/>
              </a:rPr>
              <a:t>BabyIAXO</a:t>
            </a:r>
            <a:r>
              <a:rPr lang="en-US" sz="2400" dirty="0">
                <a:latin typeface="Arial Rounded MT Bold" panose="020F0704030504030204" pitchFamily="34" charset="0"/>
              </a:rPr>
              <a:t> is under construction at DESY: support drive system, vacuum lines, the first Micromegas detector is on site</a:t>
            </a:r>
          </a:p>
          <a:p>
            <a:pPr marL="0" indent="0">
              <a:buNone/>
            </a:pPr>
            <a:endParaRPr lang="fr-FR" sz="24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fr-FR" sz="2400" dirty="0">
                <a:latin typeface="Arial Rounded MT Bold" panose="020F0704030504030204" pitchFamily="34" charset="0"/>
              </a:rPr>
              <a:t>Active detector </a:t>
            </a:r>
            <a:r>
              <a:rPr lang="fr-FR" sz="2400" dirty="0" err="1">
                <a:latin typeface="Arial Rounded MT Bold" panose="020F0704030504030204" pitchFamily="34" charset="0"/>
              </a:rPr>
              <a:t>development</a:t>
            </a:r>
            <a:r>
              <a:rPr lang="fr-FR" sz="2400" dirty="0">
                <a:latin typeface="Arial Rounded MT Bold" panose="020F0704030504030204" pitchFamily="34" charset="0"/>
              </a:rPr>
              <a:t>: </a:t>
            </a:r>
            <a:r>
              <a:rPr lang="fr-FR" sz="2400" dirty="0" err="1">
                <a:latin typeface="Arial Rounded MT Bold" panose="020F0704030504030204" pitchFamily="34" charset="0"/>
              </a:rPr>
              <a:t>discovery</a:t>
            </a:r>
            <a:r>
              <a:rPr lang="fr-FR" sz="2400" dirty="0">
                <a:latin typeface="Arial Rounded MT Bold" panose="020F0704030504030204" pitchFamily="34" charset="0"/>
              </a:rPr>
              <a:t> and </a:t>
            </a:r>
            <a:r>
              <a:rPr lang="fr-FR" sz="2400" dirty="0" err="1">
                <a:latin typeface="Arial Rounded MT Bold" panose="020F0704030504030204" pitchFamily="34" charset="0"/>
              </a:rPr>
              <a:t>energy</a:t>
            </a:r>
            <a:r>
              <a:rPr lang="fr-FR" sz="2400" dirty="0">
                <a:latin typeface="Arial Rounded MT Bold" panose="020F0704030504030204" pitchFamily="34" charset="0"/>
              </a:rPr>
              <a:t> </a:t>
            </a:r>
            <a:r>
              <a:rPr lang="fr-FR" sz="2400" dirty="0" err="1">
                <a:latin typeface="Arial Rounded MT Bold" panose="020F0704030504030204" pitchFamily="34" charset="0"/>
              </a:rPr>
              <a:t>resolution</a:t>
            </a:r>
            <a:r>
              <a:rPr lang="fr-FR" sz="2400" dirty="0">
                <a:latin typeface="Arial Rounded MT Bold" panose="020F0704030504030204" pitchFamily="34" charset="0"/>
              </a:rPr>
              <a:t> detectors</a:t>
            </a:r>
          </a:p>
          <a:p>
            <a:pPr marL="0" indent="0">
              <a:buNone/>
            </a:pPr>
            <a:endParaRPr lang="en-US" sz="2400" b="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2400" dirty="0" err="1">
                <a:latin typeface="Arial Rounded MT Bold" panose="020F0704030504030204" pitchFamily="34" charset="0"/>
              </a:rPr>
              <a:t>BabyIAXO</a:t>
            </a:r>
            <a:r>
              <a:rPr lang="en-US" sz="2400" dirty="0">
                <a:latin typeface="Arial Rounded MT Bold" panose="020F0704030504030204" pitchFamily="34" charset="0"/>
              </a:rPr>
              <a:t> constitutes a great infrastructure that can be used to target other physics goals beyond </a:t>
            </a:r>
            <a:r>
              <a:rPr lang="en-US" sz="2400" dirty="0" err="1">
                <a:latin typeface="Arial Rounded MT Bold" panose="020F0704030504030204" pitchFamily="34" charset="0"/>
              </a:rPr>
              <a:t>Primakoff</a:t>
            </a:r>
            <a:r>
              <a:rPr lang="en-US" sz="2400" dirty="0">
                <a:latin typeface="Arial Rounded MT Bold" panose="020F0704030504030204" pitchFamily="34" charset="0"/>
              </a:rPr>
              <a:t> solar axions</a:t>
            </a:r>
          </a:p>
          <a:p>
            <a:pPr marL="0" indent="0">
              <a:buNone/>
            </a:pPr>
            <a:endParaRPr lang="en-US" sz="2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61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66058" b="20318"/>
          <a:stretch/>
        </p:blipFill>
        <p:spPr>
          <a:xfrm>
            <a:off x="32447" y="2996952"/>
            <a:ext cx="12202775" cy="11119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511824" y="3137438"/>
            <a:ext cx="29735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BACK UP</a:t>
            </a:r>
          </a:p>
        </p:txBody>
      </p:sp>
    </p:spTree>
    <p:extLst>
      <p:ext uri="{BB962C8B-B14F-4D97-AF65-F5344CB8AC3E}">
        <p14:creationId xmlns:p14="http://schemas.microsoft.com/office/powerpoint/2010/main" val="3800971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66058" b="20318"/>
          <a:stretch/>
        </p:blipFill>
        <p:spPr>
          <a:xfrm>
            <a:off x="0" y="0"/>
            <a:ext cx="12202775" cy="11119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511824" y="3137438"/>
            <a:ext cx="29735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Arial Rounded MT Bold" panose="020F0704030504030204" pitchFamily="34" charset="0"/>
                <a:cs typeface="+mn-cs"/>
              </a:rPr>
              <a:t>BACK UP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551384" y="288169"/>
            <a:ext cx="9374832" cy="53563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b="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BabyIAXO</a:t>
            </a:r>
            <a:r>
              <a:rPr lang="fr-FR" b="0" dirty="0">
                <a:solidFill>
                  <a:schemeClr val="bg1"/>
                </a:solidFill>
                <a:latin typeface="Arial Rounded MT Bold" panose="020F0704030504030204" pitchFamily="34" charset="0"/>
              </a:rPr>
              <a:t>: </a:t>
            </a:r>
            <a:r>
              <a:rPr lang="fr-FR" b="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beyond</a:t>
            </a:r>
            <a:r>
              <a:rPr lang="fr-FR" b="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fr-FR" b="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solar</a:t>
            </a:r>
            <a:r>
              <a:rPr lang="fr-FR" b="0" dirty="0">
                <a:solidFill>
                  <a:schemeClr val="bg1"/>
                </a:solidFill>
                <a:latin typeface="Arial Rounded MT Bold" panose="020F0704030504030204" pitchFamily="34" charset="0"/>
              </a:rPr>
              <a:t> axions</a:t>
            </a:r>
          </a:p>
        </p:txBody>
      </p:sp>
      <p:pic>
        <p:nvPicPr>
          <p:cNvPr id="8" name="Picture 4" descr="银河图标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356829">
            <a:off x="9444638" y="3676432"/>
            <a:ext cx="1296143" cy="1296144"/>
          </a:xfrm>
          <a:prstGeom prst="rect">
            <a:avLst/>
          </a:prstGeom>
          <a:noFill/>
        </p:spPr>
      </p:pic>
      <p:pic>
        <p:nvPicPr>
          <p:cNvPr id="9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208" y="3863182"/>
            <a:ext cx="1058180" cy="105818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E56F09-4FE4-5542-8AC0-0980EC0734A8}"/>
              </a:ext>
            </a:extLst>
          </p:cNvPr>
          <p:cNvSpPr txBox="1">
            <a:spLocks/>
          </p:cNvSpPr>
          <p:nvPr/>
        </p:nvSpPr>
        <p:spPr>
          <a:xfrm>
            <a:off x="654051" y="1484784"/>
            <a:ext cx="10798098" cy="448900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dirty="0" err="1">
                <a:solidFill>
                  <a:srgbClr val="C00000"/>
                </a:solidFill>
                <a:latin typeface="Arial Rounded MT Bold" panose="020F0704030504030204" pitchFamily="34" charset="0"/>
              </a:rPr>
              <a:t>BabyIAXO</a:t>
            </a:r>
            <a:r>
              <a:rPr lang="en-US" sz="2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as a generic </a:t>
            </a:r>
            <a:r>
              <a:rPr lang="en-US" sz="2800" b="1" dirty="0" err="1">
                <a:solidFill>
                  <a:srgbClr val="C00000"/>
                </a:solidFill>
                <a:latin typeface="Arial Rounded MT Bold" panose="020F0704030504030204" pitchFamily="34" charset="0"/>
              </a:rPr>
              <a:t>axion</a:t>
            </a:r>
            <a:r>
              <a:rPr lang="en-US" sz="2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(-like) facility</a:t>
            </a:r>
          </a:p>
          <a:p>
            <a:r>
              <a:rPr lang="en-US" sz="2400" b="0" dirty="0" err="1">
                <a:latin typeface="Arial Rounded MT Bold" panose="020F0704030504030204" pitchFamily="34" charset="0"/>
              </a:rPr>
              <a:t>BabyIAXO</a:t>
            </a:r>
            <a:r>
              <a:rPr lang="en-US" sz="2400" b="0" dirty="0">
                <a:latin typeface="Arial Rounded MT Bold" panose="020F0704030504030204" pitchFamily="34" charset="0"/>
              </a:rPr>
              <a:t> constitutes a great infrastructure that can be used to target other physics goals beyond </a:t>
            </a:r>
            <a:r>
              <a:rPr lang="en-US" sz="2400" b="0" dirty="0" err="1">
                <a:latin typeface="Arial Rounded MT Bold" panose="020F0704030504030204" pitchFamily="34" charset="0"/>
              </a:rPr>
              <a:t>Primakoff</a:t>
            </a:r>
            <a:r>
              <a:rPr lang="en-US" sz="2400" b="0" dirty="0">
                <a:latin typeface="Arial Rounded MT Bold" panose="020F0704030504030204" pitchFamily="34" charset="0"/>
              </a:rPr>
              <a:t> solar </a:t>
            </a:r>
            <a:r>
              <a:rPr lang="en-US" sz="2400" b="0" dirty="0" err="1">
                <a:latin typeface="Arial Rounded MT Bold" panose="020F0704030504030204" pitchFamily="34" charset="0"/>
              </a:rPr>
              <a:t>axions</a:t>
            </a:r>
            <a:r>
              <a:rPr lang="en-US" sz="2400" b="0" dirty="0">
                <a:latin typeface="Arial Rounded MT Bold" panose="020F0704030504030204" pitchFamily="34" charset="0"/>
              </a:rPr>
              <a:t>:</a:t>
            </a:r>
          </a:p>
        </p:txBody>
      </p:sp>
      <p:pic>
        <p:nvPicPr>
          <p:cNvPr id="11" name="Imagen 1">
            <a:extLst>
              <a:ext uri="{FF2B5EF4-FFF2-40B4-BE49-F238E27FC236}">
                <a16:creationId xmlns:a16="http://schemas.microsoft.com/office/drawing/2014/main" id="{847DE660-B09F-BC70-91F3-CF5F6BB84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8246" y="3284984"/>
            <a:ext cx="3128154" cy="2556457"/>
          </a:xfrm>
          <a:prstGeom prst="rect">
            <a:avLst/>
          </a:prstGeom>
        </p:spPr>
      </p:pic>
      <p:pic>
        <p:nvPicPr>
          <p:cNvPr id="12" name="Picture 2" descr="https://encrypted-tbn2.gstatic.com/images?q=tbn:ANd9GcTTiOpy5Ofiq68JKHmUTMkFKk4pucE4jGwOWa5eGRWrj1nVm4X5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9376" y="3140968"/>
            <a:ext cx="1038924" cy="1038924"/>
          </a:xfrm>
          <a:prstGeom prst="rect">
            <a:avLst/>
          </a:prstGeom>
          <a:noFill/>
        </p:spPr>
      </p:pic>
      <p:sp>
        <p:nvSpPr>
          <p:cNvPr id="13" name="Llamada rectangular redondeada 2"/>
          <p:cNvSpPr/>
          <p:nvPr/>
        </p:nvSpPr>
        <p:spPr>
          <a:xfrm>
            <a:off x="263352" y="4438036"/>
            <a:ext cx="2088232" cy="1697380"/>
          </a:xfrm>
          <a:prstGeom prst="wedgeRoundRectCallout">
            <a:avLst>
              <a:gd name="adj1" fmla="val -17441"/>
              <a:gd name="adj2" fmla="val -6768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0" dirty="0" err="1">
                <a:latin typeface="Arial Rounded MT Bold" panose="020F0704030504030204" pitchFamily="34" charset="0"/>
              </a:rPr>
              <a:t>Other</a:t>
            </a:r>
            <a:r>
              <a:rPr lang="es-ES" sz="1400" b="0" dirty="0">
                <a:latin typeface="Arial Rounded MT Bold" panose="020F0704030504030204" pitchFamily="34" charset="0"/>
              </a:rPr>
              <a:t> (non-</a:t>
            </a:r>
            <a:r>
              <a:rPr lang="es-ES" sz="1400" b="0" dirty="0" err="1">
                <a:latin typeface="Arial Rounded MT Bold" panose="020F0704030504030204" pitchFamily="34" charset="0"/>
              </a:rPr>
              <a:t>Primakoff</a:t>
            </a:r>
            <a:r>
              <a:rPr lang="es-ES" sz="1400" b="0" dirty="0">
                <a:latin typeface="Arial Rounded MT Bold" panose="020F0704030504030204" pitchFamily="34" charset="0"/>
              </a:rPr>
              <a:t>) solar axion </a:t>
            </a:r>
            <a:r>
              <a:rPr lang="es-ES" sz="1400" b="0" dirty="0" err="1">
                <a:latin typeface="Arial Rounded MT Bold" panose="020F0704030504030204" pitchFamily="34" charset="0"/>
              </a:rPr>
              <a:t>production</a:t>
            </a:r>
            <a:r>
              <a:rPr lang="es-ES" sz="1400" b="0" dirty="0">
                <a:latin typeface="Arial Rounded MT Bold" panose="020F0704030504030204" pitchFamily="34" charset="0"/>
              </a:rPr>
              <a:t> </a:t>
            </a:r>
            <a:r>
              <a:rPr lang="es-ES" sz="1400" b="0" dirty="0" err="1">
                <a:latin typeface="Arial Rounded MT Bold" panose="020F0704030504030204" pitchFamily="34" charset="0"/>
              </a:rPr>
              <a:t>mechanisms</a:t>
            </a:r>
            <a:endParaRPr lang="en-US" sz="1400" b="0" dirty="0">
              <a:latin typeface="Arial Rounded MT Bold" panose="020F0704030504030204" pitchFamily="34" charset="0"/>
            </a:endParaRPr>
          </a:p>
        </p:txBody>
      </p:sp>
      <p:sp>
        <p:nvSpPr>
          <p:cNvPr id="14" name="Llamada rectangular redondeada 14"/>
          <p:cNvSpPr/>
          <p:nvPr/>
        </p:nvSpPr>
        <p:spPr>
          <a:xfrm>
            <a:off x="2575252" y="3212976"/>
            <a:ext cx="1856920" cy="539884"/>
          </a:xfrm>
          <a:prstGeom prst="wedgeRoundRectCallout">
            <a:avLst>
              <a:gd name="adj1" fmla="val -13031"/>
              <a:gd name="adj2" fmla="val 9102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0" dirty="0">
                <a:latin typeface="Arial Rounded MT Bold" panose="020F0704030504030204" pitchFamily="34" charset="0"/>
              </a:rPr>
              <a:t>Axions </a:t>
            </a:r>
            <a:r>
              <a:rPr lang="es-ES" sz="1400" b="0" dirty="0" err="1">
                <a:latin typeface="Arial Rounded MT Bold" panose="020F0704030504030204" pitchFamily="34" charset="0"/>
              </a:rPr>
              <a:t>from</a:t>
            </a:r>
            <a:r>
              <a:rPr lang="es-ES" sz="1400" b="0" dirty="0">
                <a:latin typeface="Arial Rounded MT Bold" panose="020F0704030504030204" pitchFamily="34" charset="0"/>
              </a:rPr>
              <a:t> SN</a:t>
            </a:r>
            <a:endParaRPr lang="en-US" sz="1400" b="0" dirty="0">
              <a:latin typeface="Arial Rounded MT Bold" panose="020F0704030504030204" pitchFamily="34" charset="0"/>
            </a:endParaRPr>
          </a:p>
        </p:txBody>
      </p:sp>
      <p:sp>
        <p:nvSpPr>
          <p:cNvPr id="15" name="Llamada rectangular redondeada 16"/>
          <p:cNvSpPr/>
          <p:nvPr/>
        </p:nvSpPr>
        <p:spPr>
          <a:xfrm>
            <a:off x="8287791" y="2924944"/>
            <a:ext cx="3555055" cy="792088"/>
          </a:xfrm>
          <a:prstGeom prst="wedgeRoundRectCallout">
            <a:avLst>
              <a:gd name="adj1" fmla="val -11245"/>
              <a:gd name="adj2" fmla="val 8059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0" dirty="0">
                <a:latin typeface="Arial Rounded MT Bold" panose="020F0704030504030204" pitchFamily="34" charset="0"/>
              </a:rPr>
              <a:t>Dark Matter axions: haloscope </a:t>
            </a:r>
            <a:r>
              <a:rPr lang="es-ES" sz="1400" b="0" dirty="0" err="1">
                <a:latin typeface="Arial Rounded MT Bold" panose="020F0704030504030204" pitchFamily="34" charset="0"/>
              </a:rPr>
              <a:t>setups</a:t>
            </a:r>
            <a:r>
              <a:rPr lang="es-ES" sz="1400" b="0" dirty="0">
                <a:latin typeface="Arial Rounded MT Bold" panose="020F0704030504030204" pitchFamily="34" charset="0"/>
              </a:rPr>
              <a:t> </a:t>
            </a:r>
            <a:r>
              <a:rPr lang="es-ES" sz="1400" b="0" dirty="0" err="1">
                <a:latin typeface="Arial Rounded MT Bold" panose="020F0704030504030204" pitchFamily="34" charset="0"/>
              </a:rPr>
              <a:t>inside</a:t>
            </a:r>
            <a:r>
              <a:rPr lang="es-ES" sz="1400" b="0" dirty="0">
                <a:latin typeface="Arial Rounded MT Bold" panose="020F0704030504030204" pitchFamily="34" charset="0"/>
              </a:rPr>
              <a:t> the BabyIAXO bores</a:t>
            </a:r>
            <a:endParaRPr lang="en-US" sz="1400" b="0" dirty="0">
              <a:latin typeface="Arial Rounded MT Bold" panose="020F0704030504030204" pitchFamily="34" charset="0"/>
            </a:endParaRPr>
          </a:p>
        </p:txBody>
      </p:sp>
      <p:sp>
        <p:nvSpPr>
          <p:cNvPr id="16" name="Llamada rectangular redondeada 17"/>
          <p:cNvSpPr/>
          <p:nvPr/>
        </p:nvSpPr>
        <p:spPr>
          <a:xfrm>
            <a:off x="8261845" y="5229200"/>
            <a:ext cx="3555055" cy="792088"/>
          </a:xfrm>
          <a:prstGeom prst="wedgeRoundRectCallout">
            <a:avLst>
              <a:gd name="adj1" fmla="val -14281"/>
              <a:gd name="adj2" fmla="val 283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0" dirty="0" err="1">
                <a:latin typeface="Arial Rounded MT Bold" panose="020F0704030504030204" pitchFamily="34" charset="0"/>
              </a:rPr>
              <a:t>Other</a:t>
            </a:r>
            <a:r>
              <a:rPr lang="es-ES" sz="1400" b="0" dirty="0">
                <a:latin typeface="Arial Rounded MT Bold" panose="020F0704030504030204" pitchFamily="34" charset="0"/>
              </a:rPr>
              <a:t> </a:t>
            </a:r>
            <a:r>
              <a:rPr lang="es-ES" sz="1400" b="0" dirty="0" err="1">
                <a:latin typeface="Arial Rounded MT Bold" panose="020F0704030504030204" pitchFamily="34" charset="0"/>
              </a:rPr>
              <a:t>WISPs</a:t>
            </a:r>
            <a:r>
              <a:rPr lang="es-ES" sz="1400" b="0" dirty="0">
                <a:latin typeface="Arial Rounded MT Bold" panose="020F0704030504030204" pitchFamily="34" charset="0"/>
              </a:rPr>
              <a:t>: </a:t>
            </a:r>
            <a:r>
              <a:rPr lang="es-ES" sz="1400" b="0" dirty="0" err="1">
                <a:latin typeface="Arial Rounded MT Bold" panose="020F0704030504030204" pitchFamily="34" charset="0"/>
              </a:rPr>
              <a:t>hidden</a:t>
            </a:r>
            <a:r>
              <a:rPr lang="es-ES" sz="1400" b="0" dirty="0">
                <a:latin typeface="Arial Rounded MT Bold" panose="020F0704030504030204" pitchFamily="34" charset="0"/>
              </a:rPr>
              <a:t> (</a:t>
            </a:r>
            <a:r>
              <a:rPr lang="es-ES" sz="1400" b="0" dirty="0" err="1">
                <a:latin typeface="Arial Rounded MT Bold" panose="020F0704030504030204" pitchFamily="34" charset="0"/>
              </a:rPr>
              <a:t>dark</a:t>
            </a:r>
            <a:r>
              <a:rPr lang="es-ES" sz="1400" b="0" dirty="0">
                <a:latin typeface="Arial Rounded MT Bold" panose="020F0704030504030204" pitchFamily="34" charset="0"/>
              </a:rPr>
              <a:t>) </a:t>
            </a:r>
            <a:r>
              <a:rPr lang="es-ES" sz="1400" b="0" dirty="0" err="1">
                <a:latin typeface="Arial Rounded MT Bold" panose="020F0704030504030204" pitchFamily="34" charset="0"/>
              </a:rPr>
              <a:t>photons</a:t>
            </a:r>
            <a:r>
              <a:rPr lang="es-ES" sz="1400" b="0" dirty="0">
                <a:latin typeface="Arial Rounded MT Bold" panose="020F0704030504030204" pitchFamily="34" charset="0"/>
              </a:rPr>
              <a:t>, </a:t>
            </a:r>
            <a:r>
              <a:rPr lang="es-ES" sz="1400" b="0" dirty="0" err="1">
                <a:latin typeface="Arial Rounded MT Bold" panose="020F0704030504030204" pitchFamily="34" charset="0"/>
              </a:rPr>
              <a:t>chameleons</a:t>
            </a:r>
            <a:r>
              <a:rPr lang="es-ES" sz="1400" b="0" dirty="0">
                <a:latin typeface="Arial Rounded MT Bold" panose="020F0704030504030204" pitchFamily="34" charset="0"/>
              </a:rPr>
              <a:t>, …</a:t>
            </a:r>
            <a:endParaRPr lang="en-US" sz="1400" b="0" dirty="0">
              <a:latin typeface="Arial Rounded MT Bold" panose="020F0704030504030204" pitchFamily="34" charset="0"/>
            </a:endParaRPr>
          </a:p>
        </p:txBody>
      </p:sp>
      <p:sp>
        <p:nvSpPr>
          <p:cNvPr id="17" name="Llamada rectangular redondeada 20"/>
          <p:cNvSpPr/>
          <p:nvPr/>
        </p:nvSpPr>
        <p:spPr>
          <a:xfrm>
            <a:off x="2742282" y="5404185"/>
            <a:ext cx="2273598" cy="617103"/>
          </a:xfrm>
          <a:prstGeom prst="wedgeRoundRectCallout">
            <a:avLst>
              <a:gd name="adj1" fmla="val -5316"/>
              <a:gd name="adj2" fmla="val -1393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0" dirty="0">
                <a:latin typeface="Arial Rounded MT Bold" panose="020F0704030504030204" pitchFamily="34" charset="0"/>
              </a:rPr>
              <a:t>post-Discovery “</a:t>
            </a:r>
            <a:r>
              <a:rPr lang="es-ES" sz="1400" b="0" dirty="0" err="1">
                <a:latin typeface="Arial Rounded MT Bold" panose="020F0704030504030204" pitchFamily="34" charset="0"/>
              </a:rPr>
              <a:t>precision</a:t>
            </a:r>
            <a:r>
              <a:rPr lang="es-ES" sz="1400" b="0" dirty="0">
                <a:latin typeface="Arial Rounded MT Bold" panose="020F0704030504030204" pitchFamily="34" charset="0"/>
              </a:rPr>
              <a:t>” </a:t>
            </a:r>
            <a:r>
              <a:rPr lang="es-ES" sz="1400" b="0" dirty="0" err="1">
                <a:latin typeface="Arial Rounded MT Bold" panose="020F0704030504030204" pitchFamily="34" charset="0"/>
              </a:rPr>
              <a:t>physics</a:t>
            </a:r>
            <a:endParaRPr lang="en-US" sz="1400" b="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08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Marcador de pie de página 4"/>
          <p:cNvSpPr txBox="1"/>
          <p:nvPr/>
        </p:nvSpPr>
        <p:spPr>
          <a:xfrm>
            <a:off x="4084320" y="6406785"/>
            <a:ext cx="402336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Igor G. Irastorza / CAPA - Zaragoza</a:t>
            </a:r>
          </a:p>
        </p:txBody>
      </p:sp>
      <p:pic>
        <p:nvPicPr>
          <p:cNvPr id="669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332" y="4210217"/>
            <a:ext cx="3565952" cy="1922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Imagen 8" descr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26" y="3584728"/>
            <a:ext cx="2608178" cy="1549255"/>
          </a:xfrm>
          <a:prstGeom prst="rect">
            <a:avLst/>
          </a:prstGeom>
          <a:ln w="12700">
            <a:miter lim="400000"/>
          </a:ln>
        </p:spPr>
      </p:pic>
      <p:sp>
        <p:nvSpPr>
          <p:cNvPr id="671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RADES: born at CERN</a:t>
            </a:r>
          </a:p>
        </p:txBody>
      </p:sp>
      <p:sp>
        <p:nvSpPr>
          <p:cNvPr id="672" name="Marcador de contenido 2"/>
          <p:cNvSpPr txBox="1"/>
          <p:nvPr/>
        </p:nvSpPr>
        <p:spPr>
          <a:xfrm>
            <a:off x="331734" y="1289171"/>
            <a:ext cx="7612393" cy="2759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rial Rounded MT Bold" panose="020F0704030504030204" pitchFamily="34" charset="0"/>
              </a:rPr>
              <a:t>Exploratory project emerged at a later stage of CAST: use of “helioscope” magnets for “</a:t>
            </a:r>
            <a:r>
              <a:rPr dirty="0" err="1">
                <a:latin typeface="Arial Rounded MT Bold" panose="020F0704030504030204" pitchFamily="34" charset="0"/>
              </a:rPr>
              <a:t>haloscope</a:t>
            </a:r>
            <a:r>
              <a:rPr dirty="0">
                <a:latin typeface="Arial Rounded MT Bold" panose="020F0704030504030204" pitchFamily="34" charset="0"/>
              </a:rPr>
              <a:t>” searches</a:t>
            </a:r>
            <a:endParaRPr sz="320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rial Rounded MT Bold" panose="020F0704030504030204" pitchFamily="34" charset="0"/>
              </a:rPr>
              <a:t>Creation and build-up “axion </a:t>
            </a:r>
            <a:r>
              <a:rPr dirty="0" err="1">
                <a:latin typeface="Arial Rounded MT Bold" panose="020F0704030504030204" pitchFamily="34" charset="0"/>
              </a:rPr>
              <a:t>haloscope</a:t>
            </a:r>
            <a:r>
              <a:rPr dirty="0">
                <a:latin typeface="Arial Rounded MT Bold" panose="020F0704030504030204" pitchFamily="34" charset="0"/>
              </a:rPr>
              <a:t>” community in Europe</a:t>
            </a:r>
            <a:endParaRPr sz="320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rial Rounded MT Bold" panose="020F0704030504030204" pitchFamily="34" charset="0"/>
              </a:rPr>
              <a:t>Strong boost by ERC-</a:t>
            </a:r>
            <a:r>
              <a:rPr dirty="0" err="1">
                <a:latin typeface="Arial Rounded MT Bold" panose="020F0704030504030204" pitchFamily="34" charset="0"/>
              </a:rPr>
              <a:t>StG</a:t>
            </a:r>
            <a:r>
              <a:rPr dirty="0">
                <a:latin typeface="Arial Rounded MT Bold" panose="020F0704030504030204" pitchFamily="34" charset="0"/>
              </a:rPr>
              <a:t> (B. </a:t>
            </a:r>
            <a:r>
              <a:rPr dirty="0" err="1">
                <a:latin typeface="Arial Rounded MT Bold" panose="020F0704030504030204" pitchFamily="34" charset="0"/>
              </a:rPr>
              <a:t>Döbrich</a:t>
            </a:r>
            <a:r>
              <a:rPr dirty="0">
                <a:latin typeface="Arial Rounded MT Bold" panose="020F0704030504030204" pitchFamily="34" charset="0"/>
              </a:rPr>
              <a:t>) in 2018</a:t>
            </a:r>
            <a:endParaRPr sz="320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atin typeface="Arial Rounded MT Bold" panose="020F0704030504030204" pitchFamily="34" charset="0"/>
              </a:rPr>
              <a:t>Now ultra-cryogenic setup being built at MPP-Munich</a:t>
            </a:r>
            <a:endParaRPr sz="3200" dirty="0">
              <a:latin typeface="Arial Rounded MT Bold" panose="020F0704030504030204" pitchFamily="34" charset="0"/>
              <a:ea typeface="Arial Rounded MT Bold"/>
              <a:cs typeface="Arial Rounded MT Bold"/>
              <a:sym typeface="Arial Rounded MT Bold"/>
            </a:endParaRPr>
          </a:p>
          <a:p>
            <a:pPr marL="342900" indent="-342900">
              <a:spcBef>
                <a:spcPts val="400"/>
              </a:spcBef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atin typeface="Arial Rounded MT Bold" panose="020F0704030504030204" pitchFamily="34" charset="0"/>
              </a:rPr>
              <a:t>DarkQuantum</a:t>
            </a:r>
            <a:r>
              <a:rPr dirty="0">
                <a:latin typeface="Arial Rounded MT Bold" panose="020F0704030504030204" pitchFamily="34" charset="0"/>
              </a:rPr>
              <a:t> ERC-</a:t>
            </a:r>
            <a:r>
              <a:rPr dirty="0" err="1">
                <a:latin typeface="Arial Rounded MT Bold" panose="020F0704030504030204" pitchFamily="34" charset="0"/>
              </a:rPr>
              <a:t>SyG</a:t>
            </a:r>
            <a:r>
              <a:rPr dirty="0">
                <a:latin typeface="Arial Rounded MT Bold" panose="020F0704030504030204" pitchFamily="34" charset="0"/>
              </a:rPr>
              <a:t> started 2024 (Irastorza, </a:t>
            </a:r>
            <a:r>
              <a:rPr dirty="0" err="1">
                <a:latin typeface="Arial Rounded MT Bold" panose="020F0704030504030204" pitchFamily="34" charset="0"/>
              </a:rPr>
              <a:t>Kontos</a:t>
            </a:r>
            <a:r>
              <a:rPr dirty="0">
                <a:latin typeface="Arial Rounded MT Bold" panose="020F0704030504030204" pitchFamily="34" charset="0"/>
              </a:rPr>
              <a:t>, </a:t>
            </a:r>
            <a:r>
              <a:rPr dirty="0" err="1">
                <a:latin typeface="Arial Rounded MT Bold" panose="020F0704030504030204" pitchFamily="34" charset="0"/>
              </a:rPr>
              <a:t>Paraoanu</a:t>
            </a:r>
            <a:r>
              <a:rPr dirty="0">
                <a:latin typeface="Arial Rounded MT Bold" panose="020F0704030504030204" pitchFamily="34" charset="0"/>
              </a:rPr>
              <a:t>, </a:t>
            </a:r>
            <a:r>
              <a:rPr dirty="0" err="1">
                <a:latin typeface="Arial Rounded MT Bold" panose="020F0704030504030204" pitchFamily="34" charset="0"/>
              </a:rPr>
              <a:t>Wernsdorfer</a:t>
            </a:r>
            <a:r>
              <a:rPr dirty="0">
                <a:latin typeface="Arial Rounded MT Bold" panose="020F0704030504030204" pitchFamily="34" charset="0"/>
              </a:rPr>
              <a:t>)</a:t>
            </a:r>
          </a:p>
        </p:txBody>
      </p:sp>
      <p:pic>
        <p:nvPicPr>
          <p:cNvPr id="673" name="Imagen 9" descr="Imagen 9"/>
          <p:cNvPicPr>
            <a:picLocks noChangeAspect="1"/>
          </p:cNvPicPr>
          <p:nvPr/>
        </p:nvPicPr>
        <p:blipFill>
          <a:blip r:embed="rId4"/>
          <a:srcRect l="17131" t="3773" r="13224"/>
          <a:stretch>
            <a:fillRect/>
          </a:stretch>
        </p:blipFill>
        <p:spPr>
          <a:xfrm>
            <a:off x="9325476" y="830568"/>
            <a:ext cx="2591263" cy="2561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Imagen 15" descr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82" y="5599353"/>
            <a:ext cx="2171384" cy="1229399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ZoneTexte 9"/>
          <p:cNvSpPr txBox="1"/>
          <p:nvPr/>
        </p:nvSpPr>
        <p:spPr>
          <a:xfrm>
            <a:off x="1847512" y="5863030"/>
            <a:ext cx="1991163" cy="504725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3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JCAP 05 (2018) 040</a:t>
            </a:r>
            <a:endParaRPr>
              <a:latin typeface="Arial Rounded MT Bold"/>
              <a:ea typeface="Arial Rounded MT Bold"/>
              <a:cs typeface="Arial Rounded MT Bold"/>
              <a:sym typeface="Arial Rounded MT Bold"/>
            </a:endParaRPr>
          </a:p>
          <a:p>
            <a:pPr algn="ctr">
              <a:defRPr sz="1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JHEP 07 (2020) 084</a:t>
            </a:r>
          </a:p>
        </p:txBody>
      </p:sp>
      <p:sp>
        <p:nvSpPr>
          <p:cNvPr id="676" name="ZoneTexte 9"/>
          <p:cNvSpPr txBox="1"/>
          <p:nvPr/>
        </p:nvSpPr>
        <p:spPr>
          <a:xfrm>
            <a:off x="4734057" y="6073550"/>
            <a:ext cx="1991164" cy="504725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3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JHEP 21 (2020) 075</a:t>
            </a:r>
            <a:endParaRPr>
              <a:latin typeface="Arial Rounded MT Bold"/>
              <a:ea typeface="Arial Rounded MT Bold"/>
              <a:cs typeface="Arial Rounded MT Bold"/>
              <a:sym typeface="Arial Rounded MT Bold"/>
            </a:endParaRPr>
          </a:p>
          <a:p>
            <a:pPr algn="ctr">
              <a:defRPr sz="1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JHEP 04 (2025) 113</a:t>
            </a:r>
          </a:p>
        </p:txBody>
      </p:sp>
      <p:sp>
        <p:nvSpPr>
          <p:cNvPr id="677" name="ZoneTexte 9"/>
          <p:cNvSpPr txBox="1"/>
          <p:nvPr/>
        </p:nvSpPr>
        <p:spPr>
          <a:xfrm>
            <a:off x="9175801" y="5782479"/>
            <a:ext cx="2520483" cy="504725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3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IEEE Trans. Appl. Supercond. 32 (2022) 45</a:t>
            </a:r>
          </a:p>
        </p:txBody>
      </p:sp>
      <p:grpSp>
        <p:nvGrpSpPr>
          <p:cNvPr id="680" name="Llamada rectangular redondeada 2"/>
          <p:cNvGrpSpPr/>
          <p:nvPr/>
        </p:nvGrpSpPr>
        <p:grpSpPr>
          <a:xfrm>
            <a:off x="2591822" y="4171212"/>
            <a:ext cx="2108720" cy="1160126"/>
            <a:chOff x="0" y="0"/>
            <a:chExt cx="2108718" cy="1160125"/>
          </a:xfrm>
        </p:grpSpPr>
        <p:sp>
          <p:nvSpPr>
            <p:cNvPr id="678" name="Shape"/>
            <p:cNvSpPr/>
            <p:nvPr/>
          </p:nvSpPr>
          <p:spPr>
            <a:xfrm>
              <a:off x="0" y="0"/>
              <a:ext cx="2108719" cy="1160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22" y="3600"/>
                  </a:moveTo>
                  <a:cubicBezTo>
                    <a:pt x="2422" y="1612"/>
                    <a:pt x="3308" y="0"/>
                    <a:pt x="4402" y="0"/>
                  </a:cubicBezTo>
                  <a:lnTo>
                    <a:pt x="5618" y="0"/>
                  </a:lnTo>
                  <a:lnTo>
                    <a:pt x="19619" y="0"/>
                  </a:lnTo>
                  <a:cubicBezTo>
                    <a:pt x="20713" y="0"/>
                    <a:pt x="21600" y="1612"/>
                    <a:pt x="21600" y="3600"/>
                  </a:cubicBezTo>
                  <a:lnTo>
                    <a:pt x="21600" y="3600"/>
                  </a:lnTo>
                  <a:lnTo>
                    <a:pt x="21600" y="18000"/>
                  </a:lnTo>
                  <a:cubicBezTo>
                    <a:pt x="21600" y="19988"/>
                    <a:pt x="20713" y="21600"/>
                    <a:pt x="19619" y="21600"/>
                  </a:cubicBezTo>
                  <a:lnTo>
                    <a:pt x="4402" y="21600"/>
                  </a:lnTo>
                  <a:cubicBezTo>
                    <a:pt x="3308" y="21600"/>
                    <a:pt x="2422" y="19988"/>
                    <a:pt x="2422" y="18000"/>
                  </a:cubicBezTo>
                  <a:lnTo>
                    <a:pt x="2422" y="9000"/>
                  </a:lnTo>
                  <a:lnTo>
                    <a:pt x="0" y="7568"/>
                  </a:lnTo>
                  <a:lnTo>
                    <a:pt x="2422" y="3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hueOff val="-406799"/>
                    <a:lumOff val="30382"/>
                  </a:schemeClr>
                </a:gs>
                <a:gs pos="50000">
                  <a:srgbClr val="FFD58D"/>
                </a:gs>
                <a:gs pos="100000">
                  <a:schemeClr val="accent4">
                    <a:hueOff val="-362075"/>
                    <a:lumOff val="23565"/>
                  </a:schemeClr>
                </a:gs>
              </a:gsLst>
              <a:lin ang="5400000" scaled="0"/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79" name="New geometry concepts to scale in V but keeping high resonant f"/>
            <p:cNvSpPr txBox="1"/>
            <p:nvPr/>
          </p:nvSpPr>
          <p:spPr>
            <a:xfrm>
              <a:off x="341943" y="130850"/>
              <a:ext cx="1661249" cy="8984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r>
                <a:t>New geometry concepts to scale in V but keeping high resonant </a:t>
              </a:r>
              <a:r>
                <a:rPr i="1"/>
                <a:t>f</a:t>
              </a:r>
            </a:p>
          </p:txBody>
        </p:sp>
      </p:grpSp>
      <p:grpSp>
        <p:nvGrpSpPr>
          <p:cNvPr id="683" name="Llamada rectangular redondeada 2"/>
          <p:cNvGrpSpPr/>
          <p:nvPr/>
        </p:nvGrpSpPr>
        <p:grpSpPr>
          <a:xfrm>
            <a:off x="5738400" y="3932110"/>
            <a:ext cx="3311498" cy="611163"/>
            <a:chOff x="0" y="0"/>
            <a:chExt cx="3311497" cy="611161"/>
          </a:xfrm>
        </p:grpSpPr>
        <p:sp>
          <p:nvSpPr>
            <p:cNvPr id="681" name="Shape"/>
            <p:cNvSpPr/>
            <p:nvPr/>
          </p:nvSpPr>
          <p:spPr>
            <a:xfrm>
              <a:off x="0" y="26282"/>
              <a:ext cx="3311498" cy="58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05"/>
                  </a:moveTo>
                  <a:cubicBezTo>
                    <a:pt x="0" y="1211"/>
                    <a:pt x="214" y="0"/>
                    <a:pt x="478" y="0"/>
                  </a:cubicBezTo>
                  <a:lnTo>
                    <a:pt x="3600" y="0"/>
                  </a:lnTo>
                  <a:lnTo>
                    <a:pt x="21122" y="0"/>
                  </a:lnTo>
                  <a:cubicBezTo>
                    <a:pt x="21386" y="0"/>
                    <a:pt x="21600" y="1211"/>
                    <a:pt x="21600" y="2705"/>
                  </a:cubicBezTo>
                  <a:lnTo>
                    <a:pt x="21600" y="13525"/>
                  </a:lnTo>
                  <a:cubicBezTo>
                    <a:pt x="21600" y="15018"/>
                    <a:pt x="21386" y="16229"/>
                    <a:pt x="21122" y="16229"/>
                  </a:cubicBezTo>
                  <a:lnTo>
                    <a:pt x="9000" y="16229"/>
                  </a:lnTo>
                  <a:lnTo>
                    <a:pt x="10043" y="21600"/>
                  </a:lnTo>
                  <a:lnTo>
                    <a:pt x="3600" y="16229"/>
                  </a:lnTo>
                  <a:lnTo>
                    <a:pt x="478" y="16229"/>
                  </a:lnTo>
                  <a:cubicBezTo>
                    <a:pt x="214" y="16229"/>
                    <a:pt x="0" y="15018"/>
                    <a:pt x="0" y="13525"/>
                  </a:cubicBezTo>
                  <a:lnTo>
                    <a:pt x="0" y="13525"/>
                  </a:lnTo>
                  <a:lnTo>
                    <a:pt x="0" y="946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hueOff val="-406799"/>
                    <a:lumOff val="30382"/>
                  </a:schemeClr>
                </a:gs>
                <a:gs pos="50000">
                  <a:srgbClr val="FFD58D"/>
                </a:gs>
                <a:gs pos="100000">
                  <a:schemeClr val="accent4">
                    <a:hueOff val="-362075"/>
                    <a:lumOff val="23565"/>
                  </a:schemeClr>
                </a:gs>
              </a:gsLst>
              <a:lin ang="5400000" scaled="0"/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 i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2" name="Physics result at single f point in CAST and in SM18 magnets"/>
            <p:cNvSpPr txBox="1"/>
            <p:nvPr/>
          </p:nvSpPr>
          <p:spPr>
            <a:xfrm>
              <a:off x="70347" y="0"/>
              <a:ext cx="3170803" cy="4920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r>
                <a:t>Physics result at single </a:t>
              </a:r>
              <a:r>
                <a:rPr i="1"/>
                <a:t>f</a:t>
              </a:r>
              <a:r>
                <a:t> point in CAST and in SM18 magnets</a:t>
              </a:r>
            </a:p>
          </p:txBody>
        </p:sp>
      </p:grpSp>
      <p:pic>
        <p:nvPicPr>
          <p:cNvPr id="684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3642" y="4698305"/>
            <a:ext cx="2844801" cy="10390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7" name="Llamada rectangular redondeada 2"/>
          <p:cNvGrpSpPr/>
          <p:nvPr/>
        </p:nvGrpSpPr>
        <p:grpSpPr>
          <a:xfrm>
            <a:off x="9499889" y="3717032"/>
            <a:ext cx="1872304" cy="1022063"/>
            <a:chOff x="0" y="0"/>
            <a:chExt cx="1872302" cy="1022062"/>
          </a:xfrm>
        </p:grpSpPr>
        <p:sp>
          <p:nvSpPr>
            <p:cNvPr id="685" name="Shape"/>
            <p:cNvSpPr/>
            <p:nvPr/>
          </p:nvSpPr>
          <p:spPr>
            <a:xfrm>
              <a:off x="0" y="0"/>
              <a:ext cx="1872303" cy="1022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028"/>
                  </a:moveTo>
                  <a:cubicBezTo>
                    <a:pt x="0" y="1356"/>
                    <a:pt x="740" y="0"/>
                    <a:pt x="1653" y="0"/>
                  </a:cubicBezTo>
                  <a:lnTo>
                    <a:pt x="12600" y="0"/>
                  </a:lnTo>
                  <a:lnTo>
                    <a:pt x="19947" y="0"/>
                  </a:lnTo>
                  <a:cubicBezTo>
                    <a:pt x="20860" y="0"/>
                    <a:pt x="21600" y="1356"/>
                    <a:pt x="21600" y="3028"/>
                  </a:cubicBezTo>
                  <a:lnTo>
                    <a:pt x="21600" y="15140"/>
                  </a:lnTo>
                  <a:cubicBezTo>
                    <a:pt x="21600" y="16813"/>
                    <a:pt x="20860" y="18169"/>
                    <a:pt x="19947" y="18169"/>
                  </a:cubicBezTo>
                  <a:lnTo>
                    <a:pt x="18000" y="18169"/>
                  </a:lnTo>
                  <a:lnTo>
                    <a:pt x="13433" y="21600"/>
                  </a:lnTo>
                  <a:lnTo>
                    <a:pt x="12600" y="18169"/>
                  </a:lnTo>
                  <a:lnTo>
                    <a:pt x="1653" y="18169"/>
                  </a:lnTo>
                  <a:cubicBezTo>
                    <a:pt x="740" y="18169"/>
                    <a:pt x="0" y="16813"/>
                    <a:pt x="0" y="15140"/>
                  </a:cubicBezTo>
                  <a:lnTo>
                    <a:pt x="0" y="15141"/>
                  </a:lnTo>
                  <a:lnTo>
                    <a:pt x="0" y="1059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hueOff val="-406799"/>
                    <a:lumOff val="30382"/>
                  </a:schemeClr>
                </a:gs>
                <a:gs pos="50000">
                  <a:srgbClr val="FFD58D"/>
                </a:gs>
                <a:gs pos="100000">
                  <a:schemeClr val="accent4">
                    <a:hueOff val="-362075"/>
                    <a:lumOff val="23565"/>
                  </a:schemeClr>
                </a:gs>
              </a:gsLst>
              <a:lin ang="5400000" scaled="0"/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 i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6" name="Inner HTS coatings to improve Q factor"/>
            <p:cNvSpPr txBox="1"/>
            <p:nvPr/>
          </p:nvSpPr>
          <p:spPr>
            <a:xfrm>
              <a:off x="90862" y="183837"/>
              <a:ext cx="1690579" cy="4920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Inner HTS coatings to improve Q factor</a:t>
              </a:r>
            </a:p>
          </p:txBody>
        </p:sp>
      </p:grpSp>
      <p:pic>
        <p:nvPicPr>
          <p:cNvPr id="688" name="Picture 2" descr="Picture 2">
            <a:hlinkClick r:id="rId7"/>
          </p:cNvPr>
          <p:cNvPicPr>
            <a:picLocks noChangeAspect="1"/>
          </p:cNvPicPr>
          <p:nvPr/>
        </p:nvPicPr>
        <p:blipFill>
          <a:blip r:embed="rId8"/>
          <a:srcRect b="23926"/>
          <a:stretch>
            <a:fillRect/>
          </a:stretch>
        </p:blipFill>
        <p:spPr>
          <a:xfrm>
            <a:off x="8169122" y="1069592"/>
            <a:ext cx="1075994" cy="818543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Marcador de fecha 3"/>
          <p:cNvSpPr txBox="1"/>
          <p:nvPr/>
        </p:nvSpPr>
        <p:spPr>
          <a:xfrm>
            <a:off x="883919" y="6406785"/>
            <a:ext cx="2651762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RENATA meeting, CAPA, 22/9/25</a:t>
            </a:r>
          </a:p>
        </p:txBody>
      </p:sp>
      <p:sp>
        <p:nvSpPr>
          <p:cNvPr id="690" name="Marcador de número de diapositiva 9"/>
          <p:cNvSpPr txBox="1">
            <a:spLocks noGrp="1"/>
          </p:cNvSpPr>
          <p:nvPr>
            <p:ph type="sldNum" sz="quarter" idx="2"/>
          </p:nvPr>
        </p:nvSpPr>
        <p:spPr>
          <a:xfrm>
            <a:off x="11697027" y="6351297"/>
            <a:ext cx="386666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fr-FR" smtClean="0"/>
              <a:pPr/>
              <a:t>29</a:t>
            </a:fld>
            <a:endParaRPr/>
          </a:p>
        </p:txBody>
      </p:sp>
      <p:grpSp>
        <p:nvGrpSpPr>
          <p:cNvPr id="693" name="Llamada rectangular redondeada 2"/>
          <p:cNvGrpSpPr/>
          <p:nvPr/>
        </p:nvGrpSpPr>
        <p:grpSpPr>
          <a:xfrm>
            <a:off x="7940353" y="2423319"/>
            <a:ext cx="1872304" cy="1108033"/>
            <a:chOff x="0" y="0"/>
            <a:chExt cx="1872302" cy="1108031"/>
          </a:xfrm>
        </p:grpSpPr>
        <p:sp>
          <p:nvSpPr>
            <p:cNvPr id="691" name="Shape"/>
            <p:cNvSpPr/>
            <p:nvPr/>
          </p:nvSpPr>
          <p:spPr>
            <a:xfrm>
              <a:off x="0" y="0"/>
              <a:ext cx="1872303" cy="1108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793"/>
                  </a:moveTo>
                  <a:cubicBezTo>
                    <a:pt x="0" y="1251"/>
                    <a:pt x="740" y="0"/>
                    <a:pt x="1653" y="0"/>
                  </a:cubicBezTo>
                  <a:lnTo>
                    <a:pt x="3600" y="0"/>
                  </a:lnTo>
                  <a:lnTo>
                    <a:pt x="19947" y="0"/>
                  </a:lnTo>
                  <a:cubicBezTo>
                    <a:pt x="20860" y="0"/>
                    <a:pt x="21600" y="1251"/>
                    <a:pt x="21600" y="2793"/>
                  </a:cubicBezTo>
                  <a:lnTo>
                    <a:pt x="21600" y="13966"/>
                  </a:lnTo>
                  <a:cubicBezTo>
                    <a:pt x="21600" y="15508"/>
                    <a:pt x="20860" y="16759"/>
                    <a:pt x="19947" y="16759"/>
                  </a:cubicBezTo>
                  <a:lnTo>
                    <a:pt x="9000" y="16759"/>
                  </a:lnTo>
                  <a:lnTo>
                    <a:pt x="1892" y="21600"/>
                  </a:lnTo>
                  <a:lnTo>
                    <a:pt x="3600" y="16759"/>
                  </a:lnTo>
                  <a:lnTo>
                    <a:pt x="1653" y="16759"/>
                  </a:lnTo>
                  <a:cubicBezTo>
                    <a:pt x="740" y="16759"/>
                    <a:pt x="0" y="15508"/>
                    <a:pt x="0" y="13966"/>
                  </a:cubicBezTo>
                  <a:lnTo>
                    <a:pt x="0" y="13966"/>
                  </a:lnTo>
                  <a:lnTo>
                    <a:pt x="0" y="977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hueOff val="-406799"/>
                    <a:lumOff val="30382"/>
                  </a:schemeClr>
                </a:gs>
                <a:gs pos="50000">
                  <a:srgbClr val="FFD58D"/>
                </a:gs>
                <a:gs pos="100000">
                  <a:schemeClr val="accent4">
                    <a:hueOff val="-362075"/>
                    <a:lumOff val="23565"/>
                  </a:schemeClr>
                </a:gs>
              </a:gsLst>
              <a:lin ang="5400000" scaled="0"/>
            </a:gradFill>
            <a:ln w="6350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92" name="Various R&amp;D and physics results"/>
            <p:cNvSpPr txBox="1"/>
            <p:nvPr/>
          </p:nvSpPr>
          <p:spPr>
            <a:xfrm>
              <a:off x="90862" y="158853"/>
              <a:ext cx="1690579" cy="541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Various R&amp;D and physics results</a:t>
              </a:r>
            </a:p>
          </p:txBody>
        </p:sp>
      </p:grpSp>
      <p:sp>
        <p:nvSpPr>
          <p:cNvPr id="694" name="Down Arrow 15"/>
          <p:cNvSpPr/>
          <p:nvPr/>
        </p:nvSpPr>
        <p:spPr>
          <a:xfrm rot="1479944">
            <a:off x="8007433" y="3185277"/>
            <a:ext cx="484555" cy="565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638"/>
                </a:moveTo>
                <a:lnTo>
                  <a:pt x="5400" y="12638"/>
                </a:lnTo>
                <a:lnTo>
                  <a:pt x="5400" y="0"/>
                </a:lnTo>
                <a:lnTo>
                  <a:pt x="16200" y="0"/>
                </a:lnTo>
                <a:lnTo>
                  <a:pt x="16200" y="12638"/>
                </a:lnTo>
                <a:lnTo>
                  <a:pt x="21600" y="12638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chemeClr val="accent4">
                  <a:hueOff val="-406799"/>
                  <a:lumOff val="30382"/>
                </a:schemeClr>
              </a:gs>
              <a:gs pos="50000">
                <a:srgbClr val="FFD58D"/>
              </a:gs>
              <a:gs pos="100000">
                <a:schemeClr val="accent4">
                  <a:hueOff val="-362075"/>
                  <a:lumOff val="23565"/>
                </a:schemeClr>
              </a:gs>
            </a:gsLst>
            <a:lin ang="5400000"/>
          </a:gradFill>
          <a:ln w="6350">
            <a:solidFill>
              <a:schemeClr val="accent4"/>
            </a:solidFill>
            <a:miter/>
          </a:ln>
        </p:spPr>
        <p:txBody>
          <a:bodyPr lIns="45719" rIns="45719" anchor="ctr"/>
          <a:lstStyle/>
          <a:p>
            <a:pPr algn="ctr">
              <a:defRPr sz="1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95" name="Picture 2" descr="Picture 2"/>
          <p:cNvPicPr>
            <a:picLocks noChangeAspect="1"/>
          </p:cNvPicPr>
          <p:nvPr/>
        </p:nvPicPr>
        <p:blipFill>
          <a:blip r:embed="rId9"/>
          <a:srcRect r="20678"/>
          <a:stretch>
            <a:fillRect/>
          </a:stretch>
        </p:blipFill>
        <p:spPr>
          <a:xfrm>
            <a:off x="6502651" y="209397"/>
            <a:ext cx="1586111" cy="1225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F539458-0E9C-4C7D-96C0-92EB8A9C07E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6058" b="20318"/>
          <a:stretch/>
        </p:blipFill>
        <p:spPr>
          <a:xfrm>
            <a:off x="0" y="0"/>
            <a:ext cx="12202775" cy="1111970"/>
          </a:xfrm>
          <a:prstGeom prst="rect">
            <a:avLst/>
          </a:prstGeom>
        </p:spPr>
      </p:pic>
      <p:sp>
        <p:nvSpPr>
          <p:cNvPr id="33" name="Titre 1">
            <a:extLst>
              <a:ext uri="{FF2B5EF4-FFF2-40B4-BE49-F238E27FC236}">
                <a16:creationId xmlns:a16="http://schemas.microsoft.com/office/drawing/2014/main" id="{E5B32F14-8154-45EA-B613-A8451DE209F8}"/>
              </a:ext>
            </a:extLst>
          </p:cNvPr>
          <p:cNvSpPr txBox="1">
            <a:spLocks/>
          </p:cNvSpPr>
          <p:nvPr/>
        </p:nvSpPr>
        <p:spPr>
          <a:xfrm>
            <a:off x="551384" y="288169"/>
            <a:ext cx="11809312" cy="53563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b="0" dirty="0">
                <a:solidFill>
                  <a:schemeClr val="bg1"/>
                </a:solidFill>
                <a:latin typeface="Arial Rounded MT Bold" panose="020F0704030504030204" pitchFamily="34" charset="0"/>
              </a:rPr>
              <a:t>RADES (</a:t>
            </a:r>
            <a:r>
              <a:rPr lang="fr-FR" sz="4000" dirty="0" err="1">
                <a:solidFill>
                  <a:schemeClr val="bg1"/>
                </a:solidFill>
              </a:rPr>
              <a:t>Relic</a:t>
            </a:r>
            <a:r>
              <a:rPr lang="fr-FR" sz="4000" dirty="0">
                <a:solidFill>
                  <a:schemeClr val="bg1"/>
                </a:solidFill>
              </a:rPr>
              <a:t> </a:t>
            </a:r>
            <a:r>
              <a:rPr lang="fr-FR" sz="4000" dirty="0" err="1">
                <a:solidFill>
                  <a:schemeClr val="bg1"/>
                </a:solidFill>
              </a:rPr>
              <a:t>Axion</a:t>
            </a:r>
            <a:r>
              <a:rPr lang="fr-FR" sz="4000" dirty="0">
                <a:solidFill>
                  <a:schemeClr val="bg1"/>
                </a:solidFill>
              </a:rPr>
              <a:t> Detector </a:t>
            </a:r>
            <a:r>
              <a:rPr lang="fr-FR" sz="4000" dirty="0" err="1">
                <a:solidFill>
                  <a:schemeClr val="bg1"/>
                </a:solidFill>
              </a:rPr>
              <a:t>Experimental</a:t>
            </a:r>
            <a:r>
              <a:rPr lang="fr-FR" sz="4000" dirty="0">
                <a:solidFill>
                  <a:schemeClr val="bg1"/>
                </a:solidFill>
              </a:rPr>
              <a:t> Setup)</a:t>
            </a:r>
            <a:endParaRPr lang="fr-FR" sz="4000" b="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9376" y="94320"/>
            <a:ext cx="59665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Detection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of axions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graphicFrame>
        <p:nvGraphicFramePr>
          <p:cNvPr id="7" name="7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1013627"/>
              </p:ext>
            </p:extLst>
          </p:nvPr>
        </p:nvGraphicFramePr>
        <p:xfrm>
          <a:off x="119336" y="1374216"/>
          <a:ext cx="8352929" cy="43281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2176"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err="1">
                          <a:latin typeface="Arial Rounded MT Bold" pitchFamily="34" charset="0"/>
                        </a:rPr>
                        <a:t>Source</a:t>
                      </a:r>
                      <a:endParaRPr lang="es-ES" sz="1400" b="0" dirty="0"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err="1">
                          <a:latin typeface="Arial Rounded MT Bold" pitchFamily="34" charset="0"/>
                        </a:rPr>
                        <a:t>Experiments</a:t>
                      </a:r>
                      <a:endParaRPr lang="es-ES" sz="1400" b="0" dirty="0"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err="1">
                          <a:latin typeface="Arial Rounded MT Bold" panose="020F0704030504030204" pitchFamily="34" charset="0"/>
                        </a:rPr>
                        <a:t>Model</a:t>
                      </a:r>
                      <a:r>
                        <a:rPr lang="es-ES" sz="1400" b="0" dirty="0">
                          <a:latin typeface="Arial Rounded MT Bold" panose="020F0704030504030204" pitchFamily="34" charset="0"/>
                        </a:rPr>
                        <a:t>  &amp; </a:t>
                      </a:r>
                      <a:r>
                        <a:rPr lang="es-ES" sz="1400" b="0" dirty="0" err="1">
                          <a:latin typeface="Arial Rounded MT Bold" panose="020F0704030504030204" pitchFamily="34" charset="0"/>
                        </a:rPr>
                        <a:t>Cosmology</a:t>
                      </a:r>
                      <a:r>
                        <a:rPr lang="es-ES" sz="1400" b="0" dirty="0"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es-ES" sz="1400" b="0" dirty="0" err="1">
                          <a:latin typeface="Arial Rounded MT Bold" panose="020F0704030504030204" pitchFamily="34" charset="0"/>
                        </a:rPr>
                        <a:t>dependency</a:t>
                      </a:r>
                      <a:endParaRPr lang="es-ES" sz="1400" b="0" dirty="0"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dirty="0" err="1">
                          <a:latin typeface="Arial Rounded MT Bold" pitchFamily="34" charset="0"/>
                        </a:rPr>
                        <a:t>Technology</a:t>
                      </a:r>
                      <a:endParaRPr lang="es-ES" sz="1400" b="0" dirty="0"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9533">
                <a:tc>
                  <a:txBody>
                    <a:bodyPr/>
                    <a:lstStyle/>
                    <a:p>
                      <a:r>
                        <a:rPr lang="es-ES" sz="1600" dirty="0" err="1">
                          <a:latin typeface="Arial Rounded MT Bold" pitchFamily="34" charset="0"/>
                        </a:rPr>
                        <a:t>Relic</a:t>
                      </a:r>
                      <a:r>
                        <a:rPr lang="es-ES" sz="1600" baseline="0" dirty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1600" dirty="0" err="1">
                          <a:latin typeface="Arial Rounded MT Bold" pitchFamily="34" charset="0"/>
                        </a:rPr>
                        <a:t>axions</a:t>
                      </a:r>
                      <a:endParaRPr lang="es-ES" sz="1600" dirty="0">
                        <a:latin typeface="Arial Rounded MT Bol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i="0" kern="1200" dirty="0" err="1">
                          <a:solidFill>
                            <a:srgbClr val="0070C0"/>
                          </a:solidFill>
                          <a:latin typeface="Arial Rounded MT Bold" pitchFamily="34" charset="0"/>
                          <a:ea typeface="+mn-ea"/>
                          <a:cs typeface="+mn-cs"/>
                        </a:rPr>
                        <a:t>Haloscopes</a:t>
                      </a:r>
                      <a:endParaRPr lang="es-ES" sz="1400" b="1" i="0" kern="1200" dirty="0">
                        <a:solidFill>
                          <a:srgbClr val="0070C0"/>
                        </a:solidFill>
                        <a:latin typeface="Arial Rounded MT Bold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s-ES" sz="1200" b="1" dirty="0">
                        <a:latin typeface="Arial Rounded MT Bold" pitchFamily="34" charset="0"/>
                      </a:endParaRPr>
                    </a:p>
                    <a:p>
                      <a:pPr algn="ctr"/>
                      <a:r>
                        <a:rPr lang="es-ES" sz="1200" b="1" dirty="0">
                          <a:latin typeface="Arial Rounded MT Bold" pitchFamily="34" charset="0"/>
                        </a:rPr>
                        <a:t>ADMX, </a:t>
                      </a:r>
                      <a:r>
                        <a:rPr lang="es-ES" sz="1200" dirty="0">
                          <a:latin typeface="Arial Rounded MT Bold" pitchFamily="34" charset="0"/>
                        </a:rPr>
                        <a:t>HAYSTAC, </a:t>
                      </a:r>
                      <a:r>
                        <a:rPr lang="es-ES" sz="1200" dirty="0" err="1">
                          <a:latin typeface="Arial Rounded MT Bold" pitchFamily="34" charset="0"/>
                        </a:rPr>
                        <a:t>CASPEr</a:t>
                      </a:r>
                      <a:r>
                        <a:rPr lang="es-ES" sz="1200" dirty="0">
                          <a:latin typeface="Arial Rounded MT Bold" pitchFamily="34" charset="0"/>
                        </a:rPr>
                        <a:t>,</a:t>
                      </a:r>
                      <a:r>
                        <a:rPr lang="es-ES" sz="1200" baseline="0" dirty="0">
                          <a:latin typeface="Arial Rounded MT Bold" pitchFamily="34" charset="0"/>
                        </a:rPr>
                        <a:t> CULTASK, CAST-</a:t>
                      </a:r>
                      <a:r>
                        <a:rPr lang="es-ES" sz="1200" dirty="0">
                          <a:latin typeface="Arial Rounded MT Bold" pitchFamily="34" charset="0"/>
                        </a:rPr>
                        <a:t>CAPP, </a:t>
                      </a:r>
                      <a:r>
                        <a:rPr lang="es-ES" sz="1200" b="1" dirty="0">
                          <a:latin typeface="Arial Rounded MT Bold" pitchFamily="34" charset="0"/>
                        </a:rPr>
                        <a:t>MADMAX</a:t>
                      </a:r>
                      <a:r>
                        <a:rPr lang="es-ES" sz="1200" dirty="0">
                          <a:latin typeface="Arial Rounded MT Bold" pitchFamily="34" charset="0"/>
                        </a:rPr>
                        <a:t>, ORGAN, RADES,</a:t>
                      </a:r>
                      <a:r>
                        <a:rPr lang="es-ES" sz="1200" baseline="0" dirty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1200" b="1" baseline="0" dirty="0">
                          <a:latin typeface="Arial Rounded MT Bold" pitchFamily="34" charset="0"/>
                        </a:rPr>
                        <a:t>G-LEAD,</a:t>
                      </a:r>
                      <a:r>
                        <a:rPr lang="es-ES" sz="1200" baseline="0" dirty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1200" baseline="0" dirty="0" err="1">
                          <a:latin typeface="Arial Rounded MT Bold" pitchFamily="34" charset="0"/>
                        </a:rPr>
                        <a:t>GraHAL</a:t>
                      </a:r>
                      <a:r>
                        <a:rPr lang="es-ES" sz="1200" baseline="0" dirty="0">
                          <a:latin typeface="Arial Rounded MT Bold" pitchFamily="34" charset="0"/>
                        </a:rPr>
                        <a:t> …</a:t>
                      </a:r>
                      <a:endParaRPr lang="es-ES" sz="1200" dirty="0">
                        <a:latin typeface="Arial Rounded MT Bold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err="1">
                          <a:latin typeface="Arial Rounded MT Bold" panose="020F0704030504030204" pitchFamily="34" charset="0"/>
                        </a:rPr>
                        <a:t>High</a:t>
                      </a:r>
                      <a:endParaRPr lang="es-ES" sz="1400" dirty="0">
                        <a:latin typeface="Arial Rounded MT Bold" panose="020F070403050403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Arial Rounded MT Bold" pitchFamily="34" charset="0"/>
                        </a:rPr>
                        <a:t>New ideas </a:t>
                      </a:r>
                      <a:r>
                        <a:rPr lang="es-ES" sz="1200" dirty="0" err="1">
                          <a:latin typeface="Arial Rounded MT Bold" pitchFamily="34" charset="0"/>
                        </a:rPr>
                        <a:t>emerging</a:t>
                      </a:r>
                      <a:r>
                        <a:rPr lang="es-ES" sz="1200" dirty="0">
                          <a:latin typeface="Arial Rounded MT Bold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es-ES" sz="1200" dirty="0">
                          <a:latin typeface="Arial Rounded MT Bold" pitchFamily="34" charset="0"/>
                        </a:rPr>
                        <a:t>Active R&amp;D </a:t>
                      </a:r>
                      <a:r>
                        <a:rPr lang="es-ES" sz="1200" dirty="0" err="1">
                          <a:latin typeface="Arial Rounded MT Bold" pitchFamily="34" charset="0"/>
                        </a:rPr>
                        <a:t>going</a:t>
                      </a:r>
                      <a:r>
                        <a:rPr lang="es-ES" sz="1200" dirty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1200" dirty="0" err="1">
                          <a:latin typeface="Arial Rounded MT Bold" pitchFamily="34" charset="0"/>
                        </a:rPr>
                        <a:t>on</a:t>
                      </a:r>
                      <a:r>
                        <a:rPr lang="es-ES" sz="1200" dirty="0">
                          <a:latin typeface="Arial Rounded MT Bold" pitchFamily="34" charset="0"/>
                        </a:rPr>
                        <a:t>,…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5595">
                <a:tc>
                  <a:txBody>
                    <a:bodyPr/>
                    <a:lstStyle/>
                    <a:p>
                      <a:r>
                        <a:rPr lang="es-ES" sz="1600" dirty="0" err="1">
                          <a:latin typeface="Arial Rounded MT Bold" pitchFamily="34" charset="0"/>
                        </a:rPr>
                        <a:t>Lab</a:t>
                      </a:r>
                      <a:r>
                        <a:rPr lang="es-ES" sz="1600" dirty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1600" dirty="0" err="1">
                          <a:latin typeface="Arial Rounded MT Bold" pitchFamily="34" charset="0"/>
                        </a:rPr>
                        <a:t>axions</a:t>
                      </a:r>
                      <a:endParaRPr lang="es-ES" sz="1600" dirty="0"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1" i="0" kern="1200" dirty="0" err="1">
                          <a:solidFill>
                            <a:srgbClr val="0070C0"/>
                          </a:solidFill>
                          <a:latin typeface="Arial Rounded MT Bold" pitchFamily="34" charset="0"/>
                          <a:ea typeface="+mn-ea"/>
                          <a:cs typeface="+mn-cs"/>
                        </a:rPr>
                        <a:t>Laboratory</a:t>
                      </a:r>
                      <a:r>
                        <a:rPr lang="es-ES" sz="1400" b="1" i="0" kern="1200" dirty="0">
                          <a:solidFill>
                            <a:srgbClr val="0070C0"/>
                          </a:solidFill>
                          <a:latin typeface="Arial Rounded MT Bold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400" b="1" i="0" kern="1200" dirty="0" err="1">
                          <a:solidFill>
                            <a:srgbClr val="0070C0"/>
                          </a:solidFill>
                          <a:latin typeface="Arial Rounded MT Bold" pitchFamily="34" charset="0"/>
                          <a:ea typeface="+mn-ea"/>
                          <a:cs typeface="+mn-cs"/>
                        </a:rPr>
                        <a:t>experiments</a:t>
                      </a:r>
                      <a:endParaRPr lang="es-ES" sz="1400" b="1" i="0" kern="1200" dirty="0">
                        <a:solidFill>
                          <a:srgbClr val="0070C0"/>
                        </a:solidFill>
                        <a:latin typeface="Arial Rounded MT Bold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s-ES" sz="1200" dirty="0">
                        <a:latin typeface="Arial Rounded MT Bold" pitchFamily="34" charset="0"/>
                      </a:endParaRPr>
                    </a:p>
                    <a:p>
                      <a:pPr algn="ctr"/>
                      <a:r>
                        <a:rPr lang="es-ES" sz="1200" b="1" dirty="0">
                          <a:latin typeface="Arial Rounded MT Bold" pitchFamily="34" charset="0"/>
                        </a:rPr>
                        <a:t>ALPS, </a:t>
                      </a:r>
                    </a:p>
                    <a:p>
                      <a:pPr algn="ctr"/>
                      <a:r>
                        <a:rPr lang="es-ES" sz="1200" kern="1200" dirty="0">
                          <a:solidFill>
                            <a:schemeClr val="dk1"/>
                          </a:solidFill>
                          <a:latin typeface="Arial Rounded MT Bold" pitchFamily="34" charset="0"/>
                          <a:ea typeface="+mn-ea"/>
                          <a:cs typeface="+mn-cs"/>
                        </a:rPr>
                        <a:t>OSQAR</a:t>
                      </a:r>
                      <a:r>
                        <a:rPr lang="es-ES" sz="1200" dirty="0">
                          <a:latin typeface="Arial Rounded MT Bold" pitchFamily="34" charset="0"/>
                        </a:rPr>
                        <a:t>, CROWS, ARIADNE,…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err="1">
                          <a:latin typeface="Arial Rounded MT Bold" panose="020F0704030504030204" pitchFamily="34" charset="0"/>
                        </a:rPr>
                        <a:t>Very</a:t>
                      </a:r>
                      <a:r>
                        <a:rPr lang="es-ES" sz="1400" dirty="0">
                          <a:latin typeface="Arial Rounded MT Bold" panose="020F0704030504030204" pitchFamily="34" charset="0"/>
                        </a:rPr>
                        <a:t> </a:t>
                      </a:r>
                      <a:r>
                        <a:rPr lang="es-ES" sz="1400" dirty="0" err="1">
                          <a:latin typeface="Arial Rounded MT Bold" panose="020F0704030504030204" pitchFamily="34" charset="0"/>
                        </a:rPr>
                        <a:t>low</a:t>
                      </a:r>
                      <a:endParaRPr lang="es-ES" sz="1400" dirty="0">
                        <a:latin typeface="Arial Rounded MT Bold" panose="020F07040305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dirty="0">
                        <a:latin typeface="Arial Rounded MT Bol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3314">
                <a:tc>
                  <a:txBody>
                    <a:bodyPr/>
                    <a:lstStyle/>
                    <a:p>
                      <a:r>
                        <a:rPr lang="es-ES" sz="1600" b="0" dirty="0">
                          <a:latin typeface="Arial Rounded MT Bold" pitchFamily="34" charset="0"/>
                        </a:rPr>
                        <a:t>Solar </a:t>
                      </a:r>
                      <a:r>
                        <a:rPr lang="es-ES" sz="1600" b="0" dirty="0" err="1">
                          <a:latin typeface="Arial Rounded MT Bold" pitchFamily="34" charset="0"/>
                        </a:rPr>
                        <a:t>axions</a:t>
                      </a:r>
                      <a:endParaRPr lang="es-ES" sz="1600" b="0" dirty="0"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i="0" dirty="0" err="1">
                          <a:solidFill>
                            <a:srgbClr val="0070C0"/>
                          </a:solidFill>
                          <a:latin typeface="Arial Rounded MT Bold" pitchFamily="34" charset="0"/>
                        </a:rPr>
                        <a:t>Helioscopes</a:t>
                      </a:r>
                      <a:endParaRPr lang="es-ES" sz="1400" b="1" i="0" dirty="0">
                        <a:solidFill>
                          <a:srgbClr val="0070C0"/>
                        </a:solidFill>
                        <a:latin typeface="Arial Rounded MT Bold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400" b="0" dirty="0">
                        <a:solidFill>
                          <a:srgbClr val="0070C0"/>
                        </a:solidFill>
                        <a:latin typeface="Arial Rounded MT Bold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dirty="0">
                          <a:latin typeface="Arial Rounded MT Bold" pitchFamily="34" charset="0"/>
                        </a:rPr>
                        <a:t>SUMICO, </a:t>
                      </a:r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 Rounded MT Bold" pitchFamily="34" charset="0"/>
                        </a:rPr>
                        <a:t>CAST,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 Rounded MT Bold" pitchFamily="34" charset="0"/>
                        </a:rPr>
                        <a:t>IAXO, (</a:t>
                      </a:r>
                      <a:r>
                        <a:rPr lang="es-ES" sz="1200" b="1" dirty="0" err="1">
                          <a:solidFill>
                            <a:schemeClr val="tx1"/>
                          </a:solidFill>
                          <a:latin typeface="Arial Rounded MT Bold" pitchFamily="34" charset="0"/>
                        </a:rPr>
                        <a:t>Baby</a:t>
                      </a:r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 Rounded MT Bold" pitchFamily="34" charset="0"/>
                        </a:rPr>
                        <a:t>)IAXO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" sz="1400" kern="1200" dirty="0" err="1">
                          <a:solidFill>
                            <a:schemeClr val="dk1"/>
                          </a:solidFill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Low</a:t>
                      </a:r>
                      <a:endParaRPr lang="es-ES" sz="1400" kern="1200" dirty="0">
                        <a:solidFill>
                          <a:schemeClr val="dk1"/>
                        </a:solidFill>
                        <a:latin typeface="Arial Rounded MT Bold" panose="020F07040305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err="1">
                          <a:latin typeface="Arial Rounded MT Bold" pitchFamily="34" charset="0"/>
                        </a:rPr>
                        <a:t>Ready</a:t>
                      </a:r>
                      <a:r>
                        <a:rPr lang="es-ES" sz="1400" baseline="0" dirty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1400" baseline="0" dirty="0" err="1">
                          <a:latin typeface="Arial Rounded MT Bold" pitchFamily="34" charset="0"/>
                        </a:rPr>
                        <a:t>for</a:t>
                      </a:r>
                      <a:r>
                        <a:rPr lang="es-ES" sz="1400" baseline="0" dirty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1400" baseline="0" dirty="0" err="1">
                          <a:latin typeface="Arial Rounded MT Bold" pitchFamily="34" charset="0"/>
                        </a:rPr>
                        <a:t>large</a:t>
                      </a:r>
                      <a:r>
                        <a:rPr lang="es-ES" sz="1400" baseline="0" dirty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1400" baseline="0" dirty="0" err="1">
                          <a:latin typeface="Arial Rounded MT Bold" pitchFamily="34" charset="0"/>
                        </a:rPr>
                        <a:t>scale</a:t>
                      </a:r>
                      <a:r>
                        <a:rPr lang="es-ES" sz="1400" baseline="0" dirty="0">
                          <a:latin typeface="Arial Rounded MT Bold" pitchFamily="34" charset="0"/>
                        </a:rPr>
                        <a:t> </a:t>
                      </a:r>
                      <a:r>
                        <a:rPr lang="es-ES" sz="1400" baseline="0" dirty="0" err="1">
                          <a:latin typeface="Arial Rounded MT Bold" pitchFamily="34" charset="0"/>
                        </a:rPr>
                        <a:t>experiment</a:t>
                      </a:r>
                      <a:endParaRPr lang="es-ES" sz="1400" b="1" dirty="0">
                        <a:solidFill>
                          <a:srgbClr val="FF0000"/>
                        </a:solidFill>
                        <a:latin typeface="Arial Rounded MT Bold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47" y="2132856"/>
            <a:ext cx="3694194" cy="374335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35360" y="6063963"/>
            <a:ext cx="11370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rial Rounded MT Bold" panose="020F0704030504030204" pitchFamily="34" charset="0"/>
              </a:rPr>
              <a:t>Large </a:t>
            </a:r>
            <a:r>
              <a:rPr lang="fr-FR" sz="3200" dirty="0" err="1">
                <a:latin typeface="Arial Rounded MT Bold" panose="020F0704030504030204" pitchFamily="34" charset="0"/>
              </a:rPr>
              <a:t>complementary</a:t>
            </a:r>
            <a:r>
              <a:rPr lang="fr-FR" sz="3200" dirty="0">
                <a:latin typeface="Arial Rounded MT Bold" panose="020F0704030504030204" pitchFamily="34" charset="0"/>
              </a:rPr>
              <a:t> </a:t>
            </a:r>
            <a:r>
              <a:rPr lang="fr-FR" sz="3200" dirty="0" err="1">
                <a:latin typeface="Arial Rounded MT Bold" panose="020F0704030504030204" pitchFamily="34" charset="0"/>
              </a:rPr>
              <a:t>between</a:t>
            </a:r>
            <a:r>
              <a:rPr lang="fr-FR" sz="3200" dirty="0">
                <a:latin typeface="Arial Rounded MT Bold" panose="020F0704030504030204" pitchFamily="34" charset="0"/>
              </a:rPr>
              <a:t> the </a:t>
            </a:r>
            <a:r>
              <a:rPr lang="fr-FR" sz="3200" dirty="0" err="1">
                <a:latin typeface="Arial Rounded MT Bold" panose="020F0704030504030204" pitchFamily="34" charset="0"/>
              </a:rPr>
              <a:t>different</a:t>
            </a:r>
            <a:r>
              <a:rPr lang="fr-FR" sz="3200" dirty="0">
                <a:latin typeface="Arial Rounded MT Bold" panose="020F0704030504030204" pitchFamily="34" charset="0"/>
              </a:rPr>
              <a:t> </a:t>
            </a:r>
            <a:r>
              <a:rPr lang="fr-FR" sz="3200" dirty="0" err="1">
                <a:latin typeface="Arial Rounded MT Bold" panose="020F0704030504030204" pitchFamily="34" charset="0"/>
              </a:rPr>
              <a:t>approaches</a:t>
            </a:r>
            <a:endParaRPr lang="fr-FR" sz="3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441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66058" b="20318"/>
          <a:stretch/>
        </p:blipFill>
        <p:spPr>
          <a:xfrm>
            <a:off x="0" y="0"/>
            <a:ext cx="12202775" cy="11119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9376" y="94320"/>
            <a:ext cx="5288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Parameter</a:t>
            </a:r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space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1185568"/>
            <a:ext cx="6374734" cy="567243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210060" y="4293096"/>
            <a:ext cx="286260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b="0" i="1" dirty="0" err="1">
                <a:latin typeface="Arial Rounded MT Bold" pitchFamily="34" charset="0"/>
                <a:sym typeface="Wingdings" pitchFamily="2" charset="2"/>
              </a:rPr>
              <a:t>Armengaud</a:t>
            </a:r>
            <a:r>
              <a:rPr lang="en-US" sz="1400" b="0" i="1" dirty="0">
                <a:latin typeface="Arial Rounded MT Bold" pitchFamily="34" charset="0"/>
                <a:sym typeface="Wingdings" pitchFamily="2" charset="2"/>
              </a:rPr>
              <a:t> et al.  JCAP (2019) 06 047</a:t>
            </a:r>
          </a:p>
        </p:txBody>
      </p:sp>
    </p:spTree>
    <p:extLst>
      <p:ext uri="{BB962C8B-B14F-4D97-AF65-F5344CB8AC3E}">
        <p14:creationId xmlns:p14="http://schemas.microsoft.com/office/powerpoint/2010/main" val="1483807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9376" y="94320"/>
            <a:ext cx="48572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SOLAR AXIONS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0076" y="1795800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dirty="0">
                <a:latin typeface="Arial Rounded MT Bold" panose="020F0704030504030204" pitchFamily="34" charset="0"/>
              </a:rPr>
              <a:t>Photons (</a:t>
            </a:r>
            <a:r>
              <a:rPr lang="fr-FR" b="0" dirty="0" err="1">
                <a:latin typeface="Arial Rounded MT Bold" panose="020F0704030504030204" pitchFamily="34" charset="0"/>
              </a:rPr>
              <a:t>keV</a:t>
            </a:r>
            <a:r>
              <a:rPr lang="fr-FR" b="0" dirty="0">
                <a:latin typeface="Arial Rounded MT Bold" panose="020F0704030504030204" pitchFamily="34" charset="0"/>
              </a:rPr>
              <a:t>) in </a:t>
            </a:r>
            <a:r>
              <a:rPr lang="fr-FR" b="0" dirty="0" err="1">
                <a:latin typeface="Arial Rounded MT Bold" panose="020F0704030504030204" pitchFamily="34" charset="0"/>
              </a:rPr>
              <a:t>solar</a:t>
            </a:r>
            <a:r>
              <a:rPr lang="fr-FR" b="0" dirty="0">
                <a:latin typeface="Arial Rounded MT Bold" panose="020F0704030504030204" pitchFamily="34" charset="0"/>
              </a:rPr>
              <a:t> </a:t>
            </a:r>
            <a:r>
              <a:rPr lang="fr-FR" b="0" dirty="0" err="1">
                <a:latin typeface="Arial Rounded MT Bold" panose="020F0704030504030204" pitchFamily="34" charset="0"/>
              </a:rPr>
              <a:t>core</a:t>
            </a:r>
            <a:r>
              <a:rPr lang="fr-FR" b="0" dirty="0">
                <a:latin typeface="Arial Rounded MT Bold" panose="020F0704030504030204" pitchFamily="34" charset="0"/>
              </a:rPr>
              <a:t> </a:t>
            </a:r>
            <a:r>
              <a:rPr lang="fr-FR" b="0" dirty="0" err="1">
                <a:latin typeface="Arial Rounded MT Bold" panose="020F0704030504030204" pitchFamily="34" charset="0"/>
              </a:rPr>
              <a:t>can</a:t>
            </a:r>
            <a:r>
              <a:rPr lang="fr-FR" b="0" dirty="0">
                <a:latin typeface="Arial Rounded MT Bold" panose="020F0704030504030204" pitchFamily="34" charset="0"/>
              </a:rPr>
              <a:t> </a:t>
            </a:r>
            <a:r>
              <a:rPr lang="fr-FR" b="0" dirty="0" err="1">
                <a:latin typeface="Arial Rounded MT Bold" panose="020F0704030504030204" pitchFamily="34" charset="0"/>
              </a:rPr>
              <a:t>be</a:t>
            </a:r>
            <a:r>
              <a:rPr lang="fr-FR" b="0" dirty="0">
                <a:latin typeface="Arial Rounded MT Bold" panose="020F0704030504030204" pitchFamily="34" charset="0"/>
              </a:rPr>
              <a:t> </a:t>
            </a:r>
            <a:r>
              <a:rPr lang="fr-FR" b="0" dirty="0" err="1">
                <a:latin typeface="Arial Rounded MT Bold" panose="020F0704030504030204" pitchFamily="34" charset="0"/>
              </a:rPr>
              <a:t>converted</a:t>
            </a:r>
            <a:r>
              <a:rPr lang="fr-FR" b="0" dirty="0">
                <a:latin typeface="Arial Rounded MT Bold" panose="020F0704030504030204" pitchFamily="34" charset="0"/>
              </a:rPr>
              <a:t> </a:t>
            </a:r>
            <a:r>
              <a:rPr lang="fr-FR" b="0" dirty="0" err="1">
                <a:latin typeface="Arial Rounded MT Bold" panose="020F0704030504030204" pitchFamily="34" charset="0"/>
              </a:rPr>
              <a:t>into</a:t>
            </a:r>
            <a:r>
              <a:rPr lang="fr-FR" b="0" dirty="0">
                <a:latin typeface="Arial Rounded MT Bold" panose="020F0704030504030204" pitchFamily="34" charset="0"/>
              </a:rPr>
              <a:t> axions in the </a:t>
            </a:r>
            <a:r>
              <a:rPr lang="fr-FR" b="0" dirty="0" err="1">
                <a:latin typeface="Arial Rounded MT Bold" panose="020F0704030504030204" pitchFamily="34" charset="0"/>
              </a:rPr>
              <a:t>presence</a:t>
            </a:r>
            <a:r>
              <a:rPr lang="fr-FR" b="0" dirty="0">
                <a:latin typeface="Arial Rounded MT Bold" panose="020F0704030504030204" pitchFamily="34" charset="0"/>
              </a:rPr>
              <a:t> of a </a:t>
            </a:r>
            <a:r>
              <a:rPr lang="fr-FR" b="0" dirty="0" err="1">
                <a:latin typeface="Arial Rounded MT Bold" panose="020F0704030504030204" pitchFamily="34" charset="0"/>
              </a:rPr>
              <a:t>strong</a:t>
            </a:r>
            <a:r>
              <a:rPr lang="fr-FR" b="0" dirty="0">
                <a:latin typeface="Arial Rounded MT Bold" panose="020F0704030504030204" pitchFamily="34" charset="0"/>
              </a:rPr>
              <a:t> </a:t>
            </a:r>
            <a:r>
              <a:rPr lang="fr-FR" b="0" dirty="0" err="1">
                <a:latin typeface="Arial Rounded MT Bold" panose="020F0704030504030204" pitchFamily="34" charset="0"/>
              </a:rPr>
              <a:t>electromagnetic</a:t>
            </a:r>
            <a:r>
              <a:rPr lang="fr-FR" b="0" dirty="0">
                <a:latin typeface="Arial Rounded MT Bold" panose="020F0704030504030204" pitchFamily="34" charset="0"/>
              </a:rPr>
              <a:t> </a:t>
            </a:r>
            <a:r>
              <a:rPr lang="fr-FR" b="0" dirty="0" err="1">
                <a:latin typeface="Arial Rounded MT Bold" panose="020F0704030504030204" pitchFamily="34" charset="0"/>
              </a:rPr>
              <a:t>field</a:t>
            </a:r>
            <a:r>
              <a:rPr lang="fr-FR" b="0" dirty="0">
                <a:latin typeface="Arial Rounded MT Bold" panose="020F0704030504030204" pitchFamily="34" charset="0"/>
              </a:rPr>
              <a:t> via the </a:t>
            </a:r>
            <a:r>
              <a:rPr lang="fr-FR" dirty="0" err="1">
                <a:latin typeface="Arial Rounded MT Bold" panose="020F0704030504030204" pitchFamily="34" charset="0"/>
              </a:rPr>
              <a:t>Primakoff</a:t>
            </a:r>
            <a:r>
              <a:rPr lang="fr-FR" dirty="0">
                <a:latin typeface="Arial Rounded MT Bold" panose="020F0704030504030204" pitchFamily="34" charset="0"/>
              </a:rPr>
              <a:t> </a:t>
            </a:r>
            <a:r>
              <a:rPr lang="fr-FR" dirty="0" err="1">
                <a:latin typeface="Arial Rounded MT Bold" panose="020F0704030504030204" pitchFamily="34" charset="0"/>
              </a:rPr>
              <a:t>Effect</a:t>
            </a:r>
            <a:r>
              <a:rPr lang="fr-FR" dirty="0"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7" name="Picture 5" descr="ConversionPicCr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371" y="1405772"/>
            <a:ext cx="5791200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69" y="5629782"/>
            <a:ext cx="5476875" cy="8382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164290" y="6213017"/>
            <a:ext cx="398589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b="0" i="1" dirty="0">
                <a:latin typeface="Arial Rounded MT Bold" panose="020F0704030504030204" pitchFamily="34" charset="0"/>
              </a:rPr>
              <a:t>Van </a:t>
            </a:r>
            <a:r>
              <a:rPr lang="fr-FR" sz="1400" b="0" i="1" dirty="0" err="1">
                <a:latin typeface="Arial Rounded MT Bold" panose="020F0704030504030204" pitchFamily="34" charset="0"/>
              </a:rPr>
              <a:t>Bibber</a:t>
            </a:r>
            <a:r>
              <a:rPr lang="fr-FR" sz="1400" b="0" i="1" dirty="0">
                <a:latin typeface="Arial Rounded MT Bold" panose="020F0704030504030204" pitchFamily="34" charset="0"/>
              </a:rPr>
              <a:t> et al. Phys. </a:t>
            </a:r>
            <a:r>
              <a:rPr lang="fr-FR" sz="1400" b="0" i="1" dirty="0" err="1">
                <a:latin typeface="Arial Rounded MT Bold" panose="020F0704030504030204" pitchFamily="34" charset="0"/>
              </a:rPr>
              <a:t>Rev</a:t>
            </a:r>
            <a:r>
              <a:rPr lang="fr-FR" sz="1400" b="0" i="1" dirty="0">
                <a:latin typeface="Arial Rounded MT Bold" panose="020F0704030504030204" pitchFamily="34" charset="0"/>
              </a:rPr>
              <a:t> D39:2089 (1989)</a:t>
            </a:r>
          </a:p>
          <a:p>
            <a:r>
              <a:rPr lang="fr-FR" sz="1400" b="0" i="1" dirty="0">
                <a:latin typeface="Arial Rounded MT Bold" panose="020F0704030504030204" pitchFamily="34" charset="0"/>
              </a:rPr>
              <a:t>CAST JCAO 04 (2007)010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4992" y="3112820"/>
            <a:ext cx="4464496" cy="2936062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210179"/>
              </p:ext>
            </p:extLst>
          </p:nvPr>
        </p:nvGraphicFramePr>
        <p:xfrm>
          <a:off x="1127449" y="3717172"/>
          <a:ext cx="2448272" cy="119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0" name="PHOTO-PAINT" r:id="rId7" imgW="1733448" imgH="849944" progId="">
                  <p:embed/>
                </p:oleObj>
              </mc:Choice>
              <mc:Fallback>
                <p:oleObj name="PHOTO-PAINT" r:id="rId7" imgW="1733448" imgH="849944" progId="">
                  <p:embed/>
                  <p:pic>
                    <p:nvPicPr>
                      <p:cNvPr id="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449" y="3717172"/>
                        <a:ext cx="2448272" cy="1199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8597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328" y="1408708"/>
            <a:ext cx="7608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SzTx/>
            </a:pPr>
            <a:r>
              <a:rPr lang="fr-FR" sz="2000" b="0" dirty="0">
                <a:latin typeface="Arial Rounded MT Bold" panose="020F0704030504030204" pitchFamily="34" charset="0"/>
              </a:rPr>
              <a:t>1st </a:t>
            </a:r>
            <a:r>
              <a:rPr lang="fr-FR" sz="2000" b="0" dirty="0" err="1">
                <a:latin typeface="Arial Rounded MT Bold" panose="020F0704030504030204" pitchFamily="34" charset="0"/>
              </a:rPr>
              <a:t>generation</a:t>
            </a:r>
            <a:r>
              <a:rPr lang="fr-FR" sz="2000" b="0" dirty="0">
                <a:latin typeface="Arial Rounded MT Bold" panose="020F0704030504030204" pitchFamily="34" charset="0"/>
              </a:rPr>
              <a:t>: Brookhaven (a few </a:t>
            </a:r>
            <a:r>
              <a:rPr lang="fr-FR" sz="2000" b="0" dirty="0" err="1">
                <a:latin typeface="Arial Rounded MT Bold" panose="020F0704030504030204" pitchFamily="34" charset="0"/>
              </a:rPr>
              <a:t>hours</a:t>
            </a:r>
            <a:r>
              <a:rPr lang="fr-FR" sz="2000" b="0" dirty="0">
                <a:latin typeface="Arial Rounded MT Bold" panose="020F0704030504030204" pitchFamily="34" charset="0"/>
              </a:rPr>
              <a:t> of data): </a:t>
            </a:r>
          </a:p>
          <a:p>
            <a:pPr>
              <a:buClrTx/>
              <a:buSzTx/>
            </a:pPr>
            <a:r>
              <a:rPr lang="fr-FR" sz="2000" b="0" dirty="0">
                <a:latin typeface="Arial Rounded MT Bold" panose="020F0704030504030204" pitchFamily="34" charset="0"/>
              </a:rPr>
              <a:t>1.8 m, 2.2 T</a:t>
            </a:r>
          </a:p>
          <a:p>
            <a:pPr>
              <a:buClrTx/>
              <a:buSzTx/>
            </a:pPr>
            <a:endParaRPr lang="fr-FR" sz="2000" b="0" dirty="0">
              <a:latin typeface="Arial Rounded MT Bold" panose="020F0704030504030204" pitchFamily="34" charset="0"/>
            </a:endParaRPr>
          </a:p>
          <a:p>
            <a:pPr>
              <a:buClrTx/>
              <a:buSzTx/>
            </a:pPr>
            <a:r>
              <a:rPr lang="fr-FR" sz="2000" b="0" dirty="0">
                <a:latin typeface="Arial Rounded MT Bold" panose="020F0704030504030204" pitchFamily="34" charset="0"/>
              </a:rPr>
              <a:t>2</a:t>
            </a:r>
            <a:r>
              <a:rPr lang="fr-FR" sz="2000" b="0" baseline="30000" dirty="0">
                <a:latin typeface="Arial Rounded MT Bold" panose="020F0704030504030204" pitchFamily="34" charset="0"/>
              </a:rPr>
              <a:t>nd</a:t>
            </a:r>
            <a:r>
              <a:rPr lang="fr-FR" sz="2000" b="0" dirty="0">
                <a:latin typeface="Arial Rounded MT Bold" panose="020F0704030504030204" pitchFamily="34" charset="0"/>
              </a:rPr>
              <a:t> </a:t>
            </a:r>
            <a:r>
              <a:rPr lang="fr-FR" sz="2000" b="0" dirty="0" err="1">
                <a:latin typeface="Arial Rounded MT Bold" panose="020F0704030504030204" pitchFamily="34" charset="0"/>
              </a:rPr>
              <a:t>Generation</a:t>
            </a:r>
            <a:r>
              <a:rPr lang="fr-FR" sz="2000" b="0" dirty="0">
                <a:latin typeface="Arial Rounded MT Bold" panose="020F0704030504030204" pitchFamily="34" charset="0"/>
              </a:rPr>
              <a:t>: Tokyo </a:t>
            </a:r>
            <a:r>
              <a:rPr lang="fr-FR" sz="2000" b="0" dirty="0" err="1">
                <a:latin typeface="Arial Rounded MT Bold" panose="020F0704030504030204" pitchFamily="34" charset="0"/>
              </a:rPr>
              <a:t>Helioscope</a:t>
            </a:r>
            <a:r>
              <a:rPr lang="fr-FR" sz="2000" b="0" dirty="0">
                <a:latin typeface="Arial Rounded MT Bold" panose="020F0704030504030204" pitchFamily="34" charset="0"/>
              </a:rPr>
              <a:t> (SUMICO): </a:t>
            </a:r>
          </a:p>
          <a:p>
            <a:pPr>
              <a:buClrTx/>
              <a:buSzTx/>
            </a:pPr>
            <a:r>
              <a:rPr lang="fr-FR" sz="2000" b="0" dirty="0">
                <a:latin typeface="Arial Rounded MT Bold" panose="020F0704030504030204" pitchFamily="34" charset="0"/>
              </a:rPr>
              <a:t>2.3 m long 4 T</a:t>
            </a:r>
          </a:p>
          <a:p>
            <a:pPr>
              <a:buClrTx/>
              <a:buSzTx/>
            </a:pPr>
            <a:endParaRPr lang="fr-FR" sz="2000" b="0" dirty="0">
              <a:latin typeface="Arial Rounded MT Bold" panose="020F0704030504030204" pitchFamily="34" charset="0"/>
            </a:endParaRPr>
          </a:p>
          <a:p>
            <a:pPr>
              <a:buClrTx/>
              <a:buSzTx/>
            </a:pPr>
            <a:r>
              <a:rPr lang="fr-FR" sz="2000" b="0" dirty="0">
                <a:latin typeface="Arial Rounded MT Bold" panose="020F0704030504030204" pitchFamily="34" charset="0"/>
              </a:rPr>
              <a:t>3rd </a:t>
            </a:r>
            <a:r>
              <a:rPr lang="fr-FR" sz="2000" b="0" dirty="0" err="1">
                <a:latin typeface="Arial Rounded MT Bold" panose="020F0704030504030204" pitchFamily="34" charset="0"/>
              </a:rPr>
              <a:t>Generation</a:t>
            </a:r>
            <a:r>
              <a:rPr lang="fr-FR" sz="2000" b="0" dirty="0">
                <a:latin typeface="Arial Rounded MT Bold" panose="020F0704030504030204" pitchFamily="34" charset="0"/>
              </a:rPr>
              <a:t>: CAST (CERN </a:t>
            </a:r>
            <a:r>
              <a:rPr lang="fr-FR" sz="2000" b="0" dirty="0" err="1">
                <a:latin typeface="Arial Rounded MT Bold" panose="020F0704030504030204" pitchFamily="34" charset="0"/>
              </a:rPr>
              <a:t>Axion</a:t>
            </a:r>
            <a:r>
              <a:rPr lang="fr-FR" sz="2000" b="0" dirty="0">
                <a:latin typeface="Arial Rounded MT Bold" panose="020F0704030504030204" pitchFamily="34" charset="0"/>
              </a:rPr>
              <a:t> Solar </a:t>
            </a:r>
            <a:r>
              <a:rPr lang="fr-FR" sz="2000" b="0" dirty="0" err="1">
                <a:latin typeface="Arial Rounded MT Bold" panose="020F0704030504030204" pitchFamily="34" charset="0"/>
              </a:rPr>
              <a:t>Telescope</a:t>
            </a:r>
            <a:r>
              <a:rPr lang="fr-FR" sz="2000" b="0" dirty="0">
                <a:latin typeface="Arial Rounded MT Bold" panose="020F0704030504030204" pitchFamily="34" charset="0"/>
              </a:rPr>
              <a:t>): </a:t>
            </a:r>
          </a:p>
          <a:p>
            <a:pPr>
              <a:buClrTx/>
              <a:buSzTx/>
            </a:pPr>
            <a:r>
              <a:rPr lang="fr-FR" sz="2000" b="0" dirty="0">
                <a:latin typeface="Arial Rounded MT Bold" panose="020F0704030504030204" pitchFamily="34" charset="0"/>
              </a:rPr>
              <a:t>10 m long, 9 T 2002-2022</a:t>
            </a:r>
          </a:p>
          <a:p>
            <a:pPr>
              <a:buClrTx/>
              <a:buSzTx/>
            </a:pPr>
            <a:endParaRPr lang="fr-FR" sz="2000" b="0" dirty="0">
              <a:latin typeface="Arial Rounded MT Bold" panose="020F070403050403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9376" y="94320"/>
            <a:ext cx="7152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SOLAR HELIOSCOPES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168991" y="1844824"/>
            <a:ext cx="307102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0" i="1" dirty="0" err="1">
                <a:latin typeface="Arial Rounded MT Bold" panose="020F0704030504030204" pitchFamily="34" charset="0"/>
              </a:rPr>
              <a:t>Lazarus</a:t>
            </a:r>
            <a:r>
              <a:rPr lang="fr-FR" sz="1400" b="0" i="1" dirty="0">
                <a:latin typeface="Arial Rounded MT Bold" panose="020F0704030504030204" pitchFamily="34" charset="0"/>
              </a:rPr>
              <a:t> et al. PRL 69  (92)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40999" y="2780928"/>
            <a:ext cx="3647089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fr-FR" sz="1400" b="0" i="1" dirty="0" err="1">
                <a:latin typeface="Arial Rounded MT Bold" panose="020F0704030504030204" pitchFamily="34" charset="0"/>
              </a:rPr>
              <a:t>Inoue</a:t>
            </a:r>
            <a:r>
              <a:rPr lang="fr-FR" sz="1400" b="0" i="1" dirty="0">
                <a:latin typeface="Arial Rounded MT Bold" panose="020F0704030504030204" pitchFamily="34" charset="0"/>
              </a:rPr>
              <a:t> et al. Phys.Lett.B668:93-97,2008. </a:t>
            </a:r>
          </a:p>
        </p:txBody>
      </p:sp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081" y="1403994"/>
            <a:ext cx="2477189" cy="159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7" descr="sumicowithk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83306" y="1397625"/>
            <a:ext cx="1600200" cy="1600200"/>
          </a:xfrm>
          <a:prstGeom prst="rect">
            <a:avLst/>
          </a:prstGeom>
          <a:noFill/>
        </p:spPr>
      </p:pic>
      <p:pic>
        <p:nvPicPr>
          <p:cNvPr id="15" name="Picture 3" descr="EMagnet4"/>
          <p:cNvPicPr>
            <a:picLocks noChangeAspect="1" noChangeArrowheads="1"/>
          </p:cNvPicPr>
          <p:nvPr/>
        </p:nvPicPr>
        <p:blipFill>
          <a:blip r:embed="rId5" cstate="print"/>
          <a:srcRect l="3244" r="2438"/>
          <a:stretch>
            <a:fillRect/>
          </a:stretch>
        </p:blipFill>
        <p:spPr bwMode="auto">
          <a:xfrm>
            <a:off x="3935760" y="3948654"/>
            <a:ext cx="5680008" cy="2648698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23792" y="4314581"/>
            <a:ext cx="347992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fr-FR" sz="1400" b="0" i="1" dirty="0">
                <a:latin typeface="Arial Rounded MT Bold" panose="020F0704030504030204" pitchFamily="34" charset="0"/>
              </a:rPr>
              <a:t>Nature Phys. 13 (2017) 584-590</a:t>
            </a:r>
          </a:p>
          <a:p>
            <a:pPr>
              <a:buClrTx/>
              <a:buSzTx/>
              <a:buFontTx/>
              <a:buNone/>
            </a:pPr>
            <a:r>
              <a:rPr lang="fr-FR" sz="1400" b="0" i="1" dirty="0">
                <a:latin typeface="Arial Rounded MT Bold" panose="020F0704030504030204" pitchFamily="34" charset="0"/>
              </a:rPr>
              <a:t>JHEP 2021 75, (2021)</a:t>
            </a:r>
          </a:p>
          <a:p>
            <a:pPr>
              <a:buClrTx/>
              <a:buSzTx/>
              <a:buFontTx/>
              <a:buNone/>
            </a:pPr>
            <a:r>
              <a:rPr lang="fr-FR" sz="1400" b="0" i="1" dirty="0">
                <a:latin typeface="Arial Rounded MT Bold" panose="020F0704030504030204" pitchFamily="34" charset="0"/>
              </a:rPr>
              <a:t>Nature Commun. 13 (2022) 1, 6180</a:t>
            </a:r>
          </a:p>
          <a:p>
            <a:pPr algn="l"/>
            <a:r>
              <a:rPr lang="fr-FR" sz="1400" b="0" i="1" dirty="0" err="1">
                <a:latin typeface="Arial Rounded MT Bold" panose="020F0704030504030204" pitchFamily="34" charset="0"/>
              </a:rPr>
              <a:t>Phys.Rev.Lett</a:t>
            </a:r>
            <a:r>
              <a:rPr lang="fr-FR" sz="1400" b="0" i="1" dirty="0">
                <a:latin typeface="Arial Rounded MT Bold" panose="020F0704030504030204" pitchFamily="34" charset="0"/>
              </a:rPr>
              <a:t>. 133 (2024) 22, 221005</a:t>
            </a:r>
          </a:p>
        </p:txBody>
      </p:sp>
    </p:spTree>
    <p:extLst>
      <p:ext uri="{BB962C8B-B14F-4D97-AF65-F5344CB8AC3E}">
        <p14:creationId xmlns:p14="http://schemas.microsoft.com/office/powerpoint/2010/main" val="4052539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9376" y="94320"/>
            <a:ext cx="2185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CAST 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1345" y="1441754"/>
            <a:ext cx="67687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SzTx/>
            </a:pPr>
            <a:r>
              <a:rPr lang="fr-FR" b="0" dirty="0" err="1">
                <a:latin typeface="Arial Rounded MT Bold" panose="020F0704030504030204" pitchFamily="34" charset="0"/>
              </a:rPr>
              <a:t>Decommissioned</a:t>
            </a:r>
            <a:r>
              <a:rPr lang="fr-FR" b="0" dirty="0">
                <a:latin typeface="Arial Rounded MT Bold" panose="020F0704030504030204" pitchFamily="34" charset="0"/>
              </a:rPr>
              <a:t> LHC </a:t>
            </a:r>
            <a:r>
              <a:rPr lang="fr-FR" b="0" dirty="0" err="1">
                <a:latin typeface="Arial Rounded MT Bold" panose="020F0704030504030204" pitchFamily="34" charset="0"/>
              </a:rPr>
              <a:t>dipole</a:t>
            </a:r>
            <a:r>
              <a:rPr lang="fr-FR" b="0" dirty="0">
                <a:latin typeface="Arial Rounded MT Bold" panose="020F0704030504030204" pitchFamily="34" charset="0"/>
              </a:rPr>
              <a:t> magnet (L= 10 m, 9 T)</a:t>
            </a:r>
          </a:p>
          <a:p>
            <a:pPr>
              <a:buClrTx/>
              <a:buSzTx/>
            </a:pPr>
            <a:endParaRPr lang="fr-FR" b="0" dirty="0">
              <a:latin typeface="Arial Rounded MT Bold" panose="020F0704030504030204" pitchFamily="34" charset="0"/>
            </a:endParaRPr>
          </a:p>
          <a:p>
            <a:pPr>
              <a:buClrTx/>
              <a:buSzTx/>
            </a:pPr>
            <a:r>
              <a:rPr lang="fr-FR" b="0" dirty="0">
                <a:latin typeface="Arial Rounded MT Bold" panose="020F0704030504030204" pitchFamily="34" charset="0"/>
              </a:rPr>
              <a:t>X-ray </a:t>
            </a:r>
            <a:r>
              <a:rPr lang="fr-FR" b="0" dirty="0" err="1">
                <a:latin typeface="Arial Rounded MT Bold" panose="020F0704030504030204" pitchFamily="34" charset="0"/>
              </a:rPr>
              <a:t>focussing</a:t>
            </a:r>
            <a:r>
              <a:rPr lang="fr-FR" b="0" dirty="0">
                <a:latin typeface="Arial Rounded MT Bold" panose="020F0704030504030204" pitchFamily="34" charset="0"/>
              </a:rPr>
              <a:t> and </a:t>
            </a:r>
            <a:r>
              <a:rPr lang="fr-FR" b="0" dirty="0" err="1">
                <a:latin typeface="Arial Rounded MT Bold" panose="020F0704030504030204" pitchFamily="34" charset="0"/>
              </a:rPr>
              <a:t>using</a:t>
            </a:r>
            <a:r>
              <a:rPr lang="fr-FR" b="0" dirty="0">
                <a:latin typeface="Arial Rounded MT Bold" panose="020F0704030504030204" pitchFamily="34" charset="0"/>
              </a:rPr>
              <a:t> </a:t>
            </a:r>
            <a:r>
              <a:rPr lang="fr-FR" b="0" dirty="0" err="1">
                <a:latin typeface="Arial Rounded MT Bold" panose="020F0704030504030204" pitchFamily="34" charset="0"/>
              </a:rPr>
              <a:t>low</a:t>
            </a:r>
            <a:r>
              <a:rPr lang="fr-FR" b="0" dirty="0">
                <a:latin typeface="Arial Rounded MT Bold" panose="020F0704030504030204" pitchFamily="34" charset="0"/>
              </a:rPr>
              <a:t> background techniques for </a:t>
            </a:r>
            <a:r>
              <a:rPr lang="fr-FR" b="0" dirty="0" err="1">
                <a:latin typeface="Arial Rounded MT Bold" panose="020F0704030504030204" pitchFamily="34" charset="0"/>
              </a:rPr>
              <a:t>detection</a:t>
            </a:r>
            <a:r>
              <a:rPr lang="fr-FR" b="0" dirty="0">
                <a:latin typeface="Arial Rounded MT Bold" panose="020F0704030504030204" pitchFamily="34" charset="0"/>
              </a:rPr>
              <a:t>: active and passive </a:t>
            </a:r>
            <a:r>
              <a:rPr lang="fr-FR" b="0" dirty="0" err="1">
                <a:latin typeface="Arial Rounded MT Bold" panose="020F0704030504030204" pitchFamily="34" charset="0"/>
              </a:rPr>
              <a:t>shieldings</a:t>
            </a:r>
            <a:r>
              <a:rPr lang="fr-FR" b="0" dirty="0">
                <a:latin typeface="Arial Rounded MT Bold" panose="020F0704030504030204" pitchFamily="34" charset="0"/>
              </a:rPr>
              <a:t>, </a:t>
            </a:r>
            <a:r>
              <a:rPr lang="fr-FR" b="0" dirty="0" err="1">
                <a:latin typeface="Arial Rounded MT Bold" panose="020F0704030504030204" pitchFamily="34" charset="0"/>
              </a:rPr>
              <a:t>low</a:t>
            </a:r>
            <a:r>
              <a:rPr lang="fr-FR" b="0" dirty="0">
                <a:latin typeface="Arial Rounded MT Bold" panose="020F0704030504030204" pitchFamily="34" charset="0"/>
              </a:rPr>
              <a:t> background </a:t>
            </a:r>
            <a:r>
              <a:rPr lang="fr-FR" b="0" dirty="0" err="1">
                <a:latin typeface="Arial Rounded MT Bold" panose="020F0704030504030204" pitchFamily="34" charset="0"/>
              </a:rPr>
              <a:t>materials</a:t>
            </a:r>
            <a:r>
              <a:rPr lang="fr-FR" b="0" dirty="0">
                <a:latin typeface="Arial Rounded MT Bold" panose="020F0704030504030204" pitchFamily="34" charset="0"/>
              </a:rPr>
              <a:t>, discrimination techniques</a:t>
            </a:r>
          </a:p>
          <a:p>
            <a:pPr>
              <a:buClrTx/>
              <a:buSzTx/>
            </a:pPr>
            <a:endParaRPr lang="fr-FR" b="0" dirty="0">
              <a:latin typeface="Arial Rounded MT Bold" panose="020F0704030504030204" pitchFamily="34" charset="0"/>
            </a:endParaRPr>
          </a:p>
          <a:p>
            <a:pPr>
              <a:buClrTx/>
              <a:buSzTx/>
            </a:pPr>
            <a:r>
              <a:rPr lang="fr-FR" b="0" dirty="0">
                <a:latin typeface="Arial Rounded MT Bold" panose="020F0704030504030204" pitchFamily="34" charset="0"/>
              </a:rPr>
              <a:t>Solar </a:t>
            </a:r>
            <a:r>
              <a:rPr lang="fr-FR" b="0" dirty="0" err="1">
                <a:latin typeface="Arial Rounded MT Bold" panose="020F0704030504030204" pitchFamily="34" charset="0"/>
              </a:rPr>
              <a:t>tracking</a:t>
            </a:r>
            <a:r>
              <a:rPr lang="fr-FR" b="0" dirty="0">
                <a:latin typeface="Arial Rounded MT Bold" panose="020F0704030504030204" pitchFamily="34" charset="0"/>
              </a:rPr>
              <a:t> possible </a:t>
            </a:r>
            <a:r>
              <a:rPr lang="fr-FR" b="0" dirty="0" err="1">
                <a:latin typeface="Arial Rounded MT Bold" panose="020F0704030504030204" pitchFamily="34" charset="0"/>
              </a:rPr>
              <a:t>suring</a:t>
            </a:r>
            <a:r>
              <a:rPr lang="fr-FR" b="0" dirty="0">
                <a:latin typeface="Arial Rounded MT Bold" panose="020F0704030504030204" pitchFamily="34" charset="0"/>
              </a:rPr>
              <a:t> </a:t>
            </a:r>
            <a:r>
              <a:rPr lang="fr-FR" b="0" dirty="0" err="1">
                <a:latin typeface="Arial Rounded MT Bold" panose="020F0704030504030204" pitchFamily="34" charset="0"/>
              </a:rPr>
              <a:t>sunrise</a:t>
            </a:r>
            <a:r>
              <a:rPr lang="fr-FR" b="0" dirty="0">
                <a:latin typeface="Arial Rounded MT Bold" panose="020F0704030504030204" pitchFamily="34" charset="0"/>
              </a:rPr>
              <a:t> and </a:t>
            </a:r>
            <a:r>
              <a:rPr lang="fr-FR" b="0" dirty="0" err="1">
                <a:latin typeface="Arial Rounded MT Bold" panose="020F0704030504030204" pitchFamily="34" charset="0"/>
              </a:rPr>
              <a:t>sunset</a:t>
            </a:r>
            <a:r>
              <a:rPr lang="fr-FR" b="0" dirty="0">
                <a:latin typeface="Arial Rounded MT Bold" panose="020F0704030504030204" pitchFamily="34" charset="0"/>
              </a:rPr>
              <a:t> (2x 1.5 h per </a:t>
            </a:r>
            <a:r>
              <a:rPr lang="fr-FR" b="0" dirty="0" err="1">
                <a:latin typeface="Arial Rounded MT Bold" panose="020F0704030504030204" pitchFamily="34" charset="0"/>
              </a:rPr>
              <a:t>day</a:t>
            </a:r>
            <a:r>
              <a:rPr lang="fr-FR" b="0" dirty="0">
                <a:latin typeface="Arial Rounded MT Bold" panose="020F0704030504030204" pitchFamily="34" charset="0"/>
              </a:rPr>
              <a:t>)</a:t>
            </a:r>
          </a:p>
          <a:p>
            <a:pPr>
              <a:buClrTx/>
              <a:buSzTx/>
            </a:pPr>
            <a:endParaRPr lang="fr-FR" b="0" dirty="0">
              <a:latin typeface="Arial Rounded MT Bold" panose="020F0704030504030204" pitchFamily="34" charset="0"/>
            </a:endParaRPr>
          </a:p>
          <a:p>
            <a:pPr>
              <a:buClrTx/>
              <a:buSzTx/>
            </a:pPr>
            <a:r>
              <a:rPr lang="fr-FR" b="0" dirty="0">
                <a:latin typeface="Arial Rounded MT Bold" panose="020F0704030504030204" pitchFamily="34" charset="0"/>
              </a:rPr>
              <a:t>Phases</a:t>
            </a:r>
          </a:p>
          <a:p>
            <a:pPr marL="285750" indent="-285750">
              <a:buClrTx/>
              <a:buSzTx/>
              <a:buFont typeface="Arial" panose="020B0604020202020204" pitchFamily="34" charset="0"/>
              <a:buChar char="•"/>
            </a:pPr>
            <a:r>
              <a:rPr lang="fr-FR" b="0" dirty="0">
                <a:latin typeface="Arial Rounded MT Bold" panose="020F0704030504030204" pitchFamily="34" charset="0"/>
              </a:rPr>
              <a:t>Phase I, vacuum: 2003-2004</a:t>
            </a:r>
          </a:p>
          <a:p>
            <a:pPr marL="285750" indent="-285750">
              <a:buClrTx/>
              <a:buSzTx/>
              <a:buFont typeface="Arial" panose="020B0604020202020204" pitchFamily="34" charset="0"/>
              <a:buChar char="•"/>
            </a:pPr>
            <a:r>
              <a:rPr lang="fr-FR" b="0" dirty="0">
                <a:latin typeface="Arial Rounded MT Bold" panose="020F0704030504030204" pitchFamily="34" charset="0"/>
              </a:rPr>
              <a:t>Phase II, buffer </a:t>
            </a:r>
            <a:r>
              <a:rPr lang="fr-FR" b="0" dirty="0" err="1">
                <a:latin typeface="Arial Rounded MT Bold" panose="020F0704030504030204" pitchFamily="34" charset="0"/>
              </a:rPr>
              <a:t>gas</a:t>
            </a:r>
            <a:r>
              <a:rPr lang="fr-FR" b="0" dirty="0">
                <a:latin typeface="Arial Rounded MT Bold" panose="020F0704030504030204" pitchFamily="34" charset="0"/>
              </a:rPr>
              <a:t>: 2006-12</a:t>
            </a:r>
          </a:p>
          <a:p>
            <a:pPr marL="285750" indent="-285750">
              <a:buClrTx/>
              <a:buSzTx/>
              <a:buFont typeface="Arial" panose="020B0604020202020204" pitchFamily="34" charset="0"/>
              <a:buChar char="•"/>
            </a:pPr>
            <a:r>
              <a:rPr lang="fr-FR" b="0" dirty="0" err="1">
                <a:latin typeface="Arial Rounded MT Bold" panose="020F0704030504030204" pitchFamily="34" charset="0"/>
              </a:rPr>
              <a:t>Improved</a:t>
            </a:r>
            <a:r>
              <a:rPr lang="fr-FR" b="0" dirty="0">
                <a:latin typeface="Arial Rounded MT Bold" panose="020F0704030504030204" pitchFamily="34" charset="0"/>
              </a:rPr>
              <a:t> vacuum </a:t>
            </a:r>
            <a:r>
              <a:rPr lang="fr-FR" b="0" dirty="0" err="1">
                <a:latin typeface="Arial Rounded MT Bold" panose="020F0704030504030204" pitchFamily="34" charset="0"/>
              </a:rPr>
              <a:t>run</a:t>
            </a:r>
            <a:r>
              <a:rPr lang="fr-FR" b="0" dirty="0">
                <a:latin typeface="Arial Rounded MT Bold" panose="020F0704030504030204" pitchFamily="34" charset="0"/>
              </a:rPr>
              <a:t> I:  2013-15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0" dirty="0" err="1">
                <a:latin typeface="Arial Rounded MT Bold" panose="020F0704030504030204" pitchFamily="34" charset="0"/>
              </a:rPr>
              <a:t>Improved</a:t>
            </a:r>
            <a:r>
              <a:rPr lang="fr-FR" b="0" dirty="0">
                <a:latin typeface="Arial Rounded MT Bold" panose="020F0704030504030204" pitchFamily="34" charset="0"/>
              </a:rPr>
              <a:t> vacuum </a:t>
            </a:r>
            <a:r>
              <a:rPr lang="fr-FR" b="0" dirty="0" err="1">
                <a:latin typeface="Arial Rounded MT Bold" panose="020F0704030504030204" pitchFamily="34" charset="0"/>
              </a:rPr>
              <a:t>run</a:t>
            </a:r>
            <a:r>
              <a:rPr lang="fr-FR" b="0" dirty="0">
                <a:latin typeface="Arial Rounded MT Bold" panose="020F0704030504030204" pitchFamily="34" charset="0"/>
              </a:rPr>
              <a:t> II: 2019-21 (</a:t>
            </a:r>
            <a:r>
              <a:rPr lang="fr-FR" b="0" dirty="0" err="1">
                <a:latin typeface="Arial Rounded MT Bold" panose="020F0704030504030204" pitchFamily="34" charset="0"/>
              </a:rPr>
              <a:t>with</a:t>
            </a:r>
            <a:r>
              <a:rPr lang="fr-FR" b="0" dirty="0">
                <a:latin typeface="Arial Rounded MT Bold" panose="020F0704030504030204" pitchFamily="34" charset="0"/>
              </a:rPr>
              <a:t> </a:t>
            </a:r>
            <a:r>
              <a:rPr lang="fr-FR" b="0" dirty="0" err="1">
                <a:latin typeface="Arial Rounded MT Bold" panose="020F0704030504030204" pitchFamily="34" charset="0"/>
              </a:rPr>
              <a:t>improved</a:t>
            </a:r>
            <a:r>
              <a:rPr lang="fr-FR" b="0" dirty="0">
                <a:latin typeface="Arial Rounded MT Bold" panose="020F0704030504030204" pitchFamily="34" charset="0"/>
              </a:rPr>
              <a:t> detectors performances, </a:t>
            </a:r>
            <a:r>
              <a:rPr lang="fr-FR" b="0" dirty="0" err="1">
                <a:latin typeface="Arial Rounded MT Bold" panose="020F0704030504030204" pitchFamily="34" charset="0"/>
              </a:rPr>
              <a:t>Neon</a:t>
            </a:r>
            <a:r>
              <a:rPr lang="fr-FR" b="0" dirty="0">
                <a:latin typeface="Arial Rounded MT Bold" panose="020F0704030504030204" pitchFamily="34" charset="0"/>
              </a:rPr>
              <a:t>)</a:t>
            </a:r>
          </a:p>
          <a:p>
            <a:pPr marL="285750" indent="-285750">
              <a:buClrTx/>
              <a:buSzTx/>
              <a:buFont typeface="Arial" panose="020B0604020202020204" pitchFamily="34" charset="0"/>
              <a:buChar char="•"/>
            </a:pPr>
            <a:endParaRPr lang="fr-FR" b="0" dirty="0">
              <a:latin typeface="Arial Rounded MT Bold" panose="020F0704030504030204" pitchFamily="34" charset="0"/>
            </a:endParaRPr>
          </a:p>
          <a:p>
            <a:pPr>
              <a:buClrTx/>
              <a:buSzTx/>
            </a:pPr>
            <a:r>
              <a:rPr lang="fr-FR" b="0" dirty="0" err="1">
                <a:latin typeface="Arial Rounded MT Bold" panose="020F0704030504030204" pitchFamily="34" charset="0"/>
              </a:rPr>
              <a:t>Cavities</a:t>
            </a:r>
            <a:r>
              <a:rPr lang="fr-FR" b="0" dirty="0">
                <a:latin typeface="Arial Rounded MT Bold" panose="020F0704030504030204" pitchFamily="34" charset="0"/>
              </a:rPr>
              <a:t> RADES + CAPP</a:t>
            </a:r>
          </a:p>
          <a:p>
            <a:pPr>
              <a:buClrTx/>
              <a:buSzTx/>
            </a:pPr>
            <a:endParaRPr lang="fr-FR" b="0" dirty="0">
              <a:latin typeface="Arial Rounded MT Bold" panose="020F0704030504030204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309" y="1427087"/>
            <a:ext cx="1757035" cy="305199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088" y="4629553"/>
            <a:ext cx="4536504" cy="1726798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6312" y="2038075"/>
            <a:ext cx="1508695" cy="1260350"/>
          </a:xfrm>
          <a:prstGeom prst="rect">
            <a:avLst/>
          </a:prstGeom>
        </p:spPr>
      </p:pic>
      <p:cxnSp>
        <p:nvCxnSpPr>
          <p:cNvPr id="29" name="Connecteur droit avec flèche 28"/>
          <p:cNvCxnSpPr/>
          <p:nvPr/>
        </p:nvCxnSpPr>
        <p:spPr>
          <a:xfrm flipV="1">
            <a:off x="8156072" y="2136935"/>
            <a:ext cx="2160240" cy="484013"/>
          </a:xfrm>
          <a:prstGeom prst="straightConnector1">
            <a:avLst/>
          </a:prstGeom>
          <a:ln w="730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10224113" y="1593507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X-rays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optics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104112" y="6369408"/>
            <a:ext cx="133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Muon veto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9552073" y="6352144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Passive </a:t>
            </a:r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shielding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253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79376" y="94320"/>
            <a:ext cx="2185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CAST </a:t>
            </a:r>
            <a:endParaRPr lang="fr-FR" sz="48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17" y="1797538"/>
            <a:ext cx="3373562" cy="45035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2" name="Rectangle 7"/>
          <p:cNvSpPr>
            <a:spLocks/>
          </p:cNvSpPr>
          <p:nvPr/>
        </p:nvSpPr>
        <p:spPr bwMode="auto">
          <a:xfrm>
            <a:off x="3084560" y="2892004"/>
            <a:ext cx="1260648" cy="6480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200" b="0" dirty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X-ray optics specifically built for </a:t>
            </a:r>
            <a:r>
              <a:rPr lang="en-US" sz="1200" b="0" dirty="0" err="1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axions</a:t>
            </a:r>
            <a:endParaRPr lang="en-US" sz="1200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23" name="Rectangle 4"/>
          <p:cNvSpPr>
            <a:spLocks/>
          </p:cNvSpPr>
          <p:nvPr/>
        </p:nvSpPr>
        <p:spPr bwMode="auto">
          <a:xfrm>
            <a:off x="2580504" y="4404172"/>
            <a:ext cx="1368152" cy="50405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200" b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Low background Micromegas</a:t>
            </a:r>
            <a:endParaRPr lang="en-US" sz="1200" b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sp>
        <p:nvSpPr>
          <p:cNvPr id="24" name="Rectangle 7"/>
          <p:cNvSpPr>
            <a:spLocks/>
          </p:cNvSpPr>
          <p:nvPr/>
        </p:nvSpPr>
        <p:spPr bwMode="auto">
          <a:xfrm>
            <a:off x="4511824" y="4838661"/>
            <a:ext cx="4294195" cy="188281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/>
            <a:r>
              <a:rPr lang="en-US" sz="1600" b="0" dirty="0">
                <a:solidFill>
                  <a:schemeClr val="tx1"/>
                </a:solidFill>
                <a:latin typeface="Arial Rounded MT Bold" pitchFamily="34" charset="0"/>
                <a:ea typeface="Arial Bold" charset="0"/>
                <a:cs typeface="Arial Bold" charset="0"/>
              </a:rPr>
              <a:t>X-ray focusing + low background Micromegas detector </a:t>
            </a:r>
          </a:p>
          <a:p>
            <a:pPr algn="ctr"/>
            <a:r>
              <a:rPr lang="es-ES" sz="1600" b="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Small-</a:t>
            </a:r>
            <a:r>
              <a:rPr lang="es-ES" sz="1600" b="0" dirty="0" err="1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scale</a:t>
            </a:r>
            <a:r>
              <a:rPr lang="es-ES" sz="1600" b="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version</a:t>
            </a:r>
            <a:r>
              <a:rPr lang="es-ES" sz="1600" b="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 of IAXO </a:t>
            </a:r>
            <a:r>
              <a:rPr lang="es-ES" sz="1600" b="0" dirty="0" err="1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baseline</a:t>
            </a:r>
            <a:r>
              <a:rPr lang="es-ES" sz="1600" b="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detection</a:t>
            </a:r>
            <a:r>
              <a:rPr lang="es-ES" sz="1600" b="0" dirty="0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 </a:t>
            </a:r>
            <a:r>
              <a:rPr lang="es-ES" sz="1600" b="0" dirty="0" err="1">
                <a:solidFill>
                  <a:schemeClr val="tx1"/>
                </a:solidFill>
                <a:latin typeface="Arial Rounded MT Bold" pitchFamily="34" charset="0"/>
                <a:cs typeface="Arial" charset="0"/>
                <a:sym typeface="Arial" charset="0"/>
              </a:rPr>
              <a:t>lines</a:t>
            </a:r>
            <a:endParaRPr lang="en-US" sz="1600" b="0" dirty="0">
              <a:solidFill>
                <a:schemeClr val="tx1"/>
              </a:solidFill>
              <a:latin typeface="Arial Rounded MT Bold" pitchFamily="34" charset="0"/>
              <a:cs typeface="Arial" charset="0"/>
              <a:sym typeface="Arial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18E466-A9D7-41D3-901E-39C854684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469" y="315990"/>
            <a:ext cx="5477639" cy="36866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E8137CF-A397-46F2-A8F9-B6C2C26CE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761" y="4297224"/>
            <a:ext cx="4120347" cy="6935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3E93C3-7CD8-4A36-BF91-DC5FAD47A5A9}"/>
              </a:ext>
            </a:extLst>
          </p:cNvPr>
          <p:cNvSpPr/>
          <p:nvPr/>
        </p:nvSpPr>
        <p:spPr>
          <a:xfrm>
            <a:off x="8544272" y="4037667"/>
            <a:ext cx="2670796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fr-FR" sz="1400" b="0" i="1" dirty="0">
                <a:latin typeface="Arial Rounded MT Bold" panose="020F0704030504030204" pitchFamily="34" charset="0"/>
              </a:rPr>
              <a:t>Phys. </a:t>
            </a:r>
            <a:r>
              <a:rPr lang="fr-FR" sz="1400" b="0" i="1" dirty="0" err="1">
                <a:latin typeface="Arial Rounded MT Bold" panose="020F0704030504030204" pitchFamily="34" charset="0"/>
              </a:rPr>
              <a:t>Rev</a:t>
            </a:r>
            <a:r>
              <a:rPr lang="fr-FR" sz="1400" b="0" i="1" dirty="0">
                <a:latin typeface="Arial Rounded MT Bold" panose="020F0704030504030204" pitchFamily="34" charset="0"/>
              </a:rPr>
              <a:t>. </a:t>
            </a:r>
            <a:r>
              <a:rPr lang="fr-FR" sz="1400" b="0" i="1" dirty="0" err="1">
                <a:latin typeface="Arial Rounded MT Bold" panose="020F0704030504030204" pitchFamily="34" charset="0"/>
              </a:rPr>
              <a:t>Lett</a:t>
            </a:r>
            <a:r>
              <a:rPr lang="fr-FR" sz="1400" b="0" i="1" dirty="0">
                <a:latin typeface="Arial Rounded MT Bold" panose="020F0704030504030204" pitchFamily="34" charset="0"/>
              </a:rPr>
              <a:t>. 133, 221005 </a:t>
            </a:r>
          </a:p>
        </p:txBody>
      </p:sp>
    </p:spTree>
    <p:extLst>
      <p:ext uri="{BB962C8B-B14F-4D97-AF65-F5344CB8AC3E}">
        <p14:creationId xmlns:p14="http://schemas.microsoft.com/office/powerpoint/2010/main" val="2727330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4884A-0C09-42C2-B45D-A9184981C5AB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66058" b="20318"/>
          <a:stretch/>
        </p:blipFill>
        <p:spPr>
          <a:xfrm>
            <a:off x="10102" y="0"/>
            <a:ext cx="12202775" cy="111197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102" y="165484"/>
            <a:ext cx="9064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International </a:t>
            </a:r>
            <a:r>
              <a:rPr lang="fr-FR" sz="44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Axion</a:t>
            </a:r>
            <a:r>
              <a:rPr lang="fr-FR" sz="4400" dirty="0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Arial Rounded MT Bold" pitchFamily="34" charset="0"/>
                <a:cs typeface="+mn-cs"/>
              </a:rPr>
              <a:t>Observatory</a:t>
            </a:r>
            <a:endParaRPr lang="fr-FR" sz="4400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  <a:cs typeface="+mn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045" y="1169505"/>
            <a:ext cx="5040560" cy="210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12 Grupo"/>
          <p:cNvGrpSpPr>
            <a:grpSpLocks noChangeAspect="1"/>
          </p:cNvGrpSpPr>
          <p:nvPr/>
        </p:nvGrpSpPr>
        <p:grpSpPr>
          <a:xfrm>
            <a:off x="0" y="3252322"/>
            <a:ext cx="6306098" cy="1116000"/>
            <a:chOff x="315219" y="4293096"/>
            <a:chExt cx="7799203" cy="1656184"/>
          </a:xfrm>
        </p:grpSpPr>
        <p:sp>
          <p:nvSpPr>
            <p:cNvPr id="15" name="13 Rectángulo"/>
            <p:cNvSpPr/>
            <p:nvPr/>
          </p:nvSpPr>
          <p:spPr bwMode="auto">
            <a:xfrm>
              <a:off x="315219" y="4293096"/>
              <a:ext cx="3184970" cy="1656184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s-ES">
                <a:solidFill>
                  <a:schemeClr val="tx1"/>
                </a:solidFill>
                <a:latin typeface="Tahoma" pitchFamily="34" charset="0"/>
              </a:endParaRPr>
            </a:p>
          </p:txBody>
        </p:sp>
        <p:pic>
          <p:nvPicPr>
            <p:cNvPr id="16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 l="4934" r="47382"/>
            <a:stretch>
              <a:fillRect/>
            </a:stretch>
          </p:blipFill>
          <p:spPr bwMode="auto">
            <a:xfrm>
              <a:off x="799888" y="4810999"/>
              <a:ext cx="3819436" cy="903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 l="54100" r="2124"/>
            <a:stretch>
              <a:fillRect/>
            </a:stretch>
          </p:blipFill>
          <p:spPr bwMode="auto">
            <a:xfrm>
              <a:off x="4608004" y="4802691"/>
              <a:ext cx="3506418" cy="903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4092" y="1493745"/>
            <a:ext cx="4536504" cy="3081315"/>
          </a:xfrm>
          <a:prstGeom prst="rect">
            <a:avLst/>
          </a:prstGeom>
          <a:ln>
            <a:headEnd/>
            <a:tailEnd/>
          </a:ln>
        </p:spPr>
      </p:pic>
      <p:sp>
        <p:nvSpPr>
          <p:cNvPr id="21" name="6 Rectángulo"/>
          <p:cNvSpPr/>
          <p:nvPr/>
        </p:nvSpPr>
        <p:spPr>
          <a:xfrm>
            <a:off x="7378225" y="1663059"/>
            <a:ext cx="1512168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200" b="0" dirty="0">
                <a:latin typeface="Arial Rounded MT Bold" pitchFamily="34" charset="0"/>
                <a:sym typeface="Wingdings" pitchFamily="2" charset="2"/>
              </a:rPr>
              <a:t>IAXO conceptual </a:t>
            </a:r>
            <a:r>
              <a:rPr lang="es-ES" sz="1200" b="0" dirty="0" err="1">
                <a:latin typeface="Arial Rounded MT Bold" pitchFamily="34" charset="0"/>
                <a:sym typeface="Wingdings" pitchFamily="2" charset="2"/>
              </a:rPr>
              <a:t>design</a:t>
            </a:r>
            <a:endParaRPr lang="es-ES" sz="1200" b="0" dirty="0">
              <a:latin typeface="Arial Rounded MT Bold" pitchFamily="34" charset="0"/>
              <a:sym typeface="Wingdings" pitchFamily="2" charset="2"/>
            </a:endParaRPr>
          </a:p>
        </p:txBody>
      </p:sp>
      <p:sp>
        <p:nvSpPr>
          <p:cNvPr id="13" name="23 Rectángulo"/>
          <p:cNvSpPr/>
          <p:nvPr/>
        </p:nvSpPr>
        <p:spPr>
          <a:xfrm>
            <a:off x="8328248" y="4909111"/>
            <a:ext cx="276614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0" dirty="0">
                <a:latin typeface="Arial Rounded MT Bold" pitchFamily="34" charset="0"/>
              </a:rPr>
              <a:t>&gt;10</a:t>
            </a:r>
            <a:r>
              <a:rPr lang="en-US" sz="1400" b="0" baseline="30000" dirty="0">
                <a:latin typeface="Arial Rounded MT Bold" pitchFamily="34" charset="0"/>
              </a:rPr>
              <a:t>4</a:t>
            </a:r>
            <a:r>
              <a:rPr lang="en-US" sz="1400" b="0" dirty="0">
                <a:latin typeface="Arial Rounded MT Bold" pitchFamily="34" charset="0"/>
              </a:rPr>
              <a:t> better SNR than CAST</a:t>
            </a:r>
          </a:p>
          <a:p>
            <a:endParaRPr lang="en-US" sz="1400" b="0" dirty="0">
              <a:latin typeface="Arial Rounded MT Bold" pitchFamily="34" charset="0"/>
            </a:endParaRPr>
          </a:p>
          <a:p>
            <a:r>
              <a:rPr lang="en-US" sz="1400" b="0" dirty="0">
                <a:latin typeface="Arial Rounded MT Bold" pitchFamily="34" charset="0"/>
              </a:rPr>
              <a:t>Sensitive to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r>
              <a:rPr lang="en-US" sz="1400" b="0" dirty="0">
                <a:latin typeface="Arial Rounded MT Bold" pitchFamily="34" charset="0"/>
              </a:rPr>
              <a:t> ~ x20 lower than CAST  </a:t>
            </a:r>
            <a:endParaRPr lang="en-US" sz="1400" dirty="0">
              <a:latin typeface="Arial Rounded MT Bold" pitchFamily="34" charset="0"/>
            </a:endParaRPr>
          </a:p>
        </p:txBody>
      </p:sp>
      <p:sp>
        <p:nvSpPr>
          <p:cNvPr id="22" name="2 Marcador de contenido"/>
          <p:cNvSpPr txBox="1">
            <a:spLocks noChangeAspect="1"/>
          </p:cNvSpPr>
          <p:nvPr/>
        </p:nvSpPr>
        <p:spPr>
          <a:xfrm>
            <a:off x="191344" y="4382410"/>
            <a:ext cx="6785552" cy="247559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latin typeface="Arial Rounded MT Bold" pitchFamily="34" charset="0"/>
              </a:rPr>
              <a:t>Purpose-built large-scale magnet</a:t>
            </a:r>
          </a:p>
          <a:p>
            <a:pPr lvl="1">
              <a:buFont typeface="Arial" pitchFamily="34" charset="0"/>
              <a:buNone/>
            </a:pPr>
            <a:r>
              <a:rPr lang="en-US" sz="1400" b="0" dirty="0">
                <a:latin typeface="Arial Rounded MT Bold" pitchFamily="34" charset="0"/>
              </a:rPr>
              <a:t>&gt;300 times larger B</a:t>
            </a:r>
            <a:r>
              <a:rPr lang="en-US" sz="1400" b="0" baseline="30000" dirty="0">
                <a:latin typeface="Arial Rounded MT Bold" pitchFamily="34" charset="0"/>
              </a:rPr>
              <a:t>2</a:t>
            </a:r>
            <a:r>
              <a:rPr lang="en-US" sz="1400" b="0" dirty="0">
                <a:latin typeface="Arial Rounded MT Bold" pitchFamily="34" charset="0"/>
              </a:rPr>
              <a:t>L</a:t>
            </a:r>
            <a:r>
              <a:rPr lang="en-US" sz="1400" b="0" baseline="30000" dirty="0">
                <a:latin typeface="Arial Rounded MT Bold" pitchFamily="34" charset="0"/>
              </a:rPr>
              <a:t>2</a:t>
            </a:r>
            <a:r>
              <a:rPr lang="en-US" sz="1400" b="0" dirty="0">
                <a:latin typeface="Arial Rounded MT Bold" pitchFamily="34" charset="0"/>
              </a:rPr>
              <a:t>A than CAST magnet</a:t>
            </a:r>
          </a:p>
          <a:p>
            <a:pPr lvl="1">
              <a:buFont typeface="Arial" pitchFamily="34" charset="0"/>
              <a:buNone/>
            </a:pPr>
            <a:r>
              <a:rPr lang="en-US" sz="1400" b="0" dirty="0">
                <a:latin typeface="Arial Rounded MT Bold" pitchFamily="34" charset="0"/>
              </a:rPr>
              <a:t>Toroid geometry</a:t>
            </a:r>
          </a:p>
          <a:p>
            <a:pPr lvl="1">
              <a:buFont typeface="Arial" pitchFamily="34" charset="0"/>
              <a:buNone/>
            </a:pPr>
            <a:r>
              <a:rPr lang="en-US" sz="1400" b="0" dirty="0">
                <a:latin typeface="Arial Rounded MT Bold" pitchFamily="34" charset="0"/>
              </a:rPr>
              <a:t>8 conversion bores of 60 cm Ø, ~20 m long</a:t>
            </a:r>
          </a:p>
          <a:p>
            <a:r>
              <a:rPr lang="en-US" sz="1400" b="0" dirty="0">
                <a:latin typeface="Arial Rounded MT Bold" pitchFamily="34" charset="0"/>
              </a:rPr>
              <a:t>Detection systems (</a:t>
            </a:r>
            <a:r>
              <a:rPr lang="en-US" sz="1400" b="0" dirty="0" err="1">
                <a:latin typeface="Arial Rounded MT Bold" pitchFamily="34" charset="0"/>
              </a:rPr>
              <a:t>XRT+detectors</a:t>
            </a:r>
            <a:r>
              <a:rPr lang="en-US" sz="1400" b="0" dirty="0">
                <a:latin typeface="Arial Rounded MT Bold" pitchFamily="34" charset="0"/>
              </a:rPr>
              <a:t>)</a:t>
            </a:r>
          </a:p>
          <a:p>
            <a:pPr lvl="1">
              <a:buFont typeface="Arial" pitchFamily="34" charset="0"/>
              <a:buNone/>
            </a:pPr>
            <a:r>
              <a:rPr lang="en-US" sz="1400" b="0" dirty="0">
                <a:latin typeface="Arial Rounded MT Bold" pitchFamily="34" charset="0"/>
              </a:rPr>
              <a:t>Scaled-up versions  based on experience in CAST</a:t>
            </a:r>
          </a:p>
          <a:p>
            <a:pPr lvl="1">
              <a:buFont typeface="Arial" pitchFamily="34" charset="0"/>
              <a:buNone/>
            </a:pPr>
            <a:r>
              <a:rPr lang="en-US" sz="1400" b="0" dirty="0">
                <a:latin typeface="Arial Rounded MT Bold" pitchFamily="34" charset="0"/>
              </a:rPr>
              <a:t>Low-background techniques for detectors</a:t>
            </a:r>
          </a:p>
          <a:p>
            <a:pPr lvl="1">
              <a:buFont typeface="Arial" pitchFamily="34" charset="0"/>
              <a:buNone/>
            </a:pPr>
            <a:r>
              <a:rPr lang="en-US" sz="1400" b="0" dirty="0">
                <a:latin typeface="Arial Rounded MT Bold" pitchFamily="34" charset="0"/>
              </a:rPr>
              <a:t>Optics based on slumped-glass technique used in </a:t>
            </a:r>
            <a:r>
              <a:rPr lang="en-US" sz="1400" b="0" dirty="0" err="1">
                <a:latin typeface="Arial Rounded MT Bold" pitchFamily="34" charset="0"/>
              </a:rPr>
              <a:t>NuStar</a:t>
            </a:r>
            <a:endParaRPr lang="en-US" sz="1400" b="0" dirty="0">
              <a:latin typeface="Arial Rounded MT Bold" pitchFamily="34" charset="0"/>
            </a:endParaRPr>
          </a:p>
          <a:p>
            <a:r>
              <a:rPr lang="en-US" sz="1400" b="0" dirty="0">
                <a:latin typeface="Arial Rounded MT Bold" pitchFamily="34" charset="0"/>
              </a:rPr>
              <a:t>~50% Sun-tracking time </a:t>
            </a:r>
            <a:r>
              <a:rPr lang="en-US" sz="1400" b="0" dirty="0">
                <a:latin typeface="Arial Rounded MT Bold" pitchFamily="34" charset="0"/>
                <a:sym typeface="Wingdings" pitchFamily="2" charset="2"/>
              </a:rPr>
              <a:t> </a:t>
            </a:r>
          </a:p>
          <a:p>
            <a:endParaRPr lang="en-US" sz="2000" b="0" dirty="0">
              <a:latin typeface="Arial Rounded MT Bold" pitchFamily="34" charset="0"/>
              <a:sym typeface="Wingdings" pitchFamily="2" charset="2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134309" y="6415903"/>
            <a:ext cx="3570529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b="0" i="1" dirty="0" err="1">
                <a:latin typeface="Arial Rounded MT Bold" panose="020F0704030504030204" pitchFamily="34" charset="0"/>
              </a:rPr>
              <a:t>Armengaud</a:t>
            </a:r>
            <a:r>
              <a:rPr lang="fr-FR" sz="1400" b="0" i="1" dirty="0">
                <a:latin typeface="Arial Rounded MT Bold" panose="020F0704030504030204" pitchFamily="34" charset="0"/>
              </a:rPr>
              <a:t> et al, 2014 JINST 9 T05002</a:t>
            </a:r>
          </a:p>
        </p:txBody>
      </p:sp>
      <p:pic>
        <p:nvPicPr>
          <p:cNvPr id="20" name="Imagen 3">
            <a:extLst>
              <a:ext uri="{FF2B5EF4-FFF2-40B4-BE49-F238E27FC236}">
                <a16:creationId xmlns:a16="http://schemas.microsoft.com/office/drawing/2014/main" id="{8067214B-CA88-4BA9-B469-0FBC9E6DCD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1539" y="-9784"/>
            <a:ext cx="3201338" cy="114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87926"/>
      </p:ext>
    </p:extLst>
  </p:cSld>
  <p:clrMapOvr>
    <a:masterClrMapping/>
  </p:clrMapOvr>
</p:sld>
</file>

<file path=ppt/theme/theme1.xml><?xml version="1.0" encoding="utf-8"?>
<a:theme xmlns:a="http://schemas.openxmlformats.org/drawingml/2006/main" name="Corte">
  <a:themeElements>
    <a:clrScheme name="Corte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Personalizado 1">
      <a:majorFont>
        <a:latin typeface="Arial Rounded M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rte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e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te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246725</TotalTime>
  <Words>2021</Words>
  <Application>Microsoft Office PowerPoint</Application>
  <PresentationFormat>Grand écran</PresentationFormat>
  <Paragraphs>324</Paragraphs>
  <Slides>29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41" baseType="lpstr">
      <vt:lpstr>Arial</vt:lpstr>
      <vt:lpstr>Arial</vt:lpstr>
      <vt:lpstr>Arial Rounded MT</vt:lpstr>
      <vt:lpstr>Arial Rounded MT Bold</vt:lpstr>
      <vt:lpstr>Calibri</vt:lpstr>
      <vt:lpstr>Source Sans Pro</vt:lpstr>
      <vt:lpstr>Tahoma</vt:lpstr>
      <vt:lpstr>Times New Roman</vt:lpstr>
      <vt:lpstr>Wingdings</vt:lpstr>
      <vt:lpstr>Corte</vt:lpstr>
      <vt:lpstr>1_Tema de Office</vt:lpstr>
      <vt:lpstr>PHOTO-PAINT</vt:lpstr>
      <vt:lpstr>   BabyIAXO: The Next Generation of Helioscopes  Status, detector developments and future plans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BabyIAXO optics concept</vt:lpstr>
      <vt:lpstr>BabyIAXO optics</vt:lpstr>
      <vt:lpstr>Présentation PowerPoint</vt:lpstr>
      <vt:lpstr>Présentation PowerPoint</vt:lpstr>
      <vt:lpstr>Detectors: IAXO-D1 prototypes</vt:lpstr>
      <vt:lpstr>Detectors: IAXO-D1 prototypes</vt:lpstr>
      <vt:lpstr>Detectors: IAXO-D1 prototypes</vt:lpstr>
      <vt:lpstr>Complementary technologies</vt:lpstr>
      <vt:lpstr>Complementary technologies</vt:lpstr>
      <vt:lpstr>Complementary technologies</vt:lpstr>
      <vt:lpstr>Complementary technologies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RADES: born at CERN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NOSTOS:  a spherical TPC to detect low energy neutrinos</dc:title>
  <dc:creator>Igor G. Irastorza</dc:creator>
  <cp:lastModifiedBy>FERRER RIBAS Esther</cp:lastModifiedBy>
  <cp:revision>2187</cp:revision>
  <dcterms:created xsi:type="dcterms:W3CDTF">2004-12-06T08:05:26Z</dcterms:created>
  <dcterms:modified xsi:type="dcterms:W3CDTF">2026-05-06T14:08:00Z</dcterms:modified>
</cp:coreProperties>
</file>